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62"/>
  </p:notesMasterIdLst>
  <p:handoutMasterIdLst>
    <p:handoutMasterId r:id="rId63"/>
  </p:handoutMasterIdLst>
  <p:sldIdLst>
    <p:sldId id="256" r:id="rId2"/>
    <p:sldId id="388" r:id="rId3"/>
    <p:sldId id="528" r:id="rId4"/>
    <p:sldId id="387" r:id="rId5"/>
    <p:sldId id="257" r:id="rId6"/>
    <p:sldId id="306" r:id="rId7"/>
    <p:sldId id="391" r:id="rId8"/>
    <p:sldId id="307" r:id="rId9"/>
    <p:sldId id="389" r:id="rId10"/>
    <p:sldId id="308" r:id="rId11"/>
    <p:sldId id="506" r:id="rId12"/>
    <p:sldId id="314" r:id="rId13"/>
    <p:sldId id="316" r:id="rId14"/>
    <p:sldId id="320" r:id="rId15"/>
    <p:sldId id="321" r:id="rId16"/>
    <p:sldId id="399" r:id="rId17"/>
    <p:sldId id="400" r:id="rId18"/>
    <p:sldId id="507" r:id="rId19"/>
    <p:sldId id="474" r:id="rId20"/>
    <p:sldId id="475" r:id="rId21"/>
    <p:sldId id="476" r:id="rId22"/>
    <p:sldId id="402" r:id="rId23"/>
    <p:sldId id="403" r:id="rId24"/>
    <p:sldId id="479" r:id="rId25"/>
    <p:sldId id="508" r:id="rId26"/>
    <p:sldId id="509" r:id="rId27"/>
    <p:sldId id="510" r:id="rId28"/>
    <p:sldId id="511" r:id="rId29"/>
    <p:sldId id="405" r:id="rId30"/>
    <p:sldId id="406" r:id="rId31"/>
    <p:sldId id="407" r:id="rId32"/>
    <p:sldId id="512" r:id="rId33"/>
    <p:sldId id="513" r:id="rId34"/>
    <p:sldId id="408" r:id="rId35"/>
    <p:sldId id="409" r:id="rId36"/>
    <p:sldId id="514" r:id="rId37"/>
    <p:sldId id="410" r:id="rId38"/>
    <p:sldId id="515" r:id="rId39"/>
    <p:sldId id="411" r:id="rId40"/>
    <p:sldId id="516" r:id="rId41"/>
    <p:sldId id="412" r:id="rId42"/>
    <p:sldId id="517" r:id="rId43"/>
    <p:sldId id="518" r:id="rId44"/>
    <p:sldId id="413" r:id="rId45"/>
    <p:sldId id="414" r:id="rId46"/>
    <p:sldId id="415" r:id="rId47"/>
    <p:sldId id="416" r:id="rId48"/>
    <p:sldId id="529" r:id="rId49"/>
    <p:sldId id="417" r:id="rId50"/>
    <p:sldId id="418" r:id="rId51"/>
    <p:sldId id="519" r:id="rId52"/>
    <p:sldId id="520" r:id="rId53"/>
    <p:sldId id="419" r:id="rId54"/>
    <p:sldId id="522" r:id="rId55"/>
    <p:sldId id="521" r:id="rId56"/>
    <p:sldId id="524" r:id="rId57"/>
    <p:sldId id="527" r:id="rId58"/>
    <p:sldId id="523" r:id="rId59"/>
    <p:sldId id="525" r:id="rId60"/>
    <p:sldId id="526" r:id="rId61"/>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762" autoAdjust="0"/>
  </p:normalViewPr>
  <p:slideViewPr>
    <p:cSldViewPr showGuides="1">
      <p:cViewPr varScale="1">
        <p:scale>
          <a:sx n="117" d="100"/>
          <a:sy n="117" d="100"/>
        </p:scale>
        <p:origin x="1952" y="16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79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1938B6C-7AE7-E34D-8DE2-8E405C83EFD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3011" name="Rectangle 3">
            <a:extLst>
              <a:ext uri="{FF2B5EF4-FFF2-40B4-BE49-F238E27FC236}">
                <a16:creationId xmlns:a16="http://schemas.microsoft.com/office/drawing/2014/main" id="{E500FA65-31BB-FA41-B807-3A86C4829967}"/>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3012" name="Rectangle 4">
            <a:extLst>
              <a:ext uri="{FF2B5EF4-FFF2-40B4-BE49-F238E27FC236}">
                <a16:creationId xmlns:a16="http://schemas.microsoft.com/office/drawing/2014/main" id="{7BB601B2-2683-2E47-8C14-900FDEC09843}"/>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3013" name="Rectangle 5">
            <a:extLst>
              <a:ext uri="{FF2B5EF4-FFF2-40B4-BE49-F238E27FC236}">
                <a16:creationId xmlns:a16="http://schemas.microsoft.com/office/drawing/2014/main" id="{CB8E54CC-CDBA-CB4E-86FC-F43074CFB1F6}"/>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F67C75F-A3DE-7749-B095-B1EA1C31A60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5EEBE43-E14C-2344-B075-9F15AACA302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a:extLst>
              <a:ext uri="{FF2B5EF4-FFF2-40B4-BE49-F238E27FC236}">
                <a16:creationId xmlns:a16="http://schemas.microsoft.com/office/drawing/2014/main" id="{1B9E53EA-4F27-424C-B5A0-4E946E5D6629}"/>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4" name="Rectangle 4">
            <a:extLst>
              <a:ext uri="{FF2B5EF4-FFF2-40B4-BE49-F238E27FC236}">
                <a16:creationId xmlns:a16="http://schemas.microsoft.com/office/drawing/2014/main" id="{773F122F-BA48-ED43-906F-9963C234C6B0}"/>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62EC92A7-F7F7-934C-A4B0-D65ED196045C}"/>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a:extLst>
              <a:ext uri="{FF2B5EF4-FFF2-40B4-BE49-F238E27FC236}">
                <a16:creationId xmlns:a16="http://schemas.microsoft.com/office/drawing/2014/main" id="{81BF50F8-19B7-3949-B0B3-1DF5548BDCB6}"/>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a:extLst>
              <a:ext uri="{FF2B5EF4-FFF2-40B4-BE49-F238E27FC236}">
                <a16:creationId xmlns:a16="http://schemas.microsoft.com/office/drawing/2014/main" id="{12599C57-3AAF-9E47-89C5-9FAE2288EE26}"/>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8ABAF53-8B4F-CB42-A5E9-55AE87A9EC4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CF30-A64C-A54E-A72D-53817E23974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D89FBD-75A9-D348-9F97-3E4A283E213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AD57BB-6AAF-1F46-AF8B-EAE2B94C1542}"/>
              </a:ext>
            </a:extLst>
          </p:cNvPr>
          <p:cNvSpPr>
            <a:spLocks noGrp="1"/>
          </p:cNvSpPr>
          <p:nvPr>
            <p:ph type="dt" sz="half" idx="10"/>
          </p:nvPr>
        </p:nvSpPr>
        <p:spPr/>
        <p:txBody>
          <a:bodyPr/>
          <a:lstStyle>
            <a:lvl1pPr>
              <a:defRPr/>
            </a:lvl1pPr>
          </a:lstStyle>
          <a:p>
            <a:r>
              <a:rPr lang="en-US" altLang="en-US"/>
              <a:t>Fall  2010</a:t>
            </a:r>
          </a:p>
        </p:txBody>
      </p:sp>
      <p:sp>
        <p:nvSpPr>
          <p:cNvPr id="5" name="Footer Placeholder 4">
            <a:extLst>
              <a:ext uri="{FF2B5EF4-FFF2-40B4-BE49-F238E27FC236}">
                <a16:creationId xmlns:a16="http://schemas.microsoft.com/office/drawing/2014/main" id="{F74A2651-EB11-1E43-986F-25F5DD147AAF}"/>
              </a:ext>
            </a:extLst>
          </p:cNvPr>
          <p:cNvSpPr>
            <a:spLocks noGrp="1"/>
          </p:cNvSpPr>
          <p:nvPr>
            <p:ph type="ftr" sz="quarter" idx="11"/>
          </p:nvPr>
        </p:nvSpPr>
        <p:spPr/>
        <p:txBody>
          <a:bodyPr/>
          <a:lstStyle>
            <a:lvl1pPr>
              <a:defRPr/>
            </a:lvl1pPr>
          </a:lstStyle>
          <a:p>
            <a:r>
              <a:rPr lang="en-US" altLang="en-US"/>
              <a:t>Parallel Processing, Implementation Aspects</a:t>
            </a:r>
          </a:p>
        </p:txBody>
      </p:sp>
      <p:sp>
        <p:nvSpPr>
          <p:cNvPr id="6" name="Slide Number Placeholder 5">
            <a:extLst>
              <a:ext uri="{FF2B5EF4-FFF2-40B4-BE49-F238E27FC236}">
                <a16:creationId xmlns:a16="http://schemas.microsoft.com/office/drawing/2014/main" id="{79DF8590-29AF-4C40-98E9-D97B45ECDE50}"/>
              </a:ext>
            </a:extLst>
          </p:cNvPr>
          <p:cNvSpPr>
            <a:spLocks noGrp="1"/>
          </p:cNvSpPr>
          <p:nvPr>
            <p:ph type="sldNum" sz="quarter" idx="12"/>
          </p:nvPr>
        </p:nvSpPr>
        <p:spPr/>
        <p:txBody>
          <a:bodyPr/>
          <a:lstStyle>
            <a:lvl1pPr>
              <a:defRPr/>
            </a:lvl1pPr>
          </a:lstStyle>
          <a:p>
            <a:r>
              <a:rPr lang="en-US" altLang="en-US"/>
              <a:t>Slide </a:t>
            </a:r>
            <a:fld id="{8088F22A-4055-D844-9D09-CB1F9DA9BEE2}" type="slidenum">
              <a:rPr lang="en-US" altLang="en-US"/>
              <a:pPr/>
              <a:t>‹#›</a:t>
            </a:fld>
            <a:endParaRPr lang="en-US" altLang="en-US"/>
          </a:p>
        </p:txBody>
      </p:sp>
    </p:spTree>
    <p:extLst>
      <p:ext uri="{BB962C8B-B14F-4D97-AF65-F5344CB8AC3E}">
        <p14:creationId xmlns:p14="http://schemas.microsoft.com/office/powerpoint/2010/main" val="335092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27866-E2DD-3D40-A591-7251188C2A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00CC12-9073-8E48-8ED7-63A09DA4D2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78F7F-454E-614E-BE63-4ADB692D46C2}"/>
              </a:ext>
            </a:extLst>
          </p:cNvPr>
          <p:cNvSpPr>
            <a:spLocks noGrp="1"/>
          </p:cNvSpPr>
          <p:nvPr>
            <p:ph type="dt" sz="half" idx="10"/>
          </p:nvPr>
        </p:nvSpPr>
        <p:spPr/>
        <p:txBody>
          <a:bodyPr/>
          <a:lstStyle>
            <a:lvl1pPr>
              <a:defRPr/>
            </a:lvl1pPr>
          </a:lstStyle>
          <a:p>
            <a:r>
              <a:rPr lang="en-US" altLang="en-US"/>
              <a:t>Fall  2010</a:t>
            </a:r>
          </a:p>
        </p:txBody>
      </p:sp>
      <p:sp>
        <p:nvSpPr>
          <p:cNvPr id="5" name="Footer Placeholder 4">
            <a:extLst>
              <a:ext uri="{FF2B5EF4-FFF2-40B4-BE49-F238E27FC236}">
                <a16:creationId xmlns:a16="http://schemas.microsoft.com/office/drawing/2014/main" id="{4A1A3CC8-E363-1E42-A9C1-0F02CF3C21A1}"/>
              </a:ext>
            </a:extLst>
          </p:cNvPr>
          <p:cNvSpPr>
            <a:spLocks noGrp="1"/>
          </p:cNvSpPr>
          <p:nvPr>
            <p:ph type="ftr" sz="quarter" idx="11"/>
          </p:nvPr>
        </p:nvSpPr>
        <p:spPr/>
        <p:txBody>
          <a:bodyPr/>
          <a:lstStyle>
            <a:lvl1pPr>
              <a:defRPr/>
            </a:lvl1pPr>
          </a:lstStyle>
          <a:p>
            <a:r>
              <a:rPr lang="en-US" altLang="en-US"/>
              <a:t>Parallel Processing, Implementation Aspects</a:t>
            </a:r>
          </a:p>
        </p:txBody>
      </p:sp>
      <p:sp>
        <p:nvSpPr>
          <p:cNvPr id="6" name="Slide Number Placeholder 5">
            <a:extLst>
              <a:ext uri="{FF2B5EF4-FFF2-40B4-BE49-F238E27FC236}">
                <a16:creationId xmlns:a16="http://schemas.microsoft.com/office/drawing/2014/main" id="{E00B3BE6-DFF6-5C47-9D36-403DD55AE8B3}"/>
              </a:ext>
            </a:extLst>
          </p:cNvPr>
          <p:cNvSpPr>
            <a:spLocks noGrp="1"/>
          </p:cNvSpPr>
          <p:nvPr>
            <p:ph type="sldNum" sz="quarter" idx="12"/>
          </p:nvPr>
        </p:nvSpPr>
        <p:spPr/>
        <p:txBody>
          <a:bodyPr/>
          <a:lstStyle>
            <a:lvl1pPr>
              <a:defRPr/>
            </a:lvl1pPr>
          </a:lstStyle>
          <a:p>
            <a:r>
              <a:rPr lang="en-US" altLang="en-US"/>
              <a:t>Slide </a:t>
            </a:r>
            <a:fld id="{08744277-802E-D544-B2C4-C284C4D0934F}" type="slidenum">
              <a:rPr lang="en-US" altLang="en-US"/>
              <a:pPr/>
              <a:t>‹#›</a:t>
            </a:fld>
            <a:endParaRPr lang="en-US" altLang="en-US"/>
          </a:p>
        </p:txBody>
      </p:sp>
    </p:spTree>
    <p:extLst>
      <p:ext uri="{BB962C8B-B14F-4D97-AF65-F5344CB8AC3E}">
        <p14:creationId xmlns:p14="http://schemas.microsoft.com/office/powerpoint/2010/main" val="2742308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CC0208-948A-C947-AA84-A7EED0F409E9}"/>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956D89-809E-5645-901A-F6E8834DCCE6}"/>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4E9E4-AC8E-A449-9F52-2688C6C002AA}"/>
              </a:ext>
            </a:extLst>
          </p:cNvPr>
          <p:cNvSpPr>
            <a:spLocks noGrp="1"/>
          </p:cNvSpPr>
          <p:nvPr>
            <p:ph type="dt" sz="half" idx="10"/>
          </p:nvPr>
        </p:nvSpPr>
        <p:spPr/>
        <p:txBody>
          <a:bodyPr/>
          <a:lstStyle>
            <a:lvl1pPr>
              <a:defRPr/>
            </a:lvl1pPr>
          </a:lstStyle>
          <a:p>
            <a:r>
              <a:rPr lang="en-US" altLang="en-US"/>
              <a:t>Fall  2010</a:t>
            </a:r>
          </a:p>
        </p:txBody>
      </p:sp>
      <p:sp>
        <p:nvSpPr>
          <p:cNvPr id="5" name="Footer Placeholder 4">
            <a:extLst>
              <a:ext uri="{FF2B5EF4-FFF2-40B4-BE49-F238E27FC236}">
                <a16:creationId xmlns:a16="http://schemas.microsoft.com/office/drawing/2014/main" id="{82B3E39A-A60A-B240-990A-145AEEF8A4F0}"/>
              </a:ext>
            </a:extLst>
          </p:cNvPr>
          <p:cNvSpPr>
            <a:spLocks noGrp="1"/>
          </p:cNvSpPr>
          <p:nvPr>
            <p:ph type="ftr" sz="quarter" idx="11"/>
          </p:nvPr>
        </p:nvSpPr>
        <p:spPr/>
        <p:txBody>
          <a:bodyPr/>
          <a:lstStyle>
            <a:lvl1pPr>
              <a:defRPr/>
            </a:lvl1pPr>
          </a:lstStyle>
          <a:p>
            <a:r>
              <a:rPr lang="en-US" altLang="en-US"/>
              <a:t>Parallel Processing, Implementation Aspects</a:t>
            </a:r>
          </a:p>
        </p:txBody>
      </p:sp>
      <p:sp>
        <p:nvSpPr>
          <p:cNvPr id="6" name="Slide Number Placeholder 5">
            <a:extLst>
              <a:ext uri="{FF2B5EF4-FFF2-40B4-BE49-F238E27FC236}">
                <a16:creationId xmlns:a16="http://schemas.microsoft.com/office/drawing/2014/main" id="{334AD6CA-A0CF-E74B-AC7D-F9EF36770FE9}"/>
              </a:ext>
            </a:extLst>
          </p:cNvPr>
          <p:cNvSpPr>
            <a:spLocks noGrp="1"/>
          </p:cNvSpPr>
          <p:nvPr>
            <p:ph type="sldNum" sz="quarter" idx="12"/>
          </p:nvPr>
        </p:nvSpPr>
        <p:spPr/>
        <p:txBody>
          <a:bodyPr/>
          <a:lstStyle>
            <a:lvl1pPr>
              <a:defRPr/>
            </a:lvl1pPr>
          </a:lstStyle>
          <a:p>
            <a:r>
              <a:rPr lang="en-US" altLang="en-US"/>
              <a:t>Slide </a:t>
            </a:r>
            <a:fld id="{6B6BE375-208E-F040-B3DA-77CD8D9F1831}" type="slidenum">
              <a:rPr lang="en-US" altLang="en-US"/>
              <a:pPr/>
              <a:t>‹#›</a:t>
            </a:fld>
            <a:endParaRPr lang="en-US" altLang="en-US"/>
          </a:p>
        </p:txBody>
      </p:sp>
    </p:spTree>
    <p:extLst>
      <p:ext uri="{BB962C8B-B14F-4D97-AF65-F5344CB8AC3E}">
        <p14:creationId xmlns:p14="http://schemas.microsoft.com/office/powerpoint/2010/main" val="200159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C510-B011-A244-8D5D-F05CF920FB05}"/>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7075104F-740A-0F48-9B21-27889A2636EF}"/>
              </a:ext>
            </a:extLst>
          </p:cNvPr>
          <p:cNvSpPr>
            <a:spLocks noGrp="1"/>
          </p:cNvSpPr>
          <p:nvPr>
            <p:ph type="tbl" idx="1"/>
          </p:nvPr>
        </p:nvSpPr>
        <p:spPr>
          <a:xfrm>
            <a:off x="685800" y="1981200"/>
            <a:ext cx="7772400" cy="4114800"/>
          </a:xfrm>
        </p:spPr>
        <p:txBody>
          <a:bodyPr/>
          <a:lstStyle/>
          <a:p>
            <a:endParaRPr lang="en-US"/>
          </a:p>
        </p:txBody>
      </p:sp>
      <p:sp>
        <p:nvSpPr>
          <p:cNvPr id="4" name="Date Placeholder 3">
            <a:extLst>
              <a:ext uri="{FF2B5EF4-FFF2-40B4-BE49-F238E27FC236}">
                <a16:creationId xmlns:a16="http://schemas.microsoft.com/office/drawing/2014/main" id="{C1A2FE7C-84D6-684F-9693-EBF583C54CCB}"/>
              </a:ext>
            </a:extLst>
          </p:cNvPr>
          <p:cNvSpPr>
            <a:spLocks noGrp="1"/>
          </p:cNvSpPr>
          <p:nvPr>
            <p:ph type="dt" sz="half" idx="10"/>
          </p:nvPr>
        </p:nvSpPr>
        <p:spPr>
          <a:xfrm>
            <a:off x="609600" y="6248400"/>
            <a:ext cx="1905000" cy="457200"/>
          </a:xfrm>
        </p:spPr>
        <p:txBody>
          <a:bodyPr/>
          <a:lstStyle>
            <a:lvl1pPr>
              <a:defRPr/>
            </a:lvl1pPr>
          </a:lstStyle>
          <a:p>
            <a:r>
              <a:rPr lang="en-US" altLang="en-US"/>
              <a:t>Fall  2010</a:t>
            </a:r>
          </a:p>
        </p:txBody>
      </p:sp>
      <p:sp>
        <p:nvSpPr>
          <p:cNvPr id="5" name="Footer Placeholder 4">
            <a:extLst>
              <a:ext uri="{FF2B5EF4-FFF2-40B4-BE49-F238E27FC236}">
                <a16:creationId xmlns:a16="http://schemas.microsoft.com/office/drawing/2014/main" id="{3DC044A3-3A9C-6F4F-AE4A-9183C24333FC}"/>
              </a:ext>
            </a:extLst>
          </p:cNvPr>
          <p:cNvSpPr>
            <a:spLocks noGrp="1"/>
          </p:cNvSpPr>
          <p:nvPr>
            <p:ph type="ftr" sz="quarter" idx="11"/>
          </p:nvPr>
        </p:nvSpPr>
        <p:spPr>
          <a:xfrm>
            <a:off x="2209800" y="6248400"/>
            <a:ext cx="4800600" cy="457200"/>
          </a:xfrm>
        </p:spPr>
        <p:txBody>
          <a:bodyPr/>
          <a:lstStyle>
            <a:lvl1pPr>
              <a:defRPr/>
            </a:lvl1pPr>
          </a:lstStyle>
          <a:p>
            <a:r>
              <a:rPr lang="en-US" altLang="en-US"/>
              <a:t>Parallel Processing, Implementation Aspects</a:t>
            </a:r>
          </a:p>
        </p:txBody>
      </p:sp>
      <p:sp>
        <p:nvSpPr>
          <p:cNvPr id="6" name="Slide Number Placeholder 5">
            <a:extLst>
              <a:ext uri="{FF2B5EF4-FFF2-40B4-BE49-F238E27FC236}">
                <a16:creationId xmlns:a16="http://schemas.microsoft.com/office/drawing/2014/main" id="{9004F8A4-C37B-B845-A9AA-DEBE4B06A1F7}"/>
              </a:ext>
            </a:extLst>
          </p:cNvPr>
          <p:cNvSpPr>
            <a:spLocks noGrp="1"/>
          </p:cNvSpPr>
          <p:nvPr>
            <p:ph type="sldNum" sz="quarter" idx="12"/>
          </p:nvPr>
        </p:nvSpPr>
        <p:spPr>
          <a:xfrm>
            <a:off x="6553200" y="6248400"/>
            <a:ext cx="1905000" cy="457200"/>
          </a:xfrm>
        </p:spPr>
        <p:txBody>
          <a:bodyPr/>
          <a:lstStyle>
            <a:lvl1pPr>
              <a:defRPr/>
            </a:lvl1pPr>
          </a:lstStyle>
          <a:p>
            <a:r>
              <a:rPr lang="en-US" altLang="en-US"/>
              <a:t>Slide </a:t>
            </a:r>
            <a:fld id="{4475501D-EE68-664E-8288-604898DFF958}" type="slidenum">
              <a:rPr lang="en-US" altLang="en-US"/>
              <a:pPr/>
              <a:t>‹#›</a:t>
            </a:fld>
            <a:endParaRPr lang="en-US" altLang="en-US"/>
          </a:p>
        </p:txBody>
      </p:sp>
    </p:spTree>
    <p:extLst>
      <p:ext uri="{BB962C8B-B14F-4D97-AF65-F5344CB8AC3E}">
        <p14:creationId xmlns:p14="http://schemas.microsoft.com/office/powerpoint/2010/main" val="3845914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F56F-EAF8-7E45-9E47-E52511B7D3B5}"/>
              </a:ext>
            </a:extLst>
          </p:cNvPr>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44AB742-0C60-654B-B2A3-E80881DCA8D4}"/>
              </a:ext>
            </a:extLst>
          </p:cNvPr>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4A2118-0BDE-174C-ABE2-3F2B6DA4FC91}"/>
              </a:ext>
            </a:extLst>
          </p:cNvPr>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0268CBE2-A6E0-AE42-88DD-FD3C0237698E}"/>
              </a:ext>
            </a:extLst>
          </p:cNvPr>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381631C-2420-E646-AB0D-30B6F6E402BF}"/>
              </a:ext>
            </a:extLst>
          </p:cNvPr>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A15727-760E-D843-9CF1-E0D25BBEE9AD}"/>
              </a:ext>
            </a:extLst>
          </p:cNvPr>
          <p:cNvSpPr>
            <a:spLocks noGrp="1"/>
          </p:cNvSpPr>
          <p:nvPr>
            <p:ph type="dt" sz="half" idx="10"/>
          </p:nvPr>
        </p:nvSpPr>
        <p:spPr>
          <a:xfrm>
            <a:off x="609600" y="6248400"/>
            <a:ext cx="1905000" cy="457200"/>
          </a:xfrm>
        </p:spPr>
        <p:txBody>
          <a:bodyPr/>
          <a:lstStyle>
            <a:lvl1pPr>
              <a:defRPr/>
            </a:lvl1pPr>
          </a:lstStyle>
          <a:p>
            <a:r>
              <a:rPr lang="en-US" altLang="en-US"/>
              <a:t>Fall  2010</a:t>
            </a:r>
          </a:p>
        </p:txBody>
      </p:sp>
      <p:sp>
        <p:nvSpPr>
          <p:cNvPr id="8" name="Footer Placeholder 7">
            <a:extLst>
              <a:ext uri="{FF2B5EF4-FFF2-40B4-BE49-F238E27FC236}">
                <a16:creationId xmlns:a16="http://schemas.microsoft.com/office/drawing/2014/main" id="{937E002B-6114-F74E-9422-5A39B333A41F}"/>
              </a:ext>
            </a:extLst>
          </p:cNvPr>
          <p:cNvSpPr>
            <a:spLocks noGrp="1"/>
          </p:cNvSpPr>
          <p:nvPr>
            <p:ph type="ftr" sz="quarter" idx="11"/>
          </p:nvPr>
        </p:nvSpPr>
        <p:spPr>
          <a:xfrm>
            <a:off x="2209800" y="6248400"/>
            <a:ext cx="4800600" cy="457200"/>
          </a:xfrm>
        </p:spPr>
        <p:txBody>
          <a:bodyPr/>
          <a:lstStyle>
            <a:lvl1pPr>
              <a:defRPr/>
            </a:lvl1pPr>
          </a:lstStyle>
          <a:p>
            <a:r>
              <a:rPr lang="en-US" altLang="en-US"/>
              <a:t>Parallel Processing, Implementation Aspects</a:t>
            </a:r>
          </a:p>
        </p:txBody>
      </p:sp>
      <p:sp>
        <p:nvSpPr>
          <p:cNvPr id="9" name="Slide Number Placeholder 8">
            <a:extLst>
              <a:ext uri="{FF2B5EF4-FFF2-40B4-BE49-F238E27FC236}">
                <a16:creationId xmlns:a16="http://schemas.microsoft.com/office/drawing/2014/main" id="{1A42E1EF-B300-8C4A-BB24-4A2B7AAC32E5}"/>
              </a:ext>
            </a:extLst>
          </p:cNvPr>
          <p:cNvSpPr>
            <a:spLocks noGrp="1"/>
          </p:cNvSpPr>
          <p:nvPr>
            <p:ph type="sldNum" sz="quarter" idx="12"/>
          </p:nvPr>
        </p:nvSpPr>
        <p:spPr>
          <a:xfrm>
            <a:off x="6553200" y="6248400"/>
            <a:ext cx="1905000" cy="457200"/>
          </a:xfrm>
        </p:spPr>
        <p:txBody>
          <a:bodyPr/>
          <a:lstStyle>
            <a:lvl1pPr>
              <a:defRPr/>
            </a:lvl1pPr>
          </a:lstStyle>
          <a:p>
            <a:r>
              <a:rPr lang="en-US" altLang="en-US"/>
              <a:t>Slide </a:t>
            </a:r>
            <a:fld id="{04135450-F831-CB42-8702-FE109948D05F}" type="slidenum">
              <a:rPr lang="en-US" altLang="en-US"/>
              <a:pPr/>
              <a:t>‹#›</a:t>
            </a:fld>
            <a:endParaRPr lang="en-US" altLang="en-US"/>
          </a:p>
        </p:txBody>
      </p:sp>
    </p:spTree>
    <p:extLst>
      <p:ext uri="{BB962C8B-B14F-4D97-AF65-F5344CB8AC3E}">
        <p14:creationId xmlns:p14="http://schemas.microsoft.com/office/powerpoint/2010/main" val="290831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359B-3617-9244-81C7-CF853B96CC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BC66D-6E42-A645-A295-E08080600A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8455D-1126-F044-B3C6-578501BDC42D}"/>
              </a:ext>
            </a:extLst>
          </p:cNvPr>
          <p:cNvSpPr>
            <a:spLocks noGrp="1"/>
          </p:cNvSpPr>
          <p:nvPr>
            <p:ph type="dt" sz="half" idx="10"/>
          </p:nvPr>
        </p:nvSpPr>
        <p:spPr/>
        <p:txBody>
          <a:bodyPr/>
          <a:lstStyle>
            <a:lvl1pPr>
              <a:defRPr/>
            </a:lvl1pPr>
          </a:lstStyle>
          <a:p>
            <a:r>
              <a:rPr lang="en-US" altLang="en-US"/>
              <a:t>Fall  2010</a:t>
            </a:r>
          </a:p>
        </p:txBody>
      </p:sp>
      <p:sp>
        <p:nvSpPr>
          <p:cNvPr id="5" name="Footer Placeholder 4">
            <a:extLst>
              <a:ext uri="{FF2B5EF4-FFF2-40B4-BE49-F238E27FC236}">
                <a16:creationId xmlns:a16="http://schemas.microsoft.com/office/drawing/2014/main" id="{AA03FAF2-DE44-8B49-8B79-02C5FD082BE9}"/>
              </a:ext>
            </a:extLst>
          </p:cNvPr>
          <p:cNvSpPr>
            <a:spLocks noGrp="1"/>
          </p:cNvSpPr>
          <p:nvPr>
            <p:ph type="ftr" sz="quarter" idx="11"/>
          </p:nvPr>
        </p:nvSpPr>
        <p:spPr/>
        <p:txBody>
          <a:bodyPr/>
          <a:lstStyle>
            <a:lvl1pPr>
              <a:defRPr/>
            </a:lvl1pPr>
          </a:lstStyle>
          <a:p>
            <a:r>
              <a:rPr lang="en-US" altLang="en-US"/>
              <a:t>Parallel Processing, Implementation Aspects</a:t>
            </a:r>
          </a:p>
        </p:txBody>
      </p:sp>
      <p:sp>
        <p:nvSpPr>
          <p:cNvPr id="6" name="Slide Number Placeholder 5">
            <a:extLst>
              <a:ext uri="{FF2B5EF4-FFF2-40B4-BE49-F238E27FC236}">
                <a16:creationId xmlns:a16="http://schemas.microsoft.com/office/drawing/2014/main" id="{3ABC1D83-FA29-234B-85D5-8F5DA5E1DA85}"/>
              </a:ext>
            </a:extLst>
          </p:cNvPr>
          <p:cNvSpPr>
            <a:spLocks noGrp="1"/>
          </p:cNvSpPr>
          <p:nvPr>
            <p:ph type="sldNum" sz="quarter" idx="12"/>
          </p:nvPr>
        </p:nvSpPr>
        <p:spPr/>
        <p:txBody>
          <a:bodyPr/>
          <a:lstStyle>
            <a:lvl1pPr>
              <a:defRPr/>
            </a:lvl1pPr>
          </a:lstStyle>
          <a:p>
            <a:r>
              <a:rPr lang="en-US" altLang="en-US"/>
              <a:t>Slide </a:t>
            </a:r>
            <a:fld id="{5D7AB443-1A02-6F4E-AA5F-3F64C9EFD9E6}" type="slidenum">
              <a:rPr lang="en-US" altLang="en-US"/>
              <a:pPr/>
              <a:t>‹#›</a:t>
            </a:fld>
            <a:endParaRPr lang="en-US" altLang="en-US"/>
          </a:p>
        </p:txBody>
      </p:sp>
    </p:spTree>
    <p:extLst>
      <p:ext uri="{BB962C8B-B14F-4D97-AF65-F5344CB8AC3E}">
        <p14:creationId xmlns:p14="http://schemas.microsoft.com/office/powerpoint/2010/main" val="400785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E825B-CA2C-524C-9742-FA1B92D3547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5C159B-A438-1C42-874B-1C1CA2D5497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7269609-E85E-F14D-A099-CBA15A4891CB}"/>
              </a:ext>
            </a:extLst>
          </p:cNvPr>
          <p:cNvSpPr>
            <a:spLocks noGrp="1"/>
          </p:cNvSpPr>
          <p:nvPr>
            <p:ph type="dt" sz="half" idx="10"/>
          </p:nvPr>
        </p:nvSpPr>
        <p:spPr/>
        <p:txBody>
          <a:bodyPr/>
          <a:lstStyle>
            <a:lvl1pPr>
              <a:defRPr/>
            </a:lvl1pPr>
          </a:lstStyle>
          <a:p>
            <a:r>
              <a:rPr lang="en-US" altLang="en-US"/>
              <a:t>Fall  2010</a:t>
            </a:r>
          </a:p>
        </p:txBody>
      </p:sp>
      <p:sp>
        <p:nvSpPr>
          <p:cNvPr id="5" name="Footer Placeholder 4">
            <a:extLst>
              <a:ext uri="{FF2B5EF4-FFF2-40B4-BE49-F238E27FC236}">
                <a16:creationId xmlns:a16="http://schemas.microsoft.com/office/drawing/2014/main" id="{F1AE1A9A-7BA8-924F-A66C-CD29C4750F36}"/>
              </a:ext>
            </a:extLst>
          </p:cNvPr>
          <p:cNvSpPr>
            <a:spLocks noGrp="1"/>
          </p:cNvSpPr>
          <p:nvPr>
            <p:ph type="ftr" sz="quarter" idx="11"/>
          </p:nvPr>
        </p:nvSpPr>
        <p:spPr/>
        <p:txBody>
          <a:bodyPr/>
          <a:lstStyle>
            <a:lvl1pPr>
              <a:defRPr/>
            </a:lvl1pPr>
          </a:lstStyle>
          <a:p>
            <a:r>
              <a:rPr lang="en-US" altLang="en-US"/>
              <a:t>Parallel Processing, Implementation Aspects</a:t>
            </a:r>
          </a:p>
        </p:txBody>
      </p:sp>
      <p:sp>
        <p:nvSpPr>
          <p:cNvPr id="6" name="Slide Number Placeholder 5">
            <a:extLst>
              <a:ext uri="{FF2B5EF4-FFF2-40B4-BE49-F238E27FC236}">
                <a16:creationId xmlns:a16="http://schemas.microsoft.com/office/drawing/2014/main" id="{575FD383-B5EC-8441-8B59-49E632F97CBA}"/>
              </a:ext>
            </a:extLst>
          </p:cNvPr>
          <p:cNvSpPr>
            <a:spLocks noGrp="1"/>
          </p:cNvSpPr>
          <p:nvPr>
            <p:ph type="sldNum" sz="quarter" idx="12"/>
          </p:nvPr>
        </p:nvSpPr>
        <p:spPr/>
        <p:txBody>
          <a:bodyPr/>
          <a:lstStyle>
            <a:lvl1pPr>
              <a:defRPr/>
            </a:lvl1pPr>
          </a:lstStyle>
          <a:p>
            <a:r>
              <a:rPr lang="en-US" altLang="en-US"/>
              <a:t>Slide </a:t>
            </a:r>
            <a:fld id="{3126D1A0-BED1-3C4B-B8EF-71C3A820C230}" type="slidenum">
              <a:rPr lang="en-US" altLang="en-US"/>
              <a:pPr/>
              <a:t>‹#›</a:t>
            </a:fld>
            <a:endParaRPr lang="en-US" altLang="en-US"/>
          </a:p>
        </p:txBody>
      </p:sp>
    </p:spTree>
    <p:extLst>
      <p:ext uri="{BB962C8B-B14F-4D97-AF65-F5344CB8AC3E}">
        <p14:creationId xmlns:p14="http://schemas.microsoft.com/office/powerpoint/2010/main" val="307651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492C-C46C-184C-B303-A4A7657F88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B8D95D-F7F2-B545-AC88-51B781CBDC48}"/>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4254A8-E293-4E40-829D-89ACB6ED1676}"/>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2F78B8-3E7F-5741-8618-D992F6E3CBDB}"/>
              </a:ext>
            </a:extLst>
          </p:cNvPr>
          <p:cNvSpPr>
            <a:spLocks noGrp="1"/>
          </p:cNvSpPr>
          <p:nvPr>
            <p:ph type="dt" sz="half" idx="10"/>
          </p:nvPr>
        </p:nvSpPr>
        <p:spPr/>
        <p:txBody>
          <a:bodyPr/>
          <a:lstStyle>
            <a:lvl1pPr>
              <a:defRPr/>
            </a:lvl1pPr>
          </a:lstStyle>
          <a:p>
            <a:r>
              <a:rPr lang="en-US" altLang="en-US"/>
              <a:t>Fall  2010</a:t>
            </a:r>
          </a:p>
        </p:txBody>
      </p:sp>
      <p:sp>
        <p:nvSpPr>
          <p:cNvPr id="6" name="Footer Placeholder 5">
            <a:extLst>
              <a:ext uri="{FF2B5EF4-FFF2-40B4-BE49-F238E27FC236}">
                <a16:creationId xmlns:a16="http://schemas.microsoft.com/office/drawing/2014/main" id="{DC85AA9E-61C0-734C-B080-C3885069C60F}"/>
              </a:ext>
            </a:extLst>
          </p:cNvPr>
          <p:cNvSpPr>
            <a:spLocks noGrp="1"/>
          </p:cNvSpPr>
          <p:nvPr>
            <p:ph type="ftr" sz="quarter" idx="11"/>
          </p:nvPr>
        </p:nvSpPr>
        <p:spPr/>
        <p:txBody>
          <a:bodyPr/>
          <a:lstStyle>
            <a:lvl1pPr>
              <a:defRPr/>
            </a:lvl1pPr>
          </a:lstStyle>
          <a:p>
            <a:r>
              <a:rPr lang="en-US" altLang="en-US"/>
              <a:t>Parallel Processing, Implementation Aspects</a:t>
            </a:r>
          </a:p>
        </p:txBody>
      </p:sp>
      <p:sp>
        <p:nvSpPr>
          <p:cNvPr id="7" name="Slide Number Placeholder 6">
            <a:extLst>
              <a:ext uri="{FF2B5EF4-FFF2-40B4-BE49-F238E27FC236}">
                <a16:creationId xmlns:a16="http://schemas.microsoft.com/office/drawing/2014/main" id="{49E2FA76-79DF-9F4F-8142-CCBC6BE3D0EF}"/>
              </a:ext>
            </a:extLst>
          </p:cNvPr>
          <p:cNvSpPr>
            <a:spLocks noGrp="1"/>
          </p:cNvSpPr>
          <p:nvPr>
            <p:ph type="sldNum" sz="quarter" idx="12"/>
          </p:nvPr>
        </p:nvSpPr>
        <p:spPr/>
        <p:txBody>
          <a:bodyPr/>
          <a:lstStyle>
            <a:lvl1pPr>
              <a:defRPr/>
            </a:lvl1pPr>
          </a:lstStyle>
          <a:p>
            <a:r>
              <a:rPr lang="en-US" altLang="en-US"/>
              <a:t>Slide </a:t>
            </a:r>
            <a:fld id="{F43108DF-AFA3-A249-867E-5DD559963E45}" type="slidenum">
              <a:rPr lang="en-US" altLang="en-US"/>
              <a:pPr/>
              <a:t>‹#›</a:t>
            </a:fld>
            <a:endParaRPr lang="en-US" altLang="en-US"/>
          </a:p>
        </p:txBody>
      </p:sp>
    </p:spTree>
    <p:extLst>
      <p:ext uri="{BB962C8B-B14F-4D97-AF65-F5344CB8AC3E}">
        <p14:creationId xmlns:p14="http://schemas.microsoft.com/office/powerpoint/2010/main" val="284360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BAF9-A986-FC44-B5FA-50C9B25B4C1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D488C9-3361-2942-8947-66BA567D68D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0F3436-BD32-7F49-B52A-6AE23D79A89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5FFEA2-5643-E346-AC52-E32B37C38D6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260934-5A1A-4D43-A271-3F1D200B219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8279C1-8664-AA4A-8952-83932FB30D62}"/>
              </a:ext>
            </a:extLst>
          </p:cNvPr>
          <p:cNvSpPr>
            <a:spLocks noGrp="1"/>
          </p:cNvSpPr>
          <p:nvPr>
            <p:ph type="dt" sz="half" idx="10"/>
          </p:nvPr>
        </p:nvSpPr>
        <p:spPr/>
        <p:txBody>
          <a:bodyPr/>
          <a:lstStyle>
            <a:lvl1pPr>
              <a:defRPr/>
            </a:lvl1pPr>
          </a:lstStyle>
          <a:p>
            <a:r>
              <a:rPr lang="en-US" altLang="en-US"/>
              <a:t>Fall  2010</a:t>
            </a:r>
          </a:p>
        </p:txBody>
      </p:sp>
      <p:sp>
        <p:nvSpPr>
          <p:cNvPr id="8" name="Footer Placeholder 7">
            <a:extLst>
              <a:ext uri="{FF2B5EF4-FFF2-40B4-BE49-F238E27FC236}">
                <a16:creationId xmlns:a16="http://schemas.microsoft.com/office/drawing/2014/main" id="{793391CB-39D1-514C-84AA-3C509A76655A}"/>
              </a:ext>
            </a:extLst>
          </p:cNvPr>
          <p:cNvSpPr>
            <a:spLocks noGrp="1"/>
          </p:cNvSpPr>
          <p:nvPr>
            <p:ph type="ftr" sz="quarter" idx="11"/>
          </p:nvPr>
        </p:nvSpPr>
        <p:spPr/>
        <p:txBody>
          <a:bodyPr/>
          <a:lstStyle>
            <a:lvl1pPr>
              <a:defRPr/>
            </a:lvl1pPr>
          </a:lstStyle>
          <a:p>
            <a:r>
              <a:rPr lang="en-US" altLang="en-US"/>
              <a:t>Parallel Processing, Implementation Aspects</a:t>
            </a:r>
          </a:p>
        </p:txBody>
      </p:sp>
      <p:sp>
        <p:nvSpPr>
          <p:cNvPr id="9" name="Slide Number Placeholder 8">
            <a:extLst>
              <a:ext uri="{FF2B5EF4-FFF2-40B4-BE49-F238E27FC236}">
                <a16:creationId xmlns:a16="http://schemas.microsoft.com/office/drawing/2014/main" id="{3B0F06A8-B7D7-6F4F-9242-F3F2B49E8927}"/>
              </a:ext>
            </a:extLst>
          </p:cNvPr>
          <p:cNvSpPr>
            <a:spLocks noGrp="1"/>
          </p:cNvSpPr>
          <p:nvPr>
            <p:ph type="sldNum" sz="quarter" idx="12"/>
          </p:nvPr>
        </p:nvSpPr>
        <p:spPr/>
        <p:txBody>
          <a:bodyPr/>
          <a:lstStyle>
            <a:lvl1pPr>
              <a:defRPr/>
            </a:lvl1pPr>
          </a:lstStyle>
          <a:p>
            <a:r>
              <a:rPr lang="en-US" altLang="en-US"/>
              <a:t>Slide </a:t>
            </a:r>
            <a:fld id="{7E48A05A-66A9-DF42-B686-78B09819546D}" type="slidenum">
              <a:rPr lang="en-US" altLang="en-US"/>
              <a:pPr/>
              <a:t>‹#›</a:t>
            </a:fld>
            <a:endParaRPr lang="en-US" altLang="en-US"/>
          </a:p>
        </p:txBody>
      </p:sp>
    </p:spTree>
    <p:extLst>
      <p:ext uri="{BB962C8B-B14F-4D97-AF65-F5344CB8AC3E}">
        <p14:creationId xmlns:p14="http://schemas.microsoft.com/office/powerpoint/2010/main" val="248263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D524F-C61C-5747-9162-2EC74ED127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C2B08F-A603-0F4D-A968-BDB4218918F8}"/>
              </a:ext>
            </a:extLst>
          </p:cNvPr>
          <p:cNvSpPr>
            <a:spLocks noGrp="1"/>
          </p:cNvSpPr>
          <p:nvPr>
            <p:ph type="dt" sz="half" idx="10"/>
          </p:nvPr>
        </p:nvSpPr>
        <p:spPr/>
        <p:txBody>
          <a:bodyPr/>
          <a:lstStyle>
            <a:lvl1pPr>
              <a:defRPr/>
            </a:lvl1pPr>
          </a:lstStyle>
          <a:p>
            <a:r>
              <a:rPr lang="en-US" altLang="en-US"/>
              <a:t>Fall  2010</a:t>
            </a:r>
          </a:p>
        </p:txBody>
      </p:sp>
      <p:sp>
        <p:nvSpPr>
          <p:cNvPr id="4" name="Footer Placeholder 3">
            <a:extLst>
              <a:ext uri="{FF2B5EF4-FFF2-40B4-BE49-F238E27FC236}">
                <a16:creationId xmlns:a16="http://schemas.microsoft.com/office/drawing/2014/main" id="{BF17E120-56D2-1C48-A01E-CF8274C840E4}"/>
              </a:ext>
            </a:extLst>
          </p:cNvPr>
          <p:cNvSpPr>
            <a:spLocks noGrp="1"/>
          </p:cNvSpPr>
          <p:nvPr>
            <p:ph type="ftr" sz="quarter" idx="11"/>
          </p:nvPr>
        </p:nvSpPr>
        <p:spPr/>
        <p:txBody>
          <a:bodyPr/>
          <a:lstStyle>
            <a:lvl1pPr>
              <a:defRPr/>
            </a:lvl1pPr>
          </a:lstStyle>
          <a:p>
            <a:r>
              <a:rPr lang="en-US" altLang="en-US"/>
              <a:t>Parallel Processing, Implementation Aspects</a:t>
            </a:r>
          </a:p>
        </p:txBody>
      </p:sp>
      <p:sp>
        <p:nvSpPr>
          <p:cNvPr id="5" name="Slide Number Placeholder 4">
            <a:extLst>
              <a:ext uri="{FF2B5EF4-FFF2-40B4-BE49-F238E27FC236}">
                <a16:creationId xmlns:a16="http://schemas.microsoft.com/office/drawing/2014/main" id="{B91FA8CF-182A-584C-BE58-AC891083A92E}"/>
              </a:ext>
            </a:extLst>
          </p:cNvPr>
          <p:cNvSpPr>
            <a:spLocks noGrp="1"/>
          </p:cNvSpPr>
          <p:nvPr>
            <p:ph type="sldNum" sz="quarter" idx="12"/>
          </p:nvPr>
        </p:nvSpPr>
        <p:spPr/>
        <p:txBody>
          <a:bodyPr/>
          <a:lstStyle>
            <a:lvl1pPr>
              <a:defRPr/>
            </a:lvl1pPr>
          </a:lstStyle>
          <a:p>
            <a:r>
              <a:rPr lang="en-US" altLang="en-US"/>
              <a:t>Slide </a:t>
            </a:r>
            <a:fld id="{C7ACF300-7144-604C-8095-05D848880B87}" type="slidenum">
              <a:rPr lang="en-US" altLang="en-US"/>
              <a:pPr/>
              <a:t>‹#›</a:t>
            </a:fld>
            <a:endParaRPr lang="en-US" altLang="en-US"/>
          </a:p>
        </p:txBody>
      </p:sp>
    </p:spTree>
    <p:extLst>
      <p:ext uri="{BB962C8B-B14F-4D97-AF65-F5344CB8AC3E}">
        <p14:creationId xmlns:p14="http://schemas.microsoft.com/office/powerpoint/2010/main" val="134903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FC6191-4323-264A-8762-BE65E6F0AD20}"/>
              </a:ext>
            </a:extLst>
          </p:cNvPr>
          <p:cNvSpPr>
            <a:spLocks noGrp="1"/>
          </p:cNvSpPr>
          <p:nvPr>
            <p:ph type="dt" sz="half" idx="10"/>
          </p:nvPr>
        </p:nvSpPr>
        <p:spPr/>
        <p:txBody>
          <a:bodyPr/>
          <a:lstStyle>
            <a:lvl1pPr>
              <a:defRPr/>
            </a:lvl1pPr>
          </a:lstStyle>
          <a:p>
            <a:r>
              <a:rPr lang="en-US" altLang="en-US"/>
              <a:t>Fall  2010</a:t>
            </a:r>
          </a:p>
        </p:txBody>
      </p:sp>
      <p:sp>
        <p:nvSpPr>
          <p:cNvPr id="3" name="Footer Placeholder 2">
            <a:extLst>
              <a:ext uri="{FF2B5EF4-FFF2-40B4-BE49-F238E27FC236}">
                <a16:creationId xmlns:a16="http://schemas.microsoft.com/office/drawing/2014/main" id="{647EE6A2-26DF-7444-B6D9-6D4428DBEF53}"/>
              </a:ext>
            </a:extLst>
          </p:cNvPr>
          <p:cNvSpPr>
            <a:spLocks noGrp="1"/>
          </p:cNvSpPr>
          <p:nvPr>
            <p:ph type="ftr" sz="quarter" idx="11"/>
          </p:nvPr>
        </p:nvSpPr>
        <p:spPr/>
        <p:txBody>
          <a:bodyPr/>
          <a:lstStyle>
            <a:lvl1pPr>
              <a:defRPr/>
            </a:lvl1pPr>
          </a:lstStyle>
          <a:p>
            <a:r>
              <a:rPr lang="en-US" altLang="en-US"/>
              <a:t>Parallel Processing, Implementation Aspects</a:t>
            </a:r>
          </a:p>
        </p:txBody>
      </p:sp>
      <p:sp>
        <p:nvSpPr>
          <p:cNvPr id="4" name="Slide Number Placeholder 3">
            <a:extLst>
              <a:ext uri="{FF2B5EF4-FFF2-40B4-BE49-F238E27FC236}">
                <a16:creationId xmlns:a16="http://schemas.microsoft.com/office/drawing/2014/main" id="{A719B227-CD9F-8B49-9771-32719B5D0595}"/>
              </a:ext>
            </a:extLst>
          </p:cNvPr>
          <p:cNvSpPr>
            <a:spLocks noGrp="1"/>
          </p:cNvSpPr>
          <p:nvPr>
            <p:ph type="sldNum" sz="quarter" idx="12"/>
          </p:nvPr>
        </p:nvSpPr>
        <p:spPr/>
        <p:txBody>
          <a:bodyPr/>
          <a:lstStyle>
            <a:lvl1pPr>
              <a:defRPr/>
            </a:lvl1pPr>
          </a:lstStyle>
          <a:p>
            <a:r>
              <a:rPr lang="en-US" altLang="en-US"/>
              <a:t>Slide </a:t>
            </a:r>
            <a:fld id="{527E7C7C-2F69-2445-A4B5-682668D3F3C3}" type="slidenum">
              <a:rPr lang="en-US" altLang="en-US"/>
              <a:pPr/>
              <a:t>‹#›</a:t>
            </a:fld>
            <a:endParaRPr lang="en-US" altLang="en-US"/>
          </a:p>
        </p:txBody>
      </p:sp>
    </p:spTree>
    <p:extLst>
      <p:ext uri="{BB962C8B-B14F-4D97-AF65-F5344CB8AC3E}">
        <p14:creationId xmlns:p14="http://schemas.microsoft.com/office/powerpoint/2010/main" val="181498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C5391-BC56-0F43-8558-51CDA09400F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36F55-EB27-1A4F-8FAA-06BDD31FF2A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BD7820-FF32-0F41-83A3-D5A5F81D09D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CF1C9-832F-B04C-ACD8-1B796A81EEB3}"/>
              </a:ext>
            </a:extLst>
          </p:cNvPr>
          <p:cNvSpPr>
            <a:spLocks noGrp="1"/>
          </p:cNvSpPr>
          <p:nvPr>
            <p:ph type="dt" sz="half" idx="10"/>
          </p:nvPr>
        </p:nvSpPr>
        <p:spPr/>
        <p:txBody>
          <a:bodyPr/>
          <a:lstStyle>
            <a:lvl1pPr>
              <a:defRPr/>
            </a:lvl1pPr>
          </a:lstStyle>
          <a:p>
            <a:r>
              <a:rPr lang="en-US" altLang="en-US"/>
              <a:t>Fall  2010</a:t>
            </a:r>
          </a:p>
        </p:txBody>
      </p:sp>
      <p:sp>
        <p:nvSpPr>
          <p:cNvPr id="6" name="Footer Placeholder 5">
            <a:extLst>
              <a:ext uri="{FF2B5EF4-FFF2-40B4-BE49-F238E27FC236}">
                <a16:creationId xmlns:a16="http://schemas.microsoft.com/office/drawing/2014/main" id="{962ADA82-945C-2748-96BB-EFE654A8C67C}"/>
              </a:ext>
            </a:extLst>
          </p:cNvPr>
          <p:cNvSpPr>
            <a:spLocks noGrp="1"/>
          </p:cNvSpPr>
          <p:nvPr>
            <p:ph type="ftr" sz="quarter" idx="11"/>
          </p:nvPr>
        </p:nvSpPr>
        <p:spPr/>
        <p:txBody>
          <a:bodyPr/>
          <a:lstStyle>
            <a:lvl1pPr>
              <a:defRPr/>
            </a:lvl1pPr>
          </a:lstStyle>
          <a:p>
            <a:r>
              <a:rPr lang="en-US" altLang="en-US"/>
              <a:t>Parallel Processing, Implementation Aspects</a:t>
            </a:r>
          </a:p>
        </p:txBody>
      </p:sp>
      <p:sp>
        <p:nvSpPr>
          <p:cNvPr id="7" name="Slide Number Placeholder 6">
            <a:extLst>
              <a:ext uri="{FF2B5EF4-FFF2-40B4-BE49-F238E27FC236}">
                <a16:creationId xmlns:a16="http://schemas.microsoft.com/office/drawing/2014/main" id="{65B26B89-C191-C24E-8C6F-43DBC167FBDA}"/>
              </a:ext>
            </a:extLst>
          </p:cNvPr>
          <p:cNvSpPr>
            <a:spLocks noGrp="1"/>
          </p:cNvSpPr>
          <p:nvPr>
            <p:ph type="sldNum" sz="quarter" idx="12"/>
          </p:nvPr>
        </p:nvSpPr>
        <p:spPr/>
        <p:txBody>
          <a:bodyPr/>
          <a:lstStyle>
            <a:lvl1pPr>
              <a:defRPr/>
            </a:lvl1pPr>
          </a:lstStyle>
          <a:p>
            <a:r>
              <a:rPr lang="en-US" altLang="en-US"/>
              <a:t>Slide </a:t>
            </a:r>
            <a:fld id="{32373F54-B515-2245-870E-9DD47751AE34}" type="slidenum">
              <a:rPr lang="en-US" altLang="en-US"/>
              <a:pPr/>
              <a:t>‹#›</a:t>
            </a:fld>
            <a:endParaRPr lang="en-US" altLang="en-US"/>
          </a:p>
        </p:txBody>
      </p:sp>
    </p:spTree>
    <p:extLst>
      <p:ext uri="{BB962C8B-B14F-4D97-AF65-F5344CB8AC3E}">
        <p14:creationId xmlns:p14="http://schemas.microsoft.com/office/powerpoint/2010/main" val="178569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E234-CAE7-9648-88C0-8422A5D704F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36AFC5-2B63-3647-AD3D-091F9D89E6A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10C08C-A7D2-4A40-B1FC-A991DEFC00B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2B9868-9EB1-324C-965B-765C14A4582A}"/>
              </a:ext>
            </a:extLst>
          </p:cNvPr>
          <p:cNvSpPr>
            <a:spLocks noGrp="1"/>
          </p:cNvSpPr>
          <p:nvPr>
            <p:ph type="dt" sz="half" idx="10"/>
          </p:nvPr>
        </p:nvSpPr>
        <p:spPr/>
        <p:txBody>
          <a:bodyPr/>
          <a:lstStyle>
            <a:lvl1pPr>
              <a:defRPr/>
            </a:lvl1pPr>
          </a:lstStyle>
          <a:p>
            <a:r>
              <a:rPr lang="en-US" altLang="en-US"/>
              <a:t>Fall  2010</a:t>
            </a:r>
          </a:p>
        </p:txBody>
      </p:sp>
      <p:sp>
        <p:nvSpPr>
          <p:cNvPr id="6" name="Footer Placeholder 5">
            <a:extLst>
              <a:ext uri="{FF2B5EF4-FFF2-40B4-BE49-F238E27FC236}">
                <a16:creationId xmlns:a16="http://schemas.microsoft.com/office/drawing/2014/main" id="{DB3D95C9-5D5F-574D-BE84-8608987F77F7}"/>
              </a:ext>
            </a:extLst>
          </p:cNvPr>
          <p:cNvSpPr>
            <a:spLocks noGrp="1"/>
          </p:cNvSpPr>
          <p:nvPr>
            <p:ph type="ftr" sz="quarter" idx="11"/>
          </p:nvPr>
        </p:nvSpPr>
        <p:spPr/>
        <p:txBody>
          <a:bodyPr/>
          <a:lstStyle>
            <a:lvl1pPr>
              <a:defRPr/>
            </a:lvl1pPr>
          </a:lstStyle>
          <a:p>
            <a:r>
              <a:rPr lang="en-US" altLang="en-US"/>
              <a:t>Parallel Processing, Implementation Aspects</a:t>
            </a:r>
          </a:p>
        </p:txBody>
      </p:sp>
      <p:sp>
        <p:nvSpPr>
          <p:cNvPr id="7" name="Slide Number Placeholder 6">
            <a:extLst>
              <a:ext uri="{FF2B5EF4-FFF2-40B4-BE49-F238E27FC236}">
                <a16:creationId xmlns:a16="http://schemas.microsoft.com/office/drawing/2014/main" id="{A86F0B7E-04AC-754D-AD3E-35FA15D7E57D}"/>
              </a:ext>
            </a:extLst>
          </p:cNvPr>
          <p:cNvSpPr>
            <a:spLocks noGrp="1"/>
          </p:cNvSpPr>
          <p:nvPr>
            <p:ph type="sldNum" sz="quarter" idx="12"/>
          </p:nvPr>
        </p:nvSpPr>
        <p:spPr/>
        <p:txBody>
          <a:bodyPr/>
          <a:lstStyle>
            <a:lvl1pPr>
              <a:defRPr/>
            </a:lvl1pPr>
          </a:lstStyle>
          <a:p>
            <a:r>
              <a:rPr lang="en-US" altLang="en-US"/>
              <a:t>Slide </a:t>
            </a:r>
            <a:fld id="{EECAC8E1-4C11-B24A-991E-AA6DD11B0DC5}" type="slidenum">
              <a:rPr lang="en-US" altLang="en-US"/>
              <a:pPr/>
              <a:t>‹#›</a:t>
            </a:fld>
            <a:endParaRPr lang="en-US" altLang="en-US"/>
          </a:p>
        </p:txBody>
      </p:sp>
    </p:spTree>
    <p:extLst>
      <p:ext uri="{BB962C8B-B14F-4D97-AF65-F5344CB8AC3E}">
        <p14:creationId xmlns:p14="http://schemas.microsoft.com/office/powerpoint/2010/main" val="2803376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8AA2C50-3C4D-2843-9A68-28D960BC2543}"/>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27751D9-EE16-2B4C-BBC0-A6C1BAACE7A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4CF5FD2-084D-C440-BCDC-05BC5402266B}"/>
              </a:ext>
            </a:extLst>
          </p:cNvPr>
          <p:cNvSpPr>
            <a:spLocks noGrp="1" noChangeArrowheads="1"/>
          </p:cNvSpPr>
          <p:nvPr>
            <p:ph type="dt" sz="half" idx="2"/>
          </p:nvPr>
        </p:nvSpPr>
        <p:spPr bwMode="auto">
          <a:xfrm>
            <a:off x="609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r>
              <a:rPr lang="en-US" altLang="en-US"/>
              <a:t>Fall  2010</a:t>
            </a:r>
          </a:p>
        </p:txBody>
      </p:sp>
      <p:sp>
        <p:nvSpPr>
          <p:cNvPr id="1029" name="Rectangle 5">
            <a:extLst>
              <a:ext uri="{FF2B5EF4-FFF2-40B4-BE49-F238E27FC236}">
                <a16:creationId xmlns:a16="http://schemas.microsoft.com/office/drawing/2014/main" id="{27F94671-D8E0-A442-9589-06C3A210C064}"/>
              </a:ext>
            </a:extLst>
          </p:cNvPr>
          <p:cNvSpPr>
            <a:spLocks noGrp="1" noChangeArrowheads="1"/>
          </p:cNvSpPr>
          <p:nvPr>
            <p:ph type="ftr" sz="quarter" idx="3"/>
          </p:nvPr>
        </p:nvSpPr>
        <p:spPr bwMode="auto">
          <a:xfrm>
            <a:off x="2209800" y="62484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r>
              <a:rPr lang="en-US" altLang="en-US"/>
              <a:t>Parallel Processing, Implementation Aspects</a:t>
            </a:r>
          </a:p>
        </p:txBody>
      </p:sp>
      <p:sp>
        <p:nvSpPr>
          <p:cNvPr id="1030" name="Rectangle 6">
            <a:extLst>
              <a:ext uri="{FF2B5EF4-FFF2-40B4-BE49-F238E27FC236}">
                <a16:creationId xmlns:a16="http://schemas.microsoft.com/office/drawing/2014/main" id="{10BF7DA0-1D4A-2A4D-83F1-DC930DAFDAFB}"/>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r>
              <a:rPr lang="en-US" altLang="en-US"/>
              <a:t>Slide </a:t>
            </a:r>
            <a:fld id="{82C8ED06-B8A8-A544-96A6-F678E42CA4AF}" type="slidenum">
              <a:rPr lang="en-US" altLang="en-US"/>
              <a:pPr/>
              <a:t>‹#›</a:t>
            </a:fld>
            <a:endParaRPr lang="en-US" altLang="en-US"/>
          </a:p>
        </p:txBody>
      </p:sp>
      <p:pic>
        <p:nvPicPr>
          <p:cNvPr id="1034" name="Picture 10">
            <a:extLst>
              <a:ext uri="{FF2B5EF4-FFF2-40B4-BE49-F238E27FC236}">
                <a16:creationId xmlns:a16="http://schemas.microsoft.com/office/drawing/2014/main" id="{76CDC39F-B695-BD42-A96E-3C5683001FF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52600" y="6172200"/>
            <a:ext cx="11430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7" name="WordArt 13">
            <a:extLst>
              <a:ext uri="{FF2B5EF4-FFF2-40B4-BE49-F238E27FC236}">
                <a16:creationId xmlns:a16="http://schemas.microsoft.com/office/drawing/2014/main" id="{50161D28-3B39-4444-B294-8D8F7F8434B3}"/>
              </a:ext>
            </a:extLst>
          </p:cNvPr>
          <p:cNvSpPr>
            <a:spLocks noChangeArrowheads="1" noChangeShapeType="1" noTextEdit="1"/>
          </p:cNvSpPr>
          <p:nvPr userDrawn="1"/>
        </p:nvSpPr>
        <p:spPr bwMode="auto">
          <a:xfrm>
            <a:off x="6553200" y="6324600"/>
            <a:ext cx="990600" cy="3810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B Parhami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3.emf"/><Relationship Id="rId5" Type="http://schemas.openxmlformats.org/officeDocument/2006/relationships/oleObject" Target="../embeddings/oleObject10.bin"/><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5.emf"/><Relationship Id="rId5" Type="http://schemas.openxmlformats.org/officeDocument/2006/relationships/oleObject" Target="../embeddings/oleObject12.bin"/><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29.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30.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3.xml"/><Relationship Id="rId1" Type="http://schemas.openxmlformats.org/officeDocument/2006/relationships/vmlDrawing" Target="../drawings/vmlDrawing25.vml"/><Relationship Id="rId4" Type="http://schemas.openxmlformats.org/officeDocument/2006/relationships/image" Target="../media/image3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32.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34.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3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36.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37.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38.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39.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40.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4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42.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43.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44.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45.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E8F8A32C-8DF4-A044-A243-8006AAF7184C}"/>
              </a:ext>
            </a:extLst>
          </p:cNvPr>
          <p:cNvSpPr>
            <a:spLocks noGrp="1"/>
          </p:cNvSpPr>
          <p:nvPr>
            <p:ph type="dt" sz="half" idx="10"/>
          </p:nvPr>
        </p:nvSpPr>
        <p:spPr/>
        <p:txBody>
          <a:bodyPr/>
          <a:lstStyle/>
          <a:p>
            <a:r>
              <a:rPr lang="en-US" altLang="en-US"/>
              <a:t>Fall  2010</a:t>
            </a:r>
          </a:p>
        </p:txBody>
      </p:sp>
      <p:sp>
        <p:nvSpPr>
          <p:cNvPr id="11" name="Footer Placeholder 4">
            <a:extLst>
              <a:ext uri="{FF2B5EF4-FFF2-40B4-BE49-F238E27FC236}">
                <a16:creationId xmlns:a16="http://schemas.microsoft.com/office/drawing/2014/main" id="{BA649585-606C-AB44-9FC6-627BF1C72F70}"/>
              </a:ext>
            </a:extLst>
          </p:cNvPr>
          <p:cNvSpPr>
            <a:spLocks noGrp="1"/>
          </p:cNvSpPr>
          <p:nvPr>
            <p:ph type="ftr" sz="quarter" idx="11"/>
          </p:nvPr>
        </p:nvSpPr>
        <p:spPr/>
        <p:txBody>
          <a:bodyPr/>
          <a:lstStyle/>
          <a:p>
            <a:r>
              <a:rPr lang="en-US" altLang="en-US"/>
              <a:t>Parallel Processing, Implementation Aspects</a:t>
            </a:r>
          </a:p>
        </p:txBody>
      </p:sp>
      <p:sp>
        <p:nvSpPr>
          <p:cNvPr id="12" name="Slide Number Placeholder 5">
            <a:extLst>
              <a:ext uri="{FF2B5EF4-FFF2-40B4-BE49-F238E27FC236}">
                <a16:creationId xmlns:a16="http://schemas.microsoft.com/office/drawing/2014/main" id="{C48749DA-B4BA-954E-8527-3694B669AA85}"/>
              </a:ext>
            </a:extLst>
          </p:cNvPr>
          <p:cNvSpPr>
            <a:spLocks noGrp="1"/>
          </p:cNvSpPr>
          <p:nvPr>
            <p:ph type="sldNum" sz="quarter" idx="12"/>
          </p:nvPr>
        </p:nvSpPr>
        <p:spPr/>
        <p:txBody>
          <a:bodyPr/>
          <a:lstStyle/>
          <a:p>
            <a:r>
              <a:rPr lang="en-US" altLang="en-US"/>
              <a:t>Slide </a:t>
            </a:r>
            <a:fld id="{CA67D74C-C04F-1440-8027-BEFDD6B13039}" type="slidenum">
              <a:rPr lang="en-US" altLang="en-US"/>
              <a:pPr/>
              <a:t>1</a:t>
            </a:fld>
            <a:endParaRPr lang="en-US" altLang="en-US"/>
          </a:p>
        </p:txBody>
      </p:sp>
      <p:grpSp>
        <p:nvGrpSpPr>
          <p:cNvPr id="2076" name="Group 28">
            <a:extLst>
              <a:ext uri="{FF2B5EF4-FFF2-40B4-BE49-F238E27FC236}">
                <a16:creationId xmlns:a16="http://schemas.microsoft.com/office/drawing/2014/main" id="{32671CD7-7BC4-EC49-8E1A-072776BDCA5D}"/>
              </a:ext>
            </a:extLst>
          </p:cNvPr>
          <p:cNvGrpSpPr>
            <a:grpSpLocks/>
          </p:cNvGrpSpPr>
          <p:nvPr/>
        </p:nvGrpSpPr>
        <p:grpSpPr bwMode="auto">
          <a:xfrm>
            <a:off x="228600" y="381000"/>
            <a:ext cx="3698875" cy="5638800"/>
            <a:chOff x="192" y="336"/>
            <a:chExt cx="2282" cy="3408"/>
          </a:xfrm>
        </p:grpSpPr>
        <p:pic>
          <p:nvPicPr>
            <p:cNvPr id="2073" name="Picture 25">
              <a:extLst>
                <a:ext uri="{FF2B5EF4-FFF2-40B4-BE49-F238E27FC236}">
                  <a16:creationId xmlns:a16="http://schemas.microsoft.com/office/drawing/2014/main" id="{C5CAF112-358A-4D4C-891D-E5D3A0366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336"/>
              <a:ext cx="2282" cy="3408"/>
            </a:xfrm>
            <a:prstGeom prst="rect">
              <a:avLst/>
            </a:prstGeom>
            <a:noFill/>
            <a:extLst>
              <a:ext uri="{909E8E84-426E-40DD-AFC4-6F175D3DCCD1}">
                <a14:hiddenFill xmlns:a14="http://schemas.microsoft.com/office/drawing/2010/main">
                  <a:solidFill>
                    <a:srgbClr val="FFFFFF"/>
                  </a:solidFill>
                </a14:hiddenFill>
              </a:ext>
            </a:extLst>
          </p:spPr>
        </p:pic>
        <p:sp>
          <p:nvSpPr>
            <p:cNvPr id="2074" name="Rectangle 26">
              <a:extLst>
                <a:ext uri="{FF2B5EF4-FFF2-40B4-BE49-F238E27FC236}">
                  <a16:creationId xmlns:a16="http://schemas.microsoft.com/office/drawing/2014/main" id="{7994CAE7-1748-2C40-9259-7AC9564F30A5}"/>
                </a:ext>
              </a:extLst>
            </p:cNvPr>
            <p:cNvSpPr>
              <a:spLocks noChangeArrowheads="1"/>
            </p:cNvSpPr>
            <p:nvPr/>
          </p:nvSpPr>
          <p:spPr bwMode="auto">
            <a:xfrm>
              <a:off x="2208" y="3046"/>
              <a:ext cx="192" cy="96"/>
            </a:xfrm>
            <a:prstGeom prst="rect">
              <a:avLst/>
            </a:prstGeom>
            <a:solidFill>
              <a:srgbClr val="311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66" name="Rectangle 18">
            <a:extLst>
              <a:ext uri="{FF2B5EF4-FFF2-40B4-BE49-F238E27FC236}">
                <a16:creationId xmlns:a16="http://schemas.microsoft.com/office/drawing/2014/main" id="{CB13B5CA-4C78-B04F-851D-E0D51DE1936B}"/>
              </a:ext>
            </a:extLst>
          </p:cNvPr>
          <p:cNvSpPr>
            <a:spLocks noGrp="1" noChangeArrowheads="1"/>
          </p:cNvSpPr>
          <p:nvPr>
            <p:ph type="title"/>
          </p:nvPr>
        </p:nvSpPr>
        <p:spPr>
          <a:xfrm>
            <a:off x="4114800" y="304800"/>
            <a:ext cx="4876800" cy="609600"/>
          </a:xfrm>
          <a:noFill/>
          <a:ln/>
        </p:spPr>
        <p:txBody>
          <a:bodyPr anchor="ctr"/>
          <a:lstStyle/>
          <a:p>
            <a:pPr>
              <a:lnSpc>
                <a:spcPct val="80000"/>
              </a:lnSpc>
            </a:pPr>
            <a:r>
              <a:rPr lang="en-US" altLang="en-US" sz="2800" b="1">
                <a:solidFill>
                  <a:srgbClr val="FF3300"/>
                </a:solidFill>
              </a:rPr>
              <a:t>Part VI</a:t>
            </a:r>
            <a:br>
              <a:rPr lang="en-US" altLang="en-US" sz="2400" b="1">
                <a:solidFill>
                  <a:schemeClr val="tx1"/>
                </a:solidFill>
              </a:rPr>
            </a:br>
            <a:r>
              <a:rPr lang="en-US" altLang="en-US" sz="2400">
                <a:solidFill>
                  <a:schemeClr val="tx1"/>
                </a:solidFill>
              </a:rPr>
              <a:t>Implementation Aspects</a:t>
            </a:r>
          </a:p>
        </p:txBody>
      </p:sp>
      <p:sp>
        <p:nvSpPr>
          <p:cNvPr id="2071" name="Rectangle 23">
            <a:extLst>
              <a:ext uri="{FF2B5EF4-FFF2-40B4-BE49-F238E27FC236}">
                <a16:creationId xmlns:a16="http://schemas.microsoft.com/office/drawing/2014/main" id="{2920032E-4766-834C-A2A4-5970D2A57B3B}"/>
              </a:ext>
            </a:extLst>
          </p:cNvPr>
          <p:cNvSpPr>
            <a:spLocks noChangeArrowheads="1"/>
          </p:cNvSpPr>
          <p:nvPr/>
        </p:nvSpPr>
        <p:spPr bwMode="auto">
          <a:xfrm>
            <a:off x="1824038" y="800100"/>
            <a:ext cx="9144000"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2083" name="Group 35">
            <a:extLst>
              <a:ext uri="{FF2B5EF4-FFF2-40B4-BE49-F238E27FC236}">
                <a16:creationId xmlns:a16="http://schemas.microsoft.com/office/drawing/2014/main" id="{82F63CCC-DA48-1949-99DE-A0313926649C}"/>
              </a:ext>
            </a:extLst>
          </p:cNvPr>
          <p:cNvGrpSpPr>
            <a:grpSpLocks/>
          </p:cNvGrpSpPr>
          <p:nvPr/>
        </p:nvGrpSpPr>
        <p:grpSpPr bwMode="auto">
          <a:xfrm>
            <a:off x="4038600" y="949325"/>
            <a:ext cx="4953000" cy="5149850"/>
            <a:chOff x="2544" y="598"/>
            <a:chExt cx="3120" cy="3244"/>
          </a:xfrm>
        </p:grpSpPr>
        <p:pic>
          <p:nvPicPr>
            <p:cNvPr id="2077" name="Picture 29">
              <a:extLst>
                <a:ext uri="{FF2B5EF4-FFF2-40B4-BE49-F238E27FC236}">
                  <a16:creationId xmlns:a16="http://schemas.microsoft.com/office/drawing/2014/main" id="{2422CDBC-46AF-894E-9ED8-73E60DF43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598"/>
              <a:ext cx="3072" cy="3244"/>
            </a:xfrm>
            <a:prstGeom prst="rect">
              <a:avLst/>
            </a:prstGeom>
            <a:noFill/>
            <a:extLst>
              <a:ext uri="{909E8E84-426E-40DD-AFC4-6F175D3DCCD1}">
                <a14:hiddenFill xmlns:a14="http://schemas.microsoft.com/office/drawing/2010/main">
                  <a:solidFill>
                    <a:srgbClr val="FFFFFF"/>
                  </a:solidFill>
                </a14:hiddenFill>
              </a:ext>
            </a:extLst>
          </p:spPr>
        </p:pic>
        <p:sp>
          <p:nvSpPr>
            <p:cNvPr id="2072" name="AutoShape 24">
              <a:extLst>
                <a:ext uri="{FF2B5EF4-FFF2-40B4-BE49-F238E27FC236}">
                  <a16:creationId xmlns:a16="http://schemas.microsoft.com/office/drawing/2014/main" id="{900D1B62-C2BE-5840-9508-A3769B57A33E}"/>
                </a:ext>
              </a:extLst>
            </p:cNvPr>
            <p:cNvSpPr>
              <a:spLocks noChangeArrowheads="1"/>
            </p:cNvSpPr>
            <p:nvPr/>
          </p:nvSpPr>
          <p:spPr bwMode="auto">
            <a:xfrm>
              <a:off x="2688" y="3276"/>
              <a:ext cx="2976" cy="528"/>
            </a:xfrm>
            <a:prstGeom prst="roundRect">
              <a:avLst>
                <a:gd name="adj" fmla="val 50000"/>
              </a:avLst>
            </a:prstGeom>
            <a:noFill/>
            <a:ln w="762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6F95D71D-FE41-4346-B920-BDDC1B848E27}"/>
              </a:ext>
            </a:extLst>
          </p:cNvPr>
          <p:cNvSpPr>
            <a:spLocks noGrp="1"/>
          </p:cNvSpPr>
          <p:nvPr>
            <p:ph type="dt" sz="half" idx="10"/>
          </p:nvPr>
        </p:nvSpPr>
        <p:spPr/>
        <p:txBody>
          <a:bodyPr/>
          <a:lstStyle/>
          <a:p>
            <a:r>
              <a:rPr lang="en-US" altLang="en-US"/>
              <a:t>Fall  2010</a:t>
            </a:r>
          </a:p>
        </p:txBody>
      </p:sp>
      <p:sp>
        <p:nvSpPr>
          <p:cNvPr id="10" name="Footer Placeholder 4">
            <a:extLst>
              <a:ext uri="{FF2B5EF4-FFF2-40B4-BE49-F238E27FC236}">
                <a16:creationId xmlns:a16="http://schemas.microsoft.com/office/drawing/2014/main" id="{D881125B-048A-034F-87C7-A3663EB666B5}"/>
              </a:ext>
            </a:extLst>
          </p:cNvPr>
          <p:cNvSpPr>
            <a:spLocks noGrp="1"/>
          </p:cNvSpPr>
          <p:nvPr>
            <p:ph type="ftr" sz="quarter" idx="11"/>
          </p:nvPr>
        </p:nvSpPr>
        <p:spPr/>
        <p:txBody>
          <a:bodyPr/>
          <a:lstStyle/>
          <a:p>
            <a:r>
              <a:rPr lang="en-US" altLang="en-US"/>
              <a:t>Parallel Processing, Implementation Aspects</a:t>
            </a:r>
          </a:p>
        </p:txBody>
      </p:sp>
      <p:sp>
        <p:nvSpPr>
          <p:cNvPr id="11" name="Slide Number Placeholder 5">
            <a:extLst>
              <a:ext uri="{FF2B5EF4-FFF2-40B4-BE49-F238E27FC236}">
                <a16:creationId xmlns:a16="http://schemas.microsoft.com/office/drawing/2014/main" id="{4BF3E4D3-94BE-8747-923B-5C01FB51AB33}"/>
              </a:ext>
            </a:extLst>
          </p:cNvPr>
          <p:cNvSpPr>
            <a:spLocks noGrp="1"/>
          </p:cNvSpPr>
          <p:nvPr>
            <p:ph type="sldNum" sz="quarter" idx="12"/>
          </p:nvPr>
        </p:nvSpPr>
        <p:spPr/>
        <p:txBody>
          <a:bodyPr/>
          <a:lstStyle/>
          <a:p>
            <a:r>
              <a:rPr lang="en-US" altLang="en-US"/>
              <a:t>Slide </a:t>
            </a:r>
            <a:fld id="{975FFADF-3174-DD40-839C-FEAF7A5EA295}" type="slidenum">
              <a:rPr lang="en-US" altLang="en-US"/>
              <a:pPr/>
              <a:t>10</a:t>
            </a:fld>
            <a:endParaRPr lang="en-US" altLang="en-US"/>
          </a:p>
        </p:txBody>
      </p:sp>
      <p:sp>
        <p:nvSpPr>
          <p:cNvPr id="62466" name="Rectangle 2">
            <a:extLst>
              <a:ext uri="{FF2B5EF4-FFF2-40B4-BE49-F238E27FC236}">
                <a16:creationId xmlns:a16="http://schemas.microsoft.com/office/drawing/2014/main" id="{14059044-E383-D74E-B570-6E5E05A91738}"/>
              </a:ext>
            </a:extLst>
          </p:cNvPr>
          <p:cNvSpPr>
            <a:spLocks noGrp="1" noChangeArrowheads="1"/>
          </p:cNvSpPr>
          <p:nvPr>
            <p:ph type="title"/>
          </p:nvPr>
        </p:nvSpPr>
        <p:spPr>
          <a:xfrm>
            <a:off x="0" y="0"/>
            <a:ext cx="9144000" cy="914400"/>
          </a:xfrm>
        </p:spPr>
        <p:txBody>
          <a:bodyPr/>
          <a:lstStyle/>
          <a:p>
            <a:r>
              <a:rPr lang="en-US" altLang="en-US" sz="3200"/>
              <a:t>21.3  Vector-Parallel Cray Y-MP</a:t>
            </a:r>
          </a:p>
        </p:txBody>
      </p:sp>
      <p:sp>
        <p:nvSpPr>
          <p:cNvPr id="92174" name="Rectangle 1038">
            <a:extLst>
              <a:ext uri="{FF2B5EF4-FFF2-40B4-BE49-F238E27FC236}">
                <a16:creationId xmlns:a16="http://schemas.microsoft.com/office/drawing/2014/main" id="{F30EF994-8E9C-8F49-9B57-F81C722090FC}"/>
              </a:ext>
            </a:extLst>
          </p:cNvPr>
          <p:cNvSpPr>
            <a:spLocks noChangeArrowheads="1"/>
          </p:cNvSpPr>
          <p:nvPr/>
        </p:nvSpPr>
        <p:spPr bwMode="auto">
          <a:xfrm>
            <a:off x="-1066800" y="1676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178" name="Text Box 1042">
            <a:extLst>
              <a:ext uri="{FF2B5EF4-FFF2-40B4-BE49-F238E27FC236}">
                <a16:creationId xmlns:a16="http://schemas.microsoft.com/office/drawing/2014/main" id="{44D86B51-92FC-6C4A-AE7D-9D65DFE29F55}"/>
              </a:ext>
            </a:extLst>
          </p:cNvPr>
          <p:cNvSpPr txBox="1">
            <a:spLocks noChangeArrowheads="1"/>
          </p:cNvSpPr>
          <p:nvPr/>
        </p:nvSpPr>
        <p:spPr bwMode="auto">
          <a:xfrm>
            <a:off x="381000" y="1600200"/>
            <a:ext cx="1905000" cy="3749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21.5   Key elements of the Cray Y-MP processor. Address registers, address function units, instruction buffers, and control not shown</a:t>
            </a:r>
            <a:r>
              <a:rPr lang="en-US" altLang="en-US">
                <a:solidFill>
                  <a:srgbClr val="000000"/>
                </a:solidFill>
                <a:latin typeface="Arial" panose="020B0604020202020204" pitchFamily="34" charset="0"/>
                <a:cs typeface="Times New Roman" panose="02020603050405020304" pitchFamily="18" charset="0"/>
              </a:rPr>
              <a:t>.</a:t>
            </a:r>
            <a:r>
              <a:rPr lang="en-US" altLang="en-US">
                <a:latin typeface="Arial" panose="020B0604020202020204" pitchFamily="34" charset="0"/>
              </a:rPr>
              <a:t> </a:t>
            </a:r>
          </a:p>
        </p:txBody>
      </p:sp>
      <p:sp>
        <p:nvSpPr>
          <p:cNvPr id="92180" name="Rectangle 1044">
            <a:extLst>
              <a:ext uri="{FF2B5EF4-FFF2-40B4-BE49-F238E27FC236}">
                <a16:creationId xmlns:a16="http://schemas.microsoft.com/office/drawing/2014/main" id="{B850D861-1575-A04A-A32A-E11712D89589}"/>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183" name="Rectangle 1047">
            <a:extLst>
              <a:ext uri="{FF2B5EF4-FFF2-40B4-BE49-F238E27FC236}">
                <a16:creationId xmlns:a16="http://schemas.microsoft.com/office/drawing/2014/main" id="{9BB05252-E4A5-9848-900A-A233DAB16FD6}"/>
              </a:ext>
            </a:extLst>
          </p:cNvPr>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186" name="Rectangle 1050">
            <a:extLst>
              <a:ext uri="{FF2B5EF4-FFF2-40B4-BE49-F238E27FC236}">
                <a16:creationId xmlns:a16="http://schemas.microsoft.com/office/drawing/2014/main" id="{90391CED-25CC-B84B-BA78-79B665F9E51A}"/>
              </a:ext>
            </a:extLst>
          </p:cNvPr>
          <p:cNvSpPr>
            <a:spLocks noChangeArrowheads="1"/>
          </p:cNvSpPr>
          <p:nvPr/>
        </p:nvSpPr>
        <p:spPr bwMode="auto">
          <a:xfrm>
            <a:off x="0" y="976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2185" name="Object 1049">
            <a:extLst>
              <a:ext uri="{FF2B5EF4-FFF2-40B4-BE49-F238E27FC236}">
                <a16:creationId xmlns:a16="http://schemas.microsoft.com/office/drawing/2014/main" id="{9D1EA28D-E1E2-FA47-839C-A667EFBB6D6C}"/>
              </a:ext>
            </a:extLst>
          </p:cNvPr>
          <p:cNvGraphicFramePr>
            <a:graphicFrameLocks noChangeAspect="1"/>
          </p:cNvGraphicFramePr>
          <p:nvPr/>
        </p:nvGraphicFramePr>
        <p:xfrm>
          <a:off x="2514600" y="762000"/>
          <a:ext cx="6324600" cy="5588000"/>
        </p:xfrm>
        <a:graphic>
          <a:graphicData uri="http://schemas.openxmlformats.org/presentationml/2006/ole">
            <mc:AlternateContent xmlns:mc="http://schemas.openxmlformats.org/markup-compatibility/2006">
              <mc:Choice xmlns:v="urn:schemas-microsoft-com:vml" Requires="v">
                <p:oleObj spid="_x0000_s92187" r:id="rId3" imgW="5334000" imgH="4711700" progId="MSDraw.Drawing.8.2">
                  <p:embed/>
                </p:oleObj>
              </mc:Choice>
              <mc:Fallback>
                <p:oleObj r:id="rId3" imgW="5334000" imgH="4711700" progId="MSDraw.Drawing.8.2">
                  <p:embed/>
                  <p:pic>
                    <p:nvPicPr>
                      <p:cNvPr id="0" name="Object 10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762000"/>
                        <a:ext cx="6324600" cy="558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57BD08C5-AE68-294B-8748-765D088EF80F}"/>
              </a:ext>
            </a:extLst>
          </p:cNvPr>
          <p:cNvSpPr>
            <a:spLocks noGrp="1"/>
          </p:cNvSpPr>
          <p:nvPr>
            <p:ph type="dt" sz="half" idx="10"/>
          </p:nvPr>
        </p:nvSpPr>
        <p:spPr/>
        <p:txBody>
          <a:bodyPr/>
          <a:lstStyle/>
          <a:p>
            <a:r>
              <a:rPr lang="en-US" altLang="en-US"/>
              <a:t>Fall  2010</a:t>
            </a:r>
          </a:p>
        </p:txBody>
      </p:sp>
      <p:sp>
        <p:nvSpPr>
          <p:cNvPr id="7" name="Footer Placeholder 4">
            <a:extLst>
              <a:ext uri="{FF2B5EF4-FFF2-40B4-BE49-F238E27FC236}">
                <a16:creationId xmlns:a16="http://schemas.microsoft.com/office/drawing/2014/main" id="{8E52A686-374D-2342-8288-BF4BAC970070}"/>
              </a:ext>
            </a:extLst>
          </p:cNvPr>
          <p:cNvSpPr>
            <a:spLocks noGrp="1"/>
          </p:cNvSpPr>
          <p:nvPr>
            <p:ph type="ftr" sz="quarter" idx="11"/>
          </p:nvPr>
        </p:nvSpPr>
        <p:spPr/>
        <p:txBody>
          <a:bodyPr/>
          <a:lstStyle/>
          <a:p>
            <a:r>
              <a:rPr lang="en-US" altLang="en-US"/>
              <a:t>Parallel Processing, Implementation Aspects</a:t>
            </a:r>
          </a:p>
        </p:txBody>
      </p:sp>
      <p:sp>
        <p:nvSpPr>
          <p:cNvPr id="8" name="Slide Number Placeholder 5">
            <a:extLst>
              <a:ext uri="{FF2B5EF4-FFF2-40B4-BE49-F238E27FC236}">
                <a16:creationId xmlns:a16="http://schemas.microsoft.com/office/drawing/2014/main" id="{82A75872-B83D-F647-A243-F9D0E36EE43E}"/>
              </a:ext>
            </a:extLst>
          </p:cNvPr>
          <p:cNvSpPr>
            <a:spLocks noGrp="1"/>
          </p:cNvSpPr>
          <p:nvPr>
            <p:ph type="sldNum" sz="quarter" idx="12"/>
          </p:nvPr>
        </p:nvSpPr>
        <p:spPr/>
        <p:txBody>
          <a:bodyPr/>
          <a:lstStyle/>
          <a:p>
            <a:r>
              <a:rPr lang="en-US" altLang="en-US"/>
              <a:t>Slide </a:t>
            </a:r>
            <a:fld id="{9F61A258-4A66-D54F-8A70-E10EB8C0F1F7}" type="slidenum">
              <a:rPr lang="en-US" altLang="en-US"/>
              <a:pPr/>
              <a:t>11</a:t>
            </a:fld>
            <a:endParaRPr lang="en-US" altLang="en-US"/>
          </a:p>
        </p:txBody>
      </p:sp>
      <p:sp>
        <p:nvSpPr>
          <p:cNvPr id="327682" name="Rectangle 2">
            <a:extLst>
              <a:ext uri="{FF2B5EF4-FFF2-40B4-BE49-F238E27FC236}">
                <a16:creationId xmlns:a16="http://schemas.microsoft.com/office/drawing/2014/main" id="{DB7DE2C2-FC11-944E-9010-4B01A6026500}"/>
              </a:ext>
            </a:extLst>
          </p:cNvPr>
          <p:cNvSpPr>
            <a:spLocks noGrp="1" noChangeArrowheads="1"/>
          </p:cNvSpPr>
          <p:nvPr>
            <p:ph type="title"/>
          </p:nvPr>
        </p:nvSpPr>
        <p:spPr>
          <a:xfrm>
            <a:off x="0" y="0"/>
            <a:ext cx="9144000" cy="914400"/>
          </a:xfrm>
        </p:spPr>
        <p:txBody>
          <a:bodyPr/>
          <a:lstStyle/>
          <a:p>
            <a:r>
              <a:rPr lang="en-US" altLang="en-US" sz="2800"/>
              <a:t>Cray Y-MP’s Interconnection Network </a:t>
            </a:r>
          </a:p>
        </p:txBody>
      </p:sp>
      <p:sp>
        <p:nvSpPr>
          <p:cNvPr id="327685" name="Text Box 5">
            <a:extLst>
              <a:ext uri="{FF2B5EF4-FFF2-40B4-BE49-F238E27FC236}">
                <a16:creationId xmlns:a16="http://schemas.microsoft.com/office/drawing/2014/main" id="{FE96EB2C-0A57-6948-983E-57B1729C3C13}"/>
              </a:ext>
            </a:extLst>
          </p:cNvPr>
          <p:cNvSpPr txBox="1">
            <a:spLocks noChangeArrowheads="1"/>
          </p:cNvSpPr>
          <p:nvPr/>
        </p:nvSpPr>
        <p:spPr bwMode="auto">
          <a:xfrm>
            <a:off x="152400" y="5715000"/>
            <a:ext cx="88392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21.6   The processor-to-memory interconnection network of Cray Y-MP</a:t>
            </a:r>
            <a:r>
              <a:rPr lang="en-US" altLang="en-US">
                <a:solidFill>
                  <a:srgbClr val="000000"/>
                </a:solidFill>
                <a:latin typeface="Arial" panose="020B0604020202020204" pitchFamily="34" charset="0"/>
                <a:cs typeface="Times New Roman" panose="02020603050405020304" pitchFamily="18" charset="0"/>
              </a:rPr>
              <a:t>.</a:t>
            </a:r>
            <a:r>
              <a:rPr lang="en-US" altLang="en-US">
                <a:latin typeface="Arial" panose="020B0604020202020204" pitchFamily="34" charset="0"/>
              </a:rPr>
              <a:t> </a:t>
            </a:r>
          </a:p>
        </p:txBody>
      </p:sp>
      <p:sp>
        <p:nvSpPr>
          <p:cNvPr id="327687" name="Rectangle 7">
            <a:extLst>
              <a:ext uri="{FF2B5EF4-FFF2-40B4-BE49-F238E27FC236}">
                <a16:creationId xmlns:a16="http://schemas.microsoft.com/office/drawing/2014/main" id="{9EE7CC7D-4FEC-5447-B843-404CF4EFA30F}"/>
              </a:ext>
            </a:extLst>
          </p:cNvPr>
          <p:cNvSpPr>
            <a:spLocks noChangeArrowheads="1"/>
          </p:cNvSpPr>
          <p:nvPr/>
        </p:nvSpPr>
        <p:spPr bwMode="auto">
          <a:xfrm>
            <a:off x="0" y="1271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27686" name="Object 6">
            <a:extLst>
              <a:ext uri="{FF2B5EF4-FFF2-40B4-BE49-F238E27FC236}">
                <a16:creationId xmlns:a16="http://schemas.microsoft.com/office/drawing/2014/main" id="{D8FBBACB-4F01-374C-9ABA-756185C14987}"/>
              </a:ext>
            </a:extLst>
          </p:cNvPr>
          <p:cNvGraphicFramePr>
            <a:graphicFrameLocks noChangeAspect="1"/>
          </p:cNvGraphicFramePr>
          <p:nvPr/>
        </p:nvGraphicFramePr>
        <p:xfrm>
          <a:off x="1447800" y="762000"/>
          <a:ext cx="6705600" cy="4960938"/>
        </p:xfrm>
        <a:graphic>
          <a:graphicData uri="http://schemas.openxmlformats.org/presentationml/2006/ole">
            <mc:AlternateContent xmlns:mc="http://schemas.openxmlformats.org/markup-compatibility/2006">
              <mc:Choice xmlns:v="urn:schemas-microsoft-com:vml" Requires="v">
                <p:oleObj spid="_x0000_s327688" r:id="rId3" imgW="5435600" imgH="4140200" progId="MSDraw.Drawing.8.2">
                  <p:embed/>
                </p:oleObj>
              </mc:Choice>
              <mc:Fallback>
                <p:oleObj r:id="rId3" imgW="5435600" imgH="41402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762000"/>
                        <a:ext cx="6705600" cy="4960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E58F126E-9940-5746-9A8D-35E5E4F19FFD}"/>
              </a:ext>
            </a:extLst>
          </p:cNvPr>
          <p:cNvSpPr>
            <a:spLocks noGrp="1"/>
          </p:cNvSpPr>
          <p:nvPr>
            <p:ph type="dt" sz="half" idx="10"/>
          </p:nvPr>
        </p:nvSpPr>
        <p:spPr/>
        <p:txBody>
          <a:bodyPr/>
          <a:lstStyle/>
          <a:p>
            <a:r>
              <a:rPr lang="en-US" altLang="en-US"/>
              <a:t>Fall  2010</a:t>
            </a:r>
          </a:p>
        </p:txBody>
      </p:sp>
      <p:sp>
        <p:nvSpPr>
          <p:cNvPr id="9" name="Footer Placeholder 4">
            <a:extLst>
              <a:ext uri="{FF2B5EF4-FFF2-40B4-BE49-F238E27FC236}">
                <a16:creationId xmlns:a16="http://schemas.microsoft.com/office/drawing/2014/main" id="{2F31068F-FD7C-6D48-A464-5A04C83D86E4}"/>
              </a:ext>
            </a:extLst>
          </p:cNvPr>
          <p:cNvSpPr>
            <a:spLocks noGrp="1"/>
          </p:cNvSpPr>
          <p:nvPr>
            <p:ph type="ftr" sz="quarter" idx="11"/>
          </p:nvPr>
        </p:nvSpPr>
        <p:spPr/>
        <p:txBody>
          <a:bodyPr/>
          <a:lstStyle/>
          <a:p>
            <a:r>
              <a:rPr lang="en-US" altLang="en-US"/>
              <a:t>Parallel Processing, Implementation Aspects</a:t>
            </a:r>
          </a:p>
        </p:txBody>
      </p:sp>
      <p:sp>
        <p:nvSpPr>
          <p:cNvPr id="10" name="Slide Number Placeholder 5">
            <a:extLst>
              <a:ext uri="{FF2B5EF4-FFF2-40B4-BE49-F238E27FC236}">
                <a16:creationId xmlns:a16="http://schemas.microsoft.com/office/drawing/2014/main" id="{1F04A850-3533-9542-81C8-E1931FD6AFFC}"/>
              </a:ext>
            </a:extLst>
          </p:cNvPr>
          <p:cNvSpPr>
            <a:spLocks noGrp="1"/>
          </p:cNvSpPr>
          <p:nvPr>
            <p:ph type="sldNum" sz="quarter" idx="12"/>
          </p:nvPr>
        </p:nvSpPr>
        <p:spPr/>
        <p:txBody>
          <a:bodyPr/>
          <a:lstStyle/>
          <a:p>
            <a:r>
              <a:rPr lang="en-US" altLang="en-US"/>
              <a:t>Slide </a:t>
            </a:r>
            <a:fld id="{66D1C440-3113-2F46-85D8-762B7590B17C}" type="slidenum">
              <a:rPr lang="en-US" altLang="en-US"/>
              <a:pPr/>
              <a:t>12</a:t>
            </a:fld>
            <a:endParaRPr lang="en-US" altLang="en-US"/>
          </a:p>
        </p:txBody>
      </p:sp>
      <p:sp>
        <p:nvSpPr>
          <p:cNvPr id="68610" name="Rectangle 2">
            <a:extLst>
              <a:ext uri="{FF2B5EF4-FFF2-40B4-BE49-F238E27FC236}">
                <a16:creationId xmlns:a16="http://schemas.microsoft.com/office/drawing/2014/main" id="{B0909E2C-94A0-6440-867B-A2E545A2F1B5}"/>
              </a:ext>
            </a:extLst>
          </p:cNvPr>
          <p:cNvSpPr>
            <a:spLocks noGrp="1" noChangeArrowheads="1"/>
          </p:cNvSpPr>
          <p:nvPr>
            <p:ph type="title"/>
          </p:nvPr>
        </p:nvSpPr>
        <p:spPr>
          <a:xfrm>
            <a:off x="0" y="0"/>
            <a:ext cx="9144000" cy="914400"/>
          </a:xfrm>
        </p:spPr>
        <p:txBody>
          <a:bodyPr/>
          <a:lstStyle/>
          <a:p>
            <a:r>
              <a:rPr lang="en-US" altLang="en-US" sz="3200"/>
              <a:t>21.4  Latency-Tolerant Tera MTA</a:t>
            </a:r>
          </a:p>
        </p:txBody>
      </p:sp>
      <p:sp>
        <p:nvSpPr>
          <p:cNvPr id="68617" name="Text Box 9">
            <a:extLst>
              <a:ext uri="{FF2B5EF4-FFF2-40B4-BE49-F238E27FC236}">
                <a16:creationId xmlns:a16="http://schemas.microsoft.com/office/drawing/2014/main" id="{A16B1700-411F-A74B-A86B-873E564475E1}"/>
              </a:ext>
            </a:extLst>
          </p:cNvPr>
          <p:cNvSpPr txBox="1">
            <a:spLocks noChangeArrowheads="1"/>
          </p:cNvSpPr>
          <p:nvPr/>
        </p:nvSpPr>
        <p:spPr bwMode="auto">
          <a:xfrm>
            <a:off x="685800" y="3733800"/>
            <a:ext cx="1981200" cy="16160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latin typeface="Arial" panose="020B0604020202020204" pitchFamily="34" charset="0"/>
                <a:cs typeface="Times New Roman" panose="02020603050405020304" pitchFamily="18" charset="0"/>
              </a:rPr>
              <a:t>Fig. 21.7    </a:t>
            </a:r>
          </a:p>
          <a:p>
            <a:r>
              <a:rPr lang="en-US" altLang="en-US">
                <a:latin typeface="Arial" panose="020B0604020202020204" pitchFamily="34" charset="0"/>
              </a:rPr>
              <a:t>The instruction execution pipelines of Tera MTA</a:t>
            </a:r>
            <a:r>
              <a:rPr lang="en-US" altLang="en-US">
                <a:solidFill>
                  <a:srgbClr val="000000"/>
                </a:solidFill>
                <a:latin typeface="Arial" panose="020B0604020202020204" pitchFamily="34" charset="0"/>
                <a:cs typeface="Times New Roman" panose="02020603050405020304" pitchFamily="18" charset="0"/>
              </a:rPr>
              <a:t>. </a:t>
            </a:r>
          </a:p>
        </p:txBody>
      </p:sp>
      <p:sp>
        <p:nvSpPr>
          <p:cNvPr id="95245" name="Rectangle 1037">
            <a:extLst>
              <a:ext uri="{FF2B5EF4-FFF2-40B4-BE49-F238E27FC236}">
                <a16:creationId xmlns:a16="http://schemas.microsoft.com/office/drawing/2014/main" id="{53F540FC-0270-F24C-90BD-6DCDF8C8CFC4}"/>
              </a:ext>
            </a:extLst>
          </p:cNvPr>
          <p:cNvSpPr>
            <a:spLocks noChangeArrowheads="1"/>
          </p:cNvSpPr>
          <p:nvPr/>
        </p:nvSpPr>
        <p:spPr bwMode="auto">
          <a:xfrm>
            <a:off x="0" y="2214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5247" name="Rectangle 1039">
            <a:extLst>
              <a:ext uri="{FF2B5EF4-FFF2-40B4-BE49-F238E27FC236}">
                <a16:creationId xmlns:a16="http://schemas.microsoft.com/office/drawing/2014/main" id="{AF88B78B-312E-1B4A-AAF8-5370A172CEA5}"/>
              </a:ext>
            </a:extLst>
          </p:cNvPr>
          <p:cNvSpPr>
            <a:spLocks noChangeArrowheads="1"/>
          </p:cNvSpPr>
          <p:nvPr/>
        </p:nvSpPr>
        <p:spPr bwMode="auto">
          <a:xfrm>
            <a:off x="0" y="2462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5250" name="Rectangle 1042">
            <a:extLst>
              <a:ext uri="{FF2B5EF4-FFF2-40B4-BE49-F238E27FC236}">
                <a16:creationId xmlns:a16="http://schemas.microsoft.com/office/drawing/2014/main" id="{228EE4A7-0060-2640-AEDA-27C358EC3484}"/>
              </a:ext>
            </a:extLst>
          </p:cNvPr>
          <p:cNvSpPr>
            <a:spLocks noChangeArrowheads="1"/>
          </p:cNvSpPr>
          <p:nvPr/>
        </p:nvSpPr>
        <p:spPr bwMode="auto">
          <a:xfrm>
            <a:off x="0" y="1423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5249" name="Object 1041">
            <a:extLst>
              <a:ext uri="{FF2B5EF4-FFF2-40B4-BE49-F238E27FC236}">
                <a16:creationId xmlns:a16="http://schemas.microsoft.com/office/drawing/2014/main" id="{3D4EB3D2-E85A-7943-9E64-CC7F5CC7A4E5}"/>
              </a:ext>
            </a:extLst>
          </p:cNvPr>
          <p:cNvGraphicFramePr>
            <a:graphicFrameLocks noChangeAspect="1"/>
          </p:cNvGraphicFramePr>
          <p:nvPr/>
        </p:nvGraphicFramePr>
        <p:xfrm>
          <a:off x="3124200" y="838200"/>
          <a:ext cx="5295900" cy="5486400"/>
        </p:xfrm>
        <a:graphic>
          <a:graphicData uri="http://schemas.openxmlformats.org/presentationml/2006/ole">
            <mc:AlternateContent xmlns:mc="http://schemas.openxmlformats.org/markup-compatibility/2006">
              <mc:Choice xmlns:v="urn:schemas-microsoft-com:vml" Requires="v">
                <p:oleObj spid="_x0000_s95251" r:id="rId3" imgW="3479800" imgH="3848100" progId="MSDraw.Drawing.8.2">
                  <p:embed/>
                </p:oleObj>
              </mc:Choice>
              <mc:Fallback>
                <p:oleObj r:id="rId3" imgW="3479800" imgH="3848100" progId="MSDraw.Drawing.8.2">
                  <p:embed/>
                  <p:pic>
                    <p:nvPicPr>
                      <p:cNvPr id="0" name="Object 1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838200"/>
                        <a:ext cx="5295900" cy="548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231370A1-7519-EE44-85D6-451784437A64}"/>
              </a:ext>
            </a:extLst>
          </p:cNvPr>
          <p:cNvSpPr>
            <a:spLocks noGrp="1"/>
          </p:cNvSpPr>
          <p:nvPr>
            <p:ph type="dt" sz="half" idx="10"/>
          </p:nvPr>
        </p:nvSpPr>
        <p:spPr/>
        <p:txBody>
          <a:bodyPr/>
          <a:lstStyle/>
          <a:p>
            <a:r>
              <a:rPr lang="en-US" altLang="en-US"/>
              <a:t>Fall  2010</a:t>
            </a:r>
          </a:p>
        </p:txBody>
      </p:sp>
      <p:sp>
        <p:nvSpPr>
          <p:cNvPr id="9" name="Footer Placeholder 4">
            <a:extLst>
              <a:ext uri="{FF2B5EF4-FFF2-40B4-BE49-F238E27FC236}">
                <a16:creationId xmlns:a16="http://schemas.microsoft.com/office/drawing/2014/main" id="{04F75991-D6AC-2A42-9D64-F41E17CFF718}"/>
              </a:ext>
            </a:extLst>
          </p:cNvPr>
          <p:cNvSpPr>
            <a:spLocks noGrp="1"/>
          </p:cNvSpPr>
          <p:nvPr>
            <p:ph type="ftr" sz="quarter" idx="11"/>
          </p:nvPr>
        </p:nvSpPr>
        <p:spPr/>
        <p:txBody>
          <a:bodyPr/>
          <a:lstStyle/>
          <a:p>
            <a:r>
              <a:rPr lang="en-US" altLang="en-US"/>
              <a:t>Parallel Processing, Implementation Aspects</a:t>
            </a:r>
          </a:p>
        </p:txBody>
      </p:sp>
      <p:sp>
        <p:nvSpPr>
          <p:cNvPr id="10" name="Slide Number Placeholder 5">
            <a:extLst>
              <a:ext uri="{FF2B5EF4-FFF2-40B4-BE49-F238E27FC236}">
                <a16:creationId xmlns:a16="http://schemas.microsoft.com/office/drawing/2014/main" id="{FD4EF1E0-60D4-F54D-A26D-A1FD6F966209}"/>
              </a:ext>
            </a:extLst>
          </p:cNvPr>
          <p:cNvSpPr>
            <a:spLocks noGrp="1"/>
          </p:cNvSpPr>
          <p:nvPr>
            <p:ph type="sldNum" sz="quarter" idx="12"/>
          </p:nvPr>
        </p:nvSpPr>
        <p:spPr/>
        <p:txBody>
          <a:bodyPr/>
          <a:lstStyle/>
          <a:p>
            <a:r>
              <a:rPr lang="en-US" altLang="en-US"/>
              <a:t>Slide </a:t>
            </a:r>
            <a:fld id="{DBC875F2-3052-AD43-96D7-4F4AD6AECCCB}" type="slidenum">
              <a:rPr lang="en-US" altLang="en-US"/>
              <a:pPr/>
              <a:t>13</a:t>
            </a:fld>
            <a:endParaRPr lang="en-US" altLang="en-US"/>
          </a:p>
        </p:txBody>
      </p:sp>
      <p:sp>
        <p:nvSpPr>
          <p:cNvPr id="70658" name="Rectangle 2">
            <a:extLst>
              <a:ext uri="{FF2B5EF4-FFF2-40B4-BE49-F238E27FC236}">
                <a16:creationId xmlns:a16="http://schemas.microsoft.com/office/drawing/2014/main" id="{3B95A5B8-11D0-774C-A91A-9566089A7A08}"/>
              </a:ext>
            </a:extLst>
          </p:cNvPr>
          <p:cNvSpPr>
            <a:spLocks noGrp="1" noChangeArrowheads="1"/>
          </p:cNvSpPr>
          <p:nvPr>
            <p:ph type="title"/>
          </p:nvPr>
        </p:nvSpPr>
        <p:spPr>
          <a:xfrm>
            <a:off x="0" y="0"/>
            <a:ext cx="9144000" cy="914400"/>
          </a:xfrm>
        </p:spPr>
        <p:txBody>
          <a:bodyPr/>
          <a:lstStyle/>
          <a:p>
            <a:r>
              <a:rPr lang="en-US" altLang="en-US" sz="3200"/>
              <a:t>21.5  CC-NUMA Stanford DASH</a:t>
            </a:r>
          </a:p>
        </p:txBody>
      </p:sp>
      <p:sp>
        <p:nvSpPr>
          <p:cNvPr id="97305" name="Rectangle 1049">
            <a:extLst>
              <a:ext uri="{FF2B5EF4-FFF2-40B4-BE49-F238E27FC236}">
                <a16:creationId xmlns:a16="http://schemas.microsoft.com/office/drawing/2014/main" id="{1222B245-F34A-8F4B-AE99-9F0F406B3AD3}"/>
              </a:ext>
            </a:extLst>
          </p:cNvPr>
          <p:cNvSpPr>
            <a:spLocks noChangeArrowheads="1"/>
          </p:cNvSpPr>
          <p:nvPr/>
        </p:nvSpPr>
        <p:spPr bwMode="auto">
          <a:xfrm>
            <a:off x="0" y="277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7306" name="Text Box 1050">
            <a:extLst>
              <a:ext uri="{FF2B5EF4-FFF2-40B4-BE49-F238E27FC236}">
                <a16:creationId xmlns:a16="http://schemas.microsoft.com/office/drawing/2014/main" id="{09C82FA0-A7D3-0A4B-BAB4-9CE209A68942}"/>
              </a:ext>
            </a:extLst>
          </p:cNvPr>
          <p:cNvSpPr txBox="1">
            <a:spLocks noChangeArrowheads="1"/>
          </p:cNvSpPr>
          <p:nvPr/>
        </p:nvSpPr>
        <p:spPr bwMode="auto">
          <a:xfrm>
            <a:off x="1524000" y="5715000"/>
            <a:ext cx="57150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21.8     The architecture of Stanford DASH.</a:t>
            </a:r>
          </a:p>
        </p:txBody>
      </p:sp>
      <p:sp>
        <p:nvSpPr>
          <p:cNvPr id="97309" name="Rectangle 1053">
            <a:extLst>
              <a:ext uri="{FF2B5EF4-FFF2-40B4-BE49-F238E27FC236}">
                <a16:creationId xmlns:a16="http://schemas.microsoft.com/office/drawing/2014/main" id="{F202CA0E-7370-204F-A703-F1078D674EF2}"/>
              </a:ext>
            </a:extLst>
          </p:cNvPr>
          <p:cNvSpPr>
            <a:spLocks noChangeArrowheads="1"/>
          </p:cNvSpPr>
          <p:nvPr/>
        </p:nvSpPr>
        <p:spPr bwMode="auto">
          <a:xfrm>
            <a:off x="0" y="2405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7314" name="Rectangle 1058">
            <a:extLst>
              <a:ext uri="{FF2B5EF4-FFF2-40B4-BE49-F238E27FC236}">
                <a16:creationId xmlns:a16="http://schemas.microsoft.com/office/drawing/2014/main" id="{63EDD3E9-92F1-3444-8E46-44F711D42F4F}"/>
              </a:ext>
            </a:extLst>
          </p:cNvPr>
          <p:cNvSpPr>
            <a:spLocks noChangeArrowheads="1"/>
          </p:cNvSpPr>
          <p:nvPr/>
        </p:nvSpPr>
        <p:spPr bwMode="auto">
          <a:xfrm>
            <a:off x="0" y="203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7313" name="Object 1057">
            <a:extLst>
              <a:ext uri="{FF2B5EF4-FFF2-40B4-BE49-F238E27FC236}">
                <a16:creationId xmlns:a16="http://schemas.microsoft.com/office/drawing/2014/main" id="{D1903992-D298-E543-8202-57045F6ECDF3}"/>
              </a:ext>
            </a:extLst>
          </p:cNvPr>
          <p:cNvGraphicFramePr>
            <a:graphicFrameLocks noChangeAspect="1"/>
          </p:cNvGraphicFramePr>
          <p:nvPr/>
        </p:nvGraphicFramePr>
        <p:xfrm>
          <a:off x="457200" y="762000"/>
          <a:ext cx="8382000" cy="5022850"/>
        </p:xfrm>
        <a:graphic>
          <a:graphicData uri="http://schemas.openxmlformats.org/presentationml/2006/ole">
            <mc:AlternateContent xmlns:mc="http://schemas.openxmlformats.org/markup-compatibility/2006">
              <mc:Choice xmlns:v="urn:schemas-microsoft-com:vml" Requires="v">
                <p:oleObj spid="_x0000_s97315" r:id="rId3" imgW="4470400" imgH="2679700" progId="MSDraw.Drawing.8.2">
                  <p:embed/>
                </p:oleObj>
              </mc:Choice>
              <mc:Fallback>
                <p:oleObj r:id="rId3" imgW="4470400" imgH="2679700" progId="MSDraw.Drawing.8.2">
                  <p:embed/>
                  <p:pic>
                    <p:nvPicPr>
                      <p:cNvPr id="0" name="Object 10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62000"/>
                        <a:ext cx="8382000" cy="502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58B59EF-C7FC-FD45-B075-95E4284BF059}"/>
              </a:ext>
            </a:extLst>
          </p:cNvPr>
          <p:cNvSpPr>
            <a:spLocks noGrp="1"/>
          </p:cNvSpPr>
          <p:nvPr>
            <p:ph type="dt" sz="half" idx="10"/>
          </p:nvPr>
        </p:nvSpPr>
        <p:spPr/>
        <p:txBody>
          <a:bodyPr/>
          <a:lstStyle/>
          <a:p>
            <a:r>
              <a:rPr lang="en-US" altLang="en-US"/>
              <a:t>Fall  2010</a:t>
            </a:r>
          </a:p>
        </p:txBody>
      </p:sp>
      <p:sp>
        <p:nvSpPr>
          <p:cNvPr id="9" name="Footer Placeholder 4">
            <a:extLst>
              <a:ext uri="{FF2B5EF4-FFF2-40B4-BE49-F238E27FC236}">
                <a16:creationId xmlns:a16="http://schemas.microsoft.com/office/drawing/2014/main" id="{A355FDB3-7339-FC49-BDF9-0A0271FD46F4}"/>
              </a:ext>
            </a:extLst>
          </p:cNvPr>
          <p:cNvSpPr>
            <a:spLocks noGrp="1"/>
          </p:cNvSpPr>
          <p:nvPr>
            <p:ph type="ftr" sz="quarter" idx="11"/>
          </p:nvPr>
        </p:nvSpPr>
        <p:spPr/>
        <p:txBody>
          <a:bodyPr/>
          <a:lstStyle/>
          <a:p>
            <a:r>
              <a:rPr lang="en-US" altLang="en-US"/>
              <a:t>Parallel Processing, Implementation Aspects</a:t>
            </a:r>
          </a:p>
        </p:txBody>
      </p:sp>
      <p:sp>
        <p:nvSpPr>
          <p:cNvPr id="10" name="Slide Number Placeholder 5">
            <a:extLst>
              <a:ext uri="{FF2B5EF4-FFF2-40B4-BE49-F238E27FC236}">
                <a16:creationId xmlns:a16="http://schemas.microsoft.com/office/drawing/2014/main" id="{3461C138-30B3-6249-AEDF-8F6B9BF3B13D}"/>
              </a:ext>
            </a:extLst>
          </p:cNvPr>
          <p:cNvSpPr>
            <a:spLocks noGrp="1"/>
          </p:cNvSpPr>
          <p:nvPr>
            <p:ph type="sldNum" sz="quarter" idx="12"/>
          </p:nvPr>
        </p:nvSpPr>
        <p:spPr/>
        <p:txBody>
          <a:bodyPr/>
          <a:lstStyle/>
          <a:p>
            <a:r>
              <a:rPr lang="en-US" altLang="en-US"/>
              <a:t>Slide </a:t>
            </a:r>
            <a:fld id="{977C166B-5149-ED41-865A-EBF1A1AD68CC}" type="slidenum">
              <a:rPr lang="en-US" altLang="en-US"/>
              <a:pPr/>
              <a:t>14</a:t>
            </a:fld>
            <a:endParaRPr lang="en-US" altLang="en-US"/>
          </a:p>
        </p:txBody>
      </p:sp>
      <p:sp>
        <p:nvSpPr>
          <p:cNvPr id="74754" name="Rectangle 2">
            <a:extLst>
              <a:ext uri="{FF2B5EF4-FFF2-40B4-BE49-F238E27FC236}">
                <a16:creationId xmlns:a16="http://schemas.microsoft.com/office/drawing/2014/main" id="{6A9C4FC6-8037-3E41-B8F1-A27407E6B9F7}"/>
              </a:ext>
            </a:extLst>
          </p:cNvPr>
          <p:cNvSpPr>
            <a:spLocks noGrp="1" noChangeArrowheads="1"/>
          </p:cNvSpPr>
          <p:nvPr>
            <p:ph type="title"/>
          </p:nvPr>
        </p:nvSpPr>
        <p:spPr>
          <a:xfrm>
            <a:off x="0" y="0"/>
            <a:ext cx="9144000" cy="914400"/>
          </a:xfrm>
        </p:spPr>
        <p:txBody>
          <a:bodyPr/>
          <a:lstStyle/>
          <a:p>
            <a:r>
              <a:rPr lang="en-US" altLang="en-US" sz="3200"/>
              <a:t>21.6  SCI-Based Sequent NUMA-Q</a:t>
            </a:r>
          </a:p>
        </p:txBody>
      </p:sp>
      <p:sp>
        <p:nvSpPr>
          <p:cNvPr id="113687" name="Rectangle 1047">
            <a:extLst>
              <a:ext uri="{FF2B5EF4-FFF2-40B4-BE49-F238E27FC236}">
                <a16:creationId xmlns:a16="http://schemas.microsoft.com/office/drawing/2014/main" id="{C1D8918A-EDA6-7D4B-9B22-0C09D06EF677}"/>
              </a:ext>
            </a:extLst>
          </p:cNvPr>
          <p:cNvSpPr>
            <a:spLocks noChangeArrowheads="1"/>
          </p:cNvSpPr>
          <p:nvPr/>
        </p:nvSpPr>
        <p:spPr bwMode="auto">
          <a:xfrm>
            <a:off x="0" y="1700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3701" name="Text Box 1061">
            <a:extLst>
              <a:ext uri="{FF2B5EF4-FFF2-40B4-BE49-F238E27FC236}">
                <a16:creationId xmlns:a16="http://schemas.microsoft.com/office/drawing/2014/main" id="{C118BA44-AE8B-C842-A487-3E668D0546E2}"/>
              </a:ext>
            </a:extLst>
          </p:cNvPr>
          <p:cNvSpPr txBox="1">
            <a:spLocks noChangeArrowheads="1"/>
          </p:cNvSpPr>
          <p:nvPr/>
        </p:nvSpPr>
        <p:spPr bwMode="auto">
          <a:xfrm>
            <a:off x="228600" y="1371600"/>
            <a:ext cx="2362200" cy="2225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21.9   The physical placement of Sequent’s quad components on a rackmount baseboard (not to scale) </a:t>
            </a:r>
          </a:p>
        </p:txBody>
      </p:sp>
      <p:graphicFrame>
        <p:nvGraphicFramePr>
          <p:cNvPr id="113702" name="Object 1062">
            <a:extLst>
              <a:ext uri="{FF2B5EF4-FFF2-40B4-BE49-F238E27FC236}">
                <a16:creationId xmlns:a16="http://schemas.microsoft.com/office/drawing/2014/main" id="{6C97173A-7409-B341-A7FC-45A25D570A41}"/>
              </a:ext>
            </a:extLst>
          </p:cNvPr>
          <p:cNvGraphicFramePr>
            <a:graphicFrameLocks noChangeAspect="1"/>
          </p:cNvGraphicFramePr>
          <p:nvPr/>
        </p:nvGraphicFramePr>
        <p:xfrm>
          <a:off x="152400" y="3581400"/>
          <a:ext cx="2828925" cy="2686050"/>
        </p:xfrm>
        <a:graphic>
          <a:graphicData uri="http://schemas.openxmlformats.org/presentationml/2006/ole">
            <mc:AlternateContent xmlns:mc="http://schemas.openxmlformats.org/markup-compatibility/2006">
              <mc:Choice xmlns:v="urn:schemas-microsoft-com:vml" Requires="v">
                <p:oleObj spid="_x0000_s113707" r:id="rId3" imgW="2717800" imgH="2578100" progId="MSDraw.Drawing.8.2">
                  <p:embed/>
                </p:oleObj>
              </mc:Choice>
              <mc:Fallback>
                <p:oleObj r:id="rId3" imgW="2717800" imgH="2578100" progId="MSDraw.Drawing.8.2">
                  <p:embed/>
                  <p:pic>
                    <p:nvPicPr>
                      <p:cNvPr id="0" name="Object 10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81400"/>
                        <a:ext cx="2828925" cy="268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704" name="Object 1064">
            <a:extLst>
              <a:ext uri="{FF2B5EF4-FFF2-40B4-BE49-F238E27FC236}">
                <a16:creationId xmlns:a16="http://schemas.microsoft.com/office/drawing/2014/main" id="{B8333B14-9962-DF4C-99C2-E3A4F505287E}"/>
              </a:ext>
            </a:extLst>
          </p:cNvPr>
          <p:cNvGraphicFramePr>
            <a:graphicFrameLocks noChangeAspect="1"/>
          </p:cNvGraphicFramePr>
          <p:nvPr/>
        </p:nvGraphicFramePr>
        <p:xfrm>
          <a:off x="2971800" y="838200"/>
          <a:ext cx="6019800" cy="5503863"/>
        </p:xfrm>
        <a:graphic>
          <a:graphicData uri="http://schemas.openxmlformats.org/presentationml/2006/ole">
            <mc:AlternateContent xmlns:mc="http://schemas.openxmlformats.org/markup-compatibility/2006">
              <mc:Choice xmlns:v="urn:schemas-microsoft-com:vml" Requires="v">
                <p:oleObj spid="_x0000_s113708" r:id="rId5" imgW="4305300" imgH="3835400" progId="MSDraw.Drawing.8.2">
                  <p:embed/>
                </p:oleObj>
              </mc:Choice>
              <mc:Fallback>
                <p:oleObj r:id="rId5" imgW="4305300" imgH="3835400" progId="MSDraw.Drawing.8.2">
                  <p:embed/>
                  <p:pic>
                    <p:nvPicPr>
                      <p:cNvPr id="0" name="Object 10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838200"/>
                        <a:ext cx="6019800" cy="550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706" name="Text Box 1066">
            <a:extLst>
              <a:ext uri="{FF2B5EF4-FFF2-40B4-BE49-F238E27FC236}">
                <a16:creationId xmlns:a16="http://schemas.microsoft.com/office/drawing/2014/main" id="{5709F312-9947-204A-ACA8-E59F1B8A85B8}"/>
              </a:ext>
            </a:extLst>
          </p:cNvPr>
          <p:cNvSpPr txBox="1">
            <a:spLocks noChangeArrowheads="1"/>
          </p:cNvSpPr>
          <p:nvPr/>
        </p:nvSpPr>
        <p:spPr bwMode="auto">
          <a:xfrm>
            <a:off x="3733800" y="4724400"/>
            <a:ext cx="2057400" cy="13112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21.10   </a:t>
            </a:r>
          </a:p>
          <a:p>
            <a:r>
              <a:rPr lang="en-US" altLang="en-US">
                <a:latin typeface="Arial" panose="020B0604020202020204" pitchFamily="34" charset="0"/>
              </a:rPr>
              <a:t>The architecture of Sequent NUMA-Q 2000.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A30B290A-1718-764C-A704-DF2AC9ED67FB}"/>
              </a:ext>
            </a:extLst>
          </p:cNvPr>
          <p:cNvSpPr>
            <a:spLocks noGrp="1"/>
          </p:cNvSpPr>
          <p:nvPr>
            <p:ph type="dt" sz="half" idx="10"/>
          </p:nvPr>
        </p:nvSpPr>
        <p:spPr/>
        <p:txBody>
          <a:bodyPr/>
          <a:lstStyle/>
          <a:p>
            <a:r>
              <a:rPr lang="en-US" altLang="en-US"/>
              <a:t>Fall  2010</a:t>
            </a:r>
          </a:p>
        </p:txBody>
      </p:sp>
      <p:sp>
        <p:nvSpPr>
          <p:cNvPr id="10" name="Footer Placeholder 4">
            <a:extLst>
              <a:ext uri="{FF2B5EF4-FFF2-40B4-BE49-F238E27FC236}">
                <a16:creationId xmlns:a16="http://schemas.microsoft.com/office/drawing/2014/main" id="{2C58A37B-7481-0240-97B6-10A6D1929F32}"/>
              </a:ext>
            </a:extLst>
          </p:cNvPr>
          <p:cNvSpPr>
            <a:spLocks noGrp="1"/>
          </p:cNvSpPr>
          <p:nvPr>
            <p:ph type="ftr" sz="quarter" idx="11"/>
          </p:nvPr>
        </p:nvSpPr>
        <p:spPr/>
        <p:txBody>
          <a:bodyPr/>
          <a:lstStyle/>
          <a:p>
            <a:r>
              <a:rPr lang="en-US" altLang="en-US"/>
              <a:t>Parallel Processing, Implementation Aspects</a:t>
            </a:r>
          </a:p>
        </p:txBody>
      </p:sp>
      <p:sp>
        <p:nvSpPr>
          <p:cNvPr id="11" name="Slide Number Placeholder 5">
            <a:extLst>
              <a:ext uri="{FF2B5EF4-FFF2-40B4-BE49-F238E27FC236}">
                <a16:creationId xmlns:a16="http://schemas.microsoft.com/office/drawing/2014/main" id="{5603B7D4-E8D5-0146-80BB-634E04E4DD37}"/>
              </a:ext>
            </a:extLst>
          </p:cNvPr>
          <p:cNvSpPr>
            <a:spLocks noGrp="1"/>
          </p:cNvSpPr>
          <p:nvPr>
            <p:ph type="sldNum" sz="quarter" idx="12"/>
          </p:nvPr>
        </p:nvSpPr>
        <p:spPr/>
        <p:txBody>
          <a:bodyPr/>
          <a:lstStyle/>
          <a:p>
            <a:r>
              <a:rPr lang="en-US" altLang="en-US"/>
              <a:t>Slide </a:t>
            </a:r>
            <a:fld id="{F18D4180-66F7-1B43-8FE8-7554C48BA151}" type="slidenum">
              <a:rPr lang="en-US" altLang="en-US"/>
              <a:pPr/>
              <a:t>15</a:t>
            </a:fld>
            <a:endParaRPr lang="en-US" altLang="en-US"/>
          </a:p>
        </p:txBody>
      </p:sp>
      <p:sp>
        <p:nvSpPr>
          <p:cNvPr id="75778" name="Rectangle 2">
            <a:extLst>
              <a:ext uri="{FF2B5EF4-FFF2-40B4-BE49-F238E27FC236}">
                <a16:creationId xmlns:a16="http://schemas.microsoft.com/office/drawing/2014/main" id="{D3F90B84-E8F9-B540-BC3B-13C4A3DF7F78}"/>
              </a:ext>
            </a:extLst>
          </p:cNvPr>
          <p:cNvSpPr>
            <a:spLocks noGrp="1" noChangeArrowheads="1"/>
          </p:cNvSpPr>
          <p:nvPr>
            <p:ph type="title"/>
          </p:nvPr>
        </p:nvSpPr>
        <p:spPr>
          <a:xfrm>
            <a:off x="0" y="0"/>
            <a:ext cx="9144000" cy="838200"/>
          </a:xfrm>
        </p:spPr>
        <p:txBody>
          <a:bodyPr/>
          <a:lstStyle/>
          <a:p>
            <a:r>
              <a:rPr lang="en-US" altLang="en-US" sz="2800"/>
              <a:t>Details of the IQ-Link in Sequent NUMA-Q</a:t>
            </a:r>
          </a:p>
        </p:txBody>
      </p:sp>
      <p:sp>
        <p:nvSpPr>
          <p:cNvPr id="75782" name="Text Box 6">
            <a:extLst>
              <a:ext uri="{FF2B5EF4-FFF2-40B4-BE49-F238E27FC236}">
                <a16:creationId xmlns:a16="http://schemas.microsoft.com/office/drawing/2014/main" id="{5366F524-3837-104E-B036-F54B1F191BAD}"/>
              </a:ext>
            </a:extLst>
          </p:cNvPr>
          <p:cNvSpPr txBox="1">
            <a:spLocks noChangeArrowheads="1"/>
          </p:cNvSpPr>
          <p:nvPr/>
        </p:nvSpPr>
        <p:spPr bwMode="auto">
          <a:xfrm>
            <a:off x="5562600" y="990600"/>
            <a:ext cx="2362200" cy="10064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latin typeface="Arial" panose="020B0604020202020204" pitchFamily="34" charset="0"/>
                <a:cs typeface="Times New Roman" panose="02020603050405020304" pitchFamily="18" charset="0"/>
              </a:rPr>
              <a:t>Fig. 21.11   </a:t>
            </a:r>
          </a:p>
          <a:p>
            <a:r>
              <a:rPr lang="en-US" altLang="en-US">
                <a:latin typeface="Arial" panose="020B0604020202020204" pitchFamily="34" charset="0"/>
              </a:rPr>
              <a:t>Block diagram of the IQ-Link board.</a:t>
            </a:r>
          </a:p>
        </p:txBody>
      </p:sp>
      <p:sp>
        <p:nvSpPr>
          <p:cNvPr id="102411" name="Rectangle 1035">
            <a:extLst>
              <a:ext uri="{FF2B5EF4-FFF2-40B4-BE49-F238E27FC236}">
                <a16:creationId xmlns:a16="http://schemas.microsoft.com/office/drawing/2014/main" id="{C7AF168F-B6E6-3740-B234-AA6AA624C782}"/>
              </a:ext>
            </a:extLst>
          </p:cNvPr>
          <p:cNvSpPr>
            <a:spLocks noChangeArrowheads="1"/>
          </p:cNvSpPr>
          <p:nvPr/>
        </p:nvSpPr>
        <p:spPr bwMode="auto">
          <a:xfrm>
            <a:off x="0" y="1971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2432" name="Rectangle 1056">
            <a:extLst>
              <a:ext uri="{FF2B5EF4-FFF2-40B4-BE49-F238E27FC236}">
                <a16:creationId xmlns:a16="http://schemas.microsoft.com/office/drawing/2014/main" id="{79F06CB8-DA01-4943-AE67-5EB283328288}"/>
              </a:ext>
            </a:extLst>
          </p:cNvPr>
          <p:cNvSpPr>
            <a:spLocks noChangeArrowheads="1"/>
          </p:cNvSpPr>
          <p:nvPr/>
        </p:nvSpPr>
        <p:spPr bwMode="auto">
          <a:xfrm>
            <a:off x="0" y="211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2431" name="Object 1055">
            <a:extLst>
              <a:ext uri="{FF2B5EF4-FFF2-40B4-BE49-F238E27FC236}">
                <a16:creationId xmlns:a16="http://schemas.microsoft.com/office/drawing/2014/main" id="{38E1CD08-5CE8-E044-8943-08A0CC10F79A}"/>
              </a:ext>
            </a:extLst>
          </p:cNvPr>
          <p:cNvGraphicFramePr>
            <a:graphicFrameLocks noChangeAspect="1"/>
          </p:cNvGraphicFramePr>
          <p:nvPr/>
        </p:nvGraphicFramePr>
        <p:xfrm>
          <a:off x="228600" y="685800"/>
          <a:ext cx="5181600" cy="2747963"/>
        </p:xfrm>
        <a:graphic>
          <a:graphicData uri="http://schemas.openxmlformats.org/presentationml/2006/ole">
            <mc:AlternateContent xmlns:mc="http://schemas.openxmlformats.org/markup-compatibility/2006">
              <mc:Choice xmlns:v="urn:schemas-microsoft-com:vml" Requires="v">
                <p:oleObj spid="_x0000_s102436" r:id="rId3" imgW="4521200" imgH="2514600" progId="MSDraw.Drawing.8.2">
                  <p:embed/>
                </p:oleObj>
              </mc:Choice>
              <mc:Fallback>
                <p:oleObj r:id="rId3" imgW="4521200" imgH="2514600" progId="MSDraw.Drawing.8.2">
                  <p:embed/>
                  <p:pic>
                    <p:nvPicPr>
                      <p:cNvPr id="0" name="Object 10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85800"/>
                        <a:ext cx="5181600" cy="2747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33" name="Text Box 1057">
            <a:extLst>
              <a:ext uri="{FF2B5EF4-FFF2-40B4-BE49-F238E27FC236}">
                <a16:creationId xmlns:a16="http://schemas.microsoft.com/office/drawing/2014/main" id="{5D27B5C6-0D7F-A64D-9CBF-651CA05AD8D0}"/>
              </a:ext>
            </a:extLst>
          </p:cNvPr>
          <p:cNvSpPr txBox="1">
            <a:spLocks noChangeArrowheads="1"/>
          </p:cNvSpPr>
          <p:nvPr/>
        </p:nvSpPr>
        <p:spPr bwMode="auto">
          <a:xfrm>
            <a:off x="1066800" y="4343400"/>
            <a:ext cx="2057400" cy="16160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latin typeface="Arial" panose="020B0604020202020204" pitchFamily="34" charset="0"/>
                <a:cs typeface="Times New Roman" panose="02020603050405020304" pitchFamily="18" charset="0"/>
              </a:rPr>
              <a:t>Fig. 21.12   </a:t>
            </a:r>
          </a:p>
          <a:p>
            <a:r>
              <a:rPr lang="en-US" altLang="en-US">
                <a:latin typeface="Arial" panose="020B0604020202020204" pitchFamily="34" charset="0"/>
              </a:rPr>
              <a:t>Block diagram of IQ-Link’s interconnect controller.</a:t>
            </a:r>
          </a:p>
        </p:txBody>
      </p:sp>
      <p:graphicFrame>
        <p:nvGraphicFramePr>
          <p:cNvPr id="102434" name="Object 1058">
            <a:extLst>
              <a:ext uri="{FF2B5EF4-FFF2-40B4-BE49-F238E27FC236}">
                <a16:creationId xmlns:a16="http://schemas.microsoft.com/office/drawing/2014/main" id="{57DB113E-4D9B-3B4E-9E47-843A250DDDBF}"/>
              </a:ext>
            </a:extLst>
          </p:cNvPr>
          <p:cNvGraphicFramePr>
            <a:graphicFrameLocks noChangeAspect="1"/>
          </p:cNvGraphicFramePr>
          <p:nvPr/>
        </p:nvGraphicFramePr>
        <p:xfrm>
          <a:off x="3276600" y="3124200"/>
          <a:ext cx="5610225" cy="3160713"/>
        </p:xfrm>
        <a:graphic>
          <a:graphicData uri="http://schemas.openxmlformats.org/presentationml/2006/ole">
            <mc:AlternateContent xmlns:mc="http://schemas.openxmlformats.org/markup-compatibility/2006">
              <mc:Choice xmlns:v="urn:schemas-microsoft-com:vml" Requires="v">
                <p:oleObj spid="_x0000_s102437" r:id="rId5" imgW="4432300" imgH="2679700" progId="MSDraw.Drawing.8.2">
                  <p:embed/>
                </p:oleObj>
              </mc:Choice>
              <mc:Fallback>
                <p:oleObj r:id="rId5" imgW="4432300" imgH="2679700" progId="MSDraw.Drawing.8.2">
                  <p:embed/>
                  <p:pic>
                    <p:nvPicPr>
                      <p:cNvPr id="0" name="Object 10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124200"/>
                        <a:ext cx="5610225" cy="3160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8486F9FD-4B23-5C4E-9188-5ED83EEE1520}"/>
              </a:ext>
            </a:extLst>
          </p:cNvPr>
          <p:cNvSpPr>
            <a:spLocks noGrp="1"/>
          </p:cNvSpPr>
          <p:nvPr>
            <p:ph type="dt" sz="half" idx="10"/>
          </p:nvPr>
        </p:nvSpPr>
        <p:spPr/>
        <p:txBody>
          <a:bodyPr/>
          <a:lstStyle/>
          <a:p>
            <a:r>
              <a:rPr lang="en-US" altLang="en-US"/>
              <a:t>Fall  2010</a:t>
            </a:r>
          </a:p>
        </p:txBody>
      </p:sp>
      <p:sp>
        <p:nvSpPr>
          <p:cNvPr id="23" name="Footer Placeholder 4">
            <a:extLst>
              <a:ext uri="{FF2B5EF4-FFF2-40B4-BE49-F238E27FC236}">
                <a16:creationId xmlns:a16="http://schemas.microsoft.com/office/drawing/2014/main" id="{9DF0F01B-395D-1747-86A1-A2A16A4D9DD8}"/>
              </a:ext>
            </a:extLst>
          </p:cNvPr>
          <p:cNvSpPr>
            <a:spLocks noGrp="1"/>
          </p:cNvSpPr>
          <p:nvPr>
            <p:ph type="ftr" sz="quarter" idx="11"/>
          </p:nvPr>
        </p:nvSpPr>
        <p:spPr/>
        <p:txBody>
          <a:bodyPr/>
          <a:lstStyle/>
          <a:p>
            <a:r>
              <a:rPr lang="en-US" altLang="en-US"/>
              <a:t>Parallel Processing, Implementation Aspects</a:t>
            </a:r>
          </a:p>
        </p:txBody>
      </p:sp>
      <p:sp>
        <p:nvSpPr>
          <p:cNvPr id="24" name="Slide Number Placeholder 5">
            <a:extLst>
              <a:ext uri="{FF2B5EF4-FFF2-40B4-BE49-F238E27FC236}">
                <a16:creationId xmlns:a16="http://schemas.microsoft.com/office/drawing/2014/main" id="{BD01F995-D49C-4D48-96E4-1B1306999929}"/>
              </a:ext>
            </a:extLst>
          </p:cNvPr>
          <p:cNvSpPr>
            <a:spLocks noGrp="1"/>
          </p:cNvSpPr>
          <p:nvPr>
            <p:ph type="sldNum" sz="quarter" idx="12"/>
          </p:nvPr>
        </p:nvSpPr>
        <p:spPr/>
        <p:txBody>
          <a:bodyPr/>
          <a:lstStyle/>
          <a:p>
            <a:r>
              <a:rPr lang="en-US" altLang="en-US"/>
              <a:t>Slide </a:t>
            </a:r>
            <a:fld id="{1C14C75D-600B-7948-89A4-E471FA3964E3}" type="slidenum">
              <a:rPr lang="en-US" altLang="en-US"/>
              <a:pPr/>
              <a:t>16</a:t>
            </a:fld>
            <a:endParaRPr lang="en-US" altLang="en-US"/>
          </a:p>
        </p:txBody>
      </p:sp>
      <p:sp>
        <p:nvSpPr>
          <p:cNvPr id="191490" name="Rectangle 2">
            <a:extLst>
              <a:ext uri="{FF2B5EF4-FFF2-40B4-BE49-F238E27FC236}">
                <a16:creationId xmlns:a16="http://schemas.microsoft.com/office/drawing/2014/main" id="{2826A0E5-1B1C-1041-B317-6FA20363ED80}"/>
              </a:ext>
            </a:extLst>
          </p:cNvPr>
          <p:cNvSpPr>
            <a:spLocks noGrp="1" noChangeArrowheads="1"/>
          </p:cNvSpPr>
          <p:nvPr>
            <p:ph type="title"/>
          </p:nvPr>
        </p:nvSpPr>
        <p:spPr>
          <a:xfrm>
            <a:off x="0" y="457200"/>
            <a:ext cx="9144000" cy="914400"/>
          </a:xfrm>
        </p:spPr>
        <p:txBody>
          <a:bodyPr/>
          <a:lstStyle/>
          <a:p>
            <a:r>
              <a:rPr lang="en-US" altLang="en-US" sz="3600"/>
              <a:t>22  Message-Passing MIMD Machines</a:t>
            </a:r>
          </a:p>
        </p:txBody>
      </p:sp>
      <p:graphicFrame>
        <p:nvGraphicFramePr>
          <p:cNvPr id="191492" name="Group 4">
            <a:extLst>
              <a:ext uri="{FF2B5EF4-FFF2-40B4-BE49-F238E27FC236}">
                <a16:creationId xmlns:a16="http://schemas.microsoft.com/office/drawing/2014/main" id="{CF9B4643-EA65-D943-9E93-7384F1703657}"/>
              </a:ext>
            </a:extLst>
          </p:cNvPr>
          <p:cNvGraphicFramePr>
            <a:graphicFrameLocks noGrp="1"/>
          </p:cNvGraphicFramePr>
          <p:nvPr>
            <p:ph idx="1"/>
          </p:nvPr>
        </p:nvGraphicFramePr>
        <p:xfrm>
          <a:off x="914400" y="3048000"/>
          <a:ext cx="7239000" cy="2767013"/>
        </p:xfrm>
        <a:graphic>
          <a:graphicData uri="http://schemas.openxmlformats.org/drawingml/2006/table">
            <a:tbl>
              <a:tblPr/>
              <a:tblGrid>
                <a:gridCol w="7239000">
                  <a:extLst>
                    <a:ext uri="{9D8B030D-6E8A-4147-A177-3AD203B41FA5}">
                      <a16:colId xmlns:a16="http://schemas.microsoft.com/office/drawing/2014/main" val="2749056805"/>
                    </a:ext>
                  </a:extLst>
                </a:gridCol>
              </a:tblGrid>
              <a:tr h="3810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99"/>
                          </a:solidFill>
                          <a:effectLst/>
                          <a:latin typeface="Arial" panose="020B0604020202020204" pitchFamily="34" charset="0"/>
                          <a:ea typeface="Times New Roman" panose="02020603050405020304" pitchFamily="18" charset="0"/>
                          <a:cs typeface="Arial" panose="020B0604020202020204" pitchFamily="34" charset="0"/>
                        </a:rPr>
                        <a:t>Topics in This Chapter</a:t>
                      </a:r>
                      <a:endParaRPr kumimoji="0" lang="en-US" altLang="en-US" sz="2000" b="0" i="0" u="none" strike="noStrike" cap="none" normalizeH="0" baseline="0">
                        <a:ln>
                          <a:noFill/>
                        </a:ln>
                        <a:solidFill>
                          <a:srgbClr val="FFFF99"/>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3784206753"/>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22.1   Mechanisms for Message Passing</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98442323"/>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22.2   Reliable Bus-Based Tandem NonStop</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9797567"/>
                  </a:ext>
                </a:extLst>
              </a:tr>
              <a:tr h="3857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22.3   Hypercube-Based nCUBE3</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2991618"/>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22.4   Fat-Tree-Based Connection Machine 5</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3772257"/>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22.5   Omega-Network-Based IBM SP2</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2249656"/>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22.6   Commodity-Driven Berkeley NOW</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7511136"/>
                  </a:ext>
                </a:extLst>
              </a:tr>
            </a:tbl>
          </a:graphicData>
        </a:graphic>
      </p:graphicFrame>
      <p:sp>
        <p:nvSpPr>
          <p:cNvPr id="191510" name="Text Box 22">
            <a:extLst>
              <a:ext uri="{FF2B5EF4-FFF2-40B4-BE49-F238E27FC236}">
                <a16:creationId xmlns:a16="http://schemas.microsoft.com/office/drawing/2014/main" id="{D102105D-701E-FA43-91AD-F3072310D94B}"/>
              </a:ext>
            </a:extLst>
          </p:cNvPr>
          <p:cNvSpPr txBox="1">
            <a:spLocks noChangeArrowheads="1"/>
          </p:cNvSpPr>
          <p:nvPr/>
        </p:nvSpPr>
        <p:spPr bwMode="auto">
          <a:xfrm>
            <a:off x="228600" y="1447800"/>
            <a:ext cx="8610600" cy="11874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333399"/>
                </a:solidFill>
                <a:latin typeface="Arial" panose="020B0604020202020204" pitchFamily="34" charset="0"/>
              </a:rPr>
              <a:t>Learn about practical message-passing parallel architectures:</a:t>
            </a:r>
          </a:p>
          <a:p>
            <a:pPr lvl="1">
              <a:buFontTx/>
              <a:buChar char="•"/>
            </a:pPr>
            <a:r>
              <a:rPr lang="en-US" altLang="en-US" sz="2400">
                <a:solidFill>
                  <a:srgbClr val="333399"/>
                </a:solidFill>
                <a:latin typeface="Arial" panose="020B0604020202020204" pitchFamily="34" charset="0"/>
              </a:rPr>
              <a:t>  Study mechanisms that support message passing</a:t>
            </a:r>
          </a:p>
          <a:p>
            <a:pPr lvl="1">
              <a:buFontTx/>
              <a:buChar char="•"/>
            </a:pPr>
            <a:r>
              <a:rPr lang="en-US" altLang="en-US" sz="2400">
                <a:solidFill>
                  <a:srgbClr val="333399"/>
                </a:solidFill>
                <a:latin typeface="Arial" panose="020B0604020202020204" pitchFamily="34" charset="0"/>
              </a:rPr>
              <a:t>  Examine research prototypes and production machines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6B600322-6B78-5C49-A5F5-049E3A4AAD08}"/>
              </a:ext>
            </a:extLst>
          </p:cNvPr>
          <p:cNvSpPr>
            <a:spLocks noGrp="1"/>
          </p:cNvSpPr>
          <p:nvPr>
            <p:ph type="dt" sz="half" idx="10"/>
          </p:nvPr>
        </p:nvSpPr>
        <p:spPr/>
        <p:txBody>
          <a:bodyPr/>
          <a:lstStyle/>
          <a:p>
            <a:r>
              <a:rPr lang="en-US" altLang="en-US"/>
              <a:t>Fall  2010</a:t>
            </a:r>
          </a:p>
        </p:txBody>
      </p:sp>
      <p:sp>
        <p:nvSpPr>
          <p:cNvPr id="12" name="Footer Placeholder 4">
            <a:extLst>
              <a:ext uri="{FF2B5EF4-FFF2-40B4-BE49-F238E27FC236}">
                <a16:creationId xmlns:a16="http://schemas.microsoft.com/office/drawing/2014/main" id="{BA187D7C-0273-4C44-AC05-3BC44EE724CA}"/>
              </a:ext>
            </a:extLst>
          </p:cNvPr>
          <p:cNvSpPr>
            <a:spLocks noGrp="1"/>
          </p:cNvSpPr>
          <p:nvPr>
            <p:ph type="ftr" sz="quarter" idx="11"/>
          </p:nvPr>
        </p:nvSpPr>
        <p:spPr/>
        <p:txBody>
          <a:bodyPr/>
          <a:lstStyle/>
          <a:p>
            <a:r>
              <a:rPr lang="en-US" altLang="en-US"/>
              <a:t>Parallel Processing, Implementation Aspects</a:t>
            </a:r>
          </a:p>
        </p:txBody>
      </p:sp>
      <p:sp>
        <p:nvSpPr>
          <p:cNvPr id="13" name="Slide Number Placeholder 5">
            <a:extLst>
              <a:ext uri="{FF2B5EF4-FFF2-40B4-BE49-F238E27FC236}">
                <a16:creationId xmlns:a16="http://schemas.microsoft.com/office/drawing/2014/main" id="{52E661A5-F195-384F-BA1C-2C5FECE3655F}"/>
              </a:ext>
            </a:extLst>
          </p:cNvPr>
          <p:cNvSpPr>
            <a:spLocks noGrp="1"/>
          </p:cNvSpPr>
          <p:nvPr>
            <p:ph type="sldNum" sz="quarter" idx="12"/>
          </p:nvPr>
        </p:nvSpPr>
        <p:spPr/>
        <p:txBody>
          <a:bodyPr/>
          <a:lstStyle/>
          <a:p>
            <a:r>
              <a:rPr lang="en-US" altLang="en-US"/>
              <a:t>Slide </a:t>
            </a:r>
            <a:fld id="{A7772074-B769-7E46-A340-3136D6A22D1D}" type="slidenum">
              <a:rPr lang="en-US" altLang="en-US"/>
              <a:pPr/>
              <a:t>17</a:t>
            </a:fld>
            <a:endParaRPr lang="en-US" altLang="en-US"/>
          </a:p>
        </p:txBody>
      </p:sp>
      <p:sp>
        <p:nvSpPr>
          <p:cNvPr id="192514" name="Rectangle 2">
            <a:extLst>
              <a:ext uri="{FF2B5EF4-FFF2-40B4-BE49-F238E27FC236}">
                <a16:creationId xmlns:a16="http://schemas.microsoft.com/office/drawing/2014/main" id="{EF235744-2DEE-7F4C-B8A4-CD704471116C}"/>
              </a:ext>
            </a:extLst>
          </p:cNvPr>
          <p:cNvSpPr>
            <a:spLocks noGrp="1" noChangeArrowheads="1"/>
          </p:cNvSpPr>
          <p:nvPr>
            <p:ph type="title"/>
          </p:nvPr>
        </p:nvSpPr>
        <p:spPr>
          <a:xfrm>
            <a:off x="0" y="0"/>
            <a:ext cx="9144000" cy="990600"/>
          </a:xfrm>
        </p:spPr>
        <p:txBody>
          <a:bodyPr/>
          <a:lstStyle/>
          <a:p>
            <a:r>
              <a:rPr lang="en-US" altLang="en-US" sz="3200"/>
              <a:t>22.1  Mechanisms for Message Passing</a:t>
            </a:r>
          </a:p>
        </p:txBody>
      </p:sp>
      <p:sp>
        <p:nvSpPr>
          <p:cNvPr id="192516" name="Rectangle 4">
            <a:extLst>
              <a:ext uri="{FF2B5EF4-FFF2-40B4-BE49-F238E27FC236}">
                <a16:creationId xmlns:a16="http://schemas.microsoft.com/office/drawing/2014/main" id="{04092015-7117-A741-BC8A-05B2CCB7F623}"/>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2519" name="Rectangle 7">
            <a:extLst>
              <a:ext uri="{FF2B5EF4-FFF2-40B4-BE49-F238E27FC236}">
                <a16:creationId xmlns:a16="http://schemas.microsoft.com/office/drawing/2014/main" id="{C2092163-6DDA-0040-B07B-2D988D45EA3F}"/>
              </a:ext>
            </a:extLst>
          </p:cNvPr>
          <p:cNvSpPr>
            <a:spLocks noChangeArrowheads="1"/>
          </p:cNvSpPr>
          <p:nvPr/>
        </p:nvSpPr>
        <p:spPr bwMode="auto">
          <a:xfrm>
            <a:off x="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2524" name="Rectangle 12">
            <a:extLst>
              <a:ext uri="{FF2B5EF4-FFF2-40B4-BE49-F238E27FC236}">
                <a16:creationId xmlns:a16="http://schemas.microsoft.com/office/drawing/2014/main" id="{B5938915-34FD-A64E-AC71-FBE99463F8E1}"/>
              </a:ext>
            </a:extLst>
          </p:cNvPr>
          <p:cNvSpPr>
            <a:spLocks noChangeArrowheads="1"/>
          </p:cNvSpPr>
          <p:nvPr/>
        </p:nvSpPr>
        <p:spPr bwMode="auto">
          <a:xfrm>
            <a:off x="0" y="2109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2529" name="Rectangle 17">
            <a:extLst>
              <a:ext uri="{FF2B5EF4-FFF2-40B4-BE49-F238E27FC236}">
                <a16:creationId xmlns:a16="http://schemas.microsoft.com/office/drawing/2014/main" id="{9574FE2B-E37B-CB44-A62B-7DBF293711E9}"/>
              </a:ext>
            </a:extLst>
          </p:cNvPr>
          <p:cNvSpPr>
            <a:spLocks noChangeArrowheads="1"/>
          </p:cNvSpPr>
          <p:nvPr/>
        </p:nvSpPr>
        <p:spPr bwMode="auto">
          <a:xfrm>
            <a:off x="0" y="1776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2530" name="Text Box 18">
            <a:extLst>
              <a:ext uri="{FF2B5EF4-FFF2-40B4-BE49-F238E27FC236}">
                <a16:creationId xmlns:a16="http://schemas.microsoft.com/office/drawing/2014/main" id="{1751F39E-F421-0F4D-B217-D34C69CC141A}"/>
              </a:ext>
            </a:extLst>
          </p:cNvPr>
          <p:cNvSpPr txBox="1">
            <a:spLocks noChangeArrowheads="1"/>
          </p:cNvSpPr>
          <p:nvPr/>
        </p:nvSpPr>
        <p:spPr bwMode="auto">
          <a:xfrm>
            <a:off x="1752600" y="5715000"/>
            <a:ext cx="53340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22.1     The structure of a generic router.</a:t>
            </a:r>
          </a:p>
        </p:txBody>
      </p:sp>
      <p:graphicFrame>
        <p:nvGraphicFramePr>
          <p:cNvPr id="192531" name="Object 19">
            <a:extLst>
              <a:ext uri="{FF2B5EF4-FFF2-40B4-BE49-F238E27FC236}">
                <a16:creationId xmlns:a16="http://schemas.microsoft.com/office/drawing/2014/main" id="{0A1F8D6E-FE9E-8846-956C-CF3A4F539A2E}"/>
              </a:ext>
            </a:extLst>
          </p:cNvPr>
          <p:cNvGraphicFramePr>
            <a:graphicFrameLocks noChangeAspect="1"/>
          </p:cNvGraphicFramePr>
          <p:nvPr/>
        </p:nvGraphicFramePr>
        <p:xfrm>
          <a:off x="914400" y="2286000"/>
          <a:ext cx="7391400" cy="3200400"/>
        </p:xfrm>
        <a:graphic>
          <a:graphicData uri="http://schemas.openxmlformats.org/presentationml/2006/ole">
            <mc:AlternateContent xmlns:mc="http://schemas.openxmlformats.org/markup-compatibility/2006">
              <mc:Choice xmlns:v="urn:schemas-microsoft-com:vml" Requires="v">
                <p:oleObj spid="_x0000_s192534" r:id="rId3" imgW="3975100" imgH="1803400" progId="MSDraw.Drawing.8.2">
                  <p:embed/>
                </p:oleObj>
              </mc:Choice>
              <mc:Fallback>
                <p:oleObj r:id="rId3" imgW="3975100" imgH="1803400" progId="MSDraw.Drawing.8.2">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7391400"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532" name="Text Box 20">
            <a:extLst>
              <a:ext uri="{FF2B5EF4-FFF2-40B4-BE49-F238E27FC236}">
                <a16:creationId xmlns:a16="http://schemas.microsoft.com/office/drawing/2014/main" id="{88643C27-8EA9-2F4A-84F8-C90EDB454C5F}"/>
              </a:ext>
            </a:extLst>
          </p:cNvPr>
          <p:cNvSpPr txBox="1">
            <a:spLocks noChangeArrowheads="1"/>
          </p:cNvSpPr>
          <p:nvPr/>
        </p:nvSpPr>
        <p:spPr bwMode="auto">
          <a:xfrm>
            <a:off x="304800" y="914400"/>
            <a:ext cx="85344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b="1">
                <a:latin typeface="Arial" panose="020B0604020202020204" pitchFamily="34" charset="0"/>
              </a:rPr>
              <a:t>1. Shared-Medium networks</a:t>
            </a:r>
            <a:r>
              <a:rPr lang="en-US" altLang="en-US">
                <a:latin typeface="Arial" panose="020B0604020202020204" pitchFamily="34" charset="0"/>
              </a:rPr>
              <a:t> (buses, LANs; e.g., Ethernet, token-based) </a:t>
            </a:r>
          </a:p>
          <a:p>
            <a:pPr>
              <a:lnSpc>
                <a:spcPct val="90000"/>
              </a:lnSpc>
            </a:pPr>
            <a:endParaRPr lang="en-US" altLang="en-US" sz="1000">
              <a:latin typeface="Arial" panose="020B0604020202020204" pitchFamily="34" charset="0"/>
            </a:endParaRPr>
          </a:p>
          <a:p>
            <a:pPr>
              <a:lnSpc>
                <a:spcPct val="90000"/>
              </a:lnSpc>
            </a:pPr>
            <a:r>
              <a:rPr lang="en-US" altLang="en-US" b="1">
                <a:latin typeface="Arial" panose="020B0604020202020204" pitchFamily="34" charset="0"/>
              </a:rPr>
              <a:t>2. Router-based networks</a:t>
            </a:r>
            <a:r>
              <a:rPr lang="en-US" altLang="en-US">
                <a:latin typeface="Arial" panose="020B0604020202020204" pitchFamily="34" charset="0"/>
              </a:rPr>
              <a:t> (aka direct networks; e.g., Cray T3E, Chaos)</a:t>
            </a:r>
          </a:p>
          <a:p>
            <a:pPr>
              <a:lnSpc>
                <a:spcPct val="90000"/>
              </a:lnSpc>
            </a:pPr>
            <a:endParaRPr lang="en-US" altLang="en-US" sz="1000">
              <a:latin typeface="Arial" panose="020B0604020202020204" pitchFamily="34" charset="0"/>
            </a:endParaRPr>
          </a:p>
          <a:p>
            <a:pPr>
              <a:lnSpc>
                <a:spcPct val="90000"/>
              </a:lnSpc>
            </a:pPr>
            <a:r>
              <a:rPr lang="en-US" altLang="en-US" b="1">
                <a:latin typeface="Arial" panose="020B0604020202020204" pitchFamily="34" charset="0"/>
              </a:rPr>
              <a:t>3. Switch-based networks</a:t>
            </a:r>
            <a:r>
              <a:rPr lang="en-US" altLang="en-US">
                <a:latin typeface="Arial" panose="020B0604020202020204" pitchFamily="34" charset="0"/>
              </a:rPr>
              <a:t> (crossbars, MINs; e.g., Myrinet, IBM SP2)</a:t>
            </a:r>
          </a:p>
        </p:txBody>
      </p:sp>
      <p:sp>
        <p:nvSpPr>
          <p:cNvPr id="192533" name="Text Box 21">
            <a:extLst>
              <a:ext uri="{FF2B5EF4-FFF2-40B4-BE49-F238E27FC236}">
                <a16:creationId xmlns:a16="http://schemas.microsoft.com/office/drawing/2014/main" id="{D2B63E45-F847-9146-BDCC-34AB2B754989}"/>
              </a:ext>
            </a:extLst>
          </p:cNvPr>
          <p:cNvSpPr txBox="1">
            <a:spLocks noChangeArrowheads="1"/>
          </p:cNvSpPr>
          <p:nvPr/>
        </p:nvSpPr>
        <p:spPr bwMode="auto">
          <a:xfrm>
            <a:off x="1752600" y="5410200"/>
            <a:ext cx="53340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22.2     Example 4 </a:t>
            </a:r>
            <a:r>
              <a:rPr lang="en-US" altLang="en-US">
                <a:latin typeface="Arial" panose="020B0604020202020204" pitchFamily="34" charset="0"/>
                <a:sym typeface="Symbol" pitchFamily="2" charset="2"/>
              </a:rPr>
              <a:t></a:t>
            </a:r>
            <a:r>
              <a:rPr lang="en-US" altLang="en-US">
                <a:latin typeface="Arial" panose="020B0604020202020204" pitchFamily="34" charset="0"/>
              </a:rPr>
              <a:t> 4 and 2 </a:t>
            </a:r>
            <a:r>
              <a:rPr lang="en-US" altLang="en-US">
                <a:latin typeface="Arial" panose="020B0604020202020204" pitchFamily="34" charset="0"/>
                <a:sym typeface="Symbol" pitchFamily="2" charset="2"/>
              </a:rPr>
              <a:t></a:t>
            </a:r>
            <a:r>
              <a:rPr lang="en-US" altLang="en-US">
                <a:latin typeface="Arial" panose="020B0604020202020204" pitchFamily="34" charset="0"/>
              </a:rPr>
              <a:t> 2 switches used as building blocks for larger networks.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6F5A61DF-6F14-9744-91E8-85615266F692}"/>
              </a:ext>
            </a:extLst>
          </p:cNvPr>
          <p:cNvSpPr>
            <a:spLocks noGrp="1"/>
          </p:cNvSpPr>
          <p:nvPr>
            <p:ph type="dt" sz="half" idx="10"/>
          </p:nvPr>
        </p:nvSpPr>
        <p:spPr/>
        <p:txBody>
          <a:bodyPr/>
          <a:lstStyle/>
          <a:p>
            <a:r>
              <a:rPr lang="en-US" altLang="en-US"/>
              <a:t>Fall  2010</a:t>
            </a:r>
          </a:p>
        </p:txBody>
      </p:sp>
      <p:sp>
        <p:nvSpPr>
          <p:cNvPr id="8" name="Footer Placeholder 4">
            <a:extLst>
              <a:ext uri="{FF2B5EF4-FFF2-40B4-BE49-F238E27FC236}">
                <a16:creationId xmlns:a16="http://schemas.microsoft.com/office/drawing/2014/main" id="{2BF0F277-FEAD-104B-9FB6-7C8B0F5D28B4}"/>
              </a:ext>
            </a:extLst>
          </p:cNvPr>
          <p:cNvSpPr>
            <a:spLocks noGrp="1"/>
          </p:cNvSpPr>
          <p:nvPr>
            <p:ph type="ftr" sz="quarter" idx="11"/>
          </p:nvPr>
        </p:nvSpPr>
        <p:spPr/>
        <p:txBody>
          <a:bodyPr/>
          <a:lstStyle/>
          <a:p>
            <a:r>
              <a:rPr lang="en-US" altLang="en-US"/>
              <a:t>Parallel Processing, Implementation Aspects</a:t>
            </a:r>
          </a:p>
        </p:txBody>
      </p:sp>
      <p:sp>
        <p:nvSpPr>
          <p:cNvPr id="9" name="Slide Number Placeholder 5">
            <a:extLst>
              <a:ext uri="{FF2B5EF4-FFF2-40B4-BE49-F238E27FC236}">
                <a16:creationId xmlns:a16="http://schemas.microsoft.com/office/drawing/2014/main" id="{CF46ECF3-1BDC-B548-AA40-475A31E0BA54}"/>
              </a:ext>
            </a:extLst>
          </p:cNvPr>
          <p:cNvSpPr>
            <a:spLocks noGrp="1"/>
          </p:cNvSpPr>
          <p:nvPr>
            <p:ph type="sldNum" sz="quarter" idx="12"/>
          </p:nvPr>
        </p:nvSpPr>
        <p:spPr/>
        <p:txBody>
          <a:bodyPr/>
          <a:lstStyle/>
          <a:p>
            <a:r>
              <a:rPr lang="en-US" altLang="en-US"/>
              <a:t>Slide </a:t>
            </a:r>
            <a:fld id="{B19B58E6-FD4B-D54E-B5C8-B50E6669BBA9}" type="slidenum">
              <a:rPr lang="en-US" altLang="en-US"/>
              <a:pPr/>
              <a:t>18</a:t>
            </a:fld>
            <a:endParaRPr lang="en-US" altLang="en-US"/>
          </a:p>
        </p:txBody>
      </p:sp>
      <p:sp>
        <p:nvSpPr>
          <p:cNvPr id="328706" name="Rectangle 2">
            <a:extLst>
              <a:ext uri="{FF2B5EF4-FFF2-40B4-BE49-F238E27FC236}">
                <a16:creationId xmlns:a16="http://schemas.microsoft.com/office/drawing/2014/main" id="{A3090284-B884-9143-ADA2-7919E58F824A}"/>
              </a:ext>
            </a:extLst>
          </p:cNvPr>
          <p:cNvSpPr>
            <a:spLocks noGrp="1" noChangeArrowheads="1"/>
          </p:cNvSpPr>
          <p:nvPr>
            <p:ph type="title"/>
          </p:nvPr>
        </p:nvSpPr>
        <p:spPr>
          <a:xfrm>
            <a:off x="0" y="0"/>
            <a:ext cx="9144000" cy="914400"/>
          </a:xfrm>
        </p:spPr>
        <p:txBody>
          <a:bodyPr/>
          <a:lstStyle/>
          <a:p>
            <a:r>
              <a:rPr lang="en-US" altLang="en-US" sz="2800"/>
              <a:t>Router-Based Networks</a:t>
            </a:r>
          </a:p>
        </p:txBody>
      </p:sp>
      <p:sp>
        <p:nvSpPr>
          <p:cNvPr id="328707" name="Rectangle 3">
            <a:extLst>
              <a:ext uri="{FF2B5EF4-FFF2-40B4-BE49-F238E27FC236}">
                <a16:creationId xmlns:a16="http://schemas.microsoft.com/office/drawing/2014/main" id="{3DE167FF-3B23-4A42-8978-C31656F4076A}"/>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708" name="Rectangle 4">
            <a:extLst>
              <a:ext uri="{FF2B5EF4-FFF2-40B4-BE49-F238E27FC236}">
                <a16:creationId xmlns:a16="http://schemas.microsoft.com/office/drawing/2014/main" id="{1EC869CF-1E8F-9243-9E7C-45AC31F84EA7}"/>
              </a:ext>
            </a:extLst>
          </p:cNvPr>
          <p:cNvSpPr>
            <a:spLocks noChangeArrowheads="1"/>
          </p:cNvSpPr>
          <p:nvPr/>
        </p:nvSpPr>
        <p:spPr bwMode="auto">
          <a:xfrm>
            <a:off x="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28711" name="Object 7">
            <a:extLst>
              <a:ext uri="{FF2B5EF4-FFF2-40B4-BE49-F238E27FC236}">
                <a16:creationId xmlns:a16="http://schemas.microsoft.com/office/drawing/2014/main" id="{BE0F0B15-3DFC-5440-98DC-23DF19ED7CAC}"/>
              </a:ext>
            </a:extLst>
          </p:cNvPr>
          <p:cNvGraphicFramePr>
            <a:graphicFrameLocks noChangeAspect="1"/>
          </p:cNvGraphicFramePr>
          <p:nvPr/>
        </p:nvGraphicFramePr>
        <p:xfrm>
          <a:off x="152400" y="762000"/>
          <a:ext cx="8991600" cy="4953000"/>
        </p:xfrm>
        <a:graphic>
          <a:graphicData uri="http://schemas.openxmlformats.org/presentationml/2006/ole">
            <mc:AlternateContent xmlns:mc="http://schemas.openxmlformats.org/markup-compatibility/2006">
              <mc:Choice xmlns:v="urn:schemas-microsoft-com:vml" Requires="v">
                <p:oleObj spid="_x0000_s328713" r:id="rId3" imgW="5562600" imgH="3175000" progId="MSDraw.Drawing.8.2">
                  <p:embed/>
                </p:oleObj>
              </mc:Choice>
              <mc:Fallback>
                <p:oleObj r:id="rId3" imgW="5562600" imgH="3175000" progId="MSDraw.Drawing.8.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8991600" cy="495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8712" name="Text Box 8">
            <a:extLst>
              <a:ext uri="{FF2B5EF4-FFF2-40B4-BE49-F238E27FC236}">
                <a16:creationId xmlns:a16="http://schemas.microsoft.com/office/drawing/2014/main" id="{611B0FA2-779D-6647-91F9-5D3C338C9CC1}"/>
              </a:ext>
            </a:extLst>
          </p:cNvPr>
          <p:cNvSpPr txBox="1">
            <a:spLocks noChangeArrowheads="1"/>
          </p:cNvSpPr>
          <p:nvPr/>
        </p:nvSpPr>
        <p:spPr bwMode="auto">
          <a:xfrm>
            <a:off x="1752600" y="5638800"/>
            <a:ext cx="53340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22.1     The structure of a generic router.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5F709724-2AC4-D249-9A2F-64AB4008E2A1}"/>
              </a:ext>
            </a:extLst>
          </p:cNvPr>
          <p:cNvSpPr>
            <a:spLocks noGrp="1"/>
          </p:cNvSpPr>
          <p:nvPr>
            <p:ph type="dt" sz="half" idx="10"/>
          </p:nvPr>
        </p:nvSpPr>
        <p:spPr/>
        <p:txBody>
          <a:bodyPr/>
          <a:lstStyle/>
          <a:p>
            <a:r>
              <a:rPr lang="en-US" altLang="en-US"/>
              <a:t>Fall  2010</a:t>
            </a:r>
          </a:p>
        </p:txBody>
      </p:sp>
      <p:sp>
        <p:nvSpPr>
          <p:cNvPr id="8" name="Footer Placeholder 4">
            <a:extLst>
              <a:ext uri="{FF2B5EF4-FFF2-40B4-BE49-F238E27FC236}">
                <a16:creationId xmlns:a16="http://schemas.microsoft.com/office/drawing/2014/main" id="{9741CE43-C12F-BA4B-AE14-2FD4082FBF7A}"/>
              </a:ext>
            </a:extLst>
          </p:cNvPr>
          <p:cNvSpPr>
            <a:spLocks noGrp="1"/>
          </p:cNvSpPr>
          <p:nvPr>
            <p:ph type="ftr" sz="quarter" idx="11"/>
          </p:nvPr>
        </p:nvSpPr>
        <p:spPr/>
        <p:txBody>
          <a:bodyPr/>
          <a:lstStyle/>
          <a:p>
            <a:r>
              <a:rPr lang="en-US" altLang="en-US"/>
              <a:t>Parallel Processing, Implementation Aspects</a:t>
            </a:r>
          </a:p>
        </p:txBody>
      </p:sp>
      <p:sp>
        <p:nvSpPr>
          <p:cNvPr id="9" name="Slide Number Placeholder 5">
            <a:extLst>
              <a:ext uri="{FF2B5EF4-FFF2-40B4-BE49-F238E27FC236}">
                <a16:creationId xmlns:a16="http://schemas.microsoft.com/office/drawing/2014/main" id="{E5C75CA0-4697-1040-9455-1204E55E0BF8}"/>
              </a:ext>
            </a:extLst>
          </p:cNvPr>
          <p:cNvSpPr>
            <a:spLocks noGrp="1"/>
          </p:cNvSpPr>
          <p:nvPr>
            <p:ph type="sldNum" sz="quarter" idx="12"/>
          </p:nvPr>
        </p:nvSpPr>
        <p:spPr/>
        <p:txBody>
          <a:bodyPr/>
          <a:lstStyle/>
          <a:p>
            <a:r>
              <a:rPr lang="en-US" altLang="en-US"/>
              <a:t>Slide </a:t>
            </a:r>
            <a:fld id="{DE0A0C0D-851F-B244-B25B-6A9CBB6B25DE}" type="slidenum">
              <a:rPr lang="en-US" altLang="en-US"/>
              <a:pPr/>
              <a:t>19</a:t>
            </a:fld>
            <a:endParaRPr lang="en-US" altLang="en-US"/>
          </a:p>
        </p:txBody>
      </p:sp>
      <p:sp>
        <p:nvSpPr>
          <p:cNvPr id="292870" name="Rectangle 6">
            <a:extLst>
              <a:ext uri="{FF2B5EF4-FFF2-40B4-BE49-F238E27FC236}">
                <a16:creationId xmlns:a16="http://schemas.microsoft.com/office/drawing/2014/main" id="{6BFE35CB-E381-1743-9489-D59B3095673E}"/>
              </a:ext>
            </a:extLst>
          </p:cNvPr>
          <p:cNvSpPr>
            <a:spLocks noGrp="1" noChangeArrowheads="1"/>
          </p:cNvSpPr>
          <p:nvPr>
            <p:ph type="title"/>
          </p:nvPr>
        </p:nvSpPr>
        <p:spPr>
          <a:xfrm>
            <a:off x="0" y="0"/>
            <a:ext cx="9144000" cy="914400"/>
          </a:xfrm>
        </p:spPr>
        <p:txBody>
          <a:bodyPr/>
          <a:lstStyle/>
          <a:p>
            <a:r>
              <a:rPr lang="en-US" altLang="en-US" sz="2800"/>
              <a:t>Case Studies of Message-Passing Machines</a:t>
            </a:r>
          </a:p>
        </p:txBody>
      </p:sp>
      <p:sp>
        <p:nvSpPr>
          <p:cNvPr id="292871" name="Rectangle 7">
            <a:extLst>
              <a:ext uri="{FF2B5EF4-FFF2-40B4-BE49-F238E27FC236}">
                <a16:creationId xmlns:a16="http://schemas.microsoft.com/office/drawing/2014/main" id="{C5F0EDEC-338D-C943-AFCE-B8EDE1886FB6}"/>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92881" name="Rectangle 17">
            <a:extLst>
              <a:ext uri="{FF2B5EF4-FFF2-40B4-BE49-F238E27FC236}">
                <a16:creationId xmlns:a16="http://schemas.microsoft.com/office/drawing/2014/main" id="{07A22FD6-AD12-B644-B2C9-18B926BB1ACF}"/>
              </a:ext>
            </a:extLst>
          </p:cNvPr>
          <p:cNvSpPr>
            <a:spLocks noChangeArrowheads="1"/>
          </p:cNvSpPr>
          <p:nvPr/>
        </p:nvSpPr>
        <p:spPr bwMode="auto">
          <a:xfrm>
            <a:off x="0" y="1581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92880" name="Object 16">
            <a:extLst>
              <a:ext uri="{FF2B5EF4-FFF2-40B4-BE49-F238E27FC236}">
                <a16:creationId xmlns:a16="http://schemas.microsoft.com/office/drawing/2014/main" id="{D6FC1035-9A5E-DB4D-8FFA-223C36E3B941}"/>
              </a:ext>
            </a:extLst>
          </p:cNvPr>
          <p:cNvGraphicFramePr>
            <a:graphicFrameLocks noChangeAspect="1"/>
          </p:cNvGraphicFramePr>
          <p:nvPr/>
        </p:nvGraphicFramePr>
        <p:xfrm>
          <a:off x="2438400" y="914400"/>
          <a:ext cx="6705600" cy="5470525"/>
        </p:xfrm>
        <a:graphic>
          <a:graphicData uri="http://schemas.openxmlformats.org/presentationml/2006/ole">
            <mc:AlternateContent xmlns:mc="http://schemas.openxmlformats.org/markup-compatibility/2006">
              <mc:Choice xmlns:v="urn:schemas-microsoft-com:vml" Requires="v">
                <p:oleObj spid="_x0000_s292883" r:id="rId3" imgW="4152900" imgH="3543300" progId="MSDraw.Drawing.8.2">
                  <p:embed/>
                </p:oleObj>
              </mc:Choice>
              <mc:Fallback>
                <p:oleObj r:id="rId3" imgW="4152900" imgH="3543300" progId="MSDraw.Drawing.8.2">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914400"/>
                        <a:ext cx="6705600" cy="547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2882" name="Text Box 18">
            <a:extLst>
              <a:ext uri="{FF2B5EF4-FFF2-40B4-BE49-F238E27FC236}">
                <a16:creationId xmlns:a16="http://schemas.microsoft.com/office/drawing/2014/main" id="{7DA2FD82-717B-1B48-BD58-C1B5CC5C4317}"/>
              </a:ext>
            </a:extLst>
          </p:cNvPr>
          <p:cNvSpPr txBox="1">
            <a:spLocks noChangeArrowheads="1"/>
          </p:cNvSpPr>
          <p:nvPr/>
        </p:nvSpPr>
        <p:spPr bwMode="auto">
          <a:xfrm>
            <a:off x="228600" y="1219200"/>
            <a:ext cx="2209800" cy="28352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22.3     Classification of message-passing hardware architectures and example systems that will be studied in this chapter.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1">
            <a:extLst>
              <a:ext uri="{FF2B5EF4-FFF2-40B4-BE49-F238E27FC236}">
                <a16:creationId xmlns:a16="http://schemas.microsoft.com/office/drawing/2014/main" id="{4653040C-6778-604E-B53B-73196322E581}"/>
              </a:ext>
            </a:extLst>
          </p:cNvPr>
          <p:cNvSpPr>
            <a:spLocks noGrp="1"/>
          </p:cNvSpPr>
          <p:nvPr>
            <p:ph type="dt" sz="half" idx="10"/>
          </p:nvPr>
        </p:nvSpPr>
        <p:spPr/>
        <p:txBody>
          <a:bodyPr/>
          <a:lstStyle/>
          <a:p>
            <a:r>
              <a:rPr lang="en-US" altLang="en-US"/>
              <a:t>Fall  2010</a:t>
            </a:r>
          </a:p>
        </p:txBody>
      </p:sp>
      <p:sp>
        <p:nvSpPr>
          <p:cNvPr id="23" name="Footer Placeholder 2">
            <a:extLst>
              <a:ext uri="{FF2B5EF4-FFF2-40B4-BE49-F238E27FC236}">
                <a16:creationId xmlns:a16="http://schemas.microsoft.com/office/drawing/2014/main" id="{5C6C5E4A-9278-664C-B752-94AD2D64F9A6}"/>
              </a:ext>
            </a:extLst>
          </p:cNvPr>
          <p:cNvSpPr>
            <a:spLocks noGrp="1"/>
          </p:cNvSpPr>
          <p:nvPr>
            <p:ph type="ftr" sz="quarter" idx="11"/>
          </p:nvPr>
        </p:nvSpPr>
        <p:spPr/>
        <p:txBody>
          <a:bodyPr/>
          <a:lstStyle/>
          <a:p>
            <a:r>
              <a:rPr lang="en-US" altLang="en-US"/>
              <a:t>Parallel Processing, Implementation Aspects</a:t>
            </a:r>
          </a:p>
        </p:txBody>
      </p:sp>
      <p:sp>
        <p:nvSpPr>
          <p:cNvPr id="24" name="Slide Number Placeholder 3">
            <a:extLst>
              <a:ext uri="{FF2B5EF4-FFF2-40B4-BE49-F238E27FC236}">
                <a16:creationId xmlns:a16="http://schemas.microsoft.com/office/drawing/2014/main" id="{1E81C33C-CA41-0C4E-AC95-5B9D8BEB72F0}"/>
              </a:ext>
            </a:extLst>
          </p:cNvPr>
          <p:cNvSpPr>
            <a:spLocks noGrp="1"/>
          </p:cNvSpPr>
          <p:nvPr>
            <p:ph type="sldNum" sz="quarter" idx="12"/>
          </p:nvPr>
        </p:nvSpPr>
        <p:spPr/>
        <p:txBody>
          <a:bodyPr/>
          <a:lstStyle/>
          <a:p>
            <a:r>
              <a:rPr lang="en-US" altLang="en-US"/>
              <a:t>Slide </a:t>
            </a:r>
            <a:fld id="{A082BF2B-4FEB-3548-BC8D-C95AC1AF1201}" type="slidenum">
              <a:rPr lang="en-US" altLang="en-US"/>
              <a:pPr/>
              <a:t>2</a:t>
            </a:fld>
            <a:endParaRPr lang="en-US" altLang="en-US"/>
          </a:p>
        </p:txBody>
      </p:sp>
      <p:sp>
        <p:nvSpPr>
          <p:cNvPr id="175108" name="Rectangle 4">
            <a:extLst>
              <a:ext uri="{FF2B5EF4-FFF2-40B4-BE49-F238E27FC236}">
                <a16:creationId xmlns:a16="http://schemas.microsoft.com/office/drawing/2014/main" id="{B35585DB-95C9-3E4C-9605-918A03B2A5C1}"/>
              </a:ext>
            </a:extLst>
          </p:cNvPr>
          <p:cNvSpPr>
            <a:spLocks noChangeArrowheads="1"/>
          </p:cNvSpPr>
          <p:nvPr/>
        </p:nvSpPr>
        <p:spPr bwMode="auto">
          <a:xfrm>
            <a:off x="381000" y="3810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a:t>About This Presentation</a:t>
            </a:r>
          </a:p>
        </p:txBody>
      </p:sp>
      <p:graphicFrame>
        <p:nvGraphicFramePr>
          <p:cNvPr id="175129" name="Group 25">
            <a:extLst>
              <a:ext uri="{FF2B5EF4-FFF2-40B4-BE49-F238E27FC236}">
                <a16:creationId xmlns:a16="http://schemas.microsoft.com/office/drawing/2014/main" id="{34A5FD74-CD6D-2D46-87B5-6EF12C9BA8F5}"/>
              </a:ext>
            </a:extLst>
          </p:cNvPr>
          <p:cNvGraphicFramePr>
            <a:graphicFrameLocks noGrp="1"/>
          </p:cNvGraphicFramePr>
          <p:nvPr/>
        </p:nvGraphicFramePr>
        <p:xfrm>
          <a:off x="1219200" y="4114800"/>
          <a:ext cx="6705600" cy="887413"/>
        </p:xfrm>
        <a:graphic>
          <a:graphicData uri="http://schemas.openxmlformats.org/drawingml/2006/table">
            <a:tbl>
              <a:tblPr/>
              <a:tblGrid>
                <a:gridCol w="1676400">
                  <a:extLst>
                    <a:ext uri="{9D8B030D-6E8A-4147-A177-3AD203B41FA5}">
                      <a16:colId xmlns:a16="http://schemas.microsoft.com/office/drawing/2014/main" val="1797078716"/>
                    </a:ext>
                  </a:extLst>
                </a:gridCol>
                <a:gridCol w="1676400">
                  <a:extLst>
                    <a:ext uri="{9D8B030D-6E8A-4147-A177-3AD203B41FA5}">
                      <a16:colId xmlns:a16="http://schemas.microsoft.com/office/drawing/2014/main" val="2894016715"/>
                    </a:ext>
                  </a:extLst>
                </a:gridCol>
                <a:gridCol w="1676400">
                  <a:extLst>
                    <a:ext uri="{9D8B030D-6E8A-4147-A177-3AD203B41FA5}">
                      <a16:colId xmlns:a16="http://schemas.microsoft.com/office/drawing/2014/main" val="2252505655"/>
                    </a:ext>
                  </a:extLst>
                </a:gridCol>
                <a:gridCol w="1676400">
                  <a:extLst>
                    <a:ext uri="{9D8B030D-6E8A-4147-A177-3AD203B41FA5}">
                      <a16:colId xmlns:a16="http://schemas.microsoft.com/office/drawing/2014/main" val="2971470551"/>
                    </a:ext>
                  </a:extLst>
                </a:gridCol>
              </a:tblGrid>
              <a:tr h="381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FF0000"/>
                          </a:solidFill>
                          <a:effectLst/>
                          <a:latin typeface="Arial" panose="020B0604020202020204" pitchFamily="34" charset="0"/>
                        </a:rPr>
                        <a:t>Edition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FF0000"/>
                          </a:solidFill>
                          <a:effectLst/>
                          <a:latin typeface="Arial" panose="020B0604020202020204" pitchFamily="34" charset="0"/>
                        </a:rPr>
                        <a:t>Released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FF0000"/>
                          </a:solidFill>
                          <a:effectLst/>
                          <a:latin typeface="Arial" panose="020B0604020202020204" pitchFamily="34" charset="0"/>
                        </a:rPr>
                        <a:t>Revised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FF0000"/>
                          </a:solidFill>
                          <a:effectLst/>
                          <a:latin typeface="Arial" panose="020B0604020202020204" pitchFamily="34" charset="0"/>
                        </a:rPr>
                        <a:t>Revised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1851507"/>
                  </a:ext>
                </a:extLst>
              </a:tr>
              <a:tr h="4921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accent2"/>
                          </a:solidFill>
                          <a:effectLst/>
                          <a:latin typeface="Arial" panose="020B0604020202020204" pitchFamily="34" charset="0"/>
                        </a:rPr>
                        <a:t>First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Spring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Fall 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34101941"/>
                  </a:ext>
                </a:extLst>
              </a:tr>
            </a:tbl>
          </a:graphicData>
        </a:graphic>
      </p:graphicFrame>
      <p:sp>
        <p:nvSpPr>
          <p:cNvPr id="175126" name="Text Box 22">
            <a:extLst>
              <a:ext uri="{FF2B5EF4-FFF2-40B4-BE49-F238E27FC236}">
                <a16:creationId xmlns:a16="http://schemas.microsoft.com/office/drawing/2014/main" id="{3A3056EB-ACAE-CC43-B957-5620C14DB47B}"/>
              </a:ext>
            </a:extLst>
          </p:cNvPr>
          <p:cNvSpPr txBox="1">
            <a:spLocks noChangeArrowheads="1"/>
          </p:cNvSpPr>
          <p:nvPr/>
        </p:nvSpPr>
        <p:spPr bwMode="auto">
          <a:xfrm>
            <a:off x="685800" y="1371600"/>
            <a:ext cx="7696200" cy="2530475"/>
          </a:xfrm>
          <a:prstGeom prst="rect">
            <a:avLst/>
          </a:prstGeom>
          <a:solidFill>
            <a:srgbClr val="FF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latin typeface="Arial" panose="020B0604020202020204" pitchFamily="34" charset="0"/>
                <a:cs typeface="Times New Roman" panose="02020603050405020304" pitchFamily="18" charset="0"/>
              </a:rPr>
              <a:t>This presentation is intended to support the use of the textbook </a:t>
            </a:r>
            <a:r>
              <a:rPr lang="en-US" altLang="en-US" i="1">
                <a:solidFill>
                  <a:srgbClr val="000000"/>
                </a:solidFill>
                <a:latin typeface="Arial" panose="020B0604020202020204" pitchFamily="34" charset="0"/>
                <a:cs typeface="Times New Roman" panose="02020603050405020304" pitchFamily="18" charset="0"/>
              </a:rPr>
              <a:t>Introduction to Parallel Processing: Algorithms and Architectures </a:t>
            </a:r>
            <a:r>
              <a:rPr lang="en-US" altLang="en-US">
                <a:solidFill>
                  <a:srgbClr val="000000"/>
                </a:solidFill>
                <a:latin typeface="Arial" panose="020B0604020202020204" pitchFamily="34" charset="0"/>
                <a:cs typeface="Times New Roman" panose="02020603050405020304" pitchFamily="18" charset="0"/>
              </a:rPr>
              <a:t>(Plenum Press, 1999, ISBN 0-306-45970-1). It was prepared by the author in connection with teaching the graduate-level course </a:t>
            </a:r>
          </a:p>
          <a:p>
            <a:r>
              <a:rPr lang="en-US" altLang="en-US">
                <a:solidFill>
                  <a:srgbClr val="000000"/>
                </a:solidFill>
                <a:latin typeface="Arial" panose="020B0604020202020204" pitchFamily="34" charset="0"/>
                <a:cs typeface="Times New Roman" panose="02020603050405020304" pitchFamily="18" charset="0"/>
              </a:rPr>
              <a:t>ECE 254B: Advanced Computer Architecture: Parallel Processing,  at the University of California, Santa Barbara. Instructors can use these slides in classroom teaching and for other educational purposes. Any other use is strictly prohibited. </a:t>
            </a:r>
            <a:r>
              <a:rPr lang="en-US" altLang="en-US">
                <a:solidFill>
                  <a:srgbClr val="000000"/>
                </a:solidFill>
                <a:latin typeface="Arial" panose="020B0604020202020204" pitchFamily="34" charset="0"/>
                <a:cs typeface="Arial" panose="020B0604020202020204" pitchFamily="34" charset="0"/>
              </a:rPr>
              <a:t>©</a:t>
            </a:r>
            <a:r>
              <a:rPr lang="en-US" altLang="en-US">
                <a:solidFill>
                  <a:srgbClr val="000000"/>
                </a:solidFill>
                <a:latin typeface="Arial" panose="020B0604020202020204" pitchFamily="34" charset="0"/>
                <a:cs typeface="Times New Roman" panose="02020603050405020304" pitchFamily="18" charset="0"/>
              </a:rPr>
              <a:t> Behrooz Parhami</a:t>
            </a:r>
          </a:p>
        </p:txBody>
      </p:sp>
      <p:sp>
        <p:nvSpPr>
          <p:cNvPr id="175130" name="Text Box 26">
            <a:extLst>
              <a:ext uri="{FF2B5EF4-FFF2-40B4-BE49-F238E27FC236}">
                <a16:creationId xmlns:a16="http://schemas.microsoft.com/office/drawing/2014/main" id="{9C1A5292-CB26-CC43-B36B-C3C18B9A8601}"/>
              </a:ext>
            </a:extLst>
          </p:cNvPr>
          <p:cNvSpPr txBox="1">
            <a:spLocks noChangeArrowheads="1"/>
          </p:cNvSpPr>
          <p:nvPr/>
        </p:nvSpPr>
        <p:spPr bwMode="auto">
          <a:xfrm>
            <a:off x="4343400" y="5105400"/>
            <a:ext cx="2590800" cy="336550"/>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solidFill>
                  <a:srgbClr val="000000"/>
                </a:solidFill>
                <a:latin typeface="Arial" panose="020B0604020202020204" pitchFamily="34" charset="0"/>
                <a:cs typeface="Times New Roman" panose="02020603050405020304" pitchFamily="18" charset="0"/>
              </a:rPr>
              <a:t>* Very limited update</a:t>
            </a:r>
            <a:endParaRPr lang="en-US" altLang="en-US" sz="160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4597327D-1DE4-7E41-8C96-26EB2AC9DD91}"/>
              </a:ext>
            </a:extLst>
          </p:cNvPr>
          <p:cNvSpPr>
            <a:spLocks noGrp="1"/>
          </p:cNvSpPr>
          <p:nvPr>
            <p:ph type="dt" sz="half" idx="10"/>
          </p:nvPr>
        </p:nvSpPr>
        <p:spPr/>
        <p:txBody>
          <a:bodyPr/>
          <a:lstStyle/>
          <a:p>
            <a:r>
              <a:rPr lang="en-US" altLang="en-US"/>
              <a:t>Fall  2010</a:t>
            </a:r>
          </a:p>
        </p:txBody>
      </p:sp>
      <p:sp>
        <p:nvSpPr>
          <p:cNvPr id="8" name="Footer Placeholder 4">
            <a:extLst>
              <a:ext uri="{FF2B5EF4-FFF2-40B4-BE49-F238E27FC236}">
                <a16:creationId xmlns:a16="http://schemas.microsoft.com/office/drawing/2014/main" id="{F4BBB52D-ABAB-724E-A59B-0C466E794DD1}"/>
              </a:ext>
            </a:extLst>
          </p:cNvPr>
          <p:cNvSpPr>
            <a:spLocks noGrp="1"/>
          </p:cNvSpPr>
          <p:nvPr>
            <p:ph type="ftr" sz="quarter" idx="11"/>
          </p:nvPr>
        </p:nvSpPr>
        <p:spPr/>
        <p:txBody>
          <a:bodyPr/>
          <a:lstStyle/>
          <a:p>
            <a:r>
              <a:rPr lang="en-US" altLang="en-US"/>
              <a:t>Parallel Processing, Implementation Aspects</a:t>
            </a:r>
          </a:p>
        </p:txBody>
      </p:sp>
      <p:sp>
        <p:nvSpPr>
          <p:cNvPr id="9" name="Slide Number Placeholder 5">
            <a:extLst>
              <a:ext uri="{FF2B5EF4-FFF2-40B4-BE49-F238E27FC236}">
                <a16:creationId xmlns:a16="http://schemas.microsoft.com/office/drawing/2014/main" id="{E2EBD121-5DE8-5D44-8C52-22C89CD39211}"/>
              </a:ext>
            </a:extLst>
          </p:cNvPr>
          <p:cNvSpPr>
            <a:spLocks noGrp="1"/>
          </p:cNvSpPr>
          <p:nvPr>
            <p:ph type="sldNum" sz="quarter" idx="12"/>
          </p:nvPr>
        </p:nvSpPr>
        <p:spPr/>
        <p:txBody>
          <a:bodyPr/>
          <a:lstStyle/>
          <a:p>
            <a:r>
              <a:rPr lang="en-US" altLang="en-US"/>
              <a:t>Slide </a:t>
            </a:r>
            <a:fld id="{6F6D39F9-407B-A848-ABBB-E93B9E201FCD}" type="slidenum">
              <a:rPr lang="en-US" altLang="en-US"/>
              <a:pPr/>
              <a:t>20</a:t>
            </a:fld>
            <a:endParaRPr lang="en-US" altLang="en-US"/>
          </a:p>
        </p:txBody>
      </p:sp>
      <p:sp>
        <p:nvSpPr>
          <p:cNvPr id="293895" name="Rectangle 7">
            <a:extLst>
              <a:ext uri="{FF2B5EF4-FFF2-40B4-BE49-F238E27FC236}">
                <a16:creationId xmlns:a16="http://schemas.microsoft.com/office/drawing/2014/main" id="{1E6685A2-E406-B04D-AE62-7429C334AA35}"/>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93901" name="Rectangle 13">
            <a:extLst>
              <a:ext uri="{FF2B5EF4-FFF2-40B4-BE49-F238E27FC236}">
                <a16:creationId xmlns:a16="http://schemas.microsoft.com/office/drawing/2014/main" id="{A9F1A15A-6938-F44C-8357-3811B85A9570}"/>
              </a:ext>
            </a:extLst>
          </p:cNvPr>
          <p:cNvSpPr>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a:t>22.2  Reliable Bus-Based Tandem NonStop</a:t>
            </a:r>
          </a:p>
        </p:txBody>
      </p:sp>
      <p:sp>
        <p:nvSpPr>
          <p:cNvPr id="293905" name="Rectangle 17">
            <a:extLst>
              <a:ext uri="{FF2B5EF4-FFF2-40B4-BE49-F238E27FC236}">
                <a16:creationId xmlns:a16="http://schemas.microsoft.com/office/drawing/2014/main" id="{71BE6242-923C-B845-A5B2-44AABF79CE1B}"/>
              </a:ext>
            </a:extLst>
          </p:cNvPr>
          <p:cNvSpPr>
            <a:spLocks noChangeArrowheads="1"/>
          </p:cNvSpPr>
          <p:nvPr/>
        </p:nvSpPr>
        <p:spPr bwMode="auto">
          <a:xfrm>
            <a:off x="0" y="1895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93904" name="Object 16">
            <a:extLst>
              <a:ext uri="{FF2B5EF4-FFF2-40B4-BE49-F238E27FC236}">
                <a16:creationId xmlns:a16="http://schemas.microsoft.com/office/drawing/2014/main" id="{96F20CC0-785E-9542-8944-6AA571F87AAA}"/>
              </a:ext>
            </a:extLst>
          </p:cNvPr>
          <p:cNvGraphicFramePr>
            <a:graphicFrameLocks noChangeAspect="1"/>
          </p:cNvGraphicFramePr>
          <p:nvPr/>
        </p:nvGraphicFramePr>
        <p:xfrm>
          <a:off x="1219200" y="914400"/>
          <a:ext cx="6781800" cy="4918075"/>
        </p:xfrm>
        <a:graphic>
          <a:graphicData uri="http://schemas.openxmlformats.org/presentationml/2006/ole">
            <mc:AlternateContent xmlns:mc="http://schemas.openxmlformats.org/markup-compatibility/2006">
              <mc:Choice xmlns:v="urn:schemas-microsoft-com:vml" Requires="v">
                <p:oleObj spid="_x0000_s293907" r:id="rId3" imgW="3949700" imgH="2946400" progId="MSDraw.Drawing.8.2">
                  <p:embed/>
                </p:oleObj>
              </mc:Choice>
              <mc:Fallback>
                <p:oleObj r:id="rId3" imgW="3949700" imgH="2946400" progId="MSDraw.Drawing.8.2">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914400"/>
                        <a:ext cx="6781800" cy="491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3906" name="Text Box 18">
            <a:extLst>
              <a:ext uri="{FF2B5EF4-FFF2-40B4-BE49-F238E27FC236}">
                <a16:creationId xmlns:a16="http://schemas.microsoft.com/office/drawing/2014/main" id="{EED0B6A4-A72C-5F4C-A183-9AB1A873A19E}"/>
              </a:ext>
            </a:extLst>
          </p:cNvPr>
          <p:cNvSpPr txBox="1">
            <a:spLocks noChangeArrowheads="1"/>
          </p:cNvSpPr>
          <p:nvPr/>
        </p:nvSpPr>
        <p:spPr bwMode="auto">
          <a:xfrm>
            <a:off x="685800" y="5715000"/>
            <a:ext cx="76200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22.4     One section of the Tandem NonStop Cyclone system.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2D2C2785-EC83-5847-A49F-FD569E1E21F7}"/>
              </a:ext>
            </a:extLst>
          </p:cNvPr>
          <p:cNvSpPr>
            <a:spLocks noGrp="1"/>
          </p:cNvSpPr>
          <p:nvPr>
            <p:ph type="dt" sz="half" idx="10"/>
          </p:nvPr>
        </p:nvSpPr>
        <p:spPr/>
        <p:txBody>
          <a:bodyPr/>
          <a:lstStyle/>
          <a:p>
            <a:r>
              <a:rPr lang="en-US" altLang="en-US"/>
              <a:t>Fall  2010</a:t>
            </a:r>
          </a:p>
        </p:txBody>
      </p:sp>
      <p:sp>
        <p:nvSpPr>
          <p:cNvPr id="8" name="Footer Placeholder 4">
            <a:extLst>
              <a:ext uri="{FF2B5EF4-FFF2-40B4-BE49-F238E27FC236}">
                <a16:creationId xmlns:a16="http://schemas.microsoft.com/office/drawing/2014/main" id="{3260BC51-C477-F240-82EC-F07D406D686A}"/>
              </a:ext>
            </a:extLst>
          </p:cNvPr>
          <p:cNvSpPr>
            <a:spLocks noGrp="1"/>
          </p:cNvSpPr>
          <p:nvPr>
            <p:ph type="ftr" sz="quarter" idx="11"/>
          </p:nvPr>
        </p:nvSpPr>
        <p:spPr/>
        <p:txBody>
          <a:bodyPr/>
          <a:lstStyle/>
          <a:p>
            <a:r>
              <a:rPr lang="en-US" altLang="en-US"/>
              <a:t>Parallel Processing, Implementation Aspects</a:t>
            </a:r>
          </a:p>
        </p:txBody>
      </p:sp>
      <p:sp>
        <p:nvSpPr>
          <p:cNvPr id="9" name="Slide Number Placeholder 5">
            <a:extLst>
              <a:ext uri="{FF2B5EF4-FFF2-40B4-BE49-F238E27FC236}">
                <a16:creationId xmlns:a16="http://schemas.microsoft.com/office/drawing/2014/main" id="{DC97EB5D-8588-594B-9DFB-8396936653C6}"/>
              </a:ext>
            </a:extLst>
          </p:cNvPr>
          <p:cNvSpPr>
            <a:spLocks noGrp="1"/>
          </p:cNvSpPr>
          <p:nvPr>
            <p:ph type="sldNum" sz="quarter" idx="12"/>
          </p:nvPr>
        </p:nvSpPr>
        <p:spPr/>
        <p:txBody>
          <a:bodyPr/>
          <a:lstStyle/>
          <a:p>
            <a:r>
              <a:rPr lang="en-US" altLang="en-US"/>
              <a:t>Slide </a:t>
            </a:r>
            <a:fld id="{B8394B01-359E-A441-B9C3-2A9BEA397131}" type="slidenum">
              <a:rPr lang="en-US" altLang="en-US"/>
              <a:pPr/>
              <a:t>21</a:t>
            </a:fld>
            <a:endParaRPr lang="en-US" altLang="en-US"/>
          </a:p>
        </p:txBody>
      </p:sp>
      <p:sp>
        <p:nvSpPr>
          <p:cNvPr id="294914" name="Rectangle 2">
            <a:extLst>
              <a:ext uri="{FF2B5EF4-FFF2-40B4-BE49-F238E27FC236}">
                <a16:creationId xmlns:a16="http://schemas.microsoft.com/office/drawing/2014/main" id="{DB9407F5-C9AB-7141-9F35-5225891F1767}"/>
              </a:ext>
            </a:extLst>
          </p:cNvPr>
          <p:cNvSpPr>
            <a:spLocks noGrp="1" noChangeArrowheads="1"/>
          </p:cNvSpPr>
          <p:nvPr>
            <p:ph type="title"/>
          </p:nvPr>
        </p:nvSpPr>
        <p:spPr>
          <a:xfrm>
            <a:off x="0" y="0"/>
            <a:ext cx="9144000" cy="838200"/>
          </a:xfrm>
        </p:spPr>
        <p:txBody>
          <a:bodyPr/>
          <a:lstStyle/>
          <a:p>
            <a:r>
              <a:rPr lang="en-US" altLang="en-US" sz="2800"/>
              <a:t>High-Level Structure of the Tandem NonStop</a:t>
            </a:r>
          </a:p>
        </p:txBody>
      </p:sp>
      <p:sp>
        <p:nvSpPr>
          <p:cNvPr id="294915" name="Rectangle 3">
            <a:extLst>
              <a:ext uri="{FF2B5EF4-FFF2-40B4-BE49-F238E27FC236}">
                <a16:creationId xmlns:a16="http://schemas.microsoft.com/office/drawing/2014/main" id="{E09C639A-602C-D647-A251-0C6956267D2E}"/>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94926" name="Rectangle 14">
            <a:extLst>
              <a:ext uri="{FF2B5EF4-FFF2-40B4-BE49-F238E27FC236}">
                <a16:creationId xmlns:a16="http://schemas.microsoft.com/office/drawing/2014/main" id="{7C812928-FFD3-2B41-A325-D5675301C0E5}"/>
              </a:ext>
            </a:extLst>
          </p:cNvPr>
          <p:cNvSpPr>
            <a:spLocks noChangeArrowheads="1"/>
          </p:cNvSpPr>
          <p:nvPr/>
        </p:nvSpPr>
        <p:spPr bwMode="auto">
          <a:xfrm>
            <a:off x="0" y="176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94925" name="Object 13">
            <a:extLst>
              <a:ext uri="{FF2B5EF4-FFF2-40B4-BE49-F238E27FC236}">
                <a16:creationId xmlns:a16="http://schemas.microsoft.com/office/drawing/2014/main" id="{1F44A9A6-BC69-2846-B194-BFBB3C41EA4E}"/>
              </a:ext>
            </a:extLst>
          </p:cNvPr>
          <p:cNvGraphicFramePr>
            <a:graphicFrameLocks noChangeAspect="1"/>
          </p:cNvGraphicFramePr>
          <p:nvPr/>
        </p:nvGraphicFramePr>
        <p:xfrm>
          <a:off x="533400" y="914400"/>
          <a:ext cx="5638800" cy="5303838"/>
        </p:xfrm>
        <a:graphic>
          <a:graphicData uri="http://schemas.openxmlformats.org/presentationml/2006/ole">
            <mc:AlternateContent xmlns:mc="http://schemas.openxmlformats.org/markup-compatibility/2006">
              <mc:Choice xmlns:v="urn:schemas-microsoft-com:vml" Requires="v">
                <p:oleObj spid="_x0000_s294928" r:id="rId3" imgW="3390900" imgH="3187700" progId="MSDraw.Drawing.8.2">
                  <p:embed/>
                </p:oleObj>
              </mc:Choice>
              <mc:Fallback>
                <p:oleObj r:id="rId3" imgW="3390900" imgH="3187700" progId="MSDraw.Drawing.8.2">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14400"/>
                        <a:ext cx="5638800" cy="5303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4927" name="Text Box 15">
            <a:extLst>
              <a:ext uri="{FF2B5EF4-FFF2-40B4-BE49-F238E27FC236}">
                <a16:creationId xmlns:a16="http://schemas.microsoft.com/office/drawing/2014/main" id="{7409F43D-A6A8-7B4C-94AB-723A1E3BDE88}"/>
              </a:ext>
            </a:extLst>
          </p:cNvPr>
          <p:cNvSpPr txBox="1">
            <a:spLocks noChangeArrowheads="1"/>
          </p:cNvSpPr>
          <p:nvPr/>
        </p:nvSpPr>
        <p:spPr bwMode="auto">
          <a:xfrm>
            <a:off x="6553200" y="1600200"/>
            <a:ext cx="2057400" cy="16160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22.5   Four four-processor sections interconnected by Dynabus</a:t>
            </a:r>
            <a:r>
              <a:rPr lang="en-US" altLang="en-US" baseline="30000">
                <a:latin typeface="Arial" panose="020B0604020202020204" pitchFamily="34" charset="0"/>
              </a:rPr>
              <a:t>+</a:t>
            </a:r>
            <a:r>
              <a:rPr lang="en-US" altLang="en-US">
                <a:latin typeface="Arial" panose="020B0604020202020204" pitchFamily="34"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F2CFEF-8A09-494A-B81B-4C70C14F90EC}"/>
              </a:ext>
            </a:extLst>
          </p:cNvPr>
          <p:cNvSpPr>
            <a:spLocks noGrp="1"/>
          </p:cNvSpPr>
          <p:nvPr>
            <p:ph type="dt" sz="half" idx="10"/>
          </p:nvPr>
        </p:nvSpPr>
        <p:spPr/>
        <p:txBody>
          <a:bodyPr/>
          <a:lstStyle/>
          <a:p>
            <a:r>
              <a:rPr lang="en-US" altLang="en-US"/>
              <a:t>Fall  2010</a:t>
            </a:r>
          </a:p>
        </p:txBody>
      </p:sp>
      <p:sp>
        <p:nvSpPr>
          <p:cNvPr id="10" name="Footer Placeholder 4">
            <a:extLst>
              <a:ext uri="{FF2B5EF4-FFF2-40B4-BE49-F238E27FC236}">
                <a16:creationId xmlns:a16="http://schemas.microsoft.com/office/drawing/2014/main" id="{AAFA4DE1-9835-9845-AD7A-53A0A181CFED}"/>
              </a:ext>
            </a:extLst>
          </p:cNvPr>
          <p:cNvSpPr>
            <a:spLocks noGrp="1"/>
          </p:cNvSpPr>
          <p:nvPr>
            <p:ph type="ftr" sz="quarter" idx="11"/>
          </p:nvPr>
        </p:nvSpPr>
        <p:spPr/>
        <p:txBody>
          <a:bodyPr/>
          <a:lstStyle/>
          <a:p>
            <a:r>
              <a:rPr lang="en-US" altLang="en-US"/>
              <a:t>Parallel Processing, Implementation Aspects</a:t>
            </a:r>
          </a:p>
        </p:txBody>
      </p:sp>
      <p:sp>
        <p:nvSpPr>
          <p:cNvPr id="11" name="Slide Number Placeholder 5">
            <a:extLst>
              <a:ext uri="{FF2B5EF4-FFF2-40B4-BE49-F238E27FC236}">
                <a16:creationId xmlns:a16="http://schemas.microsoft.com/office/drawing/2014/main" id="{9643EFD8-EBCA-C044-960B-BD51F00870B9}"/>
              </a:ext>
            </a:extLst>
          </p:cNvPr>
          <p:cNvSpPr>
            <a:spLocks noGrp="1"/>
          </p:cNvSpPr>
          <p:nvPr>
            <p:ph type="sldNum" sz="quarter" idx="12"/>
          </p:nvPr>
        </p:nvSpPr>
        <p:spPr/>
        <p:txBody>
          <a:bodyPr/>
          <a:lstStyle/>
          <a:p>
            <a:r>
              <a:rPr lang="en-US" altLang="en-US"/>
              <a:t>Slide </a:t>
            </a:r>
            <a:fld id="{262AC209-7B55-6449-9CAC-909B5FA7EE6B}" type="slidenum">
              <a:rPr lang="en-US" altLang="en-US"/>
              <a:pPr/>
              <a:t>22</a:t>
            </a:fld>
            <a:endParaRPr lang="en-US" altLang="en-US"/>
          </a:p>
        </p:txBody>
      </p:sp>
      <p:sp>
        <p:nvSpPr>
          <p:cNvPr id="194562" name="Rectangle 2">
            <a:extLst>
              <a:ext uri="{FF2B5EF4-FFF2-40B4-BE49-F238E27FC236}">
                <a16:creationId xmlns:a16="http://schemas.microsoft.com/office/drawing/2014/main" id="{E098BAE8-35C2-684B-ACB3-B1CD5FEDCDD9}"/>
              </a:ext>
            </a:extLst>
          </p:cNvPr>
          <p:cNvSpPr>
            <a:spLocks noGrp="1" noChangeArrowheads="1"/>
          </p:cNvSpPr>
          <p:nvPr>
            <p:ph type="title"/>
          </p:nvPr>
        </p:nvSpPr>
        <p:spPr>
          <a:xfrm>
            <a:off x="0" y="0"/>
            <a:ext cx="9144000" cy="838200"/>
          </a:xfrm>
        </p:spPr>
        <p:txBody>
          <a:bodyPr/>
          <a:lstStyle/>
          <a:p>
            <a:r>
              <a:rPr lang="en-US" altLang="en-US" sz="3200"/>
              <a:t>22.3  Hypercube-Based nCUBE3</a:t>
            </a:r>
          </a:p>
        </p:txBody>
      </p:sp>
      <p:sp>
        <p:nvSpPr>
          <p:cNvPr id="194564" name="Rectangle 4">
            <a:extLst>
              <a:ext uri="{FF2B5EF4-FFF2-40B4-BE49-F238E27FC236}">
                <a16:creationId xmlns:a16="http://schemas.microsoft.com/office/drawing/2014/main" id="{C3FB7012-DFE9-A648-B23E-B378CE11BF00}"/>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4567" name="Rectangle 7">
            <a:extLst>
              <a:ext uri="{FF2B5EF4-FFF2-40B4-BE49-F238E27FC236}">
                <a16:creationId xmlns:a16="http://schemas.microsoft.com/office/drawing/2014/main" id="{5F414AEA-F584-BC4B-8AEB-2FEEE7D10199}"/>
              </a:ext>
            </a:extLst>
          </p:cNvPr>
          <p:cNvSpPr>
            <a:spLocks noChangeArrowheads="1"/>
          </p:cNvSpPr>
          <p:nvPr/>
        </p:nvSpPr>
        <p:spPr bwMode="auto">
          <a:xfrm>
            <a:off x="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4575" name="Rectangle 15">
            <a:extLst>
              <a:ext uri="{FF2B5EF4-FFF2-40B4-BE49-F238E27FC236}">
                <a16:creationId xmlns:a16="http://schemas.microsoft.com/office/drawing/2014/main" id="{57B7DC92-D2FB-9448-A0E9-0DB5CEF38A4B}"/>
              </a:ext>
            </a:extLst>
          </p:cNvPr>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4580" name="Text Box 20">
            <a:extLst>
              <a:ext uri="{FF2B5EF4-FFF2-40B4-BE49-F238E27FC236}">
                <a16:creationId xmlns:a16="http://schemas.microsoft.com/office/drawing/2014/main" id="{B0370363-99E5-C54C-ACD9-4B9B37524583}"/>
              </a:ext>
            </a:extLst>
          </p:cNvPr>
          <p:cNvSpPr txBox="1">
            <a:spLocks noChangeArrowheads="1"/>
          </p:cNvSpPr>
          <p:nvPr/>
        </p:nvSpPr>
        <p:spPr bwMode="auto">
          <a:xfrm>
            <a:off x="7010400" y="4495800"/>
            <a:ext cx="1828800" cy="13112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22.6   </a:t>
            </a:r>
          </a:p>
          <a:p>
            <a:r>
              <a:rPr lang="en-US" altLang="en-US">
                <a:latin typeface="Arial" panose="020B0604020202020204" pitchFamily="34" charset="0"/>
              </a:rPr>
              <a:t>An eight-node nCUBE architecture.</a:t>
            </a:r>
          </a:p>
        </p:txBody>
      </p:sp>
      <p:sp>
        <p:nvSpPr>
          <p:cNvPr id="194582" name="Rectangle 22">
            <a:extLst>
              <a:ext uri="{FF2B5EF4-FFF2-40B4-BE49-F238E27FC236}">
                <a16:creationId xmlns:a16="http://schemas.microsoft.com/office/drawing/2014/main" id="{7D950888-0C2F-384D-A144-60D575B3AFE7}"/>
              </a:ext>
            </a:extLst>
          </p:cNvPr>
          <p:cNvSpPr>
            <a:spLocks noChangeArrowheads="1"/>
          </p:cNvSpPr>
          <p:nvPr/>
        </p:nvSpPr>
        <p:spPr bwMode="auto">
          <a:xfrm>
            <a:off x="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4581" name="Object 21">
            <a:extLst>
              <a:ext uri="{FF2B5EF4-FFF2-40B4-BE49-F238E27FC236}">
                <a16:creationId xmlns:a16="http://schemas.microsoft.com/office/drawing/2014/main" id="{FF6EDA5F-56AE-564D-AF5F-E9F4A7B393FE}"/>
              </a:ext>
            </a:extLst>
          </p:cNvPr>
          <p:cNvGraphicFramePr>
            <a:graphicFrameLocks noChangeAspect="1"/>
          </p:cNvGraphicFramePr>
          <p:nvPr/>
        </p:nvGraphicFramePr>
        <p:xfrm>
          <a:off x="228600" y="838200"/>
          <a:ext cx="8229600" cy="5480050"/>
        </p:xfrm>
        <a:graphic>
          <a:graphicData uri="http://schemas.openxmlformats.org/presentationml/2006/ole">
            <mc:AlternateContent xmlns:mc="http://schemas.openxmlformats.org/markup-compatibility/2006">
              <mc:Choice xmlns:v="urn:schemas-microsoft-com:vml" Requires="v">
                <p:oleObj spid="_x0000_s194583" r:id="rId3" imgW="5130800" imgH="3505200" progId="MSDraw.Drawing.8.2">
                  <p:embed/>
                </p:oleObj>
              </mc:Choice>
              <mc:Fallback>
                <p:oleObj r:id="rId3" imgW="5130800" imgH="3505200" progId="MSDraw.Drawing.8.2">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8229600" cy="548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1CBEADC7-041F-714D-BC99-101DA74585DD}"/>
              </a:ext>
            </a:extLst>
          </p:cNvPr>
          <p:cNvSpPr>
            <a:spLocks noGrp="1"/>
          </p:cNvSpPr>
          <p:nvPr>
            <p:ph type="dt" sz="half" idx="10"/>
          </p:nvPr>
        </p:nvSpPr>
        <p:spPr/>
        <p:txBody>
          <a:bodyPr/>
          <a:lstStyle/>
          <a:p>
            <a:r>
              <a:rPr lang="en-US" altLang="en-US"/>
              <a:t>Fall  2010</a:t>
            </a:r>
          </a:p>
        </p:txBody>
      </p:sp>
      <p:sp>
        <p:nvSpPr>
          <p:cNvPr id="7" name="Footer Placeholder 4">
            <a:extLst>
              <a:ext uri="{FF2B5EF4-FFF2-40B4-BE49-F238E27FC236}">
                <a16:creationId xmlns:a16="http://schemas.microsoft.com/office/drawing/2014/main" id="{6BD90445-FB27-394A-AC01-AEC41B88E504}"/>
              </a:ext>
            </a:extLst>
          </p:cNvPr>
          <p:cNvSpPr>
            <a:spLocks noGrp="1"/>
          </p:cNvSpPr>
          <p:nvPr>
            <p:ph type="ftr" sz="quarter" idx="11"/>
          </p:nvPr>
        </p:nvSpPr>
        <p:spPr/>
        <p:txBody>
          <a:bodyPr/>
          <a:lstStyle/>
          <a:p>
            <a:r>
              <a:rPr lang="en-US" altLang="en-US"/>
              <a:t>Parallel Processing, Implementation Aspects</a:t>
            </a:r>
          </a:p>
        </p:txBody>
      </p:sp>
      <p:sp>
        <p:nvSpPr>
          <p:cNvPr id="8" name="Slide Number Placeholder 5">
            <a:extLst>
              <a:ext uri="{FF2B5EF4-FFF2-40B4-BE49-F238E27FC236}">
                <a16:creationId xmlns:a16="http://schemas.microsoft.com/office/drawing/2014/main" id="{0812B294-CC26-A64C-8A96-0A0142C449AD}"/>
              </a:ext>
            </a:extLst>
          </p:cNvPr>
          <p:cNvSpPr>
            <a:spLocks noGrp="1"/>
          </p:cNvSpPr>
          <p:nvPr>
            <p:ph type="sldNum" sz="quarter" idx="12"/>
          </p:nvPr>
        </p:nvSpPr>
        <p:spPr/>
        <p:txBody>
          <a:bodyPr/>
          <a:lstStyle/>
          <a:p>
            <a:r>
              <a:rPr lang="en-US" altLang="en-US"/>
              <a:t>Slide </a:t>
            </a:r>
            <a:fld id="{4A97E9A2-9BDB-2C4E-86EB-ED6A8A2B47AE}" type="slidenum">
              <a:rPr lang="en-US" altLang="en-US"/>
              <a:pPr/>
              <a:t>23</a:t>
            </a:fld>
            <a:endParaRPr lang="en-US" altLang="en-US"/>
          </a:p>
        </p:txBody>
      </p:sp>
      <p:sp>
        <p:nvSpPr>
          <p:cNvPr id="195586" name="Rectangle 2">
            <a:extLst>
              <a:ext uri="{FF2B5EF4-FFF2-40B4-BE49-F238E27FC236}">
                <a16:creationId xmlns:a16="http://schemas.microsoft.com/office/drawing/2014/main" id="{EF98A465-94DC-D54F-AAAB-177E2058FB23}"/>
              </a:ext>
            </a:extLst>
          </p:cNvPr>
          <p:cNvSpPr>
            <a:spLocks noGrp="1" noChangeArrowheads="1"/>
          </p:cNvSpPr>
          <p:nvPr>
            <p:ph type="title"/>
          </p:nvPr>
        </p:nvSpPr>
        <p:spPr>
          <a:xfrm>
            <a:off x="0" y="0"/>
            <a:ext cx="9144000" cy="990600"/>
          </a:xfrm>
        </p:spPr>
        <p:txBody>
          <a:bodyPr/>
          <a:lstStyle/>
          <a:p>
            <a:r>
              <a:rPr lang="en-US" altLang="en-US" sz="3200"/>
              <a:t>22.4  Fat-Tree-Based Connection Machine 5</a:t>
            </a:r>
          </a:p>
        </p:txBody>
      </p:sp>
      <p:sp>
        <p:nvSpPr>
          <p:cNvPr id="195616" name="Rectangle 32">
            <a:extLst>
              <a:ext uri="{FF2B5EF4-FFF2-40B4-BE49-F238E27FC236}">
                <a16:creationId xmlns:a16="http://schemas.microsoft.com/office/drawing/2014/main" id="{38BF281F-A352-D141-B4C0-AC5E0E272E3C}"/>
              </a:ext>
            </a:extLst>
          </p:cNvPr>
          <p:cNvSpPr>
            <a:spLocks noChangeArrowheads="1"/>
          </p:cNvSpPr>
          <p:nvPr/>
        </p:nvSpPr>
        <p:spPr bwMode="auto">
          <a:xfrm>
            <a:off x="0" y="193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5615" name="Object 31">
            <a:extLst>
              <a:ext uri="{FF2B5EF4-FFF2-40B4-BE49-F238E27FC236}">
                <a16:creationId xmlns:a16="http://schemas.microsoft.com/office/drawing/2014/main" id="{FA27D1C6-6CFC-6C49-9F15-61AFC1EDA364}"/>
              </a:ext>
            </a:extLst>
          </p:cNvPr>
          <p:cNvGraphicFramePr>
            <a:graphicFrameLocks noChangeAspect="1"/>
          </p:cNvGraphicFramePr>
          <p:nvPr/>
        </p:nvGraphicFramePr>
        <p:xfrm>
          <a:off x="152400" y="1219200"/>
          <a:ext cx="8763000" cy="4741863"/>
        </p:xfrm>
        <a:graphic>
          <a:graphicData uri="http://schemas.openxmlformats.org/presentationml/2006/ole">
            <mc:AlternateContent xmlns:mc="http://schemas.openxmlformats.org/markup-compatibility/2006">
              <mc:Choice xmlns:v="urn:schemas-microsoft-com:vml" Requires="v">
                <p:oleObj spid="_x0000_s195618" r:id="rId3" imgW="5473700" imgH="2857500" progId="MSDraw.Drawing.8.2">
                  <p:embed/>
                </p:oleObj>
              </mc:Choice>
              <mc:Fallback>
                <p:oleObj r:id="rId3" imgW="5473700" imgH="2857500" progId="MSDraw.Drawing.8.2">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19200"/>
                        <a:ext cx="8763000" cy="474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617" name="Text Box 33">
            <a:extLst>
              <a:ext uri="{FF2B5EF4-FFF2-40B4-BE49-F238E27FC236}">
                <a16:creationId xmlns:a16="http://schemas.microsoft.com/office/drawing/2014/main" id="{6D16E9C2-A02C-A54D-B399-0E010CAFC135}"/>
              </a:ext>
            </a:extLst>
          </p:cNvPr>
          <p:cNvSpPr txBox="1">
            <a:spLocks noChangeArrowheads="1"/>
          </p:cNvSpPr>
          <p:nvPr/>
        </p:nvSpPr>
        <p:spPr bwMode="auto">
          <a:xfrm>
            <a:off x="533400" y="5486400"/>
            <a:ext cx="48768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22.7     The overall structure of CM-5.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00D032D3-A2C1-7742-8C01-954A8690E964}"/>
              </a:ext>
            </a:extLst>
          </p:cNvPr>
          <p:cNvSpPr>
            <a:spLocks noGrp="1"/>
          </p:cNvSpPr>
          <p:nvPr>
            <p:ph type="dt" sz="half" idx="10"/>
          </p:nvPr>
        </p:nvSpPr>
        <p:spPr/>
        <p:txBody>
          <a:bodyPr/>
          <a:lstStyle/>
          <a:p>
            <a:r>
              <a:rPr lang="en-US" altLang="en-US"/>
              <a:t>Fall  2010</a:t>
            </a:r>
          </a:p>
        </p:txBody>
      </p:sp>
      <p:sp>
        <p:nvSpPr>
          <p:cNvPr id="7" name="Footer Placeholder 4">
            <a:extLst>
              <a:ext uri="{FF2B5EF4-FFF2-40B4-BE49-F238E27FC236}">
                <a16:creationId xmlns:a16="http://schemas.microsoft.com/office/drawing/2014/main" id="{D5F1A3C7-EB41-6A48-AF1A-8BA348961667}"/>
              </a:ext>
            </a:extLst>
          </p:cNvPr>
          <p:cNvSpPr>
            <a:spLocks noGrp="1"/>
          </p:cNvSpPr>
          <p:nvPr>
            <p:ph type="ftr" sz="quarter" idx="11"/>
          </p:nvPr>
        </p:nvSpPr>
        <p:spPr/>
        <p:txBody>
          <a:bodyPr/>
          <a:lstStyle/>
          <a:p>
            <a:r>
              <a:rPr lang="en-US" altLang="en-US"/>
              <a:t>Parallel Processing, Implementation Aspects</a:t>
            </a:r>
          </a:p>
        </p:txBody>
      </p:sp>
      <p:sp>
        <p:nvSpPr>
          <p:cNvPr id="8" name="Slide Number Placeholder 5">
            <a:extLst>
              <a:ext uri="{FF2B5EF4-FFF2-40B4-BE49-F238E27FC236}">
                <a16:creationId xmlns:a16="http://schemas.microsoft.com/office/drawing/2014/main" id="{0B1A8C81-77D2-FD40-82D3-89E9C2A0346F}"/>
              </a:ext>
            </a:extLst>
          </p:cNvPr>
          <p:cNvSpPr>
            <a:spLocks noGrp="1"/>
          </p:cNvSpPr>
          <p:nvPr>
            <p:ph type="sldNum" sz="quarter" idx="12"/>
          </p:nvPr>
        </p:nvSpPr>
        <p:spPr/>
        <p:txBody>
          <a:bodyPr/>
          <a:lstStyle/>
          <a:p>
            <a:r>
              <a:rPr lang="en-US" altLang="en-US"/>
              <a:t>Slide </a:t>
            </a:r>
            <a:fld id="{71F70800-94B9-484C-82C9-049F99675221}" type="slidenum">
              <a:rPr lang="en-US" altLang="en-US"/>
              <a:pPr/>
              <a:t>24</a:t>
            </a:fld>
            <a:endParaRPr lang="en-US" altLang="en-US"/>
          </a:p>
        </p:txBody>
      </p:sp>
      <p:sp>
        <p:nvSpPr>
          <p:cNvPr id="297986" name="Rectangle 2">
            <a:extLst>
              <a:ext uri="{FF2B5EF4-FFF2-40B4-BE49-F238E27FC236}">
                <a16:creationId xmlns:a16="http://schemas.microsoft.com/office/drawing/2014/main" id="{3FD2057D-9C17-4548-9B90-F7B566470191}"/>
              </a:ext>
            </a:extLst>
          </p:cNvPr>
          <p:cNvSpPr>
            <a:spLocks noGrp="1" noChangeArrowheads="1"/>
          </p:cNvSpPr>
          <p:nvPr>
            <p:ph type="title"/>
          </p:nvPr>
        </p:nvSpPr>
        <p:spPr>
          <a:xfrm>
            <a:off x="0" y="152400"/>
            <a:ext cx="2590800" cy="1447800"/>
          </a:xfrm>
        </p:spPr>
        <p:txBody>
          <a:bodyPr/>
          <a:lstStyle/>
          <a:p>
            <a:r>
              <a:rPr lang="en-US" altLang="en-US" sz="2800"/>
              <a:t>Processing Nodes </a:t>
            </a:r>
            <a:br>
              <a:rPr lang="en-US" altLang="en-US" sz="2800"/>
            </a:br>
            <a:r>
              <a:rPr lang="en-US" altLang="en-US" sz="2800"/>
              <a:t>in CM-5</a:t>
            </a:r>
          </a:p>
        </p:txBody>
      </p:sp>
      <p:sp>
        <p:nvSpPr>
          <p:cNvPr id="298006" name="Rectangle 22">
            <a:extLst>
              <a:ext uri="{FF2B5EF4-FFF2-40B4-BE49-F238E27FC236}">
                <a16:creationId xmlns:a16="http://schemas.microsoft.com/office/drawing/2014/main" id="{109FDE4E-E4C5-2745-A5F4-36D79B76BC80}"/>
              </a:ext>
            </a:extLst>
          </p:cNvPr>
          <p:cNvSpPr>
            <a:spLocks noChangeArrowheads="1"/>
          </p:cNvSpPr>
          <p:nvPr/>
        </p:nvSpPr>
        <p:spPr bwMode="auto">
          <a:xfrm>
            <a:off x="0" y="100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98005" name="Object 21">
            <a:extLst>
              <a:ext uri="{FF2B5EF4-FFF2-40B4-BE49-F238E27FC236}">
                <a16:creationId xmlns:a16="http://schemas.microsoft.com/office/drawing/2014/main" id="{6E1C5C30-0D90-9B49-B8E3-D91B8EE42200}"/>
              </a:ext>
            </a:extLst>
          </p:cNvPr>
          <p:cNvGraphicFramePr>
            <a:graphicFrameLocks noChangeAspect="1"/>
          </p:cNvGraphicFramePr>
          <p:nvPr/>
        </p:nvGraphicFramePr>
        <p:xfrm>
          <a:off x="2438400" y="228600"/>
          <a:ext cx="6477000" cy="6083300"/>
        </p:xfrm>
        <a:graphic>
          <a:graphicData uri="http://schemas.openxmlformats.org/presentationml/2006/ole">
            <mc:AlternateContent xmlns:mc="http://schemas.openxmlformats.org/markup-compatibility/2006">
              <mc:Choice xmlns:v="urn:schemas-microsoft-com:vml" Requires="v">
                <p:oleObj spid="_x0000_s298008" r:id="rId3" imgW="4953000" imgH="4648200" progId="MSDraw.Drawing.8.2">
                  <p:embed/>
                </p:oleObj>
              </mc:Choice>
              <mc:Fallback>
                <p:oleObj r:id="rId3" imgW="4953000" imgH="4648200" progId="MSDraw.Drawing.8.2">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28600"/>
                        <a:ext cx="6477000" cy="608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8007" name="Text Box 23">
            <a:extLst>
              <a:ext uri="{FF2B5EF4-FFF2-40B4-BE49-F238E27FC236}">
                <a16:creationId xmlns:a16="http://schemas.microsoft.com/office/drawing/2014/main" id="{592A5BEA-EED9-C74D-B2A8-13E47FD97B8F}"/>
              </a:ext>
            </a:extLst>
          </p:cNvPr>
          <p:cNvSpPr txBox="1">
            <a:spLocks noChangeArrowheads="1"/>
          </p:cNvSpPr>
          <p:nvPr/>
        </p:nvSpPr>
        <p:spPr bwMode="auto">
          <a:xfrm>
            <a:off x="381000" y="4495800"/>
            <a:ext cx="2133600" cy="13112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22.8   </a:t>
            </a:r>
          </a:p>
          <a:p>
            <a:r>
              <a:rPr lang="en-US" altLang="en-US">
                <a:latin typeface="Arial" panose="020B0604020202020204" pitchFamily="34" charset="0"/>
              </a:rPr>
              <a:t>The components of a processing node in CM-5.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CB112283-E4EF-4949-A19F-2A18EDB947EC}"/>
              </a:ext>
            </a:extLst>
          </p:cNvPr>
          <p:cNvSpPr>
            <a:spLocks noGrp="1"/>
          </p:cNvSpPr>
          <p:nvPr>
            <p:ph type="dt" sz="half" idx="10"/>
          </p:nvPr>
        </p:nvSpPr>
        <p:spPr/>
        <p:txBody>
          <a:bodyPr/>
          <a:lstStyle/>
          <a:p>
            <a:r>
              <a:rPr lang="en-US" altLang="en-US"/>
              <a:t>Fall  2010</a:t>
            </a:r>
          </a:p>
        </p:txBody>
      </p:sp>
      <p:sp>
        <p:nvSpPr>
          <p:cNvPr id="8" name="Footer Placeholder 4">
            <a:extLst>
              <a:ext uri="{FF2B5EF4-FFF2-40B4-BE49-F238E27FC236}">
                <a16:creationId xmlns:a16="http://schemas.microsoft.com/office/drawing/2014/main" id="{1793E976-A493-6A4E-BD46-49CEA3480430}"/>
              </a:ext>
            </a:extLst>
          </p:cNvPr>
          <p:cNvSpPr>
            <a:spLocks noGrp="1"/>
          </p:cNvSpPr>
          <p:nvPr>
            <p:ph type="ftr" sz="quarter" idx="11"/>
          </p:nvPr>
        </p:nvSpPr>
        <p:spPr/>
        <p:txBody>
          <a:bodyPr/>
          <a:lstStyle/>
          <a:p>
            <a:r>
              <a:rPr lang="en-US" altLang="en-US"/>
              <a:t>Parallel Processing, Implementation Aspects</a:t>
            </a:r>
          </a:p>
        </p:txBody>
      </p:sp>
      <p:sp>
        <p:nvSpPr>
          <p:cNvPr id="9" name="Slide Number Placeholder 5">
            <a:extLst>
              <a:ext uri="{FF2B5EF4-FFF2-40B4-BE49-F238E27FC236}">
                <a16:creationId xmlns:a16="http://schemas.microsoft.com/office/drawing/2014/main" id="{B6B80982-6A38-AC4A-91C0-AF1F8ED7B274}"/>
              </a:ext>
            </a:extLst>
          </p:cNvPr>
          <p:cNvSpPr>
            <a:spLocks noGrp="1"/>
          </p:cNvSpPr>
          <p:nvPr>
            <p:ph type="sldNum" sz="quarter" idx="12"/>
          </p:nvPr>
        </p:nvSpPr>
        <p:spPr/>
        <p:txBody>
          <a:bodyPr/>
          <a:lstStyle/>
          <a:p>
            <a:r>
              <a:rPr lang="en-US" altLang="en-US"/>
              <a:t>Slide </a:t>
            </a:r>
            <a:fld id="{EAA0D22E-B577-654F-9D49-9EA302ADABE0}" type="slidenum">
              <a:rPr lang="en-US" altLang="en-US"/>
              <a:pPr/>
              <a:t>25</a:t>
            </a:fld>
            <a:endParaRPr lang="en-US" altLang="en-US"/>
          </a:p>
        </p:txBody>
      </p:sp>
      <p:sp>
        <p:nvSpPr>
          <p:cNvPr id="329730" name="Rectangle 2">
            <a:extLst>
              <a:ext uri="{FF2B5EF4-FFF2-40B4-BE49-F238E27FC236}">
                <a16:creationId xmlns:a16="http://schemas.microsoft.com/office/drawing/2014/main" id="{977E9F35-5BA7-8848-87DE-B3E5069E3D2B}"/>
              </a:ext>
            </a:extLst>
          </p:cNvPr>
          <p:cNvSpPr>
            <a:spLocks noGrp="1" noChangeArrowheads="1"/>
          </p:cNvSpPr>
          <p:nvPr>
            <p:ph type="title"/>
          </p:nvPr>
        </p:nvSpPr>
        <p:spPr>
          <a:xfrm>
            <a:off x="0" y="0"/>
            <a:ext cx="9144000" cy="762000"/>
          </a:xfrm>
        </p:spPr>
        <p:txBody>
          <a:bodyPr/>
          <a:lstStyle/>
          <a:p>
            <a:r>
              <a:rPr lang="en-US" altLang="en-US" sz="2800"/>
              <a:t>The Interconnection Network in CM-5</a:t>
            </a:r>
          </a:p>
        </p:txBody>
      </p:sp>
      <p:sp>
        <p:nvSpPr>
          <p:cNvPr id="329731" name="Rectangle 3">
            <a:extLst>
              <a:ext uri="{FF2B5EF4-FFF2-40B4-BE49-F238E27FC236}">
                <a16:creationId xmlns:a16="http://schemas.microsoft.com/office/drawing/2014/main" id="{4019A6A2-8303-974F-B17F-39F66077381F}"/>
              </a:ext>
            </a:extLst>
          </p:cNvPr>
          <p:cNvSpPr>
            <a:spLocks noChangeArrowheads="1"/>
          </p:cNvSpPr>
          <p:nvPr/>
        </p:nvSpPr>
        <p:spPr bwMode="auto">
          <a:xfrm>
            <a:off x="0" y="100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733" name="Text Box 5">
            <a:extLst>
              <a:ext uri="{FF2B5EF4-FFF2-40B4-BE49-F238E27FC236}">
                <a16:creationId xmlns:a16="http://schemas.microsoft.com/office/drawing/2014/main" id="{A4BF5780-C958-5E46-9C71-D1A96E556705}"/>
              </a:ext>
            </a:extLst>
          </p:cNvPr>
          <p:cNvSpPr txBox="1">
            <a:spLocks noChangeArrowheads="1"/>
          </p:cNvSpPr>
          <p:nvPr/>
        </p:nvSpPr>
        <p:spPr bwMode="auto">
          <a:xfrm>
            <a:off x="457200" y="4724400"/>
            <a:ext cx="3124200" cy="10064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22.9    The fat-tree (hyper-tree) data network of  CM-5.</a:t>
            </a:r>
          </a:p>
        </p:txBody>
      </p:sp>
      <p:sp>
        <p:nvSpPr>
          <p:cNvPr id="329735" name="Rectangle 7">
            <a:extLst>
              <a:ext uri="{FF2B5EF4-FFF2-40B4-BE49-F238E27FC236}">
                <a16:creationId xmlns:a16="http://schemas.microsoft.com/office/drawing/2014/main" id="{232B3FA0-B64A-8A46-8D2E-78844F20F152}"/>
              </a:ext>
            </a:extLst>
          </p:cNvPr>
          <p:cNvSpPr>
            <a:spLocks noChangeArrowheads="1"/>
          </p:cNvSpPr>
          <p:nvPr/>
        </p:nvSpPr>
        <p:spPr bwMode="auto">
          <a:xfrm>
            <a:off x="0" y="1262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29734" name="Object 6">
            <a:extLst>
              <a:ext uri="{FF2B5EF4-FFF2-40B4-BE49-F238E27FC236}">
                <a16:creationId xmlns:a16="http://schemas.microsoft.com/office/drawing/2014/main" id="{90A74267-E731-5242-AA8C-44E7B5098406}"/>
              </a:ext>
            </a:extLst>
          </p:cNvPr>
          <p:cNvGraphicFramePr>
            <a:graphicFrameLocks noChangeAspect="1"/>
          </p:cNvGraphicFramePr>
          <p:nvPr/>
        </p:nvGraphicFramePr>
        <p:xfrm>
          <a:off x="1143000" y="762000"/>
          <a:ext cx="7543800" cy="5562600"/>
        </p:xfrm>
        <a:graphic>
          <a:graphicData uri="http://schemas.openxmlformats.org/presentationml/2006/ole">
            <mc:AlternateContent xmlns:mc="http://schemas.openxmlformats.org/markup-compatibility/2006">
              <mc:Choice xmlns:v="urn:schemas-microsoft-com:vml" Requires="v">
                <p:oleObj spid="_x0000_s329736" r:id="rId3" imgW="4902200" imgH="4165600" progId="MSDraw.Drawing.8.2">
                  <p:embed/>
                </p:oleObj>
              </mc:Choice>
              <mc:Fallback>
                <p:oleObj r:id="rId3" imgW="4902200" imgH="41656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762000"/>
                        <a:ext cx="7543800" cy="556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7A2DB2F9-ADE5-2F43-AB7E-FDBD7DE2F8E9}"/>
              </a:ext>
            </a:extLst>
          </p:cNvPr>
          <p:cNvSpPr>
            <a:spLocks noGrp="1"/>
          </p:cNvSpPr>
          <p:nvPr>
            <p:ph type="dt" sz="half" idx="10"/>
          </p:nvPr>
        </p:nvSpPr>
        <p:spPr/>
        <p:txBody>
          <a:bodyPr/>
          <a:lstStyle/>
          <a:p>
            <a:r>
              <a:rPr lang="en-US" altLang="en-US"/>
              <a:t>Fall  2010</a:t>
            </a:r>
          </a:p>
        </p:txBody>
      </p:sp>
      <p:sp>
        <p:nvSpPr>
          <p:cNvPr id="8" name="Footer Placeholder 4">
            <a:extLst>
              <a:ext uri="{FF2B5EF4-FFF2-40B4-BE49-F238E27FC236}">
                <a16:creationId xmlns:a16="http://schemas.microsoft.com/office/drawing/2014/main" id="{B9CA5F0A-7541-8348-84C7-24A258477149}"/>
              </a:ext>
            </a:extLst>
          </p:cNvPr>
          <p:cNvSpPr>
            <a:spLocks noGrp="1"/>
          </p:cNvSpPr>
          <p:nvPr>
            <p:ph type="ftr" sz="quarter" idx="11"/>
          </p:nvPr>
        </p:nvSpPr>
        <p:spPr/>
        <p:txBody>
          <a:bodyPr/>
          <a:lstStyle/>
          <a:p>
            <a:r>
              <a:rPr lang="en-US" altLang="en-US"/>
              <a:t>Parallel Processing, Implementation Aspects</a:t>
            </a:r>
          </a:p>
        </p:txBody>
      </p:sp>
      <p:sp>
        <p:nvSpPr>
          <p:cNvPr id="9" name="Slide Number Placeholder 5">
            <a:extLst>
              <a:ext uri="{FF2B5EF4-FFF2-40B4-BE49-F238E27FC236}">
                <a16:creationId xmlns:a16="http://schemas.microsoft.com/office/drawing/2014/main" id="{10482E23-D7F3-A841-A47E-4F586B136F77}"/>
              </a:ext>
            </a:extLst>
          </p:cNvPr>
          <p:cNvSpPr>
            <a:spLocks noGrp="1"/>
          </p:cNvSpPr>
          <p:nvPr>
            <p:ph type="sldNum" sz="quarter" idx="12"/>
          </p:nvPr>
        </p:nvSpPr>
        <p:spPr/>
        <p:txBody>
          <a:bodyPr/>
          <a:lstStyle/>
          <a:p>
            <a:r>
              <a:rPr lang="en-US" altLang="en-US"/>
              <a:t>Slide </a:t>
            </a:r>
            <a:fld id="{5F47AC58-1BCE-F442-A7B9-825300F59AB3}" type="slidenum">
              <a:rPr lang="en-US" altLang="en-US"/>
              <a:pPr/>
              <a:t>26</a:t>
            </a:fld>
            <a:endParaRPr lang="en-US" altLang="en-US"/>
          </a:p>
        </p:txBody>
      </p:sp>
      <p:sp>
        <p:nvSpPr>
          <p:cNvPr id="330754" name="Rectangle 2">
            <a:extLst>
              <a:ext uri="{FF2B5EF4-FFF2-40B4-BE49-F238E27FC236}">
                <a16:creationId xmlns:a16="http://schemas.microsoft.com/office/drawing/2014/main" id="{7D023D84-9705-B341-9435-BDC62873C5FC}"/>
              </a:ext>
            </a:extLst>
          </p:cNvPr>
          <p:cNvSpPr>
            <a:spLocks noGrp="1" noChangeArrowheads="1"/>
          </p:cNvSpPr>
          <p:nvPr>
            <p:ph type="title"/>
          </p:nvPr>
        </p:nvSpPr>
        <p:spPr>
          <a:xfrm>
            <a:off x="0" y="0"/>
            <a:ext cx="9144000" cy="990600"/>
          </a:xfrm>
        </p:spPr>
        <p:txBody>
          <a:bodyPr/>
          <a:lstStyle/>
          <a:p>
            <a:r>
              <a:rPr lang="en-US" altLang="en-US" sz="3200"/>
              <a:t>22.5  Omega-Network-Based IBM SP2</a:t>
            </a:r>
          </a:p>
        </p:txBody>
      </p:sp>
      <p:sp>
        <p:nvSpPr>
          <p:cNvPr id="330755" name="Rectangle 3">
            <a:extLst>
              <a:ext uri="{FF2B5EF4-FFF2-40B4-BE49-F238E27FC236}">
                <a16:creationId xmlns:a16="http://schemas.microsoft.com/office/drawing/2014/main" id="{2CA597AB-AFA1-3C46-94B2-5989A861FB32}"/>
              </a:ext>
            </a:extLst>
          </p:cNvPr>
          <p:cNvSpPr>
            <a:spLocks noChangeArrowheads="1"/>
          </p:cNvSpPr>
          <p:nvPr/>
        </p:nvSpPr>
        <p:spPr bwMode="auto">
          <a:xfrm>
            <a:off x="0" y="193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757" name="Text Box 5">
            <a:extLst>
              <a:ext uri="{FF2B5EF4-FFF2-40B4-BE49-F238E27FC236}">
                <a16:creationId xmlns:a16="http://schemas.microsoft.com/office/drawing/2014/main" id="{5D085533-5283-5F43-BE9F-35BFAF23C8A8}"/>
              </a:ext>
            </a:extLst>
          </p:cNvPr>
          <p:cNvSpPr txBox="1">
            <a:spLocks noChangeArrowheads="1"/>
          </p:cNvSpPr>
          <p:nvPr/>
        </p:nvSpPr>
        <p:spPr bwMode="auto">
          <a:xfrm>
            <a:off x="1066800" y="5715000"/>
            <a:ext cx="68580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22.10     The architecture of IBM SP series of systems.</a:t>
            </a:r>
          </a:p>
        </p:txBody>
      </p:sp>
      <p:sp>
        <p:nvSpPr>
          <p:cNvPr id="330759" name="Rectangle 7">
            <a:extLst>
              <a:ext uri="{FF2B5EF4-FFF2-40B4-BE49-F238E27FC236}">
                <a16:creationId xmlns:a16="http://schemas.microsoft.com/office/drawing/2014/main" id="{089E15F2-DF7E-BB48-9FA9-08A60434897C}"/>
              </a:ext>
            </a:extLst>
          </p:cNvPr>
          <p:cNvSpPr>
            <a:spLocks noChangeArrowheads="1"/>
          </p:cNvSpPr>
          <p:nvPr/>
        </p:nvSpPr>
        <p:spPr bwMode="auto">
          <a:xfrm>
            <a:off x="0"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30758" name="Object 6">
            <a:extLst>
              <a:ext uri="{FF2B5EF4-FFF2-40B4-BE49-F238E27FC236}">
                <a16:creationId xmlns:a16="http://schemas.microsoft.com/office/drawing/2014/main" id="{EFA1F42A-D7B2-8842-A77A-41C0A1987DE6}"/>
              </a:ext>
            </a:extLst>
          </p:cNvPr>
          <p:cNvGraphicFramePr>
            <a:graphicFrameLocks noChangeAspect="1"/>
          </p:cNvGraphicFramePr>
          <p:nvPr/>
        </p:nvGraphicFramePr>
        <p:xfrm>
          <a:off x="1447800" y="838200"/>
          <a:ext cx="6477000" cy="4895850"/>
        </p:xfrm>
        <a:graphic>
          <a:graphicData uri="http://schemas.openxmlformats.org/presentationml/2006/ole">
            <mc:AlternateContent xmlns:mc="http://schemas.openxmlformats.org/markup-compatibility/2006">
              <mc:Choice xmlns:v="urn:schemas-microsoft-com:vml" Requires="v">
                <p:oleObj spid="_x0000_s330760" r:id="rId3" imgW="4305300" imgH="3251200" progId="MSDraw.Drawing.8.2">
                  <p:embed/>
                </p:oleObj>
              </mc:Choice>
              <mc:Fallback>
                <p:oleObj r:id="rId3" imgW="4305300" imgH="32512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38200"/>
                        <a:ext cx="6477000" cy="489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251E8852-FA1A-924E-A988-092CDC562F0F}"/>
              </a:ext>
            </a:extLst>
          </p:cNvPr>
          <p:cNvSpPr>
            <a:spLocks noGrp="1"/>
          </p:cNvSpPr>
          <p:nvPr>
            <p:ph type="dt" sz="half" idx="10"/>
          </p:nvPr>
        </p:nvSpPr>
        <p:spPr/>
        <p:txBody>
          <a:bodyPr/>
          <a:lstStyle/>
          <a:p>
            <a:r>
              <a:rPr lang="en-US" altLang="en-US"/>
              <a:t>Fall  2010</a:t>
            </a:r>
          </a:p>
        </p:txBody>
      </p:sp>
      <p:sp>
        <p:nvSpPr>
          <p:cNvPr id="8" name="Footer Placeholder 4">
            <a:extLst>
              <a:ext uri="{FF2B5EF4-FFF2-40B4-BE49-F238E27FC236}">
                <a16:creationId xmlns:a16="http://schemas.microsoft.com/office/drawing/2014/main" id="{53CDA7B8-7FCD-C140-BF58-0D82F8CC17E0}"/>
              </a:ext>
            </a:extLst>
          </p:cNvPr>
          <p:cNvSpPr>
            <a:spLocks noGrp="1"/>
          </p:cNvSpPr>
          <p:nvPr>
            <p:ph type="ftr" sz="quarter" idx="11"/>
          </p:nvPr>
        </p:nvSpPr>
        <p:spPr/>
        <p:txBody>
          <a:bodyPr/>
          <a:lstStyle/>
          <a:p>
            <a:r>
              <a:rPr lang="en-US" altLang="en-US"/>
              <a:t>Parallel Processing, Implementation Aspects</a:t>
            </a:r>
          </a:p>
        </p:txBody>
      </p:sp>
      <p:sp>
        <p:nvSpPr>
          <p:cNvPr id="9" name="Slide Number Placeholder 5">
            <a:extLst>
              <a:ext uri="{FF2B5EF4-FFF2-40B4-BE49-F238E27FC236}">
                <a16:creationId xmlns:a16="http://schemas.microsoft.com/office/drawing/2014/main" id="{A88187C1-5DE4-FF4B-B90A-1EA2ACC7559F}"/>
              </a:ext>
            </a:extLst>
          </p:cNvPr>
          <p:cNvSpPr>
            <a:spLocks noGrp="1"/>
          </p:cNvSpPr>
          <p:nvPr>
            <p:ph type="sldNum" sz="quarter" idx="12"/>
          </p:nvPr>
        </p:nvSpPr>
        <p:spPr/>
        <p:txBody>
          <a:bodyPr/>
          <a:lstStyle/>
          <a:p>
            <a:r>
              <a:rPr lang="en-US" altLang="en-US"/>
              <a:t>Slide </a:t>
            </a:r>
            <a:fld id="{04B845BC-2B69-CB4D-913F-C9B4F8890050}" type="slidenum">
              <a:rPr lang="en-US" altLang="en-US"/>
              <a:pPr/>
              <a:t>27</a:t>
            </a:fld>
            <a:endParaRPr lang="en-US" altLang="en-US"/>
          </a:p>
        </p:txBody>
      </p:sp>
      <p:sp>
        <p:nvSpPr>
          <p:cNvPr id="331778" name="Rectangle 2">
            <a:extLst>
              <a:ext uri="{FF2B5EF4-FFF2-40B4-BE49-F238E27FC236}">
                <a16:creationId xmlns:a16="http://schemas.microsoft.com/office/drawing/2014/main" id="{158B054D-2115-3940-BAB8-9600AA625582}"/>
              </a:ext>
            </a:extLst>
          </p:cNvPr>
          <p:cNvSpPr>
            <a:spLocks noGrp="1" noChangeArrowheads="1"/>
          </p:cNvSpPr>
          <p:nvPr>
            <p:ph type="title"/>
          </p:nvPr>
        </p:nvSpPr>
        <p:spPr>
          <a:xfrm>
            <a:off x="0" y="0"/>
            <a:ext cx="9144000" cy="914400"/>
          </a:xfrm>
        </p:spPr>
        <p:txBody>
          <a:bodyPr/>
          <a:lstStyle/>
          <a:p>
            <a:r>
              <a:rPr lang="en-US" altLang="en-US" sz="2800"/>
              <a:t>The IBM SP2 Network Interface</a:t>
            </a:r>
          </a:p>
        </p:txBody>
      </p:sp>
      <p:sp>
        <p:nvSpPr>
          <p:cNvPr id="331779" name="Rectangle 3">
            <a:extLst>
              <a:ext uri="{FF2B5EF4-FFF2-40B4-BE49-F238E27FC236}">
                <a16:creationId xmlns:a16="http://schemas.microsoft.com/office/drawing/2014/main" id="{AA37D7A8-BD40-CE44-A98E-8310A20DA680}"/>
              </a:ext>
            </a:extLst>
          </p:cNvPr>
          <p:cNvSpPr>
            <a:spLocks noChangeArrowheads="1"/>
          </p:cNvSpPr>
          <p:nvPr/>
        </p:nvSpPr>
        <p:spPr bwMode="auto">
          <a:xfrm>
            <a:off x="0" y="100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781" name="Text Box 5">
            <a:extLst>
              <a:ext uri="{FF2B5EF4-FFF2-40B4-BE49-F238E27FC236}">
                <a16:creationId xmlns:a16="http://schemas.microsoft.com/office/drawing/2014/main" id="{93020C5F-748E-F049-BCE8-54BC873972D5}"/>
              </a:ext>
            </a:extLst>
          </p:cNvPr>
          <p:cNvSpPr txBox="1">
            <a:spLocks noChangeArrowheads="1"/>
          </p:cNvSpPr>
          <p:nvPr/>
        </p:nvSpPr>
        <p:spPr bwMode="auto">
          <a:xfrm>
            <a:off x="457200" y="5334000"/>
            <a:ext cx="38862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22.11    The network interface controller of IBM SP2.</a:t>
            </a:r>
          </a:p>
        </p:txBody>
      </p:sp>
      <p:sp>
        <p:nvSpPr>
          <p:cNvPr id="331783" name="Rectangle 7">
            <a:extLst>
              <a:ext uri="{FF2B5EF4-FFF2-40B4-BE49-F238E27FC236}">
                <a16:creationId xmlns:a16="http://schemas.microsoft.com/office/drawing/2014/main" id="{7F193C89-39D3-144E-8E7C-EB3F8516845C}"/>
              </a:ext>
            </a:extLst>
          </p:cNvPr>
          <p:cNvSpPr>
            <a:spLocks noChangeArrowheads="1"/>
          </p:cNvSpPr>
          <p:nvPr/>
        </p:nvSpPr>
        <p:spPr bwMode="auto">
          <a:xfrm>
            <a:off x="0" y="2076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31782" name="Object 6">
            <a:extLst>
              <a:ext uri="{FF2B5EF4-FFF2-40B4-BE49-F238E27FC236}">
                <a16:creationId xmlns:a16="http://schemas.microsoft.com/office/drawing/2014/main" id="{FD3B9A6E-66AA-A34F-85A2-4095CB270885}"/>
              </a:ext>
            </a:extLst>
          </p:cNvPr>
          <p:cNvGraphicFramePr>
            <a:graphicFrameLocks noChangeAspect="1"/>
          </p:cNvGraphicFramePr>
          <p:nvPr/>
        </p:nvGraphicFramePr>
        <p:xfrm>
          <a:off x="381000" y="838200"/>
          <a:ext cx="8458200" cy="5181600"/>
        </p:xfrm>
        <a:graphic>
          <a:graphicData uri="http://schemas.openxmlformats.org/presentationml/2006/ole">
            <mc:AlternateContent xmlns:mc="http://schemas.openxmlformats.org/markup-compatibility/2006">
              <mc:Choice xmlns:v="urn:schemas-microsoft-com:vml" Requires="v">
                <p:oleObj spid="_x0000_s331784" r:id="rId3" imgW="4178300" imgH="2590800" progId="MSDraw.Drawing.8.2">
                  <p:embed/>
                </p:oleObj>
              </mc:Choice>
              <mc:Fallback>
                <p:oleObj r:id="rId3" imgW="4178300" imgH="2590800" progId="MSDraw.Drawing.8.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38200"/>
                        <a:ext cx="8458200" cy="518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BE0E06A5-C3D0-0F4D-AF93-93B00FC79F0F}"/>
              </a:ext>
            </a:extLst>
          </p:cNvPr>
          <p:cNvSpPr>
            <a:spLocks noGrp="1"/>
          </p:cNvSpPr>
          <p:nvPr>
            <p:ph type="dt" sz="half" idx="10"/>
          </p:nvPr>
        </p:nvSpPr>
        <p:spPr/>
        <p:txBody>
          <a:bodyPr/>
          <a:lstStyle/>
          <a:p>
            <a:r>
              <a:rPr lang="en-US" altLang="en-US"/>
              <a:t>Fall  2010</a:t>
            </a:r>
          </a:p>
        </p:txBody>
      </p:sp>
      <p:sp>
        <p:nvSpPr>
          <p:cNvPr id="9" name="Footer Placeholder 4">
            <a:extLst>
              <a:ext uri="{FF2B5EF4-FFF2-40B4-BE49-F238E27FC236}">
                <a16:creationId xmlns:a16="http://schemas.microsoft.com/office/drawing/2014/main" id="{2681E165-CA41-5D45-A383-05F60E2E0C95}"/>
              </a:ext>
            </a:extLst>
          </p:cNvPr>
          <p:cNvSpPr>
            <a:spLocks noGrp="1"/>
          </p:cNvSpPr>
          <p:nvPr>
            <p:ph type="ftr" sz="quarter" idx="11"/>
          </p:nvPr>
        </p:nvSpPr>
        <p:spPr/>
        <p:txBody>
          <a:bodyPr/>
          <a:lstStyle/>
          <a:p>
            <a:r>
              <a:rPr lang="en-US" altLang="en-US"/>
              <a:t>Parallel Processing, Implementation Aspects</a:t>
            </a:r>
          </a:p>
        </p:txBody>
      </p:sp>
      <p:sp>
        <p:nvSpPr>
          <p:cNvPr id="10" name="Slide Number Placeholder 5">
            <a:extLst>
              <a:ext uri="{FF2B5EF4-FFF2-40B4-BE49-F238E27FC236}">
                <a16:creationId xmlns:a16="http://schemas.microsoft.com/office/drawing/2014/main" id="{DF83307F-2CF3-9A44-9743-A62901E1A6EB}"/>
              </a:ext>
            </a:extLst>
          </p:cNvPr>
          <p:cNvSpPr>
            <a:spLocks noGrp="1"/>
          </p:cNvSpPr>
          <p:nvPr>
            <p:ph type="sldNum" sz="quarter" idx="12"/>
          </p:nvPr>
        </p:nvSpPr>
        <p:spPr/>
        <p:txBody>
          <a:bodyPr/>
          <a:lstStyle/>
          <a:p>
            <a:r>
              <a:rPr lang="en-US" altLang="en-US"/>
              <a:t>Slide </a:t>
            </a:r>
            <a:fld id="{B568F32E-6E96-E94F-9CB8-2EC8960E36CE}" type="slidenum">
              <a:rPr lang="en-US" altLang="en-US"/>
              <a:pPr/>
              <a:t>28</a:t>
            </a:fld>
            <a:endParaRPr lang="en-US" altLang="en-US"/>
          </a:p>
        </p:txBody>
      </p:sp>
      <p:sp>
        <p:nvSpPr>
          <p:cNvPr id="332802" name="Rectangle 2">
            <a:extLst>
              <a:ext uri="{FF2B5EF4-FFF2-40B4-BE49-F238E27FC236}">
                <a16:creationId xmlns:a16="http://schemas.microsoft.com/office/drawing/2014/main" id="{15A28240-671D-C047-BA02-CAE4C3526FB9}"/>
              </a:ext>
            </a:extLst>
          </p:cNvPr>
          <p:cNvSpPr>
            <a:spLocks noGrp="1" noChangeArrowheads="1"/>
          </p:cNvSpPr>
          <p:nvPr>
            <p:ph type="title"/>
          </p:nvPr>
        </p:nvSpPr>
        <p:spPr>
          <a:xfrm>
            <a:off x="0" y="0"/>
            <a:ext cx="9144000" cy="914400"/>
          </a:xfrm>
        </p:spPr>
        <p:txBody>
          <a:bodyPr/>
          <a:lstStyle/>
          <a:p>
            <a:r>
              <a:rPr lang="en-US" altLang="en-US" sz="2800"/>
              <a:t>The Interconnection Network of IBM SP2</a:t>
            </a:r>
          </a:p>
        </p:txBody>
      </p:sp>
      <p:sp>
        <p:nvSpPr>
          <p:cNvPr id="332803" name="Rectangle 3">
            <a:extLst>
              <a:ext uri="{FF2B5EF4-FFF2-40B4-BE49-F238E27FC236}">
                <a16:creationId xmlns:a16="http://schemas.microsoft.com/office/drawing/2014/main" id="{F60EDE1A-58E6-7643-AB97-46216397CC3A}"/>
              </a:ext>
            </a:extLst>
          </p:cNvPr>
          <p:cNvSpPr>
            <a:spLocks noChangeArrowheads="1"/>
          </p:cNvSpPr>
          <p:nvPr/>
        </p:nvSpPr>
        <p:spPr bwMode="auto">
          <a:xfrm>
            <a:off x="0" y="100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804" name="Text Box 4">
            <a:extLst>
              <a:ext uri="{FF2B5EF4-FFF2-40B4-BE49-F238E27FC236}">
                <a16:creationId xmlns:a16="http://schemas.microsoft.com/office/drawing/2014/main" id="{23BC86F9-33D7-2F4F-9E1F-7772E3955F62}"/>
              </a:ext>
            </a:extLst>
          </p:cNvPr>
          <p:cNvSpPr txBox="1">
            <a:spLocks noChangeArrowheads="1"/>
          </p:cNvSpPr>
          <p:nvPr/>
        </p:nvSpPr>
        <p:spPr bwMode="auto">
          <a:xfrm>
            <a:off x="304800" y="5486400"/>
            <a:ext cx="86106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22.12    A section of the high-performance switch network of IBM SP2.</a:t>
            </a:r>
          </a:p>
        </p:txBody>
      </p:sp>
      <p:sp>
        <p:nvSpPr>
          <p:cNvPr id="332805" name="Rectangle 5">
            <a:extLst>
              <a:ext uri="{FF2B5EF4-FFF2-40B4-BE49-F238E27FC236}">
                <a16:creationId xmlns:a16="http://schemas.microsoft.com/office/drawing/2014/main" id="{472FB7CC-7C7F-F945-A988-2C2123F02624}"/>
              </a:ext>
            </a:extLst>
          </p:cNvPr>
          <p:cNvSpPr>
            <a:spLocks noChangeArrowheads="1"/>
          </p:cNvSpPr>
          <p:nvPr/>
        </p:nvSpPr>
        <p:spPr bwMode="auto">
          <a:xfrm>
            <a:off x="0" y="1262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808" name="Rectangle 8">
            <a:extLst>
              <a:ext uri="{FF2B5EF4-FFF2-40B4-BE49-F238E27FC236}">
                <a16:creationId xmlns:a16="http://schemas.microsoft.com/office/drawing/2014/main" id="{E8D5E657-AB48-ED42-B4BD-9D2442F6054E}"/>
              </a:ext>
            </a:extLst>
          </p:cNvPr>
          <p:cNvSpPr>
            <a:spLocks noChangeArrowheads="1"/>
          </p:cNvSpPr>
          <p:nvPr/>
        </p:nvSpPr>
        <p:spPr bwMode="auto">
          <a:xfrm>
            <a:off x="0" y="2090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32807" name="Object 7">
            <a:extLst>
              <a:ext uri="{FF2B5EF4-FFF2-40B4-BE49-F238E27FC236}">
                <a16:creationId xmlns:a16="http://schemas.microsoft.com/office/drawing/2014/main" id="{B62889B6-9813-A348-B577-46F09D8210DE}"/>
              </a:ext>
            </a:extLst>
          </p:cNvPr>
          <p:cNvGraphicFramePr>
            <a:graphicFrameLocks noChangeAspect="1"/>
          </p:cNvGraphicFramePr>
          <p:nvPr/>
        </p:nvGraphicFramePr>
        <p:xfrm>
          <a:off x="152400" y="990600"/>
          <a:ext cx="8991600" cy="4602163"/>
        </p:xfrm>
        <a:graphic>
          <a:graphicData uri="http://schemas.openxmlformats.org/presentationml/2006/ole">
            <mc:AlternateContent xmlns:mc="http://schemas.openxmlformats.org/markup-compatibility/2006">
              <mc:Choice xmlns:v="urn:schemas-microsoft-com:vml" Requires="v">
                <p:oleObj spid="_x0000_s332809" r:id="rId3" imgW="5016500" imgH="2565400" progId="MSDraw.Drawing.8.2">
                  <p:embed/>
                </p:oleObj>
              </mc:Choice>
              <mc:Fallback>
                <p:oleObj r:id="rId3" imgW="5016500" imgH="2565400" progId="MSDraw.Drawing.8.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90600"/>
                        <a:ext cx="8991600" cy="460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AF625082-CEFA-0C4F-B5FF-1D8C5A40BD91}"/>
              </a:ext>
            </a:extLst>
          </p:cNvPr>
          <p:cNvSpPr>
            <a:spLocks noGrp="1"/>
          </p:cNvSpPr>
          <p:nvPr>
            <p:ph type="dt" sz="half" idx="10"/>
          </p:nvPr>
        </p:nvSpPr>
        <p:spPr/>
        <p:txBody>
          <a:bodyPr/>
          <a:lstStyle/>
          <a:p>
            <a:r>
              <a:rPr lang="en-US" altLang="en-US"/>
              <a:t>Fall  2010</a:t>
            </a:r>
          </a:p>
        </p:txBody>
      </p:sp>
      <p:sp>
        <p:nvSpPr>
          <p:cNvPr id="8" name="Footer Placeholder 4">
            <a:extLst>
              <a:ext uri="{FF2B5EF4-FFF2-40B4-BE49-F238E27FC236}">
                <a16:creationId xmlns:a16="http://schemas.microsoft.com/office/drawing/2014/main" id="{BD85F41C-0698-9A4B-B7EE-BF4FEC61F394}"/>
              </a:ext>
            </a:extLst>
          </p:cNvPr>
          <p:cNvSpPr>
            <a:spLocks noGrp="1"/>
          </p:cNvSpPr>
          <p:nvPr>
            <p:ph type="ftr" sz="quarter" idx="11"/>
          </p:nvPr>
        </p:nvSpPr>
        <p:spPr/>
        <p:txBody>
          <a:bodyPr/>
          <a:lstStyle/>
          <a:p>
            <a:r>
              <a:rPr lang="en-US" altLang="en-US"/>
              <a:t>Parallel Processing, Implementation Aspects</a:t>
            </a:r>
          </a:p>
        </p:txBody>
      </p:sp>
      <p:sp>
        <p:nvSpPr>
          <p:cNvPr id="9" name="Slide Number Placeholder 5">
            <a:extLst>
              <a:ext uri="{FF2B5EF4-FFF2-40B4-BE49-F238E27FC236}">
                <a16:creationId xmlns:a16="http://schemas.microsoft.com/office/drawing/2014/main" id="{7AD0CDBA-DF7A-2648-925F-BDED47D9C6FF}"/>
              </a:ext>
            </a:extLst>
          </p:cNvPr>
          <p:cNvSpPr>
            <a:spLocks noGrp="1"/>
          </p:cNvSpPr>
          <p:nvPr>
            <p:ph type="sldNum" sz="quarter" idx="12"/>
          </p:nvPr>
        </p:nvSpPr>
        <p:spPr/>
        <p:txBody>
          <a:bodyPr/>
          <a:lstStyle/>
          <a:p>
            <a:r>
              <a:rPr lang="en-US" altLang="en-US"/>
              <a:t>Slide </a:t>
            </a:r>
            <a:fld id="{773B518F-A7B3-2345-89E9-BBFCE388E99A}" type="slidenum">
              <a:rPr lang="en-US" altLang="en-US"/>
              <a:pPr/>
              <a:t>29</a:t>
            </a:fld>
            <a:endParaRPr lang="en-US" altLang="en-US"/>
          </a:p>
        </p:txBody>
      </p:sp>
      <p:sp>
        <p:nvSpPr>
          <p:cNvPr id="197634" name="Rectangle 2">
            <a:extLst>
              <a:ext uri="{FF2B5EF4-FFF2-40B4-BE49-F238E27FC236}">
                <a16:creationId xmlns:a16="http://schemas.microsoft.com/office/drawing/2014/main" id="{87757746-9932-5D45-8638-3DFD21F59649}"/>
              </a:ext>
            </a:extLst>
          </p:cNvPr>
          <p:cNvSpPr>
            <a:spLocks noGrp="1" noChangeArrowheads="1"/>
          </p:cNvSpPr>
          <p:nvPr>
            <p:ph type="title"/>
          </p:nvPr>
        </p:nvSpPr>
        <p:spPr>
          <a:xfrm>
            <a:off x="0" y="0"/>
            <a:ext cx="9144000" cy="990600"/>
          </a:xfrm>
        </p:spPr>
        <p:txBody>
          <a:bodyPr/>
          <a:lstStyle/>
          <a:p>
            <a:r>
              <a:rPr lang="en-US" altLang="en-US" sz="3200"/>
              <a:t>22.6  Commodity-Driven Berkeley NOW</a:t>
            </a:r>
          </a:p>
        </p:txBody>
      </p:sp>
      <p:sp>
        <p:nvSpPr>
          <p:cNvPr id="197636" name="Rectangle 4">
            <a:extLst>
              <a:ext uri="{FF2B5EF4-FFF2-40B4-BE49-F238E27FC236}">
                <a16:creationId xmlns:a16="http://schemas.microsoft.com/office/drawing/2014/main" id="{FB584185-575B-424C-A970-C1525C09784E}"/>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7644" name="Rectangle 12">
            <a:extLst>
              <a:ext uri="{FF2B5EF4-FFF2-40B4-BE49-F238E27FC236}">
                <a16:creationId xmlns:a16="http://schemas.microsoft.com/office/drawing/2014/main" id="{27927470-D920-8A43-8BB7-F909C51D153B}"/>
              </a:ext>
            </a:extLst>
          </p:cNvPr>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7647" name="Text Box 15">
            <a:extLst>
              <a:ext uri="{FF2B5EF4-FFF2-40B4-BE49-F238E27FC236}">
                <a16:creationId xmlns:a16="http://schemas.microsoft.com/office/drawing/2014/main" id="{C6463BA2-647B-FC48-98DB-5A69DDFA6F20}"/>
              </a:ext>
            </a:extLst>
          </p:cNvPr>
          <p:cNvSpPr txBox="1">
            <a:spLocks noChangeArrowheads="1"/>
          </p:cNvSpPr>
          <p:nvPr/>
        </p:nvSpPr>
        <p:spPr bwMode="auto">
          <a:xfrm>
            <a:off x="381000" y="914400"/>
            <a:ext cx="83058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NOW aims for building a distributed supercomputer from commercial workstations (high end PCs), linked via switch-based networks</a:t>
            </a:r>
          </a:p>
        </p:txBody>
      </p:sp>
      <p:sp>
        <p:nvSpPr>
          <p:cNvPr id="197648" name="Text Box 16">
            <a:extLst>
              <a:ext uri="{FF2B5EF4-FFF2-40B4-BE49-F238E27FC236}">
                <a16:creationId xmlns:a16="http://schemas.microsoft.com/office/drawing/2014/main" id="{840E3D5A-A36C-CA48-B210-F17EAE227326}"/>
              </a:ext>
            </a:extLst>
          </p:cNvPr>
          <p:cNvSpPr txBox="1">
            <a:spLocks noChangeArrowheads="1"/>
          </p:cNvSpPr>
          <p:nvPr/>
        </p:nvSpPr>
        <p:spPr bwMode="auto">
          <a:xfrm>
            <a:off x="381000" y="1752600"/>
            <a:ext cx="83820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latin typeface="Arial" panose="020B0604020202020204" pitchFamily="34" charset="0"/>
              </a:rPr>
              <a:t>Components and challenges for successful deployment of NOWs </a:t>
            </a:r>
          </a:p>
          <a:p>
            <a:r>
              <a:rPr lang="en-US" altLang="en-US" b="1">
                <a:latin typeface="Arial" panose="020B0604020202020204" pitchFamily="34" charset="0"/>
              </a:rPr>
              <a:t>(aka clusters of workstations, or COWs)</a:t>
            </a:r>
          </a:p>
          <a:p>
            <a:endParaRPr lang="en-US" altLang="en-US" sz="1000" b="1">
              <a:latin typeface="Arial" panose="020B0604020202020204" pitchFamily="34" charset="0"/>
            </a:endParaRPr>
          </a:p>
          <a:p>
            <a:r>
              <a:rPr lang="en-US" altLang="en-US">
                <a:latin typeface="Arial" panose="020B0604020202020204" pitchFamily="34" charset="0"/>
              </a:rPr>
              <a:t>Network interface hardware: System-area network (SAN), middle ground between LANs and specialized interconnections</a:t>
            </a:r>
          </a:p>
          <a:p>
            <a:endParaRPr lang="en-US" altLang="en-US" sz="1000">
              <a:latin typeface="Arial" panose="020B0604020202020204" pitchFamily="34" charset="0"/>
            </a:endParaRPr>
          </a:p>
          <a:p>
            <a:r>
              <a:rPr lang="en-US" altLang="en-US">
                <a:latin typeface="Arial" panose="020B0604020202020204" pitchFamily="34" charset="0"/>
              </a:rPr>
              <a:t>Fast communication protocols: Must provide competitive parameters for the parameters in the LogP model (see Section 4.5)</a:t>
            </a:r>
          </a:p>
          <a:p>
            <a:endParaRPr lang="en-US" altLang="en-US" sz="1000">
              <a:latin typeface="Arial" panose="020B0604020202020204" pitchFamily="34" charset="0"/>
            </a:endParaRPr>
          </a:p>
          <a:p>
            <a:r>
              <a:rPr lang="en-US" altLang="en-US">
                <a:latin typeface="Arial" panose="020B0604020202020204" pitchFamily="34" charset="0"/>
              </a:rPr>
              <a:t>Distributed file systems: Data files must be distributed among nodes, with no central warehouse or arbitration authority</a:t>
            </a:r>
          </a:p>
          <a:p>
            <a:endParaRPr lang="en-US" altLang="en-US" sz="1000">
              <a:latin typeface="Arial" panose="020B0604020202020204" pitchFamily="34" charset="0"/>
            </a:endParaRPr>
          </a:p>
          <a:p>
            <a:r>
              <a:rPr lang="en-US" altLang="en-US">
                <a:latin typeface="Arial" panose="020B0604020202020204" pitchFamily="34" charset="0"/>
              </a:rPr>
              <a:t>Global resource management: Berkeley uses GLUnix (global-layer Unix); other systems of comparable functionalities include Argonne Globus, NSCP metacomputing system, Princeton SHRIMP, Rice TreadMarks, Syracuse WWVM, Virginia Legion, Wisconsin Wind Tunnel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7648"/>
                                        </p:tgtEl>
                                        <p:attrNameLst>
                                          <p:attrName>style.visibility</p:attrName>
                                        </p:attrNameLst>
                                      </p:cBhvr>
                                      <p:to>
                                        <p:strVal val="visible"/>
                                      </p:to>
                                    </p:set>
                                    <p:animEffect transition="in" filter="blinds(horizontal)">
                                      <p:cBhvr>
                                        <p:cTn id="7" dur="500"/>
                                        <p:tgtEl>
                                          <p:spTgt spid="197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ate Placeholder 1">
            <a:extLst>
              <a:ext uri="{FF2B5EF4-FFF2-40B4-BE49-F238E27FC236}">
                <a16:creationId xmlns:a16="http://schemas.microsoft.com/office/drawing/2014/main" id="{F1DC5C34-DCC5-D141-9773-CA4AC30662C2}"/>
              </a:ext>
            </a:extLst>
          </p:cNvPr>
          <p:cNvSpPr>
            <a:spLocks noGrp="1"/>
          </p:cNvSpPr>
          <p:nvPr>
            <p:ph type="dt" sz="half" idx="10"/>
          </p:nvPr>
        </p:nvSpPr>
        <p:spPr/>
        <p:txBody>
          <a:bodyPr/>
          <a:lstStyle/>
          <a:p>
            <a:r>
              <a:rPr lang="en-US" altLang="en-US"/>
              <a:t>Fall  2010</a:t>
            </a:r>
          </a:p>
        </p:txBody>
      </p:sp>
      <p:sp>
        <p:nvSpPr>
          <p:cNvPr id="38" name="Footer Placeholder 2">
            <a:extLst>
              <a:ext uri="{FF2B5EF4-FFF2-40B4-BE49-F238E27FC236}">
                <a16:creationId xmlns:a16="http://schemas.microsoft.com/office/drawing/2014/main" id="{FE9A24E1-EEE6-BB47-AC73-59B39E533866}"/>
              </a:ext>
            </a:extLst>
          </p:cNvPr>
          <p:cNvSpPr>
            <a:spLocks noGrp="1"/>
          </p:cNvSpPr>
          <p:nvPr>
            <p:ph type="ftr" sz="quarter" idx="11"/>
          </p:nvPr>
        </p:nvSpPr>
        <p:spPr/>
        <p:txBody>
          <a:bodyPr/>
          <a:lstStyle/>
          <a:p>
            <a:r>
              <a:rPr lang="en-US" altLang="en-US"/>
              <a:t>Parallel Processing, Implementation Aspects</a:t>
            </a:r>
          </a:p>
        </p:txBody>
      </p:sp>
      <p:sp>
        <p:nvSpPr>
          <p:cNvPr id="39" name="Slide Number Placeholder 3">
            <a:extLst>
              <a:ext uri="{FF2B5EF4-FFF2-40B4-BE49-F238E27FC236}">
                <a16:creationId xmlns:a16="http://schemas.microsoft.com/office/drawing/2014/main" id="{C2069CA1-DCC1-8049-BF59-147F99704C05}"/>
              </a:ext>
            </a:extLst>
          </p:cNvPr>
          <p:cNvSpPr>
            <a:spLocks noGrp="1"/>
          </p:cNvSpPr>
          <p:nvPr>
            <p:ph type="sldNum" sz="quarter" idx="12"/>
          </p:nvPr>
        </p:nvSpPr>
        <p:spPr/>
        <p:txBody>
          <a:bodyPr/>
          <a:lstStyle/>
          <a:p>
            <a:r>
              <a:rPr lang="en-US" altLang="en-US"/>
              <a:t>Slide </a:t>
            </a:r>
            <a:fld id="{430F8AA3-C187-2A44-9B05-D1BC98F87ADC}" type="slidenum">
              <a:rPr lang="en-US" altLang="en-US"/>
              <a:pPr/>
              <a:t>3</a:t>
            </a:fld>
            <a:endParaRPr lang="en-US" altLang="en-US"/>
          </a:p>
        </p:txBody>
      </p:sp>
      <p:sp>
        <p:nvSpPr>
          <p:cNvPr id="361474" name="Rectangle 2">
            <a:extLst>
              <a:ext uri="{FF2B5EF4-FFF2-40B4-BE49-F238E27FC236}">
                <a16:creationId xmlns:a16="http://schemas.microsoft.com/office/drawing/2014/main" id="{CD4A3606-01D0-5043-99B3-10C5CEE99E04}"/>
              </a:ext>
            </a:extLst>
          </p:cNvPr>
          <p:cNvSpPr>
            <a:spLocks noChangeArrowheads="1"/>
          </p:cNvSpPr>
          <p:nvPr/>
        </p:nvSpPr>
        <p:spPr bwMode="auto">
          <a:xfrm>
            <a:off x="381000" y="3810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a:t>About This Presentation</a:t>
            </a:r>
          </a:p>
        </p:txBody>
      </p:sp>
      <p:sp>
        <p:nvSpPr>
          <p:cNvPr id="361475" name="Text Box 3">
            <a:extLst>
              <a:ext uri="{FF2B5EF4-FFF2-40B4-BE49-F238E27FC236}">
                <a16:creationId xmlns:a16="http://schemas.microsoft.com/office/drawing/2014/main" id="{391618E2-E630-7743-B29F-2EA471722C17}"/>
              </a:ext>
            </a:extLst>
          </p:cNvPr>
          <p:cNvSpPr txBox="1">
            <a:spLocks noChangeArrowheads="1"/>
          </p:cNvSpPr>
          <p:nvPr/>
        </p:nvSpPr>
        <p:spPr bwMode="auto">
          <a:xfrm>
            <a:off x="685800" y="1371600"/>
            <a:ext cx="7696200" cy="2530475"/>
          </a:xfrm>
          <a:prstGeom prst="rect">
            <a:avLst/>
          </a:prstGeom>
          <a:solidFill>
            <a:srgbClr val="FF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latin typeface="Arial" panose="020B0604020202020204" pitchFamily="34" charset="0"/>
                <a:cs typeface="Times New Roman" panose="02020603050405020304" pitchFamily="18" charset="0"/>
              </a:rPr>
              <a:t>This presentation is intended to support the use of the textbook </a:t>
            </a:r>
            <a:r>
              <a:rPr lang="en-US" altLang="en-US" i="1">
                <a:solidFill>
                  <a:srgbClr val="000000"/>
                </a:solidFill>
                <a:latin typeface="Arial" panose="020B0604020202020204" pitchFamily="34" charset="0"/>
                <a:cs typeface="Times New Roman" panose="02020603050405020304" pitchFamily="18" charset="0"/>
              </a:rPr>
              <a:t>Introduction to Parallel Processing: Algorithms and Architectures </a:t>
            </a:r>
            <a:r>
              <a:rPr lang="en-US" altLang="en-US">
                <a:solidFill>
                  <a:srgbClr val="000000"/>
                </a:solidFill>
                <a:latin typeface="Arial" panose="020B0604020202020204" pitchFamily="34" charset="0"/>
                <a:cs typeface="Times New Roman" panose="02020603050405020304" pitchFamily="18" charset="0"/>
              </a:rPr>
              <a:t>(Plenum Press, 1999, ISBN 0-306-45970-1). It was prepared by the author in connection with teaching the graduate-level course </a:t>
            </a:r>
          </a:p>
          <a:p>
            <a:r>
              <a:rPr lang="en-US" altLang="en-US">
                <a:solidFill>
                  <a:srgbClr val="000000"/>
                </a:solidFill>
                <a:latin typeface="Arial" panose="020B0604020202020204" pitchFamily="34" charset="0"/>
                <a:cs typeface="Times New Roman" panose="02020603050405020304" pitchFamily="18" charset="0"/>
              </a:rPr>
              <a:t>ECE 254B: Advanced Computer Architecture: Parallel Processing,  at the University of California, Santa Barbara. Instructors can use these slides in classroom teaching and for other educational purposes. Any other use is strictly prohibited. </a:t>
            </a:r>
            <a:r>
              <a:rPr lang="en-US" altLang="en-US">
                <a:solidFill>
                  <a:srgbClr val="000000"/>
                </a:solidFill>
                <a:latin typeface="Arial" panose="020B0604020202020204" pitchFamily="34" charset="0"/>
                <a:cs typeface="Arial" panose="020B0604020202020204" pitchFamily="34" charset="0"/>
              </a:rPr>
              <a:t>©</a:t>
            </a:r>
            <a:r>
              <a:rPr lang="en-US" altLang="en-US">
                <a:solidFill>
                  <a:srgbClr val="000000"/>
                </a:solidFill>
                <a:latin typeface="Arial" panose="020B0604020202020204" pitchFamily="34" charset="0"/>
                <a:cs typeface="Times New Roman" panose="02020603050405020304" pitchFamily="18" charset="0"/>
              </a:rPr>
              <a:t> Behrooz Parhami</a:t>
            </a:r>
          </a:p>
        </p:txBody>
      </p:sp>
      <p:graphicFrame>
        <p:nvGraphicFramePr>
          <p:cNvPr id="361476" name="Group 4">
            <a:extLst>
              <a:ext uri="{FF2B5EF4-FFF2-40B4-BE49-F238E27FC236}">
                <a16:creationId xmlns:a16="http://schemas.microsoft.com/office/drawing/2014/main" id="{FB84364E-0A50-4444-B982-1FB1CF2C2279}"/>
              </a:ext>
            </a:extLst>
          </p:cNvPr>
          <p:cNvGraphicFramePr>
            <a:graphicFrameLocks noGrp="1"/>
          </p:cNvGraphicFramePr>
          <p:nvPr/>
        </p:nvGraphicFramePr>
        <p:xfrm>
          <a:off x="838200" y="4267200"/>
          <a:ext cx="7391400" cy="1460500"/>
        </p:xfrm>
        <a:graphic>
          <a:graphicData uri="http://schemas.openxmlformats.org/drawingml/2006/table">
            <a:tbl>
              <a:tblPr/>
              <a:tblGrid>
                <a:gridCol w="1477963">
                  <a:extLst>
                    <a:ext uri="{9D8B030D-6E8A-4147-A177-3AD203B41FA5}">
                      <a16:colId xmlns:a16="http://schemas.microsoft.com/office/drawing/2014/main" val="2936806785"/>
                    </a:ext>
                  </a:extLst>
                </a:gridCol>
                <a:gridCol w="1479550">
                  <a:extLst>
                    <a:ext uri="{9D8B030D-6E8A-4147-A177-3AD203B41FA5}">
                      <a16:colId xmlns:a16="http://schemas.microsoft.com/office/drawing/2014/main" val="3252789999"/>
                    </a:ext>
                  </a:extLst>
                </a:gridCol>
                <a:gridCol w="1476375">
                  <a:extLst>
                    <a:ext uri="{9D8B030D-6E8A-4147-A177-3AD203B41FA5}">
                      <a16:colId xmlns:a16="http://schemas.microsoft.com/office/drawing/2014/main" val="909402665"/>
                    </a:ext>
                  </a:extLst>
                </a:gridCol>
                <a:gridCol w="1479550">
                  <a:extLst>
                    <a:ext uri="{9D8B030D-6E8A-4147-A177-3AD203B41FA5}">
                      <a16:colId xmlns:a16="http://schemas.microsoft.com/office/drawing/2014/main" val="769439057"/>
                    </a:ext>
                  </a:extLst>
                </a:gridCol>
                <a:gridCol w="1477962">
                  <a:extLst>
                    <a:ext uri="{9D8B030D-6E8A-4147-A177-3AD203B41FA5}">
                      <a16:colId xmlns:a16="http://schemas.microsoft.com/office/drawing/2014/main" val="2128116540"/>
                    </a:ext>
                  </a:extLst>
                </a:gridCol>
              </a:tblGrid>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panose="020B0604020202020204" pitchFamily="34" charset="0"/>
                        </a:rPr>
                        <a:t>Edition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panose="020B0604020202020204" pitchFamily="34" charset="0"/>
                        </a:rPr>
                        <a:t>Released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panose="020B0604020202020204" pitchFamily="34" charset="0"/>
                        </a:rPr>
                        <a:t>Revised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panose="020B0604020202020204" pitchFamily="34" charset="0"/>
                        </a:rPr>
                        <a:t>Revised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panose="020B0604020202020204" pitchFamily="34" charset="0"/>
                        </a:rPr>
                        <a:t>Revised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8284923"/>
                  </a:ext>
                </a:extLst>
              </a:tr>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0000CC"/>
                          </a:solidFill>
                          <a:effectLst/>
                          <a:latin typeface="Arial" panose="020B0604020202020204" pitchFamily="34" charset="0"/>
                        </a:rPr>
                        <a:t>First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rPr>
                        <a:t>Spring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rPr>
                        <a:t>Fall 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rPr>
                        <a:t>Fall 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3673827"/>
                  </a:ext>
                </a:extLst>
              </a:tr>
              <a:tr h="342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CC"/>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3764269"/>
                  </a:ext>
                </a:extLst>
              </a:tr>
              <a:tr h="304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rgbClr val="0000CC"/>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7123229"/>
                  </a:ext>
                </a:extLst>
              </a:tr>
            </a:tbl>
          </a:graphicData>
        </a:graphic>
      </p:graphicFrame>
      <p:sp>
        <p:nvSpPr>
          <p:cNvPr id="361508" name="Text Box 36">
            <a:extLst>
              <a:ext uri="{FF2B5EF4-FFF2-40B4-BE49-F238E27FC236}">
                <a16:creationId xmlns:a16="http://schemas.microsoft.com/office/drawing/2014/main" id="{6BE09188-41E6-154D-AD6B-1A63D0AA2FAB}"/>
              </a:ext>
            </a:extLst>
          </p:cNvPr>
          <p:cNvSpPr txBox="1">
            <a:spLocks noChangeArrowheads="1"/>
          </p:cNvSpPr>
          <p:nvPr/>
        </p:nvSpPr>
        <p:spPr bwMode="auto">
          <a:xfrm>
            <a:off x="5334000" y="5715000"/>
            <a:ext cx="2590800" cy="304800"/>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solidFill>
                  <a:srgbClr val="000000"/>
                </a:solidFill>
                <a:latin typeface="Arial" panose="020B0604020202020204" pitchFamily="34" charset="0"/>
                <a:cs typeface="Times New Roman" panose="02020603050405020304" pitchFamily="18" charset="0"/>
              </a:rPr>
              <a:t>* Very limited update</a:t>
            </a:r>
            <a:endParaRPr lang="en-US" altLang="en-US" sz="140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05FC63F3-8C13-8B4E-895F-E74F248929D1}"/>
              </a:ext>
            </a:extLst>
          </p:cNvPr>
          <p:cNvSpPr>
            <a:spLocks noGrp="1"/>
          </p:cNvSpPr>
          <p:nvPr>
            <p:ph type="dt" sz="half" idx="10"/>
          </p:nvPr>
        </p:nvSpPr>
        <p:spPr/>
        <p:txBody>
          <a:bodyPr/>
          <a:lstStyle/>
          <a:p>
            <a:r>
              <a:rPr lang="en-US" altLang="en-US"/>
              <a:t>Fall  2010</a:t>
            </a:r>
          </a:p>
        </p:txBody>
      </p:sp>
      <p:sp>
        <p:nvSpPr>
          <p:cNvPr id="23" name="Footer Placeholder 4">
            <a:extLst>
              <a:ext uri="{FF2B5EF4-FFF2-40B4-BE49-F238E27FC236}">
                <a16:creationId xmlns:a16="http://schemas.microsoft.com/office/drawing/2014/main" id="{041C1B27-8296-B84A-9786-80D67B417125}"/>
              </a:ext>
            </a:extLst>
          </p:cNvPr>
          <p:cNvSpPr>
            <a:spLocks noGrp="1"/>
          </p:cNvSpPr>
          <p:nvPr>
            <p:ph type="ftr" sz="quarter" idx="11"/>
          </p:nvPr>
        </p:nvSpPr>
        <p:spPr/>
        <p:txBody>
          <a:bodyPr/>
          <a:lstStyle/>
          <a:p>
            <a:r>
              <a:rPr lang="en-US" altLang="en-US"/>
              <a:t>Parallel Processing, Implementation Aspects</a:t>
            </a:r>
          </a:p>
        </p:txBody>
      </p:sp>
      <p:sp>
        <p:nvSpPr>
          <p:cNvPr id="24" name="Slide Number Placeholder 5">
            <a:extLst>
              <a:ext uri="{FF2B5EF4-FFF2-40B4-BE49-F238E27FC236}">
                <a16:creationId xmlns:a16="http://schemas.microsoft.com/office/drawing/2014/main" id="{0821D5F9-D6B3-F746-A557-CEE239AA6C07}"/>
              </a:ext>
            </a:extLst>
          </p:cNvPr>
          <p:cNvSpPr>
            <a:spLocks noGrp="1"/>
          </p:cNvSpPr>
          <p:nvPr>
            <p:ph type="sldNum" sz="quarter" idx="12"/>
          </p:nvPr>
        </p:nvSpPr>
        <p:spPr/>
        <p:txBody>
          <a:bodyPr/>
          <a:lstStyle/>
          <a:p>
            <a:r>
              <a:rPr lang="en-US" altLang="en-US"/>
              <a:t>Slide </a:t>
            </a:r>
            <a:fld id="{F679B74B-8A7B-704D-803D-6E6FEF4C27DA}" type="slidenum">
              <a:rPr lang="en-US" altLang="en-US"/>
              <a:pPr/>
              <a:t>30</a:t>
            </a:fld>
            <a:endParaRPr lang="en-US" altLang="en-US"/>
          </a:p>
        </p:txBody>
      </p:sp>
      <p:sp>
        <p:nvSpPr>
          <p:cNvPr id="198658" name="Rectangle 2">
            <a:extLst>
              <a:ext uri="{FF2B5EF4-FFF2-40B4-BE49-F238E27FC236}">
                <a16:creationId xmlns:a16="http://schemas.microsoft.com/office/drawing/2014/main" id="{4935D364-946B-4C4B-BE30-3B6FE077B58C}"/>
              </a:ext>
            </a:extLst>
          </p:cNvPr>
          <p:cNvSpPr>
            <a:spLocks noGrp="1" noChangeArrowheads="1"/>
          </p:cNvSpPr>
          <p:nvPr>
            <p:ph type="title"/>
          </p:nvPr>
        </p:nvSpPr>
        <p:spPr>
          <a:xfrm>
            <a:off x="0" y="457200"/>
            <a:ext cx="9144000" cy="914400"/>
          </a:xfrm>
        </p:spPr>
        <p:txBody>
          <a:bodyPr/>
          <a:lstStyle/>
          <a:p>
            <a:r>
              <a:rPr lang="en-US" altLang="en-US" sz="3600"/>
              <a:t>23  Data-Parallel SIMD Machines</a:t>
            </a:r>
          </a:p>
        </p:txBody>
      </p:sp>
      <p:graphicFrame>
        <p:nvGraphicFramePr>
          <p:cNvPr id="198660" name="Group 4">
            <a:extLst>
              <a:ext uri="{FF2B5EF4-FFF2-40B4-BE49-F238E27FC236}">
                <a16:creationId xmlns:a16="http://schemas.microsoft.com/office/drawing/2014/main" id="{450E90CE-171B-1B42-8EB1-F7C71AEABDEE}"/>
              </a:ext>
            </a:extLst>
          </p:cNvPr>
          <p:cNvGraphicFramePr>
            <a:graphicFrameLocks noGrp="1"/>
          </p:cNvGraphicFramePr>
          <p:nvPr>
            <p:ph idx="1"/>
          </p:nvPr>
        </p:nvGraphicFramePr>
        <p:xfrm>
          <a:off x="914400" y="3048000"/>
          <a:ext cx="7239000" cy="2767013"/>
        </p:xfrm>
        <a:graphic>
          <a:graphicData uri="http://schemas.openxmlformats.org/drawingml/2006/table">
            <a:tbl>
              <a:tblPr/>
              <a:tblGrid>
                <a:gridCol w="7239000">
                  <a:extLst>
                    <a:ext uri="{9D8B030D-6E8A-4147-A177-3AD203B41FA5}">
                      <a16:colId xmlns:a16="http://schemas.microsoft.com/office/drawing/2014/main" val="2021788633"/>
                    </a:ext>
                  </a:extLst>
                </a:gridCol>
              </a:tblGrid>
              <a:tr h="3810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99"/>
                          </a:solidFill>
                          <a:effectLst/>
                          <a:latin typeface="Arial" panose="020B0604020202020204" pitchFamily="34" charset="0"/>
                          <a:ea typeface="Times New Roman" panose="02020603050405020304" pitchFamily="18" charset="0"/>
                          <a:cs typeface="Arial" panose="020B0604020202020204" pitchFamily="34" charset="0"/>
                        </a:rPr>
                        <a:t>Topics in This Chapter</a:t>
                      </a:r>
                      <a:endParaRPr kumimoji="0" lang="en-US" altLang="en-US" sz="2000" b="0" i="0" u="none" strike="noStrike" cap="none" normalizeH="0" baseline="0">
                        <a:ln>
                          <a:noFill/>
                        </a:ln>
                        <a:solidFill>
                          <a:srgbClr val="FFFF99"/>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922850942"/>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23.1   Where Have All the SIMDs Gone?</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117271"/>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23.2   The First Supercomputer: ILLIAC IV</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4303756"/>
                  </a:ext>
                </a:extLst>
              </a:tr>
              <a:tr h="3857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23.3   Massively Parallel Goodyear MPP</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1163484"/>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23.4   Distributed Array Processor (DAP)</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5005491"/>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23.5   Hypercubic Connection Machine 2</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0888109"/>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23.6   Multiconnected MasPar MP-2</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4702752"/>
                  </a:ext>
                </a:extLst>
              </a:tr>
            </a:tbl>
          </a:graphicData>
        </a:graphic>
      </p:graphicFrame>
      <p:sp>
        <p:nvSpPr>
          <p:cNvPr id="198678" name="Text Box 22">
            <a:extLst>
              <a:ext uri="{FF2B5EF4-FFF2-40B4-BE49-F238E27FC236}">
                <a16:creationId xmlns:a16="http://schemas.microsoft.com/office/drawing/2014/main" id="{081194EC-C758-A54C-8794-FD37A9733AB9}"/>
              </a:ext>
            </a:extLst>
          </p:cNvPr>
          <p:cNvSpPr txBox="1">
            <a:spLocks noChangeArrowheads="1"/>
          </p:cNvSpPr>
          <p:nvPr/>
        </p:nvSpPr>
        <p:spPr bwMode="auto">
          <a:xfrm>
            <a:off x="228600" y="1447800"/>
            <a:ext cx="8610600" cy="11874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333399"/>
                </a:solidFill>
                <a:latin typeface="Arial" panose="020B0604020202020204" pitchFamily="34" charset="0"/>
              </a:rPr>
              <a:t>  Learn about practical implementation of SIMD architectures:</a:t>
            </a:r>
          </a:p>
          <a:p>
            <a:pPr lvl="1">
              <a:buFontTx/>
              <a:buChar char="•"/>
            </a:pPr>
            <a:r>
              <a:rPr lang="en-US" altLang="en-US" sz="2400">
                <a:solidFill>
                  <a:srgbClr val="333399"/>
                </a:solidFill>
                <a:latin typeface="Arial" panose="020B0604020202020204" pitchFamily="34" charset="0"/>
              </a:rPr>
              <a:t>  Assess the successes, failures, and potentials of SIMD</a:t>
            </a:r>
          </a:p>
          <a:p>
            <a:pPr lvl="1">
              <a:buFontTx/>
              <a:buChar char="•"/>
            </a:pPr>
            <a:r>
              <a:rPr lang="en-US" altLang="en-US" sz="2400">
                <a:solidFill>
                  <a:srgbClr val="333399"/>
                </a:solidFill>
                <a:latin typeface="Arial" panose="020B0604020202020204" pitchFamily="34" charset="0"/>
              </a:rPr>
              <a:t>  Examine various SIMD parallel computers, old and new</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F96CA70F-0410-C04A-8E0B-EB9AFFCDADE7}"/>
              </a:ext>
            </a:extLst>
          </p:cNvPr>
          <p:cNvSpPr>
            <a:spLocks noGrp="1"/>
          </p:cNvSpPr>
          <p:nvPr>
            <p:ph type="dt" sz="half" idx="10"/>
          </p:nvPr>
        </p:nvSpPr>
        <p:spPr/>
        <p:txBody>
          <a:bodyPr/>
          <a:lstStyle/>
          <a:p>
            <a:r>
              <a:rPr lang="en-US" altLang="en-US"/>
              <a:t>Fall  2010</a:t>
            </a:r>
          </a:p>
        </p:txBody>
      </p:sp>
      <p:sp>
        <p:nvSpPr>
          <p:cNvPr id="11" name="Footer Placeholder 4">
            <a:extLst>
              <a:ext uri="{FF2B5EF4-FFF2-40B4-BE49-F238E27FC236}">
                <a16:creationId xmlns:a16="http://schemas.microsoft.com/office/drawing/2014/main" id="{3A11D180-5E96-F548-BD40-BDB089452552}"/>
              </a:ext>
            </a:extLst>
          </p:cNvPr>
          <p:cNvSpPr>
            <a:spLocks noGrp="1"/>
          </p:cNvSpPr>
          <p:nvPr>
            <p:ph type="ftr" sz="quarter" idx="11"/>
          </p:nvPr>
        </p:nvSpPr>
        <p:spPr/>
        <p:txBody>
          <a:bodyPr/>
          <a:lstStyle/>
          <a:p>
            <a:r>
              <a:rPr lang="en-US" altLang="en-US"/>
              <a:t>Parallel Processing, Implementation Aspects</a:t>
            </a:r>
          </a:p>
        </p:txBody>
      </p:sp>
      <p:sp>
        <p:nvSpPr>
          <p:cNvPr id="12" name="Slide Number Placeholder 5">
            <a:extLst>
              <a:ext uri="{FF2B5EF4-FFF2-40B4-BE49-F238E27FC236}">
                <a16:creationId xmlns:a16="http://schemas.microsoft.com/office/drawing/2014/main" id="{789C2F70-BB61-874B-A5CF-B495FB22BFFF}"/>
              </a:ext>
            </a:extLst>
          </p:cNvPr>
          <p:cNvSpPr>
            <a:spLocks noGrp="1"/>
          </p:cNvSpPr>
          <p:nvPr>
            <p:ph type="sldNum" sz="quarter" idx="12"/>
          </p:nvPr>
        </p:nvSpPr>
        <p:spPr/>
        <p:txBody>
          <a:bodyPr/>
          <a:lstStyle/>
          <a:p>
            <a:r>
              <a:rPr lang="en-US" altLang="en-US"/>
              <a:t>Slide </a:t>
            </a:r>
            <a:fld id="{C9370DC2-9BCD-9C46-BD6D-DCBB16E982DF}" type="slidenum">
              <a:rPr lang="en-US" altLang="en-US"/>
              <a:pPr/>
              <a:t>31</a:t>
            </a:fld>
            <a:endParaRPr lang="en-US" altLang="en-US"/>
          </a:p>
        </p:txBody>
      </p:sp>
      <p:sp>
        <p:nvSpPr>
          <p:cNvPr id="199682" name="Rectangle 2">
            <a:extLst>
              <a:ext uri="{FF2B5EF4-FFF2-40B4-BE49-F238E27FC236}">
                <a16:creationId xmlns:a16="http://schemas.microsoft.com/office/drawing/2014/main" id="{551E8BF3-3D96-784E-ADA8-196E4232E18A}"/>
              </a:ext>
            </a:extLst>
          </p:cNvPr>
          <p:cNvSpPr>
            <a:spLocks noGrp="1" noChangeArrowheads="1"/>
          </p:cNvSpPr>
          <p:nvPr>
            <p:ph type="title"/>
          </p:nvPr>
        </p:nvSpPr>
        <p:spPr>
          <a:xfrm>
            <a:off x="0" y="0"/>
            <a:ext cx="9144000" cy="990600"/>
          </a:xfrm>
        </p:spPr>
        <p:txBody>
          <a:bodyPr/>
          <a:lstStyle/>
          <a:p>
            <a:r>
              <a:rPr lang="en-US" altLang="en-US" sz="3200"/>
              <a:t>23.1  Where Have All the SIMDs Gone?</a:t>
            </a:r>
          </a:p>
        </p:txBody>
      </p:sp>
      <p:sp>
        <p:nvSpPr>
          <p:cNvPr id="199683" name="Text Box 3">
            <a:extLst>
              <a:ext uri="{FF2B5EF4-FFF2-40B4-BE49-F238E27FC236}">
                <a16:creationId xmlns:a16="http://schemas.microsoft.com/office/drawing/2014/main" id="{62F6C3F6-977F-EF47-9939-5BC694A901CC}"/>
              </a:ext>
            </a:extLst>
          </p:cNvPr>
          <p:cNvSpPr txBox="1">
            <a:spLocks noChangeArrowheads="1"/>
          </p:cNvSpPr>
          <p:nvPr/>
        </p:nvSpPr>
        <p:spPr bwMode="auto">
          <a:xfrm>
            <a:off x="533400" y="4648200"/>
            <a:ext cx="2438400" cy="13112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latin typeface="Arial" panose="020B0604020202020204" pitchFamily="34" charset="0"/>
                <a:cs typeface="Times New Roman" panose="02020603050405020304" pitchFamily="18" charset="0"/>
              </a:rPr>
              <a:t>Fig. 23.1    </a:t>
            </a:r>
            <a:r>
              <a:rPr lang="en-US" altLang="en-US">
                <a:latin typeface="Arial" panose="020B0604020202020204" pitchFamily="34" charset="0"/>
              </a:rPr>
              <a:t>Functional view of an associative memory/processor.</a:t>
            </a:r>
          </a:p>
        </p:txBody>
      </p:sp>
      <p:sp>
        <p:nvSpPr>
          <p:cNvPr id="199684" name="Rectangle 4">
            <a:extLst>
              <a:ext uri="{FF2B5EF4-FFF2-40B4-BE49-F238E27FC236}">
                <a16:creationId xmlns:a16="http://schemas.microsoft.com/office/drawing/2014/main" id="{014EE6AB-92FF-F34D-976C-E091F5F218E2}"/>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9710" name="Rectangle 30">
            <a:extLst>
              <a:ext uri="{FF2B5EF4-FFF2-40B4-BE49-F238E27FC236}">
                <a16:creationId xmlns:a16="http://schemas.microsoft.com/office/drawing/2014/main" id="{12ACF32D-E2A1-9F48-A08A-868A42A09599}"/>
              </a:ext>
            </a:extLst>
          </p:cNvPr>
          <p:cNvSpPr>
            <a:spLocks noChangeArrowheads="1"/>
          </p:cNvSpPr>
          <p:nvPr/>
        </p:nvSpPr>
        <p:spPr bwMode="auto">
          <a:xfrm>
            <a:off x="0" y="2733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9713" name="Rectangle 33">
            <a:extLst>
              <a:ext uri="{FF2B5EF4-FFF2-40B4-BE49-F238E27FC236}">
                <a16:creationId xmlns:a16="http://schemas.microsoft.com/office/drawing/2014/main" id="{0294DB17-4520-9244-905D-F8448C9D6F5A}"/>
              </a:ext>
            </a:extLst>
          </p:cNvPr>
          <p:cNvSpPr>
            <a:spLocks noChangeArrowheads="1"/>
          </p:cNvSpPr>
          <p:nvPr/>
        </p:nvSpPr>
        <p:spPr bwMode="auto">
          <a:xfrm>
            <a:off x="0" y="2757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9716" name="Rectangle 36">
            <a:extLst>
              <a:ext uri="{FF2B5EF4-FFF2-40B4-BE49-F238E27FC236}">
                <a16:creationId xmlns:a16="http://schemas.microsoft.com/office/drawing/2014/main" id="{40317A82-375C-614B-B097-8C711A4C87ED}"/>
              </a:ext>
            </a:extLst>
          </p:cNvPr>
          <p:cNvSpPr>
            <a:spLocks noChangeArrowheads="1"/>
          </p:cNvSpPr>
          <p:nvPr/>
        </p:nvSpPr>
        <p:spPr bwMode="auto">
          <a:xfrm>
            <a:off x="0" y="1243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99715" name="Object 35">
            <a:extLst>
              <a:ext uri="{FF2B5EF4-FFF2-40B4-BE49-F238E27FC236}">
                <a16:creationId xmlns:a16="http://schemas.microsoft.com/office/drawing/2014/main" id="{3208B2F0-E6DA-9D47-AAF0-92BA5563233C}"/>
              </a:ext>
            </a:extLst>
          </p:cNvPr>
          <p:cNvGraphicFramePr>
            <a:graphicFrameLocks noChangeAspect="1"/>
          </p:cNvGraphicFramePr>
          <p:nvPr/>
        </p:nvGraphicFramePr>
        <p:xfrm>
          <a:off x="3124200" y="838200"/>
          <a:ext cx="5638800" cy="5410200"/>
        </p:xfrm>
        <a:graphic>
          <a:graphicData uri="http://schemas.openxmlformats.org/presentationml/2006/ole">
            <mc:AlternateContent xmlns:mc="http://schemas.openxmlformats.org/markup-compatibility/2006">
              <mc:Choice xmlns:v="urn:schemas-microsoft-com:vml" Requires="v">
                <p:oleObj spid="_x0000_s199718" r:id="rId3" imgW="4318000" imgH="4191000" progId="MSDraw.Drawing.8.2">
                  <p:embed/>
                </p:oleObj>
              </mc:Choice>
              <mc:Fallback>
                <p:oleObj r:id="rId3" imgW="4318000" imgH="4191000" progId="MSDraw.Drawing.8.2">
                  <p:embed/>
                  <p:pic>
                    <p:nvPicPr>
                      <p:cNvPr id="0"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838200"/>
                        <a:ext cx="56388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717" name="Text Box 37">
            <a:extLst>
              <a:ext uri="{FF2B5EF4-FFF2-40B4-BE49-F238E27FC236}">
                <a16:creationId xmlns:a16="http://schemas.microsoft.com/office/drawing/2014/main" id="{61A17A83-A5BB-1341-AE96-BE46CB2BAC88}"/>
              </a:ext>
            </a:extLst>
          </p:cNvPr>
          <p:cNvSpPr txBox="1">
            <a:spLocks noChangeArrowheads="1"/>
          </p:cNvSpPr>
          <p:nvPr/>
        </p:nvSpPr>
        <p:spPr bwMode="auto">
          <a:xfrm>
            <a:off x="381000" y="1066800"/>
            <a:ext cx="2667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Associative or content-addressable memories/processors constituted early forms of SIMD parallel processing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D95046F8-E95A-164F-AA7C-6217E1FE25ED}"/>
              </a:ext>
            </a:extLst>
          </p:cNvPr>
          <p:cNvSpPr>
            <a:spLocks noGrp="1"/>
          </p:cNvSpPr>
          <p:nvPr>
            <p:ph type="dt" sz="half" idx="10"/>
          </p:nvPr>
        </p:nvSpPr>
        <p:spPr/>
        <p:txBody>
          <a:bodyPr/>
          <a:lstStyle/>
          <a:p>
            <a:r>
              <a:rPr lang="en-US" altLang="en-US"/>
              <a:t>Fall  2010</a:t>
            </a:r>
          </a:p>
        </p:txBody>
      </p:sp>
      <p:sp>
        <p:nvSpPr>
          <p:cNvPr id="8" name="Footer Placeholder 4">
            <a:extLst>
              <a:ext uri="{FF2B5EF4-FFF2-40B4-BE49-F238E27FC236}">
                <a16:creationId xmlns:a16="http://schemas.microsoft.com/office/drawing/2014/main" id="{7073B0AD-AF0C-D048-8381-7EFD5A68F729}"/>
              </a:ext>
            </a:extLst>
          </p:cNvPr>
          <p:cNvSpPr>
            <a:spLocks noGrp="1"/>
          </p:cNvSpPr>
          <p:nvPr>
            <p:ph type="ftr" sz="quarter" idx="11"/>
          </p:nvPr>
        </p:nvSpPr>
        <p:spPr/>
        <p:txBody>
          <a:bodyPr/>
          <a:lstStyle/>
          <a:p>
            <a:r>
              <a:rPr lang="en-US" altLang="en-US"/>
              <a:t>Parallel Processing, Implementation Aspects</a:t>
            </a:r>
          </a:p>
        </p:txBody>
      </p:sp>
      <p:sp>
        <p:nvSpPr>
          <p:cNvPr id="9" name="Slide Number Placeholder 5">
            <a:extLst>
              <a:ext uri="{FF2B5EF4-FFF2-40B4-BE49-F238E27FC236}">
                <a16:creationId xmlns:a16="http://schemas.microsoft.com/office/drawing/2014/main" id="{55A1F706-FAA7-624D-858B-4BDA6F2F158E}"/>
              </a:ext>
            </a:extLst>
          </p:cNvPr>
          <p:cNvSpPr>
            <a:spLocks noGrp="1"/>
          </p:cNvSpPr>
          <p:nvPr>
            <p:ph type="sldNum" sz="quarter" idx="12"/>
          </p:nvPr>
        </p:nvSpPr>
        <p:spPr/>
        <p:txBody>
          <a:bodyPr/>
          <a:lstStyle/>
          <a:p>
            <a:r>
              <a:rPr lang="en-US" altLang="en-US"/>
              <a:t>Slide </a:t>
            </a:r>
            <a:fld id="{9438FF58-4371-3041-8C1E-9106558F302E}" type="slidenum">
              <a:rPr lang="en-US" altLang="en-US"/>
              <a:pPr/>
              <a:t>32</a:t>
            </a:fld>
            <a:endParaRPr lang="en-US" altLang="en-US"/>
          </a:p>
        </p:txBody>
      </p:sp>
      <p:sp>
        <p:nvSpPr>
          <p:cNvPr id="333826" name="Rectangle 2">
            <a:extLst>
              <a:ext uri="{FF2B5EF4-FFF2-40B4-BE49-F238E27FC236}">
                <a16:creationId xmlns:a16="http://schemas.microsoft.com/office/drawing/2014/main" id="{D9E763CA-9F92-264F-AA96-13DF58D7AD30}"/>
              </a:ext>
            </a:extLst>
          </p:cNvPr>
          <p:cNvSpPr>
            <a:spLocks noGrp="1" noChangeArrowheads="1"/>
          </p:cNvSpPr>
          <p:nvPr>
            <p:ph type="title"/>
          </p:nvPr>
        </p:nvSpPr>
        <p:spPr>
          <a:xfrm>
            <a:off x="0" y="0"/>
            <a:ext cx="9144000" cy="1066800"/>
          </a:xfrm>
        </p:spPr>
        <p:txBody>
          <a:bodyPr/>
          <a:lstStyle/>
          <a:p>
            <a:r>
              <a:rPr lang="en-US" altLang="en-US" sz="2800"/>
              <a:t>Search Functions in Associative Devices</a:t>
            </a:r>
          </a:p>
        </p:txBody>
      </p:sp>
      <p:sp>
        <p:nvSpPr>
          <p:cNvPr id="333827" name="Rectangle 3">
            <a:extLst>
              <a:ext uri="{FF2B5EF4-FFF2-40B4-BE49-F238E27FC236}">
                <a16:creationId xmlns:a16="http://schemas.microsoft.com/office/drawing/2014/main" id="{17E8EF07-5B38-A543-94A8-706329582AF0}"/>
              </a:ext>
            </a:extLst>
          </p:cNvPr>
          <p:cNvSpPr>
            <a:spLocks noChangeArrowheads="1"/>
          </p:cNvSpPr>
          <p:nvPr/>
        </p:nvSpPr>
        <p:spPr bwMode="auto">
          <a:xfrm>
            <a:off x="0" y="100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829" name="Rectangle 5">
            <a:extLst>
              <a:ext uri="{FF2B5EF4-FFF2-40B4-BE49-F238E27FC236}">
                <a16:creationId xmlns:a16="http://schemas.microsoft.com/office/drawing/2014/main" id="{8EEBF2DC-7109-C647-A505-AB705E7DA67F}"/>
              </a:ext>
            </a:extLst>
          </p:cNvPr>
          <p:cNvSpPr>
            <a:spLocks noChangeArrowheads="1"/>
          </p:cNvSpPr>
          <p:nvPr/>
        </p:nvSpPr>
        <p:spPr bwMode="auto">
          <a:xfrm>
            <a:off x="0" y="1262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830" name="Rectangle 6">
            <a:extLst>
              <a:ext uri="{FF2B5EF4-FFF2-40B4-BE49-F238E27FC236}">
                <a16:creationId xmlns:a16="http://schemas.microsoft.com/office/drawing/2014/main" id="{D1604AD7-7E08-F74B-A7D2-8B811DE899D5}"/>
              </a:ext>
            </a:extLst>
          </p:cNvPr>
          <p:cNvSpPr>
            <a:spLocks noChangeArrowheads="1"/>
          </p:cNvSpPr>
          <p:nvPr/>
        </p:nvSpPr>
        <p:spPr bwMode="auto">
          <a:xfrm>
            <a:off x="0" y="2090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832" name="Text Box 8">
            <a:extLst>
              <a:ext uri="{FF2B5EF4-FFF2-40B4-BE49-F238E27FC236}">
                <a16:creationId xmlns:a16="http://schemas.microsoft.com/office/drawing/2014/main" id="{16EE135E-77B4-B547-B2F8-9F5FCB7E169C}"/>
              </a:ext>
            </a:extLst>
          </p:cNvPr>
          <p:cNvSpPr txBox="1">
            <a:spLocks noChangeArrowheads="1"/>
          </p:cNvSpPr>
          <p:nvPr/>
        </p:nvSpPr>
        <p:spPr bwMode="auto">
          <a:xfrm>
            <a:off x="381000" y="1143000"/>
            <a:ext cx="83820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i="1">
                <a:latin typeface="Arial" panose="020B0604020202020204" pitchFamily="34" charset="0"/>
              </a:rPr>
              <a:t>Exact match:</a:t>
            </a:r>
            <a:r>
              <a:rPr lang="en-US" altLang="en-US">
                <a:latin typeface="Arial" panose="020B0604020202020204" pitchFamily="34" charset="0"/>
              </a:rPr>
              <a:t> Locating data based on partial knowledge of contents</a:t>
            </a:r>
          </a:p>
          <a:p>
            <a:endParaRPr lang="en-US" altLang="en-US">
              <a:latin typeface="Arial" panose="020B0604020202020204" pitchFamily="34" charset="0"/>
            </a:endParaRPr>
          </a:p>
          <a:p>
            <a:r>
              <a:rPr lang="en-US" altLang="en-US" i="1">
                <a:latin typeface="Arial" panose="020B0604020202020204" pitchFamily="34" charset="0"/>
              </a:rPr>
              <a:t>Inexact match:</a:t>
            </a:r>
            <a:r>
              <a:rPr lang="en-US" altLang="en-US">
                <a:latin typeface="Arial" panose="020B0604020202020204" pitchFamily="34" charset="0"/>
              </a:rPr>
              <a:t> Finding numerically or logically proximate values</a:t>
            </a:r>
          </a:p>
          <a:p>
            <a:endParaRPr lang="en-US" altLang="en-US">
              <a:latin typeface="Arial" panose="020B0604020202020204" pitchFamily="34" charset="0"/>
            </a:endParaRPr>
          </a:p>
          <a:p>
            <a:r>
              <a:rPr lang="en-US" altLang="en-US" i="1">
                <a:latin typeface="Arial" panose="020B0604020202020204" pitchFamily="34" charset="0"/>
              </a:rPr>
              <a:t>Membership:</a:t>
            </a:r>
            <a:r>
              <a:rPr lang="en-US" altLang="en-US">
                <a:latin typeface="Arial" panose="020B0604020202020204" pitchFamily="34" charset="0"/>
              </a:rPr>
              <a:t> Identifying all members of a specified set</a:t>
            </a:r>
          </a:p>
          <a:p>
            <a:endParaRPr lang="en-US" altLang="en-US">
              <a:latin typeface="Arial" panose="020B0604020202020204" pitchFamily="34" charset="0"/>
            </a:endParaRPr>
          </a:p>
          <a:p>
            <a:r>
              <a:rPr lang="en-US" altLang="en-US" i="1">
                <a:latin typeface="Arial" panose="020B0604020202020204" pitchFamily="34" charset="0"/>
              </a:rPr>
              <a:t>Relational:</a:t>
            </a:r>
            <a:r>
              <a:rPr lang="en-US" altLang="en-US">
                <a:latin typeface="Arial" panose="020B0604020202020204" pitchFamily="34" charset="0"/>
              </a:rPr>
              <a:t> Determining values that are less than, less than or equal, etc.</a:t>
            </a:r>
          </a:p>
          <a:p>
            <a:endParaRPr lang="en-US" altLang="en-US">
              <a:latin typeface="Arial" panose="020B0604020202020204" pitchFamily="34" charset="0"/>
            </a:endParaRPr>
          </a:p>
          <a:p>
            <a:r>
              <a:rPr lang="en-US" altLang="en-US" i="1">
                <a:latin typeface="Arial" panose="020B0604020202020204" pitchFamily="34" charset="0"/>
              </a:rPr>
              <a:t>Interval:</a:t>
            </a:r>
            <a:r>
              <a:rPr lang="en-US" altLang="en-US">
                <a:latin typeface="Arial" panose="020B0604020202020204" pitchFamily="34" charset="0"/>
              </a:rPr>
              <a:t> Marking items that are between or outside given limits</a:t>
            </a:r>
          </a:p>
          <a:p>
            <a:endParaRPr lang="en-US" altLang="en-US">
              <a:latin typeface="Arial" panose="020B0604020202020204" pitchFamily="34" charset="0"/>
            </a:endParaRPr>
          </a:p>
          <a:p>
            <a:r>
              <a:rPr lang="en-US" altLang="en-US" i="1">
                <a:latin typeface="Arial" panose="020B0604020202020204" pitchFamily="34" charset="0"/>
              </a:rPr>
              <a:t>Extrema:</a:t>
            </a:r>
            <a:r>
              <a:rPr lang="en-US" altLang="en-US">
                <a:latin typeface="Arial" panose="020B0604020202020204" pitchFamily="34" charset="0"/>
              </a:rPr>
              <a:t> Finding the maximum, minimum, next higher, or next lower</a:t>
            </a:r>
          </a:p>
          <a:p>
            <a:endParaRPr lang="en-US" altLang="en-US">
              <a:latin typeface="Arial" panose="020B0604020202020204" pitchFamily="34" charset="0"/>
            </a:endParaRPr>
          </a:p>
          <a:p>
            <a:r>
              <a:rPr lang="en-US" altLang="en-US" i="1">
                <a:latin typeface="Arial" panose="020B0604020202020204" pitchFamily="34" charset="0"/>
              </a:rPr>
              <a:t>Rank-based:</a:t>
            </a:r>
            <a:r>
              <a:rPr lang="en-US" altLang="en-US">
                <a:latin typeface="Arial" panose="020B0604020202020204" pitchFamily="34" charset="0"/>
              </a:rPr>
              <a:t> Selecting </a:t>
            </a:r>
            <a:r>
              <a:rPr lang="en-US" altLang="en-US" i="1">
                <a:latin typeface="Arial" panose="020B0604020202020204" pitchFamily="34" charset="0"/>
              </a:rPr>
              <a:t>k</a:t>
            </a:r>
            <a:r>
              <a:rPr lang="en-US" altLang="en-US">
                <a:latin typeface="Arial" panose="020B0604020202020204" pitchFamily="34" charset="0"/>
              </a:rPr>
              <a:t>th or </a:t>
            </a:r>
            <a:r>
              <a:rPr lang="en-US" altLang="en-US" i="1">
                <a:latin typeface="Arial" panose="020B0604020202020204" pitchFamily="34" charset="0"/>
              </a:rPr>
              <a:t>k</a:t>
            </a:r>
            <a:r>
              <a:rPr lang="en-US" altLang="en-US">
                <a:latin typeface="Arial" panose="020B0604020202020204" pitchFamily="34" charset="0"/>
              </a:rPr>
              <a:t> largest/smallest elements</a:t>
            </a:r>
          </a:p>
          <a:p>
            <a:endParaRPr lang="en-US" altLang="en-US">
              <a:latin typeface="Arial" panose="020B0604020202020204" pitchFamily="34" charset="0"/>
            </a:endParaRPr>
          </a:p>
          <a:p>
            <a:r>
              <a:rPr lang="en-US" altLang="en-US" i="1">
                <a:latin typeface="Arial" panose="020B0604020202020204" pitchFamily="34" charset="0"/>
              </a:rPr>
              <a:t>Ordered retrieval:</a:t>
            </a:r>
            <a:r>
              <a:rPr lang="en-US" altLang="en-US">
                <a:latin typeface="Arial" panose="020B0604020202020204" pitchFamily="34" charset="0"/>
              </a:rPr>
              <a:t> Repeated max- or min-finding with elimination (sorting)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B3F0EEB0-05D0-E84A-B302-0709593C33F5}"/>
              </a:ext>
            </a:extLst>
          </p:cNvPr>
          <p:cNvSpPr>
            <a:spLocks noGrp="1"/>
          </p:cNvSpPr>
          <p:nvPr>
            <p:ph type="dt" sz="half" idx="10"/>
          </p:nvPr>
        </p:nvSpPr>
        <p:spPr/>
        <p:txBody>
          <a:bodyPr/>
          <a:lstStyle/>
          <a:p>
            <a:r>
              <a:rPr lang="en-US" altLang="en-US"/>
              <a:t>Fall  2010</a:t>
            </a:r>
          </a:p>
        </p:txBody>
      </p:sp>
      <p:sp>
        <p:nvSpPr>
          <p:cNvPr id="10" name="Footer Placeholder 4">
            <a:extLst>
              <a:ext uri="{FF2B5EF4-FFF2-40B4-BE49-F238E27FC236}">
                <a16:creationId xmlns:a16="http://schemas.microsoft.com/office/drawing/2014/main" id="{EF8F824A-680F-E346-8EB4-0B91766B8648}"/>
              </a:ext>
            </a:extLst>
          </p:cNvPr>
          <p:cNvSpPr>
            <a:spLocks noGrp="1"/>
          </p:cNvSpPr>
          <p:nvPr>
            <p:ph type="ftr" sz="quarter" idx="11"/>
          </p:nvPr>
        </p:nvSpPr>
        <p:spPr/>
        <p:txBody>
          <a:bodyPr/>
          <a:lstStyle/>
          <a:p>
            <a:r>
              <a:rPr lang="en-US" altLang="en-US"/>
              <a:t>Parallel Processing, Implementation Aspects</a:t>
            </a:r>
          </a:p>
        </p:txBody>
      </p:sp>
      <p:sp>
        <p:nvSpPr>
          <p:cNvPr id="11" name="Slide Number Placeholder 5">
            <a:extLst>
              <a:ext uri="{FF2B5EF4-FFF2-40B4-BE49-F238E27FC236}">
                <a16:creationId xmlns:a16="http://schemas.microsoft.com/office/drawing/2014/main" id="{6C12DCC0-D5CB-C44B-913A-EB935668EFCA}"/>
              </a:ext>
            </a:extLst>
          </p:cNvPr>
          <p:cNvSpPr>
            <a:spLocks noGrp="1"/>
          </p:cNvSpPr>
          <p:nvPr>
            <p:ph type="sldNum" sz="quarter" idx="12"/>
          </p:nvPr>
        </p:nvSpPr>
        <p:spPr/>
        <p:txBody>
          <a:bodyPr/>
          <a:lstStyle/>
          <a:p>
            <a:r>
              <a:rPr lang="en-US" altLang="en-US"/>
              <a:t>Slide </a:t>
            </a:r>
            <a:fld id="{E32F7E7B-65A0-6A4D-B213-C569CCC2C6DA}" type="slidenum">
              <a:rPr lang="en-US" altLang="en-US"/>
              <a:pPr/>
              <a:t>33</a:t>
            </a:fld>
            <a:endParaRPr lang="en-US" altLang="en-US"/>
          </a:p>
        </p:txBody>
      </p:sp>
      <p:sp>
        <p:nvSpPr>
          <p:cNvPr id="334850" name="Rectangle 2">
            <a:extLst>
              <a:ext uri="{FF2B5EF4-FFF2-40B4-BE49-F238E27FC236}">
                <a16:creationId xmlns:a16="http://schemas.microsoft.com/office/drawing/2014/main" id="{0A3B1784-816F-7A47-A428-1BBCA8410814}"/>
              </a:ext>
            </a:extLst>
          </p:cNvPr>
          <p:cNvSpPr>
            <a:spLocks noGrp="1" noChangeArrowheads="1"/>
          </p:cNvSpPr>
          <p:nvPr>
            <p:ph type="title"/>
          </p:nvPr>
        </p:nvSpPr>
        <p:spPr>
          <a:xfrm>
            <a:off x="0" y="0"/>
            <a:ext cx="9144000" cy="914400"/>
          </a:xfrm>
        </p:spPr>
        <p:txBody>
          <a:bodyPr/>
          <a:lstStyle/>
          <a:p>
            <a:r>
              <a:rPr lang="en-US" altLang="en-US" sz="2800"/>
              <a:t>Mixed-Mode SIMD</a:t>
            </a:r>
            <a:r>
              <a:rPr lang="en-US" altLang="en-US" sz="1400"/>
              <a:t> </a:t>
            </a:r>
            <a:r>
              <a:rPr lang="en-US" altLang="en-US" sz="2800"/>
              <a:t>/</a:t>
            </a:r>
            <a:r>
              <a:rPr lang="en-US" altLang="en-US" sz="1400"/>
              <a:t> </a:t>
            </a:r>
            <a:r>
              <a:rPr lang="en-US" altLang="en-US" sz="2800"/>
              <a:t>MIMD Parallelism</a:t>
            </a:r>
          </a:p>
        </p:txBody>
      </p:sp>
      <p:sp>
        <p:nvSpPr>
          <p:cNvPr id="334851" name="Rectangle 3">
            <a:extLst>
              <a:ext uri="{FF2B5EF4-FFF2-40B4-BE49-F238E27FC236}">
                <a16:creationId xmlns:a16="http://schemas.microsoft.com/office/drawing/2014/main" id="{36A55989-EA16-EE47-89E5-E857B29BC76D}"/>
              </a:ext>
            </a:extLst>
          </p:cNvPr>
          <p:cNvSpPr>
            <a:spLocks noChangeArrowheads="1"/>
          </p:cNvSpPr>
          <p:nvPr/>
        </p:nvSpPr>
        <p:spPr bwMode="auto">
          <a:xfrm>
            <a:off x="0" y="100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4852" name="Text Box 4">
            <a:extLst>
              <a:ext uri="{FF2B5EF4-FFF2-40B4-BE49-F238E27FC236}">
                <a16:creationId xmlns:a16="http://schemas.microsoft.com/office/drawing/2014/main" id="{4875B6C2-4941-FF4D-9DC5-5BAB8A045553}"/>
              </a:ext>
            </a:extLst>
          </p:cNvPr>
          <p:cNvSpPr txBox="1">
            <a:spLocks noChangeArrowheads="1"/>
          </p:cNvSpPr>
          <p:nvPr/>
        </p:nvSpPr>
        <p:spPr bwMode="auto">
          <a:xfrm>
            <a:off x="5562600" y="5257800"/>
            <a:ext cx="33528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23.2   The architecture of Purdue PASM.</a:t>
            </a:r>
          </a:p>
        </p:txBody>
      </p:sp>
      <p:sp>
        <p:nvSpPr>
          <p:cNvPr id="334853" name="Rectangle 5">
            <a:extLst>
              <a:ext uri="{FF2B5EF4-FFF2-40B4-BE49-F238E27FC236}">
                <a16:creationId xmlns:a16="http://schemas.microsoft.com/office/drawing/2014/main" id="{67F442D4-8A35-6A4C-81FA-6407E5F49CB8}"/>
              </a:ext>
            </a:extLst>
          </p:cNvPr>
          <p:cNvSpPr>
            <a:spLocks noChangeArrowheads="1"/>
          </p:cNvSpPr>
          <p:nvPr/>
        </p:nvSpPr>
        <p:spPr bwMode="auto">
          <a:xfrm>
            <a:off x="0" y="1262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4854" name="Rectangle 6">
            <a:extLst>
              <a:ext uri="{FF2B5EF4-FFF2-40B4-BE49-F238E27FC236}">
                <a16:creationId xmlns:a16="http://schemas.microsoft.com/office/drawing/2014/main" id="{F3D6B475-CC17-4A4C-B157-425218072D9A}"/>
              </a:ext>
            </a:extLst>
          </p:cNvPr>
          <p:cNvSpPr>
            <a:spLocks noChangeArrowheads="1"/>
          </p:cNvSpPr>
          <p:nvPr/>
        </p:nvSpPr>
        <p:spPr bwMode="auto">
          <a:xfrm>
            <a:off x="0" y="2090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4857" name="Rectangle 9">
            <a:extLst>
              <a:ext uri="{FF2B5EF4-FFF2-40B4-BE49-F238E27FC236}">
                <a16:creationId xmlns:a16="http://schemas.microsoft.com/office/drawing/2014/main" id="{29C91C3D-A25D-C04C-95BB-436AC2EEAD38}"/>
              </a:ext>
            </a:extLst>
          </p:cNvPr>
          <p:cNvSpPr>
            <a:spLocks noChangeArrowheads="1"/>
          </p:cNvSpPr>
          <p:nvPr/>
        </p:nvSpPr>
        <p:spPr bwMode="auto">
          <a:xfrm>
            <a:off x="0" y="1357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34856" name="Object 8">
            <a:extLst>
              <a:ext uri="{FF2B5EF4-FFF2-40B4-BE49-F238E27FC236}">
                <a16:creationId xmlns:a16="http://schemas.microsoft.com/office/drawing/2014/main" id="{33DED3F5-B7FB-5345-B445-C202A96885A1}"/>
              </a:ext>
            </a:extLst>
          </p:cNvPr>
          <p:cNvGraphicFramePr>
            <a:graphicFrameLocks noChangeAspect="1"/>
          </p:cNvGraphicFramePr>
          <p:nvPr/>
        </p:nvGraphicFramePr>
        <p:xfrm>
          <a:off x="228600" y="838200"/>
          <a:ext cx="7010400" cy="5294313"/>
        </p:xfrm>
        <a:graphic>
          <a:graphicData uri="http://schemas.openxmlformats.org/presentationml/2006/ole">
            <mc:AlternateContent xmlns:mc="http://schemas.openxmlformats.org/markup-compatibility/2006">
              <mc:Choice xmlns:v="urn:schemas-microsoft-com:vml" Requires="v">
                <p:oleObj spid="_x0000_s334858" r:id="rId3" imgW="5270500" imgH="3975100" progId="MSDraw.Drawing.8.2">
                  <p:embed/>
                </p:oleObj>
              </mc:Choice>
              <mc:Fallback>
                <p:oleObj r:id="rId3" imgW="5270500" imgH="3975100" progId="MSDraw.Drawing.8.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7010400" cy="529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CDE5E12C-2010-8A44-AA49-604FD58DDAF0}"/>
              </a:ext>
            </a:extLst>
          </p:cNvPr>
          <p:cNvSpPr>
            <a:spLocks noGrp="1"/>
          </p:cNvSpPr>
          <p:nvPr>
            <p:ph type="dt" sz="half" idx="10"/>
          </p:nvPr>
        </p:nvSpPr>
        <p:spPr/>
        <p:txBody>
          <a:bodyPr/>
          <a:lstStyle/>
          <a:p>
            <a:r>
              <a:rPr lang="en-US" altLang="en-US"/>
              <a:t>Fall  2010</a:t>
            </a:r>
          </a:p>
        </p:txBody>
      </p:sp>
      <p:sp>
        <p:nvSpPr>
          <p:cNvPr id="10" name="Footer Placeholder 4">
            <a:extLst>
              <a:ext uri="{FF2B5EF4-FFF2-40B4-BE49-F238E27FC236}">
                <a16:creationId xmlns:a16="http://schemas.microsoft.com/office/drawing/2014/main" id="{149CABAA-6C55-4D44-B6C2-6D71AD5901A2}"/>
              </a:ext>
            </a:extLst>
          </p:cNvPr>
          <p:cNvSpPr>
            <a:spLocks noGrp="1"/>
          </p:cNvSpPr>
          <p:nvPr>
            <p:ph type="ftr" sz="quarter" idx="11"/>
          </p:nvPr>
        </p:nvSpPr>
        <p:spPr/>
        <p:txBody>
          <a:bodyPr/>
          <a:lstStyle/>
          <a:p>
            <a:r>
              <a:rPr lang="en-US" altLang="en-US"/>
              <a:t>Parallel Processing, Implementation Aspects</a:t>
            </a:r>
          </a:p>
        </p:txBody>
      </p:sp>
      <p:sp>
        <p:nvSpPr>
          <p:cNvPr id="11" name="Slide Number Placeholder 5">
            <a:extLst>
              <a:ext uri="{FF2B5EF4-FFF2-40B4-BE49-F238E27FC236}">
                <a16:creationId xmlns:a16="http://schemas.microsoft.com/office/drawing/2014/main" id="{CD6E68A9-9D68-E84A-8915-CF10C5C49F8D}"/>
              </a:ext>
            </a:extLst>
          </p:cNvPr>
          <p:cNvSpPr>
            <a:spLocks noGrp="1"/>
          </p:cNvSpPr>
          <p:nvPr>
            <p:ph type="sldNum" sz="quarter" idx="12"/>
          </p:nvPr>
        </p:nvSpPr>
        <p:spPr/>
        <p:txBody>
          <a:bodyPr/>
          <a:lstStyle/>
          <a:p>
            <a:r>
              <a:rPr lang="en-US" altLang="en-US"/>
              <a:t>Slide </a:t>
            </a:r>
            <a:fld id="{9A4FDEEA-962C-5E41-A473-B192FCF453B8}" type="slidenum">
              <a:rPr lang="en-US" altLang="en-US"/>
              <a:pPr/>
              <a:t>34</a:t>
            </a:fld>
            <a:endParaRPr lang="en-US" altLang="en-US"/>
          </a:p>
        </p:txBody>
      </p:sp>
      <p:sp>
        <p:nvSpPr>
          <p:cNvPr id="200706" name="Rectangle 2">
            <a:extLst>
              <a:ext uri="{FF2B5EF4-FFF2-40B4-BE49-F238E27FC236}">
                <a16:creationId xmlns:a16="http://schemas.microsoft.com/office/drawing/2014/main" id="{D8C85757-9693-AC45-81D8-D75FA17FE755}"/>
              </a:ext>
            </a:extLst>
          </p:cNvPr>
          <p:cNvSpPr>
            <a:spLocks noGrp="1" noChangeArrowheads="1"/>
          </p:cNvSpPr>
          <p:nvPr>
            <p:ph type="title"/>
          </p:nvPr>
        </p:nvSpPr>
        <p:spPr>
          <a:xfrm>
            <a:off x="0" y="0"/>
            <a:ext cx="9144000" cy="838200"/>
          </a:xfrm>
        </p:spPr>
        <p:txBody>
          <a:bodyPr/>
          <a:lstStyle/>
          <a:p>
            <a:r>
              <a:rPr lang="en-US" altLang="en-US" sz="3200"/>
              <a:t>23.2  The First Supercomputer: ILLIAC IV</a:t>
            </a:r>
          </a:p>
        </p:txBody>
      </p:sp>
      <p:sp>
        <p:nvSpPr>
          <p:cNvPr id="200708" name="Rectangle 4">
            <a:extLst>
              <a:ext uri="{FF2B5EF4-FFF2-40B4-BE49-F238E27FC236}">
                <a16:creationId xmlns:a16="http://schemas.microsoft.com/office/drawing/2014/main" id="{3E764B84-B25B-A744-80F8-109E1D53472E}"/>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0711" name="Rectangle 7">
            <a:extLst>
              <a:ext uri="{FF2B5EF4-FFF2-40B4-BE49-F238E27FC236}">
                <a16:creationId xmlns:a16="http://schemas.microsoft.com/office/drawing/2014/main" id="{333690CE-4BEE-3549-AB8B-AFD6AB362692}"/>
              </a:ext>
            </a:extLst>
          </p:cNvPr>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0727" name="Rectangle 23">
            <a:extLst>
              <a:ext uri="{FF2B5EF4-FFF2-40B4-BE49-F238E27FC236}">
                <a16:creationId xmlns:a16="http://schemas.microsoft.com/office/drawing/2014/main" id="{C87C51F5-4F15-A64E-A158-1DFA8E809F76}"/>
              </a:ext>
            </a:extLst>
          </p:cNvPr>
          <p:cNvSpPr>
            <a:spLocks noChangeArrowheads="1"/>
          </p:cNvSpPr>
          <p:nvPr/>
        </p:nvSpPr>
        <p:spPr bwMode="auto">
          <a:xfrm>
            <a:off x="0" y="1824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0735" name="Text Box 31">
            <a:extLst>
              <a:ext uri="{FF2B5EF4-FFF2-40B4-BE49-F238E27FC236}">
                <a16:creationId xmlns:a16="http://schemas.microsoft.com/office/drawing/2014/main" id="{8AF61108-1DA2-544F-BAC7-00B097A5E3E0}"/>
              </a:ext>
            </a:extLst>
          </p:cNvPr>
          <p:cNvSpPr txBox="1">
            <a:spLocks noChangeArrowheads="1"/>
          </p:cNvSpPr>
          <p:nvPr/>
        </p:nvSpPr>
        <p:spPr bwMode="auto">
          <a:xfrm>
            <a:off x="381000" y="3124200"/>
            <a:ext cx="2590800" cy="16160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latin typeface="Arial" panose="020B0604020202020204" pitchFamily="34" charset="0"/>
                <a:cs typeface="Times New Roman" panose="02020603050405020304" pitchFamily="18" charset="0"/>
              </a:rPr>
              <a:t>Fig. 23.3    </a:t>
            </a:r>
            <a:r>
              <a:rPr lang="en-US" altLang="en-US">
                <a:latin typeface="Arial" panose="020B0604020202020204" pitchFamily="34" charset="0"/>
              </a:rPr>
              <a:t>The ILLIAC IV computer (the inter-processor routing network is only partially shown).</a:t>
            </a:r>
          </a:p>
        </p:txBody>
      </p:sp>
      <p:sp>
        <p:nvSpPr>
          <p:cNvPr id="200737" name="Rectangle 33">
            <a:extLst>
              <a:ext uri="{FF2B5EF4-FFF2-40B4-BE49-F238E27FC236}">
                <a16:creationId xmlns:a16="http://schemas.microsoft.com/office/drawing/2014/main" id="{BA776C6D-ACD5-FF45-9164-8AE2FEB4B38F}"/>
              </a:ext>
            </a:extLst>
          </p:cNvPr>
          <p:cNvSpPr>
            <a:spLocks noChangeArrowheads="1"/>
          </p:cNvSpPr>
          <p:nvPr/>
        </p:nvSpPr>
        <p:spPr bwMode="auto">
          <a:xfrm>
            <a:off x="0" y="909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0736" name="Object 32">
            <a:extLst>
              <a:ext uri="{FF2B5EF4-FFF2-40B4-BE49-F238E27FC236}">
                <a16:creationId xmlns:a16="http://schemas.microsoft.com/office/drawing/2014/main" id="{96968142-091F-7443-B18B-11E2D46BF70E}"/>
              </a:ext>
            </a:extLst>
          </p:cNvPr>
          <p:cNvGraphicFramePr>
            <a:graphicFrameLocks noChangeAspect="1"/>
          </p:cNvGraphicFramePr>
          <p:nvPr/>
        </p:nvGraphicFramePr>
        <p:xfrm>
          <a:off x="2438400" y="762000"/>
          <a:ext cx="6400800" cy="5562600"/>
        </p:xfrm>
        <a:graphic>
          <a:graphicData uri="http://schemas.openxmlformats.org/presentationml/2006/ole">
            <mc:AlternateContent xmlns:mc="http://schemas.openxmlformats.org/markup-compatibility/2006">
              <mc:Choice xmlns:v="urn:schemas-microsoft-com:vml" Requires="v">
                <p:oleObj spid="_x0000_s200738" r:id="rId3" imgW="4787900" imgH="4838700" progId="MSDraw.Drawing.8.2">
                  <p:embed/>
                </p:oleObj>
              </mc:Choice>
              <mc:Fallback>
                <p:oleObj r:id="rId3" imgW="4787900" imgH="4838700" progId="MSDraw.Drawing.8.2">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62000"/>
                        <a:ext cx="6400800" cy="556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6">
            <a:extLst>
              <a:ext uri="{FF2B5EF4-FFF2-40B4-BE49-F238E27FC236}">
                <a16:creationId xmlns:a16="http://schemas.microsoft.com/office/drawing/2014/main" id="{EFB46366-5A25-704F-89F2-389B921F7E9B}"/>
              </a:ext>
            </a:extLst>
          </p:cNvPr>
          <p:cNvSpPr>
            <a:spLocks noGrp="1"/>
          </p:cNvSpPr>
          <p:nvPr>
            <p:ph type="dt" sz="half" idx="10"/>
          </p:nvPr>
        </p:nvSpPr>
        <p:spPr/>
        <p:txBody>
          <a:bodyPr/>
          <a:lstStyle/>
          <a:p>
            <a:r>
              <a:rPr lang="en-US" altLang="en-US"/>
              <a:t>Fall  2010</a:t>
            </a:r>
          </a:p>
        </p:txBody>
      </p:sp>
      <p:sp>
        <p:nvSpPr>
          <p:cNvPr id="11" name="Footer Placeholder 7">
            <a:extLst>
              <a:ext uri="{FF2B5EF4-FFF2-40B4-BE49-F238E27FC236}">
                <a16:creationId xmlns:a16="http://schemas.microsoft.com/office/drawing/2014/main" id="{BB759996-9E49-E048-924F-A00491DBB483}"/>
              </a:ext>
            </a:extLst>
          </p:cNvPr>
          <p:cNvSpPr>
            <a:spLocks noGrp="1"/>
          </p:cNvSpPr>
          <p:nvPr>
            <p:ph type="ftr" sz="quarter" idx="11"/>
          </p:nvPr>
        </p:nvSpPr>
        <p:spPr/>
        <p:txBody>
          <a:bodyPr/>
          <a:lstStyle/>
          <a:p>
            <a:r>
              <a:rPr lang="en-US" altLang="en-US"/>
              <a:t>Parallel Processing, Implementation Aspects</a:t>
            </a:r>
          </a:p>
        </p:txBody>
      </p:sp>
      <p:sp>
        <p:nvSpPr>
          <p:cNvPr id="12" name="Slide Number Placeholder 8">
            <a:extLst>
              <a:ext uri="{FF2B5EF4-FFF2-40B4-BE49-F238E27FC236}">
                <a16:creationId xmlns:a16="http://schemas.microsoft.com/office/drawing/2014/main" id="{C2EF2743-E94B-0F41-909F-CD528E4812B5}"/>
              </a:ext>
            </a:extLst>
          </p:cNvPr>
          <p:cNvSpPr>
            <a:spLocks noGrp="1"/>
          </p:cNvSpPr>
          <p:nvPr>
            <p:ph type="sldNum" sz="quarter" idx="12"/>
          </p:nvPr>
        </p:nvSpPr>
        <p:spPr/>
        <p:txBody>
          <a:bodyPr/>
          <a:lstStyle/>
          <a:p>
            <a:r>
              <a:rPr lang="en-US" altLang="en-US"/>
              <a:t>Slide </a:t>
            </a:r>
            <a:fld id="{3FF1B97B-87A0-3646-9368-7DECD398B548}" type="slidenum">
              <a:rPr lang="en-US" altLang="en-US"/>
              <a:pPr/>
              <a:t>35</a:t>
            </a:fld>
            <a:endParaRPr lang="en-US" altLang="en-US"/>
          </a:p>
        </p:txBody>
      </p:sp>
      <p:sp>
        <p:nvSpPr>
          <p:cNvPr id="201730" name="Rectangle 2">
            <a:extLst>
              <a:ext uri="{FF2B5EF4-FFF2-40B4-BE49-F238E27FC236}">
                <a16:creationId xmlns:a16="http://schemas.microsoft.com/office/drawing/2014/main" id="{DEADD2E7-E87B-A541-A6C1-C0D3FA716442}"/>
              </a:ext>
            </a:extLst>
          </p:cNvPr>
          <p:cNvSpPr>
            <a:spLocks noGrp="1" noChangeArrowheads="1"/>
          </p:cNvSpPr>
          <p:nvPr>
            <p:ph type="title" sz="quarter"/>
          </p:nvPr>
        </p:nvSpPr>
        <p:spPr>
          <a:xfrm>
            <a:off x="0" y="0"/>
            <a:ext cx="9144000" cy="838200"/>
          </a:xfrm>
        </p:spPr>
        <p:txBody>
          <a:bodyPr/>
          <a:lstStyle/>
          <a:p>
            <a:r>
              <a:rPr lang="en-US" altLang="en-US" sz="3200"/>
              <a:t>23.3  Massively Parallel Goodyear MPP</a:t>
            </a:r>
          </a:p>
        </p:txBody>
      </p:sp>
      <p:sp>
        <p:nvSpPr>
          <p:cNvPr id="201731" name="Text Box 3">
            <a:extLst>
              <a:ext uri="{FF2B5EF4-FFF2-40B4-BE49-F238E27FC236}">
                <a16:creationId xmlns:a16="http://schemas.microsoft.com/office/drawing/2014/main" id="{28FD7551-4FB8-1A4D-BB97-05C5B6C319E3}"/>
              </a:ext>
            </a:extLst>
          </p:cNvPr>
          <p:cNvSpPr txBox="1">
            <a:spLocks noChangeArrowheads="1"/>
          </p:cNvSpPr>
          <p:nvPr/>
        </p:nvSpPr>
        <p:spPr bwMode="auto">
          <a:xfrm>
            <a:off x="1828800" y="5638800"/>
            <a:ext cx="55626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latin typeface="Arial" panose="020B0604020202020204" pitchFamily="34" charset="0"/>
                <a:cs typeface="Times New Roman" panose="02020603050405020304" pitchFamily="18" charset="0"/>
              </a:rPr>
              <a:t>Fig. 23.4    </a:t>
            </a:r>
            <a:r>
              <a:rPr lang="en-US" altLang="en-US">
                <a:latin typeface="Arial" panose="020B0604020202020204" pitchFamily="34" charset="0"/>
              </a:rPr>
              <a:t>The architecture of Goodyear MPP. </a:t>
            </a:r>
          </a:p>
        </p:txBody>
      </p:sp>
      <p:sp>
        <p:nvSpPr>
          <p:cNvPr id="201732" name="Rectangle 4">
            <a:extLst>
              <a:ext uri="{FF2B5EF4-FFF2-40B4-BE49-F238E27FC236}">
                <a16:creationId xmlns:a16="http://schemas.microsoft.com/office/drawing/2014/main" id="{91766CC9-F240-C94A-866F-B7A1E352F50A}"/>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1757" name="Rectangle 29">
            <a:extLst>
              <a:ext uri="{FF2B5EF4-FFF2-40B4-BE49-F238E27FC236}">
                <a16:creationId xmlns:a16="http://schemas.microsoft.com/office/drawing/2014/main" id="{3EA98699-FC0B-DB44-A837-DA3BB9FBD007}"/>
              </a:ext>
            </a:extLst>
          </p:cNvPr>
          <p:cNvSpPr>
            <a:spLocks noChangeArrowheads="1"/>
          </p:cNvSpPr>
          <p:nvPr/>
        </p:nvSpPr>
        <p:spPr bwMode="auto">
          <a:xfrm>
            <a:off x="0" y="1509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1759" name="Rectangle 31">
            <a:extLst>
              <a:ext uri="{FF2B5EF4-FFF2-40B4-BE49-F238E27FC236}">
                <a16:creationId xmlns:a16="http://schemas.microsoft.com/office/drawing/2014/main" id="{FFB53C76-8933-BA4C-A660-C0E3C1FF40A1}"/>
              </a:ext>
            </a:extLst>
          </p:cNvPr>
          <p:cNvSpPr>
            <a:spLocks noChangeArrowheads="1"/>
          </p:cNvSpPr>
          <p:nvPr/>
        </p:nvSpPr>
        <p:spPr bwMode="auto">
          <a:xfrm>
            <a:off x="0" y="2271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1763" name="Rectangle 35">
            <a:extLst>
              <a:ext uri="{FF2B5EF4-FFF2-40B4-BE49-F238E27FC236}">
                <a16:creationId xmlns:a16="http://schemas.microsoft.com/office/drawing/2014/main" id="{2659A23A-196F-AA4C-8114-381740DF3B7B}"/>
              </a:ext>
            </a:extLst>
          </p:cNvPr>
          <p:cNvSpPr>
            <a:spLocks noChangeArrowheads="1"/>
          </p:cNvSpPr>
          <p:nvPr/>
        </p:nvSpPr>
        <p:spPr bwMode="auto">
          <a:xfrm>
            <a:off x="0" y="2562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1766" name="Rectangle 38">
            <a:extLst>
              <a:ext uri="{FF2B5EF4-FFF2-40B4-BE49-F238E27FC236}">
                <a16:creationId xmlns:a16="http://schemas.microsoft.com/office/drawing/2014/main" id="{04EA68DF-C527-0B4B-B838-8CD0A49A612E}"/>
              </a:ext>
            </a:extLst>
          </p:cNvPr>
          <p:cNvSpPr>
            <a:spLocks noChangeArrowheads="1"/>
          </p:cNvSpPr>
          <p:nvPr/>
        </p:nvSpPr>
        <p:spPr bwMode="auto">
          <a:xfrm>
            <a:off x="0" y="1804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1765" name="Object 37">
            <a:extLst>
              <a:ext uri="{FF2B5EF4-FFF2-40B4-BE49-F238E27FC236}">
                <a16:creationId xmlns:a16="http://schemas.microsoft.com/office/drawing/2014/main" id="{198B9092-7B8C-5C49-BE03-F4DE85FBE0A5}"/>
              </a:ext>
            </a:extLst>
          </p:cNvPr>
          <p:cNvGraphicFramePr>
            <a:graphicFrameLocks noChangeAspect="1"/>
          </p:cNvGraphicFramePr>
          <p:nvPr/>
        </p:nvGraphicFramePr>
        <p:xfrm>
          <a:off x="990600" y="914400"/>
          <a:ext cx="7010400" cy="4762500"/>
        </p:xfrm>
        <a:graphic>
          <a:graphicData uri="http://schemas.openxmlformats.org/presentationml/2006/ole">
            <mc:AlternateContent xmlns:mc="http://schemas.openxmlformats.org/markup-compatibility/2006">
              <mc:Choice xmlns:v="urn:schemas-microsoft-com:vml" Requires="v">
                <p:oleObj spid="_x0000_s201767" r:id="rId3" imgW="4521200" imgH="3111500" progId="MSDraw.Drawing.8.2">
                  <p:embed/>
                </p:oleObj>
              </mc:Choice>
              <mc:Fallback>
                <p:oleObj r:id="rId3" imgW="4521200" imgH="3111500" progId="MSDraw.Drawing.8.2">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14400"/>
                        <a:ext cx="7010400" cy="476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20434C0-8114-D347-BD69-2FDA782533A5}"/>
              </a:ext>
            </a:extLst>
          </p:cNvPr>
          <p:cNvSpPr>
            <a:spLocks noGrp="1"/>
          </p:cNvSpPr>
          <p:nvPr>
            <p:ph type="dt" sz="half" idx="10"/>
          </p:nvPr>
        </p:nvSpPr>
        <p:spPr/>
        <p:txBody>
          <a:bodyPr/>
          <a:lstStyle/>
          <a:p>
            <a:r>
              <a:rPr lang="en-US" altLang="en-US"/>
              <a:t>Fall  2010</a:t>
            </a:r>
          </a:p>
        </p:txBody>
      </p:sp>
      <p:sp>
        <p:nvSpPr>
          <p:cNvPr id="10" name="Footer Placeholder 4">
            <a:extLst>
              <a:ext uri="{FF2B5EF4-FFF2-40B4-BE49-F238E27FC236}">
                <a16:creationId xmlns:a16="http://schemas.microsoft.com/office/drawing/2014/main" id="{83CDC1D5-688B-4C4C-92F9-8649D1E4D262}"/>
              </a:ext>
            </a:extLst>
          </p:cNvPr>
          <p:cNvSpPr>
            <a:spLocks noGrp="1"/>
          </p:cNvSpPr>
          <p:nvPr>
            <p:ph type="ftr" sz="quarter" idx="11"/>
          </p:nvPr>
        </p:nvSpPr>
        <p:spPr/>
        <p:txBody>
          <a:bodyPr/>
          <a:lstStyle/>
          <a:p>
            <a:r>
              <a:rPr lang="en-US" altLang="en-US"/>
              <a:t>Parallel Processing, Implementation Aspects</a:t>
            </a:r>
          </a:p>
        </p:txBody>
      </p:sp>
      <p:sp>
        <p:nvSpPr>
          <p:cNvPr id="11" name="Slide Number Placeholder 5">
            <a:extLst>
              <a:ext uri="{FF2B5EF4-FFF2-40B4-BE49-F238E27FC236}">
                <a16:creationId xmlns:a16="http://schemas.microsoft.com/office/drawing/2014/main" id="{2293BFF2-436C-2F45-83C9-440AC6BA2828}"/>
              </a:ext>
            </a:extLst>
          </p:cNvPr>
          <p:cNvSpPr>
            <a:spLocks noGrp="1"/>
          </p:cNvSpPr>
          <p:nvPr>
            <p:ph type="sldNum" sz="quarter" idx="12"/>
          </p:nvPr>
        </p:nvSpPr>
        <p:spPr/>
        <p:txBody>
          <a:bodyPr/>
          <a:lstStyle/>
          <a:p>
            <a:r>
              <a:rPr lang="en-US" altLang="en-US"/>
              <a:t>Slide </a:t>
            </a:r>
            <a:fld id="{0723840F-364C-604A-A039-4C44E4CCB179}" type="slidenum">
              <a:rPr lang="en-US" altLang="en-US"/>
              <a:pPr/>
              <a:t>36</a:t>
            </a:fld>
            <a:endParaRPr lang="en-US" altLang="en-US"/>
          </a:p>
        </p:txBody>
      </p:sp>
      <p:sp>
        <p:nvSpPr>
          <p:cNvPr id="339970" name="Rectangle 2">
            <a:extLst>
              <a:ext uri="{FF2B5EF4-FFF2-40B4-BE49-F238E27FC236}">
                <a16:creationId xmlns:a16="http://schemas.microsoft.com/office/drawing/2014/main" id="{CC3BCA7E-6C8B-8A48-893D-657CB51EA78A}"/>
              </a:ext>
            </a:extLst>
          </p:cNvPr>
          <p:cNvSpPr>
            <a:spLocks noGrp="1" noChangeArrowheads="1"/>
          </p:cNvSpPr>
          <p:nvPr>
            <p:ph type="title"/>
          </p:nvPr>
        </p:nvSpPr>
        <p:spPr>
          <a:xfrm>
            <a:off x="0" y="0"/>
            <a:ext cx="9144000" cy="914400"/>
          </a:xfrm>
        </p:spPr>
        <p:txBody>
          <a:bodyPr/>
          <a:lstStyle/>
          <a:p>
            <a:r>
              <a:rPr lang="en-US" altLang="en-US" sz="2800"/>
              <a:t>Processing Elements in the Goodyear MPP</a:t>
            </a:r>
          </a:p>
        </p:txBody>
      </p:sp>
      <p:sp>
        <p:nvSpPr>
          <p:cNvPr id="339971" name="Rectangle 3">
            <a:extLst>
              <a:ext uri="{FF2B5EF4-FFF2-40B4-BE49-F238E27FC236}">
                <a16:creationId xmlns:a16="http://schemas.microsoft.com/office/drawing/2014/main" id="{1311BCA7-2B2E-2A48-A151-69FB384FBE44}"/>
              </a:ext>
            </a:extLst>
          </p:cNvPr>
          <p:cNvSpPr>
            <a:spLocks noChangeArrowheads="1"/>
          </p:cNvSpPr>
          <p:nvPr/>
        </p:nvSpPr>
        <p:spPr bwMode="auto">
          <a:xfrm>
            <a:off x="0" y="100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9972" name="Text Box 4">
            <a:extLst>
              <a:ext uri="{FF2B5EF4-FFF2-40B4-BE49-F238E27FC236}">
                <a16:creationId xmlns:a16="http://schemas.microsoft.com/office/drawing/2014/main" id="{1599CD57-3631-534D-B899-8DCF5B22F79B}"/>
              </a:ext>
            </a:extLst>
          </p:cNvPr>
          <p:cNvSpPr txBox="1">
            <a:spLocks noChangeArrowheads="1"/>
          </p:cNvSpPr>
          <p:nvPr/>
        </p:nvSpPr>
        <p:spPr bwMode="auto">
          <a:xfrm>
            <a:off x="609600" y="4419600"/>
            <a:ext cx="1828800" cy="13112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23.5    </a:t>
            </a:r>
          </a:p>
          <a:p>
            <a:r>
              <a:rPr lang="en-US" altLang="en-US">
                <a:latin typeface="Arial" panose="020B0604020202020204" pitchFamily="34" charset="0"/>
              </a:rPr>
              <a:t>The single-bit processor of MPP.</a:t>
            </a:r>
          </a:p>
        </p:txBody>
      </p:sp>
      <p:sp>
        <p:nvSpPr>
          <p:cNvPr id="339973" name="Rectangle 5">
            <a:extLst>
              <a:ext uri="{FF2B5EF4-FFF2-40B4-BE49-F238E27FC236}">
                <a16:creationId xmlns:a16="http://schemas.microsoft.com/office/drawing/2014/main" id="{3728AE51-0D92-D04D-955F-2E682B1DF386}"/>
              </a:ext>
            </a:extLst>
          </p:cNvPr>
          <p:cNvSpPr>
            <a:spLocks noChangeArrowheads="1"/>
          </p:cNvSpPr>
          <p:nvPr/>
        </p:nvSpPr>
        <p:spPr bwMode="auto">
          <a:xfrm>
            <a:off x="0" y="1262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9974" name="Rectangle 6">
            <a:extLst>
              <a:ext uri="{FF2B5EF4-FFF2-40B4-BE49-F238E27FC236}">
                <a16:creationId xmlns:a16="http://schemas.microsoft.com/office/drawing/2014/main" id="{EBFFFF3F-F94D-5849-BD1C-322031F21F7E}"/>
              </a:ext>
            </a:extLst>
          </p:cNvPr>
          <p:cNvSpPr>
            <a:spLocks noChangeArrowheads="1"/>
          </p:cNvSpPr>
          <p:nvPr/>
        </p:nvSpPr>
        <p:spPr bwMode="auto">
          <a:xfrm>
            <a:off x="0" y="2090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9977" name="Rectangle 9">
            <a:extLst>
              <a:ext uri="{FF2B5EF4-FFF2-40B4-BE49-F238E27FC236}">
                <a16:creationId xmlns:a16="http://schemas.microsoft.com/office/drawing/2014/main" id="{21C3EB0F-390E-4D41-BA11-D94979D1AB92}"/>
              </a:ext>
            </a:extLst>
          </p:cNvPr>
          <p:cNvSpPr>
            <a:spLocks noChangeArrowheads="1"/>
          </p:cNvSpPr>
          <p:nvPr/>
        </p:nvSpPr>
        <p:spPr bwMode="auto">
          <a:xfrm>
            <a:off x="0" y="1466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39976" name="Object 8">
            <a:extLst>
              <a:ext uri="{FF2B5EF4-FFF2-40B4-BE49-F238E27FC236}">
                <a16:creationId xmlns:a16="http://schemas.microsoft.com/office/drawing/2014/main" id="{42E859E8-7626-B349-8E01-178E8C597A55}"/>
              </a:ext>
            </a:extLst>
          </p:cNvPr>
          <p:cNvGraphicFramePr>
            <a:graphicFrameLocks noChangeAspect="1"/>
          </p:cNvGraphicFramePr>
          <p:nvPr/>
        </p:nvGraphicFramePr>
        <p:xfrm>
          <a:off x="2514600" y="914400"/>
          <a:ext cx="5943600" cy="5418138"/>
        </p:xfrm>
        <a:graphic>
          <a:graphicData uri="http://schemas.openxmlformats.org/presentationml/2006/ole">
            <mc:AlternateContent xmlns:mc="http://schemas.openxmlformats.org/markup-compatibility/2006">
              <mc:Choice xmlns:v="urn:schemas-microsoft-com:vml" Requires="v">
                <p:oleObj spid="_x0000_s339978" r:id="rId3" imgW="4127500" imgH="3771900" progId="MSDraw.Drawing.8.2">
                  <p:embed/>
                </p:oleObj>
              </mc:Choice>
              <mc:Fallback>
                <p:oleObj r:id="rId3" imgW="4127500" imgH="3771900" progId="MSDraw.Drawing.8.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914400"/>
                        <a:ext cx="5943600" cy="541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2C597E-7123-4B47-BE08-92BBB35CA82D}"/>
              </a:ext>
            </a:extLst>
          </p:cNvPr>
          <p:cNvSpPr>
            <a:spLocks noGrp="1"/>
          </p:cNvSpPr>
          <p:nvPr>
            <p:ph type="dt" sz="half" idx="10"/>
          </p:nvPr>
        </p:nvSpPr>
        <p:spPr/>
        <p:txBody>
          <a:bodyPr/>
          <a:lstStyle/>
          <a:p>
            <a:r>
              <a:rPr lang="en-US" altLang="en-US"/>
              <a:t>Fall  2010</a:t>
            </a:r>
          </a:p>
        </p:txBody>
      </p:sp>
      <p:sp>
        <p:nvSpPr>
          <p:cNvPr id="9" name="Footer Placeholder 4">
            <a:extLst>
              <a:ext uri="{FF2B5EF4-FFF2-40B4-BE49-F238E27FC236}">
                <a16:creationId xmlns:a16="http://schemas.microsoft.com/office/drawing/2014/main" id="{FD8A6BA2-89E6-C54D-9056-DEA4ED33BC43}"/>
              </a:ext>
            </a:extLst>
          </p:cNvPr>
          <p:cNvSpPr>
            <a:spLocks noGrp="1"/>
          </p:cNvSpPr>
          <p:nvPr>
            <p:ph type="ftr" sz="quarter" idx="11"/>
          </p:nvPr>
        </p:nvSpPr>
        <p:spPr/>
        <p:txBody>
          <a:bodyPr/>
          <a:lstStyle/>
          <a:p>
            <a:r>
              <a:rPr lang="en-US" altLang="en-US"/>
              <a:t>Parallel Processing, Implementation Aspects</a:t>
            </a:r>
          </a:p>
        </p:txBody>
      </p:sp>
      <p:sp>
        <p:nvSpPr>
          <p:cNvPr id="10" name="Slide Number Placeholder 5">
            <a:extLst>
              <a:ext uri="{FF2B5EF4-FFF2-40B4-BE49-F238E27FC236}">
                <a16:creationId xmlns:a16="http://schemas.microsoft.com/office/drawing/2014/main" id="{4A532D1D-83D2-B24A-8EC1-BEF976CEF4BB}"/>
              </a:ext>
            </a:extLst>
          </p:cNvPr>
          <p:cNvSpPr>
            <a:spLocks noGrp="1"/>
          </p:cNvSpPr>
          <p:nvPr>
            <p:ph type="sldNum" sz="quarter" idx="12"/>
          </p:nvPr>
        </p:nvSpPr>
        <p:spPr/>
        <p:txBody>
          <a:bodyPr/>
          <a:lstStyle/>
          <a:p>
            <a:r>
              <a:rPr lang="en-US" altLang="en-US"/>
              <a:t>Slide </a:t>
            </a:r>
            <a:fld id="{C77DBD75-D7E4-7F4D-A4D5-7E8E7C034C4D}" type="slidenum">
              <a:rPr lang="en-US" altLang="en-US"/>
              <a:pPr/>
              <a:t>37</a:t>
            </a:fld>
            <a:endParaRPr lang="en-US" altLang="en-US"/>
          </a:p>
        </p:txBody>
      </p:sp>
      <p:sp>
        <p:nvSpPr>
          <p:cNvPr id="202754" name="Rectangle 2">
            <a:extLst>
              <a:ext uri="{FF2B5EF4-FFF2-40B4-BE49-F238E27FC236}">
                <a16:creationId xmlns:a16="http://schemas.microsoft.com/office/drawing/2014/main" id="{FB5DFF14-FCB3-3544-91CB-7ABDF7A964BC}"/>
              </a:ext>
            </a:extLst>
          </p:cNvPr>
          <p:cNvSpPr>
            <a:spLocks noGrp="1" noChangeArrowheads="1"/>
          </p:cNvSpPr>
          <p:nvPr>
            <p:ph type="title"/>
          </p:nvPr>
        </p:nvSpPr>
        <p:spPr>
          <a:xfrm>
            <a:off x="0" y="0"/>
            <a:ext cx="9144000" cy="990600"/>
          </a:xfrm>
        </p:spPr>
        <p:txBody>
          <a:bodyPr/>
          <a:lstStyle/>
          <a:p>
            <a:r>
              <a:rPr lang="en-US" altLang="en-US" sz="3200"/>
              <a:t>23.4  Distributed Array Processor (DAP)</a:t>
            </a:r>
          </a:p>
        </p:txBody>
      </p:sp>
      <p:sp>
        <p:nvSpPr>
          <p:cNvPr id="202755" name="Text Box 3">
            <a:extLst>
              <a:ext uri="{FF2B5EF4-FFF2-40B4-BE49-F238E27FC236}">
                <a16:creationId xmlns:a16="http://schemas.microsoft.com/office/drawing/2014/main" id="{8C0CC103-68DD-1D44-A11A-4A367939754E}"/>
              </a:ext>
            </a:extLst>
          </p:cNvPr>
          <p:cNvSpPr txBox="1">
            <a:spLocks noChangeArrowheads="1"/>
          </p:cNvSpPr>
          <p:nvPr/>
        </p:nvSpPr>
        <p:spPr bwMode="auto">
          <a:xfrm>
            <a:off x="457200" y="4724400"/>
            <a:ext cx="1752600" cy="13112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latin typeface="Arial" panose="020B0604020202020204" pitchFamily="34" charset="0"/>
                <a:cs typeface="Times New Roman" panose="02020603050405020304" pitchFamily="18" charset="0"/>
              </a:rPr>
              <a:t>Fig. 23.6   </a:t>
            </a:r>
          </a:p>
          <a:p>
            <a:r>
              <a:rPr lang="en-US" altLang="en-US">
                <a:latin typeface="Arial" panose="020B0604020202020204" pitchFamily="34" charset="0"/>
              </a:rPr>
              <a:t>The bit-serial processor of DAP. </a:t>
            </a:r>
          </a:p>
        </p:txBody>
      </p:sp>
      <p:sp>
        <p:nvSpPr>
          <p:cNvPr id="202759" name="Rectangle 7">
            <a:extLst>
              <a:ext uri="{FF2B5EF4-FFF2-40B4-BE49-F238E27FC236}">
                <a16:creationId xmlns:a16="http://schemas.microsoft.com/office/drawing/2014/main" id="{CDF7BD40-1DFF-6644-8C6C-390141F38190}"/>
              </a:ext>
            </a:extLst>
          </p:cNvPr>
          <p:cNvSpPr>
            <a:spLocks noChangeArrowheads="1"/>
          </p:cNvSpPr>
          <p:nvPr/>
        </p:nvSpPr>
        <p:spPr bwMode="auto">
          <a:xfrm>
            <a:off x="0" y="1476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2763" name="Rectangle 11">
            <a:extLst>
              <a:ext uri="{FF2B5EF4-FFF2-40B4-BE49-F238E27FC236}">
                <a16:creationId xmlns:a16="http://schemas.microsoft.com/office/drawing/2014/main" id="{8F3B2ECF-8FDF-1C4E-8D5E-FC9CB99E7229}"/>
              </a:ext>
            </a:extLst>
          </p:cNvPr>
          <p:cNvSpPr>
            <a:spLocks noChangeArrowheads="1"/>
          </p:cNvSpPr>
          <p:nvPr/>
        </p:nvSpPr>
        <p:spPr bwMode="auto">
          <a:xfrm>
            <a:off x="0" y="1914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2803" name="Rectangle 51">
            <a:extLst>
              <a:ext uri="{FF2B5EF4-FFF2-40B4-BE49-F238E27FC236}">
                <a16:creationId xmlns:a16="http://schemas.microsoft.com/office/drawing/2014/main" id="{496D00BA-3537-B440-BD32-A2C520D9FCED}"/>
              </a:ext>
            </a:extLst>
          </p:cNvPr>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2802" name="Object 50">
            <a:extLst>
              <a:ext uri="{FF2B5EF4-FFF2-40B4-BE49-F238E27FC236}">
                <a16:creationId xmlns:a16="http://schemas.microsoft.com/office/drawing/2014/main" id="{8417D343-E94F-AF48-902C-2F63DE3DA85E}"/>
              </a:ext>
            </a:extLst>
          </p:cNvPr>
          <p:cNvGraphicFramePr>
            <a:graphicFrameLocks noChangeAspect="1"/>
          </p:cNvGraphicFramePr>
          <p:nvPr/>
        </p:nvGraphicFramePr>
        <p:xfrm>
          <a:off x="1524000" y="838200"/>
          <a:ext cx="7467600" cy="5403850"/>
        </p:xfrm>
        <a:graphic>
          <a:graphicData uri="http://schemas.openxmlformats.org/presentationml/2006/ole">
            <mc:AlternateContent xmlns:mc="http://schemas.openxmlformats.org/markup-compatibility/2006">
              <mc:Choice xmlns:v="urn:schemas-microsoft-com:vml" Requires="v">
                <p:oleObj spid="_x0000_s202804" r:id="rId3" imgW="4597400" imgH="3327400" progId="MSDraw.Drawing.8.2">
                  <p:embed/>
                </p:oleObj>
              </mc:Choice>
              <mc:Fallback>
                <p:oleObj r:id="rId3" imgW="4597400" imgH="3327400" progId="MSDraw.Drawing.8.2">
                  <p:embed/>
                  <p:pic>
                    <p:nvPicPr>
                      <p:cNvPr id="0" name="Object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838200"/>
                        <a:ext cx="7467600" cy="540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11DAD8D9-956C-E444-9C05-9C41EF04E371}"/>
              </a:ext>
            </a:extLst>
          </p:cNvPr>
          <p:cNvSpPr>
            <a:spLocks noGrp="1"/>
          </p:cNvSpPr>
          <p:nvPr>
            <p:ph type="dt" sz="half" idx="10"/>
          </p:nvPr>
        </p:nvSpPr>
        <p:spPr/>
        <p:txBody>
          <a:bodyPr/>
          <a:lstStyle/>
          <a:p>
            <a:r>
              <a:rPr lang="en-US" altLang="en-US"/>
              <a:t>Fall  2010</a:t>
            </a:r>
          </a:p>
        </p:txBody>
      </p:sp>
      <p:sp>
        <p:nvSpPr>
          <p:cNvPr id="10" name="Footer Placeholder 4">
            <a:extLst>
              <a:ext uri="{FF2B5EF4-FFF2-40B4-BE49-F238E27FC236}">
                <a16:creationId xmlns:a16="http://schemas.microsoft.com/office/drawing/2014/main" id="{A5951FEC-207F-DC41-B298-AA9DD6542443}"/>
              </a:ext>
            </a:extLst>
          </p:cNvPr>
          <p:cNvSpPr>
            <a:spLocks noGrp="1"/>
          </p:cNvSpPr>
          <p:nvPr>
            <p:ph type="ftr" sz="quarter" idx="11"/>
          </p:nvPr>
        </p:nvSpPr>
        <p:spPr/>
        <p:txBody>
          <a:bodyPr/>
          <a:lstStyle/>
          <a:p>
            <a:r>
              <a:rPr lang="en-US" altLang="en-US"/>
              <a:t>Parallel Processing, Implementation Aspects</a:t>
            </a:r>
          </a:p>
        </p:txBody>
      </p:sp>
      <p:sp>
        <p:nvSpPr>
          <p:cNvPr id="11" name="Slide Number Placeholder 5">
            <a:extLst>
              <a:ext uri="{FF2B5EF4-FFF2-40B4-BE49-F238E27FC236}">
                <a16:creationId xmlns:a16="http://schemas.microsoft.com/office/drawing/2014/main" id="{D20EB577-8692-1A44-9390-84BEEEC9ACB9}"/>
              </a:ext>
            </a:extLst>
          </p:cNvPr>
          <p:cNvSpPr>
            <a:spLocks noGrp="1"/>
          </p:cNvSpPr>
          <p:nvPr>
            <p:ph type="sldNum" sz="quarter" idx="12"/>
          </p:nvPr>
        </p:nvSpPr>
        <p:spPr/>
        <p:txBody>
          <a:bodyPr/>
          <a:lstStyle/>
          <a:p>
            <a:r>
              <a:rPr lang="en-US" altLang="en-US"/>
              <a:t>Slide </a:t>
            </a:r>
            <a:fld id="{FB2D3966-0D11-774F-B93B-86FDFD9B0894}" type="slidenum">
              <a:rPr lang="en-US" altLang="en-US"/>
              <a:pPr/>
              <a:t>38</a:t>
            </a:fld>
            <a:endParaRPr lang="en-US" altLang="en-US"/>
          </a:p>
        </p:txBody>
      </p:sp>
      <p:sp>
        <p:nvSpPr>
          <p:cNvPr id="343042" name="Rectangle 2">
            <a:extLst>
              <a:ext uri="{FF2B5EF4-FFF2-40B4-BE49-F238E27FC236}">
                <a16:creationId xmlns:a16="http://schemas.microsoft.com/office/drawing/2014/main" id="{4A3D49EE-171E-2B46-B99D-773FF8F8C39E}"/>
              </a:ext>
            </a:extLst>
          </p:cNvPr>
          <p:cNvSpPr>
            <a:spLocks noGrp="1" noChangeArrowheads="1"/>
          </p:cNvSpPr>
          <p:nvPr>
            <p:ph type="title"/>
          </p:nvPr>
        </p:nvSpPr>
        <p:spPr>
          <a:xfrm>
            <a:off x="0" y="0"/>
            <a:ext cx="9144000" cy="914400"/>
          </a:xfrm>
        </p:spPr>
        <p:txBody>
          <a:bodyPr/>
          <a:lstStyle/>
          <a:p>
            <a:r>
              <a:rPr lang="en-US" altLang="en-US" sz="2800"/>
              <a:t>DAP’s High-Level Structure</a:t>
            </a:r>
          </a:p>
        </p:txBody>
      </p:sp>
      <p:sp>
        <p:nvSpPr>
          <p:cNvPr id="343043" name="Rectangle 3">
            <a:extLst>
              <a:ext uri="{FF2B5EF4-FFF2-40B4-BE49-F238E27FC236}">
                <a16:creationId xmlns:a16="http://schemas.microsoft.com/office/drawing/2014/main" id="{3B592015-D36A-B34D-B49B-3229B0D13A6C}"/>
              </a:ext>
            </a:extLst>
          </p:cNvPr>
          <p:cNvSpPr>
            <a:spLocks noChangeArrowheads="1"/>
          </p:cNvSpPr>
          <p:nvPr/>
        </p:nvSpPr>
        <p:spPr bwMode="auto">
          <a:xfrm>
            <a:off x="0" y="100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3044" name="Text Box 4">
            <a:extLst>
              <a:ext uri="{FF2B5EF4-FFF2-40B4-BE49-F238E27FC236}">
                <a16:creationId xmlns:a16="http://schemas.microsoft.com/office/drawing/2014/main" id="{EFC73E98-856E-EA40-A608-F7B3FAAF8A5E}"/>
              </a:ext>
            </a:extLst>
          </p:cNvPr>
          <p:cNvSpPr txBox="1">
            <a:spLocks noChangeArrowheads="1"/>
          </p:cNvSpPr>
          <p:nvPr/>
        </p:nvSpPr>
        <p:spPr bwMode="auto">
          <a:xfrm>
            <a:off x="5105400" y="5334000"/>
            <a:ext cx="34290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23.7    The high-level architecture of DAP system.</a:t>
            </a:r>
          </a:p>
        </p:txBody>
      </p:sp>
      <p:sp>
        <p:nvSpPr>
          <p:cNvPr id="343045" name="Rectangle 5">
            <a:extLst>
              <a:ext uri="{FF2B5EF4-FFF2-40B4-BE49-F238E27FC236}">
                <a16:creationId xmlns:a16="http://schemas.microsoft.com/office/drawing/2014/main" id="{C64D6C23-048A-9049-84F2-D40005494CB5}"/>
              </a:ext>
            </a:extLst>
          </p:cNvPr>
          <p:cNvSpPr>
            <a:spLocks noChangeArrowheads="1"/>
          </p:cNvSpPr>
          <p:nvPr/>
        </p:nvSpPr>
        <p:spPr bwMode="auto">
          <a:xfrm>
            <a:off x="0" y="1262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3046" name="Rectangle 6">
            <a:extLst>
              <a:ext uri="{FF2B5EF4-FFF2-40B4-BE49-F238E27FC236}">
                <a16:creationId xmlns:a16="http://schemas.microsoft.com/office/drawing/2014/main" id="{6B21D833-C0DE-504A-A61B-6B9D35386F73}"/>
              </a:ext>
            </a:extLst>
          </p:cNvPr>
          <p:cNvSpPr>
            <a:spLocks noChangeArrowheads="1"/>
          </p:cNvSpPr>
          <p:nvPr/>
        </p:nvSpPr>
        <p:spPr bwMode="auto">
          <a:xfrm>
            <a:off x="0" y="2090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3049" name="Rectangle 9">
            <a:extLst>
              <a:ext uri="{FF2B5EF4-FFF2-40B4-BE49-F238E27FC236}">
                <a16:creationId xmlns:a16="http://schemas.microsoft.com/office/drawing/2014/main" id="{D1ECA279-DEE6-314C-8D09-1E6238A70E23}"/>
              </a:ext>
            </a:extLst>
          </p:cNvPr>
          <p:cNvSpPr>
            <a:spLocks noChangeArrowheads="1"/>
          </p:cNvSpPr>
          <p:nvPr/>
        </p:nvSpPr>
        <p:spPr bwMode="auto">
          <a:xfrm>
            <a:off x="0" y="1319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43048" name="Object 8">
            <a:extLst>
              <a:ext uri="{FF2B5EF4-FFF2-40B4-BE49-F238E27FC236}">
                <a16:creationId xmlns:a16="http://schemas.microsoft.com/office/drawing/2014/main" id="{12B1E68A-EE18-8342-A492-A33F1EC9AA92}"/>
              </a:ext>
            </a:extLst>
          </p:cNvPr>
          <p:cNvGraphicFramePr>
            <a:graphicFrameLocks noChangeAspect="1"/>
          </p:cNvGraphicFramePr>
          <p:nvPr/>
        </p:nvGraphicFramePr>
        <p:xfrm>
          <a:off x="914400" y="682625"/>
          <a:ext cx="5867400" cy="5602288"/>
        </p:xfrm>
        <a:graphic>
          <a:graphicData uri="http://schemas.openxmlformats.org/presentationml/2006/ole">
            <mc:AlternateContent xmlns:mc="http://schemas.openxmlformats.org/markup-compatibility/2006">
              <mc:Choice xmlns:v="urn:schemas-microsoft-com:vml" Requires="v">
                <p:oleObj spid="_x0000_s343050" r:id="rId3" imgW="4241800" imgH="4051300" progId="MSDraw.Drawing.8.2">
                  <p:embed/>
                </p:oleObj>
              </mc:Choice>
              <mc:Fallback>
                <p:oleObj r:id="rId3" imgW="4241800" imgH="4051300" progId="MSDraw.Drawing.8.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82625"/>
                        <a:ext cx="5867400" cy="560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0F1CF39D-5948-8140-8043-B6EBA59195BF}"/>
              </a:ext>
            </a:extLst>
          </p:cNvPr>
          <p:cNvSpPr>
            <a:spLocks noGrp="1"/>
          </p:cNvSpPr>
          <p:nvPr>
            <p:ph type="dt" sz="half" idx="10"/>
          </p:nvPr>
        </p:nvSpPr>
        <p:spPr/>
        <p:txBody>
          <a:bodyPr/>
          <a:lstStyle/>
          <a:p>
            <a:r>
              <a:rPr lang="en-US" altLang="en-US"/>
              <a:t>Fall  2010</a:t>
            </a:r>
          </a:p>
        </p:txBody>
      </p:sp>
      <p:sp>
        <p:nvSpPr>
          <p:cNvPr id="9" name="Footer Placeholder 4">
            <a:extLst>
              <a:ext uri="{FF2B5EF4-FFF2-40B4-BE49-F238E27FC236}">
                <a16:creationId xmlns:a16="http://schemas.microsoft.com/office/drawing/2014/main" id="{D406EEF8-282B-994E-B324-460B0A1003AA}"/>
              </a:ext>
            </a:extLst>
          </p:cNvPr>
          <p:cNvSpPr>
            <a:spLocks noGrp="1"/>
          </p:cNvSpPr>
          <p:nvPr>
            <p:ph type="ftr" sz="quarter" idx="11"/>
          </p:nvPr>
        </p:nvSpPr>
        <p:spPr/>
        <p:txBody>
          <a:bodyPr/>
          <a:lstStyle/>
          <a:p>
            <a:r>
              <a:rPr lang="en-US" altLang="en-US"/>
              <a:t>Parallel Processing, Implementation Aspects</a:t>
            </a:r>
          </a:p>
        </p:txBody>
      </p:sp>
      <p:sp>
        <p:nvSpPr>
          <p:cNvPr id="10" name="Slide Number Placeholder 5">
            <a:extLst>
              <a:ext uri="{FF2B5EF4-FFF2-40B4-BE49-F238E27FC236}">
                <a16:creationId xmlns:a16="http://schemas.microsoft.com/office/drawing/2014/main" id="{153B3C0C-1310-D74F-A3EC-2F2892E89CE2}"/>
              </a:ext>
            </a:extLst>
          </p:cNvPr>
          <p:cNvSpPr>
            <a:spLocks noGrp="1"/>
          </p:cNvSpPr>
          <p:nvPr>
            <p:ph type="sldNum" sz="quarter" idx="12"/>
          </p:nvPr>
        </p:nvSpPr>
        <p:spPr/>
        <p:txBody>
          <a:bodyPr/>
          <a:lstStyle/>
          <a:p>
            <a:r>
              <a:rPr lang="en-US" altLang="en-US"/>
              <a:t>Slide </a:t>
            </a:r>
            <a:fld id="{EFA75011-77E4-CE4C-8532-BEEF2C759F10}" type="slidenum">
              <a:rPr lang="en-US" altLang="en-US"/>
              <a:pPr/>
              <a:t>39</a:t>
            </a:fld>
            <a:endParaRPr lang="en-US" altLang="en-US"/>
          </a:p>
        </p:txBody>
      </p:sp>
      <p:sp>
        <p:nvSpPr>
          <p:cNvPr id="203778" name="Rectangle 2">
            <a:extLst>
              <a:ext uri="{FF2B5EF4-FFF2-40B4-BE49-F238E27FC236}">
                <a16:creationId xmlns:a16="http://schemas.microsoft.com/office/drawing/2014/main" id="{5C513089-7AFA-BB4B-B214-9D270B5773C0}"/>
              </a:ext>
            </a:extLst>
          </p:cNvPr>
          <p:cNvSpPr>
            <a:spLocks noGrp="1" noChangeArrowheads="1"/>
          </p:cNvSpPr>
          <p:nvPr>
            <p:ph type="title"/>
          </p:nvPr>
        </p:nvSpPr>
        <p:spPr>
          <a:xfrm>
            <a:off x="0" y="0"/>
            <a:ext cx="9144000" cy="990600"/>
          </a:xfrm>
        </p:spPr>
        <p:txBody>
          <a:bodyPr/>
          <a:lstStyle/>
          <a:p>
            <a:r>
              <a:rPr lang="en-US" altLang="en-US" sz="3200"/>
              <a:t>23.5  Hypercubic Connection Machine 2</a:t>
            </a:r>
          </a:p>
        </p:txBody>
      </p:sp>
      <p:sp>
        <p:nvSpPr>
          <p:cNvPr id="203780" name="Rectangle 4">
            <a:extLst>
              <a:ext uri="{FF2B5EF4-FFF2-40B4-BE49-F238E27FC236}">
                <a16:creationId xmlns:a16="http://schemas.microsoft.com/office/drawing/2014/main" id="{68A7DD01-11E6-3D48-8A3B-30011E16ED27}"/>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784" name="Rectangle 8">
            <a:extLst>
              <a:ext uri="{FF2B5EF4-FFF2-40B4-BE49-F238E27FC236}">
                <a16:creationId xmlns:a16="http://schemas.microsoft.com/office/drawing/2014/main" id="{4ADC1D4B-23A4-3A45-AC79-897C9242FC39}"/>
              </a:ext>
            </a:extLst>
          </p:cNvPr>
          <p:cNvSpPr>
            <a:spLocks noChangeArrowheads="1"/>
          </p:cNvSpPr>
          <p:nvPr/>
        </p:nvSpPr>
        <p:spPr bwMode="auto">
          <a:xfrm>
            <a:off x="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785" name="Text Box 9">
            <a:extLst>
              <a:ext uri="{FF2B5EF4-FFF2-40B4-BE49-F238E27FC236}">
                <a16:creationId xmlns:a16="http://schemas.microsoft.com/office/drawing/2014/main" id="{14384958-6509-084D-BCA1-A8CDC7A3C2ED}"/>
              </a:ext>
            </a:extLst>
          </p:cNvPr>
          <p:cNvSpPr txBox="1">
            <a:spLocks noChangeArrowheads="1"/>
          </p:cNvSpPr>
          <p:nvPr/>
        </p:nvSpPr>
        <p:spPr bwMode="auto">
          <a:xfrm>
            <a:off x="6248400" y="2971800"/>
            <a:ext cx="2133600" cy="10064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latin typeface="Arial" panose="020B0604020202020204" pitchFamily="34" charset="0"/>
                <a:cs typeface="Times New Roman" panose="02020603050405020304" pitchFamily="18" charset="0"/>
              </a:rPr>
              <a:t>Fig. 23.8    </a:t>
            </a:r>
          </a:p>
          <a:p>
            <a:r>
              <a:rPr lang="en-US" altLang="en-US">
                <a:latin typeface="Arial" panose="020B0604020202020204" pitchFamily="34" charset="0"/>
              </a:rPr>
              <a:t>The architecture of CM-2. </a:t>
            </a:r>
          </a:p>
        </p:txBody>
      </p:sp>
      <p:sp>
        <p:nvSpPr>
          <p:cNvPr id="203788" name="Rectangle 12">
            <a:extLst>
              <a:ext uri="{FF2B5EF4-FFF2-40B4-BE49-F238E27FC236}">
                <a16:creationId xmlns:a16="http://schemas.microsoft.com/office/drawing/2014/main" id="{E38DB10C-1C05-E54E-B78A-E1AE3A2168A7}"/>
              </a:ext>
            </a:extLst>
          </p:cNvPr>
          <p:cNvSpPr>
            <a:spLocks noChangeArrowheads="1"/>
          </p:cNvSpPr>
          <p:nvPr/>
        </p:nvSpPr>
        <p:spPr bwMode="auto">
          <a:xfrm>
            <a:off x="0" y="1500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3787" name="Object 11">
            <a:extLst>
              <a:ext uri="{FF2B5EF4-FFF2-40B4-BE49-F238E27FC236}">
                <a16:creationId xmlns:a16="http://schemas.microsoft.com/office/drawing/2014/main" id="{716647F6-496E-B54D-8A8D-BEC1EF1300C0}"/>
              </a:ext>
            </a:extLst>
          </p:cNvPr>
          <p:cNvGraphicFramePr>
            <a:graphicFrameLocks noChangeAspect="1"/>
          </p:cNvGraphicFramePr>
          <p:nvPr/>
        </p:nvGraphicFramePr>
        <p:xfrm>
          <a:off x="838200" y="838200"/>
          <a:ext cx="5486400" cy="5446713"/>
        </p:xfrm>
        <a:graphic>
          <a:graphicData uri="http://schemas.openxmlformats.org/presentationml/2006/ole">
            <mc:AlternateContent xmlns:mc="http://schemas.openxmlformats.org/markup-compatibility/2006">
              <mc:Choice xmlns:v="urn:schemas-microsoft-com:vml" Requires="v">
                <p:oleObj spid="_x0000_s203789" r:id="rId3" imgW="3733800" imgH="3708400" progId="MSDraw.Drawing.8.2">
                  <p:embed/>
                </p:oleObj>
              </mc:Choice>
              <mc:Fallback>
                <p:oleObj r:id="rId3" imgW="3733800" imgH="3708400" progId="MSDraw.Drawing.8.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838200"/>
                        <a:ext cx="5486400" cy="544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D1AC1506-A2D8-B949-B6BA-D575FA1935CA}"/>
              </a:ext>
            </a:extLst>
          </p:cNvPr>
          <p:cNvSpPr>
            <a:spLocks noGrp="1"/>
          </p:cNvSpPr>
          <p:nvPr>
            <p:ph type="dt" sz="half" idx="10"/>
          </p:nvPr>
        </p:nvSpPr>
        <p:spPr/>
        <p:txBody>
          <a:bodyPr/>
          <a:lstStyle/>
          <a:p>
            <a:r>
              <a:rPr lang="en-US" altLang="en-US"/>
              <a:t>Fall  2010</a:t>
            </a:r>
          </a:p>
        </p:txBody>
      </p:sp>
      <p:sp>
        <p:nvSpPr>
          <p:cNvPr id="19" name="Footer Placeholder 4">
            <a:extLst>
              <a:ext uri="{FF2B5EF4-FFF2-40B4-BE49-F238E27FC236}">
                <a16:creationId xmlns:a16="http://schemas.microsoft.com/office/drawing/2014/main" id="{33034928-AED4-2540-8DEB-BDE8539ED98F}"/>
              </a:ext>
            </a:extLst>
          </p:cNvPr>
          <p:cNvSpPr>
            <a:spLocks noGrp="1"/>
          </p:cNvSpPr>
          <p:nvPr>
            <p:ph type="ftr" sz="quarter" idx="11"/>
          </p:nvPr>
        </p:nvSpPr>
        <p:spPr/>
        <p:txBody>
          <a:bodyPr/>
          <a:lstStyle/>
          <a:p>
            <a:r>
              <a:rPr lang="en-US" altLang="en-US"/>
              <a:t>Parallel Processing, Implementation Aspects</a:t>
            </a:r>
          </a:p>
        </p:txBody>
      </p:sp>
      <p:sp>
        <p:nvSpPr>
          <p:cNvPr id="20" name="Slide Number Placeholder 5">
            <a:extLst>
              <a:ext uri="{FF2B5EF4-FFF2-40B4-BE49-F238E27FC236}">
                <a16:creationId xmlns:a16="http://schemas.microsoft.com/office/drawing/2014/main" id="{A05B8276-38C6-9647-9310-DECBC0574F50}"/>
              </a:ext>
            </a:extLst>
          </p:cNvPr>
          <p:cNvSpPr>
            <a:spLocks noGrp="1"/>
          </p:cNvSpPr>
          <p:nvPr>
            <p:ph type="sldNum" sz="quarter" idx="12"/>
          </p:nvPr>
        </p:nvSpPr>
        <p:spPr/>
        <p:txBody>
          <a:bodyPr/>
          <a:lstStyle/>
          <a:p>
            <a:r>
              <a:rPr lang="en-US" altLang="en-US"/>
              <a:t>Slide </a:t>
            </a:r>
            <a:fld id="{57B80E63-8B01-D34A-9D74-B36F3C4D48EB}" type="slidenum">
              <a:rPr lang="en-US" altLang="en-US"/>
              <a:pPr/>
              <a:t>4</a:t>
            </a:fld>
            <a:endParaRPr lang="en-US" altLang="en-US"/>
          </a:p>
        </p:txBody>
      </p:sp>
      <p:sp>
        <p:nvSpPr>
          <p:cNvPr id="145410" name="Rectangle 2">
            <a:extLst>
              <a:ext uri="{FF2B5EF4-FFF2-40B4-BE49-F238E27FC236}">
                <a16:creationId xmlns:a16="http://schemas.microsoft.com/office/drawing/2014/main" id="{9245D96F-5A8C-E44B-935D-4C9FFAF6276B}"/>
              </a:ext>
            </a:extLst>
          </p:cNvPr>
          <p:cNvSpPr>
            <a:spLocks noGrp="1" noChangeArrowheads="1"/>
          </p:cNvSpPr>
          <p:nvPr>
            <p:ph type="title"/>
          </p:nvPr>
        </p:nvSpPr>
        <p:spPr>
          <a:xfrm>
            <a:off x="381000" y="457200"/>
            <a:ext cx="8305800" cy="838200"/>
          </a:xfrm>
        </p:spPr>
        <p:txBody>
          <a:bodyPr/>
          <a:lstStyle/>
          <a:p>
            <a:r>
              <a:rPr lang="en-US" altLang="en-US" sz="4000"/>
              <a:t>VI   Implementation Aspects</a:t>
            </a:r>
          </a:p>
        </p:txBody>
      </p:sp>
      <p:sp>
        <p:nvSpPr>
          <p:cNvPr id="145411" name="Text Box 3">
            <a:extLst>
              <a:ext uri="{FF2B5EF4-FFF2-40B4-BE49-F238E27FC236}">
                <a16:creationId xmlns:a16="http://schemas.microsoft.com/office/drawing/2014/main" id="{E6C701D6-558D-9E44-B29C-47BA2A92C5A1}"/>
              </a:ext>
            </a:extLst>
          </p:cNvPr>
          <p:cNvSpPr txBox="1">
            <a:spLocks noChangeArrowheads="1"/>
          </p:cNvSpPr>
          <p:nvPr/>
        </p:nvSpPr>
        <p:spPr bwMode="auto">
          <a:xfrm>
            <a:off x="381000" y="1447800"/>
            <a:ext cx="8382000" cy="1552575"/>
          </a:xfrm>
          <a:prstGeom prst="rect">
            <a:avLst/>
          </a:prstGeom>
          <a:solidFill>
            <a:srgbClr val="FF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E40000"/>
                </a:solidFill>
                <a:latin typeface="Arial" panose="020B0604020202020204" pitchFamily="34" charset="0"/>
              </a:rPr>
              <a:t>  Study real parallel machines in MIMD and SIMD classes:</a:t>
            </a:r>
          </a:p>
          <a:p>
            <a:pPr lvl="1">
              <a:buFontTx/>
              <a:buChar char="•"/>
            </a:pPr>
            <a:r>
              <a:rPr lang="en-US" altLang="en-US" sz="2400">
                <a:solidFill>
                  <a:srgbClr val="E40000"/>
                </a:solidFill>
                <a:latin typeface="Arial" panose="020B0604020202020204" pitchFamily="34" charset="0"/>
              </a:rPr>
              <a:t>  Examine parallel computers of historical significance</a:t>
            </a:r>
          </a:p>
          <a:p>
            <a:pPr lvl="1">
              <a:buFontTx/>
              <a:buChar char="•"/>
            </a:pPr>
            <a:r>
              <a:rPr lang="en-US" altLang="en-US" sz="2400">
                <a:solidFill>
                  <a:srgbClr val="E40000"/>
                </a:solidFill>
                <a:latin typeface="Arial" panose="020B0604020202020204" pitchFamily="34" charset="0"/>
              </a:rPr>
              <a:t>  Learn from modern systems and implementation ideas</a:t>
            </a:r>
          </a:p>
          <a:p>
            <a:pPr lvl="1">
              <a:buFontTx/>
              <a:buChar char="•"/>
            </a:pPr>
            <a:r>
              <a:rPr lang="en-US" altLang="en-US" sz="2400">
                <a:solidFill>
                  <a:srgbClr val="E40000"/>
                </a:solidFill>
                <a:latin typeface="Arial" panose="020B0604020202020204" pitchFamily="34" charset="0"/>
              </a:rPr>
              <a:t>  Bracket our knowledge with history and forecasts</a:t>
            </a:r>
          </a:p>
        </p:txBody>
      </p:sp>
      <p:graphicFrame>
        <p:nvGraphicFramePr>
          <p:cNvPr id="145456" name="Group 48">
            <a:extLst>
              <a:ext uri="{FF2B5EF4-FFF2-40B4-BE49-F238E27FC236}">
                <a16:creationId xmlns:a16="http://schemas.microsoft.com/office/drawing/2014/main" id="{380954D2-2DB6-1B4A-8787-AA4AB703609A}"/>
              </a:ext>
            </a:extLst>
          </p:cNvPr>
          <p:cNvGraphicFramePr>
            <a:graphicFrameLocks noGrp="1"/>
          </p:cNvGraphicFramePr>
          <p:nvPr>
            <p:ph idx="1"/>
          </p:nvPr>
        </p:nvGraphicFramePr>
        <p:xfrm>
          <a:off x="1066800" y="3429000"/>
          <a:ext cx="6934200" cy="2278063"/>
        </p:xfrm>
        <a:graphic>
          <a:graphicData uri="http://schemas.openxmlformats.org/drawingml/2006/table">
            <a:tbl>
              <a:tblPr/>
              <a:tblGrid>
                <a:gridCol w="6934200">
                  <a:extLst>
                    <a:ext uri="{9D8B030D-6E8A-4147-A177-3AD203B41FA5}">
                      <a16:colId xmlns:a16="http://schemas.microsoft.com/office/drawing/2014/main" val="3967459272"/>
                    </a:ext>
                  </a:extLst>
                </a:gridCol>
              </a:tblGrid>
              <a:tr h="4270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99"/>
                          </a:solidFill>
                          <a:effectLst/>
                          <a:latin typeface="Arial" panose="020B0604020202020204" pitchFamily="34" charset="0"/>
                          <a:ea typeface="Times New Roman" panose="02020603050405020304" pitchFamily="18" charset="0"/>
                          <a:cs typeface="Arial" panose="020B0604020202020204" pitchFamily="34" charset="0"/>
                        </a:rPr>
                        <a:t>Topics in This Part</a:t>
                      </a:r>
                      <a:endParaRPr kumimoji="0" lang="en-US" altLang="en-US" sz="2400" b="0" i="0" u="none" strike="noStrike" cap="none" normalizeH="0" baseline="0">
                        <a:ln>
                          <a:noFill/>
                        </a:ln>
                        <a:solidFill>
                          <a:srgbClr val="FFFF99"/>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890166885"/>
                  </a:ext>
                </a:extLst>
              </a:tr>
              <a:tr h="4270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49224"/>
                          </a:solidFill>
                          <a:effectLst/>
                          <a:latin typeface="Arial" panose="020B0604020202020204" pitchFamily="34" charset="0"/>
                          <a:ea typeface="Times New Roman" panose="02020603050405020304" pitchFamily="18" charset="0"/>
                          <a:cs typeface="Arial" panose="020B0604020202020204" pitchFamily="34" charset="0"/>
                        </a:rPr>
                        <a:t>Chapter 21   Shared-Memory MIMD Machines</a:t>
                      </a:r>
                      <a:endParaRPr kumimoji="0" lang="en-US" altLang="en-US" sz="2400" b="0" i="0" u="none" strike="noStrike" cap="none" normalizeH="0" baseline="0">
                        <a:ln>
                          <a:noFill/>
                        </a:ln>
                        <a:solidFill>
                          <a:srgbClr val="24922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5313148"/>
                  </a:ext>
                </a:extLst>
              </a:tr>
              <a:tr h="42545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49224"/>
                          </a:solidFill>
                          <a:effectLst/>
                          <a:latin typeface="Arial" panose="020B0604020202020204" pitchFamily="34" charset="0"/>
                          <a:ea typeface="Times New Roman" panose="02020603050405020304" pitchFamily="18" charset="0"/>
                          <a:cs typeface="Arial" panose="020B0604020202020204" pitchFamily="34" charset="0"/>
                        </a:rPr>
                        <a:t>Chapter 22   Message-Passing MIMD Machines</a:t>
                      </a:r>
                      <a:endParaRPr kumimoji="0" lang="en-US" altLang="en-US" sz="2400" b="0" i="0" u="none" strike="noStrike" cap="none" normalizeH="0" baseline="0">
                        <a:ln>
                          <a:noFill/>
                        </a:ln>
                        <a:solidFill>
                          <a:srgbClr val="24922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2906514"/>
                  </a:ext>
                </a:extLst>
              </a:tr>
              <a:tr h="4270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49224"/>
                          </a:solidFill>
                          <a:effectLst/>
                          <a:latin typeface="Arial" panose="020B0604020202020204" pitchFamily="34" charset="0"/>
                          <a:ea typeface="Times New Roman" panose="02020603050405020304" pitchFamily="18" charset="0"/>
                          <a:cs typeface="Arial" panose="020B0604020202020204" pitchFamily="34" charset="0"/>
                        </a:rPr>
                        <a:t>Chapter 23   Data-Parallel SIMD Machines</a:t>
                      </a:r>
                      <a:endParaRPr kumimoji="0" lang="en-US" altLang="en-US" sz="2400" b="0" i="0" u="none" strike="noStrike" cap="none" normalizeH="0" baseline="0">
                        <a:ln>
                          <a:noFill/>
                        </a:ln>
                        <a:solidFill>
                          <a:srgbClr val="24922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6754426"/>
                  </a:ext>
                </a:extLst>
              </a:tr>
              <a:tr h="4270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249224"/>
                          </a:solidFill>
                          <a:effectLst/>
                          <a:latin typeface="Arial" panose="020B0604020202020204" pitchFamily="34" charset="0"/>
                          <a:ea typeface="Times New Roman" panose="02020603050405020304" pitchFamily="18" charset="0"/>
                          <a:cs typeface="Arial" panose="020B0604020202020204" pitchFamily="34" charset="0"/>
                        </a:rPr>
                        <a:t>Chapter 24   Past, Present, and Future</a:t>
                      </a:r>
                      <a:endParaRPr kumimoji="0" lang="en-US" altLang="en-US" sz="2400" b="0" i="0" u="none" strike="noStrike" cap="none" normalizeH="0" baseline="0">
                        <a:ln>
                          <a:noFill/>
                        </a:ln>
                        <a:solidFill>
                          <a:srgbClr val="249224"/>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5588806"/>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538A1FEE-D582-034F-996B-D75F176824B2}"/>
              </a:ext>
            </a:extLst>
          </p:cNvPr>
          <p:cNvSpPr>
            <a:spLocks noGrp="1"/>
          </p:cNvSpPr>
          <p:nvPr>
            <p:ph type="dt" sz="half" idx="10"/>
          </p:nvPr>
        </p:nvSpPr>
        <p:spPr/>
        <p:txBody>
          <a:bodyPr/>
          <a:lstStyle/>
          <a:p>
            <a:r>
              <a:rPr lang="en-US" altLang="en-US"/>
              <a:t>Fall  2010</a:t>
            </a:r>
          </a:p>
        </p:txBody>
      </p:sp>
      <p:sp>
        <p:nvSpPr>
          <p:cNvPr id="10" name="Footer Placeholder 4">
            <a:extLst>
              <a:ext uri="{FF2B5EF4-FFF2-40B4-BE49-F238E27FC236}">
                <a16:creationId xmlns:a16="http://schemas.microsoft.com/office/drawing/2014/main" id="{09509702-84C0-F44A-A623-0231F75FFD4B}"/>
              </a:ext>
            </a:extLst>
          </p:cNvPr>
          <p:cNvSpPr>
            <a:spLocks noGrp="1"/>
          </p:cNvSpPr>
          <p:nvPr>
            <p:ph type="ftr" sz="quarter" idx="11"/>
          </p:nvPr>
        </p:nvSpPr>
        <p:spPr/>
        <p:txBody>
          <a:bodyPr/>
          <a:lstStyle/>
          <a:p>
            <a:r>
              <a:rPr lang="en-US" altLang="en-US"/>
              <a:t>Parallel Processing, Implementation Aspects</a:t>
            </a:r>
          </a:p>
        </p:txBody>
      </p:sp>
      <p:sp>
        <p:nvSpPr>
          <p:cNvPr id="11" name="Slide Number Placeholder 5">
            <a:extLst>
              <a:ext uri="{FF2B5EF4-FFF2-40B4-BE49-F238E27FC236}">
                <a16:creationId xmlns:a16="http://schemas.microsoft.com/office/drawing/2014/main" id="{A449B24E-A461-C941-81A5-984B7ACAFFAA}"/>
              </a:ext>
            </a:extLst>
          </p:cNvPr>
          <p:cNvSpPr>
            <a:spLocks noGrp="1"/>
          </p:cNvSpPr>
          <p:nvPr>
            <p:ph type="sldNum" sz="quarter" idx="12"/>
          </p:nvPr>
        </p:nvSpPr>
        <p:spPr/>
        <p:txBody>
          <a:bodyPr/>
          <a:lstStyle/>
          <a:p>
            <a:r>
              <a:rPr lang="en-US" altLang="en-US"/>
              <a:t>Slide </a:t>
            </a:r>
            <a:fld id="{E943F5D9-8201-6F46-AA2E-3DA04C399684}" type="slidenum">
              <a:rPr lang="en-US" altLang="en-US"/>
              <a:pPr/>
              <a:t>40</a:t>
            </a:fld>
            <a:endParaRPr lang="en-US" altLang="en-US"/>
          </a:p>
        </p:txBody>
      </p:sp>
      <p:sp>
        <p:nvSpPr>
          <p:cNvPr id="345090" name="Rectangle 2">
            <a:extLst>
              <a:ext uri="{FF2B5EF4-FFF2-40B4-BE49-F238E27FC236}">
                <a16:creationId xmlns:a16="http://schemas.microsoft.com/office/drawing/2014/main" id="{EBC0D0AE-A0E9-FD49-BF6D-3B603EA1CE46}"/>
              </a:ext>
            </a:extLst>
          </p:cNvPr>
          <p:cNvSpPr>
            <a:spLocks noGrp="1" noChangeArrowheads="1"/>
          </p:cNvSpPr>
          <p:nvPr>
            <p:ph type="title"/>
          </p:nvPr>
        </p:nvSpPr>
        <p:spPr>
          <a:xfrm>
            <a:off x="0" y="0"/>
            <a:ext cx="9144000" cy="914400"/>
          </a:xfrm>
        </p:spPr>
        <p:txBody>
          <a:bodyPr/>
          <a:lstStyle/>
          <a:p>
            <a:r>
              <a:rPr lang="en-US" altLang="en-US" sz="2800"/>
              <a:t>The Simple Processing Elements of CM-2</a:t>
            </a:r>
          </a:p>
        </p:txBody>
      </p:sp>
      <p:sp>
        <p:nvSpPr>
          <p:cNvPr id="345091" name="Rectangle 3">
            <a:extLst>
              <a:ext uri="{FF2B5EF4-FFF2-40B4-BE49-F238E27FC236}">
                <a16:creationId xmlns:a16="http://schemas.microsoft.com/office/drawing/2014/main" id="{F1775144-37B1-4546-A3EB-782DDC424A43}"/>
              </a:ext>
            </a:extLst>
          </p:cNvPr>
          <p:cNvSpPr>
            <a:spLocks noChangeArrowheads="1"/>
          </p:cNvSpPr>
          <p:nvPr/>
        </p:nvSpPr>
        <p:spPr bwMode="auto">
          <a:xfrm>
            <a:off x="0" y="100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5092" name="Text Box 4">
            <a:extLst>
              <a:ext uri="{FF2B5EF4-FFF2-40B4-BE49-F238E27FC236}">
                <a16:creationId xmlns:a16="http://schemas.microsoft.com/office/drawing/2014/main" id="{D43D7C15-EEDD-8F46-82DC-FE020CB75D70}"/>
              </a:ext>
            </a:extLst>
          </p:cNvPr>
          <p:cNvSpPr txBox="1">
            <a:spLocks noChangeArrowheads="1"/>
          </p:cNvSpPr>
          <p:nvPr/>
        </p:nvSpPr>
        <p:spPr bwMode="auto">
          <a:xfrm>
            <a:off x="2286000" y="5562600"/>
            <a:ext cx="45720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23.9    The bit-serial ALU of CM-2.</a:t>
            </a:r>
          </a:p>
        </p:txBody>
      </p:sp>
      <p:sp>
        <p:nvSpPr>
          <p:cNvPr id="345093" name="Rectangle 5">
            <a:extLst>
              <a:ext uri="{FF2B5EF4-FFF2-40B4-BE49-F238E27FC236}">
                <a16:creationId xmlns:a16="http://schemas.microsoft.com/office/drawing/2014/main" id="{27A9E37A-8127-4346-90AA-7111971B1B88}"/>
              </a:ext>
            </a:extLst>
          </p:cNvPr>
          <p:cNvSpPr>
            <a:spLocks noChangeArrowheads="1"/>
          </p:cNvSpPr>
          <p:nvPr/>
        </p:nvSpPr>
        <p:spPr bwMode="auto">
          <a:xfrm>
            <a:off x="0" y="1262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5094" name="Rectangle 6">
            <a:extLst>
              <a:ext uri="{FF2B5EF4-FFF2-40B4-BE49-F238E27FC236}">
                <a16:creationId xmlns:a16="http://schemas.microsoft.com/office/drawing/2014/main" id="{90FA5209-B592-5D45-BCF8-9A2B7D665B7B}"/>
              </a:ext>
            </a:extLst>
          </p:cNvPr>
          <p:cNvSpPr>
            <a:spLocks noChangeArrowheads="1"/>
          </p:cNvSpPr>
          <p:nvPr/>
        </p:nvSpPr>
        <p:spPr bwMode="auto">
          <a:xfrm>
            <a:off x="0" y="2090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5097" name="Rectangle 9">
            <a:extLst>
              <a:ext uri="{FF2B5EF4-FFF2-40B4-BE49-F238E27FC236}">
                <a16:creationId xmlns:a16="http://schemas.microsoft.com/office/drawing/2014/main" id="{44F36CA2-0D6B-2040-8D61-E0F22DAB1E5B}"/>
              </a:ext>
            </a:extLst>
          </p:cNvPr>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45096" name="Object 8">
            <a:extLst>
              <a:ext uri="{FF2B5EF4-FFF2-40B4-BE49-F238E27FC236}">
                <a16:creationId xmlns:a16="http://schemas.microsoft.com/office/drawing/2014/main" id="{343AF8BE-D430-704B-B46E-0F2E1946C89F}"/>
              </a:ext>
            </a:extLst>
          </p:cNvPr>
          <p:cNvGraphicFramePr>
            <a:graphicFrameLocks noChangeAspect="1"/>
          </p:cNvGraphicFramePr>
          <p:nvPr/>
        </p:nvGraphicFramePr>
        <p:xfrm>
          <a:off x="838200" y="914400"/>
          <a:ext cx="7467600" cy="4730750"/>
        </p:xfrm>
        <a:graphic>
          <a:graphicData uri="http://schemas.openxmlformats.org/presentationml/2006/ole">
            <mc:AlternateContent xmlns:mc="http://schemas.openxmlformats.org/markup-compatibility/2006">
              <mc:Choice xmlns:v="urn:schemas-microsoft-com:vml" Requires="v">
                <p:oleObj spid="_x0000_s345098" r:id="rId3" imgW="3873500" imgH="2451100" progId="MSDraw.Drawing.8.2">
                  <p:embed/>
                </p:oleObj>
              </mc:Choice>
              <mc:Fallback>
                <p:oleObj r:id="rId3" imgW="3873500" imgH="2451100" progId="MSDraw.Drawing.8.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14400"/>
                        <a:ext cx="74676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C0B3D172-DA51-1345-88E7-A9EF861A34AC}"/>
              </a:ext>
            </a:extLst>
          </p:cNvPr>
          <p:cNvSpPr>
            <a:spLocks noGrp="1"/>
          </p:cNvSpPr>
          <p:nvPr>
            <p:ph type="dt" sz="half" idx="10"/>
          </p:nvPr>
        </p:nvSpPr>
        <p:spPr/>
        <p:txBody>
          <a:bodyPr/>
          <a:lstStyle/>
          <a:p>
            <a:r>
              <a:rPr lang="en-US" altLang="en-US"/>
              <a:t>Fall  2010</a:t>
            </a:r>
          </a:p>
        </p:txBody>
      </p:sp>
      <p:sp>
        <p:nvSpPr>
          <p:cNvPr id="9" name="Footer Placeholder 4">
            <a:extLst>
              <a:ext uri="{FF2B5EF4-FFF2-40B4-BE49-F238E27FC236}">
                <a16:creationId xmlns:a16="http://schemas.microsoft.com/office/drawing/2014/main" id="{B2FF9D7F-2D29-D948-A1F9-480218FBA2EE}"/>
              </a:ext>
            </a:extLst>
          </p:cNvPr>
          <p:cNvSpPr>
            <a:spLocks noGrp="1"/>
          </p:cNvSpPr>
          <p:nvPr>
            <p:ph type="ftr" sz="quarter" idx="11"/>
          </p:nvPr>
        </p:nvSpPr>
        <p:spPr/>
        <p:txBody>
          <a:bodyPr/>
          <a:lstStyle/>
          <a:p>
            <a:r>
              <a:rPr lang="en-US" altLang="en-US"/>
              <a:t>Parallel Processing, Implementation Aspects</a:t>
            </a:r>
          </a:p>
        </p:txBody>
      </p:sp>
      <p:sp>
        <p:nvSpPr>
          <p:cNvPr id="10" name="Slide Number Placeholder 5">
            <a:extLst>
              <a:ext uri="{FF2B5EF4-FFF2-40B4-BE49-F238E27FC236}">
                <a16:creationId xmlns:a16="http://schemas.microsoft.com/office/drawing/2014/main" id="{99183829-6876-F540-ABCA-D5BB51AC9357}"/>
              </a:ext>
            </a:extLst>
          </p:cNvPr>
          <p:cNvSpPr>
            <a:spLocks noGrp="1"/>
          </p:cNvSpPr>
          <p:nvPr>
            <p:ph type="sldNum" sz="quarter" idx="12"/>
          </p:nvPr>
        </p:nvSpPr>
        <p:spPr/>
        <p:txBody>
          <a:bodyPr/>
          <a:lstStyle/>
          <a:p>
            <a:r>
              <a:rPr lang="en-US" altLang="en-US"/>
              <a:t>Slide </a:t>
            </a:r>
            <a:fld id="{23763988-0B72-9548-B313-9F6B7989627C}" type="slidenum">
              <a:rPr lang="en-US" altLang="en-US"/>
              <a:pPr/>
              <a:t>41</a:t>
            </a:fld>
            <a:endParaRPr lang="en-US" altLang="en-US"/>
          </a:p>
        </p:txBody>
      </p:sp>
      <p:sp>
        <p:nvSpPr>
          <p:cNvPr id="204802" name="Rectangle 2">
            <a:extLst>
              <a:ext uri="{FF2B5EF4-FFF2-40B4-BE49-F238E27FC236}">
                <a16:creationId xmlns:a16="http://schemas.microsoft.com/office/drawing/2014/main" id="{C6B19EFF-9F29-7E44-8E5E-EDD2DD002B89}"/>
              </a:ext>
            </a:extLst>
          </p:cNvPr>
          <p:cNvSpPr>
            <a:spLocks noGrp="1" noChangeArrowheads="1"/>
          </p:cNvSpPr>
          <p:nvPr>
            <p:ph type="title"/>
          </p:nvPr>
        </p:nvSpPr>
        <p:spPr>
          <a:xfrm>
            <a:off x="0" y="0"/>
            <a:ext cx="9144000" cy="990600"/>
          </a:xfrm>
        </p:spPr>
        <p:txBody>
          <a:bodyPr/>
          <a:lstStyle/>
          <a:p>
            <a:r>
              <a:rPr lang="en-US" altLang="en-US" sz="3200"/>
              <a:t>23.6  Multiconnected MasPar MP-2</a:t>
            </a:r>
          </a:p>
        </p:txBody>
      </p:sp>
      <p:sp>
        <p:nvSpPr>
          <p:cNvPr id="204804" name="Rectangle 4">
            <a:extLst>
              <a:ext uri="{FF2B5EF4-FFF2-40B4-BE49-F238E27FC236}">
                <a16:creationId xmlns:a16="http://schemas.microsoft.com/office/drawing/2014/main" id="{2A1F5EA6-0278-B94F-A42F-9DA088078158}"/>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4810" name="Rectangle 10">
            <a:extLst>
              <a:ext uri="{FF2B5EF4-FFF2-40B4-BE49-F238E27FC236}">
                <a16:creationId xmlns:a16="http://schemas.microsoft.com/office/drawing/2014/main" id="{DB276D93-2F00-6D45-A464-27FB502656DB}"/>
              </a:ext>
            </a:extLst>
          </p:cNvPr>
          <p:cNvSpPr>
            <a:spLocks noChangeArrowheads="1"/>
          </p:cNvSpPr>
          <p:nvPr/>
        </p:nvSpPr>
        <p:spPr bwMode="auto">
          <a:xfrm>
            <a:off x="0" y="2238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4811" name="Text Box 11">
            <a:extLst>
              <a:ext uri="{FF2B5EF4-FFF2-40B4-BE49-F238E27FC236}">
                <a16:creationId xmlns:a16="http://schemas.microsoft.com/office/drawing/2014/main" id="{98BF0E09-93D8-1845-85A8-F435C1BCAE9A}"/>
              </a:ext>
            </a:extLst>
          </p:cNvPr>
          <p:cNvSpPr txBox="1">
            <a:spLocks noChangeArrowheads="1"/>
          </p:cNvSpPr>
          <p:nvPr/>
        </p:nvSpPr>
        <p:spPr bwMode="auto">
          <a:xfrm>
            <a:off x="6172200" y="5029200"/>
            <a:ext cx="2133600" cy="10064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23.10    </a:t>
            </a:r>
          </a:p>
          <a:p>
            <a:r>
              <a:rPr lang="en-US" altLang="en-US">
                <a:latin typeface="Arial" panose="020B0604020202020204" pitchFamily="34" charset="0"/>
              </a:rPr>
              <a:t>The architecture of MasPar MP-2.</a:t>
            </a:r>
          </a:p>
        </p:txBody>
      </p:sp>
      <p:sp>
        <p:nvSpPr>
          <p:cNvPr id="204815" name="Rectangle 15">
            <a:extLst>
              <a:ext uri="{FF2B5EF4-FFF2-40B4-BE49-F238E27FC236}">
                <a16:creationId xmlns:a16="http://schemas.microsoft.com/office/drawing/2014/main" id="{D56DA2E9-C237-694B-BE53-33E0791FE684}"/>
              </a:ext>
            </a:extLst>
          </p:cNvPr>
          <p:cNvSpPr>
            <a:spLocks noChangeArrowheads="1"/>
          </p:cNvSpPr>
          <p:nvPr/>
        </p:nvSpPr>
        <p:spPr bwMode="auto">
          <a:xfrm>
            <a:off x="0" y="1824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4814" name="Object 14">
            <a:extLst>
              <a:ext uri="{FF2B5EF4-FFF2-40B4-BE49-F238E27FC236}">
                <a16:creationId xmlns:a16="http://schemas.microsoft.com/office/drawing/2014/main" id="{2EA7DE20-7369-2344-844B-7FAB94CE5EB2}"/>
              </a:ext>
            </a:extLst>
          </p:cNvPr>
          <p:cNvGraphicFramePr>
            <a:graphicFrameLocks noChangeAspect="1"/>
          </p:cNvGraphicFramePr>
          <p:nvPr/>
        </p:nvGraphicFramePr>
        <p:xfrm>
          <a:off x="685800" y="914400"/>
          <a:ext cx="7848600" cy="5227638"/>
        </p:xfrm>
        <a:graphic>
          <a:graphicData uri="http://schemas.openxmlformats.org/presentationml/2006/ole">
            <mc:AlternateContent xmlns:mc="http://schemas.openxmlformats.org/markup-compatibility/2006">
              <mc:Choice xmlns:v="urn:schemas-microsoft-com:vml" Requires="v">
                <p:oleObj spid="_x0000_s204816" r:id="rId3" imgW="4622800" imgH="3086100" progId="MSDraw.Drawing.8.2">
                  <p:embed/>
                </p:oleObj>
              </mc:Choice>
              <mc:Fallback>
                <p:oleObj r:id="rId3" imgW="4622800" imgH="3086100" progId="MSDraw.Drawing.8.2">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14400"/>
                        <a:ext cx="7848600" cy="5227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F60909D1-956C-0C47-A428-503F3035EA5F}"/>
              </a:ext>
            </a:extLst>
          </p:cNvPr>
          <p:cNvSpPr>
            <a:spLocks noGrp="1"/>
          </p:cNvSpPr>
          <p:nvPr>
            <p:ph type="dt" sz="half" idx="10"/>
          </p:nvPr>
        </p:nvSpPr>
        <p:spPr/>
        <p:txBody>
          <a:bodyPr/>
          <a:lstStyle/>
          <a:p>
            <a:r>
              <a:rPr lang="en-US" altLang="en-US"/>
              <a:t>Fall  2010</a:t>
            </a:r>
          </a:p>
        </p:txBody>
      </p:sp>
      <p:sp>
        <p:nvSpPr>
          <p:cNvPr id="11" name="Footer Placeholder 4">
            <a:extLst>
              <a:ext uri="{FF2B5EF4-FFF2-40B4-BE49-F238E27FC236}">
                <a16:creationId xmlns:a16="http://schemas.microsoft.com/office/drawing/2014/main" id="{D347018E-240D-E949-85B9-EB5B4EA402E7}"/>
              </a:ext>
            </a:extLst>
          </p:cNvPr>
          <p:cNvSpPr>
            <a:spLocks noGrp="1"/>
          </p:cNvSpPr>
          <p:nvPr>
            <p:ph type="ftr" sz="quarter" idx="11"/>
          </p:nvPr>
        </p:nvSpPr>
        <p:spPr/>
        <p:txBody>
          <a:bodyPr/>
          <a:lstStyle/>
          <a:p>
            <a:r>
              <a:rPr lang="en-US" altLang="en-US"/>
              <a:t>Parallel Processing, Implementation Aspects</a:t>
            </a:r>
          </a:p>
        </p:txBody>
      </p:sp>
      <p:sp>
        <p:nvSpPr>
          <p:cNvPr id="12" name="Slide Number Placeholder 5">
            <a:extLst>
              <a:ext uri="{FF2B5EF4-FFF2-40B4-BE49-F238E27FC236}">
                <a16:creationId xmlns:a16="http://schemas.microsoft.com/office/drawing/2014/main" id="{217B8286-FA1E-7F49-AEE5-0AFABC7B727C}"/>
              </a:ext>
            </a:extLst>
          </p:cNvPr>
          <p:cNvSpPr>
            <a:spLocks noGrp="1"/>
          </p:cNvSpPr>
          <p:nvPr>
            <p:ph type="sldNum" sz="quarter" idx="12"/>
          </p:nvPr>
        </p:nvSpPr>
        <p:spPr/>
        <p:txBody>
          <a:bodyPr/>
          <a:lstStyle/>
          <a:p>
            <a:r>
              <a:rPr lang="en-US" altLang="en-US"/>
              <a:t>Slide </a:t>
            </a:r>
            <a:fld id="{FCA99DF7-C36E-3746-99A3-B0ED213B16A3}" type="slidenum">
              <a:rPr lang="en-US" altLang="en-US"/>
              <a:pPr/>
              <a:t>42</a:t>
            </a:fld>
            <a:endParaRPr lang="en-US" altLang="en-US"/>
          </a:p>
        </p:txBody>
      </p:sp>
      <p:sp>
        <p:nvSpPr>
          <p:cNvPr id="346114" name="Rectangle 2">
            <a:extLst>
              <a:ext uri="{FF2B5EF4-FFF2-40B4-BE49-F238E27FC236}">
                <a16:creationId xmlns:a16="http://schemas.microsoft.com/office/drawing/2014/main" id="{C579EE62-2147-794B-879E-46ECE556A627}"/>
              </a:ext>
            </a:extLst>
          </p:cNvPr>
          <p:cNvSpPr>
            <a:spLocks noGrp="1" noChangeArrowheads="1"/>
          </p:cNvSpPr>
          <p:nvPr>
            <p:ph type="title"/>
          </p:nvPr>
        </p:nvSpPr>
        <p:spPr>
          <a:xfrm>
            <a:off x="0" y="0"/>
            <a:ext cx="9144000" cy="914400"/>
          </a:xfrm>
        </p:spPr>
        <p:txBody>
          <a:bodyPr/>
          <a:lstStyle/>
          <a:p>
            <a:r>
              <a:rPr lang="en-US" altLang="en-US" sz="2800"/>
              <a:t>The Interconnection Network of MasPar MP-2</a:t>
            </a:r>
          </a:p>
        </p:txBody>
      </p:sp>
      <p:sp>
        <p:nvSpPr>
          <p:cNvPr id="346115" name="Rectangle 3">
            <a:extLst>
              <a:ext uri="{FF2B5EF4-FFF2-40B4-BE49-F238E27FC236}">
                <a16:creationId xmlns:a16="http://schemas.microsoft.com/office/drawing/2014/main" id="{91016033-F0E5-874A-8369-E1DB0C55DF11}"/>
              </a:ext>
            </a:extLst>
          </p:cNvPr>
          <p:cNvSpPr>
            <a:spLocks noChangeArrowheads="1"/>
          </p:cNvSpPr>
          <p:nvPr/>
        </p:nvSpPr>
        <p:spPr bwMode="auto">
          <a:xfrm>
            <a:off x="0" y="100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6116" name="Text Box 4">
            <a:extLst>
              <a:ext uri="{FF2B5EF4-FFF2-40B4-BE49-F238E27FC236}">
                <a16:creationId xmlns:a16="http://schemas.microsoft.com/office/drawing/2014/main" id="{9AC6A34D-5671-6D41-92BD-D9FD7CB6D883}"/>
              </a:ext>
            </a:extLst>
          </p:cNvPr>
          <p:cNvSpPr txBox="1">
            <a:spLocks noChangeArrowheads="1"/>
          </p:cNvSpPr>
          <p:nvPr/>
        </p:nvSpPr>
        <p:spPr bwMode="auto">
          <a:xfrm>
            <a:off x="1219200" y="5410200"/>
            <a:ext cx="68580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23.11    The physical packaging of processor clusters and the 3-stage global router in MasPar MP-2 .</a:t>
            </a:r>
          </a:p>
        </p:txBody>
      </p:sp>
      <p:sp>
        <p:nvSpPr>
          <p:cNvPr id="346117" name="Rectangle 5">
            <a:extLst>
              <a:ext uri="{FF2B5EF4-FFF2-40B4-BE49-F238E27FC236}">
                <a16:creationId xmlns:a16="http://schemas.microsoft.com/office/drawing/2014/main" id="{479EB5B0-1AE4-CA43-93CF-F561FE5BE0DD}"/>
              </a:ext>
            </a:extLst>
          </p:cNvPr>
          <p:cNvSpPr>
            <a:spLocks noChangeArrowheads="1"/>
          </p:cNvSpPr>
          <p:nvPr/>
        </p:nvSpPr>
        <p:spPr bwMode="auto">
          <a:xfrm>
            <a:off x="0" y="1262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6118" name="Rectangle 6">
            <a:extLst>
              <a:ext uri="{FF2B5EF4-FFF2-40B4-BE49-F238E27FC236}">
                <a16:creationId xmlns:a16="http://schemas.microsoft.com/office/drawing/2014/main" id="{6C365992-A129-2B46-A767-885679A4BC94}"/>
              </a:ext>
            </a:extLst>
          </p:cNvPr>
          <p:cNvSpPr>
            <a:spLocks noChangeArrowheads="1"/>
          </p:cNvSpPr>
          <p:nvPr/>
        </p:nvSpPr>
        <p:spPr bwMode="auto">
          <a:xfrm>
            <a:off x="0" y="2090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6119" name="Rectangle 7">
            <a:extLst>
              <a:ext uri="{FF2B5EF4-FFF2-40B4-BE49-F238E27FC236}">
                <a16:creationId xmlns:a16="http://schemas.microsoft.com/office/drawing/2014/main" id="{FA20B560-C4F9-9A4B-AD76-C317A6601C3E}"/>
              </a:ext>
            </a:extLst>
          </p:cNvPr>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6122" name="Rectangle 10">
            <a:extLst>
              <a:ext uri="{FF2B5EF4-FFF2-40B4-BE49-F238E27FC236}">
                <a16:creationId xmlns:a16="http://schemas.microsoft.com/office/drawing/2014/main" id="{6BD9D0B8-E7A9-3D4E-80A1-75F94DB86574}"/>
              </a:ext>
            </a:extLst>
          </p:cNvPr>
          <p:cNvSpPr>
            <a:spLocks noChangeArrowheads="1"/>
          </p:cNvSpPr>
          <p:nvPr/>
        </p:nvSpPr>
        <p:spPr bwMode="auto">
          <a:xfrm>
            <a:off x="0" y="1776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46121" name="Object 9">
            <a:extLst>
              <a:ext uri="{FF2B5EF4-FFF2-40B4-BE49-F238E27FC236}">
                <a16:creationId xmlns:a16="http://schemas.microsoft.com/office/drawing/2014/main" id="{7B04C8E0-FB05-CB40-B7C0-CA68C4069674}"/>
              </a:ext>
            </a:extLst>
          </p:cNvPr>
          <p:cNvGraphicFramePr>
            <a:graphicFrameLocks noChangeAspect="1"/>
          </p:cNvGraphicFramePr>
          <p:nvPr/>
        </p:nvGraphicFramePr>
        <p:xfrm>
          <a:off x="838200" y="838200"/>
          <a:ext cx="7543800" cy="4699000"/>
        </p:xfrm>
        <a:graphic>
          <a:graphicData uri="http://schemas.openxmlformats.org/presentationml/2006/ole">
            <mc:AlternateContent xmlns:mc="http://schemas.openxmlformats.org/markup-compatibility/2006">
              <mc:Choice xmlns:v="urn:schemas-microsoft-com:vml" Requires="v">
                <p:oleObj spid="_x0000_s346123" r:id="rId3" imgW="5092700" imgH="3175000" progId="MSDraw.Drawing.8.2">
                  <p:embed/>
                </p:oleObj>
              </mc:Choice>
              <mc:Fallback>
                <p:oleObj r:id="rId3" imgW="5092700" imgH="3175000" progId="MSDraw.Drawing.8.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838200"/>
                        <a:ext cx="7543800" cy="469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B9E00696-A96F-674E-A340-104FCDA6ACEB}"/>
              </a:ext>
            </a:extLst>
          </p:cNvPr>
          <p:cNvSpPr>
            <a:spLocks noGrp="1"/>
          </p:cNvSpPr>
          <p:nvPr>
            <p:ph type="dt" sz="half" idx="10"/>
          </p:nvPr>
        </p:nvSpPr>
        <p:spPr/>
        <p:txBody>
          <a:bodyPr/>
          <a:lstStyle/>
          <a:p>
            <a:r>
              <a:rPr lang="en-US" altLang="en-US"/>
              <a:t>Fall  2010</a:t>
            </a:r>
          </a:p>
        </p:txBody>
      </p:sp>
      <p:sp>
        <p:nvSpPr>
          <p:cNvPr id="10" name="Footer Placeholder 4">
            <a:extLst>
              <a:ext uri="{FF2B5EF4-FFF2-40B4-BE49-F238E27FC236}">
                <a16:creationId xmlns:a16="http://schemas.microsoft.com/office/drawing/2014/main" id="{6ED91906-80D4-F842-9464-410B9C2655A1}"/>
              </a:ext>
            </a:extLst>
          </p:cNvPr>
          <p:cNvSpPr>
            <a:spLocks noGrp="1"/>
          </p:cNvSpPr>
          <p:nvPr>
            <p:ph type="ftr" sz="quarter" idx="11"/>
          </p:nvPr>
        </p:nvSpPr>
        <p:spPr/>
        <p:txBody>
          <a:bodyPr/>
          <a:lstStyle/>
          <a:p>
            <a:r>
              <a:rPr lang="en-US" altLang="en-US"/>
              <a:t>Parallel Processing, Implementation Aspects</a:t>
            </a:r>
          </a:p>
        </p:txBody>
      </p:sp>
      <p:sp>
        <p:nvSpPr>
          <p:cNvPr id="11" name="Slide Number Placeholder 5">
            <a:extLst>
              <a:ext uri="{FF2B5EF4-FFF2-40B4-BE49-F238E27FC236}">
                <a16:creationId xmlns:a16="http://schemas.microsoft.com/office/drawing/2014/main" id="{952870CC-BD8E-0543-8AD4-559BAB0E5682}"/>
              </a:ext>
            </a:extLst>
          </p:cNvPr>
          <p:cNvSpPr>
            <a:spLocks noGrp="1"/>
          </p:cNvSpPr>
          <p:nvPr>
            <p:ph type="sldNum" sz="quarter" idx="12"/>
          </p:nvPr>
        </p:nvSpPr>
        <p:spPr/>
        <p:txBody>
          <a:bodyPr/>
          <a:lstStyle/>
          <a:p>
            <a:r>
              <a:rPr lang="en-US" altLang="en-US"/>
              <a:t>Slide </a:t>
            </a:r>
            <a:fld id="{ED70F67B-2E7F-2743-A322-71006E7D51C4}" type="slidenum">
              <a:rPr lang="en-US" altLang="en-US"/>
              <a:pPr/>
              <a:t>43</a:t>
            </a:fld>
            <a:endParaRPr lang="en-US" altLang="en-US"/>
          </a:p>
        </p:txBody>
      </p:sp>
      <p:sp>
        <p:nvSpPr>
          <p:cNvPr id="347138" name="Rectangle 2">
            <a:extLst>
              <a:ext uri="{FF2B5EF4-FFF2-40B4-BE49-F238E27FC236}">
                <a16:creationId xmlns:a16="http://schemas.microsoft.com/office/drawing/2014/main" id="{B023A84B-4AB6-3F4A-A580-3CF806EDAFDF}"/>
              </a:ext>
            </a:extLst>
          </p:cNvPr>
          <p:cNvSpPr>
            <a:spLocks noGrp="1" noChangeArrowheads="1"/>
          </p:cNvSpPr>
          <p:nvPr>
            <p:ph type="title"/>
          </p:nvPr>
        </p:nvSpPr>
        <p:spPr>
          <a:xfrm>
            <a:off x="0" y="0"/>
            <a:ext cx="9144000" cy="914400"/>
          </a:xfrm>
        </p:spPr>
        <p:txBody>
          <a:bodyPr/>
          <a:lstStyle/>
          <a:p>
            <a:r>
              <a:rPr lang="en-US" altLang="en-US" sz="2800"/>
              <a:t>The Processing Nodes of MasPar MP-2</a:t>
            </a:r>
          </a:p>
        </p:txBody>
      </p:sp>
      <p:sp>
        <p:nvSpPr>
          <p:cNvPr id="347139" name="Rectangle 3">
            <a:extLst>
              <a:ext uri="{FF2B5EF4-FFF2-40B4-BE49-F238E27FC236}">
                <a16:creationId xmlns:a16="http://schemas.microsoft.com/office/drawing/2014/main" id="{429ED704-ADF3-0845-BC8A-D6D81AF41D3F}"/>
              </a:ext>
            </a:extLst>
          </p:cNvPr>
          <p:cNvSpPr>
            <a:spLocks noChangeArrowheads="1"/>
          </p:cNvSpPr>
          <p:nvPr/>
        </p:nvSpPr>
        <p:spPr bwMode="auto">
          <a:xfrm>
            <a:off x="0" y="100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7140" name="Text Box 4">
            <a:extLst>
              <a:ext uri="{FF2B5EF4-FFF2-40B4-BE49-F238E27FC236}">
                <a16:creationId xmlns:a16="http://schemas.microsoft.com/office/drawing/2014/main" id="{AC9BF96F-445C-3E42-83B8-F9F2C94A7A5C}"/>
              </a:ext>
            </a:extLst>
          </p:cNvPr>
          <p:cNvSpPr txBox="1">
            <a:spLocks noChangeArrowheads="1"/>
          </p:cNvSpPr>
          <p:nvPr/>
        </p:nvSpPr>
        <p:spPr bwMode="auto">
          <a:xfrm>
            <a:off x="609600" y="4495800"/>
            <a:ext cx="1905000" cy="13112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23.12    </a:t>
            </a:r>
          </a:p>
          <a:p>
            <a:r>
              <a:rPr lang="en-US" altLang="en-US">
                <a:latin typeface="Arial" panose="020B0604020202020204" pitchFamily="34" charset="0"/>
              </a:rPr>
              <a:t>Processor architecture in MasPar MP-2.</a:t>
            </a:r>
          </a:p>
        </p:txBody>
      </p:sp>
      <p:sp>
        <p:nvSpPr>
          <p:cNvPr id="347141" name="Rectangle 5">
            <a:extLst>
              <a:ext uri="{FF2B5EF4-FFF2-40B4-BE49-F238E27FC236}">
                <a16:creationId xmlns:a16="http://schemas.microsoft.com/office/drawing/2014/main" id="{3B5D8CDE-CEAE-6745-A24A-5931006A5284}"/>
              </a:ext>
            </a:extLst>
          </p:cNvPr>
          <p:cNvSpPr>
            <a:spLocks noChangeArrowheads="1"/>
          </p:cNvSpPr>
          <p:nvPr/>
        </p:nvSpPr>
        <p:spPr bwMode="auto">
          <a:xfrm>
            <a:off x="0" y="1262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7142" name="Rectangle 6">
            <a:extLst>
              <a:ext uri="{FF2B5EF4-FFF2-40B4-BE49-F238E27FC236}">
                <a16:creationId xmlns:a16="http://schemas.microsoft.com/office/drawing/2014/main" id="{A5DAB16D-45DB-9642-91DC-A52313F8AB56}"/>
              </a:ext>
            </a:extLst>
          </p:cNvPr>
          <p:cNvSpPr>
            <a:spLocks noChangeArrowheads="1"/>
          </p:cNvSpPr>
          <p:nvPr/>
        </p:nvSpPr>
        <p:spPr bwMode="auto">
          <a:xfrm>
            <a:off x="0" y="2090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7146" name="Rectangle 10">
            <a:extLst>
              <a:ext uri="{FF2B5EF4-FFF2-40B4-BE49-F238E27FC236}">
                <a16:creationId xmlns:a16="http://schemas.microsoft.com/office/drawing/2014/main" id="{1B62D4AC-8D53-EC4C-8E8A-39DB2C882744}"/>
              </a:ext>
            </a:extLst>
          </p:cNvPr>
          <p:cNvSpPr>
            <a:spLocks noChangeArrowheads="1"/>
          </p:cNvSpPr>
          <p:nvPr/>
        </p:nvSpPr>
        <p:spPr bwMode="auto">
          <a:xfrm>
            <a:off x="0" y="747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47145" name="Object 9">
            <a:extLst>
              <a:ext uri="{FF2B5EF4-FFF2-40B4-BE49-F238E27FC236}">
                <a16:creationId xmlns:a16="http://schemas.microsoft.com/office/drawing/2014/main" id="{2019C861-E261-B14F-B272-5DDA21CC4AF7}"/>
              </a:ext>
            </a:extLst>
          </p:cNvPr>
          <p:cNvGraphicFramePr>
            <a:graphicFrameLocks noChangeAspect="1"/>
          </p:cNvGraphicFramePr>
          <p:nvPr/>
        </p:nvGraphicFramePr>
        <p:xfrm>
          <a:off x="2438400" y="838200"/>
          <a:ext cx="6248400" cy="5457825"/>
        </p:xfrm>
        <a:graphic>
          <a:graphicData uri="http://schemas.openxmlformats.org/presentationml/2006/ole">
            <mc:AlternateContent xmlns:mc="http://schemas.openxmlformats.org/markup-compatibility/2006">
              <mc:Choice xmlns:v="urn:schemas-microsoft-com:vml" Requires="v">
                <p:oleObj spid="_x0000_s347147" r:id="rId3" imgW="5168900" imgH="5143500" progId="MSDraw.Drawing.8.2">
                  <p:embed/>
                </p:oleObj>
              </mc:Choice>
              <mc:Fallback>
                <p:oleObj r:id="rId3" imgW="5168900" imgH="5143500" progId="MSDraw.Drawing.8.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838200"/>
                        <a:ext cx="6248400" cy="545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E73ED149-87DE-0442-9BB7-F540EF35CDF4}"/>
              </a:ext>
            </a:extLst>
          </p:cNvPr>
          <p:cNvSpPr>
            <a:spLocks noGrp="1"/>
          </p:cNvSpPr>
          <p:nvPr>
            <p:ph type="dt" sz="half" idx="10"/>
          </p:nvPr>
        </p:nvSpPr>
        <p:spPr/>
        <p:txBody>
          <a:bodyPr/>
          <a:lstStyle/>
          <a:p>
            <a:r>
              <a:rPr lang="en-US" altLang="en-US"/>
              <a:t>Fall  2010</a:t>
            </a:r>
          </a:p>
        </p:txBody>
      </p:sp>
      <p:sp>
        <p:nvSpPr>
          <p:cNvPr id="23" name="Footer Placeholder 4">
            <a:extLst>
              <a:ext uri="{FF2B5EF4-FFF2-40B4-BE49-F238E27FC236}">
                <a16:creationId xmlns:a16="http://schemas.microsoft.com/office/drawing/2014/main" id="{1CC9930A-2C1B-3C49-946A-3362792C2D9E}"/>
              </a:ext>
            </a:extLst>
          </p:cNvPr>
          <p:cNvSpPr>
            <a:spLocks noGrp="1"/>
          </p:cNvSpPr>
          <p:nvPr>
            <p:ph type="ftr" sz="quarter" idx="11"/>
          </p:nvPr>
        </p:nvSpPr>
        <p:spPr/>
        <p:txBody>
          <a:bodyPr/>
          <a:lstStyle/>
          <a:p>
            <a:r>
              <a:rPr lang="en-US" altLang="en-US"/>
              <a:t>Parallel Processing, Implementation Aspects</a:t>
            </a:r>
          </a:p>
        </p:txBody>
      </p:sp>
      <p:sp>
        <p:nvSpPr>
          <p:cNvPr id="24" name="Slide Number Placeholder 5">
            <a:extLst>
              <a:ext uri="{FF2B5EF4-FFF2-40B4-BE49-F238E27FC236}">
                <a16:creationId xmlns:a16="http://schemas.microsoft.com/office/drawing/2014/main" id="{D9793A05-B404-2447-8AE7-086A68971379}"/>
              </a:ext>
            </a:extLst>
          </p:cNvPr>
          <p:cNvSpPr>
            <a:spLocks noGrp="1"/>
          </p:cNvSpPr>
          <p:nvPr>
            <p:ph type="sldNum" sz="quarter" idx="12"/>
          </p:nvPr>
        </p:nvSpPr>
        <p:spPr/>
        <p:txBody>
          <a:bodyPr/>
          <a:lstStyle/>
          <a:p>
            <a:r>
              <a:rPr lang="en-US" altLang="en-US"/>
              <a:t>Slide </a:t>
            </a:r>
            <a:fld id="{B779EC3F-3305-C44E-B277-E5D2B0658D5A}" type="slidenum">
              <a:rPr lang="en-US" altLang="en-US"/>
              <a:pPr/>
              <a:t>44</a:t>
            </a:fld>
            <a:endParaRPr lang="en-US" altLang="en-US"/>
          </a:p>
        </p:txBody>
      </p:sp>
      <p:sp>
        <p:nvSpPr>
          <p:cNvPr id="205826" name="Rectangle 2">
            <a:extLst>
              <a:ext uri="{FF2B5EF4-FFF2-40B4-BE49-F238E27FC236}">
                <a16:creationId xmlns:a16="http://schemas.microsoft.com/office/drawing/2014/main" id="{A9E12698-CBF9-DA42-899C-3DD29AE2AC3A}"/>
              </a:ext>
            </a:extLst>
          </p:cNvPr>
          <p:cNvSpPr>
            <a:spLocks noGrp="1" noChangeArrowheads="1"/>
          </p:cNvSpPr>
          <p:nvPr>
            <p:ph type="title"/>
          </p:nvPr>
        </p:nvSpPr>
        <p:spPr>
          <a:xfrm>
            <a:off x="304800" y="457200"/>
            <a:ext cx="8458200" cy="914400"/>
          </a:xfrm>
        </p:spPr>
        <p:txBody>
          <a:bodyPr/>
          <a:lstStyle/>
          <a:p>
            <a:r>
              <a:rPr lang="en-US" altLang="en-US" sz="3600"/>
              <a:t>24  Past, Present, and Future</a:t>
            </a:r>
          </a:p>
        </p:txBody>
      </p:sp>
      <p:sp>
        <p:nvSpPr>
          <p:cNvPr id="205827" name="Text Box 3">
            <a:extLst>
              <a:ext uri="{FF2B5EF4-FFF2-40B4-BE49-F238E27FC236}">
                <a16:creationId xmlns:a16="http://schemas.microsoft.com/office/drawing/2014/main" id="{924C053C-3717-124A-B96B-B1C690C7B2F4}"/>
              </a:ext>
            </a:extLst>
          </p:cNvPr>
          <p:cNvSpPr txBox="1">
            <a:spLocks noChangeArrowheads="1"/>
          </p:cNvSpPr>
          <p:nvPr/>
        </p:nvSpPr>
        <p:spPr bwMode="auto">
          <a:xfrm>
            <a:off x="304800" y="1447800"/>
            <a:ext cx="8534400" cy="11874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333399"/>
                </a:solidFill>
                <a:latin typeface="Arial" panose="020B0604020202020204" pitchFamily="34" charset="0"/>
              </a:rPr>
              <a:t> Put the state of the art in context of history and future trends:</a:t>
            </a:r>
          </a:p>
          <a:p>
            <a:pPr lvl="1">
              <a:buFontTx/>
              <a:buChar char="•"/>
            </a:pPr>
            <a:r>
              <a:rPr lang="en-US" altLang="en-US" sz="2400">
                <a:solidFill>
                  <a:srgbClr val="333399"/>
                </a:solidFill>
                <a:latin typeface="Arial" panose="020B0604020202020204" pitchFamily="34" charset="0"/>
              </a:rPr>
              <a:t>  Quest for higher performance, and where it is leading us</a:t>
            </a:r>
          </a:p>
          <a:p>
            <a:pPr lvl="1">
              <a:buFontTx/>
              <a:buChar char="•"/>
            </a:pPr>
            <a:r>
              <a:rPr lang="en-US" altLang="en-US" sz="2400">
                <a:solidFill>
                  <a:srgbClr val="333399"/>
                </a:solidFill>
                <a:latin typeface="Arial" panose="020B0604020202020204" pitchFamily="34" charset="0"/>
              </a:rPr>
              <a:t>  Interplay between technology progress and architecture</a:t>
            </a:r>
          </a:p>
        </p:txBody>
      </p:sp>
      <p:graphicFrame>
        <p:nvGraphicFramePr>
          <p:cNvPr id="205828" name="Group 4">
            <a:extLst>
              <a:ext uri="{FF2B5EF4-FFF2-40B4-BE49-F238E27FC236}">
                <a16:creationId xmlns:a16="http://schemas.microsoft.com/office/drawing/2014/main" id="{E53C7D3E-E84F-8C4F-9D00-99C3E3372EA4}"/>
              </a:ext>
            </a:extLst>
          </p:cNvPr>
          <p:cNvGraphicFramePr>
            <a:graphicFrameLocks noGrp="1"/>
          </p:cNvGraphicFramePr>
          <p:nvPr>
            <p:ph idx="1"/>
          </p:nvPr>
        </p:nvGraphicFramePr>
        <p:xfrm>
          <a:off x="914400" y="3048000"/>
          <a:ext cx="7239000" cy="2767013"/>
        </p:xfrm>
        <a:graphic>
          <a:graphicData uri="http://schemas.openxmlformats.org/drawingml/2006/table">
            <a:tbl>
              <a:tblPr/>
              <a:tblGrid>
                <a:gridCol w="7239000">
                  <a:extLst>
                    <a:ext uri="{9D8B030D-6E8A-4147-A177-3AD203B41FA5}">
                      <a16:colId xmlns:a16="http://schemas.microsoft.com/office/drawing/2014/main" val="1021934479"/>
                    </a:ext>
                  </a:extLst>
                </a:gridCol>
              </a:tblGrid>
              <a:tr h="3810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99"/>
                          </a:solidFill>
                          <a:effectLst/>
                          <a:latin typeface="Arial" panose="020B0604020202020204" pitchFamily="34" charset="0"/>
                          <a:ea typeface="Times New Roman" panose="02020603050405020304" pitchFamily="18" charset="0"/>
                          <a:cs typeface="Arial" panose="020B0604020202020204" pitchFamily="34" charset="0"/>
                        </a:rPr>
                        <a:t>Topics in This Chapter</a:t>
                      </a:r>
                      <a:endParaRPr kumimoji="0" lang="en-US" altLang="en-US" sz="2000" b="0" i="0" u="none" strike="noStrike" cap="none" normalizeH="0" baseline="0">
                        <a:ln>
                          <a:noFill/>
                        </a:ln>
                        <a:solidFill>
                          <a:srgbClr val="FFFF99"/>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389060012"/>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24.1   Milestones in Parallel Processing</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50790526"/>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24.2   Current Status, Issues, and Debates</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1052934"/>
                  </a:ext>
                </a:extLst>
              </a:tr>
              <a:tr h="3857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24.3   TFLOPS, PFLOPS, and Beyond</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04922"/>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24.4   Processor and Memory Technologies</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6068546"/>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24.5   Interconnection Technologies</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9652158"/>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24.6   The Future of Parallel Processing</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3994071"/>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4AE0DFE5-F4B0-6A48-8B30-E6DAAA5955F4}"/>
              </a:ext>
            </a:extLst>
          </p:cNvPr>
          <p:cNvSpPr>
            <a:spLocks noGrp="1"/>
          </p:cNvSpPr>
          <p:nvPr>
            <p:ph type="dt" sz="half" idx="10"/>
          </p:nvPr>
        </p:nvSpPr>
        <p:spPr/>
        <p:txBody>
          <a:bodyPr/>
          <a:lstStyle/>
          <a:p>
            <a:r>
              <a:rPr lang="en-US" altLang="en-US"/>
              <a:t>Fall  2010</a:t>
            </a:r>
          </a:p>
        </p:txBody>
      </p:sp>
      <p:sp>
        <p:nvSpPr>
          <p:cNvPr id="6" name="Footer Placeholder 4">
            <a:extLst>
              <a:ext uri="{FF2B5EF4-FFF2-40B4-BE49-F238E27FC236}">
                <a16:creationId xmlns:a16="http://schemas.microsoft.com/office/drawing/2014/main" id="{BDAADC31-3F4C-7844-BD78-4571B729A313}"/>
              </a:ext>
            </a:extLst>
          </p:cNvPr>
          <p:cNvSpPr>
            <a:spLocks noGrp="1"/>
          </p:cNvSpPr>
          <p:nvPr>
            <p:ph type="ftr" sz="quarter" idx="11"/>
          </p:nvPr>
        </p:nvSpPr>
        <p:spPr/>
        <p:txBody>
          <a:bodyPr/>
          <a:lstStyle/>
          <a:p>
            <a:r>
              <a:rPr lang="en-US" altLang="en-US"/>
              <a:t>Parallel Processing, Implementation Aspects</a:t>
            </a:r>
          </a:p>
        </p:txBody>
      </p:sp>
      <p:sp>
        <p:nvSpPr>
          <p:cNvPr id="7" name="Slide Number Placeholder 5">
            <a:extLst>
              <a:ext uri="{FF2B5EF4-FFF2-40B4-BE49-F238E27FC236}">
                <a16:creationId xmlns:a16="http://schemas.microsoft.com/office/drawing/2014/main" id="{DE0E1F25-39E7-4C44-8DB0-C7A50779E40E}"/>
              </a:ext>
            </a:extLst>
          </p:cNvPr>
          <p:cNvSpPr>
            <a:spLocks noGrp="1"/>
          </p:cNvSpPr>
          <p:nvPr>
            <p:ph type="sldNum" sz="quarter" idx="12"/>
          </p:nvPr>
        </p:nvSpPr>
        <p:spPr/>
        <p:txBody>
          <a:bodyPr/>
          <a:lstStyle/>
          <a:p>
            <a:r>
              <a:rPr lang="en-US" altLang="en-US"/>
              <a:t>Slide </a:t>
            </a:r>
            <a:fld id="{503D5F49-1672-7143-BAD6-3DCB0323C3DA}" type="slidenum">
              <a:rPr lang="en-US" altLang="en-US"/>
              <a:pPr/>
              <a:t>45</a:t>
            </a:fld>
            <a:endParaRPr lang="en-US" altLang="en-US"/>
          </a:p>
        </p:txBody>
      </p:sp>
      <p:sp>
        <p:nvSpPr>
          <p:cNvPr id="206850" name="Rectangle 2">
            <a:extLst>
              <a:ext uri="{FF2B5EF4-FFF2-40B4-BE49-F238E27FC236}">
                <a16:creationId xmlns:a16="http://schemas.microsoft.com/office/drawing/2014/main" id="{D3450302-60B0-3D41-A0B5-EA3A5B953B0C}"/>
              </a:ext>
            </a:extLst>
          </p:cNvPr>
          <p:cNvSpPr>
            <a:spLocks noGrp="1" noChangeArrowheads="1"/>
          </p:cNvSpPr>
          <p:nvPr>
            <p:ph type="title"/>
          </p:nvPr>
        </p:nvSpPr>
        <p:spPr>
          <a:xfrm>
            <a:off x="0" y="0"/>
            <a:ext cx="9144000" cy="990600"/>
          </a:xfrm>
        </p:spPr>
        <p:txBody>
          <a:bodyPr/>
          <a:lstStyle/>
          <a:p>
            <a:r>
              <a:rPr lang="en-US" altLang="en-US" sz="3200"/>
              <a:t>24.1  Milestones in Parallel Processing</a:t>
            </a:r>
          </a:p>
        </p:txBody>
      </p:sp>
      <p:sp>
        <p:nvSpPr>
          <p:cNvPr id="206873" name="Rectangle 25">
            <a:extLst>
              <a:ext uri="{FF2B5EF4-FFF2-40B4-BE49-F238E27FC236}">
                <a16:creationId xmlns:a16="http://schemas.microsoft.com/office/drawing/2014/main" id="{4DC09639-5979-5042-94A0-DC95FF34AF87}"/>
              </a:ext>
            </a:extLst>
          </p:cNvPr>
          <p:cNvSpPr>
            <a:spLocks noChangeArrowheads="1"/>
          </p:cNvSpPr>
          <p:nvPr/>
        </p:nvSpPr>
        <p:spPr bwMode="auto">
          <a:xfrm>
            <a:off x="0" y="1890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6892" name="Text Box 44">
            <a:extLst>
              <a:ext uri="{FF2B5EF4-FFF2-40B4-BE49-F238E27FC236}">
                <a16:creationId xmlns:a16="http://schemas.microsoft.com/office/drawing/2014/main" id="{E1A444E0-31E4-2647-BD71-6C75936B0F1C}"/>
              </a:ext>
            </a:extLst>
          </p:cNvPr>
          <p:cNvSpPr txBox="1">
            <a:spLocks noChangeArrowheads="1"/>
          </p:cNvSpPr>
          <p:nvPr/>
        </p:nvSpPr>
        <p:spPr bwMode="auto">
          <a:xfrm>
            <a:off x="381000" y="990600"/>
            <a:ext cx="8382000" cy="503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b="1">
                <a:solidFill>
                  <a:srgbClr val="E40000"/>
                </a:solidFill>
                <a:latin typeface="Arial" panose="020B0604020202020204" pitchFamily="34" charset="0"/>
              </a:rPr>
              <a:t>1840s</a:t>
            </a:r>
            <a:r>
              <a:rPr lang="en-US" altLang="en-US" b="1">
                <a:latin typeface="Arial" panose="020B0604020202020204" pitchFamily="34" charset="0"/>
              </a:rPr>
              <a:t> </a:t>
            </a:r>
            <a:r>
              <a:rPr lang="en-US" altLang="en-US">
                <a:latin typeface="Arial" panose="020B0604020202020204" pitchFamily="34" charset="0"/>
              </a:rPr>
              <a:t> Desirability of computing multiple values at the same time was noted in connection with Babbage’s Analytical Engine </a:t>
            </a:r>
          </a:p>
          <a:p>
            <a:pPr>
              <a:lnSpc>
                <a:spcPct val="90000"/>
              </a:lnSpc>
            </a:pPr>
            <a:endParaRPr lang="en-US" altLang="en-US" sz="1000">
              <a:latin typeface="Arial" panose="020B0604020202020204" pitchFamily="34" charset="0"/>
            </a:endParaRPr>
          </a:p>
          <a:p>
            <a:pPr>
              <a:lnSpc>
                <a:spcPct val="90000"/>
              </a:lnSpc>
            </a:pPr>
            <a:r>
              <a:rPr lang="en-US" altLang="en-US" b="1">
                <a:solidFill>
                  <a:srgbClr val="E40000"/>
                </a:solidFill>
                <a:latin typeface="Arial" panose="020B0604020202020204" pitchFamily="34" charset="0"/>
              </a:rPr>
              <a:t>1950s</a:t>
            </a:r>
            <a:r>
              <a:rPr lang="en-US" altLang="en-US" b="1">
                <a:latin typeface="Arial" panose="020B0604020202020204" pitchFamily="34" charset="0"/>
              </a:rPr>
              <a:t> </a:t>
            </a:r>
            <a:r>
              <a:rPr lang="en-US" altLang="en-US">
                <a:latin typeface="Arial" panose="020B0604020202020204" pitchFamily="34" charset="0"/>
              </a:rPr>
              <a:t> von Neumann’s and Holland’s cellular computers were proposed</a:t>
            </a:r>
          </a:p>
          <a:p>
            <a:pPr>
              <a:lnSpc>
                <a:spcPct val="90000"/>
              </a:lnSpc>
            </a:pPr>
            <a:endParaRPr lang="en-US" altLang="en-US" sz="1000">
              <a:latin typeface="Arial" panose="020B0604020202020204" pitchFamily="34" charset="0"/>
            </a:endParaRPr>
          </a:p>
          <a:p>
            <a:pPr>
              <a:lnSpc>
                <a:spcPct val="90000"/>
              </a:lnSpc>
            </a:pPr>
            <a:r>
              <a:rPr lang="en-US" altLang="en-US" b="1">
                <a:solidFill>
                  <a:srgbClr val="E40000"/>
                </a:solidFill>
                <a:latin typeface="Arial" panose="020B0604020202020204" pitchFamily="34" charset="0"/>
              </a:rPr>
              <a:t>1960s </a:t>
            </a:r>
            <a:r>
              <a:rPr lang="en-US" altLang="en-US">
                <a:latin typeface="Arial" panose="020B0604020202020204" pitchFamily="34" charset="0"/>
              </a:rPr>
              <a:t> The ILLIAC IV SIMD machine was designed at U Illinois based on the earlier SOLOMON computer</a:t>
            </a:r>
          </a:p>
          <a:p>
            <a:pPr>
              <a:lnSpc>
                <a:spcPct val="90000"/>
              </a:lnSpc>
            </a:pPr>
            <a:endParaRPr lang="en-US" altLang="en-US" sz="1000">
              <a:latin typeface="Arial" panose="020B0604020202020204" pitchFamily="34" charset="0"/>
            </a:endParaRPr>
          </a:p>
          <a:p>
            <a:pPr>
              <a:lnSpc>
                <a:spcPct val="90000"/>
              </a:lnSpc>
            </a:pPr>
            <a:r>
              <a:rPr lang="en-US" altLang="en-US" b="1">
                <a:solidFill>
                  <a:srgbClr val="E40000"/>
                </a:solidFill>
                <a:latin typeface="Arial" panose="020B0604020202020204" pitchFamily="34" charset="0"/>
              </a:rPr>
              <a:t>1970s</a:t>
            </a:r>
            <a:r>
              <a:rPr lang="en-US" altLang="en-US" b="1">
                <a:latin typeface="Arial" panose="020B0604020202020204" pitchFamily="34" charset="0"/>
              </a:rPr>
              <a:t> </a:t>
            </a:r>
            <a:r>
              <a:rPr lang="en-US" altLang="en-US">
                <a:latin typeface="Arial" panose="020B0604020202020204" pitchFamily="34" charset="0"/>
              </a:rPr>
              <a:t> Vector machines, with deeply pipelined function units, emerged and quickly dominated the supercomputer market; early experiments with shared memory multiprocessors, message-passing multicomputers, and gracefully degrading systems paved the way for further progress</a:t>
            </a:r>
          </a:p>
          <a:p>
            <a:pPr>
              <a:lnSpc>
                <a:spcPct val="90000"/>
              </a:lnSpc>
            </a:pPr>
            <a:endParaRPr lang="en-US" altLang="en-US" sz="1000">
              <a:latin typeface="Arial" panose="020B0604020202020204" pitchFamily="34" charset="0"/>
            </a:endParaRPr>
          </a:p>
          <a:p>
            <a:pPr>
              <a:lnSpc>
                <a:spcPct val="90000"/>
              </a:lnSpc>
            </a:pPr>
            <a:r>
              <a:rPr lang="en-US" altLang="en-US" b="1">
                <a:solidFill>
                  <a:srgbClr val="E40000"/>
                </a:solidFill>
                <a:latin typeface="Arial" panose="020B0604020202020204" pitchFamily="34" charset="0"/>
              </a:rPr>
              <a:t>1980s</a:t>
            </a:r>
            <a:r>
              <a:rPr lang="en-US" altLang="en-US" b="1">
                <a:latin typeface="Arial" panose="020B0604020202020204" pitchFamily="34" charset="0"/>
              </a:rPr>
              <a:t> </a:t>
            </a:r>
            <a:r>
              <a:rPr lang="en-US" altLang="en-US">
                <a:latin typeface="Arial" panose="020B0604020202020204" pitchFamily="34" charset="0"/>
              </a:rPr>
              <a:t> Fairly low-cost and massively parallel supercomputers, using hypercube and related interconnection schemes, became available</a:t>
            </a:r>
          </a:p>
          <a:p>
            <a:pPr>
              <a:lnSpc>
                <a:spcPct val="90000"/>
              </a:lnSpc>
            </a:pPr>
            <a:endParaRPr lang="en-US" altLang="en-US" sz="1000">
              <a:latin typeface="Arial" panose="020B0604020202020204" pitchFamily="34" charset="0"/>
            </a:endParaRPr>
          </a:p>
          <a:p>
            <a:pPr>
              <a:lnSpc>
                <a:spcPct val="90000"/>
              </a:lnSpc>
            </a:pPr>
            <a:r>
              <a:rPr lang="en-US" altLang="en-US" b="1">
                <a:solidFill>
                  <a:srgbClr val="E40000"/>
                </a:solidFill>
                <a:latin typeface="Arial" panose="020B0604020202020204" pitchFamily="34" charset="0"/>
              </a:rPr>
              <a:t>1990s</a:t>
            </a:r>
            <a:r>
              <a:rPr lang="en-US" altLang="en-US" b="1">
                <a:latin typeface="Arial" panose="020B0604020202020204" pitchFamily="34" charset="0"/>
              </a:rPr>
              <a:t> </a:t>
            </a:r>
            <a:r>
              <a:rPr lang="en-US" altLang="en-US">
                <a:latin typeface="Arial" panose="020B0604020202020204" pitchFamily="34" charset="0"/>
              </a:rPr>
              <a:t> Massively parallel computers with mesh or torus interconnection, and using wormhole routing, became dominant</a:t>
            </a:r>
          </a:p>
          <a:p>
            <a:pPr>
              <a:lnSpc>
                <a:spcPct val="90000"/>
              </a:lnSpc>
            </a:pPr>
            <a:endParaRPr lang="en-US" altLang="en-US" sz="1000">
              <a:latin typeface="Arial" panose="020B0604020202020204" pitchFamily="34" charset="0"/>
            </a:endParaRPr>
          </a:p>
          <a:p>
            <a:pPr>
              <a:lnSpc>
                <a:spcPct val="90000"/>
              </a:lnSpc>
            </a:pPr>
            <a:r>
              <a:rPr lang="en-US" altLang="en-US" b="1">
                <a:solidFill>
                  <a:srgbClr val="E40000"/>
                </a:solidFill>
                <a:latin typeface="Arial" panose="020B0604020202020204" pitchFamily="34" charset="0"/>
              </a:rPr>
              <a:t>2000s </a:t>
            </a:r>
            <a:r>
              <a:rPr lang="en-US" altLang="en-US">
                <a:latin typeface="Arial" panose="020B0604020202020204" pitchFamily="34" charset="0"/>
              </a:rPr>
              <a:t> Commodity and network-based parallel computing took hold, offering speed, flexibility, and reliability for server farms and other areas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742B90DB-0F8E-8E4E-A458-67DA384A1262}"/>
              </a:ext>
            </a:extLst>
          </p:cNvPr>
          <p:cNvSpPr>
            <a:spLocks noGrp="1"/>
          </p:cNvSpPr>
          <p:nvPr>
            <p:ph type="dt" sz="half" idx="10"/>
          </p:nvPr>
        </p:nvSpPr>
        <p:spPr/>
        <p:txBody>
          <a:bodyPr/>
          <a:lstStyle/>
          <a:p>
            <a:r>
              <a:rPr lang="en-US" altLang="en-US"/>
              <a:t>Fall  2010</a:t>
            </a:r>
          </a:p>
        </p:txBody>
      </p:sp>
      <p:sp>
        <p:nvSpPr>
          <p:cNvPr id="8" name="Footer Placeholder 4">
            <a:extLst>
              <a:ext uri="{FF2B5EF4-FFF2-40B4-BE49-F238E27FC236}">
                <a16:creationId xmlns:a16="http://schemas.microsoft.com/office/drawing/2014/main" id="{578D9AEC-25D2-6E45-B2C7-FD0ACACF06B2}"/>
              </a:ext>
            </a:extLst>
          </p:cNvPr>
          <p:cNvSpPr>
            <a:spLocks noGrp="1"/>
          </p:cNvSpPr>
          <p:nvPr>
            <p:ph type="ftr" sz="quarter" idx="11"/>
          </p:nvPr>
        </p:nvSpPr>
        <p:spPr/>
        <p:txBody>
          <a:bodyPr/>
          <a:lstStyle/>
          <a:p>
            <a:r>
              <a:rPr lang="en-US" altLang="en-US"/>
              <a:t>Parallel Processing, Implementation Aspects</a:t>
            </a:r>
          </a:p>
        </p:txBody>
      </p:sp>
      <p:sp>
        <p:nvSpPr>
          <p:cNvPr id="9" name="Slide Number Placeholder 5">
            <a:extLst>
              <a:ext uri="{FF2B5EF4-FFF2-40B4-BE49-F238E27FC236}">
                <a16:creationId xmlns:a16="http://schemas.microsoft.com/office/drawing/2014/main" id="{EA7553ED-2EDE-3C49-A89E-E0AEA23D362F}"/>
              </a:ext>
            </a:extLst>
          </p:cNvPr>
          <p:cNvSpPr>
            <a:spLocks noGrp="1"/>
          </p:cNvSpPr>
          <p:nvPr>
            <p:ph type="sldNum" sz="quarter" idx="12"/>
          </p:nvPr>
        </p:nvSpPr>
        <p:spPr/>
        <p:txBody>
          <a:bodyPr/>
          <a:lstStyle/>
          <a:p>
            <a:r>
              <a:rPr lang="en-US" altLang="en-US"/>
              <a:t>Slide </a:t>
            </a:r>
            <a:fld id="{1F004D8C-1478-3F4B-A0FF-378C9E4B1C10}" type="slidenum">
              <a:rPr lang="en-US" altLang="en-US"/>
              <a:pPr/>
              <a:t>46</a:t>
            </a:fld>
            <a:endParaRPr lang="en-US" altLang="en-US"/>
          </a:p>
        </p:txBody>
      </p:sp>
      <p:sp>
        <p:nvSpPr>
          <p:cNvPr id="207874" name="Rectangle 2">
            <a:extLst>
              <a:ext uri="{FF2B5EF4-FFF2-40B4-BE49-F238E27FC236}">
                <a16:creationId xmlns:a16="http://schemas.microsoft.com/office/drawing/2014/main" id="{8BAFBC3D-7565-FB47-B695-219231467830}"/>
              </a:ext>
            </a:extLst>
          </p:cNvPr>
          <p:cNvSpPr>
            <a:spLocks noGrp="1" noChangeArrowheads="1"/>
          </p:cNvSpPr>
          <p:nvPr>
            <p:ph type="title"/>
          </p:nvPr>
        </p:nvSpPr>
        <p:spPr>
          <a:xfrm>
            <a:off x="0" y="0"/>
            <a:ext cx="9144000" cy="990600"/>
          </a:xfrm>
        </p:spPr>
        <p:txBody>
          <a:bodyPr/>
          <a:lstStyle/>
          <a:p>
            <a:r>
              <a:rPr lang="en-US" altLang="en-US" sz="3200"/>
              <a:t>24.2  Current Status, Issues, and Debates</a:t>
            </a:r>
          </a:p>
        </p:txBody>
      </p:sp>
      <p:sp>
        <p:nvSpPr>
          <p:cNvPr id="207876" name="Rectangle 4">
            <a:extLst>
              <a:ext uri="{FF2B5EF4-FFF2-40B4-BE49-F238E27FC236}">
                <a16:creationId xmlns:a16="http://schemas.microsoft.com/office/drawing/2014/main" id="{4BA16F4B-A60F-CF41-97EF-24A00CE3AC61}"/>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7898" name="Rectangle 26">
            <a:extLst>
              <a:ext uri="{FF2B5EF4-FFF2-40B4-BE49-F238E27FC236}">
                <a16:creationId xmlns:a16="http://schemas.microsoft.com/office/drawing/2014/main" id="{484494A9-3B03-BC4F-9E2B-2A1E653E8929}"/>
              </a:ext>
            </a:extLst>
          </p:cNvPr>
          <p:cNvSpPr>
            <a:spLocks noChangeArrowheads="1"/>
          </p:cNvSpPr>
          <p:nvPr/>
        </p:nvSpPr>
        <p:spPr bwMode="auto">
          <a:xfrm>
            <a:off x="0" y="1881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7907" name="Text Box 35">
            <a:extLst>
              <a:ext uri="{FF2B5EF4-FFF2-40B4-BE49-F238E27FC236}">
                <a16:creationId xmlns:a16="http://schemas.microsoft.com/office/drawing/2014/main" id="{AD10B3AD-74B0-8042-A6E1-ACDB89CA7A5A}"/>
              </a:ext>
            </a:extLst>
          </p:cNvPr>
          <p:cNvSpPr txBox="1">
            <a:spLocks noChangeArrowheads="1"/>
          </p:cNvSpPr>
          <p:nvPr/>
        </p:nvSpPr>
        <p:spPr bwMode="auto">
          <a:xfrm>
            <a:off x="381000" y="1143000"/>
            <a:ext cx="49530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latin typeface="Arial" panose="020B0604020202020204" pitchFamily="34" charset="0"/>
              </a:rPr>
              <a:t>Design choices and key debates:</a:t>
            </a:r>
          </a:p>
          <a:p>
            <a:endParaRPr lang="en-US" altLang="en-US" sz="1000">
              <a:latin typeface="Arial" panose="020B0604020202020204" pitchFamily="34" charset="0"/>
            </a:endParaRPr>
          </a:p>
          <a:p>
            <a:r>
              <a:rPr lang="en-US" altLang="en-US" b="1">
                <a:latin typeface="Arial" panose="020B0604020202020204" pitchFamily="34" charset="0"/>
              </a:rPr>
              <a:t>Architecture</a:t>
            </a:r>
            <a:r>
              <a:rPr lang="en-US" altLang="en-US">
                <a:latin typeface="Arial" panose="020B0604020202020204" pitchFamily="34" charset="0"/>
              </a:rPr>
              <a:t>  </a:t>
            </a:r>
          </a:p>
          <a:p>
            <a:r>
              <a:rPr lang="en-US" altLang="en-US">
                <a:latin typeface="Arial" panose="020B0604020202020204" pitchFamily="34" charset="0"/>
              </a:rPr>
              <a:t>General- or special-purpose system?</a:t>
            </a:r>
          </a:p>
          <a:p>
            <a:r>
              <a:rPr lang="en-US" altLang="en-US">
                <a:latin typeface="Arial" panose="020B0604020202020204" pitchFamily="34" charset="0"/>
              </a:rPr>
              <a:t>SIMD, MIMD, or hybrid?</a:t>
            </a:r>
          </a:p>
          <a:p>
            <a:endParaRPr lang="en-US" altLang="en-US" sz="1000">
              <a:latin typeface="Arial" panose="020B0604020202020204" pitchFamily="34" charset="0"/>
            </a:endParaRPr>
          </a:p>
          <a:p>
            <a:r>
              <a:rPr lang="en-US" altLang="en-US" b="1">
                <a:latin typeface="Arial" panose="020B0604020202020204" pitchFamily="34" charset="0"/>
              </a:rPr>
              <a:t>Interconnection</a:t>
            </a:r>
            <a:r>
              <a:rPr lang="en-US" altLang="en-US">
                <a:latin typeface="Arial" panose="020B0604020202020204" pitchFamily="34" charset="0"/>
              </a:rPr>
              <a:t> </a:t>
            </a:r>
          </a:p>
          <a:p>
            <a:r>
              <a:rPr lang="en-US" altLang="en-US">
                <a:latin typeface="Arial" panose="020B0604020202020204" pitchFamily="34" charset="0"/>
              </a:rPr>
              <a:t>Shared-medium, direct, or multistage?</a:t>
            </a:r>
          </a:p>
          <a:p>
            <a:r>
              <a:rPr lang="en-US" altLang="en-US">
                <a:latin typeface="Arial" panose="020B0604020202020204" pitchFamily="34" charset="0"/>
              </a:rPr>
              <a:t>Custom or commodity?</a:t>
            </a:r>
          </a:p>
          <a:p>
            <a:endParaRPr lang="en-US" altLang="en-US" sz="1000">
              <a:latin typeface="Arial" panose="020B0604020202020204" pitchFamily="34" charset="0"/>
            </a:endParaRPr>
          </a:p>
          <a:p>
            <a:r>
              <a:rPr lang="en-US" altLang="en-US" b="1">
                <a:latin typeface="Arial" panose="020B0604020202020204" pitchFamily="34" charset="0"/>
              </a:rPr>
              <a:t>Routing</a:t>
            </a:r>
            <a:r>
              <a:rPr lang="en-US" altLang="en-US">
                <a:latin typeface="Arial" panose="020B0604020202020204" pitchFamily="34" charset="0"/>
              </a:rPr>
              <a:t> </a:t>
            </a:r>
          </a:p>
          <a:p>
            <a:r>
              <a:rPr lang="en-US" altLang="en-US">
                <a:latin typeface="Arial" panose="020B0604020202020204" pitchFamily="34" charset="0"/>
              </a:rPr>
              <a:t>Oblivious or adaptive?</a:t>
            </a:r>
          </a:p>
          <a:p>
            <a:r>
              <a:rPr lang="en-US" altLang="en-US">
                <a:latin typeface="Arial" panose="020B0604020202020204" pitchFamily="34" charset="0"/>
              </a:rPr>
              <a:t>Wormhole, packet, or virtual cut-through?</a:t>
            </a:r>
          </a:p>
          <a:p>
            <a:endParaRPr lang="en-US" altLang="en-US" sz="1000">
              <a:latin typeface="Arial" panose="020B0604020202020204" pitchFamily="34" charset="0"/>
            </a:endParaRPr>
          </a:p>
          <a:p>
            <a:r>
              <a:rPr lang="en-US" altLang="en-US" b="1">
                <a:latin typeface="Arial" panose="020B0604020202020204" pitchFamily="34" charset="0"/>
              </a:rPr>
              <a:t>Programming</a:t>
            </a:r>
            <a:r>
              <a:rPr lang="en-US" altLang="en-US">
                <a:latin typeface="Arial" panose="020B0604020202020204" pitchFamily="34" charset="0"/>
              </a:rPr>
              <a:t> </a:t>
            </a:r>
          </a:p>
          <a:p>
            <a:r>
              <a:rPr lang="en-US" altLang="en-US">
                <a:latin typeface="Arial" panose="020B0604020202020204" pitchFamily="34" charset="0"/>
              </a:rPr>
              <a:t>Shared memory or message passing?</a:t>
            </a:r>
          </a:p>
          <a:p>
            <a:r>
              <a:rPr lang="en-US" altLang="en-US">
                <a:latin typeface="Arial" panose="020B0604020202020204" pitchFamily="34" charset="0"/>
              </a:rPr>
              <a:t>New languages or libraries?</a:t>
            </a:r>
          </a:p>
        </p:txBody>
      </p:sp>
      <p:sp>
        <p:nvSpPr>
          <p:cNvPr id="207908" name="Text Box 36">
            <a:extLst>
              <a:ext uri="{FF2B5EF4-FFF2-40B4-BE49-F238E27FC236}">
                <a16:creationId xmlns:a16="http://schemas.microsoft.com/office/drawing/2014/main" id="{D5D3E889-076D-214C-B079-69D6B87518F7}"/>
              </a:ext>
            </a:extLst>
          </p:cNvPr>
          <p:cNvSpPr txBox="1">
            <a:spLocks noChangeArrowheads="1"/>
          </p:cNvSpPr>
          <p:nvPr/>
        </p:nvSpPr>
        <p:spPr bwMode="auto">
          <a:xfrm>
            <a:off x="5562600" y="1143000"/>
            <a:ext cx="32766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latin typeface="Arial" panose="020B0604020202020204" pitchFamily="34" charset="0"/>
              </a:rPr>
              <a:t>Related user concerns:</a:t>
            </a:r>
          </a:p>
          <a:p>
            <a:endParaRPr lang="en-US" altLang="en-US" sz="1000">
              <a:latin typeface="Arial" panose="020B0604020202020204" pitchFamily="34" charset="0"/>
            </a:endParaRPr>
          </a:p>
          <a:p>
            <a:r>
              <a:rPr lang="en-US" altLang="en-US">
                <a:latin typeface="Arial" panose="020B0604020202020204" pitchFamily="34" charset="0"/>
              </a:rPr>
              <a:t>  </a:t>
            </a:r>
          </a:p>
          <a:p>
            <a:r>
              <a:rPr lang="en-US" altLang="en-US">
                <a:latin typeface="Arial" panose="020B0604020202020204" pitchFamily="34" charset="0"/>
              </a:rPr>
              <a:t>Cost per MIPS </a:t>
            </a:r>
          </a:p>
          <a:p>
            <a:r>
              <a:rPr lang="en-US" altLang="en-US">
                <a:latin typeface="Arial" panose="020B0604020202020204" pitchFamily="34" charset="0"/>
              </a:rPr>
              <a:t>Scalability, longevity</a:t>
            </a:r>
          </a:p>
          <a:p>
            <a:endParaRPr lang="en-US" altLang="en-US" sz="1000">
              <a:latin typeface="Arial" panose="020B0604020202020204" pitchFamily="34" charset="0"/>
            </a:endParaRPr>
          </a:p>
          <a:p>
            <a:r>
              <a:rPr lang="en-US" altLang="en-US">
                <a:latin typeface="Arial" panose="020B0604020202020204" pitchFamily="34" charset="0"/>
              </a:rPr>
              <a:t> </a:t>
            </a:r>
          </a:p>
          <a:p>
            <a:r>
              <a:rPr lang="en-US" altLang="en-US">
                <a:latin typeface="Arial" panose="020B0604020202020204" pitchFamily="34" charset="0"/>
              </a:rPr>
              <a:t>Cost per MB/s</a:t>
            </a:r>
          </a:p>
          <a:p>
            <a:r>
              <a:rPr lang="en-US" altLang="en-US">
                <a:latin typeface="Arial" panose="020B0604020202020204" pitchFamily="34" charset="0"/>
              </a:rPr>
              <a:t>Expandability, reliability</a:t>
            </a:r>
          </a:p>
          <a:p>
            <a:endParaRPr lang="en-US" altLang="en-US" sz="1000">
              <a:latin typeface="Arial" panose="020B0604020202020204" pitchFamily="34" charset="0"/>
            </a:endParaRPr>
          </a:p>
          <a:p>
            <a:r>
              <a:rPr lang="en-US" altLang="en-US">
                <a:latin typeface="Arial" panose="020B0604020202020204" pitchFamily="34" charset="0"/>
              </a:rPr>
              <a:t> </a:t>
            </a:r>
          </a:p>
          <a:p>
            <a:r>
              <a:rPr lang="en-US" altLang="en-US">
                <a:latin typeface="Arial" panose="020B0604020202020204" pitchFamily="34" charset="0"/>
              </a:rPr>
              <a:t>Speed, efficiency</a:t>
            </a:r>
          </a:p>
          <a:p>
            <a:r>
              <a:rPr lang="en-US" altLang="en-US">
                <a:latin typeface="Arial" panose="020B0604020202020204" pitchFamily="34" charset="0"/>
              </a:rPr>
              <a:t>Overhead, saturation limit </a:t>
            </a:r>
          </a:p>
          <a:p>
            <a:endParaRPr lang="en-US" altLang="en-US" sz="1000">
              <a:latin typeface="Arial" panose="020B0604020202020204" pitchFamily="34" charset="0"/>
            </a:endParaRPr>
          </a:p>
          <a:p>
            <a:r>
              <a:rPr lang="en-US" altLang="en-US">
                <a:latin typeface="Arial" panose="020B0604020202020204" pitchFamily="34" charset="0"/>
              </a:rPr>
              <a:t> </a:t>
            </a:r>
          </a:p>
          <a:p>
            <a:r>
              <a:rPr lang="en-US" altLang="en-US">
                <a:latin typeface="Arial" panose="020B0604020202020204" pitchFamily="34" charset="0"/>
              </a:rPr>
              <a:t>Ease of programming</a:t>
            </a:r>
          </a:p>
          <a:p>
            <a:r>
              <a:rPr lang="en-US" altLang="en-US">
                <a:latin typeface="Arial" panose="020B0604020202020204" pitchFamily="34" charset="0"/>
              </a:rPr>
              <a:t>Software portability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725F85B6-A21D-B646-86C6-92F7C3BBD28F}"/>
              </a:ext>
            </a:extLst>
          </p:cNvPr>
          <p:cNvSpPr>
            <a:spLocks noGrp="1"/>
          </p:cNvSpPr>
          <p:nvPr>
            <p:ph type="dt" sz="half" idx="10"/>
          </p:nvPr>
        </p:nvSpPr>
        <p:spPr/>
        <p:txBody>
          <a:bodyPr/>
          <a:lstStyle/>
          <a:p>
            <a:r>
              <a:rPr lang="en-US" altLang="en-US"/>
              <a:t>Fall  2010</a:t>
            </a:r>
          </a:p>
        </p:txBody>
      </p:sp>
      <p:sp>
        <p:nvSpPr>
          <p:cNvPr id="9" name="Footer Placeholder 4">
            <a:extLst>
              <a:ext uri="{FF2B5EF4-FFF2-40B4-BE49-F238E27FC236}">
                <a16:creationId xmlns:a16="http://schemas.microsoft.com/office/drawing/2014/main" id="{DA408BEC-1A23-0E4A-9BF9-F0647819FEB8}"/>
              </a:ext>
            </a:extLst>
          </p:cNvPr>
          <p:cNvSpPr>
            <a:spLocks noGrp="1"/>
          </p:cNvSpPr>
          <p:nvPr>
            <p:ph type="ftr" sz="quarter" idx="11"/>
          </p:nvPr>
        </p:nvSpPr>
        <p:spPr/>
        <p:txBody>
          <a:bodyPr/>
          <a:lstStyle/>
          <a:p>
            <a:r>
              <a:rPr lang="en-US" altLang="en-US"/>
              <a:t>Parallel Processing, Implementation Aspects</a:t>
            </a:r>
          </a:p>
        </p:txBody>
      </p:sp>
      <p:sp>
        <p:nvSpPr>
          <p:cNvPr id="10" name="Slide Number Placeholder 5">
            <a:extLst>
              <a:ext uri="{FF2B5EF4-FFF2-40B4-BE49-F238E27FC236}">
                <a16:creationId xmlns:a16="http://schemas.microsoft.com/office/drawing/2014/main" id="{B2E0C8BC-DEB1-4745-A609-A3E2F5C0D0DC}"/>
              </a:ext>
            </a:extLst>
          </p:cNvPr>
          <p:cNvSpPr>
            <a:spLocks noGrp="1"/>
          </p:cNvSpPr>
          <p:nvPr>
            <p:ph type="sldNum" sz="quarter" idx="12"/>
          </p:nvPr>
        </p:nvSpPr>
        <p:spPr/>
        <p:txBody>
          <a:bodyPr/>
          <a:lstStyle/>
          <a:p>
            <a:r>
              <a:rPr lang="en-US" altLang="en-US"/>
              <a:t>Slide </a:t>
            </a:r>
            <a:fld id="{7CC9928C-E1B9-CD4B-8635-12A4CADF0938}" type="slidenum">
              <a:rPr lang="en-US" altLang="en-US"/>
              <a:pPr/>
              <a:t>47</a:t>
            </a:fld>
            <a:endParaRPr lang="en-US" altLang="en-US"/>
          </a:p>
        </p:txBody>
      </p:sp>
      <p:sp>
        <p:nvSpPr>
          <p:cNvPr id="208898" name="Rectangle 2">
            <a:extLst>
              <a:ext uri="{FF2B5EF4-FFF2-40B4-BE49-F238E27FC236}">
                <a16:creationId xmlns:a16="http://schemas.microsoft.com/office/drawing/2014/main" id="{47438B26-759A-544C-A18E-91DFFE1ECA81}"/>
              </a:ext>
            </a:extLst>
          </p:cNvPr>
          <p:cNvSpPr>
            <a:spLocks noGrp="1" noChangeArrowheads="1"/>
          </p:cNvSpPr>
          <p:nvPr>
            <p:ph type="title"/>
          </p:nvPr>
        </p:nvSpPr>
        <p:spPr>
          <a:xfrm>
            <a:off x="0" y="0"/>
            <a:ext cx="9144000" cy="990600"/>
          </a:xfrm>
        </p:spPr>
        <p:txBody>
          <a:bodyPr/>
          <a:lstStyle/>
          <a:p>
            <a:r>
              <a:rPr lang="en-US" altLang="en-US" sz="3200"/>
              <a:t>24.3  TFLOPS, PFLOPS, and Beyond</a:t>
            </a:r>
          </a:p>
        </p:txBody>
      </p:sp>
      <p:sp>
        <p:nvSpPr>
          <p:cNvPr id="208900" name="Rectangle 4">
            <a:extLst>
              <a:ext uri="{FF2B5EF4-FFF2-40B4-BE49-F238E27FC236}">
                <a16:creationId xmlns:a16="http://schemas.microsoft.com/office/drawing/2014/main" id="{DC5795DE-6571-C343-AE04-F6EE943D8090}"/>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8903" name="Rectangle 7">
            <a:extLst>
              <a:ext uri="{FF2B5EF4-FFF2-40B4-BE49-F238E27FC236}">
                <a16:creationId xmlns:a16="http://schemas.microsoft.com/office/drawing/2014/main" id="{5874BB4B-2DD5-BE44-A2A3-4A13C833DEAD}"/>
              </a:ext>
            </a:extLst>
          </p:cNvPr>
          <p:cNvSpPr>
            <a:spLocks noChangeArrowheads="1"/>
          </p:cNvSpPr>
          <p:nvPr/>
        </p:nvSpPr>
        <p:spPr bwMode="auto">
          <a:xfrm>
            <a:off x="0" y="196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8908" name="Rectangle 12">
            <a:extLst>
              <a:ext uri="{FF2B5EF4-FFF2-40B4-BE49-F238E27FC236}">
                <a16:creationId xmlns:a16="http://schemas.microsoft.com/office/drawing/2014/main" id="{BBCEAD3F-B57B-CD47-A3B8-4EE0069B94C5}"/>
              </a:ext>
            </a:extLst>
          </p:cNvPr>
          <p:cNvSpPr>
            <a:spLocks noChangeArrowheads="1"/>
          </p:cNvSpPr>
          <p:nvPr/>
        </p:nvSpPr>
        <p:spPr bwMode="auto">
          <a:xfrm>
            <a:off x="0" y="279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8912" name="Text Box 16">
            <a:extLst>
              <a:ext uri="{FF2B5EF4-FFF2-40B4-BE49-F238E27FC236}">
                <a16:creationId xmlns:a16="http://schemas.microsoft.com/office/drawing/2014/main" id="{6EBA036C-9B73-5849-A517-0D208E81A324}"/>
              </a:ext>
            </a:extLst>
          </p:cNvPr>
          <p:cNvSpPr txBox="1">
            <a:spLocks noChangeArrowheads="1"/>
          </p:cNvSpPr>
          <p:nvPr/>
        </p:nvSpPr>
        <p:spPr bwMode="auto">
          <a:xfrm>
            <a:off x="838200" y="5181600"/>
            <a:ext cx="7315200" cy="10064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latin typeface="Arial" panose="020B0604020202020204" pitchFamily="34" charset="0"/>
                <a:cs typeface="Times New Roman" panose="02020603050405020304" pitchFamily="18" charset="0"/>
              </a:rPr>
              <a:t>Fig. 24.1    </a:t>
            </a:r>
            <a:r>
              <a:rPr lang="en-US" altLang="en-US">
                <a:latin typeface="Arial" panose="020B0604020202020204" pitchFamily="34" charset="0"/>
              </a:rPr>
              <a:t>Milestones in the Accelerated Strategic Computing Initiative (ASCI) program, sponsored by the US Department of Energy, with extrapolation up to the PFLOPS level</a:t>
            </a:r>
            <a:r>
              <a:rPr lang="en-US" altLang="en-US">
                <a:solidFill>
                  <a:srgbClr val="000000"/>
                </a:solidFill>
                <a:latin typeface="Arial" panose="020B0604020202020204" pitchFamily="34" charset="0"/>
                <a:cs typeface="Times New Roman" panose="02020603050405020304" pitchFamily="18" charset="0"/>
              </a:rPr>
              <a:t>. </a:t>
            </a:r>
          </a:p>
        </p:txBody>
      </p:sp>
      <p:graphicFrame>
        <p:nvGraphicFramePr>
          <p:cNvPr id="208913" name="Object 17">
            <a:extLst>
              <a:ext uri="{FF2B5EF4-FFF2-40B4-BE49-F238E27FC236}">
                <a16:creationId xmlns:a16="http://schemas.microsoft.com/office/drawing/2014/main" id="{A8994FDC-A6E5-DE44-AA9F-0E57ACD13D3A}"/>
              </a:ext>
            </a:extLst>
          </p:cNvPr>
          <p:cNvGraphicFramePr>
            <a:graphicFrameLocks noChangeAspect="1"/>
          </p:cNvGraphicFramePr>
          <p:nvPr/>
        </p:nvGraphicFramePr>
        <p:xfrm>
          <a:off x="609600" y="838200"/>
          <a:ext cx="7924800" cy="4340225"/>
        </p:xfrm>
        <a:graphic>
          <a:graphicData uri="http://schemas.openxmlformats.org/presentationml/2006/ole">
            <mc:AlternateContent xmlns:mc="http://schemas.openxmlformats.org/markup-compatibility/2006">
              <mc:Choice xmlns:v="urn:schemas-microsoft-com:vml" Requires="v">
                <p:oleObj spid="_x0000_s208914" r:id="rId3" imgW="4826000" imgH="2768600" progId="MSDraw.Drawing.8.2">
                  <p:embed/>
                </p:oleObj>
              </mc:Choice>
              <mc:Fallback>
                <p:oleObj r:id="rId3" imgW="4826000" imgH="2768600" progId="MSDraw.Drawing.8.2">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838200"/>
                        <a:ext cx="7924800"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Date Placeholder 3">
            <a:extLst>
              <a:ext uri="{FF2B5EF4-FFF2-40B4-BE49-F238E27FC236}">
                <a16:creationId xmlns:a16="http://schemas.microsoft.com/office/drawing/2014/main" id="{66B61B6D-F517-AF46-8B4E-6113D204E7F5}"/>
              </a:ext>
            </a:extLst>
          </p:cNvPr>
          <p:cNvSpPr>
            <a:spLocks noGrp="1"/>
          </p:cNvSpPr>
          <p:nvPr>
            <p:ph type="dt" sz="half" idx="10"/>
          </p:nvPr>
        </p:nvSpPr>
        <p:spPr/>
        <p:txBody>
          <a:bodyPr/>
          <a:lstStyle/>
          <a:p>
            <a:r>
              <a:rPr lang="en-US" altLang="en-US"/>
              <a:t>Fall  2010</a:t>
            </a:r>
          </a:p>
        </p:txBody>
      </p:sp>
      <p:sp>
        <p:nvSpPr>
          <p:cNvPr id="61" name="Footer Placeholder 4">
            <a:extLst>
              <a:ext uri="{FF2B5EF4-FFF2-40B4-BE49-F238E27FC236}">
                <a16:creationId xmlns:a16="http://schemas.microsoft.com/office/drawing/2014/main" id="{0DDF0599-9460-1C4F-8594-3597236591D2}"/>
              </a:ext>
            </a:extLst>
          </p:cNvPr>
          <p:cNvSpPr>
            <a:spLocks noGrp="1"/>
          </p:cNvSpPr>
          <p:nvPr>
            <p:ph type="ftr" sz="quarter" idx="11"/>
          </p:nvPr>
        </p:nvSpPr>
        <p:spPr/>
        <p:txBody>
          <a:bodyPr/>
          <a:lstStyle/>
          <a:p>
            <a:r>
              <a:rPr lang="en-US" altLang="en-US"/>
              <a:t>Parallel Processing, Implementation Aspects</a:t>
            </a:r>
          </a:p>
        </p:txBody>
      </p:sp>
      <p:sp>
        <p:nvSpPr>
          <p:cNvPr id="62" name="Slide Number Placeholder 5">
            <a:extLst>
              <a:ext uri="{FF2B5EF4-FFF2-40B4-BE49-F238E27FC236}">
                <a16:creationId xmlns:a16="http://schemas.microsoft.com/office/drawing/2014/main" id="{C03D6E46-DBB6-B547-9EDB-C351C16C8683}"/>
              </a:ext>
            </a:extLst>
          </p:cNvPr>
          <p:cNvSpPr>
            <a:spLocks noGrp="1"/>
          </p:cNvSpPr>
          <p:nvPr>
            <p:ph type="sldNum" sz="quarter" idx="12"/>
          </p:nvPr>
        </p:nvSpPr>
        <p:spPr/>
        <p:txBody>
          <a:bodyPr/>
          <a:lstStyle/>
          <a:p>
            <a:r>
              <a:rPr lang="en-US" altLang="en-US"/>
              <a:t>Slide </a:t>
            </a:r>
            <a:fld id="{8D6F21C8-DA7B-9048-8EAE-8ABF4FC0792C}" type="slidenum">
              <a:rPr lang="en-US" altLang="en-US"/>
              <a:pPr/>
              <a:t>48</a:t>
            </a:fld>
            <a:endParaRPr lang="en-US" altLang="en-US"/>
          </a:p>
        </p:txBody>
      </p:sp>
      <p:sp>
        <p:nvSpPr>
          <p:cNvPr id="362498" name="Rectangle 2">
            <a:extLst>
              <a:ext uri="{FF2B5EF4-FFF2-40B4-BE49-F238E27FC236}">
                <a16:creationId xmlns:a16="http://schemas.microsoft.com/office/drawing/2014/main" id="{ED903C67-2166-CF41-8CDE-D80FFBE245D5}"/>
              </a:ext>
            </a:extLst>
          </p:cNvPr>
          <p:cNvSpPr>
            <a:spLocks noGrp="1" noChangeArrowheads="1"/>
          </p:cNvSpPr>
          <p:nvPr>
            <p:ph type="title"/>
          </p:nvPr>
        </p:nvSpPr>
        <p:spPr>
          <a:xfrm>
            <a:off x="0" y="152400"/>
            <a:ext cx="9144000" cy="914400"/>
          </a:xfrm>
        </p:spPr>
        <p:txBody>
          <a:bodyPr/>
          <a:lstStyle/>
          <a:p>
            <a:r>
              <a:rPr lang="en-US" altLang="en-US" sz="2800"/>
              <a:t>Performance Milestones in Supercomputers</a:t>
            </a:r>
          </a:p>
        </p:txBody>
      </p:sp>
      <p:sp>
        <p:nvSpPr>
          <p:cNvPr id="362499" name="Rectangle 3">
            <a:extLst>
              <a:ext uri="{FF2B5EF4-FFF2-40B4-BE49-F238E27FC236}">
                <a16:creationId xmlns:a16="http://schemas.microsoft.com/office/drawing/2014/main" id="{EAFFA558-DBD8-E449-9B0C-1A37DC7F4EEE}"/>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62500" name="Rectangle 4">
            <a:extLst>
              <a:ext uri="{FF2B5EF4-FFF2-40B4-BE49-F238E27FC236}">
                <a16:creationId xmlns:a16="http://schemas.microsoft.com/office/drawing/2014/main" id="{DBD4E96E-C23B-6D41-AFB0-993767C6EC89}"/>
              </a:ext>
            </a:extLst>
          </p:cNvPr>
          <p:cNvSpPr>
            <a:spLocks noChangeArrowheads="1"/>
          </p:cNvSpPr>
          <p:nvPr/>
        </p:nvSpPr>
        <p:spPr bwMode="auto">
          <a:xfrm>
            <a:off x="0" y="196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62501" name="Rectangle 5">
            <a:extLst>
              <a:ext uri="{FF2B5EF4-FFF2-40B4-BE49-F238E27FC236}">
                <a16:creationId xmlns:a16="http://schemas.microsoft.com/office/drawing/2014/main" id="{208A8798-28D9-534E-92B5-703EBBB0A285}"/>
              </a:ext>
            </a:extLst>
          </p:cNvPr>
          <p:cNvSpPr>
            <a:spLocks noChangeArrowheads="1"/>
          </p:cNvSpPr>
          <p:nvPr/>
        </p:nvSpPr>
        <p:spPr bwMode="auto">
          <a:xfrm>
            <a:off x="0" y="279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362540" name="Group 44">
            <a:extLst>
              <a:ext uri="{FF2B5EF4-FFF2-40B4-BE49-F238E27FC236}">
                <a16:creationId xmlns:a16="http://schemas.microsoft.com/office/drawing/2014/main" id="{4AC07153-9C5A-2E4A-B786-20F72C1CE345}"/>
              </a:ext>
            </a:extLst>
          </p:cNvPr>
          <p:cNvGrpSpPr>
            <a:grpSpLocks/>
          </p:cNvGrpSpPr>
          <p:nvPr/>
        </p:nvGrpSpPr>
        <p:grpSpPr bwMode="auto">
          <a:xfrm>
            <a:off x="1066800" y="1676400"/>
            <a:ext cx="6934200" cy="3841750"/>
            <a:chOff x="480" y="960"/>
            <a:chExt cx="4368" cy="2420"/>
          </a:xfrm>
        </p:grpSpPr>
        <p:grpSp>
          <p:nvGrpSpPr>
            <p:cNvPr id="362529" name="Group 33">
              <a:extLst>
                <a:ext uri="{FF2B5EF4-FFF2-40B4-BE49-F238E27FC236}">
                  <a16:creationId xmlns:a16="http://schemas.microsoft.com/office/drawing/2014/main" id="{724576D6-2C27-B14B-82F6-5FD66425979F}"/>
                </a:ext>
              </a:extLst>
            </p:cNvPr>
            <p:cNvGrpSpPr>
              <a:grpSpLocks/>
            </p:cNvGrpSpPr>
            <p:nvPr/>
          </p:nvGrpSpPr>
          <p:grpSpPr bwMode="auto">
            <a:xfrm>
              <a:off x="1152" y="1056"/>
              <a:ext cx="3456" cy="2112"/>
              <a:chOff x="624" y="1152"/>
              <a:chExt cx="3456" cy="2112"/>
            </a:xfrm>
          </p:grpSpPr>
          <p:sp>
            <p:nvSpPr>
              <p:cNvPr id="362504" name="Rectangle 8">
                <a:extLst>
                  <a:ext uri="{FF2B5EF4-FFF2-40B4-BE49-F238E27FC236}">
                    <a16:creationId xmlns:a16="http://schemas.microsoft.com/office/drawing/2014/main" id="{93BC4828-35A0-494B-A10A-02DD4AE4B0C3}"/>
                  </a:ext>
                </a:extLst>
              </p:cNvPr>
              <p:cNvSpPr>
                <a:spLocks noChangeArrowheads="1"/>
              </p:cNvSpPr>
              <p:nvPr/>
            </p:nvSpPr>
            <p:spPr bwMode="auto">
              <a:xfrm>
                <a:off x="624" y="1152"/>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05" name="Rectangle 9">
                <a:extLst>
                  <a:ext uri="{FF2B5EF4-FFF2-40B4-BE49-F238E27FC236}">
                    <a16:creationId xmlns:a16="http://schemas.microsoft.com/office/drawing/2014/main" id="{EC6EEAD7-9BAC-874E-BEDA-0D38719C1462}"/>
                  </a:ext>
                </a:extLst>
              </p:cNvPr>
              <p:cNvSpPr>
                <a:spLocks noChangeArrowheads="1"/>
              </p:cNvSpPr>
              <p:nvPr/>
            </p:nvSpPr>
            <p:spPr bwMode="auto">
              <a:xfrm>
                <a:off x="624" y="1680"/>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06" name="Rectangle 10">
                <a:extLst>
                  <a:ext uri="{FF2B5EF4-FFF2-40B4-BE49-F238E27FC236}">
                    <a16:creationId xmlns:a16="http://schemas.microsoft.com/office/drawing/2014/main" id="{17CC5F2D-C1E3-6E40-8BA1-19CE58CBE088}"/>
                  </a:ext>
                </a:extLst>
              </p:cNvPr>
              <p:cNvSpPr>
                <a:spLocks noChangeArrowheads="1"/>
              </p:cNvSpPr>
              <p:nvPr/>
            </p:nvSpPr>
            <p:spPr bwMode="auto">
              <a:xfrm>
                <a:off x="624" y="2208"/>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07" name="Rectangle 11">
                <a:extLst>
                  <a:ext uri="{FF2B5EF4-FFF2-40B4-BE49-F238E27FC236}">
                    <a16:creationId xmlns:a16="http://schemas.microsoft.com/office/drawing/2014/main" id="{B77C468B-840A-3948-9F3F-948AEABF59E7}"/>
                  </a:ext>
                </a:extLst>
              </p:cNvPr>
              <p:cNvSpPr>
                <a:spLocks noChangeArrowheads="1"/>
              </p:cNvSpPr>
              <p:nvPr/>
            </p:nvSpPr>
            <p:spPr bwMode="auto">
              <a:xfrm>
                <a:off x="624" y="2736"/>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08" name="Rectangle 12">
                <a:extLst>
                  <a:ext uri="{FF2B5EF4-FFF2-40B4-BE49-F238E27FC236}">
                    <a16:creationId xmlns:a16="http://schemas.microsoft.com/office/drawing/2014/main" id="{4407993B-605D-964A-9D51-17C8D72A37E6}"/>
                  </a:ext>
                </a:extLst>
              </p:cNvPr>
              <p:cNvSpPr>
                <a:spLocks noChangeArrowheads="1"/>
              </p:cNvSpPr>
              <p:nvPr/>
            </p:nvSpPr>
            <p:spPr bwMode="auto">
              <a:xfrm>
                <a:off x="1200" y="1152"/>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09" name="Rectangle 13">
                <a:extLst>
                  <a:ext uri="{FF2B5EF4-FFF2-40B4-BE49-F238E27FC236}">
                    <a16:creationId xmlns:a16="http://schemas.microsoft.com/office/drawing/2014/main" id="{B3AAFDFD-CE46-2843-8E60-DE2FFB51571C}"/>
                  </a:ext>
                </a:extLst>
              </p:cNvPr>
              <p:cNvSpPr>
                <a:spLocks noChangeArrowheads="1"/>
              </p:cNvSpPr>
              <p:nvPr/>
            </p:nvSpPr>
            <p:spPr bwMode="auto">
              <a:xfrm>
                <a:off x="1200" y="1680"/>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10" name="Rectangle 14">
                <a:extLst>
                  <a:ext uri="{FF2B5EF4-FFF2-40B4-BE49-F238E27FC236}">
                    <a16:creationId xmlns:a16="http://schemas.microsoft.com/office/drawing/2014/main" id="{661202CA-AC38-7749-99EA-CDFE8C161805}"/>
                  </a:ext>
                </a:extLst>
              </p:cNvPr>
              <p:cNvSpPr>
                <a:spLocks noChangeArrowheads="1"/>
              </p:cNvSpPr>
              <p:nvPr/>
            </p:nvSpPr>
            <p:spPr bwMode="auto">
              <a:xfrm>
                <a:off x="1200" y="2208"/>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11" name="Rectangle 15">
                <a:extLst>
                  <a:ext uri="{FF2B5EF4-FFF2-40B4-BE49-F238E27FC236}">
                    <a16:creationId xmlns:a16="http://schemas.microsoft.com/office/drawing/2014/main" id="{66E97602-F9C2-7C48-8385-AB1492CC4F93}"/>
                  </a:ext>
                </a:extLst>
              </p:cNvPr>
              <p:cNvSpPr>
                <a:spLocks noChangeArrowheads="1"/>
              </p:cNvSpPr>
              <p:nvPr/>
            </p:nvSpPr>
            <p:spPr bwMode="auto">
              <a:xfrm>
                <a:off x="1200" y="2736"/>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12" name="Rectangle 16">
                <a:extLst>
                  <a:ext uri="{FF2B5EF4-FFF2-40B4-BE49-F238E27FC236}">
                    <a16:creationId xmlns:a16="http://schemas.microsoft.com/office/drawing/2014/main" id="{450B6A9E-B777-7B40-AD83-ED50841BFDB1}"/>
                  </a:ext>
                </a:extLst>
              </p:cNvPr>
              <p:cNvSpPr>
                <a:spLocks noChangeArrowheads="1"/>
              </p:cNvSpPr>
              <p:nvPr/>
            </p:nvSpPr>
            <p:spPr bwMode="auto">
              <a:xfrm>
                <a:off x="1776" y="1152"/>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13" name="Rectangle 17">
                <a:extLst>
                  <a:ext uri="{FF2B5EF4-FFF2-40B4-BE49-F238E27FC236}">
                    <a16:creationId xmlns:a16="http://schemas.microsoft.com/office/drawing/2014/main" id="{F0608E43-540E-3641-986F-7D3EF36D9F03}"/>
                  </a:ext>
                </a:extLst>
              </p:cNvPr>
              <p:cNvSpPr>
                <a:spLocks noChangeArrowheads="1"/>
              </p:cNvSpPr>
              <p:nvPr/>
            </p:nvSpPr>
            <p:spPr bwMode="auto">
              <a:xfrm>
                <a:off x="1776" y="1680"/>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14" name="Rectangle 18">
                <a:extLst>
                  <a:ext uri="{FF2B5EF4-FFF2-40B4-BE49-F238E27FC236}">
                    <a16:creationId xmlns:a16="http://schemas.microsoft.com/office/drawing/2014/main" id="{CED91ACF-595A-7845-84FC-393BC88D8D94}"/>
                  </a:ext>
                </a:extLst>
              </p:cNvPr>
              <p:cNvSpPr>
                <a:spLocks noChangeArrowheads="1"/>
              </p:cNvSpPr>
              <p:nvPr/>
            </p:nvSpPr>
            <p:spPr bwMode="auto">
              <a:xfrm>
                <a:off x="1776" y="2208"/>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15" name="Rectangle 19">
                <a:extLst>
                  <a:ext uri="{FF2B5EF4-FFF2-40B4-BE49-F238E27FC236}">
                    <a16:creationId xmlns:a16="http://schemas.microsoft.com/office/drawing/2014/main" id="{2B71551A-9195-D240-99E4-C0F2C5DC9FAE}"/>
                  </a:ext>
                </a:extLst>
              </p:cNvPr>
              <p:cNvSpPr>
                <a:spLocks noChangeArrowheads="1"/>
              </p:cNvSpPr>
              <p:nvPr/>
            </p:nvSpPr>
            <p:spPr bwMode="auto">
              <a:xfrm>
                <a:off x="1776" y="2736"/>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16" name="Rectangle 20">
                <a:extLst>
                  <a:ext uri="{FF2B5EF4-FFF2-40B4-BE49-F238E27FC236}">
                    <a16:creationId xmlns:a16="http://schemas.microsoft.com/office/drawing/2014/main" id="{D8B63B1E-6D06-8741-B347-2D4C1D4FB4C3}"/>
                  </a:ext>
                </a:extLst>
              </p:cNvPr>
              <p:cNvSpPr>
                <a:spLocks noChangeArrowheads="1"/>
              </p:cNvSpPr>
              <p:nvPr/>
            </p:nvSpPr>
            <p:spPr bwMode="auto">
              <a:xfrm>
                <a:off x="2352" y="1152"/>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17" name="Rectangle 21">
                <a:extLst>
                  <a:ext uri="{FF2B5EF4-FFF2-40B4-BE49-F238E27FC236}">
                    <a16:creationId xmlns:a16="http://schemas.microsoft.com/office/drawing/2014/main" id="{806A4E2E-F9B6-F04E-B596-E434980BE353}"/>
                  </a:ext>
                </a:extLst>
              </p:cNvPr>
              <p:cNvSpPr>
                <a:spLocks noChangeArrowheads="1"/>
              </p:cNvSpPr>
              <p:nvPr/>
            </p:nvSpPr>
            <p:spPr bwMode="auto">
              <a:xfrm>
                <a:off x="2352" y="1680"/>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18" name="Rectangle 22">
                <a:extLst>
                  <a:ext uri="{FF2B5EF4-FFF2-40B4-BE49-F238E27FC236}">
                    <a16:creationId xmlns:a16="http://schemas.microsoft.com/office/drawing/2014/main" id="{E6A9AF05-7393-C245-B2E7-D42C075D028C}"/>
                  </a:ext>
                </a:extLst>
              </p:cNvPr>
              <p:cNvSpPr>
                <a:spLocks noChangeArrowheads="1"/>
              </p:cNvSpPr>
              <p:nvPr/>
            </p:nvSpPr>
            <p:spPr bwMode="auto">
              <a:xfrm>
                <a:off x="2352" y="2208"/>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19" name="Rectangle 23">
                <a:extLst>
                  <a:ext uri="{FF2B5EF4-FFF2-40B4-BE49-F238E27FC236}">
                    <a16:creationId xmlns:a16="http://schemas.microsoft.com/office/drawing/2014/main" id="{F068DDF8-3667-2A4A-B173-FD2E2A2F11C9}"/>
                  </a:ext>
                </a:extLst>
              </p:cNvPr>
              <p:cNvSpPr>
                <a:spLocks noChangeArrowheads="1"/>
              </p:cNvSpPr>
              <p:nvPr/>
            </p:nvSpPr>
            <p:spPr bwMode="auto">
              <a:xfrm>
                <a:off x="2352" y="2736"/>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20" name="Rectangle 24">
                <a:extLst>
                  <a:ext uri="{FF2B5EF4-FFF2-40B4-BE49-F238E27FC236}">
                    <a16:creationId xmlns:a16="http://schemas.microsoft.com/office/drawing/2014/main" id="{B2C4C925-31F9-6240-8638-9ACEE2D0FF1E}"/>
                  </a:ext>
                </a:extLst>
              </p:cNvPr>
              <p:cNvSpPr>
                <a:spLocks noChangeArrowheads="1"/>
              </p:cNvSpPr>
              <p:nvPr/>
            </p:nvSpPr>
            <p:spPr bwMode="auto">
              <a:xfrm>
                <a:off x="2928" y="1152"/>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21" name="Rectangle 25">
                <a:extLst>
                  <a:ext uri="{FF2B5EF4-FFF2-40B4-BE49-F238E27FC236}">
                    <a16:creationId xmlns:a16="http://schemas.microsoft.com/office/drawing/2014/main" id="{5997BC65-2F30-0941-A28F-9D1776C1DE51}"/>
                  </a:ext>
                </a:extLst>
              </p:cNvPr>
              <p:cNvSpPr>
                <a:spLocks noChangeArrowheads="1"/>
              </p:cNvSpPr>
              <p:nvPr/>
            </p:nvSpPr>
            <p:spPr bwMode="auto">
              <a:xfrm>
                <a:off x="2928" y="1680"/>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22" name="Rectangle 26">
                <a:extLst>
                  <a:ext uri="{FF2B5EF4-FFF2-40B4-BE49-F238E27FC236}">
                    <a16:creationId xmlns:a16="http://schemas.microsoft.com/office/drawing/2014/main" id="{E8728873-BB0E-924C-A22D-8A126D26E7E4}"/>
                  </a:ext>
                </a:extLst>
              </p:cNvPr>
              <p:cNvSpPr>
                <a:spLocks noChangeArrowheads="1"/>
              </p:cNvSpPr>
              <p:nvPr/>
            </p:nvSpPr>
            <p:spPr bwMode="auto">
              <a:xfrm>
                <a:off x="2928" y="2208"/>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23" name="Rectangle 27">
                <a:extLst>
                  <a:ext uri="{FF2B5EF4-FFF2-40B4-BE49-F238E27FC236}">
                    <a16:creationId xmlns:a16="http://schemas.microsoft.com/office/drawing/2014/main" id="{9C0E069F-45A5-2F41-AD63-313A7088A9E0}"/>
                  </a:ext>
                </a:extLst>
              </p:cNvPr>
              <p:cNvSpPr>
                <a:spLocks noChangeArrowheads="1"/>
              </p:cNvSpPr>
              <p:nvPr/>
            </p:nvSpPr>
            <p:spPr bwMode="auto">
              <a:xfrm>
                <a:off x="2928" y="2736"/>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24" name="Rectangle 28">
                <a:extLst>
                  <a:ext uri="{FF2B5EF4-FFF2-40B4-BE49-F238E27FC236}">
                    <a16:creationId xmlns:a16="http://schemas.microsoft.com/office/drawing/2014/main" id="{39F8180E-C6FD-1E4C-AFD7-FC76A0B548C2}"/>
                  </a:ext>
                </a:extLst>
              </p:cNvPr>
              <p:cNvSpPr>
                <a:spLocks noChangeArrowheads="1"/>
              </p:cNvSpPr>
              <p:nvPr/>
            </p:nvSpPr>
            <p:spPr bwMode="auto">
              <a:xfrm>
                <a:off x="3504" y="1152"/>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25" name="Rectangle 29">
                <a:extLst>
                  <a:ext uri="{FF2B5EF4-FFF2-40B4-BE49-F238E27FC236}">
                    <a16:creationId xmlns:a16="http://schemas.microsoft.com/office/drawing/2014/main" id="{109CD810-92C6-7748-ABD4-8C7AB6461679}"/>
                  </a:ext>
                </a:extLst>
              </p:cNvPr>
              <p:cNvSpPr>
                <a:spLocks noChangeArrowheads="1"/>
              </p:cNvSpPr>
              <p:nvPr/>
            </p:nvSpPr>
            <p:spPr bwMode="auto">
              <a:xfrm>
                <a:off x="3504" y="1680"/>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26" name="Rectangle 30">
                <a:extLst>
                  <a:ext uri="{FF2B5EF4-FFF2-40B4-BE49-F238E27FC236}">
                    <a16:creationId xmlns:a16="http://schemas.microsoft.com/office/drawing/2014/main" id="{B8ED87AE-2808-7540-A162-D635449783B4}"/>
                  </a:ext>
                </a:extLst>
              </p:cNvPr>
              <p:cNvSpPr>
                <a:spLocks noChangeArrowheads="1"/>
              </p:cNvSpPr>
              <p:nvPr/>
            </p:nvSpPr>
            <p:spPr bwMode="auto">
              <a:xfrm>
                <a:off x="3504" y="2208"/>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27" name="Rectangle 31">
                <a:extLst>
                  <a:ext uri="{FF2B5EF4-FFF2-40B4-BE49-F238E27FC236}">
                    <a16:creationId xmlns:a16="http://schemas.microsoft.com/office/drawing/2014/main" id="{2E4B5EA6-BDAC-E545-B6D4-210BBA967E69}"/>
                  </a:ext>
                </a:extLst>
              </p:cNvPr>
              <p:cNvSpPr>
                <a:spLocks noChangeArrowheads="1"/>
              </p:cNvSpPr>
              <p:nvPr/>
            </p:nvSpPr>
            <p:spPr bwMode="auto">
              <a:xfrm>
                <a:off x="3504" y="2736"/>
                <a:ext cx="576" cy="528"/>
              </a:xfrm>
              <a:prstGeom prst="rect">
                <a:avLst/>
              </a:prstGeom>
              <a:solidFill>
                <a:srgbClr val="FFFFFF"/>
              </a:solidFill>
              <a:ln w="9525">
                <a:solidFill>
                  <a:schemeClr val="bg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28" name="Rectangle 32">
                <a:extLst>
                  <a:ext uri="{FF2B5EF4-FFF2-40B4-BE49-F238E27FC236}">
                    <a16:creationId xmlns:a16="http://schemas.microsoft.com/office/drawing/2014/main" id="{86DAFD04-A5FE-0D4F-9E71-3588B8A92BED}"/>
                  </a:ext>
                </a:extLst>
              </p:cNvPr>
              <p:cNvSpPr>
                <a:spLocks noChangeArrowheads="1"/>
              </p:cNvSpPr>
              <p:nvPr/>
            </p:nvSpPr>
            <p:spPr bwMode="auto">
              <a:xfrm>
                <a:off x="624" y="1152"/>
                <a:ext cx="3456" cy="2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2530" name="Text Box 34">
              <a:extLst>
                <a:ext uri="{FF2B5EF4-FFF2-40B4-BE49-F238E27FC236}">
                  <a16:creationId xmlns:a16="http://schemas.microsoft.com/office/drawing/2014/main" id="{D7317D60-72A9-BE4D-8A4D-DF75ABF6998E}"/>
                </a:ext>
              </a:extLst>
            </p:cNvPr>
            <p:cNvSpPr txBox="1">
              <a:spLocks noChangeArrowheads="1"/>
            </p:cNvSpPr>
            <p:nvPr/>
          </p:nvSpPr>
          <p:spPr bwMode="auto">
            <a:xfrm>
              <a:off x="912" y="3168"/>
              <a:ext cx="4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latin typeface="Arial" panose="020B0604020202020204" pitchFamily="34" charset="0"/>
                </a:rPr>
                <a:t>1960</a:t>
              </a:r>
            </a:p>
          </p:txBody>
        </p:sp>
        <p:sp>
          <p:nvSpPr>
            <p:cNvPr id="362531" name="Text Box 35">
              <a:extLst>
                <a:ext uri="{FF2B5EF4-FFF2-40B4-BE49-F238E27FC236}">
                  <a16:creationId xmlns:a16="http://schemas.microsoft.com/office/drawing/2014/main" id="{FC19D423-6C85-A342-A283-8678913C5E51}"/>
                </a:ext>
              </a:extLst>
            </p:cNvPr>
            <p:cNvSpPr txBox="1">
              <a:spLocks noChangeArrowheads="1"/>
            </p:cNvSpPr>
            <p:nvPr/>
          </p:nvSpPr>
          <p:spPr bwMode="auto">
            <a:xfrm>
              <a:off x="2064" y="3168"/>
              <a:ext cx="4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latin typeface="Arial" panose="020B0604020202020204" pitchFamily="34" charset="0"/>
                </a:rPr>
                <a:t>1980</a:t>
              </a:r>
            </a:p>
          </p:txBody>
        </p:sp>
        <p:sp>
          <p:nvSpPr>
            <p:cNvPr id="362532" name="Text Box 36">
              <a:extLst>
                <a:ext uri="{FF2B5EF4-FFF2-40B4-BE49-F238E27FC236}">
                  <a16:creationId xmlns:a16="http://schemas.microsoft.com/office/drawing/2014/main" id="{84FF05CF-7699-3543-8A22-C11C6AD8863E}"/>
                </a:ext>
              </a:extLst>
            </p:cNvPr>
            <p:cNvSpPr txBox="1">
              <a:spLocks noChangeArrowheads="1"/>
            </p:cNvSpPr>
            <p:nvPr/>
          </p:nvSpPr>
          <p:spPr bwMode="auto">
            <a:xfrm>
              <a:off x="3216" y="3168"/>
              <a:ext cx="4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latin typeface="Arial" panose="020B0604020202020204" pitchFamily="34" charset="0"/>
                </a:rPr>
                <a:t>2000</a:t>
              </a:r>
            </a:p>
          </p:txBody>
        </p:sp>
        <p:sp>
          <p:nvSpPr>
            <p:cNvPr id="362533" name="Text Box 37">
              <a:extLst>
                <a:ext uri="{FF2B5EF4-FFF2-40B4-BE49-F238E27FC236}">
                  <a16:creationId xmlns:a16="http://schemas.microsoft.com/office/drawing/2014/main" id="{658872D2-0691-7144-A6F6-9441A6CBBCE1}"/>
                </a:ext>
              </a:extLst>
            </p:cNvPr>
            <p:cNvSpPr txBox="1">
              <a:spLocks noChangeArrowheads="1"/>
            </p:cNvSpPr>
            <p:nvPr/>
          </p:nvSpPr>
          <p:spPr bwMode="auto">
            <a:xfrm>
              <a:off x="4368" y="3168"/>
              <a:ext cx="4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latin typeface="Arial" panose="020B0604020202020204" pitchFamily="34" charset="0"/>
                </a:rPr>
                <a:t>2020</a:t>
              </a:r>
            </a:p>
          </p:txBody>
        </p:sp>
        <p:sp>
          <p:nvSpPr>
            <p:cNvPr id="362534" name="Text Box 38">
              <a:extLst>
                <a:ext uri="{FF2B5EF4-FFF2-40B4-BE49-F238E27FC236}">
                  <a16:creationId xmlns:a16="http://schemas.microsoft.com/office/drawing/2014/main" id="{72F22CC0-83D6-8D4C-A07C-065D427C0B40}"/>
                </a:ext>
              </a:extLst>
            </p:cNvPr>
            <p:cNvSpPr txBox="1">
              <a:spLocks noChangeArrowheads="1"/>
            </p:cNvSpPr>
            <p:nvPr/>
          </p:nvSpPr>
          <p:spPr bwMode="auto">
            <a:xfrm>
              <a:off x="528" y="960"/>
              <a:ext cx="6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600">
                  <a:latin typeface="Arial" panose="020B0604020202020204" pitchFamily="34" charset="0"/>
                </a:rPr>
                <a:t>EFLOPS</a:t>
              </a:r>
            </a:p>
          </p:txBody>
        </p:sp>
        <p:sp>
          <p:nvSpPr>
            <p:cNvPr id="362536" name="Text Box 40">
              <a:extLst>
                <a:ext uri="{FF2B5EF4-FFF2-40B4-BE49-F238E27FC236}">
                  <a16:creationId xmlns:a16="http://schemas.microsoft.com/office/drawing/2014/main" id="{557551F4-A1D2-634E-A953-E61703EB0D16}"/>
                </a:ext>
              </a:extLst>
            </p:cNvPr>
            <p:cNvSpPr txBox="1">
              <a:spLocks noChangeArrowheads="1"/>
            </p:cNvSpPr>
            <p:nvPr/>
          </p:nvSpPr>
          <p:spPr bwMode="auto">
            <a:xfrm>
              <a:off x="528" y="1440"/>
              <a:ext cx="6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600">
                  <a:latin typeface="Arial" panose="020B0604020202020204" pitchFamily="34" charset="0"/>
                </a:rPr>
                <a:t>PFLOPS</a:t>
              </a:r>
            </a:p>
          </p:txBody>
        </p:sp>
        <p:sp>
          <p:nvSpPr>
            <p:cNvPr id="362537" name="Text Box 41">
              <a:extLst>
                <a:ext uri="{FF2B5EF4-FFF2-40B4-BE49-F238E27FC236}">
                  <a16:creationId xmlns:a16="http://schemas.microsoft.com/office/drawing/2014/main" id="{298C7551-540B-2F45-9FA3-B14511FDC177}"/>
                </a:ext>
              </a:extLst>
            </p:cNvPr>
            <p:cNvSpPr txBox="1">
              <a:spLocks noChangeArrowheads="1"/>
            </p:cNvSpPr>
            <p:nvPr/>
          </p:nvSpPr>
          <p:spPr bwMode="auto">
            <a:xfrm>
              <a:off x="528" y="2016"/>
              <a:ext cx="6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600">
                  <a:latin typeface="Arial" panose="020B0604020202020204" pitchFamily="34" charset="0"/>
                </a:rPr>
                <a:t>TFLOPS</a:t>
              </a:r>
            </a:p>
          </p:txBody>
        </p:sp>
        <p:sp>
          <p:nvSpPr>
            <p:cNvPr id="362538" name="Text Box 42">
              <a:extLst>
                <a:ext uri="{FF2B5EF4-FFF2-40B4-BE49-F238E27FC236}">
                  <a16:creationId xmlns:a16="http://schemas.microsoft.com/office/drawing/2014/main" id="{0294D065-26F7-3E44-A0A4-3536E3F84FCF}"/>
                </a:ext>
              </a:extLst>
            </p:cNvPr>
            <p:cNvSpPr txBox="1">
              <a:spLocks noChangeArrowheads="1"/>
            </p:cNvSpPr>
            <p:nvPr/>
          </p:nvSpPr>
          <p:spPr bwMode="auto">
            <a:xfrm>
              <a:off x="480" y="2544"/>
              <a:ext cx="6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600">
                  <a:latin typeface="Arial" panose="020B0604020202020204" pitchFamily="34" charset="0"/>
                </a:rPr>
                <a:t>GFLOPS</a:t>
              </a:r>
            </a:p>
          </p:txBody>
        </p:sp>
        <p:sp>
          <p:nvSpPr>
            <p:cNvPr id="362539" name="Text Box 43">
              <a:extLst>
                <a:ext uri="{FF2B5EF4-FFF2-40B4-BE49-F238E27FC236}">
                  <a16:creationId xmlns:a16="http://schemas.microsoft.com/office/drawing/2014/main" id="{5EB964EB-B64F-C34E-BB95-FF3B2FB3B1E2}"/>
                </a:ext>
              </a:extLst>
            </p:cNvPr>
            <p:cNvSpPr txBox="1">
              <a:spLocks noChangeArrowheads="1"/>
            </p:cNvSpPr>
            <p:nvPr/>
          </p:nvSpPr>
          <p:spPr bwMode="auto">
            <a:xfrm>
              <a:off x="480" y="3024"/>
              <a:ext cx="6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600">
                  <a:latin typeface="Arial" panose="020B0604020202020204" pitchFamily="34" charset="0"/>
                </a:rPr>
                <a:t>MFLOPS</a:t>
              </a:r>
            </a:p>
          </p:txBody>
        </p:sp>
      </p:grpSp>
      <p:sp>
        <p:nvSpPr>
          <p:cNvPr id="362541" name="Oval 45">
            <a:extLst>
              <a:ext uri="{FF2B5EF4-FFF2-40B4-BE49-F238E27FC236}">
                <a16:creationId xmlns:a16="http://schemas.microsoft.com/office/drawing/2014/main" id="{8BE22B9F-83A5-5843-B03E-A512ABF53EEF}"/>
              </a:ext>
            </a:extLst>
          </p:cNvPr>
          <p:cNvSpPr>
            <a:spLocks noChangeArrowheads="1"/>
          </p:cNvSpPr>
          <p:nvPr/>
        </p:nvSpPr>
        <p:spPr bwMode="auto">
          <a:xfrm>
            <a:off x="5486400" y="3429000"/>
            <a:ext cx="152400" cy="1524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42" name="Oval 46">
            <a:extLst>
              <a:ext uri="{FF2B5EF4-FFF2-40B4-BE49-F238E27FC236}">
                <a16:creationId xmlns:a16="http://schemas.microsoft.com/office/drawing/2014/main" id="{55FC9A71-1520-4141-B9DE-864074CF8760}"/>
              </a:ext>
            </a:extLst>
          </p:cNvPr>
          <p:cNvSpPr>
            <a:spLocks noChangeArrowheads="1"/>
          </p:cNvSpPr>
          <p:nvPr/>
        </p:nvSpPr>
        <p:spPr bwMode="auto">
          <a:xfrm>
            <a:off x="5791200" y="3124200"/>
            <a:ext cx="152400" cy="1524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43" name="Oval 47">
            <a:extLst>
              <a:ext uri="{FF2B5EF4-FFF2-40B4-BE49-F238E27FC236}">
                <a16:creationId xmlns:a16="http://schemas.microsoft.com/office/drawing/2014/main" id="{43CA508F-94F2-1F48-974C-4E824CD62520}"/>
              </a:ext>
            </a:extLst>
          </p:cNvPr>
          <p:cNvSpPr>
            <a:spLocks noChangeArrowheads="1"/>
          </p:cNvSpPr>
          <p:nvPr/>
        </p:nvSpPr>
        <p:spPr bwMode="auto">
          <a:xfrm>
            <a:off x="6172200" y="2841625"/>
            <a:ext cx="152400" cy="1524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44" name="Oval 48">
            <a:extLst>
              <a:ext uri="{FF2B5EF4-FFF2-40B4-BE49-F238E27FC236}">
                <a16:creationId xmlns:a16="http://schemas.microsoft.com/office/drawing/2014/main" id="{32368E87-4EC6-954F-A994-80F1F7A629AE}"/>
              </a:ext>
            </a:extLst>
          </p:cNvPr>
          <p:cNvSpPr>
            <a:spLocks noChangeArrowheads="1"/>
          </p:cNvSpPr>
          <p:nvPr/>
        </p:nvSpPr>
        <p:spPr bwMode="auto">
          <a:xfrm>
            <a:off x="6477000" y="2590800"/>
            <a:ext cx="152400" cy="1524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45" name="Oval 49">
            <a:extLst>
              <a:ext uri="{FF2B5EF4-FFF2-40B4-BE49-F238E27FC236}">
                <a16:creationId xmlns:a16="http://schemas.microsoft.com/office/drawing/2014/main" id="{73F63F70-A409-E248-A517-80517D41CC38}"/>
              </a:ext>
            </a:extLst>
          </p:cNvPr>
          <p:cNvSpPr>
            <a:spLocks noChangeArrowheads="1"/>
          </p:cNvSpPr>
          <p:nvPr/>
        </p:nvSpPr>
        <p:spPr bwMode="auto">
          <a:xfrm>
            <a:off x="5105400" y="3683000"/>
            <a:ext cx="152400" cy="152400"/>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2548" name="Group 52">
            <a:extLst>
              <a:ext uri="{FF2B5EF4-FFF2-40B4-BE49-F238E27FC236}">
                <a16:creationId xmlns:a16="http://schemas.microsoft.com/office/drawing/2014/main" id="{AA79E23F-9E07-E045-8923-85C474C67997}"/>
              </a:ext>
            </a:extLst>
          </p:cNvPr>
          <p:cNvGrpSpPr>
            <a:grpSpLocks/>
          </p:cNvGrpSpPr>
          <p:nvPr/>
        </p:nvGrpSpPr>
        <p:grpSpPr bwMode="auto">
          <a:xfrm>
            <a:off x="5181600" y="1219200"/>
            <a:ext cx="3063875" cy="581025"/>
            <a:chOff x="3504" y="3456"/>
            <a:chExt cx="1930" cy="366"/>
          </a:xfrm>
        </p:grpSpPr>
        <p:sp>
          <p:nvSpPr>
            <p:cNvPr id="362546" name="Text Box 50">
              <a:extLst>
                <a:ext uri="{FF2B5EF4-FFF2-40B4-BE49-F238E27FC236}">
                  <a16:creationId xmlns:a16="http://schemas.microsoft.com/office/drawing/2014/main" id="{907498FC-5E40-6245-9E8A-99F3579A9801}"/>
                </a:ext>
              </a:extLst>
            </p:cNvPr>
            <p:cNvSpPr txBox="1">
              <a:spLocks noChangeArrowheads="1"/>
            </p:cNvSpPr>
            <p:nvPr/>
          </p:nvSpPr>
          <p:spPr bwMode="auto">
            <a:xfrm>
              <a:off x="3504" y="3456"/>
              <a:ext cx="193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latin typeface="Arial" panose="020B0604020202020204" pitchFamily="34" charset="0"/>
                </a:rPr>
                <a:t>1993 and later milestones based on top500.com data</a:t>
              </a:r>
            </a:p>
          </p:txBody>
        </p:sp>
        <p:sp>
          <p:nvSpPr>
            <p:cNvPr id="362547" name="Oval 51">
              <a:extLst>
                <a:ext uri="{FF2B5EF4-FFF2-40B4-BE49-F238E27FC236}">
                  <a16:creationId xmlns:a16="http://schemas.microsoft.com/office/drawing/2014/main" id="{7FBA571D-8123-E840-849B-2A764F9B1873}"/>
                </a:ext>
              </a:extLst>
            </p:cNvPr>
            <p:cNvSpPr>
              <a:spLocks noChangeArrowheads="1"/>
            </p:cNvSpPr>
            <p:nvPr/>
          </p:nvSpPr>
          <p:spPr bwMode="auto">
            <a:xfrm>
              <a:off x="3600" y="3504"/>
              <a:ext cx="96" cy="96"/>
            </a:xfrm>
            <a:prstGeom prst="ellipse">
              <a:avLst/>
            </a:prstGeom>
            <a:solidFill>
              <a:srgbClr val="CC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2549" name="Oval 53">
            <a:extLst>
              <a:ext uri="{FF2B5EF4-FFF2-40B4-BE49-F238E27FC236}">
                <a16:creationId xmlns:a16="http://schemas.microsoft.com/office/drawing/2014/main" id="{B0EB7895-D960-7740-9376-66F96C1555BC}"/>
              </a:ext>
            </a:extLst>
          </p:cNvPr>
          <p:cNvSpPr>
            <a:spLocks noChangeArrowheads="1"/>
          </p:cNvSpPr>
          <p:nvPr/>
        </p:nvSpPr>
        <p:spPr bwMode="auto">
          <a:xfrm>
            <a:off x="4572000" y="4191000"/>
            <a:ext cx="152400" cy="152400"/>
          </a:xfrm>
          <a:prstGeom prst="ellipse">
            <a:avLst/>
          </a:prstGeom>
          <a:solidFill>
            <a:srgbClr val="CC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50" name="Text Box 54">
            <a:extLst>
              <a:ext uri="{FF2B5EF4-FFF2-40B4-BE49-F238E27FC236}">
                <a16:creationId xmlns:a16="http://schemas.microsoft.com/office/drawing/2014/main" id="{BFB4190F-3582-4345-8D3B-31970C5B732B}"/>
              </a:ext>
            </a:extLst>
          </p:cNvPr>
          <p:cNvSpPr txBox="1">
            <a:spLocks noChangeArrowheads="1"/>
          </p:cNvSpPr>
          <p:nvPr/>
        </p:nvSpPr>
        <p:spPr bwMode="auto">
          <a:xfrm>
            <a:off x="4114800" y="4267200"/>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rPr>
              <a:t>Cray Y-MP</a:t>
            </a:r>
          </a:p>
        </p:txBody>
      </p:sp>
      <p:sp>
        <p:nvSpPr>
          <p:cNvPr id="362551" name="Oval 55">
            <a:extLst>
              <a:ext uri="{FF2B5EF4-FFF2-40B4-BE49-F238E27FC236}">
                <a16:creationId xmlns:a16="http://schemas.microsoft.com/office/drawing/2014/main" id="{06F6F24E-9D8A-6745-BE90-84C9511166D5}"/>
              </a:ext>
            </a:extLst>
          </p:cNvPr>
          <p:cNvSpPr>
            <a:spLocks noChangeArrowheads="1"/>
          </p:cNvSpPr>
          <p:nvPr/>
        </p:nvSpPr>
        <p:spPr bwMode="auto">
          <a:xfrm>
            <a:off x="2514600" y="5105400"/>
            <a:ext cx="152400" cy="1524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52" name="Oval 56">
            <a:extLst>
              <a:ext uri="{FF2B5EF4-FFF2-40B4-BE49-F238E27FC236}">
                <a16:creationId xmlns:a16="http://schemas.microsoft.com/office/drawing/2014/main" id="{1C78967A-00D4-E941-88D6-48CC94D45082}"/>
              </a:ext>
            </a:extLst>
          </p:cNvPr>
          <p:cNvSpPr>
            <a:spLocks noChangeArrowheads="1"/>
          </p:cNvSpPr>
          <p:nvPr/>
        </p:nvSpPr>
        <p:spPr bwMode="auto">
          <a:xfrm>
            <a:off x="2971800" y="4862513"/>
            <a:ext cx="152400" cy="152400"/>
          </a:xfrm>
          <a:prstGeom prst="ellipse">
            <a:avLst/>
          </a:prstGeom>
          <a:solidFill>
            <a:srgbClr val="33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53" name="Oval 57">
            <a:extLst>
              <a:ext uri="{FF2B5EF4-FFF2-40B4-BE49-F238E27FC236}">
                <a16:creationId xmlns:a16="http://schemas.microsoft.com/office/drawing/2014/main" id="{2F4A3258-90EF-BA47-86E3-CA5CFD90A203}"/>
              </a:ext>
            </a:extLst>
          </p:cNvPr>
          <p:cNvSpPr>
            <a:spLocks noChangeArrowheads="1"/>
          </p:cNvSpPr>
          <p:nvPr/>
        </p:nvSpPr>
        <p:spPr bwMode="auto">
          <a:xfrm>
            <a:off x="3886200" y="4524375"/>
            <a:ext cx="152400" cy="152400"/>
          </a:xfrm>
          <a:prstGeom prst="ellipse">
            <a:avLst/>
          </a:prstGeom>
          <a:solidFill>
            <a:srgbClr val="CC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54" name="Text Box 58">
            <a:extLst>
              <a:ext uri="{FF2B5EF4-FFF2-40B4-BE49-F238E27FC236}">
                <a16:creationId xmlns:a16="http://schemas.microsoft.com/office/drawing/2014/main" id="{077BCD4A-FE8B-2F45-B16F-27D3F0081380}"/>
              </a:ext>
            </a:extLst>
          </p:cNvPr>
          <p:cNvSpPr txBox="1">
            <a:spLocks noChangeArrowheads="1"/>
          </p:cNvSpPr>
          <p:nvPr/>
        </p:nvSpPr>
        <p:spPr bwMode="auto">
          <a:xfrm>
            <a:off x="3581400" y="4648200"/>
            <a:ext cx="782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rPr>
              <a:t>Cray 1</a:t>
            </a:r>
          </a:p>
        </p:txBody>
      </p:sp>
      <p:sp>
        <p:nvSpPr>
          <p:cNvPr id="362555" name="Text Box 59">
            <a:extLst>
              <a:ext uri="{FF2B5EF4-FFF2-40B4-BE49-F238E27FC236}">
                <a16:creationId xmlns:a16="http://schemas.microsoft.com/office/drawing/2014/main" id="{FD651F9D-527C-664B-A808-52B4A51BA336}"/>
              </a:ext>
            </a:extLst>
          </p:cNvPr>
          <p:cNvSpPr txBox="1">
            <a:spLocks noChangeArrowheads="1"/>
          </p:cNvSpPr>
          <p:nvPr/>
        </p:nvSpPr>
        <p:spPr bwMode="auto">
          <a:xfrm>
            <a:off x="2286000" y="4800600"/>
            <a:ext cx="546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rPr>
              <a:t>IBM</a:t>
            </a:r>
          </a:p>
        </p:txBody>
      </p:sp>
      <p:sp>
        <p:nvSpPr>
          <p:cNvPr id="362556" name="Text Box 60">
            <a:extLst>
              <a:ext uri="{FF2B5EF4-FFF2-40B4-BE49-F238E27FC236}">
                <a16:creationId xmlns:a16="http://schemas.microsoft.com/office/drawing/2014/main" id="{45112AEF-9665-9F40-A85E-4B7C94F4C75E}"/>
              </a:ext>
            </a:extLst>
          </p:cNvPr>
          <p:cNvSpPr txBox="1">
            <a:spLocks noChangeArrowheads="1"/>
          </p:cNvSpPr>
          <p:nvPr/>
        </p:nvSpPr>
        <p:spPr bwMode="auto">
          <a:xfrm>
            <a:off x="2743200" y="4572000"/>
            <a:ext cx="622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rPr>
              <a:t>CDC</a:t>
            </a:r>
          </a:p>
        </p:txBody>
      </p:sp>
      <p:sp>
        <p:nvSpPr>
          <p:cNvPr id="362557" name="Text Box 61">
            <a:extLst>
              <a:ext uri="{FF2B5EF4-FFF2-40B4-BE49-F238E27FC236}">
                <a16:creationId xmlns:a16="http://schemas.microsoft.com/office/drawing/2014/main" id="{4AD9178B-C236-9147-82EB-D67CD0596874}"/>
              </a:ext>
            </a:extLst>
          </p:cNvPr>
          <p:cNvSpPr txBox="1">
            <a:spLocks noChangeArrowheads="1"/>
          </p:cNvSpPr>
          <p:nvPr/>
        </p:nvSpPr>
        <p:spPr bwMode="auto">
          <a:xfrm>
            <a:off x="4495800" y="5562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a:latin typeface="Arial" panose="020B0604020202020204" pitchFamily="34" charset="0"/>
              </a:rPr>
              <a:t>Year</a:t>
            </a:r>
          </a:p>
        </p:txBody>
      </p:sp>
      <p:sp>
        <p:nvSpPr>
          <p:cNvPr id="362558" name="Text Box 62">
            <a:extLst>
              <a:ext uri="{FF2B5EF4-FFF2-40B4-BE49-F238E27FC236}">
                <a16:creationId xmlns:a16="http://schemas.microsoft.com/office/drawing/2014/main" id="{336EA2E1-CA0E-2448-9859-F61E11FC9990}"/>
              </a:ext>
            </a:extLst>
          </p:cNvPr>
          <p:cNvSpPr txBox="1">
            <a:spLocks noChangeArrowheads="1"/>
          </p:cNvSpPr>
          <p:nvPr/>
        </p:nvSpPr>
        <p:spPr bwMode="auto">
          <a:xfrm>
            <a:off x="1066800" y="1219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a:latin typeface="Arial" panose="020B0604020202020204" pitchFamily="34" charset="0"/>
              </a:rPr>
              <a:t>Performance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7CAF297C-E5B0-2845-813E-A13455B2B1DF}"/>
              </a:ext>
            </a:extLst>
          </p:cNvPr>
          <p:cNvSpPr>
            <a:spLocks noGrp="1"/>
          </p:cNvSpPr>
          <p:nvPr>
            <p:ph type="dt" sz="half" idx="10"/>
          </p:nvPr>
        </p:nvSpPr>
        <p:spPr/>
        <p:txBody>
          <a:bodyPr/>
          <a:lstStyle/>
          <a:p>
            <a:r>
              <a:rPr lang="en-US" altLang="en-US"/>
              <a:t>Fall  2010</a:t>
            </a:r>
          </a:p>
        </p:txBody>
      </p:sp>
      <p:sp>
        <p:nvSpPr>
          <p:cNvPr id="10" name="Footer Placeholder 4">
            <a:extLst>
              <a:ext uri="{FF2B5EF4-FFF2-40B4-BE49-F238E27FC236}">
                <a16:creationId xmlns:a16="http://schemas.microsoft.com/office/drawing/2014/main" id="{C1AAC11B-5A46-5745-A0DB-CDEB02D1F54D}"/>
              </a:ext>
            </a:extLst>
          </p:cNvPr>
          <p:cNvSpPr>
            <a:spLocks noGrp="1"/>
          </p:cNvSpPr>
          <p:nvPr>
            <p:ph type="ftr" sz="quarter" idx="11"/>
          </p:nvPr>
        </p:nvSpPr>
        <p:spPr/>
        <p:txBody>
          <a:bodyPr/>
          <a:lstStyle/>
          <a:p>
            <a:r>
              <a:rPr lang="en-US" altLang="en-US"/>
              <a:t>Parallel Processing, Implementation Aspects</a:t>
            </a:r>
          </a:p>
        </p:txBody>
      </p:sp>
      <p:sp>
        <p:nvSpPr>
          <p:cNvPr id="11" name="Slide Number Placeholder 5">
            <a:extLst>
              <a:ext uri="{FF2B5EF4-FFF2-40B4-BE49-F238E27FC236}">
                <a16:creationId xmlns:a16="http://schemas.microsoft.com/office/drawing/2014/main" id="{F680D01F-A68D-5445-B306-FC604EED946B}"/>
              </a:ext>
            </a:extLst>
          </p:cNvPr>
          <p:cNvSpPr>
            <a:spLocks noGrp="1"/>
          </p:cNvSpPr>
          <p:nvPr>
            <p:ph type="sldNum" sz="quarter" idx="12"/>
          </p:nvPr>
        </p:nvSpPr>
        <p:spPr/>
        <p:txBody>
          <a:bodyPr/>
          <a:lstStyle/>
          <a:p>
            <a:r>
              <a:rPr lang="en-US" altLang="en-US"/>
              <a:t>Slide </a:t>
            </a:r>
            <a:fld id="{8A25573C-90EB-B142-BAE3-4B451B687AF6}" type="slidenum">
              <a:rPr lang="en-US" altLang="en-US"/>
              <a:pPr/>
              <a:t>49</a:t>
            </a:fld>
            <a:endParaRPr lang="en-US" altLang="en-US"/>
          </a:p>
        </p:txBody>
      </p:sp>
      <p:sp>
        <p:nvSpPr>
          <p:cNvPr id="209922" name="Rectangle 2">
            <a:extLst>
              <a:ext uri="{FF2B5EF4-FFF2-40B4-BE49-F238E27FC236}">
                <a16:creationId xmlns:a16="http://schemas.microsoft.com/office/drawing/2014/main" id="{B4DECD3B-56B2-DF40-B382-3AAD29A5A69F}"/>
              </a:ext>
            </a:extLst>
          </p:cNvPr>
          <p:cNvSpPr>
            <a:spLocks noGrp="1" noChangeArrowheads="1"/>
          </p:cNvSpPr>
          <p:nvPr>
            <p:ph type="title"/>
          </p:nvPr>
        </p:nvSpPr>
        <p:spPr>
          <a:xfrm>
            <a:off x="0" y="0"/>
            <a:ext cx="9144000" cy="990600"/>
          </a:xfrm>
        </p:spPr>
        <p:txBody>
          <a:bodyPr/>
          <a:lstStyle/>
          <a:p>
            <a:r>
              <a:rPr lang="en-US" altLang="en-US" sz="3200"/>
              <a:t>24.4  Processor and Memory Technologies</a:t>
            </a:r>
          </a:p>
        </p:txBody>
      </p:sp>
      <p:sp>
        <p:nvSpPr>
          <p:cNvPr id="209923" name="Text Box 3">
            <a:extLst>
              <a:ext uri="{FF2B5EF4-FFF2-40B4-BE49-F238E27FC236}">
                <a16:creationId xmlns:a16="http://schemas.microsoft.com/office/drawing/2014/main" id="{433675B2-083D-6C4B-8A52-293D8AA32BAB}"/>
              </a:ext>
            </a:extLst>
          </p:cNvPr>
          <p:cNvSpPr txBox="1">
            <a:spLocks noChangeArrowheads="1"/>
          </p:cNvSpPr>
          <p:nvPr/>
        </p:nvSpPr>
        <p:spPr bwMode="auto">
          <a:xfrm>
            <a:off x="381000" y="5715000"/>
            <a:ext cx="8397875"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cs typeface="Times New Roman" panose="02020603050405020304" pitchFamily="18" charset="0"/>
              </a:rPr>
              <a:t>Fig. 24.2  </a:t>
            </a:r>
            <a:r>
              <a:rPr lang="en-US" altLang="en-US">
                <a:latin typeface="Arial" panose="020B0604020202020204" pitchFamily="34" charset="0"/>
              </a:rPr>
              <a:t>Key parts of the CPU in the Intel Pentium Pro microprocessor. </a:t>
            </a:r>
          </a:p>
        </p:txBody>
      </p:sp>
      <p:sp>
        <p:nvSpPr>
          <p:cNvPr id="209924" name="Rectangle 4">
            <a:extLst>
              <a:ext uri="{FF2B5EF4-FFF2-40B4-BE49-F238E27FC236}">
                <a16:creationId xmlns:a16="http://schemas.microsoft.com/office/drawing/2014/main" id="{D3621E2C-8F0E-2A48-8BBF-1E3A567EE591}"/>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9927" name="Rectangle 7">
            <a:extLst>
              <a:ext uri="{FF2B5EF4-FFF2-40B4-BE49-F238E27FC236}">
                <a16:creationId xmlns:a16="http://schemas.microsoft.com/office/drawing/2014/main" id="{5E9AA8D7-F3C7-9946-BB7B-11153822F735}"/>
              </a:ext>
            </a:extLst>
          </p:cNvPr>
          <p:cNvSpPr>
            <a:spLocks noChangeArrowheads="1"/>
          </p:cNvSpPr>
          <p:nvPr/>
        </p:nvSpPr>
        <p:spPr bwMode="auto">
          <a:xfrm>
            <a:off x="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9929" name="Rectangle 9">
            <a:extLst>
              <a:ext uri="{FF2B5EF4-FFF2-40B4-BE49-F238E27FC236}">
                <a16:creationId xmlns:a16="http://schemas.microsoft.com/office/drawing/2014/main" id="{5146E2AA-CA7F-6548-8697-B3C843878DAA}"/>
              </a:ext>
            </a:extLst>
          </p:cNvPr>
          <p:cNvSpPr>
            <a:spLocks noChangeArrowheads="1"/>
          </p:cNvSpPr>
          <p:nvPr/>
        </p:nvSpPr>
        <p:spPr bwMode="auto">
          <a:xfrm>
            <a:off x="0" y="230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9933" name="Rectangle 13">
            <a:extLst>
              <a:ext uri="{FF2B5EF4-FFF2-40B4-BE49-F238E27FC236}">
                <a16:creationId xmlns:a16="http://schemas.microsoft.com/office/drawing/2014/main" id="{607BABAE-62F4-B84D-9E5A-3A1CA5111845}"/>
              </a:ext>
            </a:extLst>
          </p:cNvPr>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9932" name="Object 12">
            <a:extLst>
              <a:ext uri="{FF2B5EF4-FFF2-40B4-BE49-F238E27FC236}">
                <a16:creationId xmlns:a16="http://schemas.microsoft.com/office/drawing/2014/main" id="{EF0A2391-F69C-A14D-8E9C-04118B3B5B84}"/>
              </a:ext>
            </a:extLst>
          </p:cNvPr>
          <p:cNvGraphicFramePr>
            <a:graphicFrameLocks noChangeAspect="1"/>
          </p:cNvGraphicFramePr>
          <p:nvPr/>
        </p:nvGraphicFramePr>
        <p:xfrm>
          <a:off x="914400" y="990600"/>
          <a:ext cx="7315200" cy="4821238"/>
        </p:xfrm>
        <a:graphic>
          <a:graphicData uri="http://schemas.openxmlformats.org/presentationml/2006/ole">
            <mc:AlternateContent xmlns:mc="http://schemas.openxmlformats.org/markup-compatibility/2006">
              <mc:Choice xmlns:v="urn:schemas-microsoft-com:vml" Requires="v">
                <p:oleObj spid="_x0000_s209934" r:id="rId3" imgW="4775200" imgH="3149600" progId="MSDraw.Drawing.8.2">
                  <p:embed/>
                </p:oleObj>
              </mc:Choice>
              <mc:Fallback>
                <p:oleObj r:id="rId3" imgW="4775200" imgH="3149600" progId="MSDraw.Drawing.8.2">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90600"/>
                        <a:ext cx="7315200" cy="4821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a:extLst>
              <a:ext uri="{FF2B5EF4-FFF2-40B4-BE49-F238E27FC236}">
                <a16:creationId xmlns:a16="http://schemas.microsoft.com/office/drawing/2014/main" id="{E903EC08-8F5B-3F4C-9D9D-3913E0B3301A}"/>
              </a:ext>
            </a:extLst>
          </p:cNvPr>
          <p:cNvSpPr>
            <a:spLocks noGrp="1"/>
          </p:cNvSpPr>
          <p:nvPr>
            <p:ph type="dt" sz="half" idx="10"/>
          </p:nvPr>
        </p:nvSpPr>
        <p:spPr/>
        <p:txBody>
          <a:bodyPr/>
          <a:lstStyle/>
          <a:p>
            <a:r>
              <a:rPr lang="en-US" altLang="en-US"/>
              <a:t>Fall  2010</a:t>
            </a:r>
          </a:p>
        </p:txBody>
      </p:sp>
      <p:sp>
        <p:nvSpPr>
          <p:cNvPr id="23" name="Footer Placeholder 4">
            <a:extLst>
              <a:ext uri="{FF2B5EF4-FFF2-40B4-BE49-F238E27FC236}">
                <a16:creationId xmlns:a16="http://schemas.microsoft.com/office/drawing/2014/main" id="{F130AE55-8B76-0E41-8508-33636EADC002}"/>
              </a:ext>
            </a:extLst>
          </p:cNvPr>
          <p:cNvSpPr>
            <a:spLocks noGrp="1"/>
          </p:cNvSpPr>
          <p:nvPr>
            <p:ph type="ftr" sz="quarter" idx="11"/>
          </p:nvPr>
        </p:nvSpPr>
        <p:spPr/>
        <p:txBody>
          <a:bodyPr/>
          <a:lstStyle/>
          <a:p>
            <a:r>
              <a:rPr lang="en-US" altLang="en-US"/>
              <a:t>Parallel Processing, Implementation Aspects</a:t>
            </a:r>
          </a:p>
        </p:txBody>
      </p:sp>
      <p:sp>
        <p:nvSpPr>
          <p:cNvPr id="24" name="Slide Number Placeholder 5">
            <a:extLst>
              <a:ext uri="{FF2B5EF4-FFF2-40B4-BE49-F238E27FC236}">
                <a16:creationId xmlns:a16="http://schemas.microsoft.com/office/drawing/2014/main" id="{7D4FB7E9-095C-604A-94A1-B99FB223C407}"/>
              </a:ext>
            </a:extLst>
          </p:cNvPr>
          <p:cNvSpPr>
            <a:spLocks noGrp="1"/>
          </p:cNvSpPr>
          <p:nvPr>
            <p:ph type="sldNum" sz="quarter" idx="12"/>
          </p:nvPr>
        </p:nvSpPr>
        <p:spPr/>
        <p:txBody>
          <a:bodyPr/>
          <a:lstStyle/>
          <a:p>
            <a:r>
              <a:rPr lang="en-US" altLang="en-US"/>
              <a:t>Slide </a:t>
            </a:r>
            <a:fld id="{7ADFC741-36EA-BB4C-BED6-3BFCFD59906F}" type="slidenum">
              <a:rPr lang="en-US" altLang="en-US"/>
              <a:pPr/>
              <a:t>5</a:t>
            </a:fld>
            <a:endParaRPr lang="en-US" altLang="en-US"/>
          </a:p>
        </p:txBody>
      </p:sp>
      <p:sp>
        <p:nvSpPr>
          <p:cNvPr id="4098" name="Rectangle 2">
            <a:extLst>
              <a:ext uri="{FF2B5EF4-FFF2-40B4-BE49-F238E27FC236}">
                <a16:creationId xmlns:a16="http://schemas.microsoft.com/office/drawing/2014/main" id="{ED981ED7-62A8-D444-8204-01436BA5FB9D}"/>
              </a:ext>
            </a:extLst>
          </p:cNvPr>
          <p:cNvSpPr>
            <a:spLocks noGrp="1" noChangeArrowheads="1"/>
          </p:cNvSpPr>
          <p:nvPr>
            <p:ph type="title"/>
          </p:nvPr>
        </p:nvSpPr>
        <p:spPr>
          <a:xfrm>
            <a:off x="0" y="457200"/>
            <a:ext cx="9144000" cy="914400"/>
          </a:xfrm>
        </p:spPr>
        <p:txBody>
          <a:bodyPr/>
          <a:lstStyle/>
          <a:p>
            <a:r>
              <a:rPr lang="en-US" altLang="en-US" sz="3600"/>
              <a:t>21  Shared-Memory MIMD Machines</a:t>
            </a:r>
          </a:p>
        </p:txBody>
      </p:sp>
      <p:sp>
        <p:nvSpPr>
          <p:cNvPr id="4111" name="Text Box 15">
            <a:extLst>
              <a:ext uri="{FF2B5EF4-FFF2-40B4-BE49-F238E27FC236}">
                <a16:creationId xmlns:a16="http://schemas.microsoft.com/office/drawing/2014/main" id="{3554761B-E26B-C342-8A8D-116781A65A33}"/>
              </a:ext>
            </a:extLst>
          </p:cNvPr>
          <p:cNvSpPr txBox="1">
            <a:spLocks noChangeArrowheads="1"/>
          </p:cNvSpPr>
          <p:nvPr/>
        </p:nvSpPr>
        <p:spPr bwMode="auto">
          <a:xfrm>
            <a:off x="228600" y="1447800"/>
            <a:ext cx="8610600" cy="11874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333399"/>
                </a:solidFill>
                <a:latin typeface="Arial" panose="020B0604020202020204" pitchFamily="34" charset="0"/>
              </a:rPr>
              <a:t>  Learn about practical shared-variable parallel architectures:</a:t>
            </a:r>
          </a:p>
          <a:p>
            <a:pPr lvl="1">
              <a:buFontTx/>
              <a:buChar char="•"/>
            </a:pPr>
            <a:r>
              <a:rPr lang="en-US" altLang="en-US" sz="2400">
                <a:solidFill>
                  <a:srgbClr val="333399"/>
                </a:solidFill>
                <a:latin typeface="Arial" panose="020B0604020202020204" pitchFamily="34" charset="0"/>
              </a:rPr>
              <a:t>  Contrast centralized and distributed shared memories</a:t>
            </a:r>
          </a:p>
          <a:p>
            <a:pPr lvl="1">
              <a:buFontTx/>
              <a:buChar char="•"/>
            </a:pPr>
            <a:r>
              <a:rPr lang="en-US" altLang="en-US" sz="2400">
                <a:solidFill>
                  <a:srgbClr val="333399"/>
                </a:solidFill>
                <a:latin typeface="Arial" panose="020B0604020202020204" pitchFamily="34" charset="0"/>
              </a:rPr>
              <a:t>  Examine research prototypes and production machines</a:t>
            </a:r>
          </a:p>
        </p:txBody>
      </p:sp>
      <p:graphicFrame>
        <p:nvGraphicFramePr>
          <p:cNvPr id="86083" name="Group 1091">
            <a:extLst>
              <a:ext uri="{FF2B5EF4-FFF2-40B4-BE49-F238E27FC236}">
                <a16:creationId xmlns:a16="http://schemas.microsoft.com/office/drawing/2014/main" id="{6AD5B916-B182-164D-99D5-3301A5C91913}"/>
              </a:ext>
            </a:extLst>
          </p:cNvPr>
          <p:cNvGraphicFramePr>
            <a:graphicFrameLocks noGrp="1"/>
          </p:cNvGraphicFramePr>
          <p:nvPr>
            <p:ph idx="1"/>
          </p:nvPr>
        </p:nvGraphicFramePr>
        <p:xfrm>
          <a:off x="914400" y="3048000"/>
          <a:ext cx="7239000" cy="2767013"/>
        </p:xfrm>
        <a:graphic>
          <a:graphicData uri="http://schemas.openxmlformats.org/drawingml/2006/table">
            <a:tbl>
              <a:tblPr/>
              <a:tblGrid>
                <a:gridCol w="7239000">
                  <a:extLst>
                    <a:ext uri="{9D8B030D-6E8A-4147-A177-3AD203B41FA5}">
                      <a16:colId xmlns:a16="http://schemas.microsoft.com/office/drawing/2014/main" val="1329902799"/>
                    </a:ext>
                  </a:extLst>
                </a:gridCol>
              </a:tblGrid>
              <a:tr h="3810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99"/>
                          </a:solidFill>
                          <a:effectLst/>
                          <a:latin typeface="Arial" panose="020B0604020202020204" pitchFamily="34" charset="0"/>
                          <a:ea typeface="Times New Roman" panose="02020603050405020304" pitchFamily="18" charset="0"/>
                          <a:cs typeface="Arial" panose="020B0604020202020204" pitchFamily="34" charset="0"/>
                        </a:rPr>
                        <a:t>Topics in This Chapter</a:t>
                      </a:r>
                      <a:endParaRPr kumimoji="0" lang="en-US" altLang="en-US" sz="2000" b="0" i="0" u="none" strike="noStrike" cap="none" normalizeH="0" baseline="0">
                        <a:ln>
                          <a:noFill/>
                        </a:ln>
                        <a:solidFill>
                          <a:srgbClr val="FFFF99"/>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3222267375"/>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21.1   Variations in Shared Memory</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6504417"/>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21.2   MIN-Based BBN Butterfly</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2422499"/>
                  </a:ext>
                </a:extLst>
              </a:tr>
              <a:tr h="3857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21.3   Vector-Parallel Cray Y-MP</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2899634"/>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21.4   Latency-Tolerant Tera MTA</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7435787"/>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21.5   CC-NUMA Stanford DASH</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0074732"/>
                  </a:ext>
                </a:extLst>
              </a:tr>
              <a:tr h="38417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CC3300"/>
                          </a:solidFill>
                          <a:effectLst/>
                          <a:latin typeface="Arial" panose="020B0604020202020204" pitchFamily="34" charset="0"/>
                          <a:ea typeface="Times New Roman" panose="02020603050405020304" pitchFamily="18" charset="0"/>
                          <a:cs typeface="Arial" panose="020B0604020202020204" pitchFamily="34" charset="0"/>
                        </a:rPr>
                        <a:t>21.6   SCI-Based Sequent NUMA-Q</a:t>
                      </a:r>
                      <a:endParaRPr kumimoji="0" lang="en-US" altLang="en-US" sz="2000" b="0" i="0" u="none" strike="noStrike" cap="none" normalizeH="0" baseline="0">
                        <a:ln>
                          <a:noFill/>
                        </a:ln>
                        <a:solidFill>
                          <a:srgbClr val="CC33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56180"/>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5F0A8C40-D974-BB4F-A5E4-B314BCC21FBF}"/>
              </a:ext>
            </a:extLst>
          </p:cNvPr>
          <p:cNvSpPr>
            <a:spLocks noGrp="1"/>
          </p:cNvSpPr>
          <p:nvPr>
            <p:ph type="dt" sz="half" idx="10"/>
          </p:nvPr>
        </p:nvSpPr>
        <p:spPr/>
        <p:txBody>
          <a:bodyPr/>
          <a:lstStyle/>
          <a:p>
            <a:r>
              <a:rPr lang="en-US" altLang="en-US"/>
              <a:t>Fall  2010</a:t>
            </a:r>
          </a:p>
        </p:txBody>
      </p:sp>
      <p:sp>
        <p:nvSpPr>
          <p:cNvPr id="8" name="Footer Placeholder 4">
            <a:extLst>
              <a:ext uri="{FF2B5EF4-FFF2-40B4-BE49-F238E27FC236}">
                <a16:creationId xmlns:a16="http://schemas.microsoft.com/office/drawing/2014/main" id="{2FD4CFEA-85D0-EB49-A8CC-F21476CC74C1}"/>
              </a:ext>
            </a:extLst>
          </p:cNvPr>
          <p:cNvSpPr>
            <a:spLocks noGrp="1"/>
          </p:cNvSpPr>
          <p:nvPr>
            <p:ph type="ftr" sz="quarter" idx="11"/>
          </p:nvPr>
        </p:nvSpPr>
        <p:spPr/>
        <p:txBody>
          <a:bodyPr/>
          <a:lstStyle/>
          <a:p>
            <a:r>
              <a:rPr lang="en-US" altLang="en-US"/>
              <a:t>Parallel Processing, Implementation Aspects</a:t>
            </a:r>
          </a:p>
        </p:txBody>
      </p:sp>
      <p:sp>
        <p:nvSpPr>
          <p:cNvPr id="9" name="Slide Number Placeholder 5">
            <a:extLst>
              <a:ext uri="{FF2B5EF4-FFF2-40B4-BE49-F238E27FC236}">
                <a16:creationId xmlns:a16="http://schemas.microsoft.com/office/drawing/2014/main" id="{67B7662C-BBE0-7340-915B-CBD9F7909D00}"/>
              </a:ext>
            </a:extLst>
          </p:cNvPr>
          <p:cNvSpPr>
            <a:spLocks noGrp="1"/>
          </p:cNvSpPr>
          <p:nvPr>
            <p:ph type="sldNum" sz="quarter" idx="12"/>
          </p:nvPr>
        </p:nvSpPr>
        <p:spPr/>
        <p:txBody>
          <a:bodyPr/>
          <a:lstStyle/>
          <a:p>
            <a:r>
              <a:rPr lang="en-US" altLang="en-US"/>
              <a:t>Slide </a:t>
            </a:r>
            <a:fld id="{861100A7-6D2B-F740-BC80-7CC27D4FA448}" type="slidenum">
              <a:rPr lang="en-US" altLang="en-US"/>
              <a:pPr/>
              <a:t>50</a:t>
            </a:fld>
            <a:endParaRPr lang="en-US" altLang="en-US"/>
          </a:p>
        </p:txBody>
      </p:sp>
      <p:sp>
        <p:nvSpPr>
          <p:cNvPr id="210946" name="Rectangle 2">
            <a:extLst>
              <a:ext uri="{FF2B5EF4-FFF2-40B4-BE49-F238E27FC236}">
                <a16:creationId xmlns:a16="http://schemas.microsoft.com/office/drawing/2014/main" id="{C4A6B78D-364A-C248-8A9D-309B0C8ACEC4}"/>
              </a:ext>
            </a:extLst>
          </p:cNvPr>
          <p:cNvSpPr>
            <a:spLocks noGrp="1" noChangeArrowheads="1"/>
          </p:cNvSpPr>
          <p:nvPr>
            <p:ph type="title"/>
          </p:nvPr>
        </p:nvSpPr>
        <p:spPr>
          <a:xfrm>
            <a:off x="0" y="0"/>
            <a:ext cx="9144000" cy="838200"/>
          </a:xfrm>
        </p:spPr>
        <p:txBody>
          <a:bodyPr/>
          <a:lstStyle/>
          <a:p>
            <a:r>
              <a:rPr lang="en-US" altLang="en-US" sz="3200"/>
              <a:t>24.5  Interconnection Technologies</a:t>
            </a:r>
          </a:p>
        </p:txBody>
      </p:sp>
      <p:sp>
        <p:nvSpPr>
          <p:cNvPr id="210948" name="Rectangle 4">
            <a:extLst>
              <a:ext uri="{FF2B5EF4-FFF2-40B4-BE49-F238E27FC236}">
                <a16:creationId xmlns:a16="http://schemas.microsoft.com/office/drawing/2014/main" id="{E67C31E6-71FC-3943-BEFC-AD6147FCD0C4}"/>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0962" name="Rectangle 18">
            <a:extLst>
              <a:ext uri="{FF2B5EF4-FFF2-40B4-BE49-F238E27FC236}">
                <a16:creationId xmlns:a16="http://schemas.microsoft.com/office/drawing/2014/main" id="{423ECD56-2F3D-4C41-9EFA-395DDDDCBB8E}"/>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10961" name="Object 17">
            <a:extLst>
              <a:ext uri="{FF2B5EF4-FFF2-40B4-BE49-F238E27FC236}">
                <a16:creationId xmlns:a16="http://schemas.microsoft.com/office/drawing/2014/main" id="{1320B424-E38A-9741-A494-B3476A4015BF}"/>
              </a:ext>
            </a:extLst>
          </p:cNvPr>
          <p:cNvGraphicFramePr>
            <a:graphicFrameLocks noChangeAspect="1"/>
          </p:cNvGraphicFramePr>
          <p:nvPr/>
        </p:nvGraphicFramePr>
        <p:xfrm>
          <a:off x="1143000" y="762000"/>
          <a:ext cx="6629400" cy="4724400"/>
        </p:xfrm>
        <a:graphic>
          <a:graphicData uri="http://schemas.openxmlformats.org/presentationml/2006/ole">
            <mc:AlternateContent xmlns:mc="http://schemas.openxmlformats.org/markup-compatibility/2006">
              <mc:Choice xmlns:v="urn:schemas-microsoft-com:vml" Requires="v">
                <p:oleObj spid="_x0000_s210964" r:id="rId3" imgW="3505200" imgH="2540000" progId="MSDraw.Drawing.8.2">
                  <p:embed/>
                </p:oleObj>
              </mc:Choice>
              <mc:Fallback>
                <p:oleObj r:id="rId3" imgW="3505200" imgH="2540000" progId="MSDraw.Drawing.8.2">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762000"/>
                        <a:ext cx="6629400"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963" name="Text Box 19">
            <a:extLst>
              <a:ext uri="{FF2B5EF4-FFF2-40B4-BE49-F238E27FC236}">
                <a16:creationId xmlns:a16="http://schemas.microsoft.com/office/drawing/2014/main" id="{73CD4D3E-49D1-6A40-ABB2-61685E24E504}"/>
              </a:ext>
            </a:extLst>
          </p:cNvPr>
          <p:cNvSpPr txBox="1">
            <a:spLocks noChangeArrowheads="1"/>
          </p:cNvSpPr>
          <p:nvPr/>
        </p:nvSpPr>
        <p:spPr bwMode="auto">
          <a:xfrm>
            <a:off x="1295400" y="5410200"/>
            <a:ext cx="64008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cs typeface="Times New Roman" panose="02020603050405020304" pitchFamily="18" charset="0"/>
              </a:rPr>
              <a:t>Fig. 24.3   </a:t>
            </a:r>
            <a:r>
              <a:rPr lang="en-US" altLang="en-US">
                <a:latin typeface="Arial" panose="020B0604020202020204" pitchFamily="34" charset="0"/>
              </a:rPr>
              <a:t>Changes in the ratio of a 1-cm wire delay to device switching time as the feature size is reduced.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ADAF68F6-58A3-F341-A4AE-D039FD098309}"/>
              </a:ext>
            </a:extLst>
          </p:cNvPr>
          <p:cNvSpPr>
            <a:spLocks noGrp="1"/>
          </p:cNvSpPr>
          <p:nvPr>
            <p:ph type="dt" sz="half" idx="10"/>
          </p:nvPr>
        </p:nvSpPr>
        <p:spPr/>
        <p:txBody>
          <a:bodyPr/>
          <a:lstStyle/>
          <a:p>
            <a:r>
              <a:rPr lang="en-US" altLang="en-US"/>
              <a:t>Fall  2010</a:t>
            </a:r>
          </a:p>
        </p:txBody>
      </p:sp>
      <p:sp>
        <p:nvSpPr>
          <p:cNvPr id="10" name="Footer Placeholder 4">
            <a:extLst>
              <a:ext uri="{FF2B5EF4-FFF2-40B4-BE49-F238E27FC236}">
                <a16:creationId xmlns:a16="http://schemas.microsoft.com/office/drawing/2014/main" id="{E7C923AE-CE3E-D245-9085-1089DD1F37F0}"/>
              </a:ext>
            </a:extLst>
          </p:cNvPr>
          <p:cNvSpPr>
            <a:spLocks noGrp="1"/>
          </p:cNvSpPr>
          <p:nvPr>
            <p:ph type="ftr" sz="quarter" idx="11"/>
          </p:nvPr>
        </p:nvSpPr>
        <p:spPr/>
        <p:txBody>
          <a:bodyPr/>
          <a:lstStyle/>
          <a:p>
            <a:r>
              <a:rPr lang="en-US" altLang="en-US"/>
              <a:t>Parallel Processing, Implementation Aspects</a:t>
            </a:r>
          </a:p>
        </p:txBody>
      </p:sp>
      <p:sp>
        <p:nvSpPr>
          <p:cNvPr id="11" name="Slide Number Placeholder 5">
            <a:extLst>
              <a:ext uri="{FF2B5EF4-FFF2-40B4-BE49-F238E27FC236}">
                <a16:creationId xmlns:a16="http://schemas.microsoft.com/office/drawing/2014/main" id="{E4E3FC85-6320-6E4A-B9FF-6762B3F1000E}"/>
              </a:ext>
            </a:extLst>
          </p:cNvPr>
          <p:cNvSpPr>
            <a:spLocks noGrp="1"/>
          </p:cNvSpPr>
          <p:nvPr>
            <p:ph type="sldNum" sz="quarter" idx="12"/>
          </p:nvPr>
        </p:nvSpPr>
        <p:spPr/>
        <p:txBody>
          <a:bodyPr/>
          <a:lstStyle/>
          <a:p>
            <a:r>
              <a:rPr lang="en-US" altLang="en-US"/>
              <a:t>Slide </a:t>
            </a:r>
            <a:fld id="{2E583348-8EFF-014F-A803-CA8194060DFD}" type="slidenum">
              <a:rPr lang="en-US" altLang="en-US"/>
              <a:pPr/>
              <a:t>51</a:t>
            </a:fld>
            <a:endParaRPr lang="en-US" altLang="en-US"/>
          </a:p>
        </p:txBody>
      </p:sp>
      <p:sp>
        <p:nvSpPr>
          <p:cNvPr id="348162" name="Rectangle 2">
            <a:extLst>
              <a:ext uri="{FF2B5EF4-FFF2-40B4-BE49-F238E27FC236}">
                <a16:creationId xmlns:a16="http://schemas.microsoft.com/office/drawing/2014/main" id="{9464A8FF-88EF-A549-9D3C-439A78AF65C7}"/>
              </a:ext>
            </a:extLst>
          </p:cNvPr>
          <p:cNvSpPr>
            <a:spLocks noGrp="1" noChangeArrowheads="1"/>
          </p:cNvSpPr>
          <p:nvPr>
            <p:ph type="title"/>
          </p:nvPr>
        </p:nvSpPr>
        <p:spPr>
          <a:xfrm>
            <a:off x="0" y="0"/>
            <a:ext cx="9144000" cy="914400"/>
          </a:xfrm>
        </p:spPr>
        <p:txBody>
          <a:bodyPr/>
          <a:lstStyle/>
          <a:p>
            <a:r>
              <a:rPr lang="en-US" altLang="en-US" sz="2800"/>
              <a:t>Intermodule and Intersystem Connection Options</a:t>
            </a:r>
          </a:p>
        </p:txBody>
      </p:sp>
      <p:sp>
        <p:nvSpPr>
          <p:cNvPr id="348163" name="Rectangle 3">
            <a:extLst>
              <a:ext uri="{FF2B5EF4-FFF2-40B4-BE49-F238E27FC236}">
                <a16:creationId xmlns:a16="http://schemas.microsoft.com/office/drawing/2014/main" id="{6AA5FEEC-C49A-2045-80AF-4AF16CC40059}"/>
              </a:ext>
            </a:extLst>
          </p:cNvPr>
          <p:cNvSpPr>
            <a:spLocks noChangeArrowheads="1"/>
          </p:cNvSpPr>
          <p:nvPr/>
        </p:nvSpPr>
        <p:spPr bwMode="auto">
          <a:xfrm>
            <a:off x="0" y="100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164" name="Text Box 4">
            <a:extLst>
              <a:ext uri="{FF2B5EF4-FFF2-40B4-BE49-F238E27FC236}">
                <a16:creationId xmlns:a16="http://schemas.microsoft.com/office/drawing/2014/main" id="{2DEAF2D8-4ADE-F44D-B173-0F1DE04C305C}"/>
              </a:ext>
            </a:extLst>
          </p:cNvPr>
          <p:cNvSpPr txBox="1">
            <a:spLocks noChangeArrowheads="1"/>
          </p:cNvSpPr>
          <p:nvPr/>
        </p:nvSpPr>
        <p:spPr bwMode="auto">
          <a:xfrm>
            <a:off x="533400" y="5791200"/>
            <a:ext cx="8153400" cy="3968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24.4    Various types of intermodule and intersystem connections.</a:t>
            </a:r>
          </a:p>
        </p:txBody>
      </p:sp>
      <p:sp>
        <p:nvSpPr>
          <p:cNvPr id="348165" name="Rectangle 5">
            <a:extLst>
              <a:ext uri="{FF2B5EF4-FFF2-40B4-BE49-F238E27FC236}">
                <a16:creationId xmlns:a16="http://schemas.microsoft.com/office/drawing/2014/main" id="{7580333B-3865-6B4C-9A35-503AB6870236}"/>
              </a:ext>
            </a:extLst>
          </p:cNvPr>
          <p:cNvSpPr>
            <a:spLocks noChangeArrowheads="1"/>
          </p:cNvSpPr>
          <p:nvPr/>
        </p:nvSpPr>
        <p:spPr bwMode="auto">
          <a:xfrm>
            <a:off x="0" y="1262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166" name="Rectangle 6">
            <a:extLst>
              <a:ext uri="{FF2B5EF4-FFF2-40B4-BE49-F238E27FC236}">
                <a16:creationId xmlns:a16="http://schemas.microsoft.com/office/drawing/2014/main" id="{174FAA7E-5364-774D-AE91-A17B460D7D3A}"/>
              </a:ext>
            </a:extLst>
          </p:cNvPr>
          <p:cNvSpPr>
            <a:spLocks noChangeArrowheads="1"/>
          </p:cNvSpPr>
          <p:nvPr/>
        </p:nvSpPr>
        <p:spPr bwMode="auto">
          <a:xfrm>
            <a:off x="0" y="2090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8167" name="Rectangle 7">
            <a:extLst>
              <a:ext uri="{FF2B5EF4-FFF2-40B4-BE49-F238E27FC236}">
                <a16:creationId xmlns:a16="http://schemas.microsoft.com/office/drawing/2014/main" id="{8CD74EF8-F214-BE4E-8105-1AA0E47E38C1}"/>
              </a:ext>
            </a:extLst>
          </p:cNvPr>
          <p:cNvSpPr>
            <a:spLocks noChangeArrowheads="1"/>
          </p:cNvSpPr>
          <p:nvPr/>
        </p:nvSpPr>
        <p:spPr bwMode="auto">
          <a:xfrm>
            <a:off x="0" y="747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48169" name="Object 9">
            <a:extLst>
              <a:ext uri="{FF2B5EF4-FFF2-40B4-BE49-F238E27FC236}">
                <a16:creationId xmlns:a16="http://schemas.microsoft.com/office/drawing/2014/main" id="{CF40AAFF-6F3F-A54A-80FA-8CA726A7A76D}"/>
              </a:ext>
            </a:extLst>
          </p:cNvPr>
          <p:cNvGraphicFramePr>
            <a:graphicFrameLocks noChangeAspect="1"/>
          </p:cNvGraphicFramePr>
          <p:nvPr>
            <p:ph idx="1"/>
          </p:nvPr>
        </p:nvGraphicFramePr>
        <p:xfrm>
          <a:off x="1066800" y="685800"/>
          <a:ext cx="6858000" cy="5029200"/>
        </p:xfrm>
        <a:graphic>
          <a:graphicData uri="http://schemas.openxmlformats.org/presentationml/2006/ole">
            <mc:AlternateContent xmlns:mc="http://schemas.openxmlformats.org/markup-compatibility/2006">
              <mc:Choice xmlns:v="urn:schemas-microsoft-com:vml" Requires="v">
                <p:oleObj spid="_x0000_s348171" r:id="rId3" imgW="5181600" imgH="3949700" progId="MSDraw.Drawing.8.2">
                  <p:embed/>
                </p:oleObj>
              </mc:Choice>
              <mc:Fallback>
                <p:oleObj r:id="rId3" imgW="5181600" imgH="3949700" progId="MSDraw.Drawing.8.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685800"/>
                        <a:ext cx="6858000"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02C048FA-570F-5347-8E6B-441CB5AF2FB8}"/>
              </a:ext>
            </a:extLst>
          </p:cNvPr>
          <p:cNvSpPr>
            <a:spLocks noGrp="1"/>
          </p:cNvSpPr>
          <p:nvPr>
            <p:ph type="dt" sz="half" idx="10"/>
          </p:nvPr>
        </p:nvSpPr>
        <p:spPr/>
        <p:txBody>
          <a:bodyPr/>
          <a:lstStyle/>
          <a:p>
            <a:r>
              <a:rPr lang="en-US" altLang="en-US"/>
              <a:t>Fall  2010</a:t>
            </a:r>
          </a:p>
        </p:txBody>
      </p:sp>
      <p:sp>
        <p:nvSpPr>
          <p:cNvPr id="11" name="Footer Placeholder 4">
            <a:extLst>
              <a:ext uri="{FF2B5EF4-FFF2-40B4-BE49-F238E27FC236}">
                <a16:creationId xmlns:a16="http://schemas.microsoft.com/office/drawing/2014/main" id="{3FF37CA7-3C2F-7641-AA0D-41678282792B}"/>
              </a:ext>
            </a:extLst>
          </p:cNvPr>
          <p:cNvSpPr>
            <a:spLocks noGrp="1"/>
          </p:cNvSpPr>
          <p:nvPr>
            <p:ph type="ftr" sz="quarter" idx="11"/>
          </p:nvPr>
        </p:nvSpPr>
        <p:spPr/>
        <p:txBody>
          <a:bodyPr/>
          <a:lstStyle/>
          <a:p>
            <a:r>
              <a:rPr lang="en-US" altLang="en-US"/>
              <a:t>Parallel Processing, Implementation Aspects</a:t>
            </a:r>
          </a:p>
        </p:txBody>
      </p:sp>
      <p:sp>
        <p:nvSpPr>
          <p:cNvPr id="12" name="Slide Number Placeholder 5">
            <a:extLst>
              <a:ext uri="{FF2B5EF4-FFF2-40B4-BE49-F238E27FC236}">
                <a16:creationId xmlns:a16="http://schemas.microsoft.com/office/drawing/2014/main" id="{D0D6D062-DB88-8F48-B3D6-B21C4A6FA006}"/>
              </a:ext>
            </a:extLst>
          </p:cNvPr>
          <p:cNvSpPr>
            <a:spLocks noGrp="1"/>
          </p:cNvSpPr>
          <p:nvPr>
            <p:ph type="sldNum" sz="quarter" idx="12"/>
          </p:nvPr>
        </p:nvSpPr>
        <p:spPr/>
        <p:txBody>
          <a:bodyPr/>
          <a:lstStyle/>
          <a:p>
            <a:r>
              <a:rPr lang="en-US" altLang="en-US"/>
              <a:t>Slide </a:t>
            </a:r>
            <a:fld id="{E32E1248-5862-C141-B8E5-8B69A2826415}" type="slidenum">
              <a:rPr lang="en-US" altLang="en-US"/>
              <a:pPr/>
              <a:t>52</a:t>
            </a:fld>
            <a:endParaRPr lang="en-US" altLang="en-US"/>
          </a:p>
        </p:txBody>
      </p:sp>
      <p:sp>
        <p:nvSpPr>
          <p:cNvPr id="349186" name="Rectangle 2">
            <a:extLst>
              <a:ext uri="{FF2B5EF4-FFF2-40B4-BE49-F238E27FC236}">
                <a16:creationId xmlns:a16="http://schemas.microsoft.com/office/drawing/2014/main" id="{E8D4D7CA-0481-0144-AE77-41732EBB5D14}"/>
              </a:ext>
            </a:extLst>
          </p:cNvPr>
          <p:cNvSpPr>
            <a:spLocks noGrp="1" noChangeArrowheads="1"/>
          </p:cNvSpPr>
          <p:nvPr>
            <p:ph type="title"/>
          </p:nvPr>
        </p:nvSpPr>
        <p:spPr>
          <a:xfrm>
            <a:off x="0" y="0"/>
            <a:ext cx="9144000" cy="990600"/>
          </a:xfrm>
        </p:spPr>
        <p:txBody>
          <a:bodyPr/>
          <a:lstStyle/>
          <a:p>
            <a:r>
              <a:rPr lang="en-US" altLang="en-US" sz="2800"/>
              <a:t>System Interconnection Media</a:t>
            </a:r>
          </a:p>
        </p:txBody>
      </p:sp>
      <p:sp>
        <p:nvSpPr>
          <p:cNvPr id="349187" name="Rectangle 3">
            <a:extLst>
              <a:ext uri="{FF2B5EF4-FFF2-40B4-BE49-F238E27FC236}">
                <a16:creationId xmlns:a16="http://schemas.microsoft.com/office/drawing/2014/main" id="{350B1DD5-5D8F-8445-98F4-12831CF66EF8}"/>
              </a:ext>
            </a:extLst>
          </p:cNvPr>
          <p:cNvSpPr>
            <a:spLocks noChangeArrowheads="1"/>
          </p:cNvSpPr>
          <p:nvPr/>
        </p:nvSpPr>
        <p:spPr bwMode="auto">
          <a:xfrm>
            <a:off x="0" y="100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9188" name="Text Box 4">
            <a:extLst>
              <a:ext uri="{FF2B5EF4-FFF2-40B4-BE49-F238E27FC236}">
                <a16:creationId xmlns:a16="http://schemas.microsoft.com/office/drawing/2014/main" id="{37ADDCF7-8569-7B4E-BE9D-C0F7710720C5}"/>
              </a:ext>
            </a:extLst>
          </p:cNvPr>
          <p:cNvSpPr txBox="1">
            <a:spLocks noChangeArrowheads="1"/>
          </p:cNvSpPr>
          <p:nvPr/>
        </p:nvSpPr>
        <p:spPr bwMode="auto">
          <a:xfrm>
            <a:off x="1600200" y="5257800"/>
            <a:ext cx="5715000" cy="70167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Fig. 24.5    The three commonly used media for computer and network connections.</a:t>
            </a:r>
          </a:p>
        </p:txBody>
      </p:sp>
      <p:sp>
        <p:nvSpPr>
          <p:cNvPr id="349189" name="Rectangle 5">
            <a:extLst>
              <a:ext uri="{FF2B5EF4-FFF2-40B4-BE49-F238E27FC236}">
                <a16:creationId xmlns:a16="http://schemas.microsoft.com/office/drawing/2014/main" id="{C16AA514-1A90-9B40-9DD6-BE582DFC6341}"/>
              </a:ext>
            </a:extLst>
          </p:cNvPr>
          <p:cNvSpPr>
            <a:spLocks noChangeArrowheads="1"/>
          </p:cNvSpPr>
          <p:nvPr/>
        </p:nvSpPr>
        <p:spPr bwMode="auto">
          <a:xfrm>
            <a:off x="0" y="1262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9190" name="Rectangle 6">
            <a:extLst>
              <a:ext uri="{FF2B5EF4-FFF2-40B4-BE49-F238E27FC236}">
                <a16:creationId xmlns:a16="http://schemas.microsoft.com/office/drawing/2014/main" id="{C888D283-A96C-1C47-82CE-710CD5DD6C58}"/>
              </a:ext>
            </a:extLst>
          </p:cNvPr>
          <p:cNvSpPr>
            <a:spLocks noChangeArrowheads="1"/>
          </p:cNvSpPr>
          <p:nvPr/>
        </p:nvSpPr>
        <p:spPr bwMode="auto">
          <a:xfrm>
            <a:off x="0" y="2090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9191" name="Rectangle 7">
            <a:extLst>
              <a:ext uri="{FF2B5EF4-FFF2-40B4-BE49-F238E27FC236}">
                <a16:creationId xmlns:a16="http://schemas.microsoft.com/office/drawing/2014/main" id="{799F01F7-567D-6F43-AA09-BFBD47C5F086}"/>
              </a:ext>
            </a:extLst>
          </p:cNvPr>
          <p:cNvSpPr>
            <a:spLocks noChangeArrowheads="1"/>
          </p:cNvSpPr>
          <p:nvPr/>
        </p:nvSpPr>
        <p:spPr bwMode="auto">
          <a:xfrm>
            <a:off x="0" y="747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49194" name="Rectangle 10">
            <a:extLst>
              <a:ext uri="{FF2B5EF4-FFF2-40B4-BE49-F238E27FC236}">
                <a16:creationId xmlns:a16="http://schemas.microsoft.com/office/drawing/2014/main" id="{734A07E2-D41D-DE4B-AB03-08A46138CEB9}"/>
              </a:ext>
            </a:extLst>
          </p:cNvPr>
          <p:cNvSpPr>
            <a:spLocks noChangeArrowheads="1"/>
          </p:cNvSpPr>
          <p:nvPr/>
        </p:nvSpPr>
        <p:spPr bwMode="auto">
          <a:xfrm>
            <a:off x="0" y="193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49193" name="Object 9">
            <a:extLst>
              <a:ext uri="{FF2B5EF4-FFF2-40B4-BE49-F238E27FC236}">
                <a16:creationId xmlns:a16="http://schemas.microsoft.com/office/drawing/2014/main" id="{08937B97-8156-314C-991F-9E818EFC3AA0}"/>
              </a:ext>
            </a:extLst>
          </p:cNvPr>
          <p:cNvGraphicFramePr>
            <a:graphicFrameLocks noChangeAspect="1"/>
          </p:cNvGraphicFramePr>
          <p:nvPr/>
        </p:nvGraphicFramePr>
        <p:xfrm>
          <a:off x="838200" y="1066800"/>
          <a:ext cx="7543800" cy="4117975"/>
        </p:xfrm>
        <a:graphic>
          <a:graphicData uri="http://schemas.openxmlformats.org/presentationml/2006/ole">
            <mc:AlternateContent xmlns:mc="http://schemas.openxmlformats.org/markup-compatibility/2006">
              <mc:Choice xmlns:v="urn:schemas-microsoft-com:vml" Requires="v">
                <p:oleObj spid="_x0000_s349195" r:id="rId3" imgW="5245100" imgH="2857500" progId="MSDraw.Drawing.8.2">
                  <p:embed/>
                </p:oleObj>
              </mc:Choice>
              <mc:Fallback>
                <p:oleObj r:id="rId3" imgW="5245100" imgH="2857500" progId="MSDraw.Drawing.8.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066800"/>
                        <a:ext cx="7543800" cy="411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2DB6BE38-5F14-AB4D-93B5-E39292C829AB}"/>
              </a:ext>
            </a:extLst>
          </p:cNvPr>
          <p:cNvSpPr>
            <a:spLocks noGrp="1"/>
          </p:cNvSpPr>
          <p:nvPr>
            <p:ph type="dt" sz="half" idx="10"/>
          </p:nvPr>
        </p:nvSpPr>
        <p:spPr/>
        <p:txBody>
          <a:bodyPr/>
          <a:lstStyle/>
          <a:p>
            <a:r>
              <a:rPr lang="en-US" altLang="en-US"/>
              <a:t>Fall  2010</a:t>
            </a:r>
          </a:p>
        </p:txBody>
      </p:sp>
      <p:sp>
        <p:nvSpPr>
          <p:cNvPr id="9" name="Footer Placeholder 4">
            <a:extLst>
              <a:ext uri="{FF2B5EF4-FFF2-40B4-BE49-F238E27FC236}">
                <a16:creationId xmlns:a16="http://schemas.microsoft.com/office/drawing/2014/main" id="{E403AE04-E6F6-E94D-A2AC-380DE38D4BAF}"/>
              </a:ext>
            </a:extLst>
          </p:cNvPr>
          <p:cNvSpPr>
            <a:spLocks noGrp="1"/>
          </p:cNvSpPr>
          <p:nvPr>
            <p:ph type="ftr" sz="quarter" idx="11"/>
          </p:nvPr>
        </p:nvSpPr>
        <p:spPr/>
        <p:txBody>
          <a:bodyPr/>
          <a:lstStyle/>
          <a:p>
            <a:r>
              <a:rPr lang="en-US" altLang="en-US"/>
              <a:t>Parallel Processing, Implementation Aspects</a:t>
            </a:r>
          </a:p>
        </p:txBody>
      </p:sp>
      <p:sp>
        <p:nvSpPr>
          <p:cNvPr id="10" name="Slide Number Placeholder 5">
            <a:extLst>
              <a:ext uri="{FF2B5EF4-FFF2-40B4-BE49-F238E27FC236}">
                <a16:creationId xmlns:a16="http://schemas.microsoft.com/office/drawing/2014/main" id="{D5FED873-2278-9E4A-A2BE-373E39CBECF1}"/>
              </a:ext>
            </a:extLst>
          </p:cNvPr>
          <p:cNvSpPr>
            <a:spLocks noGrp="1"/>
          </p:cNvSpPr>
          <p:nvPr>
            <p:ph type="sldNum" sz="quarter" idx="12"/>
          </p:nvPr>
        </p:nvSpPr>
        <p:spPr/>
        <p:txBody>
          <a:bodyPr/>
          <a:lstStyle/>
          <a:p>
            <a:r>
              <a:rPr lang="en-US" altLang="en-US"/>
              <a:t>Slide </a:t>
            </a:r>
            <a:fld id="{C065916F-3356-884A-A8A9-B1CDA8C32BBE}" type="slidenum">
              <a:rPr lang="en-US" altLang="en-US"/>
              <a:pPr/>
              <a:t>53</a:t>
            </a:fld>
            <a:endParaRPr lang="en-US" altLang="en-US"/>
          </a:p>
        </p:txBody>
      </p:sp>
      <p:sp>
        <p:nvSpPr>
          <p:cNvPr id="211970" name="Rectangle 2">
            <a:extLst>
              <a:ext uri="{FF2B5EF4-FFF2-40B4-BE49-F238E27FC236}">
                <a16:creationId xmlns:a16="http://schemas.microsoft.com/office/drawing/2014/main" id="{72D42EE4-10A7-1942-9C52-0B41E8BC35C3}"/>
              </a:ext>
            </a:extLst>
          </p:cNvPr>
          <p:cNvSpPr>
            <a:spLocks noGrp="1" noChangeArrowheads="1"/>
          </p:cNvSpPr>
          <p:nvPr>
            <p:ph type="title"/>
          </p:nvPr>
        </p:nvSpPr>
        <p:spPr>
          <a:xfrm>
            <a:off x="0" y="0"/>
            <a:ext cx="9144000" cy="914400"/>
          </a:xfrm>
        </p:spPr>
        <p:txBody>
          <a:bodyPr/>
          <a:lstStyle/>
          <a:p>
            <a:r>
              <a:rPr lang="en-US" altLang="en-US" sz="3200"/>
              <a:t>24.6  The Future of Parallel Processing</a:t>
            </a:r>
          </a:p>
        </p:txBody>
      </p:sp>
      <p:sp>
        <p:nvSpPr>
          <p:cNvPr id="211972" name="Rectangle 4">
            <a:extLst>
              <a:ext uri="{FF2B5EF4-FFF2-40B4-BE49-F238E27FC236}">
                <a16:creationId xmlns:a16="http://schemas.microsoft.com/office/drawing/2014/main" id="{418014D4-68C9-204C-8FF9-CBED2D3184C6}"/>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1975" name="Rectangle 7">
            <a:extLst>
              <a:ext uri="{FF2B5EF4-FFF2-40B4-BE49-F238E27FC236}">
                <a16:creationId xmlns:a16="http://schemas.microsoft.com/office/drawing/2014/main" id="{DDFC16F5-BE9F-F54B-889F-B41487CBC267}"/>
              </a:ext>
            </a:extLst>
          </p:cNvPr>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1978" name="Rectangle 10">
            <a:extLst>
              <a:ext uri="{FF2B5EF4-FFF2-40B4-BE49-F238E27FC236}">
                <a16:creationId xmlns:a16="http://schemas.microsoft.com/office/drawing/2014/main" id="{8A514DD2-2BFD-DC4D-9B0F-0399AA0A88C3}"/>
              </a:ext>
            </a:extLst>
          </p:cNvPr>
          <p:cNvSpPr>
            <a:spLocks noChangeArrowheads="1"/>
          </p:cNvSpPr>
          <p:nvPr/>
        </p:nvSpPr>
        <p:spPr bwMode="auto">
          <a:xfrm>
            <a:off x="0" y="2014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1980" name="Text Box 12">
            <a:extLst>
              <a:ext uri="{FF2B5EF4-FFF2-40B4-BE49-F238E27FC236}">
                <a16:creationId xmlns:a16="http://schemas.microsoft.com/office/drawing/2014/main" id="{876DD312-03AC-CC48-B1B6-CB75C96BFA01}"/>
              </a:ext>
            </a:extLst>
          </p:cNvPr>
          <p:cNvSpPr txBox="1">
            <a:spLocks noChangeArrowheads="1"/>
          </p:cNvSpPr>
          <p:nvPr/>
        </p:nvSpPr>
        <p:spPr bwMode="auto">
          <a:xfrm>
            <a:off x="457200" y="2362200"/>
            <a:ext cx="8153400" cy="3716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b="1">
                <a:latin typeface="Arial" panose="020B0604020202020204" pitchFamily="34" charset="0"/>
              </a:rPr>
              <a:t>Asynchronous design</a:t>
            </a:r>
            <a:r>
              <a:rPr lang="en-US" altLang="en-US">
                <a:latin typeface="Arial" panose="020B0604020202020204" pitchFamily="34" charset="0"/>
              </a:rPr>
              <a:t> for its speed and greater energy economy: Because pure asynchronous circuits create some difficulties, designs that are locally synchronous and globally asynchronous are flourishing </a:t>
            </a:r>
          </a:p>
          <a:p>
            <a:pPr>
              <a:lnSpc>
                <a:spcPct val="90000"/>
              </a:lnSpc>
            </a:pPr>
            <a:endParaRPr lang="en-US" altLang="en-US" sz="800">
              <a:latin typeface="Arial" panose="020B0604020202020204" pitchFamily="34" charset="0"/>
            </a:endParaRPr>
          </a:p>
          <a:p>
            <a:pPr>
              <a:lnSpc>
                <a:spcPct val="90000"/>
              </a:lnSpc>
            </a:pPr>
            <a:r>
              <a:rPr lang="en-US" altLang="en-US" b="1">
                <a:latin typeface="Arial" panose="020B0604020202020204" pitchFamily="34" charset="0"/>
              </a:rPr>
              <a:t>Intelligent memories</a:t>
            </a:r>
            <a:r>
              <a:rPr lang="en-US" altLang="en-US">
                <a:latin typeface="Arial" panose="020B0604020202020204" pitchFamily="34" charset="0"/>
              </a:rPr>
              <a:t> to help remove the memory wall:</a:t>
            </a:r>
          </a:p>
          <a:p>
            <a:pPr>
              <a:lnSpc>
                <a:spcPct val="90000"/>
              </a:lnSpc>
            </a:pPr>
            <a:r>
              <a:rPr lang="en-US" altLang="en-US">
                <a:latin typeface="Arial" panose="020B0604020202020204" pitchFamily="34" charset="0"/>
              </a:rPr>
              <a:t>Memory chips have high internal bandwidths, but are limited by pins in how much data they can handle per clock cycle</a:t>
            </a:r>
          </a:p>
          <a:p>
            <a:pPr>
              <a:lnSpc>
                <a:spcPct val="90000"/>
              </a:lnSpc>
            </a:pPr>
            <a:endParaRPr lang="en-US" altLang="en-US" sz="800">
              <a:latin typeface="Arial" panose="020B0604020202020204" pitchFamily="34" charset="0"/>
            </a:endParaRPr>
          </a:p>
          <a:p>
            <a:pPr>
              <a:lnSpc>
                <a:spcPct val="90000"/>
              </a:lnSpc>
            </a:pPr>
            <a:r>
              <a:rPr lang="en-US" altLang="en-US" b="1">
                <a:latin typeface="Arial" panose="020B0604020202020204" pitchFamily="34" charset="0"/>
              </a:rPr>
              <a:t>Reconfigurable systems</a:t>
            </a:r>
            <a:r>
              <a:rPr lang="en-US" altLang="en-US">
                <a:latin typeface="Arial" panose="020B0604020202020204" pitchFamily="34" charset="0"/>
              </a:rPr>
              <a:t> for adapting hardware to application needs:</a:t>
            </a:r>
          </a:p>
          <a:p>
            <a:pPr>
              <a:lnSpc>
                <a:spcPct val="90000"/>
              </a:lnSpc>
            </a:pPr>
            <a:r>
              <a:rPr lang="en-US" altLang="en-US">
                <a:latin typeface="Arial" panose="020B0604020202020204" pitchFamily="34" charset="0"/>
              </a:rPr>
              <a:t>Raw hardware that can be configured via “programming” to adapt to application needs may offer the benefits of special-purpose processing</a:t>
            </a:r>
          </a:p>
          <a:p>
            <a:pPr>
              <a:lnSpc>
                <a:spcPct val="90000"/>
              </a:lnSpc>
            </a:pPr>
            <a:endParaRPr lang="en-US" altLang="en-US" sz="800">
              <a:latin typeface="Arial" panose="020B0604020202020204" pitchFamily="34" charset="0"/>
            </a:endParaRPr>
          </a:p>
          <a:p>
            <a:pPr>
              <a:lnSpc>
                <a:spcPct val="90000"/>
              </a:lnSpc>
            </a:pPr>
            <a:r>
              <a:rPr lang="en-US" altLang="en-US" b="1">
                <a:latin typeface="Arial" panose="020B0604020202020204" pitchFamily="34" charset="0"/>
              </a:rPr>
              <a:t>Network and grid computing</a:t>
            </a:r>
            <a:r>
              <a:rPr lang="en-US" altLang="en-US">
                <a:latin typeface="Arial" panose="020B0604020202020204" pitchFamily="34" charset="0"/>
              </a:rPr>
              <a:t> to allow flexible, ubiquitous access:</a:t>
            </a:r>
          </a:p>
          <a:p>
            <a:pPr>
              <a:lnSpc>
                <a:spcPct val="90000"/>
              </a:lnSpc>
            </a:pPr>
            <a:r>
              <a:rPr lang="en-US" altLang="en-US">
                <a:latin typeface="Arial" panose="020B0604020202020204" pitchFamily="34" charset="0"/>
              </a:rPr>
              <a:t>Resource of many small and large computers can be pooled together via a network, offering supercomputing capability to anyone</a:t>
            </a:r>
          </a:p>
        </p:txBody>
      </p:sp>
      <p:sp>
        <p:nvSpPr>
          <p:cNvPr id="211981" name="Text Box 13">
            <a:extLst>
              <a:ext uri="{FF2B5EF4-FFF2-40B4-BE49-F238E27FC236}">
                <a16:creationId xmlns:a16="http://schemas.microsoft.com/office/drawing/2014/main" id="{E8E92608-C733-324F-8E14-D4B931B93923}"/>
              </a:ext>
            </a:extLst>
          </p:cNvPr>
          <p:cNvSpPr txBox="1">
            <a:spLocks noChangeArrowheads="1"/>
          </p:cNvSpPr>
          <p:nvPr/>
        </p:nvSpPr>
        <p:spPr bwMode="auto">
          <a:xfrm>
            <a:off x="457200" y="762000"/>
            <a:ext cx="8153400"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US" altLang="en-US">
                <a:latin typeface="Arial" panose="020B0604020202020204" pitchFamily="34" charset="0"/>
              </a:rPr>
              <a:t>In the early 1990s, it was unclear whether the TFLOPS performance milestone would be reached with a thousand or so GFLOPS nodes or with a million or so simpler MFLOPS processors</a:t>
            </a:r>
          </a:p>
          <a:p>
            <a:pPr>
              <a:lnSpc>
                <a:spcPct val="85000"/>
              </a:lnSpc>
            </a:pPr>
            <a:endParaRPr lang="en-US" altLang="en-US" sz="800">
              <a:latin typeface="Arial" panose="020B0604020202020204" pitchFamily="34" charset="0"/>
            </a:endParaRPr>
          </a:p>
          <a:p>
            <a:pPr>
              <a:lnSpc>
                <a:spcPct val="85000"/>
              </a:lnSpc>
            </a:pPr>
            <a:r>
              <a:rPr lang="en-US" altLang="en-US">
                <a:latin typeface="Arial" panose="020B0604020202020204" pitchFamily="34" charset="0"/>
              </a:rPr>
              <a:t>The eventual answer was closer to 1K </a:t>
            </a:r>
            <a:r>
              <a:rPr lang="en-US" altLang="en-US">
                <a:latin typeface="Arial" panose="020B0604020202020204" pitchFamily="34" charset="0"/>
                <a:sym typeface="Symbol" pitchFamily="2" charset="2"/>
              </a:rPr>
              <a:t> </a:t>
            </a:r>
            <a:r>
              <a:rPr lang="en-US" altLang="en-US">
                <a:latin typeface="Arial" panose="020B0604020202020204" pitchFamily="34" charset="0"/>
              </a:rPr>
              <a:t>GFLOPS than 1M </a:t>
            </a:r>
            <a:r>
              <a:rPr lang="en-US" altLang="en-US">
                <a:sym typeface="Symbol" pitchFamily="2" charset="2"/>
              </a:rPr>
              <a:t></a:t>
            </a:r>
            <a:r>
              <a:rPr lang="en-US" altLang="en-US"/>
              <a:t> </a:t>
            </a:r>
            <a:r>
              <a:rPr lang="en-US" altLang="en-US">
                <a:latin typeface="Arial" panose="020B0604020202020204" pitchFamily="34" charset="0"/>
              </a:rPr>
              <a:t>MFLOPS</a:t>
            </a:r>
          </a:p>
          <a:p>
            <a:pPr>
              <a:lnSpc>
                <a:spcPct val="85000"/>
              </a:lnSpc>
            </a:pPr>
            <a:r>
              <a:rPr lang="en-US" altLang="en-US">
                <a:latin typeface="Arial" panose="020B0604020202020204" pitchFamily="34" charset="0"/>
              </a:rPr>
              <a:t>PFLOPS performance was achieved in more or less the same manner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E4EF43F-7BA9-9D4F-A2A2-DBB4B6D672AD}"/>
              </a:ext>
            </a:extLst>
          </p:cNvPr>
          <p:cNvSpPr>
            <a:spLocks noGrp="1"/>
          </p:cNvSpPr>
          <p:nvPr>
            <p:ph type="dt" sz="half" idx="10"/>
          </p:nvPr>
        </p:nvSpPr>
        <p:spPr/>
        <p:txBody>
          <a:bodyPr/>
          <a:lstStyle/>
          <a:p>
            <a:r>
              <a:rPr lang="en-US" altLang="en-US"/>
              <a:t>Fall  2010</a:t>
            </a:r>
          </a:p>
        </p:txBody>
      </p:sp>
      <p:sp>
        <p:nvSpPr>
          <p:cNvPr id="6" name="Footer Placeholder 4">
            <a:extLst>
              <a:ext uri="{FF2B5EF4-FFF2-40B4-BE49-F238E27FC236}">
                <a16:creationId xmlns:a16="http://schemas.microsoft.com/office/drawing/2014/main" id="{30CD1749-78CF-164C-8E3D-197E91203435}"/>
              </a:ext>
            </a:extLst>
          </p:cNvPr>
          <p:cNvSpPr>
            <a:spLocks noGrp="1"/>
          </p:cNvSpPr>
          <p:nvPr>
            <p:ph type="ftr" sz="quarter" idx="11"/>
          </p:nvPr>
        </p:nvSpPr>
        <p:spPr/>
        <p:txBody>
          <a:bodyPr/>
          <a:lstStyle/>
          <a:p>
            <a:r>
              <a:rPr lang="en-US" altLang="en-US"/>
              <a:t>Parallel Processing, Implementation Aspects</a:t>
            </a:r>
          </a:p>
        </p:txBody>
      </p:sp>
      <p:sp>
        <p:nvSpPr>
          <p:cNvPr id="7" name="Slide Number Placeholder 5">
            <a:extLst>
              <a:ext uri="{FF2B5EF4-FFF2-40B4-BE49-F238E27FC236}">
                <a16:creationId xmlns:a16="http://schemas.microsoft.com/office/drawing/2014/main" id="{13D68A89-407D-1646-B9D0-29E0B853354B}"/>
              </a:ext>
            </a:extLst>
          </p:cNvPr>
          <p:cNvSpPr>
            <a:spLocks noGrp="1"/>
          </p:cNvSpPr>
          <p:nvPr>
            <p:ph type="sldNum" sz="quarter" idx="12"/>
          </p:nvPr>
        </p:nvSpPr>
        <p:spPr/>
        <p:txBody>
          <a:bodyPr/>
          <a:lstStyle/>
          <a:p>
            <a:r>
              <a:rPr lang="en-US" altLang="en-US"/>
              <a:t>Slide </a:t>
            </a:r>
            <a:fld id="{B2DC0A5A-0216-F24E-9B94-F25C3E548F23}" type="slidenum">
              <a:rPr lang="en-US" altLang="en-US"/>
              <a:pPr/>
              <a:t>54</a:t>
            </a:fld>
            <a:endParaRPr lang="en-US" altLang="en-US"/>
          </a:p>
        </p:txBody>
      </p:sp>
      <p:sp>
        <p:nvSpPr>
          <p:cNvPr id="351235" name="Rectangle 3">
            <a:extLst>
              <a:ext uri="{FF2B5EF4-FFF2-40B4-BE49-F238E27FC236}">
                <a16:creationId xmlns:a16="http://schemas.microsoft.com/office/drawing/2014/main" id="{773617F8-ED37-A54B-8A03-19F421EE9EFE}"/>
              </a:ext>
            </a:extLst>
          </p:cNvPr>
          <p:cNvSpPr>
            <a:spLocks noGrp="1" noChangeArrowheads="1"/>
          </p:cNvSpPr>
          <p:nvPr>
            <p:ph type="title"/>
          </p:nvPr>
        </p:nvSpPr>
        <p:spPr>
          <a:xfrm>
            <a:off x="0" y="0"/>
            <a:ext cx="9144000" cy="990600"/>
          </a:xfrm>
        </p:spPr>
        <p:txBody>
          <a:bodyPr/>
          <a:lstStyle/>
          <a:p>
            <a:r>
              <a:rPr lang="en-US" altLang="en-US" sz="2800"/>
              <a:t>Parallel Processing for Low-Power Systems</a:t>
            </a:r>
          </a:p>
        </p:txBody>
      </p:sp>
      <p:sp>
        <p:nvSpPr>
          <p:cNvPr id="351286" name="Text Box 54">
            <a:extLst>
              <a:ext uri="{FF2B5EF4-FFF2-40B4-BE49-F238E27FC236}">
                <a16:creationId xmlns:a16="http://schemas.microsoft.com/office/drawing/2014/main" id="{5F7D07DD-8BBB-7B45-A89B-70928E84E15E}"/>
              </a:ext>
            </a:extLst>
          </p:cNvPr>
          <p:cNvSpPr txBox="1">
            <a:spLocks noChangeArrowheads="1"/>
          </p:cNvSpPr>
          <p:nvPr/>
        </p:nvSpPr>
        <p:spPr bwMode="auto">
          <a:xfrm>
            <a:off x="1219200" y="5715000"/>
            <a:ext cx="66294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latin typeface="Arial" panose="020B0604020202020204" pitchFamily="34" charset="0"/>
                <a:cs typeface="Times New Roman" panose="02020603050405020304" pitchFamily="18" charset="0"/>
              </a:rPr>
              <a:t>Figure 25.1 of Parhami’s computer architecture textbook.</a:t>
            </a:r>
            <a:endParaRPr lang="en-US" altLang="en-US">
              <a:latin typeface="Arial" panose="020B0604020202020204" pitchFamily="34" charset="0"/>
            </a:endParaRPr>
          </a:p>
        </p:txBody>
      </p:sp>
      <p:graphicFrame>
        <p:nvGraphicFramePr>
          <p:cNvPr id="351287" name="Object 55">
            <a:extLst>
              <a:ext uri="{FF2B5EF4-FFF2-40B4-BE49-F238E27FC236}">
                <a16:creationId xmlns:a16="http://schemas.microsoft.com/office/drawing/2014/main" id="{23B8D185-FED4-F340-8023-974D1FA133AE}"/>
              </a:ext>
            </a:extLst>
          </p:cNvPr>
          <p:cNvGraphicFramePr>
            <a:graphicFrameLocks noChangeAspect="1"/>
          </p:cNvGraphicFramePr>
          <p:nvPr/>
        </p:nvGraphicFramePr>
        <p:xfrm>
          <a:off x="990600" y="838200"/>
          <a:ext cx="6705600" cy="4805363"/>
        </p:xfrm>
        <a:graphic>
          <a:graphicData uri="http://schemas.openxmlformats.org/presentationml/2006/ole">
            <mc:AlternateContent xmlns:mc="http://schemas.openxmlformats.org/markup-compatibility/2006">
              <mc:Choice xmlns:v="urn:schemas-microsoft-com:vml" Requires="v">
                <p:oleObj spid="_x0000_s351288" r:id="rId3" imgW="4787900" imgH="3733800" progId="MSDraw.Drawing.8.2">
                  <p:embed/>
                </p:oleObj>
              </mc:Choice>
              <mc:Fallback>
                <p:oleObj r:id="rId3" imgW="4787900" imgH="3733800" progId="MSDraw.Drawing.8.2">
                  <p:embed/>
                  <p:pic>
                    <p:nvPicPr>
                      <p:cNvPr id="0" name="Object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838200"/>
                        <a:ext cx="6705600" cy="4805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ate Placeholder 3">
            <a:extLst>
              <a:ext uri="{FF2B5EF4-FFF2-40B4-BE49-F238E27FC236}">
                <a16:creationId xmlns:a16="http://schemas.microsoft.com/office/drawing/2014/main" id="{0E388B3D-2F63-F64F-A85C-53CE53FD93E9}"/>
              </a:ext>
            </a:extLst>
          </p:cNvPr>
          <p:cNvSpPr>
            <a:spLocks noGrp="1"/>
          </p:cNvSpPr>
          <p:nvPr>
            <p:ph type="dt" sz="half" idx="10"/>
          </p:nvPr>
        </p:nvSpPr>
        <p:spPr/>
        <p:txBody>
          <a:bodyPr/>
          <a:lstStyle/>
          <a:p>
            <a:r>
              <a:rPr lang="en-US" altLang="en-US"/>
              <a:t>Fall  2010</a:t>
            </a:r>
          </a:p>
        </p:txBody>
      </p:sp>
      <p:sp>
        <p:nvSpPr>
          <p:cNvPr id="55" name="Footer Placeholder 4">
            <a:extLst>
              <a:ext uri="{FF2B5EF4-FFF2-40B4-BE49-F238E27FC236}">
                <a16:creationId xmlns:a16="http://schemas.microsoft.com/office/drawing/2014/main" id="{934D6263-2B04-6940-8D46-D07CE48284CF}"/>
              </a:ext>
            </a:extLst>
          </p:cNvPr>
          <p:cNvSpPr>
            <a:spLocks noGrp="1"/>
          </p:cNvSpPr>
          <p:nvPr>
            <p:ph type="ftr" sz="quarter" idx="11"/>
          </p:nvPr>
        </p:nvSpPr>
        <p:spPr/>
        <p:txBody>
          <a:bodyPr/>
          <a:lstStyle/>
          <a:p>
            <a:r>
              <a:rPr lang="en-US" altLang="en-US"/>
              <a:t>Parallel Processing, Implementation Aspects</a:t>
            </a:r>
          </a:p>
        </p:txBody>
      </p:sp>
      <p:sp>
        <p:nvSpPr>
          <p:cNvPr id="56" name="Slide Number Placeholder 5">
            <a:extLst>
              <a:ext uri="{FF2B5EF4-FFF2-40B4-BE49-F238E27FC236}">
                <a16:creationId xmlns:a16="http://schemas.microsoft.com/office/drawing/2014/main" id="{0FF1935F-E326-6940-9AB6-AF4EE8CEA822}"/>
              </a:ext>
            </a:extLst>
          </p:cNvPr>
          <p:cNvSpPr>
            <a:spLocks noGrp="1"/>
          </p:cNvSpPr>
          <p:nvPr>
            <p:ph type="sldNum" sz="quarter" idx="12"/>
          </p:nvPr>
        </p:nvSpPr>
        <p:spPr/>
        <p:txBody>
          <a:bodyPr/>
          <a:lstStyle/>
          <a:p>
            <a:r>
              <a:rPr lang="en-US" altLang="en-US"/>
              <a:t>Slide </a:t>
            </a:r>
            <a:fld id="{B41E65E8-E51E-0D40-BE80-E61AC7CAE232}" type="slidenum">
              <a:rPr lang="en-US" altLang="en-US"/>
              <a:pPr/>
              <a:t>55</a:t>
            </a:fld>
            <a:endParaRPr lang="en-US" altLang="en-US"/>
          </a:p>
        </p:txBody>
      </p:sp>
      <p:sp>
        <p:nvSpPr>
          <p:cNvPr id="350210" name="Line 2">
            <a:extLst>
              <a:ext uri="{FF2B5EF4-FFF2-40B4-BE49-F238E27FC236}">
                <a16:creationId xmlns:a16="http://schemas.microsoft.com/office/drawing/2014/main" id="{3483926E-143F-364E-A2FD-C0C4E81E7965}"/>
              </a:ext>
            </a:extLst>
          </p:cNvPr>
          <p:cNvSpPr>
            <a:spLocks noChangeShapeType="1"/>
          </p:cNvSpPr>
          <p:nvPr/>
        </p:nvSpPr>
        <p:spPr bwMode="auto">
          <a:xfrm flipV="1">
            <a:off x="2362200" y="1371600"/>
            <a:ext cx="5715000" cy="365760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0211" name="Rectangle 3">
            <a:extLst>
              <a:ext uri="{FF2B5EF4-FFF2-40B4-BE49-F238E27FC236}">
                <a16:creationId xmlns:a16="http://schemas.microsoft.com/office/drawing/2014/main" id="{5D2352AB-79A5-BD4E-B82B-8F33747A2663}"/>
              </a:ext>
            </a:extLst>
          </p:cNvPr>
          <p:cNvSpPr>
            <a:spLocks noGrp="1" noChangeArrowheads="1"/>
          </p:cNvSpPr>
          <p:nvPr>
            <p:ph type="title"/>
          </p:nvPr>
        </p:nvSpPr>
        <p:spPr>
          <a:xfrm>
            <a:off x="0" y="0"/>
            <a:ext cx="9144000" cy="990600"/>
          </a:xfrm>
        </p:spPr>
        <p:txBody>
          <a:bodyPr/>
          <a:lstStyle/>
          <a:p>
            <a:r>
              <a:rPr lang="en-US" altLang="en-US" sz="2800"/>
              <a:t>Peak Performance of Supercomputers</a:t>
            </a:r>
          </a:p>
        </p:txBody>
      </p:sp>
      <p:grpSp>
        <p:nvGrpSpPr>
          <p:cNvPr id="350212" name="Group 4">
            <a:extLst>
              <a:ext uri="{FF2B5EF4-FFF2-40B4-BE49-F238E27FC236}">
                <a16:creationId xmlns:a16="http://schemas.microsoft.com/office/drawing/2014/main" id="{FAA5F319-2368-F849-9BEB-945DD694FF22}"/>
              </a:ext>
            </a:extLst>
          </p:cNvPr>
          <p:cNvGrpSpPr>
            <a:grpSpLocks/>
          </p:cNvGrpSpPr>
          <p:nvPr/>
        </p:nvGrpSpPr>
        <p:grpSpPr bwMode="auto">
          <a:xfrm>
            <a:off x="152400" y="990600"/>
            <a:ext cx="8988425" cy="4483100"/>
            <a:chOff x="192" y="748"/>
            <a:chExt cx="5362" cy="2683"/>
          </a:xfrm>
        </p:grpSpPr>
        <p:grpSp>
          <p:nvGrpSpPr>
            <p:cNvPr id="350213" name="Group 5">
              <a:extLst>
                <a:ext uri="{FF2B5EF4-FFF2-40B4-BE49-F238E27FC236}">
                  <a16:creationId xmlns:a16="http://schemas.microsoft.com/office/drawing/2014/main" id="{CC2AB527-C126-D045-9BDC-5E8B073A82B4}"/>
                </a:ext>
              </a:extLst>
            </p:cNvPr>
            <p:cNvGrpSpPr>
              <a:grpSpLocks/>
            </p:cNvGrpSpPr>
            <p:nvPr/>
          </p:nvGrpSpPr>
          <p:grpSpPr bwMode="auto">
            <a:xfrm>
              <a:off x="908" y="834"/>
              <a:ext cx="4449" cy="2396"/>
              <a:chOff x="720" y="1152"/>
              <a:chExt cx="4176" cy="2016"/>
            </a:xfrm>
          </p:grpSpPr>
          <p:sp>
            <p:nvSpPr>
              <p:cNvPr id="350214" name="Rectangle 6">
                <a:extLst>
                  <a:ext uri="{FF2B5EF4-FFF2-40B4-BE49-F238E27FC236}">
                    <a16:creationId xmlns:a16="http://schemas.microsoft.com/office/drawing/2014/main" id="{64410C65-55B0-F24D-B1E2-C223496C3581}"/>
                  </a:ext>
                </a:extLst>
              </p:cNvPr>
              <p:cNvSpPr>
                <a:spLocks noChangeArrowheads="1"/>
              </p:cNvSpPr>
              <p:nvPr/>
            </p:nvSpPr>
            <p:spPr bwMode="auto">
              <a:xfrm>
                <a:off x="720" y="1152"/>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15" name="Rectangle 7">
                <a:extLst>
                  <a:ext uri="{FF2B5EF4-FFF2-40B4-BE49-F238E27FC236}">
                    <a16:creationId xmlns:a16="http://schemas.microsoft.com/office/drawing/2014/main" id="{3004A9AE-D67D-3F4B-B237-D4906EE07B58}"/>
                  </a:ext>
                </a:extLst>
              </p:cNvPr>
              <p:cNvSpPr>
                <a:spLocks noChangeArrowheads="1"/>
              </p:cNvSpPr>
              <p:nvPr/>
            </p:nvSpPr>
            <p:spPr bwMode="auto">
              <a:xfrm>
                <a:off x="720" y="1488"/>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16" name="Rectangle 8">
                <a:extLst>
                  <a:ext uri="{FF2B5EF4-FFF2-40B4-BE49-F238E27FC236}">
                    <a16:creationId xmlns:a16="http://schemas.microsoft.com/office/drawing/2014/main" id="{FE7691D9-9C6D-5444-8F58-22B32C86C8F3}"/>
                  </a:ext>
                </a:extLst>
              </p:cNvPr>
              <p:cNvSpPr>
                <a:spLocks noChangeArrowheads="1"/>
              </p:cNvSpPr>
              <p:nvPr/>
            </p:nvSpPr>
            <p:spPr bwMode="auto">
              <a:xfrm>
                <a:off x="720" y="1824"/>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17" name="Rectangle 9">
                <a:extLst>
                  <a:ext uri="{FF2B5EF4-FFF2-40B4-BE49-F238E27FC236}">
                    <a16:creationId xmlns:a16="http://schemas.microsoft.com/office/drawing/2014/main" id="{C1F5A19F-6D05-D34C-9858-57803CC5E543}"/>
                  </a:ext>
                </a:extLst>
              </p:cNvPr>
              <p:cNvSpPr>
                <a:spLocks noChangeArrowheads="1"/>
              </p:cNvSpPr>
              <p:nvPr/>
            </p:nvSpPr>
            <p:spPr bwMode="auto">
              <a:xfrm>
                <a:off x="720" y="2160"/>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18" name="Rectangle 10">
                <a:extLst>
                  <a:ext uri="{FF2B5EF4-FFF2-40B4-BE49-F238E27FC236}">
                    <a16:creationId xmlns:a16="http://schemas.microsoft.com/office/drawing/2014/main" id="{3B2F5E62-DE39-1F44-9DA8-5547E1BC8079}"/>
                  </a:ext>
                </a:extLst>
              </p:cNvPr>
              <p:cNvSpPr>
                <a:spLocks noChangeArrowheads="1"/>
              </p:cNvSpPr>
              <p:nvPr/>
            </p:nvSpPr>
            <p:spPr bwMode="auto">
              <a:xfrm>
                <a:off x="720" y="2496"/>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19" name="Rectangle 11">
                <a:extLst>
                  <a:ext uri="{FF2B5EF4-FFF2-40B4-BE49-F238E27FC236}">
                    <a16:creationId xmlns:a16="http://schemas.microsoft.com/office/drawing/2014/main" id="{9FC53B16-9438-A347-87A0-D34DA43A2BBF}"/>
                  </a:ext>
                </a:extLst>
              </p:cNvPr>
              <p:cNvSpPr>
                <a:spLocks noChangeArrowheads="1"/>
              </p:cNvSpPr>
              <p:nvPr/>
            </p:nvSpPr>
            <p:spPr bwMode="auto">
              <a:xfrm>
                <a:off x="720" y="2832"/>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20" name="Rectangle 12">
                <a:extLst>
                  <a:ext uri="{FF2B5EF4-FFF2-40B4-BE49-F238E27FC236}">
                    <a16:creationId xmlns:a16="http://schemas.microsoft.com/office/drawing/2014/main" id="{0321E972-52A1-3C40-B269-4A7AF02E0F7E}"/>
                  </a:ext>
                </a:extLst>
              </p:cNvPr>
              <p:cNvSpPr>
                <a:spLocks noChangeArrowheads="1"/>
              </p:cNvSpPr>
              <p:nvPr/>
            </p:nvSpPr>
            <p:spPr bwMode="auto">
              <a:xfrm>
                <a:off x="2112" y="1152"/>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21" name="Rectangle 13">
                <a:extLst>
                  <a:ext uri="{FF2B5EF4-FFF2-40B4-BE49-F238E27FC236}">
                    <a16:creationId xmlns:a16="http://schemas.microsoft.com/office/drawing/2014/main" id="{1268E28A-50B0-554F-9CEC-208B49C78BDD}"/>
                  </a:ext>
                </a:extLst>
              </p:cNvPr>
              <p:cNvSpPr>
                <a:spLocks noChangeArrowheads="1"/>
              </p:cNvSpPr>
              <p:nvPr/>
            </p:nvSpPr>
            <p:spPr bwMode="auto">
              <a:xfrm>
                <a:off x="2112" y="1488"/>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22" name="Rectangle 14">
                <a:extLst>
                  <a:ext uri="{FF2B5EF4-FFF2-40B4-BE49-F238E27FC236}">
                    <a16:creationId xmlns:a16="http://schemas.microsoft.com/office/drawing/2014/main" id="{4A023434-8948-494F-9293-474585493292}"/>
                  </a:ext>
                </a:extLst>
              </p:cNvPr>
              <p:cNvSpPr>
                <a:spLocks noChangeArrowheads="1"/>
              </p:cNvSpPr>
              <p:nvPr/>
            </p:nvSpPr>
            <p:spPr bwMode="auto">
              <a:xfrm>
                <a:off x="2112" y="1824"/>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23" name="Rectangle 15">
                <a:extLst>
                  <a:ext uri="{FF2B5EF4-FFF2-40B4-BE49-F238E27FC236}">
                    <a16:creationId xmlns:a16="http://schemas.microsoft.com/office/drawing/2014/main" id="{90F638DD-A359-2B42-94D2-FE860B1AA726}"/>
                  </a:ext>
                </a:extLst>
              </p:cNvPr>
              <p:cNvSpPr>
                <a:spLocks noChangeArrowheads="1"/>
              </p:cNvSpPr>
              <p:nvPr/>
            </p:nvSpPr>
            <p:spPr bwMode="auto">
              <a:xfrm>
                <a:off x="2112" y="2160"/>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24" name="Rectangle 16">
                <a:extLst>
                  <a:ext uri="{FF2B5EF4-FFF2-40B4-BE49-F238E27FC236}">
                    <a16:creationId xmlns:a16="http://schemas.microsoft.com/office/drawing/2014/main" id="{33CB2BA4-36A2-E24C-A29B-5A63BB28705C}"/>
                  </a:ext>
                </a:extLst>
              </p:cNvPr>
              <p:cNvSpPr>
                <a:spLocks noChangeArrowheads="1"/>
              </p:cNvSpPr>
              <p:nvPr/>
            </p:nvSpPr>
            <p:spPr bwMode="auto">
              <a:xfrm>
                <a:off x="2112" y="2496"/>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25" name="Rectangle 17">
                <a:extLst>
                  <a:ext uri="{FF2B5EF4-FFF2-40B4-BE49-F238E27FC236}">
                    <a16:creationId xmlns:a16="http://schemas.microsoft.com/office/drawing/2014/main" id="{92EC71FD-6EE2-5943-B4EB-F79A663822EC}"/>
                  </a:ext>
                </a:extLst>
              </p:cNvPr>
              <p:cNvSpPr>
                <a:spLocks noChangeArrowheads="1"/>
              </p:cNvSpPr>
              <p:nvPr/>
            </p:nvSpPr>
            <p:spPr bwMode="auto">
              <a:xfrm>
                <a:off x="2112" y="2832"/>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26" name="Rectangle 18">
                <a:extLst>
                  <a:ext uri="{FF2B5EF4-FFF2-40B4-BE49-F238E27FC236}">
                    <a16:creationId xmlns:a16="http://schemas.microsoft.com/office/drawing/2014/main" id="{EDC329CC-1643-C548-8BB6-63538C4D1E6A}"/>
                  </a:ext>
                </a:extLst>
              </p:cNvPr>
              <p:cNvSpPr>
                <a:spLocks noChangeArrowheads="1"/>
              </p:cNvSpPr>
              <p:nvPr/>
            </p:nvSpPr>
            <p:spPr bwMode="auto">
              <a:xfrm>
                <a:off x="3504" y="1152"/>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27" name="Rectangle 19">
                <a:extLst>
                  <a:ext uri="{FF2B5EF4-FFF2-40B4-BE49-F238E27FC236}">
                    <a16:creationId xmlns:a16="http://schemas.microsoft.com/office/drawing/2014/main" id="{B3D1D139-4B7B-7F40-80F5-40C2D5309D23}"/>
                  </a:ext>
                </a:extLst>
              </p:cNvPr>
              <p:cNvSpPr>
                <a:spLocks noChangeArrowheads="1"/>
              </p:cNvSpPr>
              <p:nvPr/>
            </p:nvSpPr>
            <p:spPr bwMode="auto">
              <a:xfrm>
                <a:off x="3504" y="1488"/>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28" name="Rectangle 20">
                <a:extLst>
                  <a:ext uri="{FF2B5EF4-FFF2-40B4-BE49-F238E27FC236}">
                    <a16:creationId xmlns:a16="http://schemas.microsoft.com/office/drawing/2014/main" id="{B2B14EC2-FBF8-B048-9EB8-D88CDE01BCC5}"/>
                  </a:ext>
                </a:extLst>
              </p:cNvPr>
              <p:cNvSpPr>
                <a:spLocks noChangeArrowheads="1"/>
              </p:cNvSpPr>
              <p:nvPr/>
            </p:nvSpPr>
            <p:spPr bwMode="auto">
              <a:xfrm>
                <a:off x="3504" y="1824"/>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29" name="Rectangle 21">
                <a:extLst>
                  <a:ext uri="{FF2B5EF4-FFF2-40B4-BE49-F238E27FC236}">
                    <a16:creationId xmlns:a16="http://schemas.microsoft.com/office/drawing/2014/main" id="{BEB7A67F-152C-2F45-AD5C-F43A298CE907}"/>
                  </a:ext>
                </a:extLst>
              </p:cNvPr>
              <p:cNvSpPr>
                <a:spLocks noChangeArrowheads="1"/>
              </p:cNvSpPr>
              <p:nvPr/>
            </p:nvSpPr>
            <p:spPr bwMode="auto">
              <a:xfrm>
                <a:off x="3504" y="2160"/>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30" name="Rectangle 22">
                <a:extLst>
                  <a:ext uri="{FF2B5EF4-FFF2-40B4-BE49-F238E27FC236}">
                    <a16:creationId xmlns:a16="http://schemas.microsoft.com/office/drawing/2014/main" id="{26AF6A9E-D6E3-EA40-B6E1-A27E7393AC5D}"/>
                  </a:ext>
                </a:extLst>
              </p:cNvPr>
              <p:cNvSpPr>
                <a:spLocks noChangeArrowheads="1"/>
              </p:cNvSpPr>
              <p:nvPr/>
            </p:nvSpPr>
            <p:spPr bwMode="auto">
              <a:xfrm>
                <a:off x="3504" y="2496"/>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31" name="Rectangle 23">
                <a:extLst>
                  <a:ext uri="{FF2B5EF4-FFF2-40B4-BE49-F238E27FC236}">
                    <a16:creationId xmlns:a16="http://schemas.microsoft.com/office/drawing/2014/main" id="{F9D8F94B-1180-D045-995B-822C09ADE2BF}"/>
                  </a:ext>
                </a:extLst>
              </p:cNvPr>
              <p:cNvSpPr>
                <a:spLocks noChangeArrowheads="1"/>
              </p:cNvSpPr>
              <p:nvPr/>
            </p:nvSpPr>
            <p:spPr bwMode="auto">
              <a:xfrm>
                <a:off x="3504" y="2832"/>
                <a:ext cx="1392" cy="336"/>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0232" name="Rectangle 24">
              <a:extLst>
                <a:ext uri="{FF2B5EF4-FFF2-40B4-BE49-F238E27FC236}">
                  <a16:creationId xmlns:a16="http://schemas.microsoft.com/office/drawing/2014/main" id="{58B465B3-7A26-C24A-A7F7-EAA8F3187155}"/>
                </a:ext>
              </a:extLst>
            </p:cNvPr>
            <p:cNvSpPr>
              <a:spLocks noChangeArrowheads="1"/>
            </p:cNvSpPr>
            <p:nvPr/>
          </p:nvSpPr>
          <p:spPr bwMode="auto">
            <a:xfrm>
              <a:off x="908" y="834"/>
              <a:ext cx="4449" cy="23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33" name="Line 25">
              <a:extLst>
                <a:ext uri="{FF2B5EF4-FFF2-40B4-BE49-F238E27FC236}">
                  <a16:creationId xmlns:a16="http://schemas.microsoft.com/office/drawing/2014/main" id="{9BB07EEE-3F92-294C-88DE-C23F25B68B66}"/>
                </a:ext>
              </a:extLst>
            </p:cNvPr>
            <p:cNvSpPr>
              <a:spLocks noChangeShapeType="1"/>
            </p:cNvSpPr>
            <p:nvPr/>
          </p:nvSpPr>
          <p:spPr bwMode="auto">
            <a:xfrm flipV="1">
              <a:off x="1036" y="912"/>
              <a:ext cx="4315" cy="231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0234" name="Oval 26">
              <a:extLst>
                <a:ext uri="{FF2B5EF4-FFF2-40B4-BE49-F238E27FC236}">
                  <a16:creationId xmlns:a16="http://schemas.microsoft.com/office/drawing/2014/main" id="{0DF41BF1-69B0-564F-A8FB-8F2072A8ED07}"/>
                </a:ext>
              </a:extLst>
            </p:cNvPr>
            <p:cNvSpPr>
              <a:spLocks noChangeArrowheads="1"/>
            </p:cNvSpPr>
            <p:nvPr/>
          </p:nvSpPr>
          <p:spPr bwMode="auto">
            <a:xfrm>
              <a:off x="1061" y="3205"/>
              <a:ext cx="103" cy="114"/>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35" name="Oval 27">
              <a:extLst>
                <a:ext uri="{FF2B5EF4-FFF2-40B4-BE49-F238E27FC236}">
                  <a16:creationId xmlns:a16="http://schemas.microsoft.com/office/drawing/2014/main" id="{4D2E9EF7-4AEC-0243-A42E-3A60629A134E}"/>
                </a:ext>
              </a:extLst>
            </p:cNvPr>
            <p:cNvSpPr>
              <a:spLocks noChangeArrowheads="1"/>
            </p:cNvSpPr>
            <p:nvPr/>
          </p:nvSpPr>
          <p:spPr bwMode="auto">
            <a:xfrm>
              <a:off x="1573" y="3036"/>
              <a:ext cx="102" cy="11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36" name="Oval 28">
              <a:extLst>
                <a:ext uri="{FF2B5EF4-FFF2-40B4-BE49-F238E27FC236}">
                  <a16:creationId xmlns:a16="http://schemas.microsoft.com/office/drawing/2014/main" id="{B89D87EA-7B80-E448-9E1D-D1FBD415D27A}"/>
                </a:ext>
              </a:extLst>
            </p:cNvPr>
            <p:cNvSpPr>
              <a:spLocks noChangeArrowheads="1"/>
            </p:cNvSpPr>
            <p:nvPr/>
          </p:nvSpPr>
          <p:spPr bwMode="auto">
            <a:xfrm>
              <a:off x="1880" y="2774"/>
              <a:ext cx="102" cy="114"/>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37" name="Oval 29">
              <a:extLst>
                <a:ext uri="{FF2B5EF4-FFF2-40B4-BE49-F238E27FC236}">
                  <a16:creationId xmlns:a16="http://schemas.microsoft.com/office/drawing/2014/main" id="{59C31339-AF91-A34D-8D0E-1E9C4424DB4C}"/>
                </a:ext>
              </a:extLst>
            </p:cNvPr>
            <p:cNvSpPr>
              <a:spLocks noChangeArrowheads="1"/>
            </p:cNvSpPr>
            <p:nvPr/>
          </p:nvSpPr>
          <p:spPr bwMode="auto">
            <a:xfrm>
              <a:off x="2596" y="2346"/>
              <a:ext cx="102" cy="114"/>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38" name="Oval 30">
              <a:extLst>
                <a:ext uri="{FF2B5EF4-FFF2-40B4-BE49-F238E27FC236}">
                  <a16:creationId xmlns:a16="http://schemas.microsoft.com/office/drawing/2014/main" id="{F94D72FB-E7F4-BD41-8631-710D5F9FCAD5}"/>
                </a:ext>
              </a:extLst>
            </p:cNvPr>
            <p:cNvSpPr>
              <a:spLocks noChangeArrowheads="1"/>
            </p:cNvSpPr>
            <p:nvPr/>
          </p:nvSpPr>
          <p:spPr bwMode="auto">
            <a:xfrm>
              <a:off x="2749" y="2317"/>
              <a:ext cx="102" cy="11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39" name="Oval 31">
              <a:extLst>
                <a:ext uri="{FF2B5EF4-FFF2-40B4-BE49-F238E27FC236}">
                  <a16:creationId xmlns:a16="http://schemas.microsoft.com/office/drawing/2014/main" id="{B63931BA-06E8-FD44-AFCC-A5E88E3A13EA}"/>
                </a:ext>
              </a:extLst>
            </p:cNvPr>
            <p:cNvSpPr>
              <a:spLocks noChangeArrowheads="1"/>
            </p:cNvSpPr>
            <p:nvPr/>
          </p:nvSpPr>
          <p:spPr bwMode="auto">
            <a:xfrm>
              <a:off x="3363" y="1942"/>
              <a:ext cx="102" cy="114"/>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40" name="Oval 32">
              <a:extLst>
                <a:ext uri="{FF2B5EF4-FFF2-40B4-BE49-F238E27FC236}">
                  <a16:creationId xmlns:a16="http://schemas.microsoft.com/office/drawing/2014/main" id="{5EF0D1A5-41EB-2740-8954-DB7E33B535CD}"/>
                </a:ext>
              </a:extLst>
            </p:cNvPr>
            <p:cNvSpPr>
              <a:spLocks noChangeArrowheads="1"/>
            </p:cNvSpPr>
            <p:nvPr/>
          </p:nvSpPr>
          <p:spPr bwMode="auto">
            <a:xfrm>
              <a:off x="3670" y="1771"/>
              <a:ext cx="102" cy="114"/>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41" name="Oval 33">
              <a:extLst>
                <a:ext uri="{FF2B5EF4-FFF2-40B4-BE49-F238E27FC236}">
                  <a16:creationId xmlns:a16="http://schemas.microsoft.com/office/drawing/2014/main" id="{C4745CB4-3DA1-0148-8D84-E9C9CCF61902}"/>
                </a:ext>
              </a:extLst>
            </p:cNvPr>
            <p:cNvSpPr>
              <a:spLocks noChangeArrowheads="1"/>
            </p:cNvSpPr>
            <p:nvPr/>
          </p:nvSpPr>
          <p:spPr bwMode="auto">
            <a:xfrm>
              <a:off x="3823" y="1576"/>
              <a:ext cx="102" cy="114"/>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42" name="Oval 34">
              <a:extLst>
                <a:ext uri="{FF2B5EF4-FFF2-40B4-BE49-F238E27FC236}">
                  <a16:creationId xmlns:a16="http://schemas.microsoft.com/office/drawing/2014/main" id="{3DDF2B5F-30B6-E443-83FC-4FC07AF10301}"/>
                </a:ext>
              </a:extLst>
            </p:cNvPr>
            <p:cNvSpPr>
              <a:spLocks noChangeArrowheads="1"/>
            </p:cNvSpPr>
            <p:nvPr/>
          </p:nvSpPr>
          <p:spPr bwMode="auto">
            <a:xfrm>
              <a:off x="4130" y="1348"/>
              <a:ext cx="102" cy="114"/>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243" name="Text Box 35">
              <a:extLst>
                <a:ext uri="{FF2B5EF4-FFF2-40B4-BE49-F238E27FC236}">
                  <a16:creationId xmlns:a16="http://schemas.microsoft.com/office/drawing/2014/main" id="{E7D54DDC-9B66-D541-9AD7-843DA14F76A8}"/>
                </a:ext>
              </a:extLst>
            </p:cNvPr>
            <p:cNvSpPr txBox="1">
              <a:spLocks noChangeArrowheads="1"/>
            </p:cNvSpPr>
            <p:nvPr/>
          </p:nvSpPr>
          <p:spPr bwMode="auto">
            <a:xfrm>
              <a:off x="192" y="748"/>
              <a:ext cx="5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rPr>
                <a:t>PFLOPS</a:t>
              </a:r>
            </a:p>
          </p:txBody>
        </p:sp>
        <p:sp>
          <p:nvSpPr>
            <p:cNvPr id="350244" name="Text Box 36">
              <a:extLst>
                <a:ext uri="{FF2B5EF4-FFF2-40B4-BE49-F238E27FC236}">
                  <a16:creationId xmlns:a16="http://schemas.microsoft.com/office/drawing/2014/main" id="{CEA52115-817A-784A-9D5F-5E459E6A717D}"/>
                </a:ext>
              </a:extLst>
            </p:cNvPr>
            <p:cNvSpPr txBox="1">
              <a:spLocks noChangeArrowheads="1"/>
            </p:cNvSpPr>
            <p:nvPr/>
          </p:nvSpPr>
          <p:spPr bwMode="auto">
            <a:xfrm>
              <a:off x="192" y="1920"/>
              <a:ext cx="581"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rPr>
                <a:t>TFLOPS</a:t>
              </a:r>
            </a:p>
          </p:txBody>
        </p:sp>
        <p:sp>
          <p:nvSpPr>
            <p:cNvPr id="350245" name="Text Box 37">
              <a:extLst>
                <a:ext uri="{FF2B5EF4-FFF2-40B4-BE49-F238E27FC236}">
                  <a16:creationId xmlns:a16="http://schemas.microsoft.com/office/drawing/2014/main" id="{9A93AA83-A079-714F-9913-3066B5981CB8}"/>
                </a:ext>
              </a:extLst>
            </p:cNvPr>
            <p:cNvSpPr txBox="1">
              <a:spLocks noChangeArrowheads="1"/>
            </p:cNvSpPr>
            <p:nvPr/>
          </p:nvSpPr>
          <p:spPr bwMode="auto">
            <a:xfrm>
              <a:off x="192" y="3116"/>
              <a:ext cx="60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rPr>
                <a:t>GFLOPS</a:t>
              </a:r>
            </a:p>
          </p:txBody>
        </p:sp>
        <p:sp>
          <p:nvSpPr>
            <p:cNvPr id="350246" name="Text Box 38">
              <a:extLst>
                <a:ext uri="{FF2B5EF4-FFF2-40B4-BE49-F238E27FC236}">
                  <a16:creationId xmlns:a16="http://schemas.microsoft.com/office/drawing/2014/main" id="{98EC9A52-902A-7B49-9BE1-66E18168F314}"/>
                </a:ext>
              </a:extLst>
            </p:cNvPr>
            <p:cNvSpPr txBox="1">
              <a:spLocks noChangeArrowheads="1"/>
            </p:cNvSpPr>
            <p:nvPr/>
          </p:nvSpPr>
          <p:spPr bwMode="auto">
            <a:xfrm>
              <a:off x="707" y="3216"/>
              <a:ext cx="3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Arial" panose="020B0604020202020204" pitchFamily="34" charset="0"/>
                </a:rPr>
                <a:t>1980</a:t>
              </a:r>
            </a:p>
          </p:txBody>
        </p:sp>
        <p:sp>
          <p:nvSpPr>
            <p:cNvPr id="350247" name="Text Box 39">
              <a:extLst>
                <a:ext uri="{FF2B5EF4-FFF2-40B4-BE49-F238E27FC236}">
                  <a16:creationId xmlns:a16="http://schemas.microsoft.com/office/drawing/2014/main" id="{82B7058F-C104-DB47-AC82-F9BADEC4DD20}"/>
                </a:ext>
              </a:extLst>
            </p:cNvPr>
            <p:cNvSpPr txBox="1">
              <a:spLocks noChangeArrowheads="1"/>
            </p:cNvSpPr>
            <p:nvPr/>
          </p:nvSpPr>
          <p:spPr bwMode="auto">
            <a:xfrm>
              <a:off x="3693" y="3230"/>
              <a:ext cx="379"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Arial" panose="020B0604020202020204" pitchFamily="34" charset="0"/>
                </a:rPr>
                <a:t>2000</a:t>
              </a:r>
            </a:p>
          </p:txBody>
        </p:sp>
        <p:sp>
          <p:nvSpPr>
            <p:cNvPr id="350248" name="Text Box 40">
              <a:extLst>
                <a:ext uri="{FF2B5EF4-FFF2-40B4-BE49-F238E27FC236}">
                  <a16:creationId xmlns:a16="http://schemas.microsoft.com/office/drawing/2014/main" id="{13CC5023-50C6-E44F-9749-19F3464EBA38}"/>
                </a:ext>
              </a:extLst>
            </p:cNvPr>
            <p:cNvSpPr txBox="1">
              <a:spLocks noChangeArrowheads="1"/>
            </p:cNvSpPr>
            <p:nvPr/>
          </p:nvSpPr>
          <p:spPr bwMode="auto">
            <a:xfrm>
              <a:off x="2209" y="3230"/>
              <a:ext cx="379"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Arial" panose="020B0604020202020204" pitchFamily="34" charset="0"/>
                </a:rPr>
                <a:t>1990</a:t>
              </a:r>
            </a:p>
          </p:txBody>
        </p:sp>
        <p:sp>
          <p:nvSpPr>
            <p:cNvPr id="350249" name="Text Box 41">
              <a:extLst>
                <a:ext uri="{FF2B5EF4-FFF2-40B4-BE49-F238E27FC236}">
                  <a16:creationId xmlns:a16="http://schemas.microsoft.com/office/drawing/2014/main" id="{8BA1872E-BD99-E64C-83E8-124E88B1168B}"/>
                </a:ext>
              </a:extLst>
            </p:cNvPr>
            <p:cNvSpPr txBox="1">
              <a:spLocks noChangeArrowheads="1"/>
            </p:cNvSpPr>
            <p:nvPr/>
          </p:nvSpPr>
          <p:spPr bwMode="auto">
            <a:xfrm>
              <a:off x="5175" y="3230"/>
              <a:ext cx="379"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Arial" panose="020B0604020202020204" pitchFamily="34" charset="0"/>
                </a:rPr>
                <a:t>2010</a:t>
              </a:r>
            </a:p>
          </p:txBody>
        </p:sp>
        <p:sp>
          <p:nvSpPr>
            <p:cNvPr id="350250" name="Text Box 42">
              <a:extLst>
                <a:ext uri="{FF2B5EF4-FFF2-40B4-BE49-F238E27FC236}">
                  <a16:creationId xmlns:a16="http://schemas.microsoft.com/office/drawing/2014/main" id="{6E3F2594-8711-D84D-9BA8-9B3339A1D2BE}"/>
                </a:ext>
              </a:extLst>
            </p:cNvPr>
            <p:cNvSpPr txBox="1">
              <a:spLocks noChangeArrowheads="1"/>
            </p:cNvSpPr>
            <p:nvPr/>
          </p:nvSpPr>
          <p:spPr bwMode="auto">
            <a:xfrm>
              <a:off x="3241" y="1200"/>
              <a:ext cx="94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Arial" panose="020B0604020202020204" pitchFamily="34" charset="0"/>
                </a:rPr>
                <a:t>Earth Simulator</a:t>
              </a:r>
            </a:p>
          </p:txBody>
        </p:sp>
        <p:sp>
          <p:nvSpPr>
            <p:cNvPr id="350251" name="Text Box 43">
              <a:extLst>
                <a:ext uri="{FF2B5EF4-FFF2-40B4-BE49-F238E27FC236}">
                  <a16:creationId xmlns:a16="http://schemas.microsoft.com/office/drawing/2014/main" id="{9E14D222-8F25-8341-ABC1-4086872BBADE}"/>
                </a:ext>
              </a:extLst>
            </p:cNvPr>
            <p:cNvSpPr txBox="1">
              <a:spLocks noChangeArrowheads="1"/>
            </p:cNvSpPr>
            <p:nvPr/>
          </p:nvSpPr>
          <p:spPr bwMode="auto">
            <a:xfrm>
              <a:off x="2671" y="1440"/>
              <a:ext cx="112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Arial" panose="020B0604020202020204" pitchFamily="34" charset="0"/>
                </a:rPr>
                <a:t>ASCI White Pacific</a:t>
              </a:r>
            </a:p>
          </p:txBody>
        </p:sp>
        <p:sp>
          <p:nvSpPr>
            <p:cNvPr id="350252" name="Text Box 44">
              <a:extLst>
                <a:ext uri="{FF2B5EF4-FFF2-40B4-BE49-F238E27FC236}">
                  <a16:creationId xmlns:a16="http://schemas.microsoft.com/office/drawing/2014/main" id="{7BDF7AAE-9D99-2B41-9B5B-27717AE9186F}"/>
                </a:ext>
              </a:extLst>
            </p:cNvPr>
            <p:cNvSpPr txBox="1">
              <a:spLocks noChangeArrowheads="1"/>
            </p:cNvSpPr>
            <p:nvPr/>
          </p:nvSpPr>
          <p:spPr bwMode="auto">
            <a:xfrm>
              <a:off x="3503" y="1861"/>
              <a:ext cx="648"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Arial" panose="020B0604020202020204" pitchFamily="34" charset="0"/>
                </a:rPr>
                <a:t>ASCI Red</a:t>
              </a:r>
            </a:p>
          </p:txBody>
        </p:sp>
        <p:sp>
          <p:nvSpPr>
            <p:cNvPr id="350253" name="Text Box 45">
              <a:extLst>
                <a:ext uri="{FF2B5EF4-FFF2-40B4-BE49-F238E27FC236}">
                  <a16:creationId xmlns:a16="http://schemas.microsoft.com/office/drawing/2014/main" id="{CC3767B7-E28D-CC42-A5E0-03ED261BC25C}"/>
                </a:ext>
              </a:extLst>
            </p:cNvPr>
            <p:cNvSpPr txBox="1">
              <a:spLocks noChangeArrowheads="1"/>
            </p:cNvSpPr>
            <p:nvPr/>
          </p:nvSpPr>
          <p:spPr bwMode="auto">
            <a:xfrm>
              <a:off x="2896" y="2256"/>
              <a:ext cx="628"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Arial" panose="020B0604020202020204" pitchFamily="34" charset="0"/>
                </a:rPr>
                <a:t>Cray T3D</a:t>
              </a:r>
            </a:p>
          </p:txBody>
        </p:sp>
        <p:sp>
          <p:nvSpPr>
            <p:cNvPr id="350254" name="Text Box 46">
              <a:extLst>
                <a:ext uri="{FF2B5EF4-FFF2-40B4-BE49-F238E27FC236}">
                  <a16:creationId xmlns:a16="http://schemas.microsoft.com/office/drawing/2014/main" id="{6C19334D-8179-F24B-A14D-07EADA78EC9E}"/>
                </a:ext>
              </a:extLst>
            </p:cNvPr>
            <p:cNvSpPr txBox="1">
              <a:spLocks noChangeArrowheads="1"/>
            </p:cNvSpPr>
            <p:nvPr/>
          </p:nvSpPr>
          <p:spPr bwMode="auto">
            <a:xfrm>
              <a:off x="1891" y="2208"/>
              <a:ext cx="70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Arial" panose="020B0604020202020204" pitchFamily="34" charset="0"/>
                </a:rPr>
                <a:t>TMC CM-5</a:t>
              </a:r>
            </a:p>
          </p:txBody>
        </p:sp>
        <p:sp>
          <p:nvSpPr>
            <p:cNvPr id="350255" name="Text Box 47">
              <a:extLst>
                <a:ext uri="{FF2B5EF4-FFF2-40B4-BE49-F238E27FC236}">
                  <a16:creationId xmlns:a16="http://schemas.microsoft.com/office/drawing/2014/main" id="{EAC44EAC-2D28-7A43-95DF-4C9487AA45EB}"/>
                </a:ext>
              </a:extLst>
            </p:cNvPr>
            <p:cNvSpPr txBox="1">
              <a:spLocks noChangeArrowheads="1"/>
            </p:cNvSpPr>
            <p:nvPr/>
          </p:nvSpPr>
          <p:spPr bwMode="auto">
            <a:xfrm>
              <a:off x="1972" y="2660"/>
              <a:ext cx="703"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Arial" panose="020B0604020202020204" pitchFamily="34" charset="0"/>
                </a:rPr>
                <a:t>TMC CM-2</a:t>
              </a:r>
            </a:p>
          </p:txBody>
        </p:sp>
        <p:sp>
          <p:nvSpPr>
            <p:cNvPr id="350256" name="Text Box 48">
              <a:extLst>
                <a:ext uri="{FF2B5EF4-FFF2-40B4-BE49-F238E27FC236}">
                  <a16:creationId xmlns:a16="http://schemas.microsoft.com/office/drawing/2014/main" id="{C8656C85-B4F7-DB4A-B671-CE004D3B49F7}"/>
                </a:ext>
              </a:extLst>
            </p:cNvPr>
            <p:cNvSpPr txBox="1">
              <a:spLocks noChangeArrowheads="1"/>
            </p:cNvSpPr>
            <p:nvPr/>
          </p:nvSpPr>
          <p:spPr bwMode="auto">
            <a:xfrm>
              <a:off x="950" y="2603"/>
              <a:ext cx="702"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latin typeface="Arial" panose="020B0604020202020204" pitchFamily="34" charset="0"/>
                </a:rPr>
                <a:t>Cray X-MP</a:t>
              </a:r>
            </a:p>
          </p:txBody>
        </p:sp>
        <p:sp>
          <p:nvSpPr>
            <p:cNvPr id="350257" name="Text Box 49">
              <a:extLst>
                <a:ext uri="{FF2B5EF4-FFF2-40B4-BE49-F238E27FC236}">
                  <a16:creationId xmlns:a16="http://schemas.microsoft.com/office/drawing/2014/main" id="{9FE1A097-0A6B-4044-82EE-4F9B16E8E017}"/>
                </a:ext>
              </a:extLst>
            </p:cNvPr>
            <p:cNvSpPr txBox="1">
              <a:spLocks noChangeArrowheads="1"/>
            </p:cNvSpPr>
            <p:nvPr/>
          </p:nvSpPr>
          <p:spPr bwMode="auto">
            <a:xfrm>
              <a:off x="1632" y="2976"/>
              <a:ext cx="616"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a:latin typeface="Arial" panose="020B0604020202020204" pitchFamily="34" charset="0"/>
                </a:rPr>
                <a:t>Cray 2</a:t>
              </a:r>
            </a:p>
          </p:txBody>
        </p:sp>
        <p:sp>
          <p:nvSpPr>
            <p:cNvPr id="350258" name="Line 50">
              <a:extLst>
                <a:ext uri="{FF2B5EF4-FFF2-40B4-BE49-F238E27FC236}">
                  <a16:creationId xmlns:a16="http://schemas.microsoft.com/office/drawing/2014/main" id="{9E0D2B76-AEB8-F447-9EC4-E83AC260B293}"/>
                </a:ext>
              </a:extLst>
            </p:cNvPr>
            <p:cNvSpPr>
              <a:spLocks noChangeShapeType="1"/>
            </p:cNvSpPr>
            <p:nvPr/>
          </p:nvSpPr>
          <p:spPr bwMode="auto">
            <a:xfrm>
              <a:off x="1113" y="2809"/>
              <a:ext cx="0" cy="34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0259" name="Text Box 51">
              <a:extLst>
                <a:ext uri="{FF2B5EF4-FFF2-40B4-BE49-F238E27FC236}">
                  <a16:creationId xmlns:a16="http://schemas.microsoft.com/office/drawing/2014/main" id="{EEFCEEF2-9271-0B4E-B15A-82A151C623B8}"/>
                </a:ext>
              </a:extLst>
            </p:cNvPr>
            <p:cNvSpPr txBox="1">
              <a:spLocks noChangeArrowheads="1"/>
            </p:cNvSpPr>
            <p:nvPr/>
          </p:nvSpPr>
          <p:spPr bwMode="auto">
            <a:xfrm>
              <a:off x="1056" y="1296"/>
              <a:ext cx="1048"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a:latin typeface="Arial" panose="020B0604020202020204" pitchFamily="34" charset="0"/>
                  <a:sym typeface="Symbol" pitchFamily="2" charset="2"/>
                </a:rPr>
                <a:t> </a:t>
              </a:r>
              <a:r>
                <a:rPr lang="en-US" altLang="en-US" sz="1800" b="1">
                  <a:latin typeface="Arial" panose="020B0604020202020204" pitchFamily="34" charset="0"/>
                </a:rPr>
                <a:t>10 / 5 years</a:t>
              </a:r>
            </a:p>
          </p:txBody>
        </p:sp>
        <p:sp>
          <p:nvSpPr>
            <p:cNvPr id="350260" name="Freeform 52">
              <a:extLst>
                <a:ext uri="{FF2B5EF4-FFF2-40B4-BE49-F238E27FC236}">
                  <a16:creationId xmlns:a16="http://schemas.microsoft.com/office/drawing/2014/main" id="{57E73A84-3A6D-6D4B-ACA9-ED5871359831}"/>
                </a:ext>
              </a:extLst>
            </p:cNvPr>
            <p:cNvSpPr>
              <a:spLocks/>
            </p:cNvSpPr>
            <p:nvPr/>
          </p:nvSpPr>
          <p:spPr bwMode="auto">
            <a:xfrm>
              <a:off x="2082" y="1449"/>
              <a:ext cx="789" cy="764"/>
            </a:xfrm>
            <a:custGeom>
              <a:avLst/>
              <a:gdLst>
                <a:gd name="T0" fmla="*/ 0 w 789"/>
                <a:gd name="T1" fmla="*/ 0 h 764"/>
                <a:gd name="T2" fmla="*/ 222 w 789"/>
                <a:gd name="T3" fmla="*/ 50 h 764"/>
                <a:gd name="T4" fmla="*/ 441 w 789"/>
                <a:gd name="T5" fmla="*/ 215 h 764"/>
                <a:gd name="T6" fmla="*/ 789 w 789"/>
                <a:gd name="T7" fmla="*/ 764 h 764"/>
              </a:gdLst>
              <a:ahLst/>
              <a:cxnLst>
                <a:cxn ang="0">
                  <a:pos x="T0" y="T1"/>
                </a:cxn>
                <a:cxn ang="0">
                  <a:pos x="T2" y="T3"/>
                </a:cxn>
                <a:cxn ang="0">
                  <a:pos x="T4" y="T5"/>
                </a:cxn>
                <a:cxn ang="0">
                  <a:pos x="T6" y="T7"/>
                </a:cxn>
              </a:cxnLst>
              <a:rect l="0" t="0" r="r" b="b"/>
              <a:pathLst>
                <a:path w="789" h="764">
                  <a:moveTo>
                    <a:pt x="0" y="0"/>
                  </a:moveTo>
                  <a:cubicBezTo>
                    <a:pt x="37" y="8"/>
                    <a:pt x="148" y="14"/>
                    <a:pt x="222" y="50"/>
                  </a:cubicBezTo>
                  <a:cubicBezTo>
                    <a:pt x="296" y="86"/>
                    <a:pt x="347" y="96"/>
                    <a:pt x="441" y="215"/>
                  </a:cubicBezTo>
                  <a:cubicBezTo>
                    <a:pt x="535" y="334"/>
                    <a:pt x="716" y="650"/>
                    <a:pt x="789" y="764"/>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0261" name="Text Box 53">
            <a:extLst>
              <a:ext uri="{FF2B5EF4-FFF2-40B4-BE49-F238E27FC236}">
                <a16:creationId xmlns:a16="http://schemas.microsoft.com/office/drawing/2014/main" id="{39EC4738-3F0F-E147-A46E-8D6820B6B4EF}"/>
              </a:ext>
            </a:extLst>
          </p:cNvPr>
          <p:cNvSpPr txBox="1">
            <a:spLocks noChangeArrowheads="1"/>
          </p:cNvSpPr>
          <p:nvPr/>
        </p:nvSpPr>
        <p:spPr bwMode="auto">
          <a:xfrm>
            <a:off x="2209800" y="5486400"/>
            <a:ext cx="53403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rPr>
              <a:t>Dongarra, J., “Trends in High Performance Computing,”</a:t>
            </a:r>
          </a:p>
          <a:p>
            <a:r>
              <a:rPr lang="en-US" altLang="en-US" sz="1600" i="1">
                <a:latin typeface="Arial" panose="020B0604020202020204" pitchFamily="34" charset="0"/>
              </a:rPr>
              <a:t>Computer J</a:t>
            </a:r>
            <a:r>
              <a:rPr lang="en-US" altLang="en-US" sz="1600">
                <a:latin typeface="Arial" panose="020B0604020202020204" pitchFamily="34" charset="0"/>
              </a:rPr>
              <a:t>., Vol. 47, No. 4, pp. 399-403, 2004. [Dong04]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0210"/>
                                        </p:tgtEl>
                                        <p:attrNameLst>
                                          <p:attrName>style.visibility</p:attrName>
                                        </p:attrNameLst>
                                      </p:cBhvr>
                                      <p:to>
                                        <p:strVal val="visible"/>
                                      </p:to>
                                    </p:set>
                                    <p:animEffect transition="in" filter="dissolve">
                                      <p:cBhvr>
                                        <p:cTn id="7" dur="500"/>
                                        <p:tgtEl>
                                          <p:spTgt spid="350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582C45C3-8A38-5A4E-A7C2-1447B940F181}"/>
              </a:ext>
            </a:extLst>
          </p:cNvPr>
          <p:cNvSpPr>
            <a:spLocks noGrp="1"/>
          </p:cNvSpPr>
          <p:nvPr>
            <p:ph type="dt" sz="half" idx="10"/>
          </p:nvPr>
        </p:nvSpPr>
        <p:spPr/>
        <p:txBody>
          <a:bodyPr/>
          <a:lstStyle/>
          <a:p>
            <a:r>
              <a:rPr lang="en-US" altLang="en-US"/>
              <a:t>Fall  2010</a:t>
            </a:r>
          </a:p>
        </p:txBody>
      </p:sp>
      <p:sp>
        <p:nvSpPr>
          <p:cNvPr id="25" name="Footer Placeholder 4">
            <a:extLst>
              <a:ext uri="{FF2B5EF4-FFF2-40B4-BE49-F238E27FC236}">
                <a16:creationId xmlns:a16="http://schemas.microsoft.com/office/drawing/2014/main" id="{F15FE059-B8F9-124D-ABF8-5B1F2BBFE81F}"/>
              </a:ext>
            </a:extLst>
          </p:cNvPr>
          <p:cNvSpPr>
            <a:spLocks noGrp="1"/>
          </p:cNvSpPr>
          <p:nvPr>
            <p:ph type="ftr" sz="quarter" idx="11"/>
          </p:nvPr>
        </p:nvSpPr>
        <p:spPr/>
        <p:txBody>
          <a:bodyPr/>
          <a:lstStyle/>
          <a:p>
            <a:r>
              <a:rPr lang="en-US" altLang="en-US"/>
              <a:t>Parallel Processing, Implementation Aspects</a:t>
            </a:r>
          </a:p>
        </p:txBody>
      </p:sp>
      <p:sp>
        <p:nvSpPr>
          <p:cNvPr id="26" name="Slide Number Placeholder 5">
            <a:extLst>
              <a:ext uri="{FF2B5EF4-FFF2-40B4-BE49-F238E27FC236}">
                <a16:creationId xmlns:a16="http://schemas.microsoft.com/office/drawing/2014/main" id="{78C706B0-146D-8D41-8F02-B7B4D2085133}"/>
              </a:ext>
            </a:extLst>
          </p:cNvPr>
          <p:cNvSpPr>
            <a:spLocks noGrp="1"/>
          </p:cNvSpPr>
          <p:nvPr>
            <p:ph type="sldNum" sz="quarter" idx="12"/>
          </p:nvPr>
        </p:nvSpPr>
        <p:spPr/>
        <p:txBody>
          <a:bodyPr/>
          <a:lstStyle/>
          <a:p>
            <a:r>
              <a:rPr lang="en-US" altLang="en-US"/>
              <a:t>Slide </a:t>
            </a:r>
            <a:fld id="{E57B7DB0-4BB1-AF4E-9D4D-099802072834}" type="slidenum">
              <a:rPr lang="en-US" altLang="en-US"/>
              <a:pPr/>
              <a:t>56</a:t>
            </a:fld>
            <a:endParaRPr lang="en-US" altLang="en-US"/>
          </a:p>
        </p:txBody>
      </p:sp>
      <p:grpSp>
        <p:nvGrpSpPr>
          <p:cNvPr id="353305" name="Group 25">
            <a:extLst>
              <a:ext uri="{FF2B5EF4-FFF2-40B4-BE49-F238E27FC236}">
                <a16:creationId xmlns:a16="http://schemas.microsoft.com/office/drawing/2014/main" id="{65DA9842-882C-6046-9EE7-4DE7A26CC573}"/>
              </a:ext>
            </a:extLst>
          </p:cNvPr>
          <p:cNvGrpSpPr>
            <a:grpSpLocks/>
          </p:cNvGrpSpPr>
          <p:nvPr/>
        </p:nvGrpSpPr>
        <p:grpSpPr bwMode="auto">
          <a:xfrm>
            <a:off x="228600" y="228600"/>
            <a:ext cx="8763000" cy="5857875"/>
            <a:chOff x="144" y="203"/>
            <a:chExt cx="5520" cy="3690"/>
          </a:xfrm>
        </p:grpSpPr>
        <p:pic>
          <p:nvPicPr>
            <p:cNvPr id="353283" name="Picture 3">
              <a:extLst>
                <a:ext uri="{FF2B5EF4-FFF2-40B4-BE49-F238E27FC236}">
                  <a16:creationId xmlns:a16="http://schemas.microsoft.com/office/drawing/2014/main" id="{1EE60CD6-2788-714E-A8D6-C37C2D0E1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203"/>
              <a:ext cx="5520" cy="3690"/>
            </a:xfrm>
            <a:prstGeom prst="rect">
              <a:avLst/>
            </a:prstGeom>
            <a:noFill/>
            <a:extLst>
              <a:ext uri="{909E8E84-426E-40DD-AFC4-6F175D3DCCD1}">
                <a14:hiddenFill xmlns:a14="http://schemas.microsoft.com/office/drawing/2010/main">
                  <a:solidFill>
                    <a:srgbClr val="FFFFFF"/>
                  </a:solidFill>
                </a14:hiddenFill>
              </a:ext>
            </a:extLst>
          </p:spPr>
        </p:pic>
        <p:sp>
          <p:nvSpPr>
            <p:cNvPr id="353284" name="Rectangle 4">
              <a:extLst>
                <a:ext uri="{FF2B5EF4-FFF2-40B4-BE49-F238E27FC236}">
                  <a16:creationId xmlns:a16="http://schemas.microsoft.com/office/drawing/2014/main" id="{7EC69DC9-F619-7146-92C7-7ADC94D124DB}"/>
                </a:ext>
              </a:extLst>
            </p:cNvPr>
            <p:cNvSpPr>
              <a:spLocks noChangeArrowheads="1"/>
            </p:cNvSpPr>
            <p:nvPr/>
          </p:nvSpPr>
          <p:spPr bwMode="auto">
            <a:xfrm>
              <a:off x="374" y="380"/>
              <a:ext cx="874" cy="1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286" name="Line 6">
              <a:extLst>
                <a:ext uri="{FF2B5EF4-FFF2-40B4-BE49-F238E27FC236}">
                  <a16:creationId xmlns:a16="http://schemas.microsoft.com/office/drawing/2014/main" id="{7D3E707B-635C-AB4F-BF2E-0FF4790FC969}"/>
                </a:ext>
              </a:extLst>
            </p:cNvPr>
            <p:cNvSpPr>
              <a:spLocks noChangeShapeType="1"/>
            </p:cNvSpPr>
            <p:nvPr/>
          </p:nvSpPr>
          <p:spPr bwMode="auto">
            <a:xfrm>
              <a:off x="528" y="2112"/>
              <a:ext cx="3408"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87" name="Line 7">
              <a:extLst>
                <a:ext uri="{FF2B5EF4-FFF2-40B4-BE49-F238E27FC236}">
                  <a16:creationId xmlns:a16="http://schemas.microsoft.com/office/drawing/2014/main" id="{FC385237-28BB-E148-A2C2-8859AD57B7EC}"/>
                </a:ext>
              </a:extLst>
            </p:cNvPr>
            <p:cNvSpPr>
              <a:spLocks noChangeShapeType="1"/>
            </p:cNvSpPr>
            <p:nvPr/>
          </p:nvSpPr>
          <p:spPr bwMode="auto">
            <a:xfrm>
              <a:off x="528" y="2570"/>
              <a:ext cx="3408"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88" name="Line 8">
              <a:extLst>
                <a:ext uri="{FF2B5EF4-FFF2-40B4-BE49-F238E27FC236}">
                  <a16:creationId xmlns:a16="http://schemas.microsoft.com/office/drawing/2014/main" id="{70A12302-25F5-A14C-AE54-49C714FEBD73}"/>
                </a:ext>
              </a:extLst>
            </p:cNvPr>
            <p:cNvSpPr>
              <a:spLocks noChangeShapeType="1"/>
            </p:cNvSpPr>
            <p:nvPr/>
          </p:nvSpPr>
          <p:spPr bwMode="auto">
            <a:xfrm>
              <a:off x="528" y="3042"/>
              <a:ext cx="3408"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89" name="Line 9">
              <a:extLst>
                <a:ext uri="{FF2B5EF4-FFF2-40B4-BE49-F238E27FC236}">
                  <a16:creationId xmlns:a16="http://schemas.microsoft.com/office/drawing/2014/main" id="{CE8A171C-8374-154C-AAA2-16F358433F9D}"/>
                </a:ext>
              </a:extLst>
            </p:cNvPr>
            <p:cNvSpPr>
              <a:spLocks noChangeShapeType="1"/>
            </p:cNvSpPr>
            <p:nvPr/>
          </p:nvSpPr>
          <p:spPr bwMode="auto">
            <a:xfrm>
              <a:off x="528" y="1632"/>
              <a:ext cx="3408"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90" name="Line 10">
              <a:extLst>
                <a:ext uri="{FF2B5EF4-FFF2-40B4-BE49-F238E27FC236}">
                  <a16:creationId xmlns:a16="http://schemas.microsoft.com/office/drawing/2014/main" id="{D7D53B1D-A6F6-0442-8E0B-DEF52E2419BC}"/>
                </a:ext>
              </a:extLst>
            </p:cNvPr>
            <p:cNvSpPr>
              <a:spLocks noChangeShapeType="1"/>
            </p:cNvSpPr>
            <p:nvPr/>
          </p:nvSpPr>
          <p:spPr bwMode="auto">
            <a:xfrm>
              <a:off x="528" y="1170"/>
              <a:ext cx="3408"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91" name="Line 11">
              <a:extLst>
                <a:ext uri="{FF2B5EF4-FFF2-40B4-BE49-F238E27FC236}">
                  <a16:creationId xmlns:a16="http://schemas.microsoft.com/office/drawing/2014/main" id="{62C3E67F-35C3-3F45-BB42-7BE67E0BBE1D}"/>
                </a:ext>
              </a:extLst>
            </p:cNvPr>
            <p:cNvSpPr>
              <a:spLocks noChangeShapeType="1"/>
            </p:cNvSpPr>
            <p:nvPr/>
          </p:nvSpPr>
          <p:spPr bwMode="auto">
            <a:xfrm>
              <a:off x="528" y="710"/>
              <a:ext cx="3408"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92" name="Line 12">
              <a:extLst>
                <a:ext uri="{FF2B5EF4-FFF2-40B4-BE49-F238E27FC236}">
                  <a16:creationId xmlns:a16="http://schemas.microsoft.com/office/drawing/2014/main" id="{E2EF79B7-D8BB-A047-BC94-7639368E94FC}"/>
                </a:ext>
              </a:extLst>
            </p:cNvPr>
            <p:cNvSpPr>
              <a:spLocks noChangeShapeType="1"/>
            </p:cNvSpPr>
            <p:nvPr/>
          </p:nvSpPr>
          <p:spPr bwMode="auto">
            <a:xfrm>
              <a:off x="528" y="3504"/>
              <a:ext cx="3456" cy="0"/>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93" name="Line 13">
              <a:extLst>
                <a:ext uri="{FF2B5EF4-FFF2-40B4-BE49-F238E27FC236}">
                  <a16:creationId xmlns:a16="http://schemas.microsoft.com/office/drawing/2014/main" id="{5E83755E-F64C-9F48-B5F6-AE1EE41FAC4B}"/>
                </a:ext>
              </a:extLst>
            </p:cNvPr>
            <p:cNvSpPr>
              <a:spLocks noChangeShapeType="1"/>
            </p:cNvSpPr>
            <p:nvPr/>
          </p:nvSpPr>
          <p:spPr bwMode="auto">
            <a:xfrm flipV="1">
              <a:off x="528" y="720"/>
              <a:ext cx="0" cy="2976"/>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94" name="Line 14">
              <a:extLst>
                <a:ext uri="{FF2B5EF4-FFF2-40B4-BE49-F238E27FC236}">
                  <a16:creationId xmlns:a16="http://schemas.microsoft.com/office/drawing/2014/main" id="{D6360869-0B88-894F-92FD-972D5F93A803}"/>
                </a:ext>
              </a:extLst>
            </p:cNvPr>
            <p:cNvSpPr>
              <a:spLocks noChangeShapeType="1"/>
            </p:cNvSpPr>
            <p:nvPr/>
          </p:nvSpPr>
          <p:spPr bwMode="auto">
            <a:xfrm flipV="1">
              <a:off x="1082" y="720"/>
              <a:ext cx="0" cy="2976"/>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95" name="Line 15">
              <a:extLst>
                <a:ext uri="{FF2B5EF4-FFF2-40B4-BE49-F238E27FC236}">
                  <a16:creationId xmlns:a16="http://schemas.microsoft.com/office/drawing/2014/main" id="{A64ACF7D-ACDF-E145-988C-CCD9C9248F7F}"/>
                </a:ext>
              </a:extLst>
            </p:cNvPr>
            <p:cNvSpPr>
              <a:spLocks noChangeShapeType="1"/>
            </p:cNvSpPr>
            <p:nvPr/>
          </p:nvSpPr>
          <p:spPr bwMode="auto">
            <a:xfrm flipV="1">
              <a:off x="1632" y="720"/>
              <a:ext cx="0" cy="2976"/>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96" name="Line 16">
              <a:extLst>
                <a:ext uri="{FF2B5EF4-FFF2-40B4-BE49-F238E27FC236}">
                  <a16:creationId xmlns:a16="http://schemas.microsoft.com/office/drawing/2014/main" id="{8A88806D-22C2-484C-89C4-DD50DEE916DA}"/>
                </a:ext>
              </a:extLst>
            </p:cNvPr>
            <p:cNvSpPr>
              <a:spLocks noChangeShapeType="1"/>
            </p:cNvSpPr>
            <p:nvPr/>
          </p:nvSpPr>
          <p:spPr bwMode="auto">
            <a:xfrm flipV="1">
              <a:off x="2176" y="720"/>
              <a:ext cx="0" cy="2976"/>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97" name="Line 17">
              <a:extLst>
                <a:ext uri="{FF2B5EF4-FFF2-40B4-BE49-F238E27FC236}">
                  <a16:creationId xmlns:a16="http://schemas.microsoft.com/office/drawing/2014/main" id="{3E289EF0-BAB2-7D48-892B-96FF641D12F0}"/>
                </a:ext>
              </a:extLst>
            </p:cNvPr>
            <p:cNvSpPr>
              <a:spLocks noChangeShapeType="1"/>
            </p:cNvSpPr>
            <p:nvPr/>
          </p:nvSpPr>
          <p:spPr bwMode="auto">
            <a:xfrm flipV="1">
              <a:off x="2736" y="720"/>
              <a:ext cx="0" cy="2976"/>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98" name="Line 18">
              <a:extLst>
                <a:ext uri="{FF2B5EF4-FFF2-40B4-BE49-F238E27FC236}">
                  <a16:creationId xmlns:a16="http://schemas.microsoft.com/office/drawing/2014/main" id="{98B21A45-C72F-A442-BA89-87F401C31ACD}"/>
                </a:ext>
              </a:extLst>
            </p:cNvPr>
            <p:cNvSpPr>
              <a:spLocks noChangeShapeType="1"/>
            </p:cNvSpPr>
            <p:nvPr/>
          </p:nvSpPr>
          <p:spPr bwMode="auto">
            <a:xfrm flipV="1">
              <a:off x="3282" y="720"/>
              <a:ext cx="0" cy="2976"/>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299" name="Line 19">
              <a:extLst>
                <a:ext uri="{FF2B5EF4-FFF2-40B4-BE49-F238E27FC236}">
                  <a16:creationId xmlns:a16="http://schemas.microsoft.com/office/drawing/2014/main" id="{838313F1-AF69-994B-893B-8B6B1B13FF8C}"/>
                </a:ext>
              </a:extLst>
            </p:cNvPr>
            <p:cNvSpPr>
              <a:spLocks noChangeShapeType="1"/>
            </p:cNvSpPr>
            <p:nvPr/>
          </p:nvSpPr>
          <p:spPr bwMode="auto">
            <a:xfrm flipV="1">
              <a:off x="3823" y="720"/>
              <a:ext cx="0" cy="2976"/>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300" name="Rectangle 20">
              <a:extLst>
                <a:ext uri="{FF2B5EF4-FFF2-40B4-BE49-F238E27FC236}">
                  <a16:creationId xmlns:a16="http://schemas.microsoft.com/office/drawing/2014/main" id="{1876132A-76EB-5442-A746-A6616CD9DF25}"/>
                </a:ext>
              </a:extLst>
            </p:cNvPr>
            <p:cNvSpPr>
              <a:spLocks noChangeArrowheads="1"/>
            </p:cNvSpPr>
            <p:nvPr/>
          </p:nvSpPr>
          <p:spPr bwMode="auto">
            <a:xfrm>
              <a:off x="1536" y="432"/>
              <a:ext cx="1872" cy="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301" name="Text Box 21">
              <a:extLst>
                <a:ext uri="{FF2B5EF4-FFF2-40B4-BE49-F238E27FC236}">
                  <a16:creationId xmlns:a16="http://schemas.microsoft.com/office/drawing/2014/main" id="{9B329149-9BEA-084D-9517-192985527202}"/>
                </a:ext>
              </a:extLst>
            </p:cNvPr>
            <p:cNvSpPr txBox="1">
              <a:spLocks noChangeArrowheads="1"/>
            </p:cNvSpPr>
            <p:nvPr/>
          </p:nvSpPr>
          <p:spPr bwMode="auto">
            <a:xfrm>
              <a:off x="816" y="1056"/>
              <a:ext cx="1152" cy="734"/>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latin typeface="Arial" panose="020B0604020202020204" pitchFamily="34" charset="0"/>
                </a:rPr>
                <a:t>From: </a:t>
              </a:r>
            </a:p>
            <a:p>
              <a:pPr algn="ctr"/>
              <a:r>
                <a:rPr lang="en-US" altLang="en-US" sz="1400">
                  <a:latin typeface="Arial" panose="020B0604020202020204" pitchFamily="34" charset="0"/>
                </a:rPr>
                <a:t>“Robots After All,” </a:t>
              </a:r>
            </a:p>
            <a:p>
              <a:pPr algn="ctr"/>
              <a:r>
                <a:rPr lang="en-US" altLang="en-US" sz="1400">
                  <a:latin typeface="Arial" panose="020B0604020202020204" pitchFamily="34" charset="0"/>
                </a:rPr>
                <a:t>by H. Moravec, </a:t>
              </a:r>
              <a:r>
                <a:rPr lang="en-US" altLang="en-US" sz="1400" i="1">
                  <a:latin typeface="Arial" panose="020B0604020202020204" pitchFamily="34" charset="0"/>
                </a:rPr>
                <a:t>CACM</a:t>
              </a:r>
              <a:r>
                <a:rPr lang="en-US" altLang="en-US" sz="1400">
                  <a:latin typeface="Arial" panose="020B0604020202020204" pitchFamily="34" charset="0"/>
                </a:rPr>
                <a:t>, pp. 90-97, October 2003.</a:t>
              </a:r>
            </a:p>
          </p:txBody>
        </p:sp>
        <p:sp>
          <p:nvSpPr>
            <p:cNvPr id="353302" name="AutoShape 22">
              <a:extLst>
                <a:ext uri="{FF2B5EF4-FFF2-40B4-BE49-F238E27FC236}">
                  <a16:creationId xmlns:a16="http://schemas.microsoft.com/office/drawing/2014/main" id="{78A952B1-0F61-4F45-8D3F-E7F7F4514BCF}"/>
                </a:ext>
              </a:extLst>
            </p:cNvPr>
            <p:cNvSpPr>
              <a:spLocks/>
            </p:cNvSpPr>
            <p:nvPr/>
          </p:nvSpPr>
          <p:spPr bwMode="auto">
            <a:xfrm rot="-5400000">
              <a:off x="4632" y="2664"/>
              <a:ext cx="96" cy="1584"/>
            </a:xfrm>
            <a:prstGeom prst="leftBrace">
              <a:avLst>
                <a:gd name="adj1" fmla="val 137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3303" name="Text Box 23">
              <a:extLst>
                <a:ext uri="{FF2B5EF4-FFF2-40B4-BE49-F238E27FC236}">
                  <a16:creationId xmlns:a16="http://schemas.microsoft.com/office/drawing/2014/main" id="{F764B57A-E7A9-2047-B613-BFB763F247B1}"/>
                </a:ext>
              </a:extLst>
            </p:cNvPr>
            <p:cNvSpPr txBox="1">
              <a:spLocks noChangeArrowheads="1"/>
            </p:cNvSpPr>
            <p:nvPr/>
          </p:nvSpPr>
          <p:spPr bwMode="auto">
            <a:xfrm>
              <a:off x="3936" y="3477"/>
              <a:ext cx="1488"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latin typeface="Arial" panose="020B0604020202020204" pitchFamily="34" charset="0"/>
                </a:rPr>
                <a:t>Mental power in four scales</a:t>
              </a:r>
            </a:p>
          </p:txBody>
        </p:sp>
      </p:grpSp>
      <p:sp>
        <p:nvSpPr>
          <p:cNvPr id="353285" name="Rectangle 5">
            <a:extLst>
              <a:ext uri="{FF2B5EF4-FFF2-40B4-BE49-F238E27FC236}">
                <a16:creationId xmlns:a16="http://schemas.microsoft.com/office/drawing/2014/main" id="{C3487354-C066-2E49-AA81-BEAB21A23BD8}"/>
              </a:ext>
            </a:extLst>
          </p:cNvPr>
          <p:cNvSpPr>
            <a:spLocks noGrp="1" noChangeArrowheads="1"/>
          </p:cNvSpPr>
          <p:nvPr>
            <p:ph type="ctrTitle"/>
          </p:nvPr>
        </p:nvSpPr>
        <p:spPr>
          <a:xfrm>
            <a:off x="0" y="0"/>
            <a:ext cx="9144000" cy="762000"/>
          </a:xfrm>
        </p:spPr>
        <p:txBody>
          <a:bodyPr anchor="ctr"/>
          <a:lstStyle/>
          <a:p>
            <a:r>
              <a:rPr lang="en-US" altLang="en-US" sz="2800"/>
              <a:t>Evolution of Computer Performance/Cost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2040A9EE-1724-C044-97F3-708503EAC64A}"/>
              </a:ext>
            </a:extLst>
          </p:cNvPr>
          <p:cNvSpPr>
            <a:spLocks noGrp="1"/>
          </p:cNvSpPr>
          <p:nvPr>
            <p:ph type="dt" sz="half" idx="10"/>
          </p:nvPr>
        </p:nvSpPr>
        <p:spPr/>
        <p:txBody>
          <a:bodyPr/>
          <a:lstStyle/>
          <a:p>
            <a:r>
              <a:rPr lang="en-US" altLang="en-US"/>
              <a:t>Fall  2010</a:t>
            </a:r>
          </a:p>
        </p:txBody>
      </p:sp>
      <p:sp>
        <p:nvSpPr>
          <p:cNvPr id="8" name="Footer Placeholder 4">
            <a:extLst>
              <a:ext uri="{FF2B5EF4-FFF2-40B4-BE49-F238E27FC236}">
                <a16:creationId xmlns:a16="http://schemas.microsoft.com/office/drawing/2014/main" id="{2FB08FB2-B31C-8347-A1FD-BAF834903464}"/>
              </a:ext>
            </a:extLst>
          </p:cNvPr>
          <p:cNvSpPr>
            <a:spLocks noGrp="1"/>
          </p:cNvSpPr>
          <p:nvPr>
            <p:ph type="ftr" sz="quarter" idx="11"/>
          </p:nvPr>
        </p:nvSpPr>
        <p:spPr/>
        <p:txBody>
          <a:bodyPr/>
          <a:lstStyle/>
          <a:p>
            <a:r>
              <a:rPr lang="en-US" altLang="en-US"/>
              <a:t>Parallel Processing, Implementation Aspects</a:t>
            </a:r>
          </a:p>
        </p:txBody>
      </p:sp>
      <p:sp>
        <p:nvSpPr>
          <p:cNvPr id="9" name="Slide Number Placeholder 5">
            <a:extLst>
              <a:ext uri="{FF2B5EF4-FFF2-40B4-BE49-F238E27FC236}">
                <a16:creationId xmlns:a16="http://schemas.microsoft.com/office/drawing/2014/main" id="{8F58747E-0FF0-2D4F-9CB2-78DF9A2D2EE6}"/>
              </a:ext>
            </a:extLst>
          </p:cNvPr>
          <p:cNvSpPr>
            <a:spLocks noGrp="1"/>
          </p:cNvSpPr>
          <p:nvPr>
            <p:ph type="sldNum" sz="quarter" idx="12"/>
          </p:nvPr>
        </p:nvSpPr>
        <p:spPr/>
        <p:txBody>
          <a:bodyPr/>
          <a:lstStyle/>
          <a:p>
            <a:r>
              <a:rPr lang="en-US" altLang="en-US"/>
              <a:t>Slide </a:t>
            </a:r>
            <a:fld id="{1B5B2341-54E8-CB42-B06D-882D8F93ADB4}" type="slidenum">
              <a:rPr lang="en-US" altLang="en-US"/>
              <a:pPr/>
              <a:t>57</a:t>
            </a:fld>
            <a:endParaRPr lang="en-US" altLang="en-US"/>
          </a:p>
        </p:txBody>
      </p:sp>
      <p:sp>
        <p:nvSpPr>
          <p:cNvPr id="360450" name="Rectangle 2">
            <a:extLst>
              <a:ext uri="{FF2B5EF4-FFF2-40B4-BE49-F238E27FC236}">
                <a16:creationId xmlns:a16="http://schemas.microsoft.com/office/drawing/2014/main" id="{1A89962C-7703-4B42-83B4-F7110E73839A}"/>
              </a:ext>
            </a:extLst>
          </p:cNvPr>
          <p:cNvSpPr>
            <a:spLocks noGrp="1" noChangeArrowheads="1"/>
          </p:cNvSpPr>
          <p:nvPr>
            <p:ph type="title"/>
          </p:nvPr>
        </p:nvSpPr>
        <p:spPr>
          <a:xfrm>
            <a:off x="152400" y="152400"/>
            <a:ext cx="8839200" cy="838200"/>
          </a:xfrm>
        </p:spPr>
        <p:txBody>
          <a:bodyPr/>
          <a:lstStyle/>
          <a:p>
            <a:r>
              <a:rPr lang="en-US" altLang="en-US" sz="2800"/>
              <a:t>Two Approaches to Parallel Processing</a:t>
            </a:r>
          </a:p>
        </p:txBody>
      </p:sp>
      <p:sp>
        <p:nvSpPr>
          <p:cNvPr id="360453" name="Rectangle 5">
            <a:extLst>
              <a:ext uri="{FF2B5EF4-FFF2-40B4-BE49-F238E27FC236}">
                <a16:creationId xmlns:a16="http://schemas.microsoft.com/office/drawing/2014/main" id="{2865E0C8-FE0A-6046-A543-A6C050BC2D49}"/>
              </a:ext>
            </a:extLst>
          </p:cNvPr>
          <p:cNvSpPr>
            <a:spLocks noChangeArrowheads="1"/>
          </p:cNvSpPr>
          <p:nvPr/>
        </p:nvSpPr>
        <p:spPr bwMode="auto">
          <a:xfrm>
            <a:off x="0" y="2014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60454" name="Text Box 6">
            <a:extLst>
              <a:ext uri="{FF2B5EF4-FFF2-40B4-BE49-F238E27FC236}">
                <a16:creationId xmlns:a16="http://schemas.microsoft.com/office/drawing/2014/main" id="{156C6C05-0C86-6F47-B4FE-B3D92A810F15}"/>
              </a:ext>
            </a:extLst>
          </p:cNvPr>
          <p:cNvSpPr txBox="1">
            <a:spLocks noChangeArrowheads="1"/>
          </p:cNvSpPr>
          <p:nvPr/>
        </p:nvSpPr>
        <p:spPr bwMode="auto">
          <a:xfrm>
            <a:off x="457200" y="5562600"/>
            <a:ext cx="8305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a:latin typeface="Arial" panose="020B0604020202020204" pitchFamily="34" charset="0"/>
              </a:rPr>
              <a:t>The topology-independent approach is currently dominant</a:t>
            </a:r>
          </a:p>
        </p:txBody>
      </p:sp>
      <p:sp>
        <p:nvSpPr>
          <p:cNvPr id="360455" name="Text Box 7">
            <a:extLst>
              <a:ext uri="{FF2B5EF4-FFF2-40B4-BE49-F238E27FC236}">
                <a16:creationId xmlns:a16="http://schemas.microsoft.com/office/drawing/2014/main" id="{57ADDEC2-0328-9B4B-9010-C8A4BE3EC35B}"/>
              </a:ext>
            </a:extLst>
          </p:cNvPr>
          <p:cNvSpPr txBox="1">
            <a:spLocks noChangeArrowheads="1"/>
          </p:cNvSpPr>
          <p:nvPr/>
        </p:nvSpPr>
        <p:spPr bwMode="auto">
          <a:xfrm>
            <a:off x="457200" y="1066800"/>
            <a:ext cx="83058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US" altLang="en-US" b="1">
                <a:latin typeface="Arial" panose="020B0604020202020204" pitchFamily="34" charset="0"/>
              </a:rPr>
              <a:t>Architecture (topology) and algorithm considered in tandem</a:t>
            </a:r>
            <a:endParaRPr lang="en-US" altLang="en-US" sz="1200" b="1">
              <a:latin typeface="Arial" panose="020B0604020202020204" pitchFamily="34" charset="0"/>
            </a:endParaRPr>
          </a:p>
          <a:p>
            <a:pPr>
              <a:lnSpc>
                <a:spcPct val="85000"/>
              </a:lnSpc>
            </a:pPr>
            <a:endParaRPr lang="en-US" altLang="en-US">
              <a:latin typeface="Arial" panose="020B0604020202020204" pitchFamily="34" charset="0"/>
            </a:endParaRPr>
          </a:p>
          <a:p>
            <a:pPr>
              <a:lnSpc>
                <a:spcPct val="85000"/>
              </a:lnSpc>
            </a:pPr>
            <a:r>
              <a:rPr lang="en-US" altLang="en-US">
                <a:latin typeface="Arial" panose="020B0604020202020204" pitchFamily="34" charset="0"/>
              </a:rPr>
              <a:t>+ Potentially very high performance</a:t>
            </a:r>
          </a:p>
          <a:p>
            <a:pPr>
              <a:lnSpc>
                <a:spcPct val="85000"/>
              </a:lnSpc>
            </a:pPr>
            <a:endParaRPr lang="en-US" altLang="en-US" sz="1200">
              <a:latin typeface="Arial" panose="020B0604020202020204" pitchFamily="34" charset="0"/>
            </a:endParaRPr>
          </a:p>
          <a:p>
            <a:pPr>
              <a:lnSpc>
                <a:spcPct val="85000"/>
              </a:lnSpc>
            </a:pPr>
            <a:r>
              <a:rPr lang="en-US" altLang="en-US">
                <a:latin typeface="Arial" panose="020B0604020202020204" pitchFamily="34" charset="0"/>
              </a:rPr>
              <a:t>– Large effort to develop efficient algorithms</a:t>
            </a:r>
            <a:endParaRPr lang="en-US" altLang="en-US" sz="1000">
              <a:latin typeface="Arial" panose="020B0604020202020204" pitchFamily="34" charset="0"/>
            </a:endParaRPr>
          </a:p>
        </p:txBody>
      </p:sp>
      <p:sp>
        <p:nvSpPr>
          <p:cNvPr id="360456" name="Text Box 8">
            <a:extLst>
              <a:ext uri="{FF2B5EF4-FFF2-40B4-BE49-F238E27FC236}">
                <a16:creationId xmlns:a16="http://schemas.microsoft.com/office/drawing/2014/main" id="{7F96EFED-774C-EC40-91AA-2819428BE0EB}"/>
              </a:ext>
            </a:extLst>
          </p:cNvPr>
          <p:cNvSpPr txBox="1">
            <a:spLocks noChangeArrowheads="1"/>
          </p:cNvSpPr>
          <p:nvPr/>
        </p:nvSpPr>
        <p:spPr bwMode="auto">
          <a:xfrm>
            <a:off x="457200" y="2590800"/>
            <a:ext cx="8305800" cy="273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US" altLang="en-US" b="1">
                <a:latin typeface="Arial" panose="020B0604020202020204" pitchFamily="34" charset="0"/>
              </a:rPr>
              <a:t>Users interact with topology-independent platforms</a:t>
            </a:r>
          </a:p>
          <a:p>
            <a:pPr>
              <a:lnSpc>
                <a:spcPct val="85000"/>
              </a:lnSpc>
            </a:pPr>
            <a:endParaRPr lang="en-US" altLang="en-US">
              <a:latin typeface="Arial" panose="020B0604020202020204" pitchFamily="34" charset="0"/>
            </a:endParaRPr>
          </a:p>
          <a:p>
            <a:pPr>
              <a:lnSpc>
                <a:spcPct val="85000"/>
              </a:lnSpc>
            </a:pPr>
            <a:r>
              <a:rPr lang="en-US" altLang="en-US">
                <a:latin typeface="Arial" panose="020B0604020202020204" pitchFamily="34" charset="0"/>
              </a:rPr>
              <a:t>+ Less steep learning curve</a:t>
            </a:r>
          </a:p>
          <a:p>
            <a:pPr>
              <a:lnSpc>
                <a:spcPct val="85000"/>
              </a:lnSpc>
            </a:pPr>
            <a:endParaRPr lang="en-US" altLang="en-US" sz="1200">
              <a:latin typeface="Arial" panose="020B0604020202020204" pitchFamily="34" charset="0"/>
            </a:endParaRPr>
          </a:p>
          <a:p>
            <a:pPr>
              <a:lnSpc>
                <a:spcPct val="85000"/>
              </a:lnSpc>
            </a:pPr>
            <a:r>
              <a:rPr lang="en-US" altLang="en-US">
                <a:latin typeface="Arial" panose="020B0604020202020204" pitchFamily="34" charset="0"/>
              </a:rPr>
              <a:t>+ Program portability</a:t>
            </a:r>
          </a:p>
          <a:p>
            <a:pPr>
              <a:lnSpc>
                <a:spcPct val="85000"/>
              </a:lnSpc>
            </a:pPr>
            <a:endParaRPr lang="en-US" altLang="en-US" sz="1200"/>
          </a:p>
          <a:p>
            <a:pPr>
              <a:lnSpc>
                <a:spcPct val="85000"/>
              </a:lnSpc>
            </a:pPr>
            <a:r>
              <a:rPr lang="en-US" altLang="en-US">
                <a:latin typeface="Arial" panose="020B0604020202020204" pitchFamily="34" charset="0"/>
              </a:rPr>
              <a:t>– Sacrifice some performance for ease of use</a:t>
            </a:r>
            <a:endParaRPr lang="en-US" altLang="en-US" sz="1000">
              <a:latin typeface="Arial" panose="020B0604020202020204" pitchFamily="34" charset="0"/>
            </a:endParaRPr>
          </a:p>
          <a:p>
            <a:pPr>
              <a:lnSpc>
                <a:spcPct val="85000"/>
              </a:lnSpc>
            </a:pPr>
            <a:endParaRPr lang="en-US" altLang="en-US"/>
          </a:p>
          <a:p>
            <a:pPr>
              <a:lnSpc>
                <a:spcPct val="85000"/>
              </a:lnSpc>
            </a:pPr>
            <a:r>
              <a:rPr lang="en-US" altLang="en-US">
                <a:latin typeface="Arial" panose="020B0604020202020204" pitchFamily="34" charset="0"/>
              </a:rPr>
              <a:t>Main examples:	</a:t>
            </a:r>
          </a:p>
          <a:p>
            <a:pPr>
              <a:lnSpc>
                <a:spcPct val="85000"/>
              </a:lnSpc>
            </a:pPr>
            <a:r>
              <a:rPr lang="en-US" altLang="en-US">
                <a:latin typeface="Arial" panose="020B0604020202020204" pitchFamily="34" charset="0"/>
              </a:rPr>
              <a:t>	Virtual shared memory</a:t>
            </a:r>
          </a:p>
          <a:p>
            <a:pPr>
              <a:lnSpc>
                <a:spcPct val="85000"/>
              </a:lnSpc>
            </a:pPr>
            <a:r>
              <a:rPr lang="en-US" altLang="en-US">
                <a:latin typeface="Arial" panose="020B0604020202020204" pitchFamily="34" charset="0"/>
              </a:rPr>
              <a:t>	Message-passing interface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0456"/>
                                        </p:tgtEl>
                                        <p:attrNameLst>
                                          <p:attrName>style.visibility</p:attrName>
                                        </p:attrNameLst>
                                      </p:cBhvr>
                                      <p:to>
                                        <p:strVal val="visible"/>
                                      </p:to>
                                    </p:set>
                                    <p:animEffect transition="in" filter="dissolve">
                                      <p:cBhvr>
                                        <p:cTn id="7" dur="500"/>
                                        <p:tgtEl>
                                          <p:spTgt spid="360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0454"/>
                                        </p:tgtEl>
                                        <p:attrNameLst>
                                          <p:attrName>style.visibility</p:attrName>
                                        </p:attrNameLst>
                                      </p:cBhvr>
                                      <p:to>
                                        <p:strVal val="visible"/>
                                      </p:to>
                                    </p:set>
                                    <p:anim calcmode="lin" valueType="num">
                                      <p:cBhvr additive="base">
                                        <p:cTn id="12" dur="500" fill="hold"/>
                                        <p:tgtEl>
                                          <p:spTgt spid="360454"/>
                                        </p:tgtEl>
                                        <p:attrNameLst>
                                          <p:attrName>ppt_x</p:attrName>
                                        </p:attrNameLst>
                                      </p:cBhvr>
                                      <p:tavLst>
                                        <p:tav tm="0">
                                          <p:val>
                                            <p:strVal val="#ppt_x"/>
                                          </p:val>
                                        </p:tav>
                                        <p:tav tm="100000">
                                          <p:val>
                                            <p:strVal val="#ppt_x"/>
                                          </p:val>
                                        </p:tav>
                                      </p:tavLst>
                                    </p:anim>
                                    <p:anim calcmode="lin" valueType="num">
                                      <p:cBhvr additive="base">
                                        <p:cTn id="13" dur="500" fill="hold"/>
                                        <p:tgtEl>
                                          <p:spTgt spid="3604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4" grpId="0" animBg="1"/>
      <p:bldP spid="36045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5EF01D3B-8B74-0949-9E96-7340F8A6C46C}"/>
              </a:ext>
            </a:extLst>
          </p:cNvPr>
          <p:cNvSpPr>
            <a:spLocks noGrp="1"/>
          </p:cNvSpPr>
          <p:nvPr>
            <p:ph type="dt" sz="half" idx="10"/>
          </p:nvPr>
        </p:nvSpPr>
        <p:spPr/>
        <p:txBody>
          <a:bodyPr/>
          <a:lstStyle/>
          <a:p>
            <a:r>
              <a:rPr lang="en-US" altLang="en-US"/>
              <a:t>Fall  2010</a:t>
            </a:r>
          </a:p>
        </p:txBody>
      </p:sp>
      <p:sp>
        <p:nvSpPr>
          <p:cNvPr id="6" name="Footer Placeholder 4">
            <a:extLst>
              <a:ext uri="{FF2B5EF4-FFF2-40B4-BE49-F238E27FC236}">
                <a16:creationId xmlns:a16="http://schemas.microsoft.com/office/drawing/2014/main" id="{1D7BF845-217B-FC4E-A566-5914428FF947}"/>
              </a:ext>
            </a:extLst>
          </p:cNvPr>
          <p:cNvSpPr>
            <a:spLocks noGrp="1"/>
          </p:cNvSpPr>
          <p:nvPr>
            <p:ph type="ftr" sz="quarter" idx="11"/>
          </p:nvPr>
        </p:nvSpPr>
        <p:spPr/>
        <p:txBody>
          <a:bodyPr/>
          <a:lstStyle/>
          <a:p>
            <a:r>
              <a:rPr lang="en-US" altLang="en-US"/>
              <a:t>Parallel Processing, Implementation Aspects</a:t>
            </a:r>
          </a:p>
        </p:txBody>
      </p:sp>
      <p:sp>
        <p:nvSpPr>
          <p:cNvPr id="7" name="Slide Number Placeholder 5">
            <a:extLst>
              <a:ext uri="{FF2B5EF4-FFF2-40B4-BE49-F238E27FC236}">
                <a16:creationId xmlns:a16="http://schemas.microsoft.com/office/drawing/2014/main" id="{E57866BE-1B9F-F54C-8B1E-244B6EC308B9}"/>
              </a:ext>
            </a:extLst>
          </p:cNvPr>
          <p:cNvSpPr>
            <a:spLocks noGrp="1"/>
          </p:cNvSpPr>
          <p:nvPr>
            <p:ph type="sldNum" sz="quarter" idx="12"/>
          </p:nvPr>
        </p:nvSpPr>
        <p:spPr/>
        <p:txBody>
          <a:bodyPr/>
          <a:lstStyle/>
          <a:p>
            <a:r>
              <a:rPr lang="en-US" altLang="en-US"/>
              <a:t>Slide </a:t>
            </a:r>
            <a:fld id="{80023813-AC41-F749-8067-8F99FA8C7BF2}" type="slidenum">
              <a:rPr lang="en-US" altLang="en-US"/>
              <a:pPr/>
              <a:t>58</a:t>
            </a:fld>
            <a:endParaRPr lang="en-US" altLang="en-US"/>
          </a:p>
        </p:txBody>
      </p:sp>
      <p:sp>
        <p:nvSpPr>
          <p:cNvPr id="352258" name="Rectangle 2">
            <a:extLst>
              <a:ext uri="{FF2B5EF4-FFF2-40B4-BE49-F238E27FC236}">
                <a16:creationId xmlns:a16="http://schemas.microsoft.com/office/drawing/2014/main" id="{541C3496-620F-6A43-BB92-3558261B6C59}"/>
              </a:ext>
            </a:extLst>
          </p:cNvPr>
          <p:cNvSpPr>
            <a:spLocks noChangeArrowheads="1"/>
          </p:cNvSpPr>
          <p:nvPr/>
        </p:nvSpPr>
        <p:spPr bwMode="auto">
          <a:xfrm>
            <a:off x="304800" y="4267200"/>
            <a:ext cx="8534400" cy="1905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2259" name="Rectangle 3">
            <a:extLst>
              <a:ext uri="{FF2B5EF4-FFF2-40B4-BE49-F238E27FC236}">
                <a16:creationId xmlns:a16="http://schemas.microsoft.com/office/drawing/2014/main" id="{4B665526-5C98-704F-BF60-4D8E0797DE29}"/>
              </a:ext>
            </a:extLst>
          </p:cNvPr>
          <p:cNvSpPr>
            <a:spLocks noGrp="1" noChangeArrowheads="1"/>
          </p:cNvSpPr>
          <p:nvPr>
            <p:ph type="title"/>
          </p:nvPr>
        </p:nvSpPr>
        <p:spPr>
          <a:xfrm>
            <a:off x="381000" y="152400"/>
            <a:ext cx="8382000" cy="762000"/>
          </a:xfrm>
        </p:spPr>
        <p:txBody>
          <a:bodyPr/>
          <a:lstStyle/>
          <a:p>
            <a:r>
              <a:rPr lang="en-US" altLang="en-US" sz="3600" b="1">
                <a:solidFill>
                  <a:srgbClr val="E40000"/>
                </a:solidFill>
              </a:rPr>
              <a:t>A</a:t>
            </a:r>
            <a:r>
              <a:rPr lang="en-US" altLang="en-US" sz="3600" b="1">
                <a:solidFill>
                  <a:srgbClr val="249224"/>
                </a:solidFill>
              </a:rPr>
              <a:t>B</a:t>
            </a:r>
            <a:r>
              <a:rPr lang="en-US" altLang="en-US" sz="3600" b="1">
                <a:solidFill>
                  <a:srgbClr val="996633"/>
                </a:solidFill>
              </a:rPr>
              <a:t>C</a:t>
            </a:r>
            <a:r>
              <a:rPr lang="en-US" altLang="en-US" sz="3200"/>
              <a:t>s of Parallel Processing in One Slide</a:t>
            </a:r>
          </a:p>
        </p:txBody>
      </p:sp>
      <p:sp>
        <p:nvSpPr>
          <p:cNvPr id="352260" name="Text Box 4">
            <a:extLst>
              <a:ext uri="{FF2B5EF4-FFF2-40B4-BE49-F238E27FC236}">
                <a16:creationId xmlns:a16="http://schemas.microsoft.com/office/drawing/2014/main" id="{F5BE2C63-CC0F-974D-864C-0306A41EE8ED}"/>
              </a:ext>
            </a:extLst>
          </p:cNvPr>
          <p:cNvSpPr txBox="1">
            <a:spLocks noChangeArrowheads="1"/>
          </p:cNvSpPr>
          <p:nvPr/>
        </p:nvSpPr>
        <p:spPr bwMode="auto">
          <a:xfrm>
            <a:off x="0" y="914400"/>
            <a:ext cx="9144000"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pPr>
            <a:r>
              <a:rPr lang="en-US" altLang="en-US" b="1">
                <a:latin typeface="Arial" panose="020B0604020202020204" pitchFamily="34" charset="0"/>
              </a:rPr>
              <a:t>     </a:t>
            </a:r>
            <a:r>
              <a:rPr lang="en-US" altLang="en-US" sz="2400" b="1">
                <a:solidFill>
                  <a:srgbClr val="E40000"/>
                </a:solidFill>
                <a:latin typeface="Arial" panose="020B0604020202020204" pitchFamily="34" charset="0"/>
              </a:rPr>
              <a:t>A	Amdahl’s Law (Speedup Formula)</a:t>
            </a:r>
          </a:p>
          <a:p>
            <a:pPr>
              <a:lnSpc>
                <a:spcPct val="95000"/>
              </a:lnSpc>
            </a:pPr>
            <a:r>
              <a:rPr lang="en-US" altLang="en-US">
                <a:latin typeface="Arial" panose="020B0604020202020204" pitchFamily="34" charset="0"/>
              </a:rPr>
              <a:t>	</a:t>
            </a:r>
            <a:r>
              <a:rPr lang="en-US" altLang="en-US" b="1">
                <a:latin typeface="Arial" panose="020B0604020202020204" pitchFamily="34" charset="0"/>
              </a:rPr>
              <a:t>Bad news –</a:t>
            </a:r>
            <a:r>
              <a:rPr lang="en-US" altLang="en-US">
                <a:latin typeface="Arial" panose="020B0604020202020204" pitchFamily="34" charset="0"/>
              </a:rPr>
              <a:t> Sequential overhead will kill you, because:</a:t>
            </a:r>
          </a:p>
          <a:p>
            <a:pPr>
              <a:lnSpc>
                <a:spcPct val="95000"/>
              </a:lnSpc>
            </a:pPr>
            <a:r>
              <a:rPr lang="en-US" altLang="en-US">
                <a:latin typeface="Arial" panose="020B0604020202020204" pitchFamily="34" charset="0"/>
              </a:rPr>
              <a:t>	   Speedup  =  </a:t>
            </a:r>
            <a:r>
              <a:rPr lang="en-US" altLang="en-US" i="1">
                <a:latin typeface="Arial" panose="020B0604020202020204" pitchFamily="34" charset="0"/>
              </a:rPr>
              <a:t>T</a:t>
            </a:r>
            <a:r>
              <a:rPr lang="en-US" altLang="en-US" baseline="-25000">
                <a:latin typeface="Arial" panose="020B0604020202020204" pitchFamily="34" charset="0"/>
              </a:rPr>
              <a:t>1</a:t>
            </a:r>
            <a:r>
              <a:rPr lang="en-US" altLang="en-US">
                <a:latin typeface="Arial" panose="020B0604020202020204" pitchFamily="34" charset="0"/>
              </a:rPr>
              <a:t>/</a:t>
            </a:r>
            <a:r>
              <a:rPr lang="en-US" altLang="en-US" i="1">
                <a:latin typeface="Arial" panose="020B0604020202020204" pitchFamily="34" charset="0"/>
              </a:rPr>
              <a:t>T</a:t>
            </a:r>
            <a:r>
              <a:rPr lang="en-US" altLang="en-US" i="1" baseline="-25000">
                <a:latin typeface="Arial" panose="020B0604020202020204" pitchFamily="34" charset="0"/>
              </a:rPr>
              <a:t>p</a:t>
            </a:r>
            <a:r>
              <a:rPr lang="en-US" altLang="en-US">
                <a:latin typeface="Arial" panose="020B0604020202020204" pitchFamily="34" charset="0"/>
              </a:rPr>
              <a:t>  </a:t>
            </a:r>
            <a:r>
              <a:rPr lang="en-US" altLang="en-US">
                <a:latin typeface="Arial" panose="020B0604020202020204" pitchFamily="34" charset="0"/>
                <a:sym typeface="Symbol" pitchFamily="2" charset="2"/>
              </a:rPr>
              <a:t></a:t>
            </a:r>
            <a:r>
              <a:rPr lang="en-US" altLang="en-US">
                <a:latin typeface="Arial" panose="020B0604020202020204" pitchFamily="34" charset="0"/>
              </a:rPr>
              <a:t> 1/[</a:t>
            </a:r>
            <a:r>
              <a:rPr lang="en-US" altLang="en-US" i="1">
                <a:latin typeface="Arial" panose="020B0604020202020204" pitchFamily="34" charset="0"/>
              </a:rPr>
              <a:t>f</a:t>
            </a:r>
            <a:r>
              <a:rPr lang="en-US" altLang="en-US">
                <a:latin typeface="Arial" panose="020B0604020202020204" pitchFamily="34" charset="0"/>
              </a:rPr>
              <a:t> + (1 – </a:t>
            </a:r>
            <a:r>
              <a:rPr lang="en-US" altLang="en-US" i="1">
                <a:latin typeface="Arial" panose="020B0604020202020204" pitchFamily="34" charset="0"/>
              </a:rPr>
              <a:t>f</a:t>
            </a:r>
            <a:r>
              <a:rPr lang="en-US" altLang="en-US">
                <a:latin typeface="Arial" panose="020B0604020202020204" pitchFamily="34" charset="0"/>
              </a:rPr>
              <a:t>)/</a:t>
            </a:r>
            <a:r>
              <a:rPr lang="en-US" altLang="en-US" i="1">
                <a:latin typeface="Arial" panose="020B0604020202020204" pitchFamily="34" charset="0"/>
              </a:rPr>
              <a:t>p</a:t>
            </a:r>
            <a:r>
              <a:rPr lang="en-US" altLang="en-US">
                <a:latin typeface="Arial" panose="020B0604020202020204" pitchFamily="34" charset="0"/>
              </a:rPr>
              <a:t>] </a:t>
            </a:r>
            <a:r>
              <a:rPr lang="en-US" altLang="en-US">
                <a:latin typeface="Arial" panose="020B0604020202020204" pitchFamily="34" charset="0"/>
                <a:sym typeface="Symbol" pitchFamily="2" charset="2"/>
              </a:rPr>
              <a:t></a:t>
            </a:r>
            <a:r>
              <a:rPr lang="en-US" altLang="en-US">
                <a:latin typeface="Arial" panose="020B0604020202020204" pitchFamily="34" charset="0"/>
              </a:rPr>
              <a:t> </a:t>
            </a:r>
            <a:r>
              <a:rPr lang="en-US" altLang="en-US" i="1">
                <a:latin typeface="Arial" panose="020B0604020202020204" pitchFamily="34" charset="0"/>
              </a:rPr>
              <a:t>min</a:t>
            </a:r>
            <a:r>
              <a:rPr lang="en-US" altLang="en-US">
                <a:latin typeface="Arial" panose="020B0604020202020204" pitchFamily="34" charset="0"/>
              </a:rPr>
              <a:t>(1/</a:t>
            </a:r>
            <a:r>
              <a:rPr lang="en-US" altLang="en-US" i="1">
                <a:latin typeface="Arial" panose="020B0604020202020204" pitchFamily="34" charset="0"/>
              </a:rPr>
              <a:t>f</a:t>
            </a:r>
            <a:r>
              <a:rPr lang="en-US" altLang="en-US">
                <a:latin typeface="Arial" panose="020B0604020202020204" pitchFamily="34" charset="0"/>
              </a:rPr>
              <a:t>, </a:t>
            </a:r>
            <a:r>
              <a:rPr lang="en-US" altLang="en-US" i="1">
                <a:latin typeface="Arial" panose="020B0604020202020204" pitchFamily="34" charset="0"/>
              </a:rPr>
              <a:t>p</a:t>
            </a:r>
            <a:r>
              <a:rPr lang="en-US" altLang="en-US">
                <a:latin typeface="Arial" panose="020B0604020202020204" pitchFamily="34" charset="0"/>
              </a:rPr>
              <a:t>)</a:t>
            </a:r>
          </a:p>
          <a:p>
            <a:pPr>
              <a:lnSpc>
                <a:spcPct val="95000"/>
              </a:lnSpc>
            </a:pPr>
            <a:r>
              <a:rPr lang="en-US" altLang="en-US">
                <a:latin typeface="Arial" panose="020B0604020202020204" pitchFamily="34" charset="0"/>
              </a:rPr>
              <a:t>	</a:t>
            </a:r>
            <a:r>
              <a:rPr lang="en-US" altLang="en-US" b="1">
                <a:solidFill>
                  <a:schemeClr val="accent2"/>
                </a:solidFill>
                <a:latin typeface="Arial" panose="020B0604020202020204" pitchFamily="34" charset="0"/>
              </a:rPr>
              <a:t>Morale:</a:t>
            </a:r>
            <a:r>
              <a:rPr lang="en-US" altLang="en-US">
                <a:latin typeface="Arial" panose="020B0604020202020204" pitchFamily="34" charset="0"/>
              </a:rPr>
              <a:t> For </a:t>
            </a:r>
            <a:r>
              <a:rPr lang="en-US" altLang="en-US" i="1">
                <a:latin typeface="Arial" panose="020B0604020202020204" pitchFamily="34" charset="0"/>
              </a:rPr>
              <a:t>f</a:t>
            </a:r>
            <a:r>
              <a:rPr lang="en-US" altLang="en-US">
                <a:latin typeface="Arial" panose="020B0604020202020204" pitchFamily="34" charset="0"/>
              </a:rPr>
              <a:t> = 0.1, speedup is at best 10, regardless of peak OPS.</a:t>
            </a:r>
          </a:p>
          <a:p>
            <a:pPr>
              <a:lnSpc>
                <a:spcPct val="95000"/>
              </a:lnSpc>
            </a:pPr>
            <a:endParaRPr lang="en-US" altLang="en-US" sz="1200">
              <a:latin typeface="Arial" panose="020B0604020202020204" pitchFamily="34" charset="0"/>
            </a:endParaRPr>
          </a:p>
          <a:p>
            <a:pPr>
              <a:lnSpc>
                <a:spcPct val="95000"/>
              </a:lnSpc>
            </a:pPr>
            <a:r>
              <a:rPr lang="en-US" altLang="en-US" b="1">
                <a:latin typeface="Arial" panose="020B0604020202020204" pitchFamily="34" charset="0"/>
              </a:rPr>
              <a:t>     </a:t>
            </a:r>
            <a:r>
              <a:rPr lang="en-US" altLang="en-US" sz="2400" b="1">
                <a:solidFill>
                  <a:srgbClr val="249224"/>
                </a:solidFill>
                <a:latin typeface="Arial" panose="020B0604020202020204" pitchFamily="34" charset="0"/>
              </a:rPr>
              <a:t>B	Brent’s Scheduling Theorem</a:t>
            </a:r>
          </a:p>
          <a:p>
            <a:pPr>
              <a:lnSpc>
                <a:spcPct val="95000"/>
              </a:lnSpc>
            </a:pPr>
            <a:r>
              <a:rPr lang="en-US" altLang="en-US">
                <a:latin typeface="Arial" panose="020B0604020202020204" pitchFamily="34" charset="0"/>
              </a:rPr>
              <a:t>	</a:t>
            </a:r>
            <a:r>
              <a:rPr lang="en-US" altLang="en-US" b="1">
                <a:latin typeface="Arial" panose="020B0604020202020204" pitchFamily="34" charset="0"/>
              </a:rPr>
              <a:t>Good news –</a:t>
            </a:r>
            <a:r>
              <a:rPr lang="en-US" altLang="en-US">
                <a:latin typeface="Arial" panose="020B0604020202020204" pitchFamily="34" charset="0"/>
              </a:rPr>
              <a:t> Optimal scheduling is very difficult, but even a naive</a:t>
            </a:r>
          </a:p>
          <a:p>
            <a:pPr>
              <a:lnSpc>
                <a:spcPct val="95000"/>
              </a:lnSpc>
            </a:pPr>
            <a:r>
              <a:rPr lang="en-US" altLang="en-US">
                <a:latin typeface="Arial" panose="020B0604020202020204" pitchFamily="34" charset="0"/>
              </a:rPr>
              <a:t>	scheduling algorithm can ensure:</a:t>
            </a:r>
          </a:p>
          <a:p>
            <a:pPr>
              <a:lnSpc>
                <a:spcPct val="95000"/>
              </a:lnSpc>
            </a:pPr>
            <a:r>
              <a:rPr lang="en-US" altLang="en-US">
                <a:latin typeface="Arial" panose="020B0604020202020204" pitchFamily="34" charset="0"/>
              </a:rPr>
              <a:t>	    </a:t>
            </a:r>
            <a:r>
              <a:rPr lang="en-US" altLang="en-US" i="1">
                <a:latin typeface="Arial" panose="020B0604020202020204" pitchFamily="34" charset="0"/>
              </a:rPr>
              <a:t>T</a:t>
            </a:r>
            <a:r>
              <a:rPr lang="en-US" altLang="en-US" baseline="-25000">
                <a:latin typeface="Arial" panose="020B0604020202020204" pitchFamily="34" charset="0"/>
              </a:rPr>
              <a:t>1</a:t>
            </a:r>
            <a:r>
              <a:rPr lang="en-US" altLang="en-US">
                <a:latin typeface="Arial" panose="020B0604020202020204" pitchFamily="34" charset="0"/>
              </a:rPr>
              <a:t>/</a:t>
            </a:r>
            <a:r>
              <a:rPr lang="en-US" altLang="en-US" i="1">
                <a:latin typeface="Arial" panose="020B0604020202020204" pitchFamily="34" charset="0"/>
              </a:rPr>
              <a:t>p</a:t>
            </a:r>
            <a:r>
              <a:rPr lang="en-US" altLang="en-US">
                <a:latin typeface="Arial" panose="020B0604020202020204" pitchFamily="34" charset="0"/>
              </a:rPr>
              <a:t>  </a:t>
            </a:r>
            <a:r>
              <a:rPr lang="en-US" altLang="en-US">
                <a:latin typeface="Arial" panose="020B0604020202020204" pitchFamily="34" charset="0"/>
                <a:sym typeface="Symbol" pitchFamily="2" charset="2"/>
              </a:rPr>
              <a:t></a:t>
            </a:r>
            <a:r>
              <a:rPr lang="en-US" altLang="en-US">
                <a:latin typeface="Arial" panose="020B0604020202020204" pitchFamily="34" charset="0"/>
              </a:rPr>
              <a:t> </a:t>
            </a:r>
            <a:r>
              <a:rPr lang="en-US" altLang="en-US" i="1">
                <a:latin typeface="Arial" panose="020B0604020202020204" pitchFamily="34" charset="0"/>
              </a:rPr>
              <a:t>T</a:t>
            </a:r>
            <a:r>
              <a:rPr lang="en-US" altLang="en-US" i="1" baseline="-25000">
                <a:latin typeface="Arial" panose="020B0604020202020204" pitchFamily="34" charset="0"/>
              </a:rPr>
              <a:t>p</a:t>
            </a:r>
            <a:r>
              <a:rPr lang="en-US" altLang="en-US">
                <a:latin typeface="Arial" panose="020B0604020202020204" pitchFamily="34" charset="0"/>
              </a:rPr>
              <a:t> </a:t>
            </a:r>
            <a:r>
              <a:rPr lang="en-US" altLang="en-US">
                <a:latin typeface="Arial" panose="020B0604020202020204" pitchFamily="34" charset="0"/>
                <a:sym typeface="Symbol" pitchFamily="2" charset="2"/>
              </a:rPr>
              <a:t></a:t>
            </a:r>
            <a:r>
              <a:rPr lang="en-US" altLang="en-US">
                <a:latin typeface="Arial" panose="020B0604020202020204" pitchFamily="34" charset="0"/>
              </a:rPr>
              <a:t> </a:t>
            </a:r>
            <a:r>
              <a:rPr lang="en-US" altLang="en-US" i="1">
                <a:latin typeface="Arial" panose="020B0604020202020204" pitchFamily="34" charset="0"/>
              </a:rPr>
              <a:t>T</a:t>
            </a:r>
            <a:r>
              <a:rPr lang="en-US" altLang="en-US" baseline="-25000">
                <a:latin typeface="Arial" panose="020B0604020202020204" pitchFamily="34" charset="0"/>
              </a:rPr>
              <a:t>1</a:t>
            </a:r>
            <a:r>
              <a:rPr lang="en-US" altLang="en-US">
                <a:latin typeface="Arial" panose="020B0604020202020204" pitchFamily="34" charset="0"/>
              </a:rPr>
              <a:t>/</a:t>
            </a:r>
            <a:r>
              <a:rPr lang="en-US" altLang="en-US" i="1">
                <a:latin typeface="Arial" panose="020B0604020202020204" pitchFamily="34" charset="0"/>
              </a:rPr>
              <a:t>p</a:t>
            </a:r>
            <a:r>
              <a:rPr lang="en-US" altLang="en-US">
                <a:latin typeface="Arial" panose="020B0604020202020204" pitchFamily="34" charset="0"/>
              </a:rPr>
              <a:t> + </a:t>
            </a:r>
            <a:r>
              <a:rPr lang="en-US" altLang="en-US" i="1">
                <a:latin typeface="Arial" panose="020B0604020202020204" pitchFamily="34" charset="0"/>
              </a:rPr>
              <a:t>T</a:t>
            </a:r>
            <a:r>
              <a:rPr lang="en-US" altLang="en-US" baseline="-25000">
                <a:latin typeface="Arial" panose="020B0604020202020204" pitchFamily="34" charset="0"/>
                <a:sym typeface="Symbol" pitchFamily="2" charset="2"/>
              </a:rPr>
              <a:t></a:t>
            </a:r>
            <a:r>
              <a:rPr lang="en-US" altLang="en-US">
                <a:latin typeface="Arial" panose="020B0604020202020204" pitchFamily="34" charset="0"/>
              </a:rPr>
              <a:t> =  (</a:t>
            </a:r>
            <a:r>
              <a:rPr lang="en-US" altLang="en-US" i="1">
                <a:latin typeface="Arial" panose="020B0604020202020204" pitchFamily="34" charset="0"/>
              </a:rPr>
              <a:t>T</a:t>
            </a:r>
            <a:r>
              <a:rPr lang="en-US" altLang="en-US" baseline="-25000">
                <a:latin typeface="Arial" panose="020B0604020202020204" pitchFamily="34" charset="0"/>
              </a:rPr>
              <a:t>1</a:t>
            </a:r>
            <a:r>
              <a:rPr lang="en-US" altLang="en-US">
                <a:latin typeface="Arial" panose="020B0604020202020204" pitchFamily="34" charset="0"/>
              </a:rPr>
              <a:t>/</a:t>
            </a:r>
            <a:r>
              <a:rPr lang="en-US" altLang="en-US" i="1">
                <a:latin typeface="Arial" panose="020B0604020202020204" pitchFamily="34" charset="0"/>
              </a:rPr>
              <a:t>p</a:t>
            </a:r>
            <a:r>
              <a:rPr lang="en-US" altLang="en-US">
                <a:latin typeface="Arial" panose="020B0604020202020204" pitchFamily="34" charset="0"/>
              </a:rPr>
              <a:t>)[1 + </a:t>
            </a:r>
            <a:r>
              <a:rPr lang="en-US" altLang="en-US" i="1">
                <a:latin typeface="Arial" panose="020B0604020202020204" pitchFamily="34" charset="0"/>
              </a:rPr>
              <a:t>p</a:t>
            </a:r>
            <a:r>
              <a:rPr lang="en-US" altLang="en-US">
                <a:latin typeface="Arial" panose="020B0604020202020204" pitchFamily="34" charset="0"/>
              </a:rPr>
              <a:t>/(</a:t>
            </a:r>
            <a:r>
              <a:rPr lang="en-US" altLang="en-US" i="1">
                <a:latin typeface="Arial" panose="020B0604020202020204" pitchFamily="34" charset="0"/>
              </a:rPr>
              <a:t>T</a:t>
            </a:r>
            <a:r>
              <a:rPr lang="en-US" altLang="en-US" baseline="-25000">
                <a:latin typeface="Arial" panose="020B0604020202020204" pitchFamily="34" charset="0"/>
              </a:rPr>
              <a:t>1</a:t>
            </a:r>
            <a:r>
              <a:rPr lang="en-US" altLang="en-US">
                <a:latin typeface="Arial" panose="020B0604020202020204" pitchFamily="34" charset="0"/>
              </a:rPr>
              <a:t>/</a:t>
            </a:r>
            <a:r>
              <a:rPr lang="en-US" altLang="en-US" i="1">
                <a:latin typeface="Arial" panose="020B0604020202020204" pitchFamily="34" charset="0"/>
              </a:rPr>
              <a:t>T</a:t>
            </a:r>
            <a:r>
              <a:rPr lang="en-US" altLang="en-US" baseline="-25000">
                <a:latin typeface="Arial" panose="020B0604020202020204" pitchFamily="34" charset="0"/>
                <a:sym typeface="Symbol" pitchFamily="2" charset="2"/>
              </a:rPr>
              <a:t></a:t>
            </a:r>
            <a:r>
              <a:rPr lang="en-US" altLang="en-US">
                <a:latin typeface="Arial" panose="020B0604020202020204" pitchFamily="34" charset="0"/>
              </a:rPr>
              <a:t>)]</a:t>
            </a:r>
          </a:p>
          <a:p>
            <a:pPr>
              <a:lnSpc>
                <a:spcPct val="95000"/>
              </a:lnSpc>
            </a:pPr>
            <a:r>
              <a:rPr lang="en-US" altLang="en-US">
                <a:latin typeface="Arial" panose="020B0604020202020204" pitchFamily="34" charset="0"/>
              </a:rPr>
              <a:t>	</a:t>
            </a:r>
            <a:r>
              <a:rPr lang="en-US" altLang="en-US" b="1">
                <a:solidFill>
                  <a:schemeClr val="accent2"/>
                </a:solidFill>
                <a:latin typeface="Arial" panose="020B0604020202020204" pitchFamily="34" charset="0"/>
              </a:rPr>
              <a:t>Result:</a:t>
            </a:r>
            <a:r>
              <a:rPr lang="en-US" altLang="en-US">
                <a:latin typeface="Arial" panose="020B0604020202020204" pitchFamily="34" charset="0"/>
              </a:rPr>
              <a:t> For a reasonably parallel task (large </a:t>
            </a:r>
            <a:r>
              <a:rPr lang="en-US" altLang="en-US" i="1">
                <a:latin typeface="Arial" panose="020B0604020202020204" pitchFamily="34" charset="0"/>
              </a:rPr>
              <a:t>T</a:t>
            </a:r>
            <a:r>
              <a:rPr lang="en-US" altLang="en-US" baseline="-25000">
                <a:latin typeface="Arial" panose="020B0604020202020204" pitchFamily="34" charset="0"/>
              </a:rPr>
              <a:t>1</a:t>
            </a:r>
            <a:r>
              <a:rPr lang="en-US" altLang="en-US">
                <a:latin typeface="Arial" panose="020B0604020202020204" pitchFamily="34" charset="0"/>
              </a:rPr>
              <a:t>/</a:t>
            </a:r>
            <a:r>
              <a:rPr lang="en-US" altLang="en-US" i="1">
                <a:latin typeface="Arial" panose="020B0604020202020204" pitchFamily="34" charset="0"/>
              </a:rPr>
              <a:t>T</a:t>
            </a:r>
            <a:r>
              <a:rPr lang="en-US" altLang="en-US" baseline="-25000">
                <a:latin typeface="Arial" panose="020B0604020202020204" pitchFamily="34" charset="0"/>
                <a:sym typeface="Symbol" pitchFamily="2" charset="2"/>
              </a:rPr>
              <a:t></a:t>
            </a:r>
            <a:r>
              <a:rPr lang="en-US" altLang="en-US">
                <a:latin typeface="Arial" panose="020B0604020202020204" pitchFamily="34" charset="0"/>
              </a:rPr>
              <a:t>), or for a suitably</a:t>
            </a:r>
          </a:p>
          <a:p>
            <a:pPr>
              <a:lnSpc>
                <a:spcPct val="95000"/>
              </a:lnSpc>
            </a:pPr>
            <a:r>
              <a:rPr lang="en-US" altLang="en-US">
                <a:latin typeface="Arial" panose="020B0604020202020204" pitchFamily="34" charset="0"/>
              </a:rPr>
              <a:t>	small </a:t>
            </a:r>
            <a:r>
              <a:rPr lang="en-US" altLang="en-US" i="1">
                <a:latin typeface="Arial" panose="020B0604020202020204" pitchFamily="34" charset="0"/>
              </a:rPr>
              <a:t>p</a:t>
            </a:r>
            <a:r>
              <a:rPr lang="en-US" altLang="en-US">
                <a:latin typeface="Arial" panose="020B0604020202020204" pitchFamily="34" charset="0"/>
              </a:rPr>
              <a:t> (say, </a:t>
            </a:r>
            <a:r>
              <a:rPr lang="en-US" altLang="en-US" i="1">
                <a:latin typeface="Arial" panose="020B0604020202020204" pitchFamily="34" charset="0"/>
              </a:rPr>
              <a:t>p</a:t>
            </a:r>
            <a:r>
              <a:rPr lang="en-US" altLang="en-US">
                <a:latin typeface="Arial" panose="020B0604020202020204" pitchFamily="34" charset="0"/>
              </a:rPr>
              <a:t> </a:t>
            </a:r>
            <a:r>
              <a:rPr lang="en-US" altLang="en-US">
                <a:latin typeface="Arial" panose="020B0604020202020204" pitchFamily="34" charset="0"/>
                <a:sym typeface="Symbol" pitchFamily="2" charset="2"/>
              </a:rPr>
              <a:t></a:t>
            </a:r>
            <a:r>
              <a:rPr lang="en-US" altLang="en-US">
                <a:latin typeface="Arial" panose="020B0604020202020204" pitchFamily="34" charset="0"/>
              </a:rPr>
              <a:t> </a:t>
            </a:r>
            <a:r>
              <a:rPr lang="en-US" altLang="en-US" i="1">
                <a:latin typeface="Arial" panose="020B0604020202020204" pitchFamily="34" charset="0"/>
              </a:rPr>
              <a:t>T</a:t>
            </a:r>
            <a:r>
              <a:rPr lang="en-US" altLang="en-US" baseline="-25000">
                <a:latin typeface="Arial" panose="020B0604020202020204" pitchFamily="34" charset="0"/>
              </a:rPr>
              <a:t>1</a:t>
            </a:r>
            <a:r>
              <a:rPr lang="en-US" altLang="en-US">
                <a:latin typeface="Arial" panose="020B0604020202020204" pitchFamily="34" charset="0"/>
              </a:rPr>
              <a:t>/</a:t>
            </a:r>
            <a:r>
              <a:rPr lang="en-US" altLang="en-US" i="1">
                <a:latin typeface="Arial" panose="020B0604020202020204" pitchFamily="34" charset="0"/>
              </a:rPr>
              <a:t>T</a:t>
            </a:r>
            <a:r>
              <a:rPr lang="en-US" altLang="en-US" baseline="-25000">
                <a:latin typeface="Arial" panose="020B0604020202020204" pitchFamily="34" charset="0"/>
                <a:sym typeface="Symbol" pitchFamily="2" charset="2"/>
              </a:rPr>
              <a:t></a:t>
            </a:r>
            <a:r>
              <a:rPr lang="en-US" altLang="en-US">
                <a:latin typeface="Arial" panose="020B0604020202020204" pitchFamily="34" charset="0"/>
              </a:rPr>
              <a:t>), good speedup and efficiency are possible.</a:t>
            </a:r>
          </a:p>
          <a:p>
            <a:pPr>
              <a:lnSpc>
                <a:spcPct val="95000"/>
              </a:lnSpc>
            </a:pPr>
            <a:endParaRPr lang="en-US" altLang="en-US" sz="1200">
              <a:latin typeface="Arial" panose="020B0604020202020204" pitchFamily="34" charset="0"/>
            </a:endParaRPr>
          </a:p>
          <a:p>
            <a:pPr>
              <a:lnSpc>
                <a:spcPct val="95000"/>
              </a:lnSpc>
            </a:pPr>
            <a:r>
              <a:rPr lang="en-US" altLang="en-US" b="1">
                <a:latin typeface="Arial" panose="020B0604020202020204" pitchFamily="34" charset="0"/>
              </a:rPr>
              <a:t>     </a:t>
            </a:r>
            <a:r>
              <a:rPr lang="en-US" altLang="en-US" sz="2400" b="1">
                <a:solidFill>
                  <a:srgbClr val="996633"/>
                </a:solidFill>
                <a:latin typeface="Arial" panose="020B0604020202020204" pitchFamily="34" charset="0"/>
              </a:rPr>
              <a:t>C	Cost-Effectiveness Adage</a:t>
            </a:r>
          </a:p>
          <a:p>
            <a:pPr>
              <a:lnSpc>
                <a:spcPct val="95000"/>
              </a:lnSpc>
            </a:pPr>
            <a:r>
              <a:rPr lang="en-US" altLang="en-US">
                <a:latin typeface="Arial" panose="020B0604020202020204" pitchFamily="34" charset="0"/>
              </a:rPr>
              <a:t>	</a:t>
            </a:r>
            <a:r>
              <a:rPr lang="en-US" altLang="en-US" b="1">
                <a:latin typeface="Arial" panose="020B0604020202020204" pitchFamily="34" charset="0"/>
              </a:rPr>
              <a:t>Real news –</a:t>
            </a:r>
            <a:r>
              <a:rPr lang="en-US" altLang="en-US">
                <a:latin typeface="Arial" panose="020B0604020202020204" pitchFamily="34" charset="0"/>
              </a:rPr>
              <a:t> The most cost-effective parallel solution may not be</a:t>
            </a:r>
          </a:p>
          <a:p>
            <a:pPr>
              <a:lnSpc>
                <a:spcPct val="95000"/>
              </a:lnSpc>
            </a:pPr>
            <a:r>
              <a:rPr lang="en-US" altLang="en-US">
                <a:latin typeface="Arial" panose="020B0604020202020204" pitchFamily="34" charset="0"/>
              </a:rPr>
              <a:t>	the one with highest peak OPS (communication?), greatest speed-up </a:t>
            </a:r>
          </a:p>
          <a:p>
            <a:pPr>
              <a:lnSpc>
                <a:spcPct val="95000"/>
              </a:lnSpc>
            </a:pPr>
            <a:r>
              <a:rPr lang="en-US" altLang="en-US">
                <a:latin typeface="Arial" panose="020B0604020202020204" pitchFamily="34" charset="0"/>
              </a:rPr>
              <a:t>	(at what cost?), or best utilization (hardware busy doing what?).</a:t>
            </a:r>
          </a:p>
          <a:p>
            <a:pPr>
              <a:lnSpc>
                <a:spcPct val="95000"/>
              </a:lnSpc>
            </a:pPr>
            <a:r>
              <a:rPr lang="en-US" altLang="en-US">
                <a:latin typeface="Arial" panose="020B0604020202020204" pitchFamily="34" charset="0"/>
              </a:rPr>
              <a:t>	</a:t>
            </a:r>
            <a:r>
              <a:rPr lang="en-US" altLang="en-US" b="1">
                <a:solidFill>
                  <a:schemeClr val="accent2"/>
                </a:solidFill>
                <a:latin typeface="Arial" panose="020B0604020202020204" pitchFamily="34" charset="0"/>
              </a:rPr>
              <a:t>Analogy:</a:t>
            </a:r>
            <a:r>
              <a:rPr lang="en-US" altLang="en-US">
                <a:latin typeface="Arial" panose="020B0604020202020204" pitchFamily="34" charset="0"/>
              </a:rPr>
              <a:t> Mass transit might be more cost-effective than private cars</a:t>
            </a:r>
          </a:p>
          <a:p>
            <a:pPr>
              <a:lnSpc>
                <a:spcPct val="95000"/>
              </a:lnSpc>
            </a:pPr>
            <a:r>
              <a:rPr lang="en-US" altLang="en-US">
                <a:latin typeface="Arial" panose="020B0604020202020204" pitchFamily="34" charset="0"/>
              </a:rPr>
              <a:t>	even if it is slower and leads to many empty seats.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2258"/>
                                        </p:tgtEl>
                                        <p:attrNameLst>
                                          <p:attrName>style.visibility</p:attrName>
                                        </p:attrNameLst>
                                      </p:cBhvr>
                                      <p:to>
                                        <p:strVal val="visible"/>
                                      </p:to>
                                    </p:set>
                                    <p:animEffect transition="in" filter="dissolve">
                                      <p:cBhvr>
                                        <p:cTn id="7" dur="500"/>
                                        <p:tgtEl>
                                          <p:spTgt spid="352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56310DD-43B1-6541-8F37-2755CDE158DB}"/>
              </a:ext>
            </a:extLst>
          </p:cNvPr>
          <p:cNvSpPr>
            <a:spLocks noGrp="1"/>
          </p:cNvSpPr>
          <p:nvPr>
            <p:ph type="dt" sz="half" idx="10"/>
          </p:nvPr>
        </p:nvSpPr>
        <p:spPr/>
        <p:txBody>
          <a:bodyPr/>
          <a:lstStyle/>
          <a:p>
            <a:r>
              <a:rPr lang="en-US" altLang="en-US"/>
              <a:t>Fall  2010</a:t>
            </a:r>
          </a:p>
        </p:txBody>
      </p:sp>
      <p:sp>
        <p:nvSpPr>
          <p:cNvPr id="9" name="Footer Placeholder 4">
            <a:extLst>
              <a:ext uri="{FF2B5EF4-FFF2-40B4-BE49-F238E27FC236}">
                <a16:creationId xmlns:a16="http://schemas.microsoft.com/office/drawing/2014/main" id="{05F0D964-E881-4644-ADBE-9767B4422D47}"/>
              </a:ext>
            </a:extLst>
          </p:cNvPr>
          <p:cNvSpPr>
            <a:spLocks noGrp="1"/>
          </p:cNvSpPr>
          <p:nvPr>
            <p:ph type="ftr" sz="quarter" idx="11"/>
          </p:nvPr>
        </p:nvSpPr>
        <p:spPr/>
        <p:txBody>
          <a:bodyPr/>
          <a:lstStyle/>
          <a:p>
            <a:r>
              <a:rPr lang="en-US" altLang="en-US"/>
              <a:t>Parallel Processing, Implementation Aspects</a:t>
            </a:r>
          </a:p>
        </p:txBody>
      </p:sp>
      <p:sp>
        <p:nvSpPr>
          <p:cNvPr id="10" name="Slide Number Placeholder 5">
            <a:extLst>
              <a:ext uri="{FF2B5EF4-FFF2-40B4-BE49-F238E27FC236}">
                <a16:creationId xmlns:a16="http://schemas.microsoft.com/office/drawing/2014/main" id="{5E7FE458-C03A-8C4D-9B0B-D101AEAA9B40}"/>
              </a:ext>
            </a:extLst>
          </p:cNvPr>
          <p:cNvSpPr>
            <a:spLocks noGrp="1"/>
          </p:cNvSpPr>
          <p:nvPr>
            <p:ph type="sldNum" sz="quarter" idx="12"/>
          </p:nvPr>
        </p:nvSpPr>
        <p:spPr/>
        <p:txBody>
          <a:bodyPr/>
          <a:lstStyle/>
          <a:p>
            <a:r>
              <a:rPr lang="en-US" altLang="en-US"/>
              <a:t>Slide </a:t>
            </a:r>
            <a:fld id="{0D7D4941-53A1-E44C-ACDB-1F92E3A4741C}" type="slidenum">
              <a:rPr lang="en-US" altLang="en-US"/>
              <a:pPr/>
              <a:t>59</a:t>
            </a:fld>
            <a:endParaRPr lang="en-US" altLang="en-US"/>
          </a:p>
        </p:txBody>
      </p:sp>
      <p:sp>
        <p:nvSpPr>
          <p:cNvPr id="354306" name="Rectangle 2">
            <a:extLst>
              <a:ext uri="{FF2B5EF4-FFF2-40B4-BE49-F238E27FC236}">
                <a16:creationId xmlns:a16="http://schemas.microsoft.com/office/drawing/2014/main" id="{9F2D7CEF-320F-4C48-8AB6-0AAF8A4658D3}"/>
              </a:ext>
            </a:extLst>
          </p:cNvPr>
          <p:cNvSpPr>
            <a:spLocks noGrp="1" noChangeArrowheads="1"/>
          </p:cNvSpPr>
          <p:nvPr>
            <p:ph type="title"/>
          </p:nvPr>
        </p:nvSpPr>
        <p:spPr>
          <a:xfrm>
            <a:off x="0" y="0"/>
            <a:ext cx="9144000" cy="914400"/>
          </a:xfrm>
        </p:spPr>
        <p:txBody>
          <a:bodyPr/>
          <a:lstStyle/>
          <a:p>
            <a:r>
              <a:rPr lang="en-US" altLang="en-US" sz="2800"/>
              <a:t>Gordon Bell Prize for High-Performance Computing</a:t>
            </a:r>
          </a:p>
        </p:txBody>
      </p:sp>
      <p:sp>
        <p:nvSpPr>
          <p:cNvPr id="354307" name="Rectangle 3">
            <a:extLst>
              <a:ext uri="{FF2B5EF4-FFF2-40B4-BE49-F238E27FC236}">
                <a16:creationId xmlns:a16="http://schemas.microsoft.com/office/drawing/2014/main" id="{DA410756-ECCF-D143-A0A0-E1B96F158A0F}"/>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54308" name="Rectangle 4">
            <a:extLst>
              <a:ext uri="{FF2B5EF4-FFF2-40B4-BE49-F238E27FC236}">
                <a16:creationId xmlns:a16="http://schemas.microsoft.com/office/drawing/2014/main" id="{A474E5F6-21B9-FE4B-870E-2C0588BFC0CD}"/>
              </a:ext>
            </a:extLst>
          </p:cNvPr>
          <p:cNvSpPr>
            <a:spLocks noChangeArrowheads="1"/>
          </p:cNvSpPr>
          <p:nvPr/>
        </p:nvSpPr>
        <p:spPr bwMode="auto">
          <a:xfrm>
            <a:off x="0" y="231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54309" name="Rectangle 5">
            <a:extLst>
              <a:ext uri="{FF2B5EF4-FFF2-40B4-BE49-F238E27FC236}">
                <a16:creationId xmlns:a16="http://schemas.microsoft.com/office/drawing/2014/main" id="{B398096E-BE5D-8546-9EC9-E3B6C8D87241}"/>
              </a:ext>
            </a:extLst>
          </p:cNvPr>
          <p:cNvSpPr>
            <a:spLocks noChangeArrowheads="1"/>
          </p:cNvSpPr>
          <p:nvPr/>
        </p:nvSpPr>
        <p:spPr bwMode="auto">
          <a:xfrm>
            <a:off x="0" y="2014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54310" name="Text Box 6">
            <a:extLst>
              <a:ext uri="{FF2B5EF4-FFF2-40B4-BE49-F238E27FC236}">
                <a16:creationId xmlns:a16="http://schemas.microsoft.com/office/drawing/2014/main" id="{212EB8EC-7CC6-534A-9B7A-44CC08CAF057}"/>
              </a:ext>
            </a:extLst>
          </p:cNvPr>
          <p:cNvSpPr txBox="1">
            <a:spLocks noChangeArrowheads="1"/>
          </p:cNvSpPr>
          <p:nvPr/>
        </p:nvSpPr>
        <p:spPr bwMode="auto">
          <a:xfrm>
            <a:off x="457200" y="4191000"/>
            <a:ext cx="8305800" cy="1795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a:latin typeface="Arial" panose="020B0604020202020204" pitchFamily="34" charset="0"/>
              </a:rPr>
              <a:t>Different hardware/software combinations have won the competition</a:t>
            </a:r>
          </a:p>
          <a:p>
            <a:pPr>
              <a:lnSpc>
                <a:spcPct val="90000"/>
              </a:lnSpc>
            </a:pPr>
            <a:endParaRPr lang="en-US" altLang="en-US" sz="1200">
              <a:latin typeface="Arial" panose="020B0604020202020204" pitchFamily="34" charset="0"/>
            </a:endParaRPr>
          </a:p>
          <a:p>
            <a:pPr>
              <a:lnSpc>
                <a:spcPct val="90000"/>
              </a:lnSpc>
            </a:pPr>
            <a:r>
              <a:rPr lang="en-US" altLang="en-US">
                <a:latin typeface="Arial" panose="020B0604020202020204" pitchFamily="34" charset="0"/>
              </a:rPr>
              <a:t>Supercomputer performance improvement has outpaced Moore’s law; however, progress shows signs of slowing down due to lack of funding</a:t>
            </a:r>
          </a:p>
          <a:p>
            <a:pPr>
              <a:lnSpc>
                <a:spcPct val="90000"/>
              </a:lnSpc>
            </a:pPr>
            <a:endParaRPr lang="en-US" altLang="en-US" sz="1200">
              <a:latin typeface="Arial" panose="020B0604020202020204" pitchFamily="34" charset="0"/>
            </a:endParaRPr>
          </a:p>
          <a:p>
            <a:pPr>
              <a:lnSpc>
                <a:spcPct val="90000"/>
              </a:lnSpc>
            </a:pPr>
            <a:r>
              <a:rPr lang="en-US" altLang="en-US">
                <a:latin typeface="Arial" panose="020B0604020202020204" pitchFamily="34" charset="0"/>
              </a:rPr>
              <a:t>In past few years, improvements have been due to faster uniprocessors (2004 NRC Report </a:t>
            </a:r>
            <a:r>
              <a:rPr lang="en-US" altLang="en-US" i="1">
                <a:latin typeface="Arial" panose="020B0604020202020204" pitchFamily="34" charset="0"/>
              </a:rPr>
              <a:t>Getting up to Speed: The Future of Supercompuing</a:t>
            </a:r>
            <a:r>
              <a:rPr lang="en-US" altLang="en-US">
                <a:latin typeface="Arial" panose="020B0604020202020204" pitchFamily="34" charset="0"/>
              </a:rPr>
              <a:t>)</a:t>
            </a:r>
          </a:p>
        </p:txBody>
      </p:sp>
      <p:sp>
        <p:nvSpPr>
          <p:cNvPr id="354311" name="Text Box 7">
            <a:extLst>
              <a:ext uri="{FF2B5EF4-FFF2-40B4-BE49-F238E27FC236}">
                <a16:creationId xmlns:a16="http://schemas.microsoft.com/office/drawing/2014/main" id="{F2DDD7B9-BBBA-5C48-BAFC-CDE11DE45F5D}"/>
              </a:ext>
            </a:extLst>
          </p:cNvPr>
          <p:cNvSpPr txBox="1">
            <a:spLocks noChangeArrowheads="1"/>
          </p:cNvSpPr>
          <p:nvPr/>
        </p:nvSpPr>
        <p:spPr bwMode="auto">
          <a:xfrm>
            <a:off x="457200" y="914400"/>
            <a:ext cx="8305800" cy="304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US" altLang="en-US" b="1">
                <a:latin typeface="Arial" panose="020B0604020202020204" pitchFamily="34" charset="0"/>
              </a:rPr>
              <a:t>Established in 1988 by Gordon Bell, one of the pioneers in the field</a:t>
            </a:r>
          </a:p>
          <a:p>
            <a:pPr>
              <a:lnSpc>
                <a:spcPct val="85000"/>
              </a:lnSpc>
            </a:pPr>
            <a:endParaRPr lang="en-US" altLang="en-US" sz="1200" b="1">
              <a:latin typeface="Arial" panose="020B0604020202020204" pitchFamily="34" charset="0"/>
            </a:endParaRPr>
          </a:p>
          <a:p>
            <a:pPr>
              <a:lnSpc>
                <a:spcPct val="85000"/>
              </a:lnSpc>
            </a:pPr>
            <a:r>
              <a:rPr lang="en-US" altLang="en-US">
                <a:latin typeface="Arial" panose="020B0604020202020204" pitchFamily="34" charset="0"/>
              </a:rPr>
              <a:t>Prizes are given annually in several categories (there are small cash awards, but the prestige of winning is the main motivator)</a:t>
            </a:r>
          </a:p>
          <a:p>
            <a:pPr>
              <a:lnSpc>
                <a:spcPct val="85000"/>
              </a:lnSpc>
            </a:pPr>
            <a:endParaRPr lang="en-US" altLang="en-US" sz="1200">
              <a:latin typeface="Arial" panose="020B0604020202020204" pitchFamily="34" charset="0"/>
            </a:endParaRPr>
          </a:p>
          <a:p>
            <a:pPr>
              <a:lnSpc>
                <a:spcPct val="85000"/>
              </a:lnSpc>
            </a:pPr>
            <a:r>
              <a:rPr lang="en-US" altLang="en-US">
                <a:latin typeface="Arial" panose="020B0604020202020204" pitchFamily="34" charset="0"/>
              </a:rPr>
              <a:t>The two key categories are as follows; others have varied over time</a:t>
            </a:r>
          </a:p>
          <a:p>
            <a:pPr>
              <a:lnSpc>
                <a:spcPct val="85000"/>
              </a:lnSpc>
            </a:pPr>
            <a:endParaRPr lang="en-US" altLang="en-US" sz="1200">
              <a:latin typeface="Arial" panose="020B0604020202020204" pitchFamily="34" charset="0"/>
            </a:endParaRPr>
          </a:p>
          <a:p>
            <a:pPr>
              <a:lnSpc>
                <a:spcPct val="85000"/>
              </a:lnSpc>
            </a:pPr>
            <a:r>
              <a:rPr lang="en-US" altLang="en-US" b="1">
                <a:latin typeface="Arial" panose="020B0604020202020204" pitchFamily="34" charset="0"/>
              </a:rPr>
              <a:t>Peak performance:</a:t>
            </a:r>
            <a:r>
              <a:rPr lang="en-US" altLang="en-US">
                <a:latin typeface="Arial" panose="020B0604020202020204" pitchFamily="34" charset="0"/>
              </a:rPr>
              <a:t> The entrant must convince the judges that the submitted program runs faster than any other comparable application</a:t>
            </a:r>
          </a:p>
          <a:p>
            <a:pPr>
              <a:lnSpc>
                <a:spcPct val="85000"/>
              </a:lnSpc>
            </a:pPr>
            <a:endParaRPr lang="en-US" altLang="en-US" sz="1200">
              <a:latin typeface="Arial" panose="020B0604020202020204" pitchFamily="34" charset="0"/>
            </a:endParaRPr>
          </a:p>
          <a:p>
            <a:pPr>
              <a:lnSpc>
                <a:spcPct val="85000"/>
              </a:lnSpc>
            </a:pPr>
            <a:r>
              <a:rPr lang="en-US" altLang="en-US" b="1">
                <a:latin typeface="Arial" panose="020B0604020202020204" pitchFamily="34" charset="0"/>
              </a:rPr>
              <a:t>Price/Performance:</a:t>
            </a:r>
            <a:r>
              <a:rPr lang="en-US" altLang="en-US">
                <a:latin typeface="Arial" panose="020B0604020202020204" pitchFamily="34" charset="0"/>
              </a:rPr>
              <a:t> The entrant must show that performance of the application divided by the list price of the smallest system needed to achieve the reported performance is better than that of any other entry</a:t>
            </a:r>
            <a:endParaRPr lang="en-US" altLang="en-US" sz="10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A8135D7-780C-004E-89B9-B2B881464C7A}"/>
              </a:ext>
            </a:extLst>
          </p:cNvPr>
          <p:cNvSpPr>
            <a:spLocks noGrp="1"/>
          </p:cNvSpPr>
          <p:nvPr>
            <p:ph type="dt" sz="half" idx="10"/>
          </p:nvPr>
        </p:nvSpPr>
        <p:spPr/>
        <p:txBody>
          <a:bodyPr/>
          <a:lstStyle/>
          <a:p>
            <a:r>
              <a:rPr lang="en-US" altLang="en-US"/>
              <a:t>Fall  2010</a:t>
            </a:r>
          </a:p>
        </p:txBody>
      </p:sp>
      <p:sp>
        <p:nvSpPr>
          <p:cNvPr id="9" name="Footer Placeholder 4">
            <a:extLst>
              <a:ext uri="{FF2B5EF4-FFF2-40B4-BE49-F238E27FC236}">
                <a16:creationId xmlns:a16="http://schemas.microsoft.com/office/drawing/2014/main" id="{0DE7678B-F16D-7A44-9944-3733552986F6}"/>
              </a:ext>
            </a:extLst>
          </p:cNvPr>
          <p:cNvSpPr>
            <a:spLocks noGrp="1"/>
          </p:cNvSpPr>
          <p:nvPr>
            <p:ph type="ftr" sz="quarter" idx="11"/>
          </p:nvPr>
        </p:nvSpPr>
        <p:spPr/>
        <p:txBody>
          <a:bodyPr/>
          <a:lstStyle/>
          <a:p>
            <a:r>
              <a:rPr lang="en-US" altLang="en-US"/>
              <a:t>Parallel Processing, Implementation Aspects</a:t>
            </a:r>
          </a:p>
        </p:txBody>
      </p:sp>
      <p:sp>
        <p:nvSpPr>
          <p:cNvPr id="10" name="Slide Number Placeholder 5">
            <a:extLst>
              <a:ext uri="{FF2B5EF4-FFF2-40B4-BE49-F238E27FC236}">
                <a16:creationId xmlns:a16="http://schemas.microsoft.com/office/drawing/2014/main" id="{A488B75C-CEF9-2A41-BA88-8140E062CCB6}"/>
              </a:ext>
            </a:extLst>
          </p:cNvPr>
          <p:cNvSpPr>
            <a:spLocks noGrp="1"/>
          </p:cNvSpPr>
          <p:nvPr>
            <p:ph type="sldNum" sz="quarter" idx="12"/>
          </p:nvPr>
        </p:nvSpPr>
        <p:spPr/>
        <p:txBody>
          <a:bodyPr/>
          <a:lstStyle/>
          <a:p>
            <a:r>
              <a:rPr lang="en-US" altLang="en-US"/>
              <a:t>Slide </a:t>
            </a:r>
            <a:fld id="{608103E7-A761-BE4C-AAFE-9186EFD29717}" type="slidenum">
              <a:rPr lang="en-US" altLang="en-US"/>
              <a:pPr/>
              <a:t>6</a:t>
            </a:fld>
            <a:endParaRPr lang="en-US" altLang="en-US"/>
          </a:p>
        </p:txBody>
      </p:sp>
      <p:sp>
        <p:nvSpPr>
          <p:cNvPr id="60418" name="Rectangle 2">
            <a:extLst>
              <a:ext uri="{FF2B5EF4-FFF2-40B4-BE49-F238E27FC236}">
                <a16:creationId xmlns:a16="http://schemas.microsoft.com/office/drawing/2014/main" id="{3836B97A-3D54-C94B-97B6-6A3664BCE891}"/>
              </a:ext>
            </a:extLst>
          </p:cNvPr>
          <p:cNvSpPr>
            <a:spLocks noGrp="1" noChangeArrowheads="1"/>
          </p:cNvSpPr>
          <p:nvPr>
            <p:ph type="title"/>
          </p:nvPr>
        </p:nvSpPr>
        <p:spPr>
          <a:xfrm>
            <a:off x="0" y="0"/>
            <a:ext cx="9144000" cy="990600"/>
          </a:xfrm>
        </p:spPr>
        <p:txBody>
          <a:bodyPr/>
          <a:lstStyle/>
          <a:p>
            <a:r>
              <a:rPr lang="en-US" altLang="en-US" sz="3200"/>
              <a:t>21.1  Variations in Shared Memory</a:t>
            </a:r>
          </a:p>
        </p:txBody>
      </p:sp>
      <p:sp>
        <p:nvSpPr>
          <p:cNvPr id="60421" name="Text Box 5">
            <a:extLst>
              <a:ext uri="{FF2B5EF4-FFF2-40B4-BE49-F238E27FC236}">
                <a16:creationId xmlns:a16="http://schemas.microsoft.com/office/drawing/2014/main" id="{B8BE2E2C-BEDE-A84D-A3C1-06A2318455DE}"/>
              </a:ext>
            </a:extLst>
          </p:cNvPr>
          <p:cNvSpPr txBox="1">
            <a:spLocks noChangeArrowheads="1"/>
          </p:cNvSpPr>
          <p:nvPr/>
        </p:nvSpPr>
        <p:spPr bwMode="auto">
          <a:xfrm>
            <a:off x="685800" y="5334000"/>
            <a:ext cx="78486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latin typeface="Arial" panose="020B0604020202020204" pitchFamily="34" charset="0"/>
                <a:cs typeface="Times New Roman" panose="02020603050405020304" pitchFamily="18" charset="0"/>
              </a:rPr>
              <a:t>Fig. 21.1    </a:t>
            </a:r>
            <a:r>
              <a:rPr lang="en-US" altLang="en-US">
                <a:latin typeface="Arial" panose="020B0604020202020204" pitchFamily="34" charset="0"/>
              </a:rPr>
              <a:t>Classification of shared-memory hardware architectures and example systems that will be studied in the rest of this chapter.</a:t>
            </a:r>
          </a:p>
        </p:txBody>
      </p:sp>
      <p:sp>
        <p:nvSpPr>
          <p:cNvPr id="87056" name="Rectangle 1040">
            <a:extLst>
              <a:ext uri="{FF2B5EF4-FFF2-40B4-BE49-F238E27FC236}">
                <a16:creationId xmlns:a16="http://schemas.microsoft.com/office/drawing/2014/main" id="{F7DA880E-04C9-434A-AB5E-7DC8206011A1}"/>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7058" name="Rectangle 1042">
            <a:extLst>
              <a:ext uri="{FF2B5EF4-FFF2-40B4-BE49-F238E27FC236}">
                <a16:creationId xmlns:a16="http://schemas.microsoft.com/office/drawing/2014/main" id="{5F2DF7EB-EE2D-3F43-8CCD-8604CF76BEFA}"/>
              </a:ext>
            </a:extLst>
          </p:cNvPr>
          <p:cNvSpPr>
            <a:spLocks noChangeArrowheads="1"/>
          </p:cNvSpPr>
          <p:nvPr/>
        </p:nvSpPr>
        <p:spPr bwMode="auto">
          <a:xfrm>
            <a:off x="0" y="2490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7061" name="Rectangle 1045">
            <a:extLst>
              <a:ext uri="{FF2B5EF4-FFF2-40B4-BE49-F238E27FC236}">
                <a16:creationId xmlns:a16="http://schemas.microsoft.com/office/drawing/2014/main" id="{58A596C8-1AFE-C746-AF84-7B2B146F4619}"/>
              </a:ext>
            </a:extLst>
          </p:cNvPr>
          <p:cNvSpPr>
            <a:spLocks noChangeArrowheads="1"/>
          </p:cNvSpPr>
          <p:nvPr/>
        </p:nvSpPr>
        <p:spPr bwMode="auto">
          <a:xfrm>
            <a:off x="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7060" name="Object 1044">
            <a:extLst>
              <a:ext uri="{FF2B5EF4-FFF2-40B4-BE49-F238E27FC236}">
                <a16:creationId xmlns:a16="http://schemas.microsoft.com/office/drawing/2014/main" id="{2193DAED-5816-344A-952A-486614BE4207}"/>
              </a:ext>
            </a:extLst>
          </p:cNvPr>
          <p:cNvGraphicFramePr>
            <a:graphicFrameLocks noChangeAspect="1"/>
          </p:cNvGraphicFramePr>
          <p:nvPr/>
        </p:nvGraphicFramePr>
        <p:xfrm>
          <a:off x="1676400" y="1066800"/>
          <a:ext cx="5638800" cy="4338638"/>
        </p:xfrm>
        <a:graphic>
          <a:graphicData uri="http://schemas.openxmlformats.org/presentationml/2006/ole">
            <mc:AlternateContent xmlns:mc="http://schemas.openxmlformats.org/markup-compatibility/2006">
              <mc:Choice xmlns:v="urn:schemas-microsoft-com:vml" Requires="v">
                <p:oleObj spid="_x0000_s87062" r:id="rId3" imgW="3136900" imgH="2413000" progId="MSDraw.Drawing.8.2">
                  <p:embed/>
                </p:oleObj>
              </mc:Choice>
              <mc:Fallback>
                <p:oleObj r:id="rId3" imgW="3136900" imgH="2413000" progId="MSDraw.Drawing.8.2">
                  <p:embed/>
                  <p:pic>
                    <p:nvPicPr>
                      <p:cNvPr id="0" name="Object 10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066800"/>
                        <a:ext cx="5638800" cy="433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4">
            <a:extLst>
              <a:ext uri="{FF2B5EF4-FFF2-40B4-BE49-F238E27FC236}">
                <a16:creationId xmlns:a16="http://schemas.microsoft.com/office/drawing/2014/main" id="{C51E0A1B-1BFC-4343-9A0A-E9EB68FB9B71}"/>
              </a:ext>
            </a:extLst>
          </p:cNvPr>
          <p:cNvSpPr>
            <a:spLocks noGrp="1"/>
          </p:cNvSpPr>
          <p:nvPr>
            <p:ph type="dt" sz="half" idx="10"/>
          </p:nvPr>
        </p:nvSpPr>
        <p:spPr/>
        <p:txBody>
          <a:bodyPr/>
          <a:lstStyle/>
          <a:p>
            <a:r>
              <a:rPr lang="en-US" altLang="en-US"/>
              <a:t>Fall  2010</a:t>
            </a:r>
          </a:p>
        </p:txBody>
      </p:sp>
      <p:sp>
        <p:nvSpPr>
          <p:cNvPr id="11" name="Footer Placeholder 5">
            <a:extLst>
              <a:ext uri="{FF2B5EF4-FFF2-40B4-BE49-F238E27FC236}">
                <a16:creationId xmlns:a16="http://schemas.microsoft.com/office/drawing/2014/main" id="{864E433B-5333-D847-91AF-BD608CBDAD89}"/>
              </a:ext>
            </a:extLst>
          </p:cNvPr>
          <p:cNvSpPr>
            <a:spLocks noGrp="1"/>
          </p:cNvSpPr>
          <p:nvPr>
            <p:ph type="ftr" sz="quarter" idx="11"/>
          </p:nvPr>
        </p:nvSpPr>
        <p:spPr/>
        <p:txBody>
          <a:bodyPr/>
          <a:lstStyle/>
          <a:p>
            <a:r>
              <a:rPr lang="en-US" altLang="en-US"/>
              <a:t>Parallel Processing, Implementation Aspects</a:t>
            </a:r>
          </a:p>
        </p:txBody>
      </p:sp>
      <p:sp>
        <p:nvSpPr>
          <p:cNvPr id="12" name="Slide Number Placeholder 6">
            <a:extLst>
              <a:ext uri="{FF2B5EF4-FFF2-40B4-BE49-F238E27FC236}">
                <a16:creationId xmlns:a16="http://schemas.microsoft.com/office/drawing/2014/main" id="{5F39F172-8315-394E-8684-CCB1F922D235}"/>
              </a:ext>
            </a:extLst>
          </p:cNvPr>
          <p:cNvSpPr>
            <a:spLocks noGrp="1"/>
          </p:cNvSpPr>
          <p:nvPr>
            <p:ph type="sldNum" sz="quarter" idx="12"/>
          </p:nvPr>
        </p:nvSpPr>
        <p:spPr/>
        <p:txBody>
          <a:bodyPr/>
          <a:lstStyle/>
          <a:p>
            <a:r>
              <a:rPr lang="en-US" altLang="en-US"/>
              <a:t>Slide </a:t>
            </a:r>
            <a:fld id="{3CD4E633-7D7A-1C45-9130-B1EC18AC86A6}" type="slidenum">
              <a:rPr lang="en-US" altLang="en-US"/>
              <a:pPr/>
              <a:t>60</a:t>
            </a:fld>
            <a:endParaRPr lang="en-US" altLang="en-US"/>
          </a:p>
        </p:txBody>
      </p:sp>
      <p:sp>
        <p:nvSpPr>
          <p:cNvPr id="357378" name="Rectangle 2">
            <a:extLst>
              <a:ext uri="{FF2B5EF4-FFF2-40B4-BE49-F238E27FC236}">
                <a16:creationId xmlns:a16="http://schemas.microsoft.com/office/drawing/2014/main" id="{7F2BD097-4F5A-244D-B383-5BF96083EA4F}"/>
              </a:ext>
            </a:extLst>
          </p:cNvPr>
          <p:cNvSpPr>
            <a:spLocks noGrp="1" noChangeArrowheads="1"/>
          </p:cNvSpPr>
          <p:nvPr>
            <p:ph type="title"/>
          </p:nvPr>
        </p:nvSpPr>
        <p:spPr>
          <a:xfrm>
            <a:off x="685800" y="228600"/>
            <a:ext cx="7772400" cy="609600"/>
          </a:xfrm>
        </p:spPr>
        <p:txBody>
          <a:bodyPr/>
          <a:lstStyle/>
          <a:p>
            <a:r>
              <a:rPr lang="en-US" altLang="en-US" sz="2800"/>
              <a:t>Recent Gordon Bell Prizes, November 2008</a:t>
            </a:r>
          </a:p>
        </p:txBody>
      </p:sp>
      <p:sp>
        <p:nvSpPr>
          <p:cNvPr id="357379" name="Rectangle 3">
            <a:extLst>
              <a:ext uri="{FF2B5EF4-FFF2-40B4-BE49-F238E27FC236}">
                <a16:creationId xmlns:a16="http://schemas.microsoft.com/office/drawing/2014/main" id="{9AFB6A8E-BD8B-A242-8A67-CBE105D2CEBF}"/>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57381" name="Rectangle 5">
            <a:extLst>
              <a:ext uri="{FF2B5EF4-FFF2-40B4-BE49-F238E27FC236}">
                <a16:creationId xmlns:a16="http://schemas.microsoft.com/office/drawing/2014/main" id="{B7840A0A-D4DF-144A-A04A-1F64686073E2}"/>
              </a:ext>
            </a:extLst>
          </p:cNvPr>
          <p:cNvSpPr>
            <a:spLocks noChangeArrowheads="1"/>
          </p:cNvSpPr>
          <p:nvPr/>
        </p:nvSpPr>
        <p:spPr bwMode="auto">
          <a:xfrm>
            <a:off x="0" y="2014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57383" name="Text Box 7">
            <a:extLst>
              <a:ext uri="{FF2B5EF4-FFF2-40B4-BE49-F238E27FC236}">
                <a16:creationId xmlns:a16="http://schemas.microsoft.com/office/drawing/2014/main" id="{2F868040-5AB9-6548-AEF3-035610CC0477}"/>
              </a:ext>
            </a:extLst>
          </p:cNvPr>
          <p:cNvSpPr txBox="1">
            <a:spLocks noChangeArrowheads="1"/>
          </p:cNvSpPr>
          <p:nvPr/>
        </p:nvSpPr>
        <p:spPr bwMode="auto">
          <a:xfrm>
            <a:off x="228600" y="914400"/>
            <a:ext cx="86868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US" altLang="en-US" b="1">
                <a:latin typeface="Arial" panose="020B0604020202020204" pitchFamily="34" charset="0"/>
              </a:rPr>
              <a:t>Performance in a Scientific Application: superconductor simulation</a:t>
            </a:r>
          </a:p>
          <a:p>
            <a:pPr>
              <a:lnSpc>
                <a:spcPct val="85000"/>
              </a:lnSpc>
            </a:pPr>
            <a:endParaRPr lang="en-US" altLang="en-US" sz="1200" b="1">
              <a:latin typeface="Arial" panose="020B0604020202020204" pitchFamily="34" charset="0"/>
            </a:endParaRPr>
          </a:p>
          <a:p>
            <a:pPr>
              <a:lnSpc>
                <a:spcPct val="85000"/>
              </a:lnSpc>
            </a:pPr>
            <a:r>
              <a:rPr lang="en-US" altLang="en-US">
                <a:latin typeface="Arial" panose="020B0604020202020204" pitchFamily="34" charset="0"/>
              </a:rPr>
              <a:t>Oak Ridge National Lab: Cray XT Jaguar, 150 000 cores, 1.35 PFLOPS</a:t>
            </a:r>
          </a:p>
          <a:p>
            <a:pPr>
              <a:lnSpc>
                <a:spcPct val="85000"/>
              </a:lnSpc>
            </a:pPr>
            <a:endParaRPr lang="en-US" altLang="en-US" sz="1000">
              <a:latin typeface="Arial" panose="020B0604020202020204" pitchFamily="34" charset="0"/>
            </a:endParaRPr>
          </a:p>
          <a:p>
            <a:pPr>
              <a:lnSpc>
                <a:spcPct val="85000"/>
              </a:lnSpc>
            </a:pPr>
            <a:r>
              <a:rPr lang="en-US" altLang="en-US" sz="1800">
                <a:latin typeface="Arial" panose="020B0604020202020204" pitchFamily="34" charset="0"/>
              </a:rPr>
              <a:t>					http://www.supercomputingonline.com/</a:t>
            </a:r>
          </a:p>
          <a:p>
            <a:pPr>
              <a:lnSpc>
                <a:spcPct val="85000"/>
              </a:lnSpc>
            </a:pPr>
            <a:r>
              <a:rPr lang="en-US" altLang="en-US" sz="1800">
                <a:latin typeface="Arial" panose="020B0604020202020204" pitchFamily="34" charset="0"/>
              </a:rPr>
              <a:t>					article.php?sid=16648</a:t>
            </a:r>
          </a:p>
        </p:txBody>
      </p:sp>
      <p:grpSp>
        <p:nvGrpSpPr>
          <p:cNvPr id="357393" name="Group 17">
            <a:extLst>
              <a:ext uri="{FF2B5EF4-FFF2-40B4-BE49-F238E27FC236}">
                <a16:creationId xmlns:a16="http://schemas.microsoft.com/office/drawing/2014/main" id="{A18C6016-E4A0-9D43-A716-9E8558C2DE07}"/>
              </a:ext>
            </a:extLst>
          </p:cNvPr>
          <p:cNvGrpSpPr>
            <a:grpSpLocks/>
          </p:cNvGrpSpPr>
          <p:nvPr/>
        </p:nvGrpSpPr>
        <p:grpSpPr bwMode="auto">
          <a:xfrm>
            <a:off x="228600" y="2819400"/>
            <a:ext cx="8610600" cy="3114675"/>
            <a:chOff x="144" y="1776"/>
            <a:chExt cx="5424" cy="1962"/>
          </a:xfrm>
        </p:grpSpPr>
        <p:pic>
          <p:nvPicPr>
            <p:cNvPr id="357388" name="Picture 12" descr="Isosurface plots (yellow) show the electron wavefunction squares for the bottom of the conduction band (left) and the top of the oxygen-induced band (right)">
              <a:extLst>
                <a:ext uri="{FF2B5EF4-FFF2-40B4-BE49-F238E27FC236}">
                  <a16:creationId xmlns:a16="http://schemas.microsoft.com/office/drawing/2014/main" id="{B7005F50-D941-984C-9E4F-FFCA5963C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 y="1776"/>
              <a:ext cx="2400" cy="1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7386" name="Text Box 10">
              <a:extLst>
                <a:ext uri="{FF2B5EF4-FFF2-40B4-BE49-F238E27FC236}">
                  <a16:creationId xmlns:a16="http://schemas.microsoft.com/office/drawing/2014/main" id="{84D4F8C6-48B2-6240-B3F1-A1B2529C3C83}"/>
                </a:ext>
              </a:extLst>
            </p:cNvPr>
            <p:cNvSpPr txBox="1">
              <a:spLocks noChangeArrowheads="1"/>
            </p:cNvSpPr>
            <p:nvPr/>
          </p:nvSpPr>
          <p:spPr bwMode="auto">
            <a:xfrm>
              <a:off x="144" y="2880"/>
              <a:ext cx="5232" cy="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en-US" altLang="en-US" b="1">
                  <a:latin typeface="Arial" panose="020B0604020202020204" pitchFamily="34" charset="0"/>
                </a:rPr>
                <a:t>Special Prize for Algorithm Innovation</a:t>
              </a:r>
            </a:p>
            <a:p>
              <a:pPr>
                <a:lnSpc>
                  <a:spcPct val="85000"/>
                </a:lnSpc>
              </a:pPr>
              <a:endParaRPr lang="en-US" altLang="en-US" sz="1200" b="1">
                <a:latin typeface="Arial" panose="020B0604020202020204" pitchFamily="34" charset="0"/>
              </a:endParaRPr>
            </a:p>
            <a:p>
              <a:pPr>
                <a:lnSpc>
                  <a:spcPct val="85000"/>
                </a:lnSpc>
              </a:pPr>
              <a:r>
                <a:rPr lang="en-US" altLang="en-US">
                  <a:latin typeface="Arial" panose="020B0604020202020204" pitchFamily="34" charset="0"/>
                </a:rPr>
                <a:t>Lawrence Berkeley National Lab: harnessing potential of nanostructures</a:t>
              </a:r>
            </a:p>
            <a:p>
              <a:pPr>
                <a:lnSpc>
                  <a:spcPct val="85000"/>
                </a:lnSpc>
              </a:pPr>
              <a:endParaRPr lang="en-US" altLang="en-US" sz="1000">
                <a:latin typeface="Arial" panose="020B0604020202020204" pitchFamily="34" charset="0"/>
              </a:endParaRPr>
            </a:p>
            <a:p>
              <a:pPr>
                <a:lnSpc>
                  <a:spcPct val="85000"/>
                </a:lnSpc>
              </a:pPr>
              <a:r>
                <a:rPr lang="en-US" altLang="en-US" sz="1800">
                  <a:latin typeface="Arial" panose="020B0604020202020204" pitchFamily="34" charset="0"/>
                </a:rPr>
                <a:t>http://newscenter.lbl.gov/press-releases/2008/11/24/berkeley-lab-team-wins-special-acm-gordon-bell-prize-for-algorithm-innovation/</a:t>
              </a:r>
            </a:p>
          </p:txBody>
        </p:sp>
      </p:grpSp>
      <p:pic>
        <p:nvPicPr>
          <p:cNvPr id="357391" name="Picture 15">
            <a:extLst>
              <a:ext uri="{FF2B5EF4-FFF2-40B4-BE49-F238E27FC236}">
                <a16:creationId xmlns:a16="http://schemas.microsoft.com/office/drawing/2014/main" id="{1DF7A319-53A9-D44F-81C1-23F72354F5B5}"/>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1828800"/>
            <a:ext cx="4419600" cy="2525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57393"/>
                                        </p:tgtEl>
                                        <p:attrNameLst>
                                          <p:attrName>style.visibility</p:attrName>
                                        </p:attrNameLst>
                                      </p:cBhvr>
                                      <p:to>
                                        <p:strVal val="visible"/>
                                      </p:to>
                                    </p:set>
                                    <p:animEffect transition="in" filter="wipe(up)">
                                      <p:cBhvr>
                                        <p:cTn id="7" dur="500"/>
                                        <p:tgtEl>
                                          <p:spTgt spid="357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16E0166E-B0A1-684D-BC0B-E54C77B07A02}"/>
              </a:ext>
            </a:extLst>
          </p:cNvPr>
          <p:cNvSpPr>
            <a:spLocks noGrp="1"/>
          </p:cNvSpPr>
          <p:nvPr>
            <p:ph type="dt" sz="half" idx="10"/>
          </p:nvPr>
        </p:nvSpPr>
        <p:spPr/>
        <p:txBody>
          <a:bodyPr/>
          <a:lstStyle/>
          <a:p>
            <a:r>
              <a:rPr lang="en-US" altLang="en-US"/>
              <a:t>Fall  2010</a:t>
            </a:r>
          </a:p>
        </p:txBody>
      </p:sp>
      <p:sp>
        <p:nvSpPr>
          <p:cNvPr id="10" name="Footer Placeholder 4">
            <a:extLst>
              <a:ext uri="{FF2B5EF4-FFF2-40B4-BE49-F238E27FC236}">
                <a16:creationId xmlns:a16="http://schemas.microsoft.com/office/drawing/2014/main" id="{F41FC5F3-53B4-104F-8BEF-4AA9D40FE746}"/>
              </a:ext>
            </a:extLst>
          </p:cNvPr>
          <p:cNvSpPr>
            <a:spLocks noGrp="1"/>
          </p:cNvSpPr>
          <p:nvPr>
            <p:ph type="ftr" sz="quarter" idx="11"/>
          </p:nvPr>
        </p:nvSpPr>
        <p:spPr/>
        <p:txBody>
          <a:bodyPr/>
          <a:lstStyle/>
          <a:p>
            <a:r>
              <a:rPr lang="en-US" altLang="en-US"/>
              <a:t>Parallel Processing, Implementation Aspects</a:t>
            </a:r>
          </a:p>
        </p:txBody>
      </p:sp>
      <p:sp>
        <p:nvSpPr>
          <p:cNvPr id="11" name="Slide Number Placeholder 5">
            <a:extLst>
              <a:ext uri="{FF2B5EF4-FFF2-40B4-BE49-F238E27FC236}">
                <a16:creationId xmlns:a16="http://schemas.microsoft.com/office/drawing/2014/main" id="{36CFC684-E273-8D47-B156-C2BBBF35D1CD}"/>
              </a:ext>
            </a:extLst>
          </p:cNvPr>
          <p:cNvSpPr>
            <a:spLocks noGrp="1"/>
          </p:cNvSpPr>
          <p:nvPr>
            <p:ph type="sldNum" sz="quarter" idx="12"/>
          </p:nvPr>
        </p:nvSpPr>
        <p:spPr/>
        <p:txBody>
          <a:bodyPr/>
          <a:lstStyle/>
          <a:p>
            <a:r>
              <a:rPr lang="en-US" altLang="en-US"/>
              <a:t>Slide </a:t>
            </a:r>
            <a:fld id="{FA25E4F8-C0C0-6D44-8FE9-F7EAB55C650B}" type="slidenum">
              <a:rPr lang="en-US" altLang="en-US"/>
              <a:pPr/>
              <a:t>7</a:t>
            </a:fld>
            <a:endParaRPr lang="en-US" altLang="en-US"/>
          </a:p>
        </p:txBody>
      </p:sp>
      <p:sp>
        <p:nvSpPr>
          <p:cNvPr id="180226" name="Rectangle 2">
            <a:extLst>
              <a:ext uri="{FF2B5EF4-FFF2-40B4-BE49-F238E27FC236}">
                <a16:creationId xmlns:a16="http://schemas.microsoft.com/office/drawing/2014/main" id="{6AA0267C-E326-D84C-B563-BC69D8730A07}"/>
              </a:ext>
            </a:extLst>
          </p:cNvPr>
          <p:cNvSpPr>
            <a:spLocks noGrp="1" noChangeArrowheads="1"/>
          </p:cNvSpPr>
          <p:nvPr>
            <p:ph type="title"/>
          </p:nvPr>
        </p:nvSpPr>
        <p:spPr>
          <a:xfrm>
            <a:off x="0" y="0"/>
            <a:ext cx="9144000" cy="914400"/>
          </a:xfrm>
        </p:spPr>
        <p:txBody>
          <a:bodyPr/>
          <a:lstStyle/>
          <a:p>
            <a:r>
              <a:rPr lang="en-US" altLang="en-US" sz="2800"/>
              <a:t>C.mmp: A Multiprocessor of Historical Significance</a:t>
            </a:r>
          </a:p>
        </p:txBody>
      </p:sp>
      <p:sp>
        <p:nvSpPr>
          <p:cNvPr id="180228" name="Rectangle 4">
            <a:extLst>
              <a:ext uri="{FF2B5EF4-FFF2-40B4-BE49-F238E27FC236}">
                <a16:creationId xmlns:a16="http://schemas.microsoft.com/office/drawing/2014/main" id="{6F2EB3E0-F65A-4C46-9EDE-A4FA1BB71972}"/>
              </a:ext>
            </a:extLst>
          </p:cNvPr>
          <p:cNvSpPr>
            <a:spLocks noChangeArrowheads="1"/>
          </p:cNvSpPr>
          <p:nvPr/>
        </p:nvSpPr>
        <p:spPr bwMode="auto">
          <a:xfrm>
            <a:off x="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0231" name="Rectangle 7">
            <a:extLst>
              <a:ext uri="{FF2B5EF4-FFF2-40B4-BE49-F238E27FC236}">
                <a16:creationId xmlns:a16="http://schemas.microsoft.com/office/drawing/2014/main" id="{9DC8C77E-73F6-4948-978F-51576425FB00}"/>
              </a:ext>
            </a:extLst>
          </p:cNvPr>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0227" name="Text Box 3">
            <a:extLst>
              <a:ext uri="{FF2B5EF4-FFF2-40B4-BE49-F238E27FC236}">
                <a16:creationId xmlns:a16="http://schemas.microsoft.com/office/drawing/2014/main" id="{BE7CB957-57E8-8446-978F-83AA6D98EC79}"/>
              </a:ext>
            </a:extLst>
          </p:cNvPr>
          <p:cNvSpPr txBox="1">
            <a:spLocks noChangeArrowheads="1"/>
          </p:cNvSpPr>
          <p:nvPr/>
        </p:nvSpPr>
        <p:spPr bwMode="auto">
          <a:xfrm>
            <a:off x="1295400" y="5715000"/>
            <a:ext cx="6324600" cy="3968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latin typeface="Arial" panose="020B0604020202020204" pitchFamily="34" charset="0"/>
                <a:cs typeface="Times New Roman" panose="02020603050405020304" pitchFamily="18" charset="0"/>
              </a:rPr>
              <a:t>Fig. 21.2   </a:t>
            </a:r>
            <a:r>
              <a:rPr lang="en-US" altLang="en-US">
                <a:latin typeface="Arial" panose="020B0604020202020204" pitchFamily="34" charset="0"/>
              </a:rPr>
              <a:t>Organization of the C.mmp multiprocessor</a:t>
            </a:r>
            <a:r>
              <a:rPr lang="en-US" altLang="en-US">
                <a:solidFill>
                  <a:srgbClr val="000000"/>
                </a:solidFill>
                <a:latin typeface="Arial" panose="020B0604020202020204" pitchFamily="34" charset="0"/>
                <a:cs typeface="Times New Roman" panose="02020603050405020304" pitchFamily="18" charset="0"/>
              </a:rPr>
              <a:t>.</a:t>
            </a:r>
          </a:p>
        </p:txBody>
      </p:sp>
      <p:sp>
        <p:nvSpPr>
          <p:cNvPr id="180233" name="Rectangle 9">
            <a:extLst>
              <a:ext uri="{FF2B5EF4-FFF2-40B4-BE49-F238E27FC236}">
                <a16:creationId xmlns:a16="http://schemas.microsoft.com/office/drawing/2014/main" id="{03062064-3C9D-044D-A8BA-C140FD7FCC09}"/>
              </a:ext>
            </a:extLst>
          </p:cNvPr>
          <p:cNvSpPr>
            <a:spLocks noChangeArrowheads="1"/>
          </p:cNvSpPr>
          <p:nvPr/>
        </p:nvSpPr>
        <p:spPr bwMode="auto">
          <a:xfrm>
            <a:off x="0" y="1919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0235" name="Rectangle 11">
            <a:extLst>
              <a:ext uri="{FF2B5EF4-FFF2-40B4-BE49-F238E27FC236}">
                <a16:creationId xmlns:a16="http://schemas.microsoft.com/office/drawing/2014/main" id="{E6EDE0F8-84C9-984F-9012-E0F9BF5EE4A4}"/>
              </a:ext>
            </a:extLst>
          </p:cNvPr>
          <p:cNvSpPr>
            <a:spLocks noChangeArrowheads="1"/>
          </p:cNvSpPr>
          <p:nvPr/>
        </p:nvSpPr>
        <p:spPr bwMode="auto">
          <a:xfrm>
            <a:off x="0" y="2276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0234" name="Object 10">
            <a:extLst>
              <a:ext uri="{FF2B5EF4-FFF2-40B4-BE49-F238E27FC236}">
                <a16:creationId xmlns:a16="http://schemas.microsoft.com/office/drawing/2014/main" id="{29DBC05C-2D4D-6E42-9809-5861CEF00DCD}"/>
              </a:ext>
            </a:extLst>
          </p:cNvPr>
          <p:cNvGraphicFramePr>
            <a:graphicFrameLocks noChangeAspect="1"/>
          </p:cNvGraphicFramePr>
          <p:nvPr/>
        </p:nvGraphicFramePr>
        <p:xfrm>
          <a:off x="228600" y="914400"/>
          <a:ext cx="8763000" cy="4953000"/>
        </p:xfrm>
        <a:graphic>
          <a:graphicData uri="http://schemas.openxmlformats.org/presentationml/2006/ole">
            <mc:AlternateContent xmlns:mc="http://schemas.openxmlformats.org/markup-compatibility/2006">
              <mc:Choice xmlns:v="urn:schemas-microsoft-com:vml" Requires="v">
                <p:oleObj spid="_x0000_s180236" r:id="rId3" imgW="4089400" imgH="2209800" progId="MSDraw.Drawing.8.2">
                  <p:embed/>
                </p:oleObj>
              </mc:Choice>
              <mc:Fallback>
                <p:oleObj r:id="rId3" imgW="4089400" imgH="2209800" progId="MSDraw.Drawing.8.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8763000" cy="495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1F8CCBF-90B9-EC4C-964C-95957AB4B169}"/>
              </a:ext>
            </a:extLst>
          </p:cNvPr>
          <p:cNvSpPr>
            <a:spLocks noGrp="1"/>
          </p:cNvSpPr>
          <p:nvPr>
            <p:ph type="dt" sz="half" idx="10"/>
          </p:nvPr>
        </p:nvSpPr>
        <p:spPr/>
        <p:txBody>
          <a:bodyPr/>
          <a:lstStyle/>
          <a:p>
            <a:r>
              <a:rPr lang="en-US" altLang="en-US"/>
              <a:t>Fall  2010</a:t>
            </a:r>
          </a:p>
        </p:txBody>
      </p:sp>
      <p:sp>
        <p:nvSpPr>
          <p:cNvPr id="6" name="Footer Placeholder 4">
            <a:extLst>
              <a:ext uri="{FF2B5EF4-FFF2-40B4-BE49-F238E27FC236}">
                <a16:creationId xmlns:a16="http://schemas.microsoft.com/office/drawing/2014/main" id="{264A54F4-71B3-5C46-8E47-5C7E458ADD25}"/>
              </a:ext>
            </a:extLst>
          </p:cNvPr>
          <p:cNvSpPr>
            <a:spLocks noGrp="1"/>
          </p:cNvSpPr>
          <p:nvPr>
            <p:ph type="ftr" sz="quarter" idx="11"/>
          </p:nvPr>
        </p:nvSpPr>
        <p:spPr/>
        <p:txBody>
          <a:bodyPr/>
          <a:lstStyle/>
          <a:p>
            <a:r>
              <a:rPr lang="en-US" altLang="en-US"/>
              <a:t>Parallel Processing, Implementation Aspects</a:t>
            </a:r>
          </a:p>
        </p:txBody>
      </p:sp>
      <p:sp>
        <p:nvSpPr>
          <p:cNvPr id="7" name="Slide Number Placeholder 5">
            <a:extLst>
              <a:ext uri="{FF2B5EF4-FFF2-40B4-BE49-F238E27FC236}">
                <a16:creationId xmlns:a16="http://schemas.microsoft.com/office/drawing/2014/main" id="{687E8990-7D99-4C43-9C43-08A5902B63E0}"/>
              </a:ext>
            </a:extLst>
          </p:cNvPr>
          <p:cNvSpPr>
            <a:spLocks noGrp="1"/>
          </p:cNvSpPr>
          <p:nvPr>
            <p:ph type="sldNum" sz="quarter" idx="12"/>
          </p:nvPr>
        </p:nvSpPr>
        <p:spPr/>
        <p:txBody>
          <a:bodyPr/>
          <a:lstStyle/>
          <a:p>
            <a:r>
              <a:rPr lang="en-US" altLang="en-US"/>
              <a:t>Slide </a:t>
            </a:r>
            <a:fld id="{618E1EDD-021E-7645-8BA8-2EC034D4BE95}" type="slidenum">
              <a:rPr lang="en-US" altLang="en-US"/>
              <a:pPr/>
              <a:t>8</a:t>
            </a:fld>
            <a:endParaRPr lang="en-US" altLang="en-US"/>
          </a:p>
        </p:txBody>
      </p:sp>
      <p:sp>
        <p:nvSpPr>
          <p:cNvPr id="61442" name="Rectangle 2">
            <a:extLst>
              <a:ext uri="{FF2B5EF4-FFF2-40B4-BE49-F238E27FC236}">
                <a16:creationId xmlns:a16="http://schemas.microsoft.com/office/drawing/2014/main" id="{34046792-26C8-284A-8683-1501A7D18608}"/>
              </a:ext>
            </a:extLst>
          </p:cNvPr>
          <p:cNvSpPr>
            <a:spLocks noGrp="1" noChangeArrowheads="1"/>
          </p:cNvSpPr>
          <p:nvPr>
            <p:ph type="title"/>
          </p:nvPr>
        </p:nvSpPr>
        <p:spPr>
          <a:xfrm>
            <a:off x="0" y="0"/>
            <a:ext cx="9144000" cy="914400"/>
          </a:xfrm>
        </p:spPr>
        <p:txBody>
          <a:bodyPr/>
          <a:lstStyle/>
          <a:p>
            <a:r>
              <a:rPr lang="en-US" altLang="en-US" sz="2800"/>
              <a:t>Shared Memory Consistency Models </a:t>
            </a:r>
          </a:p>
        </p:txBody>
      </p:sp>
      <p:sp>
        <p:nvSpPr>
          <p:cNvPr id="88140" name="Text Box 1100">
            <a:extLst>
              <a:ext uri="{FF2B5EF4-FFF2-40B4-BE49-F238E27FC236}">
                <a16:creationId xmlns:a16="http://schemas.microsoft.com/office/drawing/2014/main" id="{7D794E20-9081-854F-8199-6C182DC63353}"/>
              </a:ext>
            </a:extLst>
          </p:cNvPr>
          <p:cNvSpPr txBox="1">
            <a:spLocks noChangeArrowheads="1"/>
          </p:cNvSpPr>
          <p:nvPr/>
        </p:nvSpPr>
        <p:spPr bwMode="auto">
          <a:xfrm>
            <a:off x="381000" y="1371600"/>
            <a:ext cx="8382000"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pPr>
            <a:r>
              <a:rPr lang="en-US" altLang="en-US" b="1">
                <a:latin typeface="Arial" panose="020B0604020202020204" pitchFamily="34" charset="0"/>
              </a:rPr>
              <a:t>Sequential consistency</a:t>
            </a:r>
            <a:r>
              <a:rPr lang="en-US" altLang="en-US">
                <a:latin typeface="Arial" panose="020B0604020202020204" pitchFamily="34" charset="0"/>
              </a:rPr>
              <a:t> (strictest and most intuitive); mandates that the interleaving of reads and writes be the same from the viewpoint of all processors. This provides the illusion of a FCFS single-port memory. </a:t>
            </a:r>
          </a:p>
          <a:p>
            <a:pPr>
              <a:lnSpc>
                <a:spcPct val="90000"/>
              </a:lnSpc>
            </a:pPr>
            <a:endParaRPr lang="en-US" altLang="en-US" sz="1000">
              <a:latin typeface="Arial" panose="020B0604020202020204" pitchFamily="34" charset="0"/>
            </a:endParaRPr>
          </a:p>
          <a:p>
            <a:pPr>
              <a:lnSpc>
                <a:spcPct val="90000"/>
              </a:lnSpc>
            </a:pPr>
            <a:r>
              <a:rPr lang="en-US" altLang="en-US" b="1">
                <a:latin typeface="Arial" panose="020B0604020202020204" pitchFamily="34" charset="0"/>
              </a:rPr>
              <a:t>Processor consistency</a:t>
            </a:r>
            <a:r>
              <a:rPr lang="en-US" altLang="en-US">
                <a:latin typeface="Arial" panose="020B0604020202020204" pitchFamily="34" charset="0"/>
              </a:rPr>
              <a:t> (laxer); only mandates that writes be observed in the same order by all processors. This allows reads to overtake writes, providing better performance due to out-of-order execution.</a:t>
            </a:r>
          </a:p>
          <a:p>
            <a:pPr>
              <a:lnSpc>
                <a:spcPct val="90000"/>
              </a:lnSpc>
            </a:pPr>
            <a:endParaRPr lang="en-US" altLang="en-US" sz="1000">
              <a:latin typeface="Arial" panose="020B0604020202020204" pitchFamily="34" charset="0"/>
            </a:endParaRPr>
          </a:p>
          <a:p>
            <a:pPr>
              <a:lnSpc>
                <a:spcPct val="90000"/>
              </a:lnSpc>
            </a:pPr>
            <a:r>
              <a:rPr lang="en-US" altLang="en-US" b="1">
                <a:latin typeface="Arial" panose="020B0604020202020204" pitchFamily="34" charset="0"/>
              </a:rPr>
              <a:t>Weak consistency</a:t>
            </a:r>
            <a:r>
              <a:rPr lang="en-US" altLang="en-US">
                <a:latin typeface="Arial" panose="020B0604020202020204" pitchFamily="34" charset="0"/>
              </a:rPr>
              <a:t> separates ordinary memory accesses from synch accesses that require memory to become consistent. Ordinary read and write accesses can proceed as long as there is no pending synch access, but the latter must wait for all preceding accesses to complete.</a:t>
            </a:r>
          </a:p>
          <a:p>
            <a:pPr>
              <a:lnSpc>
                <a:spcPct val="90000"/>
              </a:lnSpc>
            </a:pPr>
            <a:endParaRPr lang="en-US" altLang="en-US" sz="1000">
              <a:latin typeface="Arial" panose="020B0604020202020204" pitchFamily="34" charset="0"/>
            </a:endParaRPr>
          </a:p>
          <a:p>
            <a:pPr>
              <a:lnSpc>
                <a:spcPct val="90000"/>
              </a:lnSpc>
            </a:pPr>
            <a:r>
              <a:rPr lang="en-US" altLang="en-US" b="1">
                <a:latin typeface="Arial" panose="020B0604020202020204" pitchFamily="34" charset="0"/>
              </a:rPr>
              <a:t>Release consistency</a:t>
            </a:r>
            <a:r>
              <a:rPr lang="en-US" altLang="en-US">
                <a:latin typeface="Arial" panose="020B0604020202020204" pitchFamily="34" charset="0"/>
              </a:rPr>
              <a:t> is similar to weak consistency, but recognizes two synch accesses, called “acquire” and “release”, that sandwich protected shared accesses. Ordinary read</a:t>
            </a:r>
            <a:r>
              <a:rPr lang="en-US" altLang="en-US" sz="1000">
                <a:latin typeface="Arial" panose="020B0604020202020204" pitchFamily="34" charset="0"/>
              </a:rPr>
              <a:t> </a:t>
            </a:r>
            <a:r>
              <a:rPr lang="en-US" altLang="en-US">
                <a:latin typeface="Arial" panose="020B0604020202020204" pitchFamily="34" charset="0"/>
              </a:rPr>
              <a:t>/</a:t>
            </a:r>
            <a:r>
              <a:rPr lang="en-US" altLang="en-US" sz="1000">
                <a:latin typeface="Arial" panose="020B0604020202020204" pitchFamily="34" charset="0"/>
              </a:rPr>
              <a:t> </a:t>
            </a:r>
            <a:r>
              <a:rPr lang="en-US" altLang="en-US">
                <a:latin typeface="Arial" panose="020B0604020202020204" pitchFamily="34" charset="0"/>
              </a:rPr>
              <a:t>write accesses can proceed only when there is no pending acquire access from the same processor and a release access must wait for all reads and writes to be completed.</a:t>
            </a:r>
          </a:p>
        </p:txBody>
      </p:sp>
      <p:sp>
        <p:nvSpPr>
          <p:cNvPr id="88141" name="Text Box 1101">
            <a:extLst>
              <a:ext uri="{FF2B5EF4-FFF2-40B4-BE49-F238E27FC236}">
                <a16:creationId xmlns:a16="http://schemas.microsoft.com/office/drawing/2014/main" id="{9BDB77B6-F35D-FA4E-8458-6939D5EEAAF1}"/>
              </a:ext>
            </a:extLst>
          </p:cNvPr>
          <p:cNvSpPr txBox="1">
            <a:spLocks noChangeArrowheads="1"/>
          </p:cNvSpPr>
          <p:nvPr/>
        </p:nvSpPr>
        <p:spPr bwMode="auto">
          <a:xfrm>
            <a:off x="381000" y="838200"/>
            <a:ext cx="8229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Varying latencies makes each processor’s view of the memory different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717A2CAD-B09E-054D-8DF3-A38CF079B7DE}"/>
              </a:ext>
            </a:extLst>
          </p:cNvPr>
          <p:cNvSpPr>
            <a:spLocks noGrp="1"/>
          </p:cNvSpPr>
          <p:nvPr>
            <p:ph type="dt" sz="half" idx="10"/>
          </p:nvPr>
        </p:nvSpPr>
        <p:spPr/>
        <p:txBody>
          <a:bodyPr/>
          <a:lstStyle/>
          <a:p>
            <a:r>
              <a:rPr lang="en-US" altLang="en-US"/>
              <a:t>Fall  2010</a:t>
            </a:r>
          </a:p>
        </p:txBody>
      </p:sp>
      <p:sp>
        <p:nvSpPr>
          <p:cNvPr id="12" name="Footer Placeholder 4">
            <a:extLst>
              <a:ext uri="{FF2B5EF4-FFF2-40B4-BE49-F238E27FC236}">
                <a16:creationId xmlns:a16="http://schemas.microsoft.com/office/drawing/2014/main" id="{7AB0AC60-073A-834A-9D90-304537ED387A}"/>
              </a:ext>
            </a:extLst>
          </p:cNvPr>
          <p:cNvSpPr>
            <a:spLocks noGrp="1"/>
          </p:cNvSpPr>
          <p:nvPr>
            <p:ph type="ftr" sz="quarter" idx="11"/>
          </p:nvPr>
        </p:nvSpPr>
        <p:spPr/>
        <p:txBody>
          <a:bodyPr/>
          <a:lstStyle/>
          <a:p>
            <a:r>
              <a:rPr lang="en-US" altLang="en-US"/>
              <a:t>Parallel Processing, Implementation Aspects</a:t>
            </a:r>
          </a:p>
        </p:txBody>
      </p:sp>
      <p:sp>
        <p:nvSpPr>
          <p:cNvPr id="13" name="Slide Number Placeholder 5">
            <a:extLst>
              <a:ext uri="{FF2B5EF4-FFF2-40B4-BE49-F238E27FC236}">
                <a16:creationId xmlns:a16="http://schemas.microsoft.com/office/drawing/2014/main" id="{1E6C1D10-46B7-C845-B7F2-78FEC6580372}"/>
              </a:ext>
            </a:extLst>
          </p:cNvPr>
          <p:cNvSpPr>
            <a:spLocks noGrp="1"/>
          </p:cNvSpPr>
          <p:nvPr>
            <p:ph type="sldNum" sz="quarter" idx="12"/>
          </p:nvPr>
        </p:nvSpPr>
        <p:spPr/>
        <p:txBody>
          <a:bodyPr/>
          <a:lstStyle/>
          <a:p>
            <a:r>
              <a:rPr lang="en-US" altLang="en-US"/>
              <a:t>Slide </a:t>
            </a:r>
            <a:fld id="{35D9CFDB-2873-9F46-A2A4-53193AD90835}" type="slidenum">
              <a:rPr lang="en-US" altLang="en-US"/>
              <a:pPr/>
              <a:t>9</a:t>
            </a:fld>
            <a:endParaRPr lang="en-US" altLang="en-US"/>
          </a:p>
        </p:txBody>
      </p:sp>
      <p:sp>
        <p:nvSpPr>
          <p:cNvPr id="178178" name="Rectangle 2">
            <a:extLst>
              <a:ext uri="{FF2B5EF4-FFF2-40B4-BE49-F238E27FC236}">
                <a16:creationId xmlns:a16="http://schemas.microsoft.com/office/drawing/2014/main" id="{6BC816DE-2C45-8444-9954-AF5E6B8167EE}"/>
              </a:ext>
            </a:extLst>
          </p:cNvPr>
          <p:cNvSpPr>
            <a:spLocks noGrp="1" noChangeArrowheads="1"/>
          </p:cNvSpPr>
          <p:nvPr>
            <p:ph type="title"/>
          </p:nvPr>
        </p:nvSpPr>
        <p:spPr>
          <a:xfrm>
            <a:off x="0" y="0"/>
            <a:ext cx="9144000" cy="1143000"/>
          </a:xfrm>
        </p:spPr>
        <p:txBody>
          <a:bodyPr/>
          <a:lstStyle/>
          <a:p>
            <a:r>
              <a:rPr lang="en-US" altLang="en-US" sz="3200"/>
              <a:t>21.2  MIN-Based BBN Butterfly</a:t>
            </a:r>
          </a:p>
        </p:txBody>
      </p:sp>
      <p:sp>
        <p:nvSpPr>
          <p:cNvPr id="178179" name="Text Box 3">
            <a:extLst>
              <a:ext uri="{FF2B5EF4-FFF2-40B4-BE49-F238E27FC236}">
                <a16:creationId xmlns:a16="http://schemas.microsoft.com/office/drawing/2014/main" id="{5AAB1BBD-9553-064A-93E0-B1840F14E6C2}"/>
              </a:ext>
            </a:extLst>
          </p:cNvPr>
          <p:cNvSpPr txBox="1">
            <a:spLocks noChangeArrowheads="1"/>
          </p:cNvSpPr>
          <p:nvPr/>
        </p:nvSpPr>
        <p:spPr bwMode="auto">
          <a:xfrm>
            <a:off x="838200" y="4953000"/>
            <a:ext cx="2590800" cy="10064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latin typeface="Arial" panose="020B0604020202020204" pitchFamily="34" charset="0"/>
                <a:cs typeface="Times New Roman" panose="02020603050405020304" pitchFamily="18" charset="0"/>
              </a:rPr>
              <a:t>Fig. 21.3    </a:t>
            </a:r>
            <a:r>
              <a:rPr lang="en-US" altLang="en-US">
                <a:latin typeface="Arial" panose="020B0604020202020204" pitchFamily="34" charset="0"/>
              </a:rPr>
              <a:t>Structure of a processing node in the BBN Butterfly. </a:t>
            </a:r>
          </a:p>
        </p:txBody>
      </p:sp>
      <p:sp>
        <p:nvSpPr>
          <p:cNvPr id="178185" name="Rectangle 9">
            <a:extLst>
              <a:ext uri="{FF2B5EF4-FFF2-40B4-BE49-F238E27FC236}">
                <a16:creationId xmlns:a16="http://schemas.microsoft.com/office/drawing/2014/main" id="{CED8C726-471C-B941-8DF2-5E272CEF75DE}"/>
              </a:ext>
            </a:extLst>
          </p:cNvPr>
          <p:cNvSpPr>
            <a:spLocks noChangeArrowheads="1"/>
          </p:cNvSpPr>
          <p:nvPr/>
        </p:nvSpPr>
        <p:spPr bwMode="auto">
          <a:xfrm>
            <a:off x="0" y="2281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8187" name="Rectangle 11">
            <a:extLst>
              <a:ext uri="{FF2B5EF4-FFF2-40B4-BE49-F238E27FC236}">
                <a16:creationId xmlns:a16="http://schemas.microsoft.com/office/drawing/2014/main" id="{98A1F6A1-E636-AA4B-92A8-38B5620DB80C}"/>
              </a:ext>
            </a:extLst>
          </p:cNvPr>
          <p:cNvSpPr>
            <a:spLocks noChangeArrowheads="1"/>
          </p:cNvSpPr>
          <p:nvPr/>
        </p:nvSpPr>
        <p:spPr bwMode="auto">
          <a:xfrm>
            <a:off x="0" y="2295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8191" name="Rectangle 15">
            <a:extLst>
              <a:ext uri="{FF2B5EF4-FFF2-40B4-BE49-F238E27FC236}">
                <a16:creationId xmlns:a16="http://schemas.microsoft.com/office/drawing/2014/main" id="{16EEE503-396D-7A4C-BDA7-2F0B3D1CAF22}"/>
              </a:ext>
            </a:extLst>
          </p:cNvPr>
          <p:cNvSpPr>
            <a:spLocks noChangeArrowheads="1"/>
          </p:cNvSpPr>
          <p:nvPr/>
        </p:nvSpPr>
        <p:spPr bwMode="auto">
          <a:xfrm>
            <a:off x="0" y="1947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8190" name="Object 14">
            <a:extLst>
              <a:ext uri="{FF2B5EF4-FFF2-40B4-BE49-F238E27FC236}">
                <a16:creationId xmlns:a16="http://schemas.microsoft.com/office/drawing/2014/main" id="{85EB92CC-C83B-5E4B-AD2B-0AEDB27E2F1F}"/>
              </a:ext>
            </a:extLst>
          </p:cNvPr>
          <p:cNvGraphicFramePr>
            <a:graphicFrameLocks noChangeAspect="1"/>
          </p:cNvGraphicFramePr>
          <p:nvPr/>
        </p:nvGraphicFramePr>
        <p:xfrm>
          <a:off x="228600" y="1201738"/>
          <a:ext cx="4343400" cy="3522662"/>
        </p:xfrm>
        <a:graphic>
          <a:graphicData uri="http://schemas.openxmlformats.org/presentationml/2006/ole">
            <mc:AlternateContent xmlns:mc="http://schemas.openxmlformats.org/markup-compatibility/2006">
              <mc:Choice xmlns:v="urn:schemas-microsoft-com:vml" Requires="v">
                <p:oleObj spid="_x0000_s178196" r:id="rId3" imgW="3530600" imgH="2844800" progId="MSDraw.Drawing.8.2">
                  <p:embed/>
                </p:oleObj>
              </mc:Choice>
              <mc:Fallback>
                <p:oleObj r:id="rId3" imgW="3530600" imgH="2844800" progId="MSDraw.Drawing.8.2">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01738"/>
                        <a:ext cx="4343400" cy="352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92" name="Text Box 16">
            <a:extLst>
              <a:ext uri="{FF2B5EF4-FFF2-40B4-BE49-F238E27FC236}">
                <a16:creationId xmlns:a16="http://schemas.microsoft.com/office/drawing/2014/main" id="{D51025D8-2E96-084F-8CFB-3829533622B5}"/>
              </a:ext>
            </a:extLst>
          </p:cNvPr>
          <p:cNvSpPr txBox="1">
            <a:spLocks noChangeArrowheads="1"/>
          </p:cNvSpPr>
          <p:nvPr/>
        </p:nvSpPr>
        <p:spPr bwMode="auto">
          <a:xfrm>
            <a:off x="4724400" y="4953000"/>
            <a:ext cx="4191000" cy="10064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000000"/>
                </a:solidFill>
                <a:latin typeface="Arial" panose="020B0604020202020204" pitchFamily="34" charset="0"/>
                <a:cs typeface="Times New Roman" panose="02020603050405020304" pitchFamily="18" charset="0"/>
              </a:rPr>
              <a:t>Fig. 21.4    </a:t>
            </a:r>
            <a:r>
              <a:rPr lang="en-US" altLang="en-US">
                <a:latin typeface="Arial" panose="020B0604020202020204" pitchFamily="34" charset="0"/>
              </a:rPr>
              <a:t>A small 16-node version of the multistage interconnection network of the BBN Butterfly. </a:t>
            </a:r>
          </a:p>
        </p:txBody>
      </p:sp>
      <p:sp>
        <p:nvSpPr>
          <p:cNvPr id="178194" name="Rectangle 18">
            <a:extLst>
              <a:ext uri="{FF2B5EF4-FFF2-40B4-BE49-F238E27FC236}">
                <a16:creationId xmlns:a16="http://schemas.microsoft.com/office/drawing/2014/main" id="{71C4145C-9953-414C-892C-509D7D2DB538}"/>
              </a:ext>
            </a:extLst>
          </p:cNvPr>
          <p:cNvSpPr>
            <a:spLocks noChangeArrowheads="1"/>
          </p:cNvSpPr>
          <p:nvPr/>
        </p:nvSpPr>
        <p:spPr bwMode="auto">
          <a:xfrm>
            <a:off x="0" y="2005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78193" name="Object 17">
            <a:extLst>
              <a:ext uri="{FF2B5EF4-FFF2-40B4-BE49-F238E27FC236}">
                <a16:creationId xmlns:a16="http://schemas.microsoft.com/office/drawing/2014/main" id="{936F6247-B4E4-5E43-8F0C-43F695F5FFBC}"/>
              </a:ext>
            </a:extLst>
          </p:cNvPr>
          <p:cNvGraphicFramePr>
            <a:graphicFrameLocks noChangeAspect="1"/>
          </p:cNvGraphicFramePr>
          <p:nvPr/>
        </p:nvGraphicFramePr>
        <p:xfrm>
          <a:off x="4724400" y="1066800"/>
          <a:ext cx="4419600" cy="3959225"/>
        </p:xfrm>
        <a:graphic>
          <a:graphicData uri="http://schemas.openxmlformats.org/presentationml/2006/ole">
            <mc:AlternateContent xmlns:mc="http://schemas.openxmlformats.org/markup-compatibility/2006">
              <mc:Choice xmlns:v="urn:schemas-microsoft-com:vml" Requires="v">
                <p:oleObj spid="_x0000_s178197" r:id="rId5" imgW="2819400" imgH="2730500" progId="MSDraw.Drawing.8.2">
                  <p:embed/>
                </p:oleObj>
              </mc:Choice>
              <mc:Fallback>
                <p:oleObj r:id="rId5" imgW="2819400" imgH="2730500" progId="MSDraw.Drawing.8.2">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066800"/>
                        <a:ext cx="4419600" cy="395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efault Design">
  <a:themeElements>
    <a:clrScheme name="">
      <a:dk1>
        <a:srgbClr val="000000"/>
      </a:dk1>
      <a:lt1>
        <a:srgbClr val="CCECFF"/>
      </a:lt1>
      <a:dk2>
        <a:srgbClr val="000000"/>
      </a:dk2>
      <a:lt2>
        <a:srgbClr val="808080"/>
      </a:lt2>
      <a:accent1>
        <a:srgbClr val="00CC99"/>
      </a:accent1>
      <a:accent2>
        <a:srgbClr val="3333CC"/>
      </a:accent2>
      <a:accent3>
        <a:srgbClr val="E2F4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11940</TotalTime>
  <Words>3426</Words>
  <Application>Microsoft Macintosh PowerPoint</Application>
  <PresentationFormat>On-screen Show (4:3)</PresentationFormat>
  <Paragraphs>564</Paragraphs>
  <Slides>60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5" baseType="lpstr">
      <vt:lpstr>Times New Roman</vt:lpstr>
      <vt:lpstr>Arial</vt:lpstr>
      <vt:lpstr>Symbol</vt:lpstr>
      <vt:lpstr>Default Design</vt:lpstr>
      <vt:lpstr>MSDraw.Drawing.8.2</vt:lpstr>
      <vt:lpstr>Part VI Implementation Aspects</vt:lpstr>
      <vt:lpstr>PowerPoint Presentation</vt:lpstr>
      <vt:lpstr>PowerPoint Presentation</vt:lpstr>
      <vt:lpstr>VI   Implementation Aspects</vt:lpstr>
      <vt:lpstr>21  Shared-Memory MIMD Machines</vt:lpstr>
      <vt:lpstr>21.1  Variations in Shared Memory</vt:lpstr>
      <vt:lpstr>C.mmp: A Multiprocessor of Historical Significance</vt:lpstr>
      <vt:lpstr>Shared Memory Consistency Models </vt:lpstr>
      <vt:lpstr>21.2  MIN-Based BBN Butterfly</vt:lpstr>
      <vt:lpstr>21.3  Vector-Parallel Cray Y-MP</vt:lpstr>
      <vt:lpstr>Cray Y-MP’s Interconnection Network </vt:lpstr>
      <vt:lpstr>21.4  Latency-Tolerant Tera MTA</vt:lpstr>
      <vt:lpstr>21.5  CC-NUMA Stanford DASH</vt:lpstr>
      <vt:lpstr>21.6  SCI-Based Sequent NUMA-Q</vt:lpstr>
      <vt:lpstr>Details of the IQ-Link in Sequent NUMA-Q</vt:lpstr>
      <vt:lpstr>22  Message-Passing MIMD Machines</vt:lpstr>
      <vt:lpstr>22.1  Mechanisms for Message Passing</vt:lpstr>
      <vt:lpstr>Router-Based Networks</vt:lpstr>
      <vt:lpstr>Case Studies of Message-Passing Machines</vt:lpstr>
      <vt:lpstr>PowerPoint Presentation</vt:lpstr>
      <vt:lpstr>High-Level Structure of the Tandem NonStop</vt:lpstr>
      <vt:lpstr>22.3  Hypercube-Based nCUBE3</vt:lpstr>
      <vt:lpstr>22.4  Fat-Tree-Based Connection Machine 5</vt:lpstr>
      <vt:lpstr>Processing Nodes  in CM-5</vt:lpstr>
      <vt:lpstr>The Interconnection Network in CM-5</vt:lpstr>
      <vt:lpstr>22.5  Omega-Network-Based IBM SP2</vt:lpstr>
      <vt:lpstr>The IBM SP2 Network Interface</vt:lpstr>
      <vt:lpstr>The Interconnection Network of IBM SP2</vt:lpstr>
      <vt:lpstr>22.6  Commodity-Driven Berkeley NOW</vt:lpstr>
      <vt:lpstr>23  Data-Parallel SIMD Machines</vt:lpstr>
      <vt:lpstr>23.1  Where Have All the SIMDs Gone?</vt:lpstr>
      <vt:lpstr>Search Functions in Associative Devices</vt:lpstr>
      <vt:lpstr>Mixed-Mode SIMD / MIMD Parallelism</vt:lpstr>
      <vt:lpstr>23.2  The First Supercomputer: ILLIAC IV</vt:lpstr>
      <vt:lpstr>23.3  Massively Parallel Goodyear MPP</vt:lpstr>
      <vt:lpstr>Processing Elements in the Goodyear MPP</vt:lpstr>
      <vt:lpstr>23.4  Distributed Array Processor (DAP)</vt:lpstr>
      <vt:lpstr>DAP’s High-Level Structure</vt:lpstr>
      <vt:lpstr>23.5  Hypercubic Connection Machine 2</vt:lpstr>
      <vt:lpstr>The Simple Processing Elements of CM-2</vt:lpstr>
      <vt:lpstr>23.6  Multiconnected MasPar MP-2</vt:lpstr>
      <vt:lpstr>The Interconnection Network of MasPar MP-2</vt:lpstr>
      <vt:lpstr>The Processing Nodes of MasPar MP-2</vt:lpstr>
      <vt:lpstr>24  Past, Present, and Future</vt:lpstr>
      <vt:lpstr>24.1  Milestones in Parallel Processing</vt:lpstr>
      <vt:lpstr>24.2  Current Status, Issues, and Debates</vt:lpstr>
      <vt:lpstr>24.3  TFLOPS, PFLOPS, and Beyond</vt:lpstr>
      <vt:lpstr>Performance Milestones in Supercomputers</vt:lpstr>
      <vt:lpstr>24.4  Processor and Memory Technologies</vt:lpstr>
      <vt:lpstr>24.5  Interconnection Technologies</vt:lpstr>
      <vt:lpstr>Intermodule and Intersystem Connection Options</vt:lpstr>
      <vt:lpstr>System Interconnection Media</vt:lpstr>
      <vt:lpstr>24.6  The Future of Parallel Processing</vt:lpstr>
      <vt:lpstr>Parallel Processing for Low-Power Systems</vt:lpstr>
      <vt:lpstr>Peak Performance of Supercomputers</vt:lpstr>
      <vt:lpstr>Evolution of Computer Performance/Cost</vt:lpstr>
      <vt:lpstr>Two Approaches to Parallel Processing</vt:lpstr>
      <vt:lpstr>ABCs of Parallel Processing in One Slide</vt:lpstr>
      <vt:lpstr>Gordon Bell Prize for High-Performance Computing</vt:lpstr>
      <vt:lpstr>Recent Gordon Bell Prizes, November 2008</vt:lpstr>
    </vt:vector>
  </TitlesOfParts>
  <Company>UCSB ECE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Processing, Part 6</dc:title>
  <dc:creator>Behrooz Parhami</dc:creator>
  <cp:lastModifiedBy>Joseph Picone</cp:lastModifiedBy>
  <cp:revision>352</cp:revision>
  <dcterms:created xsi:type="dcterms:W3CDTF">2003-03-02T07:14:00Z</dcterms:created>
  <dcterms:modified xsi:type="dcterms:W3CDTF">2021-11-10T13:23:06Z</dcterms:modified>
</cp:coreProperties>
</file>