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103"/>
  </p:notesMasterIdLst>
  <p:handoutMasterIdLst>
    <p:handoutMasterId r:id="rId104"/>
  </p:handoutMasterIdLst>
  <p:sldIdLst>
    <p:sldId id="256" r:id="rId2"/>
    <p:sldId id="555" r:id="rId3"/>
    <p:sldId id="387" r:id="rId4"/>
    <p:sldId id="257" r:id="rId5"/>
    <p:sldId id="306" r:id="rId6"/>
    <p:sldId id="557" r:id="rId7"/>
    <p:sldId id="556" r:id="rId8"/>
    <p:sldId id="391" r:id="rId9"/>
    <p:sldId id="389" r:id="rId10"/>
    <p:sldId id="507" r:id="rId11"/>
    <p:sldId id="506" r:id="rId12"/>
    <p:sldId id="466" r:id="rId13"/>
    <p:sldId id="308" r:id="rId14"/>
    <p:sldId id="540" r:id="rId15"/>
    <p:sldId id="541" r:id="rId16"/>
    <p:sldId id="535" r:id="rId17"/>
    <p:sldId id="314" r:id="rId18"/>
    <p:sldId id="508" r:id="rId19"/>
    <p:sldId id="509" r:id="rId20"/>
    <p:sldId id="510" r:id="rId21"/>
    <p:sldId id="558" r:id="rId22"/>
    <p:sldId id="316" r:id="rId23"/>
    <p:sldId id="539" r:id="rId24"/>
    <p:sldId id="511" r:id="rId25"/>
    <p:sldId id="512" r:id="rId26"/>
    <p:sldId id="559" r:id="rId27"/>
    <p:sldId id="320" r:id="rId28"/>
    <p:sldId id="321" r:id="rId29"/>
    <p:sldId id="399" r:id="rId30"/>
    <p:sldId id="400" r:id="rId31"/>
    <p:sldId id="513" r:id="rId32"/>
    <p:sldId id="536" r:id="rId33"/>
    <p:sldId id="475" r:id="rId34"/>
    <p:sldId id="476" r:id="rId35"/>
    <p:sldId id="537" r:id="rId36"/>
    <p:sldId id="514" r:id="rId37"/>
    <p:sldId id="538" r:id="rId38"/>
    <p:sldId id="402" r:id="rId39"/>
    <p:sldId id="477" r:id="rId40"/>
    <p:sldId id="403" r:id="rId41"/>
    <p:sldId id="515" r:id="rId42"/>
    <p:sldId id="553" r:id="rId43"/>
    <p:sldId id="554" r:id="rId44"/>
    <p:sldId id="479" r:id="rId45"/>
    <p:sldId id="549" r:id="rId46"/>
    <p:sldId id="542" r:id="rId47"/>
    <p:sldId id="543" r:id="rId48"/>
    <p:sldId id="544" r:id="rId49"/>
    <p:sldId id="545" r:id="rId50"/>
    <p:sldId id="546" r:id="rId51"/>
    <p:sldId id="547" r:id="rId52"/>
    <p:sldId id="548" r:id="rId53"/>
    <p:sldId id="550" r:id="rId54"/>
    <p:sldId id="551" r:id="rId55"/>
    <p:sldId id="552" r:id="rId56"/>
    <p:sldId id="405" r:id="rId57"/>
    <p:sldId id="484" r:id="rId58"/>
    <p:sldId id="406" r:id="rId59"/>
    <p:sldId id="407" r:id="rId60"/>
    <p:sldId id="449" r:id="rId61"/>
    <p:sldId id="408" r:id="rId62"/>
    <p:sldId id="487" r:id="rId63"/>
    <p:sldId id="488" r:id="rId64"/>
    <p:sldId id="489" r:id="rId65"/>
    <p:sldId id="518" r:id="rId66"/>
    <p:sldId id="409" r:id="rId67"/>
    <p:sldId id="519" r:id="rId68"/>
    <p:sldId id="454" r:id="rId69"/>
    <p:sldId id="410" r:id="rId70"/>
    <p:sldId id="491" r:id="rId71"/>
    <p:sldId id="492" r:id="rId72"/>
    <p:sldId id="411" r:id="rId73"/>
    <p:sldId id="496" r:id="rId74"/>
    <p:sldId id="497" r:id="rId75"/>
    <p:sldId id="520" r:id="rId76"/>
    <p:sldId id="412" r:id="rId77"/>
    <p:sldId id="455" r:id="rId78"/>
    <p:sldId id="456" r:id="rId79"/>
    <p:sldId id="521" r:id="rId80"/>
    <p:sldId id="522" r:id="rId81"/>
    <p:sldId id="413" r:id="rId82"/>
    <p:sldId id="414" r:id="rId83"/>
    <p:sldId id="459" r:id="rId84"/>
    <p:sldId id="523" r:id="rId85"/>
    <p:sldId id="524" r:id="rId86"/>
    <p:sldId id="415" r:id="rId87"/>
    <p:sldId id="498" r:id="rId88"/>
    <p:sldId id="525" r:id="rId89"/>
    <p:sldId id="526" r:id="rId90"/>
    <p:sldId id="527" r:id="rId91"/>
    <p:sldId id="416" r:id="rId92"/>
    <p:sldId id="528" r:id="rId93"/>
    <p:sldId id="529" r:id="rId94"/>
    <p:sldId id="417" r:id="rId95"/>
    <p:sldId id="530" r:id="rId96"/>
    <p:sldId id="531" r:id="rId97"/>
    <p:sldId id="418" r:id="rId98"/>
    <p:sldId id="419" r:id="rId99"/>
    <p:sldId id="532" r:id="rId100"/>
    <p:sldId id="533" r:id="rId101"/>
    <p:sldId id="534" r:id="rId102"/>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5pPr>
    <a:lvl6pPr marL="2286000" algn="l" defTabSz="914400" rtl="0" eaLnBrk="1" latinLnBrk="0" hangingPunct="1">
      <a:defRPr sz="2000" kern="1200">
        <a:solidFill>
          <a:schemeClr val="tx1"/>
        </a:solidFill>
        <a:latin typeface="Times New Roman" panose="02020603050405020304" pitchFamily="18" charset="0"/>
        <a:ea typeface="+mn-ea"/>
        <a:cs typeface="+mn-cs"/>
      </a:defRPr>
    </a:lvl6pPr>
    <a:lvl7pPr marL="2743200" algn="l" defTabSz="914400" rtl="0" eaLnBrk="1" latinLnBrk="0" hangingPunct="1">
      <a:defRPr sz="2000" kern="1200">
        <a:solidFill>
          <a:schemeClr val="tx1"/>
        </a:solidFill>
        <a:latin typeface="Times New Roman" panose="02020603050405020304" pitchFamily="18" charset="0"/>
        <a:ea typeface="+mn-ea"/>
        <a:cs typeface="+mn-cs"/>
      </a:defRPr>
    </a:lvl7pPr>
    <a:lvl8pPr marL="3200400" algn="l" defTabSz="914400" rtl="0" eaLnBrk="1" latinLnBrk="0" hangingPunct="1">
      <a:defRPr sz="2000" kern="1200">
        <a:solidFill>
          <a:schemeClr val="tx1"/>
        </a:solidFill>
        <a:latin typeface="Times New Roman" panose="02020603050405020304" pitchFamily="18" charset="0"/>
        <a:ea typeface="+mn-ea"/>
        <a:cs typeface="+mn-cs"/>
      </a:defRPr>
    </a:lvl8pPr>
    <a:lvl9pPr marL="3657600" algn="l" defTabSz="914400" rtl="0" eaLnBrk="1" latinLnBrk="0" hangingPunct="1">
      <a:defRPr sz="20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762" autoAdjust="0"/>
  </p:normalViewPr>
  <p:slideViewPr>
    <p:cSldViewPr showGuides="1">
      <p:cViewPr varScale="1">
        <p:scale>
          <a:sx n="117" d="100"/>
          <a:sy n="117" d="100"/>
        </p:scale>
        <p:origin x="1968" y="168"/>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75" d="100"/>
        <a:sy n="75" d="100"/>
      </p:scale>
      <p:origin x="0" y="790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49.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image" Target="../media/image5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image" Target="../media/image13.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7D269CB0-4E44-DD41-B185-8A23937EE523}"/>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43011" name="Rectangle 3">
            <a:extLst>
              <a:ext uri="{FF2B5EF4-FFF2-40B4-BE49-F238E27FC236}">
                <a16:creationId xmlns:a16="http://schemas.microsoft.com/office/drawing/2014/main" id="{933C9303-70A6-5149-82E9-9A7C8193544B}"/>
              </a:ext>
            </a:extLst>
          </p:cNvPr>
          <p:cNvSpPr>
            <a:spLocks noGrp="1" noChangeArrowheads="1"/>
          </p:cNvSpPr>
          <p:nvPr>
            <p:ph type="dt" sz="quarter"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43012" name="Rectangle 4">
            <a:extLst>
              <a:ext uri="{FF2B5EF4-FFF2-40B4-BE49-F238E27FC236}">
                <a16:creationId xmlns:a16="http://schemas.microsoft.com/office/drawing/2014/main" id="{8673390E-CD9E-DF41-BB80-543930D8C2B6}"/>
              </a:ext>
            </a:extLst>
          </p:cNvPr>
          <p:cNvSpPr>
            <a:spLocks noGrp="1" noChangeArrowheads="1"/>
          </p:cNvSpPr>
          <p:nvPr>
            <p:ph type="ftr" sz="quarter" idx="2"/>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43013" name="Rectangle 5">
            <a:extLst>
              <a:ext uri="{FF2B5EF4-FFF2-40B4-BE49-F238E27FC236}">
                <a16:creationId xmlns:a16="http://schemas.microsoft.com/office/drawing/2014/main" id="{08D627E6-D732-264B-9370-8B4958DD24CE}"/>
              </a:ext>
            </a:extLst>
          </p:cNvPr>
          <p:cNvSpPr>
            <a:spLocks noGrp="1" noChangeArrowheads="1"/>
          </p:cNvSpPr>
          <p:nvPr>
            <p:ph type="sldNum" sz="quarter" idx="3"/>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3CC6DFA-355D-274B-B92F-82CC676FD72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BB950F3-F087-3740-8B29-24ABE07CDBA2}"/>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5123" name="Rectangle 3">
            <a:extLst>
              <a:ext uri="{FF2B5EF4-FFF2-40B4-BE49-F238E27FC236}">
                <a16:creationId xmlns:a16="http://schemas.microsoft.com/office/drawing/2014/main" id="{7303E984-D0EE-DD4D-9EBB-A4CD0C2AF96B}"/>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2052" name="Rectangle 4">
            <a:extLst>
              <a:ext uri="{FF2B5EF4-FFF2-40B4-BE49-F238E27FC236}">
                <a16:creationId xmlns:a16="http://schemas.microsoft.com/office/drawing/2014/main" id="{E3EFAF61-CC4D-8741-ACFC-7890AE550EED}"/>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id="{D7D69F52-1D08-E34D-B9C4-CDFE60CB76C1}"/>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126" name="Rectangle 6">
            <a:extLst>
              <a:ext uri="{FF2B5EF4-FFF2-40B4-BE49-F238E27FC236}">
                <a16:creationId xmlns:a16="http://schemas.microsoft.com/office/drawing/2014/main" id="{D1B28A10-990E-C641-AFA1-184D4FF08ADA}"/>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5127" name="Rectangle 7">
            <a:extLst>
              <a:ext uri="{FF2B5EF4-FFF2-40B4-BE49-F238E27FC236}">
                <a16:creationId xmlns:a16="http://schemas.microsoft.com/office/drawing/2014/main" id="{F25EAEED-C3F3-1B41-94C9-33283AFFA78E}"/>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4CDF817-458C-7F45-AF27-3511CCDA4A1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B9651044-9417-2E48-B127-F9B87C4F9C9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C5A5E91-8F9F-E740-B161-A4349E03FAD3}" type="slidenum">
              <a:rPr lang="en-US" altLang="en-US"/>
              <a:pPr>
                <a:spcBef>
                  <a:spcPct val="0"/>
                </a:spcBef>
              </a:pPr>
              <a:t>14</a:t>
            </a:fld>
            <a:endParaRPr lang="en-US" altLang="en-US"/>
          </a:p>
        </p:txBody>
      </p:sp>
      <p:sp>
        <p:nvSpPr>
          <p:cNvPr id="18435" name="Rectangle 2">
            <a:extLst>
              <a:ext uri="{FF2B5EF4-FFF2-40B4-BE49-F238E27FC236}">
                <a16:creationId xmlns:a16="http://schemas.microsoft.com/office/drawing/2014/main" id="{B95C25C9-66F4-844F-91A3-E979A3601CDB}"/>
              </a:ext>
            </a:extLst>
          </p:cNvPr>
          <p:cNvSpPr>
            <a:spLocks noChangeArrowheads="1" noTextEdit="1"/>
          </p:cNvSpPr>
          <p:nvPr>
            <p:ph type="sldImg"/>
          </p:nvPr>
        </p:nvSpPr>
        <p:spPr>
          <a:ln/>
        </p:spPr>
      </p:sp>
      <p:sp>
        <p:nvSpPr>
          <p:cNvPr id="18436" name="Rectangle 3">
            <a:extLst>
              <a:ext uri="{FF2B5EF4-FFF2-40B4-BE49-F238E27FC236}">
                <a16:creationId xmlns:a16="http://schemas.microsoft.com/office/drawing/2014/main" id="{F4CB0B77-4112-2A4C-9734-2C904844C97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Static scheduling: all tasks and resources are known in advance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583CEBF1-7647-8546-8499-983D59E662E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7ABAD21-235C-DD48-A6A7-03BCC717F46D}" type="slidenum">
              <a:rPr lang="en-US" altLang="en-US"/>
              <a:pPr>
                <a:spcBef>
                  <a:spcPct val="0"/>
                </a:spcBef>
              </a:pPr>
              <a:t>15</a:t>
            </a:fld>
            <a:endParaRPr lang="en-US" altLang="en-US"/>
          </a:p>
        </p:txBody>
      </p:sp>
      <p:sp>
        <p:nvSpPr>
          <p:cNvPr id="20483" name="Rectangle 2">
            <a:extLst>
              <a:ext uri="{FF2B5EF4-FFF2-40B4-BE49-F238E27FC236}">
                <a16:creationId xmlns:a16="http://schemas.microsoft.com/office/drawing/2014/main" id="{24058C75-B234-6249-9846-6FF735E70C42}"/>
              </a:ext>
            </a:extLst>
          </p:cNvPr>
          <p:cNvSpPr>
            <a:spLocks noChangeArrowheads="1" noTextEdit="1"/>
          </p:cNvSpPr>
          <p:nvPr>
            <p:ph type="sldImg"/>
          </p:nvPr>
        </p:nvSpPr>
        <p:spPr>
          <a:ln/>
        </p:spPr>
      </p:sp>
      <p:sp>
        <p:nvSpPr>
          <p:cNvPr id="20484" name="Rectangle 3">
            <a:extLst>
              <a:ext uri="{FF2B5EF4-FFF2-40B4-BE49-F238E27FC236}">
                <a16:creationId xmlns:a16="http://schemas.microsoft.com/office/drawing/2014/main" id="{CEC17F48-A014-CC48-9422-A8DBE409410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Static scheduling: all tasks and resources are known in advance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9D58156-01CF-A943-B00F-6EC662A9D243}"/>
              </a:ext>
            </a:extLst>
          </p:cNvPr>
          <p:cNvSpPr>
            <a:spLocks noGrp="1" noChangeArrowheads="1"/>
          </p:cNvSpPr>
          <p:nvPr>
            <p:ph type="dt" sz="half" idx="10"/>
          </p:nvPr>
        </p:nvSpPr>
        <p:spPr>
          <a:ln/>
        </p:spPr>
        <p:txBody>
          <a:bodyPr/>
          <a:lstStyle>
            <a:lvl1pPr>
              <a:defRPr/>
            </a:lvl1pPr>
          </a:lstStyle>
          <a:p>
            <a:pPr>
              <a:defRPr/>
            </a:pPr>
            <a:r>
              <a:rPr lang="en-US" altLang="en-US"/>
              <a:t>Winter 2021</a:t>
            </a:r>
          </a:p>
        </p:txBody>
      </p:sp>
      <p:sp>
        <p:nvSpPr>
          <p:cNvPr id="5" name="Rectangle 5">
            <a:extLst>
              <a:ext uri="{FF2B5EF4-FFF2-40B4-BE49-F238E27FC236}">
                <a16:creationId xmlns:a16="http://schemas.microsoft.com/office/drawing/2014/main" id="{CB8B9DD7-B3FE-984A-BD32-FAD0A81B2D51}"/>
              </a:ext>
            </a:extLst>
          </p:cNvPr>
          <p:cNvSpPr>
            <a:spLocks noGrp="1" noChangeArrowheads="1"/>
          </p:cNvSpPr>
          <p:nvPr>
            <p:ph type="ftr" sz="quarter" idx="11"/>
          </p:nvPr>
        </p:nvSpPr>
        <p:spPr>
          <a:ln/>
        </p:spPr>
        <p:txBody>
          <a:bodyPr/>
          <a:lstStyle>
            <a:lvl1pPr>
              <a:defRPr/>
            </a:lvl1pPr>
          </a:lstStyle>
          <a:p>
            <a:pPr>
              <a:defRPr/>
            </a:pPr>
            <a:r>
              <a:rPr lang="en-US" altLang="en-US"/>
              <a:t>Parallel Processing, Some Broad Topics</a:t>
            </a:r>
          </a:p>
        </p:txBody>
      </p:sp>
      <p:sp>
        <p:nvSpPr>
          <p:cNvPr id="6" name="Rectangle 6">
            <a:extLst>
              <a:ext uri="{FF2B5EF4-FFF2-40B4-BE49-F238E27FC236}">
                <a16:creationId xmlns:a16="http://schemas.microsoft.com/office/drawing/2014/main" id="{8170F3DA-89A1-A143-AB5E-EA0BED723009}"/>
              </a:ext>
            </a:extLst>
          </p:cNvPr>
          <p:cNvSpPr>
            <a:spLocks noGrp="1" noChangeArrowheads="1"/>
          </p:cNvSpPr>
          <p:nvPr>
            <p:ph type="sldNum" sz="quarter" idx="12"/>
          </p:nvPr>
        </p:nvSpPr>
        <p:spPr>
          <a:ln/>
        </p:spPr>
        <p:txBody>
          <a:bodyPr/>
          <a:lstStyle>
            <a:lvl1pPr>
              <a:defRPr/>
            </a:lvl1pPr>
          </a:lstStyle>
          <a:p>
            <a:pPr>
              <a:defRPr/>
            </a:pPr>
            <a:r>
              <a:rPr lang="en-US" altLang="en-US"/>
              <a:t>Slide </a:t>
            </a:r>
            <a:fld id="{9DBBE1FC-8CB7-3C42-8C13-2A8A279810D5}" type="slidenum">
              <a:rPr lang="en-US" altLang="en-US" smtClean="0"/>
              <a:pPr>
                <a:defRPr/>
              </a:pPr>
              <a:t>‹#›</a:t>
            </a:fld>
            <a:endParaRPr lang="en-US" altLang="en-US"/>
          </a:p>
        </p:txBody>
      </p:sp>
    </p:spTree>
    <p:extLst>
      <p:ext uri="{BB962C8B-B14F-4D97-AF65-F5344CB8AC3E}">
        <p14:creationId xmlns:p14="http://schemas.microsoft.com/office/powerpoint/2010/main" val="3306844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665F5AC-250F-5B47-BDCC-03767BC2AD3B}"/>
              </a:ext>
            </a:extLst>
          </p:cNvPr>
          <p:cNvSpPr>
            <a:spLocks noGrp="1" noChangeArrowheads="1"/>
          </p:cNvSpPr>
          <p:nvPr>
            <p:ph type="dt" sz="half" idx="10"/>
          </p:nvPr>
        </p:nvSpPr>
        <p:spPr>
          <a:ln/>
        </p:spPr>
        <p:txBody>
          <a:bodyPr/>
          <a:lstStyle>
            <a:lvl1pPr>
              <a:defRPr/>
            </a:lvl1pPr>
          </a:lstStyle>
          <a:p>
            <a:pPr>
              <a:defRPr/>
            </a:pPr>
            <a:r>
              <a:rPr lang="en-US" altLang="en-US"/>
              <a:t>Winter 2021</a:t>
            </a:r>
          </a:p>
        </p:txBody>
      </p:sp>
      <p:sp>
        <p:nvSpPr>
          <p:cNvPr id="5" name="Rectangle 5">
            <a:extLst>
              <a:ext uri="{FF2B5EF4-FFF2-40B4-BE49-F238E27FC236}">
                <a16:creationId xmlns:a16="http://schemas.microsoft.com/office/drawing/2014/main" id="{3C981F57-6A7F-6D43-9AB5-C8C4E24E5938}"/>
              </a:ext>
            </a:extLst>
          </p:cNvPr>
          <p:cNvSpPr>
            <a:spLocks noGrp="1" noChangeArrowheads="1"/>
          </p:cNvSpPr>
          <p:nvPr>
            <p:ph type="ftr" sz="quarter" idx="11"/>
          </p:nvPr>
        </p:nvSpPr>
        <p:spPr>
          <a:ln/>
        </p:spPr>
        <p:txBody>
          <a:bodyPr/>
          <a:lstStyle>
            <a:lvl1pPr>
              <a:defRPr/>
            </a:lvl1pPr>
          </a:lstStyle>
          <a:p>
            <a:pPr>
              <a:defRPr/>
            </a:pPr>
            <a:r>
              <a:rPr lang="en-US" altLang="en-US"/>
              <a:t>Parallel Processing, Some Broad Topics</a:t>
            </a:r>
          </a:p>
        </p:txBody>
      </p:sp>
      <p:sp>
        <p:nvSpPr>
          <p:cNvPr id="6" name="Rectangle 6">
            <a:extLst>
              <a:ext uri="{FF2B5EF4-FFF2-40B4-BE49-F238E27FC236}">
                <a16:creationId xmlns:a16="http://schemas.microsoft.com/office/drawing/2014/main" id="{A9E69A46-60D6-C84C-A09C-5F51460506DF}"/>
              </a:ext>
            </a:extLst>
          </p:cNvPr>
          <p:cNvSpPr>
            <a:spLocks noGrp="1" noChangeArrowheads="1"/>
          </p:cNvSpPr>
          <p:nvPr>
            <p:ph type="sldNum" sz="quarter" idx="12"/>
          </p:nvPr>
        </p:nvSpPr>
        <p:spPr>
          <a:ln/>
        </p:spPr>
        <p:txBody>
          <a:bodyPr/>
          <a:lstStyle>
            <a:lvl1pPr>
              <a:defRPr/>
            </a:lvl1pPr>
          </a:lstStyle>
          <a:p>
            <a:pPr>
              <a:defRPr/>
            </a:pPr>
            <a:r>
              <a:rPr lang="en-US" altLang="en-US"/>
              <a:t>Slide </a:t>
            </a:r>
            <a:fld id="{3851DABA-040A-1545-924C-C9EE8691356D}" type="slidenum">
              <a:rPr lang="en-US" altLang="en-US" smtClean="0"/>
              <a:pPr>
                <a:defRPr/>
              </a:pPr>
              <a:t>‹#›</a:t>
            </a:fld>
            <a:endParaRPr lang="en-US" altLang="en-US"/>
          </a:p>
        </p:txBody>
      </p:sp>
    </p:spTree>
    <p:extLst>
      <p:ext uri="{BB962C8B-B14F-4D97-AF65-F5344CB8AC3E}">
        <p14:creationId xmlns:p14="http://schemas.microsoft.com/office/powerpoint/2010/main" val="559872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1E786C0-9EE1-CF43-85ED-E59FC79D9ABC}"/>
              </a:ext>
            </a:extLst>
          </p:cNvPr>
          <p:cNvSpPr>
            <a:spLocks noGrp="1" noChangeArrowheads="1"/>
          </p:cNvSpPr>
          <p:nvPr>
            <p:ph type="dt" sz="half" idx="10"/>
          </p:nvPr>
        </p:nvSpPr>
        <p:spPr>
          <a:ln/>
        </p:spPr>
        <p:txBody>
          <a:bodyPr/>
          <a:lstStyle>
            <a:lvl1pPr>
              <a:defRPr/>
            </a:lvl1pPr>
          </a:lstStyle>
          <a:p>
            <a:pPr>
              <a:defRPr/>
            </a:pPr>
            <a:r>
              <a:rPr lang="en-US" altLang="en-US"/>
              <a:t>Winter 2021</a:t>
            </a:r>
          </a:p>
        </p:txBody>
      </p:sp>
      <p:sp>
        <p:nvSpPr>
          <p:cNvPr id="5" name="Rectangle 5">
            <a:extLst>
              <a:ext uri="{FF2B5EF4-FFF2-40B4-BE49-F238E27FC236}">
                <a16:creationId xmlns:a16="http://schemas.microsoft.com/office/drawing/2014/main" id="{073BE810-5F20-1849-A5D4-B9F8D851AA5C}"/>
              </a:ext>
            </a:extLst>
          </p:cNvPr>
          <p:cNvSpPr>
            <a:spLocks noGrp="1" noChangeArrowheads="1"/>
          </p:cNvSpPr>
          <p:nvPr>
            <p:ph type="ftr" sz="quarter" idx="11"/>
          </p:nvPr>
        </p:nvSpPr>
        <p:spPr>
          <a:ln/>
        </p:spPr>
        <p:txBody>
          <a:bodyPr/>
          <a:lstStyle>
            <a:lvl1pPr>
              <a:defRPr/>
            </a:lvl1pPr>
          </a:lstStyle>
          <a:p>
            <a:pPr>
              <a:defRPr/>
            </a:pPr>
            <a:r>
              <a:rPr lang="en-US" altLang="en-US"/>
              <a:t>Parallel Processing, Some Broad Topics</a:t>
            </a:r>
          </a:p>
        </p:txBody>
      </p:sp>
      <p:sp>
        <p:nvSpPr>
          <p:cNvPr id="6" name="Rectangle 6">
            <a:extLst>
              <a:ext uri="{FF2B5EF4-FFF2-40B4-BE49-F238E27FC236}">
                <a16:creationId xmlns:a16="http://schemas.microsoft.com/office/drawing/2014/main" id="{5F1E6E82-CA8B-4246-8DBE-A2E4D53DF6FC}"/>
              </a:ext>
            </a:extLst>
          </p:cNvPr>
          <p:cNvSpPr>
            <a:spLocks noGrp="1" noChangeArrowheads="1"/>
          </p:cNvSpPr>
          <p:nvPr>
            <p:ph type="sldNum" sz="quarter" idx="12"/>
          </p:nvPr>
        </p:nvSpPr>
        <p:spPr>
          <a:ln/>
        </p:spPr>
        <p:txBody>
          <a:bodyPr/>
          <a:lstStyle>
            <a:lvl1pPr>
              <a:defRPr/>
            </a:lvl1pPr>
          </a:lstStyle>
          <a:p>
            <a:pPr>
              <a:defRPr/>
            </a:pPr>
            <a:r>
              <a:rPr lang="en-US" altLang="en-US"/>
              <a:t>Slide </a:t>
            </a:r>
            <a:fld id="{EB60706D-6578-8544-8AB4-9928DECD4863}" type="slidenum">
              <a:rPr lang="en-US" altLang="en-US" smtClean="0"/>
              <a:pPr>
                <a:defRPr/>
              </a:pPr>
              <a:t>‹#›</a:t>
            </a:fld>
            <a:endParaRPr lang="en-US" altLang="en-US"/>
          </a:p>
        </p:txBody>
      </p:sp>
    </p:spTree>
    <p:extLst>
      <p:ext uri="{BB962C8B-B14F-4D97-AF65-F5344CB8AC3E}">
        <p14:creationId xmlns:p14="http://schemas.microsoft.com/office/powerpoint/2010/main" val="512837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a:extLst>
              <a:ext uri="{FF2B5EF4-FFF2-40B4-BE49-F238E27FC236}">
                <a16:creationId xmlns:a16="http://schemas.microsoft.com/office/drawing/2014/main" id="{829DFAE3-B837-F04C-87B8-1099C032CA7C}"/>
              </a:ext>
            </a:extLst>
          </p:cNvPr>
          <p:cNvSpPr>
            <a:spLocks noGrp="1" noChangeArrowheads="1"/>
          </p:cNvSpPr>
          <p:nvPr>
            <p:ph type="dt" sz="half" idx="10"/>
          </p:nvPr>
        </p:nvSpPr>
        <p:spPr>
          <a:ln/>
        </p:spPr>
        <p:txBody>
          <a:bodyPr/>
          <a:lstStyle>
            <a:lvl1pPr>
              <a:defRPr/>
            </a:lvl1pPr>
          </a:lstStyle>
          <a:p>
            <a:pPr>
              <a:defRPr/>
            </a:pPr>
            <a:r>
              <a:rPr lang="en-US" altLang="en-US"/>
              <a:t>Winter 2021</a:t>
            </a:r>
          </a:p>
        </p:txBody>
      </p:sp>
      <p:sp>
        <p:nvSpPr>
          <p:cNvPr id="5" name="Rectangle 5">
            <a:extLst>
              <a:ext uri="{FF2B5EF4-FFF2-40B4-BE49-F238E27FC236}">
                <a16:creationId xmlns:a16="http://schemas.microsoft.com/office/drawing/2014/main" id="{2096E31A-34AF-1846-B9DC-0E0FDA694CBF}"/>
              </a:ext>
            </a:extLst>
          </p:cNvPr>
          <p:cNvSpPr>
            <a:spLocks noGrp="1" noChangeArrowheads="1"/>
          </p:cNvSpPr>
          <p:nvPr>
            <p:ph type="ftr" sz="quarter" idx="11"/>
          </p:nvPr>
        </p:nvSpPr>
        <p:spPr>
          <a:ln/>
        </p:spPr>
        <p:txBody>
          <a:bodyPr/>
          <a:lstStyle>
            <a:lvl1pPr>
              <a:defRPr/>
            </a:lvl1pPr>
          </a:lstStyle>
          <a:p>
            <a:pPr>
              <a:defRPr/>
            </a:pPr>
            <a:r>
              <a:rPr lang="en-US" altLang="en-US"/>
              <a:t>Parallel Processing, Some Broad Topics</a:t>
            </a:r>
          </a:p>
        </p:txBody>
      </p:sp>
      <p:sp>
        <p:nvSpPr>
          <p:cNvPr id="6" name="Rectangle 6">
            <a:extLst>
              <a:ext uri="{FF2B5EF4-FFF2-40B4-BE49-F238E27FC236}">
                <a16:creationId xmlns:a16="http://schemas.microsoft.com/office/drawing/2014/main" id="{BE5DDCB6-F7E2-C142-BE46-BDF4D2100332}"/>
              </a:ext>
            </a:extLst>
          </p:cNvPr>
          <p:cNvSpPr>
            <a:spLocks noGrp="1" noChangeArrowheads="1"/>
          </p:cNvSpPr>
          <p:nvPr>
            <p:ph type="sldNum" sz="quarter" idx="12"/>
          </p:nvPr>
        </p:nvSpPr>
        <p:spPr>
          <a:ln/>
        </p:spPr>
        <p:txBody>
          <a:bodyPr/>
          <a:lstStyle>
            <a:lvl1pPr>
              <a:defRPr/>
            </a:lvl1pPr>
          </a:lstStyle>
          <a:p>
            <a:pPr>
              <a:defRPr/>
            </a:pPr>
            <a:r>
              <a:rPr lang="en-US" altLang="en-US"/>
              <a:t>Slide </a:t>
            </a:r>
            <a:fld id="{810A6FD1-A831-9746-88EE-962EABDFBD76}" type="slidenum">
              <a:rPr lang="en-US" altLang="en-US" smtClean="0"/>
              <a:pPr>
                <a:defRPr/>
              </a:pPr>
              <a:t>‹#›</a:t>
            </a:fld>
            <a:endParaRPr lang="en-US" altLang="en-US"/>
          </a:p>
        </p:txBody>
      </p:sp>
    </p:spTree>
    <p:extLst>
      <p:ext uri="{BB962C8B-B14F-4D97-AF65-F5344CB8AC3E}">
        <p14:creationId xmlns:p14="http://schemas.microsoft.com/office/powerpoint/2010/main" val="2615153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F15A281-6DF2-2640-84DC-194E4D7534A7}"/>
              </a:ext>
            </a:extLst>
          </p:cNvPr>
          <p:cNvSpPr>
            <a:spLocks noGrp="1" noChangeArrowheads="1"/>
          </p:cNvSpPr>
          <p:nvPr>
            <p:ph type="dt" sz="half" idx="10"/>
          </p:nvPr>
        </p:nvSpPr>
        <p:spPr>
          <a:ln/>
        </p:spPr>
        <p:txBody>
          <a:bodyPr/>
          <a:lstStyle>
            <a:lvl1pPr>
              <a:defRPr/>
            </a:lvl1pPr>
          </a:lstStyle>
          <a:p>
            <a:pPr>
              <a:defRPr/>
            </a:pPr>
            <a:r>
              <a:rPr lang="en-US" altLang="en-US"/>
              <a:t>Winter 2021</a:t>
            </a:r>
          </a:p>
        </p:txBody>
      </p:sp>
      <p:sp>
        <p:nvSpPr>
          <p:cNvPr id="8" name="Rectangle 5">
            <a:extLst>
              <a:ext uri="{FF2B5EF4-FFF2-40B4-BE49-F238E27FC236}">
                <a16:creationId xmlns:a16="http://schemas.microsoft.com/office/drawing/2014/main" id="{19B5A28F-3AFA-AE49-BCD4-1ECE6913DF8E}"/>
              </a:ext>
            </a:extLst>
          </p:cNvPr>
          <p:cNvSpPr>
            <a:spLocks noGrp="1" noChangeArrowheads="1"/>
          </p:cNvSpPr>
          <p:nvPr>
            <p:ph type="ftr" sz="quarter" idx="11"/>
          </p:nvPr>
        </p:nvSpPr>
        <p:spPr>
          <a:ln/>
        </p:spPr>
        <p:txBody>
          <a:bodyPr/>
          <a:lstStyle>
            <a:lvl1pPr>
              <a:defRPr/>
            </a:lvl1pPr>
          </a:lstStyle>
          <a:p>
            <a:pPr>
              <a:defRPr/>
            </a:pPr>
            <a:r>
              <a:rPr lang="en-US" altLang="en-US"/>
              <a:t>Parallel Processing, Some Broad Topics</a:t>
            </a:r>
          </a:p>
        </p:txBody>
      </p:sp>
      <p:sp>
        <p:nvSpPr>
          <p:cNvPr id="9" name="Rectangle 6">
            <a:extLst>
              <a:ext uri="{FF2B5EF4-FFF2-40B4-BE49-F238E27FC236}">
                <a16:creationId xmlns:a16="http://schemas.microsoft.com/office/drawing/2014/main" id="{9D260791-1574-2344-80F8-2FD2BCE06242}"/>
              </a:ext>
            </a:extLst>
          </p:cNvPr>
          <p:cNvSpPr>
            <a:spLocks noGrp="1" noChangeArrowheads="1"/>
          </p:cNvSpPr>
          <p:nvPr>
            <p:ph type="sldNum" sz="quarter" idx="12"/>
          </p:nvPr>
        </p:nvSpPr>
        <p:spPr>
          <a:ln/>
        </p:spPr>
        <p:txBody>
          <a:bodyPr/>
          <a:lstStyle>
            <a:lvl1pPr>
              <a:defRPr/>
            </a:lvl1pPr>
          </a:lstStyle>
          <a:p>
            <a:pPr>
              <a:defRPr/>
            </a:pPr>
            <a:r>
              <a:rPr lang="en-US" altLang="en-US"/>
              <a:t>Slide </a:t>
            </a:r>
            <a:fld id="{58D994FC-CE63-F041-8577-CA20D8620403}" type="slidenum">
              <a:rPr lang="en-US" altLang="en-US" smtClean="0"/>
              <a:pPr>
                <a:defRPr/>
              </a:pPr>
              <a:t>‹#›</a:t>
            </a:fld>
            <a:endParaRPr lang="en-US" altLang="en-US"/>
          </a:p>
        </p:txBody>
      </p:sp>
    </p:spTree>
    <p:extLst>
      <p:ext uri="{BB962C8B-B14F-4D97-AF65-F5344CB8AC3E}">
        <p14:creationId xmlns:p14="http://schemas.microsoft.com/office/powerpoint/2010/main" val="1490571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68C3EAF-7E93-2D4A-A605-E037B145C12D}"/>
              </a:ext>
            </a:extLst>
          </p:cNvPr>
          <p:cNvSpPr>
            <a:spLocks noGrp="1" noChangeArrowheads="1"/>
          </p:cNvSpPr>
          <p:nvPr>
            <p:ph type="dt" sz="half" idx="10"/>
          </p:nvPr>
        </p:nvSpPr>
        <p:spPr>
          <a:ln/>
        </p:spPr>
        <p:txBody>
          <a:bodyPr/>
          <a:lstStyle>
            <a:lvl1pPr>
              <a:defRPr/>
            </a:lvl1pPr>
          </a:lstStyle>
          <a:p>
            <a:pPr>
              <a:defRPr/>
            </a:pPr>
            <a:r>
              <a:rPr lang="en-US" altLang="en-US"/>
              <a:t>Winter 2021</a:t>
            </a:r>
          </a:p>
        </p:txBody>
      </p:sp>
      <p:sp>
        <p:nvSpPr>
          <p:cNvPr id="5" name="Rectangle 5">
            <a:extLst>
              <a:ext uri="{FF2B5EF4-FFF2-40B4-BE49-F238E27FC236}">
                <a16:creationId xmlns:a16="http://schemas.microsoft.com/office/drawing/2014/main" id="{205CD9CB-7F8D-4D43-980C-D4E21C5FEA27}"/>
              </a:ext>
            </a:extLst>
          </p:cNvPr>
          <p:cNvSpPr>
            <a:spLocks noGrp="1" noChangeArrowheads="1"/>
          </p:cNvSpPr>
          <p:nvPr>
            <p:ph type="ftr" sz="quarter" idx="11"/>
          </p:nvPr>
        </p:nvSpPr>
        <p:spPr>
          <a:ln/>
        </p:spPr>
        <p:txBody>
          <a:bodyPr/>
          <a:lstStyle>
            <a:lvl1pPr>
              <a:defRPr/>
            </a:lvl1pPr>
          </a:lstStyle>
          <a:p>
            <a:pPr>
              <a:defRPr/>
            </a:pPr>
            <a:r>
              <a:rPr lang="en-US" altLang="en-US"/>
              <a:t>Parallel Processing, Some Broad Topics</a:t>
            </a:r>
          </a:p>
        </p:txBody>
      </p:sp>
      <p:sp>
        <p:nvSpPr>
          <p:cNvPr id="6" name="Rectangle 6">
            <a:extLst>
              <a:ext uri="{FF2B5EF4-FFF2-40B4-BE49-F238E27FC236}">
                <a16:creationId xmlns:a16="http://schemas.microsoft.com/office/drawing/2014/main" id="{C443AE60-B970-FA41-AC5B-FEB667ABF474}"/>
              </a:ext>
            </a:extLst>
          </p:cNvPr>
          <p:cNvSpPr>
            <a:spLocks noGrp="1" noChangeArrowheads="1"/>
          </p:cNvSpPr>
          <p:nvPr>
            <p:ph type="sldNum" sz="quarter" idx="12"/>
          </p:nvPr>
        </p:nvSpPr>
        <p:spPr>
          <a:ln/>
        </p:spPr>
        <p:txBody>
          <a:bodyPr/>
          <a:lstStyle>
            <a:lvl1pPr>
              <a:defRPr/>
            </a:lvl1pPr>
          </a:lstStyle>
          <a:p>
            <a:pPr>
              <a:defRPr/>
            </a:pPr>
            <a:r>
              <a:rPr lang="en-US" altLang="en-US"/>
              <a:t>Slide </a:t>
            </a:r>
            <a:fld id="{BB652FC5-40CB-7342-9C18-3381828EDCF8}" type="slidenum">
              <a:rPr lang="en-US" altLang="en-US" smtClean="0"/>
              <a:pPr>
                <a:defRPr/>
              </a:pPr>
              <a:t>‹#›</a:t>
            </a:fld>
            <a:endParaRPr lang="en-US" altLang="en-US"/>
          </a:p>
        </p:txBody>
      </p:sp>
    </p:spTree>
    <p:extLst>
      <p:ext uri="{BB962C8B-B14F-4D97-AF65-F5344CB8AC3E}">
        <p14:creationId xmlns:p14="http://schemas.microsoft.com/office/powerpoint/2010/main" val="453871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6CDA1DC-3D08-2E44-897A-314EB73ED7E1}"/>
              </a:ext>
            </a:extLst>
          </p:cNvPr>
          <p:cNvSpPr>
            <a:spLocks noGrp="1" noChangeArrowheads="1"/>
          </p:cNvSpPr>
          <p:nvPr>
            <p:ph type="dt" sz="half" idx="10"/>
          </p:nvPr>
        </p:nvSpPr>
        <p:spPr>
          <a:ln/>
        </p:spPr>
        <p:txBody>
          <a:bodyPr/>
          <a:lstStyle>
            <a:lvl1pPr>
              <a:defRPr/>
            </a:lvl1pPr>
          </a:lstStyle>
          <a:p>
            <a:pPr>
              <a:defRPr/>
            </a:pPr>
            <a:r>
              <a:rPr lang="en-US" altLang="en-US"/>
              <a:t>Winter 2021</a:t>
            </a:r>
          </a:p>
        </p:txBody>
      </p:sp>
      <p:sp>
        <p:nvSpPr>
          <p:cNvPr id="5" name="Rectangle 5">
            <a:extLst>
              <a:ext uri="{FF2B5EF4-FFF2-40B4-BE49-F238E27FC236}">
                <a16:creationId xmlns:a16="http://schemas.microsoft.com/office/drawing/2014/main" id="{4167FF51-F5A4-CF4B-9C1F-EF09AEA9327D}"/>
              </a:ext>
            </a:extLst>
          </p:cNvPr>
          <p:cNvSpPr>
            <a:spLocks noGrp="1" noChangeArrowheads="1"/>
          </p:cNvSpPr>
          <p:nvPr>
            <p:ph type="ftr" sz="quarter" idx="11"/>
          </p:nvPr>
        </p:nvSpPr>
        <p:spPr>
          <a:ln/>
        </p:spPr>
        <p:txBody>
          <a:bodyPr/>
          <a:lstStyle>
            <a:lvl1pPr>
              <a:defRPr/>
            </a:lvl1pPr>
          </a:lstStyle>
          <a:p>
            <a:pPr>
              <a:defRPr/>
            </a:pPr>
            <a:r>
              <a:rPr lang="en-US" altLang="en-US"/>
              <a:t>Parallel Processing, Some Broad Topics</a:t>
            </a:r>
          </a:p>
        </p:txBody>
      </p:sp>
      <p:sp>
        <p:nvSpPr>
          <p:cNvPr id="6" name="Rectangle 6">
            <a:extLst>
              <a:ext uri="{FF2B5EF4-FFF2-40B4-BE49-F238E27FC236}">
                <a16:creationId xmlns:a16="http://schemas.microsoft.com/office/drawing/2014/main" id="{BDAF1FB6-5B4C-5948-B1B3-5011C6D187E6}"/>
              </a:ext>
            </a:extLst>
          </p:cNvPr>
          <p:cNvSpPr>
            <a:spLocks noGrp="1" noChangeArrowheads="1"/>
          </p:cNvSpPr>
          <p:nvPr>
            <p:ph type="sldNum" sz="quarter" idx="12"/>
          </p:nvPr>
        </p:nvSpPr>
        <p:spPr>
          <a:ln/>
        </p:spPr>
        <p:txBody>
          <a:bodyPr/>
          <a:lstStyle>
            <a:lvl1pPr>
              <a:defRPr/>
            </a:lvl1pPr>
          </a:lstStyle>
          <a:p>
            <a:pPr>
              <a:defRPr/>
            </a:pPr>
            <a:r>
              <a:rPr lang="en-US" altLang="en-US"/>
              <a:t>Slide </a:t>
            </a:r>
            <a:fld id="{33DC00C1-EDC7-2043-B5E6-958305B2D030}" type="slidenum">
              <a:rPr lang="en-US" altLang="en-US" smtClean="0"/>
              <a:pPr>
                <a:defRPr/>
              </a:pPr>
              <a:t>‹#›</a:t>
            </a:fld>
            <a:endParaRPr lang="en-US" altLang="en-US"/>
          </a:p>
        </p:txBody>
      </p:sp>
    </p:spTree>
    <p:extLst>
      <p:ext uri="{BB962C8B-B14F-4D97-AF65-F5344CB8AC3E}">
        <p14:creationId xmlns:p14="http://schemas.microsoft.com/office/powerpoint/2010/main" val="784246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612CD4B-9775-D14E-9BA9-87618E3A61AB}"/>
              </a:ext>
            </a:extLst>
          </p:cNvPr>
          <p:cNvSpPr>
            <a:spLocks noGrp="1" noChangeArrowheads="1"/>
          </p:cNvSpPr>
          <p:nvPr>
            <p:ph type="dt" sz="half" idx="10"/>
          </p:nvPr>
        </p:nvSpPr>
        <p:spPr>
          <a:ln/>
        </p:spPr>
        <p:txBody>
          <a:bodyPr/>
          <a:lstStyle>
            <a:lvl1pPr>
              <a:defRPr/>
            </a:lvl1pPr>
          </a:lstStyle>
          <a:p>
            <a:pPr>
              <a:defRPr/>
            </a:pPr>
            <a:r>
              <a:rPr lang="en-US" altLang="en-US"/>
              <a:t>Winter 2021</a:t>
            </a:r>
          </a:p>
        </p:txBody>
      </p:sp>
      <p:sp>
        <p:nvSpPr>
          <p:cNvPr id="6" name="Rectangle 5">
            <a:extLst>
              <a:ext uri="{FF2B5EF4-FFF2-40B4-BE49-F238E27FC236}">
                <a16:creationId xmlns:a16="http://schemas.microsoft.com/office/drawing/2014/main" id="{5274E8B6-826F-2B4B-8B0F-B1BE939CE87F}"/>
              </a:ext>
            </a:extLst>
          </p:cNvPr>
          <p:cNvSpPr>
            <a:spLocks noGrp="1" noChangeArrowheads="1"/>
          </p:cNvSpPr>
          <p:nvPr>
            <p:ph type="ftr" sz="quarter" idx="11"/>
          </p:nvPr>
        </p:nvSpPr>
        <p:spPr>
          <a:ln/>
        </p:spPr>
        <p:txBody>
          <a:bodyPr/>
          <a:lstStyle>
            <a:lvl1pPr>
              <a:defRPr/>
            </a:lvl1pPr>
          </a:lstStyle>
          <a:p>
            <a:pPr>
              <a:defRPr/>
            </a:pPr>
            <a:r>
              <a:rPr lang="en-US" altLang="en-US"/>
              <a:t>Parallel Processing, Some Broad Topics</a:t>
            </a:r>
          </a:p>
        </p:txBody>
      </p:sp>
      <p:sp>
        <p:nvSpPr>
          <p:cNvPr id="7" name="Rectangle 6">
            <a:extLst>
              <a:ext uri="{FF2B5EF4-FFF2-40B4-BE49-F238E27FC236}">
                <a16:creationId xmlns:a16="http://schemas.microsoft.com/office/drawing/2014/main" id="{E2F1D313-8E23-C843-A835-C3F87F886173}"/>
              </a:ext>
            </a:extLst>
          </p:cNvPr>
          <p:cNvSpPr>
            <a:spLocks noGrp="1" noChangeArrowheads="1"/>
          </p:cNvSpPr>
          <p:nvPr>
            <p:ph type="sldNum" sz="quarter" idx="12"/>
          </p:nvPr>
        </p:nvSpPr>
        <p:spPr>
          <a:ln/>
        </p:spPr>
        <p:txBody>
          <a:bodyPr/>
          <a:lstStyle>
            <a:lvl1pPr>
              <a:defRPr/>
            </a:lvl1pPr>
          </a:lstStyle>
          <a:p>
            <a:pPr>
              <a:defRPr/>
            </a:pPr>
            <a:r>
              <a:rPr lang="en-US" altLang="en-US"/>
              <a:t>Slide </a:t>
            </a:r>
            <a:fld id="{6C102D1E-6A44-4543-9218-AA9D27CE642A}" type="slidenum">
              <a:rPr lang="en-US" altLang="en-US" smtClean="0"/>
              <a:pPr>
                <a:defRPr/>
              </a:pPr>
              <a:t>‹#›</a:t>
            </a:fld>
            <a:endParaRPr lang="en-US" altLang="en-US"/>
          </a:p>
        </p:txBody>
      </p:sp>
    </p:spTree>
    <p:extLst>
      <p:ext uri="{BB962C8B-B14F-4D97-AF65-F5344CB8AC3E}">
        <p14:creationId xmlns:p14="http://schemas.microsoft.com/office/powerpoint/2010/main" val="78159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63BF8CF-23D2-DF48-8BDA-F2C0757BFBDD}"/>
              </a:ext>
            </a:extLst>
          </p:cNvPr>
          <p:cNvSpPr>
            <a:spLocks noGrp="1" noChangeArrowheads="1"/>
          </p:cNvSpPr>
          <p:nvPr>
            <p:ph type="dt" sz="half" idx="10"/>
          </p:nvPr>
        </p:nvSpPr>
        <p:spPr>
          <a:ln/>
        </p:spPr>
        <p:txBody>
          <a:bodyPr/>
          <a:lstStyle>
            <a:lvl1pPr>
              <a:defRPr/>
            </a:lvl1pPr>
          </a:lstStyle>
          <a:p>
            <a:pPr>
              <a:defRPr/>
            </a:pPr>
            <a:r>
              <a:rPr lang="en-US" altLang="en-US"/>
              <a:t>Winter 2021</a:t>
            </a:r>
          </a:p>
        </p:txBody>
      </p:sp>
      <p:sp>
        <p:nvSpPr>
          <p:cNvPr id="8" name="Rectangle 5">
            <a:extLst>
              <a:ext uri="{FF2B5EF4-FFF2-40B4-BE49-F238E27FC236}">
                <a16:creationId xmlns:a16="http://schemas.microsoft.com/office/drawing/2014/main" id="{7F8A7EA7-058B-0C4C-A1C3-9146E028CC70}"/>
              </a:ext>
            </a:extLst>
          </p:cNvPr>
          <p:cNvSpPr>
            <a:spLocks noGrp="1" noChangeArrowheads="1"/>
          </p:cNvSpPr>
          <p:nvPr>
            <p:ph type="ftr" sz="quarter" idx="11"/>
          </p:nvPr>
        </p:nvSpPr>
        <p:spPr>
          <a:ln/>
        </p:spPr>
        <p:txBody>
          <a:bodyPr/>
          <a:lstStyle>
            <a:lvl1pPr>
              <a:defRPr/>
            </a:lvl1pPr>
          </a:lstStyle>
          <a:p>
            <a:pPr>
              <a:defRPr/>
            </a:pPr>
            <a:r>
              <a:rPr lang="en-US" altLang="en-US"/>
              <a:t>Parallel Processing, Some Broad Topics</a:t>
            </a:r>
          </a:p>
        </p:txBody>
      </p:sp>
      <p:sp>
        <p:nvSpPr>
          <p:cNvPr id="9" name="Rectangle 6">
            <a:extLst>
              <a:ext uri="{FF2B5EF4-FFF2-40B4-BE49-F238E27FC236}">
                <a16:creationId xmlns:a16="http://schemas.microsoft.com/office/drawing/2014/main" id="{5AA10546-7979-3E49-A83A-F1EA77749792}"/>
              </a:ext>
            </a:extLst>
          </p:cNvPr>
          <p:cNvSpPr>
            <a:spLocks noGrp="1" noChangeArrowheads="1"/>
          </p:cNvSpPr>
          <p:nvPr>
            <p:ph type="sldNum" sz="quarter" idx="12"/>
          </p:nvPr>
        </p:nvSpPr>
        <p:spPr>
          <a:ln/>
        </p:spPr>
        <p:txBody>
          <a:bodyPr/>
          <a:lstStyle>
            <a:lvl1pPr>
              <a:defRPr/>
            </a:lvl1pPr>
          </a:lstStyle>
          <a:p>
            <a:pPr>
              <a:defRPr/>
            </a:pPr>
            <a:r>
              <a:rPr lang="en-US" altLang="en-US"/>
              <a:t>Slide </a:t>
            </a:r>
            <a:fld id="{D579DEE0-2514-B04B-934F-3E31FDB74F64}" type="slidenum">
              <a:rPr lang="en-US" altLang="en-US" smtClean="0"/>
              <a:pPr>
                <a:defRPr/>
              </a:pPr>
              <a:t>‹#›</a:t>
            </a:fld>
            <a:endParaRPr lang="en-US" altLang="en-US"/>
          </a:p>
        </p:txBody>
      </p:sp>
    </p:spTree>
    <p:extLst>
      <p:ext uri="{BB962C8B-B14F-4D97-AF65-F5344CB8AC3E}">
        <p14:creationId xmlns:p14="http://schemas.microsoft.com/office/powerpoint/2010/main" val="1835125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3897969-4F39-DA49-A224-1CF653305995}"/>
              </a:ext>
            </a:extLst>
          </p:cNvPr>
          <p:cNvSpPr>
            <a:spLocks noGrp="1" noChangeArrowheads="1"/>
          </p:cNvSpPr>
          <p:nvPr>
            <p:ph type="dt" sz="half" idx="10"/>
          </p:nvPr>
        </p:nvSpPr>
        <p:spPr>
          <a:ln/>
        </p:spPr>
        <p:txBody>
          <a:bodyPr/>
          <a:lstStyle>
            <a:lvl1pPr>
              <a:defRPr/>
            </a:lvl1pPr>
          </a:lstStyle>
          <a:p>
            <a:pPr>
              <a:defRPr/>
            </a:pPr>
            <a:r>
              <a:rPr lang="en-US" altLang="en-US"/>
              <a:t>Winter 2021</a:t>
            </a:r>
          </a:p>
        </p:txBody>
      </p:sp>
      <p:sp>
        <p:nvSpPr>
          <p:cNvPr id="4" name="Rectangle 5">
            <a:extLst>
              <a:ext uri="{FF2B5EF4-FFF2-40B4-BE49-F238E27FC236}">
                <a16:creationId xmlns:a16="http://schemas.microsoft.com/office/drawing/2014/main" id="{37A55B98-D168-6940-BF36-EBF3C297DBC8}"/>
              </a:ext>
            </a:extLst>
          </p:cNvPr>
          <p:cNvSpPr>
            <a:spLocks noGrp="1" noChangeArrowheads="1"/>
          </p:cNvSpPr>
          <p:nvPr>
            <p:ph type="ftr" sz="quarter" idx="11"/>
          </p:nvPr>
        </p:nvSpPr>
        <p:spPr>
          <a:ln/>
        </p:spPr>
        <p:txBody>
          <a:bodyPr/>
          <a:lstStyle>
            <a:lvl1pPr>
              <a:defRPr/>
            </a:lvl1pPr>
          </a:lstStyle>
          <a:p>
            <a:pPr>
              <a:defRPr/>
            </a:pPr>
            <a:r>
              <a:rPr lang="en-US" altLang="en-US"/>
              <a:t>Parallel Processing, Some Broad Topics</a:t>
            </a:r>
          </a:p>
        </p:txBody>
      </p:sp>
      <p:sp>
        <p:nvSpPr>
          <p:cNvPr id="5" name="Rectangle 6">
            <a:extLst>
              <a:ext uri="{FF2B5EF4-FFF2-40B4-BE49-F238E27FC236}">
                <a16:creationId xmlns:a16="http://schemas.microsoft.com/office/drawing/2014/main" id="{CA2C6F8B-2909-EE43-9CA9-F863AA8A2D15}"/>
              </a:ext>
            </a:extLst>
          </p:cNvPr>
          <p:cNvSpPr>
            <a:spLocks noGrp="1" noChangeArrowheads="1"/>
          </p:cNvSpPr>
          <p:nvPr>
            <p:ph type="sldNum" sz="quarter" idx="12"/>
          </p:nvPr>
        </p:nvSpPr>
        <p:spPr>
          <a:ln/>
        </p:spPr>
        <p:txBody>
          <a:bodyPr/>
          <a:lstStyle>
            <a:lvl1pPr>
              <a:defRPr/>
            </a:lvl1pPr>
          </a:lstStyle>
          <a:p>
            <a:pPr>
              <a:defRPr/>
            </a:pPr>
            <a:r>
              <a:rPr lang="en-US" altLang="en-US"/>
              <a:t>Slide </a:t>
            </a:r>
            <a:fld id="{8DE71A0B-A504-3843-B1A8-68F715D03A16}" type="slidenum">
              <a:rPr lang="en-US" altLang="en-US" smtClean="0"/>
              <a:pPr>
                <a:defRPr/>
              </a:pPr>
              <a:t>‹#›</a:t>
            </a:fld>
            <a:endParaRPr lang="en-US" altLang="en-US"/>
          </a:p>
        </p:txBody>
      </p:sp>
    </p:spTree>
    <p:extLst>
      <p:ext uri="{BB962C8B-B14F-4D97-AF65-F5344CB8AC3E}">
        <p14:creationId xmlns:p14="http://schemas.microsoft.com/office/powerpoint/2010/main" val="1033094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5748250-EE6A-1749-8F37-2453673BF14C}"/>
              </a:ext>
            </a:extLst>
          </p:cNvPr>
          <p:cNvSpPr>
            <a:spLocks noGrp="1" noChangeArrowheads="1"/>
          </p:cNvSpPr>
          <p:nvPr>
            <p:ph type="dt" sz="half" idx="10"/>
          </p:nvPr>
        </p:nvSpPr>
        <p:spPr>
          <a:ln/>
        </p:spPr>
        <p:txBody>
          <a:bodyPr/>
          <a:lstStyle>
            <a:lvl1pPr>
              <a:defRPr/>
            </a:lvl1pPr>
          </a:lstStyle>
          <a:p>
            <a:pPr>
              <a:defRPr/>
            </a:pPr>
            <a:r>
              <a:rPr lang="en-US" altLang="en-US"/>
              <a:t>Winter 2021</a:t>
            </a:r>
          </a:p>
        </p:txBody>
      </p:sp>
      <p:sp>
        <p:nvSpPr>
          <p:cNvPr id="3" name="Rectangle 5">
            <a:extLst>
              <a:ext uri="{FF2B5EF4-FFF2-40B4-BE49-F238E27FC236}">
                <a16:creationId xmlns:a16="http://schemas.microsoft.com/office/drawing/2014/main" id="{757D8724-1C1D-544A-A142-70F0576C5031}"/>
              </a:ext>
            </a:extLst>
          </p:cNvPr>
          <p:cNvSpPr>
            <a:spLocks noGrp="1" noChangeArrowheads="1"/>
          </p:cNvSpPr>
          <p:nvPr>
            <p:ph type="ftr" sz="quarter" idx="11"/>
          </p:nvPr>
        </p:nvSpPr>
        <p:spPr>
          <a:ln/>
        </p:spPr>
        <p:txBody>
          <a:bodyPr/>
          <a:lstStyle>
            <a:lvl1pPr>
              <a:defRPr/>
            </a:lvl1pPr>
          </a:lstStyle>
          <a:p>
            <a:pPr>
              <a:defRPr/>
            </a:pPr>
            <a:r>
              <a:rPr lang="en-US" altLang="en-US"/>
              <a:t>Parallel Processing, Some Broad Topics</a:t>
            </a:r>
          </a:p>
        </p:txBody>
      </p:sp>
      <p:sp>
        <p:nvSpPr>
          <p:cNvPr id="4" name="Rectangle 6">
            <a:extLst>
              <a:ext uri="{FF2B5EF4-FFF2-40B4-BE49-F238E27FC236}">
                <a16:creationId xmlns:a16="http://schemas.microsoft.com/office/drawing/2014/main" id="{92D69A20-7D50-7C41-93E8-9444861DA3CE}"/>
              </a:ext>
            </a:extLst>
          </p:cNvPr>
          <p:cNvSpPr>
            <a:spLocks noGrp="1" noChangeArrowheads="1"/>
          </p:cNvSpPr>
          <p:nvPr>
            <p:ph type="sldNum" sz="quarter" idx="12"/>
          </p:nvPr>
        </p:nvSpPr>
        <p:spPr>
          <a:ln/>
        </p:spPr>
        <p:txBody>
          <a:bodyPr/>
          <a:lstStyle>
            <a:lvl1pPr>
              <a:defRPr/>
            </a:lvl1pPr>
          </a:lstStyle>
          <a:p>
            <a:pPr>
              <a:defRPr/>
            </a:pPr>
            <a:r>
              <a:rPr lang="en-US" altLang="en-US"/>
              <a:t>Slide </a:t>
            </a:r>
            <a:fld id="{EA01A6BD-A287-1942-A70E-E3CF971DF2A4}" type="slidenum">
              <a:rPr lang="en-US" altLang="en-US" smtClean="0"/>
              <a:pPr>
                <a:defRPr/>
              </a:pPr>
              <a:t>‹#›</a:t>
            </a:fld>
            <a:endParaRPr lang="en-US" altLang="en-US"/>
          </a:p>
        </p:txBody>
      </p:sp>
    </p:spTree>
    <p:extLst>
      <p:ext uri="{BB962C8B-B14F-4D97-AF65-F5344CB8AC3E}">
        <p14:creationId xmlns:p14="http://schemas.microsoft.com/office/powerpoint/2010/main" val="1369184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ED2AE53-4E29-0247-8268-3B06539805DD}"/>
              </a:ext>
            </a:extLst>
          </p:cNvPr>
          <p:cNvSpPr>
            <a:spLocks noGrp="1" noChangeArrowheads="1"/>
          </p:cNvSpPr>
          <p:nvPr>
            <p:ph type="dt" sz="half" idx="10"/>
          </p:nvPr>
        </p:nvSpPr>
        <p:spPr>
          <a:ln/>
        </p:spPr>
        <p:txBody>
          <a:bodyPr/>
          <a:lstStyle>
            <a:lvl1pPr>
              <a:defRPr/>
            </a:lvl1pPr>
          </a:lstStyle>
          <a:p>
            <a:pPr>
              <a:defRPr/>
            </a:pPr>
            <a:r>
              <a:rPr lang="en-US" altLang="en-US"/>
              <a:t>Winter 2021</a:t>
            </a:r>
          </a:p>
        </p:txBody>
      </p:sp>
      <p:sp>
        <p:nvSpPr>
          <p:cNvPr id="6" name="Rectangle 5">
            <a:extLst>
              <a:ext uri="{FF2B5EF4-FFF2-40B4-BE49-F238E27FC236}">
                <a16:creationId xmlns:a16="http://schemas.microsoft.com/office/drawing/2014/main" id="{DA1E0CB0-E347-AB42-8E81-2D71A3FE1BFF}"/>
              </a:ext>
            </a:extLst>
          </p:cNvPr>
          <p:cNvSpPr>
            <a:spLocks noGrp="1" noChangeArrowheads="1"/>
          </p:cNvSpPr>
          <p:nvPr>
            <p:ph type="ftr" sz="quarter" idx="11"/>
          </p:nvPr>
        </p:nvSpPr>
        <p:spPr>
          <a:ln/>
        </p:spPr>
        <p:txBody>
          <a:bodyPr/>
          <a:lstStyle>
            <a:lvl1pPr>
              <a:defRPr/>
            </a:lvl1pPr>
          </a:lstStyle>
          <a:p>
            <a:pPr>
              <a:defRPr/>
            </a:pPr>
            <a:r>
              <a:rPr lang="en-US" altLang="en-US"/>
              <a:t>Parallel Processing, Some Broad Topics</a:t>
            </a:r>
          </a:p>
        </p:txBody>
      </p:sp>
      <p:sp>
        <p:nvSpPr>
          <p:cNvPr id="7" name="Rectangle 6">
            <a:extLst>
              <a:ext uri="{FF2B5EF4-FFF2-40B4-BE49-F238E27FC236}">
                <a16:creationId xmlns:a16="http://schemas.microsoft.com/office/drawing/2014/main" id="{36EC4B30-A9F0-044C-A3E4-2F220F97FFFB}"/>
              </a:ext>
            </a:extLst>
          </p:cNvPr>
          <p:cNvSpPr>
            <a:spLocks noGrp="1" noChangeArrowheads="1"/>
          </p:cNvSpPr>
          <p:nvPr>
            <p:ph type="sldNum" sz="quarter" idx="12"/>
          </p:nvPr>
        </p:nvSpPr>
        <p:spPr>
          <a:ln/>
        </p:spPr>
        <p:txBody>
          <a:bodyPr/>
          <a:lstStyle>
            <a:lvl1pPr>
              <a:defRPr/>
            </a:lvl1pPr>
          </a:lstStyle>
          <a:p>
            <a:pPr>
              <a:defRPr/>
            </a:pPr>
            <a:r>
              <a:rPr lang="en-US" altLang="en-US"/>
              <a:t>Slide </a:t>
            </a:r>
            <a:fld id="{B1524F1C-D594-3B4D-AED6-DC06B59E2974}" type="slidenum">
              <a:rPr lang="en-US" altLang="en-US" smtClean="0"/>
              <a:pPr>
                <a:defRPr/>
              </a:pPr>
              <a:t>‹#›</a:t>
            </a:fld>
            <a:endParaRPr lang="en-US" altLang="en-US"/>
          </a:p>
        </p:txBody>
      </p:sp>
    </p:spTree>
    <p:extLst>
      <p:ext uri="{BB962C8B-B14F-4D97-AF65-F5344CB8AC3E}">
        <p14:creationId xmlns:p14="http://schemas.microsoft.com/office/powerpoint/2010/main" val="3975168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4A22A23-C711-ED46-A270-E66393AD207E}"/>
              </a:ext>
            </a:extLst>
          </p:cNvPr>
          <p:cNvSpPr>
            <a:spLocks noGrp="1" noChangeArrowheads="1"/>
          </p:cNvSpPr>
          <p:nvPr>
            <p:ph type="dt" sz="half" idx="10"/>
          </p:nvPr>
        </p:nvSpPr>
        <p:spPr>
          <a:ln/>
        </p:spPr>
        <p:txBody>
          <a:bodyPr/>
          <a:lstStyle>
            <a:lvl1pPr>
              <a:defRPr/>
            </a:lvl1pPr>
          </a:lstStyle>
          <a:p>
            <a:pPr>
              <a:defRPr/>
            </a:pPr>
            <a:r>
              <a:rPr lang="en-US" altLang="en-US"/>
              <a:t>Winter 2021</a:t>
            </a:r>
          </a:p>
        </p:txBody>
      </p:sp>
      <p:sp>
        <p:nvSpPr>
          <p:cNvPr id="6" name="Rectangle 5">
            <a:extLst>
              <a:ext uri="{FF2B5EF4-FFF2-40B4-BE49-F238E27FC236}">
                <a16:creationId xmlns:a16="http://schemas.microsoft.com/office/drawing/2014/main" id="{19044929-8305-594A-9565-7CE63787B786}"/>
              </a:ext>
            </a:extLst>
          </p:cNvPr>
          <p:cNvSpPr>
            <a:spLocks noGrp="1" noChangeArrowheads="1"/>
          </p:cNvSpPr>
          <p:nvPr>
            <p:ph type="ftr" sz="quarter" idx="11"/>
          </p:nvPr>
        </p:nvSpPr>
        <p:spPr>
          <a:ln/>
        </p:spPr>
        <p:txBody>
          <a:bodyPr/>
          <a:lstStyle>
            <a:lvl1pPr>
              <a:defRPr/>
            </a:lvl1pPr>
          </a:lstStyle>
          <a:p>
            <a:pPr>
              <a:defRPr/>
            </a:pPr>
            <a:r>
              <a:rPr lang="en-US" altLang="en-US"/>
              <a:t>Parallel Processing, Some Broad Topics</a:t>
            </a:r>
          </a:p>
        </p:txBody>
      </p:sp>
      <p:sp>
        <p:nvSpPr>
          <p:cNvPr id="7" name="Rectangle 6">
            <a:extLst>
              <a:ext uri="{FF2B5EF4-FFF2-40B4-BE49-F238E27FC236}">
                <a16:creationId xmlns:a16="http://schemas.microsoft.com/office/drawing/2014/main" id="{D73CE0AD-501D-DB4D-9E11-C120C25A94E1}"/>
              </a:ext>
            </a:extLst>
          </p:cNvPr>
          <p:cNvSpPr>
            <a:spLocks noGrp="1" noChangeArrowheads="1"/>
          </p:cNvSpPr>
          <p:nvPr>
            <p:ph type="sldNum" sz="quarter" idx="12"/>
          </p:nvPr>
        </p:nvSpPr>
        <p:spPr>
          <a:ln/>
        </p:spPr>
        <p:txBody>
          <a:bodyPr/>
          <a:lstStyle>
            <a:lvl1pPr>
              <a:defRPr/>
            </a:lvl1pPr>
          </a:lstStyle>
          <a:p>
            <a:pPr>
              <a:defRPr/>
            </a:pPr>
            <a:r>
              <a:rPr lang="en-US" altLang="en-US"/>
              <a:t>Slide </a:t>
            </a:r>
            <a:fld id="{C6D77D1C-41B9-2944-B1A0-DEB02D1726D8}" type="slidenum">
              <a:rPr lang="en-US" altLang="en-US" smtClean="0"/>
              <a:pPr>
                <a:defRPr/>
              </a:pPr>
              <a:t>‹#›</a:t>
            </a:fld>
            <a:endParaRPr lang="en-US" altLang="en-US"/>
          </a:p>
        </p:txBody>
      </p:sp>
    </p:spTree>
    <p:extLst>
      <p:ext uri="{BB962C8B-B14F-4D97-AF65-F5344CB8AC3E}">
        <p14:creationId xmlns:p14="http://schemas.microsoft.com/office/powerpoint/2010/main" val="2039086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5A2926C-BAA9-F741-81F7-D2C1DD954324}"/>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BEE797A-F2CD-5A44-A279-0F4B67318F19}"/>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E93E777-DCE2-354A-9042-274E82E6A67C}"/>
              </a:ext>
            </a:extLst>
          </p:cNvPr>
          <p:cNvSpPr>
            <a:spLocks noGrp="1" noChangeArrowheads="1"/>
          </p:cNvSpPr>
          <p:nvPr>
            <p:ph type="dt" sz="half" idx="2"/>
          </p:nvPr>
        </p:nvSpPr>
        <p:spPr bwMode="auto">
          <a:xfrm>
            <a:off x="6096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dirty="0">
                <a:latin typeface="+mn-lt"/>
              </a:defRPr>
            </a:lvl1pPr>
          </a:lstStyle>
          <a:p>
            <a:pPr>
              <a:defRPr/>
            </a:pPr>
            <a:r>
              <a:rPr lang="en-US" altLang="en-US"/>
              <a:t>Winter 2021</a:t>
            </a:r>
          </a:p>
        </p:txBody>
      </p:sp>
      <p:sp>
        <p:nvSpPr>
          <p:cNvPr id="1029" name="Rectangle 5">
            <a:extLst>
              <a:ext uri="{FF2B5EF4-FFF2-40B4-BE49-F238E27FC236}">
                <a16:creationId xmlns:a16="http://schemas.microsoft.com/office/drawing/2014/main" id="{7C4A6174-DA67-5F46-8E9E-5B2C0D07DF4A}"/>
              </a:ext>
            </a:extLst>
          </p:cNvPr>
          <p:cNvSpPr>
            <a:spLocks noGrp="1" noChangeArrowheads="1"/>
          </p:cNvSpPr>
          <p:nvPr>
            <p:ph type="ftr" sz="quarter" idx="3"/>
          </p:nvPr>
        </p:nvSpPr>
        <p:spPr bwMode="auto">
          <a:xfrm>
            <a:off x="2209800" y="6248400"/>
            <a:ext cx="4800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200">
                <a:latin typeface="+mn-lt"/>
              </a:defRPr>
            </a:lvl1pPr>
          </a:lstStyle>
          <a:p>
            <a:pPr>
              <a:defRPr/>
            </a:pPr>
            <a:r>
              <a:rPr lang="en-US" altLang="en-US"/>
              <a:t>Parallel Processing, Some Broad Topics</a:t>
            </a:r>
          </a:p>
        </p:txBody>
      </p:sp>
      <p:sp>
        <p:nvSpPr>
          <p:cNvPr id="1030" name="Rectangle 6">
            <a:extLst>
              <a:ext uri="{FF2B5EF4-FFF2-40B4-BE49-F238E27FC236}">
                <a16:creationId xmlns:a16="http://schemas.microsoft.com/office/drawing/2014/main" id="{F42BB19E-39D5-FB40-97EC-A97F30C77C06}"/>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r>
              <a:rPr lang="en-US" altLang="en-US"/>
              <a:t>Slide </a:t>
            </a:r>
            <a:fld id="{657C6B4E-F0E9-5A4E-80A8-E2928673DA27}" type="slidenum">
              <a:rPr lang="en-US" altLang="en-US" smtClean="0"/>
              <a:pPr>
                <a:defRPr/>
              </a:pPr>
              <a:t>‹#›</a:t>
            </a:fld>
            <a:endParaRPr lang="en-US" altLang="en-US"/>
          </a:p>
        </p:txBody>
      </p:sp>
      <p:pic>
        <p:nvPicPr>
          <p:cNvPr id="1031" name="Picture 10">
            <a:extLst>
              <a:ext uri="{FF2B5EF4-FFF2-40B4-BE49-F238E27FC236}">
                <a16:creationId xmlns:a16="http://schemas.microsoft.com/office/drawing/2014/main" id="{7A9FC4D8-3482-1649-A9B0-6A2F7D92C12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752600" y="6172200"/>
            <a:ext cx="1143000"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2" name="WordArt 13">
            <a:extLst>
              <a:ext uri="{FF2B5EF4-FFF2-40B4-BE49-F238E27FC236}">
                <a16:creationId xmlns:a16="http://schemas.microsoft.com/office/drawing/2014/main" id="{587E6F49-CD53-684F-9C20-BE1AAEC118A9}"/>
              </a:ext>
            </a:extLst>
          </p:cNvPr>
          <p:cNvSpPr>
            <a:spLocks noChangeArrowheads="1" noChangeShapeType="1" noTextEdit="1"/>
          </p:cNvSpPr>
          <p:nvPr userDrawn="1"/>
        </p:nvSpPr>
        <p:spPr bwMode="auto">
          <a:xfrm>
            <a:off x="6477000" y="6248400"/>
            <a:ext cx="990600" cy="381000"/>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rPr>
              <a:t>B Parhami</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1.emf"/></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46.vml"/><Relationship Id="rId4" Type="http://schemas.openxmlformats.org/officeDocument/2006/relationships/image" Target="../media/image68.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5.emf"/><Relationship Id="rId5" Type="http://schemas.openxmlformats.org/officeDocument/2006/relationships/oleObject" Target="../embeddings/oleObject10.bin"/><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7.emf"/><Relationship Id="rId5" Type="http://schemas.openxmlformats.org/officeDocument/2006/relationships/oleObject" Target="../embeddings/oleObject12.bin"/><Relationship Id="rId4" Type="http://schemas.openxmlformats.org/officeDocument/2006/relationships/image" Target="../media/image16.emf"/></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3.emf"/></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1.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2.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3.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4.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5.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26.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27.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28.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29.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30.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3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32.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33.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34.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35.emf"/></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45.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4.xml"/><Relationship Id="rId1" Type="http://schemas.openxmlformats.org/officeDocument/2006/relationships/vmlDrawing" Target="../drawings/vmlDrawing27.vml"/><Relationship Id="rId4" Type="http://schemas.openxmlformats.org/officeDocument/2006/relationships/image" Target="../media/image45.emf"/></Relationships>
</file>

<file path=ppt/slides/_rels/slide5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29.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48.emf"/></Relationships>
</file>

<file path=ppt/slides/_rels/slide61.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50.emf"/><Relationship Id="rId5" Type="http://schemas.openxmlformats.org/officeDocument/2006/relationships/oleObject" Target="../embeddings/oleObject34.bin"/><Relationship Id="rId4" Type="http://schemas.openxmlformats.org/officeDocument/2006/relationships/image" Target="../media/image49.e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51.e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53.emf"/><Relationship Id="rId5" Type="http://schemas.openxmlformats.org/officeDocument/2006/relationships/oleObject" Target="../embeddings/oleObject37.bin"/><Relationship Id="rId4" Type="http://schemas.openxmlformats.org/officeDocument/2006/relationships/image" Target="../media/image52.e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33.vml"/><Relationship Id="rId4" Type="http://schemas.openxmlformats.org/officeDocument/2006/relationships/image" Target="../media/image54.emf"/></Relationships>
</file>

<file path=ppt/slides/_rels/slide6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13.xml"/><Relationship Id="rId1" Type="http://schemas.openxmlformats.org/officeDocument/2006/relationships/vmlDrawing" Target="../drawings/vmlDrawing34.vml"/><Relationship Id="rId4" Type="http://schemas.openxmlformats.org/officeDocument/2006/relationships/image" Target="../media/image55.e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35.vml"/><Relationship Id="rId4" Type="http://schemas.openxmlformats.org/officeDocument/2006/relationships/image" Target="../media/image56.emf"/></Relationships>
</file>

<file path=ppt/slides/_rels/slide69.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36.vml"/><Relationship Id="rId4" Type="http://schemas.openxmlformats.org/officeDocument/2006/relationships/image" Target="../media/image58.e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37.vml"/><Relationship Id="rId4" Type="http://schemas.openxmlformats.org/officeDocument/2006/relationships/image" Target="../media/image59.emf"/></Relationships>
</file>

<file path=ppt/slides/_rels/slide7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38.vml"/><Relationship Id="rId4" Type="http://schemas.openxmlformats.org/officeDocument/2006/relationships/image" Target="../media/image60.emf"/></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39.vml"/><Relationship Id="rId4" Type="http://schemas.openxmlformats.org/officeDocument/2006/relationships/image" Target="../media/image61.emf"/></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40.vml"/><Relationship Id="rId4" Type="http://schemas.openxmlformats.org/officeDocument/2006/relationships/image" Target="../media/image62.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image" Target="../media/image8.emf"/></Relationships>
</file>

<file path=ppt/slides/_rels/slide80.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image" Target="../media/image63.emf"/><Relationship Id="rId5" Type="http://schemas.openxmlformats.org/officeDocument/2006/relationships/oleObject" Target="../embeddings/oleObject47.bin"/><Relationship Id="rId4" Type="http://schemas.openxmlformats.org/officeDocument/2006/relationships/image" Target="../media/image13.e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42.vml"/><Relationship Id="rId4" Type="http://schemas.openxmlformats.org/officeDocument/2006/relationships/image" Target="../media/image64.e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43.vml"/><Relationship Id="rId4" Type="http://schemas.openxmlformats.org/officeDocument/2006/relationships/image" Target="../media/image65.e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em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44.vml"/><Relationship Id="rId4" Type="http://schemas.openxmlformats.org/officeDocument/2006/relationships/image" Target="../media/image66.emf"/></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45.vml"/><Relationship Id="rId4" Type="http://schemas.openxmlformats.org/officeDocument/2006/relationships/image" Target="../media/image67.emf"/></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88C7A0F2-317E-9747-9E51-0E0035B46AF5}"/>
              </a:ext>
            </a:extLst>
          </p:cNvPr>
          <p:cNvSpPr>
            <a:spLocks noGrp="1"/>
          </p:cNvSpPr>
          <p:nvPr>
            <p:ph type="dt" sz="quarter" idx="10"/>
          </p:nvPr>
        </p:nvSpPr>
        <p:spPr/>
        <p:txBody>
          <a:bodyPr/>
          <a:lstStyle/>
          <a:p>
            <a:pPr>
              <a:defRPr/>
            </a:pPr>
            <a:r>
              <a:rPr lang="en-US" altLang="en-US"/>
              <a:t>Winter 2021</a:t>
            </a:r>
          </a:p>
        </p:txBody>
      </p:sp>
      <p:sp>
        <p:nvSpPr>
          <p:cNvPr id="10" name="Footer Placeholder 4">
            <a:extLst>
              <a:ext uri="{FF2B5EF4-FFF2-40B4-BE49-F238E27FC236}">
                <a16:creationId xmlns:a16="http://schemas.microsoft.com/office/drawing/2014/main" id="{BA18A714-8B2D-C94F-B940-0187F7B1E2D8}"/>
              </a:ext>
            </a:extLst>
          </p:cNvPr>
          <p:cNvSpPr>
            <a:spLocks noGrp="1"/>
          </p:cNvSpPr>
          <p:nvPr>
            <p:ph type="ftr" sz="quarter" idx="11"/>
          </p:nvPr>
        </p:nvSpPr>
        <p:spPr/>
        <p:txBody>
          <a:bodyPr/>
          <a:lstStyle/>
          <a:p>
            <a:pPr>
              <a:defRPr/>
            </a:pPr>
            <a:r>
              <a:rPr lang="en-US" altLang="en-US"/>
              <a:t>Parallel Processing, Some Broad Topics</a:t>
            </a:r>
          </a:p>
        </p:txBody>
      </p:sp>
      <p:sp>
        <p:nvSpPr>
          <p:cNvPr id="4100" name="Slide Number Placeholder 5">
            <a:extLst>
              <a:ext uri="{FF2B5EF4-FFF2-40B4-BE49-F238E27FC236}">
                <a16:creationId xmlns:a16="http://schemas.microsoft.com/office/drawing/2014/main" id="{8E357874-3B22-504D-A8EF-17868E9AEAE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E913E3FA-DCD3-2549-99D6-B446AA3BD00E}" type="slidenum">
              <a:rPr lang="en-US" altLang="en-US" sz="1200" smtClean="0"/>
              <a:pPr>
                <a:spcBef>
                  <a:spcPct val="0"/>
                </a:spcBef>
                <a:buFontTx/>
                <a:buNone/>
              </a:pPr>
              <a:t>1</a:t>
            </a:fld>
            <a:endParaRPr lang="en-US" altLang="en-US" sz="1200"/>
          </a:p>
        </p:txBody>
      </p:sp>
      <p:grpSp>
        <p:nvGrpSpPr>
          <p:cNvPr id="4101" name="Group 28">
            <a:extLst>
              <a:ext uri="{FF2B5EF4-FFF2-40B4-BE49-F238E27FC236}">
                <a16:creationId xmlns:a16="http://schemas.microsoft.com/office/drawing/2014/main" id="{A94E54CA-8795-1E4E-BA11-EBFEC662E850}"/>
              </a:ext>
            </a:extLst>
          </p:cNvPr>
          <p:cNvGrpSpPr>
            <a:grpSpLocks/>
          </p:cNvGrpSpPr>
          <p:nvPr/>
        </p:nvGrpSpPr>
        <p:grpSpPr bwMode="auto">
          <a:xfrm>
            <a:off x="228600" y="381000"/>
            <a:ext cx="3698875" cy="5638800"/>
            <a:chOff x="192" y="336"/>
            <a:chExt cx="2282" cy="3408"/>
          </a:xfrm>
        </p:grpSpPr>
        <p:pic>
          <p:nvPicPr>
            <p:cNvPr id="4106" name="Picture 25" descr="parallel_cover">
              <a:extLst>
                <a:ext uri="{FF2B5EF4-FFF2-40B4-BE49-F238E27FC236}">
                  <a16:creationId xmlns:a16="http://schemas.microsoft.com/office/drawing/2014/main" id="{CABDB4E6-A6FB-4447-852E-E059F5C53C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336"/>
              <a:ext cx="2282" cy="3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Rectangle 26">
              <a:extLst>
                <a:ext uri="{FF2B5EF4-FFF2-40B4-BE49-F238E27FC236}">
                  <a16:creationId xmlns:a16="http://schemas.microsoft.com/office/drawing/2014/main" id="{FA9AB1B1-7054-9045-9267-9754FBDB7D7A}"/>
                </a:ext>
              </a:extLst>
            </p:cNvPr>
            <p:cNvSpPr>
              <a:spLocks noChangeArrowheads="1"/>
            </p:cNvSpPr>
            <p:nvPr/>
          </p:nvSpPr>
          <p:spPr bwMode="auto">
            <a:xfrm>
              <a:off x="2208" y="3046"/>
              <a:ext cx="192" cy="96"/>
            </a:xfrm>
            <a:prstGeom prst="rect">
              <a:avLst/>
            </a:prstGeom>
            <a:solidFill>
              <a:srgbClr val="311C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sp>
        <p:nvSpPr>
          <p:cNvPr id="4102" name="Rectangle 18">
            <a:extLst>
              <a:ext uri="{FF2B5EF4-FFF2-40B4-BE49-F238E27FC236}">
                <a16:creationId xmlns:a16="http://schemas.microsoft.com/office/drawing/2014/main" id="{736BDAC1-61A0-9D41-9A04-96FB987B5A48}"/>
              </a:ext>
            </a:extLst>
          </p:cNvPr>
          <p:cNvSpPr>
            <a:spLocks noGrp="1" noChangeArrowheads="1"/>
          </p:cNvSpPr>
          <p:nvPr>
            <p:ph type="title"/>
          </p:nvPr>
        </p:nvSpPr>
        <p:spPr>
          <a:xfrm>
            <a:off x="4114800" y="304800"/>
            <a:ext cx="4876800" cy="609600"/>
          </a:xfrm>
          <a:noFill/>
        </p:spPr>
        <p:txBody>
          <a:bodyPr/>
          <a:lstStyle/>
          <a:p>
            <a:pPr eaLnBrk="1" hangingPunct="1">
              <a:lnSpc>
                <a:spcPct val="80000"/>
              </a:lnSpc>
            </a:pPr>
            <a:r>
              <a:rPr lang="en-US" altLang="en-US" sz="2800" b="1">
                <a:solidFill>
                  <a:srgbClr val="FF3300"/>
                </a:solidFill>
              </a:rPr>
              <a:t>Part V</a:t>
            </a:r>
            <a:br>
              <a:rPr lang="en-US" altLang="en-US" sz="2400" b="1">
                <a:solidFill>
                  <a:schemeClr val="tx1"/>
                </a:solidFill>
              </a:rPr>
            </a:br>
            <a:r>
              <a:rPr lang="en-US" altLang="en-US" sz="2400">
                <a:solidFill>
                  <a:schemeClr val="tx1"/>
                </a:solidFill>
              </a:rPr>
              <a:t>Some Broad Topic</a:t>
            </a:r>
          </a:p>
        </p:txBody>
      </p:sp>
      <p:grpSp>
        <p:nvGrpSpPr>
          <p:cNvPr id="4103" name="Group 34">
            <a:extLst>
              <a:ext uri="{FF2B5EF4-FFF2-40B4-BE49-F238E27FC236}">
                <a16:creationId xmlns:a16="http://schemas.microsoft.com/office/drawing/2014/main" id="{C8582F12-3602-444F-9C50-B90CDEA4222C}"/>
              </a:ext>
            </a:extLst>
          </p:cNvPr>
          <p:cNvGrpSpPr>
            <a:grpSpLocks/>
          </p:cNvGrpSpPr>
          <p:nvPr/>
        </p:nvGrpSpPr>
        <p:grpSpPr bwMode="auto">
          <a:xfrm>
            <a:off x="4038600" y="949325"/>
            <a:ext cx="4953000" cy="5149850"/>
            <a:chOff x="2544" y="598"/>
            <a:chExt cx="3120" cy="3244"/>
          </a:xfrm>
        </p:grpSpPr>
        <p:pic>
          <p:nvPicPr>
            <p:cNvPr id="4104" name="Picture 29" descr="parallel_brief_toc">
              <a:extLst>
                <a:ext uri="{FF2B5EF4-FFF2-40B4-BE49-F238E27FC236}">
                  <a16:creationId xmlns:a16="http://schemas.microsoft.com/office/drawing/2014/main" id="{2333D06D-FF1F-F044-82E1-8BA82A2FE0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4" y="598"/>
              <a:ext cx="3072" cy="3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AutoShape 24">
              <a:extLst>
                <a:ext uri="{FF2B5EF4-FFF2-40B4-BE49-F238E27FC236}">
                  <a16:creationId xmlns:a16="http://schemas.microsoft.com/office/drawing/2014/main" id="{733E7769-ABD3-D949-8064-22E042EA261C}"/>
                </a:ext>
              </a:extLst>
            </p:cNvPr>
            <p:cNvSpPr>
              <a:spLocks noChangeArrowheads="1"/>
            </p:cNvSpPr>
            <p:nvPr/>
          </p:nvSpPr>
          <p:spPr bwMode="auto">
            <a:xfrm>
              <a:off x="2688" y="2746"/>
              <a:ext cx="2976" cy="528"/>
            </a:xfrm>
            <a:prstGeom prst="roundRect">
              <a:avLst>
                <a:gd name="adj" fmla="val 50000"/>
              </a:avLst>
            </a:prstGeom>
            <a:noFill/>
            <a:ln w="762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5EAADF4D-1BC1-E34D-9B32-5B8575134132}"/>
              </a:ext>
            </a:extLst>
          </p:cNvPr>
          <p:cNvSpPr>
            <a:spLocks noGrp="1"/>
          </p:cNvSpPr>
          <p:nvPr>
            <p:ph type="dt" sz="quarter" idx="10"/>
          </p:nvPr>
        </p:nvSpPr>
        <p:spPr/>
        <p:txBody>
          <a:bodyPr/>
          <a:lstStyle/>
          <a:p>
            <a:pPr>
              <a:defRPr/>
            </a:pPr>
            <a:r>
              <a:rPr lang="en-US" altLang="en-US"/>
              <a:t>Winter 2021</a:t>
            </a:r>
          </a:p>
        </p:txBody>
      </p:sp>
      <p:sp>
        <p:nvSpPr>
          <p:cNvPr id="11" name="Footer Placeholder 4">
            <a:extLst>
              <a:ext uri="{FF2B5EF4-FFF2-40B4-BE49-F238E27FC236}">
                <a16:creationId xmlns:a16="http://schemas.microsoft.com/office/drawing/2014/main" id="{B6706F0C-563D-0749-A185-9DE9E1BE2016}"/>
              </a:ext>
            </a:extLst>
          </p:cNvPr>
          <p:cNvSpPr>
            <a:spLocks noGrp="1"/>
          </p:cNvSpPr>
          <p:nvPr>
            <p:ph type="ftr" sz="quarter" idx="11"/>
          </p:nvPr>
        </p:nvSpPr>
        <p:spPr/>
        <p:txBody>
          <a:bodyPr/>
          <a:lstStyle/>
          <a:p>
            <a:pPr>
              <a:defRPr/>
            </a:pPr>
            <a:r>
              <a:rPr lang="en-US" altLang="en-US"/>
              <a:t>Parallel Processing, Some Broad Topics</a:t>
            </a:r>
          </a:p>
        </p:txBody>
      </p:sp>
      <p:sp>
        <p:nvSpPr>
          <p:cNvPr id="13316" name="Slide Number Placeholder 5">
            <a:extLst>
              <a:ext uri="{FF2B5EF4-FFF2-40B4-BE49-F238E27FC236}">
                <a16:creationId xmlns:a16="http://schemas.microsoft.com/office/drawing/2014/main" id="{F6C91085-89A7-3C49-A4A4-D68CF85619A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DF0184BF-6302-AC4A-9888-06191C560226}" type="slidenum">
              <a:rPr lang="en-US" altLang="en-US" sz="1200" smtClean="0"/>
              <a:pPr>
                <a:spcBef>
                  <a:spcPct val="0"/>
                </a:spcBef>
                <a:buFontTx/>
                <a:buNone/>
              </a:pPr>
              <a:t>10</a:t>
            </a:fld>
            <a:endParaRPr lang="en-US" altLang="en-US" sz="1200"/>
          </a:p>
        </p:txBody>
      </p:sp>
      <p:sp>
        <p:nvSpPr>
          <p:cNvPr id="13317" name="Rectangle 2">
            <a:extLst>
              <a:ext uri="{FF2B5EF4-FFF2-40B4-BE49-F238E27FC236}">
                <a16:creationId xmlns:a16="http://schemas.microsoft.com/office/drawing/2014/main" id="{662B78BE-BCE3-194D-B1FE-FC1510146739}"/>
              </a:ext>
            </a:extLst>
          </p:cNvPr>
          <p:cNvSpPr>
            <a:spLocks noGrp="1" noChangeArrowheads="1"/>
          </p:cNvSpPr>
          <p:nvPr>
            <p:ph type="title"/>
          </p:nvPr>
        </p:nvSpPr>
        <p:spPr>
          <a:xfrm>
            <a:off x="228600" y="152400"/>
            <a:ext cx="8686800" cy="685800"/>
          </a:xfrm>
        </p:spPr>
        <p:txBody>
          <a:bodyPr/>
          <a:lstStyle/>
          <a:p>
            <a:pPr eaLnBrk="1" hangingPunct="1"/>
            <a:r>
              <a:rPr lang="en-US" altLang="en-US" sz="2800"/>
              <a:t>PRAM Emulation with Butterfly MIN</a:t>
            </a:r>
          </a:p>
        </p:txBody>
      </p:sp>
      <p:sp>
        <p:nvSpPr>
          <p:cNvPr id="13318" name="Text Box 3">
            <a:extLst>
              <a:ext uri="{FF2B5EF4-FFF2-40B4-BE49-F238E27FC236}">
                <a16:creationId xmlns:a16="http://schemas.microsoft.com/office/drawing/2014/main" id="{7D574ADE-48C8-9243-9D01-BA33B24CBDA2}"/>
              </a:ext>
            </a:extLst>
          </p:cNvPr>
          <p:cNvSpPr txBox="1">
            <a:spLocks noChangeArrowheads="1"/>
          </p:cNvSpPr>
          <p:nvPr/>
        </p:nvSpPr>
        <p:spPr bwMode="auto">
          <a:xfrm>
            <a:off x="228600" y="2286000"/>
            <a:ext cx="3581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Less efficient than Fig. 17.2, which uses a smaller butterfly</a:t>
            </a:r>
          </a:p>
        </p:txBody>
      </p:sp>
      <p:sp>
        <p:nvSpPr>
          <p:cNvPr id="13319" name="Rectangle 4">
            <a:extLst>
              <a:ext uri="{FF2B5EF4-FFF2-40B4-BE49-F238E27FC236}">
                <a16:creationId xmlns:a16="http://schemas.microsoft.com/office/drawing/2014/main" id="{FC2AF9E0-8C3A-7540-96C7-CB48037FE1CF}"/>
              </a:ext>
            </a:extLst>
          </p:cNvPr>
          <p:cNvSpPr>
            <a:spLocks noChangeArrowheads="1"/>
          </p:cNvSpPr>
          <p:nvPr/>
        </p:nvSpPr>
        <p:spPr bwMode="auto">
          <a:xfrm>
            <a:off x="0" y="2281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3320" name="Text Box 5">
            <a:extLst>
              <a:ext uri="{FF2B5EF4-FFF2-40B4-BE49-F238E27FC236}">
                <a16:creationId xmlns:a16="http://schemas.microsoft.com/office/drawing/2014/main" id="{8BF31206-A13D-7946-A7E0-E4CCE508DAC4}"/>
              </a:ext>
            </a:extLst>
          </p:cNvPr>
          <p:cNvSpPr txBox="1">
            <a:spLocks noChangeArrowheads="1"/>
          </p:cNvSpPr>
          <p:nvPr/>
        </p:nvSpPr>
        <p:spPr bwMode="auto">
          <a:xfrm>
            <a:off x="2133600" y="5410200"/>
            <a:ext cx="6781800" cy="641350"/>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Fig. 17.3   </a:t>
            </a:r>
            <a:r>
              <a:rPr lang="en-US" altLang="en-US" sz="2000"/>
              <a:t>Distributed-memory machine, with a butterfly multistage interconnection network, emulating the PRAM. </a:t>
            </a:r>
          </a:p>
        </p:txBody>
      </p:sp>
      <p:sp>
        <p:nvSpPr>
          <p:cNvPr id="13321" name="Rectangle 10">
            <a:extLst>
              <a:ext uri="{FF2B5EF4-FFF2-40B4-BE49-F238E27FC236}">
                <a16:creationId xmlns:a16="http://schemas.microsoft.com/office/drawing/2014/main" id="{33559D4F-E16B-5D4C-85CA-78AB7D004F95}"/>
              </a:ext>
            </a:extLst>
          </p:cNvPr>
          <p:cNvSpPr>
            <a:spLocks noChangeArrowheads="1"/>
          </p:cNvSpPr>
          <p:nvPr/>
        </p:nvSpPr>
        <p:spPr bwMode="auto">
          <a:xfrm>
            <a:off x="0" y="1838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13322" name="Object 9">
            <a:extLst>
              <a:ext uri="{FF2B5EF4-FFF2-40B4-BE49-F238E27FC236}">
                <a16:creationId xmlns:a16="http://schemas.microsoft.com/office/drawing/2014/main" id="{B6ABE4CD-41EF-C44A-BAB7-3069EA4006D4}"/>
              </a:ext>
            </a:extLst>
          </p:cNvPr>
          <p:cNvGraphicFramePr>
            <a:graphicFrameLocks noChangeAspect="1"/>
          </p:cNvGraphicFramePr>
          <p:nvPr/>
        </p:nvGraphicFramePr>
        <p:xfrm>
          <a:off x="2895600" y="1676400"/>
          <a:ext cx="6019800" cy="3786188"/>
        </p:xfrm>
        <a:graphic>
          <a:graphicData uri="http://schemas.openxmlformats.org/presentationml/2006/ole">
            <mc:AlternateContent xmlns:mc="http://schemas.openxmlformats.org/markup-compatibility/2006">
              <mc:Choice xmlns:v="urn:schemas-microsoft-com:vml" Requires="v">
                <p:oleObj spid="_x0000_s13325" r:id="rId3" imgW="4851400" imgH="3048000" progId="MSDraw.Drawing.8.2">
                  <p:embed/>
                </p:oleObj>
              </mc:Choice>
              <mc:Fallback>
                <p:oleObj r:id="rId3" imgW="4851400" imgH="3048000" progId="MSDraw.Drawing.8.2">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676400"/>
                        <a:ext cx="60198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23" name="Text Box 11">
            <a:extLst>
              <a:ext uri="{FF2B5EF4-FFF2-40B4-BE49-F238E27FC236}">
                <a16:creationId xmlns:a16="http://schemas.microsoft.com/office/drawing/2014/main" id="{B782F412-3B97-0E48-95D5-433D5CB0ACDE}"/>
              </a:ext>
            </a:extLst>
          </p:cNvPr>
          <p:cNvSpPr txBox="1">
            <a:spLocks noChangeArrowheads="1"/>
          </p:cNvSpPr>
          <p:nvPr/>
        </p:nvSpPr>
        <p:spPr bwMode="auto">
          <a:xfrm>
            <a:off x="152400" y="914400"/>
            <a:ext cx="8839200" cy="70167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Emulation of the </a:t>
            </a:r>
            <a:r>
              <a:rPr lang="en-US" altLang="en-US" sz="2000" i="1">
                <a:solidFill>
                  <a:srgbClr val="000000"/>
                </a:solidFill>
                <a:cs typeface="Times New Roman" panose="02020603050405020304" pitchFamily="18" charset="0"/>
              </a:rPr>
              <a:t>p</a:t>
            </a:r>
            <a:r>
              <a:rPr lang="en-US" altLang="en-US" sz="2000">
                <a:solidFill>
                  <a:srgbClr val="000000"/>
                </a:solidFill>
                <a:cs typeface="Times New Roman" panose="02020603050405020304" pitchFamily="18" charset="0"/>
              </a:rPr>
              <a:t>-processor PRAM on (</a:t>
            </a:r>
            <a:r>
              <a:rPr lang="en-US" altLang="en-US" sz="2000" i="1">
                <a:solidFill>
                  <a:srgbClr val="000000"/>
                </a:solidFill>
                <a:cs typeface="Times New Roman" panose="02020603050405020304" pitchFamily="18" charset="0"/>
              </a:rPr>
              <a:t>p</a:t>
            </a:r>
            <a:r>
              <a:rPr lang="en-US" altLang="en-US" sz="1000">
                <a:solidFill>
                  <a:srgbClr val="000000"/>
                </a:solidFill>
                <a:cs typeface="Times New Roman" panose="02020603050405020304" pitchFamily="18" charset="0"/>
              </a:rPr>
              <a:t> </a:t>
            </a:r>
            <a:r>
              <a:rPr lang="en-US" altLang="en-US" sz="2000">
                <a:solidFill>
                  <a:srgbClr val="000000"/>
                </a:solidFill>
                <a:cs typeface="Times New Roman" panose="02020603050405020304" pitchFamily="18" charset="0"/>
              </a:rPr>
              <a:t>log</a:t>
            </a:r>
            <a:r>
              <a:rPr lang="en-US" altLang="en-US" sz="1000">
                <a:solidFill>
                  <a:srgbClr val="000000"/>
                </a:solidFill>
                <a:cs typeface="Times New Roman" panose="02020603050405020304" pitchFamily="18" charset="0"/>
              </a:rPr>
              <a:t> </a:t>
            </a:r>
            <a:r>
              <a:rPr lang="en-US" altLang="en-US" sz="2000" i="1">
                <a:solidFill>
                  <a:srgbClr val="000000"/>
                </a:solidFill>
                <a:cs typeface="Times New Roman" panose="02020603050405020304" pitchFamily="18" charset="0"/>
              </a:rPr>
              <a:t>p</a:t>
            </a:r>
            <a:r>
              <a:rPr lang="en-US" altLang="en-US" sz="2000">
                <a:solidFill>
                  <a:srgbClr val="000000"/>
                </a:solidFill>
                <a:cs typeface="Times New Roman" panose="02020603050405020304" pitchFamily="18" charset="0"/>
              </a:rPr>
              <a:t>)-node butterfly, with memory modules and processors connected to the two sides; O(log </a:t>
            </a:r>
            <a:r>
              <a:rPr lang="en-US" altLang="en-US" sz="2000" i="1">
                <a:solidFill>
                  <a:srgbClr val="000000"/>
                </a:solidFill>
                <a:cs typeface="Times New Roman" panose="02020603050405020304" pitchFamily="18" charset="0"/>
              </a:rPr>
              <a:t>p</a:t>
            </a:r>
            <a:r>
              <a:rPr lang="en-US" altLang="en-US" sz="2000">
                <a:solidFill>
                  <a:srgbClr val="000000"/>
                </a:solidFill>
                <a:cs typeface="Times New Roman" panose="02020603050405020304" pitchFamily="18" charset="0"/>
              </a:rPr>
              <a:t>) avg. slowdown</a:t>
            </a:r>
          </a:p>
        </p:txBody>
      </p:sp>
      <p:sp>
        <p:nvSpPr>
          <p:cNvPr id="13324" name="Text Box 12">
            <a:extLst>
              <a:ext uri="{FF2B5EF4-FFF2-40B4-BE49-F238E27FC236}">
                <a16:creationId xmlns:a16="http://schemas.microsoft.com/office/drawing/2014/main" id="{1A69A8FF-4D34-2F44-AF25-446E908CFE82}"/>
              </a:ext>
            </a:extLst>
          </p:cNvPr>
          <p:cNvSpPr txBox="1">
            <a:spLocks noChangeArrowheads="1"/>
          </p:cNvSpPr>
          <p:nvPr/>
        </p:nvSpPr>
        <p:spPr bwMode="auto">
          <a:xfrm>
            <a:off x="228600" y="3048000"/>
            <a:ext cx="35814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By using </a:t>
            </a:r>
            <a:r>
              <a:rPr lang="en-US" altLang="en-US" sz="2000" i="1">
                <a:solidFill>
                  <a:srgbClr val="000000"/>
                </a:solidFill>
                <a:cs typeface="Times New Roman" panose="02020603050405020304" pitchFamily="18" charset="0"/>
              </a:rPr>
              <a:t>p</a:t>
            </a:r>
            <a:r>
              <a:rPr lang="en-US" altLang="en-US" sz="1000" i="1">
                <a:solidFill>
                  <a:srgbClr val="000000"/>
                </a:solidFill>
                <a:cs typeface="Times New Roman" panose="02020603050405020304" pitchFamily="18" charset="0"/>
              </a:rPr>
              <a:t> </a:t>
            </a:r>
            <a:r>
              <a:rPr lang="en-US" altLang="en-US" sz="2000">
                <a:solidFill>
                  <a:srgbClr val="000000"/>
                </a:solidFill>
                <a:cs typeface="Times New Roman" panose="02020603050405020304" pitchFamily="18" charset="0"/>
              </a:rPr>
              <a:t>/</a:t>
            </a:r>
            <a:r>
              <a:rPr lang="en-US" altLang="en-US" sz="1000">
                <a:solidFill>
                  <a:srgbClr val="000000"/>
                </a:solidFill>
                <a:cs typeface="Times New Roman" panose="02020603050405020304" pitchFamily="18" charset="0"/>
              </a:rPr>
              <a:t> </a:t>
            </a:r>
            <a:r>
              <a:rPr lang="en-US" altLang="en-US" sz="2000">
                <a:solidFill>
                  <a:srgbClr val="000000"/>
                </a:solidFill>
                <a:cs typeface="Times New Roman" panose="02020603050405020304" pitchFamily="18" charset="0"/>
              </a:rPr>
              <a:t>(log </a:t>
            </a:r>
            <a:r>
              <a:rPr lang="en-US" altLang="en-US" sz="2000" i="1">
                <a:solidFill>
                  <a:srgbClr val="000000"/>
                </a:solidFill>
                <a:cs typeface="Times New Roman" panose="02020603050405020304" pitchFamily="18" charset="0"/>
              </a:rPr>
              <a:t>p</a:t>
            </a:r>
            <a:r>
              <a:rPr lang="en-US" altLang="en-US" sz="2000">
                <a:solidFill>
                  <a:srgbClr val="000000"/>
                </a:solidFill>
                <a:cs typeface="Times New Roman" panose="02020603050405020304" pitchFamily="18" charset="0"/>
              </a:rPr>
              <a:t>) physical processors to emulate the </a:t>
            </a:r>
          </a:p>
          <a:p>
            <a:pPr eaLnBrk="1" hangingPunct="1">
              <a:lnSpc>
                <a:spcPct val="90000"/>
              </a:lnSpc>
              <a:spcBef>
                <a:spcPct val="0"/>
              </a:spcBef>
              <a:buFontTx/>
              <a:buNone/>
            </a:pPr>
            <a:r>
              <a:rPr lang="en-US" altLang="en-US" sz="2000" i="1">
                <a:solidFill>
                  <a:srgbClr val="000000"/>
                </a:solidFill>
                <a:cs typeface="Times New Roman" panose="02020603050405020304" pitchFamily="18" charset="0"/>
              </a:rPr>
              <a:t>p</a:t>
            </a:r>
            <a:r>
              <a:rPr lang="en-US" altLang="en-US" sz="2000">
                <a:solidFill>
                  <a:srgbClr val="000000"/>
                </a:solidFill>
                <a:cs typeface="Times New Roman" panose="02020603050405020304" pitchFamily="18" charset="0"/>
              </a:rPr>
              <a:t>-processor PRAM, this new emulation scheme becomes quite efficient (pipeline the memory accesses of the log </a:t>
            </a:r>
            <a:r>
              <a:rPr lang="en-US" altLang="en-US" sz="2000" i="1">
                <a:solidFill>
                  <a:srgbClr val="000000"/>
                </a:solidFill>
                <a:cs typeface="Times New Roman" panose="02020603050405020304" pitchFamily="18" charset="0"/>
              </a:rPr>
              <a:t>p</a:t>
            </a:r>
            <a:r>
              <a:rPr lang="en-US" altLang="en-US" sz="2000">
                <a:solidFill>
                  <a:srgbClr val="000000"/>
                </a:solidFill>
                <a:cs typeface="Times New Roman" panose="02020603050405020304" pitchFamily="18" charset="0"/>
              </a:rPr>
              <a:t> virtual processors assigned to each physical processor)</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7900E865-D22A-514B-BB73-8248F1CEF766}"/>
              </a:ext>
            </a:extLst>
          </p:cNvPr>
          <p:cNvSpPr>
            <a:spLocks noGrp="1"/>
          </p:cNvSpPr>
          <p:nvPr>
            <p:ph type="dt" sz="quarter" idx="10"/>
          </p:nvPr>
        </p:nvSpPr>
        <p:spPr/>
        <p:txBody>
          <a:bodyPr/>
          <a:lstStyle/>
          <a:p>
            <a:pPr>
              <a:defRPr/>
            </a:pPr>
            <a:r>
              <a:rPr lang="en-US" altLang="en-US"/>
              <a:t>Winter 2021</a:t>
            </a:r>
          </a:p>
        </p:txBody>
      </p:sp>
      <p:sp>
        <p:nvSpPr>
          <p:cNvPr id="8" name="Footer Placeholder 4">
            <a:extLst>
              <a:ext uri="{FF2B5EF4-FFF2-40B4-BE49-F238E27FC236}">
                <a16:creationId xmlns:a16="http://schemas.microsoft.com/office/drawing/2014/main" id="{AAD47A09-5D6B-8E44-AE21-32A806909AC6}"/>
              </a:ext>
            </a:extLst>
          </p:cNvPr>
          <p:cNvSpPr>
            <a:spLocks noGrp="1"/>
          </p:cNvSpPr>
          <p:nvPr>
            <p:ph type="ftr" sz="quarter" idx="11"/>
          </p:nvPr>
        </p:nvSpPr>
        <p:spPr/>
        <p:txBody>
          <a:bodyPr/>
          <a:lstStyle/>
          <a:p>
            <a:pPr>
              <a:defRPr/>
            </a:pPr>
            <a:r>
              <a:rPr lang="en-US" altLang="en-US"/>
              <a:t>Parallel Processing, Some Broad Topics</a:t>
            </a:r>
          </a:p>
        </p:txBody>
      </p:sp>
      <p:sp>
        <p:nvSpPr>
          <p:cNvPr id="107524" name="Slide Number Placeholder 5">
            <a:extLst>
              <a:ext uri="{FF2B5EF4-FFF2-40B4-BE49-F238E27FC236}">
                <a16:creationId xmlns:a16="http://schemas.microsoft.com/office/drawing/2014/main" id="{1DC9D56E-40FC-2847-BBD5-353D6B6A843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DA5A0E6C-B336-7F43-A700-9532DF622C02}" type="slidenum">
              <a:rPr lang="en-US" altLang="en-US" sz="1200" smtClean="0"/>
              <a:pPr>
                <a:spcBef>
                  <a:spcPct val="0"/>
                </a:spcBef>
                <a:buFontTx/>
                <a:buNone/>
              </a:pPr>
              <a:t>100</a:t>
            </a:fld>
            <a:endParaRPr lang="en-US" altLang="en-US" sz="1200"/>
          </a:p>
        </p:txBody>
      </p:sp>
      <p:sp>
        <p:nvSpPr>
          <p:cNvPr id="107525" name="Rectangle 2">
            <a:extLst>
              <a:ext uri="{FF2B5EF4-FFF2-40B4-BE49-F238E27FC236}">
                <a16:creationId xmlns:a16="http://schemas.microsoft.com/office/drawing/2014/main" id="{E641F263-7330-794C-A69F-CEC5622669F1}"/>
              </a:ext>
            </a:extLst>
          </p:cNvPr>
          <p:cNvSpPr>
            <a:spLocks noGrp="1" noChangeArrowheads="1"/>
          </p:cNvSpPr>
          <p:nvPr>
            <p:ph type="title"/>
          </p:nvPr>
        </p:nvSpPr>
        <p:spPr>
          <a:xfrm>
            <a:off x="304800" y="228600"/>
            <a:ext cx="8534400" cy="533400"/>
          </a:xfrm>
        </p:spPr>
        <p:txBody>
          <a:bodyPr/>
          <a:lstStyle/>
          <a:p>
            <a:pPr eaLnBrk="1" hangingPunct="1"/>
            <a:r>
              <a:rPr lang="en-US" altLang="en-US" sz="2800"/>
              <a:t>Maintaining a Reasonable Efficiency</a:t>
            </a:r>
          </a:p>
        </p:txBody>
      </p:sp>
      <p:sp>
        <p:nvSpPr>
          <p:cNvPr id="107526" name="Rectangle 3">
            <a:extLst>
              <a:ext uri="{FF2B5EF4-FFF2-40B4-BE49-F238E27FC236}">
                <a16:creationId xmlns:a16="http://schemas.microsoft.com/office/drawing/2014/main" id="{B50B8332-8A5B-D947-8CE4-5F2924555DE3}"/>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7527" name="Rectangle 4">
            <a:extLst>
              <a:ext uri="{FF2B5EF4-FFF2-40B4-BE49-F238E27FC236}">
                <a16:creationId xmlns:a16="http://schemas.microsoft.com/office/drawing/2014/main" id="{7FDF67D0-CD6C-3D4B-BCDA-217E1098E552}"/>
              </a:ext>
            </a:extLst>
          </p:cNvPr>
          <p:cNvSpPr>
            <a:spLocks noChangeArrowheads="1"/>
          </p:cNvSpPr>
          <p:nvPr/>
        </p:nvSpPr>
        <p:spPr bwMode="auto">
          <a:xfrm>
            <a:off x="0" y="1890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7528" name="Text Box 5">
            <a:extLst>
              <a:ext uri="{FF2B5EF4-FFF2-40B4-BE49-F238E27FC236}">
                <a16:creationId xmlns:a16="http://schemas.microsoft.com/office/drawing/2014/main" id="{CB601E61-ECE3-1C4B-BE5A-8538C716EAC7}"/>
              </a:ext>
            </a:extLst>
          </p:cNvPr>
          <p:cNvSpPr txBox="1">
            <a:spLocks noChangeArrowheads="1"/>
          </p:cNvSpPr>
          <p:nvPr/>
        </p:nvSpPr>
        <p:spPr bwMode="auto">
          <a:xfrm>
            <a:off x="533400" y="914400"/>
            <a:ext cx="8153400" cy="512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Speedup and efficiency formulas</a:t>
            </a:r>
          </a:p>
          <a:p>
            <a:pPr eaLnBrk="1" hangingPunct="1">
              <a:spcBef>
                <a:spcPct val="0"/>
              </a:spcBef>
              <a:buFontTx/>
              <a:buNone/>
            </a:pPr>
            <a:endParaRPr lang="en-US" altLang="en-US" sz="1000"/>
          </a:p>
          <a:p>
            <a:pPr eaLnBrk="1" hangingPunct="1">
              <a:spcBef>
                <a:spcPct val="0"/>
              </a:spcBef>
              <a:buFontTx/>
              <a:buNone/>
            </a:pPr>
            <a:r>
              <a:rPr lang="en-US" altLang="en-US" sz="2000" i="1"/>
              <a:t>      E</a:t>
            </a:r>
            <a:r>
              <a:rPr lang="en-US" altLang="en-US" sz="2000"/>
              <a:t>(</a:t>
            </a:r>
            <a:r>
              <a:rPr lang="en-US" altLang="en-US" sz="2000" i="1"/>
              <a:t>n</a:t>
            </a:r>
            <a:r>
              <a:rPr lang="en-US" altLang="en-US" sz="2000"/>
              <a:t>, </a:t>
            </a:r>
            <a:r>
              <a:rPr lang="en-US" altLang="en-US" sz="2000" i="1"/>
              <a:t>p</a:t>
            </a:r>
            <a:r>
              <a:rPr lang="en-US" altLang="en-US" sz="2000"/>
              <a:t>)  =  </a:t>
            </a:r>
            <a:r>
              <a:rPr lang="en-US" altLang="en-US" sz="2000" i="1"/>
              <a:t>S</a:t>
            </a:r>
            <a:r>
              <a:rPr lang="en-US" altLang="en-US" sz="2000"/>
              <a:t>(</a:t>
            </a:r>
            <a:r>
              <a:rPr lang="en-US" altLang="en-US" sz="2000" i="1"/>
              <a:t>n</a:t>
            </a:r>
            <a:r>
              <a:rPr lang="en-US" altLang="en-US" sz="2000"/>
              <a:t>, </a:t>
            </a:r>
            <a:r>
              <a:rPr lang="en-US" altLang="en-US" sz="2000" i="1"/>
              <a:t>p</a:t>
            </a:r>
            <a:r>
              <a:rPr lang="en-US" altLang="en-US" sz="2000"/>
              <a:t>)</a:t>
            </a:r>
            <a:r>
              <a:rPr lang="en-US" altLang="en-US" sz="1000"/>
              <a:t> </a:t>
            </a:r>
            <a:r>
              <a:rPr lang="en-US" altLang="en-US" sz="2000"/>
              <a:t>/</a:t>
            </a:r>
            <a:r>
              <a:rPr lang="en-US" altLang="en-US" sz="1000"/>
              <a:t> </a:t>
            </a:r>
            <a:r>
              <a:rPr lang="en-US" altLang="en-US" sz="2000" i="1"/>
              <a:t>p</a:t>
            </a:r>
            <a:r>
              <a:rPr lang="en-US" altLang="en-US" sz="2000"/>
              <a:t>  =  1</a:t>
            </a:r>
            <a:r>
              <a:rPr lang="en-US" altLang="en-US" sz="900"/>
              <a:t> </a:t>
            </a:r>
            <a:r>
              <a:rPr lang="en-US" altLang="en-US" sz="2000"/>
              <a:t>/</a:t>
            </a:r>
            <a:r>
              <a:rPr lang="en-US" altLang="en-US" sz="1000"/>
              <a:t> </a:t>
            </a:r>
            <a:r>
              <a:rPr lang="en-US" altLang="en-US" sz="2000"/>
              <a:t>(1 + </a:t>
            </a:r>
            <a:r>
              <a:rPr lang="en-US" altLang="en-US" sz="2000" i="1"/>
              <a:t>pf</a:t>
            </a:r>
            <a:r>
              <a:rPr lang="en-US" altLang="en-US" sz="2000"/>
              <a:t>)</a:t>
            </a:r>
          </a:p>
          <a:p>
            <a:pPr eaLnBrk="1" hangingPunct="1">
              <a:spcBef>
                <a:spcPct val="0"/>
              </a:spcBef>
              <a:buFontTx/>
              <a:buNone/>
            </a:pPr>
            <a:endParaRPr lang="en-US" altLang="en-US" sz="1000"/>
          </a:p>
          <a:p>
            <a:pPr eaLnBrk="1" hangingPunct="1">
              <a:spcBef>
                <a:spcPct val="0"/>
              </a:spcBef>
              <a:buFontTx/>
              <a:buNone/>
            </a:pPr>
            <a:r>
              <a:rPr lang="en-US" altLang="en-US" sz="2000"/>
              <a:t>Assume that efficiency is to be kept above 50%, but the arguments that follow apply to any fixed efficiency target</a:t>
            </a:r>
          </a:p>
          <a:p>
            <a:pPr eaLnBrk="1" hangingPunct="1">
              <a:spcBef>
                <a:spcPct val="0"/>
              </a:spcBef>
              <a:buFontTx/>
              <a:buNone/>
            </a:pPr>
            <a:endParaRPr lang="en-US" altLang="en-US" sz="1000"/>
          </a:p>
          <a:p>
            <a:pPr eaLnBrk="1" hangingPunct="1">
              <a:spcBef>
                <a:spcPct val="0"/>
              </a:spcBef>
              <a:buFontTx/>
              <a:buNone/>
            </a:pPr>
            <a:r>
              <a:rPr lang="en-US" altLang="en-US" sz="2000"/>
              <a:t>For </a:t>
            </a:r>
            <a:r>
              <a:rPr lang="en-US" altLang="en-US" sz="2000" i="1"/>
              <a:t>E</a:t>
            </a:r>
            <a:r>
              <a:rPr lang="en-US" altLang="en-US" sz="2000"/>
              <a:t>(</a:t>
            </a:r>
            <a:r>
              <a:rPr lang="en-US" altLang="en-US" sz="2000" i="1"/>
              <a:t>n</a:t>
            </a:r>
            <a:r>
              <a:rPr lang="en-US" altLang="en-US" sz="2000"/>
              <a:t>, </a:t>
            </a:r>
            <a:r>
              <a:rPr lang="en-US" altLang="en-US" sz="2000" i="1"/>
              <a:t>p</a:t>
            </a:r>
            <a:r>
              <a:rPr lang="en-US" altLang="en-US" sz="2000"/>
              <a:t>) &gt; ½  to hold, we need </a:t>
            </a:r>
            <a:r>
              <a:rPr lang="en-US" altLang="en-US" sz="2000" i="1"/>
              <a:t>pf</a:t>
            </a:r>
            <a:r>
              <a:rPr lang="en-US" altLang="en-US" sz="2000"/>
              <a:t> &lt; 1 or </a:t>
            </a:r>
            <a:r>
              <a:rPr lang="en-US" altLang="en-US" sz="2000" i="1"/>
              <a:t>p</a:t>
            </a:r>
            <a:r>
              <a:rPr lang="en-US" altLang="en-US" sz="2000"/>
              <a:t>  &lt;  1/</a:t>
            </a:r>
            <a:r>
              <a:rPr lang="en-US" altLang="en-US" sz="2000" i="1"/>
              <a:t>f</a:t>
            </a:r>
            <a:endParaRPr lang="en-US" altLang="en-US" sz="2000"/>
          </a:p>
          <a:p>
            <a:pPr eaLnBrk="1" hangingPunct="1">
              <a:spcBef>
                <a:spcPct val="0"/>
              </a:spcBef>
              <a:buFontTx/>
              <a:buNone/>
            </a:pPr>
            <a:endParaRPr lang="en-US" altLang="en-US" sz="1000"/>
          </a:p>
          <a:p>
            <a:pPr eaLnBrk="1" hangingPunct="1">
              <a:spcBef>
                <a:spcPct val="0"/>
              </a:spcBef>
              <a:buFontTx/>
              <a:buNone/>
            </a:pPr>
            <a:r>
              <a:rPr lang="en-US" altLang="en-US" sz="2000"/>
              <a:t>That is, for a fixed problem size and assuming that the per-processor overhead is a fixed fraction of the single-processor running time, there is a limit to the number of processors that can be used cost-effectively</a:t>
            </a:r>
          </a:p>
          <a:p>
            <a:pPr eaLnBrk="1" hangingPunct="1">
              <a:spcBef>
                <a:spcPct val="0"/>
              </a:spcBef>
              <a:buFontTx/>
              <a:buNone/>
            </a:pPr>
            <a:endParaRPr lang="en-US" altLang="en-US" sz="1000"/>
          </a:p>
          <a:p>
            <a:pPr eaLnBrk="1" hangingPunct="1">
              <a:spcBef>
                <a:spcPct val="0"/>
              </a:spcBef>
              <a:buFontTx/>
              <a:buNone/>
            </a:pPr>
            <a:r>
              <a:rPr lang="en-US" altLang="en-US" sz="2000"/>
              <a:t>Going back to our efficiency equation </a:t>
            </a:r>
            <a:r>
              <a:rPr lang="en-US" altLang="en-US" sz="2000" i="1"/>
              <a:t>E</a:t>
            </a:r>
            <a:r>
              <a:rPr lang="en-US" altLang="en-US" sz="2000"/>
              <a:t>(</a:t>
            </a:r>
            <a:r>
              <a:rPr lang="en-US" altLang="en-US" sz="2000" i="1"/>
              <a:t>n</a:t>
            </a:r>
            <a:r>
              <a:rPr lang="en-US" altLang="en-US" sz="2000"/>
              <a:t>, </a:t>
            </a:r>
            <a:r>
              <a:rPr lang="en-US" altLang="en-US" sz="2000" i="1"/>
              <a:t>p</a:t>
            </a:r>
            <a:r>
              <a:rPr lang="en-US" altLang="en-US" sz="2000"/>
              <a:t>) = 1 / [1 + </a:t>
            </a:r>
            <a:r>
              <a:rPr lang="en-US" altLang="en-US" sz="2000" i="1"/>
              <a:t>H</a:t>
            </a:r>
            <a:r>
              <a:rPr lang="en-US" altLang="en-US" sz="2000"/>
              <a:t>(</a:t>
            </a:r>
            <a:r>
              <a:rPr lang="en-US" altLang="en-US" sz="2000" i="1"/>
              <a:t>n</a:t>
            </a:r>
            <a:r>
              <a:rPr lang="en-US" altLang="en-US" sz="2000"/>
              <a:t>, </a:t>
            </a:r>
            <a:r>
              <a:rPr lang="en-US" altLang="en-US" sz="2000" i="1"/>
              <a:t>p</a:t>
            </a:r>
            <a:r>
              <a:rPr lang="en-US" altLang="en-US" sz="2000"/>
              <a:t>)</a:t>
            </a:r>
            <a:r>
              <a:rPr lang="en-US" altLang="en-US" sz="1000"/>
              <a:t> </a:t>
            </a:r>
            <a:r>
              <a:rPr lang="en-US" altLang="en-US" sz="2000"/>
              <a:t>/</a:t>
            </a:r>
            <a:r>
              <a:rPr lang="en-US" altLang="en-US" sz="1000"/>
              <a:t> </a:t>
            </a:r>
            <a:r>
              <a:rPr lang="en-US" altLang="en-US" sz="2000" i="1"/>
              <a:t>T</a:t>
            </a:r>
            <a:r>
              <a:rPr lang="en-US" altLang="en-US" sz="2000"/>
              <a:t>(</a:t>
            </a:r>
            <a:r>
              <a:rPr lang="en-US" altLang="en-US" sz="2000" i="1"/>
              <a:t>n</a:t>
            </a:r>
            <a:r>
              <a:rPr lang="en-US" altLang="en-US" sz="2000"/>
              <a:t>, 1)], we note that keeping </a:t>
            </a:r>
            <a:r>
              <a:rPr lang="en-US" altLang="en-US" sz="2000" i="1"/>
              <a:t>E</a:t>
            </a:r>
            <a:r>
              <a:rPr lang="en-US" altLang="en-US" sz="2000"/>
              <a:t>(</a:t>
            </a:r>
            <a:r>
              <a:rPr lang="en-US" altLang="en-US" sz="2000" i="1"/>
              <a:t>n</a:t>
            </a:r>
            <a:r>
              <a:rPr lang="en-US" altLang="en-US" sz="2000"/>
              <a:t>, </a:t>
            </a:r>
            <a:r>
              <a:rPr lang="en-US" altLang="en-US" sz="2000" i="1"/>
              <a:t>p</a:t>
            </a:r>
            <a:r>
              <a:rPr lang="en-US" altLang="en-US" sz="2000"/>
              <a:t>) above ½ requires:</a:t>
            </a:r>
          </a:p>
          <a:p>
            <a:pPr eaLnBrk="1" hangingPunct="1">
              <a:spcBef>
                <a:spcPct val="0"/>
              </a:spcBef>
              <a:buFontTx/>
              <a:buNone/>
            </a:pPr>
            <a:endParaRPr lang="en-US" altLang="en-US" sz="1000"/>
          </a:p>
          <a:p>
            <a:pPr eaLnBrk="1" hangingPunct="1">
              <a:spcBef>
                <a:spcPct val="0"/>
              </a:spcBef>
              <a:buFontTx/>
              <a:buNone/>
            </a:pPr>
            <a:r>
              <a:rPr lang="en-US" altLang="en-US" sz="2000"/>
              <a:t>	</a:t>
            </a:r>
            <a:r>
              <a:rPr lang="en-US" altLang="en-US" sz="2000" i="1"/>
              <a:t>T</a:t>
            </a:r>
            <a:r>
              <a:rPr lang="en-US" altLang="en-US" sz="2000"/>
              <a:t>(</a:t>
            </a:r>
            <a:r>
              <a:rPr lang="en-US" altLang="en-US" sz="2000" i="1"/>
              <a:t>n</a:t>
            </a:r>
            <a:r>
              <a:rPr lang="en-US" altLang="en-US" sz="2000"/>
              <a:t>, 1)  &gt;  </a:t>
            </a:r>
            <a:r>
              <a:rPr lang="en-US" altLang="en-US" sz="2000" i="1"/>
              <a:t>H</a:t>
            </a:r>
            <a:r>
              <a:rPr lang="en-US" altLang="en-US" sz="2000"/>
              <a:t>(</a:t>
            </a:r>
            <a:r>
              <a:rPr lang="en-US" altLang="en-US" sz="2000" i="1"/>
              <a:t>n</a:t>
            </a:r>
            <a:r>
              <a:rPr lang="en-US" altLang="en-US" sz="2000"/>
              <a:t>, </a:t>
            </a:r>
            <a:r>
              <a:rPr lang="en-US" altLang="en-US" sz="2000" i="1"/>
              <a:t>p</a:t>
            </a:r>
            <a:r>
              <a:rPr lang="en-US" altLang="en-US" sz="2000"/>
              <a:t>)</a:t>
            </a:r>
          </a:p>
          <a:p>
            <a:pPr eaLnBrk="1" hangingPunct="1">
              <a:spcBef>
                <a:spcPct val="0"/>
              </a:spcBef>
              <a:buFontTx/>
              <a:buNone/>
            </a:pPr>
            <a:endParaRPr lang="en-US" altLang="en-US" sz="1000"/>
          </a:p>
          <a:p>
            <a:pPr eaLnBrk="1" hangingPunct="1">
              <a:spcBef>
                <a:spcPct val="0"/>
              </a:spcBef>
              <a:buFontTx/>
              <a:buNone/>
            </a:pPr>
            <a:r>
              <a:rPr lang="en-US" altLang="en-US" sz="2000"/>
              <a:t>Generally, the cumulative overhead </a:t>
            </a:r>
            <a:r>
              <a:rPr lang="en-US" altLang="en-US" sz="2000" i="1"/>
              <a:t>H</a:t>
            </a:r>
            <a:r>
              <a:rPr lang="en-US" altLang="en-US" sz="2000"/>
              <a:t>(</a:t>
            </a:r>
            <a:r>
              <a:rPr lang="en-US" altLang="en-US" sz="2000" i="1"/>
              <a:t>n</a:t>
            </a:r>
            <a:r>
              <a:rPr lang="en-US" altLang="en-US" sz="2000"/>
              <a:t>, </a:t>
            </a:r>
            <a:r>
              <a:rPr lang="en-US" altLang="en-US" sz="2000" i="1"/>
              <a:t>p</a:t>
            </a:r>
            <a:r>
              <a:rPr lang="en-US" altLang="en-US" sz="2000"/>
              <a:t>) goes up with both </a:t>
            </a:r>
            <a:r>
              <a:rPr lang="en-US" altLang="en-US" sz="2000" i="1"/>
              <a:t>n</a:t>
            </a:r>
            <a:r>
              <a:rPr lang="en-US" altLang="en-US" sz="2000"/>
              <a:t> and </a:t>
            </a:r>
            <a:r>
              <a:rPr lang="en-US" altLang="en-US" sz="2000" i="1"/>
              <a:t>p</a:t>
            </a:r>
            <a:r>
              <a:rPr lang="en-US" altLang="en-US" sz="2000"/>
              <a:t>, whereas </a:t>
            </a:r>
            <a:r>
              <a:rPr lang="en-US" altLang="en-US" sz="2000" i="1"/>
              <a:t>T</a:t>
            </a:r>
            <a:r>
              <a:rPr lang="en-US" altLang="en-US" sz="2000"/>
              <a:t>(</a:t>
            </a:r>
            <a:r>
              <a:rPr lang="en-US" altLang="en-US" sz="2000" i="1"/>
              <a:t>n</a:t>
            </a:r>
            <a:r>
              <a:rPr lang="en-US" altLang="en-US" sz="2000"/>
              <a:t>, 1) only depends on </a:t>
            </a:r>
            <a:r>
              <a:rPr lang="en-US" altLang="en-US" sz="2000" i="1"/>
              <a:t>n</a:t>
            </a:r>
            <a:r>
              <a:rPr lang="en-US" altLang="en-US" sz="2000"/>
              <a:t> </a:t>
            </a:r>
          </a:p>
        </p:txBody>
      </p:sp>
      <p:sp>
        <p:nvSpPr>
          <p:cNvPr id="107529" name="Rectangle 6">
            <a:extLst>
              <a:ext uri="{FF2B5EF4-FFF2-40B4-BE49-F238E27FC236}">
                <a16:creationId xmlns:a16="http://schemas.microsoft.com/office/drawing/2014/main" id="{026B31FD-F940-A845-A52C-2F8C3B56C4F3}"/>
              </a:ext>
            </a:extLst>
          </p:cNvPr>
          <p:cNvSpPr>
            <a:spLocks noChangeArrowheads="1"/>
          </p:cNvSpPr>
          <p:nvPr/>
        </p:nvSpPr>
        <p:spPr bwMode="auto">
          <a:xfrm>
            <a:off x="0" y="2124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a:extLst>
              <a:ext uri="{FF2B5EF4-FFF2-40B4-BE49-F238E27FC236}">
                <a16:creationId xmlns:a16="http://schemas.microsoft.com/office/drawing/2014/main" id="{620F3303-69EA-2545-83B8-B28D9282A847}"/>
              </a:ext>
            </a:extLst>
          </p:cNvPr>
          <p:cNvSpPr>
            <a:spLocks noGrp="1"/>
          </p:cNvSpPr>
          <p:nvPr>
            <p:ph type="dt" sz="quarter" idx="10"/>
          </p:nvPr>
        </p:nvSpPr>
        <p:spPr/>
        <p:txBody>
          <a:bodyPr/>
          <a:lstStyle/>
          <a:p>
            <a:pPr>
              <a:defRPr/>
            </a:pPr>
            <a:r>
              <a:rPr lang="en-US" altLang="en-US"/>
              <a:t>Winter 2021</a:t>
            </a:r>
          </a:p>
        </p:txBody>
      </p:sp>
      <p:sp>
        <p:nvSpPr>
          <p:cNvPr id="21" name="Footer Placeholder 4">
            <a:extLst>
              <a:ext uri="{FF2B5EF4-FFF2-40B4-BE49-F238E27FC236}">
                <a16:creationId xmlns:a16="http://schemas.microsoft.com/office/drawing/2014/main" id="{CE41E384-9A47-5540-AD74-ACA526E2EE59}"/>
              </a:ext>
            </a:extLst>
          </p:cNvPr>
          <p:cNvSpPr>
            <a:spLocks noGrp="1"/>
          </p:cNvSpPr>
          <p:nvPr>
            <p:ph type="ftr" sz="quarter" idx="11"/>
          </p:nvPr>
        </p:nvSpPr>
        <p:spPr/>
        <p:txBody>
          <a:bodyPr/>
          <a:lstStyle/>
          <a:p>
            <a:pPr>
              <a:defRPr/>
            </a:pPr>
            <a:r>
              <a:rPr lang="en-US" altLang="en-US"/>
              <a:t>Parallel Processing, Some Broad Topics</a:t>
            </a:r>
          </a:p>
        </p:txBody>
      </p:sp>
      <p:sp>
        <p:nvSpPr>
          <p:cNvPr id="108548" name="Slide Number Placeholder 5">
            <a:extLst>
              <a:ext uri="{FF2B5EF4-FFF2-40B4-BE49-F238E27FC236}">
                <a16:creationId xmlns:a16="http://schemas.microsoft.com/office/drawing/2014/main" id="{912F80F5-4EE2-F849-B5AA-757E2CD358F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55429A40-D7E5-DF40-B6DF-18C72C27FBDA}" type="slidenum">
              <a:rPr lang="en-US" altLang="en-US" sz="1200" smtClean="0"/>
              <a:pPr>
                <a:spcBef>
                  <a:spcPct val="0"/>
                </a:spcBef>
                <a:buFontTx/>
                <a:buNone/>
              </a:pPr>
              <a:t>101</a:t>
            </a:fld>
            <a:endParaRPr lang="en-US" altLang="en-US" sz="1200"/>
          </a:p>
        </p:txBody>
      </p:sp>
      <p:sp>
        <p:nvSpPr>
          <p:cNvPr id="108549" name="Rectangle 2">
            <a:extLst>
              <a:ext uri="{FF2B5EF4-FFF2-40B4-BE49-F238E27FC236}">
                <a16:creationId xmlns:a16="http://schemas.microsoft.com/office/drawing/2014/main" id="{59C5EC34-91A2-624B-A340-E86661660F5F}"/>
              </a:ext>
            </a:extLst>
          </p:cNvPr>
          <p:cNvSpPr>
            <a:spLocks noGrp="1" noChangeArrowheads="1"/>
          </p:cNvSpPr>
          <p:nvPr>
            <p:ph type="title"/>
          </p:nvPr>
        </p:nvSpPr>
        <p:spPr>
          <a:xfrm>
            <a:off x="304800" y="152400"/>
            <a:ext cx="8534400" cy="533400"/>
          </a:xfrm>
        </p:spPr>
        <p:txBody>
          <a:bodyPr/>
          <a:lstStyle/>
          <a:p>
            <a:pPr eaLnBrk="1" hangingPunct="1"/>
            <a:r>
              <a:rPr lang="en-US" altLang="en-US" sz="2800"/>
              <a:t>Scaled Speedup and Isoefficiency</a:t>
            </a:r>
          </a:p>
        </p:txBody>
      </p:sp>
      <p:sp>
        <p:nvSpPr>
          <p:cNvPr id="108550" name="Rectangle 3">
            <a:extLst>
              <a:ext uri="{FF2B5EF4-FFF2-40B4-BE49-F238E27FC236}">
                <a16:creationId xmlns:a16="http://schemas.microsoft.com/office/drawing/2014/main" id="{A29D7282-407F-8B48-9DFC-9BAF0CAB98D8}"/>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8551" name="Rectangle 4">
            <a:extLst>
              <a:ext uri="{FF2B5EF4-FFF2-40B4-BE49-F238E27FC236}">
                <a16:creationId xmlns:a16="http://schemas.microsoft.com/office/drawing/2014/main" id="{C8081F6C-8812-8A49-B1A6-CF3DE1B0CD50}"/>
              </a:ext>
            </a:extLst>
          </p:cNvPr>
          <p:cNvSpPr>
            <a:spLocks noChangeArrowheads="1"/>
          </p:cNvSpPr>
          <p:nvPr/>
        </p:nvSpPr>
        <p:spPr bwMode="auto">
          <a:xfrm>
            <a:off x="0" y="1890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8552" name="Text Box 5">
            <a:extLst>
              <a:ext uri="{FF2B5EF4-FFF2-40B4-BE49-F238E27FC236}">
                <a16:creationId xmlns:a16="http://schemas.microsoft.com/office/drawing/2014/main" id="{106D5B15-055A-E646-9EED-9764811B3E77}"/>
              </a:ext>
            </a:extLst>
          </p:cNvPr>
          <p:cNvSpPr txBox="1">
            <a:spLocks noChangeArrowheads="1"/>
          </p:cNvSpPr>
          <p:nvPr/>
        </p:nvSpPr>
        <p:spPr bwMode="auto">
          <a:xfrm>
            <a:off x="381000" y="3429000"/>
            <a:ext cx="8382000" cy="25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The growth in problem size that can counteract the effect of increase in machine size </a:t>
            </a:r>
            <a:r>
              <a:rPr lang="en-US" altLang="en-US" sz="2000" i="1"/>
              <a:t>p</a:t>
            </a:r>
            <a:r>
              <a:rPr lang="en-US" altLang="en-US" sz="2000"/>
              <a:t> in order to achieve a fixed efficiency is referred to as the isoefficiency function </a:t>
            </a:r>
            <a:r>
              <a:rPr lang="en-US" altLang="en-US" sz="2000" i="1"/>
              <a:t>n</a:t>
            </a:r>
            <a:r>
              <a:rPr lang="en-US" altLang="en-US" sz="2000"/>
              <a:t>(</a:t>
            </a:r>
            <a:r>
              <a:rPr lang="en-US" altLang="en-US" sz="2000" i="1"/>
              <a:t>p</a:t>
            </a:r>
            <a:r>
              <a:rPr lang="en-US" altLang="en-US" sz="2000"/>
              <a:t>) which can be obtained from:</a:t>
            </a:r>
          </a:p>
          <a:p>
            <a:pPr eaLnBrk="1" hangingPunct="1">
              <a:spcBef>
                <a:spcPct val="0"/>
              </a:spcBef>
              <a:buFontTx/>
              <a:buNone/>
            </a:pPr>
            <a:endParaRPr lang="en-US" altLang="en-US" sz="800"/>
          </a:p>
          <a:p>
            <a:pPr eaLnBrk="1" hangingPunct="1">
              <a:spcBef>
                <a:spcPct val="0"/>
              </a:spcBef>
              <a:buFontTx/>
              <a:buNone/>
            </a:pPr>
            <a:r>
              <a:rPr lang="en-US" altLang="en-US" sz="2000"/>
              <a:t>      </a:t>
            </a:r>
            <a:r>
              <a:rPr lang="en-US" altLang="en-US" sz="2000" i="1"/>
              <a:t>T</a:t>
            </a:r>
            <a:r>
              <a:rPr lang="en-US" altLang="en-US" sz="2000"/>
              <a:t>(</a:t>
            </a:r>
            <a:r>
              <a:rPr lang="en-US" altLang="en-US" sz="2000" i="1"/>
              <a:t>n</a:t>
            </a:r>
            <a:r>
              <a:rPr lang="en-US" altLang="en-US" sz="2000"/>
              <a:t>, 1)  =  </a:t>
            </a:r>
            <a:r>
              <a:rPr lang="en-US" altLang="en-US" sz="2000" i="1"/>
              <a:t>H</a:t>
            </a:r>
            <a:r>
              <a:rPr lang="en-US" altLang="en-US" sz="2000"/>
              <a:t>(</a:t>
            </a:r>
            <a:r>
              <a:rPr lang="en-US" altLang="en-US" sz="2000" i="1"/>
              <a:t>n</a:t>
            </a:r>
            <a:r>
              <a:rPr lang="en-US" altLang="en-US" sz="2000"/>
              <a:t>, </a:t>
            </a:r>
            <a:r>
              <a:rPr lang="en-US" altLang="en-US" sz="2000" i="1"/>
              <a:t>p</a:t>
            </a:r>
            <a:r>
              <a:rPr lang="en-US" altLang="en-US" sz="2000"/>
              <a:t>)</a:t>
            </a:r>
          </a:p>
          <a:p>
            <a:pPr eaLnBrk="1" hangingPunct="1">
              <a:spcBef>
                <a:spcPct val="0"/>
              </a:spcBef>
              <a:buFontTx/>
              <a:buNone/>
            </a:pPr>
            <a:endParaRPr lang="en-US" altLang="en-US" sz="800"/>
          </a:p>
          <a:p>
            <a:pPr eaLnBrk="1" hangingPunct="1">
              <a:spcBef>
                <a:spcPct val="0"/>
              </a:spcBef>
              <a:buFontTx/>
              <a:buNone/>
            </a:pPr>
            <a:r>
              <a:rPr lang="en-US" altLang="en-US" sz="2000"/>
              <a:t>Scaled speedup of </a:t>
            </a:r>
            <a:r>
              <a:rPr lang="en-US" altLang="en-US" sz="2000" i="1"/>
              <a:t>p</a:t>
            </a:r>
            <a:r>
              <a:rPr lang="en-US" altLang="en-US" sz="2000"/>
              <a:t>/2 or more is achievable for suitably large problems</a:t>
            </a:r>
          </a:p>
          <a:p>
            <a:pPr eaLnBrk="1" hangingPunct="1">
              <a:spcBef>
                <a:spcPct val="0"/>
              </a:spcBef>
              <a:buFontTx/>
              <a:buNone/>
            </a:pPr>
            <a:endParaRPr lang="en-US" altLang="en-US" sz="800"/>
          </a:p>
          <a:p>
            <a:pPr eaLnBrk="1" hangingPunct="1">
              <a:spcBef>
                <a:spcPct val="0"/>
              </a:spcBef>
              <a:buFontTx/>
              <a:buNone/>
            </a:pPr>
            <a:r>
              <a:rPr lang="en-US" altLang="en-US" sz="2000"/>
              <a:t>Because the execution time  </a:t>
            </a:r>
            <a:r>
              <a:rPr lang="en-US" altLang="en-US" sz="2000" i="1"/>
              <a:t>T</a:t>
            </a:r>
            <a:r>
              <a:rPr lang="en-US" altLang="en-US" sz="2000"/>
              <a:t>(</a:t>
            </a:r>
            <a:r>
              <a:rPr lang="en-US" altLang="en-US" sz="2000" i="1"/>
              <a:t>n</a:t>
            </a:r>
            <a:r>
              <a:rPr lang="en-US" altLang="en-US" sz="2000"/>
              <a:t>, </a:t>
            </a:r>
            <a:r>
              <a:rPr lang="en-US" altLang="en-US" sz="2000" i="1"/>
              <a:t>p</a:t>
            </a:r>
            <a:r>
              <a:rPr lang="en-US" altLang="en-US" sz="2000"/>
              <a:t>)  =  [</a:t>
            </a:r>
            <a:r>
              <a:rPr lang="en-US" altLang="en-US" sz="2000" i="1"/>
              <a:t>T</a:t>
            </a:r>
            <a:r>
              <a:rPr lang="en-US" altLang="en-US" sz="2000"/>
              <a:t>(</a:t>
            </a:r>
            <a:r>
              <a:rPr lang="en-US" altLang="en-US" sz="2000" i="1"/>
              <a:t>n</a:t>
            </a:r>
            <a:r>
              <a:rPr lang="en-US" altLang="en-US" sz="2000"/>
              <a:t>, 1) + </a:t>
            </a:r>
            <a:r>
              <a:rPr lang="en-US" altLang="en-US" sz="2000" i="1"/>
              <a:t>H</a:t>
            </a:r>
            <a:r>
              <a:rPr lang="en-US" altLang="en-US" sz="2000"/>
              <a:t>(</a:t>
            </a:r>
            <a:r>
              <a:rPr lang="en-US" altLang="en-US" sz="2000" i="1"/>
              <a:t>n</a:t>
            </a:r>
            <a:r>
              <a:rPr lang="en-US" altLang="en-US" sz="2000"/>
              <a:t>, </a:t>
            </a:r>
            <a:r>
              <a:rPr lang="en-US" altLang="en-US" sz="2000" i="1"/>
              <a:t>p</a:t>
            </a:r>
            <a:r>
              <a:rPr lang="en-US" altLang="en-US" sz="2000"/>
              <a:t>)]</a:t>
            </a:r>
            <a:r>
              <a:rPr lang="en-US" altLang="en-US" sz="1000"/>
              <a:t> </a:t>
            </a:r>
            <a:r>
              <a:rPr lang="en-US" altLang="en-US" sz="2000"/>
              <a:t>/</a:t>
            </a:r>
            <a:r>
              <a:rPr lang="en-US" altLang="en-US" sz="1000"/>
              <a:t> </a:t>
            </a:r>
            <a:r>
              <a:rPr lang="en-US" altLang="en-US" sz="2000" i="1"/>
              <a:t>p  </a:t>
            </a:r>
            <a:r>
              <a:rPr lang="en-US" altLang="en-US" sz="2000"/>
              <a:t>grows with problem size for good efficiency, usefulness of scaled speedup is limited</a:t>
            </a:r>
          </a:p>
        </p:txBody>
      </p:sp>
      <p:sp>
        <p:nvSpPr>
          <p:cNvPr id="108553" name="Rectangle 6">
            <a:extLst>
              <a:ext uri="{FF2B5EF4-FFF2-40B4-BE49-F238E27FC236}">
                <a16:creationId xmlns:a16="http://schemas.microsoft.com/office/drawing/2014/main" id="{0E126AFF-11CC-BA4F-B9D7-97A58161DCB5}"/>
              </a:ext>
            </a:extLst>
          </p:cNvPr>
          <p:cNvSpPr>
            <a:spLocks noChangeArrowheads="1"/>
          </p:cNvSpPr>
          <p:nvPr/>
        </p:nvSpPr>
        <p:spPr bwMode="auto">
          <a:xfrm>
            <a:off x="0" y="2124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8554" name="Rectangle 8">
            <a:extLst>
              <a:ext uri="{FF2B5EF4-FFF2-40B4-BE49-F238E27FC236}">
                <a16:creationId xmlns:a16="http://schemas.microsoft.com/office/drawing/2014/main" id="{1713FE89-6C9E-CA4E-867E-934AFB89FCBB}"/>
              </a:ext>
            </a:extLst>
          </p:cNvPr>
          <p:cNvSpPr>
            <a:spLocks noChangeArrowheads="1"/>
          </p:cNvSpPr>
          <p:nvPr/>
        </p:nvSpPr>
        <p:spPr bwMode="auto">
          <a:xfrm>
            <a:off x="0" y="2447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8555" name="Text Box 12">
            <a:extLst>
              <a:ext uri="{FF2B5EF4-FFF2-40B4-BE49-F238E27FC236}">
                <a16:creationId xmlns:a16="http://schemas.microsoft.com/office/drawing/2014/main" id="{11318741-9E23-B746-8579-C858A2BDF2A4}"/>
              </a:ext>
            </a:extLst>
          </p:cNvPr>
          <p:cNvSpPr txBox="1">
            <a:spLocks noChangeArrowheads="1"/>
          </p:cNvSpPr>
          <p:nvPr/>
        </p:nvSpPr>
        <p:spPr bwMode="auto">
          <a:xfrm>
            <a:off x="381000" y="914400"/>
            <a:ext cx="3352800" cy="10064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Graphical depiction of the limit to cost-effective utilization of processors</a:t>
            </a:r>
            <a:endParaRPr lang="en-US" altLang="en-US" sz="2000"/>
          </a:p>
        </p:txBody>
      </p:sp>
      <p:sp>
        <p:nvSpPr>
          <p:cNvPr id="108556" name="Text Box 13">
            <a:extLst>
              <a:ext uri="{FF2B5EF4-FFF2-40B4-BE49-F238E27FC236}">
                <a16:creationId xmlns:a16="http://schemas.microsoft.com/office/drawing/2014/main" id="{A7DEB649-D23F-4F46-9ACC-6449C0A5C484}"/>
              </a:ext>
            </a:extLst>
          </p:cNvPr>
          <p:cNvSpPr txBox="1">
            <a:spLocks noChangeArrowheads="1"/>
          </p:cNvSpPr>
          <p:nvPr/>
        </p:nvSpPr>
        <p:spPr bwMode="auto">
          <a:xfrm>
            <a:off x="381000" y="2057400"/>
            <a:ext cx="3352800" cy="1190625"/>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t>For many problems, good efficiency can be achieved provided that we sufficiently scale up the problem size</a:t>
            </a:r>
          </a:p>
        </p:txBody>
      </p:sp>
      <p:grpSp>
        <p:nvGrpSpPr>
          <p:cNvPr id="108557" name="Group 19">
            <a:extLst>
              <a:ext uri="{FF2B5EF4-FFF2-40B4-BE49-F238E27FC236}">
                <a16:creationId xmlns:a16="http://schemas.microsoft.com/office/drawing/2014/main" id="{6F9B3906-34AE-9C4A-9C15-6A9ADBEC85E1}"/>
              </a:ext>
            </a:extLst>
          </p:cNvPr>
          <p:cNvGrpSpPr>
            <a:grpSpLocks/>
          </p:cNvGrpSpPr>
          <p:nvPr/>
        </p:nvGrpSpPr>
        <p:grpSpPr bwMode="auto">
          <a:xfrm>
            <a:off x="3962400" y="838200"/>
            <a:ext cx="4724400" cy="2667000"/>
            <a:chOff x="2496" y="528"/>
            <a:chExt cx="2976" cy="1680"/>
          </a:xfrm>
        </p:grpSpPr>
        <p:grpSp>
          <p:nvGrpSpPr>
            <p:cNvPr id="108558" name="Group 14">
              <a:extLst>
                <a:ext uri="{FF2B5EF4-FFF2-40B4-BE49-F238E27FC236}">
                  <a16:creationId xmlns:a16="http://schemas.microsoft.com/office/drawing/2014/main" id="{18C7537F-F892-F546-AB84-BBFF40C953D6}"/>
                </a:ext>
              </a:extLst>
            </p:cNvPr>
            <p:cNvGrpSpPr>
              <a:grpSpLocks/>
            </p:cNvGrpSpPr>
            <p:nvPr/>
          </p:nvGrpSpPr>
          <p:grpSpPr bwMode="auto">
            <a:xfrm>
              <a:off x="2496" y="528"/>
              <a:ext cx="2976" cy="1680"/>
              <a:chOff x="2496" y="672"/>
              <a:chExt cx="2976" cy="1680"/>
            </a:xfrm>
          </p:grpSpPr>
          <p:graphicFrame>
            <p:nvGraphicFramePr>
              <p:cNvPr id="108563" name="Object 7">
                <a:extLst>
                  <a:ext uri="{FF2B5EF4-FFF2-40B4-BE49-F238E27FC236}">
                    <a16:creationId xmlns:a16="http://schemas.microsoft.com/office/drawing/2014/main" id="{B882C638-F5DF-5B41-BE7C-75D445B6179A}"/>
                  </a:ext>
                </a:extLst>
              </p:cNvPr>
              <p:cNvGraphicFramePr>
                <a:graphicFrameLocks noChangeAspect="1"/>
              </p:cNvGraphicFramePr>
              <p:nvPr/>
            </p:nvGraphicFramePr>
            <p:xfrm>
              <a:off x="2496" y="672"/>
              <a:ext cx="2976" cy="1680"/>
            </p:xfrm>
            <a:graphic>
              <a:graphicData uri="http://schemas.openxmlformats.org/presentationml/2006/ole">
                <mc:AlternateContent xmlns:mc="http://schemas.openxmlformats.org/markup-compatibility/2006">
                  <mc:Choice xmlns:v="urn:schemas-microsoft-com:vml" Requires="v">
                    <p:oleObj spid="_x0000_s108567" r:id="rId3" imgW="3429000" imgH="1879600" progId="MSDraw.Drawing.8.2">
                      <p:embed/>
                    </p:oleObj>
                  </mc:Choice>
                  <mc:Fallback>
                    <p:oleObj r:id="rId3" imgW="3429000" imgH="1879600" progId="MSDraw.Drawing.8.2">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6" y="672"/>
                            <a:ext cx="2976"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8564" name="Line 10">
                <a:extLst>
                  <a:ext uri="{FF2B5EF4-FFF2-40B4-BE49-F238E27FC236}">
                    <a16:creationId xmlns:a16="http://schemas.microsoft.com/office/drawing/2014/main" id="{138B9233-098E-7C4C-ACBB-4462E9D43081}"/>
                  </a:ext>
                </a:extLst>
              </p:cNvPr>
              <p:cNvSpPr>
                <a:spLocks noChangeShapeType="1"/>
              </p:cNvSpPr>
              <p:nvPr/>
            </p:nvSpPr>
            <p:spPr bwMode="auto">
              <a:xfrm>
                <a:off x="4368" y="1200"/>
                <a:ext cx="0" cy="86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65" name="Oval 9">
                <a:extLst>
                  <a:ext uri="{FF2B5EF4-FFF2-40B4-BE49-F238E27FC236}">
                    <a16:creationId xmlns:a16="http://schemas.microsoft.com/office/drawing/2014/main" id="{86255820-077B-E845-9484-89A61E2EA43E}"/>
                  </a:ext>
                </a:extLst>
              </p:cNvPr>
              <p:cNvSpPr>
                <a:spLocks noChangeArrowheads="1"/>
              </p:cNvSpPr>
              <p:nvPr/>
            </p:nvSpPr>
            <p:spPr bwMode="auto">
              <a:xfrm>
                <a:off x="4320" y="120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8566" name="Text Box 11">
                <a:extLst>
                  <a:ext uri="{FF2B5EF4-FFF2-40B4-BE49-F238E27FC236}">
                    <a16:creationId xmlns:a16="http://schemas.microsoft.com/office/drawing/2014/main" id="{BE069915-480D-8A4D-B93C-55329CD2878A}"/>
                  </a:ext>
                </a:extLst>
              </p:cNvPr>
              <p:cNvSpPr txBox="1">
                <a:spLocks noChangeArrowheads="1"/>
              </p:cNvSpPr>
              <p:nvPr/>
            </p:nvSpPr>
            <p:spPr bwMode="auto">
              <a:xfrm>
                <a:off x="3360" y="960"/>
                <a:ext cx="105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t>  E</a:t>
                </a:r>
                <a:r>
                  <a:rPr lang="en-US" altLang="en-US" sz="2000"/>
                  <a:t>(</a:t>
                </a:r>
                <a:r>
                  <a:rPr lang="en-US" altLang="en-US" sz="2000" i="1"/>
                  <a:t>n</a:t>
                </a:r>
                <a:r>
                  <a:rPr lang="en-US" altLang="en-US" sz="2000"/>
                  <a:t>, </a:t>
                </a:r>
                <a:r>
                  <a:rPr lang="en-US" altLang="en-US" sz="2000" i="1"/>
                  <a:t>p</a:t>
                </a:r>
                <a:r>
                  <a:rPr lang="en-US" altLang="en-US" sz="2000"/>
                  <a:t>) = ½</a:t>
                </a:r>
                <a:r>
                  <a:rPr lang="en-US" altLang="en-US" sz="2400"/>
                  <a:t> </a:t>
                </a:r>
              </a:p>
            </p:txBody>
          </p:sp>
        </p:grpSp>
        <p:sp>
          <p:nvSpPr>
            <p:cNvPr id="108559" name="Text Box 15">
              <a:extLst>
                <a:ext uri="{FF2B5EF4-FFF2-40B4-BE49-F238E27FC236}">
                  <a16:creationId xmlns:a16="http://schemas.microsoft.com/office/drawing/2014/main" id="{41B5E720-4223-9D42-816A-3902C993DAD8}"/>
                </a:ext>
              </a:extLst>
            </p:cNvPr>
            <p:cNvSpPr txBox="1">
              <a:spLocks noChangeArrowheads="1"/>
            </p:cNvSpPr>
            <p:nvPr/>
          </p:nvSpPr>
          <p:spPr bwMode="auto">
            <a:xfrm>
              <a:off x="2832" y="528"/>
              <a:ext cx="647" cy="256"/>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Fixed </a:t>
              </a:r>
              <a:r>
                <a:rPr lang="en-US" altLang="en-US" sz="2000" i="1"/>
                <a:t>n</a:t>
              </a:r>
            </a:p>
          </p:txBody>
        </p:sp>
        <p:sp>
          <p:nvSpPr>
            <p:cNvPr id="108560" name="Text Box 16">
              <a:extLst>
                <a:ext uri="{FF2B5EF4-FFF2-40B4-BE49-F238E27FC236}">
                  <a16:creationId xmlns:a16="http://schemas.microsoft.com/office/drawing/2014/main" id="{0B3D5319-5000-1D4A-BEE1-E62A8695564D}"/>
                </a:ext>
              </a:extLst>
            </p:cNvPr>
            <p:cNvSpPr txBox="1">
              <a:spLocks noChangeArrowheads="1"/>
            </p:cNvSpPr>
            <p:nvPr/>
          </p:nvSpPr>
          <p:spPr bwMode="auto">
            <a:xfrm>
              <a:off x="4464" y="576"/>
              <a:ext cx="672" cy="250"/>
            </a:xfrm>
            <a:prstGeom prst="rect">
              <a:avLst/>
            </a:prstGeom>
            <a:solidFill>
              <a:srgbClr val="FFFFFF"/>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t>H</a:t>
              </a:r>
              <a:r>
                <a:rPr lang="en-US" altLang="en-US" sz="2000"/>
                <a:t>(</a:t>
              </a:r>
              <a:r>
                <a:rPr lang="en-US" altLang="en-US" sz="2000" i="1"/>
                <a:t>n</a:t>
              </a:r>
              <a:r>
                <a:rPr lang="en-US" altLang="en-US" sz="2000"/>
                <a:t>, </a:t>
              </a:r>
              <a:r>
                <a:rPr lang="en-US" altLang="en-US" sz="2000" i="1"/>
                <a:t>p</a:t>
              </a:r>
              <a:r>
                <a:rPr lang="en-US" altLang="en-US" sz="2000"/>
                <a:t>)</a:t>
              </a:r>
              <a:endParaRPr lang="en-US" altLang="en-US" sz="2000" i="1"/>
            </a:p>
          </p:txBody>
        </p:sp>
        <p:sp>
          <p:nvSpPr>
            <p:cNvPr id="108561" name="Text Box 17">
              <a:extLst>
                <a:ext uri="{FF2B5EF4-FFF2-40B4-BE49-F238E27FC236}">
                  <a16:creationId xmlns:a16="http://schemas.microsoft.com/office/drawing/2014/main" id="{7308A57F-04BF-F348-A02F-B290F2FB3AD4}"/>
                </a:ext>
              </a:extLst>
            </p:cNvPr>
            <p:cNvSpPr txBox="1">
              <a:spLocks noChangeArrowheads="1"/>
            </p:cNvSpPr>
            <p:nvPr/>
          </p:nvSpPr>
          <p:spPr bwMode="auto">
            <a:xfrm>
              <a:off x="4752" y="1008"/>
              <a:ext cx="672" cy="250"/>
            </a:xfrm>
            <a:prstGeom prst="rect">
              <a:avLst/>
            </a:prstGeom>
            <a:solidFill>
              <a:srgbClr val="FFFFFF"/>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t>T</a:t>
              </a:r>
              <a:r>
                <a:rPr lang="en-US" altLang="en-US" sz="2000"/>
                <a:t>(</a:t>
              </a:r>
              <a:r>
                <a:rPr lang="en-US" altLang="en-US" sz="2000" i="1"/>
                <a:t>n</a:t>
              </a:r>
              <a:r>
                <a:rPr lang="en-US" altLang="en-US" sz="2000"/>
                <a:t>, 1)</a:t>
              </a:r>
              <a:endParaRPr lang="en-US" altLang="en-US" sz="2000" i="1"/>
            </a:p>
          </p:txBody>
        </p:sp>
        <p:sp>
          <p:nvSpPr>
            <p:cNvPr id="108562" name="Text Box 18">
              <a:extLst>
                <a:ext uri="{FF2B5EF4-FFF2-40B4-BE49-F238E27FC236}">
                  <a16:creationId xmlns:a16="http://schemas.microsoft.com/office/drawing/2014/main" id="{2CBCFD01-16F4-E44D-9373-4264B3077ADA}"/>
                </a:ext>
              </a:extLst>
            </p:cNvPr>
            <p:cNvSpPr txBox="1">
              <a:spLocks noChangeArrowheads="1"/>
            </p:cNvSpPr>
            <p:nvPr/>
          </p:nvSpPr>
          <p:spPr bwMode="auto">
            <a:xfrm>
              <a:off x="5040" y="1824"/>
              <a:ext cx="288" cy="250"/>
            </a:xfrm>
            <a:prstGeom prst="rect">
              <a:avLst/>
            </a:prstGeom>
            <a:solidFill>
              <a:srgbClr val="FFFFFF"/>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t>p</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a:extLst>
              <a:ext uri="{FF2B5EF4-FFF2-40B4-BE49-F238E27FC236}">
                <a16:creationId xmlns:a16="http://schemas.microsoft.com/office/drawing/2014/main" id="{B7504D89-E6C5-E440-A8A8-B0839F9443C8}"/>
              </a:ext>
            </a:extLst>
          </p:cNvPr>
          <p:cNvSpPr>
            <a:spLocks noGrp="1"/>
          </p:cNvSpPr>
          <p:nvPr>
            <p:ph type="dt" sz="quarter" idx="10"/>
          </p:nvPr>
        </p:nvSpPr>
        <p:spPr/>
        <p:txBody>
          <a:bodyPr/>
          <a:lstStyle/>
          <a:p>
            <a:pPr>
              <a:defRPr/>
            </a:pPr>
            <a:r>
              <a:rPr lang="en-US" altLang="en-US"/>
              <a:t>Winter 2021</a:t>
            </a:r>
          </a:p>
        </p:txBody>
      </p:sp>
      <p:sp>
        <p:nvSpPr>
          <p:cNvPr id="17" name="Footer Placeholder 4">
            <a:extLst>
              <a:ext uri="{FF2B5EF4-FFF2-40B4-BE49-F238E27FC236}">
                <a16:creationId xmlns:a16="http://schemas.microsoft.com/office/drawing/2014/main" id="{55573614-53F5-674A-9061-0625974CFFAD}"/>
              </a:ext>
            </a:extLst>
          </p:cNvPr>
          <p:cNvSpPr>
            <a:spLocks noGrp="1"/>
          </p:cNvSpPr>
          <p:nvPr>
            <p:ph type="ftr" sz="quarter" idx="11"/>
          </p:nvPr>
        </p:nvSpPr>
        <p:spPr/>
        <p:txBody>
          <a:bodyPr/>
          <a:lstStyle/>
          <a:p>
            <a:pPr>
              <a:defRPr/>
            </a:pPr>
            <a:r>
              <a:rPr lang="en-US" altLang="en-US"/>
              <a:t>Parallel Processing, Some Broad Topics</a:t>
            </a:r>
          </a:p>
        </p:txBody>
      </p:sp>
      <p:sp>
        <p:nvSpPr>
          <p:cNvPr id="14340" name="Slide Number Placeholder 5">
            <a:extLst>
              <a:ext uri="{FF2B5EF4-FFF2-40B4-BE49-F238E27FC236}">
                <a16:creationId xmlns:a16="http://schemas.microsoft.com/office/drawing/2014/main" id="{62C12AED-CC24-5047-82D0-9EE47970A69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A285DFE1-F7B0-FE43-8F85-2FA1454A0EED}" type="slidenum">
              <a:rPr lang="en-US" altLang="en-US" sz="1200" smtClean="0"/>
              <a:pPr>
                <a:spcBef>
                  <a:spcPct val="0"/>
                </a:spcBef>
                <a:buFontTx/>
                <a:buNone/>
              </a:pPr>
              <a:t>11</a:t>
            </a:fld>
            <a:endParaRPr lang="en-US" altLang="en-US" sz="1200"/>
          </a:p>
        </p:txBody>
      </p:sp>
      <p:sp>
        <p:nvSpPr>
          <p:cNvPr id="14341" name="Rectangle 2">
            <a:extLst>
              <a:ext uri="{FF2B5EF4-FFF2-40B4-BE49-F238E27FC236}">
                <a16:creationId xmlns:a16="http://schemas.microsoft.com/office/drawing/2014/main" id="{A6E0ADE6-B0EF-164E-8417-3F65BA370CD2}"/>
              </a:ext>
            </a:extLst>
          </p:cNvPr>
          <p:cNvSpPr>
            <a:spLocks noGrp="1" noChangeArrowheads="1"/>
          </p:cNvSpPr>
          <p:nvPr>
            <p:ph type="title"/>
          </p:nvPr>
        </p:nvSpPr>
        <p:spPr>
          <a:xfrm>
            <a:off x="228600" y="228600"/>
            <a:ext cx="8686800" cy="609600"/>
          </a:xfrm>
        </p:spPr>
        <p:txBody>
          <a:bodyPr/>
          <a:lstStyle/>
          <a:p>
            <a:pPr eaLnBrk="1" hangingPunct="1"/>
            <a:r>
              <a:rPr lang="en-US" altLang="en-US" sz="2800"/>
              <a:t>Deterministic Shared-Memory Emulation</a:t>
            </a:r>
          </a:p>
        </p:txBody>
      </p:sp>
      <p:sp>
        <p:nvSpPr>
          <p:cNvPr id="14342" name="Rectangle 4">
            <a:extLst>
              <a:ext uri="{FF2B5EF4-FFF2-40B4-BE49-F238E27FC236}">
                <a16:creationId xmlns:a16="http://schemas.microsoft.com/office/drawing/2014/main" id="{62E22B39-062C-3E4D-9883-696C4171C49D}"/>
              </a:ext>
            </a:extLst>
          </p:cNvPr>
          <p:cNvSpPr>
            <a:spLocks noChangeArrowheads="1"/>
          </p:cNvSpPr>
          <p:nvPr/>
        </p:nvSpPr>
        <p:spPr bwMode="auto">
          <a:xfrm>
            <a:off x="0" y="2281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4343" name="Text Box 6">
            <a:extLst>
              <a:ext uri="{FF2B5EF4-FFF2-40B4-BE49-F238E27FC236}">
                <a16:creationId xmlns:a16="http://schemas.microsoft.com/office/drawing/2014/main" id="{A1736B36-B3C8-6E4B-BC1F-509BFE6B07AF}"/>
              </a:ext>
            </a:extLst>
          </p:cNvPr>
          <p:cNvSpPr txBox="1">
            <a:spLocks noChangeArrowheads="1"/>
          </p:cNvSpPr>
          <p:nvPr/>
        </p:nvSpPr>
        <p:spPr bwMode="auto">
          <a:xfrm>
            <a:off x="304800" y="914400"/>
            <a:ext cx="2895600" cy="100647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Deterministic emulation of </a:t>
            </a:r>
            <a:r>
              <a:rPr lang="en-US" altLang="en-US" sz="2000" i="1">
                <a:solidFill>
                  <a:srgbClr val="000000"/>
                </a:solidFill>
                <a:cs typeface="Times New Roman" panose="02020603050405020304" pitchFamily="18" charset="0"/>
              </a:rPr>
              <a:t>p</a:t>
            </a:r>
            <a:r>
              <a:rPr lang="en-US" altLang="en-US" sz="2000">
                <a:solidFill>
                  <a:srgbClr val="000000"/>
                </a:solidFill>
                <a:cs typeface="Times New Roman" panose="02020603050405020304" pitchFamily="18" charset="0"/>
              </a:rPr>
              <a:t>-processor PRAM on </a:t>
            </a:r>
            <a:r>
              <a:rPr lang="en-US" altLang="en-US" sz="2000" i="1">
                <a:solidFill>
                  <a:srgbClr val="000000"/>
                </a:solidFill>
                <a:cs typeface="Times New Roman" panose="02020603050405020304" pitchFamily="18" charset="0"/>
              </a:rPr>
              <a:t>p</a:t>
            </a:r>
            <a:r>
              <a:rPr lang="en-US" altLang="en-US" sz="2000">
                <a:solidFill>
                  <a:srgbClr val="000000"/>
                </a:solidFill>
                <a:cs typeface="Times New Roman" panose="02020603050405020304" pitchFamily="18" charset="0"/>
              </a:rPr>
              <a:t>-node butterfly</a:t>
            </a:r>
          </a:p>
        </p:txBody>
      </p:sp>
      <p:sp>
        <p:nvSpPr>
          <p:cNvPr id="14344" name="Rectangle 7">
            <a:extLst>
              <a:ext uri="{FF2B5EF4-FFF2-40B4-BE49-F238E27FC236}">
                <a16:creationId xmlns:a16="http://schemas.microsoft.com/office/drawing/2014/main" id="{772C7E1E-8945-004B-BF07-89BB06EDC092}"/>
              </a:ext>
            </a:extLst>
          </p:cNvPr>
          <p:cNvSpPr>
            <a:spLocks noChangeArrowheads="1"/>
          </p:cNvSpPr>
          <p:nvPr/>
        </p:nvSpPr>
        <p:spPr bwMode="auto">
          <a:xfrm>
            <a:off x="0" y="1562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14345" name="Object 8">
            <a:extLst>
              <a:ext uri="{FF2B5EF4-FFF2-40B4-BE49-F238E27FC236}">
                <a16:creationId xmlns:a16="http://schemas.microsoft.com/office/drawing/2014/main" id="{2B8FD56C-8082-8A46-A1D6-1B5114CF60F2}"/>
              </a:ext>
            </a:extLst>
          </p:cNvPr>
          <p:cNvGraphicFramePr>
            <a:graphicFrameLocks noChangeAspect="1"/>
          </p:cNvGraphicFramePr>
          <p:nvPr/>
        </p:nvGraphicFramePr>
        <p:xfrm>
          <a:off x="3352800" y="685800"/>
          <a:ext cx="5791200" cy="4645025"/>
        </p:xfrm>
        <a:graphic>
          <a:graphicData uri="http://schemas.openxmlformats.org/presentationml/2006/ole">
            <mc:AlternateContent xmlns:mc="http://schemas.openxmlformats.org/markup-compatibility/2006">
              <mc:Choice xmlns:v="urn:schemas-microsoft-com:vml" Requires="v">
                <p:oleObj spid="_x0000_s14355" r:id="rId3" imgW="4648200" imgH="3581400" progId="MSDraw.Drawing.8.2">
                  <p:embed/>
                </p:oleObj>
              </mc:Choice>
              <mc:Fallback>
                <p:oleObj r:id="rId3" imgW="4648200" imgH="3581400" progId="MSDraw.Drawing.8.2">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85800"/>
                        <a:ext cx="5791200"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4346" name="Group 17">
            <a:extLst>
              <a:ext uri="{FF2B5EF4-FFF2-40B4-BE49-F238E27FC236}">
                <a16:creationId xmlns:a16="http://schemas.microsoft.com/office/drawing/2014/main" id="{0D28B7C1-B651-DB45-BAE9-295A4397D776}"/>
              </a:ext>
            </a:extLst>
          </p:cNvPr>
          <p:cNvGrpSpPr>
            <a:grpSpLocks/>
          </p:cNvGrpSpPr>
          <p:nvPr/>
        </p:nvGrpSpPr>
        <p:grpSpPr bwMode="auto">
          <a:xfrm>
            <a:off x="228600" y="2133600"/>
            <a:ext cx="8534400" cy="4046538"/>
            <a:chOff x="144" y="1344"/>
            <a:chExt cx="5376" cy="2549"/>
          </a:xfrm>
        </p:grpSpPr>
        <p:sp>
          <p:nvSpPr>
            <p:cNvPr id="14347" name="Text Box 3">
              <a:extLst>
                <a:ext uri="{FF2B5EF4-FFF2-40B4-BE49-F238E27FC236}">
                  <a16:creationId xmlns:a16="http://schemas.microsoft.com/office/drawing/2014/main" id="{FEE80AD5-3260-EE4B-9AEB-49AFC76ED772}"/>
                </a:ext>
              </a:extLst>
            </p:cNvPr>
            <p:cNvSpPr txBox="1">
              <a:spLocks noChangeArrowheads="1"/>
            </p:cNvSpPr>
            <p:nvPr/>
          </p:nvSpPr>
          <p:spPr bwMode="auto">
            <a:xfrm>
              <a:off x="144" y="1344"/>
              <a:ext cx="2400" cy="2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Store log</a:t>
              </a:r>
              <a:r>
                <a:rPr lang="en-US" altLang="en-US" sz="2000" baseline="-25000">
                  <a:solidFill>
                    <a:srgbClr val="000000"/>
                  </a:solidFill>
                  <a:cs typeface="Times New Roman" panose="02020603050405020304" pitchFamily="18" charset="0"/>
                </a:rPr>
                <a:t>2</a:t>
              </a:r>
              <a:r>
                <a:rPr lang="en-US" altLang="en-US" sz="1600" baseline="-25000">
                  <a:solidFill>
                    <a:srgbClr val="000000"/>
                  </a:solidFill>
                  <a:cs typeface="Times New Roman" panose="02020603050405020304" pitchFamily="18" charset="0"/>
                </a:rPr>
                <a:t> </a:t>
              </a:r>
              <a:r>
                <a:rPr lang="en-US" altLang="en-US" sz="2000" i="1">
                  <a:solidFill>
                    <a:srgbClr val="000000"/>
                  </a:solidFill>
                  <a:cs typeface="Times New Roman" panose="02020603050405020304" pitchFamily="18" charset="0"/>
                </a:rPr>
                <a:t>m</a:t>
              </a:r>
              <a:r>
                <a:rPr lang="en-US" altLang="en-US" sz="2000">
                  <a:solidFill>
                    <a:srgbClr val="000000"/>
                  </a:solidFill>
                  <a:cs typeface="Times New Roman" panose="02020603050405020304" pitchFamily="18" charset="0"/>
                </a:rPr>
                <a:t> copies of each of the </a:t>
              </a:r>
              <a:r>
                <a:rPr lang="en-US" altLang="en-US" sz="2000" i="1">
                  <a:solidFill>
                    <a:srgbClr val="000000"/>
                  </a:solidFill>
                  <a:cs typeface="Times New Roman" panose="02020603050405020304" pitchFamily="18" charset="0"/>
                </a:rPr>
                <a:t>m</a:t>
              </a:r>
              <a:r>
                <a:rPr lang="en-US" altLang="en-US" sz="2000">
                  <a:solidFill>
                    <a:srgbClr val="000000"/>
                  </a:solidFill>
                  <a:cs typeface="Times New Roman" panose="02020603050405020304" pitchFamily="18" charset="0"/>
                </a:rPr>
                <a:t> memory location contents</a:t>
              </a:r>
            </a:p>
            <a:p>
              <a:pPr eaLnBrk="1" hangingPunct="1">
                <a:spcBef>
                  <a:spcPct val="0"/>
                </a:spcBef>
                <a:buFontTx/>
                <a:buNone/>
              </a:pPr>
              <a:endParaRPr lang="en-US" altLang="en-US" sz="800">
                <a:solidFill>
                  <a:srgbClr val="000000"/>
                </a:solidFill>
                <a:cs typeface="Times New Roman" panose="02020603050405020304" pitchFamily="18" charset="0"/>
              </a:endParaRPr>
            </a:p>
            <a:p>
              <a:pPr eaLnBrk="1" hangingPunct="1">
                <a:spcBef>
                  <a:spcPct val="0"/>
                </a:spcBef>
                <a:buFontTx/>
                <a:buNone/>
              </a:pPr>
              <a:r>
                <a:rPr lang="en-US" altLang="en-US" sz="2000">
                  <a:solidFill>
                    <a:srgbClr val="000000"/>
                  </a:solidFill>
                  <a:cs typeface="Times New Roman" panose="02020603050405020304" pitchFamily="18" charset="0"/>
                </a:rPr>
                <a:t>Time-stamp each updated value</a:t>
              </a:r>
            </a:p>
            <a:p>
              <a:pPr eaLnBrk="1" hangingPunct="1">
                <a:spcBef>
                  <a:spcPct val="0"/>
                </a:spcBef>
                <a:buFontTx/>
                <a:buNone/>
              </a:pPr>
              <a:endParaRPr lang="en-US" altLang="en-US" sz="800">
                <a:solidFill>
                  <a:srgbClr val="000000"/>
                </a:solidFill>
                <a:cs typeface="Times New Roman" panose="02020603050405020304" pitchFamily="18" charset="0"/>
              </a:endParaRPr>
            </a:p>
            <a:p>
              <a:pPr eaLnBrk="1" hangingPunct="1">
                <a:spcBef>
                  <a:spcPct val="0"/>
                </a:spcBef>
                <a:buFontTx/>
                <a:buNone/>
              </a:pPr>
              <a:r>
                <a:rPr lang="en-US" altLang="en-US" sz="2000">
                  <a:solidFill>
                    <a:srgbClr val="000000"/>
                  </a:solidFill>
                  <a:cs typeface="Times New Roman" panose="02020603050405020304" pitchFamily="18" charset="0"/>
                </a:rPr>
                <a:t>A “write” is complete once a majority of copies are updated</a:t>
              </a:r>
            </a:p>
            <a:p>
              <a:pPr eaLnBrk="1" hangingPunct="1">
                <a:spcBef>
                  <a:spcPct val="0"/>
                </a:spcBef>
                <a:buFontTx/>
                <a:buNone/>
              </a:pPr>
              <a:endParaRPr lang="en-US" altLang="en-US" sz="800">
                <a:solidFill>
                  <a:srgbClr val="000000"/>
                </a:solidFill>
                <a:cs typeface="Times New Roman" panose="02020603050405020304" pitchFamily="18" charset="0"/>
              </a:endParaRPr>
            </a:p>
            <a:p>
              <a:pPr eaLnBrk="1" hangingPunct="1">
                <a:spcBef>
                  <a:spcPct val="0"/>
                </a:spcBef>
                <a:buFontTx/>
                <a:buNone/>
              </a:pPr>
              <a:r>
                <a:rPr lang="en-US" altLang="en-US" sz="2000">
                  <a:solidFill>
                    <a:srgbClr val="000000"/>
                  </a:solidFill>
                  <a:cs typeface="Times New Roman" panose="02020603050405020304" pitchFamily="18" charset="0"/>
                </a:rPr>
                <a:t>A “read” is satisfied when a majority of copies are accessed and the one with latest time stamp is used</a:t>
              </a:r>
            </a:p>
            <a:p>
              <a:pPr eaLnBrk="1" hangingPunct="1">
                <a:spcBef>
                  <a:spcPct val="0"/>
                </a:spcBef>
                <a:buFontTx/>
                <a:buNone/>
              </a:pPr>
              <a:endParaRPr lang="en-US" altLang="en-US" sz="800">
                <a:solidFill>
                  <a:srgbClr val="000000"/>
                </a:solidFill>
                <a:cs typeface="Times New Roman" panose="02020603050405020304" pitchFamily="18" charset="0"/>
              </a:endParaRPr>
            </a:p>
            <a:p>
              <a:pPr eaLnBrk="1" hangingPunct="1">
                <a:spcBef>
                  <a:spcPct val="0"/>
                </a:spcBef>
                <a:buFontTx/>
                <a:buNone/>
              </a:pPr>
              <a:r>
                <a:rPr lang="en-US" altLang="en-US" sz="2000">
                  <a:solidFill>
                    <a:srgbClr val="000000"/>
                  </a:solidFill>
                  <a:cs typeface="Times New Roman" panose="02020603050405020304" pitchFamily="18" charset="0"/>
                </a:rPr>
                <a:t>Why it works: A few congested links won’t delay the operation</a:t>
              </a:r>
            </a:p>
          </p:txBody>
        </p:sp>
        <p:grpSp>
          <p:nvGrpSpPr>
            <p:cNvPr id="14348" name="Group 16">
              <a:extLst>
                <a:ext uri="{FF2B5EF4-FFF2-40B4-BE49-F238E27FC236}">
                  <a16:creationId xmlns:a16="http://schemas.microsoft.com/office/drawing/2014/main" id="{125E146B-0840-2A47-AC6A-BB78BEA12587}"/>
                </a:ext>
              </a:extLst>
            </p:cNvPr>
            <p:cNvGrpSpPr>
              <a:grpSpLocks/>
            </p:cNvGrpSpPr>
            <p:nvPr/>
          </p:nvGrpSpPr>
          <p:grpSpPr bwMode="auto">
            <a:xfrm>
              <a:off x="2736" y="3312"/>
              <a:ext cx="2784" cy="581"/>
              <a:chOff x="2736" y="3312"/>
              <a:chExt cx="2784" cy="581"/>
            </a:xfrm>
          </p:grpSpPr>
          <p:sp>
            <p:nvSpPr>
              <p:cNvPr id="14349" name="Oval 9">
                <a:extLst>
                  <a:ext uri="{FF2B5EF4-FFF2-40B4-BE49-F238E27FC236}">
                    <a16:creationId xmlns:a16="http://schemas.microsoft.com/office/drawing/2014/main" id="{FE28EDB2-1D30-594B-93A0-74671BD198F8}"/>
                  </a:ext>
                </a:extLst>
              </p:cNvPr>
              <p:cNvSpPr>
                <a:spLocks noChangeArrowheads="1"/>
              </p:cNvSpPr>
              <p:nvPr/>
            </p:nvSpPr>
            <p:spPr bwMode="auto">
              <a:xfrm>
                <a:off x="2736" y="3312"/>
                <a:ext cx="1536" cy="384"/>
              </a:xfrm>
              <a:prstGeom prst="ellipse">
                <a:avLst/>
              </a:prstGeom>
              <a:solidFill>
                <a:srgbClr val="FFFFFF"/>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Write set</a:t>
                </a:r>
              </a:p>
            </p:txBody>
          </p:sp>
          <p:sp>
            <p:nvSpPr>
              <p:cNvPr id="14350" name="Oval 11">
                <a:extLst>
                  <a:ext uri="{FF2B5EF4-FFF2-40B4-BE49-F238E27FC236}">
                    <a16:creationId xmlns:a16="http://schemas.microsoft.com/office/drawing/2014/main" id="{68F6062C-B5AD-5746-A329-FD306D32B874}"/>
                  </a:ext>
                </a:extLst>
              </p:cNvPr>
              <p:cNvSpPr>
                <a:spLocks noChangeArrowheads="1"/>
              </p:cNvSpPr>
              <p:nvPr/>
            </p:nvSpPr>
            <p:spPr bwMode="auto">
              <a:xfrm>
                <a:off x="3984" y="3312"/>
                <a:ext cx="1536" cy="384"/>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Read set</a:t>
                </a:r>
              </a:p>
            </p:txBody>
          </p:sp>
          <p:sp>
            <p:nvSpPr>
              <p:cNvPr id="14351" name="Oval 12">
                <a:extLst>
                  <a:ext uri="{FF2B5EF4-FFF2-40B4-BE49-F238E27FC236}">
                    <a16:creationId xmlns:a16="http://schemas.microsoft.com/office/drawing/2014/main" id="{65DFC6EE-14DF-CE43-A9D2-91A5BAE83F63}"/>
                  </a:ext>
                </a:extLst>
              </p:cNvPr>
              <p:cNvSpPr>
                <a:spLocks noChangeArrowheads="1"/>
              </p:cNvSpPr>
              <p:nvPr/>
            </p:nvSpPr>
            <p:spPr bwMode="auto">
              <a:xfrm>
                <a:off x="4080" y="345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4352" name="Text Box 13">
                <a:extLst>
                  <a:ext uri="{FF2B5EF4-FFF2-40B4-BE49-F238E27FC236}">
                    <a16:creationId xmlns:a16="http://schemas.microsoft.com/office/drawing/2014/main" id="{F9F51295-0A28-5D46-894C-D6D17C3A1464}"/>
                  </a:ext>
                </a:extLst>
              </p:cNvPr>
              <p:cNvSpPr txBox="1">
                <a:spLocks noChangeArrowheads="1"/>
              </p:cNvSpPr>
              <p:nvPr/>
            </p:nvSpPr>
            <p:spPr bwMode="auto">
              <a:xfrm>
                <a:off x="3504" y="3696"/>
                <a:ext cx="1248" cy="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600">
                    <a:solidFill>
                      <a:srgbClr val="000000"/>
                    </a:solidFill>
                    <a:cs typeface="Times New Roman" panose="02020603050405020304" pitchFamily="18" charset="0"/>
                  </a:rPr>
                  <a:t>log</a:t>
                </a:r>
                <a:r>
                  <a:rPr lang="en-US" altLang="en-US" sz="1600" baseline="-25000">
                    <a:solidFill>
                      <a:srgbClr val="000000"/>
                    </a:solidFill>
                    <a:cs typeface="Times New Roman" panose="02020603050405020304" pitchFamily="18" charset="0"/>
                  </a:rPr>
                  <a:t>2 </a:t>
                </a:r>
                <a:r>
                  <a:rPr lang="en-US" altLang="en-US" sz="1600" i="1">
                    <a:solidFill>
                      <a:srgbClr val="000000"/>
                    </a:solidFill>
                    <a:cs typeface="Times New Roman" panose="02020603050405020304" pitchFamily="18" charset="0"/>
                  </a:rPr>
                  <a:t>m</a:t>
                </a:r>
                <a:r>
                  <a:rPr lang="en-US" altLang="en-US" sz="1600">
                    <a:solidFill>
                      <a:srgbClr val="000000"/>
                    </a:solidFill>
                    <a:cs typeface="Times New Roman" panose="02020603050405020304" pitchFamily="18" charset="0"/>
                  </a:rPr>
                  <a:t> copies</a:t>
                </a:r>
              </a:p>
            </p:txBody>
          </p:sp>
          <p:sp>
            <p:nvSpPr>
              <p:cNvPr id="14353" name="Line 14">
                <a:extLst>
                  <a:ext uri="{FF2B5EF4-FFF2-40B4-BE49-F238E27FC236}">
                    <a16:creationId xmlns:a16="http://schemas.microsoft.com/office/drawing/2014/main" id="{AB2B67CE-8A02-A842-B5AC-8C5857496BF5}"/>
                  </a:ext>
                </a:extLst>
              </p:cNvPr>
              <p:cNvSpPr>
                <a:spLocks noChangeShapeType="1"/>
              </p:cNvSpPr>
              <p:nvPr/>
            </p:nvSpPr>
            <p:spPr bwMode="auto">
              <a:xfrm>
                <a:off x="4560" y="3792"/>
                <a:ext cx="96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4" name="Line 15">
                <a:extLst>
                  <a:ext uri="{FF2B5EF4-FFF2-40B4-BE49-F238E27FC236}">
                    <a16:creationId xmlns:a16="http://schemas.microsoft.com/office/drawing/2014/main" id="{005CE8FC-A91B-4542-8FEE-031D8860EBD5}"/>
                  </a:ext>
                </a:extLst>
              </p:cNvPr>
              <p:cNvSpPr>
                <a:spLocks noChangeShapeType="1"/>
              </p:cNvSpPr>
              <p:nvPr/>
            </p:nvSpPr>
            <p:spPr bwMode="auto">
              <a:xfrm flipH="1">
                <a:off x="2784" y="3792"/>
                <a:ext cx="9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489461A1-2377-FE48-83F0-04F708AF59D8}"/>
              </a:ext>
            </a:extLst>
          </p:cNvPr>
          <p:cNvSpPr>
            <a:spLocks noGrp="1"/>
          </p:cNvSpPr>
          <p:nvPr>
            <p:ph type="dt" sz="quarter" idx="10"/>
          </p:nvPr>
        </p:nvSpPr>
        <p:spPr/>
        <p:txBody>
          <a:bodyPr/>
          <a:lstStyle/>
          <a:p>
            <a:pPr>
              <a:defRPr/>
            </a:pPr>
            <a:r>
              <a:rPr lang="en-US" altLang="en-US"/>
              <a:t>Winter 2021</a:t>
            </a:r>
          </a:p>
        </p:txBody>
      </p:sp>
      <p:sp>
        <p:nvSpPr>
          <p:cNvPr id="7" name="Footer Placeholder 4">
            <a:extLst>
              <a:ext uri="{FF2B5EF4-FFF2-40B4-BE49-F238E27FC236}">
                <a16:creationId xmlns:a16="http://schemas.microsoft.com/office/drawing/2014/main" id="{8EFD32B4-F503-CC43-AF3C-345402E0F892}"/>
              </a:ext>
            </a:extLst>
          </p:cNvPr>
          <p:cNvSpPr>
            <a:spLocks noGrp="1"/>
          </p:cNvSpPr>
          <p:nvPr>
            <p:ph type="ftr" sz="quarter" idx="11"/>
          </p:nvPr>
        </p:nvSpPr>
        <p:spPr/>
        <p:txBody>
          <a:bodyPr/>
          <a:lstStyle/>
          <a:p>
            <a:pPr>
              <a:defRPr/>
            </a:pPr>
            <a:r>
              <a:rPr lang="en-US" altLang="en-US"/>
              <a:t>Parallel Processing, Some Broad Topics</a:t>
            </a:r>
          </a:p>
        </p:txBody>
      </p:sp>
      <p:sp>
        <p:nvSpPr>
          <p:cNvPr id="15364" name="Slide Number Placeholder 5">
            <a:extLst>
              <a:ext uri="{FF2B5EF4-FFF2-40B4-BE49-F238E27FC236}">
                <a16:creationId xmlns:a16="http://schemas.microsoft.com/office/drawing/2014/main" id="{6FDD07B6-7C52-894E-B2A8-1D708BA199F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7EBC0352-533C-CB49-9C4E-6A9552B0726F}" type="slidenum">
              <a:rPr lang="en-US" altLang="en-US" sz="1200" smtClean="0"/>
              <a:pPr>
                <a:spcBef>
                  <a:spcPct val="0"/>
                </a:spcBef>
                <a:buFontTx/>
                <a:buNone/>
              </a:pPr>
              <a:t>12</a:t>
            </a:fld>
            <a:endParaRPr lang="en-US" altLang="en-US" sz="1200"/>
          </a:p>
        </p:txBody>
      </p:sp>
      <p:sp>
        <p:nvSpPr>
          <p:cNvPr id="15365" name="Rectangle 2">
            <a:extLst>
              <a:ext uri="{FF2B5EF4-FFF2-40B4-BE49-F238E27FC236}">
                <a16:creationId xmlns:a16="http://schemas.microsoft.com/office/drawing/2014/main" id="{079DCE0C-4EF8-6848-A1F5-9A20E247095E}"/>
              </a:ext>
            </a:extLst>
          </p:cNvPr>
          <p:cNvSpPr>
            <a:spLocks noGrp="1" noChangeArrowheads="1"/>
          </p:cNvSpPr>
          <p:nvPr>
            <p:ph type="title"/>
          </p:nvPr>
        </p:nvSpPr>
        <p:spPr>
          <a:xfrm>
            <a:off x="152400" y="152400"/>
            <a:ext cx="8763000" cy="685800"/>
          </a:xfrm>
        </p:spPr>
        <p:txBody>
          <a:bodyPr/>
          <a:lstStyle/>
          <a:p>
            <a:pPr eaLnBrk="1" hangingPunct="1"/>
            <a:r>
              <a:rPr lang="en-US" altLang="en-US" sz="2800"/>
              <a:t>PRAM Emulation Using Information Dispersal </a:t>
            </a:r>
          </a:p>
        </p:txBody>
      </p:sp>
      <p:sp>
        <p:nvSpPr>
          <p:cNvPr id="15366" name="Text Box 4">
            <a:extLst>
              <a:ext uri="{FF2B5EF4-FFF2-40B4-BE49-F238E27FC236}">
                <a16:creationId xmlns:a16="http://schemas.microsoft.com/office/drawing/2014/main" id="{2A06D447-7423-744C-A8C8-0CD40BDC53CD}"/>
              </a:ext>
            </a:extLst>
          </p:cNvPr>
          <p:cNvSpPr txBox="1">
            <a:spLocks noChangeArrowheads="1"/>
          </p:cNvSpPr>
          <p:nvPr/>
        </p:nvSpPr>
        <p:spPr bwMode="auto">
          <a:xfrm>
            <a:off x="1143000" y="5410200"/>
            <a:ext cx="6705600" cy="7016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Fig. 17.4   Illustrating the information dispersal approach to PRAM emulation with lower data redundancy.</a:t>
            </a:r>
          </a:p>
        </p:txBody>
      </p:sp>
      <p:sp>
        <p:nvSpPr>
          <p:cNvPr id="15367" name="Text Box 12">
            <a:extLst>
              <a:ext uri="{FF2B5EF4-FFF2-40B4-BE49-F238E27FC236}">
                <a16:creationId xmlns:a16="http://schemas.microsoft.com/office/drawing/2014/main" id="{9C587C10-688D-5B45-9B4C-3B718AD07605}"/>
              </a:ext>
            </a:extLst>
          </p:cNvPr>
          <p:cNvSpPr txBox="1">
            <a:spLocks noChangeArrowheads="1"/>
          </p:cNvSpPr>
          <p:nvPr/>
        </p:nvSpPr>
        <p:spPr bwMode="auto">
          <a:xfrm>
            <a:off x="609600" y="838200"/>
            <a:ext cx="7848600" cy="1006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Instead of (log </a:t>
            </a:r>
            <a:r>
              <a:rPr lang="en-US" altLang="en-US" sz="2000" i="1"/>
              <a:t>m</a:t>
            </a:r>
            <a:r>
              <a:rPr lang="en-US" altLang="en-US" sz="2000"/>
              <a:t>)-fold replication of data, divide each data element into </a:t>
            </a:r>
            <a:r>
              <a:rPr lang="en-US" altLang="en-US" sz="2000" i="1"/>
              <a:t>k</a:t>
            </a:r>
            <a:r>
              <a:rPr lang="en-US" altLang="en-US" sz="2000"/>
              <a:t> pieces and encode the pieces using a redundancy factor of 3, so that any </a:t>
            </a:r>
            <a:r>
              <a:rPr lang="en-US" altLang="en-US" sz="2000" i="1"/>
              <a:t>k</a:t>
            </a:r>
            <a:r>
              <a:rPr lang="en-US" altLang="en-US" sz="1000" i="1"/>
              <a:t> </a:t>
            </a:r>
            <a:r>
              <a:rPr lang="en-US" altLang="en-US" sz="2000"/>
              <a:t>/</a:t>
            </a:r>
            <a:r>
              <a:rPr lang="en-US" altLang="en-US" sz="1000"/>
              <a:t> </a:t>
            </a:r>
            <a:r>
              <a:rPr lang="en-US" altLang="en-US" sz="2000"/>
              <a:t>3</a:t>
            </a:r>
            <a:r>
              <a:rPr lang="en-US" altLang="en-US" sz="2000" i="1"/>
              <a:t> </a:t>
            </a:r>
            <a:r>
              <a:rPr lang="en-US" altLang="en-US" sz="2000"/>
              <a:t>pieces suffice for reconstructing the original data</a:t>
            </a:r>
          </a:p>
        </p:txBody>
      </p:sp>
      <p:graphicFrame>
        <p:nvGraphicFramePr>
          <p:cNvPr id="15368" name="Object 15">
            <a:extLst>
              <a:ext uri="{FF2B5EF4-FFF2-40B4-BE49-F238E27FC236}">
                <a16:creationId xmlns:a16="http://schemas.microsoft.com/office/drawing/2014/main" id="{5B16FDC3-3D9D-084C-9B91-7AD8559F2268}"/>
              </a:ext>
            </a:extLst>
          </p:cNvPr>
          <p:cNvGraphicFramePr>
            <a:graphicFrameLocks noChangeAspect="1"/>
          </p:cNvGraphicFramePr>
          <p:nvPr/>
        </p:nvGraphicFramePr>
        <p:xfrm>
          <a:off x="838200" y="1981200"/>
          <a:ext cx="7543800" cy="3636963"/>
        </p:xfrm>
        <a:graphic>
          <a:graphicData uri="http://schemas.openxmlformats.org/presentationml/2006/ole">
            <mc:AlternateContent xmlns:mc="http://schemas.openxmlformats.org/markup-compatibility/2006">
              <mc:Choice xmlns:v="urn:schemas-microsoft-com:vml" Requires="v">
                <p:oleObj spid="_x0000_s15369" r:id="rId3" imgW="4330700" imgH="2082800" progId="MSDraw.Drawing.8.2">
                  <p:embed/>
                </p:oleObj>
              </mc:Choice>
              <mc:Fallback>
                <p:oleObj r:id="rId3" imgW="4330700" imgH="2082800" progId="MSDraw.Drawing.8.2">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981200"/>
                        <a:ext cx="7543800" cy="363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DD95984D-0809-884C-9D06-16474C2E0470}"/>
              </a:ext>
            </a:extLst>
          </p:cNvPr>
          <p:cNvSpPr>
            <a:spLocks noGrp="1"/>
          </p:cNvSpPr>
          <p:nvPr>
            <p:ph type="dt" sz="quarter" idx="10"/>
          </p:nvPr>
        </p:nvSpPr>
        <p:spPr/>
        <p:txBody>
          <a:bodyPr/>
          <a:lstStyle/>
          <a:p>
            <a:pPr>
              <a:defRPr/>
            </a:pPr>
            <a:r>
              <a:rPr lang="en-US" altLang="en-US"/>
              <a:t>Winter 2021</a:t>
            </a:r>
          </a:p>
        </p:txBody>
      </p:sp>
      <p:sp>
        <p:nvSpPr>
          <p:cNvPr id="9" name="Footer Placeholder 4">
            <a:extLst>
              <a:ext uri="{FF2B5EF4-FFF2-40B4-BE49-F238E27FC236}">
                <a16:creationId xmlns:a16="http://schemas.microsoft.com/office/drawing/2014/main" id="{01CD999E-DA37-BD41-A9EA-09684F624413}"/>
              </a:ext>
            </a:extLst>
          </p:cNvPr>
          <p:cNvSpPr>
            <a:spLocks noGrp="1"/>
          </p:cNvSpPr>
          <p:nvPr>
            <p:ph type="ftr" sz="quarter" idx="11"/>
          </p:nvPr>
        </p:nvSpPr>
        <p:spPr/>
        <p:txBody>
          <a:bodyPr/>
          <a:lstStyle/>
          <a:p>
            <a:pPr>
              <a:defRPr/>
            </a:pPr>
            <a:r>
              <a:rPr lang="en-US" altLang="en-US"/>
              <a:t>Parallel Processing, Some Broad Topics</a:t>
            </a:r>
          </a:p>
        </p:txBody>
      </p:sp>
      <p:sp>
        <p:nvSpPr>
          <p:cNvPr id="16388" name="Slide Number Placeholder 5">
            <a:extLst>
              <a:ext uri="{FF2B5EF4-FFF2-40B4-BE49-F238E27FC236}">
                <a16:creationId xmlns:a16="http://schemas.microsoft.com/office/drawing/2014/main" id="{7B6BC60E-4E7E-854C-A29A-F35458286AE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C1A06BFD-F281-0841-83FE-93C0971B2035}" type="slidenum">
              <a:rPr lang="en-US" altLang="en-US" sz="1200" smtClean="0"/>
              <a:pPr>
                <a:spcBef>
                  <a:spcPct val="0"/>
                </a:spcBef>
                <a:buFontTx/>
                <a:buNone/>
              </a:pPr>
              <a:t>13</a:t>
            </a:fld>
            <a:endParaRPr lang="en-US" altLang="en-US" sz="1200"/>
          </a:p>
        </p:txBody>
      </p:sp>
      <p:sp>
        <p:nvSpPr>
          <p:cNvPr id="16389" name="Rectangle 2">
            <a:extLst>
              <a:ext uri="{FF2B5EF4-FFF2-40B4-BE49-F238E27FC236}">
                <a16:creationId xmlns:a16="http://schemas.microsoft.com/office/drawing/2014/main" id="{057365D7-3928-DA41-9963-3AE0D432F64B}"/>
              </a:ext>
            </a:extLst>
          </p:cNvPr>
          <p:cNvSpPr>
            <a:spLocks noGrp="1" noChangeArrowheads="1"/>
          </p:cNvSpPr>
          <p:nvPr>
            <p:ph type="title"/>
          </p:nvPr>
        </p:nvSpPr>
        <p:spPr>
          <a:xfrm>
            <a:off x="152400" y="152400"/>
            <a:ext cx="8839200" cy="609600"/>
          </a:xfrm>
        </p:spPr>
        <p:txBody>
          <a:bodyPr/>
          <a:lstStyle/>
          <a:p>
            <a:pPr eaLnBrk="1" hangingPunct="1"/>
            <a:r>
              <a:rPr lang="en-US" altLang="en-US" sz="3200"/>
              <a:t>17.3  The Task Scheduling Problem</a:t>
            </a:r>
          </a:p>
        </p:txBody>
      </p:sp>
      <p:sp>
        <p:nvSpPr>
          <p:cNvPr id="16390" name="Text Box 4">
            <a:extLst>
              <a:ext uri="{FF2B5EF4-FFF2-40B4-BE49-F238E27FC236}">
                <a16:creationId xmlns:a16="http://schemas.microsoft.com/office/drawing/2014/main" id="{DB1F5381-133A-F749-AA20-AC5D33436E18}"/>
              </a:ext>
            </a:extLst>
          </p:cNvPr>
          <p:cNvSpPr txBox="1">
            <a:spLocks noChangeArrowheads="1"/>
          </p:cNvSpPr>
          <p:nvPr/>
        </p:nvSpPr>
        <p:spPr bwMode="auto">
          <a:xfrm>
            <a:off x="381000" y="990600"/>
            <a:ext cx="4419600" cy="2682875"/>
          </a:xfrm>
          <a:prstGeom prst="rect">
            <a:avLst/>
          </a:prstGeom>
          <a:solidFill>
            <a:srgbClr val="FFFFF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E40000"/>
                </a:solidFill>
              </a:rPr>
              <a:t>Task scheduling parameters </a:t>
            </a:r>
          </a:p>
          <a:p>
            <a:pPr eaLnBrk="1" hangingPunct="1">
              <a:spcBef>
                <a:spcPct val="0"/>
              </a:spcBef>
              <a:buFontTx/>
              <a:buNone/>
            </a:pPr>
            <a:r>
              <a:rPr lang="en-US" altLang="en-US" sz="2000" b="1">
                <a:solidFill>
                  <a:srgbClr val="E40000"/>
                </a:solidFill>
              </a:rPr>
              <a:t>and “goodness” criteria</a:t>
            </a:r>
          </a:p>
          <a:p>
            <a:pPr eaLnBrk="1" hangingPunct="1">
              <a:spcBef>
                <a:spcPct val="0"/>
              </a:spcBef>
              <a:buFontTx/>
              <a:buNone/>
            </a:pPr>
            <a:endParaRPr lang="en-US" altLang="en-US" sz="1000" b="1">
              <a:solidFill>
                <a:srgbClr val="E40000"/>
              </a:solidFill>
            </a:endParaRPr>
          </a:p>
          <a:p>
            <a:pPr eaLnBrk="1" hangingPunct="1">
              <a:spcBef>
                <a:spcPct val="0"/>
              </a:spcBef>
              <a:buFontTx/>
              <a:buNone/>
            </a:pPr>
            <a:r>
              <a:rPr lang="en-US" altLang="en-US" sz="2000"/>
              <a:t>Running times for tasks</a:t>
            </a:r>
          </a:p>
          <a:p>
            <a:pPr eaLnBrk="1" hangingPunct="1">
              <a:spcBef>
                <a:spcPct val="0"/>
              </a:spcBef>
              <a:buFontTx/>
              <a:buNone/>
            </a:pPr>
            <a:r>
              <a:rPr lang="en-US" altLang="en-US" sz="2000"/>
              <a:t>Creation (static</a:t>
            </a:r>
            <a:r>
              <a:rPr lang="en-US" altLang="en-US" sz="1000"/>
              <a:t> </a:t>
            </a:r>
            <a:r>
              <a:rPr lang="en-US" altLang="en-US" sz="2000"/>
              <a:t>/</a:t>
            </a:r>
            <a:r>
              <a:rPr lang="en-US" altLang="en-US" sz="1000"/>
              <a:t> </a:t>
            </a:r>
            <a:r>
              <a:rPr lang="en-US" altLang="en-US" sz="2000"/>
              <a:t>dynamic) </a:t>
            </a:r>
          </a:p>
          <a:p>
            <a:pPr eaLnBrk="1" hangingPunct="1">
              <a:spcBef>
                <a:spcPct val="0"/>
              </a:spcBef>
              <a:buFontTx/>
              <a:buNone/>
            </a:pPr>
            <a:r>
              <a:rPr lang="en-US" altLang="en-US" sz="2000"/>
              <a:t>Importance (priority) </a:t>
            </a:r>
          </a:p>
          <a:p>
            <a:pPr eaLnBrk="1" hangingPunct="1">
              <a:spcBef>
                <a:spcPct val="0"/>
              </a:spcBef>
              <a:buFontTx/>
              <a:buNone/>
            </a:pPr>
            <a:r>
              <a:rPr lang="en-US" altLang="en-US" sz="2000"/>
              <a:t>Relationships (precedence)</a:t>
            </a:r>
          </a:p>
          <a:p>
            <a:pPr eaLnBrk="1" hangingPunct="1">
              <a:spcBef>
                <a:spcPct val="0"/>
              </a:spcBef>
              <a:buFontTx/>
              <a:buNone/>
            </a:pPr>
            <a:r>
              <a:rPr lang="en-US" altLang="en-US" sz="2000"/>
              <a:t>Start times (release times)</a:t>
            </a:r>
          </a:p>
          <a:p>
            <a:pPr eaLnBrk="1" hangingPunct="1">
              <a:spcBef>
                <a:spcPct val="0"/>
              </a:spcBef>
              <a:buFontTx/>
              <a:buNone/>
            </a:pPr>
            <a:r>
              <a:rPr lang="en-US" altLang="en-US" sz="2000"/>
              <a:t>End times (deadlines)</a:t>
            </a:r>
          </a:p>
        </p:txBody>
      </p:sp>
      <p:sp>
        <p:nvSpPr>
          <p:cNvPr id="16391" name="Rectangle 1038">
            <a:extLst>
              <a:ext uri="{FF2B5EF4-FFF2-40B4-BE49-F238E27FC236}">
                <a16:creationId xmlns:a16="http://schemas.microsoft.com/office/drawing/2014/main" id="{8B4BA4F2-EB56-684A-B316-453864AC1B4D}"/>
              </a:ext>
            </a:extLst>
          </p:cNvPr>
          <p:cNvSpPr>
            <a:spLocks noChangeArrowheads="1"/>
          </p:cNvSpPr>
          <p:nvPr/>
        </p:nvSpPr>
        <p:spPr bwMode="auto">
          <a:xfrm>
            <a:off x="-1066800" y="1676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6392" name="Text Box 1042">
            <a:extLst>
              <a:ext uri="{FF2B5EF4-FFF2-40B4-BE49-F238E27FC236}">
                <a16:creationId xmlns:a16="http://schemas.microsoft.com/office/drawing/2014/main" id="{31130314-1C0F-734F-8079-9BF84957534E}"/>
              </a:ext>
            </a:extLst>
          </p:cNvPr>
          <p:cNvSpPr txBox="1">
            <a:spLocks noChangeArrowheads="1"/>
          </p:cNvSpPr>
          <p:nvPr/>
        </p:nvSpPr>
        <p:spPr bwMode="auto">
          <a:xfrm>
            <a:off x="457200" y="5334000"/>
            <a:ext cx="5029200" cy="7016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Fig. 17.5   Example task system showing communications or dependencies</a:t>
            </a:r>
            <a:r>
              <a:rPr lang="en-US" altLang="en-US" sz="2000">
                <a:solidFill>
                  <a:srgbClr val="000000"/>
                </a:solidFill>
                <a:cs typeface="Times New Roman" panose="02020603050405020304" pitchFamily="18" charset="0"/>
              </a:rPr>
              <a:t>.</a:t>
            </a:r>
            <a:r>
              <a:rPr lang="en-US" altLang="en-US" sz="2000"/>
              <a:t> </a:t>
            </a:r>
          </a:p>
        </p:txBody>
      </p:sp>
      <p:graphicFrame>
        <p:nvGraphicFramePr>
          <p:cNvPr id="16393" name="Object 1049">
            <a:extLst>
              <a:ext uri="{FF2B5EF4-FFF2-40B4-BE49-F238E27FC236}">
                <a16:creationId xmlns:a16="http://schemas.microsoft.com/office/drawing/2014/main" id="{2D6C97FF-1B89-D242-9993-978CD1098EF6}"/>
              </a:ext>
            </a:extLst>
          </p:cNvPr>
          <p:cNvGraphicFramePr>
            <a:graphicFrameLocks noChangeAspect="1"/>
          </p:cNvGraphicFramePr>
          <p:nvPr/>
        </p:nvGraphicFramePr>
        <p:xfrm>
          <a:off x="4191000" y="838200"/>
          <a:ext cx="4770438" cy="5410200"/>
        </p:xfrm>
        <a:graphic>
          <a:graphicData uri="http://schemas.openxmlformats.org/presentationml/2006/ole">
            <mc:AlternateContent xmlns:mc="http://schemas.openxmlformats.org/markup-compatibility/2006">
              <mc:Choice xmlns:v="urn:schemas-microsoft-com:vml" Requires="v">
                <p:oleObj spid="_x0000_s16395" r:id="rId3" imgW="4025900" imgH="4559300" progId="MSDraw.Drawing.8.2">
                  <p:embed/>
                </p:oleObj>
              </mc:Choice>
              <mc:Fallback>
                <p:oleObj r:id="rId3" imgW="4025900" imgH="4559300" progId="MSDraw.Drawing.8.2">
                  <p:embed/>
                  <p:pic>
                    <p:nvPicPr>
                      <p:cNvPr id="0" name="Object 10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838200"/>
                        <a:ext cx="477043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4" name="Text Box 1051">
            <a:extLst>
              <a:ext uri="{FF2B5EF4-FFF2-40B4-BE49-F238E27FC236}">
                <a16:creationId xmlns:a16="http://schemas.microsoft.com/office/drawing/2014/main" id="{B96FCD55-727E-A440-BDED-DC4E9626785E}"/>
              </a:ext>
            </a:extLst>
          </p:cNvPr>
          <p:cNvSpPr txBox="1">
            <a:spLocks noChangeArrowheads="1"/>
          </p:cNvSpPr>
          <p:nvPr/>
        </p:nvSpPr>
        <p:spPr bwMode="auto">
          <a:xfrm>
            <a:off x="381000" y="3886200"/>
            <a:ext cx="4419600" cy="1158875"/>
          </a:xfrm>
          <a:prstGeom prst="rect">
            <a:avLst/>
          </a:prstGeom>
          <a:solidFill>
            <a:srgbClr val="FFFFF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chemeClr val="accent2"/>
                </a:solidFill>
              </a:rPr>
              <a:t>Types of scheduling algorithms</a:t>
            </a:r>
          </a:p>
          <a:p>
            <a:pPr eaLnBrk="1" hangingPunct="1">
              <a:spcBef>
                <a:spcPct val="0"/>
              </a:spcBef>
              <a:buFontTx/>
              <a:buNone/>
            </a:pPr>
            <a:endParaRPr lang="en-US" altLang="en-US" sz="1000">
              <a:solidFill>
                <a:schemeClr val="accent2"/>
              </a:solidFill>
            </a:endParaRPr>
          </a:p>
          <a:p>
            <a:pPr eaLnBrk="1" hangingPunct="1">
              <a:spcBef>
                <a:spcPct val="0"/>
              </a:spcBef>
              <a:buFontTx/>
              <a:buNone/>
            </a:pPr>
            <a:r>
              <a:rPr lang="en-US" altLang="en-US" sz="2000"/>
              <a:t>Preemptive/nonpreemptive, fine/medium/coarse grain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Date Placeholder 4">
            <a:extLst>
              <a:ext uri="{FF2B5EF4-FFF2-40B4-BE49-F238E27FC236}">
                <a16:creationId xmlns:a16="http://schemas.microsoft.com/office/drawing/2014/main" id="{BD65DDDC-844D-914C-8026-BFCAF8A79F95}"/>
              </a:ext>
            </a:extLst>
          </p:cNvPr>
          <p:cNvSpPr>
            <a:spLocks noGrp="1"/>
          </p:cNvSpPr>
          <p:nvPr>
            <p:ph type="dt" sz="quarter" idx="10"/>
          </p:nvPr>
        </p:nvSpPr>
        <p:spPr/>
        <p:txBody>
          <a:bodyPr/>
          <a:lstStyle/>
          <a:p>
            <a:pPr>
              <a:defRPr/>
            </a:pPr>
            <a:r>
              <a:rPr lang="en-US" altLang="en-US"/>
              <a:t>Winter 2021</a:t>
            </a:r>
          </a:p>
        </p:txBody>
      </p:sp>
      <p:sp>
        <p:nvSpPr>
          <p:cNvPr id="328" name="Footer Placeholder 5">
            <a:extLst>
              <a:ext uri="{FF2B5EF4-FFF2-40B4-BE49-F238E27FC236}">
                <a16:creationId xmlns:a16="http://schemas.microsoft.com/office/drawing/2014/main" id="{481F54BA-572F-4440-820B-84E34B0227BD}"/>
              </a:ext>
            </a:extLst>
          </p:cNvPr>
          <p:cNvSpPr>
            <a:spLocks noGrp="1"/>
          </p:cNvSpPr>
          <p:nvPr>
            <p:ph type="ftr" sz="quarter" idx="11"/>
          </p:nvPr>
        </p:nvSpPr>
        <p:spPr/>
        <p:txBody>
          <a:bodyPr/>
          <a:lstStyle/>
          <a:p>
            <a:pPr>
              <a:defRPr/>
            </a:pPr>
            <a:r>
              <a:rPr lang="en-US" altLang="en-US"/>
              <a:t>Parallel Processing, Some Broad Topics</a:t>
            </a:r>
          </a:p>
        </p:txBody>
      </p:sp>
      <p:sp>
        <p:nvSpPr>
          <p:cNvPr id="17412" name="Slide Number Placeholder 6">
            <a:extLst>
              <a:ext uri="{FF2B5EF4-FFF2-40B4-BE49-F238E27FC236}">
                <a16:creationId xmlns:a16="http://schemas.microsoft.com/office/drawing/2014/main" id="{49523A32-5A5B-FC40-8CD4-F32B7C1DC51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E2D462F8-0F5B-1144-AD89-61C660B7E156}" type="slidenum">
              <a:rPr lang="en-US" altLang="en-US" sz="1200" smtClean="0"/>
              <a:pPr>
                <a:spcBef>
                  <a:spcPct val="0"/>
                </a:spcBef>
                <a:buFontTx/>
                <a:buNone/>
              </a:pPr>
              <a:t>14</a:t>
            </a:fld>
            <a:endParaRPr lang="en-US" altLang="en-US" sz="1200"/>
          </a:p>
        </p:txBody>
      </p:sp>
      <p:sp>
        <p:nvSpPr>
          <p:cNvPr id="17413" name="Rectangle 2">
            <a:extLst>
              <a:ext uri="{FF2B5EF4-FFF2-40B4-BE49-F238E27FC236}">
                <a16:creationId xmlns:a16="http://schemas.microsoft.com/office/drawing/2014/main" id="{624E407A-0CB2-C14F-8195-253CD0A24CE4}"/>
              </a:ext>
            </a:extLst>
          </p:cNvPr>
          <p:cNvSpPr>
            <a:spLocks noGrp="1" noChangeArrowheads="1"/>
          </p:cNvSpPr>
          <p:nvPr>
            <p:ph type="title"/>
          </p:nvPr>
        </p:nvSpPr>
        <p:spPr>
          <a:xfrm>
            <a:off x="685800" y="152400"/>
            <a:ext cx="7772400" cy="457200"/>
          </a:xfrm>
        </p:spPr>
        <p:txBody>
          <a:bodyPr/>
          <a:lstStyle/>
          <a:p>
            <a:pPr eaLnBrk="1" hangingPunct="1"/>
            <a:r>
              <a:rPr lang="en-US" altLang="en-US" sz="3200"/>
              <a:t>Job-Shop Scheduling</a:t>
            </a:r>
          </a:p>
        </p:txBody>
      </p:sp>
      <p:pic>
        <p:nvPicPr>
          <p:cNvPr id="17414" name="Picture 3" descr="main_shop">
            <a:extLst>
              <a:ext uri="{FF2B5EF4-FFF2-40B4-BE49-F238E27FC236}">
                <a16:creationId xmlns:a16="http://schemas.microsoft.com/office/drawing/2014/main" id="{05115B72-14DB-A044-AC69-992811AD8485}"/>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l="6000" r="6000"/>
          <a:stretch>
            <a:fillRect/>
          </a:stretch>
        </p:blipFill>
        <p:spPr>
          <a:xfrm>
            <a:off x="304800" y="838200"/>
            <a:ext cx="3048000" cy="2309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7415" name="Group 4">
            <a:extLst>
              <a:ext uri="{FF2B5EF4-FFF2-40B4-BE49-F238E27FC236}">
                <a16:creationId xmlns:a16="http://schemas.microsoft.com/office/drawing/2014/main" id="{693F8937-36B8-7249-BEA8-BA7347567291}"/>
              </a:ext>
            </a:extLst>
          </p:cNvPr>
          <p:cNvGrpSpPr>
            <a:grpSpLocks/>
          </p:cNvGrpSpPr>
          <p:nvPr/>
        </p:nvGrpSpPr>
        <p:grpSpPr bwMode="auto">
          <a:xfrm>
            <a:off x="3429000" y="609600"/>
            <a:ext cx="5715000" cy="2879725"/>
            <a:chOff x="2160" y="384"/>
            <a:chExt cx="3600" cy="1814"/>
          </a:xfrm>
        </p:grpSpPr>
        <p:grpSp>
          <p:nvGrpSpPr>
            <p:cNvPr id="17592" name="Group 5">
              <a:extLst>
                <a:ext uri="{FF2B5EF4-FFF2-40B4-BE49-F238E27FC236}">
                  <a16:creationId xmlns:a16="http://schemas.microsoft.com/office/drawing/2014/main" id="{875FC08D-41E7-0D45-AF8C-67A102305E3F}"/>
                </a:ext>
              </a:extLst>
            </p:cNvPr>
            <p:cNvGrpSpPr>
              <a:grpSpLocks/>
            </p:cNvGrpSpPr>
            <p:nvPr/>
          </p:nvGrpSpPr>
          <p:grpSpPr bwMode="auto">
            <a:xfrm>
              <a:off x="2496" y="480"/>
              <a:ext cx="3072" cy="1536"/>
              <a:chOff x="288" y="1632"/>
              <a:chExt cx="3072" cy="1536"/>
            </a:xfrm>
          </p:grpSpPr>
          <p:sp>
            <p:nvSpPr>
              <p:cNvPr id="17610" name="Rectangle 6">
                <a:extLst>
                  <a:ext uri="{FF2B5EF4-FFF2-40B4-BE49-F238E27FC236}">
                    <a16:creationId xmlns:a16="http://schemas.microsoft.com/office/drawing/2014/main" id="{841A8CE5-C9FE-F84C-B42E-E7026B014F1F}"/>
                  </a:ext>
                </a:extLst>
              </p:cNvPr>
              <p:cNvSpPr>
                <a:spLocks noChangeArrowheads="1"/>
              </p:cNvSpPr>
              <p:nvPr/>
            </p:nvSpPr>
            <p:spPr bwMode="auto">
              <a:xfrm>
                <a:off x="288"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11" name="Rectangle 7">
                <a:extLst>
                  <a:ext uri="{FF2B5EF4-FFF2-40B4-BE49-F238E27FC236}">
                    <a16:creationId xmlns:a16="http://schemas.microsoft.com/office/drawing/2014/main" id="{0F6EC93D-0DDB-A44D-BC2C-A3EA3B9E4F40}"/>
                  </a:ext>
                </a:extLst>
              </p:cNvPr>
              <p:cNvSpPr>
                <a:spLocks noChangeArrowheads="1"/>
              </p:cNvSpPr>
              <p:nvPr/>
            </p:nvSpPr>
            <p:spPr bwMode="auto">
              <a:xfrm>
                <a:off x="288"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12" name="Rectangle 8">
                <a:extLst>
                  <a:ext uri="{FF2B5EF4-FFF2-40B4-BE49-F238E27FC236}">
                    <a16:creationId xmlns:a16="http://schemas.microsoft.com/office/drawing/2014/main" id="{76F570FD-D4A6-A042-AE75-AD9BAFF17042}"/>
                  </a:ext>
                </a:extLst>
              </p:cNvPr>
              <p:cNvSpPr>
                <a:spLocks noChangeArrowheads="1"/>
              </p:cNvSpPr>
              <p:nvPr/>
            </p:nvSpPr>
            <p:spPr bwMode="auto">
              <a:xfrm>
                <a:off x="288"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13" name="Rectangle 9">
                <a:extLst>
                  <a:ext uri="{FF2B5EF4-FFF2-40B4-BE49-F238E27FC236}">
                    <a16:creationId xmlns:a16="http://schemas.microsoft.com/office/drawing/2014/main" id="{2EEA4606-8913-8741-B1EB-82D230821FDA}"/>
                  </a:ext>
                </a:extLst>
              </p:cNvPr>
              <p:cNvSpPr>
                <a:spLocks noChangeArrowheads="1"/>
              </p:cNvSpPr>
              <p:nvPr/>
            </p:nvSpPr>
            <p:spPr bwMode="auto">
              <a:xfrm>
                <a:off x="288"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14" name="Rectangle 10">
                <a:extLst>
                  <a:ext uri="{FF2B5EF4-FFF2-40B4-BE49-F238E27FC236}">
                    <a16:creationId xmlns:a16="http://schemas.microsoft.com/office/drawing/2014/main" id="{33648585-CD4C-5944-B328-FF899FD457D0}"/>
                  </a:ext>
                </a:extLst>
              </p:cNvPr>
              <p:cNvSpPr>
                <a:spLocks noChangeArrowheads="1"/>
              </p:cNvSpPr>
              <p:nvPr/>
            </p:nvSpPr>
            <p:spPr bwMode="auto">
              <a:xfrm>
                <a:off x="288"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15" name="Rectangle 11">
                <a:extLst>
                  <a:ext uri="{FF2B5EF4-FFF2-40B4-BE49-F238E27FC236}">
                    <a16:creationId xmlns:a16="http://schemas.microsoft.com/office/drawing/2014/main" id="{AA80A4E5-CDBB-A942-B639-95292B55997C}"/>
                  </a:ext>
                </a:extLst>
              </p:cNvPr>
              <p:cNvSpPr>
                <a:spLocks noChangeArrowheads="1"/>
              </p:cNvSpPr>
              <p:nvPr/>
            </p:nvSpPr>
            <p:spPr bwMode="auto">
              <a:xfrm>
                <a:off x="288"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16" name="Rectangle 12">
                <a:extLst>
                  <a:ext uri="{FF2B5EF4-FFF2-40B4-BE49-F238E27FC236}">
                    <a16:creationId xmlns:a16="http://schemas.microsoft.com/office/drawing/2014/main" id="{6BFAF90B-A788-CF4A-AD88-25A680B4D936}"/>
                  </a:ext>
                </a:extLst>
              </p:cNvPr>
              <p:cNvSpPr>
                <a:spLocks noChangeArrowheads="1"/>
              </p:cNvSpPr>
              <p:nvPr/>
            </p:nvSpPr>
            <p:spPr bwMode="auto">
              <a:xfrm>
                <a:off x="288"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17" name="Rectangle 13">
                <a:extLst>
                  <a:ext uri="{FF2B5EF4-FFF2-40B4-BE49-F238E27FC236}">
                    <a16:creationId xmlns:a16="http://schemas.microsoft.com/office/drawing/2014/main" id="{0345F3FD-0C97-BA4F-B2F4-65D3779BB947}"/>
                  </a:ext>
                </a:extLst>
              </p:cNvPr>
              <p:cNvSpPr>
                <a:spLocks noChangeArrowheads="1"/>
              </p:cNvSpPr>
              <p:nvPr/>
            </p:nvSpPr>
            <p:spPr bwMode="auto">
              <a:xfrm>
                <a:off x="288"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18" name="Rectangle 14">
                <a:extLst>
                  <a:ext uri="{FF2B5EF4-FFF2-40B4-BE49-F238E27FC236}">
                    <a16:creationId xmlns:a16="http://schemas.microsoft.com/office/drawing/2014/main" id="{C99E3751-53D9-0244-A684-7FB17E7F121E}"/>
                  </a:ext>
                </a:extLst>
              </p:cNvPr>
              <p:cNvSpPr>
                <a:spLocks noChangeArrowheads="1"/>
              </p:cNvSpPr>
              <p:nvPr/>
            </p:nvSpPr>
            <p:spPr bwMode="auto">
              <a:xfrm>
                <a:off x="480"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19" name="Rectangle 15">
                <a:extLst>
                  <a:ext uri="{FF2B5EF4-FFF2-40B4-BE49-F238E27FC236}">
                    <a16:creationId xmlns:a16="http://schemas.microsoft.com/office/drawing/2014/main" id="{2C7F8090-A560-1945-9F7C-3863F0FB7173}"/>
                  </a:ext>
                </a:extLst>
              </p:cNvPr>
              <p:cNvSpPr>
                <a:spLocks noChangeArrowheads="1"/>
              </p:cNvSpPr>
              <p:nvPr/>
            </p:nvSpPr>
            <p:spPr bwMode="auto">
              <a:xfrm>
                <a:off x="480"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20" name="Rectangle 16">
                <a:extLst>
                  <a:ext uri="{FF2B5EF4-FFF2-40B4-BE49-F238E27FC236}">
                    <a16:creationId xmlns:a16="http://schemas.microsoft.com/office/drawing/2014/main" id="{07168E33-40B7-B646-8C16-21FE5F093A55}"/>
                  </a:ext>
                </a:extLst>
              </p:cNvPr>
              <p:cNvSpPr>
                <a:spLocks noChangeArrowheads="1"/>
              </p:cNvSpPr>
              <p:nvPr/>
            </p:nvSpPr>
            <p:spPr bwMode="auto">
              <a:xfrm>
                <a:off x="480"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21" name="Rectangle 17">
                <a:extLst>
                  <a:ext uri="{FF2B5EF4-FFF2-40B4-BE49-F238E27FC236}">
                    <a16:creationId xmlns:a16="http://schemas.microsoft.com/office/drawing/2014/main" id="{F0F8800D-D14F-DF48-BF25-3349AA7BC43A}"/>
                  </a:ext>
                </a:extLst>
              </p:cNvPr>
              <p:cNvSpPr>
                <a:spLocks noChangeArrowheads="1"/>
              </p:cNvSpPr>
              <p:nvPr/>
            </p:nvSpPr>
            <p:spPr bwMode="auto">
              <a:xfrm>
                <a:off x="480"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22" name="Rectangle 18">
                <a:extLst>
                  <a:ext uri="{FF2B5EF4-FFF2-40B4-BE49-F238E27FC236}">
                    <a16:creationId xmlns:a16="http://schemas.microsoft.com/office/drawing/2014/main" id="{29EFC6FC-76D2-9140-B5EE-2D8E7AD0245B}"/>
                  </a:ext>
                </a:extLst>
              </p:cNvPr>
              <p:cNvSpPr>
                <a:spLocks noChangeArrowheads="1"/>
              </p:cNvSpPr>
              <p:nvPr/>
            </p:nvSpPr>
            <p:spPr bwMode="auto">
              <a:xfrm>
                <a:off x="480"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23" name="Rectangle 19">
                <a:extLst>
                  <a:ext uri="{FF2B5EF4-FFF2-40B4-BE49-F238E27FC236}">
                    <a16:creationId xmlns:a16="http://schemas.microsoft.com/office/drawing/2014/main" id="{01492001-B48A-2344-9450-755A1C8EDACB}"/>
                  </a:ext>
                </a:extLst>
              </p:cNvPr>
              <p:cNvSpPr>
                <a:spLocks noChangeArrowheads="1"/>
              </p:cNvSpPr>
              <p:nvPr/>
            </p:nvSpPr>
            <p:spPr bwMode="auto">
              <a:xfrm>
                <a:off x="480"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24" name="Rectangle 20">
                <a:extLst>
                  <a:ext uri="{FF2B5EF4-FFF2-40B4-BE49-F238E27FC236}">
                    <a16:creationId xmlns:a16="http://schemas.microsoft.com/office/drawing/2014/main" id="{9CB81627-7169-5242-BCA4-BBFE9E3AFF23}"/>
                  </a:ext>
                </a:extLst>
              </p:cNvPr>
              <p:cNvSpPr>
                <a:spLocks noChangeArrowheads="1"/>
              </p:cNvSpPr>
              <p:nvPr/>
            </p:nvSpPr>
            <p:spPr bwMode="auto">
              <a:xfrm>
                <a:off x="480"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25" name="Rectangle 21">
                <a:extLst>
                  <a:ext uri="{FF2B5EF4-FFF2-40B4-BE49-F238E27FC236}">
                    <a16:creationId xmlns:a16="http://schemas.microsoft.com/office/drawing/2014/main" id="{28A0EACE-5A25-364C-B49C-793367740504}"/>
                  </a:ext>
                </a:extLst>
              </p:cNvPr>
              <p:cNvSpPr>
                <a:spLocks noChangeArrowheads="1"/>
              </p:cNvSpPr>
              <p:nvPr/>
            </p:nvSpPr>
            <p:spPr bwMode="auto">
              <a:xfrm>
                <a:off x="480"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26" name="Rectangle 22">
                <a:extLst>
                  <a:ext uri="{FF2B5EF4-FFF2-40B4-BE49-F238E27FC236}">
                    <a16:creationId xmlns:a16="http://schemas.microsoft.com/office/drawing/2014/main" id="{8EED6FFD-4F1C-2A4B-94DA-7365851E8533}"/>
                  </a:ext>
                </a:extLst>
              </p:cNvPr>
              <p:cNvSpPr>
                <a:spLocks noChangeArrowheads="1"/>
              </p:cNvSpPr>
              <p:nvPr/>
            </p:nvSpPr>
            <p:spPr bwMode="auto">
              <a:xfrm>
                <a:off x="672"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27" name="Rectangle 23">
                <a:extLst>
                  <a:ext uri="{FF2B5EF4-FFF2-40B4-BE49-F238E27FC236}">
                    <a16:creationId xmlns:a16="http://schemas.microsoft.com/office/drawing/2014/main" id="{01059633-06E9-664A-93DE-ECDC842FDF4B}"/>
                  </a:ext>
                </a:extLst>
              </p:cNvPr>
              <p:cNvSpPr>
                <a:spLocks noChangeArrowheads="1"/>
              </p:cNvSpPr>
              <p:nvPr/>
            </p:nvSpPr>
            <p:spPr bwMode="auto">
              <a:xfrm>
                <a:off x="672"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28" name="Rectangle 24">
                <a:extLst>
                  <a:ext uri="{FF2B5EF4-FFF2-40B4-BE49-F238E27FC236}">
                    <a16:creationId xmlns:a16="http://schemas.microsoft.com/office/drawing/2014/main" id="{1200B129-5778-7E4A-A31E-383C90547CF5}"/>
                  </a:ext>
                </a:extLst>
              </p:cNvPr>
              <p:cNvSpPr>
                <a:spLocks noChangeArrowheads="1"/>
              </p:cNvSpPr>
              <p:nvPr/>
            </p:nvSpPr>
            <p:spPr bwMode="auto">
              <a:xfrm>
                <a:off x="672"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29" name="Rectangle 25">
                <a:extLst>
                  <a:ext uri="{FF2B5EF4-FFF2-40B4-BE49-F238E27FC236}">
                    <a16:creationId xmlns:a16="http://schemas.microsoft.com/office/drawing/2014/main" id="{EAD28766-AD36-A444-921F-9B8FE2CC162E}"/>
                  </a:ext>
                </a:extLst>
              </p:cNvPr>
              <p:cNvSpPr>
                <a:spLocks noChangeArrowheads="1"/>
              </p:cNvSpPr>
              <p:nvPr/>
            </p:nvSpPr>
            <p:spPr bwMode="auto">
              <a:xfrm>
                <a:off x="672"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30" name="Rectangle 26">
                <a:extLst>
                  <a:ext uri="{FF2B5EF4-FFF2-40B4-BE49-F238E27FC236}">
                    <a16:creationId xmlns:a16="http://schemas.microsoft.com/office/drawing/2014/main" id="{82D2D9A1-F766-3F40-A0DA-D2FDF4DD1912}"/>
                  </a:ext>
                </a:extLst>
              </p:cNvPr>
              <p:cNvSpPr>
                <a:spLocks noChangeArrowheads="1"/>
              </p:cNvSpPr>
              <p:nvPr/>
            </p:nvSpPr>
            <p:spPr bwMode="auto">
              <a:xfrm>
                <a:off x="672"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31" name="Rectangle 27">
                <a:extLst>
                  <a:ext uri="{FF2B5EF4-FFF2-40B4-BE49-F238E27FC236}">
                    <a16:creationId xmlns:a16="http://schemas.microsoft.com/office/drawing/2014/main" id="{CE6E6E62-4DD6-D647-B736-663362DE28E4}"/>
                  </a:ext>
                </a:extLst>
              </p:cNvPr>
              <p:cNvSpPr>
                <a:spLocks noChangeArrowheads="1"/>
              </p:cNvSpPr>
              <p:nvPr/>
            </p:nvSpPr>
            <p:spPr bwMode="auto">
              <a:xfrm>
                <a:off x="672"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32" name="Rectangle 28">
                <a:extLst>
                  <a:ext uri="{FF2B5EF4-FFF2-40B4-BE49-F238E27FC236}">
                    <a16:creationId xmlns:a16="http://schemas.microsoft.com/office/drawing/2014/main" id="{5A841B35-A1E9-2B43-BDAC-73A7276F754E}"/>
                  </a:ext>
                </a:extLst>
              </p:cNvPr>
              <p:cNvSpPr>
                <a:spLocks noChangeArrowheads="1"/>
              </p:cNvSpPr>
              <p:nvPr/>
            </p:nvSpPr>
            <p:spPr bwMode="auto">
              <a:xfrm>
                <a:off x="672"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33" name="Rectangle 29">
                <a:extLst>
                  <a:ext uri="{FF2B5EF4-FFF2-40B4-BE49-F238E27FC236}">
                    <a16:creationId xmlns:a16="http://schemas.microsoft.com/office/drawing/2014/main" id="{16F2E7CB-2495-4C4E-82F8-6C24241A901D}"/>
                  </a:ext>
                </a:extLst>
              </p:cNvPr>
              <p:cNvSpPr>
                <a:spLocks noChangeArrowheads="1"/>
              </p:cNvSpPr>
              <p:nvPr/>
            </p:nvSpPr>
            <p:spPr bwMode="auto">
              <a:xfrm>
                <a:off x="672"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34" name="Rectangle 30">
                <a:extLst>
                  <a:ext uri="{FF2B5EF4-FFF2-40B4-BE49-F238E27FC236}">
                    <a16:creationId xmlns:a16="http://schemas.microsoft.com/office/drawing/2014/main" id="{8C4F70F5-517A-C64A-B6A7-CEEF2637C184}"/>
                  </a:ext>
                </a:extLst>
              </p:cNvPr>
              <p:cNvSpPr>
                <a:spLocks noChangeArrowheads="1"/>
              </p:cNvSpPr>
              <p:nvPr/>
            </p:nvSpPr>
            <p:spPr bwMode="auto">
              <a:xfrm>
                <a:off x="864"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35" name="Rectangle 31">
                <a:extLst>
                  <a:ext uri="{FF2B5EF4-FFF2-40B4-BE49-F238E27FC236}">
                    <a16:creationId xmlns:a16="http://schemas.microsoft.com/office/drawing/2014/main" id="{57AD876F-2F1E-0043-A645-0F5B52BFA0D6}"/>
                  </a:ext>
                </a:extLst>
              </p:cNvPr>
              <p:cNvSpPr>
                <a:spLocks noChangeArrowheads="1"/>
              </p:cNvSpPr>
              <p:nvPr/>
            </p:nvSpPr>
            <p:spPr bwMode="auto">
              <a:xfrm>
                <a:off x="864"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36" name="Rectangle 32">
                <a:extLst>
                  <a:ext uri="{FF2B5EF4-FFF2-40B4-BE49-F238E27FC236}">
                    <a16:creationId xmlns:a16="http://schemas.microsoft.com/office/drawing/2014/main" id="{1835C5FB-85C3-A341-9CFB-3FC71C8C3EC2}"/>
                  </a:ext>
                </a:extLst>
              </p:cNvPr>
              <p:cNvSpPr>
                <a:spLocks noChangeArrowheads="1"/>
              </p:cNvSpPr>
              <p:nvPr/>
            </p:nvSpPr>
            <p:spPr bwMode="auto">
              <a:xfrm>
                <a:off x="864"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37" name="Rectangle 33">
                <a:extLst>
                  <a:ext uri="{FF2B5EF4-FFF2-40B4-BE49-F238E27FC236}">
                    <a16:creationId xmlns:a16="http://schemas.microsoft.com/office/drawing/2014/main" id="{4396059D-81E0-844B-AB6E-B512869C13D0}"/>
                  </a:ext>
                </a:extLst>
              </p:cNvPr>
              <p:cNvSpPr>
                <a:spLocks noChangeArrowheads="1"/>
              </p:cNvSpPr>
              <p:nvPr/>
            </p:nvSpPr>
            <p:spPr bwMode="auto">
              <a:xfrm>
                <a:off x="864"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38" name="Rectangle 34">
                <a:extLst>
                  <a:ext uri="{FF2B5EF4-FFF2-40B4-BE49-F238E27FC236}">
                    <a16:creationId xmlns:a16="http://schemas.microsoft.com/office/drawing/2014/main" id="{C6A4DF82-3AE7-1942-9369-864D119D3EDA}"/>
                  </a:ext>
                </a:extLst>
              </p:cNvPr>
              <p:cNvSpPr>
                <a:spLocks noChangeArrowheads="1"/>
              </p:cNvSpPr>
              <p:nvPr/>
            </p:nvSpPr>
            <p:spPr bwMode="auto">
              <a:xfrm>
                <a:off x="864"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39" name="Rectangle 35">
                <a:extLst>
                  <a:ext uri="{FF2B5EF4-FFF2-40B4-BE49-F238E27FC236}">
                    <a16:creationId xmlns:a16="http://schemas.microsoft.com/office/drawing/2014/main" id="{11C1F591-F7AA-EC46-9385-7FC9BC403B97}"/>
                  </a:ext>
                </a:extLst>
              </p:cNvPr>
              <p:cNvSpPr>
                <a:spLocks noChangeArrowheads="1"/>
              </p:cNvSpPr>
              <p:nvPr/>
            </p:nvSpPr>
            <p:spPr bwMode="auto">
              <a:xfrm>
                <a:off x="864"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40" name="Rectangle 36">
                <a:extLst>
                  <a:ext uri="{FF2B5EF4-FFF2-40B4-BE49-F238E27FC236}">
                    <a16:creationId xmlns:a16="http://schemas.microsoft.com/office/drawing/2014/main" id="{6DA61116-66B4-1649-90B1-56D602DC38A2}"/>
                  </a:ext>
                </a:extLst>
              </p:cNvPr>
              <p:cNvSpPr>
                <a:spLocks noChangeArrowheads="1"/>
              </p:cNvSpPr>
              <p:nvPr/>
            </p:nvSpPr>
            <p:spPr bwMode="auto">
              <a:xfrm>
                <a:off x="864"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41" name="Rectangle 37">
                <a:extLst>
                  <a:ext uri="{FF2B5EF4-FFF2-40B4-BE49-F238E27FC236}">
                    <a16:creationId xmlns:a16="http://schemas.microsoft.com/office/drawing/2014/main" id="{5FC9CEE5-3B6E-4243-8544-6FFC4A733FBF}"/>
                  </a:ext>
                </a:extLst>
              </p:cNvPr>
              <p:cNvSpPr>
                <a:spLocks noChangeArrowheads="1"/>
              </p:cNvSpPr>
              <p:nvPr/>
            </p:nvSpPr>
            <p:spPr bwMode="auto">
              <a:xfrm>
                <a:off x="864"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42" name="Rectangle 38">
                <a:extLst>
                  <a:ext uri="{FF2B5EF4-FFF2-40B4-BE49-F238E27FC236}">
                    <a16:creationId xmlns:a16="http://schemas.microsoft.com/office/drawing/2014/main" id="{8A6553A7-9E3D-9D4A-A385-FD3F600572AF}"/>
                  </a:ext>
                </a:extLst>
              </p:cNvPr>
              <p:cNvSpPr>
                <a:spLocks noChangeArrowheads="1"/>
              </p:cNvSpPr>
              <p:nvPr/>
            </p:nvSpPr>
            <p:spPr bwMode="auto">
              <a:xfrm>
                <a:off x="1056"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43" name="Rectangle 39">
                <a:extLst>
                  <a:ext uri="{FF2B5EF4-FFF2-40B4-BE49-F238E27FC236}">
                    <a16:creationId xmlns:a16="http://schemas.microsoft.com/office/drawing/2014/main" id="{73DFD8F7-7DB6-8348-8CC9-DC0C5D07F6DE}"/>
                  </a:ext>
                </a:extLst>
              </p:cNvPr>
              <p:cNvSpPr>
                <a:spLocks noChangeArrowheads="1"/>
              </p:cNvSpPr>
              <p:nvPr/>
            </p:nvSpPr>
            <p:spPr bwMode="auto">
              <a:xfrm>
                <a:off x="1056"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44" name="Rectangle 40">
                <a:extLst>
                  <a:ext uri="{FF2B5EF4-FFF2-40B4-BE49-F238E27FC236}">
                    <a16:creationId xmlns:a16="http://schemas.microsoft.com/office/drawing/2014/main" id="{BB02B132-2811-AB4D-91F4-39BC3E865F19}"/>
                  </a:ext>
                </a:extLst>
              </p:cNvPr>
              <p:cNvSpPr>
                <a:spLocks noChangeArrowheads="1"/>
              </p:cNvSpPr>
              <p:nvPr/>
            </p:nvSpPr>
            <p:spPr bwMode="auto">
              <a:xfrm>
                <a:off x="1056"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45" name="Rectangle 41">
                <a:extLst>
                  <a:ext uri="{FF2B5EF4-FFF2-40B4-BE49-F238E27FC236}">
                    <a16:creationId xmlns:a16="http://schemas.microsoft.com/office/drawing/2014/main" id="{BA550735-7F79-5749-8418-525D4B67FD57}"/>
                  </a:ext>
                </a:extLst>
              </p:cNvPr>
              <p:cNvSpPr>
                <a:spLocks noChangeArrowheads="1"/>
              </p:cNvSpPr>
              <p:nvPr/>
            </p:nvSpPr>
            <p:spPr bwMode="auto">
              <a:xfrm>
                <a:off x="1056"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46" name="Rectangle 42">
                <a:extLst>
                  <a:ext uri="{FF2B5EF4-FFF2-40B4-BE49-F238E27FC236}">
                    <a16:creationId xmlns:a16="http://schemas.microsoft.com/office/drawing/2014/main" id="{17558A6E-D2F6-3845-97F1-E4A3E5E50F54}"/>
                  </a:ext>
                </a:extLst>
              </p:cNvPr>
              <p:cNvSpPr>
                <a:spLocks noChangeArrowheads="1"/>
              </p:cNvSpPr>
              <p:nvPr/>
            </p:nvSpPr>
            <p:spPr bwMode="auto">
              <a:xfrm>
                <a:off x="1056"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47" name="Rectangle 43">
                <a:extLst>
                  <a:ext uri="{FF2B5EF4-FFF2-40B4-BE49-F238E27FC236}">
                    <a16:creationId xmlns:a16="http://schemas.microsoft.com/office/drawing/2014/main" id="{507B7C9D-823B-FF4A-99C2-3AB59F992E28}"/>
                  </a:ext>
                </a:extLst>
              </p:cNvPr>
              <p:cNvSpPr>
                <a:spLocks noChangeArrowheads="1"/>
              </p:cNvSpPr>
              <p:nvPr/>
            </p:nvSpPr>
            <p:spPr bwMode="auto">
              <a:xfrm>
                <a:off x="1056"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48" name="Rectangle 44">
                <a:extLst>
                  <a:ext uri="{FF2B5EF4-FFF2-40B4-BE49-F238E27FC236}">
                    <a16:creationId xmlns:a16="http://schemas.microsoft.com/office/drawing/2014/main" id="{228AB964-33F8-5A49-A687-06A147D10A53}"/>
                  </a:ext>
                </a:extLst>
              </p:cNvPr>
              <p:cNvSpPr>
                <a:spLocks noChangeArrowheads="1"/>
              </p:cNvSpPr>
              <p:nvPr/>
            </p:nvSpPr>
            <p:spPr bwMode="auto">
              <a:xfrm>
                <a:off x="1056"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49" name="Rectangle 45">
                <a:extLst>
                  <a:ext uri="{FF2B5EF4-FFF2-40B4-BE49-F238E27FC236}">
                    <a16:creationId xmlns:a16="http://schemas.microsoft.com/office/drawing/2014/main" id="{CD7BD231-5EC3-EE48-9447-BEE39C0853A5}"/>
                  </a:ext>
                </a:extLst>
              </p:cNvPr>
              <p:cNvSpPr>
                <a:spLocks noChangeArrowheads="1"/>
              </p:cNvSpPr>
              <p:nvPr/>
            </p:nvSpPr>
            <p:spPr bwMode="auto">
              <a:xfrm>
                <a:off x="1056"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50" name="Rectangle 46">
                <a:extLst>
                  <a:ext uri="{FF2B5EF4-FFF2-40B4-BE49-F238E27FC236}">
                    <a16:creationId xmlns:a16="http://schemas.microsoft.com/office/drawing/2014/main" id="{46275532-B937-0C4E-99D4-290D6FEBB7DC}"/>
                  </a:ext>
                </a:extLst>
              </p:cNvPr>
              <p:cNvSpPr>
                <a:spLocks noChangeArrowheads="1"/>
              </p:cNvSpPr>
              <p:nvPr/>
            </p:nvSpPr>
            <p:spPr bwMode="auto">
              <a:xfrm>
                <a:off x="1248"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51" name="Rectangle 47">
                <a:extLst>
                  <a:ext uri="{FF2B5EF4-FFF2-40B4-BE49-F238E27FC236}">
                    <a16:creationId xmlns:a16="http://schemas.microsoft.com/office/drawing/2014/main" id="{90A21337-92C6-474F-9188-E767ECC3825E}"/>
                  </a:ext>
                </a:extLst>
              </p:cNvPr>
              <p:cNvSpPr>
                <a:spLocks noChangeArrowheads="1"/>
              </p:cNvSpPr>
              <p:nvPr/>
            </p:nvSpPr>
            <p:spPr bwMode="auto">
              <a:xfrm>
                <a:off x="1248"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52" name="Rectangle 48">
                <a:extLst>
                  <a:ext uri="{FF2B5EF4-FFF2-40B4-BE49-F238E27FC236}">
                    <a16:creationId xmlns:a16="http://schemas.microsoft.com/office/drawing/2014/main" id="{D41F28BF-907D-4B41-A400-FC2ADC06E03A}"/>
                  </a:ext>
                </a:extLst>
              </p:cNvPr>
              <p:cNvSpPr>
                <a:spLocks noChangeArrowheads="1"/>
              </p:cNvSpPr>
              <p:nvPr/>
            </p:nvSpPr>
            <p:spPr bwMode="auto">
              <a:xfrm>
                <a:off x="1248"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53" name="Rectangle 49">
                <a:extLst>
                  <a:ext uri="{FF2B5EF4-FFF2-40B4-BE49-F238E27FC236}">
                    <a16:creationId xmlns:a16="http://schemas.microsoft.com/office/drawing/2014/main" id="{1536F854-6B40-404D-9535-24CF669C18B0}"/>
                  </a:ext>
                </a:extLst>
              </p:cNvPr>
              <p:cNvSpPr>
                <a:spLocks noChangeArrowheads="1"/>
              </p:cNvSpPr>
              <p:nvPr/>
            </p:nvSpPr>
            <p:spPr bwMode="auto">
              <a:xfrm>
                <a:off x="1248"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54" name="Rectangle 50">
                <a:extLst>
                  <a:ext uri="{FF2B5EF4-FFF2-40B4-BE49-F238E27FC236}">
                    <a16:creationId xmlns:a16="http://schemas.microsoft.com/office/drawing/2014/main" id="{FFCA8F83-8123-1C44-B9B1-89CB8549DDE8}"/>
                  </a:ext>
                </a:extLst>
              </p:cNvPr>
              <p:cNvSpPr>
                <a:spLocks noChangeArrowheads="1"/>
              </p:cNvSpPr>
              <p:nvPr/>
            </p:nvSpPr>
            <p:spPr bwMode="auto">
              <a:xfrm>
                <a:off x="1248"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55" name="Rectangle 51">
                <a:extLst>
                  <a:ext uri="{FF2B5EF4-FFF2-40B4-BE49-F238E27FC236}">
                    <a16:creationId xmlns:a16="http://schemas.microsoft.com/office/drawing/2014/main" id="{3EE7B32C-4236-4A45-86F0-07432E274781}"/>
                  </a:ext>
                </a:extLst>
              </p:cNvPr>
              <p:cNvSpPr>
                <a:spLocks noChangeArrowheads="1"/>
              </p:cNvSpPr>
              <p:nvPr/>
            </p:nvSpPr>
            <p:spPr bwMode="auto">
              <a:xfrm>
                <a:off x="1248"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56" name="Rectangle 52">
                <a:extLst>
                  <a:ext uri="{FF2B5EF4-FFF2-40B4-BE49-F238E27FC236}">
                    <a16:creationId xmlns:a16="http://schemas.microsoft.com/office/drawing/2014/main" id="{D105CFCD-86B5-884C-9075-A0B160B5A9BD}"/>
                  </a:ext>
                </a:extLst>
              </p:cNvPr>
              <p:cNvSpPr>
                <a:spLocks noChangeArrowheads="1"/>
              </p:cNvSpPr>
              <p:nvPr/>
            </p:nvSpPr>
            <p:spPr bwMode="auto">
              <a:xfrm>
                <a:off x="1248"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57" name="Rectangle 53">
                <a:extLst>
                  <a:ext uri="{FF2B5EF4-FFF2-40B4-BE49-F238E27FC236}">
                    <a16:creationId xmlns:a16="http://schemas.microsoft.com/office/drawing/2014/main" id="{54E123A1-77D3-3C4D-B7A6-097C49C1A927}"/>
                  </a:ext>
                </a:extLst>
              </p:cNvPr>
              <p:cNvSpPr>
                <a:spLocks noChangeArrowheads="1"/>
              </p:cNvSpPr>
              <p:nvPr/>
            </p:nvSpPr>
            <p:spPr bwMode="auto">
              <a:xfrm>
                <a:off x="1248"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58" name="Rectangle 54">
                <a:extLst>
                  <a:ext uri="{FF2B5EF4-FFF2-40B4-BE49-F238E27FC236}">
                    <a16:creationId xmlns:a16="http://schemas.microsoft.com/office/drawing/2014/main" id="{1CF88D2E-926B-B142-8214-AF9CD76027B7}"/>
                  </a:ext>
                </a:extLst>
              </p:cNvPr>
              <p:cNvSpPr>
                <a:spLocks noChangeArrowheads="1"/>
              </p:cNvSpPr>
              <p:nvPr/>
            </p:nvSpPr>
            <p:spPr bwMode="auto">
              <a:xfrm>
                <a:off x="1440"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59" name="Rectangle 55">
                <a:extLst>
                  <a:ext uri="{FF2B5EF4-FFF2-40B4-BE49-F238E27FC236}">
                    <a16:creationId xmlns:a16="http://schemas.microsoft.com/office/drawing/2014/main" id="{66558B9A-0E8E-4940-BAAC-FA592E81F848}"/>
                  </a:ext>
                </a:extLst>
              </p:cNvPr>
              <p:cNvSpPr>
                <a:spLocks noChangeArrowheads="1"/>
              </p:cNvSpPr>
              <p:nvPr/>
            </p:nvSpPr>
            <p:spPr bwMode="auto">
              <a:xfrm>
                <a:off x="1440"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60" name="Rectangle 56">
                <a:extLst>
                  <a:ext uri="{FF2B5EF4-FFF2-40B4-BE49-F238E27FC236}">
                    <a16:creationId xmlns:a16="http://schemas.microsoft.com/office/drawing/2014/main" id="{15C0AC0A-1681-5D47-B530-8CB2A44ABAF3}"/>
                  </a:ext>
                </a:extLst>
              </p:cNvPr>
              <p:cNvSpPr>
                <a:spLocks noChangeArrowheads="1"/>
              </p:cNvSpPr>
              <p:nvPr/>
            </p:nvSpPr>
            <p:spPr bwMode="auto">
              <a:xfrm>
                <a:off x="1440"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61" name="Rectangle 57">
                <a:extLst>
                  <a:ext uri="{FF2B5EF4-FFF2-40B4-BE49-F238E27FC236}">
                    <a16:creationId xmlns:a16="http://schemas.microsoft.com/office/drawing/2014/main" id="{9BC5D478-CDEF-B442-8672-7A713BF8A46D}"/>
                  </a:ext>
                </a:extLst>
              </p:cNvPr>
              <p:cNvSpPr>
                <a:spLocks noChangeArrowheads="1"/>
              </p:cNvSpPr>
              <p:nvPr/>
            </p:nvSpPr>
            <p:spPr bwMode="auto">
              <a:xfrm>
                <a:off x="1440"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62" name="Rectangle 58">
                <a:extLst>
                  <a:ext uri="{FF2B5EF4-FFF2-40B4-BE49-F238E27FC236}">
                    <a16:creationId xmlns:a16="http://schemas.microsoft.com/office/drawing/2014/main" id="{C833481D-B796-1446-8F4B-876666CE14AF}"/>
                  </a:ext>
                </a:extLst>
              </p:cNvPr>
              <p:cNvSpPr>
                <a:spLocks noChangeArrowheads="1"/>
              </p:cNvSpPr>
              <p:nvPr/>
            </p:nvSpPr>
            <p:spPr bwMode="auto">
              <a:xfrm>
                <a:off x="1440"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63" name="Rectangle 59">
                <a:extLst>
                  <a:ext uri="{FF2B5EF4-FFF2-40B4-BE49-F238E27FC236}">
                    <a16:creationId xmlns:a16="http://schemas.microsoft.com/office/drawing/2014/main" id="{7C6DA654-5907-9546-8477-B3D07EBF839C}"/>
                  </a:ext>
                </a:extLst>
              </p:cNvPr>
              <p:cNvSpPr>
                <a:spLocks noChangeArrowheads="1"/>
              </p:cNvSpPr>
              <p:nvPr/>
            </p:nvSpPr>
            <p:spPr bwMode="auto">
              <a:xfrm>
                <a:off x="1440"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64" name="Rectangle 60">
                <a:extLst>
                  <a:ext uri="{FF2B5EF4-FFF2-40B4-BE49-F238E27FC236}">
                    <a16:creationId xmlns:a16="http://schemas.microsoft.com/office/drawing/2014/main" id="{7181766B-8910-A446-9158-1EBBB72E2EFE}"/>
                  </a:ext>
                </a:extLst>
              </p:cNvPr>
              <p:cNvSpPr>
                <a:spLocks noChangeArrowheads="1"/>
              </p:cNvSpPr>
              <p:nvPr/>
            </p:nvSpPr>
            <p:spPr bwMode="auto">
              <a:xfrm>
                <a:off x="1440"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65" name="Rectangle 61">
                <a:extLst>
                  <a:ext uri="{FF2B5EF4-FFF2-40B4-BE49-F238E27FC236}">
                    <a16:creationId xmlns:a16="http://schemas.microsoft.com/office/drawing/2014/main" id="{FDB3B2AF-EF48-6440-A17B-1F5A43A48205}"/>
                  </a:ext>
                </a:extLst>
              </p:cNvPr>
              <p:cNvSpPr>
                <a:spLocks noChangeArrowheads="1"/>
              </p:cNvSpPr>
              <p:nvPr/>
            </p:nvSpPr>
            <p:spPr bwMode="auto">
              <a:xfrm>
                <a:off x="1440"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66" name="Rectangle 62">
                <a:extLst>
                  <a:ext uri="{FF2B5EF4-FFF2-40B4-BE49-F238E27FC236}">
                    <a16:creationId xmlns:a16="http://schemas.microsoft.com/office/drawing/2014/main" id="{EEF69D96-03ED-D142-9479-696A1C87BE40}"/>
                  </a:ext>
                </a:extLst>
              </p:cNvPr>
              <p:cNvSpPr>
                <a:spLocks noChangeArrowheads="1"/>
              </p:cNvSpPr>
              <p:nvPr/>
            </p:nvSpPr>
            <p:spPr bwMode="auto">
              <a:xfrm>
                <a:off x="1632"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67" name="Rectangle 63">
                <a:extLst>
                  <a:ext uri="{FF2B5EF4-FFF2-40B4-BE49-F238E27FC236}">
                    <a16:creationId xmlns:a16="http://schemas.microsoft.com/office/drawing/2014/main" id="{DAE1FFED-54A1-B844-ACDA-BB46E982C589}"/>
                  </a:ext>
                </a:extLst>
              </p:cNvPr>
              <p:cNvSpPr>
                <a:spLocks noChangeArrowheads="1"/>
              </p:cNvSpPr>
              <p:nvPr/>
            </p:nvSpPr>
            <p:spPr bwMode="auto">
              <a:xfrm>
                <a:off x="1632"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68" name="Rectangle 64">
                <a:extLst>
                  <a:ext uri="{FF2B5EF4-FFF2-40B4-BE49-F238E27FC236}">
                    <a16:creationId xmlns:a16="http://schemas.microsoft.com/office/drawing/2014/main" id="{9A9C2943-9408-0B44-9A6E-165957F3BD63}"/>
                  </a:ext>
                </a:extLst>
              </p:cNvPr>
              <p:cNvSpPr>
                <a:spLocks noChangeArrowheads="1"/>
              </p:cNvSpPr>
              <p:nvPr/>
            </p:nvSpPr>
            <p:spPr bwMode="auto">
              <a:xfrm>
                <a:off x="1632"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69" name="Rectangle 65">
                <a:extLst>
                  <a:ext uri="{FF2B5EF4-FFF2-40B4-BE49-F238E27FC236}">
                    <a16:creationId xmlns:a16="http://schemas.microsoft.com/office/drawing/2014/main" id="{D2BF28FD-3356-4A4C-AAC4-4554273431DC}"/>
                  </a:ext>
                </a:extLst>
              </p:cNvPr>
              <p:cNvSpPr>
                <a:spLocks noChangeArrowheads="1"/>
              </p:cNvSpPr>
              <p:nvPr/>
            </p:nvSpPr>
            <p:spPr bwMode="auto">
              <a:xfrm>
                <a:off x="1632"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70" name="Rectangle 66">
                <a:extLst>
                  <a:ext uri="{FF2B5EF4-FFF2-40B4-BE49-F238E27FC236}">
                    <a16:creationId xmlns:a16="http://schemas.microsoft.com/office/drawing/2014/main" id="{6C6943B8-2941-A84B-863D-0611BA8DECE5}"/>
                  </a:ext>
                </a:extLst>
              </p:cNvPr>
              <p:cNvSpPr>
                <a:spLocks noChangeArrowheads="1"/>
              </p:cNvSpPr>
              <p:nvPr/>
            </p:nvSpPr>
            <p:spPr bwMode="auto">
              <a:xfrm>
                <a:off x="1632"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71" name="Rectangle 67">
                <a:extLst>
                  <a:ext uri="{FF2B5EF4-FFF2-40B4-BE49-F238E27FC236}">
                    <a16:creationId xmlns:a16="http://schemas.microsoft.com/office/drawing/2014/main" id="{129EFFC0-E2D9-5C4A-94F4-DA3EED699D65}"/>
                  </a:ext>
                </a:extLst>
              </p:cNvPr>
              <p:cNvSpPr>
                <a:spLocks noChangeArrowheads="1"/>
              </p:cNvSpPr>
              <p:nvPr/>
            </p:nvSpPr>
            <p:spPr bwMode="auto">
              <a:xfrm>
                <a:off x="1632"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72" name="Rectangle 68">
                <a:extLst>
                  <a:ext uri="{FF2B5EF4-FFF2-40B4-BE49-F238E27FC236}">
                    <a16:creationId xmlns:a16="http://schemas.microsoft.com/office/drawing/2014/main" id="{147D52A8-D23E-C144-A39F-77B79DB0433B}"/>
                  </a:ext>
                </a:extLst>
              </p:cNvPr>
              <p:cNvSpPr>
                <a:spLocks noChangeArrowheads="1"/>
              </p:cNvSpPr>
              <p:nvPr/>
            </p:nvSpPr>
            <p:spPr bwMode="auto">
              <a:xfrm>
                <a:off x="1632"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73" name="Rectangle 69">
                <a:extLst>
                  <a:ext uri="{FF2B5EF4-FFF2-40B4-BE49-F238E27FC236}">
                    <a16:creationId xmlns:a16="http://schemas.microsoft.com/office/drawing/2014/main" id="{1583367B-CA1A-6445-9ED4-9708831FE876}"/>
                  </a:ext>
                </a:extLst>
              </p:cNvPr>
              <p:cNvSpPr>
                <a:spLocks noChangeArrowheads="1"/>
              </p:cNvSpPr>
              <p:nvPr/>
            </p:nvSpPr>
            <p:spPr bwMode="auto">
              <a:xfrm>
                <a:off x="1632"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74" name="Rectangle 70">
                <a:extLst>
                  <a:ext uri="{FF2B5EF4-FFF2-40B4-BE49-F238E27FC236}">
                    <a16:creationId xmlns:a16="http://schemas.microsoft.com/office/drawing/2014/main" id="{7AE72011-CAB7-4B42-9E04-390F6CA2DC6E}"/>
                  </a:ext>
                </a:extLst>
              </p:cNvPr>
              <p:cNvSpPr>
                <a:spLocks noChangeArrowheads="1"/>
              </p:cNvSpPr>
              <p:nvPr/>
            </p:nvSpPr>
            <p:spPr bwMode="auto">
              <a:xfrm>
                <a:off x="1824"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75" name="Rectangle 71">
                <a:extLst>
                  <a:ext uri="{FF2B5EF4-FFF2-40B4-BE49-F238E27FC236}">
                    <a16:creationId xmlns:a16="http://schemas.microsoft.com/office/drawing/2014/main" id="{CF92A481-8BF9-254E-8CD0-3A64839ACF5E}"/>
                  </a:ext>
                </a:extLst>
              </p:cNvPr>
              <p:cNvSpPr>
                <a:spLocks noChangeArrowheads="1"/>
              </p:cNvSpPr>
              <p:nvPr/>
            </p:nvSpPr>
            <p:spPr bwMode="auto">
              <a:xfrm>
                <a:off x="1824"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76" name="Rectangle 72">
                <a:extLst>
                  <a:ext uri="{FF2B5EF4-FFF2-40B4-BE49-F238E27FC236}">
                    <a16:creationId xmlns:a16="http://schemas.microsoft.com/office/drawing/2014/main" id="{8AC1AC2F-B6FA-194E-928F-BE801FEE6C3B}"/>
                  </a:ext>
                </a:extLst>
              </p:cNvPr>
              <p:cNvSpPr>
                <a:spLocks noChangeArrowheads="1"/>
              </p:cNvSpPr>
              <p:nvPr/>
            </p:nvSpPr>
            <p:spPr bwMode="auto">
              <a:xfrm>
                <a:off x="1824"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77" name="Rectangle 73">
                <a:extLst>
                  <a:ext uri="{FF2B5EF4-FFF2-40B4-BE49-F238E27FC236}">
                    <a16:creationId xmlns:a16="http://schemas.microsoft.com/office/drawing/2014/main" id="{EEB29B24-F561-4342-A69B-BA8C7EF52E4C}"/>
                  </a:ext>
                </a:extLst>
              </p:cNvPr>
              <p:cNvSpPr>
                <a:spLocks noChangeArrowheads="1"/>
              </p:cNvSpPr>
              <p:nvPr/>
            </p:nvSpPr>
            <p:spPr bwMode="auto">
              <a:xfrm>
                <a:off x="1824"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78" name="Rectangle 74">
                <a:extLst>
                  <a:ext uri="{FF2B5EF4-FFF2-40B4-BE49-F238E27FC236}">
                    <a16:creationId xmlns:a16="http://schemas.microsoft.com/office/drawing/2014/main" id="{986DC563-5E55-7F48-909A-418BEE2B0A12}"/>
                  </a:ext>
                </a:extLst>
              </p:cNvPr>
              <p:cNvSpPr>
                <a:spLocks noChangeArrowheads="1"/>
              </p:cNvSpPr>
              <p:nvPr/>
            </p:nvSpPr>
            <p:spPr bwMode="auto">
              <a:xfrm>
                <a:off x="1824"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79" name="Rectangle 75">
                <a:extLst>
                  <a:ext uri="{FF2B5EF4-FFF2-40B4-BE49-F238E27FC236}">
                    <a16:creationId xmlns:a16="http://schemas.microsoft.com/office/drawing/2014/main" id="{5FE6EA27-AFB1-7E49-8AAF-87B4861BEC76}"/>
                  </a:ext>
                </a:extLst>
              </p:cNvPr>
              <p:cNvSpPr>
                <a:spLocks noChangeArrowheads="1"/>
              </p:cNvSpPr>
              <p:nvPr/>
            </p:nvSpPr>
            <p:spPr bwMode="auto">
              <a:xfrm>
                <a:off x="1824"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80" name="Rectangle 76">
                <a:extLst>
                  <a:ext uri="{FF2B5EF4-FFF2-40B4-BE49-F238E27FC236}">
                    <a16:creationId xmlns:a16="http://schemas.microsoft.com/office/drawing/2014/main" id="{182958CB-24EB-434D-A362-A6FEB097F27C}"/>
                  </a:ext>
                </a:extLst>
              </p:cNvPr>
              <p:cNvSpPr>
                <a:spLocks noChangeArrowheads="1"/>
              </p:cNvSpPr>
              <p:nvPr/>
            </p:nvSpPr>
            <p:spPr bwMode="auto">
              <a:xfrm>
                <a:off x="1824"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81" name="Rectangle 77">
                <a:extLst>
                  <a:ext uri="{FF2B5EF4-FFF2-40B4-BE49-F238E27FC236}">
                    <a16:creationId xmlns:a16="http://schemas.microsoft.com/office/drawing/2014/main" id="{87EF175C-EE41-A247-BC49-194D468BE8BD}"/>
                  </a:ext>
                </a:extLst>
              </p:cNvPr>
              <p:cNvSpPr>
                <a:spLocks noChangeArrowheads="1"/>
              </p:cNvSpPr>
              <p:nvPr/>
            </p:nvSpPr>
            <p:spPr bwMode="auto">
              <a:xfrm>
                <a:off x="1824"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82" name="Rectangle 78">
                <a:extLst>
                  <a:ext uri="{FF2B5EF4-FFF2-40B4-BE49-F238E27FC236}">
                    <a16:creationId xmlns:a16="http://schemas.microsoft.com/office/drawing/2014/main" id="{72459F38-2293-1643-83B2-80C67D828F7D}"/>
                  </a:ext>
                </a:extLst>
              </p:cNvPr>
              <p:cNvSpPr>
                <a:spLocks noChangeArrowheads="1"/>
              </p:cNvSpPr>
              <p:nvPr/>
            </p:nvSpPr>
            <p:spPr bwMode="auto">
              <a:xfrm>
                <a:off x="2016"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83" name="Rectangle 79">
                <a:extLst>
                  <a:ext uri="{FF2B5EF4-FFF2-40B4-BE49-F238E27FC236}">
                    <a16:creationId xmlns:a16="http://schemas.microsoft.com/office/drawing/2014/main" id="{CDC5A443-73EE-CF40-A41A-3167B54358E8}"/>
                  </a:ext>
                </a:extLst>
              </p:cNvPr>
              <p:cNvSpPr>
                <a:spLocks noChangeArrowheads="1"/>
              </p:cNvSpPr>
              <p:nvPr/>
            </p:nvSpPr>
            <p:spPr bwMode="auto">
              <a:xfrm>
                <a:off x="2016"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84" name="Rectangle 80">
                <a:extLst>
                  <a:ext uri="{FF2B5EF4-FFF2-40B4-BE49-F238E27FC236}">
                    <a16:creationId xmlns:a16="http://schemas.microsoft.com/office/drawing/2014/main" id="{79FF99A2-3521-F448-9BA5-76E157777A8A}"/>
                  </a:ext>
                </a:extLst>
              </p:cNvPr>
              <p:cNvSpPr>
                <a:spLocks noChangeArrowheads="1"/>
              </p:cNvSpPr>
              <p:nvPr/>
            </p:nvSpPr>
            <p:spPr bwMode="auto">
              <a:xfrm>
                <a:off x="2016"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85" name="Rectangle 81">
                <a:extLst>
                  <a:ext uri="{FF2B5EF4-FFF2-40B4-BE49-F238E27FC236}">
                    <a16:creationId xmlns:a16="http://schemas.microsoft.com/office/drawing/2014/main" id="{194E5ED6-6895-AF41-B6C5-D8C635822399}"/>
                  </a:ext>
                </a:extLst>
              </p:cNvPr>
              <p:cNvSpPr>
                <a:spLocks noChangeArrowheads="1"/>
              </p:cNvSpPr>
              <p:nvPr/>
            </p:nvSpPr>
            <p:spPr bwMode="auto">
              <a:xfrm>
                <a:off x="2016"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86" name="Rectangle 82">
                <a:extLst>
                  <a:ext uri="{FF2B5EF4-FFF2-40B4-BE49-F238E27FC236}">
                    <a16:creationId xmlns:a16="http://schemas.microsoft.com/office/drawing/2014/main" id="{58A38855-3D67-F148-ACD2-48E71127E0EB}"/>
                  </a:ext>
                </a:extLst>
              </p:cNvPr>
              <p:cNvSpPr>
                <a:spLocks noChangeArrowheads="1"/>
              </p:cNvSpPr>
              <p:nvPr/>
            </p:nvSpPr>
            <p:spPr bwMode="auto">
              <a:xfrm>
                <a:off x="2016"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87" name="Rectangle 83">
                <a:extLst>
                  <a:ext uri="{FF2B5EF4-FFF2-40B4-BE49-F238E27FC236}">
                    <a16:creationId xmlns:a16="http://schemas.microsoft.com/office/drawing/2014/main" id="{7D5B3CB8-1491-1748-A5FB-25A72CD9B50C}"/>
                  </a:ext>
                </a:extLst>
              </p:cNvPr>
              <p:cNvSpPr>
                <a:spLocks noChangeArrowheads="1"/>
              </p:cNvSpPr>
              <p:nvPr/>
            </p:nvSpPr>
            <p:spPr bwMode="auto">
              <a:xfrm>
                <a:off x="2016"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88" name="Rectangle 84">
                <a:extLst>
                  <a:ext uri="{FF2B5EF4-FFF2-40B4-BE49-F238E27FC236}">
                    <a16:creationId xmlns:a16="http://schemas.microsoft.com/office/drawing/2014/main" id="{1DACDFB1-4CC8-7F42-802B-52CAC878467B}"/>
                  </a:ext>
                </a:extLst>
              </p:cNvPr>
              <p:cNvSpPr>
                <a:spLocks noChangeArrowheads="1"/>
              </p:cNvSpPr>
              <p:nvPr/>
            </p:nvSpPr>
            <p:spPr bwMode="auto">
              <a:xfrm>
                <a:off x="2016"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89" name="Rectangle 85">
                <a:extLst>
                  <a:ext uri="{FF2B5EF4-FFF2-40B4-BE49-F238E27FC236}">
                    <a16:creationId xmlns:a16="http://schemas.microsoft.com/office/drawing/2014/main" id="{892326CB-216A-EE45-A1D7-F0E42903E864}"/>
                  </a:ext>
                </a:extLst>
              </p:cNvPr>
              <p:cNvSpPr>
                <a:spLocks noChangeArrowheads="1"/>
              </p:cNvSpPr>
              <p:nvPr/>
            </p:nvSpPr>
            <p:spPr bwMode="auto">
              <a:xfrm>
                <a:off x="2016"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90" name="Rectangle 86">
                <a:extLst>
                  <a:ext uri="{FF2B5EF4-FFF2-40B4-BE49-F238E27FC236}">
                    <a16:creationId xmlns:a16="http://schemas.microsoft.com/office/drawing/2014/main" id="{796D29BD-4C1A-274B-86D1-D4C1E8FF462F}"/>
                  </a:ext>
                </a:extLst>
              </p:cNvPr>
              <p:cNvSpPr>
                <a:spLocks noChangeArrowheads="1"/>
              </p:cNvSpPr>
              <p:nvPr/>
            </p:nvSpPr>
            <p:spPr bwMode="auto">
              <a:xfrm>
                <a:off x="2208"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91" name="Rectangle 87">
                <a:extLst>
                  <a:ext uri="{FF2B5EF4-FFF2-40B4-BE49-F238E27FC236}">
                    <a16:creationId xmlns:a16="http://schemas.microsoft.com/office/drawing/2014/main" id="{B8366C52-E56F-9F4C-8B78-DF4089305DFC}"/>
                  </a:ext>
                </a:extLst>
              </p:cNvPr>
              <p:cNvSpPr>
                <a:spLocks noChangeArrowheads="1"/>
              </p:cNvSpPr>
              <p:nvPr/>
            </p:nvSpPr>
            <p:spPr bwMode="auto">
              <a:xfrm>
                <a:off x="2208"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92" name="Rectangle 88">
                <a:extLst>
                  <a:ext uri="{FF2B5EF4-FFF2-40B4-BE49-F238E27FC236}">
                    <a16:creationId xmlns:a16="http://schemas.microsoft.com/office/drawing/2014/main" id="{5A5CF4B3-29CE-524A-A2FF-512049364EBE}"/>
                  </a:ext>
                </a:extLst>
              </p:cNvPr>
              <p:cNvSpPr>
                <a:spLocks noChangeArrowheads="1"/>
              </p:cNvSpPr>
              <p:nvPr/>
            </p:nvSpPr>
            <p:spPr bwMode="auto">
              <a:xfrm>
                <a:off x="2208"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93" name="Rectangle 89">
                <a:extLst>
                  <a:ext uri="{FF2B5EF4-FFF2-40B4-BE49-F238E27FC236}">
                    <a16:creationId xmlns:a16="http://schemas.microsoft.com/office/drawing/2014/main" id="{3C6F2B88-165E-7E4E-AF75-DDD1E0BCC323}"/>
                  </a:ext>
                </a:extLst>
              </p:cNvPr>
              <p:cNvSpPr>
                <a:spLocks noChangeArrowheads="1"/>
              </p:cNvSpPr>
              <p:nvPr/>
            </p:nvSpPr>
            <p:spPr bwMode="auto">
              <a:xfrm>
                <a:off x="2208"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94" name="Rectangle 90">
                <a:extLst>
                  <a:ext uri="{FF2B5EF4-FFF2-40B4-BE49-F238E27FC236}">
                    <a16:creationId xmlns:a16="http://schemas.microsoft.com/office/drawing/2014/main" id="{1493B623-DF34-1741-8012-E604054E4610}"/>
                  </a:ext>
                </a:extLst>
              </p:cNvPr>
              <p:cNvSpPr>
                <a:spLocks noChangeArrowheads="1"/>
              </p:cNvSpPr>
              <p:nvPr/>
            </p:nvSpPr>
            <p:spPr bwMode="auto">
              <a:xfrm>
                <a:off x="2208"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95" name="Rectangle 91">
                <a:extLst>
                  <a:ext uri="{FF2B5EF4-FFF2-40B4-BE49-F238E27FC236}">
                    <a16:creationId xmlns:a16="http://schemas.microsoft.com/office/drawing/2014/main" id="{1C9B36CC-8635-A449-863A-E08545C84689}"/>
                  </a:ext>
                </a:extLst>
              </p:cNvPr>
              <p:cNvSpPr>
                <a:spLocks noChangeArrowheads="1"/>
              </p:cNvSpPr>
              <p:nvPr/>
            </p:nvSpPr>
            <p:spPr bwMode="auto">
              <a:xfrm>
                <a:off x="2208"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96" name="Rectangle 92">
                <a:extLst>
                  <a:ext uri="{FF2B5EF4-FFF2-40B4-BE49-F238E27FC236}">
                    <a16:creationId xmlns:a16="http://schemas.microsoft.com/office/drawing/2014/main" id="{A0E9AF04-2AF1-DD40-A76C-68BA01B8C296}"/>
                  </a:ext>
                </a:extLst>
              </p:cNvPr>
              <p:cNvSpPr>
                <a:spLocks noChangeArrowheads="1"/>
              </p:cNvSpPr>
              <p:nvPr/>
            </p:nvSpPr>
            <p:spPr bwMode="auto">
              <a:xfrm>
                <a:off x="2208"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97" name="Rectangle 93">
                <a:extLst>
                  <a:ext uri="{FF2B5EF4-FFF2-40B4-BE49-F238E27FC236}">
                    <a16:creationId xmlns:a16="http://schemas.microsoft.com/office/drawing/2014/main" id="{22B8C0F2-9C82-0944-83C4-545080DB83FD}"/>
                  </a:ext>
                </a:extLst>
              </p:cNvPr>
              <p:cNvSpPr>
                <a:spLocks noChangeArrowheads="1"/>
              </p:cNvSpPr>
              <p:nvPr/>
            </p:nvSpPr>
            <p:spPr bwMode="auto">
              <a:xfrm>
                <a:off x="2208"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98" name="Rectangle 94">
                <a:extLst>
                  <a:ext uri="{FF2B5EF4-FFF2-40B4-BE49-F238E27FC236}">
                    <a16:creationId xmlns:a16="http://schemas.microsoft.com/office/drawing/2014/main" id="{106F984C-0850-9143-A66B-F870279266AF}"/>
                  </a:ext>
                </a:extLst>
              </p:cNvPr>
              <p:cNvSpPr>
                <a:spLocks noChangeArrowheads="1"/>
              </p:cNvSpPr>
              <p:nvPr/>
            </p:nvSpPr>
            <p:spPr bwMode="auto">
              <a:xfrm>
                <a:off x="2400"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99" name="Rectangle 95">
                <a:extLst>
                  <a:ext uri="{FF2B5EF4-FFF2-40B4-BE49-F238E27FC236}">
                    <a16:creationId xmlns:a16="http://schemas.microsoft.com/office/drawing/2014/main" id="{F9359700-6E6E-A64D-B3C2-B437E72E2A7D}"/>
                  </a:ext>
                </a:extLst>
              </p:cNvPr>
              <p:cNvSpPr>
                <a:spLocks noChangeArrowheads="1"/>
              </p:cNvSpPr>
              <p:nvPr/>
            </p:nvSpPr>
            <p:spPr bwMode="auto">
              <a:xfrm>
                <a:off x="2400"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00" name="Rectangle 96">
                <a:extLst>
                  <a:ext uri="{FF2B5EF4-FFF2-40B4-BE49-F238E27FC236}">
                    <a16:creationId xmlns:a16="http://schemas.microsoft.com/office/drawing/2014/main" id="{92786F84-4848-3545-981B-3D381979B70C}"/>
                  </a:ext>
                </a:extLst>
              </p:cNvPr>
              <p:cNvSpPr>
                <a:spLocks noChangeArrowheads="1"/>
              </p:cNvSpPr>
              <p:nvPr/>
            </p:nvSpPr>
            <p:spPr bwMode="auto">
              <a:xfrm>
                <a:off x="2400"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01" name="Rectangle 97">
                <a:extLst>
                  <a:ext uri="{FF2B5EF4-FFF2-40B4-BE49-F238E27FC236}">
                    <a16:creationId xmlns:a16="http://schemas.microsoft.com/office/drawing/2014/main" id="{E6E27E41-996E-1B44-BEBD-D41C94B7D9D4}"/>
                  </a:ext>
                </a:extLst>
              </p:cNvPr>
              <p:cNvSpPr>
                <a:spLocks noChangeArrowheads="1"/>
              </p:cNvSpPr>
              <p:nvPr/>
            </p:nvSpPr>
            <p:spPr bwMode="auto">
              <a:xfrm>
                <a:off x="2400"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02" name="Rectangle 98">
                <a:extLst>
                  <a:ext uri="{FF2B5EF4-FFF2-40B4-BE49-F238E27FC236}">
                    <a16:creationId xmlns:a16="http://schemas.microsoft.com/office/drawing/2014/main" id="{EAE480AF-AC61-F64B-A4D1-F8008CB6E650}"/>
                  </a:ext>
                </a:extLst>
              </p:cNvPr>
              <p:cNvSpPr>
                <a:spLocks noChangeArrowheads="1"/>
              </p:cNvSpPr>
              <p:nvPr/>
            </p:nvSpPr>
            <p:spPr bwMode="auto">
              <a:xfrm>
                <a:off x="2400"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03" name="Rectangle 99">
                <a:extLst>
                  <a:ext uri="{FF2B5EF4-FFF2-40B4-BE49-F238E27FC236}">
                    <a16:creationId xmlns:a16="http://schemas.microsoft.com/office/drawing/2014/main" id="{FCFA79D3-497E-6846-9EBF-B081259256B2}"/>
                  </a:ext>
                </a:extLst>
              </p:cNvPr>
              <p:cNvSpPr>
                <a:spLocks noChangeArrowheads="1"/>
              </p:cNvSpPr>
              <p:nvPr/>
            </p:nvSpPr>
            <p:spPr bwMode="auto">
              <a:xfrm>
                <a:off x="2400"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04" name="Rectangle 100">
                <a:extLst>
                  <a:ext uri="{FF2B5EF4-FFF2-40B4-BE49-F238E27FC236}">
                    <a16:creationId xmlns:a16="http://schemas.microsoft.com/office/drawing/2014/main" id="{4C9B530D-0243-2F4D-92E1-503E0BD396D6}"/>
                  </a:ext>
                </a:extLst>
              </p:cNvPr>
              <p:cNvSpPr>
                <a:spLocks noChangeArrowheads="1"/>
              </p:cNvSpPr>
              <p:nvPr/>
            </p:nvSpPr>
            <p:spPr bwMode="auto">
              <a:xfrm>
                <a:off x="2400"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05" name="Rectangle 101">
                <a:extLst>
                  <a:ext uri="{FF2B5EF4-FFF2-40B4-BE49-F238E27FC236}">
                    <a16:creationId xmlns:a16="http://schemas.microsoft.com/office/drawing/2014/main" id="{27F61014-99F4-B044-B5ED-3E16BB5D516A}"/>
                  </a:ext>
                </a:extLst>
              </p:cNvPr>
              <p:cNvSpPr>
                <a:spLocks noChangeArrowheads="1"/>
              </p:cNvSpPr>
              <p:nvPr/>
            </p:nvSpPr>
            <p:spPr bwMode="auto">
              <a:xfrm>
                <a:off x="2400"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06" name="Rectangle 102">
                <a:extLst>
                  <a:ext uri="{FF2B5EF4-FFF2-40B4-BE49-F238E27FC236}">
                    <a16:creationId xmlns:a16="http://schemas.microsoft.com/office/drawing/2014/main" id="{6D9BA610-E355-F44D-A874-2D4E598E3792}"/>
                  </a:ext>
                </a:extLst>
              </p:cNvPr>
              <p:cNvSpPr>
                <a:spLocks noChangeArrowheads="1"/>
              </p:cNvSpPr>
              <p:nvPr/>
            </p:nvSpPr>
            <p:spPr bwMode="auto">
              <a:xfrm>
                <a:off x="2592"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07" name="Rectangle 103">
                <a:extLst>
                  <a:ext uri="{FF2B5EF4-FFF2-40B4-BE49-F238E27FC236}">
                    <a16:creationId xmlns:a16="http://schemas.microsoft.com/office/drawing/2014/main" id="{6567101E-C165-D543-AD99-EBEC713B0983}"/>
                  </a:ext>
                </a:extLst>
              </p:cNvPr>
              <p:cNvSpPr>
                <a:spLocks noChangeArrowheads="1"/>
              </p:cNvSpPr>
              <p:nvPr/>
            </p:nvSpPr>
            <p:spPr bwMode="auto">
              <a:xfrm>
                <a:off x="2592"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08" name="Rectangle 104">
                <a:extLst>
                  <a:ext uri="{FF2B5EF4-FFF2-40B4-BE49-F238E27FC236}">
                    <a16:creationId xmlns:a16="http://schemas.microsoft.com/office/drawing/2014/main" id="{374D1EE6-A7A2-1342-B83F-FB162FB3AF49}"/>
                  </a:ext>
                </a:extLst>
              </p:cNvPr>
              <p:cNvSpPr>
                <a:spLocks noChangeArrowheads="1"/>
              </p:cNvSpPr>
              <p:nvPr/>
            </p:nvSpPr>
            <p:spPr bwMode="auto">
              <a:xfrm>
                <a:off x="2592"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09" name="Rectangle 105">
                <a:extLst>
                  <a:ext uri="{FF2B5EF4-FFF2-40B4-BE49-F238E27FC236}">
                    <a16:creationId xmlns:a16="http://schemas.microsoft.com/office/drawing/2014/main" id="{951CE658-6516-E144-B1C3-5F178CE8E1DB}"/>
                  </a:ext>
                </a:extLst>
              </p:cNvPr>
              <p:cNvSpPr>
                <a:spLocks noChangeArrowheads="1"/>
              </p:cNvSpPr>
              <p:nvPr/>
            </p:nvSpPr>
            <p:spPr bwMode="auto">
              <a:xfrm>
                <a:off x="2592"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10" name="Rectangle 106">
                <a:extLst>
                  <a:ext uri="{FF2B5EF4-FFF2-40B4-BE49-F238E27FC236}">
                    <a16:creationId xmlns:a16="http://schemas.microsoft.com/office/drawing/2014/main" id="{92B1365F-EB3F-6543-94AE-07F233338CBE}"/>
                  </a:ext>
                </a:extLst>
              </p:cNvPr>
              <p:cNvSpPr>
                <a:spLocks noChangeArrowheads="1"/>
              </p:cNvSpPr>
              <p:nvPr/>
            </p:nvSpPr>
            <p:spPr bwMode="auto">
              <a:xfrm>
                <a:off x="2592"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11" name="Rectangle 107">
                <a:extLst>
                  <a:ext uri="{FF2B5EF4-FFF2-40B4-BE49-F238E27FC236}">
                    <a16:creationId xmlns:a16="http://schemas.microsoft.com/office/drawing/2014/main" id="{8AD2E99A-3E14-B04A-9803-63D704BE22DC}"/>
                  </a:ext>
                </a:extLst>
              </p:cNvPr>
              <p:cNvSpPr>
                <a:spLocks noChangeArrowheads="1"/>
              </p:cNvSpPr>
              <p:nvPr/>
            </p:nvSpPr>
            <p:spPr bwMode="auto">
              <a:xfrm>
                <a:off x="2592"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12" name="Rectangle 108">
                <a:extLst>
                  <a:ext uri="{FF2B5EF4-FFF2-40B4-BE49-F238E27FC236}">
                    <a16:creationId xmlns:a16="http://schemas.microsoft.com/office/drawing/2014/main" id="{C845A016-2A85-C94B-96DC-33E4CDB8E8AD}"/>
                  </a:ext>
                </a:extLst>
              </p:cNvPr>
              <p:cNvSpPr>
                <a:spLocks noChangeArrowheads="1"/>
              </p:cNvSpPr>
              <p:nvPr/>
            </p:nvSpPr>
            <p:spPr bwMode="auto">
              <a:xfrm>
                <a:off x="2592"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13" name="Rectangle 109">
                <a:extLst>
                  <a:ext uri="{FF2B5EF4-FFF2-40B4-BE49-F238E27FC236}">
                    <a16:creationId xmlns:a16="http://schemas.microsoft.com/office/drawing/2014/main" id="{8E8DCF9B-9DCA-274E-919F-354F1CD10F83}"/>
                  </a:ext>
                </a:extLst>
              </p:cNvPr>
              <p:cNvSpPr>
                <a:spLocks noChangeArrowheads="1"/>
              </p:cNvSpPr>
              <p:nvPr/>
            </p:nvSpPr>
            <p:spPr bwMode="auto">
              <a:xfrm>
                <a:off x="2592"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14" name="Rectangle 110">
                <a:extLst>
                  <a:ext uri="{FF2B5EF4-FFF2-40B4-BE49-F238E27FC236}">
                    <a16:creationId xmlns:a16="http://schemas.microsoft.com/office/drawing/2014/main" id="{E1A2F878-1BCF-CA42-A667-A02F942BABE4}"/>
                  </a:ext>
                </a:extLst>
              </p:cNvPr>
              <p:cNvSpPr>
                <a:spLocks noChangeArrowheads="1"/>
              </p:cNvSpPr>
              <p:nvPr/>
            </p:nvSpPr>
            <p:spPr bwMode="auto">
              <a:xfrm>
                <a:off x="2784"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15" name="Rectangle 111">
                <a:extLst>
                  <a:ext uri="{FF2B5EF4-FFF2-40B4-BE49-F238E27FC236}">
                    <a16:creationId xmlns:a16="http://schemas.microsoft.com/office/drawing/2014/main" id="{F8427E94-212D-8249-B1B1-6C309607AFB5}"/>
                  </a:ext>
                </a:extLst>
              </p:cNvPr>
              <p:cNvSpPr>
                <a:spLocks noChangeArrowheads="1"/>
              </p:cNvSpPr>
              <p:nvPr/>
            </p:nvSpPr>
            <p:spPr bwMode="auto">
              <a:xfrm>
                <a:off x="2784"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16" name="Rectangle 112">
                <a:extLst>
                  <a:ext uri="{FF2B5EF4-FFF2-40B4-BE49-F238E27FC236}">
                    <a16:creationId xmlns:a16="http://schemas.microsoft.com/office/drawing/2014/main" id="{3E3F59E2-5296-6B4A-9900-77C6DF610E25}"/>
                  </a:ext>
                </a:extLst>
              </p:cNvPr>
              <p:cNvSpPr>
                <a:spLocks noChangeArrowheads="1"/>
              </p:cNvSpPr>
              <p:nvPr/>
            </p:nvSpPr>
            <p:spPr bwMode="auto">
              <a:xfrm>
                <a:off x="2784"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17" name="Rectangle 113">
                <a:extLst>
                  <a:ext uri="{FF2B5EF4-FFF2-40B4-BE49-F238E27FC236}">
                    <a16:creationId xmlns:a16="http://schemas.microsoft.com/office/drawing/2014/main" id="{998A0C81-FFBD-5141-9917-122D41C67020}"/>
                  </a:ext>
                </a:extLst>
              </p:cNvPr>
              <p:cNvSpPr>
                <a:spLocks noChangeArrowheads="1"/>
              </p:cNvSpPr>
              <p:nvPr/>
            </p:nvSpPr>
            <p:spPr bwMode="auto">
              <a:xfrm>
                <a:off x="2784"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18" name="Rectangle 114">
                <a:extLst>
                  <a:ext uri="{FF2B5EF4-FFF2-40B4-BE49-F238E27FC236}">
                    <a16:creationId xmlns:a16="http://schemas.microsoft.com/office/drawing/2014/main" id="{E982A7E9-EB19-9348-99DD-322A8A6BA669}"/>
                  </a:ext>
                </a:extLst>
              </p:cNvPr>
              <p:cNvSpPr>
                <a:spLocks noChangeArrowheads="1"/>
              </p:cNvSpPr>
              <p:nvPr/>
            </p:nvSpPr>
            <p:spPr bwMode="auto">
              <a:xfrm>
                <a:off x="2784"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19" name="Rectangle 115">
                <a:extLst>
                  <a:ext uri="{FF2B5EF4-FFF2-40B4-BE49-F238E27FC236}">
                    <a16:creationId xmlns:a16="http://schemas.microsoft.com/office/drawing/2014/main" id="{12805FD3-8790-B140-84DE-91DC864A791C}"/>
                  </a:ext>
                </a:extLst>
              </p:cNvPr>
              <p:cNvSpPr>
                <a:spLocks noChangeArrowheads="1"/>
              </p:cNvSpPr>
              <p:nvPr/>
            </p:nvSpPr>
            <p:spPr bwMode="auto">
              <a:xfrm>
                <a:off x="2784"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20" name="Rectangle 116">
                <a:extLst>
                  <a:ext uri="{FF2B5EF4-FFF2-40B4-BE49-F238E27FC236}">
                    <a16:creationId xmlns:a16="http://schemas.microsoft.com/office/drawing/2014/main" id="{0E289D77-AFA0-C042-885A-868FD2C50183}"/>
                  </a:ext>
                </a:extLst>
              </p:cNvPr>
              <p:cNvSpPr>
                <a:spLocks noChangeArrowheads="1"/>
              </p:cNvSpPr>
              <p:nvPr/>
            </p:nvSpPr>
            <p:spPr bwMode="auto">
              <a:xfrm>
                <a:off x="2784"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21" name="Rectangle 117">
                <a:extLst>
                  <a:ext uri="{FF2B5EF4-FFF2-40B4-BE49-F238E27FC236}">
                    <a16:creationId xmlns:a16="http://schemas.microsoft.com/office/drawing/2014/main" id="{AB5EDC41-EB3D-A04A-8AFB-A0E0E507CC5A}"/>
                  </a:ext>
                </a:extLst>
              </p:cNvPr>
              <p:cNvSpPr>
                <a:spLocks noChangeArrowheads="1"/>
              </p:cNvSpPr>
              <p:nvPr/>
            </p:nvSpPr>
            <p:spPr bwMode="auto">
              <a:xfrm>
                <a:off x="2784"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22" name="Rectangle 118">
                <a:extLst>
                  <a:ext uri="{FF2B5EF4-FFF2-40B4-BE49-F238E27FC236}">
                    <a16:creationId xmlns:a16="http://schemas.microsoft.com/office/drawing/2014/main" id="{C7304B14-3A0D-FE4E-B095-A9FC44825B43}"/>
                  </a:ext>
                </a:extLst>
              </p:cNvPr>
              <p:cNvSpPr>
                <a:spLocks noChangeArrowheads="1"/>
              </p:cNvSpPr>
              <p:nvPr/>
            </p:nvSpPr>
            <p:spPr bwMode="auto">
              <a:xfrm>
                <a:off x="2976"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23" name="Rectangle 119">
                <a:extLst>
                  <a:ext uri="{FF2B5EF4-FFF2-40B4-BE49-F238E27FC236}">
                    <a16:creationId xmlns:a16="http://schemas.microsoft.com/office/drawing/2014/main" id="{63D1BCD9-5ED0-4649-B905-774235949C18}"/>
                  </a:ext>
                </a:extLst>
              </p:cNvPr>
              <p:cNvSpPr>
                <a:spLocks noChangeArrowheads="1"/>
              </p:cNvSpPr>
              <p:nvPr/>
            </p:nvSpPr>
            <p:spPr bwMode="auto">
              <a:xfrm>
                <a:off x="2976"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24" name="Rectangle 120">
                <a:extLst>
                  <a:ext uri="{FF2B5EF4-FFF2-40B4-BE49-F238E27FC236}">
                    <a16:creationId xmlns:a16="http://schemas.microsoft.com/office/drawing/2014/main" id="{C81CDBE8-3589-2B44-915B-4A1A684F30B1}"/>
                  </a:ext>
                </a:extLst>
              </p:cNvPr>
              <p:cNvSpPr>
                <a:spLocks noChangeArrowheads="1"/>
              </p:cNvSpPr>
              <p:nvPr/>
            </p:nvSpPr>
            <p:spPr bwMode="auto">
              <a:xfrm>
                <a:off x="2976"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25" name="Rectangle 121">
                <a:extLst>
                  <a:ext uri="{FF2B5EF4-FFF2-40B4-BE49-F238E27FC236}">
                    <a16:creationId xmlns:a16="http://schemas.microsoft.com/office/drawing/2014/main" id="{43980365-3081-0E42-A3A6-41BF9C89FB39}"/>
                  </a:ext>
                </a:extLst>
              </p:cNvPr>
              <p:cNvSpPr>
                <a:spLocks noChangeArrowheads="1"/>
              </p:cNvSpPr>
              <p:nvPr/>
            </p:nvSpPr>
            <p:spPr bwMode="auto">
              <a:xfrm>
                <a:off x="2976"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26" name="Rectangle 122">
                <a:extLst>
                  <a:ext uri="{FF2B5EF4-FFF2-40B4-BE49-F238E27FC236}">
                    <a16:creationId xmlns:a16="http://schemas.microsoft.com/office/drawing/2014/main" id="{F84C7ED8-AD50-E142-8AB0-C9BC0A4C3181}"/>
                  </a:ext>
                </a:extLst>
              </p:cNvPr>
              <p:cNvSpPr>
                <a:spLocks noChangeArrowheads="1"/>
              </p:cNvSpPr>
              <p:nvPr/>
            </p:nvSpPr>
            <p:spPr bwMode="auto">
              <a:xfrm>
                <a:off x="2976"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27" name="Rectangle 123">
                <a:extLst>
                  <a:ext uri="{FF2B5EF4-FFF2-40B4-BE49-F238E27FC236}">
                    <a16:creationId xmlns:a16="http://schemas.microsoft.com/office/drawing/2014/main" id="{AA061EA4-D53E-1042-A700-C4A26144FDE3}"/>
                  </a:ext>
                </a:extLst>
              </p:cNvPr>
              <p:cNvSpPr>
                <a:spLocks noChangeArrowheads="1"/>
              </p:cNvSpPr>
              <p:nvPr/>
            </p:nvSpPr>
            <p:spPr bwMode="auto">
              <a:xfrm>
                <a:off x="2976"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28" name="Rectangle 124">
                <a:extLst>
                  <a:ext uri="{FF2B5EF4-FFF2-40B4-BE49-F238E27FC236}">
                    <a16:creationId xmlns:a16="http://schemas.microsoft.com/office/drawing/2014/main" id="{40BF2C1A-DF1B-8F43-A710-D8E96B040130}"/>
                  </a:ext>
                </a:extLst>
              </p:cNvPr>
              <p:cNvSpPr>
                <a:spLocks noChangeArrowheads="1"/>
              </p:cNvSpPr>
              <p:nvPr/>
            </p:nvSpPr>
            <p:spPr bwMode="auto">
              <a:xfrm>
                <a:off x="2976"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29" name="Rectangle 125">
                <a:extLst>
                  <a:ext uri="{FF2B5EF4-FFF2-40B4-BE49-F238E27FC236}">
                    <a16:creationId xmlns:a16="http://schemas.microsoft.com/office/drawing/2014/main" id="{CEAFCC56-6241-6847-BCE8-9E73DB0E29CE}"/>
                  </a:ext>
                </a:extLst>
              </p:cNvPr>
              <p:cNvSpPr>
                <a:spLocks noChangeArrowheads="1"/>
              </p:cNvSpPr>
              <p:nvPr/>
            </p:nvSpPr>
            <p:spPr bwMode="auto">
              <a:xfrm>
                <a:off x="2976"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30" name="Rectangle 126">
                <a:extLst>
                  <a:ext uri="{FF2B5EF4-FFF2-40B4-BE49-F238E27FC236}">
                    <a16:creationId xmlns:a16="http://schemas.microsoft.com/office/drawing/2014/main" id="{6E7C960F-37E9-B042-9803-9D8D00A9BA3F}"/>
                  </a:ext>
                </a:extLst>
              </p:cNvPr>
              <p:cNvSpPr>
                <a:spLocks noChangeArrowheads="1"/>
              </p:cNvSpPr>
              <p:nvPr/>
            </p:nvSpPr>
            <p:spPr bwMode="auto">
              <a:xfrm>
                <a:off x="3168"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31" name="Rectangle 127">
                <a:extLst>
                  <a:ext uri="{FF2B5EF4-FFF2-40B4-BE49-F238E27FC236}">
                    <a16:creationId xmlns:a16="http://schemas.microsoft.com/office/drawing/2014/main" id="{6067A300-A14F-7C49-A6C0-20EC643A309A}"/>
                  </a:ext>
                </a:extLst>
              </p:cNvPr>
              <p:cNvSpPr>
                <a:spLocks noChangeArrowheads="1"/>
              </p:cNvSpPr>
              <p:nvPr/>
            </p:nvSpPr>
            <p:spPr bwMode="auto">
              <a:xfrm>
                <a:off x="3168"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32" name="Rectangle 128">
                <a:extLst>
                  <a:ext uri="{FF2B5EF4-FFF2-40B4-BE49-F238E27FC236}">
                    <a16:creationId xmlns:a16="http://schemas.microsoft.com/office/drawing/2014/main" id="{85194D65-4871-224B-9B98-07DBA2D08248}"/>
                  </a:ext>
                </a:extLst>
              </p:cNvPr>
              <p:cNvSpPr>
                <a:spLocks noChangeArrowheads="1"/>
              </p:cNvSpPr>
              <p:nvPr/>
            </p:nvSpPr>
            <p:spPr bwMode="auto">
              <a:xfrm>
                <a:off x="3168"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33" name="Rectangle 129">
                <a:extLst>
                  <a:ext uri="{FF2B5EF4-FFF2-40B4-BE49-F238E27FC236}">
                    <a16:creationId xmlns:a16="http://schemas.microsoft.com/office/drawing/2014/main" id="{57B478F6-E945-C141-AD70-953BBCDB8A19}"/>
                  </a:ext>
                </a:extLst>
              </p:cNvPr>
              <p:cNvSpPr>
                <a:spLocks noChangeArrowheads="1"/>
              </p:cNvSpPr>
              <p:nvPr/>
            </p:nvSpPr>
            <p:spPr bwMode="auto">
              <a:xfrm>
                <a:off x="3168"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34" name="Rectangle 130">
                <a:extLst>
                  <a:ext uri="{FF2B5EF4-FFF2-40B4-BE49-F238E27FC236}">
                    <a16:creationId xmlns:a16="http://schemas.microsoft.com/office/drawing/2014/main" id="{D65A3772-5EA4-D141-9F99-361822C305F8}"/>
                  </a:ext>
                </a:extLst>
              </p:cNvPr>
              <p:cNvSpPr>
                <a:spLocks noChangeArrowheads="1"/>
              </p:cNvSpPr>
              <p:nvPr/>
            </p:nvSpPr>
            <p:spPr bwMode="auto">
              <a:xfrm>
                <a:off x="3168"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35" name="Rectangle 131">
                <a:extLst>
                  <a:ext uri="{FF2B5EF4-FFF2-40B4-BE49-F238E27FC236}">
                    <a16:creationId xmlns:a16="http://schemas.microsoft.com/office/drawing/2014/main" id="{0FED14BA-6497-0A4E-B899-0DB2A1ADFB13}"/>
                  </a:ext>
                </a:extLst>
              </p:cNvPr>
              <p:cNvSpPr>
                <a:spLocks noChangeArrowheads="1"/>
              </p:cNvSpPr>
              <p:nvPr/>
            </p:nvSpPr>
            <p:spPr bwMode="auto">
              <a:xfrm>
                <a:off x="3168"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36" name="Rectangle 132">
                <a:extLst>
                  <a:ext uri="{FF2B5EF4-FFF2-40B4-BE49-F238E27FC236}">
                    <a16:creationId xmlns:a16="http://schemas.microsoft.com/office/drawing/2014/main" id="{EC21B000-DBF3-3440-BD71-D3DCBADB4677}"/>
                  </a:ext>
                </a:extLst>
              </p:cNvPr>
              <p:cNvSpPr>
                <a:spLocks noChangeArrowheads="1"/>
              </p:cNvSpPr>
              <p:nvPr/>
            </p:nvSpPr>
            <p:spPr bwMode="auto">
              <a:xfrm>
                <a:off x="3168"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37" name="Rectangle 133">
                <a:extLst>
                  <a:ext uri="{FF2B5EF4-FFF2-40B4-BE49-F238E27FC236}">
                    <a16:creationId xmlns:a16="http://schemas.microsoft.com/office/drawing/2014/main" id="{DA9CA9A6-F7D0-5443-AC5D-9BB92E359C71}"/>
                  </a:ext>
                </a:extLst>
              </p:cNvPr>
              <p:cNvSpPr>
                <a:spLocks noChangeArrowheads="1"/>
              </p:cNvSpPr>
              <p:nvPr/>
            </p:nvSpPr>
            <p:spPr bwMode="auto">
              <a:xfrm>
                <a:off x="3168"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sp>
          <p:nvSpPr>
            <p:cNvPr id="17593" name="Text Box 134">
              <a:extLst>
                <a:ext uri="{FF2B5EF4-FFF2-40B4-BE49-F238E27FC236}">
                  <a16:creationId xmlns:a16="http://schemas.microsoft.com/office/drawing/2014/main" id="{E70D17BF-B731-6946-8AF4-5926FCA777F8}"/>
                </a:ext>
              </a:extLst>
            </p:cNvPr>
            <p:cNvSpPr txBox="1">
              <a:spLocks noChangeArrowheads="1"/>
            </p:cNvSpPr>
            <p:nvPr/>
          </p:nvSpPr>
          <p:spPr bwMode="auto">
            <a:xfrm>
              <a:off x="5360" y="1986"/>
              <a:ext cx="40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cs typeface="Arial" panose="020B0604020202020204" pitchFamily="34" charset="0"/>
                </a:rPr>
                <a:t>Time</a:t>
              </a:r>
            </a:p>
          </p:txBody>
        </p:sp>
        <p:sp>
          <p:nvSpPr>
            <p:cNvPr id="17594" name="Text Box 135">
              <a:extLst>
                <a:ext uri="{FF2B5EF4-FFF2-40B4-BE49-F238E27FC236}">
                  <a16:creationId xmlns:a16="http://schemas.microsoft.com/office/drawing/2014/main" id="{12F768A7-3B65-4140-9374-FDF8F05AB697}"/>
                </a:ext>
              </a:extLst>
            </p:cNvPr>
            <p:cNvSpPr txBox="1">
              <a:spLocks noChangeArrowheads="1"/>
            </p:cNvSpPr>
            <p:nvPr/>
          </p:nvSpPr>
          <p:spPr bwMode="auto">
            <a:xfrm>
              <a:off x="2400" y="198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0</a:t>
              </a:r>
            </a:p>
          </p:txBody>
        </p:sp>
        <p:sp>
          <p:nvSpPr>
            <p:cNvPr id="17595" name="Text Box 136">
              <a:extLst>
                <a:ext uri="{FF2B5EF4-FFF2-40B4-BE49-F238E27FC236}">
                  <a16:creationId xmlns:a16="http://schemas.microsoft.com/office/drawing/2014/main" id="{92B1C60D-8BB4-4344-8D5A-5DE1CBD2504E}"/>
                </a:ext>
              </a:extLst>
            </p:cNvPr>
            <p:cNvSpPr txBox="1">
              <a:spLocks noChangeArrowheads="1"/>
            </p:cNvSpPr>
            <p:nvPr/>
          </p:nvSpPr>
          <p:spPr bwMode="auto">
            <a:xfrm>
              <a:off x="2784" y="198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2</a:t>
              </a:r>
            </a:p>
          </p:txBody>
        </p:sp>
        <p:sp>
          <p:nvSpPr>
            <p:cNvPr id="17596" name="Text Box 137">
              <a:extLst>
                <a:ext uri="{FF2B5EF4-FFF2-40B4-BE49-F238E27FC236}">
                  <a16:creationId xmlns:a16="http://schemas.microsoft.com/office/drawing/2014/main" id="{A9AB8418-1B8A-0D47-B93A-AB8A47F1DD63}"/>
                </a:ext>
              </a:extLst>
            </p:cNvPr>
            <p:cNvSpPr txBox="1">
              <a:spLocks noChangeArrowheads="1"/>
            </p:cNvSpPr>
            <p:nvPr/>
          </p:nvSpPr>
          <p:spPr bwMode="auto">
            <a:xfrm>
              <a:off x="3168" y="198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4</a:t>
              </a:r>
            </a:p>
          </p:txBody>
        </p:sp>
        <p:sp>
          <p:nvSpPr>
            <p:cNvPr id="17597" name="Text Box 138">
              <a:extLst>
                <a:ext uri="{FF2B5EF4-FFF2-40B4-BE49-F238E27FC236}">
                  <a16:creationId xmlns:a16="http://schemas.microsoft.com/office/drawing/2014/main" id="{6C71BD55-E4EA-2D41-AF8C-D9DBFE4FBEED}"/>
                </a:ext>
              </a:extLst>
            </p:cNvPr>
            <p:cNvSpPr txBox="1">
              <a:spLocks noChangeArrowheads="1"/>
            </p:cNvSpPr>
            <p:nvPr/>
          </p:nvSpPr>
          <p:spPr bwMode="auto">
            <a:xfrm>
              <a:off x="3552" y="198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6</a:t>
              </a:r>
            </a:p>
          </p:txBody>
        </p:sp>
        <p:sp>
          <p:nvSpPr>
            <p:cNvPr id="17598" name="Text Box 139">
              <a:extLst>
                <a:ext uri="{FF2B5EF4-FFF2-40B4-BE49-F238E27FC236}">
                  <a16:creationId xmlns:a16="http://schemas.microsoft.com/office/drawing/2014/main" id="{169E3F71-A5D2-644C-9602-B8B6EB47F715}"/>
                </a:ext>
              </a:extLst>
            </p:cNvPr>
            <p:cNvSpPr txBox="1">
              <a:spLocks noChangeArrowheads="1"/>
            </p:cNvSpPr>
            <p:nvPr/>
          </p:nvSpPr>
          <p:spPr bwMode="auto">
            <a:xfrm>
              <a:off x="3936" y="198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8</a:t>
              </a:r>
            </a:p>
          </p:txBody>
        </p:sp>
        <p:sp>
          <p:nvSpPr>
            <p:cNvPr id="17599" name="Text Box 140">
              <a:extLst>
                <a:ext uri="{FF2B5EF4-FFF2-40B4-BE49-F238E27FC236}">
                  <a16:creationId xmlns:a16="http://schemas.microsoft.com/office/drawing/2014/main" id="{57ECFED7-6036-144C-83C8-A35A2C2324AF}"/>
                </a:ext>
              </a:extLst>
            </p:cNvPr>
            <p:cNvSpPr txBox="1">
              <a:spLocks noChangeArrowheads="1"/>
            </p:cNvSpPr>
            <p:nvPr/>
          </p:nvSpPr>
          <p:spPr bwMode="auto">
            <a:xfrm>
              <a:off x="4285" y="1986"/>
              <a:ext cx="25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10</a:t>
              </a:r>
            </a:p>
          </p:txBody>
        </p:sp>
        <p:sp>
          <p:nvSpPr>
            <p:cNvPr id="17600" name="Text Box 141">
              <a:extLst>
                <a:ext uri="{FF2B5EF4-FFF2-40B4-BE49-F238E27FC236}">
                  <a16:creationId xmlns:a16="http://schemas.microsoft.com/office/drawing/2014/main" id="{B108755F-46C0-6E41-BABE-7029A88A8E1C}"/>
                </a:ext>
              </a:extLst>
            </p:cNvPr>
            <p:cNvSpPr txBox="1">
              <a:spLocks noChangeArrowheads="1"/>
            </p:cNvSpPr>
            <p:nvPr/>
          </p:nvSpPr>
          <p:spPr bwMode="auto">
            <a:xfrm>
              <a:off x="4669" y="1986"/>
              <a:ext cx="25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12</a:t>
              </a:r>
            </a:p>
          </p:txBody>
        </p:sp>
        <p:sp>
          <p:nvSpPr>
            <p:cNvPr id="17601" name="Text Box 142">
              <a:extLst>
                <a:ext uri="{FF2B5EF4-FFF2-40B4-BE49-F238E27FC236}">
                  <a16:creationId xmlns:a16="http://schemas.microsoft.com/office/drawing/2014/main" id="{87B6D701-543A-7E4E-814B-9C85FDAD298A}"/>
                </a:ext>
              </a:extLst>
            </p:cNvPr>
            <p:cNvSpPr txBox="1">
              <a:spLocks noChangeArrowheads="1"/>
            </p:cNvSpPr>
            <p:nvPr/>
          </p:nvSpPr>
          <p:spPr bwMode="auto">
            <a:xfrm>
              <a:off x="5053" y="1986"/>
              <a:ext cx="25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14</a:t>
              </a:r>
            </a:p>
          </p:txBody>
        </p:sp>
        <p:sp>
          <p:nvSpPr>
            <p:cNvPr id="17602" name="Text Box 143">
              <a:extLst>
                <a:ext uri="{FF2B5EF4-FFF2-40B4-BE49-F238E27FC236}">
                  <a16:creationId xmlns:a16="http://schemas.microsoft.com/office/drawing/2014/main" id="{DF705B40-525B-F344-BE21-09E9771A2860}"/>
                </a:ext>
              </a:extLst>
            </p:cNvPr>
            <p:cNvSpPr txBox="1">
              <a:spLocks noChangeArrowheads="1"/>
            </p:cNvSpPr>
            <p:nvPr/>
          </p:nvSpPr>
          <p:spPr bwMode="auto">
            <a:xfrm>
              <a:off x="2326" y="1872"/>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0</a:t>
              </a:r>
            </a:p>
          </p:txBody>
        </p:sp>
        <p:sp>
          <p:nvSpPr>
            <p:cNvPr id="17603" name="Text Box 144">
              <a:extLst>
                <a:ext uri="{FF2B5EF4-FFF2-40B4-BE49-F238E27FC236}">
                  <a16:creationId xmlns:a16="http://schemas.microsoft.com/office/drawing/2014/main" id="{3F53FCB7-9903-9E4B-AE83-1D10B21B1994}"/>
                </a:ext>
              </a:extLst>
            </p:cNvPr>
            <p:cNvSpPr txBox="1">
              <a:spLocks noChangeArrowheads="1"/>
            </p:cNvSpPr>
            <p:nvPr/>
          </p:nvSpPr>
          <p:spPr bwMode="auto">
            <a:xfrm>
              <a:off x="2326" y="153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2</a:t>
              </a:r>
            </a:p>
          </p:txBody>
        </p:sp>
        <p:sp>
          <p:nvSpPr>
            <p:cNvPr id="17604" name="Text Box 145">
              <a:extLst>
                <a:ext uri="{FF2B5EF4-FFF2-40B4-BE49-F238E27FC236}">
                  <a16:creationId xmlns:a16="http://schemas.microsoft.com/office/drawing/2014/main" id="{EA17B4B6-F300-6846-8BF4-C05340990BB0}"/>
                </a:ext>
              </a:extLst>
            </p:cNvPr>
            <p:cNvSpPr txBox="1">
              <a:spLocks noChangeArrowheads="1"/>
            </p:cNvSpPr>
            <p:nvPr/>
          </p:nvSpPr>
          <p:spPr bwMode="auto">
            <a:xfrm>
              <a:off x="2326" y="1152"/>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4</a:t>
              </a:r>
            </a:p>
          </p:txBody>
        </p:sp>
        <p:sp>
          <p:nvSpPr>
            <p:cNvPr id="17605" name="Text Box 146">
              <a:extLst>
                <a:ext uri="{FF2B5EF4-FFF2-40B4-BE49-F238E27FC236}">
                  <a16:creationId xmlns:a16="http://schemas.microsoft.com/office/drawing/2014/main" id="{53ACABE8-67D5-0C4E-BF2C-1F0CB2299BCB}"/>
                </a:ext>
              </a:extLst>
            </p:cNvPr>
            <p:cNvSpPr txBox="1">
              <a:spLocks noChangeArrowheads="1"/>
            </p:cNvSpPr>
            <p:nvPr/>
          </p:nvSpPr>
          <p:spPr bwMode="auto">
            <a:xfrm>
              <a:off x="2326" y="768"/>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6</a:t>
              </a:r>
            </a:p>
          </p:txBody>
        </p:sp>
        <p:sp>
          <p:nvSpPr>
            <p:cNvPr id="17606" name="Text Box 147">
              <a:extLst>
                <a:ext uri="{FF2B5EF4-FFF2-40B4-BE49-F238E27FC236}">
                  <a16:creationId xmlns:a16="http://schemas.microsoft.com/office/drawing/2014/main" id="{BF021259-354A-5045-9D19-C2971C55FEC7}"/>
                </a:ext>
              </a:extLst>
            </p:cNvPr>
            <p:cNvSpPr txBox="1">
              <a:spLocks noChangeArrowheads="1"/>
            </p:cNvSpPr>
            <p:nvPr/>
          </p:nvSpPr>
          <p:spPr bwMode="auto">
            <a:xfrm>
              <a:off x="2160" y="816"/>
              <a:ext cx="201"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S</a:t>
              </a:r>
            </a:p>
            <a:p>
              <a:pPr algn="ctr" eaLnBrk="1" hangingPunct="1">
                <a:spcBef>
                  <a:spcPct val="0"/>
                </a:spcBef>
                <a:buFontTx/>
                <a:buNone/>
              </a:pPr>
              <a:r>
                <a:rPr lang="en-US" altLang="en-US" sz="1600">
                  <a:cs typeface="Arial" panose="020B0604020202020204" pitchFamily="34" charset="0"/>
                </a:rPr>
                <a:t>t</a:t>
              </a:r>
            </a:p>
            <a:p>
              <a:pPr algn="ctr" eaLnBrk="1" hangingPunct="1">
                <a:spcBef>
                  <a:spcPct val="0"/>
                </a:spcBef>
                <a:buFontTx/>
                <a:buNone/>
              </a:pPr>
              <a:r>
                <a:rPr lang="en-US" altLang="en-US" sz="1600">
                  <a:cs typeface="Arial" panose="020B0604020202020204" pitchFamily="34" charset="0"/>
                </a:rPr>
                <a:t>a</a:t>
              </a:r>
            </a:p>
            <a:p>
              <a:pPr algn="ctr" eaLnBrk="1" hangingPunct="1">
                <a:spcBef>
                  <a:spcPct val="0"/>
                </a:spcBef>
                <a:buFontTx/>
                <a:buNone/>
              </a:pPr>
              <a:r>
                <a:rPr lang="en-US" altLang="en-US" sz="1600">
                  <a:cs typeface="Arial" panose="020B0604020202020204" pitchFamily="34" charset="0"/>
                </a:rPr>
                <a:t>f</a:t>
              </a:r>
            </a:p>
            <a:p>
              <a:pPr algn="ctr" eaLnBrk="1" hangingPunct="1">
                <a:spcBef>
                  <a:spcPct val="0"/>
                </a:spcBef>
                <a:buFontTx/>
                <a:buNone/>
              </a:pPr>
              <a:r>
                <a:rPr lang="en-US" altLang="en-US" sz="1600">
                  <a:cs typeface="Arial" panose="020B0604020202020204" pitchFamily="34" charset="0"/>
                </a:rPr>
                <a:t>f</a:t>
              </a:r>
            </a:p>
          </p:txBody>
        </p:sp>
        <p:sp>
          <p:nvSpPr>
            <p:cNvPr id="17607" name="Text Box 148">
              <a:extLst>
                <a:ext uri="{FF2B5EF4-FFF2-40B4-BE49-F238E27FC236}">
                  <a16:creationId xmlns:a16="http://schemas.microsoft.com/office/drawing/2014/main" id="{9F2B5720-EF9C-5A4A-BD1B-732962FEC344}"/>
                </a:ext>
              </a:extLst>
            </p:cNvPr>
            <p:cNvSpPr txBox="1">
              <a:spLocks noChangeArrowheads="1"/>
            </p:cNvSpPr>
            <p:nvPr/>
          </p:nvSpPr>
          <p:spPr bwMode="auto">
            <a:xfrm>
              <a:off x="2326" y="384"/>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8</a:t>
              </a:r>
            </a:p>
          </p:txBody>
        </p:sp>
        <p:sp>
          <p:nvSpPr>
            <p:cNvPr id="17608" name="Line 149">
              <a:extLst>
                <a:ext uri="{FF2B5EF4-FFF2-40B4-BE49-F238E27FC236}">
                  <a16:creationId xmlns:a16="http://schemas.microsoft.com/office/drawing/2014/main" id="{FF1BE540-8D81-1B47-AD1F-4E90B44BD36F}"/>
                </a:ext>
              </a:extLst>
            </p:cNvPr>
            <p:cNvSpPr>
              <a:spLocks noChangeShapeType="1"/>
            </p:cNvSpPr>
            <p:nvPr/>
          </p:nvSpPr>
          <p:spPr bwMode="auto">
            <a:xfrm>
              <a:off x="2496" y="480"/>
              <a:ext cx="0" cy="15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9" name="Line 150">
              <a:extLst>
                <a:ext uri="{FF2B5EF4-FFF2-40B4-BE49-F238E27FC236}">
                  <a16:creationId xmlns:a16="http://schemas.microsoft.com/office/drawing/2014/main" id="{D0FABC64-BAE0-6047-B37B-7CFD9DA947C5}"/>
                </a:ext>
              </a:extLst>
            </p:cNvPr>
            <p:cNvSpPr>
              <a:spLocks noChangeShapeType="1"/>
            </p:cNvSpPr>
            <p:nvPr/>
          </p:nvSpPr>
          <p:spPr bwMode="auto">
            <a:xfrm>
              <a:off x="2496" y="2016"/>
              <a:ext cx="30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416" name="Rectangle 151">
            <a:extLst>
              <a:ext uri="{FF2B5EF4-FFF2-40B4-BE49-F238E27FC236}">
                <a16:creationId xmlns:a16="http://schemas.microsoft.com/office/drawing/2014/main" id="{82F0D633-091B-A947-98B6-1BB2DD86DD87}"/>
              </a:ext>
            </a:extLst>
          </p:cNvPr>
          <p:cNvSpPr>
            <a:spLocks noChangeArrowheads="1"/>
          </p:cNvSpPr>
          <p:nvPr/>
        </p:nvSpPr>
        <p:spPr bwMode="auto">
          <a:xfrm>
            <a:off x="3962400" y="1371600"/>
            <a:ext cx="1524000" cy="609600"/>
          </a:xfrm>
          <a:prstGeom prst="rect">
            <a:avLst/>
          </a:prstGeom>
          <a:solidFill>
            <a:srgbClr val="66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Tb1</a:t>
            </a:r>
          </a:p>
        </p:txBody>
      </p:sp>
      <p:sp>
        <p:nvSpPr>
          <p:cNvPr id="17417" name="Rectangle 152">
            <a:extLst>
              <a:ext uri="{FF2B5EF4-FFF2-40B4-BE49-F238E27FC236}">
                <a16:creationId xmlns:a16="http://schemas.microsoft.com/office/drawing/2014/main" id="{FAC0B636-6766-3741-8764-091DE5F9900A}"/>
              </a:ext>
            </a:extLst>
          </p:cNvPr>
          <p:cNvSpPr>
            <a:spLocks noChangeArrowheads="1"/>
          </p:cNvSpPr>
          <p:nvPr/>
        </p:nvSpPr>
        <p:spPr bwMode="auto">
          <a:xfrm>
            <a:off x="6400800" y="1371600"/>
            <a:ext cx="1219200" cy="609600"/>
          </a:xfrm>
          <a:prstGeom prst="rect">
            <a:avLst/>
          </a:prstGeom>
          <a:solidFill>
            <a:srgbClr val="FF99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Tc1</a:t>
            </a:r>
          </a:p>
        </p:txBody>
      </p:sp>
      <p:sp>
        <p:nvSpPr>
          <p:cNvPr id="17418" name="Rectangle 153">
            <a:extLst>
              <a:ext uri="{FF2B5EF4-FFF2-40B4-BE49-F238E27FC236}">
                <a16:creationId xmlns:a16="http://schemas.microsoft.com/office/drawing/2014/main" id="{48C220E7-7AD2-284C-80B3-359263D77822}"/>
              </a:ext>
            </a:extLst>
          </p:cNvPr>
          <p:cNvSpPr>
            <a:spLocks noChangeArrowheads="1"/>
          </p:cNvSpPr>
          <p:nvPr/>
        </p:nvSpPr>
        <p:spPr bwMode="auto">
          <a:xfrm>
            <a:off x="3962400" y="2286000"/>
            <a:ext cx="609600" cy="914400"/>
          </a:xfrm>
          <a:prstGeom prst="rect">
            <a:avLst/>
          </a:prstGeom>
          <a:solidFill>
            <a:srgbClr val="82C3FE"/>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Ta1</a:t>
            </a:r>
          </a:p>
        </p:txBody>
      </p:sp>
      <p:sp>
        <p:nvSpPr>
          <p:cNvPr id="17419" name="Rectangle 154">
            <a:extLst>
              <a:ext uri="{FF2B5EF4-FFF2-40B4-BE49-F238E27FC236}">
                <a16:creationId xmlns:a16="http://schemas.microsoft.com/office/drawing/2014/main" id="{B79EC8EE-0220-4845-9894-8AD04A0DD235}"/>
              </a:ext>
            </a:extLst>
          </p:cNvPr>
          <p:cNvSpPr>
            <a:spLocks noChangeArrowheads="1"/>
          </p:cNvSpPr>
          <p:nvPr/>
        </p:nvSpPr>
        <p:spPr bwMode="auto">
          <a:xfrm>
            <a:off x="4572000" y="762000"/>
            <a:ext cx="1828800" cy="609600"/>
          </a:xfrm>
          <a:prstGeom prst="rect">
            <a:avLst/>
          </a:prstGeom>
          <a:solidFill>
            <a:srgbClr val="FF99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Ta2</a:t>
            </a:r>
          </a:p>
        </p:txBody>
      </p:sp>
      <p:sp>
        <p:nvSpPr>
          <p:cNvPr id="17420" name="Rectangle 155">
            <a:extLst>
              <a:ext uri="{FF2B5EF4-FFF2-40B4-BE49-F238E27FC236}">
                <a16:creationId xmlns:a16="http://schemas.microsoft.com/office/drawing/2014/main" id="{0FD2BCF3-871D-9F4A-84C3-73B47A43E234}"/>
              </a:ext>
            </a:extLst>
          </p:cNvPr>
          <p:cNvSpPr>
            <a:spLocks noChangeArrowheads="1"/>
          </p:cNvSpPr>
          <p:nvPr/>
        </p:nvSpPr>
        <p:spPr bwMode="auto">
          <a:xfrm>
            <a:off x="6096000" y="2286000"/>
            <a:ext cx="914400" cy="914400"/>
          </a:xfrm>
          <a:prstGeom prst="rect">
            <a:avLst/>
          </a:prstGeom>
          <a:solidFill>
            <a:srgbClr val="82C3FE"/>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Tb2</a:t>
            </a:r>
          </a:p>
        </p:txBody>
      </p:sp>
      <p:sp>
        <p:nvSpPr>
          <p:cNvPr id="17421" name="Rectangle 156">
            <a:extLst>
              <a:ext uri="{FF2B5EF4-FFF2-40B4-BE49-F238E27FC236}">
                <a16:creationId xmlns:a16="http://schemas.microsoft.com/office/drawing/2014/main" id="{0E250BDF-8AD2-924E-94BA-1F531BD4102E}"/>
              </a:ext>
            </a:extLst>
          </p:cNvPr>
          <p:cNvSpPr>
            <a:spLocks noChangeArrowheads="1"/>
          </p:cNvSpPr>
          <p:nvPr/>
        </p:nvSpPr>
        <p:spPr bwMode="auto">
          <a:xfrm>
            <a:off x="6096000" y="1981200"/>
            <a:ext cx="609600" cy="304800"/>
          </a:xfrm>
          <a:prstGeom prst="rect">
            <a:avLst/>
          </a:prstGeom>
          <a:solidFill>
            <a:srgbClr val="66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Td2</a:t>
            </a:r>
          </a:p>
        </p:txBody>
      </p:sp>
      <p:sp>
        <p:nvSpPr>
          <p:cNvPr id="17422" name="Rectangle 157">
            <a:extLst>
              <a:ext uri="{FF2B5EF4-FFF2-40B4-BE49-F238E27FC236}">
                <a16:creationId xmlns:a16="http://schemas.microsoft.com/office/drawing/2014/main" id="{1957C207-62BB-504B-A1E8-E0FEF3D54024}"/>
              </a:ext>
            </a:extLst>
          </p:cNvPr>
          <p:cNvSpPr>
            <a:spLocks noChangeArrowheads="1"/>
          </p:cNvSpPr>
          <p:nvPr/>
        </p:nvSpPr>
        <p:spPr bwMode="auto">
          <a:xfrm>
            <a:off x="7010400" y="2590800"/>
            <a:ext cx="914400" cy="609600"/>
          </a:xfrm>
          <a:prstGeom prst="rect">
            <a:avLst/>
          </a:prstGeom>
          <a:solidFill>
            <a:srgbClr val="66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Tb3</a:t>
            </a:r>
          </a:p>
        </p:txBody>
      </p:sp>
      <p:sp>
        <p:nvSpPr>
          <p:cNvPr id="17423" name="Rectangle 158">
            <a:extLst>
              <a:ext uri="{FF2B5EF4-FFF2-40B4-BE49-F238E27FC236}">
                <a16:creationId xmlns:a16="http://schemas.microsoft.com/office/drawing/2014/main" id="{2C6F2175-8DAB-0C40-9065-B9C04D9530A3}"/>
              </a:ext>
            </a:extLst>
          </p:cNvPr>
          <p:cNvSpPr>
            <a:spLocks noChangeArrowheads="1"/>
          </p:cNvSpPr>
          <p:nvPr/>
        </p:nvSpPr>
        <p:spPr bwMode="auto">
          <a:xfrm>
            <a:off x="4572000" y="1981200"/>
            <a:ext cx="1524000" cy="1219200"/>
          </a:xfrm>
          <a:prstGeom prst="rect">
            <a:avLst/>
          </a:prstGeom>
          <a:solidFill>
            <a:srgbClr val="82C3FE"/>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Td1</a:t>
            </a:r>
          </a:p>
        </p:txBody>
      </p:sp>
      <p:grpSp>
        <p:nvGrpSpPr>
          <p:cNvPr id="17424" name="Group 159">
            <a:extLst>
              <a:ext uri="{FF2B5EF4-FFF2-40B4-BE49-F238E27FC236}">
                <a16:creationId xmlns:a16="http://schemas.microsoft.com/office/drawing/2014/main" id="{A5A223F3-3C18-8542-A345-4A85B6BDD575}"/>
              </a:ext>
            </a:extLst>
          </p:cNvPr>
          <p:cNvGrpSpPr>
            <a:grpSpLocks/>
          </p:cNvGrpSpPr>
          <p:nvPr/>
        </p:nvGrpSpPr>
        <p:grpSpPr bwMode="auto">
          <a:xfrm>
            <a:off x="209550" y="3352800"/>
            <a:ext cx="2686050" cy="2743200"/>
            <a:chOff x="132" y="2112"/>
            <a:chExt cx="1692" cy="1728"/>
          </a:xfrm>
        </p:grpSpPr>
        <p:grpSp>
          <p:nvGrpSpPr>
            <p:cNvPr id="17581" name="Group 160">
              <a:extLst>
                <a:ext uri="{FF2B5EF4-FFF2-40B4-BE49-F238E27FC236}">
                  <a16:creationId xmlns:a16="http://schemas.microsoft.com/office/drawing/2014/main" id="{8D83A856-3AC0-1245-ADF7-8E9D75F319AC}"/>
                </a:ext>
              </a:extLst>
            </p:cNvPr>
            <p:cNvGrpSpPr>
              <a:grpSpLocks/>
            </p:cNvGrpSpPr>
            <p:nvPr/>
          </p:nvGrpSpPr>
          <p:grpSpPr bwMode="auto">
            <a:xfrm>
              <a:off x="192" y="2112"/>
              <a:ext cx="1632" cy="1444"/>
              <a:chOff x="3888" y="720"/>
              <a:chExt cx="1632" cy="1444"/>
            </a:xfrm>
          </p:grpSpPr>
          <p:sp>
            <p:nvSpPr>
              <p:cNvPr id="17586" name="Rectangle 161">
                <a:extLst>
                  <a:ext uri="{FF2B5EF4-FFF2-40B4-BE49-F238E27FC236}">
                    <a16:creationId xmlns:a16="http://schemas.microsoft.com/office/drawing/2014/main" id="{8994FBAE-8C87-6B47-893B-0923F24FE8E6}"/>
                  </a:ext>
                </a:extLst>
              </p:cNvPr>
              <p:cNvSpPr>
                <a:spLocks noChangeArrowheads="1"/>
              </p:cNvSpPr>
              <p:nvPr/>
            </p:nvSpPr>
            <p:spPr bwMode="auto">
              <a:xfrm>
                <a:off x="3888" y="720"/>
                <a:ext cx="1632" cy="144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87" name="Text Box 162">
                <a:extLst>
                  <a:ext uri="{FF2B5EF4-FFF2-40B4-BE49-F238E27FC236}">
                    <a16:creationId xmlns:a16="http://schemas.microsoft.com/office/drawing/2014/main" id="{9F067943-7E39-AC49-89A0-BDE9BEDC753B}"/>
                  </a:ext>
                </a:extLst>
              </p:cNvPr>
              <p:cNvSpPr txBox="1">
                <a:spLocks noChangeArrowheads="1"/>
              </p:cNvSpPr>
              <p:nvPr/>
            </p:nvSpPr>
            <p:spPr bwMode="auto">
              <a:xfrm>
                <a:off x="3936" y="720"/>
                <a:ext cx="1584" cy="144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latin typeface="Arial Narrow" panose="020B0604020202020204" pitchFamily="34" charset="0"/>
                    <a:cs typeface="Courier New" panose="02070309020205020404" pitchFamily="49" charset="0"/>
                  </a:rPr>
                  <a:t>Job   Task  Machine Time Staff </a:t>
                </a:r>
              </a:p>
              <a:p>
                <a:pPr eaLnBrk="1" hangingPunct="1">
                  <a:spcBef>
                    <a:spcPct val="0"/>
                  </a:spcBef>
                  <a:buFontTx/>
                  <a:buNone/>
                </a:pPr>
                <a:r>
                  <a:rPr lang="en-US" altLang="en-US" sz="1600">
                    <a:latin typeface="Courier New" panose="02070309020205020404" pitchFamily="49" charset="0"/>
                    <a:cs typeface="Courier New" panose="02070309020205020404" pitchFamily="49" charset="0"/>
                  </a:rPr>
                  <a:t>Ja  Ta1  M1  2   3 </a:t>
                </a:r>
              </a:p>
              <a:p>
                <a:pPr eaLnBrk="1" hangingPunct="1">
                  <a:spcBef>
                    <a:spcPct val="0"/>
                  </a:spcBef>
                  <a:buFontTx/>
                  <a:buNone/>
                </a:pPr>
                <a:r>
                  <a:rPr lang="en-US" altLang="en-US" sz="1600">
                    <a:latin typeface="Courier New" panose="02070309020205020404" pitchFamily="49" charset="0"/>
                    <a:cs typeface="Courier New" panose="02070309020205020404" pitchFamily="49" charset="0"/>
                  </a:rPr>
                  <a:t>Ja  Ta2  M3  6   2 </a:t>
                </a:r>
              </a:p>
              <a:p>
                <a:pPr eaLnBrk="1" hangingPunct="1">
                  <a:spcBef>
                    <a:spcPct val="0"/>
                  </a:spcBef>
                  <a:buFontTx/>
                  <a:buNone/>
                </a:pPr>
                <a:r>
                  <a:rPr lang="en-US" altLang="en-US" sz="1600">
                    <a:latin typeface="Courier New" panose="02070309020205020404" pitchFamily="49" charset="0"/>
                    <a:cs typeface="Courier New" panose="02070309020205020404" pitchFamily="49" charset="0"/>
                  </a:rPr>
                  <a:t>Jb  Tb1  M2  5   2 </a:t>
                </a:r>
              </a:p>
              <a:p>
                <a:pPr eaLnBrk="1" hangingPunct="1">
                  <a:spcBef>
                    <a:spcPct val="0"/>
                  </a:spcBef>
                  <a:buFontTx/>
                  <a:buNone/>
                </a:pPr>
                <a:r>
                  <a:rPr lang="en-US" altLang="en-US" sz="1600">
                    <a:latin typeface="Courier New" panose="02070309020205020404" pitchFamily="49" charset="0"/>
                    <a:cs typeface="Courier New" panose="02070309020205020404" pitchFamily="49" charset="0"/>
                  </a:rPr>
                  <a:t>Jb  Tb2  M1  3   3 </a:t>
                </a:r>
              </a:p>
              <a:p>
                <a:pPr eaLnBrk="1" hangingPunct="1">
                  <a:spcBef>
                    <a:spcPct val="0"/>
                  </a:spcBef>
                  <a:buFontTx/>
                  <a:buNone/>
                </a:pPr>
                <a:r>
                  <a:rPr lang="en-US" altLang="en-US" sz="1600">
                    <a:latin typeface="Courier New" panose="02070309020205020404" pitchFamily="49" charset="0"/>
                    <a:cs typeface="Courier New" panose="02070309020205020404" pitchFamily="49" charset="0"/>
                  </a:rPr>
                  <a:t>Jb  Tb3  M2  3   2 </a:t>
                </a:r>
              </a:p>
              <a:p>
                <a:pPr eaLnBrk="1" hangingPunct="1">
                  <a:spcBef>
                    <a:spcPct val="0"/>
                  </a:spcBef>
                  <a:buFontTx/>
                  <a:buNone/>
                </a:pPr>
                <a:r>
                  <a:rPr lang="en-US" altLang="en-US" sz="1600">
                    <a:latin typeface="Courier New" panose="02070309020205020404" pitchFamily="49" charset="0"/>
                    <a:cs typeface="Courier New" panose="02070309020205020404" pitchFamily="49" charset="0"/>
                  </a:rPr>
                  <a:t>Jc  Tc1  M3  4   2 </a:t>
                </a:r>
              </a:p>
              <a:p>
                <a:pPr eaLnBrk="1" hangingPunct="1">
                  <a:spcBef>
                    <a:spcPct val="0"/>
                  </a:spcBef>
                  <a:buFontTx/>
                  <a:buNone/>
                </a:pPr>
                <a:r>
                  <a:rPr lang="en-US" altLang="en-US" sz="1600">
                    <a:latin typeface="Courier New" panose="02070309020205020404" pitchFamily="49" charset="0"/>
                    <a:cs typeface="Courier New" panose="02070309020205020404" pitchFamily="49" charset="0"/>
                  </a:rPr>
                  <a:t>Jd  Td1  M1  5   4 </a:t>
                </a:r>
              </a:p>
              <a:p>
                <a:pPr eaLnBrk="1" hangingPunct="1">
                  <a:spcBef>
                    <a:spcPct val="0"/>
                  </a:spcBef>
                  <a:buFontTx/>
                  <a:buNone/>
                </a:pPr>
                <a:r>
                  <a:rPr lang="en-US" altLang="en-US" sz="1600">
                    <a:latin typeface="Courier New" panose="02070309020205020404" pitchFamily="49" charset="0"/>
                    <a:cs typeface="Courier New" panose="02070309020205020404" pitchFamily="49" charset="0"/>
                  </a:rPr>
                  <a:t>Jd  Td2  M2  2   1 </a:t>
                </a:r>
              </a:p>
            </p:txBody>
          </p:sp>
          <p:sp>
            <p:nvSpPr>
              <p:cNvPr id="17588" name="Line 163">
                <a:extLst>
                  <a:ext uri="{FF2B5EF4-FFF2-40B4-BE49-F238E27FC236}">
                    <a16:creationId xmlns:a16="http://schemas.microsoft.com/office/drawing/2014/main" id="{D687A421-2C8B-2347-A70E-7514E399A0C9}"/>
                  </a:ext>
                </a:extLst>
              </p:cNvPr>
              <p:cNvSpPr>
                <a:spLocks noChangeShapeType="1"/>
              </p:cNvSpPr>
              <p:nvPr/>
            </p:nvSpPr>
            <p:spPr bwMode="auto">
              <a:xfrm>
                <a:off x="3888" y="912"/>
                <a:ext cx="16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89" name="Line 164">
                <a:extLst>
                  <a:ext uri="{FF2B5EF4-FFF2-40B4-BE49-F238E27FC236}">
                    <a16:creationId xmlns:a16="http://schemas.microsoft.com/office/drawing/2014/main" id="{E68AF9DF-E093-764D-AFBC-38AEC4E4D381}"/>
                  </a:ext>
                </a:extLst>
              </p:cNvPr>
              <p:cNvSpPr>
                <a:spLocks noChangeShapeType="1"/>
              </p:cNvSpPr>
              <p:nvPr/>
            </p:nvSpPr>
            <p:spPr bwMode="auto">
              <a:xfrm>
                <a:off x="3888" y="1200"/>
                <a:ext cx="163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90" name="Line 165">
                <a:extLst>
                  <a:ext uri="{FF2B5EF4-FFF2-40B4-BE49-F238E27FC236}">
                    <a16:creationId xmlns:a16="http://schemas.microsoft.com/office/drawing/2014/main" id="{41D4CD23-26FE-7D42-97ED-4B56F1A678B0}"/>
                  </a:ext>
                </a:extLst>
              </p:cNvPr>
              <p:cNvSpPr>
                <a:spLocks noChangeShapeType="1"/>
              </p:cNvSpPr>
              <p:nvPr/>
            </p:nvSpPr>
            <p:spPr bwMode="auto">
              <a:xfrm>
                <a:off x="3888" y="1680"/>
                <a:ext cx="163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91" name="Line 166">
                <a:extLst>
                  <a:ext uri="{FF2B5EF4-FFF2-40B4-BE49-F238E27FC236}">
                    <a16:creationId xmlns:a16="http://schemas.microsoft.com/office/drawing/2014/main" id="{BB94A591-B6E9-2C4B-9348-BF1DF2326F56}"/>
                  </a:ext>
                </a:extLst>
              </p:cNvPr>
              <p:cNvSpPr>
                <a:spLocks noChangeShapeType="1"/>
              </p:cNvSpPr>
              <p:nvPr/>
            </p:nvSpPr>
            <p:spPr bwMode="auto">
              <a:xfrm>
                <a:off x="3888" y="1824"/>
                <a:ext cx="163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582" name="Rectangle 167">
              <a:extLst>
                <a:ext uri="{FF2B5EF4-FFF2-40B4-BE49-F238E27FC236}">
                  <a16:creationId xmlns:a16="http://schemas.microsoft.com/office/drawing/2014/main" id="{D05BCB91-78D0-774F-84E1-F1EDDB456B0A}"/>
                </a:ext>
              </a:extLst>
            </p:cNvPr>
            <p:cNvSpPr>
              <a:spLocks noChangeArrowheads="1"/>
            </p:cNvSpPr>
            <p:nvPr/>
          </p:nvSpPr>
          <p:spPr bwMode="auto">
            <a:xfrm>
              <a:off x="432" y="3600"/>
              <a:ext cx="240" cy="192"/>
            </a:xfrm>
            <a:prstGeom prst="rect">
              <a:avLst/>
            </a:prstGeom>
            <a:solidFill>
              <a:srgbClr val="82C3FE"/>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600">
                <a:cs typeface="Arial" panose="020B0604020202020204" pitchFamily="34" charset="0"/>
              </a:endParaRPr>
            </a:p>
          </p:txBody>
        </p:sp>
        <p:sp>
          <p:nvSpPr>
            <p:cNvPr id="17583" name="Rectangle 168">
              <a:extLst>
                <a:ext uri="{FF2B5EF4-FFF2-40B4-BE49-F238E27FC236}">
                  <a16:creationId xmlns:a16="http://schemas.microsoft.com/office/drawing/2014/main" id="{29DF19C7-E360-CB49-9229-972AA034E777}"/>
                </a:ext>
              </a:extLst>
            </p:cNvPr>
            <p:cNvSpPr>
              <a:spLocks noChangeArrowheads="1"/>
            </p:cNvSpPr>
            <p:nvPr/>
          </p:nvSpPr>
          <p:spPr bwMode="auto">
            <a:xfrm>
              <a:off x="1008" y="3600"/>
              <a:ext cx="240" cy="192"/>
            </a:xfrm>
            <a:prstGeom prst="rect">
              <a:avLst/>
            </a:prstGeom>
            <a:solidFill>
              <a:srgbClr val="66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600">
                <a:cs typeface="Arial" panose="020B0604020202020204" pitchFamily="34" charset="0"/>
              </a:endParaRPr>
            </a:p>
          </p:txBody>
        </p:sp>
        <p:sp>
          <p:nvSpPr>
            <p:cNvPr id="17584" name="Rectangle 169">
              <a:extLst>
                <a:ext uri="{FF2B5EF4-FFF2-40B4-BE49-F238E27FC236}">
                  <a16:creationId xmlns:a16="http://schemas.microsoft.com/office/drawing/2014/main" id="{7F94B43D-C590-3248-9C70-437CC8B02E32}"/>
                </a:ext>
              </a:extLst>
            </p:cNvPr>
            <p:cNvSpPr>
              <a:spLocks noChangeArrowheads="1"/>
            </p:cNvSpPr>
            <p:nvPr/>
          </p:nvSpPr>
          <p:spPr bwMode="auto">
            <a:xfrm>
              <a:off x="132" y="3600"/>
              <a:ext cx="1536" cy="240"/>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Courier New" panose="02070309020205020404" pitchFamily="49" charset="0"/>
                  <a:cs typeface="Courier New" panose="02070309020205020404" pitchFamily="49" charset="0"/>
                </a:rPr>
                <a:t>M1    M2    M3</a:t>
              </a:r>
            </a:p>
          </p:txBody>
        </p:sp>
        <p:sp>
          <p:nvSpPr>
            <p:cNvPr id="17585" name="Rectangle 170">
              <a:extLst>
                <a:ext uri="{FF2B5EF4-FFF2-40B4-BE49-F238E27FC236}">
                  <a16:creationId xmlns:a16="http://schemas.microsoft.com/office/drawing/2014/main" id="{423F0E1E-4889-8546-90F8-4C512DB7759E}"/>
                </a:ext>
              </a:extLst>
            </p:cNvPr>
            <p:cNvSpPr>
              <a:spLocks noChangeArrowheads="1"/>
            </p:cNvSpPr>
            <p:nvPr/>
          </p:nvSpPr>
          <p:spPr bwMode="auto">
            <a:xfrm>
              <a:off x="1584" y="3600"/>
              <a:ext cx="240" cy="192"/>
            </a:xfrm>
            <a:prstGeom prst="rect">
              <a:avLst/>
            </a:prstGeom>
            <a:solidFill>
              <a:srgbClr val="FF99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600">
                <a:cs typeface="Arial" panose="020B0604020202020204" pitchFamily="34" charset="0"/>
              </a:endParaRPr>
            </a:p>
          </p:txBody>
        </p:sp>
      </p:grpSp>
      <p:grpSp>
        <p:nvGrpSpPr>
          <p:cNvPr id="17425" name="Group 171">
            <a:extLst>
              <a:ext uri="{FF2B5EF4-FFF2-40B4-BE49-F238E27FC236}">
                <a16:creationId xmlns:a16="http://schemas.microsoft.com/office/drawing/2014/main" id="{7911B0A0-547E-494A-8766-F4B2297CBB09}"/>
              </a:ext>
            </a:extLst>
          </p:cNvPr>
          <p:cNvGrpSpPr>
            <a:grpSpLocks/>
          </p:cNvGrpSpPr>
          <p:nvPr/>
        </p:nvGrpSpPr>
        <p:grpSpPr bwMode="auto">
          <a:xfrm>
            <a:off x="3429000" y="3429000"/>
            <a:ext cx="5715000" cy="2879725"/>
            <a:chOff x="2160" y="2160"/>
            <a:chExt cx="3600" cy="1814"/>
          </a:xfrm>
        </p:grpSpPr>
        <p:grpSp>
          <p:nvGrpSpPr>
            <p:cNvPr id="17426" name="Group 172">
              <a:extLst>
                <a:ext uri="{FF2B5EF4-FFF2-40B4-BE49-F238E27FC236}">
                  <a16:creationId xmlns:a16="http://schemas.microsoft.com/office/drawing/2014/main" id="{4E862171-B1E7-294D-8331-CA81F824FCE1}"/>
                </a:ext>
              </a:extLst>
            </p:cNvPr>
            <p:cNvGrpSpPr>
              <a:grpSpLocks/>
            </p:cNvGrpSpPr>
            <p:nvPr/>
          </p:nvGrpSpPr>
          <p:grpSpPr bwMode="auto">
            <a:xfrm>
              <a:off x="2160" y="2160"/>
              <a:ext cx="3600" cy="1814"/>
              <a:chOff x="2160" y="384"/>
              <a:chExt cx="3600" cy="1814"/>
            </a:xfrm>
          </p:grpSpPr>
          <p:grpSp>
            <p:nvGrpSpPr>
              <p:cNvPr id="17435" name="Group 173">
                <a:extLst>
                  <a:ext uri="{FF2B5EF4-FFF2-40B4-BE49-F238E27FC236}">
                    <a16:creationId xmlns:a16="http://schemas.microsoft.com/office/drawing/2014/main" id="{7687EA30-4E89-2D4C-854E-EEC060ADFE63}"/>
                  </a:ext>
                </a:extLst>
              </p:cNvPr>
              <p:cNvGrpSpPr>
                <a:grpSpLocks/>
              </p:cNvGrpSpPr>
              <p:nvPr/>
            </p:nvGrpSpPr>
            <p:grpSpPr bwMode="auto">
              <a:xfrm>
                <a:off x="2496" y="480"/>
                <a:ext cx="3072" cy="1536"/>
                <a:chOff x="288" y="1632"/>
                <a:chExt cx="3072" cy="1536"/>
              </a:xfrm>
            </p:grpSpPr>
            <p:sp>
              <p:nvSpPr>
                <p:cNvPr id="17453" name="Rectangle 174">
                  <a:extLst>
                    <a:ext uri="{FF2B5EF4-FFF2-40B4-BE49-F238E27FC236}">
                      <a16:creationId xmlns:a16="http://schemas.microsoft.com/office/drawing/2014/main" id="{76D69F0C-58E5-744F-85CA-2DB713A1D138}"/>
                    </a:ext>
                  </a:extLst>
                </p:cNvPr>
                <p:cNvSpPr>
                  <a:spLocks noChangeArrowheads="1"/>
                </p:cNvSpPr>
                <p:nvPr/>
              </p:nvSpPr>
              <p:spPr bwMode="auto">
                <a:xfrm>
                  <a:off x="288"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54" name="Rectangle 175">
                  <a:extLst>
                    <a:ext uri="{FF2B5EF4-FFF2-40B4-BE49-F238E27FC236}">
                      <a16:creationId xmlns:a16="http://schemas.microsoft.com/office/drawing/2014/main" id="{532DD0C3-C9D2-7947-8A28-766765DACFA0}"/>
                    </a:ext>
                  </a:extLst>
                </p:cNvPr>
                <p:cNvSpPr>
                  <a:spLocks noChangeArrowheads="1"/>
                </p:cNvSpPr>
                <p:nvPr/>
              </p:nvSpPr>
              <p:spPr bwMode="auto">
                <a:xfrm>
                  <a:off x="288"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55" name="Rectangle 176">
                  <a:extLst>
                    <a:ext uri="{FF2B5EF4-FFF2-40B4-BE49-F238E27FC236}">
                      <a16:creationId xmlns:a16="http://schemas.microsoft.com/office/drawing/2014/main" id="{637D899C-7D3A-5D4D-8A14-AB2A15AB3185}"/>
                    </a:ext>
                  </a:extLst>
                </p:cNvPr>
                <p:cNvSpPr>
                  <a:spLocks noChangeArrowheads="1"/>
                </p:cNvSpPr>
                <p:nvPr/>
              </p:nvSpPr>
              <p:spPr bwMode="auto">
                <a:xfrm>
                  <a:off x="288"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56" name="Rectangle 177">
                  <a:extLst>
                    <a:ext uri="{FF2B5EF4-FFF2-40B4-BE49-F238E27FC236}">
                      <a16:creationId xmlns:a16="http://schemas.microsoft.com/office/drawing/2014/main" id="{BC3A6353-60BE-2848-9283-11FDE07A637E}"/>
                    </a:ext>
                  </a:extLst>
                </p:cNvPr>
                <p:cNvSpPr>
                  <a:spLocks noChangeArrowheads="1"/>
                </p:cNvSpPr>
                <p:nvPr/>
              </p:nvSpPr>
              <p:spPr bwMode="auto">
                <a:xfrm>
                  <a:off x="288"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57" name="Rectangle 178">
                  <a:extLst>
                    <a:ext uri="{FF2B5EF4-FFF2-40B4-BE49-F238E27FC236}">
                      <a16:creationId xmlns:a16="http://schemas.microsoft.com/office/drawing/2014/main" id="{F12CEE41-88C7-584F-8D43-1DB0E2C77CD7}"/>
                    </a:ext>
                  </a:extLst>
                </p:cNvPr>
                <p:cNvSpPr>
                  <a:spLocks noChangeArrowheads="1"/>
                </p:cNvSpPr>
                <p:nvPr/>
              </p:nvSpPr>
              <p:spPr bwMode="auto">
                <a:xfrm>
                  <a:off x="288"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58" name="Rectangle 179">
                  <a:extLst>
                    <a:ext uri="{FF2B5EF4-FFF2-40B4-BE49-F238E27FC236}">
                      <a16:creationId xmlns:a16="http://schemas.microsoft.com/office/drawing/2014/main" id="{43D27C7F-5A4F-124D-A0E0-4B2BA30CFB20}"/>
                    </a:ext>
                  </a:extLst>
                </p:cNvPr>
                <p:cNvSpPr>
                  <a:spLocks noChangeArrowheads="1"/>
                </p:cNvSpPr>
                <p:nvPr/>
              </p:nvSpPr>
              <p:spPr bwMode="auto">
                <a:xfrm>
                  <a:off x="288"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59" name="Rectangle 180">
                  <a:extLst>
                    <a:ext uri="{FF2B5EF4-FFF2-40B4-BE49-F238E27FC236}">
                      <a16:creationId xmlns:a16="http://schemas.microsoft.com/office/drawing/2014/main" id="{06358D2F-39AA-BD4E-B9D1-2408D4671CFD}"/>
                    </a:ext>
                  </a:extLst>
                </p:cNvPr>
                <p:cNvSpPr>
                  <a:spLocks noChangeArrowheads="1"/>
                </p:cNvSpPr>
                <p:nvPr/>
              </p:nvSpPr>
              <p:spPr bwMode="auto">
                <a:xfrm>
                  <a:off x="288"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60" name="Rectangle 181">
                  <a:extLst>
                    <a:ext uri="{FF2B5EF4-FFF2-40B4-BE49-F238E27FC236}">
                      <a16:creationId xmlns:a16="http://schemas.microsoft.com/office/drawing/2014/main" id="{78E64183-19FD-4742-9D13-853072F3FB3B}"/>
                    </a:ext>
                  </a:extLst>
                </p:cNvPr>
                <p:cNvSpPr>
                  <a:spLocks noChangeArrowheads="1"/>
                </p:cNvSpPr>
                <p:nvPr/>
              </p:nvSpPr>
              <p:spPr bwMode="auto">
                <a:xfrm>
                  <a:off x="288"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61" name="Rectangle 182">
                  <a:extLst>
                    <a:ext uri="{FF2B5EF4-FFF2-40B4-BE49-F238E27FC236}">
                      <a16:creationId xmlns:a16="http://schemas.microsoft.com/office/drawing/2014/main" id="{68C7541D-F52E-7A4D-AEA1-647ABA4C7960}"/>
                    </a:ext>
                  </a:extLst>
                </p:cNvPr>
                <p:cNvSpPr>
                  <a:spLocks noChangeArrowheads="1"/>
                </p:cNvSpPr>
                <p:nvPr/>
              </p:nvSpPr>
              <p:spPr bwMode="auto">
                <a:xfrm>
                  <a:off x="480"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62" name="Rectangle 183">
                  <a:extLst>
                    <a:ext uri="{FF2B5EF4-FFF2-40B4-BE49-F238E27FC236}">
                      <a16:creationId xmlns:a16="http://schemas.microsoft.com/office/drawing/2014/main" id="{BB862764-D5C2-B74C-B774-754ECA275574}"/>
                    </a:ext>
                  </a:extLst>
                </p:cNvPr>
                <p:cNvSpPr>
                  <a:spLocks noChangeArrowheads="1"/>
                </p:cNvSpPr>
                <p:nvPr/>
              </p:nvSpPr>
              <p:spPr bwMode="auto">
                <a:xfrm>
                  <a:off x="480"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63" name="Rectangle 184">
                  <a:extLst>
                    <a:ext uri="{FF2B5EF4-FFF2-40B4-BE49-F238E27FC236}">
                      <a16:creationId xmlns:a16="http://schemas.microsoft.com/office/drawing/2014/main" id="{CCA07303-4469-C345-8CD2-3EE4D1129307}"/>
                    </a:ext>
                  </a:extLst>
                </p:cNvPr>
                <p:cNvSpPr>
                  <a:spLocks noChangeArrowheads="1"/>
                </p:cNvSpPr>
                <p:nvPr/>
              </p:nvSpPr>
              <p:spPr bwMode="auto">
                <a:xfrm>
                  <a:off x="480"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64" name="Rectangle 185">
                  <a:extLst>
                    <a:ext uri="{FF2B5EF4-FFF2-40B4-BE49-F238E27FC236}">
                      <a16:creationId xmlns:a16="http://schemas.microsoft.com/office/drawing/2014/main" id="{7C475C18-2D5D-B64D-9338-F66FB54920DF}"/>
                    </a:ext>
                  </a:extLst>
                </p:cNvPr>
                <p:cNvSpPr>
                  <a:spLocks noChangeArrowheads="1"/>
                </p:cNvSpPr>
                <p:nvPr/>
              </p:nvSpPr>
              <p:spPr bwMode="auto">
                <a:xfrm>
                  <a:off x="480"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65" name="Rectangle 186">
                  <a:extLst>
                    <a:ext uri="{FF2B5EF4-FFF2-40B4-BE49-F238E27FC236}">
                      <a16:creationId xmlns:a16="http://schemas.microsoft.com/office/drawing/2014/main" id="{EFF7E3DC-B8D8-344E-A4F5-1EDEA786117A}"/>
                    </a:ext>
                  </a:extLst>
                </p:cNvPr>
                <p:cNvSpPr>
                  <a:spLocks noChangeArrowheads="1"/>
                </p:cNvSpPr>
                <p:nvPr/>
              </p:nvSpPr>
              <p:spPr bwMode="auto">
                <a:xfrm>
                  <a:off x="480"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66" name="Rectangle 187">
                  <a:extLst>
                    <a:ext uri="{FF2B5EF4-FFF2-40B4-BE49-F238E27FC236}">
                      <a16:creationId xmlns:a16="http://schemas.microsoft.com/office/drawing/2014/main" id="{33B10B82-41F4-CF47-8F3E-D3B3184739B7}"/>
                    </a:ext>
                  </a:extLst>
                </p:cNvPr>
                <p:cNvSpPr>
                  <a:spLocks noChangeArrowheads="1"/>
                </p:cNvSpPr>
                <p:nvPr/>
              </p:nvSpPr>
              <p:spPr bwMode="auto">
                <a:xfrm>
                  <a:off x="480"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67" name="Rectangle 188">
                  <a:extLst>
                    <a:ext uri="{FF2B5EF4-FFF2-40B4-BE49-F238E27FC236}">
                      <a16:creationId xmlns:a16="http://schemas.microsoft.com/office/drawing/2014/main" id="{8048B059-4B0B-4844-A6AC-76EF05F056AD}"/>
                    </a:ext>
                  </a:extLst>
                </p:cNvPr>
                <p:cNvSpPr>
                  <a:spLocks noChangeArrowheads="1"/>
                </p:cNvSpPr>
                <p:nvPr/>
              </p:nvSpPr>
              <p:spPr bwMode="auto">
                <a:xfrm>
                  <a:off x="480"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68" name="Rectangle 189">
                  <a:extLst>
                    <a:ext uri="{FF2B5EF4-FFF2-40B4-BE49-F238E27FC236}">
                      <a16:creationId xmlns:a16="http://schemas.microsoft.com/office/drawing/2014/main" id="{437FDFF8-D340-4347-BDE3-B88FD9266268}"/>
                    </a:ext>
                  </a:extLst>
                </p:cNvPr>
                <p:cNvSpPr>
                  <a:spLocks noChangeArrowheads="1"/>
                </p:cNvSpPr>
                <p:nvPr/>
              </p:nvSpPr>
              <p:spPr bwMode="auto">
                <a:xfrm>
                  <a:off x="480"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69" name="Rectangle 190">
                  <a:extLst>
                    <a:ext uri="{FF2B5EF4-FFF2-40B4-BE49-F238E27FC236}">
                      <a16:creationId xmlns:a16="http://schemas.microsoft.com/office/drawing/2014/main" id="{14C9A5DE-496A-854A-8B54-0463E60075A4}"/>
                    </a:ext>
                  </a:extLst>
                </p:cNvPr>
                <p:cNvSpPr>
                  <a:spLocks noChangeArrowheads="1"/>
                </p:cNvSpPr>
                <p:nvPr/>
              </p:nvSpPr>
              <p:spPr bwMode="auto">
                <a:xfrm>
                  <a:off x="672"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70" name="Rectangle 191">
                  <a:extLst>
                    <a:ext uri="{FF2B5EF4-FFF2-40B4-BE49-F238E27FC236}">
                      <a16:creationId xmlns:a16="http://schemas.microsoft.com/office/drawing/2014/main" id="{E9FD8F64-8F76-DB4E-8DA2-C55B948278B8}"/>
                    </a:ext>
                  </a:extLst>
                </p:cNvPr>
                <p:cNvSpPr>
                  <a:spLocks noChangeArrowheads="1"/>
                </p:cNvSpPr>
                <p:nvPr/>
              </p:nvSpPr>
              <p:spPr bwMode="auto">
                <a:xfrm>
                  <a:off x="672"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71" name="Rectangle 192">
                  <a:extLst>
                    <a:ext uri="{FF2B5EF4-FFF2-40B4-BE49-F238E27FC236}">
                      <a16:creationId xmlns:a16="http://schemas.microsoft.com/office/drawing/2014/main" id="{1D09F5FF-671A-0C42-B2EE-5B4833053854}"/>
                    </a:ext>
                  </a:extLst>
                </p:cNvPr>
                <p:cNvSpPr>
                  <a:spLocks noChangeArrowheads="1"/>
                </p:cNvSpPr>
                <p:nvPr/>
              </p:nvSpPr>
              <p:spPr bwMode="auto">
                <a:xfrm>
                  <a:off x="672"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72" name="Rectangle 193">
                  <a:extLst>
                    <a:ext uri="{FF2B5EF4-FFF2-40B4-BE49-F238E27FC236}">
                      <a16:creationId xmlns:a16="http://schemas.microsoft.com/office/drawing/2014/main" id="{1DA2CA2D-1677-B94F-BBD4-1516F155CC4C}"/>
                    </a:ext>
                  </a:extLst>
                </p:cNvPr>
                <p:cNvSpPr>
                  <a:spLocks noChangeArrowheads="1"/>
                </p:cNvSpPr>
                <p:nvPr/>
              </p:nvSpPr>
              <p:spPr bwMode="auto">
                <a:xfrm>
                  <a:off x="672"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73" name="Rectangle 194">
                  <a:extLst>
                    <a:ext uri="{FF2B5EF4-FFF2-40B4-BE49-F238E27FC236}">
                      <a16:creationId xmlns:a16="http://schemas.microsoft.com/office/drawing/2014/main" id="{844B8ACF-1FF8-F54E-8DC8-35CFE9D63595}"/>
                    </a:ext>
                  </a:extLst>
                </p:cNvPr>
                <p:cNvSpPr>
                  <a:spLocks noChangeArrowheads="1"/>
                </p:cNvSpPr>
                <p:nvPr/>
              </p:nvSpPr>
              <p:spPr bwMode="auto">
                <a:xfrm>
                  <a:off x="672"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74" name="Rectangle 195">
                  <a:extLst>
                    <a:ext uri="{FF2B5EF4-FFF2-40B4-BE49-F238E27FC236}">
                      <a16:creationId xmlns:a16="http://schemas.microsoft.com/office/drawing/2014/main" id="{EB31B028-677D-3542-B4D4-009BA9579FC6}"/>
                    </a:ext>
                  </a:extLst>
                </p:cNvPr>
                <p:cNvSpPr>
                  <a:spLocks noChangeArrowheads="1"/>
                </p:cNvSpPr>
                <p:nvPr/>
              </p:nvSpPr>
              <p:spPr bwMode="auto">
                <a:xfrm>
                  <a:off x="672"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75" name="Rectangle 196">
                  <a:extLst>
                    <a:ext uri="{FF2B5EF4-FFF2-40B4-BE49-F238E27FC236}">
                      <a16:creationId xmlns:a16="http://schemas.microsoft.com/office/drawing/2014/main" id="{11751842-0325-194B-AFE0-58842FF62260}"/>
                    </a:ext>
                  </a:extLst>
                </p:cNvPr>
                <p:cNvSpPr>
                  <a:spLocks noChangeArrowheads="1"/>
                </p:cNvSpPr>
                <p:nvPr/>
              </p:nvSpPr>
              <p:spPr bwMode="auto">
                <a:xfrm>
                  <a:off x="672"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76" name="Rectangle 197">
                  <a:extLst>
                    <a:ext uri="{FF2B5EF4-FFF2-40B4-BE49-F238E27FC236}">
                      <a16:creationId xmlns:a16="http://schemas.microsoft.com/office/drawing/2014/main" id="{60D29597-94D5-474C-ADA2-3659D4996BF6}"/>
                    </a:ext>
                  </a:extLst>
                </p:cNvPr>
                <p:cNvSpPr>
                  <a:spLocks noChangeArrowheads="1"/>
                </p:cNvSpPr>
                <p:nvPr/>
              </p:nvSpPr>
              <p:spPr bwMode="auto">
                <a:xfrm>
                  <a:off x="672"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77" name="Rectangle 198">
                  <a:extLst>
                    <a:ext uri="{FF2B5EF4-FFF2-40B4-BE49-F238E27FC236}">
                      <a16:creationId xmlns:a16="http://schemas.microsoft.com/office/drawing/2014/main" id="{6ADCCE90-1260-2F42-BE35-28467E2B292C}"/>
                    </a:ext>
                  </a:extLst>
                </p:cNvPr>
                <p:cNvSpPr>
                  <a:spLocks noChangeArrowheads="1"/>
                </p:cNvSpPr>
                <p:nvPr/>
              </p:nvSpPr>
              <p:spPr bwMode="auto">
                <a:xfrm>
                  <a:off x="864"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78" name="Rectangle 199">
                  <a:extLst>
                    <a:ext uri="{FF2B5EF4-FFF2-40B4-BE49-F238E27FC236}">
                      <a16:creationId xmlns:a16="http://schemas.microsoft.com/office/drawing/2014/main" id="{73B59B49-E6E3-E745-BDF7-3CD569F8F71D}"/>
                    </a:ext>
                  </a:extLst>
                </p:cNvPr>
                <p:cNvSpPr>
                  <a:spLocks noChangeArrowheads="1"/>
                </p:cNvSpPr>
                <p:nvPr/>
              </p:nvSpPr>
              <p:spPr bwMode="auto">
                <a:xfrm>
                  <a:off x="864"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79" name="Rectangle 200">
                  <a:extLst>
                    <a:ext uri="{FF2B5EF4-FFF2-40B4-BE49-F238E27FC236}">
                      <a16:creationId xmlns:a16="http://schemas.microsoft.com/office/drawing/2014/main" id="{0AFBEF52-6E84-BA43-BA58-602427CDAA3B}"/>
                    </a:ext>
                  </a:extLst>
                </p:cNvPr>
                <p:cNvSpPr>
                  <a:spLocks noChangeArrowheads="1"/>
                </p:cNvSpPr>
                <p:nvPr/>
              </p:nvSpPr>
              <p:spPr bwMode="auto">
                <a:xfrm>
                  <a:off x="864"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80" name="Rectangle 201">
                  <a:extLst>
                    <a:ext uri="{FF2B5EF4-FFF2-40B4-BE49-F238E27FC236}">
                      <a16:creationId xmlns:a16="http://schemas.microsoft.com/office/drawing/2014/main" id="{26238F8D-850C-A442-B75C-3C662292DD9B}"/>
                    </a:ext>
                  </a:extLst>
                </p:cNvPr>
                <p:cNvSpPr>
                  <a:spLocks noChangeArrowheads="1"/>
                </p:cNvSpPr>
                <p:nvPr/>
              </p:nvSpPr>
              <p:spPr bwMode="auto">
                <a:xfrm>
                  <a:off x="864"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81" name="Rectangle 202">
                  <a:extLst>
                    <a:ext uri="{FF2B5EF4-FFF2-40B4-BE49-F238E27FC236}">
                      <a16:creationId xmlns:a16="http://schemas.microsoft.com/office/drawing/2014/main" id="{E00103C5-7759-094B-A8DE-C25B054D097E}"/>
                    </a:ext>
                  </a:extLst>
                </p:cNvPr>
                <p:cNvSpPr>
                  <a:spLocks noChangeArrowheads="1"/>
                </p:cNvSpPr>
                <p:nvPr/>
              </p:nvSpPr>
              <p:spPr bwMode="auto">
                <a:xfrm>
                  <a:off x="864"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82" name="Rectangle 203">
                  <a:extLst>
                    <a:ext uri="{FF2B5EF4-FFF2-40B4-BE49-F238E27FC236}">
                      <a16:creationId xmlns:a16="http://schemas.microsoft.com/office/drawing/2014/main" id="{BCB44C23-1CB0-FE42-8232-A756312C6235}"/>
                    </a:ext>
                  </a:extLst>
                </p:cNvPr>
                <p:cNvSpPr>
                  <a:spLocks noChangeArrowheads="1"/>
                </p:cNvSpPr>
                <p:nvPr/>
              </p:nvSpPr>
              <p:spPr bwMode="auto">
                <a:xfrm>
                  <a:off x="864"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83" name="Rectangle 204">
                  <a:extLst>
                    <a:ext uri="{FF2B5EF4-FFF2-40B4-BE49-F238E27FC236}">
                      <a16:creationId xmlns:a16="http://schemas.microsoft.com/office/drawing/2014/main" id="{0860B83C-A97F-9C44-A936-CCEDE3D332E1}"/>
                    </a:ext>
                  </a:extLst>
                </p:cNvPr>
                <p:cNvSpPr>
                  <a:spLocks noChangeArrowheads="1"/>
                </p:cNvSpPr>
                <p:nvPr/>
              </p:nvSpPr>
              <p:spPr bwMode="auto">
                <a:xfrm>
                  <a:off x="864"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84" name="Rectangle 205">
                  <a:extLst>
                    <a:ext uri="{FF2B5EF4-FFF2-40B4-BE49-F238E27FC236}">
                      <a16:creationId xmlns:a16="http://schemas.microsoft.com/office/drawing/2014/main" id="{C597467E-BBD5-1B4D-8E53-F7C293F58350}"/>
                    </a:ext>
                  </a:extLst>
                </p:cNvPr>
                <p:cNvSpPr>
                  <a:spLocks noChangeArrowheads="1"/>
                </p:cNvSpPr>
                <p:nvPr/>
              </p:nvSpPr>
              <p:spPr bwMode="auto">
                <a:xfrm>
                  <a:off x="864"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85" name="Rectangle 206">
                  <a:extLst>
                    <a:ext uri="{FF2B5EF4-FFF2-40B4-BE49-F238E27FC236}">
                      <a16:creationId xmlns:a16="http://schemas.microsoft.com/office/drawing/2014/main" id="{BF7938E6-F2FA-DD46-92FD-A098EEB088B2}"/>
                    </a:ext>
                  </a:extLst>
                </p:cNvPr>
                <p:cNvSpPr>
                  <a:spLocks noChangeArrowheads="1"/>
                </p:cNvSpPr>
                <p:nvPr/>
              </p:nvSpPr>
              <p:spPr bwMode="auto">
                <a:xfrm>
                  <a:off x="1056"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86" name="Rectangle 207">
                  <a:extLst>
                    <a:ext uri="{FF2B5EF4-FFF2-40B4-BE49-F238E27FC236}">
                      <a16:creationId xmlns:a16="http://schemas.microsoft.com/office/drawing/2014/main" id="{D7447A8E-5EBD-1B46-8C11-E4C5D5EB6ADA}"/>
                    </a:ext>
                  </a:extLst>
                </p:cNvPr>
                <p:cNvSpPr>
                  <a:spLocks noChangeArrowheads="1"/>
                </p:cNvSpPr>
                <p:nvPr/>
              </p:nvSpPr>
              <p:spPr bwMode="auto">
                <a:xfrm>
                  <a:off x="1056"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87" name="Rectangle 208">
                  <a:extLst>
                    <a:ext uri="{FF2B5EF4-FFF2-40B4-BE49-F238E27FC236}">
                      <a16:creationId xmlns:a16="http://schemas.microsoft.com/office/drawing/2014/main" id="{3B008406-C9C7-9746-85BE-DB04C49709AE}"/>
                    </a:ext>
                  </a:extLst>
                </p:cNvPr>
                <p:cNvSpPr>
                  <a:spLocks noChangeArrowheads="1"/>
                </p:cNvSpPr>
                <p:nvPr/>
              </p:nvSpPr>
              <p:spPr bwMode="auto">
                <a:xfrm>
                  <a:off x="1056"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88" name="Rectangle 209">
                  <a:extLst>
                    <a:ext uri="{FF2B5EF4-FFF2-40B4-BE49-F238E27FC236}">
                      <a16:creationId xmlns:a16="http://schemas.microsoft.com/office/drawing/2014/main" id="{0A075A75-7486-D248-ADA6-58303AA73844}"/>
                    </a:ext>
                  </a:extLst>
                </p:cNvPr>
                <p:cNvSpPr>
                  <a:spLocks noChangeArrowheads="1"/>
                </p:cNvSpPr>
                <p:nvPr/>
              </p:nvSpPr>
              <p:spPr bwMode="auto">
                <a:xfrm>
                  <a:off x="1056"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89" name="Rectangle 210">
                  <a:extLst>
                    <a:ext uri="{FF2B5EF4-FFF2-40B4-BE49-F238E27FC236}">
                      <a16:creationId xmlns:a16="http://schemas.microsoft.com/office/drawing/2014/main" id="{52563D36-ADF8-E14B-85E7-E70D990F364D}"/>
                    </a:ext>
                  </a:extLst>
                </p:cNvPr>
                <p:cNvSpPr>
                  <a:spLocks noChangeArrowheads="1"/>
                </p:cNvSpPr>
                <p:nvPr/>
              </p:nvSpPr>
              <p:spPr bwMode="auto">
                <a:xfrm>
                  <a:off x="1056"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90" name="Rectangle 211">
                  <a:extLst>
                    <a:ext uri="{FF2B5EF4-FFF2-40B4-BE49-F238E27FC236}">
                      <a16:creationId xmlns:a16="http://schemas.microsoft.com/office/drawing/2014/main" id="{F8669184-4542-A244-80ED-55C0CBB7773F}"/>
                    </a:ext>
                  </a:extLst>
                </p:cNvPr>
                <p:cNvSpPr>
                  <a:spLocks noChangeArrowheads="1"/>
                </p:cNvSpPr>
                <p:nvPr/>
              </p:nvSpPr>
              <p:spPr bwMode="auto">
                <a:xfrm>
                  <a:off x="1056"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91" name="Rectangle 212">
                  <a:extLst>
                    <a:ext uri="{FF2B5EF4-FFF2-40B4-BE49-F238E27FC236}">
                      <a16:creationId xmlns:a16="http://schemas.microsoft.com/office/drawing/2014/main" id="{46029951-085A-9D4F-A5D6-4AB951EA29D4}"/>
                    </a:ext>
                  </a:extLst>
                </p:cNvPr>
                <p:cNvSpPr>
                  <a:spLocks noChangeArrowheads="1"/>
                </p:cNvSpPr>
                <p:nvPr/>
              </p:nvSpPr>
              <p:spPr bwMode="auto">
                <a:xfrm>
                  <a:off x="1056"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92" name="Rectangle 213">
                  <a:extLst>
                    <a:ext uri="{FF2B5EF4-FFF2-40B4-BE49-F238E27FC236}">
                      <a16:creationId xmlns:a16="http://schemas.microsoft.com/office/drawing/2014/main" id="{79CF9144-7326-AC4F-AB36-CCB0A9549E8B}"/>
                    </a:ext>
                  </a:extLst>
                </p:cNvPr>
                <p:cNvSpPr>
                  <a:spLocks noChangeArrowheads="1"/>
                </p:cNvSpPr>
                <p:nvPr/>
              </p:nvSpPr>
              <p:spPr bwMode="auto">
                <a:xfrm>
                  <a:off x="1056"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93" name="Rectangle 214">
                  <a:extLst>
                    <a:ext uri="{FF2B5EF4-FFF2-40B4-BE49-F238E27FC236}">
                      <a16:creationId xmlns:a16="http://schemas.microsoft.com/office/drawing/2014/main" id="{823EF7ED-850C-1B43-B02A-0D1CD68F9FD2}"/>
                    </a:ext>
                  </a:extLst>
                </p:cNvPr>
                <p:cNvSpPr>
                  <a:spLocks noChangeArrowheads="1"/>
                </p:cNvSpPr>
                <p:nvPr/>
              </p:nvSpPr>
              <p:spPr bwMode="auto">
                <a:xfrm>
                  <a:off x="1248"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94" name="Rectangle 215">
                  <a:extLst>
                    <a:ext uri="{FF2B5EF4-FFF2-40B4-BE49-F238E27FC236}">
                      <a16:creationId xmlns:a16="http://schemas.microsoft.com/office/drawing/2014/main" id="{75830197-400D-7642-BDCB-8AD82FBEC91C}"/>
                    </a:ext>
                  </a:extLst>
                </p:cNvPr>
                <p:cNvSpPr>
                  <a:spLocks noChangeArrowheads="1"/>
                </p:cNvSpPr>
                <p:nvPr/>
              </p:nvSpPr>
              <p:spPr bwMode="auto">
                <a:xfrm>
                  <a:off x="1248"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95" name="Rectangle 216">
                  <a:extLst>
                    <a:ext uri="{FF2B5EF4-FFF2-40B4-BE49-F238E27FC236}">
                      <a16:creationId xmlns:a16="http://schemas.microsoft.com/office/drawing/2014/main" id="{7A529BD5-3410-2B4C-B59B-44FA63D6C68C}"/>
                    </a:ext>
                  </a:extLst>
                </p:cNvPr>
                <p:cNvSpPr>
                  <a:spLocks noChangeArrowheads="1"/>
                </p:cNvSpPr>
                <p:nvPr/>
              </p:nvSpPr>
              <p:spPr bwMode="auto">
                <a:xfrm>
                  <a:off x="1248"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96" name="Rectangle 217">
                  <a:extLst>
                    <a:ext uri="{FF2B5EF4-FFF2-40B4-BE49-F238E27FC236}">
                      <a16:creationId xmlns:a16="http://schemas.microsoft.com/office/drawing/2014/main" id="{85F7B5DE-8FCD-8346-804F-06A8E7B3C58F}"/>
                    </a:ext>
                  </a:extLst>
                </p:cNvPr>
                <p:cNvSpPr>
                  <a:spLocks noChangeArrowheads="1"/>
                </p:cNvSpPr>
                <p:nvPr/>
              </p:nvSpPr>
              <p:spPr bwMode="auto">
                <a:xfrm>
                  <a:off x="1248"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97" name="Rectangle 218">
                  <a:extLst>
                    <a:ext uri="{FF2B5EF4-FFF2-40B4-BE49-F238E27FC236}">
                      <a16:creationId xmlns:a16="http://schemas.microsoft.com/office/drawing/2014/main" id="{64CBF57F-7BEF-1944-B7BC-341D9567B66F}"/>
                    </a:ext>
                  </a:extLst>
                </p:cNvPr>
                <p:cNvSpPr>
                  <a:spLocks noChangeArrowheads="1"/>
                </p:cNvSpPr>
                <p:nvPr/>
              </p:nvSpPr>
              <p:spPr bwMode="auto">
                <a:xfrm>
                  <a:off x="1248"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98" name="Rectangle 219">
                  <a:extLst>
                    <a:ext uri="{FF2B5EF4-FFF2-40B4-BE49-F238E27FC236}">
                      <a16:creationId xmlns:a16="http://schemas.microsoft.com/office/drawing/2014/main" id="{8052EEE9-966F-674C-9427-B96D373AF04F}"/>
                    </a:ext>
                  </a:extLst>
                </p:cNvPr>
                <p:cNvSpPr>
                  <a:spLocks noChangeArrowheads="1"/>
                </p:cNvSpPr>
                <p:nvPr/>
              </p:nvSpPr>
              <p:spPr bwMode="auto">
                <a:xfrm>
                  <a:off x="1248"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99" name="Rectangle 220">
                  <a:extLst>
                    <a:ext uri="{FF2B5EF4-FFF2-40B4-BE49-F238E27FC236}">
                      <a16:creationId xmlns:a16="http://schemas.microsoft.com/office/drawing/2014/main" id="{D165989F-33C3-0F4E-ADD7-BA0AF1616DB8}"/>
                    </a:ext>
                  </a:extLst>
                </p:cNvPr>
                <p:cNvSpPr>
                  <a:spLocks noChangeArrowheads="1"/>
                </p:cNvSpPr>
                <p:nvPr/>
              </p:nvSpPr>
              <p:spPr bwMode="auto">
                <a:xfrm>
                  <a:off x="1248"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00" name="Rectangle 221">
                  <a:extLst>
                    <a:ext uri="{FF2B5EF4-FFF2-40B4-BE49-F238E27FC236}">
                      <a16:creationId xmlns:a16="http://schemas.microsoft.com/office/drawing/2014/main" id="{D8A3190F-F7B8-854D-8400-E61BBEDA617C}"/>
                    </a:ext>
                  </a:extLst>
                </p:cNvPr>
                <p:cNvSpPr>
                  <a:spLocks noChangeArrowheads="1"/>
                </p:cNvSpPr>
                <p:nvPr/>
              </p:nvSpPr>
              <p:spPr bwMode="auto">
                <a:xfrm>
                  <a:off x="1248"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01" name="Rectangle 222">
                  <a:extLst>
                    <a:ext uri="{FF2B5EF4-FFF2-40B4-BE49-F238E27FC236}">
                      <a16:creationId xmlns:a16="http://schemas.microsoft.com/office/drawing/2014/main" id="{EF0DA482-11B5-9243-A41F-BA94D12A348D}"/>
                    </a:ext>
                  </a:extLst>
                </p:cNvPr>
                <p:cNvSpPr>
                  <a:spLocks noChangeArrowheads="1"/>
                </p:cNvSpPr>
                <p:nvPr/>
              </p:nvSpPr>
              <p:spPr bwMode="auto">
                <a:xfrm>
                  <a:off x="1440"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02" name="Rectangle 223">
                  <a:extLst>
                    <a:ext uri="{FF2B5EF4-FFF2-40B4-BE49-F238E27FC236}">
                      <a16:creationId xmlns:a16="http://schemas.microsoft.com/office/drawing/2014/main" id="{36942B72-B2D0-B846-A0CA-C3810EF71759}"/>
                    </a:ext>
                  </a:extLst>
                </p:cNvPr>
                <p:cNvSpPr>
                  <a:spLocks noChangeArrowheads="1"/>
                </p:cNvSpPr>
                <p:nvPr/>
              </p:nvSpPr>
              <p:spPr bwMode="auto">
                <a:xfrm>
                  <a:off x="1440"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03" name="Rectangle 224">
                  <a:extLst>
                    <a:ext uri="{FF2B5EF4-FFF2-40B4-BE49-F238E27FC236}">
                      <a16:creationId xmlns:a16="http://schemas.microsoft.com/office/drawing/2014/main" id="{CD49A61D-2D2E-7E4C-AB0E-4626095ED0CA}"/>
                    </a:ext>
                  </a:extLst>
                </p:cNvPr>
                <p:cNvSpPr>
                  <a:spLocks noChangeArrowheads="1"/>
                </p:cNvSpPr>
                <p:nvPr/>
              </p:nvSpPr>
              <p:spPr bwMode="auto">
                <a:xfrm>
                  <a:off x="1440"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04" name="Rectangle 225">
                  <a:extLst>
                    <a:ext uri="{FF2B5EF4-FFF2-40B4-BE49-F238E27FC236}">
                      <a16:creationId xmlns:a16="http://schemas.microsoft.com/office/drawing/2014/main" id="{F039D3FD-006D-D04B-9069-5A27EAAF2424}"/>
                    </a:ext>
                  </a:extLst>
                </p:cNvPr>
                <p:cNvSpPr>
                  <a:spLocks noChangeArrowheads="1"/>
                </p:cNvSpPr>
                <p:nvPr/>
              </p:nvSpPr>
              <p:spPr bwMode="auto">
                <a:xfrm>
                  <a:off x="1440"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05" name="Rectangle 226">
                  <a:extLst>
                    <a:ext uri="{FF2B5EF4-FFF2-40B4-BE49-F238E27FC236}">
                      <a16:creationId xmlns:a16="http://schemas.microsoft.com/office/drawing/2014/main" id="{80A7915A-F3BC-4147-B7C9-AE22D84DA891}"/>
                    </a:ext>
                  </a:extLst>
                </p:cNvPr>
                <p:cNvSpPr>
                  <a:spLocks noChangeArrowheads="1"/>
                </p:cNvSpPr>
                <p:nvPr/>
              </p:nvSpPr>
              <p:spPr bwMode="auto">
                <a:xfrm>
                  <a:off x="1440"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06" name="Rectangle 227">
                  <a:extLst>
                    <a:ext uri="{FF2B5EF4-FFF2-40B4-BE49-F238E27FC236}">
                      <a16:creationId xmlns:a16="http://schemas.microsoft.com/office/drawing/2014/main" id="{06EEDA62-CCDD-914A-9172-F4B33E330941}"/>
                    </a:ext>
                  </a:extLst>
                </p:cNvPr>
                <p:cNvSpPr>
                  <a:spLocks noChangeArrowheads="1"/>
                </p:cNvSpPr>
                <p:nvPr/>
              </p:nvSpPr>
              <p:spPr bwMode="auto">
                <a:xfrm>
                  <a:off x="1440"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07" name="Rectangle 228">
                  <a:extLst>
                    <a:ext uri="{FF2B5EF4-FFF2-40B4-BE49-F238E27FC236}">
                      <a16:creationId xmlns:a16="http://schemas.microsoft.com/office/drawing/2014/main" id="{DCA9AD79-2F84-854A-9647-1ACE3D0D35AB}"/>
                    </a:ext>
                  </a:extLst>
                </p:cNvPr>
                <p:cNvSpPr>
                  <a:spLocks noChangeArrowheads="1"/>
                </p:cNvSpPr>
                <p:nvPr/>
              </p:nvSpPr>
              <p:spPr bwMode="auto">
                <a:xfrm>
                  <a:off x="1440"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08" name="Rectangle 229">
                  <a:extLst>
                    <a:ext uri="{FF2B5EF4-FFF2-40B4-BE49-F238E27FC236}">
                      <a16:creationId xmlns:a16="http://schemas.microsoft.com/office/drawing/2014/main" id="{312C18C3-6197-D049-9B53-B621CAEA2E45}"/>
                    </a:ext>
                  </a:extLst>
                </p:cNvPr>
                <p:cNvSpPr>
                  <a:spLocks noChangeArrowheads="1"/>
                </p:cNvSpPr>
                <p:nvPr/>
              </p:nvSpPr>
              <p:spPr bwMode="auto">
                <a:xfrm>
                  <a:off x="1440"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09" name="Rectangle 230">
                  <a:extLst>
                    <a:ext uri="{FF2B5EF4-FFF2-40B4-BE49-F238E27FC236}">
                      <a16:creationId xmlns:a16="http://schemas.microsoft.com/office/drawing/2014/main" id="{09ECFF23-F2BB-3043-8F05-56D732CDD4CF}"/>
                    </a:ext>
                  </a:extLst>
                </p:cNvPr>
                <p:cNvSpPr>
                  <a:spLocks noChangeArrowheads="1"/>
                </p:cNvSpPr>
                <p:nvPr/>
              </p:nvSpPr>
              <p:spPr bwMode="auto">
                <a:xfrm>
                  <a:off x="1632"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10" name="Rectangle 231">
                  <a:extLst>
                    <a:ext uri="{FF2B5EF4-FFF2-40B4-BE49-F238E27FC236}">
                      <a16:creationId xmlns:a16="http://schemas.microsoft.com/office/drawing/2014/main" id="{AFCBAACD-5F9A-B94A-BC4C-938A47F37299}"/>
                    </a:ext>
                  </a:extLst>
                </p:cNvPr>
                <p:cNvSpPr>
                  <a:spLocks noChangeArrowheads="1"/>
                </p:cNvSpPr>
                <p:nvPr/>
              </p:nvSpPr>
              <p:spPr bwMode="auto">
                <a:xfrm>
                  <a:off x="1632"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11" name="Rectangle 232">
                  <a:extLst>
                    <a:ext uri="{FF2B5EF4-FFF2-40B4-BE49-F238E27FC236}">
                      <a16:creationId xmlns:a16="http://schemas.microsoft.com/office/drawing/2014/main" id="{AC361ECC-1835-3F4B-81D9-12082BE952A7}"/>
                    </a:ext>
                  </a:extLst>
                </p:cNvPr>
                <p:cNvSpPr>
                  <a:spLocks noChangeArrowheads="1"/>
                </p:cNvSpPr>
                <p:nvPr/>
              </p:nvSpPr>
              <p:spPr bwMode="auto">
                <a:xfrm>
                  <a:off x="1632"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12" name="Rectangle 233">
                  <a:extLst>
                    <a:ext uri="{FF2B5EF4-FFF2-40B4-BE49-F238E27FC236}">
                      <a16:creationId xmlns:a16="http://schemas.microsoft.com/office/drawing/2014/main" id="{B8A6EA03-0F98-E344-A0BB-16A136F7FF90}"/>
                    </a:ext>
                  </a:extLst>
                </p:cNvPr>
                <p:cNvSpPr>
                  <a:spLocks noChangeArrowheads="1"/>
                </p:cNvSpPr>
                <p:nvPr/>
              </p:nvSpPr>
              <p:spPr bwMode="auto">
                <a:xfrm>
                  <a:off x="1632"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13" name="Rectangle 234">
                  <a:extLst>
                    <a:ext uri="{FF2B5EF4-FFF2-40B4-BE49-F238E27FC236}">
                      <a16:creationId xmlns:a16="http://schemas.microsoft.com/office/drawing/2014/main" id="{142F62D3-5F59-4B45-B4DA-77D4BE2E8AFE}"/>
                    </a:ext>
                  </a:extLst>
                </p:cNvPr>
                <p:cNvSpPr>
                  <a:spLocks noChangeArrowheads="1"/>
                </p:cNvSpPr>
                <p:nvPr/>
              </p:nvSpPr>
              <p:spPr bwMode="auto">
                <a:xfrm>
                  <a:off x="1632"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14" name="Rectangle 235">
                  <a:extLst>
                    <a:ext uri="{FF2B5EF4-FFF2-40B4-BE49-F238E27FC236}">
                      <a16:creationId xmlns:a16="http://schemas.microsoft.com/office/drawing/2014/main" id="{57EDB2ED-DA0C-AD4C-B909-217B8AFE5C51}"/>
                    </a:ext>
                  </a:extLst>
                </p:cNvPr>
                <p:cNvSpPr>
                  <a:spLocks noChangeArrowheads="1"/>
                </p:cNvSpPr>
                <p:nvPr/>
              </p:nvSpPr>
              <p:spPr bwMode="auto">
                <a:xfrm>
                  <a:off x="1632"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15" name="Rectangle 236">
                  <a:extLst>
                    <a:ext uri="{FF2B5EF4-FFF2-40B4-BE49-F238E27FC236}">
                      <a16:creationId xmlns:a16="http://schemas.microsoft.com/office/drawing/2014/main" id="{8C527B58-7E10-B243-87E0-9C0FD9BA5C3D}"/>
                    </a:ext>
                  </a:extLst>
                </p:cNvPr>
                <p:cNvSpPr>
                  <a:spLocks noChangeArrowheads="1"/>
                </p:cNvSpPr>
                <p:nvPr/>
              </p:nvSpPr>
              <p:spPr bwMode="auto">
                <a:xfrm>
                  <a:off x="1632"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16" name="Rectangle 237">
                  <a:extLst>
                    <a:ext uri="{FF2B5EF4-FFF2-40B4-BE49-F238E27FC236}">
                      <a16:creationId xmlns:a16="http://schemas.microsoft.com/office/drawing/2014/main" id="{06B93EDD-202B-EB46-9C78-AE05B960DBA6}"/>
                    </a:ext>
                  </a:extLst>
                </p:cNvPr>
                <p:cNvSpPr>
                  <a:spLocks noChangeArrowheads="1"/>
                </p:cNvSpPr>
                <p:nvPr/>
              </p:nvSpPr>
              <p:spPr bwMode="auto">
                <a:xfrm>
                  <a:off x="1632"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17" name="Rectangle 238">
                  <a:extLst>
                    <a:ext uri="{FF2B5EF4-FFF2-40B4-BE49-F238E27FC236}">
                      <a16:creationId xmlns:a16="http://schemas.microsoft.com/office/drawing/2014/main" id="{B749AF07-A669-E946-99C2-1986F6BA2732}"/>
                    </a:ext>
                  </a:extLst>
                </p:cNvPr>
                <p:cNvSpPr>
                  <a:spLocks noChangeArrowheads="1"/>
                </p:cNvSpPr>
                <p:nvPr/>
              </p:nvSpPr>
              <p:spPr bwMode="auto">
                <a:xfrm>
                  <a:off x="1824"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18" name="Rectangle 239">
                  <a:extLst>
                    <a:ext uri="{FF2B5EF4-FFF2-40B4-BE49-F238E27FC236}">
                      <a16:creationId xmlns:a16="http://schemas.microsoft.com/office/drawing/2014/main" id="{64C7EAE0-B4DA-F343-9A61-ACE926D00527}"/>
                    </a:ext>
                  </a:extLst>
                </p:cNvPr>
                <p:cNvSpPr>
                  <a:spLocks noChangeArrowheads="1"/>
                </p:cNvSpPr>
                <p:nvPr/>
              </p:nvSpPr>
              <p:spPr bwMode="auto">
                <a:xfrm>
                  <a:off x="1824"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19" name="Rectangle 240">
                  <a:extLst>
                    <a:ext uri="{FF2B5EF4-FFF2-40B4-BE49-F238E27FC236}">
                      <a16:creationId xmlns:a16="http://schemas.microsoft.com/office/drawing/2014/main" id="{2F2A7E3E-ACCE-5E44-BAD7-7D6EAC8DF598}"/>
                    </a:ext>
                  </a:extLst>
                </p:cNvPr>
                <p:cNvSpPr>
                  <a:spLocks noChangeArrowheads="1"/>
                </p:cNvSpPr>
                <p:nvPr/>
              </p:nvSpPr>
              <p:spPr bwMode="auto">
                <a:xfrm>
                  <a:off x="1824"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20" name="Rectangle 241">
                  <a:extLst>
                    <a:ext uri="{FF2B5EF4-FFF2-40B4-BE49-F238E27FC236}">
                      <a16:creationId xmlns:a16="http://schemas.microsoft.com/office/drawing/2014/main" id="{3F90F6D9-7349-B34B-956B-1CFA892BDD00}"/>
                    </a:ext>
                  </a:extLst>
                </p:cNvPr>
                <p:cNvSpPr>
                  <a:spLocks noChangeArrowheads="1"/>
                </p:cNvSpPr>
                <p:nvPr/>
              </p:nvSpPr>
              <p:spPr bwMode="auto">
                <a:xfrm>
                  <a:off x="1824"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21" name="Rectangle 242">
                  <a:extLst>
                    <a:ext uri="{FF2B5EF4-FFF2-40B4-BE49-F238E27FC236}">
                      <a16:creationId xmlns:a16="http://schemas.microsoft.com/office/drawing/2014/main" id="{672379EE-E934-4B4F-AC13-188F0AB566E4}"/>
                    </a:ext>
                  </a:extLst>
                </p:cNvPr>
                <p:cNvSpPr>
                  <a:spLocks noChangeArrowheads="1"/>
                </p:cNvSpPr>
                <p:nvPr/>
              </p:nvSpPr>
              <p:spPr bwMode="auto">
                <a:xfrm>
                  <a:off x="1824"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22" name="Rectangle 243">
                  <a:extLst>
                    <a:ext uri="{FF2B5EF4-FFF2-40B4-BE49-F238E27FC236}">
                      <a16:creationId xmlns:a16="http://schemas.microsoft.com/office/drawing/2014/main" id="{1273BB8A-FF3E-804C-8BBB-AEB38E390D20}"/>
                    </a:ext>
                  </a:extLst>
                </p:cNvPr>
                <p:cNvSpPr>
                  <a:spLocks noChangeArrowheads="1"/>
                </p:cNvSpPr>
                <p:nvPr/>
              </p:nvSpPr>
              <p:spPr bwMode="auto">
                <a:xfrm>
                  <a:off x="1824"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23" name="Rectangle 244">
                  <a:extLst>
                    <a:ext uri="{FF2B5EF4-FFF2-40B4-BE49-F238E27FC236}">
                      <a16:creationId xmlns:a16="http://schemas.microsoft.com/office/drawing/2014/main" id="{C38065A5-44F9-3843-8965-9DB19C94F8A1}"/>
                    </a:ext>
                  </a:extLst>
                </p:cNvPr>
                <p:cNvSpPr>
                  <a:spLocks noChangeArrowheads="1"/>
                </p:cNvSpPr>
                <p:nvPr/>
              </p:nvSpPr>
              <p:spPr bwMode="auto">
                <a:xfrm>
                  <a:off x="1824"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24" name="Rectangle 245">
                  <a:extLst>
                    <a:ext uri="{FF2B5EF4-FFF2-40B4-BE49-F238E27FC236}">
                      <a16:creationId xmlns:a16="http://schemas.microsoft.com/office/drawing/2014/main" id="{F5FF656C-0BA7-3545-97E9-0F7F3FACCCFE}"/>
                    </a:ext>
                  </a:extLst>
                </p:cNvPr>
                <p:cNvSpPr>
                  <a:spLocks noChangeArrowheads="1"/>
                </p:cNvSpPr>
                <p:nvPr/>
              </p:nvSpPr>
              <p:spPr bwMode="auto">
                <a:xfrm>
                  <a:off x="1824"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25" name="Rectangle 246">
                  <a:extLst>
                    <a:ext uri="{FF2B5EF4-FFF2-40B4-BE49-F238E27FC236}">
                      <a16:creationId xmlns:a16="http://schemas.microsoft.com/office/drawing/2014/main" id="{018E1921-D3DD-5F48-901E-FC5BE36C86C4}"/>
                    </a:ext>
                  </a:extLst>
                </p:cNvPr>
                <p:cNvSpPr>
                  <a:spLocks noChangeArrowheads="1"/>
                </p:cNvSpPr>
                <p:nvPr/>
              </p:nvSpPr>
              <p:spPr bwMode="auto">
                <a:xfrm>
                  <a:off x="2016"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26" name="Rectangle 247">
                  <a:extLst>
                    <a:ext uri="{FF2B5EF4-FFF2-40B4-BE49-F238E27FC236}">
                      <a16:creationId xmlns:a16="http://schemas.microsoft.com/office/drawing/2014/main" id="{9F1A1A7A-ABE4-C34B-BE69-7AFAAC264342}"/>
                    </a:ext>
                  </a:extLst>
                </p:cNvPr>
                <p:cNvSpPr>
                  <a:spLocks noChangeArrowheads="1"/>
                </p:cNvSpPr>
                <p:nvPr/>
              </p:nvSpPr>
              <p:spPr bwMode="auto">
                <a:xfrm>
                  <a:off x="2016"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27" name="Rectangle 248">
                  <a:extLst>
                    <a:ext uri="{FF2B5EF4-FFF2-40B4-BE49-F238E27FC236}">
                      <a16:creationId xmlns:a16="http://schemas.microsoft.com/office/drawing/2014/main" id="{7DBEC101-60DE-334E-A85D-5E5832ED6AA3}"/>
                    </a:ext>
                  </a:extLst>
                </p:cNvPr>
                <p:cNvSpPr>
                  <a:spLocks noChangeArrowheads="1"/>
                </p:cNvSpPr>
                <p:nvPr/>
              </p:nvSpPr>
              <p:spPr bwMode="auto">
                <a:xfrm>
                  <a:off x="2016"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28" name="Rectangle 249">
                  <a:extLst>
                    <a:ext uri="{FF2B5EF4-FFF2-40B4-BE49-F238E27FC236}">
                      <a16:creationId xmlns:a16="http://schemas.microsoft.com/office/drawing/2014/main" id="{38D9576C-3270-7543-B4FE-687C8FC514ED}"/>
                    </a:ext>
                  </a:extLst>
                </p:cNvPr>
                <p:cNvSpPr>
                  <a:spLocks noChangeArrowheads="1"/>
                </p:cNvSpPr>
                <p:nvPr/>
              </p:nvSpPr>
              <p:spPr bwMode="auto">
                <a:xfrm>
                  <a:off x="2016"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29" name="Rectangle 250">
                  <a:extLst>
                    <a:ext uri="{FF2B5EF4-FFF2-40B4-BE49-F238E27FC236}">
                      <a16:creationId xmlns:a16="http://schemas.microsoft.com/office/drawing/2014/main" id="{CE863576-1496-B341-ADC5-9C8B1BF889E0}"/>
                    </a:ext>
                  </a:extLst>
                </p:cNvPr>
                <p:cNvSpPr>
                  <a:spLocks noChangeArrowheads="1"/>
                </p:cNvSpPr>
                <p:nvPr/>
              </p:nvSpPr>
              <p:spPr bwMode="auto">
                <a:xfrm>
                  <a:off x="2016"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30" name="Rectangle 251">
                  <a:extLst>
                    <a:ext uri="{FF2B5EF4-FFF2-40B4-BE49-F238E27FC236}">
                      <a16:creationId xmlns:a16="http://schemas.microsoft.com/office/drawing/2014/main" id="{4E29DF45-BDDA-5047-B422-2735BBA71947}"/>
                    </a:ext>
                  </a:extLst>
                </p:cNvPr>
                <p:cNvSpPr>
                  <a:spLocks noChangeArrowheads="1"/>
                </p:cNvSpPr>
                <p:nvPr/>
              </p:nvSpPr>
              <p:spPr bwMode="auto">
                <a:xfrm>
                  <a:off x="2016"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31" name="Rectangle 252">
                  <a:extLst>
                    <a:ext uri="{FF2B5EF4-FFF2-40B4-BE49-F238E27FC236}">
                      <a16:creationId xmlns:a16="http://schemas.microsoft.com/office/drawing/2014/main" id="{FF405DEF-44E9-E44D-A545-36B14A573FCC}"/>
                    </a:ext>
                  </a:extLst>
                </p:cNvPr>
                <p:cNvSpPr>
                  <a:spLocks noChangeArrowheads="1"/>
                </p:cNvSpPr>
                <p:nvPr/>
              </p:nvSpPr>
              <p:spPr bwMode="auto">
                <a:xfrm>
                  <a:off x="2016"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32" name="Rectangle 253">
                  <a:extLst>
                    <a:ext uri="{FF2B5EF4-FFF2-40B4-BE49-F238E27FC236}">
                      <a16:creationId xmlns:a16="http://schemas.microsoft.com/office/drawing/2014/main" id="{F0A48D4D-8C71-2D49-968A-95AF259AF7F2}"/>
                    </a:ext>
                  </a:extLst>
                </p:cNvPr>
                <p:cNvSpPr>
                  <a:spLocks noChangeArrowheads="1"/>
                </p:cNvSpPr>
                <p:nvPr/>
              </p:nvSpPr>
              <p:spPr bwMode="auto">
                <a:xfrm>
                  <a:off x="2016"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33" name="Rectangle 254">
                  <a:extLst>
                    <a:ext uri="{FF2B5EF4-FFF2-40B4-BE49-F238E27FC236}">
                      <a16:creationId xmlns:a16="http://schemas.microsoft.com/office/drawing/2014/main" id="{0E20C873-4605-024F-9720-03263812081B}"/>
                    </a:ext>
                  </a:extLst>
                </p:cNvPr>
                <p:cNvSpPr>
                  <a:spLocks noChangeArrowheads="1"/>
                </p:cNvSpPr>
                <p:nvPr/>
              </p:nvSpPr>
              <p:spPr bwMode="auto">
                <a:xfrm>
                  <a:off x="2208"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34" name="Rectangle 255">
                  <a:extLst>
                    <a:ext uri="{FF2B5EF4-FFF2-40B4-BE49-F238E27FC236}">
                      <a16:creationId xmlns:a16="http://schemas.microsoft.com/office/drawing/2014/main" id="{B486DEBA-8E28-0B43-ABF4-FDCC3A3F1823}"/>
                    </a:ext>
                  </a:extLst>
                </p:cNvPr>
                <p:cNvSpPr>
                  <a:spLocks noChangeArrowheads="1"/>
                </p:cNvSpPr>
                <p:nvPr/>
              </p:nvSpPr>
              <p:spPr bwMode="auto">
                <a:xfrm>
                  <a:off x="2208"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35" name="Rectangle 256">
                  <a:extLst>
                    <a:ext uri="{FF2B5EF4-FFF2-40B4-BE49-F238E27FC236}">
                      <a16:creationId xmlns:a16="http://schemas.microsoft.com/office/drawing/2014/main" id="{182A7027-4BDF-3442-A0F9-C5448E6A24FC}"/>
                    </a:ext>
                  </a:extLst>
                </p:cNvPr>
                <p:cNvSpPr>
                  <a:spLocks noChangeArrowheads="1"/>
                </p:cNvSpPr>
                <p:nvPr/>
              </p:nvSpPr>
              <p:spPr bwMode="auto">
                <a:xfrm>
                  <a:off x="2208"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36" name="Rectangle 257">
                  <a:extLst>
                    <a:ext uri="{FF2B5EF4-FFF2-40B4-BE49-F238E27FC236}">
                      <a16:creationId xmlns:a16="http://schemas.microsoft.com/office/drawing/2014/main" id="{C6680894-6643-CC46-BCC2-B9CE133C57BB}"/>
                    </a:ext>
                  </a:extLst>
                </p:cNvPr>
                <p:cNvSpPr>
                  <a:spLocks noChangeArrowheads="1"/>
                </p:cNvSpPr>
                <p:nvPr/>
              </p:nvSpPr>
              <p:spPr bwMode="auto">
                <a:xfrm>
                  <a:off x="2208"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37" name="Rectangle 258">
                  <a:extLst>
                    <a:ext uri="{FF2B5EF4-FFF2-40B4-BE49-F238E27FC236}">
                      <a16:creationId xmlns:a16="http://schemas.microsoft.com/office/drawing/2014/main" id="{5CD2732C-F268-F047-8798-087400A21B4B}"/>
                    </a:ext>
                  </a:extLst>
                </p:cNvPr>
                <p:cNvSpPr>
                  <a:spLocks noChangeArrowheads="1"/>
                </p:cNvSpPr>
                <p:nvPr/>
              </p:nvSpPr>
              <p:spPr bwMode="auto">
                <a:xfrm>
                  <a:off x="2208"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38" name="Rectangle 259">
                  <a:extLst>
                    <a:ext uri="{FF2B5EF4-FFF2-40B4-BE49-F238E27FC236}">
                      <a16:creationId xmlns:a16="http://schemas.microsoft.com/office/drawing/2014/main" id="{34B717AE-B5CE-734A-8652-E2897164D4CD}"/>
                    </a:ext>
                  </a:extLst>
                </p:cNvPr>
                <p:cNvSpPr>
                  <a:spLocks noChangeArrowheads="1"/>
                </p:cNvSpPr>
                <p:nvPr/>
              </p:nvSpPr>
              <p:spPr bwMode="auto">
                <a:xfrm>
                  <a:off x="2208"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39" name="Rectangle 260">
                  <a:extLst>
                    <a:ext uri="{FF2B5EF4-FFF2-40B4-BE49-F238E27FC236}">
                      <a16:creationId xmlns:a16="http://schemas.microsoft.com/office/drawing/2014/main" id="{E6EF3446-5368-D34C-80C0-C4F5AFE4A84D}"/>
                    </a:ext>
                  </a:extLst>
                </p:cNvPr>
                <p:cNvSpPr>
                  <a:spLocks noChangeArrowheads="1"/>
                </p:cNvSpPr>
                <p:nvPr/>
              </p:nvSpPr>
              <p:spPr bwMode="auto">
                <a:xfrm>
                  <a:off x="2208"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40" name="Rectangle 261">
                  <a:extLst>
                    <a:ext uri="{FF2B5EF4-FFF2-40B4-BE49-F238E27FC236}">
                      <a16:creationId xmlns:a16="http://schemas.microsoft.com/office/drawing/2014/main" id="{A16C3322-3676-AE45-99B8-69FEA3862223}"/>
                    </a:ext>
                  </a:extLst>
                </p:cNvPr>
                <p:cNvSpPr>
                  <a:spLocks noChangeArrowheads="1"/>
                </p:cNvSpPr>
                <p:nvPr/>
              </p:nvSpPr>
              <p:spPr bwMode="auto">
                <a:xfrm>
                  <a:off x="2208"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41" name="Rectangle 262">
                  <a:extLst>
                    <a:ext uri="{FF2B5EF4-FFF2-40B4-BE49-F238E27FC236}">
                      <a16:creationId xmlns:a16="http://schemas.microsoft.com/office/drawing/2014/main" id="{5F8C8861-692F-404D-BF9A-AFCFD5DB6BF0}"/>
                    </a:ext>
                  </a:extLst>
                </p:cNvPr>
                <p:cNvSpPr>
                  <a:spLocks noChangeArrowheads="1"/>
                </p:cNvSpPr>
                <p:nvPr/>
              </p:nvSpPr>
              <p:spPr bwMode="auto">
                <a:xfrm>
                  <a:off x="2400"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42" name="Rectangle 263">
                  <a:extLst>
                    <a:ext uri="{FF2B5EF4-FFF2-40B4-BE49-F238E27FC236}">
                      <a16:creationId xmlns:a16="http://schemas.microsoft.com/office/drawing/2014/main" id="{70EAE05A-C4D6-9046-B997-3DB5755D3E71}"/>
                    </a:ext>
                  </a:extLst>
                </p:cNvPr>
                <p:cNvSpPr>
                  <a:spLocks noChangeArrowheads="1"/>
                </p:cNvSpPr>
                <p:nvPr/>
              </p:nvSpPr>
              <p:spPr bwMode="auto">
                <a:xfrm>
                  <a:off x="2400"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43" name="Rectangle 264">
                  <a:extLst>
                    <a:ext uri="{FF2B5EF4-FFF2-40B4-BE49-F238E27FC236}">
                      <a16:creationId xmlns:a16="http://schemas.microsoft.com/office/drawing/2014/main" id="{E938DA38-A338-6142-9A58-7C93EB382330}"/>
                    </a:ext>
                  </a:extLst>
                </p:cNvPr>
                <p:cNvSpPr>
                  <a:spLocks noChangeArrowheads="1"/>
                </p:cNvSpPr>
                <p:nvPr/>
              </p:nvSpPr>
              <p:spPr bwMode="auto">
                <a:xfrm>
                  <a:off x="2400"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44" name="Rectangle 265">
                  <a:extLst>
                    <a:ext uri="{FF2B5EF4-FFF2-40B4-BE49-F238E27FC236}">
                      <a16:creationId xmlns:a16="http://schemas.microsoft.com/office/drawing/2014/main" id="{376C9399-524F-1D4E-B27D-ADCD19CF0D2F}"/>
                    </a:ext>
                  </a:extLst>
                </p:cNvPr>
                <p:cNvSpPr>
                  <a:spLocks noChangeArrowheads="1"/>
                </p:cNvSpPr>
                <p:nvPr/>
              </p:nvSpPr>
              <p:spPr bwMode="auto">
                <a:xfrm>
                  <a:off x="2400"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45" name="Rectangle 266">
                  <a:extLst>
                    <a:ext uri="{FF2B5EF4-FFF2-40B4-BE49-F238E27FC236}">
                      <a16:creationId xmlns:a16="http://schemas.microsoft.com/office/drawing/2014/main" id="{D17EC3BA-68B7-CA40-BF91-94E1436260AD}"/>
                    </a:ext>
                  </a:extLst>
                </p:cNvPr>
                <p:cNvSpPr>
                  <a:spLocks noChangeArrowheads="1"/>
                </p:cNvSpPr>
                <p:nvPr/>
              </p:nvSpPr>
              <p:spPr bwMode="auto">
                <a:xfrm>
                  <a:off x="2400"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46" name="Rectangle 267">
                  <a:extLst>
                    <a:ext uri="{FF2B5EF4-FFF2-40B4-BE49-F238E27FC236}">
                      <a16:creationId xmlns:a16="http://schemas.microsoft.com/office/drawing/2014/main" id="{B80F66E3-ADFA-4C45-8D28-AA18D4AC3A53}"/>
                    </a:ext>
                  </a:extLst>
                </p:cNvPr>
                <p:cNvSpPr>
                  <a:spLocks noChangeArrowheads="1"/>
                </p:cNvSpPr>
                <p:nvPr/>
              </p:nvSpPr>
              <p:spPr bwMode="auto">
                <a:xfrm>
                  <a:off x="2400"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47" name="Rectangle 268">
                  <a:extLst>
                    <a:ext uri="{FF2B5EF4-FFF2-40B4-BE49-F238E27FC236}">
                      <a16:creationId xmlns:a16="http://schemas.microsoft.com/office/drawing/2014/main" id="{1A8F806B-1918-A147-9D2C-DEBFE3108C03}"/>
                    </a:ext>
                  </a:extLst>
                </p:cNvPr>
                <p:cNvSpPr>
                  <a:spLocks noChangeArrowheads="1"/>
                </p:cNvSpPr>
                <p:nvPr/>
              </p:nvSpPr>
              <p:spPr bwMode="auto">
                <a:xfrm>
                  <a:off x="2400"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48" name="Rectangle 269">
                  <a:extLst>
                    <a:ext uri="{FF2B5EF4-FFF2-40B4-BE49-F238E27FC236}">
                      <a16:creationId xmlns:a16="http://schemas.microsoft.com/office/drawing/2014/main" id="{306291DE-E41B-F648-B3B7-7AAF25432011}"/>
                    </a:ext>
                  </a:extLst>
                </p:cNvPr>
                <p:cNvSpPr>
                  <a:spLocks noChangeArrowheads="1"/>
                </p:cNvSpPr>
                <p:nvPr/>
              </p:nvSpPr>
              <p:spPr bwMode="auto">
                <a:xfrm>
                  <a:off x="2400"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49" name="Rectangle 270">
                  <a:extLst>
                    <a:ext uri="{FF2B5EF4-FFF2-40B4-BE49-F238E27FC236}">
                      <a16:creationId xmlns:a16="http://schemas.microsoft.com/office/drawing/2014/main" id="{9EFA1649-15B7-FB4D-811A-086D7205CE8B}"/>
                    </a:ext>
                  </a:extLst>
                </p:cNvPr>
                <p:cNvSpPr>
                  <a:spLocks noChangeArrowheads="1"/>
                </p:cNvSpPr>
                <p:nvPr/>
              </p:nvSpPr>
              <p:spPr bwMode="auto">
                <a:xfrm>
                  <a:off x="2592"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50" name="Rectangle 271">
                  <a:extLst>
                    <a:ext uri="{FF2B5EF4-FFF2-40B4-BE49-F238E27FC236}">
                      <a16:creationId xmlns:a16="http://schemas.microsoft.com/office/drawing/2014/main" id="{B685B3B3-26C4-1745-9BE4-B06B56F2D040}"/>
                    </a:ext>
                  </a:extLst>
                </p:cNvPr>
                <p:cNvSpPr>
                  <a:spLocks noChangeArrowheads="1"/>
                </p:cNvSpPr>
                <p:nvPr/>
              </p:nvSpPr>
              <p:spPr bwMode="auto">
                <a:xfrm>
                  <a:off x="2592"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51" name="Rectangle 272">
                  <a:extLst>
                    <a:ext uri="{FF2B5EF4-FFF2-40B4-BE49-F238E27FC236}">
                      <a16:creationId xmlns:a16="http://schemas.microsoft.com/office/drawing/2014/main" id="{87904782-3828-094E-8F89-49C3C76CED9C}"/>
                    </a:ext>
                  </a:extLst>
                </p:cNvPr>
                <p:cNvSpPr>
                  <a:spLocks noChangeArrowheads="1"/>
                </p:cNvSpPr>
                <p:nvPr/>
              </p:nvSpPr>
              <p:spPr bwMode="auto">
                <a:xfrm>
                  <a:off x="2592"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52" name="Rectangle 273">
                  <a:extLst>
                    <a:ext uri="{FF2B5EF4-FFF2-40B4-BE49-F238E27FC236}">
                      <a16:creationId xmlns:a16="http://schemas.microsoft.com/office/drawing/2014/main" id="{91765816-7940-574A-8E11-142848B355BC}"/>
                    </a:ext>
                  </a:extLst>
                </p:cNvPr>
                <p:cNvSpPr>
                  <a:spLocks noChangeArrowheads="1"/>
                </p:cNvSpPr>
                <p:nvPr/>
              </p:nvSpPr>
              <p:spPr bwMode="auto">
                <a:xfrm>
                  <a:off x="2592"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53" name="Rectangle 274">
                  <a:extLst>
                    <a:ext uri="{FF2B5EF4-FFF2-40B4-BE49-F238E27FC236}">
                      <a16:creationId xmlns:a16="http://schemas.microsoft.com/office/drawing/2014/main" id="{CBC71C5E-AD06-224E-9DAC-AED45D32F346}"/>
                    </a:ext>
                  </a:extLst>
                </p:cNvPr>
                <p:cNvSpPr>
                  <a:spLocks noChangeArrowheads="1"/>
                </p:cNvSpPr>
                <p:nvPr/>
              </p:nvSpPr>
              <p:spPr bwMode="auto">
                <a:xfrm>
                  <a:off x="2592"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54" name="Rectangle 275">
                  <a:extLst>
                    <a:ext uri="{FF2B5EF4-FFF2-40B4-BE49-F238E27FC236}">
                      <a16:creationId xmlns:a16="http://schemas.microsoft.com/office/drawing/2014/main" id="{2327AF6A-A3A4-A64C-806D-8C2460321402}"/>
                    </a:ext>
                  </a:extLst>
                </p:cNvPr>
                <p:cNvSpPr>
                  <a:spLocks noChangeArrowheads="1"/>
                </p:cNvSpPr>
                <p:nvPr/>
              </p:nvSpPr>
              <p:spPr bwMode="auto">
                <a:xfrm>
                  <a:off x="2592"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55" name="Rectangle 276">
                  <a:extLst>
                    <a:ext uri="{FF2B5EF4-FFF2-40B4-BE49-F238E27FC236}">
                      <a16:creationId xmlns:a16="http://schemas.microsoft.com/office/drawing/2014/main" id="{863D4DD5-C9D2-F84D-8E06-3B8C399F5970}"/>
                    </a:ext>
                  </a:extLst>
                </p:cNvPr>
                <p:cNvSpPr>
                  <a:spLocks noChangeArrowheads="1"/>
                </p:cNvSpPr>
                <p:nvPr/>
              </p:nvSpPr>
              <p:spPr bwMode="auto">
                <a:xfrm>
                  <a:off x="2592"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56" name="Rectangle 277">
                  <a:extLst>
                    <a:ext uri="{FF2B5EF4-FFF2-40B4-BE49-F238E27FC236}">
                      <a16:creationId xmlns:a16="http://schemas.microsoft.com/office/drawing/2014/main" id="{105EAA60-B4D7-864A-96A0-0FF1154DC290}"/>
                    </a:ext>
                  </a:extLst>
                </p:cNvPr>
                <p:cNvSpPr>
                  <a:spLocks noChangeArrowheads="1"/>
                </p:cNvSpPr>
                <p:nvPr/>
              </p:nvSpPr>
              <p:spPr bwMode="auto">
                <a:xfrm>
                  <a:off x="2592"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57" name="Rectangle 278">
                  <a:extLst>
                    <a:ext uri="{FF2B5EF4-FFF2-40B4-BE49-F238E27FC236}">
                      <a16:creationId xmlns:a16="http://schemas.microsoft.com/office/drawing/2014/main" id="{3131C901-5306-2545-89A9-664156B12554}"/>
                    </a:ext>
                  </a:extLst>
                </p:cNvPr>
                <p:cNvSpPr>
                  <a:spLocks noChangeArrowheads="1"/>
                </p:cNvSpPr>
                <p:nvPr/>
              </p:nvSpPr>
              <p:spPr bwMode="auto">
                <a:xfrm>
                  <a:off x="2784"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58" name="Rectangle 279">
                  <a:extLst>
                    <a:ext uri="{FF2B5EF4-FFF2-40B4-BE49-F238E27FC236}">
                      <a16:creationId xmlns:a16="http://schemas.microsoft.com/office/drawing/2014/main" id="{62CA0F03-E22B-2046-B7D0-7E23C25A01EB}"/>
                    </a:ext>
                  </a:extLst>
                </p:cNvPr>
                <p:cNvSpPr>
                  <a:spLocks noChangeArrowheads="1"/>
                </p:cNvSpPr>
                <p:nvPr/>
              </p:nvSpPr>
              <p:spPr bwMode="auto">
                <a:xfrm>
                  <a:off x="2784"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59" name="Rectangle 280">
                  <a:extLst>
                    <a:ext uri="{FF2B5EF4-FFF2-40B4-BE49-F238E27FC236}">
                      <a16:creationId xmlns:a16="http://schemas.microsoft.com/office/drawing/2014/main" id="{C54D6621-FC24-4542-B1ED-594FA177BD2D}"/>
                    </a:ext>
                  </a:extLst>
                </p:cNvPr>
                <p:cNvSpPr>
                  <a:spLocks noChangeArrowheads="1"/>
                </p:cNvSpPr>
                <p:nvPr/>
              </p:nvSpPr>
              <p:spPr bwMode="auto">
                <a:xfrm>
                  <a:off x="2784"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60" name="Rectangle 281">
                  <a:extLst>
                    <a:ext uri="{FF2B5EF4-FFF2-40B4-BE49-F238E27FC236}">
                      <a16:creationId xmlns:a16="http://schemas.microsoft.com/office/drawing/2014/main" id="{C293E947-3D75-D344-BCC9-9A3E0DBA3699}"/>
                    </a:ext>
                  </a:extLst>
                </p:cNvPr>
                <p:cNvSpPr>
                  <a:spLocks noChangeArrowheads="1"/>
                </p:cNvSpPr>
                <p:nvPr/>
              </p:nvSpPr>
              <p:spPr bwMode="auto">
                <a:xfrm>
                  <a:off x="2784"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61" name="Rectangle 282">
                  <a:extLst>
                    <a:ext uri="{FF2B5EF4-FFF2-40B4-BE49-F238E27FC236}">
                      <a16:creationId xmlns:a16="http://schemas.microsoft.com/office/drawing/2014/main" id="{53A4912D-750D-9144-BDEC-204847379693}"/>
                    </a:ext>
                  </a:extLst>
                </p:cNvPr>
                <p:cNvSpPr>
                  <a:spLocks noChangeArrowheads="1"/>
                </p:cNvSpPr>
                <p:nvPr/>
              </p:nvSpPr>
              <p:spPr bwMode="auto">
                <a:xfrm>
                  <a:off x="2784"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62" name="Rectangle 283">
                  <a:extLst>
                    <a:ext uri="{FF2B5EF4-FFF2-40B4-BE49-F238E27FC236}">
                      <a16:creationId xmlns:a16="http://schemas.microsoft.com/office/drawing/2014/main" id="{E9292C4A-3E80-3746-8156-9237E5BD9490}"/>
                    </a:ext>
                  </a:extLst>
                </p:cNvPr>
                <p:cNvSpPr>
                  <a:spLocks noChangeArrowheads="1"/>
                </p:cNvSpPr>
                <p:nvPr/>
              </p:nvSpPr>
              <p:spPr bwMode="auto">
                <a:xfrm>
                  <a:off x="2784"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63" name="Rectangle 284">
                  <a:extLst>
                    <a:ext uri="{FF2B5EF4-FFF2-40B4-BE49-F238E27FC236}">
                      <a16:creationId xmlns:a16="http://schemas.microsoft.com/office/drawing/2014/main" id="{AED26EAD-EDD9-414F-809C-464BF550F0AB}"/>
                    </a:ext>
                  </a:extLst>
                </p:cNvPr>
                <p:cNvSpPr>
                  <a:spLocks noChangeArrowheads="1"/>
                </p:cNvSpPr>
                <p:nvPr/>
              </p:nvSpPr>
              <p:spPr bwMode="auto">
                <a:xfrm>
                  <a:off x="2784"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64" name="Rectangle 285">
                  <a:extLst>
                    <a:ext uri="{FF2B5EF4-FFF2-40B4-BE49-F238E27FC236}">
                      <a16:creationId xmlns:a16="http://schemas.microsoft.com/office/drawing/2014/main" id="{3CBA9D19-8F3D-3A4B-AEA7-8DEDC4762329}"/>
                    </a:ext>
                  </a:extLst>
                </p:cNvPr>
                <p:cNvSpPr>
                  <a:spLocks noChangeArrowheads="1"/>
                </p:cNvSpPr>
                <p:nvPr/>
              </p:nvSpPr>
              <p:spPr bwMode="auto">
                <a:xfrm>
                  <a:off x="2784"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65" name="Rectangle 286">
                  <a:extLst>
                    <a:ext uri="{FF2B5EF4-FFF2-40B4-BE49-F238E27FC236}">
                      <a16:creationId xmlns:a16="http://schemas.microsoft.com/office/drawing/2014/main" id="{85253EC3-C88F-E040-84A2-64B16E8C0956}"/>
                    </a:ext>
                  </a:extLst>
                </p:cNvPr>
                <p:cNvSpPr>
                  <a:spLocks noChangeArrowheads="1"/>
                </p:cNvSpPr>
                <p:nvPr/>
              </p:nvSpPr>
              <p:spPr bwMode="auto">
                <a:xfrm>
                  <a:off x="2976"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66" name="Rectangle 287">
                  <a:extLst>
                    <a:ext uri="{FF2B5EF4-FFF2-40B4-BE49-F238E27FC236}">
                      <a16:creationId xmlns:a16="http://schemas.microsoft.com/office/drawing/2014/main" id="{4B924DA9-B7FB-1148-A808-CC222C101627}"/>
                    </a:ext>
                  </a:extLst>
                </p:cNvPr>
                <p:cNvSpPr>
                  <a:spLocks noChangeArrowheads="1"/>
                </p:cNvSpPr>
                <p:nvPr/>
              </p:nvSpPr>
              <p:spPr bwMode="auto">
                <a:xfrm>
                  <a:off x="2976"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67" name="Rectangle 288">
                  <a:extLst>
                    <a:ext uri="{FF2B5EF4-FFF2-40B4-BE49-F238E27FC236}">
                      <a16:creationId xmlns:a16="http://schemas.microsoft.com/office/drawing/2014/main" id="{6A91E811-E055-8C41-BDD6-899A0E4D7D83}"/>
                    </a:ext>
                  </a:extLst>
                </p:cNvPr>
                <p:cNvSpPr>
                  <a:spLocks noChangeArrowheads="1"/>
                </p:cNvSpPr>
                <p:nvPr/>
              </p:nvSpPr>
              <p:spPr bwMode="auto">
                <a:xfrm>
                  <a:off x="2976"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68" name="Rectangle 289">
                  <a:extLst>
                    <a:ext uri="{FF2B5EF4-FFF2-40B4-BE49-F238E27FC236}">
                      <a16:creationId xmlns:a16="http://schemas.microsoft.com/office/drawing/2014/main" id="{5D5DFF07-950B-D640-B817-B70904ACD688}"/>
                    </a:ext>
                  </a:extLst>
                </p:cNvPr>
                <p:cNvSpPr>
                  <a:spLocks noChangeArrowheads="1"/>
                </p:cNvSpPr>
                <p:nvPr/>
              </p:nvSpPr>
              <p:spPr bwMode="auto">
                <a:xfrm>
                  <a:off x="2976"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69" name="Rectangle 290">
                  <a:extLst>
                    <a:ext uri="{FF2B5EF4-FFF2-40B4-BE49-F238E27FC236}">
                      <a16:creationId xmlns:a16="http://schemas.microsoft.com/office/drawing/2014/main" id="{E6DFCF4C-4FEF-DA47-929C-B776750ACB17}"/>
                    </a:ext>
                  </a:extLst>
                </p:cNvPr>
                <p:cNvSpPr>
                  <a:spLocks noChangeArrowheads="1"/>
                </p:cNvSpPr>
                <p:nvPr/>
              </p:nvSpPr>
              <p:spPr bwMode="auto">
                <a:xfrm>
                  <a:off x="2976"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70" name="Rectangle 291">
                  <a:extLst>
                    <a:ext uri="{FF2B5EF4-FFF2-40B4-BE49-F238E27FC236}">
                      <a16:creationId xmlns:a16="http://schemas.microsoft.com/office/drawing/2014/main" id="{C47CF440-CDAB-ED47-A731-BBFBC149A146}"/>
                    </a:ext>
                  </a:extLst>
                </p:cNvPr>
                <p:cNvSpPr>
                  <a:spLocks noChangeArrowheads="1"/>
                </p:cNvSpPr>
                <p:nvPr/>
              </p:nvSpPr>
              <p:spPr bwMode="auto">
                <a:xfrm>
                  <a:off x="2976"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71" name="Rectangle 292">
                  <a:extLst>
                    <a:ext uri="{FF2B5EF4-FFF2-40B4-BE49-F238E27FC236}">
                      <a16:creationId xmlns:a16="http://schemas.microsoft.com/office/drawing/2014/main" id="{90B866E0-1F65-8B44-A10C-7066658356F2}"/>
                    </a:ext>
                  </a:extLst>
                </p:cNvPr>
                <p:cNvSpPr>
                  <a:spLocks noChangeArrowheads="1"/>
                </p:cNvSpPr>
                <p:nvPr/>
              </p:nvSpPr>
              <p:spPr bwMode="auto">
                <a:xfrm>
                  <a:off x="2976"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72" name="Rectangle 293">
                  <a:extLst>
                    <a:ext uri="{FF2B5EF4-FFF2-40B4-BE49-F238E27FC236}">
                      <a16:creationId xmlns:a16="http://schemas.microsoft.com/office/drawing/2014/main" id="{F78B57FC-D029-B144-8F13-6A92CEDA7C97}"/>
                    </a:ext>
                  </a:extLst>
                </p:cNvPr>
                <p:cNvSpPr>
                  <a:spLocks noChangeArrowheads="1"/>
                </p:cNvSpPr>
                <p:nvPr/>
              </p:nvSpPr>
              <p:spPr bwMode="auto">
                <a:xfrm>
                  <a:off x="2976"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73" name="Rectangle 294">
                  <a:extLst>
                    <a:ext uri="{FF2B5EF4-FFF2-40B4-BE49-F238E27FC236}">
                      <a16:creationId xmlns:a16="http://schemas.microsoft.com/office/drawing/2014/main" id="{4659BFD8-CAC5-1B45-8295-46E3630FE007}"/>
                    </a:ext>
                  </a:extLst>
                </p:cNvPr>
                <p:cNvSpPr>
                  <a:spLocks noChangeArrowheads="1"/>
                </p:cNvSpPr>
                <p:nvPr/>
              </p:nvSpPr>
              <p:spPr bwMode="auto">
                <a:xfrm>
                  <a:off x="3168"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74" name="Rectangle 295">
                  <a:extLst>
                    <a:ext uri="{FF2B5EF4-FFF2-40B4-BE49-F238E27FC236}">
                      <a16:creationId xmlns:a16="http://schemas.microsoft.com/office/drawing/2014/main" id="{5011D91C-DB51-FD49-A80A-F80104014D54}"/>
                    </a:ext>
                  </a:extLst>
                </p:cNvPr>
                <p:cNvSpPr>
                  <a:spLocks noChangeArrowheads="1"/>
                </p:cNvSpPr>
                <p:nvPr/>
              </p:nvSpPr>
              <p:spPr bwMode="auto">
                <a:xfrm>
                  <a:off x="3168"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75" name="Rectangle 296">
                  <a:extLst>
                    <a:ext uri="{FF2B5EF4-FFF2-40B4-BE49-F238E27FC236}">
                      <a16:creationId xmlns:a16="http://schemas.microsoft.com/office/drawing/2014/main" id="{5A28F9A5-94D9-9340-9AFF-071D7C372918}"/>
                    </a:ext>
                  </a:extLst>
                </p:cNvPr>
                <p:cNvSpPr>
                  <a:spLocks noChangeArrowheads="1"/>
                </p:cNvSpPr>
                <p:nvPr/>
              </p:nvSpPr>
              <p:spPr bwMode="auto">
                <a:xfrm>
                  <a:off x="3168"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76" name="Rectangle 297">
                  <a:extLst>
                    <a:ext uri="{FF2B5EF4-FFF2-40B4-BE49-F238E27FC236}">
                      <a16:creationId xmlns:a16="http://schemas.microsoft.com/office/drawing/2014/main" id="{50F02EF0-C3F7-9149-852A-08B32CDB9220}"/>
                    </a:ext>
                  </a:extLst>
                </p:cNvPr>
                <p:cNvSpPr>
                  <a:spLocks noChangeArrowheads="1"/>
                </p:cNvSpPr>
                <p:nvPr/>
              </p:nvSpPr>
              <p:spPr bwMode="auto">
                <a:xfrm>
                  <a:off x="3168"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77" name="Rectangle 298">
                  <a:extLst>
                    <a:ext uri="{FF2B5EF4-FFF2-40B4-BE49-F238E27FC236}">
                      <a16:creationId xmlns:a16="http://schemas.microsoft.com/office/drawing/2014/main" id="{5EA5A865-00CE-4E41-BA78-DA132AC485E7}"/>
                    </a:ext>
                  </a:extLst>
                </p:cNvPr>
                <p:cNvSpPr>
                  <a:spLocks noChangeArrowheads="1"/>
                </p:cNvSpPr>
                <p:nvPr/>
              </p:nvSpPr>
              <p:spPr bwMode="auto">
                <a:xfrm>
                  <a:off x="3168"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78" name="Rectangle 299">
                  <a:extLst>
                    <a:ext uri="{FF2B5EF4-FFF2-40B4-BE49-F238E27FC236}">
                      <a16:creationId xmlns:a16="http://schemas.microsoft.com/office/drawing/2014/main" id="{812FE925-09B4-C54A-925E-A04B39850535}"/>
                    </a:ext>
                  </a:extLst>
                </p:cNvPr>
                <p:cNvSpPr>
                  <a:spLocks noChangeArrowheads="1"/>
                </p:cNvSpPr>
                <p:nvPr/>
              </p:nvSpPr>
              <p:spPr bwMode="auto">
                <a:xfrm>
                  <a:off x="3168"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79" name="Rectangle 300">
                  <a:extLst>
                    <a:ext uri="{FF2B5EF4-FFF2-40B4-BE49-F238E27FC236}">
                      <a16:creationId xmlns:a16="http://schemas.microsoft.com/office/drawing/2014/main" id="{E49E8B50-F418-0D41-B25E-7ED33D3C78CA}"/>
                    </a:ext>
                  </a:extLst>
                </p:cNvPr>
                <p:cNvSpPr>
                  <a:spLocks noChangeArrowheads="1"/>
                </p:cNvSpPr>
                <p:nvPr/>
              </p:nvSpPr>
              <p:spPr bwMode="auto">
                <a:xfrm>
                  <a:off x="3168"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80" name="Rectangle 301">
                  <a:extLst>
                    <a:ext uri="{FF2B5EF4-FFF2-40B4-BE49-F238E27FC236}">
                      <a16:creationId xmlns:a16="http://schemas.microsoft.com/office/drawing/2014/main" id="{11FE63F6-CD7E-664E-85C7-3A17151CF0E6}"/>
                    </a:ext>
                  </a:extLst>
                </p:cNvPr>
                <p:cNvSpPr>
                  <a:spLocks noChangeArrowheads="1"/>
                </p:cNvSpPr>
                <p:nvPr/>
              </p:nvSpPr>
              <p:spPr bwMode="auto">
                <a:xfrm>
                  <a:off x="3168"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sp>
            <p:nvSpPr>
              <p:cNvPr id="17436" name="Text Box 302">
                <a:extLst>
                  <a:ext uri="{FF2B5EF4-FFF2-40B4-BE49-F238E27FC236}">
                    <a16:creationId xmlns:a16="http://schemas.microsoft.com/office/drawing/2014/main" id="{62C5E17A-5136-794E-9494-F3BC1C3F1E33}"/>
                  </a:ext>
                </a:extLst>
              </p:cNvPr>
              <p:cNvSpPr txBox="1">
                <a:spLocks noChangeArrowheads="1"/>
              </p:cNvSpPr>
              <p:nvPr/>
            </p:nvSpPr>
            <p:spPr bwMode="auto">
              <a:xfrm>
                <a:off x="5360" y="1986"/>
                <a:ext cx="40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cs typeface="Arial" panose="020B0604020202020204" pitchFamily="34" charset="0"/>
                  </a:rPr>
                  <a:t>Time</a:t>
                </a:r>
              </a:p>
            </p:txBody>
          </p:sp>
          <p:sp>
            <p:nvSpPr>
              <p:cNvPr id="17437" name="Text Box 303">
                <a:extLst>
                  <a:ext uri="{FF2B5EF4-FFF2-40B4-BE49-F238E27FC236}">
                    <a16:creationId xmlns:a16="http://schemas.microsoft.com/office/drawing/2014/main" id="{872F2A9C-A5C9-B846-A9C6-A73A7C52C144}"/>
                  </a:ext>
                </a:extLst>
              </p:cNvPr>
              <p:cNvSpPr txBox="1">
                <a:spLocks noChangeArrowheads="1"/>
              </p:cNvSpPr>
              <p:nvPr/>
            </p:nvSpPr>
            <p:spPr bwMode="auto">
              <a:xfrm>
                <a:off x="2400" y="198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0</a:t>
                </a:r>
              </a:p>
            </p:txBody>
          </p:sp>
          <p:sp>
            <p:nvSpPr>
              <p:cNvPr id="17438" name="Text Box 304">
                <a:extLst>
                  <a:ext uri="{FF2B5EF4-FFF2-40B4-BE49-F238E27FC236}">
                    <a16:creationId xmlns:a16="http://schemas.microsoft.com/office/drawing/2014/main" id="{BF233B0C-FF1F-7A44-B77A-5CBEC8BA0EE5}"/>
                  </a:ext>
                </a:extLst>
              </p:cNvPr>
              <p:cNvSpPr txBox="1">
                <a:spLocks noChangeArrowheads="1"/>
              </p:cNvSpPr>
              <p:nvPr/>
            </p:nvSpPr>
            <p:spPr bwMode="auto">
              <a:xfrm>
                <a:off x="2784" y="198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2</a:t>
                </a:r>
              </a:p>
            </p:txBody>
          </p:sp>
          <p:sp>
            <p:nvSpPr>
              <p:cNvPr id="17439" name="Text Box 305">
                <a:extLst>
                  <a:ext uri="{FF2B5EF4-FFF2-40B4-BE49-F238E27FC236}">
                    <a16:creationId xmlns:a16="http://schemas.microsoft.com/office/drawing/2014/main" id="{E0D1B36A-DBF9-1440-B195-E5F91A923769}"/>
                  </a:ext>
                </a:extLst>
              </p:cNvPr>
              <p:cNvSpPr txBox="1">
                <a:spLocks noChangeArrowheads="1"/>
              </p:cNvSpPr>
              <p:nvPr/>
            </p:nvSpPr>
            <p:spPr bwMode="auto">
              <a:xfrm>
                <a:off x="3168" y="198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4</a:t>
                </a:r>
              </a:p>
            </p:txBody>
          </p:sp>
          <p:sp>
            <p:nvSpPr>
              <p:cNvPr id="17440" name="Text Box 306">
                <a:extLst>
                  <a:ext uri="{FF2B5EF4-FFF2-40B4-BE49-F238E27FC236}">
                    <a16:creationId xmlns:a16="http://schemas.microsoft.com/office/drawing/2014/main" id="{782D3D78-6E35-9342-8E91-FF175EFBADBC}"/>
                  </a:ext>
                </a:extLst>
              </p:cNvPr>
              <p:cNvSpPr txBox="1">
                <a:spLocks noChangeArrowheads="1"/>
              </p:cNvSpPr>
              <p:nvPr/>
            </p:nvSpPr>
            <p:spPr bwMode="auto">
              <a:xfrm>
                <a:off x="3552" y="198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6</a:t>
                </a:r>
              </a:p>
            </p:txBody>
          </p:sp>
          <p:sp>
            <p:nvSpPr>
              <p:cNvPr id="17441" name="Text Box 307">
                <a:extLst>
                  <a:ext uri="{FF2B5EF4-FFF2-40B4-BE49-F238E27FC236}">
                    <a16:creationId xmlns:a16="http://schemas.microsoft.com/office/drawing/2014/main" id="{15C7B98B-08B2-0545-8631-EB54BCF961D0}"/>
                  </a:ext>
                </a:extLst>
              </p:cNvPr>
              <p:cNvSpPr txBox="1">
                <a:spLocks noChangeArrowheads="1"/>
              </p:cNvSpPr>
              <p:nvPr/>
            </p:nvSpPr>
            <p:spPr bwMode="auto">
              <a:xfrm>
                <a:off x="3936" y="198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8</a:t>
                </a:r>
              </a:p>
            </p:txBody>
          </p:sp>
          <p:sp>
            <p:nvSpPr>
              <p:cNvPr id="17442" name="Text Box 308">
                <a:extLst>
                  <a:ext uri="{FF2B5EF4-FFF2-40B4-BE49-F238E27FC236}">
                    <a16:creationId xmlns:a16="http://schemas.microsoft.com/office/drawing/2014/main" id="{616320D5-48CE-4A4D-BC3D-62DB6B6D6C73}"/>
                  </a:ext>
                </a:extLst>
              </p:cNvPr>
              <p:cNvSpPr txBox="1">
                <a:spLocks noChangeArrowheads="1"/>
              </p:cNvSpPr>
              <p:nvPr/>
            </p:nvSpPr>
            <p:spPr bwMode="auto">
              <a:xfrm>
                <a:off x="4285" y="1986"/>
                <a:ext cx="25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10</a:t>
                </a:r>
              </a:p>
            </p:txBody>
          </p:sp>
          <p:sp>
            <p:nvSpPr>
              <p:cNvPr id="17443" name="Text Box 309">
                <a:extLst>
                  <a:ext uri="{FF2B5EF4-FFF2-40B4-BE49-F238E27FC236}">
                    <a16:creationId xmlns:a16="http://schemas.microsoft.com/office/drawing/2014/main" id="{3E25B2E3-BD58-6348-A3BE-EB7912BDAF5C}"/>
                  </a:ext>
                </a:extLst>
              </p:cNvPr>
              <p:cNvSpPr txBox="1">
                <a:spLocks noChangeArrowheads="1"/>
              </p:cNvSpPr>
              <p:nvPr/>
            </p:nvSpPr>
            <p:spPr bwMode="auto">
              <a:xfrm>
                <a:off x="4669" y="1986"/>
                <a:ext cx="25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12</a:t>
                </a:r>
              </a:p>
            </p:txBody>
          </p:sp>
          <p:sp>
            <p:nvSpPr>
              <p:cNvPr id="17444" name="Text Box 310">
                <a:extLst>
                  <a:ext uri="{FF2B5EF4-FFF2-40B4-BE49-F238E27FC236}">
                    <a16:creationId xmlns:a16="http://schemas.microsoft.com/office/drawing/2014/main" id="{FD7DB057-D02D-0F46-8769-4F2836D83065}"/>
                  </a:ext>
                </a:extLst>
              </p:cNvPr>
              <p:cNvSpPr txBox="1">
                <a:spLocks noChangeArrowheads="1"/>
              </p:cNvSpPr>
              <p:nvPr/>
            </p:nvSpPr>
            <p:spPr bwMode="auto">
              <a:xfrm>
                <a:off x="5053" y="1986"/>
                <a:ext cx="25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14</a:t>
                </a:r>
              </a:p>
            </p:txBody>
          </p:sp>
          <p:sp>
            <p:nvSpPr>
              <p:cNvPr id="17445" name="Text Box 311">
                <a:extLst>
                  <a:ext uri="{FF2B5EF4-FFF2-40B4-BE49-F238E27FC236}">
                    <a16:creationId xmlns:a16="http://schemas.microsoft.com/office/drawing/2014/main" id="{52DB1CA2-BAAF-E54A-958F-24061C11C35C}"/>
                  </a:ext>
                </a:extLst>
              </p:cNvPr>
              <p:cNvSpPr txBox="1">
                <a:spLocks noChangeArrowheads="1"/>
              </p:cNvSpPr>
              <p:nvPr/>
            </p:nvSpPr>
            <p:spPr bwMode="auto">
              <a:xfrm>
                <a:off x="2326" y="1872"/>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0</a:t>
                </a:r>
              </a:p>
            </p:txBody>
          </p:sp>
          <p:sp>
            <p:nvSpPr>
              <p:cNvPr id="17446" name="Text Box 312">
                <a:extLst>
                  <a:ext uri="{FF2B5EF4-FFF2-40B4-BE49-F238E27FC236}">
                    <a16:creationId xmlns:a16="http://schemas.microsoft.com/office/drawing/2014/main" id="{8650F0F3-7D3E-324F-9130-541959058FB7}"/>
                  </a:ext>
                </a:extLst>
              </p:cNvPr>
              <p:cNvSpPr txBox="1">
                <a:spLocks noChangeArrowheads="1"/>
              </p:cNvSpPr>
              <p:nvPr/>
            </p:nvSpPr>
            <p:spPr bwMode="auto">
              <a:xfrm>
                <a:off x="2326" y="153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2</a:t>
                </a:r>
              </a:p>
            </p:txBody>
          </p:sp>
          <p:sp>
            <p:nvSpPr>
              <p:cNvPr id="17447" name="Text Box 313">
                <a:extLst>
                  <a:ext uri="{FF2B5EF4-FFF2-40B4-BE49-F238E27FC236}">
                    <a16:creationId xmlns:a16="http://schemas.microsoft.com/office/drawing/2014/main" id="{A0D923BE-2EBB-624A-85C1-7DE5F3B7D1C7}"/>
                  </a:ext>
                </a:extLst>
              </p:cNvPr>
              <p:cNvSpPr txBox="1">
                <a:spLocks noChangeArrowheads="1"/>
              </p:cNvSpPr>
              <p:nvPr/>
            </p:nvSpPr>
            <p:spPr bwMode="auto">
              <a:xfrm>
                <a:off x="2326" y="1152"/>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4</a:t>
                </a:r>
              </a:p>
            </p:txBody>
          </p:sp>
          <p:sp>
            <p:nvSpPr>
              <p:cNvPr id="17448" name="Text Box 314">
                <a:extLst>
                  <a:ext uri="{FF2B5EF4-FFF2-40B4-BE49-F238E27FC236}">
                    <a16:creationId xmlns:a16="http://schemas.microsoft.com/office/drawing/2014/main" id="{AF0F8208-0081-2343-9B32-65834B4C692A}"/>
                  </a:ext>
                </a:extLst>
              </p:cNvPr>
              <p:cNvSpPr txBox="1">
                <a:spLocks noChangeArrowheads="1"/>
              </p:cNvSpPr>
              <p:nvPr/>
            </p:nvSpPr>
            <p:spPr bwMode="auto">
              <a:xfrm>
                <a:off x="2326" y="768"/>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6</a:t>
                </a:r>
              </a:p>
            </p:txBody>
          </p:sp>
          <p:sp>
            <p:nvSpPr>
              <p:cNvPr id="17449" name="Text Box 315">
                <a:extLst>
                  <a:ext uri="{FF2B5EF4-FFF2-40B4-BE49-F238E27FC236}">
                    <a16:creationId xmlns:a16="http://schemas.microsoft.com/office/drawing/2014/main" id="{1B4ABCBC-F1DC-554A-8395-30D096836DAD}"/>
                  </a:ext>
                </a:extLst>
              </p:cNvPr>
              <p:cNvSpPr txBox="1">
                <a:spLocks noChangeArrowheads="1"/>
              </p:cNvSpPr>
              <p:nvPr/>
            </p:nvSpPr>
            <p:spPr bwMode="auto">
              <a:xfrm>
                <a:off x="2160" y="816"/>
                <a:ext cx="201"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S</a:t>
                </a:r>
              </a:p>
              <a:p>
                <a:pPr algn="ctr" eaLnBrk="1" hangingPunct="1">
                  <a:spcBef>
                    <a:spcPct val="0"/>
                  </a:spcBef>
                  <a:buFontTx/>
                  <a:buNone/>
                </a:pPr>
                <a:r>
                  <a:rPr lang="en-US" altLang="en-US" sz="1600">
                    <a:cs typeface="Arial" panose="020B0604020202020204" pitchFamily="34" charset="0"/>
                  </a:rPr>
                  <a:t>t</a:t>
                </a:r>
              </a:p>
              <a:p>
                <a:pPr algn="ctr" eaLnBrk="1" hangingPunct="1">
                  <a:spcBef>
                    <a:spcPct val="0"/>
                  </a:spcBef>
                  <a:buFontTx/>
                  <a:buNone/>
                </a:pPr>
                <a:r>
                  <a:rPr lang="en-US" altLang="en-US" sz="1600">
                    <a:cs typeface="Arial" panose="020B0604020202020204" pitchFamily="34" charset="0"/>
                  </a:rPr>
                  <a:t>a</a:t>
                </a:r>
              </a:p>
              <a:p>
                <a:pPr algn="ctr" eaLnBrk="1" hangingPunct="1">
                  <a:spcBef>
                    <a:spcPct val="0"/>
                  </a:spcBef>
                  <a:buFontTx/>
                  <a:buNone/>
                </a:pPr>
                <a:r>
                  <a:rPr lang="en-US" altLang="en-US" sz="1600">
                    <a:cs typeface="Arial" panose="020B0604020202020204" pitchFamily="34" charset="0"/>
                  </a:rPr>
                  <a:t>f</a:t>
                </a:r>
              </a:p>
              <a:p>
                <a:pPr algn="ctr" eaLnBrk="1" hangingPunct="1">
                  <a:spcBef>
                    <a:spcPct val="0"/>
                  </a:spcBef>
                  <a:buFontTx/>
                  <a:buNone/>
                </a:pPr>
                <a:r>
                  <a:rPr lang="en-US" altLang="en-US" sz="1600">
                    <a:cs typeface="Arial" panose="020B0604020202020204" pitchFamily="34" charset="0"/>
                  </a:rPr>
                  <a:t>f</a:t>
                </a:r>
              </a:p>
            </p:txBody>
          </p:sp>
          <p:sp>
            <p:nvSpPr>
              <p:cNvPr id="17450" name="Text Box 316">
                <a:extLst>
                  <a:ext uri="{FF2B5EF4-FFF2-40B4-BE49-F238E27FC236}">
                    <a16:creationId xmlns:a16="http://schemas.microsoft.com/office/drawing/2014/main" id="{A405174B-D01C-F740-96ED-B182BAD5411C}"/>
                  </a:ext>
                </a:extLst>
              </p:cNvPr>
              <p:cNvSpPr txBox="1">
                <a:spLocks noChangeArrowheads="1"/>
              </p:cNvSpPr>
              <p:nvPr/>
            </p:nvSpPr>
            <p:spPr bwMode="auto">
              <a:xfrm>
                <a:off x="2326" y="384"/>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8</a:t>
                </a:r>
              </a:p>
            </p:txBody>
          </p:sp>
          <p:sp>
            <p:nvSpPr>
              <p:cNvPr id="17451" name="Line 317">
                <a:extLst>
                  <a:ext uri="{FF2B5EF4-FFF2-40B4-BE49-F238E27FC236}">
                    <a16:creationId xmlns:a16="http://schemas.microsoft.com/office/drawing/2014/main" id="{8914D648-5499-8943-B9B8-A0C58B88FF99}"/>
                  </a:ext>
                </a:extLst>
              </p:cNvPr>
              <p:cNvSpPr>
                <a:spLocks noChangeShapeType="1"/>
              </p:cNvSpPr>
              <p:nvPr/>
            </p:nvSpPr>
            <p:spPr bwMode="auto">
              <a:xfrm>
                <a:off x="2496" y="480"/>
                <a:ext cx="0" cy="15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2" name="Line 318">
                <a:extLst>
                  <a:ext uri="{FF2B5EF4-FFF2-40B4-BE49-F238E27FC236}">
                    <a16:creationId xmlns:a16="http://schemas.microsoft.com/office/drawing/2014/main" id="{B6AC6698-E62B-5145-A0C1-5091FCD466FB}"/>
                  </a:ext>
                </a:extLst>
              </p:cNvPr>
              <p:cNvSpPr>
                <a:spLocks noChangeShapeType="1"/>
              </p:cNvSpPr>
              <p:nvPr/>
            </p:nvSpPr>
            <p:spPr bwMode="auto">
              <a:xfrm>
                <a:off x="2496" y="2016"/>
                <a:ext cx="30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427" name="Rectangle 319">
              <a:extLst>
                <a:ext uri="{FF2B5EF4-FFF2-40B4-BE49-F238E27FC236}">
                  <a16:creationId xmlns:a16="http://schemas.microsoft.com/office/drawing/2014/main" id="{862B1DC2-9A7E-0145-B1FF-FA3019078338}"/>
                </a:ext>
              </a:extLst>
            </p:cNvPr>
            <p:cNvSpPr>
              <a:spLocks noChangeArrowheads="1"/>
            </p:cNvSpPr>
            <p:nvPr/>
          </p:nvSpPr>
          <p:spPr bwMode="auto">
            <a:xfrm>
              <a:off x="2496" y="3408"/>
              <a:ext cx="960" cy="384"/>
            </a:xfrm>
            <a:prstGeom prst="rect">
              <a:avLst/>
            </a:prstGeom>
            <a:solidFill>
              <a:srgbClr val="66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Tb1</a:t>
              </a:r>
            </a:p>
          </p:txBody>
        </p:sp>
        <p:sp>
          <p:nvSpPr>
            <p:cNvPr id="17428" name="Rectangle 320">
              <a:extLst>
                <a:ext uri="{FF2B5EF4-FFF2-40B4-BE49-F238E27FC236}">
                  <a16:creationId xmlns:a16="http://schemas.microsoft.com/office/drawing/2014/main" id="{DC942696-9479-1E41-A79D-3AF7D62D30F9}"/>
                </a:ext>
              </a:extLst>
            </p:cNvPr>
            <p:cNvSpPr>
              <a:spLocks noChangeArrowheads="1"/>
            </p:cNvSpPr>
            <p:nvPr/>
          </p:nvSpPr>
          <p:spPr bwMode="auto">
            <a:xfrm>
              <a:off x="4032" y="2640"/>
              <a:ext cx="768" cy="384"/>
            </a:xfrm>
            <a:prstGeom prst="rect">
              <a:avLst/>
            </a:prstGeom>
            <a:solidFill>
              <a:srgbClr val="FF99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Tc1</a:t>
              </a:r>
            </a:p>
          </p:txBody>
        </p:sp>
        <p:sp>
          <p:nvSpPr>
            <p:cNvPr id="17429" name="Rectangle 321">
              <a:extLst>
                <a:ext uri="{FF2B5EF4-FFF2-40B4-BE49-F238E27FC236}">
                  <a16:creationId xmlns:a16="http://schemas.microsoft.com/office/drawing/2014/main" id="{1EE9885A-DF7F-624A-B979-696A8B475AD1}"/>
                </a:ext>
              </a:extLst>
            </p:cNvPr>
            <p:cNvSpPr>
              <a:spLocks noChangeArrowheads="1"/>
            </p:cNvSpPr>
            <p:nvPr/>
          </p:nvSpPr>
          <p:spPr bwMode="auto">
            <a:xfrm>
              <a:off x="2496" y="2832"/>
              <a:ext cx="384" cy="576"/>
            </a:xfrm>
            <a:prstGeom prst="rect">
              <a:avLst/>
            </a:prstGeom>
            <a:solidFill>
              <a:srgbClr val="82C3FE"/>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Ta1</a:t>
              </a:r>
            </a:p>
          </p:txBody>
        </p:sp>
        <p:sp>
          <p:nvSpPr>
            <p:cNvPr id="17430" name="Rectangle 322">
              <a:extLst>
                <a:ext uri="{FF2B5EF4-FFF2-40B4-BE49-F238E27FC236}">
                  <a16:creationId xmlns:a16="http://schemas.microsoft.com/office/drawing/2014/main" id="{7245ED04-7186-3041-BDAB-4C3A6621E3FD}"/>
                </a:ext>
              </a:extLst>
            </p:cNvPr>
            <p:cNvSpPr>
              <a:spLocks noChangeArrowheads="1"/>
            </p:cNvSpPr>
            <p:nvPr/>
          </p:nvSpPr>
          <p:spPr bwMode="auto">
            <a:xfrm>
              <a:off x="2880" y="2640"/>
              <a:ext cx="1152" cy="384"/>
            </a:xfrm>
            <a:prstGeom prst="rect">
              <a:avLst/>
            </a:prstGeom>
            <a:solidFill>
              <a:srgbClr val="FF99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Ta2</a:t>
              </a:r>
            </a:p>
          </p:txBody>
        </p:sp>
        <p:sp>
          <p:nvSpPr>
            <p:cNvPr id="17431" name="Rectangle 323">
              <a:extLst>
                <a:ext uri="{FF2B5EF4-FFF2-40B4-BE49-F238E27FC236}">
                  <a16:creationId xmlns:a16="http://schemas.microsoft.com/office/drawing/2014/main" id="{316163AB-04D0-C64B-9A93-E82AF1EB4B77}"/>
                </a:ext>
              </a:extLst>
            </p:cNvPr>
            <p:cNvSpPr>
              <a:spLocks noChangeArrowheads="1"/>
            </p:cNvSpPr>
            <p:nvPr/>
          </p:nvSpPr>
          <p:spPr bwMode="auto">
            <a:xfrm>
              <a:off x="4416" y="3216"/>
              <a:ext cx="576" cy="576"/>
            </a:xfrm>
            <a:prstGeom prst="rect">
              <a:avLst/>
            </a:prstGeom>
            <a:solidFill>
              <a:srgbClr val="82C3FE"/>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Tb2</a:t>
              </a:r>
            </a:p>
          </p:txBody>
        </p:sp>
        <p:sp>
          <p:nvSpPr>
            <p:cNvPr id="17432" name="Rectangle 324">
              <a:extLst>
                <a:ext uri="{FF2B5EF4-FFF2-40B4-BE49-F238E27FC236}">
                  <a16:creationId xmlns:a16="http://schemas.microsoft.com/office/drawing/2014/main" id="{B19F8FE7-70F2-824C-B53E-0C8AB9C2D499}"/>
                </a:ext>
              </a:extLst>
            </p:cNvPr>
            <p:cNvSpPr>
              <a:spLocks noChangeArrowheads="1"/>
            </p:cNvSpPr>
            <p:nvPr/>
          </p:nvSpPr>
          <p:spPr bwMode="auto">
            <a:xfrm>
              <a:off x="4416" y="3024"/>
              <a:ext cx="384" cy="192"/>
            </a:xfrm>
            <a:prstGeom prst="rect">
              <a:avLst/>
            </a:prstGeom>
            <a:solidFill>
              <a:srgbClr val="66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Td2</a:t>
              </a:r>
            </a:p>
          </p:txBody>
        </p:sp>
        <p:sp>
          <p:nvSpPr>
            <p:cNvPr id="17433" name="Rectangle 325">
              <a:extLst>
                <a:ext uri="{FF2B5EF4-FFF2-40B4-BE49-F238E27FC236}">
                  <a16:creationId xmlns:a16="http://schemas.microsoft.com/office/drawing/2014/main" id="{13173014-F45D-4745-A23D-0D20B98B90EF}"/>
                </a:ext>
              </a:extLst>
            </p:cNvPr>
            <p:cNvSpPr>
              <a:spLocks noChangeArrowheads="1"/>
            </p:cNvSpPr>
            <p:nvPr/>
          </p:nvSpPr>
          <p:spPr bwMode="auto">
            <a:xfrm>
              <a:off x="4992" y="3408"/>
              <a:ext cx="576" cy="384"/>
            </a:xfrm>
            <a:prstGeom prst="rect">
              <a:avLst/>
            </a:prstGeom>
            <a:solidFill>
              <a:srgbClr val="66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Tb3</a:t>
              </a:r>
            </a:p>
          </p:txBody>
        </p:sp>
        <p:sp>
          <p:nvSpPr>
            <p:cNvPr id="17434" name="Rectangle 326">
              <a:extLst>
                <a:ext uri="{FF2B5EF4-FFF2-40B4-BE49-F238E27FC236}">
                  <a16:creationId xmlns:a16="http://schemas.microsoft.com/office/drawing/2014/main" id="{8AD5E3FC-FCF7-AA4A-B91B-7831577D89A1}"/>
                </a:ext>
              </a:extLst>
            </p:cNvPr>
            <p:cNvSpPr>
              <a:spLocks noChangeArrowheads="1"/>
            </p:cNvSpPr>
            <p:nvPr/>
          </p:nvSpPr>
          <p:spPr bwMode="auto">
            <a:xfrm>
              <a:off x="3456" y="3024"/>
              <a:ext cx="960" cy="768"/>
            </a:xfrm>
            <a:prstGeom prst="rect">
              <a:avLst/>
            </a:prstGeom>
            <a:solidFill>
              <a:srgbClr val="82C3FE"/>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Td1</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Date Placeholder 4">
            <a:extLst>
              <a:ext uri="{FF2B5EF4-FFF2-40B4-BE49-F238E27FC236}">
                <a16:creationId xmlns:a16="http://schemas.microsoft.com/office/drawing/2014/main" id="{48E57C75-111D-F048-A431-484A03DC36DC}"/>
              </a:ext>
            </a:extLst>
          </p:cNvPr>
          <p:cNvSpPr>
            <a:spLocks noGrp="1"/>
          </p:cNvSpPr>
          <p:nvPr>
            <p:ph type="dt" sz="quarter" idx="10"/>
          </p:nvPr>
        </p:nvSpPr>
        <p:spPr/>
        <p:txBody>
          <a:bodyPr/>
          <a:lstStyle/>
          <a:p>
            <a:pPr>
              <a:defRPr/>
            </a:pPr>
            <a:r>
              <a:rPr lang="en-US" altLang="en-US"/>
              <a:t>Winter 2021</a:t>
            </a:r>
          </a:p>
        </p:txBody>
      </p:sp>
      <p:sp>
        <p:nvSpPr>
          <p:cNvPr id="330" name="Footer Placeholder 5">
            <a:extLst>
              <a:ext uri="{FF2B5EF4-FFF2-40B4-BE49-F238E27FC236}">
                <a16:creationId xmlns:a16="http://schemas.microsoft.com/office/drawing/2014/main" id="{C1B8E821-0FDA-6947-BA67-2923FC98F6C9}"/>
              </a:ext>
            </a:extLst>
          </p:cNvPr>
          <p:cNvSpPr>
            <a:spLocks noGrp="1"/>
          </p:cNvSpPr>
          <p:nvPr>
            <p:ph type="ftr" sz="quarter" idx="11"/>
          </p:nvPr>
        </p:nvSpPr>
        <p:spPr/>
        <p:txBody>
          <a:bodyPr/>
          <a:lstStyle/>
          <a:p>
            <a:pPr>
              <a:defRPr/>
            </a:pPr>
            <a:r>
              <a:rPr lang="en-US" altLang="en-US"/>
              <a:t>Parallel Processing, Some Broad Topics</a:t>
            </a:r>
          </a:p>
        </p:txBody>
      </p:sp>
      <p:sp>
        <p:nvSpPr>
          <p:cNvPr id="19460" name="Slide Number Placeholder 6">
            <a:extLst>
              <a:ext uri="{FF2B5EF4-FFF2-40B4-BE49-F238E27FC236}">
                <a16:creationId xmlns:a16="http://schemas.microsoft.com/office/drawing/2014/main" id="{8D962A55-65D1-144F-81B8-87D0572D10A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F156F527-38C8-D546-9688-9A7D42D59EC4}" type="slidenum">
              <a:rPr lang="en-US" altLang="en-US" sz="1200" smtClean="0"/>
              <a:pPr>
                <a:spcBef>
                  <a:spcPct val="0"/>
                </a:spcBef>
                <a:buFontTx/>
                <a:buNone/>
              </a:pPr>
              <a:t>15</a:t>
            </a:fld>
            <a:endParaRPr lang="en-US" altLang="en-US" sz="1200"/>
          </a:p>
        </p:txBody>
      </p:sp>
      <p:grpSp>
        <p:nvGrpSpPr>
          <p:cNvPr id="19461" name="Group 2">
            <a:extLst>
              <a:ext uri="{FF2B5EF4-FFF2-40B4-BE49-F238E27FC236}">
                <a16:creationId xmlns:a16="http://schemas.microsoft.com/office/drawing/2014/main" id="{D1E07247-A56A-474E-BB67-739CA146E84D}"/>
              </a:ext>
            </a:extLst>
          </p:cNvPr>
          <p:cNvGrpSpPr>
            <a:grpSpLocks/>
          </p:cNvGrpSpPr>
          <p:nvPr/>
        </p:nvGrpSpPr>
        <p:grpSpPr bwMode="auto">
          <a:xfrm>
            <a:off x="3429000" y="3429000"/>
            <a:ext cx="5715000" cy="2879725"/>
            <a:chOff x="2160" y="2160"/>
            <a:chExt cx="3600" cy="1814"/>
          </a:xfrm>
        </p:grpSpPr>
        <p:grpSp>
          <p:nvGrpSpPr>
            <p:cNvPr id="19637" name="Group 3">
              <a:extLst>
                <a:ext uri="{FF2B5EF4-FFF2-40B4-BE49-F238E27FC236}">
                  <a16:creationId xmlns:a16="http://schemas.microsoft.com/office/drawing/2014/main" id="{0E61E7A4-E975-AA41-9F17-F66D5A06E8CB}"/>
                </a:ext>
              </a:extLst>
            </p:cNvPr>
            <p:cNvGrpSpPr>
              <a:grpSpLocks/>
            </p:cNvGrpSpPr>
            <p:nvPr/>
          </p:nvGrpSpPr>
          <p:grpSpPr bwMode="auto">
            <a:xfrm>
              <a:off x="2160" y="2160"/>
              <a:ext cx="3600" cy="1814"/>
              <a:chOff x="2160" y="384"/>
              <a:chExt cx="3600" cy="1814"/>
            </a:xfrm>
          </p:grpSpPr>
          <p:grpSp>
            <p:nvGrpSpPr>
              <p:cNvPr id="19642" name="Group 4">
                <a:extLst>
                  <a:ext uri="{FF2B5EF4-FFF2-40B4-BE49-F238E27FC236}">
                    <a16:creationId xmlns:a16="http://schemas.microsoft.com/office/drawing/2014/main" id="{D6651A04-B0F4-F74C-9F67-355D38B77B3C}"/>
                  </a:ext>
                </a:extLst>
              </p:cNvPr>
              <p:cNvGrpSpPr>
                <a:grpSpLocks/>
              </p:cNvGrpSpPr>
              <p:nvPr/>
            </p:nvGrpSpPr>
            <p:grpSpPr bwMode="auto">
              <a:xfrm>
                <a:off x="2496" y="480"/>
                <a:ext cx="3072" cy="1536"/>
                <a:chOff x="288" y="1632"/>
                <a:chExt cx="3072" cy="1536"/>
              </a:xfrm>
            </p:grpSpPr>
            <p:sp>
              <p:nvSpPr>
                <p:cNvPr id="19660" name="Rectangle 5">
                  <a:extLst>
                    <a:ext uri="{FF2B5EF4-FFF2-40B4-BE49-F238E27FC236}">
                      <a16:creationId xmlns:a16="http://schemas.microsoft.com/office/drawing/2014/main" id="{71486CA8-59D0-5D46-BD21-01ED4BB7B87D}"/>
                    </a:ext>
                  </a:extLst>
                </p:cNvPr>
                <p:cNvSpPr>
                  <a:spLocks noChangeArrowheads="1"/>
                </p:cNvSpPr>
                <p:nvPr/>
              </p:nvSpPr>
              <p:spPr bwMode="auto">
                <a:xfrm>
                  <a:off x="288"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61" name="Rectangle 6">
                  <a:extLst>
                    <a:ext uri="{FF2B5EF4-FFF2-40B4-BE49-F238E27FC236}">
                      <a16:creationId xmlns:a16="http://schemas.microsoft.com/office/drawing/2014/main" id="{FA315858-76BB-8F4B-A27B-4BB8A0696857}"/>
                    </a:ext>
                  </a:extLst>
                </p:cNvPr>
                <p:cNvSpPr>
                  <a:spLocks noChangeArrowheads="1"/>
                </p:cNvSpPr>
                <p:nvPr/>
              </p:nvSpPr>
              <p:spPr bwMode="auto">
                <a:xfrm>
                  <a:off x="288"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62" name="Rectangle 7">
                  <a:extLst>
                    <a:ext uri="{FF2B5EF4-FFF2-40B4-BE49-F238E27FC236}">
                      <a16:creationId xmlns:a16="http://schemas.microsoft.com/office/drawing/2014/main" id="{7314A121-DEDA-0846-8E78-467DE8607957}"/>
                    </a:ext>
                  </a:extLst>
                </p:cNvPr>
                <p:cNvSpPr>
                  <a:spLocks noChangeArrowheads="1"/>
                </p:cNvSpPr>
                <p:nvPr/>
              </p:nvSpPr>
              <p:spPr bwMode="auto">
                <a:xfrm>
                  <a:off x="288"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63" name="Rectangle 8">
                  <a:extLst>
                    <a:ext uri="{FF2B5EF4-FFF2-40B4-BE49-F238E27FC236}">
                      <a16:creationId xmlns:a16="http://schemas.microsoft.com/office/drawing/2014/main" id="{E637842F-DF07-0E4D-96E5-47ABFE1894C6}"/>
                    </a:ext>
                  </a:extLst>
                </p:cNvPr>
                <p:cNvSpPr>
                  <a:spLocks noChangeArrowheads="1"/>
                </p:cNvSpPr>
                <p:nvPr/>
              </p:nvSpPr>
              <p:spPr bwMode="auto">
                <a:xfrm>
                  <a:off x="288"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64" name="Rectangle 9">
                  <a:extLst>
                    <a:ext uri="{FF2B5EF4-FFF2-40B4-BE49-F238E27FC236}">
                      <a16:creationId xmlns:a16="http://schemas.microsoft.com/office/drawing/2014/main" id="{8BA17592-9244-B947-A18C-F5490AF836EF}"/>
                    </a:ext>
                  </a:extLst>
                </p:cNvPr>
                <p:cNvSpPr>
                  <a:spLocks noChangeArrowheads="1"/>
                </p:cNvSpPr>
                <p:nvPr/>
              </p:nvSpPr>
              <p:spPr bwMode="auto">
                <a:xfrm>
                  <a:off x="288"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65" name="Rectangle 10">
                  <a:extLst>
                    <a:ext uri="{FF2B5EF4-FFF2-40B4-BE49-F238E27FC236}">
                      <a16:creationId xmlns:a16="http://schemas.microsoft.com/office/drawing/2014/main" id="{7E16B11E-5037-394D-9DBB-BEE35E485084}"/>
                    </a:ext>
                  </a:extLst>
                </p:cNvPr>
                <p:cNvSpPr>
                  <a:spLocks noChangeArrowheads="1"/>
                </p:cNvSpPr>
                <p:nvPr/>
              </p:nvSpPr>
              <p:spPr bwMode="auto">
                <a:xfrm>
                  <a:off x="288"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66" name="Rectangle 11">
                  <a:extLst>
                    <a:ext uri="{FF2B5EF4-FFF2-40B4-BE49-F238E27FC236}">
                      <a16:creationId xmlns:a16="http://schemas.microsoft.com/office/drawing/2014/main" id="{6CCFD297-64E6-584F-80B8-19457ACE5DFC}"/>
                    </a:ext>
                  </a:extLst>
                </p:cNvPr>
                <p:cNvSpPr>
                  <a:spLocks noChangeArrowheads="1"/>
                </p:cNvSpPr>
                <p:nvPr/>
              </p:nvSpPr>
              <p:spPr bwMode="auto">
                <a:xfrm>
                  <a:off x="288"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67" name="Rectangle 12">
                  <a:extLst>
                    <a:ext uri="{FF2B5EF4-FFF2-40B4-BE49-F238E27FC236}">
                      <a16:creationId xmlns:a16="http://schemas.microsoft.com/office/drawing/2014/main" id="{207C5AFB-63CE-814D-AE62-AEDA4A3A3FDB}"/>
                    </a:ext>
                  </a:extLst>
                </p:cNvPr>
                <p:cNvSpPr>
                  <a:spLocks noChangeArrowheads="1"/>
                </p:cNvSpPr>
                <p:nvPr/>
              </p:nvSpPr>
              <p:spPr bwMode="auto">
                <a:xfrm>
                  <a:off x="288"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68" name="Rectangle 13">
                  <a:extLst>
                    <a:ext uri="{FF2B5EF4-FFF2-40B4-BE49-F238E27FC236}">
                      <a16:creationId xmlns:a16="http://schemas.microsoft.com/office/drawing/2014/main" id="{EABFAC65-F1FE-A341-B8F7-E8243376AC41}"/>
                    </a:ext>
                  </a:extLst>
                </p:cNvPr>
                <p:cNvSpPr>
                  <a:spLocks noChangeArrowheads="1"/>
                </p:cNvSpPr>
                <p:nvPr/>
              </p:nvSpPr>
              <p:spPr bwMode="auto">
                <a:xfrm>
                  <a:off x="480"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69" name="Rectangle 14">
                  <a:extLst>
                    <a:ext uri="{FF2B5EF4-FFF2-40B4-BE49-F238E27FC236}">
                      <a16:creationId xmlns:a16="http://schemas.microsoft.com/office/drawing/2014/main" id="{8E7DDA5B-E33A-C546-9591-9F099257F614}"/>
                    </a:ext>
                  </a:extLst>
                </p:cNvPr>
                <p:cNvSpPr>
                  <a:spLocks noChangeArrowheads="1"/>
                </p:cNvSpPr>
                <p:nvPr/>
              </p:nvSpPr>
              <p:spPr bwMode="auto">
                <a:xfrm>
                  <a:off x="480"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70" name="Rectangle 15">
                  <a:extLst>
                    <a:ext uri="{FF2B5EF4-FFF2-40B4-BE49-F238E27FC236}">
                      <a16:creationId xmlns:a16="http://schemas.microsoft.com/office/drawing/2014/main" id="{C6458198-49F3-CE4C-BD04-105EDBD6A622}"/>
                    </a:ext>
                  </a:extLst>
                </p:cNvPr>
                <p:cNvSpPr>
                  <a:spLocks noChangeArrowheads="1"/>
                </p:cNvSpPr>
                <p:nvPr/>
              </p:nvSpPr>
              <p:spPr bwMode="auto">
                <a:xfrm>
                  <a:off x="480"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71" name="Rectangle 16">
                  <a:extLst>
                    <a:ext uri="{FF2B5EF4-FFF2-40B4-BE49-F238E27FC236}">
                      <a16:creationId xmlns:a16="http://schemas.microsoft.com/office/drawing/2014/main" id="{67E0F088-F251-CB49-9E25-C9F3A45F8162}"/>
                    </a:ext>
                  </a:extLst>
                </p:cNvPr>
                <p:cNvSpPr>
                  <a:spLocks noChangeArrowheads="1"/>
                </p:cNvSpPr>
                <p:nvPr/>
              </p:nvSpPr>
              <p:spPr bwMode="auto">
                <a:xfrm>
                  <a:off x="480"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72" name="Rectangle 17">
                  <a:extLst>
                    <a:ext uri="{FF2B5EF4-FFF2-40B4-BE49-F238E27FC236}">
                      <a16:creationId xmlns:a16="http://schemas.microsoft.com/office/drawing/2014/main" id="{3F4DED28-2F11-8B4F-BF7A-E9080C775082}"/>
                    </a:ext>
                  </a:extLst>
                </p:cNvPr>
                <p:cNvSpPr>
                  <a:spLocks noChangeArrowheads="1"/>
                </p:cNvSpPr>
                <p:nvPr/>
              </p:nvSpPr>
              <p:spPr bwMode="auto">
                <a:xfrm>
                  <a:off x="480"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73" name="Rectangle 18">
                  <a:extLst>
                    <a:ext uri="{FF2B5EF4-FFF2-40B4-BE49-F238E27FC236}">
                      <a16:creationId xmlns:a16="http://schemas.microsoft.com/office/drawing/2014/main" id="{35E1F9D3-3F4F-9E49-8112-60009B9005CA}"/>
                    </a:ext>
                  </a:extLst>
                </p:cNvPr>
                <p:cNvSpPr>
                  <a:spLocks noChangeArrowheads="1"/>
                </p:cNvSpPr>
                <p:nvPr/>
              </p:nvSpPr>
              <p:spPr bwMode="auto">
                <a:xfrm>
                  <a:off x="480"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74" name="Rectangle 19">
                  <a:extLst>
                    <a:ext uri="{FF2B5EF4-FFF2-40B4-BE49-F238E27FC236}">
                      <a16:creationId xmlns:a16="http://schemas.microsoft.com/office/drawing/2014/main" id="{B22283B4-7299-5843-B00C-0F9CC9A888E0}"/>
                    </a:ext>
                  </a:extLst>
                </p:cNvPr>
                <p:cNvSpPr>
                  <a:spLocks noChangeArrowheads="1"/>
                </p:cNvSpPr>
                <p:nvPr/>
              </p:nvSpPr>
              <p:spPr bwMode="auto">
                <a:xfrm>
                  <a:off x="480"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75" name="Rectangle 20">
                  <a:extLst>
                    <a:ext uri="{FF2B5EF4-FFF2-40B4-BE49-F238E27FC236}">
                      <a16:creationId xmlns:a16="http://schemas.microsoft.com/office/drawing/2014/main" id="{CCB62EAA-18B1-F241-BE7D-476D5FBB9CBD}"/>
                    </a:ext>
                  </a:extLst>
                </p:cNvPr>
                <p:cNvSpPr>
                  <a:spLocks noChangeArrowheads="1"/>
                </p:cNvSpPr>
                <p:nvPr/>
              </p:nvSpPr>
              <p:spPr bwMode="auto">
                <a:xfrm>
                  <a:off x="480"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76" name="Rectangle 21">
                  <a:extLst>
                    <a:ext uri="{FF2B5EF4-FFF2-40B4-BE49-F238E27FC236}">
                      <a16:creationId xmlns:a16="http://schemas.microsoft.com/office/drawing/2014/main" id="{4D36ADD5-1953-1B46-B520-0F94D9C7A37D}"/>
                    </a:ext>
                  </a:extLst>
                </p:cNvPr>
                <p:cNvSpPr>
                  <a:spLocks noChangeArrowheads="1"/>
                </p:cNvSpPr>
                <p:nvPr/>
              </p:nvSpPr>
              <p:spPr bwMode="auto">
                <a:xfrm>
                  <a:off x="672"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77" name="Rectangle 22">
                  <a:extLst>
                    <a:ext uri="{FF2B5EF4-FFF2-40B4-BE49-F238E27FC236}">
                      <a16:creationId xmlns:a16="http://schemas.microsoft.com/office/drawing/2014/main" id="{BBE385E5-C4FB-A24E-B2E4-B57F629A3180}"/>
                    </a:ext>
                  </a:extLst>
                </p:cNvPr>
                <p:cNvSpPr>
                  <a:spLocks noChangeArrowheads="1"/>
                </p:cNvSpPr>
                <p:nvPr/>
              </p:nvSpPr>
              <p:spPr bwMode="auto">
                <a:xfrm>
                  <a:off x="672"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78" name="Rectangle 23">
                  <a:extLst>
                    <a:ext uri="{FF2B5EF4-FFF2-40B4-BE49-F238E27FC236}">
                      <a16:creationId xmlns:a16="http://schemas.microsoft.com/office/drawing/2014/main" id="{21CBF3E2-78B3-F044-818B-C184D9C9D22E}"/>
                    </a:ext>
                  </a:extLst>
                </p:cNvPr>
                <p:cNvSpPr>
                  <a:spLocks noChangeArrowheads="1"/>
                </p:cNvSpPr>
                <p:nvPr/>
              </p:nvSpPr>
              <p:spPr bwMode="auto">
                <a:xfrm>
                  <a:off x="672"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79" name="Rectangle 24">
                  <a:extLst>
                    <a:ext uri="{FF2B5EF4-FFF2-40B4-BE49-F238E27FC236}">
                      <a16:creationId xmlns:a16="http://schemas.microsoft.com/office/drawing/2014/main" id="{8B5EEA10-715F-5148-8523-043A2F8EA1E2}"/>
                    </a:ext>
                  </a:extLst>
                </p:cNvPr>
                <p:cNvSpPr>
                  <a:spLocks noChangeArrowheads="1"/>
                </p:cNvSpPr>
                <p:nvPr/>
              </p:nvSpPr>
              <p:spPr bwMode="auto">
                <a:xfrm>
                  <a:off x="672"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80" name="Rectangle 25">
                  <a:extLst>
                    <a:ext uri="{FF2B5EF4-FFF2-40B4-BE49-F238E27FC236}">
                      <a16:creationId xmlns:a16="http://schemas.microsoft.com/office/drawing/2014/main" id="{2219BF2F-8D0D-2942-8C38-9E158F11CCD7}"/>
                    </a:ext>
                  </a:extLst>
                </p:cNvPr>
                <p:cNvSpPr>
                  <a:spLocks noChangeArrowheads="1"/>
                </p:cNvSpPr>
                <p:nvPr/>
              </p:nvSpPr>
              <p:spPr bwMode="auto">
                <a:xfrm>
                  <a:off x="672"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81" name="Rectangle 26">
                  <a:extLst>
                    <a:ext uri="{FF2B5EF4-FFF2-40B4-BE49-F238E27FC236}">
                      <a16:creationId xmlns:a16="http://schemas.microsoft.com/office/drawing/2014/main" id="{87264885-87E7-154D-9E6E-1B8B7B5B4472}"/>
                    </a:ext>
                  </a:extLst>
                </p:cNvPr>
                <p:cNvSpPr>
                  <a:spLocks noChangeArrowheads="1"/>
                </p:cNvSpPr>
                <p:nvPr/>
              </p:nvSpPr>
              <p:spPr bwMode="auto">
                <a:xfrm>
                  <a:off x="672"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82" name="Rectangle 27">
                  <a:extLst>
                    <a:ext uri="{FF2B5EF4-FFF2-40B4-BE49-F238E27FC236}">
                      <a16:creationId xmlns:a16="http://schemas.microsoft.com/office/drawing/2014/main" id="{53F53A63-C0AD-4347-926A-CC693210724C}"/>
                    </a:ext>
                  </a:extLst>
                </p:cNvPr>
                <p:cNvSpPr>
                  <a:spLocks noChangeArrowheads="1"/>
                </p:cNvSpPr>
                <p:nvPr/>
              </p:nvSpPr>
              <p:spPr bwMode="auto">
                <a:xfrm>
                  <a:off x="672"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83" name="Rectangle 28">
                  <a:extLst>
                    <a:ext uri="{FF2B5EF4-FFF2-40B4-BE49-F238E27FC236}">
                      <a16:creationId xmlns:a16="http://schemas.microsoft.com/office/drawing/2014/main" id="{38CACD44-57D1-D846-8632-4F5F92D3A031}"/>
                    </a:ext>
                  </a:extLst>
                </p:cNvPr>
                <p:cNvSpPr>
                  <a:spLocks noChangeArrowheads="1"/>
                </p:cNvSpPr>
                <p:nvPr/>
              </p:nvSpPr>
              <p:spPr bwMode="auto">
                <a:xfrm>
                  <a:off x="672"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84" name="Rectangle 29">
                  <a:extLst>
                    <a:ext uri="{FF2B5EF4-FFF2-40B4-BE49-F238E27FC236}">
                      <a16:creationId xmlns:a16="http://schemas.microsoft.com/office/drawing/2014/main" id="{7FDF972D-F353-DD4D-BF03-5490508F1B57}"/>
                    </a:ext>
                  </a:extLst>
                </p:cNvPr>
                <p:cNvSpPr>
                  <a:spLocks noChangeArrowheads="1"/>
                </p:cNvSpPr>
                <p:nvPr/>
              </p:nvSpPr>
              <p:spPr bwMode="auto">
                <a:xfrm>
                  <a:off x="864"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85" name="Rectangle 30">
                  <a:extLst>
                    <a:ext uri="{FF2B5EF4-FFF2-40B4-BE49-F238E27FC236}">
                      <a16:creationId xmlns:a16="http://schemas.microsoft.com/office/drawing/2014/main" id="{E283EC82-8608-7043-ADED-011ACDB440AA}"/>
                    </a:ext>
                  </a:extLst>
                </p:cNvPr>
                <p:cNvSpPr>
                  <a:spLocks noChangeArrowheads="1"/>
                </p:cNvSpPr>
                <p:nvPr/>
              </p:nvSpPr>
              <p:spPr bwMode="auto">
                <a:xfrm>
                  <a:off x="864"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86" name="Rectangle 31">
                  <a:extLst>
                    <a:ext uri="{FF2B5EF4-FFF2-40B4-BE49-F238E27FC236}">
                      <a16:creationId xmlns:a16="http://schemas.microsoft.com/office/drawing/2014/main" id="{0A9A7B93-4AFC-4F4C-9C7E-B5F2B69D93A1}"/>
                    </a:ext>
                  </a:extLst>
                </p:cNvPr>
                <p:cNvSpPr>
                  <a:spLocks noChangeArrowheads="1"/>
                </p:cNvSpPr>
                <p:nvPr/>
              </p:nvSpPr>
              <p:spPr bwMode="auto">
                <a:xfrm>
                  <a:off x="864"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87" name="Rectangle 32">
                  <a:extLst>
                    <a:ext uri="{FF2B5EF4-FFF2-40B4-BE49-F238E27FC236}">
                      <a16:creationId xmlns:a16="http://schemas.microsoft.com/office/drawing/2014/main" id="{F279923A-3239-4243-8B58-A52B80FEF64A}"/>
                    </a:ext>
                  </a:extLst>
                </p:cNvPr>
                <p:cNvSpPr>
                  <a:spLocks noChangeArrowheads="1"/>
                </p:cNvSpPr>
                <p:nvPr/>
              </p:nvSpPr>
              <p:spPr bwMode="auto">
                <a:xfrm>
                  <a:off x="864"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88" name="Rectangle 33">
                  <a:extLst>
                    <a:ext uri="{FF2B5EF4-FFF2-40B4-BE49-F238E27FC236}">
                      <a16:creationId xmlns:a16="http://schemas.microsoft.com/office/drawing/2014/main" id="{3E4D21E7-8421-6D48-80DE-9FFF5028EAD7}"/>
                    </a:ext>
                  </a:extLst>
                </p:cNvPr>
                <p:cNvSpPr>
                  <a:spLocks noChangeArrowheads="1"/>
                </p:cNvSpPr>
                <p:nvPr/>
              </p:nvSpPr>
              <p:spPr bwMode="auto">
                <a:xfrm>
                  <a:off x="864"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89" name="Rectangle 34">
                  <a:extLst>
                    <a:ext uri="{FF2B5EF4-FFF2-40B4-BE49-F238E27FC236}">
                      <a16:creationId xmlns:a16="http://schemas.microsoft.com/office/drawing/2014/main" id="{FC63D89B-4D29-0B46-95EB-980C934AB46C}"/>
                    </a:ext>
                  </a:extLst>
                </p:cNvPr>
                <p:cNvSpPr>
                  <a:spLocks noChangeArrowheads="1"/>
                </p:cNvSpPr>
                <p:nvPr/>
              </p:nvSpPr>
              <p:spPr bwMode="auto">
                <a:xfrm>
                  <a:off x="864"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90" name="Rectangle 35">
                  <a:extLst>
                    <a:ext uri="{FF2B5EF4-FFF2-40B4-BE49-F238E27FC236}">
                      <a16:creationId xmlns:a16="http://schemas.microsoft.com/office/drawing/2014/main" id="{2296405B-D8E4-A141-ADDC-3290B21698C9}"/>
                    </a:ext>
                  </a:extLst>
                </p:cNvPr>
                <p:cNvSpPr>
                  <a:spLocks noChangeArrowheads="1"/>
                </p:cNvSpPr>
                <p:nvPr/>
              </p:nvSpPr>
              <p:spPr bwMode="auto">
                <a:xfrm>
                  <a:off x="864"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91" name="Rectangle 36">
                  <a:extLst>
                    <a:ext uri="{FF2B5EF4-FFF2-40B4-BE49-F238E27FC236}">
                      <a16:creationId xmlns:a16="http://schemas.microsoft.com/office/drawing/2014/main" id="{F3700B80-424C-E741-8B44-285924A643F5}"/>
                    </a:ext>
                  </a:extLst>
                </p:cNvPr>
                <p:cNvSpPr>
                  <a:spLocks noChangeArrowheads="1"/>
                </p:cNvSpPr>
                <p:nvPr/>
              </p:nvSpPr>
              <p:spPr bwMode="auto">
                <a:xfrm>
                  <a:off x="864"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92" name="Rectangle 37">
                  <a:extLst>
                    <a:ext uri="{FF2B5EF4-FFF2-40B4-BE49-F238E27FC236}">
                      <a16:creationId xmlns:a16="http://schemas.microsoft.com/office/drawing/2014/main" id="{A13AC231-16AE-504B-A863-5533DC6A4FE5}"/>
                    </a:ext>
                  </a:extLst>
                </p:cNvPr>
                <p:cNvSpPr>
                  <a:spLocks noChangeArrowheads="1"/>
                </p:cNvSpPr>
                <p:nvPr/>
              </p:nvSpPr>
              <p:spPr bwMode="auto">
                <a:xfrm>
                  <a:off x="1056"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93" name="Rectangle 38">
                  <a:extLst>
                    <a:ext uri="{FF2B5EF4-FFF2-40B4-BE49-F238E27FC236}">
                      <a16:creationId xmlns:a16="http://schemas.microsoft.com/office/drawing/2014/main" id="{85539268-4584-F049-B22B-ED92FA2D3560}"/>
                    </a:ext>
                  </a:extLst>
                </p:cNvPr>
                <p:cNvSpPr>
                  <a:spLocks noChangeArrowheads="1"/>
                </p:cNvSpPr>
                <p:nvPr/>
              </p:nvSpPr>
              <p:spPr bwMode="auto">
                <a:xfrm>
                  <a:off x="1056"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94" name="Rectangle 39">
                  <a:extLst>
                    <a:ext uri="{FF2B5EF4-FFF2-40B4-BE49-F238E27FC236}">
                      <a16:creationId xmlns:a16="http://schemas.microsoft.com/office/drawing/2014/main" id="{7D8F7D16-822F-CF46-BF2C-A0CCA288CCB0}"/>
                    </a:ext>
                  </a:extLst>
                </p:cNvPr>
                <p:cNvSpPr>
                  <a:spLocks noChangeArrowheads="1"/>
                </p:cNvSpPr>
                <p:nvPr/>
              </p:nvSpPr>
              <p:spPr bwMode="auto">
                <a:xfrm>
                  <a:off x="1056"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95" name="Rectangle 40">
                  <a:extLst>
                    <a:ext uri="{FF2B5EF4-FFF2-40B4-BE49-F238E27FC236}">
                      <a16:creationId xmlns:a16="http://schemas.microsoft.com/office/drawing/2014/main" id="{39544001-8A07-294A-9CE6-185C3EA0A5F2}"/>
                    </a:ext>
                  </a:extLst>
                </p:cNvPr>
                <p:cNvSpPr>
                  <a:spLocks noChangeArrowheads="1"/>
                </p:cNvSpPr>
                <p:nvPr/>
              </p:nvSpPr>
              <p:spPr bwMode="auto">
                <a:xfrm>
                  <a:off x="1056"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96" name="Rectangle 41">
                  <a:extLst>
                    <a:ext uri="{FF2B5EF4-FFF2-40B4-BE49-F238E27FC236}">
                      <a16:creationId xmlns:a16="http://schemas.microsoft.com/office/drawing/2014/main" id="{66254188-BCF0-F047-954A-A04C13208EFE}"/>
                    </a:ext>
                  </a:extLst>
                </p:cNvPr>
                <p:cNvSpPr>
                  <a:spLocks noChangeArrowheads="1"/>
                </p:cNvSpPr>
                <p:nvPr/>
              </p:nvSpPr>
              <p:spPr bwMode="auto">
                <a:xfrm>
                  <a:off x="1056"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97" name="Rectangle 42">
                  <a:extLst>
                    <a:ext uri="{FF2B5EF4-FFF2-40B4-BE49-F238E27FC236}">
                      <a16:creationId xmlns:a16="http://schemas.microsoft.com/office/drawing/2014/main" id="{C7D028E2-E30D-AB40-A60C-29A8A07593E6}"/>
                    </a:ext>
                  </a:extLst>
                </p:cNvPr>
                <p:cNvSpPr>
                  <a:spLocks noChangeArrowheads="1"/>
                </p:cNvSpPr>
                <p:nvPr/>
              </p:nvSpPr>
              <p:spPr bwMode="auto">
                <a:xfrm>
                  <a:off x="1056"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98" name="Rectangle 43">
                  <a:extLst>
                    <a:ext uri="{FF2B5EF4-FFF2-40B4-BE49-F238E27FC236}">
                      <a16:creationId xmlns:a16="http://schemas.microsoft.com/office/drawing/2014/main" id="{42F3C9C5-51ED-7D4D-81C5-36F11391B79B}"/>
                    </a:ext>
                  </a:extLst>
                </p:cNvPr>
                <p:cNvSpPr>
                  <a:spLocks noChangeArrowheads="1"/>
                </p:cNvSpPr>
                <p:nvPr/>
              </p:nvSpPr>
              <p:spPr bwMode="auto">
                <a:xfrm>
                  <a:off x="1056"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99" name="Rectangle 44">
                  <a:extLst>
                    <a:ext uri="{FF2B5EF4-FFF2-40B4-BE49-F238E27FC236}">
                      <a16:creationId xmlns:a16="http://schemas.microsoft.com/office/drawing/2014/main" id="{8FE7DF82-C467-4D48-A0F3-FFF8F63E9EC8}"/>
                    </a:ext>
                  </a:extLst>
                </p:cNvPr>
                <p:cNvSpPr>
                  <a:spLocks noChangeArrowheads="1"/>
                </p:cNvSpPr>
                <p:nvPr/>
              </p:nvSpPr>
              <p:spPr bwMode="auto">
                <a:xfrm>
                  <a:off x="1056"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00" name="Rectangle 45">
                  <a:extLst>
                    <a:ext uri="{FF2B5EF4-FFF2-40B4-BE49-F238E27FC236}">
                      <a16:creationId xmlns:a16="http://schemas.microsoft.com/office/drawing/2014/main" id="{C2E727D6-4160-1440-BD1E-846978FF51FE}"/>
                    </a:ext>
                  </a:extLst>
                </p:cNvPr>
                <p:cNvSpPr>
                  <a:spLocks noChangeArrowheads="1"/>
                </p:cNvSpPr>
                <p:nvPr/>
              </p:nvSpPr>
              <p:spPr bwMode="auto">
                <a:xfrm>
                  <a:off x="1248"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01" name="Rectangle 46">
                  <a:extLst>
                    <a:ext uri="{FF2B5EF4-FFF2-40B4-BE49-F238E27FC236}">
                      <a16:creationId xmlns:a16="http://schemas.microsoft.com/office/drawing/2014/main" id="{A501985D-2971-694B-9842-863F0FD8DE13}"/>
                    </a:ext>
                  </a:extLst>
                </p:cNvPr>
                <p:cNvSpPr>
                  <a:spLocks noChangeArrowheads="1"/>
                </p:cNvSpPr>
                <p:nvPr/>
              </p:nvSpPr>
              <p:spPr bwMode="auto">
                <a:xfrm>
                  <a:off x="1248"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02" name="Rectangle 47">
                  <a:extLst>
                    <a:ext uri="{FF2B5EF4-FFF2-40B4-BE49-F238E27FC236}">
                      <a16:creationId xmlns:a16="http://schemas.microsoft.com/office/drawing/2014/main" id="{429EB007-409F-B947-A772-3FE883C63AAB}"/>
                    </a:ext>
                  </a:extLst>
                </p:cNvPr>
                <p:cNvSpPr>
                  <a:spLocks noChangeArrowheads="1"/>
                </p:cNvSpPr>
                <p:nvPr/>
              </p:nvSpPr>
              <p:spPr bwMode="auto">
                <a:xfrm>
                  <a:off x="1248"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03" name="Rectangle 48">
                  <a:extLst>
                    <a:ext uri="{FF2B5EF4-FFF2-40B4-BE49-F238E27FC236}">
                      <a16:creationId xmlns:a16="http://schemas.microsoft.com/office/drawing/2014/main" id="{40395E52-EDE9-7849-9C10-55F011E7C360}"/>
                    </a:ext>
                  </a:extLst>
                </p:cNvPr>
                <p:cNvSpPr>
                  <a:spLocks noChangeArrowheads="1"/>
                </p:cNvSpPr>
                <p:nvPr/>
              </p:nvSpPr>
              <p:spPr bwMode="auto">
                <a:xfrm>
                  <a:off x="1248"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04" name="Rectangle 49">
                  <a:extLst>
                    <a:ext uri="{FF2B5EF4-FFF2-40B4-BE49-F238E27FC236}">
                      <a16:creationId xmlns:a16="http://schemas.microsoft.com/office/drawing/2014/main" id="{3C1ED655-1DA0-3240-8C20-9A7B380CDC6C}"/>
                    </a:ext>
                  </a:extLst>
                </p:cNvPr>
                <p:cNvSpPr>
                  <a:spLocks noChangeArrowheads="1"/>
                </p:cNvSpPr>
                <p:nvPr/>
              </p:nvSpPr>
              <p:spPr bwMode="auto">
                <a:xfrm>
                  <a:off x="1248"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05" name="Rectangle 50">
                  <a:extLst>
                    <a:ext uri="{FF2B5EF4-FFF2-40B4-BE49-F238E27FC236}">
                      <a16:creationId xmlns:a16="http://schemas.microsoft.com/office/drawing/2014/main" id="{86F05AAA-EE34-284A-AE7B-D74B1DC6802A}"/>
                    </a:ext>
                  </a:extLst>
                </p:cNvPr>
                <p:cNvSpPr>
                  <a:spLocks noChangeArrowheads="1"/>
                </p:cNvSpPr>
                <p:nvPr/>
              </p:nvSpPr>
              <p:spPr bwMode="auto">
                <a:xfrm>
                  <a:off x="1248"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06" name="Rectangle 51">
                  <a:extLst>
                    <a:ext uri="{FF2B5EF4-FFF2-40B4-BE49-F238E27FC236}">
                      <a16:creationId xmlns:a16="http://schemas.microsoft.com/office/drawing/2014/main" id="{F770FF41-5BF0-DF47-A1B5-7A38E9CC0BD2}"/>
                    </a:ext>
                  </a:extLst>
                </p:cNvPr>
                <p:cNvSpPr>
                  <a:spLocks noChangeArrowheads="1"/>
                </p:cNvSpPr>
                <p:nvPr/>
              </p:nvSpPr>
              <p:spPr bwMode="auto">
                <a:xfrm>
                  <a:off x="1248"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07" name="Rectangle 52">
                  <a:extLst>
                    <a:ext uri="{FF2B5EF4-FFF2-40B4-BE49-F238E27FC236}">
                      <a16:creationId xmlns:a16="http://schemas.microsoft.com/office/drawing/2014/main" id="{15C8FD56-996D-9944-9662-AD024DE5313A}"/>
                    </a:ext>
                  </a:extLst>
                </p:cNvPr>
                <p:cNvSpPr>
                  <a:spLocks noChangeArrowheads="1"/>
                </p:cNvSpPr>
                <p:nvPr/>
              </p:nvSpPr>
              <p:spPr bwMode="auto">
                <a:xfrm>
                  <a:off x="1248"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08" name="Rectangle 53">
                  <a:extLst>
                    <a:ext uri="{FF2B5EF4-FFF2-40B4-BE49-F238E27FC236}">
                      <a16:creationId xmlns:a16="http://schemas.microsoft.com/office/drawing/2014/main" id="{82EE910B-B1CB-204C-BBD9-A42BE124510C}"/>
                    </a:ext>
                  </a:extLst>
                </p:cNvPr>
                <p:cNvSpPr>
                  <a:spLocks noChangeArrowheads="1"/>
                </p:cNvSpPr>
                <p:nvPr/>
              </p:nvSpPr>
              <p:spPr bwMode="auto">
                <a:xfrm>
                  <a:off x="1440"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09" name="Rectangle 54">
                  <a:extLst>
                    <a:ext uri="{FF2B5EF4-FFF2-40B4-BE49-F238E27FC236}">
                      <a16:creationId xmlns:a16="http://schemas.microsoft.com/office/drawing/2014/main" id="{173E120D-E4B3-DB4F-933C-D95E95C353A1}"/>
                    </a:ext>
                  </a:extLst>
                </p:cNvPr>
                <p:cNvSpPr>
                  <a:spLocks noChangeArrowheads="1"/>
                </p:cNvSpPr>
                <p:nvPr/>
              </p:nvSpPr>
              <p:spPr bwMode="auto">
                <a:xfrm>
                  <a:off x="1440"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10" name="Rectangle 55">
                  <a:extLst>
                    <a:ext uri="{FF2B5EF4-FFF2-40B4-BE49-F238E27FC236}">
                      <a16:creationId xmlns:a16="http://schemas.microsoft.com/office/drawing/2014/main" id="{21942AEE-CBAF-1C4D-A702-2A4CB5E20B0C}"/>
                    </a:ext>
                  </a:extLst>
                </p:cNvPr>
                <p:cNvSpPr>
                  <a:spLocks noChangeArrowheads="1"/>
                </p:cNvSpPr>
                <p:nvPr/>
              </p:nvSpPr>
              <p:spPr bwMode="auto">
                <a:xfrm>
                  <a:off x="1440"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11" name="Rectangle 56">
                  <a:extLst>
                    <a:ext uri="{FF2B5EF4-FFF2-40B4-BE49-F238E27FC236}">
                      <a16:creationId xmlns:a16="http://schemas.microsoft.com/office/drawing/2014/main" id="{A252BA11-5F21-1E46-9CA1-A75720198DF7}"/>
                    </a:ext>
                  </a:extLst>
                </p:cNvPr>
                <p:cNvSpPr>
                  <a:spLocks noChangeArrowheads="1"/>
                </p:cNvSpPr>
                <p:nvPr/>
              </p:nvSpPr>
              <p:spPr bwMode="auto">
                <a:xfrm>
                  <a:off x="1440"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12" name="Rectangle 57">
                  <a:extLst>
                    <a:ext uri="{FF2B5EF4-FFF2-40B4-BE49-F238E27FC236}">
                      <a16:creationId xmlns:a16="http://schemas.microsoft.com/office/drawing/2014/main" id="{9AFCEE90-5E33-BA4D-B444-BCF10F009783}"/>
                    </a:ext>
                  </a:extLst>
                </p:cNvPr>
                <p:cNvSpPr>
                  <a:spLocks noChangeArrowheads="1"/>
                </p:cNvSpPr>
                <p:nvPr/>
              </p:nvSpPr>
              <p:spPr bwMode="auto">
                <a:xfrm>
                  <a:off x="1440"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13" name="Rectangle 58">
                  <a:extLst>
                    <a:ext uri="{FF2B5EF4-FFF2-40B4-BE49-F238E27FC236}">
                      <a16:creationId xmlns:a16="http://schemas.microsoft.com/office/drawing/2014/main" id="{23D6729E-4E0E-B44E-993C-B0CB30EF8083}"/>
                    </a:ext>
                  </a:extLst>
                </p:cNvPr>
                <p:cNvSpPr>
                  <a:spLocks noChangeArrowheads="1"/>
                </p:cNvSpPr>
                <p:nvPr/>
              </p:nvSpPr>
              <p:spPr bwMode="auto">
                <a:xfrm>
                  <a:off x="1440"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14" name="Rectangle 59">
                  <a:extLst>
                    <a:ext uri="{FF2B5EF4-FFF2-40B4-BE49-F238E27FC236}">
                      <a16:creationId xmlns:a16="http://schemas.microsoft.com/office/drawing/2014/main" id="{E62220A7-89E0-8146-9CBC-2FD2BCD77674}"/>
                    </a:ext>
                  </a:extLst>
                </p:cNvPr>
                <p:cNvSpPr>
                  <a:spLocks noChangeArrowheads="1"/>
                </p:cNvSpPr>
                <p:nvPr/>
              </p:nvSpPr>
              <p:spPr bwMode="auto">
                <a:xfrm>
                  <a:off x="1440"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15" name="Rectangle 60">
                  <a:extLst>
                    <a:ext uri="{FF2B5EF4-FFF2-40B4-BE49-F238E27FC236}">
                      <a16:creationId xmlns:a16="http://schemas.microsoft.com/office/drawing/2014/main" id="{4266A4FD-2F5F-A648-BA5C-D42EE330C1A2}"/>
                    </a:ext>
                  </a:extLst>
                </p:cNvPr>
                <p:cNvSpPr>
                  <a:spLocks noChangeArrowheads="1"/>
                </p:cNvSpPr>
                <p:nvPr/>
              </p:nvSpPr>
              <p:spPr bwMode="auto">
                <a:xfrm>
                  <a:off x="1440"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16" name="Rectangle 61">
                  <a:extLst>
                    <a:ext uri="{FF2B5EF4-FFF2-40B4-BE49-F238E27FC236}">
                      <a16:creationId xmlns:a16="http://schemas.microsoft.com/office/drawing/2014/main" id="{9A2984A5-9670-CF4A-8F60-4A6FA46F7A06}"/>
                    </a:ext>
                  </a:extLst>
                </p:cNvPr>
                <p:cNvSpPr>
                  <a:spLocks noChangeArrowheads="1"/>
                </p:cNvSpPr>
                <p:nvPr/>
              </p:nvSpPr>
              <p:spPr bwMode="auto">
                <a:xfrm>
                  <a:off x="1632"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17" name="Rectangle 62">
                  <a:extLst>
                    <a:ext uri="{FF2B5EF4-FFF2-40B4-BE49-F238E27FC236}">
                      <a16:creationId xmlns:a16="http://schemas.microsoft.com/office/drawing/2014/main" id="{BA26F2B2-1066-CB4E-AB05-4EC5DCCF2E8F}"/>
                    </a:ext>
                  </a:extLst>
                </p:cNvPr>
                <p:cNvSpPr>
                  <a:spLocks noChangeArrowheads="1"/>
                </p:cNvSpPr>
                <p:nvPr/>
              </p:nvSpPr>
              <p:spPr bwMode="auto">
                <a:xfrm>
                  <a:off x="1632"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18" name="Rectangle 63">
                  <a:extLst>
                    <a:ext uri="{FF2B5EF4-FFF2-40B4-BE49-F238E27FC236}">
                      <a16:creationId xmlns:a16="http://schemas.microsoft.com/office/drawing/2014/main" id="{503DE7C8-A059-9A47-AB2E-778CB773473E}"/>
                    </a:ext>
                  </a:extLst>
                </p:cNvPr>
                <p:cNvSpPr>
                  <a:spLocks noChangeArrowheads="1"/>
                </p:cNvSpPr>
                <p:nvPr/>
              </p:nvSpPr>
              <p:spPr bwMode="auto">
                <a:xfrm>
                  <a:off x="1632"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19" name="Rectangle 64">
                  <a:extLst>
                    <a:ext uri="{FF2B5EF4-FFF2-40B4-BE49-F238E27FC236}">
                      <a16:creationId xmlns:a16="http://schemas.microsoft.com/office/drawing/2014/main" id="{9CF1C4C3-7DAF-AF40-8269-E0C536926075}"/>
                    </a:ext>
                  </a:extLst>
                </p:cNvPr>
                <p:cNvSpPr>
                  <a:spLocks noChangeArrowheads="1"/>
                </p:cNvSpPr>
                <p:nvPr/>
              </p:nvSpPr>
              <p:spPr bwMode="auto">
                <a:xfrm>
                  <a:off x="1632"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20" name="Rectangle 65">
                  <a:extLst>
                    <a:ext uri="{FF2B5EF4-FFF2-40B4-BE49-F238E27FC236}">
                      <a16:creationId xmlns:a16="http://schemas.microsoft.com/office/drawing/2014/main" id="{AF6ADBB9-7E9A-2E4E-9CA8-22A3F3432F65}"/>
                    </a:ext>
                  </a:extLst>
                </p:cNvPr>
                <p:cNvSpPr>
                  <a:spLocks noChangeArrowheads="1"/>
                </p:cNvSpPr>
                <p:nvPr/>
              </p:nvSpPr>
              <p:spPr bwMode="auto">
                <a:xfrm>
                  <a:off x="1632"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21" name="Rectangle 66">
                  <a:extLst>
                    <a:ext uri="{FF2B5EF4-FFF2-40B4-BE49-F238E27FC236}">
                      <a16:creationId xmlns:a16="http://schemas.microsoft.com/office/drawing/2014/main" id="{07E47996-7E7E-8C49-9EAB-5DC15512A9CC}"/>
                    </a:ext>
                  </a:extLst>
                </p:cNvPr>
                <p:cNvSpPr>
                  <a:spLocks noChangeArrowheads="1"/>
                </p:cNvSpPr>
                <p:nvPr/>
              </p:nvSpPr>
              <p:spPr bwMode="auto">
                <a:xfrm>
                  <a:off x="1632"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22" name="Rectangle 67">
                  <a:extLst>
                    <a:ext uri="{FF2B5EF4-FFF2-40B4-BE49-F238E27FC236}">
                      <a16:creationId xmlns:a16="http://schemas.microsoft.com/office/drawing/2014/main" id="{2142E6E5-0B3C-8546-AE93-8478AD484898}"/>
                    </a:ext>
                  </a:extLst>
                </p:cNvPr>
                <p:cNvSpPr>
                  <a:spLocks noChangeArrowheads="1"/>
                </p:cNvSpPr>
                <p:nvPr/>
              </p:nvSpPr>
              <p:spPr bwMode="auto">
                <a:xfrm>
                  <a:off x="1632"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23" name="Rectangle 68">
                  <a:extLst>
                    <a:ext uri="{FF2B5EF4-FFF2-40B4-BE49-F238E27FC236}">
                      <a16:creationId xmlns:a16="http://schemas.microsoft.com/office/drawing/2014/main" id="{6D46D296-0885-6640-9391-B3F77BD6ED8E}"/>
                    </a:ext>
                  </a:extLst>
                </p:cNvPr>
                <p:cNvSpPr>
                  <a:spLocks noChangeArrowheads="1"/>
                </p:cNvSpPr>
                <p:nvPr/>
              </p:nvSpPr>
              <p:spPr bwMode="auto">
                <a:xfrm>
                  <a:off x="1632"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24" name="Rectangle 69">
                  <a:extLst>
                    <a:ext uri="{FF2B5EF4-FFF2-40B4-BE49-F238E27FC236}">
                      <a16:creationId xmlns:a16="http://schemas.microsoft.com/office/drawing/2014/main" id="{2BEF5C63-3197-7043-957C-30230AD6D6EF}"/>
                    </a:ext>
                  </a:extLst>
                </p:cNvPr>
                <p:cNvSpPr>
                  <a:spLocks noChangeArrowheads="1"/>
                </p:cNvSpPr>
                <p:nvPr/>
              </p:nvSpPr>
              <p:spPr bwMode="auto">
                <a:xfrm>
                  <a:off x="1824"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25" name="Rectangle 70">
                  <a:extLst>
                    <a:ext uri="{FF2B5EF4-FFF2-40B4-BE49-F238E27FC236}">
                      <a16:creationId xmlns:a16="http://schemas.microsoft.com/office/drawing/2014/main" id="{C2E5F45D-AD3B-754B-8EDD-5448D6904BAC}"/>
                    </a:ext>
                  </a:extLst>
                </p:cNvPr>
                <p:cNvSpPr>
                  <a:spLocks noChangeArrowheads="1"/>
                </p:cNvSpPr>
                <p:nvPr/>
              </p:nvSpPr>
              <p:spPr bwMode="auto">
                <a:xfrm>
                  <a:off x="1824"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26" name="Rectangle 71">
                  <a:extLst>
                    <a:ext uri="{FF2B5EF4-FFF2-40B4-BE49-F238E27FC236}">
                      <a16:creationId xmlns:a16="http://schemas.microsoft.com/office/drawing/2014/main" id="{CF1208B6-58FD-2C40-8A65-D5388EFC28A0}"/>
                    </a:ext>
                  </a:extLst>
                </p:cNvPr>
                <p:cNvSpPr>
                  <a:spLocks noChangeArrowheads="1"/>
                </p:cNvSpPr>
                <p:nvPr/>
              </p:nvSpPr>
              <p:spPr bwMode="auto">
                <a:xfrm>
                  <a:off x="1824"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27" name="Rectangle 72">
                  <a:extLst>
                    <a:ext uri="{FF2B5EF4-FFF2-40B4-BE49-F238E27FC236}">
                      <a16:creationId xmlns:a16="http://schemas.microsoft.com/office/drawing/2014/main" id="{BF3988C3-2C55-0649-BCF8-55A9A8935230}"/>
                    </a:ext>
                  </a:extLst>
                </p:cNvPr>
                <p:cNvSpPr>
                  <a:spLocks noChangeArrowheads="1"/>
                </p:cNvSpPr>
                <p:nvPr/>
              </p:nvSpPr>
              <p:spPr bwMode="auto">
                <a:xfrm>
                  <a:off x="1824"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28" name="Rectangle 73">
                  <a:extLst>
                    <a:ext uri="{FF2B5EF4-FFF2-40B4-BE49-F238E27FC236}">
                      <a16:creationId xmlns:a16="http://schemas.microsoft.com/office/drawing/2014/main" id="{80195621-0938-5A43-84CD-2470395C47DE}"/>
                    </a:ext>
                  </a:extLst>
                </p:cNvPr>
                <p:cNvSpPr>
                  <a:spLocks noChangeArrowheads="1"/>
                </p:cNvSpPr>
                <p:nvPr/>
              </p:nvSpPr>
              <p:spPr bwMode="auto">
                <a:xfrm>
                  <a:off x="1824"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29" name="Rectangle 74">
                  <a:extLst>
                    <a:ext uri="{FF2B5EF4-FFF2-40B4-BE49-F238E27FC236}">
                      <a16:creationId xmlns:a16="http://schemas.microsoft.com/office/drawing/2014/main" id="{B4BB8213-1C04-EA45-8DB1-8CE3876F3B28}"/>
                    </a:ext>
                  </a:extLst>
                </p:cNvPr>
                <p:cNvSpPr>
                  <a:spLocks noChangeArrowheads="1"/>
                </p:cNvSpPr>
                <p:nvPr/>
              </p:nvSpPr>
              <p:spPr bwMode="auto">
                <a:xfrm>
                  <a:off x="1824"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30" name="Rectangle 75">
                  <a:extLst>
                    <a:ext uri="{FF2B5EF4-FFF2-40B4-BE49-F238E27FC236}">
                      <a16:creationId xmlns:a16="http://schemas.microsoft.com/office/drawing/2014/main" id="{88042C84-CD20-A14E-87F1-DDC06F059B6F}"/>
                    </a:ext>
                  </a:extLst>
                </p:cNvPr>
                <p:cNvSpPr>
                  <a:spLocks noChangeArrowheads="1"/>
                </p:cNvSpPr>
                <p:nvPr/>
              </p:nvSpPr>
              <p:spPr bwMode="auto">
                <a:xfrm>
                  <a:off x="1824"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31" name="Rectangle 76">
                  <a:extLst>
                    <a:ext uri="{FF2B5EF4-FFF2-40B4-BE49-F238E27FC236}">
                      <a16:creationId xmlns:a16="http://schemas.microsoft.com/office/drawing/2014/main" id="{DA8915CC-8F50-A645-A93E-860236A33E52}"/>
                    </a:ext>
                  </a:extLst>
                </p:cNvPr>
                <p:cNvSpPr>
                  <a:spLocks noChangeArrowheads="1"/>
                </p:cNvSpPr>
                <p:nvPr/>
              </p:nvSpPr>
              <p:spPr bwMode="auto">
                <a:xfrm>
                  <a:off x="1824"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32" name="Rectangle 77">
                  <a:extLst>
                    <a:ext uri="{FF2B5EF4-FFF2-40B4-BE49-F238E27FC236}">
                      <a16:creationId xmlns:a16="http://schemas.microsoft.com/office/drawing/2014/main" id="{1E1E9050-F08B-7443-B848-9CFB818A4633}"/>
                    </a:ext>
                  </a:extLst>
                </p:cNvPr>
                <p:cNvSpPr>
                  <a:spLocks noChangeArrowheads="1"/>
                </p:cNvSpPr>
                <p:nvPr/>
              </p:nvSpPr>
              <p:spPr bwMode="auto">
                <a:xfrm>
                  <a:off x="2016"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33" name="Rectangle 78">
                  <a:extLst>
                    <a:ext uri="{FF2B5EF4-FFF2-40B4-BE49-F238E27FC236}">
                      <a16:creationId xmlns:a16="http://schemas.microsoft.com/office/drawing/2014/main" id="{8B853BC8-E155-AE4A-B999-230510BDF242}"/>
                    </a:ext>
                  </a:extLst>
                </p:cNvPr>
                <p:cNvSpPr>
                  <a:spLocks noChangeArrowheads="1"/>
                </p:cNvSpPr>
                <p:nvPr/>
              </p:nvSpPr>
              <p:spPr bwMode="auto">
                <a:xfrm>
                  <a:off x="2016"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34" name="Rectangle 79">
                  <a:extLst>
                    <a:ext uri="{FF2B5EF4-FFF2-40B4-BE49-F238E27FC236}">
                      <a16:creationId xmlns:a16="http://schemas.microsoft.com/office/drawing/2014/main" id="{3AB4D5DF-17A3-3546-98A7-29AAC7D47C38}"/>
                    </a:ext>
                  </a:extLst>
                </p:cNvPr>
                <p:cNvSpPr>
                  <a:spLocks noChangeArrowheads="1"/>
                </p:cNvSpPr>
                <p:nvPr/>
              </p:nvSpPr>
              <p:spPr bwMode="auto">
                <a:xfrm>
                  <a:off x="2016"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35" name="Rectangle 80">
                  <a:extLst>
                    <a:ext uri="{FF2B5EF4-FFF2-40B4-BE49-F238E27FC236}">
                      <a16:creationId xmlns:a16="http://schemas.microsoft.com/office/drawing/2014/main" id="{01A62BDA-B0F3-5341-B801-54D6A8AA0136}"/>
                    </a:ext>
                  </a:extLst>
                </p:cNvPr>
                <p:cNvSpPr>
                  <a:spLocks noChangeArrowheads="1"/>
                </p:cNvSpPr>
                <p:nvPr/>
              </p:nvSpPr>
              <p:spPr bwMode="auto">
                <a:xfrm>
                  <a:off x="2016"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36" name="Rectangle 81">
                  <a:extLst>
                    <a:ext uri="{FF2B5EF4-FFF2-40B4-BE49-F238E27FC236}">
                      <a16:creationId xmlns:a16="http://schemas.microsoft.com/office/drawing/2014/main" id="{6E6152AE-440A-DC4B-BB57-2AB912EB9917}"/>
                    </a:ext>
                  </a:extLst>
                </p:cNvPr>
                <p:cNvSpPr>
                  <a:spLocks noChangeArrowheads="1"/>
                </p:cNvSpPr>
                <p:nvPr/>
              </p:nvSpPr>
              <p:spPr bwMode="auto">
                <a:xfrm>
                  <a:off x="2016"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37" name="Rectangle 82">
                  <a:extLst>
                    <a:ext uri="{FF2B5EF4-FFF2-40B4-BE49-F238E27FC236}">
                      <a16:creationId xmlns:a16="http://schemas.microsoft.com/office/drawing/2014/main" id="{2DEABBE8-F10E-D946-8C4A-FE05981F317C}"/>
                    </a:ext>
                  </a:extLst>
                </p:cNvPr>
                <p:cNvSpPr>
                  <a:spLocks noChangeArrowheads="1"/>
                </p:cNvSpPr>
                <p:nvPr/>
              </p:nvSpPr>
              <p:spPr bwMode="auto">
                <a:xfrm>
                  <a:off x="2016"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38" name="Rectangle 83">
                  <a:extLst>
                    <a:ext uri="{FF2B5EF4-FFF2-40B4-BE49-F238E27FC236}">
                      <a16:creationId xmlns:a16="http://schemas.microsoft.com/office/drawing/2014/main" id="{6D3A45B4-30A2-1045-961E-DBC63117C2EE}"/>
                    </a:ext>
                  </a:extLst>
                </p:cNvPr>
                <p:cNvSpPr>
                  <a:spLocks noChangeArrowheads="1"/>
                </p:cNvSpPr>
                <p:nvPr/>
              </p:nvSpPr>
              <p:spPr bwMode="auto">
                <a:xfrm>
                  <a:off x="2016"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39" name="Rectangle 84">
                  <a:extLst>
                    <a:ext uri="{FF2B5EF4-FFF2-40B4-BE49-F238E27FC236}">
                      <a16:creationId xmlns:a16="http://schemas.microsoft.com/office/drawing/2014/main" id="{ADCF6D60-E97D-7049-A925-2EFF14AD10E8}"/>
                    </a:ext>
                  </a:extLst>
                </p:cNvPr>
                <p:cNvSpPr>
                  <a:spLocks noChangeArrowheads="1"/>
                </p:cNvSpPr>
                <p:nvPr/>
              </p:nvSpPr>
              <p:spPr bwMode="auto">
                <a:xfrm>
                  <a:off x="2016"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40" name="Rectangle 85">
                  <a:extLst>
                    <a:ext uri="{FF2B5EF4-FFF2-40B4-BE49-F238E27FC236}">
                      <a16:creationId xmlns:a16="http://schemas.microsoft.com/office/drawing/2014/main" id="{B1BB072C-0F5C-5B4E-BAEC-F7BFA030167E}"/>
                    </a:ext>
                  </a:extLst>
                </p:cNvPr>
                <p:cNvSpPr>
                  <a:spLocks noChangeArrowheads="1"/>
                </p:cNvSpPr>
                <p:nvPr/>
              </p:nvSpPr>
              <p:spPr bwMode="auto">
                <a:xfrm>
                  <a:off x="2208"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41" name="Rectangle 86">
                  <a:extLst>
                    <a:ext uri="{FF2B5EF4-FFF2-40B4-BE49-F238E27FC236}">
                      <a16:creationId xmlns:a16="http://schemas.microsoft.com/office/drawing/2014/main" id="{C30D5893-45C8-4B43-AC4C-5031BBACD45E}"/>
                    </a:ext>
                  </a:extLst>
                </p:cNvPr>
                <p:cNvSpPr>
                  <a:spLocks noChangeArrowheads="1"/>
                </p:cNvSpPr>
                <p:nvPr/>
              </p:nvSpPr>
              <p:spPr bwMode="auto">
                <a:xfrm>
                  <a:off x="2208"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42" name="Rectangle 87">
                  <a:extLst>
                    <a:ext uri="{FF2B5EF4-FFF2-40B4-BE49-F238E27FC236}">
                      <a16:creationId xmlns:a16="http://schemas.microsoft.com/office/drawing/2014/main" id="{95259E3D-28AD-1442-833F-D3BA75BDF98C}"/>
                    </a:ext>
                  </a:extLst>
                </p:cNvPr>
                <p:cNvSpPr>
                  <a:spLocks noChangeArrowheads="1"/>
                </p:cNvSpPr>
                <p:nvPr/>
              </p:nvSpPr>
              <p:spPr bwMode="auto">
                <a:xfrm>
                  <a:off x="2208"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43" name="Rectangle 88">
                  <a:extLst>
                    <a:ext uri="{FF2B5EF4-FFF2-40B4-BE49-F238E27FC236}">
                      <a16:creationId xmlns:a16="http://schemas.microsoft.com/office/drawing/2014/main" id="{872F4B16-1C59-034E-9FD3-6A357A3688CC}"/>
                    </a:ext>
                  </a:extLst>
                </p:cNvPr>
                <p:cNvSpPr>
                  <a:spLocks noChangeArrowheads="1"/>
                </p:cNvSpPr>
                <p:nvPr/>
              </p:nvSpPr>
              <p:spPr bwMode="auto">
                <a:xfrm>
                  <a:off x="2208"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44" name="Rectangle 89">
                  <a:extLst>
                    <a:ext uri="{FF2B5EF4-FFF2-40B4-BE49-F238E27FC236}">
                      <a16:creationId xmlns:a16="http://schemas.microsoft.com/office/drawing/2014/main" id="{B1EC313F-0412-3A49-8360-BEC8940AC371}"/>
                    </a:ext>
                  </a:extLst>
                </p:cNvPr>
                <p:cNvSpPr>
                  <a:spLocks noChangeArrowheads="1"/>
                </p:cNvSpPr>
                <p:nvPr/>
              </p:nvSpPr>
              <p:spPr bwMode="auto">
                <a:xfrm>
                  <a:off x="2208"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45" name="Rectangle 90">
                  <a:extLst>
                    <a:ext uri="{FF2B5EF4-FFF2-40B4-BE49-F238E27FC236}">
                      <a16:creationId xmlns:a16="http://schemas.microsoft.com/office/drawing/2014/main" id="{BBAA8F6C-5D97-4B45-83DF-F6AE7EF3B571}"/>
                    </a:ext>
                  </a:extLst>
                </p:cNvPr>
                <p:cNvSpPr>
                  <a:spLocks noChangeArrowheads="1"/>
                </p:cNvSpPr>
                <p:nvPr/>
              </p:nvSpPr>
              <p:spPr bwMode="auto">
                <a:xfrm>
                  <a:off x="2208"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46" name="Rectangle 91">
                  <a:extLst>
                    <a:ext uri="{FF2B5EF4-FFF2-40B4-BE49-F238E27FC236}">
                      <a16:creationId xmlns:a16="http://schemas.microsoft.com/office/drawing/2014/main" id="{CD67CE47-6671-5244-B0B1-AD7ABD086A71}"/>
                    </a:ext>
                  </a:extLst>
                </p:cNvPr>
                <p:cNvSpPr>
                  <a:spLocks noChangeArrowheads="1"/>
                </p:cNvSpPr>
                <p:nvPr/>
              </p:nvSpPr>
              <p:spPr bwMode="auto">
                <a:xfrm>
                  <a:off x="2208"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47" name="Rectangle 92">
                  <a:extLst>
                    <a:ext uri="{FF2B5EF4-FFF2-40B4-BE49-F238E27FC236}">
                      <a16:creationId xmlns:a16="http://schemas.microsoft.com/office/drawing/2014/main" id="{F7CC9DC6-C5AD-714B-8705-D49D8BDB2D8E}"/>
                    </a:ext>
                  </a:extLst>
                </p:cNvPr>
                <p:cNvSpPr>
                  <a:spLocks noChangeArrowheads="1"/>
                </p:cNvSpPr>
                <p:nvPr/>
              </p:nvSpPr>
              <p:spPr bwMode="auto">
                <a:xfrm>
                  <a:off x="2208"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48" name="Rectangle 93">
                  <a:extLst>
                    <a:ext uri="{FF2B5EF4-FFF2-40B4-BE49-F238E27FC236}">
                      <a16:creationId xmlns:a16="http://schemas.microsoft.com/office/drawing/2014/main" id="{79A666A2-16B4-8349-AE78-49D9AEA40F2C}"/>
                    </a:ext>
                  </a:extLst>
                </p:cNvPr>
                <p:cNvSpPr>
                  <a:spLocks noChangeArrowheads="1"/>
                </p:cNvSpPr>
                <p:nvPr/>
              </p:nvSpPr>
              <p:spPr bwMode="auto">
                <a:xfrm>
                  <a:off x="2400"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49" name="Rectangle 94">
                  <a:extLst>
                    <a:ext uri="{FF2B5EF4-FFF2-40B4-BE49-F238E27FC236}">
                      <a16:creationId xmlns:a16="http://schemas.microsoft.com/office/drawing/2014/main" id="{8BE3926D-658E-6745-A968-865AD2674958}"/>
                    </a:ext>
                  </a:extLst>
                </p:cNvPr>
                <p:cNvSpPr>
                  <a:spLocks noChangeArrowheads="1"/>
                </p:cNvSpPr>
                <p:nvPr/>
              </p:nvSpPr>
              <p:spPr bwMode="auto">
                <a:xfrm>
                  <a:off x="2400"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50" name="Rectangle 95">
                  <a:extLst>
                    <a:ext uri="{FF2B5EF4-FFF2-40B4-BE49-F238E27FC236}">
                      <a16:creationId xmlns:a16="http://schemas.microsoft.com/office/drawing/2014/main" id="{E659849D-5216-BE40-B1D3-294E0D5A95F6}"/>
                    </a:ext>
                  </a:extLst>
                </p:cNvPr>
                <p:cNvSpPr>
                  <a:spLocks noChangeArrowheads="1"/>
                </p:cNvSpPr>
                <p:nvPr/>
              </p:nvSpPr>
              <p:spPr bwMode="auto">
                <a:xfrm>
                  <a:off x="2400"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51" name="Rectangle 96">
                  <a:extLst>
                    <a:ext uri="{FF2B5EF4-FFF2-40B4-BE49-F238E27FC236}">
                      <a16:creationId xmlns:a16="http://schemas.microsoft.com/office/drawing/2014/main" id="{1380B19E-C4AD-EA40-8581-3564C80ECB13}"/>
                    </a:ext>
                  </a:extLst>
                </p:cNvPr>
                <p:cNvSpPr>
                  <a:spLocks noChangeArrowheads="1"/>
                </p:cNvSpPr>
                <p:nvPr/>
              </p:nvSpPr>
              <p:spPr bwMode="auto">
                <a:xfrm>
                  <a:off x="2400"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52" name="Rectangle 97">
                  <a:extLst>
                    <a:ext uri="{FF2B5EF4-FFF2-40B4-BE49-F238E27FC236}">
                      <a16:creationId xmlns:a16="http://schemas.microsoft.com/office/drawing/2014/main" id="{19014A6D-FD09-BF42-A8DE-87D1C8AFE2E2}"/>
                    </a:ext>
                  </a:extLst>
                </p:cNvPr>
                <p:cNvSpPr>
                  <a:spLocks noChangeArrowheads="1"/>
                </p:cNvSpPr>
                <p:nvPr/>
              </p:nvSpPr>
              <p:spPr bwMode="auto">
                <a:xfrm>
                  <a:off x="2400"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53" name="Rectangle 98">
                  <a:extLst>
                    <a:ext uri="{FF2B5EF4-FFF2-40B4-BE49-F238E27FC236}">
                      <a16:creationId xmlns:a16="http://schemas.microsoft.com/office/drawing/2014/main" id="{EE684F22-19A7-0048-8203-54B0B3F3BCB6}"/>
                    </a:ext>
                  </a:extLst>
                </p:cNvPr>
                <p:cNvSpPr>
                  <a:spLocks noChangeArrowheads="1"/>
                </p:cNvSpPr>
                <p:nvPr/>
              </p:nvSpPr>
              <p:spPr bwMode="auto">
                <a:xfrm>
                  <a:off x="2400"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54" name="Rectangle 99">
                  <a:extLst>
                    <a:ext uri="{FF2B5EF4-FFF2-40B4-BE49-F238E27FC236}">
                      <a16:creationId xmlns:a16="http://schemas.microsoft.com/office/drawing/2014/main" id="{D208AD8D-E62E-4249-9A99-F15C1798A38D}"/>
                    </a:ext>
                  </a:extLst>
                </p:cNvPr>
                <p:cNvSpPr>
                  <a:spLocks noChangeArrowheads="1"/>
                </p:cNvSpPr>
                <p:nvPr/>
              </p:nvSpPr>
              <p:spPr bwMode="auto">
                <a:xfrm>
                  <a:off x="2400"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55" name="Rectangle 100">
                  <a:extLst>
                    <a:ext uri="{FF2B5EF4-FFF2-40B4-BE49-F238E27FC236}">
                      <a16:creationId xmlns:a16="http://schemas.microsoft.com/office/drawing/2014/main" id="{2C9781C7-6022-634E-9460-18E5AC54E448}"/>
                    </a:ext>
                  </a:extLst>
                </p:cNvPr>
                <p:cNvSpPr>
                  <a:spLocks noChangeArrowheads="1"/>
                </p:cNvSpPr>
                <p:nvPr/>
              </p:nvSpPr>
              <p:spPr bwMode="auto">
                <a:xfrm>
                  <a:off x="2400"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56" name="Rectangle 101">
                  <a:extLst>
                    <a:ext uri="{FF2B5EF4-FFF2-40B4-BE49-F238E27FC236}">
                      <a16:creationId xmlns:a16="http://schemas.microsoft.com/office/drawing/2014/main" id="{94909FC9-7757-2C43-B2AC-1C4DC9D6D29B}"/>
                    </a:ext>
                  </a:extLst>
                </p:cNvPr>
                <p:cNvSpPr>
                  <a:spLocks noChangeArrowheads="1"/>
                </p:cNvSpPr>
                <p:nvPr/>
              </p:nvSpPr>
              <p:spPr bwMode="auto">
                <a:xfrm>
                  <a:off x="2592"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57" name="Rectangle 102">
                  <a:extLst>
                    <a:ext uri="{FF2B5EF4-FFF2-40B4-BE49-F238E27FC236}">
                      <a16:creationId xmlns:a16="http://schemas.microsoft.com/office/drawing/2014/main" id="{67AD94B7-F6D6-6043-9771-B48E6E6F3823}"/>
                    </a:ext>
                  </a:extLst>
                </p:cNvPr>
                <p:cNvSpPr>
                  <a:spLocks noChangeArrowheads="1"/>
                </p:cNvSpPr>
                <p:nvPr/>
              </p:nvSpPr>
              <p:spPr bwMode="auto">
                <a:xfrm>
                  <a:off x="2592"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58" name="Rectangle 103">
                  <a:extLst>
                    <a:ext uri="{FF2B5EF4-FFF2-40B4-BE49-F238E27FC236}">
                      <a16:creationId xmlns:a16="http://schemas.microsoft.com/office/drawing/2014/main" id="{1CB24555-DF5F-704E-8F40-52D6692D52DC}"/>
                    </a:ext>
                  </a:extLst>
                </p:cNvPr>
                <p:cNvSpPr>
                  <a:spLocks noChangeArrowheads="1"/>
                </p:cNvSpPr>
                <p:nvPr/>
              </p:nvSpPr>
              <p:spPr bwMode="auto">
                <a:xfrm>
                  <a:off x="2592"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59" name="Rectangle 104">
                  <a:extLst>
                    <a:ext uri="{FF2B5EF4-FFF2-40B4-BE49-F238E27FC236}">
                      <a16:creationId xmlns:a16="http://schemas.microsoft.com/office/drawing/2014/main" id="{FB0D9978-546E-6A40-8859-974366EA978A}"/>
                    </a:ext>
                  </a:extLst>
                </p:cNvPr>
                <p:cNvSpPr>
                  <a:spLocks noChangeArrowheads="1"/>
                </p:cNvSpPr>
                <p:nvPr/>
              </p:nvSpPr>
              <p:spPr bwMode="auto">
                <a:xfrm>
                  <a:off x="2592"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60" name="Rectangle 105">
                  <a:extLst>
                    <a:ext uri="{FF2B5EF4-FFF2-40B4-BE49-F238E27FC236}">
                      <a16:creationId xmlns:a16="http://schemas.microsoft.com/office/drawing/2014/main" id="{1AC2F083-EC90-2740-A7A5-A6CE9C103774}"/>
                    </a:ext>
                  </a:extLst>
                </p:cNvPr>
                <p:cNvSpPr>
                  <a:spLocks noChangeArrowheads="1"/>
                </p:cNvSpPr>
                <p:nvPr/>
              </p:nvSpPr>
              <p:spPr bwMode="auto">
                <a:xfrm>
                  <a:off x="2592"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61" name="Rectangle 106">
                  <a:extLst>
                    <a:ext uri="{FF2B5EF4-FFF2-40B4-BE49-F238E27FC236}">
                      <a16:creationId xmlns:a16="http://schemas.microsoft.com/office/drawing/2014/main" id="{5C3474D4-1F9A-C843-8697-015FBA8BBAD2}"/>
                    </a:ext>
                  </a:extLst>
                </p:cNvPr>
                <p:cNvSpPr>
                  <a:spLocks noChangeArrowheads="1"/>
                </p:cNvSpPr>
                <p:nvPr/>
              </p:nvSpPr>
              <p:spPr bwMode="auto">
                <a:xfrm>
                  <a:off x="2592"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62" name="Rectangle 107">
                  <a:extLst>
                    <a:ext uri="{FF2B5EF4-FFF2-40B4-BE49-F238E27FC236}">
                      <a16:creationId xmlns:a16="http://schemas.microsoft.com/office/drawing/2014/main" id="{92190FF0-052A-614D-87B8-A8500E2DB0BB}"/>
                    </a:ext>
                  </a:extLst>
                </p:cNvPr>
                <p:cNvSpPr>
                  <a:spLocks noChangeArrowheads="1"/>
                </p:cNvSpPr>
                <p:nvPr/>
              </p:nvSpPr>
              <p:spPr bwMode="auto">
                <a:xfrm>
                  <a:off x="2592"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63" name="Rectangle 108">
                  <a:extLst>
                    <a:ext uri="{FF2B5EF4-FFF2-40B4-BE49-F238E27FC236}">
                      <a16:creationId xmlns:a16="http://schemas.microsoft.com/office/drawing/2014/main" id="{0DECC0B4-A497-BB40-9BBD-3669A7162638}"/>
                    </a:ext>
                  </a:extLst>
                </p:cNvPr>
                <p:cNvSpPr>
                  <a:spLocks noChangeArrowheads="1"/>
                </p:cNvSpPr>
                <p:nvPr/>
              </p:nvSpPr>
              <p:spPr bwMode="auto">
                <a:xfrm>
                  <a:off x="2592"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64" name="Rectangle 109">
                  <a:extLst>
                    <a:ext uri="{FF2B5EF4-FFF2-40B4-BE49-F238E27FC236}">
                      <a16:creationId xmlns:a16="http://schemas.microsoft.com/office/drawing/2014/main" id="{8B07DA18-0616-AB40-8CF3-D12203E01B8A}"/>
                    </a:ext>
                  </a:extLst>
                </p:cNvPr>
                <p:cNvSpPr>
                  <a:spLocks noChangeArrowheads="1"/>
                </p:cNvSpPr>
                <p:nvPr/>
              </p:nvSpPr>
              <p:spPr bwMode="auto">
                <a:xfrm>
                  <a:off x="2784"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65" name="Rectangle 110">
                  <a:extLst>
                    <a:ext uri="{FF2B5EF4-FFF2-40B4-BE49-F238E27FC236}">
                      <a16:creationId xmlns:a16="http://schemas.microsoft.com/office/drawing/2014/main" id="{88B7DD1D-1565-8944-9905-F84D37CF9F56}"/>
                    </a:ext>
                  </a:extLst>
                </p:cNvPr>
                <p:cNvSpPr>
                  <a:spLocks noChangeArrowheads="1"/>
                </p:cNvSpPr>
                <p:nvPr/>
              </p:nvSpPr>
              <p:spPr bwMode="auto">
                <a:xfrm>
                  <a:off x="2784"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66" name="Rectangle 111">
                  <a:extLst>
                    <a:ext uri="{FF2B5EF4-FFF2-40B4-BE49-F238E27FC236}">
                      <a16:creationId xmlns:a16="http://schemas.microsoft.com/office/drawing/2014/main" id="{C09F50B4-2EC7-2C4B-B004-F2266656AFFB}"/>
                    </a:ext>
                  </a:extLst>
                </p:cNvPr>
                <p:cNvSpPr>
                  <a:spLocks noChangeArrowheads="1"/>
                </p:cNvSpPr>
                <p:nvPr/>
              </p:nvSpPr>
              <p:spPr bwMode="auto">
                <a:xfrm>
                  <a:off x="2784"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67" name="Rectangle 112">
                  <a:extLst>
                    <a:ext uri="{FF2B5EF4-FFF2-40B4-BE49-F238E27FC236}">
                      <a16:creationId xmlns:a16="http://schemas.microsoft.com/office/drawing/2014/main" id="{65963B96-5612-E44A-97DB-5DAA6CC8FE72}"/>
                    </a:ext>
                  </a:extLst>
                </p:cNvPr>
                <p:cNvSpPr>
                  <a:spLocks noChangeArrowheads="1"/>
                </p:cNvSpPr>
                <p:nvPr/>
              </p:nvSpPr>
              <p:spPr bwMode="auto">
                <a:xfrm>
                  <a:off x="2784"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68" name="Rectangle 113">
                  <a:extLst>
                    <a:ext uri="{FF2B5EF4-FFF2-40B4-BE49-F238E27FC236}">
                      <a16:creationId xmlns:a16="http://schemas.microsoft.com/office/drawing/2014/main" id="{E02C9337-DAF9-BE49-AF5F-3B8BF4C13586}"/>
                    </a:ext>
                  </a:extLst>
                </p:cNvPr>
                <p:cNvSpPr>
                  <a:spLocks noChangeArrowheads="1"/>
                </p:cNvSpPr>
                <p:nvPr/>
              </p:nvSpPr>
              <p:spPr bwMode="auto">
                <a:xfrm>
                  <a:off x="2784"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69" name="Rectangle 114">
                  <a:extLst>
                    <a:ext uri="{FF2B5EF4-FFF2-40B4-BE49-F238E27FC236}">
                      <a16:creationId xmlns:a16="http://schemas.microsoft.com/office/drawing/2014/main" id="{0CD24D29-A4A3-5E4A-81F0-631B85290F64}"/>
                    </a:ext>
                  </a:extLst>
                </p:cNvPr>
                <p:cNvSpPr>
                  <a:spLocks noChangeArrowheads="1"/>
                </p:cNvSpPr>
                <p:nvPr/>
              </p:nvSpPr>
              <p:spPr bwMode="auto">
                <a:xfrm>
                  <a:off x="2784"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70" name="Rectangle 115">
                  <a:extLst>
                    <a:ext uri="{FF2B5EF4-FFF2-40B4-BE49-F238E27FC236}">
                      <a16:creationId xmlns:a16="http://schemas.microsoft.com/office/drawing/2014/main" id="{FB40CEC8-23E8-F142-913A-333290290411}"/>
                    </a:ext>
                  </a:extLst>
                </p:cNvPr>
                <p:cNvSpPr>
                  <a:spLocks noChangeArrowheads="1"/>
                </p:cNvSpPr>
                <p:nvPr/>
              </p:nvSpPr>
              <p:spPr bwMode="auto">
                <a:xfrm>
                  <a:off x="2784"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71" name="Rectangle 116">
                  <a:extLst>
                    <a:ext uri="{FF2B5EF4-FFF2-40B4-BE49-F238E27FC236}">
                      <a16:creationId xmlns:a16="http://schemas.microsoft.com/office/drawing/2014/main" id="{A1C4D43D-920B-C348-B780-74A4D87B1963}"/>
                    </a:ext>
                  </a:extLst>
                </p:cNvPr>
                <p:cNvSpPr>
                  <a:spLocks noChangeArrowheads="1"/>
                </p:cNvSpPr>
                <p:nvPr/>
              </p:nvSpPr>
              <p:spPr bwMode="auto">
                <a:xfrm>
                  <a:off x="2784"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72" name="Rectangle 117">
                  <a:extLst>
                    <a:ext uri="{FF2B5EF4-FFF2-40B4-BE49-F238E27FC236}">
                      <a16:creationId xmlns:a16="http://schemas.microsoft.com/office/drawing/2014/main" id="{A87A4941-A2EE-774E-8924-B6D8D14B59F8}"/>
                    </a:ext>
                  </a:extLst>
                </p:cNvPr>
                <p:cNvSpPr>
                  <a:spLocks noChangeArrowheads="1"/>
                </p:cNvSpPr>
                <p:nvPr/>
              </p:nvSpPr>
              <p:spPr bwMode="auto">
                <a:xfrm>
                  <a:off x="2976"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73" name="Rectangle 118">
                  <a:extLst>
                    <a:ext uri="{FF2B5EF4-FFF2-40B4-BE49-F238E27FC236}">
                      <a16:creationId xmlns:a16="http://schemas.microsoft.com/office/drawing/2014/main" id="{F09B5607-FC48-5A40-BAC8-5E5B813BB839}"/>
                    </a:ext>
                  </a:extLst>
                </p:cNvPr>
                <p:cNvSpPr>
                  <a:spLocks noChangeArrowheads="1"/>
                </p:cNvSpPr>
                <p:nvPr/>
              </p:nvSpPr>
              <p:spPr bwMode="auto">
                <a:xfrm>
                  <a:off x="2976"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74" name="Rectangle 119">
                  <a:extLst>
                    <a:ext uri="{FF2B5EF4-FFF2-40B4-BE49-F238E27FC236}">
                      <a16:creationId xmlns:a16="http://schemas.microsoft.com/office/drawing/2014/main" id="{A2E8FE2C-3B70-C94C-AD38-01CA16158285}"/>
                    </a:ext>
                  </a:extLst>
                </p:cNvPr>
                <p:cNvSpPr>
                  <a:spLocks noChangeArrowheads="1"/>
                </p:cNvSpPr>
                <p:nvPr/>
              </p:nvSpPr>
              <p:spPr bwMode="auto">
                <a:xfrm>
                  <a:off x="2976"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75" name="Rectangle 120">
                  <a:extLst>
                    <a:ext uri="{FF2B5EF4-FFF2-40B4-BE49-F238E27FC236}">
                      <a16:creationId xmlns:a16="http://schemas.microsoft.com/office/drawing/2014/main" id="{416A1A2B-5A9E-B048-BDA6-E7E4F2A6AFCC}"/>
                    </a:ext>
                  </a:extLst>
                </p:cNvPr>
                <p:cNvSpPr>
                  <a:spLocks noChangeArrowheads="1"/>
                </p:cNvSpPr>
                <p:nvPr/>
              </p:nvSpPr>
              <p:spPr bwMode="auto">
                <a:xfrm>
                  <a:off x="2976"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76" name="Rectangle 121">
                  <a:extLst>
                    <a:ext uri="{FF2B5EF4-FFF2-40B4-BE49-F238E27FC236}">
                      <a16:creationId xmlns:a16="http://schemas.microsoft.com/office/drawing/2014/main" id="{6A1B42F0-1784-3949-A019-455365EFBD51}"/>
                    </a:ext>
                  </a:extLst>
                </p:cNvPr>
                <p:cNvSpPr>
                  <a:spLocks noChangeArrowheads="1"/>
                </p:cNvSpPr>
                <p:nvPr/>
              </p:nvSpPr>
              <p:spPr bwMode="auto">
                <a:xfrm>
                  <a:off x="2976"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77" name="Rectangle 122">
                  <a:extLst>
                    <a:ext uri="{FF2B5EF4-FFF2-40B4-BE49-F238E27FC236}">
                      <a16:creationId xmlns:a16="http://schemas.microsoft.com/office/drawing/2014/main" id="{2C9AA557-E393-304F-B820-78A3DD1CA1CE}"/>
                    </a:ext>
                  </a:extLst>
                </p:cNvPr>
                <p:cNvSpPr>
                  <a:spLocks noChangeArrowheads="1"/>
                </p:cNvSpPr>
                <p:nvPr/>
              </p:nvSpPr>
              <p:spPr bwMode="auto">
                <a:xfrm>
                  <a:off x="2976"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78" name="Rectangle 123">
                  <a:extLst>
                    <a:ext uri="{FF2B5EF4-FFF2-40B4-BE49-F238E27FC236}">
                      <a16:creationId xmlns:a16="http://schemas.microsoft.com/office/drawing/2014/main" id="{6D2CF54E-9E2A-EB44-9339-5F96EA8F94B0}"/>
                    </a:ext>
                  </a:extLst>
                </p:cNvPr>
                <p:cNvSpPr>
                  <a:spLocks noChangeArrowheads="1"/>
                </p:cNvSpPr>
                <p:nvPr/>
              </p:nvSpPr>
              <p:spPr bwMode="auto">
                <a:xfrm>
                  <a:off x="2976"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79" name="Rectangle 124">
                  <a:extLst>
                    <a:ext uri="{FF2B5EF4-FFF2-40B4-BE49-F238E27FC236}">
                      <a16:creationId xmlns:a16="http://schemas.microsoft.com/office/drawing/2014/main" id="{FDCCFA84-1918-CE48-9980-4608CEDB2480}"/>
                    </a:ext>
                  </a:extLst>
                </p:cNvPr>
                <p:cNvSpPr>
                  <a:spLocks noChangeArrowheads="1"/>
                </p:cNvSpPr>
                <p:nvPr/>
              </p:nvSpPr>
              <p:spPr bwMode="auto">
                <a:xfrm>
                  <a:off x="2976"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80" name="Rectangle 125">
                  <a:extLst>
                    <a:ext uri="{FF2B5EF4-FFF2-40B4-BE49-F238E27FC236}">
                      <a16:creationId xmlns:a16="http://schemas.microsoft.com/office/drawing/2014/main" id="{93957DA3-2744-9544-8EE9-C6FA3C0E479A}"/>
                    </a:ext>
                  </a:extLst>
                </p:cNvPr>
                <p:cNvSpPr>
                  <a:spLocks noChangeArrowheads="1"/>
                </p:cNvSpPr>
                <p:nvPr/>
              </p:nvSpPr>
              <p:spPr bwMode="auto">
                <a:xfrm>
                  <a:off x="3168"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81" name="Rectangle 126">
                  <a:extLst>
                    <a:ext uri="{FF2B5EF4-FFF2-40B4-BE49-F238E27FC236}">
                      <a16:creationId xmlns:a16="http://schemas.microsoft.com/office/drawing/2014/main" id="{2014416F-8076-224A-B876-FE49500559C0}"/>
                    </a:ext>
                  </a:extLst>
                </p:cNvPr>
                <p:cNvSpPr>
                  <a:spLocks noChangeArrowheads="1"/>
                </p:cNvSpPr>
                <p:nvPr/>
              </p:nvSpPr>
              <p:spPr bwMode="auto">
                <a:xfrm>
                  <a:off x="3168"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82" name="Rectangle 127">
                  <a:extLst>
                    <a:ext uri="{FF2B5EF4-FFF2-40B4-BE49-F238E27FC236}">
                      <a16:creationId xmlns:a16="http://schemas.microsoft.com/office/drawing/2014/main" id="{9793A70E-ED50-A247-BDD9-9F03245AD8C3}"/>
                    </a:ext>
                  </a:extLst>
                </p:cNvPr>
                <p:cNvSpPr>
                  <a:spLocks noChangeArrowheads="1"/>
                </p:cNvSpPr>
                <p:nvPr/>
              </p:nvSpPr>
              <p:spPr bwMode="auto">
                <a:xfrm>
                  <a:off x="3168"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83" name="Rectangle 128">
                  <a:extLst>
                    <a:ext uri="{FF2B5EF4-FFF2-40B4-BE49-F238E27FC236}">
                      <a16:creationId xmlns:a16="http://schemas.microsoft.com/office/drawing/2014/main" id="{2FCD9C73-5A39-D747-8D9C-9D3A632DE9FB}"/>
                    </a:ext>
                  </a:extLst>
                </p:cNvPr>
                <p:cNvSpPr>
                  <a:spLocks noChangeArrowheads="1"/>
                </p:cNvSpPr>
                <p:nvPr/>
              </p:nvSpPr>
              <p:spPr bwMode="auto">
                <a:xfrm>
                  <a:off x="3168"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84" name="Rectangle 129">
                  <a:extLst>
                    <a:ext uri="{FF2B5EF4-FFF2-40B4-BE49-F238E27FC236}">
                      <a16:creationId xmlns:a16="http://schemas.microsoft.com/office/drawing/2014/main" id="{4AEF6567-74F9-AA4A-AEC8-3F653295748F}"/>
                    </a:ext>
                  </a:extLst>
                </p:cNvPr>
                <p:cNvSpPr>
                  <a:spLocks noChangeArrowheads="1"/>
                </p:cNvSpPr>
                <p:nvPr/>
              </p:nvSpPr>
              <p:spPr bwMode="auto">
                <a:xfrm>
                  <a:off x="3168"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85" name="Rectangle 130">
                  <a:extLst>
                    <a:ext uri="{FF2B5EF4-FFF2-40B4-BE49-F238E27FC236}">
                      <a16:creationId xmlns:a16="http://schemas.microsoft.com/office/drawing/2014/main" id="{1D8FD379-2B7F-C54D-BDCB-36DFC6378580}"/>
                    </a:ext>
                  </a:extLst>
                </p:cNvPr>
                <p:cNvSpPr>
                  <a:spLocks noChangeArrowheads="1"/>
                </p:cNvSpPr>
                <p:nvPr/>
              </p:nvSpPr>
              <p:spPr bwMode="auto">
                <a:xfrm>
                  <a:off x="3168"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86" name="Rectangle 131">
                  <a:extLst>
                    <a:ext uri="{FF2B5EF4-FFF2-40B4-BE49-F238E27FC236}">
                      <a16:creationId xmlns:a16="http://schemas.microsoft.com/office/drawing/2014/main" id="{7BAC9083-A0AC-0D4D-8C38-CF969A2390F9}"/>
                    </a:ext>
                  </a:extLst>
                </p:cNvPr>
                <p:cNvSpPr>
                  <a:spLocks noChangeArrowheads="1"/>
                </p:cNvSpPr>
                <p:nvPr/>
              </p:nvSpPr>
              <p:spPr bwMode="auto">
                <a:xfrm>
                  <a:off x="3168"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87" name="Rectangle 132">
                  <a:extLst>
                    <a:ext uri="{FF2B5EF4-FFF2-40B4-BE49-F238E27FC236}">
                      <a16:creationId xmlns:a16="http://schemas.microsoft.com/office/drawing/2014/main" id="{8AB23C81-9B15-4E4E-B153-BD8C66CC7CA0}"/>
                    </a:ext>
                  </a:extLst>
                </p:cNvPr>
                <p:cNvSpPr>
                  <a:spLocks noChangeArrowheads="1"/>
                </p:cNvSpPr>
                <p:nvPr/>
              </p:nvSpPr>
              <p:spPr bwMode="auto">
                <a:xfrm>
                  <a:off x="3168"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sp>
            <p:nvSpPr>
              <p:cNvPr id="19643" name="Text Box 133">
                <a:extLst>
                  <a:ext uri="{FF2B5EF4-FFF2-40B4-BE49-F238E27FC236}">
                    <a16:creationId xmlns:a16="http://schemas.microsoft.com/office/drawing/2014/main" id="{19BD70D8-99A5-1B4F-BE6B-C944F656B151}"/>
                  </a:ext>
                </a:extLst>
              </p:cNvPr>
              <p:cNvSpPr txBox="1">
                <a:spLocks noChangeArrowheads="1"/>
              </p:cNvSpPr>
              <p:nvPr/>
            </p:nvSpPr>
            <p:spPr bwMode="auto">
              <a:xfrm>
                <a:off x="5360" y="1986"/>
                <a:ext cx="40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cs typeface="Arial" panose="020B0604020202020204" pitchFamily="34" charset="0"/>
                  </a:rPr>
                  <a:t>Time</a:t>
                </a:r>
              </a:p>
            </p:txBody>
          </p:sp>
          <p:sp>
            <p:nvSpPr>
              <p:cNvPr id="19644" name="Text Box 134">
                <a:extLst>
                  <a:ext uri="{FF2B5EF4-FFF2-40B4-BE49-F238E27FC236}">
                    <a16:creationId xmlns:a16="http://schemas.microsoft.com/office/drawing/2014/main" id="{BF1D2038-C079-7943-AE81-BC95A7E7728D}"/>
                  </a:ext>
                </a:extLst>
              </p:cNvPr>
              <p:cNvSpPr txBox="1">
                <a:spLocks noChangeArrowheads="1"/>
              </p:cNvSpPr>
              <p:nvPr/>
            </p:nvSpPr>
            <p:spPr bwMode="auto">
              <a:xfrm>
                <a:off x="2400" y="198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0</a:t>
                </a:r>
              </a:p>
            </p:txBody>
          </p:sp>
          <p:sp>
            <p:nvSpPr>
              <p:cNvPr id="19645" name="Text Box 135">
                <a:extLst>
                  <a:ext uri="{FF2B5EF4-FFF2-40B4-BE49-F238E27FC236}">
                    <a16:creationId xmlns:a16="http://schemas.microsoft.com/office/drawing/2014/main" id="{E230F3A1-F088-594D-99E2-748B76BC3A6A}"/>
                  </a:ext>
                </a:extLst>
              </p:cNvPr>
              <p:cNvSpPr txBox="1">
                <a:spLocks noChangeArrowheads="1"/>
              </p:cNvSpPr>
              <p:nvPr/>
            </p:nvSpPr>
            <p:spPr bwMode="auto">
              <a:xfrm>
                <a:off x="2784" y="198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2</a:t>
                </a:r>
              </a:p>
            </p:txBody>
          </p:sp>
          <p:sp>
            <p:nvSpPr>
              <p:cNvPr id="19646" name="Text Box 136">
                <a:extLst>
                  <a:ext uri="{FF2B5EF4-FFF2-40B4-BE49-F238E27FC236}">
                    <a16:creationId xmlns:a16="http://schemas.microsoft.com/office/drawing/2014/main" id="{3B9D3AF4-A9A4-934D-8C41-53ED4078AAE2}"/>
                  </a:ext>
                </a:extLst>
              </p:cNvPr>
              <p:cNvSpPr txBox="1">
                <a:spLocks noChangeArrowheads="1"/>
              </p:cNvSpPr>
              <p:nvPr/>
            </p:nvSpPr>
            <p:spPr bwMode="auto">
              <a:xfrm>
                <a:off x="3168" y="198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4</a:t>
                </a:r>
              </a:p>
            </p:txBody>
          </p:sp>
          <p:sp>
            <p:nvSpPr>
              <p:cNvPr id="19647" name="Text Box 137">
                <a:extLst>
                  <a:ext uri="{FF2B5EF4-FFF2-40B4-BE49-F238E27FC236}">
                    <a16:creationId xmlns:a16="http://schemas.microsoft.com/office/drawing/2014/main" id="{049FD227-3DBC-2E40-AB5B-6F0D16245CA1}"/>
                  </a:ext>
                </a:extLst>
              </p:cNvPr>
              <p:cNvSpPr txBox="1">
                <a:spLocks noChangeArrowheads="1"/>
              </p:cNvSpPr>
              <p:nvPr/>
            </p:nvSpPr>
            <p:spPr bwMode="auto">
              <a:xfrm>
                <a:off x="3552" y="198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6</a:t>
                </a:r>
              </a:p>
            </p:txBody>
          </p:sp>
          <p:sp>
            <p:nvSpPr>
              <p:cNvPr id="19648" name="Text Box 138">
                <a:extLst>
                  <a:ext uri="{FF2B5EF4-FFF2-40B4-BE49-F238E27FC236}">
                    <a16:creationId xmlns:a16="http://schemas.microsoft.com/office/drawing/2014/main" id="{DBEC619E-BAAF-DB4A-946D-287A4C09DEFA}"/>
                  </a:ext>
                </a:extLst>
              </p:cNvPr>
              <p:cNvSpPr txBox="1">
                <a:spLocks noChangeArrowheads="1"/>
              </p:cNvSpPr>
              <p:nvPr/>
            </p:nvSpPr>
            <p:spPr bwMode="auto">
              <a:xfrm>
                <a:off x="3936" y="198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8</a:t>
                </a:r>
              </a:p>
            </p:txBody>
          </p:sp>
          <p:sp>
            <p:nvSpPr>
              <p:cNvPr id="19649" name="Text Box 139">
                <a:extLst>
                  <a:ext uri="{FF2B5EF4-FFF2-40B4-BE49-F238E27FC236}">
                    <a16:creationId xmlns:a16="http://schemas.microsoft.com/office/drawing/2014/main" id="{399068A3-8C77-1E45-94F1-9153DCE4F156}"/>
                  </a:ext>
                </a:extLst>
              </p:cNvPr>
              <p:cNvSpPr txBox="1">
                <a:spLocks noChangeArrowheads="1"/>
              </p:cNvSpPr>
              <p:nvPr/>
            </p:nvSpPr>
            <p:spPr bwMode="auto">
              <a:xfrm>
                <a:off x="4285" y="1986"/>
                <a:ext cx="25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10</a:t>
                </a:r>
              </a:p>
            </p:txBody>
          </p:sp>
          <p:sp>
            <p:nvSpPr>
              <p:cNvPr id="19650" name="Text Box 140">
                <a:extLst>
                  <a:ext uri="{FF2B5EF4-FFF2-40B4-BE49-F238E27FC236}">
                    <a16:creationId xmlns:a16="http://schemas.microsoft.com/office/drawing/2014/main" id="{EF8ACAB0-DC2A-B24D-BC85-656D61167BA7}"/>
                  </a:ext>
                </a:extLst>
              </p:cNvPr>
              <p:cNvSpPr txBox="1">
                <a:spLocks noChangeArrowheads="1"/>
              </p:cNvSpPr>
              <p:nvPr/>
            </p:nvSpPr>
            <p:spPr bwMode="auto">
              <a:xfrm>
                <a:off x="4669" y="1986"/>
                <a:ext cx="25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12</a:t>
                </a:r>
              </a:p>
            </p:txBody>
          </p:sp>
          <p:sp>
            <p:nvSpPr>
              <p:cNvPr id="19651" name="Text Box 141">
                <a:extLst>
                  <a:ext uri="{FF2B5EF4-FFF2-40B4-BE49-F238E27FC236}">
                    <a16:creationId xmlns:a16="http://schemas.microsoft.com/office/drawing/2014/main" id="{9BE9EBA8-4ADD-5B40-9192-9A99E2D7F979}"/>
                  </a:ext>
                </a:extLst>
              </p:cNvPr>
              <p:cNvSpPr txBox="1">
                <a:spLocks noChangeArrowheads="1"/>
              </p:cNvSpPr>
              <p:nvPr/>
            </p:nvSpPr>
            <p:spPr bwMode="auto">
              <a:xfrm>
                <a:off x="5053" y="1986"/>
                <a:ext cx="25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14</a:t>
                </a:r>
              </a:p>
            </p:txBody>
          </p:sp>
          <p:sp>
            <p:nvSpPr>
              <p:cNvPr id="19652" name="Text Box 142">
                <a:extLst>
                  <a:ext uri="{FF2B5EF4-FFF2-40B4-BE49-F238E27FC236}">
                    <a16:creationId xmlns:a16="http://schemas.microsoft.com/office/drawing/2014/main" id="{D6D18DC5-ABC2-EF40-A505-BBCEE764E8EE}"/>
                  </a:ext>
                </a:extLst>
              </p:cNvPr>
              <p:cNvSpPr txBox="1">
                <a:spLocks noChangeArrowheads="1"/>
              </p:cNvSpPr>
              <p:nvPr/>
            </p:nvSpPr>
            <p:spPr bwMode="auto">
              <a:xfrm>
                <a:off x="2326" y="1872"/>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0</a:t>
                </a:r>
              </a:p>
            </p:txBody>
          </p:sp>
          <p:sp>
            <p:nvSpPr>
              <p:cNvPr id="19653" name="Text Box 143">
                <a:extLst>
                  <a:ext uri="{FF2B5EF4-FFF2-40B4-BE49-F238E27FC236}">
                    <a16:creationId xmlns:a16="http://schemas.microsoft.com/office/drawing/2014/main" id="{23FED393-620A-4144-9226-CAD6190A68C1}"/>
                  </a:ext>
                </a:extLst>
              </p:cNvPr>
              <p:cNvSpPr txBox="1">
                <a:spLocks noChangeArrowheads="1"/>
              </p:cNvSpPr>
              <p:nvPr/>
            </p:nvSpPr>
            <p:spPr bwMode="auto">
              <a:xfrm>
                <a:off x="2326" y="153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2</a:t>
                </a:r>
              </a:p>
            </p:txBody>
          </p:sp>
          <p:sp>
            <p:nvSpPr>
              <p:cNvPr id="19654" name="Text Box 144">
                <a:extLst>
                  <a:ext uri="{FF2B5EF4-FFF2-40B4-BE49-F238E27FC236}">
                    <a16:creationId xmlns:a16="http://schemas.microsoft.com/office/drawing/2014/main" id="{22A19284-A68F-2C4F-9AB8-F6FFD1ED7C4F}"/>
                  </a:ext>
                </a:extLst>
              </p:cNvPr>
              <p:cNvSpPr txBox="1">
                <a:spLocks noChangeArrowheads="1"/>
              </p:cNvSpPr>
              <p:nvPr/>
            </p:nvSpPr>
            <p:spPr bwMode="auto">
              <a:xfrm>
                <a:off x="2326" y="1152"/>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4</a:t>
                </a:r>
              </a:p>
            </p:txBody>
          </p:sp>
          <p:sp>
            <p:nvSpPr>
              <p:cNvPr id="19655" name="Text Box 145">
                <a:extLst>
                  <a:ext uri="{FF2B5EF4-FFF2-40B4-BE49-F238E27FC236}">
                    <a16:creationId xmlns:a16="http://schemas.microsoft.com/office/drawing/2014/main" id="{8EC1EF91-6B84-B245-9604-42FFF6FA3870}"/>
                  </a:ext>
                </a:extLst>
              </p:cNvPr>
              <p:cNvSpPr txBox="1">
                <a:spLocks noChangeArrowheads="1"/>
              </p:cNvSpPr>
              <p:nvPr/>
            </p:nvSpPr>
            <p:spPr bwMode="auto">
              <a:xfrm>
                <a:off x="2326" y="768"/>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6</a:t>
                </a:r>
              </a:p>
            </p:txBody>
          </p:sp>
          <p:sp>
            <p:nvSpPr>
              <p:cNvPr id="19656" name="Text Box 146">
                <a:extLst>
                  <a:ext uri="{FF2B5EF4-FFF2-40B4-BE49-F238E27FC236}">
                    <a16:creationId xmlns:a16="http://schemas.microsoft.com/office/drawing/2014/main" id="{24C045C0-FE35-C847-96DC-5F9433B9C70C}"/>
                  </a:ext>
                </a:extLst>
              </p:cNvPr>
              <p:cNvSpPr txBox="1">
                <a:spLocks noChangeArrowheads="1"/>
              </p:cNvSpPr>
              <p:nvPr/>
            </p:nvSpPr>
            <p:spPr bwMode="auto">
              <a:xfrm>
                <a:off x="2160" y="816"/>
                <a:ext cx="201"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S</a:t>
                </a:r>
              </a:p>
              <a:p>
                <a:pPr algn="ctr" eaLnBrk="1" hangingPunct="1">
                  <a:spcBef>
                    <a:spcPct val="0"/>
                  </a:spcBef>
                  <a:buFontTx/>
                  <a:buNone/>
                </a:pPr>
                <a:r>
                  <a:rPr lang="en-US" altLang="en-US" sz="1600">
                    <a:cs typeface="Arial" panose="020B0604020202020204" pitchFamily="34" charset="0"/>
                  </a:rPr>
                  <a:t>t</a:t>
                </a:r>
              </a:p>
              <a:p>
                <a:pPr algn="ctr" eaLnBrk="1" hangingPunct="1">
                  <a:spcBef>
                    <a:spcPct val="0"/>
                  </a:spcBef>
                  <a:buFontTx/>
                  <a:buNone/>
                </a:pPr>
                <a:r>
                  <a:rPr lang="en-US" altLang="en-US" sz="1600">
                    <a:cs typeface="Arial" panose="020B0604020202020204" pitchFamily="34" charset="0"/>
                  </a:rPr>
                  <a:t>a</a:t>
                </a:r>
              </a:p>
              <a:p>
                <a:pPr algn="ctr" eaLnBrk="1" hangingPunct="1">
                  <a:spcBef>
                    <a:spcPct val="0"/>
                  </a:spcBef>
                  <a:buFontTx/>
                  <a:buNone/>
                </a:pPr>
                <a:r>
                  <a:rPr lang="en-US" altLang="en-US" sz="1600">
                    <a:cs typeface="Arial" panose="020B0604020202020204" pitchFamily="34" charset="0"/>
                  </a:rPr>
                  <a:t>f</a:t>
                </a:r>
              </a:p>
              <a:p>
                <a:pPr algn="ctr" eaLnBrk="1" hangingPunct="1">
                  <a:spcBef>
                    <a:spcPct val="0"/>
                  </a:spcBef>
                  <a:buFontTx/>
                  <a:buNone/>
                </a:pPr>
                <a:r>
                  <a:rPr lang="en-US" altLang="en-US" sz="1600">
                    <a:cs typeface="Arial" panose="020B0604020202020204" pitchFamily="34" charset="0"/>
                  </a:rPr>
                  <a:t>f</a:t>
                </a:r>
              </a:p>
            </p:txBody>
          </p:sp>
          <p:sp>
            <p:nvSpPr>
              <p:cNvPr id="19657" name="Text Box 147">
                <a:extLst>
                  <a:ext uri="{FF2B5EF4-FFF2-40B4-BE49-F238E27FC236}">
                    <a16:creationId xmlns:a16="http://schemas.microsoft.com/office/drawing/2014/main" id="{490AA882-C62D-C745-887B-16CF10D61D9A}"/>
                  </a:ext>
                </a:extLst>
              </p:cNvPr>
              <p:cNvSpPr txBox="1">
                <a:spLocks noChangeArrowheads="1"/>
              </p:cNvSpPr>
              <p:nvPr/>
            </p:nvSpPr>
            <p:spPr bwMode="auto">
              <a:xfrm>
                <a:off x="2326" y="384"/>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8</a:t>
                </a:r>
              </a:p>
            </p:txBody>
          </p:sp>
          <p:sp>
            <p:nvSpPr>
              <p:cNvPr id="19658" name="Line 148">
                <a:extLst>
                  <a:ext uri="{FF2B5EF4-FFF2-40B4-BE49-F238E27FC236}">
                    <a16:creationId xmlns:a16="http://schemas.microsoft.com/office/drawing/2014/main" id="{B9E1D598-5006-4143-9479-29C04758E2C9}"/>
                  </a:ext>
                </a:extLst>
              </p:cNvPr>
              <p:cNvSpPr>
                <a:spLocks noChangeShapeType="1"/>
              </p:cNvSpPr>
              <p:nvPr/>
            </p:nvSpPr>
            <p:spPr bwMode="auto">
              <a:xfrm>
                <a:off x="2496" y="480"/>
                <a:ext cx="0" cy="15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59" name="Line 149">
                <a:extLst>
                  <a:ext uri="{FF2B5EF4-FFF2-40B4-BE49-F238E27FC236}">
                    <a16:creationId xmlns:a16="http://schemas.microsoft.com/office/drawing/2014/main" id="{CFB8283E-3287-A349-B5BF-B1CC0A45D37C}"/>
                  </a:ext>
                </a:extLst>
              </p:cNvPr>
              <p:cNvSpPr>
                <a:spLocks noChangeShapeType="1"/>
              </p:cNvSpPr>
              <p:nvPr/>
            </p:nvSpPr>
            <p:spPr bwMode="auto">
              <a:xfrm>
                <a:off x="2496" y="2016"/>
                <a:ext cx="30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638" name="Rectangle 150">
              <a:extLst>
                <a:ext uri="{FF2B5EF4-FFF2-40B4-BE49-F238E27FC236}">
                  <a16:creationId xmlns:a16="http://schemas.microsoft.com/office/drawing/2014/main" id="{BEF6C473-96C4-A847-A40F-DB512DFC7879}"/>
                </a:ext>
              </a:extLst>
            </p:cNvPr>
            <p:cNvSpPr>
              <a:spLocks noChangeArrowheads="1"/>
            </p:cNvSpPr>
            <p:nvPr/>
          </p:nvSpPr>
          <p:spPr bwMode="auto">
            <a:xfrm>
              <a:off x="2496" y="3408"/>
              <a:ext cx="960" cy="384"/>
            </a:xfrm>
            <a:prstGeom prst="rect">
              <a:avLst/>
            </a:prstGeom>
            <a:solidFill>
              <a:srgbClr val="66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Tb1</a:t>
              </a:r>
            </a:p>
          </p:txBody>
        </p:sp>
        <p:sp>
          <p:nvSpPr>
            <p:cNvPr id="19639" name="Rectangle 151">
              <a:extLst>
                <a:ext uri="{FF2B5EF4-FFF2-40B4-BE49-F238E27FC236}">
                  <a16:creationId xmlns:a16="http://schemas.microsoft.com/office/drawing/2014/main" id="{140941A4-A10E-3C4F-9E05-D546D6F0F9C5}"/>
                </a:ext>
              </a:extLst>
            </p:cNvPr>
            <p:cNvSpPr>
              <a:spLocks noChangeArrowheads="1"/>
            </p:cNvSpPr>
            <p:nvPr/>
          </p:nvSpPr>
          <p:spPr bwMode="auto">
            <a:xfrm>
              <a:off x="2496" y="2832"/>
              <a:ext cx="384" cy="576"/>
            </a:xfrm>
            <a:prstGeom prst="rect">
              <a:avLst/>
            </a:prstGeom>
            <a:solidFill>
              <a:srgbClr val="82C3FE"/>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Ta1</a:t>
              </a:r>
            </a:p>
          </p:txBody>
        </p:sp>
        <p:sp>
          <p:nvSpPr>
            <p:cNvPr id="19640" name="Rectangle 152">
              <a:extLst>
                <a:ext uri="{FF2B5EF4-FFF2-40B4-BE49-F238E27FC236}">
                  <a16:creationId xmlns:a16="http://schemas.microsoft.com/office/drawing/2014/main" id="{344C0C2B-DCFB-F246-8744-8930AB94755F}"/>
                </a:ext>
              </a:extLst>
            </p:cNvPr>
            <p:cNvSpPr>
              <a:spLocks noChangeArrowheads="1"/>
            </p:cNvSpPr>
            <p:nvPr/>
          </p:nvSpPr>
          <p:spPr bwMode="auto">
            <a:xfrm>
              <a:off x="3456" y="3216"/>
              <a:ext cx="576" cy="576"/>
            </a:xfrm>
            <a:prstGeom prst="rect">
              <a:avLst/>
            </a:prstGeom>
            <a:solidFill>
              <a:srgbClr val="82C3FE"/>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Tb2</a:t>
              </a:r>
            </a:p>
          </p:txBody>
        </p:sp>
        <p:sp>
          <p:nvSpPr>
            <p:cNvPr id="19641" name="Rectangle 153">
              <a:extLst>
                <a:ext uri="{FF2B5EF4-FFF2-40B4-BE49-F238E27FC236}">
                  <a16:creationId xmlns:a16="http://schemas.microsoft.com/office/drawing/2014/main" id="{E738C1B4-626C-2443-A032-1819B5694672}"/>
                </a:ext>
              </a:extLst>
            </p:cNvPr>
            <p:cNvSpPr>
              <a:spLocks noChangeArrowheads="1"/>
            </p:cNvSpPr>
            <p:nvPr/>
          </p:nvSpPr>
          <p:spPr bwMode="auto">
            <a:xfrm>
              <a:off x="4032" y="3024"/>
              <a:ext cx="960" cy="768"/>
            </a:xfrm>
            <a:prstGeom prst="rect">
              <a:avLst/>
            </a:prstGeom>
            <a:solidFill>
              <a:srgbClr val="82C3FE"/>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Td1</a:t>
              </a:r>
            </a:p>
          </p:txBody>
        </p:sp>
      </p:grpSp>
      <p:sp>
        <p:nvSpPr>
          <p:cNvPr id="19462" name="Rectangle 154">
            <a:extLst>
              <a:ext uri="{FF2B5EF4-FFF2-40B4-BE49-F238E27FC236}">
                <a16:creationId xmlns:a16="http://schemas.microsoft.com/office/drawing/2014/main" id="{D726D4DA-20F1-0242-B203-BB4E29FAE517}"/>
              </a:ext>
            </a:extLst>
          </p:cNvPr>
          <p:cNvSpPr>
            <a:spLocks noGrp="1" noChangeArrowheads="1"/>
          </p:cNvSpPr>
          <p:nvPr>
            <p:ph type="title"/>
          </p:nvPr>
        </p:nvSpPr>
        <p:spPr>
          <a:xfrm>
            <a:off x="685800" y="152400"/>
            <a:ext cx="7772400" cy="457200"/>
          </a:xfrm>
        </p:spPr>
        <p:txBody>
          <a:bodyPr/>
          <a:lstStyle/>
          <a:p>
            <a:pPr eaLnBrk="1" hangingPunct="1"/>
            <a:r>
              <a:rPr lang="en-US" altLang="en-US" sz="3200"/>
              <a:t>Schedule Refinement</a:t>
            </a:r>
          </a:p>
        </p:txBody>
      </p:sp>
      <p:pic>
        <p:nvPicPr>
          <p:cNvPr id="19463" name="Picture 155" descr="main_shop">
            <a:extLst>
              <a:ext uri="{FF2B5EF4-FFF2-40B4-BE49-F238E27FC236}">
                <a16:creationId xmlns:a16="http://schemas.microsoft.com/office/drawing/2014/main" id="{4B6EAAEB-ABAF-6C47-8C1D-1E6B6A02136B}"/>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l="6000" r="6000"/>
          <a:stretch>
            <a:fillRect/>
          </a:stretch>
        </p:blipFill>
        <p:spPr>
          <a:xfrm>
            <a:off x="304800" y="838200"/>
            <a:ext cx="3048000" cy="2309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9464" name="Group 156">
            <a:extLst>
              <a:ext uri="{FF2B5EF4-FFF2-40B4-BE49-F238E27FC236}">
                <a16:creationId xmlns:a16="http://schemas.microsoft.com/office/drawing/2014/main" id="{5145C236-B9AC-2445-9581-2F5977646669}"/>
              </a:ext>
            </a:extLst>
          </p:cNvPr>
          <p:cNvGrpSpPr>
            <a:grpSpLocks/>
          </p:cNvGrpSpPr>
          <p:nvPr/>
        </p:nvGrpSpPr>
        <p:grpSpPr bwMode="auto">
          <a:xfrm>
            <a:off x="209550" y="3352800"/>
            <a:ext cx="2686050" cy="2743200"/>
            <a:chOff x="132" y="2112"/>
            <a:chExt cx="1692" cy="1728"/>
          </a:xfrm>
        </p:grpSpPr>
        <p:grpSp>
          <p:nvGrpSpPr>
            <p:cNvPr id="19626" name="Group 157">
              <a:extLst>
                <a:ext uri="{FF2B5EF4-FFF2-40B4-BE49-F238E27FC236}">
                  <a16:creationId xmlns:a16="http://schemas.microsoft.com/office/drawing/2014/main" id="{F8FC3569-982E-004C-B913-71589E3AB8B2}"/>
                </a:ext>
              </a:extLst>
            </p:cNvPr>
            <p:cNvGrpSpPr>
              <a:grpSpLocks/>
            </p:cNvGrpSpPr>
            <p:nvPr/>
          </p:nvGrpSpPr>
          <p:grpSpPr bwMode="auto">
            <a:xfrm>
              <a:off x="192" y="2112"/>
              <a:ext cx="1632" cy="1444"/>
              <a:chOff x="3888" y="720"/>
              <a:chExt cx="1632" cy="1444"/>
            </a:xfrm>
          </p:grpSpPr>
          <p:sp>
            <p:nvSpPr>
              <p:cNvPr id="19631" name="Rectangle 158">
                <a:extLst>
                  <a:ext uri="{FF2B5EF4-FFF2-40B4-BE49-F238E27FC236}">
                    <a16:creationId xmlns:a16="http://schemas.microsoft.com/office/drawing/2014/main" id="{2A488477-3048-1345-9BD6-10B4FC932CCC}"/>
                  </a:ext>
                </a:extLst>
              </p:cNvPr>
              <p:cNvSpPr>
                <a:spLocks noChangeArrowheads="1"/>
              </p:cNvSpPr>
              <p:nvPr/>
            </p:nvSpPr>
            <p:spPr bwMode="auto">
              <a:xfrm>
                <a:off x="3888" y="720"/>
                <a:ext cx="1632" cy="144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32" name="Text Box 159">
                <a:extLst>
                  <a:ext uri="{FF2B5EF4-FFF2-40B4-BE49-F238E27FC236}">
                    <a16:creationId xmlns:a16="http://schemas.microsoft.com/office/drawing/2014/main" id="{5484459D-36FB-BD4E-B492-5493D217ABA3}"/>
                  </a:ext>
                </a:extLst>
              </p:cNvPr>
              <p:cNvSpPr txBox="1">
                <a:spLocks noChangeArrowheads="1"/>
              </p:cNvSpPr>
              <p:nvPr/>
            </p:nvSpPr>
            <p:spPr bwMode="auto">
              <a:xfrm>
                <a:off x="3936" y="720"/>
                <a:ext cx="1584" cy="144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latin typeface="Arial Narrow" panose="020B0604020202020204" pitchFamily="34" charset="0"/>
                    <a:cs typeface="Courier New" panose="02070309020205020404" pitchFamily="49" charset="0"/>
                  </a:rPr>
                  <a:t>Job   Task  Machine Time Staff </a:t>
                </a:r>
              </a:p>
              <a:p>
                <a:pPr eaLnBrk="1" hangingPunct="1">
                  <a:spcBef>
                    <a:spcPct val="0"/>
                  </a:spcBef>
                  <a:buFontTx/>
                  <a:buNone/>
                </a:pPr>
                <a:r>
                  <a:rPr lang="en-US" altLang="en-US" sz="1600">
                    <a:latin typeface="Courier New" panose="02070309020205020404" pitchFamily="49" charset="0"/>
                    <a:cs typeface="Courier New" panose="02070309020205020404" pitchFamily="49" charset="0"/>
                  </a:rPr>
                  <a:t>Ja  Ta1  M1  2   3 </a:t>
                </a:r>
              </a:p>
              <a:p>
                <a:pPr eaLnBrk="1" hangingPunct="1">
                  <a:spcBef>
                    <a:spcPct val="0"/>
                  </a:spcBef>
                  <a:buFontTx/>
                  <a:buNone/>
                </a:pPr>
                <a:r>
                  <a:rPr lang="en-US" altLang="en-US" sz="1600">
                    <a:latin typeface="Courier New" panose="02070309020205020404" pitchFamily="49" charset="0"/>
                    <a:cs typeface="Courier New" panose="02070309020205020404" pitchFamily="49" charset="0"/>
                  </a:rPr>
                  <a:t>Ja  Ta2  M3  6   2 </a:t>
                </a:r>
              </a:p>
              <a:p>
                <a:pPr eaLnBrk="1" hangingPunct="1">
                  <a:spcBef>
                    <a:spcPct val="0"/>
                  </a:spcBef>
                  <a:buFontTx/>
                  <a:buNone/>
                </a:pPr>
                <a:r>
                  <a:rPr lang="en-US" altLang="en-US" sz="1600">
                    <a:latin typeface="Courier New" panose="02070309020205020404" pitchFamily="49" charset="0"/>
                    <a:cs typeface="Courier New" panose="02070309020205020404" pitchFamily="49" charset="0"/>
                  </a:rPr>
                  <a:t>Jb  Tb1  M2  5   2 </a:t>
                </a:r>
              </a:p>
              <a:p>
                <a:pPr eaLnBrk="1" hangingPunct="1">
                  <a:spcBef>
                    <a:spcPct val="0"/>
                  </a:spcBef>
                  <a:buFontTx/>
                  <a:buNone/>
                </a:pPr>
                <a:r>
                  <a:rPr lang="en-US" altLang="en-US" sz="1600">
                    <a:latin typeface="Courier New" panose="02070309020205020404" pitchFamily="49" charset="0"/>
                    <a:cs typeface="Courier New" panose="02070309020205020404" pitchFamily="49" charset="0"/>
                  </a:rPr>
                  <a:t>Jb  Tb2  M1  3   3 </a:t>
                </a:r>
              </a:p>
              <a:p>
                <a:pPr eaLnBrk="1" hangingPunct="1">
                  <a:spcBef>
                    <a:spcPct val="0"/>
                  </a:spcBef>
                  <a:buFontTx/>
                  <a:buNone/>
                </a:pPr>
                <a:r>
                  <a:rPr lang="en-US" altLang="en-US" sz="1600">
                    <a:latin typeface="Courier New" panose="02070309020205020404" pitchFamily="49" charset="0"/>
                    <a:cs typeface="Courier New" panose="02070309020205020404" pitchFamily="49" charset="0"/>
                  </a:rPr>
                  <a:t>Jb  Tb3  M2  3   2 </a:t>
                </a:r>
              </a:p>
              <a:p>
                <a:pPr eaLnBrk="1" hangingPunct="1">
                  <a:spcBef>
                    <a:spcPct val="0"/>
                  </a:spcBef>
                  <a:buFontTx/>
                  <a:buNone/>
                </a:pPr>
                <a:r>
                  <a:rPr lang="en-US" altLang="en-US" sz="1600">
                    <a:latin typeface="Courier New" panose="02070309020205020404" pitchFamily="49" charset="0"/>
                    <a:cs typeface="Courier New" panose="02070309020205020404" pitchFamily="49" charset="0"/>
                  </a:rPr>
                  <a:t>Jc  Tc1  M3  4   2 </a:t>
                </a:r>
              </a:p>
              <a:p>
                <a:pPr eaLnBrk="1" hangingPunct="1">
                  <a:spcBef>
                    <a:spcPct val="0"/>
                  </a:spcBef>
                  <a:buFontTx/>
                  <a:buNone/>
                </a:pPr>
                <a:r>
                  <a:rPr lang="en-US" altLang="en-US" sz="1600">
                    <a:latin typeface="Courier New" panose="02070309020205020404" pitchFamily="49" charset="0"/>
                    <a:cs typeface="Courier New" panose="02070309020205020404" pitchFamily="49" charset="0"/>
                  </a:rPr>
                  <a:t>Jd  Td1  M1  5   4 </a:t>
                </a:r>
              </a:p>
              <a:p>
                <a:pPr eaLnBrk="1" hangingPunct="1">
                  <a:spcBef>
                    <a:spcPct val="0"/>
                  </a:spcBef>
                  <a:buFontTx/>
                  <a:buNone/>
                </a:pPr>
                <a:r>
                  <a:rPr lang="en-US" altLang="en-US" sz="1600">
                    <a:latin typeface="Courier New" panose="02070309020205020404" pitchFamily="49" charset="0"/>
                    <a:cs typeface="Courier New" panose="02070309020205020404" pitchFamily="49" charset="0"/>
                  </a:rPr>
                  <a:t>Jd  Td2  M2  2   1 </a:t>
                </a:r>
              </a:p>
            </p:txBody>
          </p:sp>
          <p:sp>
            <p:nvSpPr>
              <p:cNvPr id="19633" name="Line 160">
                <a:extLst>
                  <a:ext uri="{FF2B5EF4-FFF2-40B4-BE49-F238E27FC236}">
                    <a16:creationId xmlns:a16="http://schemas.microsoft.com/office/drawing/2014/main" id="{BA5F20CC-2748-DA44-AE64-6081FF666A8B}"/>
                  </a:ext>
                </a:extLst>
              </p:cNvPr>
              <p:cNvSpPr>
                <a:spLocks noChangeShapeType="1"/>
              </p:cNvSpPr>
              <p:nvPr/>
            </p:nvSpPr>
            <p:spPr bwMode="auto">
              <a:xfrm>
                <a:off x="3888" y="912"/>
                <a:ext cx="16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34" name="Line 161">
                <a:extLst>
                  <a:ext uri="{FF2B5EF4-FFF2-40B4-BE49-F238E27FC236}">
                    <a16:creationId xmlns:a16="http://schemas.microsoft.com/office/drawing/2014/main" id="{FFAD652C-8520-D34F-89F4-00B09F7F717E}"/>
                  </a:ext>
                </a:extLst>
              </p:cNvPr>
              <p:cNvSpPr>
                <a:spLocks noChangeShapeType="1"/>
              </p:cNvSpPr>
              <p:nvPr/>
            </p:nvSpPr>
            <p:spPr bwMode="auto">
              <a:xfrm>
                <a:off x="3888" y="1200"/>
                <a:ext cx="163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35" name="Line 162">
                <a:extLst>
                  <a:ext uri="{FF2B5EF4-FFF2-40B4-BE49-F238E27FC236}">
                    <a16:creationId xmlns:a16="http://schemas.microsoft.com/office/drawing/2014/main" id="{DC831C0A-7223-0D45-AA3C-D495CF4A788A}"/>
                  </a:ext>
                </a:extLst>
              </p:cNvPr>
              <p:cNvSpPr>
                <a:spLocks noChangeShapeType="1"/>
              </p:cNvSpPr>
              <p:nvPr/>
            </p:nvSpPr>
            <p:spPr bwMode="auto">
              <a:xfrm>
                <a:off x="3888" y="1680"/>
                <a:ext cx="163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36" name="Line 163">
                <a:extLst>
                  <a:ext uri="{FF2B5EF4-FFF2-40B4-BE49-F238E27FC236}">
                    <a16:creationId xmlns:a16="http://schemas.microsoft.com/office/drawing/2014/main" id="{256040B7-D1C1-7A4C-9360-187A3170EC75}"/>
                  </a:ext>
                </a:extLst>
              </p:cNvPr>
              <p:cNvSpPr>
                <a:spLocks noChangeShapeType="1"/>
              </p:cNvSpPr>
              <p:nvPr/>
            </p:nvSpPr>
            <p:spPr bwMode="auto">
              <a:xfrm>
                <a:off x="3888" y="1824"/>
                <a:ext cx="163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627" name="Rectangle 164">
              <a:extLst>
                <a:ext uri="{FF2B5EF4-FFF2-40B4-BE49-F238E27FC236}">
                  <a16:creationId xmlns:a16="http://schemas.microsoft.com/office/drawing/2014/main" id="{16C0171D-0A82-674E-91A2-F8C31AC77F2C}"/>
                </a:ext>
              </a:extLst>
            </p:cNvPr>
            <p:cNvSpPr>
              <a:spLocks noChangeArrowheads="1"/>
            </p:cNvSpPr>
            <p:nvPr/>
          </p:nvSpPr>
          <p:spPr bwMode="auto">
            <a:xfrm>
              <a:off x="432" y="3600"/>
              <a:ext cx="240" cy="192"/>
            </a:xfrm>
            <a:prstGeom prst="rect">
              <a:avLst/>
            </a:prstGeom>
            <a:solidFill>
              <a:srgbClr val="82C3FE"/>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600">
                <a:cs typeface="Arial" panose="020B0604020202020204" pitchFamily="34" charset="0"/>
              </a:endParaRPr>
            </a:p>
          </p:txBody>
        </p:sp>
        <p:sp>
          <p:nvSpPr>
            <p:cNvPr id="19628" name="Rectangle 165">
              <a:extLst>
                <a:ext uri="{FF2B5EF4-FFF2-40B4-BE49-F238E27FC236}">
                  <a16:creationId xmlns:a16="http://schemas.microsoft.com/office/drawing/2014/main" id="{6C08083D-7FBB-6F48-9D3A-168A162F33B6}"/>
                </a:ext>
              </a:extLst>
            </p:cNvPr>
            <p:cNvSpPr>
              <a:spLocks noChangeArrowheads="1"/>
            </p:cNvSpPr>
            <p:nvPr/>
          </p:nvSpPr>
          <p:spPr bwMode="auto">
            <a:xfrm>
              <a:off x="1008" y="3600"/>
              <a:ext cx="240" cy="192"/>
            </a:xfrm>
            <a:prstGeom prst="rect">
              <a:avLst/>
            </a:prstGeom>
            <a:solidFill>
              <a:srgbClr val="66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600">
                <a:cs typeface="Arial" panose="020B0604020202020204" pitchFamily="34" charset="0"/>
              </a:endParaRPr>
            </a:p>
          </p:txBody>
        </p:sp>
        <p:sp>
          <p:nvSpPr>
            <p:cNvPr id="19629" name="Rectangle 166">
              <a:extLst>
                <a:ext uri="{FF2B5EF4-FFF2-40B4-BE49-F238E27FC236}">
                  <a16:creationId xmlns:a16="http://schemas.microsoft.com/office/drawing/2014/main" id="{E95821AD-3BD7-B24F-ABFB-8DAD6B0FE3AF}"/>
                </a:ext>
              </a:extLst>
            </p:cNvPr>
            <p:cNvSpPr>
              <a:spLocks noChangeArrowheads="1"/>
            </p:cNvSpPr>
            <p:nvPr/>
          </p:nvSpPr>
          <p:spPr bwMode="auto">
            <a:xfrm>
              <a:off x="132" y="3600"/>
              <a:ext cx="1536" cy="240"/>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Courier New" panose="02070309020205020404" pitchFamily="49" charset="0"/>
                  <a:cs typeface="Courier New" panose="02070309020205020404" pitchFamily="49" charset="0"/>
                </a:rPr>
                <a:t>M1    M2    M3</a:t>
              </a:r>
            </a:p>
          </p:txBody>
        </p:sp>
        <p:sp>
          <p:nvSpPr>
            <p:cNvPr id="19630" name="Rectangle 167">
              <a:extLst>
                <a:ext uri="{FF2B5EF4-FFF2-40B4-BE49-F238E27FC236}">
                  <a16:creationId xmlns:a16="http://schemas.microsoft.com/office/drawing/2014/main" id="{5FC5C768-8486-914F-BE66-CA30BA68BD61}"/>
                </a:ext>
              </a:extLst>
            </p:cNvPr>
            <p:cNvSpPr>
              <a:spLocks noChangeArrowheads="1"/>
            </p:cNvSpPr>
            <p:nvPr/>
          </p:nvSpPr>
          <p:spPr bwMode="auto">
            <a:xfrm>
              <a:off x="1584" y="3600"/>
              <a:ext cx="240" cy="192"/>
            </a:xfrm>
            <a:prstGeom prst="rect">
              <a:avLst/>
            </a:prstGeom>
            <a:solidFill>
              <a:srgbClr val="FF99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600">
                <a:cs typeface="Arial" panose="020B0604020202020204" pitchFamily="34" charset="0"/>
              </a:endParaRPr>
            </a:p>
          </p:txBody>
        </p:sp>
      </p:grpSp>
      <p:sp>
        <p:nvSpPr>
          <p:cNvPr id="19465" name="Rectangle 168">
            <a:extLst>
              <a:ext uri="{FF2B5EF4-FFF2-40B4-BE49-F238E27FC236}">
                <a16:creationId xmlns:a16="http://schemas.microsoft.com/office/drawing/2014/main" id="{FEA6357D-F199-914D-855A-3FB4D69BE88D}"/>
              </a:ext>
            </a:extLst>
          </p:cNvPr>
          <p:cNvSpPr>
            <a:spLocks noChangeArrowheads="1"/>
          </p:cNvSpPr>
          <p:nvPr/>
        </p:nvSpPr>
        <p:spPr bwMode="auto">
          <a:xfrm>
            <a:off x="7315200" y="4191000"/>
            <a:ext cx="1219200" cy="609600"/>
          </a:xfrm>
          <a:prstGeom prst="rect">
            <a:avLst/>
          </a:prstGeom>
          <a:solidFill>
            <a:srgbClr val="FF99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Tc1</a:t>
            </a:r>
          </a:p>
        </p:txBody>
      </p:sp>
      <p:sp>
        <p:nvSpPr>
          <p:cNvPr id="19466" name="Rectangle 169">
            <a:extLst>
              <a:ext uri="{FF2B5EF4-FFF2-40B4-BE49-F238E27FC236}">
                <a16:creationId xmlns:a16="http://schemas.microsoft.com/office/drawing/2014/main" id="{95D8FE65-3796-C240-A306-AE13B00A763E}"/>
              </a:ext>
            </a:extLst>
          </p:cNvPr>
          <p:cNvSpPr>
            <a:spLocks noChangeArrowheads="1"/>
          </p:cNvSpPr>
          <p:nvPr/>
        </p:nvSpPr>
        <p:spPr bwMode="auto">
          <a:xfrm>
            <a:off x="4572000" y="4495800"/>
            <a:ext cx="1828800" cy="609600"/>
          </a:xfrm>
          <a:prstGeom prst="rect">
            <a:avLst/>
          </a:prstGeom>
          <a:solidFill>
            <a:srgbClr val="FF99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Ta2</a:t>
            </a:r>
          </a:p>
        </p:txBody>
      </p:sp>
      <p:sp>
        <p:nvSpPr>
          <p:cNvPr id="19467" name="Rectangle 170">
            <a:extLst>
              <a:ext uri="{FF2B5EF4-FFF2-40B4-BE49-F238E27FC236}">
                <a16:creationId xmlns:a16="http://schemas.microsoft.com/office/drawing/2014/main" id="{7675F630-C5A7-8747-8653-653DF2A584FE}"/>
              </a:ext>
            </a:extLst>
          </p:cNvPr>
          <p:cNvSpPr>
            <a:spLocks noChangeArrowheads="1"/>
          </p:cNvSpPr>
          <p:nvPr/>
        </p:nvSpPr>
        <p:spPr bwMode="auto">
          <a:xfrm>
            <a:off x="7924800" y="5715000"/>
            <a:ext cx="609600" cy="304800"/>
          </a:xfrm>
          <a:prstGeom prst="rect">
            <a:avLst/>
          </a:prstGeom>
          <a:solidFill>
            <a:srgbClr val="66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Td2</a:t>
            </a:r>
          </a:p>
        </p:txBody>
      </p:sp>
      <p:sp>
        <p:nvSpPr>
          <p:cNvPr id="19468" name="Rectangle 171">
            <a:extLst>
              <a:ext uri="{FF2B5EF4-FFF2-40B4-BE49-F238E27FC236}">
                <a16:creationId xmlns:a16="http://schemas.microsoft.com/office/drawing/2014/main" id="{4E0AC8A3-54A0-F44A-BFCB-E03D288CA90F}"/>
              </a:ext>
            </a:extLst>
          </p:cNvPr>
          <p:cNvSpPr>
            <a:spLocks noChangeArrowheads="1"/>
          </p:cNvSpPr>
          <p:nvPr/>
        </p:nvSpPr>
        <p:spPr bwMode="auto">
          <a:xfrm>
            <a:off x="6400800" y="4191000"/>
            <a:ext cx="914400" cy="609600"/>
          </a:xfrm>
          <a:prstGeom prst="rect">
            <a:avLst/>
          </a:prstGeom>
          <a:solidFill>
            <a:srgbClr val="66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Tb3</a:t>
            </a:r>
          </a:p>
        </p:txBody>
      </p:sp>
      <p:grpSp>
        <p:nvGrpSpPr>
          <p:cNvPr id="19469" name="Group 172">
            <a:extLst>
              <a:ext uri="{FF2B5EF4-FFF2-40B4-BE49-F238E27FC236}">
                <a16:creationId xmlns:a16="http://schemas.microsoft.com/office/drawing/2014/main" id="{230CF071-1169-3E44-AF3F-3F55D1852B7A}"/>
              </a:ext>
            </a:extLst>
          </p:cNvPr>
          <p:cNvGrpSpPr>
            <a:grpSpLocks/>
          </p:cNvGrpSpPr>
          <p:nvPr/>
        </p:nvGrpSpPr>
        <p:grpSpPr bwMode="auto">
          <a:xfrm>
            <a:off x="3429000" y="609600"/>
            <a:ext cx="5715000" cy="2879725"/>
            <a:chOff x="2160" y="2160"/>
            <a:chExt cx="3600" cy="1814"/>
          </a:xfrm>
        </p:grpSpPr>
        <p:grpSp>
          <p:nvGrpSpPr>
            <p:cNvPr id="19471" name="Group 173">
              <a:extLst>
                <a:ext uri="{FF2B5EF4-FFF2-40B4-BE49-F238E27FC236}">
                  <a16:creationId xmlns:a16="http://schemas.microsoft.com/office/drawing/2014/main" id="{C57E158E-5ED9-9F4D-8641-FFFC1684480D}"/>
                </a:ext>
              </a:extLst>
            </p:cNvPr>
            <p:cNvGrpSpPr>
              <a:grpSpLocks/>
            </p:cNvGrpSpPr>
            <p:nvPr/>
          </p:nvGrpSpPr>
          <p:grpSpPr bwMode="auto">
            <a:xfrm>
              <a:off x="2160" y="2160"/>
              <a:ext cx="3600" cy="1814"/>
              <a:chOff x="2160" y="384"/>
              <a:chExt cx="3600" cy="1814"/>
            </a:xfrm>
          </p:grpSpPr>
          <p:grpSp>
            <p:nvGrpSpPr>
              <p:cNvPr id="19480" name="Group 174">
                <a:extLst>
                  <a:ext uri="{FF2B5EF4-FFF2-40B4-BE49-F238E27FC236}">
                    <a16:creationId xmlns:a16="http://schemas.microsoft.com/office/drawing/2014/main" id="{F2D92D7D-DC9A-644B-A701-F92C805D662C}"/>
                  </a:ext>
                </a:extLst>
              </p:cNvPr>
              <p:cNvGrpSpPr>
                <a:grpSpLocks/>
              </p:cNvGrpSpPr>
              <p:nvPr/>
            </p:nvGrpSpPr>
            <p:grpSpPr bwMode="auto">
              <a:xfrm>
                <a:off x="2496" y="480"/>
                <a:ext cx="3072" cy="1536"/>
                <a:chOff x="288" y="1632"/>
                <a:chExt cx="3072" cy="1536"/>
              </a:xfrm>
            </p:grpSpPr>
            <p:sp>
              <p:nvSpPr>
                <p:cNvPr id="19498" name="Rectangle 175">
                  <a:extLst>
                    <a:ext uri="{FF2B5EF4-FFF2-40B4-BE49-F238E27FC236}">
                      <a16:creationId xmlns:a16="http://schemas.microsoft.com/office/drawing/2014/main" id="{2BA9FCF7-F381-D146-A108-66379947BB81}"/>
                    </a:ext>
                  </a:extLst>
                </p:cNvPr>
                <p:cNvSpPr>
                  <a:spLocks noChangeArrowheads="1"/>
                </p:cNvSpPr>
                <p:nvPr/>
              </p:nvSpPr>
              <p:spPr bwMode="auto">
                <a:xfrm>
                  <a:off x="288"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499" name="Rectangle 176">
                  <a:extLst>
                    <a:ext uri="{FF2B5EF4-FFF2-40B4-BE49-F238E27FC236}">
                      <a16:creationId xmlns:a16="http://schemas.microsoft.com/office/drawing/2014/main" id="{A7BEA78E-FB0F-814E-81BC-FAA429758846}"/>
                    </a:ext>
                  </a:extLst>
                </p:cNvPr>
                <p:cNvSpPr>
                  <a:spLocks noChangeArrowheads="1"/>
                </p:cNvSpPr>
                <p:nvPr/>
              </p:nvSpPr>
              <p:spPr bwMode="auto">
                <a:xfrm>
                  <a:off x="288"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00" name="Rectangle 177">
                  <a:extLst>
                    <a:ext uri="{FF2B5EF4-FFF2-40B4-BE49-F238E27FC236}">
                      <a16:creationId xmlns:a16="http://schemas.microsoft.com/office/drawing/2014/main" id="{A4B07F0D-6484-684F-BD7E-3913259540D0}"/>
                    </a:ext>
                  </a:extLst>
                </p:cNvPr>
                <p:cNvSpPr>
                  <a:spLocks noChangeArrowheads="1"/>
                </p:cNvSpPr>
                <p:nvPr/>
              </p:nvSpPr>
              <p:spPr bwMode="auto">
                <a:xfrm>
                  <a:off x="288"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01" name="Rectangle 178">
                  <a:extLst>
                    <a:ext uri="{FF2B5EF4-FFF2-40B4-BE49-F238E27FC236}">
                      <a16:creationId xmlns:a16="http://schemas.microsoft.com/office/drawing/2014/main" id="{AED55A8A-FEEC-3D41-BC45-035AC13FB47B}"/>
                    </a:ext>
                  </a:extLst>
                </p:cNvPr>
                <p:cNvSpPr>
                  <a:spLocks noChangeArrowheads="1"/>
                </p:cNvSpPr>
                <p:nvPr/>
              </p:nvSpPr>
              <p:spPr bwMode="auto">
                <a:xfrm>
                  <a:off x="288"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02" name="Rectangle 179">
                  <a:extLst>
                    <a:ext uri="{FF2B5EF4-FFF2-40B4-BE49-F238E27FC236}">
                      <a16:creationId xmlns:a16="http://schemas.microsoft.com/office/drawing/2014/main" id="{80072C4D-2222-8746-A695-8CD7141CA7C7}"/>
                    </a:ext>
                  </a:extLst>
                </p:cNvPr>
                <p:cNvSpPr>
                  <a:spLocks noChangeArrowheads="1"/>
                </p:cNvSpPr>
                <p:nvPr/>
              </p:nvSpPr>
              <p:spPr bwMode="auto">
                <a:xfrm>
                  <a:off x="288"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03" name="Rectangle 180">
                  <a:extLst>
                    <a:ext uri="{FF2B5EF4-FFF2-40B4-BE49-F238E27FC236}">
                      <a16:creationId xmlns:a16="http://schemas.microsoft.com/office/drawing/2014/main" id="{537B92D5-8CA0-3342-8B62-BFA848FFE24A}"/>
                    </a:ext>
                  </a:extLst>
                </p:cNvPr>
                <p:cNvSpPr>
                  <a:spLocks noChangeArrowheads="1"/>
                </p:cNvSpPr>
                <p:nvPr/>
              </p:nvSpPr>
              <p:spPr bwMode="auto">
                <a:xfrm>
                  <a:off x="288"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04" name="Rectangle 181">
                  <a:extLst>
                    <a:ext uri="{FF2B5EF4-FFF2-40B4-BE49-F238E27FC236}">
                      <a16:creationId xmlns:a16="http://schemas.microsoft.com/office/drawing/2014/main" id="{6968A870-951C-1149-9A76-AC1D5F60C2AA}"/>
                    </a:ext>
                  </a:extLst>
                </p:cNvPr>
                <p:cNvSpPr>
                  <a:spLocks noChangeArrowheads="1"/>
                </p:cNvSpPr>
                <p:nvPr/>
              </p:nvSpPr>
              <p:spPr bwMode="auto">
                <a:xfrm>
                  <a:off x="288"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05" name="Rectangle 182">
                  <a:extLst>
                    <a:ext uri="{FF2B5EF4-FFF2-40B4-BE49-F238E27FC236}">
                      <a16:creationId xmlns:a16="http://schemas.microsoft.com/office/drawing/2014/main" id="{89BA748F-5142-1E4A-9B96-A8C149841210}"/>
                    </a:ext>
                  </a:extLst>
                </p:cNvPr>
                <p:cNvSpPr>
                  <a:spLocks noChangeArrowheads="1"/>
                </p:cNvSpPr>
                <p:nvPr/>
              </p:nvSpPr>
              <p:spPr bwMode="auto">
                <a:xfrm>
                  <a:off x="288"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06" name="Rectangle 183">
                  <a:extLst>
                    <a:ext uri="{FF2B5EF4-FFF2-40B4-BE49-F238E27FC236}">
                      <a16:creationId xmlns:a16="http://schemas.microsoft.com/office/drawing/2014/main" id="{E38F643B-8BA0-6D47-8802-C1AD9BAC3EAD}"/>
                    </a:ext>
                  </a:extLst>
                </p:cNvPr>
                <p:cNvSpPr>
                  <a:spLocks noChangeArrowheads="1"/>
                </p:cNvSpPr>
                <p:nvPr/>
              </p:nvSpPr>
              <p:spPr bwMode="auto">
                <a:xfrm>
                  <a:off x="480"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07" name="Rectangle 184">
                  <a:extLst>
                    <a:ext uri="{FF2B5EF4-FFF2-40B4-BE49-F238E27FC236}">
                      <a16:creationId xmlns:a16="http://schemas.microsoft.com/office/drawing/2014/main" id="{FCB90AF0-D139-5C41-85F0-DD5ECD2CD9A2}"/>
                    </a:ext>
                  </a:extLst>
                </p:cNvPr>
                <p:cNvSpPr>
                  <a:spLocks noChangeArrowheads="1"/>
                </p:cNvSpPr>
                <p:nvPr/>
              </p:nvSpPr>
              <p:spPr bwMode="auto">
                <a:xfrm>
                  <a:off x="480"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08" name="Rectangle 185">
                  <a:extLst>
                    <a:ext uri="{FF2B5EF4-FFF2-40B4-BE49-F238E27FC236}">
                      <a16:creationId xmlns:a16="http://schemas.microsoft.com/office/drawing/2014/main" id="{49CB012E-3D27-6C47-AE7A-51676C15ED69}"/>
                    </a:ext>
                  </a:extLst>
                </p:cNvPr>
                <p:cNvSpPr>
                  <a:spLocks noChangeArrowheads="1"/>
                </p:cNvSpPr>
                <p:nvPr/>
              </p:nvSpPr>
              <p:spPr bwMode="auto">
                <a:xfrm>
                  <a:off x="480"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09" name="Rectangle 186">
                  <a:extLst>
                    <a:ext uri="{FF2B5EF4-FFF2-40B4-BE49-F238E27FC236}">
                      <a16:creationId xmlns:a16="http://schemas.microsoft.com/office/drawing/2014/main" id="{851F985B-B57E-FA43-A096-989337374E63}"/>
                    </a:ext>
                  </a:extLst>
                </p:cNvPr>
                <p:cNvSpPr>
                  <a:spLocks noChangeArrowheads="1"/>
                </p:cNvSpPr>
                <p:nvPr/>
              </p:nvSpPr>
              <p:spPr bwMode="auto">
                <a:xfrm>
                  <a:off x="480"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10" name="Rectangle 187">
                  <a:extLst>
                    <a:ext uri="{FF2B5EF4-FFF2-40B4-BE49-F238E27FC236}">
                      <a16:creationId xmlns:a16="http://schemas.microsoft.com/office/drawing/2014/main" id="{789745D7-ADCD-4E4D-B7C1-4DB08105036D}"/>
                    </a:ext>
                  </a:extLst>
                </p:cNvPr>
                <p:cNvSpPr>
                  <a:spLocks noChangeArrowheads="1"/>
                </p:cNvSpPr>
                <p:nvPr/>
              </p:nvSpPr>
              <p:spPr bwMode="auto">
                <a:xfrm>
                  <a:off x="480"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11" name="Rectangle 188">
                  <a:extLst>
                    <a:ext uri="{FF2B5EF4-FFF2-40B4-BE49-F238E27FC236}">
                      <a16:creationId xmlns:a16="http://schemas.microsoft.com/office/drawing/2014/main" id="{D2879311-AF2A-5846-BEA0-F745942D17FE}"/>
                    </a:ext>
                  </a:extLst>
                </p:cNvPr>
                <p:cNvSpPr>
                  <a:spLocks noChangeArrowheads="1"/>
                </p:cNvSpPr>
                <p:nvPr/>
              </p:nvSpPr>
              <p:spPr bwMode="auto">
                <a:xfrm>
                  <a:off x="480"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12" name="Rectangle 189">
                  <a:extLst>
                    <a:ext uri="{FF2B5EF4-FFF2-40B4-BE49-F238E27FC236}">
                      <a16:creationId xmlns:a16="http://schemas.microsoft.com/office/drawing/2014/main" id="{F2C5ACD5-613A-044F-ABCE-EBC80ED9BA2F}"/>
                    </a:ext>
                  </a:extLst>
                </p:cNvPr>
                <p:cNvSpPr>
                  <a:spLocks noChangeArrowheads="1"/>
                </p:cNvSpPr>
                <p:nvPr/>
              </p:nvSpPr>
              <p:spPr bwMode="auto">
                <a:xfrm>
                  <a:off x="480"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13" name="Rectangle 190">
                  <a:extLst>
                    <a:ext uri="{FF2B5EF4-FFF2-40B4-BE49-F238E27FC236}">
                      <a16:creationId xmlns:a16="http://schemas.microsoft.com/office/drawing/2014/main" id="{363A9502-2166-BB45-BD35-F66A4230A86E}"/>
                    </a:ext>
                  </a:extLst>
                </p:cNvPr>
                <p:cNvSpPr>
                  <a:spLocks noChangeArrowheads="1"/>
                </p:cNvSpPr>
                <p:nvPr/>
              </p:nvSpPr>
              <p:spPr bwMode="auto">
                <a:xfrm>
                  <a:off x="480"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14" name="Rectangle 191">
                  <a:extLst>
                    <a:ext uri="{FF2B5EF4-FFF2-40B4-BE49-F238E27FC236}">
                      <a16:creationId xmlns:a16="http://schemas.microsoft.com/office/drawing/2014/main" id="{F8D15BF0-FB53-864D-99E5-74BF1AB70199}"/>
                    </a:ext>
                  </a:extLst>
                </p:cNvPr>
                <p:cNvSpPr>
                  <a:spLocks noChangeArrowheads="1"/>
                </p:cNvSpPr>
                <p:nvPr/>
              </p:nvSpPr>
              <p:spPr bwMode="auto">
                <a:xfrm>
                  <a:off x="672"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15" name="Rectangle 192">
                  <a:extLst>
                    <a:ext uri="{FF2B5EF4-FFF2-40B4-BE49-F238E27FC236}">
                      <a16:creationId xmlns:a16="http://schemas.microsoft.com/office/drawing/2014/main" id="{E4F2E43D-C24E-DB46-ACBB-AD290C8A0563}"/>
                    </a:ext>
                  </a:extLst>
                </p:cNvPr>
                <p:cNvSpPr>
                  <a:spLocks noChangeArrowheads="1"/>
                </p:cNvSpPr>
                <p:nvPr/>
              </p:nvSpPr>
              <p:spPr bwMode="auto">
                <a:xfrm>
                  <a:off x="672"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16" name="Rectangle 193">
                  <a:extLst>
                    <a:ext uri="{FF2B5EF4-FFF2-40B4-BE49-F238E27FC236}">
                      <a16:creationId xmlns:a16="http://schemas.microsoft.com/office/drawing/2014/main" id="{993A95E5-8F61-854A-8639-6BBFA260DA95}"/>
                    </a:ext>
                  </a:extLst>
                </p:cNvPr>
                <p:cNvSpPr>
                  <a:spLocks noChangeArrowheads="1"/>
                </p:cNvSpPr>
                <p:nvPr/>
              </p:nvSpPr>
              <p:spPr bwMode="auto">
                <a:xfrm>
                  <a:off x="672"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17" name="Rectangle 194">
                  <a:extLst>
                    <a:ext uri="{FF2B5EF4-FFF2-40B4-BE49-F238E27FC236}">
                      <a16:creationId xmlns:a16="http://schemas.microsoft.com/office/drawing/2014/main" id="{5EE3563B-23E4-614E-BC9C-DC052AA659DA}"/>
                    </a:ext>
                  </a:extLst>
                </p:cNvPr>
                <p:cNvSpPr>
                  <a:spLocks noChangeArrowheads="1"/>
                </p:cNvSpPr>
                <p:nvPr/>
              </p:nvSpPr>
              <p:spPr bwMode="auto">
                <a:xfrm>
                  <a:off x="672"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18" name="Rectangle 195">
                  <a:extLst>
                    <a:ext uri="{FF2B5EF4-FFF2-40B4-BE49-F238E27FC236}">
                      <a16:creationId xmlns:a16="http://schemas.microsoft.com/office/drawing/2014/main" id="{E4F6E6C7-3C34-5D4A-8EE9-FCD826A59F3E}"/>
                    </a:ext>
                  </a:extLst>
                </p:cNvPr>
                <p:cNvSpPr>
                  <a:spLocks noChangeArrowheads="1"/>
                </p:cNvSpPr>
                <p:nvPr/>
              </p:nvSpPr>
              <p:spPr bwMode="auto">
                <a:xfrm>
                  <a:off x="672"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19" name="Rectangle 196">
                  <a:extLst>
                    <a:ext uri="{FF2B5EF4-FFF2-40B4-BE49-F238E27FC236}">
                      <a16:creationId xmlns:a16="http://schemas.microsoft.com/office/drawing/2014/main" id="{1DFDFD8B-102E-FA48-BC68-CB2E466BD839}"/>
                    </a:ext>
                  </a:extLst>
                </p:cNvPr>
                <p:cNvSpPr>
                  <a:spLocks noChangeArrowheads="1"/>
                </p:cNvSpPr>
                <p:nvPr/>
              </p:nvSpPr>
              <p:spPr bwMode="auto">
                <a:xfrm>
                  <a:off x="672"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20" name="Rectangle 197">
                  <a:extLst>
                    <a:ext uri="{FF2B5EF4-FFF2-40B4-BE49-F238E27FC236}">
                      <a16:creationId xmlns:a16="http://schemas.microsoft.com/office/drawing/2014/main" id="{397C9DA2-37F9-B243-B5D9-BC755CB55244}"/>
                    </a:ext>
                  </a:extLst>
                </p:cNvPr>
                <p:cNvSpPr>
                  <a:spLocks noChangeArrowheads="1"/>
                </p:cNvSpPr>
                <p:nvPr/>
              </p:nvSpPr>
              <p:spPr bwMode="auto">
                <a:xfrm>
                  <a:off x="672"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21" name="Rectangle 198">
                  <a:extLst>
                    <a:ext uri="{FF2B5EF4-FFF2-40B4-BE49-F238E27FC236}">
                      <a16:creationId xmlns:a16="http://schemas.microsoft.com/office/drawing/2014/main" id="{D88C4F99-9CA1-1E47-9836-7EC6E8FD4F80}"/>
                    </a:ext>
                  </a:extLst>
                </p:cNvPr>
                <p:cNvSpPr>
                  <a:spLocks noChangeArrowheads="1"/>
                </p:cNvSpPr>
                <p:nvPr/>
              </p:nvSpPr>
              <p:spPr bwMode="auto">
                <a:xfrm>
                  <a:off x="672"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22" name="Rectangle 199">
                  <a:extLst>
                    <a:ext uri="{FF2B5EF4-FFF2-40B4-BE49-F238E27FC236}">
                      <a16:creationId xmlns:a16="http://schemas.microsoft.com/office/drawing/2014/main" id="{1952A415-3373-3C4B-B79C-A3C9B0DAF323}"/>
                    </a:ext>
                  </a:extLst>
                </p:cNvPr>
                <p:cNvSpPr>
                  <a:spLocks noChangeArrowheads="1"/>
                </p:cNvSpPr>
                <p:nvPr/>
              </p:nvSpPr>
              <p:spPr bwMode="auto">
                <a:xfrm>
                  <a:off x="864"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23" name="Rectangle 200">
                  <a:extLst>
                    <a:ext uri="{FF2B5EF4-FFF2-40B4-BE49-F238E27FC236}">
                      <a16:creationId xmlns:a16="http://schemas.microsoft.com/office/drawing/2014/main" id="{4013D085-03F3-D04F-B911-87678F9A5415}"/>
                    </a:ext>
                  </a:extLst>
                </p:cNvPr>
                <p:cNvSpPr>
                  <a:spLocks noChangeArrowheads="1"/>
                </p:cNvSpPr>
                <p:nvPr/>
              </p:nvSpPr>
              <p:spPr bwMode="auto">
                <a:xfrm>
                  <a:off x="864"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24" name="Rectangle 201">
                  <a:extLst>
                    <a:ext uri="{FF2B5EF4-FFF2-40B4-BE49-F238E27FC236}">
                      <a16:creationId xmlns:a16="http://schemas.microsoft.com/office/drawing/2014/main" id="{66313B75-5F77-E54B-BC14-C9A9FDC96A84}"/>
                    </a:ext>
                  </a:extLst>
                </p:cNvPr>
                <p:cNvSpPr>
                  <a:spLocks noChangeArrowheads="1"/>
                </p:cNvSpPr>
                <p:nvPr/>
              </p:nvSpPr>
              <p:spPr bwMode="auto">
                <a:xfrm>
                  <a:off x="864"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25" name="Rectangle 202">
                  <a:extLst>
                    <a:ext uri="{FF2B5EF4-FFF2-40B4-BE49-F238E27FC236}">
                      <a16:creationId xmlns:a16="http://schemas.microsoft.com/office/drawing/2014/main" id="{2C0E5275-D3A0-984B-A936-B5B6A7842F04}"/>
                    </a:ext>
                  </a:extLst>
                </p:cNvPr>
                <p:cNvSpPr>
                  <a:spLocks noChangeArrowheads="1"/>
                </p:cNvSpPr>
                <p:nvPr/>
              </p:nvSpPr>
              <p:spPr bwMode="auto">
                <a:xfrm>
                  <a:off x="864"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26" name="Rectangle 203">
                  <a:extLst>
                    <a:ext uri="{FF2B5EF4-FFF2-40B4-BE49-F238E27FC236}">
                      <a16:creationId xmlns:a16="http://schemas.microsoft.com/office/drawing/2014/main" id="{49910E79-1D38-AF4C-8328-A8C26C08DE0F}"/>
                    </a:ext>
                  </a:extLst>
                </p:cNvPr>
                <p:cNvSpPr>
                  <a:spLocks noChangeArrowheads="1"/>
                </p:cNvSpPr>
                <p:nvPr/>
              </p:nvSpPr>
              <p:spPr bwMode="auto">
                <a:xfrm>
                  <a:off x="864"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27" name="Rectangle 204">
                  <a:extLst>
                    <a:ext uri="{FF2B5EF4-FFF2-40B4-BE49-F238E27FC236}">
                      <a16:creationId xmlns:a16="http://schemas.microsoft.com/office/drawing/2014/main" id="{6A27C739-89A5-BE4F-BC09-57A2768E04E5}"/>
                    </a:ext>
                  </a:extLst>
                </p:cNvPr>
                <p:cNvSpPr>
                  <a:spLocks noChangeArrowheads="1"/>
                </p:cNvSpPr>
                <p:nvPr/>
              </p:nvSpPr>
              <p:spPr bwMode="auto">
                <a:xfrm>
                  <a:off x="864"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28" name="Rectangle 205">
                  <a:extLst>
                    <a:ext uri="{FF2B5EF4-FFF2-40B4-BE49-F238E27FC236}">
                      <a16:creationId xmlns:a16="http://schemas.microsoft.com/office/drawing/2014/main" id="{658E66CA-6597-1642-9C0C-437FDB20ECC9}"/>
                    </a:ext>
                  </a:extLst>
                </p:cNvPr>
                <p:cNvSpPr>
                  <a:spLocks noChangeArrowheads="1"/>
                </p:cNvSpPr>
                <p:nvPr/>
              </p:nvSpPr>
              <p:spPr bwMode="auto">
                <a:xfrm>
                  <a:off x="864"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29" name="Rectangle 206">
                  <a:extLst>
                    <a:ext uri="{FF2B5EF4-FFF2-40B4-BE49-F238E27FC236}">
                      <a16:creationId xmlns:a16="http://schemas.microsoft.com/office/drawing/2014/main" id="{F97177B6-D6D0-BD4A-B365-45A317275FE6}"/>
                    </a:ext>
                  </a:extLst>
                </p:cNvPr>
                <p:cNvSpPr>
                  <a:spLocks noChangeArrowheads="1"/>
                </p:cNvSpPr>
                <p:nvPr/>
              </p:nvSpPr>
              <p:spPr bwMode="auto">
                <a:xfrm>
                  <a:off x="864"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30" name="Rectangle 207">
                  <a:extLst>
                    <a:ext uri="{FF2B5EF4-FFF2-40B4-BE49-F238E27FC236}">
                      <a16:creationId xmlns:a16="http://schemas.microsoft.com/office/drawing/2014/main" id="{8E85BEC2-1F54-6843-A678-46F94806A4F8}"/>
                    </a:ext>
                  </a:extLst>
                </p:cNvPr>
                <p:cNvSpPr>
                  <a:spLocks noChangeArrowheads="1"/>
                </p:cNvSpPr>
                <p:nvPr/>
              </p:nvSpPr>
              <p:spPr bwMode="auto">
                <a:xfrm>
                  <a:off x="1056"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31" name="Rectangle 208">
                  <a:extLst>
                    <a:ext uri="{FF2B5EF4-FFF2-40B4-BE49-F238E27FC236}">
                      <a16:creationId xmlns:a16="http://schemas.microsoft.com/office/drawing/2014/main" id="{798E6069-9B24-204F-8760-042AA37ECF9A}"/>
                    </a:ext>
                  </a:extLst>
                </p:cNvPr>
                <p:cNvSpPr>
                  <a:spLocks noChangeArrowheads="1"/>
                </p:cNvSpPr>
                <p:nvPr/>
              </p:nvSpPr>
              <p:spPr bwMode="auto">
                <a:xfrm>
                  <a:off x="1056"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32" name="Rectangle 209">
                  <a:extLst>
                    <a:ext uri="{FF2B5EF4-FFF2-40B4-BE49-F238E27FC236}">
                      <a16:creationId xmlns:a16="http://schemas.microsoft.com/office/drawing/2014/main" id="{3A4703E4-6C29-454C-8F96-5D7760FB030A}"/>
                    </a:ext>
                  </a:extLst>
                </p:cNvPr>
                <p:cNvSpPr>
                  <a:spLocks noChangeArrowheads="1"/>
                </p:cNvSpPr>
                <p:nvPr/>
              </p:nvSpPr>
              <p:spPr bwMode="auto">
                <a:xfrm>
                  <a:off x="1056"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33" name="Rectangle 210">
                  <a:extLst>
                    <a:ext uri="{FF2B5EF4-FFF2-40B4-BE49-F238E27FC236}">
                      <a16:creationId xmlns:a16="http://schemas.microsoft.com/office/drawing/2014/main" id="{11379B0B-5BB9-1748-B253-44361AB9DE4C}"/>
                    </a:ext>
                  </a:extLst>
                </p:cNvPr>
                <p:cNvSpPr>
                  <a:spLocks noChangeArrowheads="1"/>
                </p:cNvSpPr>
                <p:nvPr/>
              </p:nvSpPr>
              <p:spPr bwMode="auto">
                <a:xfrm>
                  <a:off x="1056"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34" name="Rectangle 211">
                  <a:extLst>
                    <a:ext uri="{FF2B5EF4-FFF2-40B4-BE49-F238E27FC236}">
                      <a16:creationId xmlns:a16="http://schemas.microsoft.com/office/drawing/2014/main" id="{60924FDC-21C3-174F-8731-B195FE76BA30}"/>
                    </a:ext>
                  </a:extLst>
                </p:cNvPr>
                <p:cNvSpPr>
                  <a:spLocks noChangeArrowheads="1"/>
                </p:cNvSpPr>
                <p:nvPr/>
              </p:nvSpPr>
              <p:spPr bwMode="auto">
                <a:xfrm>
                  <a:off x="1056"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35" name="Rectangle 212">
                  <a:extLst>
                    <a:ext uri="{FF2B5EF4-FFF2-40B4-BE49-F238E27FC236}">
                      <a16:creationId xmlns:a16="http://schemas.microsoft.com/office/drawing/2014/main" id="{D913C0D9-5D25-054E-B1CC-C9527A96DEA2}"/>
                    </a:ext>
                  </a:extLst>
                </p:cNvPr>
                <p:cNvSpPr>
                  <a:spLocks noChangeArrowheads="1"/>
                </p:cNvSpPr>
                <p:nvPr/>
              </p:nvSpPr>
              <p:spPr bwMode="auto">
                <a:xfrm>
                  <a:off x="1056"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36" name="Rectangle 213">
                  <a:extLst>
                    <a:ext uri="{FF2B5EF4-FFF2-40B4-BE49-F238E27FC236}">
                      <a16:creationId xmlns:a16="http://schemas.microsoft.com/office/drawing/2014/main" id="{56001C0A-8C04-0B48-9C9F-FFC73BA4BBDB}"/>
                    </a:ext>
                  </a:extLst>
                </p:cNvPr>
                <p:cNvSpPr>
                  <a:spLocks noChangeArrowheads="1"/>
                </p:cNvSpPr>
                <p:nvPr/>
              </p:nvSpPr>
              <p:spPr bwMode="auto">
                <a:xfrm>
                  <a:off x="1056"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37" name="Rectangle 214">
                  <a:extLst>
                    <a:ext uri="{FF2B5EF4-FFF2-40B4-BE49-F238E27FC236}">
                      <a16:creationId xmlns:a16="http://schemas.microsoft.com/office/drawing/2014/main" id="{D4415717-2CDF-2B47-8F6D-DDD44653F790}"/>
                    </a:ext>
                  </a:extLst>
                </p:cNvPr>
                <p:cNvSpPr>
                  <a:spLocks noChangeArrowheads="1"/>
                </p:cNvSpPr>
                <p:nvPr/>
              </p:nvSpPr>
              <p:spPr bwMode="auto">
                <a:xfrm>
                  <a:off x="1056"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38" name="Rectangle 215">
                  <a:extLst>
                    <a:ext uri="{FF2B5EF4-FFF2-40B4-BE49-F238E27FC236}">
                      <a16:creationId xmlns:a16="http://schemas.microsoft.com/office/drawing/2014/main" id="{5F537075-A01B-8740-B5B9-BFAEE772157E}"/>
                    </a:ext>
                  </a:extLst>
                </p:cNvPr>
                <p:cNvSpPr>
                  <a:spLocks noChangeArrowheads="1"/>
                </p:cNvSpPr>
                <p:nvPr/>
              </p:nvSpPr>
              <p:spPr bwMode="auto">
                <a:xfrm>
                  <a:off x="1248"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39" name="Rectangle 216">
                  <a:extLst>
                    <a:ext uri="{FF2B5EF4-FFF2-40B4-BE49-F238E27FC236}">
                      <a16:creationId xmlns:a16="http://schemas.microsoft.com/office/drawing/2014/main" id="{DD6D1708-6B48-AC48-A26A-079DCE2D8523}"/>
                    </a:ext>
                  </a:extLst>
                </p:cNvPr>
                <p:cNvSpPr>
                  <a:spLocks noChangeArrowheads="1"/>
                </p:cNvSpPr>
                <p:nvPr/>
              </p:nvSpPr>
              <p:spPr bwMode="auto">
                <a:xfrm>
                  <a:off x="1248"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40" name="Rectangle 217">
                  <a:extLst>
                    <a:ext uri="{FF2B5EF4-FFF2-40B4-BE49-F238E27FC236}">
                      <a16:creationId xmlns:a16="http://schemas.microsoft.com/office/drawing/2014/main" id="{BD967A3F-2331-3A46-B061-E5F717796D6C}"/>
                    </a:ext>
                  </a:extLst>
                </p:cNvPr>
                <p:cNvSpPr>
                  <a:spLocks noChangeArrowheads="1"/>
                </p:cNvSpPr>
                <p:nvPr/>
              </p:nvSpPr>
              <p:spPr bwMode="auto">
                <a:xfrm>
                  <a:off x="1248"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41" name="Rectangle 218">
                  <a:extLst>
                    <a:ext uri="{FF2B5EF4-FFF2-40B4-BE49-F238E27FC236}">
                      <a16:creationId xmlns:a16="http://schemas.microsoft.com/office/drawing/2014/main" id="{3014863F-6AAB-8D44-92DC-544BAF6599CA}"/>
                    </a:ext>
                  </a:extLst>
                </p:cNvPr>
                <p:cNvSpPr>
                  <a:spLocks noChangeArrowheads="1"/>
                </p:cNvSpPr>
                <p:nvPr/>
              </p:nvSpPr>
              <p:spPr bwMode="auto">
                <a:xfrm>
                  <a:off x="1248"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42" name="Rectangle 219">
                  <a:extLst>
                    <a:ext uri="{FF2B5EF4-FFF2-40B4-BE49-F238E27FC236}">
                      <a16:creationId xmlns:a16="http://schemas.microsoft.com/office/drawing/2014/main" id="{288988F7-A7F4-B949-B329-EBF170FBAE53}"/>
                    </a:ext>
                  </a:extLst>
                </p:cNvPr>
                <p:cNvSpPr>
                  <a:spLocks noChangeArrowheads="1"/>
                </p:cNvSpPr>
                <p:nvPr/>
              </p:nvSpPr>
              <p:spPr bwMode="auto">
                <a:xfrm>
                  <a:off x="1248"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43" name="Rectangle 220">
                  <a:extLst>
                    <a:ext uri="{FF2B5EF4-FFF2-40B4-BE49-F238E27FC236}">
                      <a16:creationId xmlns:a16="http://schemas.microsoft.com/office/drawing/2014/main" id="{C2775A1A-BB51-5D4F-8757-67CD3988E3FD}"/>
                    </a:ext>
                  </a:extLst>
                </p:cNvPr>
                <p:cNvSpPr>
                  <a:spLocks noChangeArrowheads="1"/>
                </p:cNvSpPr>
                <p:nvPr/>
              </p:nvSpPr>
              <p:spPr bwMode="auto">
                <a:xfrm>
                  <a:off x="1248"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44" name="Rectangle 221">
                  <a:extLst>
                    <a:ext uri="{FF2B5EF4-FFF2-40B4-BE49-F238E27FC236}">
                      <a16:creationId xmlns:a16="http://schemas.microsoft.com/office/drawing/2014/main" id="{9B7920AC-D9F3-3B4F-9D80-EFCF9E0D35BC}"/>
                    </a:ext>
                  </a:extLst>
                </p:cNvPr>
                <p:cNvSpPr>
                  <a:spLocks noChangeArrowheads="1"/>
                </p:cNvSpPr>
                <p:nvPr/>
              </p:nvSpPr>
              <p:spPr bwMode="auto">
                <a:xfrm>
                  <a:off x="1248"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45" name="Rectangle 222">
                  <a:extLst>
                    <a:ext uri="{FF2B5EF4-FFF2-40B4-BE49-F238E27FC236}">
                      <a16:creationId xmlns:a16="http://schemas.microsoft.com/office/drawing/2014/main" id="{0E7FEEAD-8111-5447-831D-6A6A51BE44ED}"/>
                    </a:ext>
                  </a:extLst>
                </p:cNvPr>
                <p:cNvSpPr>
                  <a:spLocks noChangeArrowheads="1"/>
                </p:cNvSpPr>
                <p:nvPr/>
              </p:nvSpPr>
              <p:spPr bwMode="auto">
                <a:xfrm>
                  <a:off x="1248"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46" name="Rectangle 223">
                  <a:extLst>
                    <a:ext uri="{FF2B5EF4-FFF2-40B4-BE49-F238E27FC236}">
                      <a16:creationId xmlns:a16="http://schemas.microsoft.com/office/drawing/2014/main" id="{CF83929E-6AB9-EA46-8E34-B39BF08F82FD}"/>
                    </a:ext>
                  </a:extLst>
                </p:cNvPr>
                <p:cNvSpPr>
                  <a:spLocks noChangeArrowheads="1"/>
                </p:cNvSpPr>
                <p:nvPr/>
              </p:nvSpPr>
              <p:spPr bwMode="auto">
                <a:xfrm>
                  <a:off x="1440"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47" name="Rectangle 224">
                  <a:extLst>
                    <a:ext uri="{FF2B5EF4-FFF2-40B4-BE49-F238E27FC236}">
                      <a16:creationId xmlns:a16="http://schemas.microsoft.com/office/drawing/2014/main" id="{5250360F-B69D-1145-9C77-63DCB8806B99}"/>
                    </a:ext>
                  </a:extLst>
                </p:cNvPr>
                <p:cNvSpPr>
                  <a:spLocks noChangeArrowheads="1"/>
                </p:cNvSpPr>
                <p:nvPr/>
              </p:nvSpPr>
              <p:spPr bwMode="auto">
                <a:xfrm>
                  <a:off x="1440"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48" name="Rectangle 225">
                  <a:extLst>
                    <a:ext uri="{FF2B5EF4-FFF2-40B4-BE49-F238E27FC236}">
                      <a16:creationId xmlns:a16="http://schemas.microsoft.com/office/drawing/2014/main" id="{49BF07AB-E4AE-A443-9419-9F27A4CD39FF}"/>
                    </a:ext>
                  </a:extLst>
                </p:cNvPr>
                <p:cNvSpPr>
                  <a:spLocks noChangeArrowheads="1"/>
                </p:cNvSpPr>
                <p:nvPr/>
              </p:nvSpPr>
              <p:spPr bwMode="auto">
                <a:xfrm>
                  <a:off x="1440"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49" name="Rectangle 226">
                  <a:extLst>
                    <a:ext uri="{FF2B5EF4-FFF2-40B4-BE49-F238E27FC236}">
                      <a16:creationId xmlns:a16="http://schemas.microsoft.com/office/drawing/2014/main" id="{819AD6BD-891C-484C-B44A-7764284F5626}"/>
                    </a:ext>
                  </a:extLst>
                </p:cNvPr>
                <p:cNvSpPr>
                  <a:spLocks noChangeArrowheads="1"/>
                </p:cNvSpPr>
                <p:nvPr/>
              </p:nvSpPr>
              <p:spPr bwMode="auto">
                <a:xfrm>
                  <a:off x="1440"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50" name="Rectangle 227">
                  <a:extLst>
                    <a:ext uri="{FF2B5EF4-FFF2-40B4-BE49-F238E27FC236}">
                      <a16:creationId xmlns:a16="http://schemas.microsoft.com/office/drawing/2014/main" id="{EC139A0F-AFA6-D043-845D-100E37717E07}"/>
                    </a:ext>
                  </a:extLst>
                </p:cNvPr>
                <p:cNvSpPr>
                  <a:spLocks noChangeArrowheads="1"/>
                </p:cNvSpPr>
                <p:nvPr/>
              </p:nvSpPr>
              <p:spPr bwMode="auto">
                <a:xfrm>
                  <a:off x="1440"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51" name="Rectangle 228">
                  <a:extLst>
                    <a:ext uri="{FF2B5EF4-FFF2-40B4-BE49-F238E27FC236}">
                      <a16:creationId xmlns:a16="http://schemas.microsoft.com/office/drawing/2014/main" id="{AC55EA2C-18F5-9245-B2FC-988F59FF7563}"/>
                    </a:ext>
                  </a:extLst>
                </p:cNvPr>
                <p:cNvSpPr>
                  <a:spLocks noChangeArrowheads="1"/>
                </p:cNvSpPr>
                <p:nvPr/>
              </p:nvSpPr>
              <p:spPr bwMode="auto">
                <a:xfrm>
                  <a:off x="1440"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52" name="Rectangle 229">
                  <a:extLst>
                    <a:ext uri="{FF2B5EF4-FFF2-40B4-BE49-F238E27FC236}">
                      <a16:creationId xmlns:a16="http://schemas.microsoft.com/office/drawing/2014/main" id="{CDEA00C9-B007-D845-93E2-81F79F191F25}"/>
                    </a:ext>
                  </a:extLst>
                </p:cNvPr>
                <p:cNvSpPr>
                  <a:spLocks noChangeArrowheads="1"/>
                </p:cNvSpPr>
                <p:nvPr/>
              </p:nvSpPr>
              <p:spPr bwMode="auto">
                <a:xfrm>
                  <a:off x="1440"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53" name="Rectangle 230">
                  <a:extLst>
                    <a:ext uri="{FF2B5EF4-FFF2-40B4-BE49-F238E27FC236}">
                      <a16:creationId xmlns:a16="http://schemas.microsoft.com/office/drawing/2014/main" id="{43CB57C7-6DFE-D247-A9EC-1729AA165F8E}"/>
                    </a:ext>
                  </a:extLst>
                </p:cNvPr>
                <p:cNvSpPr>
                  <a:spLocks noChangeArrowheads="1"/>
                </p:cNvSpPr>
                <p:nvPr/>
              </p:nvSpPr>
              <p:spPr bwMode="auto">
                <a:xfrm>
                  <a:off x="1440"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54" name="Rectangle 231">
                  <a:extLst>
                    <a:ext uri="{FF2B5EF4-FFF2-40B4-BE49-F238E27FC236}">
                      <a16:creationId xmlns:a16="http://schemas.microsoft.com/office/drawing/2014/main" id="{87744E7C-3C29-9945-9EFB-A10CE294A270}"/>
                    </a:ext>
                  </a:extLst>
                </p:cNvPr>
                <p:cNvSpPr>
                  <a:spLocks noChangeArrowheads="1"/>
                </p:cNvSpPr>
                <p:nvPr/>
              </p:nvSpPr>
              <p:spPr bwMode="auto">
                <a:xfrm>
                  <a:off x="1632"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55" name="Rectangle 232">
                  <a:extLst>
                    <a:ext uri="{FF2B5EF4-FFF2-40B4-BE49-F238E27FC236}">
                      <a16:creationId xmlns:a16="http://schemas.microsoft.com/office/drawing/2014/main" id="{60AF1FB0-0D6D-8F49-9932-7C893DE8669F}"/>
                    </a:ext>
                  </a:extLst>
                </p:cNvPr>
                <p:cNvSpPr>
                  <a:spLocks noChangeArrowheads="1"/>
                </p:cNvSpPr>
                <p:nvPr/>
              </p:nvSpPr>
              <p:spPr bwMode="auto">
                <a:xfrm>
                  <a:off x="1632"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56" name="Rectangle 233">
                  <a:extLst>
                    <a:ext uri="{FF2B5EF4-FFF2-40B4-BE49-F238E27FC236}">
                      <a16:creationId xmlns:a16="http://schemas.microsoft.com/office/drawing/2014/main" id="{84903DAA-3A7F-7347-97F1-3A3C5F60904A}"/>
                    </a:ext>
                  </a:extLst>
                </p:cNvPr>
                <p:cNvSpPr>
                  <a:spLocks noChangeArrowheads="1"/>
                </p:cNvSpPr>
                <p:nvPr/>
              </p:nvSpPr>
              <p:spPr bwMode="auto">
                <a:xfrm>
                  <a:off x="1632"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57" name="Rectangle 234">
                  <a:extLst>
                    <a:ext uri="{FF2B5EF4-FFF2-40B4-BE49-F238E27FC236}">
                      <a16:creationId xmlns:a16="http://schemas.microsoft.com/office/drawing/2014/main" id="{28CC2CAD-3235-E641-BB7C-0350E6D324CE}"/>
                    </a:ext>
                  </a:extLst>
                </p:cNvPr>
                <p:cNvSpPr>
                  <a:spLocks noChangeArrowheads="1"/>
                </p:cNvSpPr>
                <p:nvPr/>
              </p:nvSpPr>
              <p:spPr bwMode="auto">
                <a:xfrm>
                  <a:off x="1632"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58" name="Rectangle 235">
                  <a:extLst>
                    <a:ext uri="{FF2B5EF4-FFF2-40B4-BE49-F238E27FC236}">
                      <a16:creationId xmlns:a16="http://schemas.microsoft.com/office/drawing/2014/main" id="{4865461A-4592-384F-87DA-AEF102CE17F3}"/>
                    </a:ext>
                  </a:extLst>
                </p:cNvPr>
                <p:cNvSpPr>
                  <a:spLocks noChangeArrowheads="1"/>
                </p:cNvSpPr>
                <p:nvPr/>
              </p:nvSpPr>
              <p:spPr bwMode="auto">
                <a:xfrm>
                  <a:off x="1632"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59" name="Rectangle 236">
                  <a:extLst>
                    <a:ext uri="{FF2B5EF4-FFF2-40B4-BE49-F238E27FC236}">
                      <a16:creationId xmlns:a16="http://schemas.microsoft.com/office/drawing/2014/main" id="{C7D7DC62-6A30-DF4C-AE33-455E5C4630C9}"/>
                    </a:ext>
                  </a:extLst>
                </p:cNvPr>
                <p:cNvSpPr>
                  <a:spLocks noChangeArrowheads="1"/>
                </p:cNvSpPr>
                <p:nvPr/>
              </p:nvSpPr>
              <p:spPr bwMode="auto">
                <a:xfrm>
                  <a:off x="1632"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60" name="Rectangle 237">
                  <a:extLst>
                    <a:ext uri="{FF2B5EF4-FFF2-40B4-BE49-F238E27FC236}">
                      <a16:creationId xmlns:a16="http://schemas.microsoft.com/office/drawing/2014/main" id="{3442DE23-964D-4548-80F1-ADAAA7629112}"/>
                    </a:ext>
                  </a:extLst>
                </p:cNvPr>
                <p:cNvSpPr>
                  <a:spLocks noChangeArrowheads="1"/>
                </p:cNvSpPr>
                <p:nvPr/>
              </p:nvSpPr>
              <p:spPr bwMode="auto">
                <a:xfrm>
                  <a:off x="1632"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61" name="Rectangle 238">
                  <a:extLst>
                    <a:ext uri="{FF2B5EF4-FFF2-40B4-BE49-F238E27FC236}">
                      <a16:creationId xmlns:a16="http://schemas.microsoft.com/office/drawing/2014/main" id="{C26ECFC3-6D7B-AB41-8D3B-EAFA8DFE5DB4}"/>
                    </a:ext>
                  </a:extLst>
                </p:cNvPr>
                <p:cNvSpPr>
                  <a:spLocks noChangeArrowheads="1"/>
                </p:cNvSpPr>
                <p:nvPr/>
              </p:nvSpPr>
              <p:spPr bwMode="auto">
                <a:xfrm>
                  <a:off x="1632"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62" name="Rectangle 239">
                  <a:extLst>
                    <a:ext uri="{FF2B5EF4-FFF2-40B4-BE49-F238E27FC236}">
                      <a16:creationId xmlns:a16="http://schemas.microsoft.com/office/drawing/2014/main" id="{14E2EC0A-D28D-D940-8FB6-0E2C7E8DB61B}"/>
                    </a:ext>
                  </a:extLst>
                </p:cNvPr>
                <p:cNvSpPr>
                  <a:spLocks noChangeArrowheads="1"/>
                </p:cNvSpPr>
                <p:nvPr/>
              </p:nvSpPr>
              <p:spPr bwMode="auto">
                <a:xfrm>
                  <a:off x="1824"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63" name="Rectangle 240">
                  <a:extLst>
                    <a:ext uri="{FF2B5EF4-FFF2-40B4-BE49-F238E27FC236}">
                      <a16:creationId xmlns:a16="http://schemas.microsoft.com/office/drawing/2014/main" id="{2BA50090-7079-0C4E-B859-00ACF5E25717}"/>
                    </a:ext>
                  </a:extLst>
                </p:cNvPr>
                <p:cNvSpPr>
                  <a:spLocks noChangeArrowheads="1"/>
                </p:cNvSpPr>
                <p:nvPr/>
              </p:nvSpPr>
              <p:spPr bwMode="auto">
                <a:xfrm>
                  <a:off x="1824"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64" name="Rectangle 241">
                  <a:extLst>
                    <a:ext uri="{FF2B5EF4-FFF2-40B4-BE49-F238E27FC236}">
                      <a16:creationId xmlns:a16="http://schemas.microsoft.com/office/drawing/2014/main" id="{7ECE71D2-880A-0E4E-991F-5EE00A8D4D88}"/>
                    </a:ext>
                  </a:extLst>
                </p:cNvPr>
                <p:cNvSpPr>
                  <a:spLocks noChangeArrowheads="1"/>
                </p:cNvSpPr>
                <p:nvPr/>
              </p:nvSpPr>
              <p:spPr bwMode="auto">
                <a:xfrm>
                  <a:off x="1824"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65" name="Rectangle 242">
                  <a:extLst>
                    <a:ext uri="{FF2B5EF4-FFF2-40B4-BE49-F238E27FC236}">
                      <a16:creationId xmlns:a16="http://schemas.microsoft.com/office/drawing/2014/main" id="{66992EC8-8CDD-724B-8184-61F2D8D9957E}"/>
                    </a:ext>
                  </a:extLst>
                </p:cNvPr>
                <p:cNvSpPr>
                  <a:spLocks noChangeArrowheads="1"/>
                </p:cNvSpPr>
                <p:nvPr/>
              </p:nvSpPr>
              <p:spPr bwMode="auto">
                <a:xfrm>
                  <a:off x="1824"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66" name="Rectangle 243">
                  <a:extLst>
                    <a:ext uri="{FF2B5EF4-FFF2-40B4-BE49-F238E27FC236}">
                      <a16:creationId xmlns:a16="http://schemas.microsoft.com/office/drawing/2014/main" id="{09FEFBFA-1D07-2248-938E-7FB4589C9CD9}"/>
                    </a:ext>
                  </a:extLst>
                </p:cNvPr>
                <p:cNvSpPr>
                  <a:spLocks noChangeArrowheads="1"/>
                </p:cNvSpPr>
                <p:nvPr/>
              </p:nvSpPr>
              <p:spPr bwMode="auto">
                <a:xfrm>
                  <a:off x="1824"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67" name="Rectangle 244">
                  <a:extLst>
                    <a:ext uri="{FF2B5EF4-FFF2-40B4-BE49-F238E27FC236}">
                      <a16:creationId xmlns:a16="http://schemas.microsoft.com/office/drawing/2014/main" id="{01C90A6F-F630-6142-96D1-2BADF1D6ED1F}"/>
                    </a:ext>
                  </a:extLst>
                </p:cNvPr>
                <p:cNvSpPr>
                  <a:spLocks noChangeArrowheads="1"/>
                </p:cNvSpPr>
                <p:nvPr/>
              </p:nvSpPr>
              <p:spPr bwMode="auto">
                <a:xfrm>
                  <a:off x="1824"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68" name="Rectangle 245">
                  <a:extLst>
                    <a:ext uri="{FF2B5EF4-FFF2-40B4-BE49-F238E27FC236}">
                      <a16:creationId xmlns:a16="http://schemas.microsoft.com/office/drawing/2014/main" id="{A4346FC5-7E0C-794A-A752-F746C7374FDA}"/>
                    </a:ext>
                  </a:extLst>
                </p:cNvPr>
                <p:cNvSpPr>
                  <a:spLocks noChangeArrowheads="1"/>
                </p:cNvSpPr>
                <p:nvPr/>
              </p:nvSpPr>
              <p:spPr bwMode="auto">
                <a:xfrm>
                  <a:off x="1824"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69" name="Rectangle 246">
                  <a:extLst>
                    <a:ext uri="{FF2B5EF4-FFF2-40B4-BE49-F238E27FC236}">
                      <a16:creationId xmlns:a16="http://schemas.microsoft.com/office/drawing/2014/main" id="{F944504A-F47C-2249-8E74-396BFCBDD0F2}"/>
                    </a:ext>
                  </a:extLst>
                </p:cNvPr>
                <p:cNvSpPr>
                  <a:spLocks noChangeArrowheads="1"/>
                </p:cNvSpPr>
                <p:nvPr/>
              </p:nvSpPr>
              <p:spPr bwMode="auto">
                <a:xfrm>
                  <a:off x="1824"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70" name="Rectangle 247">
                  <a:extLst>
                    <a:ext uri="{FF2B5EF4-FFF2-40B4-BE49-F238E27FC236}">
                      <a16:creationId xmlns:a16="http://schemas.microsoft.com/office/drawing/2014/main" id="{AB1DF3CC-180C-9B4E-B99C-A8C23C753CD4}"/>
                    </a:ext>
                  </a:extLst>
                </p:cNvPr>
                <p:cNvSpPr>
                  <a:spLocks noChangeArrowheads="1"/>
                </p:cNvSpPr>
                <p:nvPr/>
              </p:nvSpPr>
              <p:spPr bwMode="auto">
                <a:xfrm>
                  <a:off x="2016"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71" name="Rectangle 248">
                  <a:extLst>
                    <a:ext uri="{FF2B5EF4-FFF2-40B4-BE49-F238E27FC236}">
                      <a16:creationId xmlns:a16="http://schemas.microsoft.com/office/drawing/2014/main" id="{8C8EA1E5-3295-C745-934C-A850CAA2F32D}"/>
                    </a:ext>
                  </a:extLst>
                </p:cNvPr>
                <p:cNvSpPr>
                  <a:spLocks noChangeArrowheads="1"/>
                </p:cNvSpPr>
                <p:nvPr/>
              </p:nvSpPr>
              <p:spPr bwMode="auto">
                <a:xfrm>
                  <a:off x="2016"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72" name="Rectangle 249">
                  <a:extLst>
                    <a:ext uri="{FF2B5EF4-FFF2-40B4-BE49-F238E27FC236}">
                      <a16:creationId xmlns:a16="http://schemas.microsoft.com/office/drawing/2014/main" id="{104E1A1F-39EB-D745-8C48-20489807F83E}"/>
                    </a:ext>
                  </a:extLst>
                </p:cNvPr>
                <p:cNvSpPr>
                  <a:spLocks noChangeArrowheads="1"/>
                </p:cNvSpPr>
                <p:nvPr/>
              </p:nvSpPr>
              <p:spPr bwMode="auto">
                <a:xfrm>
                  <a:off x="2016"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73" name="Rectangle 250">
                  <a:extLst>
                    <a:ext uri="{FF2B5EF4-FFF2-40B4-BE49-F238E27FC236}">
                      <a16:creationId xmlns:a16="http://schemas.microsoft.com/office/drawing/2014/main" id="{ACEC3D0C-BDEE-624B-81F3-DF7BB852A68F}"/>
                    </a:ext>
                  </a:extLst>
                </p:cNvPr>
                <p:cNvSpPr>
                  <a:spLocks noChangeArrowheads="1"/>
                </p:cNvSpPr>
                <p:nvPr/>
              </p:nvSpPr>
              <p:spPr bwMode="auto">
                <a:xfrm>
                  <a:off x="2016"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74" name="Rectangle 251">
                  <a:extLst>
                    <a:ext uri="{FF2B5EF4-FFF2-40B4-BE49-F238E27FC236}">
                      <a16:creationId xmlns:a16="http://schemas.microsoft.com/office/drawing/2014/main" id="{22245AEB-64E2-C64A-BBE1-71809EC3973E}"/>
                    </a:ext>
                  </a:extLst>
                </p:cNvPr>
                <p:cNvSpPr>
                  <a:spLocks noChangeArrowheads="1"/>
                </p:cNvSpPr>
                <p:nvPr/>
              </p:nvSpPr>
              <p:spPr bwMode="auto">
                <a:xfrm>
                  <a:off x="2016"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75" name="Rectangle 252">
                  <a:extLst>
                    <a:ext uri="{FF2B5EF4-FFF2-40B4-BE49-F238E27FC236}">
                      <a16:creationId xmlns:a16="http://schemas.microsoft.com/office/drawing/2014/main" id="{D2981F1B-933D-5640-BAB7-28948707A90C}"/>
                    </a:ext>
                  </a:extLst>
                </p:cNvPr>
                <p:cNvSpPr>
                  <a:spLocks noChangeArrowheads="1"/>
                </p:cNvSpPr>
                <p:nvPr/>
              </p:nvSpPr>
              <p:spPr bwMode="auto">
                <a:xfrm>
                  <a:off x="2016"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76" name="Rectangle 253">
                  <a:extLst>
                    <a:ext uri="{FF2B5EF4-FFF2-40B4-BE49-F238E27FC236}">
                      <a16:creationId xmlns:a16="http://schemas.microsoft.com/office/drawing/2014/main" id="{62387097-3A9B-BF49-A8CB-5E0E78DC9B32}"/>
                    </a:ext>
                  </a:extLst>
                </p:cNvPr>
                <p:cNvSpPr>
                  <a:spLocks noChangeArrowheads="1"/>
                </p:cNvSpPr>
                <p:nvPr/>
              </p:nvSpPr>
              <p:spPr bwMode="auto">
                <a:xfrm>
                  <a:off x="2016"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77" name="Rectangle 254">
                  <a:extLst>
                    <a:ext uri="{FF2B5EF4-FFF2-40B4-BE49-F238E27FC236}">
                      <a16:creationId xmlns:a16="http://schemas.microsoft.com/office/drawing/2014/main" id="{E8198AE8-C710-0446-A052-2FA8DFB24BC8}"/>
                    </a:ext>
                  </a:extLst>
                </p:cNvPr>
                <p:cNvSpPr>
                  <a:spLocks noChangeArrowheads="1"/>
                </p:cNvSpPr>
                <p:nvPr/>
              </p:nvSpPr>
              <p:spPr bwMode="auto">
                <a:xfrm>
                  <a:off x="2016"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78" name="Rectangle 255">
                  <a:extLst>
                    <a:ext uri="{FF2B5EF4-FFF2-40B4-BE49-F238E27FC236}">
                      <a16:creationId xmlns:a16="http://schemas.microsoft.com/office/drawing/2014/main" id="{91A241BF-1250-9A42-9F7A-4D555BBD27A0}"/>
                    </a:ext>
                  </a:extLst>
                </p:cNvPr>
                <p:cNvSpPr>
                  <a:spLocks noChangeArrowheads="1"/>
                </p:cNvSpPr>
                <p:nvPr/>
              </p:nvSpPr>
              <p:spPr bwMode="auto">
                <a:xfrm>
                  <a:off x="2208"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79" name="Rectangle 256">
                  <a:extLst>
                    <a:ext uri="{FF2B5EF4-FFF2-40B4-BE49-F238E27FC236}">
                      <a16:creationId xmlns:a16="http://schemas.microsoft.com/office/drawing/2014/main" id="{D8FB327C-A902-C340-A5B2-89DA3313E248}"/>
                    </a:ext>
                  </a:extLst>
                </p:cNvPr>
                <p:cNvSpPr>
                  <a:spLocks noChangeArrowheads="1"/>
                </p:cNvSpPr>
                <p:nvPr/>
              </p:nvSpPr>
              <p:spPr bwMode="auto">
                <a:xfrm>
                  <a:off x="2208"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80" name="Rectangle 257">
                  <a:extLst>
                    <a:ext uri="{FF2B5EF4-FFF2-40B4-BE49-F238E27FC236}">
                      <a16:creationId xmlns:a16="http://schemas.microsoft.com/office/drawing/2014/main" id="{D0D7CD3F-4058-B94F-8D5D-3ABCDC88BEA9}"/>
                    </a:ext>
                  </a:extLst>
                </p:cNvPr>
                <p:cNvSpPr>
                  <a:spLocks noChangeArrowheads="1"/>
                </p:cNvSpPr>
                <p:nvPr/>
              </p:nvSpPr>
              <p:spPr bwMode="auto">
                <a:xfrm>
                  <a:off x="2208"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81" name="Rectangle 258">
                  <a:extLst>
                    <a:ext uri="{FF2B5EF4-FFF2-40B4-BE49-F238E27FC236}">
                      <a16:creationId xmlns:a16="http://schemas.microsoft.com/office/drawing/2014/main" id="{5196A8B1-A7DC-D348-B3CA-BE8965BBCC11}"/>
                    </a:ext>
                  </a:extLst>
                </p:cNvPr>
                <p:cNvSpPr>
                  <a:spLocks noChangeArrowheads="1"/>
                </p:cNvSpPr>
                <p:nvPr/>
              </p:nvSpPr>
              <p:spPr bwMode="auto">
                <a:xfrm>
                  <a:off x="2208"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82" name="Rectangle 259">
                  <a:extLst>
                    <a:ext uri="{FF2B5EF4-FFF2-40B4-BE49-F238E27FC236}">
                      <a16:creationId xmlns:a16="http://schemas.microsoft.com/office/drawing/2014/main" id="{44092AB7-00C5-E94D-A197-32E806A2C9CE}"/>
                    </a:ext>
                  </a:extLst>
                </p:cNvPr>
                <p:cNvSpPr>
                  <a:spLocks noChangeArrowheads="1"/>
                </p:cNvSpPr>
                <p:nvPr/>
              </p:nvSpPr>
              <p:spPr bwMode="auto">
                <a:xfrm>
                  <a:off x="2208"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83" name="Rectangle 260">
                  <a:extLst>
                    <a:ext uri="{FF2B5EF4-FFF2-40B4-BE49-F238E27FC236}">
                      <a16:creationId xmlns:a16="http://schemas.microsoft.com/office/drawing/2014/main" id="{E13D3F0F-9815-AA4E-B883-772A77F5DA35}"/>
                    </a:ext>
                  </a:extLst>
                </p:cNvPr>
                <p:cNvSpPr>
                  <a:spLocks noChangeArrowheads="1"/>
                </p:cNvSpPr>
                <p:nvPr/>
              </p:nvSpPr>
              <p:spPr bwMode="auto">
                <a:xfrm>
                  <a:off x="2208"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84" name="Rectangle 261">
                  <a:extLst>
                    <a:ext uri="{FF2B5EF4-FFF2-40B4-BE49-F238E27FC236}">
                      <a16:creationId xmlns:a16="http://schemas.microsoft.com/office/drawing/2014/main" id="{556DB158-D8F9-0B47-B613-A0D1DBD3EF13}"/>
                    </a:ext>
                  </a:extLst>
                </p:cNvPr>
                <p:cNvSpPr>
                  <a:spLocks noChangeArrowheads="1"/>
                </p:cNvSpPr>
                <p:nvPr/>
              </p:nvSpPr>
              <p:spPr bwMode="auto">
                <a:xfrm>
                  <a:off x="2208"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85" name="Rectangle 262">
                  <a:extLst>
                    <a:ext uri="{FF2B5EF4-FFF2-40B4-BE49-F238E27FC236}">
                      <a16:creationId xmlns:a16="http://schemas.microsoft.com/office/drawing/2014/main" id="{3D0C0316-DEBE-6B49-81C2-58538A2453FB}"/>
                    </a:ext>
                  </a:extLst>
                </p:cNvPr>
                <p:cNvSpPr>
                  <a:spLocks noChangeArrowheads="1"/>
                </p:cNvSpPr>
                <p:nvPr/>
              </p:nvSpPr>
              <p:spPr bwMode="auto">
                <a:xfrm>
                  <a:off x="2208"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86" name="Rectangle 263">
                  <a:extLst>
                    <a:ext uri="{FF2B5EF4-FFF2-40B4-BE49-F238E27FC236}">
                      <a16:creationId xmlns:a16="http://schemas.microsoft.com/office/drawing/2014/main" id="{1AD4B5FA-5791-A04C-A767-49F298E9D51C}"/>
                    </a:ext>
                  </a:extLst>
                </p:cNvPr>
                <p:cNvSpPr>
                  <a:spLocks noChangeArrowheads="1"/>
                </p:cNvSpPr>
                <p:nvPr/>
              </p:nvSpPr>
              <p:spPr bwMode="auto">
                <a:xfrm>
                  <a:off x="2400"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87" name="Rectangle 264">
                  <a:extLst>
                    <a:ext uri="{FF2B5EF4-FFF2-40B4-BE49-F238E27FC236}">
                      <a16:creationId xmlns:a16="http://schemas.microsoft.com/office/drawing/2014/main" id="{EAE245ED-6CA3-EC4C-9F3E-E977A7416B2A}"/>
                    </a:ext>
                  </a:extLst>
                </p:cNvPr>
                <p:cNvSpPr>
                  <a:spLocks noChangeArrowheads="1"/>
                </p:cNvSpPr>
                <p:nvPr/>
              </p:nvSpPr>
              <p:spPr bwMode="auto">
                <a:xfrm>
                  <a:off x="2400"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88" name="Rectangle 265">
                  <a:extLst>
                    <a:ext uri="{FF2B5EF4-FFF2-40B4-BE49-F238E27FC236}">
                      <a16:creationId xmlns:a16="http://schemas.microsoft.com/office/drawing/2014/main" id="{4EE07DEB-CBF0-4049-816B-11C45EBC1768}"/>
                    </a:ext>
                  </a:extLst>
                </p:cNvPr>
                <p:cNvSpPr>
                  <a:spLocks noChangeArrowheads="1"/>
                </p:cNvSpPr>
                <p:nvPr/>
              </p:nvSpPr>
              <p:spPr bwMode="auto">
                <a:xfrm>
                  <a:off x="2400"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89" name="Rectangle 266">
                  <a:extLst>
                    <a:ext uri="{FF2B5EF4-FFF2-40B4-BE49-F238E27FC236}">
                      <a16:creationId xmlns:a16="http://schemas.microsoft.com/office/drawing/2014/main" id="{D12A654F-A9AC-EA45-A7EB-0BE99AB524A4}"/>
                    </a:ext>
                  </a:extLst>
                </p:cNvPr>
                <p:cNvSpPr>
                  <a:spLocks noChangeArrowheads="1"/>
                </p:cNvSpPr>
                <p:nvPr/>
              </p:nvSpPr>
              <p:spPr bwMode="auto">
                <a:xfrm>
                  <a:off x="2400"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90" name="Rectangle 267">
                  <a:extLst>
                    <a:ext uri="{FF2B5EF4-FFF2-40B4-BE49-F238E27FC236}">
                      <a16:creationId xmlns:a16="http://schemas.microsoft.com/office/drawing/2014/main" id="{3328CA3F-FBE5-D846-B42E-F858EEADE71A}"/>
                    </a:ext>
                  </a:extLst>
                </p:cNvPr>
                <p:cNvSpPr>
                  <a:spLocks noChangeArrowheads="1"/>
                </p:cNvSpPr>
                <p:nvPr/>
              </p:nvSpPr>
              <p:spPr bwMode="auto">
                <a:xfrm>
                  <a:off x="2400"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91" name="Rectangle 268">
                  <a:extLst>
                    <a:ext uri="{FF2B5EF4-FFF2-40B4-BE49-F238E27FC236}">
                      <a16:creationId xmlns:a16="http://schemas.microsoft.com/office/drawing/2014/main" id="{732B68A3-2A88-CA49-8826-E8DAE93B2B5A}"/>
                    </a:ext>
                  </a:extLst>
                </p:cNvPr>
                <p:cNvSpPr>
                  <a:spLocks noChangeArrowheads="1"/>
                </p:cNvSpPr>
                <p:nvPr/>
              </p:nvSpPr>
              <p:spPr bwMode="auto">
                <a:xfrm>
                  <a:off x="2400"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92" name="Rectangle 269">
                  <a:extLst>
                    <a:ext uri="{FF2B5EF4-FFF2-40B4-BE49-F238E27FC236}">
                      <a16:creationId xmlns:a16="http://schemas.microsoft.com/office/drawing/2014/main" id="{6055368E-21AF-6348-8874-CC6C6C2859C2}"/>
                    </a:ext>
                  </a:extLst>
                </p:cNvPr>
                <p:cNvSpPr>
                  <a:spLocks noChangeArrowheads="1"/>
                </p:cNvSpPr>
                <p:nvPr/>
              </p:nvSpPr>
              <p:spPr bwMode="auto">
                <a:xfrm>
                  <a:off x="2400"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93" name="Rectangle 270">
                  <a:extLst>
                    <a:ext uri="{FF2B5EF4-FFF2-40B4-BE49-F238E27FC236}">
                      <a16:creationId xmlns:a16="http://schemas.microsoft.com/office/drawing/2014/main" id="{903235F5-AA4B-DB42-A932-BE8C415A2015}"/>
                    </a:ext>
                  </a:extLst>
                </p:cNvPr>
                <p:cNvSpPr>
                  <a:spLocks noChangeArrowheads="1"/>
                </p:cNvSpPr>
                <p:nvPr/>
              </p:nvSpPr>
              <p:spPr bwMode="auto">
                <a:xfrm>
                  <a:off x="2400"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94" name="Rectangle 271">
                  <a:extLst>
                    <a:ext uri="{FF2B5EF4-FFF2-40B4-BE49-F238E27FC236}">
                      <a16:creationId xmlns:a16="http://schemas.microsoft.com/office/drawing/2014/main" id="{A144D8A4-E5F6-EA4B-8A92-E98004A056F8}"/>
                    </a:ext>
                  </a:extLst>
                </p:cNvPr>
                <p:cNvSpPr>
                  <a:spLocks noChangeArrowheads="1"/>
                </p:cNvSpPr>
                <p:nvPr/>
              </p:nvSpPr>
              <p:spPr bwMode="auto">
                <a:xfrm>
                  <a:off x="2592"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95" name="Rectangle 272">
                  <a:extLst>
                    <a:ext uri="{FF2B5EF4-FFF2-40B4-BE49-F238E27FC236}">
                      <a16:creationId xmlns:a16="http://schemas.microsoft.com/office/drawing/2014/main" id="{194BD066-5E39-C64D-B058-E7661465FE1D}"/>
                    </a:ext>
                  </a:extLst>
                </p:cNvPr>
                <p:cNvSpPr>
                  <a:spLocks noChangeArrowheads="1"/>
                </p:cNvSpPr>
                <p:nvPr/>
              </p:nvSpPr>
              <p:spPr bwMode="auto">
                <a:xfrm>
                  <a:off x="2592"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96" name="Rectangle 273">
                  <a:extLst>
                    <a:ext uri="{FF2B5EF4-FFF2-40B4-BE49-F238E27FC236}">
                      <a16:creationId xmlns:a16="http://schemas.microsoft.com/office/drawing/2014/main" id="{5D0E5D39-102D-BF48-9BA5-565F117DA300}"/>
                    </a:ext>
                  </a:extLst>
                </p:cNvPr>
                <p:cNvSpPr>
                  <a:spLocks noChangeArrowheads="1"/>
                </p:cNvSpPr>
                <p:nvPr/>
              </p:nvSpPr>
              <p:spPr bwMode="auto">
                <a:xfrm>
                  <a:off x="2592"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97" name="Rectangle 274">
                  <a:extLst>
                    <a:ext uri="{FF2B5EF4-FFF2-40B4-BE49-F238E27FC236}">
                      <a16:creationId xmlns:a16="http://schemas.microsoft.com/office/drawing/2014/main" id="{B018BEB8-7CBB-AD44-A4EE-17BF609F9856}"/>
                    </a:ext>
                  </a:extLst>
                </p:cNvPr>
                <p:cNvSpPr>
                  <a:spLocks noChangeArrowheads="1"/>
                </p:cNvSpPr>
                <p:nvPr/>
              </p:nvSpPr>
              <p:spPr bwMode="auto">
                <a:xfrm>
                  <a:off x="2592"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98" name="Rectangle 275">
                  <a:extLst>
                    <a:ext uri="{FF2B5EF4-FFF2-40B4-BE49-F238E27FC236}">
                      <a16:creationId xmlns:a16="http://schemas.microsoft.com/office/drawing/2014/main" id="{6BAA8367-A374-A240-8EF5-E15DC2512FF1}"/>
                    </a:ext>
                  </a:extLst>
                </p:cNvPr>
                <p:cNvSpPr>
                  <a:spLocks noChangeArrowheads="1"/>
                </p:cNvSpPr>
                <p:nvPr/>
              </p:nvSpPr>
              <p:spPr bwMode="auto">
                <a:xfrm>
                  <a:off x="2592"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99" name="Rectangle 276">
                  <a:extLst>
                    <a:ext uri="{FF2B5EF4-FFF2-40B4-BE49-F238E27FC236}">
                      <a16:creationId xmlns:a16="http://schemas.microsoft.com/office/drawing/2014/main" id="{53DE0743-6F7B-5343-89DB-1B8CF963431C}"/>
                    </a:ext>
                  </a:extLst>
                </p:cNvPr>
                <p:cNvSpPr>
                  <a:spLocks noChangeArrowheads="1"/>
                </p:cNvSpPr>
                <p:nvPr/>
              </p:nvSpPr>
              <p:spPr bwMode="auto">
                <a:xfrm>
                  <a:off x="2592"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00" name="Rectangle 277">
                  <a:extLst>
                    <a:ext uri="{FF2B5EF4-FFF2-40B4-BE49-F238E27FC236}">
                      <a16:creationId xmlns:a16="http://schemas.microsoft.com/office/drawing/2014/main" id="{965844C8-38BC-8C45-84DE-3F08845B024C}"/>
                    </a:ext>
                  </a:extLst>
                </p:cNvPr>
                <p:cNvSpPr>
                  <a:spLocks noChangeArrowheads="1"/>
                </p:cNvSpPr>
                <p:nvPr/>
              </p:nvSpPr>
              <p:spPr bwMode="auto">
                <a:xfrm>
                  <a:off x="2592"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01" name="Rectangle 278">
                  <a:extLst>
                    <a:ext uri="{FF2B5EF4-FFF2-40B4-BE49-F238E27FC236}">
                      <a16:creationId xmlns:a16="http://schemas.microsoft.com/office/drawing/2014/main" id="{F30CED23-5EBC-D946-B7AC-FF15DA4EB927}"/>
                    </a:ext>
                  </a:extLst>
                </p:cNvPr>
                <p:cNvSpPr>
                  <a:spLocks noChangeArrowheads="1"/>
                </p:cNvSpPr>
                <p:nvPr/>
              </p:nvSpPr>
              <p:spPr bwMode="auto">
                <a:xfrm>
                  <a:off x="2592"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02" name="Rectangle 279">
                  <a:extLst>
                    <a:ext uri="{FF2B5EF4-FFF2-40B4-BE49-F238E27FC236}">
                      <a16:creationId xmlns:a16="http://schemas.microsoft.com/office/drawing/2014/main" id="{4A749142-B0EB-6A45-A60C-E324B32EE32D}"/>
                    </a:ext>
                  </a:extLst>
                </p:cNvPr>
                <p:cNvSpPr>
                  <a:spLocks noChangeArrowheads="1"/>
                </p:cNvSpPr>
                <p:nvPr/>
              </p:nvSpPr>
              <p:spPr bwMode="auto">
                <a:xfrm>
                  <a:off x="2784"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03" name="Rectangle 280">
                  <a:extLst>
                    <a:ext uri="{FF2B5EF4-FFF2-40B4-BE49-F238E27FC236}">
                      <a16:creationId xmlns:a16="http://schemas.microsoft.com/office/drawing/2014/main" id="{6212A1FE-B7F9-ED47-BF4E-2D9E630B42B7}"/>
                    </a:ext>
                  </a:extLst>
                </p:cNvPr>
                <p:cNvSpPr>
                  <a:spLocks noChangeArrowheads="1"/>
                </p:cNvSpPr>
                <p:nvPr/>
              </p:nvSpPr>
              <p:spPr bwMode="auto">
                <a:xfrm>
                  <a:off x="2784"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04" name="Rectangle 281">
                  <a:extLst>
                    <a:ext uri="{FF2B5EF4-FFF2-40B4-BE49-F238E27FC236}">
                      <a16:creationId xmlns:a16="http://schemas.microsoft.com/office/drawing/2014/main" id="{11977CDE-A70B-C647-9253-DF579E7797D9}"/>
                    </a:ext>
                  </a:extLst>
                </p:cNvPr>
                <p:cNvSpPr>
                  <a:spLocks noChangeArrowheads="1"/>
                </p:cNvSpPr>
                <p:nvPr/>
              </p:nvSpPr>
              <p:spPr bwMode="auto">
                <a:xfrm>
                  <a:off x="2784"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05" name="Rectangle 282">
                  <a:extLst>
                    <a:ext uri="{FF2B5EF4-FFF2-40B4-BE49-F238E27FC236}">
                      <a16:creationId xmlns:a16="http://schemas.microsoft.com/office/drawing/2014/main" id="{5DADB62A-9DB3-FA46-AA33-C4C32948640E}"/>
                    </a:ext>
                  </a:extLst>
                </p:cNvPr>
                <p:cNvSpPr>
                  <a:spLocks noChangeArrowheads="1"/>
                </p:cNvSpPr>
                <p:nvPr/>
              </p:nvSpPr>
              <p:spPr bwMode="auto">
                <a:xfrm>
                  <a:off x="2784"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06" name="Rectangle 283">
                  <a:extLst>
                    <a:ext uri="{FF2B5EF4-FFF2-40B4-BE49-F238E27FC236}">
                      <a16:creationId xmlns:a16="http://schemas.microsoft.com/office/drawing/2014/main" id="{C91D9F54-43D8-5B44-8E0D-A6843C835A30}"/>
                    </a:ext>
                  </a:extLst>
                </p:cNvPr>
                <p:cNvSpPr>
                  <a:spLocks noChangeArrowheads="1"/>
                </p:cNvSpPr>
                <p:nvPr/>
              </p:nvSpPr>
              <p:spPr bwMode="auto">
                <a:xfrm>
                  <a:off x="2784"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07" name="Rectangle 284">
                  <a:extLst>
                    <a:ext uri="{FF2B5EF4-FFF2-40B4-BE49-F238E27FC236}">
                      <a16:creationId xmlns:a16="http://schemas.microsoft.com/office/drawing/2014/main" id="{44968B3C-4102-4F48-AD37-C2ED2C9CE00F}"/>
                    </a:ext>
                  </a:extLst>
                </p:cNvPr>
                <p:cNvSpPr>
                  <a:spLocks noChangeArrowheads="1"/>
                </p:cNvSpPr>
                <p:nvPr/>
              </p:nvSpPr>
              <p:spPr bwMode="auto">
                <a:xfrm>
                  <a:off x="2784"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08" name="Rectangle 285">
                  <a:extLst>
                    <a:ext uri="{FF2B5EF4-FFF2-40B4-BE49-F238E27FC236}">
                      <a16:creationId xmlns:a16="http://schemas.microsoft.com/office/drawing/2014/main" id="{D877A2EF-CF8C-CE4E-8E33-69A0C22EB9C3}"/>
                    </a:ext>
                  </a:extLst>
                </p:cNvPr>
                <p:cNvSpPr>
                  <a:spLocks noChangeArrowheads="1"/>
                </p:cNvSpPr>
                <p:nvPr/>
              </p:nvSpPr>
              <p:spPr bwMode="auto">
                <a:xfrm>
                  <a:off x="2784"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09" name="Rectangle 286">
                  <a:extLst>
                    <a:ext uri="{FF2B5EF4-FFF2-40B4-BE49-F238E27FC236}">
                      <a16:creationId xmlns:a16="http://schemas.microsoft.com/office/drawing/2014/main" id="{AD4AF599-24C4-3243-9B27-465A58921202}"/>
                    </a:ext>
                  </a:extLst>
                </p:cNvPr>
                <p:cNvSpPr>
                  <a:spLocks noChangeArrowheads="1"/>
                </p:cNvSpPr>
                <p:nvPr/>
              </p:nvSpPr>
              <p:spPr bwMode="auto">
                <a:xfrm>
                  <a:off x="2784"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10" name="Rectangle 287">
                  <a:extLst>
                    <a:ext uri="{FF2B5EF4-FFF2-40B4-BE49-F238E27FC236}">
                      <a16:creationId xmlns:a16="http://schemas.microsoft.com/office/drawing/2014/main" id="{D6FF65EC-42FB-3D45-A0AC-403202656AB2}"/>
                    </a:ext>
                  </a:extLst>
                </p:cNvPr>
                <p:cNvSpPr>
                  <a:spLocks noChangeArrowheads="1"/>
                </p:cNvSpPr>
                <p:nvPr/>
              </p:nvSpPr>
              <p:spPr bwMode="auto">
                <a:xfrm>
                  <a:off x="2976"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11" name="Rectangle 288">
                  <a:extLst>
                    <a:ext uri="{FF2B5EF4-FFF2-40B4-BE49-F238E27FC236}">
                      <a16:creationId xmlns:a16="http://schemas.microsoft.com/office/drawing/2014/main" id="{54ABF22D-68AC-9F44-AF40-CABA9E2781B3}"/>
                    </a:ext>
                  </a:extLst>
                </p:cNvPr>
                <p:cNvSpPr>
                  <a:spLocks noChangeArrowheads="1"/>
                </p:cNvSpPr>
                <p:nvPr/>
              </p:nvSpPr>
              <p:spPr bwMode="auto">
                <a:xfrm>
                  <a:off x="2976"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12" name="Rectangle 289">
                  <a:extLst>
                    <a:ext uri="{FF2B5EF4-FFF2-40B4-BE49-F238E27FC236}">
                      <a16:creationId xmlns:a16="http://schemas.microsoft.com/office/drawing/2014/main" id="{F0FB70BA-892F-FE4D-9716-4C34138CD167}"/>
                    </a:ext>
                  </a:extLst>
                </p:cNvPr>
                <p:cNvSpPr>
                  <a:spLocks noChangeArrowheads="1"/>
                </p:cNvSpPr>
                <p:nvPr/>
              </p:nvSpPr>
              <p:spPr bwMode="auto">
                <a:xfrm>
                  <a:off x="2976"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13" name="Rectangle 290">
                  <a:extLst>
                    <a:ext uri="{FF2B5EF4-FFF2-40B4-BE49-F238E27FC236}">
                      <a16:creationId xmlns:a16="http://schemas.microsoft.com/office/drawing/2014/main" id="{27865751-B74F-6C47-9046-FC9F4E51188F}"/>
                    </a:ext>
                  </a:extLst>
                </p:cNvPr>
                <p:cNvSpPr>
                  <a:spLocks noChangeArrowheads="1"/>
                </p:cNvSpPr>
                <p:nvPr/>
              </p:nvSpPr>
              <p:spPr bwMode="auto">
                <a:xfrm>
                  <a:off x="2976"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14" name="Rectangle 291">
                  <a:extLst>
                    <a:ext uri="{FF2B5EF4-FFF2-40B4-BE49-F238E27FC236}">
                      <a16:creationId xmlns:a16="http://schemas.microsoft.com/office/drawing/2014/main" id="{CD88429A-57E3-044C-9BAD-41616EA20ABC}"/>
                    </a:ext>
                  </a:extLst>
                </p:cNvPr>
                <p:cNvSpPr>
                  <a:spLocks noChangeArrowheads="1"/>
                </p:cNvSpPr>
                <p:nvPr/>
              </p:nvSpPr>
              <p:spPr bwMode="auto">
                <a:xfrm>
                  <a:off x="2976"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15" name="Rectangle 292">
                  <a:extLst>
                    <a:ext uri="{FF2B5EF4-FFF2-40B4-BE49-F238E27FC236}">
                      <a16:creationId xmlns:a16="http://schemas.microsoft.com/office/drawing/2014/main" id="{AEA42CC4-AEBB-FE44-975D-D145BC78D195}"/>
                    </a:ext>
                  </a:extLst>
                </p:cNvPr>
                <p:cNvSpPr>
                  <a:spLocks noChangeArrowheads="1"/>
                </p:cNvSpPr>
                <p:nvPr/>
              </p:nvSpPr>
              <p:spPr bwMode="auto">
                <a:xfrm>
                  <a:off x="2976"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16" name="Rectangle 293">
                  <a:extLst>
                    <a:ext uri="{FF2B5EF4-FFF2-40B4-BE49-F238E27FC236}">
                      <a16:creationId xmlns:a16="http://schemas.microsoft.com/office/drawing/2014/main" id="{EC88EB7A-204B-A440-B7DC-873277B2AE88}"/>
                    </a:ext>
                  </a:extLst>
                </p:cNvPr>
                <p:cNvSpPr>
                  <a:spLocks noChangeArrowheads="1"/>
                </p:cNvSpPr>
                <p:nvPr/>
              </p:nvSpPr>
              <p:spPr bwMode="auto">
                <a:xfrm>
                  <a:off x="2976"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17" name="Rectangle 294">
                  <a:extLst>
                    <a:ext uri="{FF2B5EF4-FFF2-40B4-BE49-F238E27FC236}">
                      <a16:creationId xmlns:a16="http://schemas.microsoft.com/office/drawing/2014/main" id="{2B6059C9-F05C-D541-952A-730459CF7CA8}"/>
                    </a:ext>
                  </a:extLst>
                </p:cNvPr>
                <p:cNvSpPr>
                  <a:spLocks noChangeArrowheads="1"/>
                </p:cNvSpPr>
                <p:nvPr/>
              </p:nvSpPr>
              <p:spPr bwMode="auto">
                <a:xfrm>
                  <a:off x="2976"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18" name="Rectangle 295">
                  <a:extLst>
                    <a:ext uri="{FF2B5EF4-FFF2-40B4-BE49-F238E27FC236}">
                      <a16:creationId xmlns:a16="http://schemas.microsoft.com/office/drawing/2014/main" id="{89F93C6D-0E59-7D42-90C1-1BC20D584B83}"/>
                    </a:ext>
                  </a:extLst>
                </p:cNvPr>
                <p:cNvSpPr>
                  <a:spLocks noChangeArrowheads="1"/>
                </p:cNvSpPr>
                <p:nvPr/>
              </p:nvSpPr>
              <p:spPr bwMode="auto">
                <a:xfrm>
                  <a:off x="3168"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19" name="Rectangle 296">
                  <a:extLst>
                    <a:ext uri="{FF2B5EF4-FFF2-40B4-BE49-F238E27FC236}">
                      <a16:creationId xmlns:a16="http://schemas.microsoft.com/office/drawing/2014/main" id="{3F3A0433-E172-7945-8BB5-A56CAB735C1C}"/>
                    </a:ext>
                  </a:extLst>
                </p:cNvPr>
                <p:cNvSpPr>
                  <a:spLocks noChangeArrowheads="1"/>
                </p:cNvSpPr>
                <p:nvPr/>
              </p:nvSpPr>
              <p:spPr bwMode="auto">
                <a:xfrm>
                  <a:off x="3168"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20" name="Rectangle 297">
                  <a:extLst>
                    <a:ext uri="{FF2B5EF4-FFF2-40B4-BE49-F238E27FC236}">
                      <a16:creationId xmlns:a16="http://schemas.microsoft.com/office/drawing/2014/main" id="{F8006B9F-5519-714F-B01B-E606E9DE1C75}"/>
                    </a:ext>
                  </a:extLst>
                </p:cNvPr>
                <p:cNvSpPr>
                  <a:spLocks noChangeArrowheads="1"/>
                </p:cNvSpPr>
                <p:nvPr/>
              </p:nvSpPr>
              <p:spPr bwMode="auto">
                <a:xfrm>
                  <a:off x="3168"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21" name="Rectangle 298">
                  <a:extLst>
                    <a:ext uri="{FF2B5EF4-FFF2-40B4-BE49-F238E27FC236}">
                      <a16:creationId xmlns:a16="http://schemas.microsoft.com/office/drawing/2014/main" id="{71C32157-2C91-D54E-B662-14BAA60E856D}"/>
                    </a:ext>
                  </a:extLst>
                </p:cNvPr>
                <p:cNvSpPr>
                  <a:spLocks noChangeArrowheads="1"/>
                </p:cNvSpPr>
                <p:nvPr/>
              </p:nvSpPr>
              <p:spPr bwMode="auto">
                <a:xfrm>
                  <a:off x="3168"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22" name="Rectangle 299">
                  <a:extLst>
                    <a:ext uri="{FF2B5EF4-FFF2-40B4-BE49-F238E27FC236}">
                      <a16:creationId xmlns:a16="http://schemas.microsoft.com/office/drawing/2014/main" id="{44F3A519-682B-9F49-A1EC-1A6AECC2EEEF}"/>
                    </a:ext>
                  </a:extLst>
                </p:cNvPr>
                <p:cNvSpPr>
                  <a:spLocks noChangeArrowheads="1"/>
                </p:cNvSpPr>
                <p:nvPr/>
              </p:nvSpPr>
              <p:spPr bwMode="auto">
                <a:xfrm>
                  <a:off x="3168"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23" name="Rectangle 300">
                  <a:extLst>
                    <a:ext uri="{FF2B5EF4-FFF2-40B4-BE49-F238E27FC236}">
                      <a16:creationId xmlns:a16="http://schemas.microsoft.com/office/drawing/2014/main" id="{0E54EB1D-5B65-0D49-830B-1DBD8D6385DD}"/>
                    </a:ext>
                  </a:extLst>
                </p:cNvPr>
                <p:cNvSpPr>
                  <a:spLocks noChangeArrowheads="1"/>
                </p:cNvSpPr>
                <p:nvPr/>
              </p:nvSpPr>
              <p:spPr bwMode="auto">
                <a:xfrm>
                  <a:off x="3168"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24" name="Rectangle 301">
                  <a:extLst>
                    <a:ext uri="{FF2B5EF4-FFF2-40B4-BE49-F238E27FC236}">
                      <a16:creationId xmlns:a16="http://schemas.microsoft.com/office/drawing/2014/main" id="{5081A16E-F81E-294F-8AFB-E5BF37EB29AB}"/>
                    </a:ext>
                  </a:extLst>
                </p:cNvPr>
                <p:cNvSpPr>
                  <a:spLocks noChangeArrowheads="1"/>
                </p:cNvSpPr>
                <p:nvPr/>
              </p:nvSpPr>
              <p:spPr bwMode="auto">
                <a:xfrm>
                  <a:off x="3168"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25" name="Rectangle 302">
                  <a:extLst>
                    <a:ext uri="{FF2B5EF4-FFF2-40B4-BE49-F238E27FC236}">
                      <a16:creationId xmlns:a16="http://schemas.microsoft.com/office/drawing/2014/main" id="{1FEE89FA-8D6A-9947-B49F-4428BD0C3410}"/>
                    </a:ext>
                  </a:extLst>
                </p:cNvPr>
                <p:cNvSpPr>
                  <a:spLocks noChangeArrowheads="1"/>
                </p:cNvSpPr>
                <p:nvPr/>
              </p:nvSpPr>
              <p:spPr bwMode="auto">
                <a:xfrm>
                  <a:off x="3168"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sp>
            <p:nvSpPr>
              <p:cNvPr id="19481" name="Text Box 303">
                <a:extLst>
                  <a:ext uri="{FF2B5EF4-FFF2-40B4-BE49-F238E27FC236}">
                    <a16:creationId xmlns:a16="http://schemas.microsoft.com/office/drawing/2014/main" id="{F3976F5C-A9D3-DC47-B844-6380AA1A98BE}"/>
                  </a:ext>
                </a:extLst>
              </p:cNvPr>
              <p:cNvSpPr txBox="1">
                <a:spLocks noChangeArrowheads="1"/>
              </p:cNvSpPr>
              <p:nvPr/>
            </p:nvSpPr>
            <p:spPr bwMode="auto">
              <a:xfrm>
                <a:off x="5360" y="1986"/>
                <a:ext cx="40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cs typeface="Arial" panose="020B0604020202020204" pitchFamily="34" charset="0"/>
                  </a:rPr>
                  <a:t>Time</a:t>
                </a:r>
              </a:p>
            </p:txBody>
          </p:sp>
          <p:sp>
            <p:nvSpPr>
              <p:cNvPr id="19482" name="Text Box 304">
                <a:extLst>
                  <a:ext uri="{FF2B5EF4-FFF2-40B4-BE49-F238E27FC236}">
                    <a16:creationId xmlns:a16="http://schemas.microsoft.com/office/drawing/2014/main" id="{A308B888-C95D-D143-97CC-38B2C9CFE545}"/>
                  </a:ext>
                </a:extLst>
              </p:cNvPr>
              <p:cNvSpPr txBox="1">
                <a:spLocks noChangeArrowheads="1"/>
              </p:cNvSpPr>
              <p:nvPr/>
            </p:nvSpPr>
            <p:spPr bwMode="auto">
              <a:xfrm>
                <a:off x="2400" y="198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0</a:t>
                </a:r>
              </a:p>
            </p:txBody>
          </p:sp>
          <p:sp>
            <p:nvSpPr>
              <p:cNvPr id="19483" name="Text Box 305">
                <a:extLst>
                  <a:ext uri="{FF2B5EF4-FFF2-40B4-BE49-F238E27FC236}">
                    <a16:creationId xmlns:a16="http://schemas.microsoft.com/office/drawing/2014/main" id="{BC18B61C-5811-634A-A1E1-33E10B9F257B}"/>
                  </a:ext>
                </a:extLst>
              </p:cNvPr>
              <p:cNvSpPr txBox="1">
                <a:spLocks noChangeArrowheads="1"/>
              </p:cNvSpPr>
              <p:nvPr/>
            </p:nvSpPr>
            <p:spPr bwMode="auto">
              <a:xfrm>
                <a:off x="2784" y="198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2</a:t>
                </a:r>
              </a:p>
            </p:txBody>
          </p:sp>
          <p:sp>
            <p:nvSpPr>
              <p:cNvPr id="19484" name="Text Box 306">
                <a:extLst>
                  <a:ext uri="{FF2B5EF4-FFF2-40B4-BE49-F238E27FC236}">
                    <a16:creationId xmlns:a16="http://schemas.microsoft.com/office/drawing/2014/main" id="{D21B87CB-F7A4-F24B-B992-F485494CFC22}"/>
                  </a:ext>
                </a:extLst>
              </p:cNvPr>
              <p:cNvSpPr txBox="1">
                <a:spLocks noChangeArrowheads="1"/>
              </p:cNvSpPr>
              <p:nvPr/>
            </p:nvSpPr>
            <p:spPr bwMode="auto">
              <a:xfrm>
                <a:off x="3168" y="198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4</a:t>
                </a:r>
              </a:p>
            </p:txBody>
          </p:sp>
          <p:sp>
            <p:nvSpPr>
              <p:cNvPr id="19485" name="Text Box 307">
                <a:extLst>
                  <a:ext uri="{FF2B5EF4-FFF2-40B4-BE49-F238E27FC236}">
                    <a16:creationId xmlns:a16="http://schemas.microsoft.com/office/drawing/2014/main" id="{EF93AB68-4518-8F4E-A532-A79E64B2DF40}"/>
                  </a:ext>
                </a:extLst>
              </p:cNvPr>
              <p:cNvSpPr txBox="1">
                <a:spLocks noChangeArrowheads="1"/>
              </p:cNvSpPr>
              <p:nvPr/>
            </p:nvSpPr>
            <p:spPr bwMode="auto">
              <a:xfrm>
                <a:off x="3552" y="198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6</a:t>
                </a:r>
              </a:p>
            </p:txBody>
          </p:sp>
          <p:sp>
            <p:nvSpPr>
              <p:cNvPr id="19486" name="Text Box 308">
                <a:extLst>
                  <a:ext uri="{FF2B5EF4-FFF2-40B4-BE49-F238E27FC236}">
                    <a16:creationId xmlns:a16="http://schemas.microsoft.com/office/drawing/2014/main" id="{BF301FB3-E212-A54D-ACB9-B869E52D62B5}"/>
                  </a:ext>
                </a:extLst>
              </p:cNvPr>
              <p:cNvSpPr txBox="1">
                <a:spLocks noChangeArrowheads="1"/>
              </p:cNvSpPr>
              <p:nvPr/>
            </p:nvSpPr>
            <p:spPr bwMode="auto">
              <a:xfrm>
                <a:off x="3936" y="198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8</a:t>
                </a:r>
              </a:p>
            </p:txBody>
          </p:sp>
          <p:sp>
            <p:nvSpPr>
              <p:cNvPr id="19487" name="Text Box 309">
                <a:extLst>
                  <a:ext uri="{FF2B5EF4-FFF2-40B4-BE49-F238E27FC236}">
                    <a16:creationId xmlns:a16="http://schemas.microsoft.com/office/drawing/2014/main" id="{0EB7625D-BB6C-AD47-B515-25069674DDE3}"/>
                  </a:ext>
                </a:extLst>
              </p:cNvPr>
              <p:cNvSpPr txBox="1">
                <a:spLocks noChangeArrowheads="1"/>
              </p:cNvSpPr>
              <p:nvPr/>
            </p:nvSpPr>
            <p:spPr bwMode="auto">
              <a:xfrm>
                <a:off x="4285" y="1986"/>
                <a:ext cx="25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10</a:t>
                </a:r>
              </a:p>
            </p:txBody>
          </p:sp>
          <p:sp>
            <p:nvSpPr>
              <p:cNvPr id="19488" name="Text Box 310">
                <a:extLst>
                  <a:ext uri="{FF2B5EF4-FFF2-40B4-BE49-F238E27FC236}">
                    <a16:creationId xmlns:a16="http://schemas.microsoft.com/office/drawing/2014/main" id="{C959F9FA-2A44-2A4A-9031-E6CB5685DDCA}"/>
                  </a:ext>
                </a:extLst>
              </p:cNvPr>
              <p:cNvSpPr txBox="1">
                <a:spLocks noChangeArrowheads="1"/>
              </p:cNvSpPr>
              <p:nvPr/>
            </p:nvSpPr>
            <p:spPr bwMode="auto">
              <a:xfrm>
                <a:off x="4669" y="1986"/>
                <a:ext cx="25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12</a:t>
                </a:r>
              </a:p>
            </p:txBody>
          </p:sp>
          <p:sp>
            <p:nvSpPr>
              <p:cNvPr id="19489" name="Text Box 311">
                <a:extLst>
                  <a:ext uri="{FF2B5EF4-FFF2-40B4-BE49-F238E27FC236}">
                    <a16:creationId xmlns:a16="http://schemas.microsoft.com/office/drawing/2014/main" id="{C1C8C81B-F943-C24C-9D81-169937E47533}"/>
                  </a:ext>
                </a:extLst>
              </p:cNvPr>
              <p:cNvSpPr txBox="1">
                <a:spLocks noChangeArrowheads="1"/>
              </p:cNvSpPr>
              <p:nvPr/>
            </p:nvSpPr>
            <p:spPr bwMode="auto">
              <a:xfrm>
                <a:off x="5053" y="1986"/>
                <a:ext cx="25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14</a:t>
                </a:r>
              </a:p>
            </p:txBody>
          </p:sp>
          <p:sp>
            <p:nvSpPr>
              <p:cNvPr id="19490" name="Text Box 312">
                <a:extLst>
                  <a:ext uri="{FF2B5EF4-FFF2-40B4-BE49-F238E27FC236}">
                    <a16:creationId xmlns:a16="http://schemas.microsoft.com/office/drawing/2014/main" id="{FD495775-1ACB-C84D-B6D2-A307270D126C}"/>
                  </a:ext>
                </a:extLst>
              </p:cNvPr>
              <p:cNvSpPr txBox="1">
                <a:spLocks noChangeArrowheads="1"/>
              </p:cNvSpPr>
              <p:nvPr/>
            </p:nvSpPr>
            <p:spPr bwMode="auto">
              <a:xfrm>
                <a:off x="2326" y="1872"/>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0</a:t>
                </a:r>
              </a:p>
            </p:txBody>
          </p:sp>
          <p:sp>
            <p:nvSpPr>
              <p:cNvPr id="19491" name="Text Box 313">
                <a:extLst>
                  <a:ext uri="{FF2B5EF4-FFF2-40B4-BE49-F238E27FC236}">
                    <a16:creationId xmlns:a16="http://schemas.microsoft.com/office/drawing/2014/main" id="{E1604C83-A444-5447-8011-6C72C0BA8165}"/>
                  </a:ext>
                </a:extLst>
              </p:cNvPr>
              <p:cNvSpPr txBox="1">
                <a:spLocks noChangeArrowheads="1"/>
              </p:cNvSpPr>
              <p:nvPr/>
            </p:nvSpPr>
            <p:spPr bwMode="auto">
              <a:xfrm>
                <a:off x="2326" y="153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2</a:t>
                </a:r>
              </a:p>
            </p:txBody>
          </p:sp>
          <p:sp>
            <p:nvSpPr>
              <p:cNvPr id="19492" name="Text Box 314">
                <a:extLst>
                  <a:ext uri="{FF2B5EF4-FFF2-40B4-BE49-F238E27FC236}">
                    <a16:creationId xmlns:a16="http://schemas.microsoft.com/office/drawing/2014/main" id="{5A5EE981-FAEB-0848-B603-5FB30B55A437}"/>
                  </a:ext>
                </a:extLst>
              </p:cNvPr>
              <p:cNvSpPr txBox="1">
                <a:spLocks noChangeArrowheads="1"/>
              </p:cNvSpPr>
              <p:nvPr/>
            </p:nvSpPr>
            <p:spPr bwMode="auto">
              <a:xfrm>
                <a:off x="2326" y="1152"/>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4</a:t>
                </a:r>
              </a:p>
            </p:txBody>
          </p:sp>
          <p:sp>
            <p:nvSpPr>
              <p:cNvPr id="19493" name="Text Box 315">
                <a:extLst>
                  <a:ext uri="{FF2B5EF4-FFF2-40B4-BE49-F238E27FC236}">
                    <a16:creationId xmlns:a16="http://schemas.microsoft.com/office/drawing/2014/main" id="{155B1000-65B2-D24C-BF7C-DF5E3B07B793}"/>
                  </a:ext>
                </a:extLst>
              </p:cNvPr>
              <p:cNvSpPr txBox="1">
                <a:spLocks noChangeArrowheads="1"/>
              </p:cNvSpPr>
              <p:nvPr/>
            </p:nvSpPr>
            <p:spPr bwMode="auto">
              <a:xfrm>
                <a:off x="2326" y="768"/>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6</a:t>
                </a:r>
              </a:p>
            </p:txBody>
          </p:sp>
          <p:sp>
            <p:nvSpPr>
              <p:cNvPr id="19494" name="Text Box 316">
                <a:extLst>
                  <a:ext uri="{FF2B5EF4-FFF2-40B4-BE49-F238E27FC236}">
                    <a16:creationId xmlns:a16="http://schemas.microsoft.com/office/drawing/2014/main" id="{B6B4558E-55F5-9748-A8D1-533D9FDAB53E}"/>
                  </a:ext>
                </a:extLst>
              </p:cNvPr>
              <p:cNvSpPr txBox="1">
                <a:spLocks noChangeArrowheads="1"/>
              </p:cNvSpPr>
              <p:nvPr/>
            </p:nvSpPr>
            <p:spPr bwMode="auto">
              <a:xfrm>
                <a:off x="2160" y="816"/>
                <a:ext cx="201"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S</a:t>
                </a:r>
              </a:p>
              <a:p>
                <a:pPr algn="ctr" eaLnBrk="1" hangingPunct="1">
                  <a:spcBef>
                    <a:spcPct val="0"/>
                  </a:spcBef>
                  <a:buFontTx/>
                  <a:buNone/>
                </a:pPr>
                <a:r>
                  <a:rPr lang="en-US" altLang="en-US" sz="1600">
                    <a:cs typeface="Arial" panose="020B0604020202020204" pitchFamily="34" charset="0"/>
                  </a:rPr>
                  <a:t>t</a:t>
                </a:r>
              </a:p>
              <a:p>
                <a:pPr algn="ctr" eaLnBrk="1" hangingPunct="1">
                  <a:spcBef>
                    <a:spcPct val="0"/>
                  </a:spcBef>
                  <a:buFontTx/>
                  <a:buNone/>
                </a:pPr>
                <a:r>
                  <a:rPr lang="en-US" altLang="en-US" sz="1600">
                    <a:cs typeface="Arial" panose="020B0604020202020204" pitchFamily="34" charset="0"/>
                  </a:rPr>
                  <a:t>a</a:t>
                </a:r>
              </a:p>
              <a:p>
                <a:pPr algn="ctr" eaLnBrk="1" hangingPunct="1">
                  <a:spcBef>
                    <a:spcPct val="0"/>
                  </a:spcBef>
                  <a:buFontTx/>
                  <a:buNone/>
                </a:pPr>
                <a:r>
                  <a:rPr lang="en-US" altLang="en-US" sz="1600">
                    <a:cs typeface="Arial" panose="020B0604020202020204" pitchFamily="34" charset="0"/>
                  </a:rPr>
                  <a:t>f</a:t>
                </a:r>
              </a:p>
              <a:p>
                <a:pPr algn="ctr" eaLnBrk="1" hangingPunct="1">
                  <a:spcBef>
                    <a:spcPct val="0"/>
                  </a:spcBef>
                  <a:buFontTx/>
                  <a:buNone/>
                </a:pPr>
                <a:r>
                  <a:rPr lang="en-US" altLang="en-US" sz="1600">
                    <a:cs typeface="Arial" panose="020B0604020202020204" pitchFamily="34" charset="0"/>
                  </a:rPr>
                  <a:t>f</a:t>
                </a:r>
              </a:p>
            </p:txBody>
          </p:sp>
          <p:sp>
            <p:nvSpPr>
              <p:cNvPr id="19495" name="Text Box 317">
                <a:extLst>
                  <a:ext uri="{FF2B5EF4-FFF2-40B4-BE49-F238E27FC236}">
                    <a16:creationId xmlns:a16="http://schemas.microsoft.com/office/drawing/2014/main" id="{99B3FF46-9853-5A48-91A8-2C7EB6D07E5A}"/>
                  </a:ext>
                </a:extLst>
              </p:cNvPr>
              <p:cNvSpPr txBox="1">
                <a:spLocks noChangeArrowheads="1"/>
              </p:cNvSpPr>
              <p:nvPr/>
            </p:nvSpPr>
            <p:spPr bwMode="auto">
              <a:xfrm>
                <a:off x="2326" y="384"/>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8</a:t>
                </a:r>
              </a:p>
            </p:txBody>
          </p:sp>
          <p:sp>
            <p:nvSpPr>
              <p:cNvPr id="19496" name="Line 318">
                <a:extLst>
                  <a:ext uri="{FF2B5EF4-FFF2-40B4-BE49-F238E27FC236}">
                    <a16:creationId xmlns:a16="http://schemas.microsoft.com/office/drawing/2014/main" id="{2BA1B881-EAAC-C642-88D7-C0ABB573F1C8}"/>
                  </a:ext>
                </a:extLst>
              </p:cNvPr>
              <p:cNvSpPr>
                <a:spLocks noChangeShapeType="1"/>
              </p:cNvSpPr>
              <p:nvPr/>
            </p:nvSpPr>
            <p:spPr bwMode="auto">
              <a:xfrm>
                <a:off x="2496" y="480"/>
                <a:ext cx="0" cy="15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97" name="Line 319">
                <a:extLst>
                  <a:ext uri="{FF2B5EF4-FFF2-40B4-BE49-F238E27FC236}">
                    <a16:creationId xmlns:a16="http://schemas.microsoft.com/office/drawing/2014/main" id="{B8C4D173-1D7B-BE42-865D-630BC34219C5}"/>
                  </a:ext>
                </a:extLst>
              </p:cNvPr>
              <p:cNvSpPr>
                <a:spLocks noChangeShapeType="1"/>
              </p:cNvSpPr>
              <p:nvPr/>
            </p:nvSpPr>
            <p:spPr bwMode="auto">
              <a:xfrm>
                <a:off x="2496" y="2016"/>
                <a:ext cx="30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472" name="Rectangle 320">
              <a:extLst>
                <a:ext uri="{FF2B5EF4-FFF2-40B4-BE49-F238E27FC236}">
                  <a16:creationId xmlns:a16="http://schemas.microsoft.com/office/drawing/2014/main" id="{EBFBDDAA-BD06-A242-933C-859E86274ADE}"/>
                </a:ext>
              </a:extLst>
            </p:cNvPr>
            <p:cNvSpPr>
              <a:spLocks noChangeArrowheads="1"/>
            </p:cNvSpPr>
            <p:nvPr/>
          </p:nvSpPr>
          <p:spPr bwMode="auto">
            <a:xfrm>
              <a:off x="2496" y="3408"/>
              <a:ext cx="960" cy="384"/>
            </a:xfrm>
            <a:prstGeom prst="rect">
              <a:avLst/>
            </a:prstGeom>
            <a:solidFill>
              <a:srgbClr val="66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Tb1</a:t>
              </a:r>
            </a:p>
          </p:txBody>
        </p:sp>
        <p:sp>
          <p:nvSpPr>
            <p:cNvPr id="19473" name="Rectangle 321">
              <a:extLst>
                <a:ext uri="{FF2B5EF4-FFF2-40B4-BE49-F238E27FC236}">
                  <a16:creationId xmlns:a16="http://schemas.microsoft.com/office/drawing/2014/main" id="{AEE33DD0-CEA1-6641-BB7D-2FCA5E6AFBFC}"/>
                </a:ext>
              </a:extLst>
            </p:cNvPr>
            <p:cNvSpPr>
              <a:spLocks noChangeArrowheads="1"/>
            </p:cNvSpPr>
            <p:nvPr/>
          </p:nvSpPr>
          <p:spPr bwMode="auto">
            <a:xfrm>
              <a:off x="4032" y="2640"/>
              <a:ext cx="768" cy="384"/>
            </a:xfrm>
            <a:prstGeom prst="rect">
              <a:avLst/>
            </a:prstGeom>
            <a:solidFill>
              <a:srgbClr val="FF99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Tc1</a:t>
              </a:r>
            </a:p>
          </p:txBody>
        </p:sp>
        <p:sp>
          <p:nvSpPr>
            <p:cNvPr id="19474" name="Rectangle 322">
              <a:extLst>
                <a:ext uri="{FF2B5EF4-FFF2-40B4-BE49-F238E27FC236}">
                  <a16:creationId xmlns:a16="http://schemas.microsoft.com/office/drawing/2014/main" id="{BE676343-BCB8-3447-BF19-E9CF6546C0D8}"/>
                </a:ext>
              </a:extLst>
            </p:cNvPr>
            <p:cNvSpPr>
              <a:spLocks noChangeArrowheads="1"/>
            </p:cNvSpPr>
            <p:nvPr/>
          </p:nvSpPr>
          <p:spPr bwMode="auto">
            <a:xfrm>
              <a:off x="2496" y="2832"/>
              <a:ext cx="384" cy="576"/>
            </a:xfrm>
            <a:prstGeom prst="rect">
              <a:avLst/>
            </a:prstGeom>
            <a:solidFill>
              <a:srgbClr val="82C3FE"/>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Ta1</a:t>
              </a:r>
            </a:p>
          </p:txBody>
        </p:sp>
        <p:sp>
          <p:nvSpPr>
            <p:cNvPr id="19475" name="Rectangle 323">
              <a:extLst>
                <a:ext uri="{FF2B5EF4-FFF2-40B4-BE49-F238E27FC236}">
                  <a16:creationId xmlns:a16="http://schemas.microsoft.com/office/drawing/2014/main" id="{A95A006C-8233-D742-B519-EE2443A4DBBC}"/>
                </a:ext>
              </a:extLst>
            </p:cNvPr>
            <p:cNvSpPr>
              <a:spLocks noChangeArrowheads="1"/>
            </p:cNvSpPr>
            <p:nvPr/>
          </p:nvSpPr>
          <p:spPr bwMode="auto">
            <a:xfrm>
              <a:off x="2880" y="2640"/>
              <a:ext cx="1152" cy="384"/>
            </a:xfrm>
            <a:prstGeom prst="rect">
              <a:avLst/>
            </a:prstGeom>
            <a:solidFill>
              <a:srgbClr val="FF99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Ta2</a:t>
              </a:r>
            </a:p>
          </p:txBody>
        </p:sp>
        <p:sp>
          <p:nvSpPr>
            <p:cNvPr id="19476" name="Rectangle 324">
              <a:extLst>
                <a:ext uri="{FF2B5EF4-FFF2-40B4-BE49-F238E27FC236}">
                  <a16:creationId xmlns:a16="http://schemas.microsoft.com/office/drawing/2014/main" id="{61BB5A05-3CED-3447-851A-FB93E42076A9}"/>
                </a:ext>
              </a:extLst>
            </p:cNvPr>
            <p:cNvSpPr>
              <a:spLocks noChangeArrowheads="1"/>
            </p:cNvSpPr>
            <p:nvPr/>
          </p:nvSpPr>
          <p:spPr bwMode="auto">
            <a:xfrm>
              <a:off x="4416" y="3216"/>
              <a:ext cx="576" cy="576"/>
            </a:xfrm>
            <a:prstGeom prst="rect">
              <a:avLst/>
            </a:prstGeom>
            <a:solidFill>
              <a:srgbClr val="82C3FE"/>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Tb2</a:t>
              </a:r>
            </a:p>
          </p:txBody>
        </p:sp>
        <p:sp>
          <p:nvSpPr>
            <p:cNvPr id="19477" name="Rectangle 325">
              <a:extLst>
                <a:ext uri="{FF2B5EF4-FFF2-40B4-BE49-F238E27FC236}">
                  <a16:creationId xmlns:a16="http://schemas.microsoft.com/office/drawing/2014/main" id="{87278B4F-E48F-9B4C-9F3B-959E392C8E1D}"/>
                </a:ext>
              </a:extLst>
            </p:cNvPr>
            <p:cNvSpPr>
              <a:spLocks noChangeArrowheads="1"/>
            </p:cNvSpPr>
            <p:nvPr/>
          </p:nvSpPr>
          <p:spPr bwMode="auto">
            <a:xfrm>
              <a:off x="4416" y="3024"/>
              <a:ext cx="384" cy="192"/>
            </a:xfrm>
            <a:prstGeom prst="rect">
              <a:avLst/>
            </a:prstGeom>
            <a:solidFill>
              <a:srgbClr val="66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Td2</a:t>
              </a:r>
            </a:p>
          </p:txBody>
        </p:sp>
        <p:sp>
          <p:nvSpPr>
            <p:cNvPr id="19478" name="Rectangle 326">
              <a:extLst>
                <a:ext uri="{FF2B5EF4-FFF2-40B4-BE49-F238E27FC236}">
                  <a16:creationId xmlns:a16="http://schemas.microsoft.com/office/drawing/2014/main" id="{1C144415-2B77-1F4E-899F-12C3EC254EC5}"/>
                </a:ext>
              </a:extLst>
            </p:cNvPr>
            <p:cNvSpPr>
              <a:spLocks noChangeArrowheads="1"/>
            </p:cNvSpPr>
            <p:nvPr/>
          </p:nvSpPr>
          <p:spPr bwMode="auto">
            <a:xfrm>
              <a:off x="4992" y="3408"/>
              <a:ext cx="576" cy="384"/>
            </a:xfrm>
            <a:prstGeom prst="rect">
              <a:avLst/>
            </a:prstGeom>
            <a:solidFill>
              <a:srgbClr val="66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Tb3</a:t>
              </a:r>
            </a:p>
          </p:txBody>
        </p:sp>
        <p:sp>
          <p:nvSpPr>
            <p:cNvPr id="19479" name="Rectangle 327">
              <a:extLst>
                <a:ext uri="{FF2B5EF4-FFF2-40B4-BE49-F238E27FC236}">
                  <a16:creationId xmlns:a16="http://schemas.microsoft.com/office/drawing/2014/main" id="{F94D89A5-9CE8-2246-AEB5-6BE23A6AB3CE}"/>
                </a:ext>
              </a:extLst>
            </p:cNvPr>
            <p:cNvSpPr>
              <a:spLocks noChangeArrowheads="1"/>
            </p:cNvSpPr>
            <p:nvPr/>
          </p:nvSpPr>
          <p:spPr bwMode="auto">
            <a:xfrm>
              <a:off x="3456" y="3024"/>
              <a:ext cx="960" cy="768"/>
            </a:xfrm>
            <a:prstGeom prst="rect">
              <a:avLst/>
            </a:prstGeom>
            <a:solidFill>
              <a:srgbClr val="82C3FE"/>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Td1</a:t>
              </a:r>
            </a:p>
          </p:txBody>
        </p:sp>
      </p:grpSp>
      <p:sp>
        <p:nvSpPr>
          <p:cNvPr id="19470" name="AutoShape 328">
            <a:extLst>
              <a:ext uri="{FF2B5EF4-FFF2-40B4-BE49-F238E27FC236}">
                <a16:creationId xmlns:a16="http://schemas.microsoft.com/office/drawing/2014/main" id="{A77A68B3-0DCA-3846-AFAF-33301A7FF09F}"/>
              </a:ext>
            </a:extLst>
          </p:cNvPr>
          <p:cNvSpPr>
            <a:spLocks noChangeArrowheads="1"/>
          </p:cNvSpPr>
          <p:nvPr/>
        </p:nvSpPr>
        <p:spPr bwMode="auto">
          <a:xfrm>
            <a:off x="6629400" y="2819400"/>
            <a:ext cx="762000" cy="381000"/>
          </a:xfrm>
          <a:prstGeom prst="leftRightArrow">
            <a:avLst>
              <a:gd name="adj1" fmla="val 50000"/>
              <a:gd name="adj2" fmla="val 40000"/>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cs typeface="Arial" panose="020B0604020202020204" pitchFamily="34" charset="0"/>
              </a:rPr>
              <a:t>Switch?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44950E49-F575-3340-997F-270350D93970}"/>
              </a:ext>
            </a:extLst>
          </p:cNvPr>
          <p:cNvSpPr>
            <a:spLocks noGrp="1"/>
          </p:cNvSpPr>
          <p:nvPr>
            <p:ph type="dt" sz="quarter" idx="10"/>
          </p:nvPr>
        </p:nvSpPr>
        <p:spPr/>
        <p:txBody>
          <a:bodyPr/>
          <a:lstStyle/>
          <a:p>
            <a:pPr>
              <a:defRPr/>
            </a:pPr>
            <a:r>
              <a:rPr lang="en-US" altLang="en-US"/>
              <a:t>Winter 2021</a:t>
            </a:r>
          </a:p>
        </p:txBody>
      </p:sp>
      <p:sp>
        <p:nvSpPr>
          <p:cNvPr id="8" name="Footer Placeholder 4">
            <a:extLst>
              <a:ext uri="{FF2B5EF4-FFF2-40B4-BE49-F238E27FC236}">
                <a16:creationId xmlns:a16="http://schemas.microsoft.com/office/drawing/2014/main" id="{38FF0DDE-6182-9845-BC3D-07DE4EEF2239}"/>
              </a:ext>
            </a:extLst>
          </p:cNvPr>
          <p:cNvSpPr>
            <a:spLocks noGrp="1"/>
          </p:cNvSpPr>
          <p:nvPr>
            <p:ph type="ftr" sz="quarter" idx="11"/>
          </p:nvPr>
        </p:nvSpPr>
        <p:spPr/>
        <p:txBody>
          <a:bodyPr/>
          <a:lstStyle/>
          <a:p>
            <a:pPr>
              <a:defRPr/>
            </a:pPr>
            <a:r>
              <a:rPr lang="en-US" altLang="en-US"/>
              <a:t>Parallel Processing, Some Broad Topics</a:t>
            </a:r>
          </a:p>
        </p:txBody>
      </p:sp>
      <p:sp>
        <p:nvSpPr>
          <p:cNvPr id="21508" name="Slide Number Placeholder 5">
            <a:extLst>
              <a:ext uri="{FF2B5EF4-FFF2-40B4-BE49-F238E27FC236}">
                <a16:creationId xmlns:a16="http://schemas.microsoft.com/office/drawing/2014/main" id="{72DBC443-80FA-244C-9D26-79406202CBD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088979F7-D589-F34F-A4BA-D8F9D68E54DF}" type="slidenum">
              <a:rPr lang="en-US" altLang="en-US" sz="1200" smtClean="0"/>
              <a:pPr>
                <a:spcBef>
                  <a:spcPct val="0"/>
                </a:spcBef>
                <a:buFontTx/>
                <a:buNone/>
              </a:pPr>
              <a:t>16</a:t>
            </a:fld>
            <a:endParaRPr lang="en-US" altLang="en-US" sz="1200"/>
          </a:p>
        </p:txBody>
      </p:sp>
      <p:sp>
        <p:nvSpPr>
          <p:cNvPr id="21509" name="Rectangle 6">
            <a:extLst>
              <a:ext uri="{FF2B5EF4-FFF2-40B4-BE49-F238E27FC236}">
                <a16:creationId xmlns:a16="http://schemas.microsoft.com/office/drawing/2014/main" id="{2A7BD934-F79A-B34C-AB82-E684C002C06B}"/>
              </a:ext>
            </a:extLst>
          </p:cNvPr>
          <p:cNvSpPr>
            <a:spLocks noGrp="1" noChangeArrowheads="1"/>
          </p:cNvSpPr>
          <p:nvPr>
            <p:ph type="title"/>
          </p:nvPr>
        </p:nvSpPr>
        <p:spPr>
          <a:xfrm>
            <a:off x="228600" y="228600"/>
            <a:ext cx="8686800" cy="685800"/>
          </a:xfrm>
        </p:spPr>
        <p:txBody>
          <a:bodyPr/>
          <a:lstStyle/>
          <a:p>
            <a:pPr eaLnBrk="1" hangingPunct="1"/>
            <a:r>
              <a:rPr lang="en-US" altLang="en-US" sz="2800"/>
              <a:t>Complexity of Scheduling Problems</a:t>
            </a:r>
          </a:p>
        </p:txBody>
      </p:sp>
      <p:sp>
        <p:nvSpPr>
          <p:cNvPr id="21510" name="Rectangle 8">
            <a:extLst>
              <a:ext uri="{FF2B5EF4-FFF2-40B4-BE49-F238E27FC236}">
                <a16:creationId xmlns:a16="http://schemas.microsoft.com/office/drawing/2014/main" id="{51D56539-087E-2B48-8A8C-CE3F58F1CDA8}"/>
              </a:ext>
            </a:extLst>
          </p:cNvPr>
          <p:cNvSpPr>
            <a:spLocks noChangeArrowheads="1"/>
          </p:cNvSpPr>
          <p:nvPr/>
        </p:nvSpPr>
        <p:spPr bwMode="auto">
          <a:xfrm>
            <a:off x="0" y="2214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21511" name="Rectangle 9">
            <a:extLst>
              <a:ext uri="{FF2B5EF4-FFF2-40B4-BE49-F238E27FC236}">
                <a16:creationId xmlns:a16="http://schemas.microsoft.com/office/drawing/2014/main" id="{C3E5134E-0820-EB4D-93F6-31A9B5D027D1}"/>
              </a:ext>
            </a:extLst>
          </p:cNvPr>
          <p:cNvSpPr>
            <a:spLocks noChangeArrowheads="1"/>
          </p:cNvSpPr>
          <p:nvPr/>
        </p:nvSpPr>
        <p:spPr bwMode="auto">
          <a:xfrm>
            <a:off x="0" y="2462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21512" name="Text Box 10">
            <a:extLst>
              <a:ext uri="{FF2B5EF4-FFF2-40B4-BE49-F238E27FC236}">
                <a16:creationId xmlns:a16="http://schemas.microsoft.com/office/drawing/2014/main" id="{A36736F7-3BBC-B147-9EAE-FF5B52F53C7C}"/>
              </a:ext>
            </a:extLst>
          </p:cNvPr>
          <p:cNvSpPr txBox="1">
            <a:spLocks noChangeArrowheads="1"/>
          </p:cNvSpPr>
          <p:nvPr/>
        </p:nvSpPr>
        <p:spPr bwMode="auto">
          <a:xfrm>
            <a:off x="304800" y="914400"/>
            <a:ext cx="8534400" cy="2867025"/>
          </a:xfrm>
          <a:prstGeom prst="rect">
            <a:avLst/>
          </a:prstGeom>
          <a:solidFill>
            <a:srgbClr val="FFFF66"/>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0513" indent="-2905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0"/>
              </a:spcBef>
              <a:buFontTx/>
              <a:buNone/>
            </a:pPr>
            <a:r>
              <a:rPr lang="en-US" altLang="en-US" sz="2000" b="1">
                <a:solidFill>
                  <a:srgbClr val="000000"/>
                </a:solidFill>
                <a:cs typeface="Times New Roman" panose="02020603050405020304" pitchFamily="18" charset="0"/>
              </a:rPr>
              <a:t>Most scheduling problems, even with 2 processors, are NP-complete</a:t>
            </a:r>
          </a:p>
          <a:p>
            <a:pPr eaLnBrk="1" hangingPunct="1">
              <a:lnSpc>
                <a:spcPct val="95000"/>
              </a:lnSpc>
              <a:spcBef>
                <a:spcPct val="0"/>
              </a:spcBef>
              <a:buFontTx/>
              <a:buNone/>
            </a:pPr>
            <a:endParaRPr lang="en-US" altLang="en-US" sz="1000" b="1">
              <a:solidFill>
                <a:srgbClr val="000000"/>
              </a:solidFill>
              <a:cs typeface="Times New Roman" panose="02020603050405020304" pitchFamily="18" charset="0"/>
            </a:endParaRPr>
          </a:p>
          <a:p>
            <a:pPr eaLnBrk="1" hangingPunct="1">
              <a:lnSpc>
                <a:spcPct val="95000"/>
              </a:lnSpc>
              <a:spcBef>
                <a:spcPct val="0"/>
              </a:spcBef>
              <a:buFontTx/>
              <a:buNone/>
            </a:pPr>
            <a:r>
              <a:rPr lang="en-US" altLang="en-US" sz="2000" b="1">
                <a:solidFill>
                  <a:srgbClr val="000000"/>
                </a:solidFill>
                <a:cs typeface="Times New Roman" panose="02020603050405020304" pitchFamily="18" charset="0"/>
              </a:rPr>
              <a:t>Easy, or tractable (polynomial-time), cases include:</a:t>
            </a:r>
          </a:p>
          <a:p>
            <a:pPr eaLnBrk="1" hangingPunct="1">
              <a:lnSpc>
                <a:spcPct val="95000"/>
              </a:lnSpc>
              <a:spcBef>
                <a:spcPct val="0"/>
              </a:spcBef>
              <a:buFontTx/>
              <a:buNone/>
            </a:pPr>
            <a:endParaRPr lang="en-US" altLang="en-US" sz="800" b="1">
              <a:solidFill>
                <a:srgbClr val="000000"/>
              </a:solidFill>
              <a:cs typeface="Times New Roman" panose="02020603050405020304" pitchFamily="18" charset="0"/>
            </a:endParaRPr>
          </a:p>
          <a:p>
            <a:pPr eaLnBrk="1" hangingPunct="1">
              <a:lnSpc>
                <a:spcPct val="95000"/>
              </a:lnSpc>
              <a:spcBef>
                <a:spcPct val="0"/>
              </a:spcBef>
              <a:buFontTx/>
              <a:buNone/>
            </a:pPr>
            <a:r>
              <a:rPr lang="en-US" altLang="en-US" sz="2000">
                <a:solidFill>
                  <a:srgbClr val="000000"/>
                </a:solidFill>
                <a:cs typeface="Times New Roman" panose="02020603050405020304" pitchFamily="18" charset="0"/>
              </a:rPr>
              <a:t>1.	Unit-time tasks, with 2 processors</a:t>
            </a:r>
          </a:p>
          <a:p>
            <a:pPr eaLnBrk="1" hangingPunct="1">
              <a:lnSpc>
                <a:spcPct val="95000"/>
              </a:lnSpc>
              <a:spcBef>
                <a:spcPct val="0"/>
              </a:spcBef>
              <a:buFontTx/>
              <a:buNone/>
            </a:pPr>
            <a:endParaRPr lang="en-US" altLang="en-US" sz="800">
              <a:solidFill>
                <a:srgbClr val="000000"/>
              </a:solidFill>
              <a:cs typeface="Times New Roman" panose="02020603050405020304" pitchFamily="18" charset="0"/>
            </a:endParaRPr>
          </a:p>
          <a:p>
            <a:pPr eaLnBrk="1" hangingPunct="1">
              <a:lnSpc>
                <a:spcPct val="95000"/>
              </a:lnSpc>
              <a:spcBef>
                <a:spcPct val="0"/>
              </a:spcBef>
              <a:buFontTx/>
              <a:buNone/>
            </a:pPr>
            <a:r>
              <a:rPr lang="en-US" altLang="en-US" sz="2000">
                <a:solidFill>
                  <a:srgbClr val="000000"/>
                </a:solidFill>
                <a:cs typeface="Times New Roman" panose="02020603050405020304" pitchFamily="18" charset="0"/>
              </a:rPr>
              <a:t>2.	Task graphs that are forests, with any number of processors </a:t>
            </a:r>
          </a:p>
          <a:p>
            <a:pPr eaLnBrk="1" hangingPunct="1">
              <a:lnSpc>
                <a:spcPct val="95000"/>
              </a:lnSpc>
              <a:spcBef>
                <a:spcPct val="0"/>
              </a:spcBef>
              <a:buFontTx/>
              <a:buNone/>
            </a:pPr>
            <a:endParaRPr lang="en-US" altLang="en-US" sz="1000" b="1">
              <a:solidFill>
                <a:srgbClr val="000000"/>
              </a:solidFill>
              <a:cs typeface="Times New Roman" panose="02020603050405020304" pitchFamily="18" charset="0"/>
            </a:endParaRPr>
          </a:p>
          <a:p>
            <a:pPr eaLnBrk="1" hangingPunct="1">
              <a:lnSpc>
                <a:spcPct val="95000"/>
              </a:lnSpc>
              <a:spcBef>
                <a:spcPct val="0"/>
              </a:spcBef>
              <a:buFontTx/>
              <a:buNone/>
            </a:pPr>
            <a:r>
              <a:rPr lang="en-US" altLang="en-US" sz="2000" b="1">
                <a:solidFill>
                  <a:srgbClr val="000000"/>
                </a:solidFill>
                <a:cs typeface="Times New Roman" panose="02020603050405020304" pitchFamily="18" charset="0"/>
              </a:rPr>
              <a:t>Surprisingly hard, or intractable, cases include:</a:t>
            </a:r>
          </a:p>
          <a:p>
            <a:pPr eaLnBrk="1" hangingPunct="1">
              <a:lnSpc>
                <a:spcPct val="95000"/>
              </a:lnSpc>
              <a:spcBef>
                <a:spcPct val="0"/>
              </a:spcBef>
              <a:buFontTx/>
              <a:buNone/>
            </a:pPr>
            <a:endParaRPr lang="en-US" altLang="en-US" sz="800" b="1">
              <a:solidFill>
                <a:srgbClr val="000000"/>
              </a:solidFill>
              <a:cs typeface="Times New Roman" panose="02020603050405020304" pitchFamily="18" charset="0"/>
            </a:endParaRPr>
          </a:p>
          <a:p>
            <a:pPr eaLnBrk="1" hangingPunct="1">
              <a:lnSpc>
                <a:spcPct val="95000"/>
              </a:lnSpc>
              <a:spcBef>
                <a:spcPct val="0"/>
              </a:spcBef>
              <a:buFontTx/>
              <a:buNone/>
            </a:pPr>
            <a:r>
              <a:rPr lang="en-US" altLang="en-US" sz="2000">
                <a:solidFill>
                  <a:srgbClr val="000000"/>
                </a:solidFill>
                <a:cs typeface="Times New Roman" panose="02020603050405020304" pitchFamily="18" charset="0"/>
              </a:rPr>
              <a:t>1.	Tasks of running time 1 or 2, with 2 processors (nonpreemptive)</a:t>
            </a:r>
          </a:p>
          <a:p>
            <a:pPr eaLnBrk="1" hangingPunct="1">
              <a:lnSpc>
                <a:spcPct val="95000"/>
              </a:lnSpc>
              <a:spcBef>
                <a:spcPct val="0"/>
              </a:spcBef>
              <a:buFontTx/>
              <a:buNone/>
            </a:pPr>
            <a:endParaRPr lang="en-US" altLang="en-US" sz="800">
              <a:solidFill>
                <a:srgbClr val="000000"/>
              </a:solidFill>
              <a:cs typeface="Times New Roman" panose="02020603050405020304" pitchFamily="18" charset="0"/>
            </a:endParaRPr>
          </a:p>
          <a:p>
            <a:pPr eaLnBrk="1" hangingPunct="1">
              <a:lnSpc>
                <a:spcPct val="95000"/>
              </a:lnSpc>
              <a:spcBef>
                <a:spcPct val="0"/>
              </a:spcBef>
              <a:buFontTx/>
              <a:buNone/>
            </a:pPr>
            <a:r>
              <a:rPr lang="en-US" altLang="en-US" sz="2000">
                <a:solidFill>
                  <a:srgbClr val="000000"/>
                </a:solidFill>
                <a:cs typeface="Times New Roman" panose="02020603050405020304" pitchFamily="18" charset="0"/>
              </a:rPr>
              <a:t>2.	Unit-time tasks on 3 or more processors</a:t>
            </a:r>
          </a:p>
        </p:txBody>
      </p:sp>
      <p:sp>
        <p:nvSpPr>
          <p:cNvPr id="21513" name="Text Box 43">
            <a:extLst>
              <a:ext uri="{FF2B5EF4-FFF2-40B4-BE49-F238E27FC236}">
                <a16:creationId xmlns:a16="http://schemas.microsoft.com/office/drawing/2014/main" id="{929BBCEE-263A-DF4D-9ADC-D7FC07B917B3}"/>
              </a:ext>
            </a:extLst>
          </p:cNvPr>
          <p:cNvSpPr txBox="1">
            <a:spLocks noChangeArrowheads="1"/>
          </p:cNvSpPr>
          <p:nvPr/>
        </p:nvSpPr>
        <p:spPr bwMode="auto">
          <a:xfrm>
            <a:off x="304800" y="4038600"/>
            <a:ext cx="8534400" cy="1920875"/>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0000"/>
                </a:solidFill>
                <a:cs typeface="Times New Roman" panose="02020603050405020304" pitchFamily="18" charset="0"/>
              </a:rPr>
              <a:t>Many practical scheduling problems are solved by heuristics</a:t>
            </a:r>
          </a:p>
          <a:p>
            <a:pPr eaLnBrk="1" hangingPunct="1">
              <a:spcBef>
                <a:spcPct val="0"/>
              </a:spcBef>
              <a:buFontTx/>
              <a:buNone/>
            </a:pPr>
            <a:endParaRPr lang="en-US" altLang="en-US" sz="1000" b="1">
              <a:solidFill>
                <a:srgbClr val="000000"/>
              </a:solidFill>
              <a:cs typeface="Times New Roman" panose="02020603050405020304" pitchFamily="18" charset="0"/>
            </a:endParaRPr>
          </a:p>
          <a:p>
            <a:pPr eaLnBrk="1" hangingPunct="1">
              <a:spcBef>
                <a:spcPct val="0"/>
              </a:spcBef>
              <a:buFontTx/>
              <a:buNone/>
            </a:pPr>
            <a:r>
              <a:rPr lang="en-US" altLang="en-US" sz="2000">
                <a:solidFill>
                  <a:srgbClr val="000000"/>
                </a:solidFill>
                <a:cs typeface="Times New Roman" panose="02020603050405020304" pitchFamily="18" charset="0"/>
              </a:rPr>
              <a:t>Heuristics typically have decision parameters that can be tuned to make them suitable for a particular application context</a:t>
            </a:r>
          </a:p>
          <a:p>
            <a:pPr eaLnBrk="1" hangingPunct="1">
              <a:spcBef>
                <a:spcPct val="0"/>
              </a:spcBef>
              <a:buFontTx/>
              <a:buNone/>
            </a:pPr>
            <a:endParaRPr lang="en-US" altLang="en-US" sz="1000">
              <a:solidFill>
                <a:srgbClr val="000000"/>
              </a:solidFill>
              <a:cs typeface="Times New Roman" panose="02020603050405020304" pitchFamily="18" charset="0"/>
            </a:endParaRPr>
          </a:p>
          <a:p>
            <a:pPr eaLnBrk="1" hangingPunct="1">
              <a:spcBef>
                <a:spcPct val="0"/>
              </a:spcBef>
              <a:buFontTx/>
              <a:buNone/>
            </a:pPr>
            <a:r>
              <a:rPr lang="en-US" altLang="en-US" sz="2000">
                <a:solidFill>
                  <a:srgbClr val="000000"/>
                </a:solidFill>
                <a:cs typeface="Times New Roman" panose="02020603050405020304" pitchFamily="18" charset="0"/>
              </a:rPr>
              <a:t>The scheduling literature is full of different heuristics and experimental studies of their performance in different domains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F7DF6FA3-983E-B640-83EF-90D29A4CC87E}"/>
              </a:ext>
            </a:extLst>
          </p:cNvPr>
          <p:cNvSpPr>
            <a:spLocks noGrp="1"/>
          </p:cNvSpPr>
          <p:nvPr>
            <p:ph type="dt" sz="quarter" idx="10"/>
          </p:nvPr>
        </p:nvSpPr>
        <p:spPr/>
        <p:txBody>
          <a:bodyPr/>
          <a:lstStyle/>
          <a:p>
            <a:pPr>
              <a:defRPr/>
            </a:pPr>
            <a:r>
              <a:rPr lang="en-US" altLang="en-US"/>
              <a:t>Winter 2021</a:t>
            </a:r>
          </a:p>
        </p:txBody>
      </p:sp>
      <p:sp>
        <p:nvSpPr>
          <p:cNvPr id="9" name="Footer Placeholder 4">
            <a:extLst>
              <a:ext uri="{FF2B5EF4-FFF2-40B4-BE49-F238E27FC236}">
                <a16:creationId xmlns:a16="http://schemas.microsoft.com/office/drawing/2014/main" id="{073F735F-2EF7-A943-A331-2E051F382125}"/>
              </a:ext>
            </a:extLst>
          </p:cNvPr>
          <p:cNvSpPr>
            <a:spLocks noGrp="1"/>
          </p:cNvSpPr>
          <p:nvPr>
            <p:ph type="ftr" sz="quarter" idx="11"/>
          </p:nvPr>
        </p:nvSpPr>
        <p:spPr/>
        <p:txBody>
          <a:bodyPr/>
          <a:lstStyle/>
          <a:p>
            <a:pPr>
              <a:defRPr/>
            </a:pPr>
            <a:r>
              <a:rPr lang="en-US" altLang="en-US"/>
              <a:t>Parallel Processing, Some Broad Topics</a:t>
            </a:r>
          </a:p>
        </p:txBody>
      </p:sp>
      <p:sp>
        <p:nvSpPr>
          <p:cNvPr id="22532" name="Slide Number Placeholder 5">
            <a:extLst>
              <a:ext uri="{FF2B5EF4-FFF2-40B4-BE49-F238E27FC236}">
                <a16:creationId xmlns:a16="http://schemas.microsoft.com/office/drawing/2014/main" id="{76484846-7F23-8E42-99CE-EB5B608D58B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BC53064B-A976-F04C-917A-C820B60510ED}" type="slidenum">
              <a:rPr lang="en-US" altLang="en-US" sz="1200" smtClean="0"/>
              <a:pPr>
                <a:spcBef>
                  <a:spcPct val="0"/>
                </a:spcBef>
                <a:buFontTx/>
                <a:buNone/>
              </a:pPr>
              <a:t>17</a:t>
            </a:fld>
            <a:endParaRPr lang="en-US" altLang="en-US" sz="1200"/>
          </a:p>
        </p:txBody>
      </p:sp>
      <p:sp>
        <p:nvSpPr>
          <p:cNvPr id="22533" name="Rectangle 2">
            <a:extLst>
              <a:ext uri="{FF2B5EF4-FFF2-40B4-BE49-F238E27FC236}">
                <a16:creationId xmlns:a16="http://schemas.microsoft.com/office/drawing/2014/main" id="{9442B652-45FD-5C4D-9A0F-1E66F5F4A2CB}"/>
              </a:ext>
            </a:extLst>
          </p:cNvPr>
          <p:cNvSpPr>
            <a:spLocks noGrp="1" noChangeArrowheads="1"/>
          </p:cNvSpPr>
          <p:nvPr>
            <p:ph type="title"/>
          </p:nvPr>
        </p:nvSpPr>
        <p:spPr>
          <a:xfrm>
            <a:off x="228600" y="152400"/>
            <a:ext cx="8686800" cy="609600"/>
          </a:xfrm>
        </p:spPr>
        <p:txBody>
          <a:bodyPr/>
          <a:lstStyle/>
          <a:p>
            <a:pPr eaLnBrk="1" hangingPunct="1"/>
            <a:r>
              <a:rPr lang="en-US" altLang="en-US" sz="3200"/>
              <a:t>17.4  A Class of Scheduling Algorithms</a:t>
            </a:r>
          </a:p>
        </p:txBody>
      </p:sp>
      <p:sp>
        <p:nvSpPr>
          <p:cNvPr id="22534" name="Text Box 9">
            <a:extLst>
              <a:ext uri="{FF2B5EF4-FFF2-40B4-BE49-F238E27FC236}">
                <a16:creationId xmlns:a16="http://schemas.microsoft.com/office/drawing/2014/main" id="{92DBB4EF-72FD-BA40-BA15-2EB4F4F3150E}"/>
              </a:ext>
            </a:extLst>
          </p:cNvPr>
          <p:cNvSpPr txBox="1">
            <a:spLocks noChangeArrowheads="1"/>
          </p:cNvSpPr>
          <p:nvPr/>
        </p:nvSpPr>
        <p:spPr bwMode="auto">
          <a:xfrm>
            <a:off x="304800" y="2743200"/>
            <a:ext cx="8534400" cy="457200"/>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0000"/>
              </a:lnSpc>
              <a:spcBef>
                <a:spcPct val="0"/>
              </a:spcBef>
              <a:buFontTx/>
              <a:buNone/>
            </a:pPr>
            <a:r>
              <a:rPr lang="en-US" altLang="en-US" sz="2000">
                <a:solidFill>
                  <a:srgbClr val="000000"/>
                </a:solidFill>
                <a:cs typeface="Times New Roman" panose="02020603050405020304" pitchFamily="18" charset="0"/>
              </a:rPr>
              <a:t>With identical processors, list schedulers differ only in priority assignment</a:t>
            </a:r>
          </a:p>
        </p:txBody>
      </p:sp>
      <p:sp>
        <p:nvSpPr>
          <p:cNvPr id="22535" name="Rectangle 1037">
            <a:extLst>
              <a:ext uri="{FF2B5EF4-FFF2-40B4-BE49-F238E27FC236}">
                <a16:creationId xmlns:a16="http://schemas.microsoft.com/office/drawing/2014/main" id="{A524D3F6-5949-AB49-8EC4-B48DA6B314CD}"/>
              </a:ext>
            </a:extLst>
          </p:cNvPr>
          <p:cNvSpPr>
            <a:spLocks noChangeArrowheads="1"/>
          </p:cNvSpPr>
          <p:nvPr/>
        </p:nvSpPr>
        <p:spPr bwMode="auto">
          <a:xfrm>
            <a:off x="0" y="2214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22536" name="Rectangle 1039">
            <a:extLst>
              <a:ext uri="{FF2B5EF4-FFF2-40B4-BE49-F238E27FC236}">
                <a16:creationId xmlns:a16="http://schemas.microsoft.com/office/drawing/2014/main" id="{C1466744-503B-7B46-B8B1-3BEA31FF0643}"/>
              </a:ext>
            </a:extLst>
          </p:cNvPr>
          <p:cNvSpPr>
            <a:spLocks noChangeArrowheads="1"/>
          </p:cNvSpPr>
          <p:nvPr/>
        </p:nvSpPr>
        <p:spPr bwMode="auto">
          <a:xfrm>
            <a:off x="0" y="2462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22537" name="Text Box 1040">
            <a:extLst>
              <a:ext uri="{FF2B5EF4-FFF2-40B4-BE49-F238E27FC236}">
                <a16:creationId xmlns:a16="http://schemas.microsoft.com/office/drawing/2014/main" id="{A7FE6C64-D610-A04D-AAF8-B7B4628DDD8A}"/>
              </a:ext>
            </a:extLst>
          </p:cNvPr>
          <p:cNvSpPr txBox="1">
            <a:spLocks noChangeArrowheads="1"/>
          </p:cNvSpPr>
          <p:nvPr/>
        </p:nvSpPr>
        <p:spPr bwMode="auto">
          <a:xfrm>
            <a:off x="304800" y="838200"/>
            <a:ext cx="8534400" cy="1738313"/>
          </a:xfrm>
          <a:prstGeom prst="rect">
            <a:avLst/>
          </a:prstGeom>
          <a:solidFill>
            <a:srgbClr val="FFCC66"/>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E40000"/>
                </a:solidFill>
                <a:cs typeface="Times New Roman" panose="02020603050405020304" pitchFamily="18" charset="0"/>
              </a:rPr>
              <a:t>List scheduling</a:t>
            </a:r>
          </a:p>
          <a:p>
            <a:pPr eaLnBrk="1" hangingPunct="1">
              <a:spcBef>
                <a:spcPct val="0"/>
              </a:spcBef>
              <a:buFontTx/>
              <a:buNone/>
            </a:pPr>
            <a:endParaRPr lang="en-US" altLang="en-US" sz="800">
              <a:solidFill>
                <a:srgbClr val="000000"/>
              </a:solidFill>
              <a:cs typeface="Times New Roman" panose="02020603050405020304" pitchFamily="18" charset="0"/>
            </a:endParaRPr>
          </a:p>
          <a:p>
            <a:pPr eaLnBrk="1" hangingPunct="1">
              <a:spcBef>
                <a:spcPct val="0"/>
              </a:spcBef>
              <a:buFontTx/>
              <a:buNone/>
            </a:pPr>
            <a:r>
              <a:rPr lang="en-US" altLang="en-US" sz="2000">
                <a:solidFill>
                  <a:srgbClr val="000000"/>
                </a:solidFill>
                <a:cs typeface="Times New Roman" panose="02020603050405020304" pitchFamily="18" charset="0"/>
              </a:rPr>
              <a:t>Assign a priority level to each task</a:t>
            </a:r>
          </a:p>
          <a:p>
            <a:pPr eaLnBrk="1" hangingPunct="1">
              <a:spcBef>
                <a:spcPct val="0"/>
              </a:spcBef>
              <a:buFontTx/>
              <a:buNone/>
            </a:pPr>
            <a:r>
              <a:rPr lang="en-US" altLang="en-US" sz="2000">
                <a:solidFill>
                  <a:srgbClr val="000000"/>
                </a:solidFill>
                <a:cs typeface="Times New Roman" panose="02020603050405020304" pitchFamily="18" charset="0"/>
              </a:rPr>
              <a:t>Construct task list in priority order; tag tasks that are ready for execution </a:t>
            </a:r>
          </a:p>
          <a:p>
            <a:pPr eaLnBrk="1" hangingPunct="1">
              <a:spcBef>
                <a:spcPct val="0"/>
              </a:spcBef>
              <a:buFontTx/>
              <a:buNone/>
            </a:pPr>
            <a:r>
              <a:rPr lang="en-US" altLang="en-US" sz="2000">
                <a:solidFill>
                  <a:srgbClr val="000000"/>
                </a:solidFill>
                <a:cs typeface="Times New Roman" panose="02020603050405020304" pitchFamily="18" charset="0"/>
              </a:rPr>
              <a:t>At each step, assign to an available processor the first tagged task </a:t>
            </a:r>
          </a:p>
          <a:p>
            <a:pPr eaLnBrk="1" hangingPunct="1">
              <a:spcBef>
                <a:spcPct val="0"/>
              </a:spcBef>
              <a:buFontTx/>
              <a:buNone/>
            </a:pPr>
            <a:r>
              <a:rPr lang="en-US" altLang="en-US" sz="2000">
                <a:solidFill>
                  <a:srgbClr val="000000"/>
                </a:solidFill>
                <a:cs typeface="Times New Roman" panose="02020603050405020304" pitchFamily="18" charset="0"/>
              </a:rPr>
              <a:t>Update the tags upon each task termination</a:t>
            </a:r>
          </a:p>
        </p:txBody>
      </p:sp>
      <p:sp>
        <p:nvSpPr>
          <p:cNvPr id="22538" name="Text Box 1041">
            <a:extLst>
              <a:ext uri="{FF2B5EF4-FFF2-40B4-BE49-F238E27FC236}">
                <a16:creationId xmlns:a16="http://schemas.microsoft.com/office/drawing/2014/main" id="{565A6AED-8556-734F-A391-1715E53345BF}"/>
              </a:ext>
            </a:extLst>
          </p:cNvPr>
          <p:cNvSpPr txBox="1">
            <a:spLocks noChangeArrowheads="1"/>
          </p:cNvSpPr>
          <p:nvPr/>
        </p:nvSpPr>
        <p:spPr bwMode="auto">
          <a:xfrm>
            <a:off x="304800" y="3429000"/>
            <a:ext cx="8534400" cy="2578100"/>
          </a:xfrm>
          <a:prstGeom prst="rect">
            <a:avLst/>
          </a:prstGeom>
          <a:solidFill>
            <a:srgbClr val="FFFF66"/>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0513" indent="-2905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0"/>
              </a:spcBef>
              <a:buFontTx/>
              <a:buNone/>
            </a:pPr>
            <a:r>
              <a:rPr lang="en-US" altLang="en-US" sz="2000" b="1">
                <a:solidFill>
                  <a:srgbClr val="000000"/>
                </a:solidFill>
                <a:cs typeface="Times New Roman" panose="02020603050405020304" pitchFamily="18" charset="0"/>
              </a:rPr>
              <a:t>A possible priority assignment scheme for list scheduling: </a:t>
            </a:r>
          </a:p>
          <a:p>
            <a:pPr eaLnBrk="1" hangingPunct="1">
              <a:lnSpc>
                <a:spcPct val="95000"/>
              </a:lnSpc>
              <a:spcBef>
                <a:spcPct val="0"/>
              </a:spcBef>
              <a:buFontTx/>
              <a:buNone/>
            </a:pPr>
            <a:endParaRPr lang="en-US" altLang="en-US" sz="800" b="1">
              <a:solidFill>
                <a:srgbClr val="000000"/>
              </a:solidFill>
              <a:cs typeface="Times New Roman" panose="02020603050405020304" pitchFamily="18" charset="0"/>
            </a:endParaRPr>
          </a:p>
          <a:p>
            <a:pPr eaLnBrk="1" hangingPunct="1">
              <a:lnSpc>
                <a:spcPct val="95000"/>
              </a:lnSpc>
              <a:spcBef>
                <a:spcPct val="0"/>
              </a:spcBef>
              <a:buFontTx/>
              <a:buNone/>
            </a:pPr>
            <a:r>
              <a:rPr lang="en-US" altLang="en-US" sz="2000">
                <a:solidFill>
                  <a:srgbClr val="000000"/>
                </a:solidFill>
                <a:cs typeface="Times New Roman" panose="02020603050405020304" pitchFamily="18" charset="0"/>
              </a:rPr>
              <a:t>1.	Find the depth </a:t>
            </a:r>
            <a:r>
              <a:rPr lang="en-US" altLang="en-US" sz="2000" i="1">
                <a:solidFill>
                  <a:srgbClr val="000000"/>
                </a:solidFill>
                <a:cs typeface="Times New Roman" panose="02020603050405020304" pitchFamily="18" charset="0"/>
              </a:rPr>
              <a:t>T</a:t>
            </a:r>
            <a:r>
              <a:rPr lang="en-US" altLang="en-US" sz="2000" baseline="-25000">
                <a:solidFill>
                  <a:srgbClr val="000000"/>
                </a:solidFill>
                <a:cs typeface="Times New Roman" panose="02020603050405020304" pitchFamily="18" charset="0"/>
                <a:sym typeface="Symbol" pitchFamily="2" charset="2"/>
              </a:rPr>
              <a:t></a:t>
            </a:r>
            <a:r>
              <a:rPr lang="en-US" altLang="en-US" sz="2000">
                <a:solidFill>
                  <a:srgbClr val="000000"/>
                </a:solidFill>
                <a:cs typeface="Times New Roman" panose="02020603050405020304" pitchFamily="18" charset="0"/>
              </a:rPr>
              <a:t> of the task graph (indicator of min possible exec time) </a:t>
            </a:r>
          </a:p>
          <a:p>
            <a:pPr eaLnBrk="1" hangingPunct="1">
              <a:lnSpc>
                <a:spcPct val="95000"/>
              </a:lnSpc>
              <a:spcBef>
                <a:spcPct val="0"/>
              </a:spcBef>
              <a:buFontTx/>
              <a:buNone/>
            </a:pPr>
            <a:endParaRPr lang="en-US" altLang="en-US" sz="800">
              <a:solidFill>
                <a:srgbClr val="000000"/>
              </a:solidFill>
              <a:cs typeface="Times New Roman" panose="02020603050405020304" pitchFamily="18" charset="0"/>
            </a:endParaRPr>
          </a:p>
          <a:p>
            <a:pPr eaLnBrk="1" hangingPunct="1">
              <a:lnSpc>
                <a:spcPct val="95000"/>
              </a:lnSpc>
              <a:spcBef>
                <a:spcPct val="0"/>
              </a:spcBef>
              <a:buFontTx/>
              <a:buNone/>
            </a:pPr>
            <a:r>
              <a:rPr lang="en-US" altLang="en-US" sz="2000">
                <a:solidFill>
                  <a:srgbClr val="000000"/>
                </a:solidFill>
                <a:cs typeface="Times New Roman" panose="02020603050405020304" pitchFamily="18" charset="0"/>
              </a:rPr>
              <a:t>2.	Take </a:t>
            </a:r>
            <a:r>
              <a:rPr lang="en-US" altLang="en-US" sz="2000" i="1">
                <a:solidFill>
                  <a:srgbClr val="000000"/>
                </a:solidFill>
                <a:cs typeface="Times New Roman" panose="02020603050405020304" pitchFamily="18" charset="0"/>
              </a:rPr>
              <a:t>T</a:t>
            </a:r>
            <a:r>
              <a:rPr lang="en-US" altLang="en-US" sz="2000" baseline="-25000">
                <a:solidFill>
                  <a:srgbClr val="000000"/>
                </a:solidFill>
                <a:cs typeface="Times New Roman" panose="02020603050405020304" pitchFamily="18" charset="0"/>
                <a:sym typeface="Symbol" pitchFamily="2" charset="2"/>
              </a:rPr>
              <a:t></a:t>
            </a:r>
            <a:r>
              <a:rPr lang="en-US" altLang="en-US" sz="2000">
                <a:solidFill>
                  <a:srgbClr val="000000"/>
                </a:solidFill>
                <a:cs typeface="Times New Roman" panose="02020603050405020304" pitchFamily="18" charset="0"/>
              </a:rPr>
              <a:t> as a goal for the running time </a:t>
            </a:r>
            <a:r>
              <a:rPr lang="en-US" altLang="en-US" sz="2000" i="1">
                <a:solidFill>
                  <a:srgbClr val="000000"/>
                </a:solidFill>
                <a:cs typeface="Times New Roman" panose="02020603050405020304" pitchFamily="18" charset="0"/>
              </a:rPr>
              <a:t>T</a:t>
            </a:r>
            <a:r>
              <a:rPr lang="en-US" altLang="en-US" sz="2000" i="1" baseline="-25000">
                <a:solidFill>
                  <a:srgbClr val="000000"/>
                </a:solidFill>
                <a:cs typeface="Times New Roman" panose="02020603050405020304" pitchFamily="18" charset="0"/>
              </a:rPr>
              <a:t>p</a:t>
            </a:r>
            <a:r>
              <a:rPr lang="en-US" altLang="en-US" sz="2000">
                <a:solidFill>
                  <a:srgbClr val="000000"/>
                </a:solidFill>
                <a:cs typeface="Times New Roman" panose="02020603050405020304" pitchFamily="18" charset="0"/>
              </a:rPr>
              <a:t>  </a:t>
            </a:r>
          </a:p>
          <a:p>
            <a:pPr eaLnBrk="1" hangingPunct="1">
              <a:lnSpc>
                <a:spcPct val="95000"/>
              </a:lnSpc>
              <a:spcBef>
                <a:spcPct val="0"/>
              </a:spcBef>
              <a:buFontTx/>
              <a:buNone/>
            </a:pPr>
            <a:endParaRPr lang="en-US" altLang="en-US" sz="800">
              <a:solidFill>
                <a:srgbClr val="000000"/>
              </a:solidFill>
              <a:cs typeface="Times New Roman" panose="02020603050405020304" pitchFamily="18" charset="0"/>
            </a:endParaRPr>
          </a:p>
          <a:p>
            <a:pPr eaLnBrk="1" hangingPunct="1">
              <a:lnSpc>
                <a:spcPct val="95000"/>
              </a:lnSpc>
              <a:spcBef>
                <a:spcPct val="0"/>
              </a:spcBef>
              <a:buFontTx/>
              <a:buNone/>
            </a:pPr>
            <a:r>
              <a:rPr lang="en-US" altLang="en-US" sz="2000">
                <a:solidFill>
                  <a:srgbClr val="000000"/>
                </a:solidFill>
                <a:cs typeface="Times New Roman" panose="02020603050405020304" pitchFamily="18" charset="0"/>
              </a:rPr>
              <a:t>3.	Determine the latest time when each task can be started if our goal is to be met (done by “layering” the nodes, beginning with the output node) </a:t>
            </a:r>
          </a:p>
          <a:p>
            <a:pPr eaLnBrk="1" hangingPunct="1">
              <a:lnSpc>
                <a:spcPct val="95000"/>
              </a:lnSpc>
              <a:spcBef>
                <a:spcPct val="0"/>
              </a:spcBef>
              <a:buFontTx/>
              <a:buNone/>
            </a:pPr>
            <a:endParaRPr lang="en-US" altLang="en-US" sz="800">
              <a:solidFill>
                <a:srgbClr val="000000"/>
              </a:solidFill>
              <a:cs typeface="Times New Roman" panose="02020603050405020304" pitchFamily="18" charset="0"/>
            </a:endParaRPr>
          </a:p>
          <a:p>
            <a:pPr eaLnBrk="1" hangingPunct="1">
              <a:lnSpc>
                <a:spcPct val="95000"/>
              </a:lnSpc>
              <a:spcBef>
                <a:spcPct val="0"/>
              </a:spcBef>
              <a:buFontTx/>
              <a:buNone/>
            </a:pPr>
            <a:r>
              <a:rPr lang="en-US" altLang="en-US" sz="2000">
                <a:solidFill>
                  <a:srgbClr val="000000"/>
                </a:solidFill>
                <a:cs typeface="Times New Roman" panose="02020603050405020304" pitchFamily="18" charset="0"/>
              </a:rPr>
              <a:t>4.	Assign task priorities in order of the latest possible times, breaking ties, e.g., by giving priority to tasks with more descendants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Date Placeholder 3">
            <a:extLst>
              <a:ext uri="{FF2B5EF4-FFF2-40B4-BE49-F238E27FC236}">
                <a16:creationId xmlns:a16="http://schemas.microsoft.com/office/drawing/2014/main" id="{C5A90748-6581-1046-B3C4-A824A2473643}"/>
              </a:ext>
            </a:extLst>
          </p:cNvPr>
          <p:cNvSpPr>
            <a:spLocks noGrp="1"/>
          </p:cNvSpPr>
          <p:nvPr>
            <p:ph type="dt" sz="quarter" idx="10"/>
          </p:nvPr>
        </p:nvSpPr>
        <p:spPr/>
        <p:txBody>
          <a:bodyPr/>
          <a:lstStyle/>
          <a:p>
            <a:pPr>
              <a:defRPr/>
            </a:pPr>
            <a:r>
              <a:rPr lang="en-US" altLang="en-US"/>
              <a:t>Winter 2021</a:t>
            </a:r>
          </a:p>
        </p:txBody>
      </p:sp>
      <p:sp>
        <p:nvSpPr>
          <p:cNvPr id="45" name="Footer Placeholder 4">
            <a:extLst>
              <a:ext uri="{FF2B5EF4-FFF2-40B4-BE49-F238E27FC236}">
                <a16:creationId xmlns:a16="http://schemas.microsoft.com/office/drawing/2014/main" id="{5052C475-9A58-1448-A7B9-2E3EA01B7A5F}"/>
              </a:ext>
            </a:extLst>
          </p:cNvPr>
          <p:cNvSpPr>
            <a:spLocks noGrp="1"/>
          </p:cNvSpPr>
          <p:nvPr>
            <p:ph type="ftr" sz="quarter" idx="11"/>
          </p:nvPr>
        </p:nvSpPr>
        <p:spPr/>
        <p:txBody>
          <a:bodyPr/>
          <a:lstStyle/>
          <a:p>
            <a:pPr>
              <a:defRPr/>
            </a:pPr>
            <a:r>
              <a:rPr lang="en-US" altLang="en-US"/>
              <a:t>Parallel Processing, Some Broad Topics</a:t>
            </a:r>
          </a:p>
        </p:txBody>
      </p:sp>
      <p:sp>
        <p:nvSpPr>
          <p:cNvPr id="23556" name="Slide Number Placeholder 5">
            <a:extLst>
              <a:ext uri="{FF2B5EF4-FFF2-40B4-BE49-F238E27FC236}">
                <a16:creationId xmlns:a16="http://schemas.microsoft.com/office/drawing/2014/main" id="{11B59789-4508-8941-BD86-CAC84432A32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CBCEDB5E-75F7-664D-BCA9-C4427BA662DA}" type="slidenum">
              <a:rPr lang="en-US" altLang="en-US" sz="1200" smtClean="0"/>
              <a:pPr>
                <a:spcBef>
                  <a:spcPct val="0"/>
                </a:spcBef>
                <a:buFontTx/>
                <a:buNone/>
              </a:pPr>
              <a:t>18</a:t>
            </a:fld>
            <a:endParaRPr lang="en-US" altLang="en-US" sz="1200"/>
          </a:p>
        </p:txBody>
      </p:sp>
      <p:grpSp>
        <p:nvGrpSpPr>
          <p:cNvPr id="23557" name="Group 12">
            <a:extLst>
              <a:ext uri="{FF2B5EF4-FFF2-40B4-BE49-F238E27FC236}">
                <a16:creationId xmlns:a16="http://schemas.microsoft.com/office/drawing/2014/main" id="{43CB9A03-5C03-E147-8119-DFFA9FD4FCDD}"/>
              </a:ext>
            </a:extLst>
          </p:cNvPr>
          <p:cNvGrpSpPr>
            <a:grpSpLocks/>
          </p:cNvGrpSpPr>
          <p:nvPr/>
        </p:nvGrpSpPr>
        <p:grpSpPr bwMode="auto">
          <a:xfrm>
            <a:off x="4648200" y="0"/>
            <a:ext cx="5334000" cy="6172200"/>
            <a:chOff x="3312" y="960"/>
            <a:chExt cx="2448" cy="2688"/>
          </a:xfrm>
        </p:grpSpPr>
        <p:graphicFrame>
          <p:nvGraphicFramePr>
            <p:cNvPr id="23596" name="Object 8">
              <a:extLst>
                <a:ext uri="{FF2B5EF4-FFF2-40B4-BE49-F238E27FC236}">
                  <a16:creationId xmlns:a16="http://schemas.microsoft.com/office/drawing/2014/main" id="{EA64F658-71DF-3F4C-838D-E8DC2C0B6596}"/>
                </a:ext>
              </a:extLst>
            </p:cNvPr>
            <p:cNvGraphicFramePr>
              <a:graphicFrameLocks noChangeAspect="1"/>
            </p:cNvGraphicFramePr>
            <p:nvPr/>
          </p:nvGraphicFramePr>
          <p:xfrm>
            <a:off x="3360" y="1056"/>
            <a:ext cx="2286" cy="2592"/>
          </p:xfrm>
          <a:graphic>
            <a:graphicData uri="http://schemas.openxmlformats.org/presentationml/2006/ole">
              <mc:AlternateContent xmlns:mc="http://schemas.openxmlformats.org/markup-compatibility/2006">
                <mc:Choice xmlns:v="urn:schemas-microsoft-com:vml" Requires="v">
                  <p:oleObj spid="_x0000_s23599" r:id="rId3" imgW="4025900" imgH="4559300" progId="MSDraw.Drawing.8.2">
                    <p:embed/>
                  </p:oleObj>
                </mc:Choice>
                <mc:Fallback>
                  <p:oleObj r:id="rId3" imgW="4025900" imgH="4559300" progId="MSDraw.Drawing.8.2">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0" y="1056"/>
                          <a:ext cx="2286" cy="25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97" name="Rectangle 10">
              <a:extLst>
                <a:ext uri="{FF2B5EF4-FFF2-40B4-BE49-F238E27FC236}">
                  <a16:creationId xmlns:a16="http://schemas.microsoft.com/office/drawing/2014/main" id="{FA317F31-64E2-A24C-9085-D2C298B0448E}"/>
                </a:ext>
              </a:extLst>
            </p:cNvPr>
            <p:cNvSpPr>
              <a:spLocks noChangeArrowheads="1"/>
            </p:cNvSpPr>
            <p:nvPr/>
          </p:nvSpPr>
          <p:spPr bwMode="auto">
            <a:xfrm>
              <a:off x="3312" y="960"/>
              <a:ext cx="76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23598" name="Rectangle 11">
              <a:extLst>
                <a:ext uri="{FF2B5EF4-FFF2-40B4-BE49-F238E27FC236}">
                  <a16:creationId xmlns:a16="http://schemas.microsoft.com/office/drawing/2014/main" id="{E2A9483C-6D73-5D40-B028-F522C29C112B}"/>
                </a:ext>
              </a:extLst>
            </p:cNvPr>
            <p:cNvSpPr>
              <a:spLocks noChangeArrowheads="1"/>
            </p:cNvSpPr>
            <p:nvPr/>
          </p:nvSpPr>
          <p:spPr bwMode="auto">
            <a:xfrm>
              <a:off x="4608" y="1008"/>
              <a:ext cx="1152" cy="4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sp>
        <p:nvSpPr>
          <p:cNvPr id="23558" name="Rectangle 2">
            <a:extLst>
              <a:ext uri="{FF2B5EF4-FFF2-40B4-BE49-F238E27FC236}">
                <a16:creationId xmlns:a16="http://schemas.microsoft.com/office/drawing/2014/main" id="{7549CCE8-BA4E-7D4B-888D-30FBDA161B4F}"/>
              </a:ext>
            </a:extLst>
          </p:cNvPr>
          <p:cNvSpPr>
            <a:spLocks noGrp="1" noChangeArrowheads="1"/>
          </p:cNvSpPr>
          <p:nvPr>
            <p:ph type="title"/>
          </p:nvPr>
        </p:nvSpPr>
        <p:spPr>
          <a:xfrm>
            <a:off x="228600" y="152400"/>
            <a:ext cx="5181600" cy="685800"/>
          </a:xfrm>
        </p:spPr>
        <p:txBody>
          <a:bodyPr/>
          <a:lstStyle/>
          <a:p>
            <a:pPr eaLnBrk="1" hangingPunct="1"/>
            <a:r>
              <a:rPr lang="en-US" altLang="en-US" sz="2800"/>
              <a:t>List Scheduling Example</a:t>
            </a:r>
          </a:p>
        </p:txBody>
      </p:sp>
      <p:sp>
        <p:nvSpPr>
          <p:cNvPr id="23559" name="Text Box 3">
            <a:extLst>
              <a:ext uri="{FF2B5EF4-FFF2-40B4-BE49-F238E27FC236}">
                <a16:creationId xmlns:a16="http://schemas.microsoft.com/office/drawing/2014/main" id="{291BECDB-5ED4-4E4F-BFB8-4ACD9CC801DB}"/>
              </a:ext>
            </a:extLst>
          </p:cNvPr>
          <p:cNvSpPr txBox="1">
            <a:spLocks noChangeArrowheads="1"/>
          </p:cNvSpPr>
          <p:nvPr/>
        </p:nvSpPr>
        <p:spPr bwMode="auto">
          <a:xfrm>
            <a:off x="304800" y="3200400"/>
            <a:ext cx="5029200" cy="1187450"/>
          </a:xfrm>
          <a:prstGeom prst="rect">
            <a:avLst/>
          </a:prstGeom>
          <a:solidFill>
            <a:srgbClr val="FFCCF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0000"/>
              </a:lnSpc>
              <a:spcBef>
                <a:spcPct val="0"/>
              </a:spcBef>
              <a:buFontTx/>
              <a:buNone/>
            </a:pPr>
            <a:r>
              <a:rPr lang="en-US" altLang="en-US" sz="2000" i="1">
                <a:solidFill>
                  <a:srgbClr val="000000"/>
                </a:solidFill>
                <a:cs typeface="Times New Roman" panose="02020603050405020304" pitchFamily="18" charset="0"/>
              </a:rPr>
              <a:t>T</a:t>
            </a:r>
            <a:r>
              <a:rPr lang="en-US" altLang="en-US" sz="2000" baseline="-25000">
                <a:solidFill>
                  <a:srgbClr val="000000"/>
                </a:solidFill>
                <a:cs typeface="Times New Roman" panose="02020603050405020304" pitchFamily="18" charset="0"/>
                <a:sym typeface="Symbol" pitchFamily="2" charset="2"/>
              </a:rPr>
              <a:t></a:t>
            </a:r>
            <a:r>
              <a:rPr lang="en-US" altLang="en-US" sz="2000">
                <a:solidFill>
                  <a:srgbClr val="000000"/>
                </a:solidFill>
                <a:cs typeface="Times New Roman" panose="02020603050405020304" pitchFamily="18" charset="0"/>
              </a:rPr>
              <a:t> = 8 (execution time goal)</a:t>
            </a:r>
          </a:p>
          <a:p>
            <a:pPr eaLnBrk="1" hangingPunct="1">
              <a:lnSpc>
                <a:spcPct val="120000"/>
              </a:lnSpc>
              <a:spcBef>
                <a:spcPct val="0"/>
              </a:spcBef>
              <a:buFontTx/>
              <a:buNone/>
            </a:pPr>
            <a:r>
              <a:rPr lang="en-US" altLang="en-US" sz="2000">
                <a:solidFill>
                  <a:srgbClr val="000000"/>
                </a:solidFill>
                <a:cs typeface="Times New Roman" panose="02020603050405020304" pitchFamily="18" charset="0"/>
              </a:rPr>
              <a:t>Latest start times: see the layered diagram</a:t>
            </a:r>
          </a:p>
          <a:p>
            <a:pPr eaLnBrk="1" hangingPunct="1">
              <a:lnSpc>
                <a:spcPct val="120000"/>
              </a:lnSpc>
              <a:spcBef>
                <a:spcPct val="0"/>
              </a:spcBef>
              <a:buFontTx/>
              <a:buNone/>
            </a:pPr>
            <a:r>
              <a:rPr lang="en-US" altLang="en-US" sz="2000">
                <a:solidFill>
                  <a:srgbClr val="000000"/>
                </a:solidFill>
                <a:cs typeface="Times New Roman" panose="02020603050405020304" pitchFamily="18" charset="0"/>
              </a:rPr>
              <a:t>Priorities: shown on the diagram in red</a:t>
            </a:r>
          </a:p>
        </p:txBody>
      </p:sp>
      <p:sp>
        <p:nvSpPr>
          <p:cNvPr id="23560" name="Rectangle 4">
            <a:extLst>
              <a:ext uri="{FF2B5EF4-FFF2-40B4-BE49-F238E27FC236}">
                <a16:creationId xmlns:a16="http://schemas.microsoft.com/office/drawing/2014/main" id="{FF752FBF-CE2E-4544-A4B7-BF0CB677129B}"/>
              </a:ext>
            </a:extLst>
          </p:cNvPr>
          <p:cNvSpPr>
            <a:spLocks noChangeArrowheads="1"/>
          </p:cNvSpPr>
          <p:nvPr/>
        </p:nvSpPr>
        <p:spPr bwMode="auto">
          <a:xfrm>
            <a:off x="0" y="2214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23561" name="Rectangle 5">
            <a:extLst>
              <a:ext uri="{FF2B5EF4-FFF2-40B4-BE49-F238E27FC236}">
                <a16:creationId xmlns:a16="http://schemas.microsoft.com/office/drawing/2014/main" id="{4FA1F152-BF57-FE48-8263-E929680CE9F3}"/>
              </a:ext>
            </a:extLst>
          </p:cNvPr>
          <p:cNvSpPr>
            <a:spLocks noChangeArrowheads="1"/>
          </p:cNvSpPr>
          <p:nvPr/>
        </p:nvSpPr>
        <p:spPr bwMode="auto">
          <a:xfrm>
            <a:off x="0" y="2462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23562" name="Text Box 7">
            <a:extLst>
              <a:ext uri="{FF2B5EF4-FFF2-40B4-BE49-F238E27FC236}">
                <a16:creationId xmlns:a16="http://schemas.microsoft.com/office/drawing/2014/main" id="{9907A1BE-96CE-0C4B-8912-7E7F89D5B1BB}"/>
              </a:ext>
            </a:extLst>
          </p:cNvPr>
          <p:cNvSpPr txBox="1">
            <a:spLocks noChangeArrowheads="1"/>
          </p:cNvSpPr>
          <p:nvPr/>
        </p:nvSpPr>
        <p:spPr bwMode="auto">
          <a:xfrm>
            <a:off x="304800" y="914400"/>
            <a:ext cx="5181600" cy="2000250"/>
          </a:xfrm>
          <a:prstGeom prst="rect">
            <a:avLst/>
          </a:prstGeom>
          <a:solidFill>
            <a:srgbClr val="FFFF66"/>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0513" indent="-2905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0"/>
              </a:spcBef>
              <a:buFontTx/>
              <a:buNone/>
            </a:pPr>
            <a:r>
              <a:rPr lang="en-US" altLang="en-US" sz="2000" b="1">
                <a:solidFill>
                  <a:srgbClr val="000000"/>
                </a:solidFill>
                <a:cs typeface="Times New Roman" panose="02020603050405020304" pitchFamily="18" charset="0"/>
              </a:rPr>
              <a:t>A possible priority assignment scheme: </a:t>
            </a:r>
          </a:p>
          <a:p>
            <a:pPr eaLnBrk="1" hangingPunct="1">
              <a:lnSpc>
                <a:spcPct val="95000"/>
              </a:lnSpc>
              <a:spcBef>
                <a:spcPct val="0"/>
              </a:spcBef>
              <a:buFontTx/>
              <a:buNone/>
            </a:pPr>
            <a:endParaRPr lang="en-US" altLang="en-US" sz="800" b="1">
              <a:solidFill>
                <a:srgbClr val="000000"/>
              </a:solidFill>
              <a:cs typeface="Times New Roman" panose="02020603050405020304" pitchFamily="18" charset="0"/>
            </a:endParaRPr>
          </a:p>
          <a:p>
            <a:pPr eaLnBrk="1" hangingPunct="1">
              <a:lnSpc>
                <a:spcPct val="95000"/>
              </a:lnSpc>
              <a:spcBef>
                <a:spcPct val="0"/>
              </a:spcBef>
              <a:buFontTx/>
              <a:buNone/>
            </a:pPr>
            <a:r>
              <a:rPr lang="en-US" altLang="en-US" sz="2000">
                <a:solidFill>
                  <a:srgbClr val="000000"/>
                </a:solidFill>
                <a:cs typeface="Times New Roman" panose="02020603050405020304" pitchFamily="18" charset="0"/>
              </a:rPr>
              <a:t>1.	Find the depth </a:t>
            </a:r>
            <a:r>
              <a:rPr lang="en-US" altLang="en-US" sz="2000" i="1">
                <a:solidFill>
                  <a:srgbClr val="000000"/>
                </a:solidFill>
                <a:cs typeface="Times New Roman" panose="02020603050405020304" pitchFamily="18" charset="0"/>
              </a:rPr>
              <a:t>T</a:t>
            </a:r>
            <a:r>
              <a:rPr lang="en-US" altLang="en-US" sz="2000" baseline="-25000">
                <a:solidFill>
                  <a:srgbClr val="000000"/>
                </a:solidFill>
                <a:cs typeface="Times New Roman" panose="02020603050405020304" pitchFamily="18" charset="0"/>
                <a:sym typeface="Symbol" pitchFamily="2" charset="2"/>
              </a:rPr>
              <a:t></a:t>
            </a:r>
            <a:r>
              <a:rPr lang="en-US" altLang="en-US" sz="2000">
                <a:solidFill>
                  <a:srgbClr val="000000"/>
                </a:solidFill>
                <a:cs typeface="Times New Roman" panose="02020603050405020304" pitchFamily="18" charset="0"/>
              </a:rPr>
              <a:t> of the task graph</a:t>
            </a:r>
          </a:p>
          <a:p>
            <a:pPr eaLnBrk="1" hangingPunct="1">
              <a:lnSpc>
                <a:spcPct val="95000"/>
              </a:lnSpc>
              <a:spcBef>
                <a:spcPct val="0"/>
              </a:spcBef>
              <a:buFontTx/>
              <a:buNone/>
            </a:pPr>
            <a:endParaRPr lang="en-US" altLang="en-US" sz="800">
              <a:solidFill>
                <a:srgbClr val="000000"/>
              </a:solidFill>
              <a:cs typeface="Times New Roman" panose="02020603050405020304" pitchFamily="18" charset="0"/>
            </a:endParaRPr>
          </a:p>
          <a:p>
            <a:pPr eaLnBrk="1" hangingPunct="1">
              <a:lnSpc>
                <a:spcPct val="95000"/>
              </a:lnSpc>
              <a:spcBef>
                <a:spcPct val="0"/>
              </a:spcBef>
              <a:buFontTx/>
              <a:buNone/>
            </a:pPr>
            <a:r>
              <a:rPr lang="en-US" altLang="en-US" sz="2000">
                <a:solidFill>
                  <a:srgbClr val="000000"/>
                </a:solidFill>
                <a:cs typeface="Times New Roman" panose="02020603050405020304" pitchFamily="18" charset="0"/>
              </a:rPr>
              <a:t>2.	Take </a:t>
            </a:r>
            <a:r>
              <a:rPr lang="en-US" altLang="en-US" sz="2000" i="1">
                <a:solidFill>
                  <a:srgbClr val="000000"/>
                </a:solidFill>
                <a:cs typeface="Times New Roman" panose="02020603050405020304" pitchFamily="18" charset="0"/>
              </a:rPr>
              <a:t>T</a:t>
            </a:r>
            <a:r>
              <a:rPr lang="en-US" altLang="en-US" sz="2000" baseline="-25000">
                <a:solidFill>
                  <a:srgbClr val="000000"/>
                </a:solidFill>
                <a:cs typeface="Times New Roman" panose="02020603050405020304" pitchFamily="18" charset="0"/>
                <a:sym typeface="Symbol" pitchFamily="2" charset="2"/>
              </a:rPr>
              <a:t></a:t>
            </a:r>
            <a:r>
              <a:rPr lang="en-US" altLang="en-US" sz="2000">
                <a:solidFill>
                  <a:srgbClr val="000000"/>
                </a:solidFill>
                <a:cs typeface="Times New Roman" panose="02020603050405020304" pitchFamily="18" charset="0"/>
              </a:rPr>
              <a:t> as a goal for the running time </a:t>
            </a:r>
            <a:r>
              <a:rPr lang="en-US" altLang="en-US" sz="2000" i="1">
                <a:solidFill>
                  <a:srgbClr val="000000"/>
                </a:solidFill>
                <a:cs typeface="Times New Roman" panose="02020603050405020304" pitchFamily="18" charset="0"/>
              </a:rPr>
              <a:t>T</a:t>
            </a:r>
            <a:r>
              <a:rPr lang="en-US" altLang="en-US" sz="2000" i="1" baseline="-25000">
                <a:solidFill>
                  <a:srgbClr val="000000"/>
                </a:solidFill>
                <a:cs typeface="Times New Roman" panose="02020603050405020304" pitchFamily="18" charset="0"/>
              </a:rPr>
              <a:t>p</a:t>
            </a:r>
            <a:r>
              <a:rPr lang="en-US" altLang="en-US" sz="2000">
                <a:solidFill>
                  <a:srgbClr val="000000"/>
                </a:solidFill>
                <a:cs typeface="Times New Roman" panose="02020603050405020304" pitchFamily="18" charset="0"/>
              </a:rPr>
              <a:t>  </a:t>
            </a:r>
          </a:p>
          <a:p>
            <a:pPr eaLnBrk="1" hangingPunct="1">
              <a:lnSpc>
                <a:spcPct val="95000"/>
              </a:lnSpc>
              <a:spcBef>
                <a:spcPct val="0"/>
              </a:spcBef>
              <a:buFontTx/>
              <a:buNone/>
            </a:pPr>
            <a:endParaRPr lang="en-US" altLang="en-US" sz="800">
              <a:solidFill>
                <a:srgbClr val="000000"/>
              </a:solidFill>
              <a:cs typeface="Times New Roman" panose="02020603050405020304" pitchFamily="18" charset="0"/>
            </a:endParaRPr>
          </a:p>
          <a:p>
            <a:pPr eaLnBrk="1" hangingPunct="1">
              <a:lnSpc>
                <a:spcPct val="95000"/>
              </a:lnSpc>
              <a:spcBef>
                <a:spcPct val="0"/>
              </a:spcBef>
              <a:buFontTx/>
              <a:buNone/>
            </a:pPr>
            <a:r>
              <a:rPr lang="en-US" altLang="en-US" sz="2000">
                <a:solidFill>
                  <a:srgbClr val="000000"/>
                </a:solidFill>
                <a:cs typeface="Times New Roman" panose="02020603050405020304" pitchFamily="18" charset="0"/>
              </a:rPr>
              <a:t>3.	Determine the latest possible start times</a:t>
            </a:r>
          </a:p>
          <a:p>
            <a:pPr eaLnBrk="1" hangingPunct="1">
              <a:lnSpc>
                <a:spcPct val="95000"/>
              </a:lnSpc>
              <a:spcBef>
                <a:spcPct val="0"/>
              </a:spcBef>
              <a:buFontTx/>
              <a:buNone/>
            </a:pPr>
            <a:endParaRPr lang="en-US" altLang="en-US" sz="800">
              <a:solidFill>
                <a:srgbClr val="000000"/>
              </a:solidFill>
              <a:cs typeface="Times New Roman" panose="02020603050405020304" pitchFamily="18" charset="0"/>
            </a:endParaRPr>
          </a:p>
          <a:p>
            <a:pPr eaLnBrk="1" hangingPunct="1">
              <a:lnSpc>
                <a:spcPct val="95000"/>
              </a:lnSpc>
              <a:spcBef>
                <a:spcPct val="0"/>
              </a:spcBef>
              <a:buFontTx/>
              <a:buNone/>
            </a:pPr>
            <a:r>
              <a:rPr lang="en-US" altLang="en-US" sz="2000">
                <a:solidFill>
                  <a:srgbClr val="000000"/>
                </a:solidFill>
                <a:cs typeface="Times New Roman" panose="02020603050405020304" pitchFamily="18" charset="0"/>
              </a:rPr>
              <a:t>4.	Assign priorities in order of latest times</a:t>
            </a:r>
          </a:p>
        </p:txBody>
      </p:sp>
      <p:grpSp>
        <p:nvGrpSpPr>
          <p:cNvPr id="23563" name="Group 32">
            <a:extLst>
              <a:ext uri="{FF2B5EF4-FFF2-40B4-BE49-F238E27FC236}">
                <a16:creationId xmlns:a16="http://schemas.microsoft.com/office/drawing/2014/main" id="{B5A76C6B-EEAD-6743-B2AB-707397B26BA2}"/>
              </a:ext>
            </a:extLst>
          </p:cNvPr>
          <p:cNvGrpSpPr>
            <a:grpSpLocks/>
          </p:cNvGrpSpPr>
          <p:nvPr/>
        </p:nvGrpSpPr>
        <p:grpSpPr bwMode="auto">
          <a:xfrm>
            <a:off x="5627688" y="533400"/>
            <a:ext cx="3363912" cy="5167313"/>
            <a:chOff x="3545" y="336"/>
            <a:chExt cx="2119" cy="3255"/>
          </a:xfrm>
        </p:grpSpPr>
        <p:grpSp>
          <p:nvGrpSpPr>
            <p:cNvPr id="23579" name="Group 23">
              <a:extLst>
                <a:ext uri="{FF2B5EF4-FFF2-40B4-BE49-F238E27FC236}">
                  <a16:creationId xmlns:a16="http://schemas.microsoft.com/office/drawing/2014/main" id="{A4954BAF-44A3-0B42-9906-F09FB23F3216}"/>
                </a:ext>
              </a:extLst>
            </p:cNvPr>
            <p:cNvGrpSpPr>
              <a:grpSpLocks/>
            </p:cNvGrpSpPr>
            <p:nvPr/>
          </p:nvGrpSpPr>
          <p:grpSpPr bwMode="auto">
            <a:xfrm>
              <a:off x="3545" y="432"/>
              <a:ext cx="1879" cy="3072"/>
              <a:chOff x="3593" y="432"/>
              <a:chExt cx="1879" cy="3072"/>
            </a:xfrm>
          </p:grpSpPr>
          <p:sp>
            <p:nvSpPr>
              <p:cNvPr id="23588" name="Line 13">
                <a:extLst>
                  <a:ext uri="{FF2B5EF4-FFF2-40B4-BE49-F238E27FC236}">
                    <a16:creationId xmlns:a16="http://schemas.microsoft.com/office/drawing/2014/main" id="{5FD8D99A-2219-F44A-9E7B-A4FA085347C5}"/>
                  </a:ext>
                </a:extLst>
              </p:cNvPr>
              <p:cNvSpPr>
                <a:spLocks noChangeShapeType="1"/>
              </p:cNvSpPr>
              <p:nvPr/>
            </p:nvSpPr>
            <p:spPr bwMode="auto">
              <a:xfrm>
                <a:off x="3600" y="3504"/>
                <a:ext cx="1872" cy="0"/>
              </a:xfrm>
              <a:prstGeom prst="line">
                <a:avLst/>
              </a:prstGeom>
              <a:noFill/>
              <a:ln w="3810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9" name="Freeform 16">
                <a:extLst>
                  <a:ext uri="{FF2B5EF4-FFF2-40B4-BE49-F238E27FC236}">
                    <a16:creationId xmlns:a16="http://schemas.microsoft.com/office/drawing/2014/main" id="{2FF4B62A-7ECE-0D47-94BA-D00ECD9909A0}"/>
                  </a:ext>
                </a:extLst>
              </p:cNvPr>
              <p:cNvSpPr>
                <a:spLocks/>
              </p:cNvSpPr>
              <p:nvPr/>
            </p:nvSpPr>
            <p:spPr bwMode="auto">
              <a:xfrm>
                <a:off x="3593" y="2596"/>
                <a:ext cx="1865" cy="602"/>
              </a:xfrm>
              <a:custGeom>
                <a:avLst/>
                <a:gdLst>
                  <a:gd name="T0" fmla="*/ 0 w 1865"/>
                  <a:gd name="T1" fmla="*/ 549 h 602"/>
                  <a:gd name="T2" fmla="*/ 247 w 1865"/>
                  <a:gd name="T3" fmla="*/ 494 h 602"/>
                  <a:gd name="T4" fmla="*/ 558 w 1865"/>
                  <a:gd name="T5" fmla="*/ 147 h 602"/>
                  <a:gd name="T6" fmla="*/ 786 w 1865"/>
                  <a:gd name="T7" fmla="*/ 1 h 602"/>
                  <a:gd name="T8" fmla="*/ 1111 w 1865"/>
                  <a:gd name="T9" fmla="*/ 140 h 602"/>
                  <a:gd name="T10" fmla="*/ 1463 w 1865"/>
                  <a:gd name="T11" fmla="*/ 531 h 602"/>
                  <a:gd name="T12" fmla="*/ 1865 w 1865"/>
                  <a:gd name="T13" fmla="*/ 567 h 6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65" h="602">
                    <a:moveTo>
                      <a:pt x="0" y="549"/>
                    </a:moveTo>
                    <a:cubicBezTo>
                      <a:pt x="43" y="540"/>
                      <a:pt x="154" y="561"/>
                      <a:pt x="247" y="494"/>
                    </a:cubicBezTo>
                    <a:cubicBezTo>
                      <a:pt x="340" y="427"/>
                      <a:pt x="468" y="229"/>
                      <a:pt x="558" y="147"/>
                    </a:cubicBezTo>
                    <a:cubicBezTo>
                      <a:pt x="648" y="65"/>
                      <a:pt x="694" y="2"/>
                      <a:pt x="786" y="1"/>
                    </a:cubicBezTo>
                    <a:cubicBezTo>
                      <a:pt x="878" y="0"/>
                      <a:pt x="998" y="52"/>
                      <a:pt x="1111" y="140"/>
                    </a:cubicBezTo>
                    <a:cubicBezTo>
                      <a:pt x="1224" y="228"/>
                      <a:pt x="1337" y="460"/>
                      <a:pt x="1463" y="531"/>
                    </a:cubicBezTo>
                    <a:cubicBezTo>
                      <a:pt x="1589" y="602"/>
                      <a:pt x="1781" y="560"/>
                      <a:pt x="1865" y="567"/>
                    </a:cubicBezTo>
                  </a:path>
                </a:pathLst>
              </a:custGeom>
              <a:noFill/>
              <a:ln w="38100" cap="flat" cmpd="sng">
                <a:solidFill>
                  <a:srgbClr val="FF9933"/>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90" name="Freeform 17">
                <a:extLst>
                  <a:ext uri="{FF2B5EF4-FFF2-40B4-BE49-F238E27FC236}">
                    <a16:creationId xmlns:a16="http://schemas.microsoft.com/office/drawing/2014/main" id="{BB3A12B9-2FAE-724C-B884-90208C54B03A}"/>
                  </a:ext>
                </a:extLst>
              </p:cNvPr>
              <p:cNvSpPr>
                <a:spLocks/>
              </p:cNvSpPr>
              <p:nvPr/>
            </p:nvSpPr>
            <p:spPr bwMode="auto">
              <a:xfrm>
                <a:off x="3602" y="1891"/>
                <a:ext cx="1856" cy="781"/>
              </a:xfrm>
              <a:custGeom>
                <a:avLst/>
                <a:gdLst>
                  <a:gd name="T0" fmla="*/ 0 w 1856"/>
                  <a:gd name="T1" fmla="*/ 102 h 781"/>
                  <a:gd name="T2" fmla="*/ 263 w 1856"/>
                  <a:gd name="T3" fmla="*/ 91 h 781"/>
                  <a:gd name="T4" fmla="*/ 686 w 1856"/>
                  <a:gd name="T5" fmla="*/ 29 h 781"/>
                  <a:gd name="T6" fmla="*/ 969 w 1856"/>
                  <a:gd name="T7" fmla="*/ 267 h 781"/>
                  <a:gd name="T8" fmla="*/ 1335 w 1856"/>
                  <a:gd name="T9" fmla="*/ 578 h 781"/>
                  <a:gd name="T10" fmla="*/ 1655 w 1856"/>
                  <a:gd name="T11" fmla="*/ 751 h 781"/>
                  <a:gd name="T12" fmla="*/ 1856 w 1856"/>
                  <a:gd name="T13" fmla="*/ 760 h 7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56" h="781">
                    <a:moveTo>
                      <a:pt x="0" y="102"/>
                    </a:moveTo>
                    <a:cubicBezTo>
                      <a:pt x="44" y="99"/>
                      <a:pt x="149" y="103"/>
                      <a:pt x="263" y="91"/>
                    </a:cubicBezTo>
                    <a:cubicBezTo>
                      <a:pt x="377" y="79"/>
                      <a:pt x="568" y="0"/>
                      <a:pt x="686" y="29"/>
                    </a:cubicBezTo>
                    <a:cubicBezTo>
                      <a:pt x="804" y="58"/>
                      <a:pt x="861" y="176"/>
                      <a:pt x="969" y="267"/>
                    </a:cubicBezTo>
                    <a:cubicBezTo>
                      <a:pt x="1077" y="358"/>
                      <a:pt x="1221" y="497"/>
                      <a:pt x="1335" y="578"/>
                    </a:cubicBezTo>
                    <a:cubicBezTo>
                      <a:pt x="1449" y="659"/>
                      <a:pt x="1568" y="721"/>
                      <a:pt x="1655" y="751"/>
                    </a:cubicBezTo>
                    <a:cubicBezTo>
                      <a:pt x="1742" y="781"/>
                      <a:pt x="1814" y="758"/>
                      <a:pt x="1856" y="760"/>
                    </a:cubicBezTo>
                  </a:path>
                </a:pathLst>
              </a:custGeom>
              <a:noFill/>
              <a:ln w="38100" cap="flat" cmpd="sng">
                <a:solidFill>
                  <a:srgbClr val="FF9933"/>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91" name="Freeform 18">
                <a:extLst>
                  <a:ext uri="{FF2B5EF4-FFF2-40B4-BE49-F238E27FC236}">
                    <a16:creationId xmlns:a16="http://schemas.microsoft.com/office/drawing/2014/main" id="{147D5A32-EEF5-994E-8B34-D416B37826B1}"/>
                  </a:ext>
                </a:extLst>
              </p:cNvPr>
              <p:cNvSpPr>
                <a:spLocks/>
              </p:cNvSpPr>
              <p:nvPr/>
            </p:nvSpPr>
            <p:spPr bwMode="auto">
              <a:xfrm>
                <a:off x="3602" y="1720"/>
                <a:ext cx="1856" cy="535"/>
              </a:xfrm>
              <a:custGeom>
                <a:avLst/>
                <a:gdLst>
                  <a:gd name="T0" fmla="*/ 0 w 1856"/>
                  <a:gd name="T1" fmla="*/ 8 h 535"/>
                  <a:gd name="T2" fmla="*/ 293 w 1856"/>
                  <a:gd name="T3" fmla="*/ 8 h 535"/>
                  <a:gd name="T4" fmla="*/ 695 w 1856"/>
                  <a:gd name="T5" fmla="*/ 54 h 535"/>
                  <a:gd name="T6" fmla="*/ 1061 w 1856"/>
                  <a:gd name="T7" fmla="*/ 209 h 535"/>
                  <a:gd name="T8" fmla="*/ 1417 w 1856"/>
                  <a:gd name="T9" fmla="*/ 438 h 535"/>
                  <a:gd name="T10" fmla="*/ 1628 w 1856"/>
                  <a:gd name="T11" fmla="*/ 520 h 535"/>
                  <a:gd name="T12" fmla="*/ 1856 w 1856"/>
                  <a:gd name="T13" fmla="*/ 529 h 5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56" h="535">
                    <a:moveTo>
                      <a:pt x="0" y="8"/>
                    </a:moveTo>
                    <a:cubicBezTo>
                      <a:pt x="49" y="8"/>
                      <a:pt x="177" y="0"/>
                      <a:pt x="293" y="8"/>
                    </a:cubicBezTo>
                    <a:cubicBezTo>
                      <a:pt x="409" y="16"/>
                      <a:pt x="567" y="21"/>
                      <a:pt x="695" y="54"/>
                    </a:cubicBezTo>
                    <a:cubicBezTo>
                      <a:pt x="823" y="87"/>
                      <a:pt x="941" y="145"/>
                      <a:pt x="1061" y="209"/>
                    </a:cubicBezTo>
                    <a:cubicBezTo>
                      <a:pt x="1181" y="273"/>
                      <a:pt x="1323" y="386"/>
                      <a:pt x="1417" y="438"/>
                    </a:cubicBezTo>
                    <a:cubicBezTo>
                      <a:pt x="1511" y="490"/>
                      <a:pt x="1555" y="505"/>
                      <a:pt x="1628" y="520"/>
                    </a:cubicBezTo>
                    <a:cubicBezTo>
                      <a:pt x="1701" y="535"/>
                      <a:pt x="1809" y="527"/>
                      <a:pt x="1856" y="529"/>
                    </a:cubicBezTo>
                  </a:path>
                </a:pathLst>
              </a:custGeom>
              <a:noFill/>
              <a:ln w="38100" cap="flat" cmpd="sng">
                <a:solidFill>
                  <a:srgbClr val="FF9933"/>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92" name="Line 19">
                <a:extLst>
                  <a:ext uri="{FF2B5EF4-FFF2-40B4-BE49-F238E27FC236}">
                    <a16:creationId xmlns:a16="http://schemas.microsoft.com/office/drawing/2014/main" id="{F0C2E48C-C406-B046-BAB8-F57F039BE86A}"/>
                  </a:ext>
                </a:extLst>
              </p:cNvPr>
              <p:cNvSpPr>
                <a:spLocks noChangeShapeType="1"/>
              </p:cNvSpPr>
              <p:nvPr/>
            </p:nvSpPr>
            <p:spPr bwMode="auto">
              <a:xfrm>
                <a:off x="3600" y="432"/>
                <a:ext cx="1872" cy="0"/>
              </a:xfrm>
              <a:prstGeom prst="line">
                <a:avLst/>
              </a:prstGeom>
              <a:noFill/>
              <a:ln w="3810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93" name="Line 20">
                <a:extLst>
                  <a:ext uri="{FF2B5EF4-FFF2-40B4-BE49-F238E27FC236}">
                    <a16:creationId xmlns:a16="http://schemas.microsoft.com/office/drawing/2014/main" id="{85A1DC9D-B0EE-FB4D-A359-E23546ACB862}"/>
                  </a:ext>
                </a:extLst>
              </p:cNvPr>
              <p:cNvSpPr>
                <a:spLocks noChangeShapeType="1"/>
              </p:cNvSpPr>
              <p:nvPr/>
            </p:nvSpPr>
            <p:spPr bwMode="auto">
              <a:xfrm>
                <a:off x="3600" y="864"/>
                <a:ext cx="1872" cy="0"/>
              </a:xfrm>
              <a:prstGeom prst="line">
                <a:avLst/>
              </a:prstGeom>
              <a:noFill/>
              <a:ln w="3810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94" name="Line 21">
                <a:extLst>
                  <a:ext uri="{FF2B5EF4-FFF2-40B4-BE49-F238E27FC236}">
                    <a16:creationId xmlns:a16="http://schemas.microsoft.com/office/drawing/2014/main" id="{47D9BB7E-2B87-3B4A-855F-1C0FEC39AA5A}"/>
                  </a:ext>
                </a:extLst>
              </p:cNvPr>
              <p:cNvSpPr>
                <a:spLocks noChangeShapeType="1"/>
              </p:cNvSpPr>
              <p:nvPr/>
            </p:nvSpPr>
            <p:spPr bwMode="auto">
              <a:xfrm>
                <a:off x="3600" y="1344"/>
                <a:ext cx="1872" cy="0"/>
              </a:xfrm>
              <a:prstGeom prst="line">
                <a:avLst/>
              </a:prstGeom>
              <a:noFill/>
              <a:ln w="3810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95" name="Freeform 22">
                <a:extLst>
                  <a:ext uri="{FF2B5EF4-FFF2-40B4-BE49-F238E27FC236}">
                    <a16:creationId xmlns:a16="http://schemas.microsoft.com/office/drawing/2014/main" id="{63DD517E-A65F-FB40-8A6C-BE4213743993}"/>
                  </a:ext>
                </a:extLst>
              </p:cNvPr>
              <p:cNvSpPr>
                <a:spLocks/>
              </p:cNvSpPr>
              <p:nvPr/>
            </p:nvSpPr>
            <p:spPr bwMode="auto">
              <a:xfrm>
                <a:off x="3600" y="1536"/>
                <a:ext cx="1872" cy="201"/>
              </a:xfrm>
              <a:custGeom>
                <a:avLst/>
                <a:gdLst>
                  <a:gd name="T0" fmla="*/ 0 w 1872"/>
                  <a:gd name="T1" fmla="*/ 0 h 201"/>
                  <a:gd name="T2" fmla="*/ 715 w 1872"/>
                  <a:gd name="T3" fmla="*/ 27 h 201"/>
                  <a:gd name="T4" fmla="*/ 1273 w 1872"/>
                  <a:gd name="T5" fmla="*/ 137 h 201"/>
                  <a:gd name="T6" fmla="*/ 1680 w 1872"/>
                  <a:gd name="T7" fmla="*/ 192 h 201"/>
                  <a:gd name="T8" fmla="*/ 1872 w 1872"/>
                  <a:gd name="T9" fmla="*/ 192 h 2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72" h="201">
                    <a:moveTo>
                      <a:pt x="0" y="0"/>
                    </a:moveTo>
                    <a:cubicBezTo>
                      <a:pt x="119" y="4"/>
                      <a:pt x="503" y="4"/>
                      <a:pt x="715" y="27"/>
                    </a:cubicBezTo>
                    <a:cubicBezTo>
                      <a:pt x="927" y="50"/>
                      <a:pt x="1112" y="110"/>
                      <a:pt x="1273" y="137"/>
                    </a:cubicBezTo>
                    <a:cubicBezTo>
                      <a:pt x="1434" y="164"/>
                      <a:pt x="1580" y="183"/>
                      <a:pt x="1680" y="192"/>
                    </a:cubicBezTo>
                    <a:cubicBezTo>
                      <a:pt x="1780" y="201"/>
                      <a:pt x="1840" y="192"/>
                      <a:pt x="1872" y="192"/>
                    </a:cubicBezTo>
                  </a:path>
                </a:pathLst>
              </a:custGeom>
              <a:noFill/>
              <a:ln w="38100" cap="flat" cmpd="sng">
                <a:solidFill>
                  <a:srgbClr val="FF9933"/>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580" name="Text Box 24">
              <a:extLst>
                <a:ext uri="{FF2B5EF4-FFF2-40B4-BE49-F238E27FC236}">
                  <a16:creationId xmlns:a16="http://schemas.microsoft.com/office/drawing/2014/main" id="{ECA829B1-7620-E447-8680-EBC05709EAD0}"/>
                </a:ext>
              </a:extLst>
            </p:cNvPr>
            <p:cNvSpPr txBox="1">
              <a:spLocks noChangeArrowheads="1"/>
            </p:cNvSpPr>
            <p:nvPr/>
          </p:nvSpPr>
          <p:spPr bwMode="auto">
            <a:xfrm>
              <a:off x="5424" y="3360"/>
              <a:ext cx="240" cy="23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8</a:t>
              </a:r>
            </a:p>
          </p:txBody>
        </p:sp>
        <p:sp>
          <p:nvSpPr>
            <p:cNvPr id="23581" name="Text Box 25">
              <a:extLst>
                <a:ext uri="{FF2B5EF4-FFF2-40B4-BE49-F238E27FC236}">
                  <a16:creationId xmlns:a16="http://schemas.microsoft.com/office/drawing/2014/main" id="{E241A6A4-12AA-9E45-96B9-09C680254A30}"/>
                </a:ext>
              </a:extLst>
            </p:cNvPr>
            <p:cNvSpPr txBox="1">
              <a:spLocks noChangeArrowheads="1"/>
            </p:cNvSpPr>
            <p:nvPr/>
          </p:nvSpPr>
          <p:spPr bwMode="auto">
            <a:xfrm>
              <a:off x="5424" y="3024"/>
              <a:ext cx="240" cy="23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7</a:t>
              </a:r>
            </a:p>
          </p:txBody>
        </p:sp>
        <p:sp>
          <p:nvSpPr>
            <p:cNvPr id="23582" name="Text Box 26">
              <a:extLst>
                <a:ext uri="{FF2B5EF4-FFF2-40B4-BE49-F238E27FC236}">
                  <a16:creationId xmlns:a16="http://schemas.microsoft.com/office/drawing/2014/main" id="{A680C168-5209-1A47-8DB1-ECEA32A66A82}"/>
                </a:ext>
              </a:extLst>
            </p:cNvPr>
            <p:cNvSpPr txBox="1">
              <a:spLocks noChangeArrowheads="1"/>
            </p:cNvSpPr>
            <p:nvPr/>
          </p:nvSpPr>
          <p:spPr bwMode="auto">
            <a:xfrm>
              <a:off x="5424" y="2496"/>
              <a:ext cx="240" cy="23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6</a:t>
              </a:r>
            </a:p>
          </p:txBody>
        </p:sp>
        <p:sp>
          <p:nvSpPr>
            <p:cNvPr id="23583" name="Text Box 27">
              <a:extLst>
                <a:ext uri="{FF2B5EF4-FFF2-40B4-BE49-F238E27FC236}">
                  <a16:creationId xmlns:a16="http://schemas.microsoft.com/office/drawing/2014/main" id="{8A14BDAD-C193-9541-9998-42125DAA14E2}"/>
                </a:ext>
              </a:extLst>
            </p:cNvPr>
            <p:cNvSpPr txBox="1">
              <a:spLocks noChangeArrowheads="1"/>
            </p:cNvSpPr>
            <p:nvPr/>
          </p:nvSpPr>
          <p:spPr bwMode="auto">
            <a:xfrm>
              <a:off x="5424" y="2112"/>
              <a:ext cx="240" cy="23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5</a:t>
              </a:r>
            </a:p>
          </p:txBody>
        </p:sp>
        <p:sp>
          <p:nvSpPr>
            <p:cNvPr id="23584" name="Text Box 28">
              <a:extLst>
                <a:ext uri="{FF2B5EF4-FFF2-40B4-BE49-F238E27FC236}">
                  <a16:creationId xmlns:a16="http://schemas.microsoft.com/office/drawing/2014/main" id="{BD74619E-51EA-4B4E-AAF4-8BCB86C49E41}"/>
                </a:ext>
              </a:extLst>
            </p:cNvPr>
            <p:cNvSpPr txBox="1">
              <a:spLocks noChangeArrowheads="1"/>
            </p:cNvSpPr>
            <p:nvPr/>
          </p:nvSpPr>
          <p:spPr bwMode="auto">
            <a:xfrm>
              <a:off x="5424" y="1584"/>
              <a:ext cx="240" cy="23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4</a:t>
              </a:r>
            </a:p>
          </p:txBody>
        </p:sp>
        <p:sp>
          <p:nvSpPr>
            <p:cNvPr id="23585" name="Text Box 29">
              <a:extLst>
                <a:ext uri="{FF2B5EF4-FFF2-40B4-BE49-F238E27FC236}">
                  <a16:creationId xmlns:a16="http://schemas.microsoft.com/office/drawing/2014/main" id="{A0F91AB2-CD47-9644-BE8D-009393EEE75E}"/>
                </a:ext>
              </a:extLst>
            </p:cNvPr>
            <p:cNvSpPr txBox="1">
              <a:spLocks noChangeArrowheads="1"/>
            </p:cNvSpPr>
            <p:nvPr/>
          </p:nvSpPr>
          <p:spPr bwMode="auto">
            <a:xfrm>
              <a:off x="5424" y="1248"/>
              <a:ext cx="240" cy="23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3</a:t>
              </a:r>
            </a:p>
          </p:txBody>
        </p:sp>
        <p:sp>
          <p:nvSpPr>
            <p:cNvPr id="23586" name="Text Box 30">
              <a:extLst>
                <a:ext uri="{FF2B5EF4-FFF2-40B4-BE49-F238E27FC236}">
                  <a16:creationId xmlns:a16="http://schemas.microsoft.com/office/drawing/2014/main" id="{39501E3B-FC2F-7547-BCA1-547143B0920D}"/>
                </a:ext>
              </a:extLst>
            </p:cNvPr>
            <p:cNvSpPr txBox="1">
              <a:spLocks noChangeArrowheads="1"/>
            </p:cNvSpPr>
            <p:nvPr/>
          </p:nvSpPr>
          <p:spPr bwMode="auto">
            <a:xfrm>
              <a:off x="5424" y="720"/>
              <a:ext cx="240" cy="23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2</a:t>
              </a:r>
            </a:p>
          </p:txBody>
        </p:sp>
        <p:sp>
          <p:nvSpPr>
            <p:cNvPr id="23587" name="Text Box 31">
              <a:extLst>
                <a:ext uri="{FF2B5EF4-FFF2-40B4-BE49-F238E27FC236}">
                  <a16:creationId xmlns:a16="http://schemas.microsoft.com/office/drawing/2014/main" id="{2244729A-BE35-2249-BD94-4FC8FE9F74E9}"/>
                </a:ext>
              </a:extLst>
            </p:cNvPr>
            <p:cNvSpPr txBox="1">
              <a:spLocks noChangeArrowheads="1"/>
            </p:cNvSpPr>
            <p:nvPr/>
          </p:nvSpPr>
          <p:spPr bwMode="auto">
            <a:xfrm>
              <a:off x="5424" y="336"/>
              <a:ext cx="240" cy="23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1</a:t>
              </a:r>
            </a:p>
          </p:txBody>
        </p:sp>
      </p:grpSp>
      <p:grpSp>
        <p:nvGrpSpPr>
          <p:cNvPr id="23564" name="Group 45">
            <a:extLst>
              <a:ext uri="{FF2B5EF4-FFF2-40B4-BE49-F238E27FC236}">
                <a16:creationId xmlns:a16="http://schemas.microsoft.com/office/drawing/2014/main" id="{D07E76FA-E9CD-5446-BD6F-71BA081D1B4B}"/>
              </a:ext>
            </a:extLst>
          </p:cNvPr>
          <p:cNvGrpSpPr>
            <a:grpSpLocks/>
          </p:cNvGrpSpPr>
          <p:nvPr/>
        </p:nvGrpSpPr>
        <p:grpSpPr bwMode="auto">
          <a:xfrm>
            <a:off x="5562600" y="685800"/>
            <a:ext cx="3048000" cy="5273675"/>
            <a:chOff x="3504" y="432"/>
            <a:chExt cx="1920" cy="3322"/>
          </a:xfrm>
        </p:grpSpPr>
        <p:sp>
          <p:nvSpPr>
            <p:cNvPr id="23566" name="Text Box 6">
              <a:extLst>
                <a:ext uri="{FF2B5EF4-FFF2-40B4-BE49-F238E27FC236}">
                  <a16:creationId xmlns:a16="http://schemas.microsoft.com/office/drawing/2014/main" id="{EB7974DF-63A7-DD42-AF1A-F1FF8C1BBB1E}"/>
                </a:ext>
              </a:extLst>
            </p:cNvPr>
            <p:cNvSpPr txBox="1">
              <a:spLocks noChangeArrowheads="1"/>
            </p:cNvSpPr>
            <p:nvPr/>
          </p:nvSpPr>
          <p:spPr bwMode="auto">
            <a:xfrm>
              <a:off x="4080" y="3504"/>
              <a:ext cx="384"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13</a:t>
              </a:r>
              <a:endParaRPr lang="en-US" altLang="en-US" sz="2000">
                <a:solidFill>
                  <a:srgbClr val="000000"/>
                </a:solidFill>
                <a:cs typeface="Times New Roman" panose="02020603050405020304" pitchFamily="18" charset="0"/>
              </a:endParaRPr>
            </a:p>
          </p:txBody>
        </p:sp>
        <p:sp>
          <p:nvSpPr>
            <p:cNvPr id="23567" name="Text Box 33">
              <a:extLst>
                <a:ext uri="{FF2B5EF4-FFF2-40B4-BE49-F238E27FC236}">
                  <a16:creationId xmlns:a16="http://schemas.microsoft.com/office/drawing/2014/main" id="{5C0CC87B-55E9-064B-B6AB-0E3FD014F456}"/>
                </a:ext>
              </a:extLst>
            </p:cNvPr>
            <p:cNvSpPr txBox="1">
              <a:spLocks noChangeArrowheads="1"/>
            </p:cNvSpPr>
            <p:nvPr/>
          </p:nvSpPr>
          <p:spPr bwMode="auto">
            <a:xfrm>
              <a:off x="4560" y="432"/>
              <a:ext cx="288"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1</a:t>
              </a:r>
              <a:endParaRPr lang="en-US" altLang="en-US" sz="2000">
                <a:solidFill>
                  <a:srgbClr val="000000"/>
                </a:solidFill>
                <a:cs typeface="Times New Roman" panose="02020603050405020304" pitchFamily="18" charset="0"/>
              </a:endParaRPr>
            </a:p>
          </p:txBody>
        </p:sp>
        <p:sp>
          <p:nvSpPr>
            <p:cNvPr id="23568" name="Text Box 34">
              <a:extLst>
                <a:ext uri="{FF2B5EF4-FFF2-40B4-BE49-F238E27FC236}">
                  <a16:creationId xmlns:a16="http://schemas.microsoft.com/office/drawing/2014/main" id="{2FAAB9C0-798A-2440-80AA-C15D9D79369F}"/>
                </a:ext>
              </a:extLst>
            </p:cNvPr>
            <p:cNvSpPr txBox="1">
              <a:spLocks noChangeArrowheads="1"/>
            </p:cNvSpPr>
            <p:nvPr/>
          </p:nvSpPr>
          <p:spPr bwMode="auto">
            <a:xfrm>
              <a:off x="4128" y="624"/>
              <a:ext cx="288"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2</a:t>
              </a:r>
              <a:endParaRPr lang="en-US" altLang="en-US" sz="2000">
                <a:solidFill>
                  <a:srgbClr val="000000"/>
                </a:solidFill>
                <a:cs typeface="Times New Roman" panose="02020603050405020304" pitchFamily="18" charset="0"/>
              </a:endParaRPr>
            </a:p>
          </p:txBody>
        </p:sp>
        <p:sp>
          <p:nvSpPr>
            <p:cNvPr id="23569" name="Text Box 35">
              <a:extLst>
                <a:ext uri="{FF2B5EF4-FFF2-40B4-BE49-F238E27FC236}">
                  <a16:creationId xmlns:a16="http://schemas.microsoft.com/office/drawing/2014/main" id="{A4E5D0A4-D244-604A-B93C-B402DAA01731}"/>
                </a:ext>
              </a:extLst>
            </p:cNvPr>
            <p:cNvSpPr txBox="1">
              <a:spLocks noChangeArrowheads="1"/>
            </p:cNvSpPr>
            <p:nvPr/>
          </p:nvSpPr>
          <p:spPr bwMode="auto">
            <a:xfrm>
              <a:off x="4320" y="1104"/>
              <a:ext cx="288"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3</a:t>
              </a:r>
              <a:endParaRPr lang="en-US" altLang="en-US" sz="2000">
                <a:solidFill>
                  <a:srgbClr val="000000"/>
                </a:solidFill>
                <a:cs typeface="Times New Roman" panose="02020603050405020304" pitchFamily="18" charset="0"/>
              </a:endParaRPr>
            </a:p>
          </p:txBody>
        </p:sp>
        <p:sp>
          <p:nvSpPr>
            <p:cNvPr id="23570" name="Text Box 36">
              <a:extLst>
                <a:ext uri="{FF2B5EF4-FFF2-40B4-BE49-F238E27FC236}">
                  <a16:creationId xmlns:a16="http://schemas.microsoft.com/office/drawing/2014/main" id="{2FB45D0F-ED39-634B-88E6-DCDBFB44CCFB}"/>
                </a:ext>
              </a:extLst>
            </p:cNvPr>
            <p:cNvSpPr txBox="1">
              <a:spLocks noChangeArrowheads="1"/>
            </p:cNvSpPr>
            <p:nvPr/>
          </p:nvSpPr>
          <p:spPr bwMode="auto">
            <a:xfrm>
              <a:off x="4848" y="1488"/>
              <a:ext cx="288"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4</a:t>
              </a:r>
              <a:endParaRPr lang="en-US" altLang="en-US" sz="2000">
                <a:solidFill>
                  <a:srgbClr val="000000"/>
                </a:solidFill>
                <a:cs typeface="Times New Roman" panose="02020603050405020304" pitchFamily="18" charset="0"/>
              </a:endParaRPr>
            </a:p>
          </p:txBody>
        </p:sp>
        <p:sp>
          <p:nvSpPr>
            <p:cNvPr id="23571" name="Text Box 37">
              <a:extLst>
                <a:ext uri="{FF2B5EF4-FFF2-40B4-BE49-F238E27FC236}">
                  <a16:creationId xmlns:a16="http://schemas.microsoft.com/office/drawing/2014/main" id="{58175734-85C6-6A44-8FAA-80EC77033437}"/>
                </a:ext>
              </a:extLst>
            </p:cNvPr>
            <p:cNvSpPr txBox="1">
              <a:spLocks noChangeArrowheads="1"/>
            </p:cNvSpPr>
            <p:nvPr/>
          </p:nvSpPr>
          <p:spPr bwMode="auto">
            <a:xfrm>
              <a:off x="5088" y="1920"/>
              <a:ext cx="288"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5</a:t>
              </a:r>
              <a:endParaRPr lang="en-US" altLang="en-US" sz="2000">
                <a:solidFill>
                  <a:srgbClr val="000000"/>
                </a:solidFill>
                <a:cs typeface="Times New Roman" panose="02020603050405020304" pitchFamily="18" charset="0"/>
              </a:endParaRPr>
            </a:p>
          </p:txBody>
        </p:sp>
        <p:sp>
          <p:nvSpPr>
            <p:cNvPr id="23572" name="Text Box 38">
              <a:extLst>
                <a:ext uri="{FF2B5EF4-FFF2-40B4-BE49-F238E27FC236}">
                  <a16:creationId xmlns:a16="http://schemas.microsoft.com/office/drawing/2014/main" id="{BE0FF7ED-0DE0-8748-AC39-A2EE72715DE0}"/>
                </a:ext>
              </a:extLst>
            </p:cNvPr>
            <p:cNvSpPr txBox="1">
              <a:spLocks noChangeArrowheads="1"/>
            </p:cNvSpPr>
            <p:nvPr/>
          </p:nvSpPr>
          <p:spPr bwMode="auto">
            <a:xfrm>
              <a:off x="3984" y="1920"/>
              <a:ext cx="288"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6</a:t>
              </a:r>
              <a:endParaRPr lang="en-US" altLang="en-US" sz="2000">
                <a:solidFill>
                  <a:srgbClr val="000000"/>
                </a:solidFill>
                <a:cs typeface="Times New Roman" panose="02020603050405020304" pitchFamily="18" charset="0"/>
              </a:endParaRPr>
            </a:p>
          </p:txBody>
        </p:sp>
        <p:sp>
          <p:nvSpPr>
            <p:cNvPr id="23573" name="Text Box 39">
              <a:extLst>
                <a:ext uri="{FF2B5EF4-FFF2-40B4-BE49-F238E27FC236}">
                  <a16:creationId xmlns:a16="http://schemas.microsoft.com/office/drawing/2014/main" id="{9EDF2ACB-1C82-0247-A215-EA47EA5B4290}"/>
                </a:ext>
              </a:extLst>
            </p:cNvPr>
            <p:cNvSpPr txBox="1">
              <a:spLocks noChangeArrowheads="1"/>
            </p:cNvSpPr>
            <p:nvPr/>
          </p:nvSpPr>
          <p:spPr bwMode="auto">
            <a:xfrm>
              <a:off x="4560" y="2064"/>
              <a:ext cx="288"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7</a:t>
              </a:r>
              <a:endParaRPr lang="en-US" altLang="en-US" sz="2000">
                <a:solidFill>
                  <a:srgbClr val="000000"/>
                </a:solidFill>
                <a:cs typeface="Times New Roman" panose="02020603050405020304" pitchFamily="18" charset="0"/>
              </a:endParaRPr>
            </a:p>
          </p:txBody>
        </p:sp>
        <p:sp>
          <p:nvSpPr>
            <p:cNvPr id="23574" name="Text Box 40">
              <a:extLst>
                <a:ext uri="{FF2B5EF4-FFF2-40B4-BE49-F238E27FC236}">
                  <a16:creationId xmlns:a16="http://schemas.microsoft.com/office/drawing/2014/main" id="{784E9A67-64AE-A141-93CB-64EE4715E24D}"/>
                </a:ext>
              </a:extLst>
            </p:cNvPr>
            <p:cNvSpPr txBox="1">
              <a:spLocks noChangeArrowheads="1"/>
            </p:cNvSpPr>
            <p:nvPr/>
          </p:nvSpPr>
          <p:spPr bwMode="auto">
            <a:xfrm>
              <a:off x="3504" y="2016"/>
              <a:ext cx="288"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8</a:t>
              </a:r>
              <a:endParaRPr lang="en-US" altLang="en-US" sz="2000">
                <a:solidFill>
                  <a:srgbClr val="000000"/>
                </a:solidFill>
                <a:cs typeface="Times New Roman" panose="02020603050405020304" pitchFamily="18" charset="0"/>
              </a:endParaRPr>
            </a:p>
          </p:txBody>
        </p:sp>
        <p:sp>
          <p:nvSpPr>
            <p:cNvPr id="23575" name="Text Box 41">
              <a:extLst>
                <a:ext uri="{FF2B5EF4-FFF2-40B4-BE49-F238E27FC236}">
                  <a16:creationId xmlns:a16="http://schemas.microsoft.com/office/drawing/2014/main" id="{B75F5752-043E-D544-B997-B876B756A0E6}"/>
                </a:ext>
              </a:extLst>
            </p:cNvPr>
            <p:cNvSpPr txBox="1">
              <a:spLocks noChangeArrowheads="1"/>
            </p:cNvSpPr>
            <p:nvPr/>
          </p:nvSpPr>
          <p:spPr bwMode="auto">
            <a:xfrm>
              <a:off x="5136" y="2688"/>
              <a:ext cx="288"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9</a:t>
              </a:r>
              <a:endParaRPr lang="en-US" altLang="en-US" sz="2000">
                <a:solidFill>
                  <a:srgbClr val="000000"/>
                </a:solidFill>
                <a:cs typeface="Times New Roman" panose="02020603050405020304" pitchFamily="18" charset="0"/>
              </a:endParaRPr>
            </a:p>
          </p:txBody>
        </p:sp>
        <p:sp>
          <p:nvSpPr>
            <p:cNvPr id="23576" name="Text Box 42">
              <a:extLst>
                <a:ext uri="{FF2B5EF4-FFF2-40B4-BE49-F238E27FC236}">
                  <a16:creationId xmlns:a16="http://schemas.microsoft.com/office/drawing/2014/main" id="{97CB5631-849F-BB40-B074-AE31AAE10C73}"/>
                </a:ext>
              </a:extLst>
            </p:cNvPr>
            <p:cNvSpPr txBox="1">
              <a:spLocks noChangeArrowheads="1"/>
            </p:cNvSpPr>
            <p:nvPr/>
          </p:nvSpPr>
          <p:spPr bwMode="auto">
            <a:xfrm>
              <a:off x="3936" y="2400"/>
              <a:ext cx="336"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10</a:t>
              </a:r>
              <a:endParaRPr lang="en-US" altLang="en-US" sz="2000">
                <a:solidFill>
                  <a:srgbClr val="000000"/>
                </a:solidFill>
                <a:cs typeface="Times New Roman" panose="02020603050405020304" pitchFamily="18" charset="0"/>
              </a:endParaRPr>
            </a:p>
          </p:txBody>
        </p:sp>
        <p:sp>
          <p:nvSpPr>
            <p:cNvPr id="23577" name="Text Box 43">
              <a:extLst>
                <a:ext uri="{FF2B5EF4-FFF2-40B4-BE49-F238E27FC236}">
                  <a16:creationId xmlns:a16="http://schemas.microsoft.com/office/drawing/2014/main" id="{C64F7AF3-4E6F-5B41-ABDD-BEAA4E56F31F}"/>
                </a:ext>
              </a:extLst>
            </p:cNvPr>
            <p:cNvSpPr txBox="1">
              <a:spLocks noChangeArrowheads="1"/>
            </p:cNvSpPr>
            <p:nvPr/>
          </p:nvSpPr>
          <p:spPr bwMode="auto">
            <a:xfrm>
              <a:off x="3648" y="2736"/>
              <a:ext cx="336"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11</a:t>
              </a:r>
              <a:endParaRPr lang="en-US" altLang="en-US" sz="2000">
                <a:solidFill>
                  <a:srgbClr val="000000"/>
                </a:solidFill>
                <a:cs typeface="Times New Roman" panose="02020603050405020304" pitchFamily="18" charset="0"/>
              </a:endParaRPr>
            </a:p>
          </p:txBody>
        </p:sp>
        <p:sp>
          <p:nvSpPr>
            <p:cNvPr id="23578" name="Text Box 44">
              <a:extLst>
                <a:ext uri="{FF2B5EF4-FFF2-40B4-BE49-F238E27FC236}">
                  <a16:creationId xmlns:a16="http://schemas.microsoft.com/office/drawing/2014/main" id="{0E293566-EA05-9C46-98E6-211EA2E86C4D}"/>
                </a:ext>
              </a:extLst>
            </p:cNvPr>
            <p:cNvSpPr txBox="1">
              <a:spLocks noChangeArrowheads="1"/>
            </p:cNvSpPr>
            <p:nvPr/>
          </p:nvSpPr>
          <p:spPr bwMode="auto">
            <a:xfrm>
              <a:off x="4560" y="2928"/>
              <a:ext cx="336"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12</a:t>
              </a:r>
              <a:endParaRPr lang="en-US" altLang="en-US" sz="2000">
                <a:solidFill>
                  <a:srgbClr val="000000"/>
                </a:solidFill>
                <a:cs typeface="Times New Roman" panose="02020603050405020304" pitchFamily="18" charset="0"/>
              </a:endParaRPr>
            </a:p>
          </p:txBody>
        </p:sp>
      </p:grpSp>
      <p:sp>
        <p:nvSpPr>
          <p:cNvPr id="23565" name="Text Box 46">
            <a:extLst>
              <a:ext uri="{FF2B5EF4-FFF2-40B4-BE49-F238E27FC236}">
                <a16:creationId xmlns:a16="http://schemas.microsoft.com/office/drawing/2014/main" id="{C80F051E-EAE2-A845-9B48-8A4C2F4AA672}"/>
              </a:ext>
            </a:extLst>
          </p:cNvPr>
          <p:cNvSpPr txBox="1">
            <a:spLocks noChangeArrowheads="1"/>
          </p:cNvSpPr>
          <p:nvPr/>
        </p:nvSpPr>
        <p:spPr bwMode="auto">
          <a:xfrm>
            <a:off x="304800" y="4648200"/>
            <a:ext cx="5029200" cy="1311275"/>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In this particular example, the tie-breaking rule of giving priority to a task with more descendants is of no help, but generally it leads to improvement in execution time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Date Placeholder 3">
            <a:extLst>
              <a:ext uri="{FF2B5EF4-FFF2-40B4-BE49-F238E27FC236}">
                <a16:creationId xmlns:a16="http://schemas.microsoft.com/office/drawing/2014/main" id="{361B949B-11BE-1442-9FFC-02CAF2775B53}"/>
              </a:ext>
            </a:extLst>
          </p:cNvPr>
          <p:cNvSpPr>
            <a:spLocks noGrp="1"/>
          </p:cNvSpPr>
          <p:nvPr>
            <p:ph type="dt" sz="quarter" idx="10"/>
          </p:nvPr>
        </p:nvSpPr>
        <p:spPr/>
        <p:txBody>
          <a:bodyPr/>
          <a:lstStyle/>
          <a:p>
            <a:pPr>
              <a:defRPr/>
            </a:pPr>
            <a:r>
              <a:rPr lang="en-US" altLang="en-US"/>
              <a:t>Winter 2021</a:t>
            </a:r>
          </a:p>
        </p:txBody>
      </p:sp>
      <p:sp>
        <p:nvSpPr>
          <p:cNvPr id="47" name="Footer Placeholder 4">
            <a:extLst>
              <a:ext uri="{FF2B5EF4-FFF2-40B4-BE49-F238E27FC236}">
                <a16:creationId xmlns:a16="http://schemas.microsoft.com/office/drawing/2014/main" id="{C666C331-47FF-B644-8878-2CB4901E8E9A}"/>
              </a:ext>
            </a:extLst>
          </p:cNvPr>
          <p:cNvSpPr>
            <a:spLocks noGrp="1"/>
          </p:cNvSpPr>
          <p:nvPr>
            <p:ph type="ftr" sz="quarter" idx="11"/>
          </p:nvPr>
        </p:nvSpPr>
        <p:spPr/>
        <p:txBody>
          <a:bodyPr/>
          <a:lstStyle/>
          <a:p>
            <a:pPr>
              <a:defRPr/>
            </a:pPr>
            <a:r>
              <a:rPr lang="en-US" altLang="en-US"/>
              <a:t>Parallel Processing, Some Broad Topics</a:t>
            </a:r>
          </a:p>
        </p:txBody>
      </p:sp>
      <p:sp>
        <p:nvSpPr>
          <p:cNvPr id="24580" name="Slide Number Placeholder 5">
            <a:extLst>
              <a:ext uri="{FF2B5EF4-FFF2-40B4-BE49-F238E27FC236}">
                <a16:creationId xmlns:a16="http://schemas.microsoft.com/office/drawing/2014/main" id="{32A12F56-1D6E-6149-B7E6-36E20AB8FEE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F59DBE23-B7C5-4D46-AEF2-605C3373F2CD}" type="slidenum">
              <a:rPr lang="en-US" altLang="en-US" sz="1200" smtClean="0"/>
              <a:pPr>
                <a:spcBef>
                  <a:spcPct val="0"/>
                </a:spcBef>
                <a:buFontTx/>
                <a:buNone/>
              </a:pPr>
              <a:t>19</a:t>
            </a:fld>
            <a:endParaRPr lang="en-US" altLang="en-US" sz="1200"/>
          </a:p>
        </p:txBody>
      </p:sp>
      <p:grpSp>
        <p:nvGrpSpPr>
          <p:cNvPr id="24581" name="Group 2">
            <a:extLst>
              <a:ext uri="{FF2B5EF4-FFF2-40B4-BE49-F238E27FC236}">
                <a16:creationId xmlns:a16="http://schemas.microsoft.com/office/drawing/2014/main" id="{D9A72123-8C55-FF4E-811E-5AA96DF3CA90}"/>
              </a:ext>
            </a:extLst>
          </p:cNvPr>
          <p:cNvGrpSpPr>
            <a:grpSpLocks/>
          </p:cNvGrpSpPr>
          <p:nvPr/>
        </p:nvGrpSpPr>
        <p:grpSpPr bwMode="auto">
          <a:xfrm>
            <a:off x="4648200" y="0"/>
            <a:ext cx="5334000" cy="6172200"/>
            <a:chOff x="3312" y="960"/>
            <a:chExt cx="2448" cy="2688"/>
          </a:xfrm>
        </p:grpSpPr>
        <p:graphicFrame>
          <p:nvGraphicFramePr>
            <p:cNvPr id="24622" name="Object 3">
              <a:extLst>
                <a:ext uri="{FF2B5EF4-FFF2-40B4-BE49-F238E27FC236}">
                  <a16:creationId xmlns:a16="http://schemas.microsoft.com/office/drawing/2014/main" id="{6229380F-2729-A34D-8D3D-14DF52D05ADE}"/>
                </a:ext>
              </a:extLst>
            </p:cNvPr>
            <p:cNvGraphicFramePr>
              <a:graphicFrameLocks noChangeAspect="1"/>
            </p:cNvGraphicFramePr>
            <p:nvPr/>
          </p:nvGraphicFramePr>
          <p:xfrm>
            <a:off x="3360" y="1056"/>
            <a:ext cx="2286" cy="2592"/>
          </p:xfrm>
          <a:graphic>
            <a:graphicData uri="http://schemas.openxmlformats.org/presentationml/2006/ole">
              <mc:AlternateContent xmlns:mc="http://schemas.openxmlformats.org/markup-compatibility/2006">
                <mc:Choice xmlns:v="urn:schemas-microsoft-com:vml" Requires="v">
                  <p:oleObj spid="_x0000_s24625" r:id="rId3" imgW="4025900" imgH="4559300" progId="MSDraw.Drawing.8.2">
                    <p:embed/>
                  </p:oleObj>
                </mc:Choice>
                <mc:Fallback>
                  <p:oleObj r:id="rId3" imgW="4025900" imgH="4559300" progId="MSDraw.Drawing.8.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0" y="1056"/>
                          <a:ext cx="2286" cy="25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623" name="Rectangle 4">
              <a:extLst>
                <a:ext uri="{FF2B5EF4-FFF2-40B4-BE49-F238E27FC236}">
                  <a16:creationId xmlns:a16="http://schemas.microsoft.com/office/drawing/2014/main" id="{CF0A15E5-6088-4D42-B103-4EDE08CC209D}"/>
                </a:ext>
              </a:extLst>
            </p:cNvPr>
            <p:cNvSpPr>
              <a:spLocks noChangeArrowheads="1"/>
            </p:cNvSpPr>
            <p:nvPr/>
          </p:nvSpPr>
          <p:spPr bwMode="auto">
            <a:xfrm>
              <a:off x="3312" y="960"/>
              <a:ext cx="76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24624" name="Rectangle 5">
              <a:extLst>
                <a:ext uri="{FF2B5EF4-FFF2-40B4-BE49-F238E27FC236}">
                  <a16:creationId xmlns:a16="http://schemas.microsoft.com/office/drawing/2014/main" id="{94E9F791-54AA-F346-B176-34608C246449}"/>
                </a:ext>
              </a:extLst>
            </p:cNvPr>
            <p:cNvSpPr>
              <a:spLocks noChangeArrowheads="1"/>
            </p:cNvSpPr>
            <p:nvPr/>
          </p:nvSpPr>
          <p:spPr bwMode="auto">
            <a:xfrm>
              <a:off x="4608" y="1008"/>
              <a:ext cx="1152" cy="4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sp>
        <p:nvSpPr>
          <p:cNvPr id="24582" name="Rectangle 6">
            <a:extLst>
              <a:ext uri="{FF2B5EF4-FFF2-40B4-BE49-F238E27FC236}">
                <a16:creationId xmlns:a16="http://schemas.microsoft.com/office/drawing/2014/main" id="{55AEF7C1-DB6C-0440-BE30-759AA7AFC0F6}"/>
              </a:ext>
            </a:extLst>
          </p:cNvPr>
          <p:cNvSpPr>
            <a:spLocks noGrp="1" noChangeArrowheads="1"/>
          </p:cNvSpPr>
          <p:nvPr>
            <p:ph type="title"/>
          </p:nvPr>
        </p:nvSpPr>
        <p:spPr>
          <a:xfrm>
            <a:off x="228600" y="228600"/>
            <a:ext cx="5257800" cy="609600"/>
          </a:xfrm>
        </p:spPr>
        <p:txBody>
          <a:bodyPr/>
          <a:lstStyle/>
          <a:p>
            <a:pPr eaLnBrk="1" hangingPunct="1"/>
            <a:r>
              <a:rPr lang="en-US" altLang="en-US" sz="2800"/>
              <a:t>Assignment to Processors</a:t>
            </a:r>
          </a:p>
        </p:txBody>
      </p:sp>
      <p:sp>
        <p:nvSpPr>
          <p:cNvPr id="24583" name="Text Box 7">
            <a:extLst>
              <a:ext uri="{FF2B5EF4-FFF2-40B4-BE49-F238E27FC236}">
                <a16:creationId xmlns:a16="http://schemas.microsoft.com/office/drawing/2014/main" id="{DBB49B08-F925-1645-B805-875DC22169E3}"/>
              </a:ext>
            </a:extLst>
          </p:cNvPr>
          <p:cNvSpPr txBox="1">
            <a:spLocks noChangeArrowheads="1"/>
          </p:cNvSpPr>
          <p:nvPr/>
        </p:nvSpPr>
        <p:spPr bwMode="auto">
          <a:xfrm>
            <a:off x="457200" y="5029200"/>
            <a:ext cx="4648200" cy="10064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17.6   </a:t>
            </a:r>
            <a:r>
              <a:rPr lang="en-US" altLang="en-US" sz="2000"/>
              <a:t>Schedules with </a:t>
            </a:r>
            <a:r>
              <a:rPr lang="en-US" altLang="en-US" sz="2000" i="1"/>
              <a:t>p</a:t>
            </a:r>
            <a:r>
              <a:rPr lang="en-US" altLang="en-US" sz="2000"/>
              <a:t> = 1, 2, 3 processors for an example task graph with unit-time tasks. </a:t>
            </a:r>
          </a:p>
        </p:txBody>
      </p:sp>
      <p:sp>
        <p:nvSpPr>
          <p:cNvPr id="24584" name="Rectangle 8">
            <a:extLst>
              <a:ext uri="{FF2B5EF4-FFF2-40B4-BE49-F238E27FC236}">
                <a16:creationId xmlns:a16="http://schemas.microsoft.com/office/drawing/2014/main" id="{550C33DA-8D91-344F-BD85-D6A79F8972B2}"/>
              </a:ext>
            </a:extLst>
          </p:cNvPr>
          <p:cNvSpPr>
            <a:spLocks noChangeArrowheads="1"/>
          </p:cNvSpPr>
          <p:nvPr/>
        </p:nvSpPr>
        <p:spPr bwMode="auto">
          <a:xfrm>
            <a:off x="0" y="2214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24585" name="Rectangle 9">
            <a:extLst>
              <a:ext uri="{FF2B5EF4-FFF2-40B4-BE49-F238E27FC236}">
                <a16:creationId xmlns:a16="http://schemas.microsoft.com/office/drawing/2014/main" id="{86984860-D069-9D4B-9EB6-B51718F88137}"/>
              </a:ext>
            </a:extLst>
          </p:cNvPr>
          <p:cNvSpPr>
            <a:spLocks noChangeArrowheads="1"/>
          </p:cNvSpPr>
          <p:nvPr/>
        </p:nvSpPr>
        <p:spPr bwMode="auto">
          <a:xfrm>
            <a:off x="0" y="2462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nvGrpSpPr>
          <p:cNvPr id="24586" name="Group 44">
            <a:extLst>
              <a:ext uri="{FF2B5EF4-FFF2-40B4-BE49-F238E27FC236}">
                <a16:creationId xmlns:a16="http://schemas.microsoft.com/office/drawing/2014/main" id="{417B9252-731A-7B43-8E4E-66739878B24B}"/>
              </a:ext>
            </a:extLst>
          </p:cNvPr>
          <p:cNvGrpSpPr>
            <a:grpSpLocks/>
          </p:cNvGrpSpPr>
          <p:nvPr/>
        </p:nvGrpSpPr>
        <p:grpSpPr bwMode="auto">
          <a:xfrm>
            <a:off x="5562600" y="533400"/>
            <a:ext cx="3429000" cy="5426075"/>
            <a:chOff x="3504" y="336"/>
            <a:chExt cx="2160" cy="3418"/>
          </a:xfrm>
        </p:grpSpPr>
        <p:grpSp>
          <p:nvGrpSpPr>
            <p:cNvPr id="24590" name="Group 11">
              <a:extLst>
                <a:ext uri="{FF2B5EF4-FFF2-40B4-BE49-F238E27FC236}">
                  <a16:creationId xmlns:a16="http://schemas.microsoft.com/office/drawing/2014/main" id="{797FC48E-867F-BD45-93E6-216C9FFA24A4}"/>
                </a:ext>
              </a:extLst>
            </p:cNvPr>
            <p:cNvGrpSpPr>
              <a:grpSpLocks/>
            </p:cNvGrpSpPr>
            <p:nvPr/>
          </p:nvGrpSpPr>
          <p:grpSpPr bwMode="auto">
            <a:xfrm>
              <a:off x="3545" y="336"/>
              <a:ext cx="2119" cy="3255"/>
              <a:chOff x="3545" y="336"/>
              <a:chExt cx="2119" cy="3255"/>
            </a:xfrm>
          </p:grpSpPr>
          <p:grpSp>
            <p:nvGrpSpPr>
              <p:cNvPr id="24605" name="Group 12">
                <a:extLst>
                  <a:ext uri="{FF2B5EF4-FFF2-40B4-BE49-F238E27FC236}">
                    <a16:creationId xmlns:a16="http://schemas.microsoft.com/office/drawing/2014/main" id="{5F04FAA0-3226-F34E-956A-C403FA95D89B}"/>
                  </a:ext>
                </a:extLst>
              </p:cNvPr>
              <p:cNvGrpSpPr>
                <a:grpSpLocks/>
              </p:cNvGrpSpPr>
              <p:nvPr/>
            </p:nvGrpSpPr>
            <p:grpSpPr bwMode="auto">
              <a:xfrm>
                <a:off x="3545" y="432"/>
                <a:ext cx="1879" cy="3072"/>
                <a:chOff x="3593" y="432"/>
                <a:chExt cx="1879" cy="3072"/>
              </a:xfrm>
            </p:grpSpPr>
            <p:sp>
              <p:nvSpPr>
                <p:cNvPr id="24614" name="Line 13">
                  <a:extLst>
                    <a:ext uri="{FF2B5EF4-FFF2-40B4-BE49-F238E27FC236}">
                      <a16:creationId xmlns:a16="http://schemas.microsoft.com/office/drawing/2014/main" id="{296342C5-5E90-8B41-9D95-89A46530DF1B}"/>
                    </a:ext>
                  </a:extLst>
                </p:cNvPr>
                <p:cNvSpPr>
                  <a:spLocks noChangeShapeType="1"/>
                </p:cNvSpPr>
                <p:nvPr/>
              </p:nvSpPr>
              <p:spPr bwMode="auto">
                <a:xfrm>
                  <a:off x="3600" y="3504"/>
                  <a:ext cx="1872" cy="0"/>
                </a:xfrm>
                <a:prstGeom prst="line">
                  <a:avLst/>
                </a:prstGeom>
                <a:noFill/>
                <a:ln w="3810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15" name="Freeform 14">
                  <a:extLst>
                    <a:ext uri="{FF2B5EF4-FFF2-40B4-BE49-F238E27FC236}">
                      <a16:creationId xmlns:a16="http://schemas.microsoft.com/office/drawing/2014/main" id="{632682AA-8BCD-DF49-A509-92C5C54AE77B}"/>
                    </a:ext>
                  </a:extLst>
                </p:cNvPr>
                <p:cNvSpPr>
                  <a:spLocks/>
                </p:cNvSpPr>
                <p:nvPr/>
              </p:nvSpPr>
              <p:spPr bwMode="auto">
                <a:xfrm>
                  <a:off x="3593" y="2596"/>
                  <a:ext cx="1865" cy="602"/>
                </a:xfrm>
                <a:custGeom>
                  <a:avLst/>
                  <a:gdLst>
                    <a:gd name="T0" fmla="*/ 0 w 1865"/>
                    <a:gd name="T1" fmla="*/ 549 h 602"/>
                    <a:gd name="T2" fmla="*/ 247 w 1865"/>
                    <a:gd name="T3" fmla="*/ 494 h 602"/>
                    <a:gd name="T4" fmla="*/ 558 w 1865"/>
                    <a:gd name="T5" fmla="*/ 147 h 602"/>
                    <a:gd name="T6" fmla="*/ 786 w 1865"/>
                    <a:gd name="T7" fmla="*/ 1 h 602"/>
                    <a:gd name="T8" fmla="*/ 1111 w 1865"/>
                    <a:gd name="T9" fmla="*/ 140 h 602"/>
                    <a:gd name="T10" fmla="*/ 1463 w 1865"/>
                    <a:gd name="T11" fmla="*/ 531 h 602"/>
                    <a:gd name="T12" fmla="*/ 1865 w 1865"/>
                    <a:gd name="T13" fmla="*/ 567 h 6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65" h="602">
                      <a:moveTo>
                        <a:pt x="0" y="549"/>
                      </a:moveTo>
                      <a:cubicBezTo>
                        <a:pt x="43" y="540"/>
                        <a:pt x="154" y="561"/>
                        <a:pt x="247" y="494"/>
                      </a:cubicBezTo>
                      <a:cubicBezTo>
                        <a:pt x="340" y="427"/>
                        <a:pt x="468" y="229"/>
                        <a:pt x="558" y="147"/>
                      </a:cubicBezTo>
                      <a:cubicBezTo>
                        <a:pt x="648" y="65"/>
                        <a:pt x="694" y="2"/>
                        <a:pt x="786" y="1"/>
                      </a:cubicBezTo>
                      <a:cubicBezTo>
                        <a:pt x="878" y="0"/>
                        <a:pt x="998" y="52"/>
                        <a:pt x="1111" y="140"/>
                      </a:cubicBezTo>
                      <a:cubicBezTo>
                        <a:pt x="1224" y="228"/>
                        <a:pt x="1337" y="460"/>
                        <a:pt x="1463" y="531"/>
                      </a:cubicBezTo>
                      <a:cubicBezTo>
                        <a:pt x="1589" y="602"/>
                        <a:pt x="1781" y="560"/>
                        <a:pt x="1865" y="567"/>
                      </a:cubicBezTo>
                    </a:path>
                  </a:pathLst>
                </a:custGeom>
                <a:noFill/>
                <a:ln w="38100" cap="flat" cmpd="sng">
                  <a:solidFill>
                    <a:srgbClr val="FF9933"/>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16" name="Freeform 15">
                  <a:extLst>
                    <a:ext uri="{FF2B5EF4-FFF2-40B4-BE49-F238E27FC236}">
                      <a16:creationId xmlns:a16="http://schemas.microsoft.com/office/drawing/2014/main" id="{12C6D19F-8B2B-3F43-916A-F7D2C267E662}"/>
                    </a:ext>
                  </a:extLst>
                </p:cNvPr>
                <p:cNvSpPr>
                  <a:spLocks/>
                </p:cNvSpPr>
                <p:nvPr/>
              </p:nvSpPr>
              <p:spPr bwMode="auto">
                <a:xfrm>
                  <a:off x="3602" y="1891"/>
                  <a:ext cx="1856" cy="781"/>
                </a:xfrm>
                <a:custGeom>
                  <a:avLst/>
                  <a:gdLst>
                    <a:gd name="T0" fmla="*/ 0 w 1856"/>
                    <a:gd name="T1" fmla="*/ 102 h 781"/>
                    <a:gd name="T2" fmla="*/ 263 w 1856"/>
                    <a:gd name="T3" fmla="*/ 91 h 781"/>
                    <a:gd name="T4" fmla="*/ 686 w 1856"/>
                    <a:gd name="T5" fmla="*/ 29 h 781"/>
                    <a:gd name="T6" fmla="*/ 969 w 1856"/>
                    <a:gd name="T7" fmla="*/ 267 h 781"/>
                    <a:gd name="T8" fmla="*/ 1335 w 1856"/>
                    <a:gd name="T9" fmla="*/ 578 h 781"/>
                    <a:gd name="T10" fmla="*/ 1655 w 1856"/>
                    <a:gd name="T11" fmla="*/ 751 h 781"/>
                    <a:gd name="T12" fmla="*/ 1856 w 1856"/>
                    <a:gd name="T13" fmla="*/ 760 h 7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56" h="781">
                      <a:moveTo>
                        <a:pt x="0" y="102"/>
                      </a:moveTo>
                      <a:cubicBezTo>
                        <a:pt x="44" y="99"/>
                        <a:pt x="149" y="103"/>
                        <a:pt x="263" y="91"/>
                      </a:cubicBezTo>
                      <a:cubicBezTo>
                        <a:pt x="377" y="79"/>
                        <a:pt x="568" y="0"/>
                        <a:pt x="686" y="29"/>
                      </a:cubicBezTo>
                      <a:cubicBezTo>
                        <a:pt x="804" y="58"/>
                        <a:pt x="861" y="176"/>
                        <a:pt x="969" y="267"/>
                      </a:cubicBezTo>
                      <a:cubicBezTo>
                        <a:pt x="1077" y="358"/>
                        <a:pt x="1221" y="497"/>
                        <a:pt x="1335" y="578"/>
                      </a:cubicBezTo>
                      <a:cubicBezTo>
                        <a:pt x="1449" y="659"/>
                        <a:pt x="1568" y="721"/>
                        <a:pt x="1655" y="751"/>
                      </a:cubicBezTo>
                      <a:cubicBezTo>
                        <a:pt x="1742" y="781"/>
                        <a:pt x="1814" y="758"/>
                        <a:pt x="1856" y="760"/>
                      </a:cubicBezTo>
                    </a:path>
                  </a:pathLst>
                </a:custGeom>
                <a:noFill/>
                <a:ln w="38100" cap="flat" cmpd="sng">
                  <a:solidFill>
                    <a:srgbClr val="FF9933"/>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17" name="Freeform 16">
                  <a:extLst>
                    <a:ext uri="{FF2B5EF4-FFF2-40B4-BE49-F238E27FC236}">
                      <a16:creationId xmlns:a16="http://schemas.microsoft.com/office/drawing/2014/main" id="{C8E58931-B539-7046-8F98-C8F74302712F}"/>
                    </a:ext>
                  </a:extLst>
                </p:cNvPr>
                <p:cNvSpPr>
                  <a:spLocks/>
                </p:cNvSpPr>
                <p:nvPr/>
              </p:nvSpPr>
              <p:spPr bwMode="auto">
                <a:xfrm>
                  <a:off x="3602" y="1720"/>
                  <a:ext cx="1856" cy="535"/>
                </a:xfrm>
                <a:custGeom>
                  <a:avLst/>
                  <a:gdLst>
                    <a:gd name="T0" fmla="*/ 0 w 1856"/>
                    <a:gd name="T1" fmla="*/ 8 h 535"/>
                    <a:gd name="T2" fmla="*/ 293 w 1856"/>
                    <a:gd name="T3" fmla="*/ 8 h 535"/>
                    <a:gd name="T4" fmla="*/ 695 w 1856"/>
                    <a:gd name="T5" fmla="*/ 54 h 535"/>
                    <a:gd name="T6" fmla="*/ 1061 w 1856"/>
                    <a:gd name="T7" fmla="*/ 209 h 535"/>
                    <a:gd name="T8" fmla="*/ 1417 w 1856"/>
                    <a:gd name="T9" fmla="*/ 438 h 535"/>
                    <a:gd name="T10" fmla="*/ 1628 w 1856"/>
                    <a:gd name="T11" fmla="*/ 520 h 535"/>
                    <a:gd name="T12" fmla="*/ 1856 w 1856"/>
                    <a:gd name="T13" fmla="*/ 529 h 5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56" h="535">
                      <a:moveTo>
                        <a:pt x="0" y="8"/>
                      </a:moveTo>
                      <a:cubicBezTo>
                        <a:pt x="49" y="8"/>
                        <a:pt x="177" y="0"/>
                        <a:pt x="293" y="8"/>
                      </a:cubicBezTo>
                      <a:cubicBezTo>
                        <a:pt x="409" y="16"/>
                        <a:pt x="567" y="21"/>
                        <a:pt x="695" y="54"/>
                      </a:cubicBezTo>
                      <a:cubicBezTo>
                        <a:pt x="823" y="87"/>
                        <a:pt x="941" y="145"/>
                        <a:pt x="1061" y="209"/>
                      </a:cubicBezTo>
                      <a:cubicBezTo>
                        <a:pt x="1181" y="273"/>
                        <a:pt x="1323" y="386"/>
                        <a:pt x="1417" y="438"/>
                      </a:cubicBezTo>
                      <a:cubicBezTo>
                        <a:pt x="1511" y="490"/>
                        <a:pt x="1555" y="505"/>
                        <a:pt x="1628" y="520"/>
                      </a:cubicBezTo>
                      <a:cubicBezTo>
                        <a:pt x="1701" y="535"/>
                        <a:pt x="1809" y="527"/>
                        <a:pt x="1856" y="529"/>
                      </a:cubicBezTo>
                    </a:path>
                  </a:pathLst>
                </a:custGeom>
                <a:noFill/>
                <a:ln w="38100" cap="flat" cmpd="sng">
                  <a:solidFill>
                    <a:srgbClr val="FF9933"/>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18" name="Line 17">
                  <a:extLst>
                    <a:ext uri="{FF2B5EF4-FFF2-40B4-BE49-F238E27FC236}">
                      <a16:creationId xmlns:a16="http://schemas.microsoft.com/office/drawing/2014/main" id="{794DE818-F5C6-9344-89FA-DBFD7809DC2B}"/>
                    </a:ext>
                  </a:extLst>
                </p:cNvPr>
                <p:cNvSpPr>
                  <a:spLocks noChangeShapeType="1"/>
                </p:cNvSpPr>
                <p:nvPr/>
              </p:nvSpPr>
              <p:spPr bwMode="auto">
                <a:xfrm>
                  <a:off x="3600" y="432"/>
                  <a:ext cx="1872" cy="0"/>
                </a:xfrm>
                <a:prstGeom prst="line">
                  <a:avLst/>
                </a:prstGeom>
                <a:noFill/>
                <a:ln w="3810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19" name="Line 18">
                  <a:extLst>
                    <a:ext uri="{FF2B5EF4-FFF2-40B4-BE49-F238E27FC236}">
                      <a16:creationId xmlns:a16="http://schemas.microsoft.com/office/drawing/2014/main" id="{DF4101C6-79AE-1A41-84D7-3FF98C2807B3}"/>
                    </a:ext>
                  </a:extLst>
                </p:cNvPr>
                <p:cNvSpPr>
                  <a:spLocks noChangeShapeType="1"/>
                </p:cNvSpPr>
                <p:nvPr/>
              </p:nvSpPr>
              <p:spPr bwMode="auto">
                <a:xfrm>
                  <a:off x="3600" y="864"/>
                  <a:ext cx="1872" cy="0"/>
                </a:xfrm>
                <a:prstGeom prst="line">
                  <a:avLst/>
                </a:prstGeom>
                <a:noFill/>
                <a:ln w="3810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20" name="Line 19">
                  <a:extLst>
                    <a:ext uri="{FF2B5EF4-FFF2-40B4-BE49-F238E27FC236}">
                      <a16:creationId xmlns:a16="http://schemas.microsoft.com/office/drawing/2014/main" id="{C98690E9-C37E-2440-B797-BF7DF8796DF6}"/>
                    </a:ext>
                  </a:extLst>
                </p:cNvPr>
                <p:cNvSpPr>
                  <a:spLocks noChangeShapeType="1"/>
                </p:cNvSpPr>
                <p:nvPr/>
              </p:nvSpPr>
              <p:spPr bwMode="auto">
                <a:xfrm>
                  <a:off x="3600" y="1344"/>
                  <a:ext cx="1872" cy="0"/>
                </a:xfrm>
                <a:prstGeom prst="line">
                  <a:avLst/>
                </a:prstGeom>
                <a:noFill/>
                <a:ln w="3810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21" name="Freeform 20">
                  <a:extLst>
                    <a:ext uri="{FF2B5EF4-FFF2-40B4-BE49-F238E27FC236}">
                      <a16:creationId xmlns:a16="http://schemas.microsoft.com/office/drawing/2014/main" id="{4A8E0B54-74CF-7747-A570-582DAADE58FF}"/>
                    </a:ext>
                  </a:extLst>
                </p:cNvPr>
                <p:cNvSpPr>
                  <a:spLocks/>
                </p:cNvSpPr>
                <p:nvPr/>
              </p:nvSpPr>
              <p:spPr bwMode="auto">
                <a:xfrm>
                  <a:off x="3600" y="1536"/>
                  <a:ext cx="1872" cy="201"/>
                </a:xfrm>
                <a:custGeom>
                  <a:avLst/>
                  <a:gdLst>
                    <a:gd name="T0" fmla="*/ 0 w 1872"/>
                    <a:gd name="T1" fmla="*/ 0 h 201"/>
                    <a:gd name="T2" fmla="*/ 715 w 1872"/>
                    <a:gd name="T3" fmla="*/ 27 h 201"/>
                    <a:gd name="T4" fmla="*/ 1273 w 1872"/>
                    <a:gd name="T5" fmla="*/ 137 h 201"/>
                    <a:gd name="T6" fmla="*/ 1680 w 1872"/>
                    <a:gd name="T7" fmla="*/ 192 h 201"/>
                    <a:gd name="T8" fmla="*/ 1872 w 1872"/>
                    <a:gd name="T9" fmla="*/ 192 h 2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72" h="201">
                      <a:moveTo>
                        <a:pt x="0" y="0"/>
                      </a:moveTo>
                      <a:cubicBezTo>
                        <a:pt x="119" y="4"/>
                        <a:pt x="503" y="4"/>
                        <a:pt x="715" y="27"/>
                      </a:cubicBezTo>
                      <a:cubicBezTo>
                        <a:pt x="927" y="50"/>
                        <a:pt x="1112" y="110"/>
                        <a:pt x="1273" y="137"/>
                      </a:cubicBezTo>
                      <a:cubicBezTo>
                        <a:pt x="1434" y="164"/>
                        <a:pt x="1580" y="183"/>
                        <a:pt x="1680" y="192"/>
                      </a:cubicBezTo>
                      <a:cubicBezTo>
                        <a:pt x="1780" y="201"/>
                        <a:pt x="1840" y="192"/>
                        <a:pt x="1872" y="192"/>
                      </a:cubicBezTo>
                    </a:path>
                  </a:pathLst>
                </a:custGeom>
                <a:noFill/>
                <a:ln w="38100" cap="flat" cmpd="sng">
                  <a:solidFill>
                    <a:srgbClr val="FF9933"/>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4606" name="Text Box 21">
                <a:extLst>
                  <a:ext uri="{FF2B5EF4-FFF2-40B4-BE49-F238E27FC236}">
                    <a16:creationId xmlns:a16="http://schemas.microsoft.com/office/drawing/2014/main" id="{817793E2-CB21-F04B-832D-0F74A456635A}"/>
                  </a:ext>
                </a:extLst>
              </p:cNvPr>
              <p:cNvSpPr txBox="1">
                <a:spLocks noChangeArrowheads="1"/>
              </p:cNvSpPr>
              <p:nvPr/>
            </p:nvSpPr>
            <p:spPr bwMode="auto">
              <a:xfrm>
                <a:off x="5424" y="3360"/>
                <a:ext cx="240" cy="23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8</a:t>
                </a:r>
              </a:p>
            </p:txBody>
          </p:sp>
          <p:sp>
            <p:nvSpPr>
              <p:cNvPr id="24607" name="Text Box 22">
                <a:extLst>
                  <a:ext uri="{FF2B5EF4-FFF2-40B4-BE49-F238E27FC236}">
                    <a16:creationId xmlns:a16="http://schemas.microsoft.com/office/drawing/2014/main" id="{4361F5EC-850F-6541-B034-AB16C4CD8E8B}"/>
                  </a:ext>
                </a:extLst>
              </p:cNvPr>
              <p:cNvSpPr txBox="1">
                <a:spLocks noChangeArrowheads="1"/>
              </p:cNvSpPr>
              <p:nvPr/>
            </p:nvSpPr>
            <p:spPr bwMode="auto">
              <a:xfrm>
                <a:off x="5424" y="3024"/>
                <a:ext cx="240" cy="23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7</a:t>
                </a:r>
              </a:p>
            </p:txBody>
          </p:sp>
          <p:sp>
            <p:nvSpPr>
              <p:cNvPr id="24608" name="Text Box 23">
                <a:extLst>
                  <a:ext uri="{FF2B5EF4-FFF2-40B4-BE49-F238E27FC236}">
                    <a16:creationId xmlns:a16="http://schemas.microsoft.com/office/drawing/2014/main" id="{85ADD52A-8BED-6342-9E5F-886AD08D3CA0}"/>
                  </a:ext>
                </a:extLst>
              </p:cNvPr>
              <p:cNvSpPr txBox="1">
                <a:spLocks noChangeArrowheads="1"/>
              </p:cNvSpPr>
              <p:nvPr/>
            </p:nvSpPr>
            <p:spPr bwMode="auto">
              <a:xfrm>
                <a:off x="5424" y="2496"/>
                <a:ext cx="240" cy="23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6</a:t>
                </a:r>
              </a:p>
            </p:txBody>
          </p:sp>
          <p:sp>
            <p:nvSpPr>
              <p:cNvPr id="24609" name="Text Box 24">
                <a:extLst>
                  <a:ext uri="{FF2B5EF4-FFF2-40B4-BE49-F238E27FC236}">
                    <a16:creationId xmlns:a16="http://schemas.microsoft.com/office/drawing/2014/main" id="{BEAFBBFF-E7A0-F943-B2A6-9B2AEB41A1DE}"/>
                  </a:ext>
                </a:extLst>
              </p:cNvPr>
              <p:cNvSpPr txBox="1">
                <a:spLocks noChangeArrowheads="1"/>
              </p:cNvSpPr>
              <p:nvPr/>
            </p:nvSpPr>
            <p:spPr bwMode="auto">
              <a:xfrm>
                <a:off x="5424" y="2112"/>
                <a:ext cx="240" cy="23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5</a:t>
                </a:r>
              </a:p>
            </p:txBody>
          </p:sp>
          <p:sp>
            <p:nvSpPr>
              <p:cNvPr id="24610" name="Text Box 25">
                <a:extLst>
                  <a:ext uri="{FF2B5EF4-FFF2-40B4-BE49-F238E27FC236}">
                    <a16:creationId xmlns:a16="http://schemas.microsoft.com/office/drawing/2014/main" id="{E878B0F0-0C55-2242-80E5-41B0C48D37AC}"/>
                  </a:ext>
                </a:extLst>
              </p:cNvPr>
              <p:cNvSpPr txBox="1">
                <a:spLocks noChangeArrowheads="1"/>
              </p:cNvSpPr>
              <p:nvPr/>
            </p:nvSpPr>
            <p:spPr bwMode="auto">
              <a:xfrm>
                <a:off x="5424" y="1584"/>
                <a:ext cx="240" cy="23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4</a:t>
                </a:r>
              </a:p>
            </p:txBody>
          </p:sp>
          <p:sp>
            <p:nvSpPr>
              <p:cNvPr id="24611" name="Text Box 26">
                <a:extLst>
                  <a:ext uri="{FF2B5EF4-FFF2-40B4-BE49-F238E27FC236}">
                    <a16:creationId xmlns:a16="http://schemas.microsoft.com/office/drawing/2014/main" id="{0A29AADE-B589-2D45-A13E-79C5CE3C12AA}"/>
                  </a:ext>
                </a:extLst>
              </p:cNvPr>
              <p:cNvSpPr txBox="1">
                <a:spLocks noChangeArrowheads="1"/>
              </p:cNvSpPr>
              <p:nvPr/>
            </p:nvSpPr>
            <p:spPr bwMode="auto">
              <a:xfrm>
                <a:off x="5424" y="1248"/>
                <a:ext cx="240" cy="23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3</a:t>
                </a:r>
              </a:p>
            </p:txBody>
          </p:sp>
          <p:sp>
            <p:nvSpPr>
              <p:cNvPr id="24612" name="Text Box 27">
                <a:extLst>
                  <a:ext uri="{FF2B5EF4-FFF2-40B4-BE49-F238E27FC236}">
                    <a16:creationId xmlns:a16="http://schemas.microsoft.com/office/drawing/2014/main" id="{0E1C80FB-F6E4-254A-94D3-A4DF9EA04F9D}"/>
                  </a:ext>
                </a:extLst>
              </p:cNvPr>
              <p:cNvSpPr txBox="1">
                <a:spLocks noChangeArrowheads="1"/>
              </p:cNvSpPr>
              <p:nvPr/>
            </p:nvSpPr>
            <p:spPr bwMode="auto">
              <a:xfrm>
                <a:off x="5424" y="720"/>
                <a:ext cx="240" cy="23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2</a:t>
                </a:r>
              </a:p>
            </p:txBody>
          </p:sp>
          <p:sp>
            <p:nvSpPr>
              <p:cNvPr id="24613" name="Text Box 28">
                <a:extLst>
                  <a:ext uri="{FF2B5EF4-FFF2-40B4-BE49-F238E27FC236}">
                    <a16:creationId xmlns:a16="http://schemas.microsoft.com/office/drawing/2014/main" id="{2C225CF8-5869-0340-825D-B3D30D6A6B82}"/>
                  </a:ext>
                </a:extLst>
              </p:cNvPr>
              <p:cNvSpPr txBox="1">
                <a:spLocks noChangeArrowheads="1"/>
              </p:cNvSpPr>
              <p:nvPr/>
            </p:nvSpPr>
            <p:spPr bwMode="auto">
              <a:xfrm>
                <a:off x="5424" y="336"/>
                <a:ext cx="240" cy="23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1</a:t>
                </a:r>
              </a:p>
            </p:txBody>
          </p:sp>
        </p:grpSp>
        <p:grpSp>
          <p:nvGrpSpPr>
            <p:cNvPr id="24591" name="Group 29">
              <a:extLst>
                <a:ext uri="{FF2B5EF4-FFF2-40B4-BE49-F238E27FC236}">
                  <a16:creationId xmlns:a16="http://schemas.microsoft.com/office/drawing/2014/main" id="{3D01987B-72E3-F840-A466-E7DD9B9BB806}"/>
                </a:ext>
              </a:extLst>
            </p:cNvPr>
            <p:cNvGrpSpPr>
              <a:grpSpLocks/>
            </p:cNvGrpSpPr>
            <p:nvPr/>
          </p:nvGrpSpPr>
          <p:grpSpPr bwMode="auto">
            <a:xfrm>
              <a:off x="3504" y="432"/>
              <a:ext cx="1920" cy="3322"/>
              <a:chOff x="3504" y="432"/>
              <a:chExt cx="1920" cy="3322"/>
            </a:xfrm>
          </p:grpSpPr>
          <p:sp>
            <p:nvSpPr>
              <p:cNvPr id="24592" name="Text Box 30">
                <a:extLst>
                  <a:ext uri="{FF2B5EF4-FFF2-40B4-BE49-F238E27FC236}">
                    <a16:creationId xmlns:a16="http://schemas.microsoft.com/office/drawing/2014/main" id="{4AB220E3-1849-3947-B082-BC338ADD9796}"/>
                  </a:ext>
                </a:extLst>
              </p:cNvPr>
              <p:cNvSpPr txBox="1">
                <a:spLocks noChangeArrowheads="1"/>
              </p:cNvSpPr>
              <p:nvPr/>
            </p:nvSpPr>
            <p:spPr bwMode="auto">
              <a:xfrm>
                <a:off x="4080" y="3504"/>
                <a:ext cx="384"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13</a:t>
                </a:r>
                <a:endParaRPr lang="en-US" altLang="en-US" sz="2000">
                  <a:solidFill>
                    <a:srgbClr val="000000"/>
                  </a:solidFill>
                  <a:cs typeface="Times New Roman" panose="02020603050405020304" pitchFamily="18" charset="0"/>
                </a:endParaRPr>
              </a:p>
            </p:txBody>
          </p:sp>
          <p:sp>
            <p:nvSpPr>
              <p:cNvPr id="24593" name="Text Box 31">
                <a:extLst>
                  <a:ext uri="{FF2B5EF4-FFF2-40B4-BE49-F238E27FC236}">
                    <a16:creationId xmlns:a16="http://schemas.microsoft.com/office/drawing/2014/main" id="{3B22CC9C-9EBF-514E-BE5C-F18745DDE59B}"/>
                  </a:ext>
                </a:extLst>
              </p:cNvPr>
              <p:cNvSpPr txBox="1">
                <a:spLocks noChangeArrowheads="1"/>
              </p:cNvSpPr>
              <p:nvPr/>
            </p:nvSpPr>
            <p:spPr bwMode="auto">
              <a:xfrm>
                <a:off x="4560" y="432"/>
                <a:ext cx="288"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1</a:t>
                </a:r>
                <a:endParaRPr lang="en-US" altLang="en-US" sz="2000">
                  <a:solidFill>
                    <a:srgbClr val="000000"/>
                  </a:solidFill>
                  <a:cs typeface="Times New Roman" panose="02020603050405020304" pitchFamily="18" charset="0"/>
                </a:endParaRPr>
              </a:p>
            </p:txBody>
          </p:sp>
          <p:sp>
            <p:nvSpPr>
              <p:cNvPr id="24594" name="Text Box 32">
                <a:extLst>
                  <a:ext uri="{FF2B5EF4-FFF2-40B4-BE49-F238E27FC236}">
                    <a16:creationId xmlns:a16="http://schemas.microsoft.com/office/drawing/2014/main" id="{C647B06D-5683-FD41-A3FD-92E0843E6BB4}"/>
                  </a:ext>
                </a:extLst>
              </p:cNvPr>
              <p:cNvSpPr txBox="1">
                <a:spLocks noChangeArrowheads="1"/>
              </p:cNvSpPr>
              <p:nvPr/>
            </p:nvSpPr>
            <p:spPr bwMode="auto">
              <a:xfrm>
                <a:off x="4128" y="624"/>
                <a:ext cx="288"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2</a:t>
                </a:r>
                <a:endParaRPr lang="en-US" altLang="en-US" sz="2000">
                  <a:solidFill>
                    <a:srgbClr val="000000"/>
                  </a:solidFill>
                  <a:cs typeface="Times New Roman" panose="02020603050405020304" pitchFamily="18" charset="0"/>
                </a:endParaRPr>
              </a:p>
            </p:txBody>
          </p:sp>
          <p:sp>
            <p:nvSpPr>
              <p:cNvPr id="24595" name="Text Box 33">
                <a:extLst>
                  <a:ext uri="{FF2B5EF4-FFF2-40B4-BE49-F238E27FC236}">
                    <a16:creationId xmlns:a16="http://schemas.microsoft.com/office/drawing/2014/main" id="{005CB3FA-56C2-A544-98CF-30FFFA465E1D}"/>
                  </a:ext>
                </a:extLst>
              </p:cNvPr>
              <p:cNvSpPr txBox="1">
                <a:spLocks noChangeArrowheads="1"/>
              </p:cNvSpPr>
              <p:nvPr/>
            </p:nvSpPr>
            <p:spPr bwMode="auto">
              <a:xfrm>
                <a:off x="4320" y="1104"/>
                <a:ext cx="288"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3</a:t>
                </a:r>
                <a:endParaRPr lang="en-US" altLang="en-US" sz="2000">
                  <a:solidFill>
                    <a:srgbClr val="000000"/>
                  </a:solidFill>
                  <a:cs typeface="Times New Roman" panose="02020603050405020304" pitchFamily="18" charset="0"/>
                </a:endParaRPr>
              </a:p>
            </p:txBody>
          </p:sp>
          <p:sp>
            <p:nvSpPr>
              <p:cNvPr id="24596" name="Text Box 34">
                <a:extLst>
                  <a:ext uri="{FF2B5EF4-FFF2-40B4-BE49-F238E27FC236}">
                    <a16:creationId xmlns:a16="http://schemas.microsoft.com/office/drawing/2014/main" id="{A7140D08-1EB4-3C45-BA95-DFF97623E82B}"/>
                  </a:ext>
                </a:extLst>
              </p:cNvPr>
              <p:cNvSpPr txBox="1">
                <a:spLocks noChangeArrowheads="1"/>
              </p:cNvSpPr>
              <p:nvPr/>
            </p:nvSpPr>
            <p:spPr bwMode="auto">
              <a:xfrm>
                <a:off x="4848" y="1488"/>
                <a:ext cx="288"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4</a:t>
                </a:r>
                <a:endParaRPr lang="en-US" altLang="en-US" sz="2000">
                  <a:solidFill>
                    <a:srgbClr val="000000"/>
                  </a:solidFill>
                  <a:cs typeface="Times New Roman" panose="02020603050405020304" pitchFamily="18" charset="0"/>
                </a:endParaRPr>
              </a:p>
            </p:txBody>
          </p:sp>
          <p:sp>
            <p:nvSpPr>
              <p:cNvPr id="24597" name="Text Box 35">
                <a:extLst>
                  <a:ext uri="{FF2B5EF4-FFF2-40B4-BE49-F238E27FC236}">
                    <a16:creationId xmlns:a16="http://schemas.microsoft.com/office/drawing/2014/main" id="{57571856-F12E-984B-B638-72655D9D7151}"/>
                  </a:ext>
                </a:extLst>
              </p:cNvPr>
              <p:cNvSpPr txBox="1">
                <a:spLocks noChangeArrowheads="1"/>
              </p:cNvSpPr>
              <p:nvPr/>
            </p:nvSpPr>
            <p:spPr bwMode="auto">
              <a:xfrm>
                <a:off x="5088" y="1920"/>
                <a:ext cx="288"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5</a:t>
                </a:r>
                <a:endParaRPr lang="en-US" altLang="en-US" sz="2000">
                  <a:solidFill>
                    <a:srgbClr val="000000"/>
                  </a:solidFill>
                  <a:cs typeface="Times New Roman" panose="02020603050405020304" pitchFamily="18" charset="0"/>
                </a:endParaRPr>
              </a:p>
            </p:txBody>
          </p:sp>
          <p:sp>
            <p:nvSpPr>
              <p:cNvPr id="24598" name="Text Box 36">
                <a:extLst>
                  <a:ext uri="{FF2B5EF4-FFF2-40B4-BE49-F238E27FC236}">
                    <a16:creationId xmlns:a16="http://schemas.microsoft.com/office/drawing/2014/main" id="{EC5E9C83-9BBC-184B-A684-CF986B1D0E9D}"/>
                  </a:ext>
                </a:extLst>
              </p:cNvPr>
              <p:cNvSpPr txBox="1">
                <a:spLocks noChangeArrowheads="1"/>
              </p:cNvSpPr>
              <p:nvPr/>
            </p:nvSpPr>
            <p:spPr bwMode="auto">
              <a:xfrm>
                <a:off x="3984" y="1920"/>
                <a:ext cx="288"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6</a:t>
                </a:r>
                <a:endParaRPr lang="en-US" altLang="en-US" sz="2000">
                  <a:solidFill>
                    <a:srgbClr val="000000"/>
                  </a:solidFill>
                  <a:cs typeface="Times New Roman" panose="02020603050405020304" pitchFamily="18" charset="0"/>
                </a:endParaRPr>
              </a:p>
            </p:txBody>
          </p:sp>
          <p:sp>
            <p:nvSpPr>
              <p:cNvPr id="24599" name="Text Box 37">
                <a:extLst>
                  <a:ext uri="{FF2B5EF4-FFF2-40B4-BE49-F238E27FC236}">
                    <a16:creationId xmlns:a16="http://schemas.microsoft.com/office/drawing/2014/main" id="{BC7CFCE8-7988-9C45-BC94-215BFA30A40E}"/>
                  </a:ext>
                </a:extLst>
              </p:cNvPr>
              <p:cNvSpPr txBox="1">
                <a:spLocks noChangeArrowheads="1"/>
              </p:cNvSpPr>
              <p:nvPr/>
            </p:nvSpPr>
            <p:spPr bwMode="auto">
              <a:xfrm>
                <a:off x="4560" y="2064"/>
                <a:ext cx="288"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7</a:t>
                </a:r>
                <a:endParaRPr lang="en-US" altLang="en-US" sz="2000">
                  <a:solidFill>
                    <a:srgbClr val="000000"/>
                  </a:solidFill>
                  <a:cs typeface="Times New Roman" panose="02020603050405020304" pitchFamily="18" charset="0"/>
                </a:endParaRPr>
              </a:p>
            </p:txBody>
          </p:sp>
          <p:sp>
            <p:nvSpPr>
              <p:cNvPr id="24600" name="Text Box 38">
                <a:extLst>
                  <a:ext uri="{FF2B5EF4-FFF2-40B4-BE49-F238E27FC236}">
                    <a16:creationId xmlns:a16="http://schemas.microsoft.com/office/drawing/2014/main" id="{6FF29D96-171D-A846-BB8C-B87FABF6FD13}"/>
                  </a:ext>
                </a:extLst>
              </p:cNvPr>
              <p:cNvSpPr txBox="1">
                <a:spLocks noChangeArrowheads="1"/>
              </p:cNvSpPr>
              <p:nvPr/>
            </p:nvSpPr>
            <p:spPr bwMode="auto">
              <a:xfrm>
                <a:off x="3504" y="2016"/>
                <a:ext cx="288"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8</a:t>
                </a:r>
                <a:endParaRPr lang="en-US" altLang="en-US" sz="2000">
                  <a:solidFill>
                    <a:srgbClr val="000000"/>
                  </a:solidFill>
                  <a:cs typeface="Times New Roman" panose="02020603050405020304" pitchFamily="18" charset="0"/>
                </a:endParaRPr>
              </a:p>
            </p:txBody>
          </p:sp>
          <p:sp>
            <p:nvSpPr>
              <p:cNvPr id="24601" name="Text Box 39">
                <a:extLst>
                  <a:ext uri="{FF2B5EF4-FFF2-40B4-BE49-F238E27FC236}">
                    <a16:creationId xmlns:a16="http://schemas.microsoft.com/office/drawing/2014/main" id="{815ADDA5-2FB1-1146-ADB1-09C29D1F7414}"/>
                  </a:ext>
                </a:extLst>
              </p:cNvPr>
              <p:cNvSpPr txBox="1">
                <a:spLocks noChangeArrowheads="1"/>
              </p:cNvSpPr>
              <p:nvPr/>
            </p:nvSpPr>
            <p:spPr bwMode="auto">
              <a:xfrm>
                <a:off x="5136" y="2688"/>
                <a:ext cx="288"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9</a:t>
                </a:r>
                <a:endParaRPr lang="en-US" altLang="en-US" sz="2000">
                  <a:solidFill>
                    <a:srgbClr val="000000"/>
                  </a:solidFill>
                  <a:cs typeface="Times New Roman" panose="02020603050405020304" pitchFamily="18" charset="0"/>
                </a:endParaRPr>
              </a:p>
            </p:txBody>
          </p:sp>
          <p:sp>
            <p:nvSpPr>
              <p:cNvPr id="24602" name="Text Box 40">
                <a:extLst>
                  <a:ext uri="{FF2B5EF4-FFF2-40B4-BE49-F238E27FC236}">
                    <a16:creationId xmlns:a16="http://schemas.microsoft.com/office/drawing/2014/main" id="{52F4DD2E-2D5B-DB49-A0D0-C2E21BF0B0E3}"/>
                  </a:ext>
                </a:extLst>
              </p:cNvPr>
              <p:cNvSpPr txBox="1">
                <a:spLocks noChangeArrowheads="1"/>
              </p:cNvSpPr>
              <p:nvPr/>
            </p:nvSpPr>
            <p:spPr bwMode="auto">
              <a:xfrm>
                <a:off x="3936" y="2400"/>
                <a:ext cx="336"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10</a:t>
                </a:r>
                <a:endParaRPr lang="en-US" altLang="en-US" sz="2000">
                  <a:solidFill>
                    <a:srgbClr val="000000"/>
                  </a:solidFill>
                  <a:cs typeface="Times New Roman" panose="02020603050405020304" pitchFamily="18" charset="0"/>
                </a:endParaRPr>
              </a:p>
            </p:txBody>
          </p:sp>
          <p:sp>
            <p:nvSpPr>
              <p:cNvPr id="24603" name="Text Box 41">
                <a:extLst>
                  <a:ext uri="{FF2B5EF4-FFF2-40B4-BE49-F238E27FC236}">
                    <a16:creationId xmlns:a16="http://schemas.microsoft.com/office/drawing/2014/main" id="{BC5E47F9-C593-CC4F-AA2E-ECE871AE27F8}"/>
                  </a:ext>
                </a:extLst>
              </p:cNvPr>
              <p:cNvSpPr txBox="1">
                <a:spLocks noChangeArrowheads="1"/>
              </p:cNvSpPr>
              <p:nvPr/>
            </p:nvSpPr>
            <p:spPr bwMode="auto">
              <a:xfrm>
                <a:off x="3648" y="2736"/>
                <a:ext cx="336"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11</a:t>
                </a:r>
                <a:endParaRPr lang="en-US" altLang="en-US" sz="2000">
                  <a:solidFill>
                    <a:srgbClr val="000000"/>
                  </a:solidFill>
                  <a:cs typeface="Times New Roman" panose="02020603050405020304" pitchFamily="18" charset="0"/>
                </a:endParaRPr>
              </a:p>
            </p:txBody>
          </p:sp>
          <p:sp>
            <p:nvSpPr>
              <p:cNvPr id="24604" name="Text Box 42">
                <a:extLst>
                  <a:ext uri="{FF2B5EF4-FFF2-40B4-BE49-F238E27FC236}">
                    <a16:creationId xmlns:a16="http://schemas.microsoft.com/office/drawing/2014/main" id="{487118CF-49DA-F442-9207-68BF735F7EA3}"/>
                  </a:ext>
                </a:extLst>
              </p:cNvPr>
              <p:cNvSpPr txBox="1">
                <a:spLocks noChangeArrowheads="1"/>
              </p:cNvSpPr>
              <p:nvPr/>
            </p:nvSpPr>
            <p:spPr bwMode="auto">
              <a:xfrm>
                <a:off x="4560" y="2928"/>
                <a:ext cx="336"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12</a:t>
                </a:r>
                <a:endParaRPr lang="en-US" altLang="en-US" sz="2000">
                  <a:solidFill>
                    <a:srgbClr val="000000"/>
                  </a:solidFill>
                  <a:cs typeface="Times New Roman" panose="02020603050405020304" pitchFamily="18" charset="0"/>
                </a:endParaRPr>
              </a:p>
            </p:txBody>
          </p:sp>
        </p:grpSp>
      </p:grpSp>
      <p:sp>
        <p:nvSpPr>
          <p:cNvPr id="24587" name="Rectangle 46">
            <a:extLst>
              <a:ext uri="{FF2B5EF4-FFF2-40B4-BE49-F238E27FC236}">
                <a16:creationId xmlns:a16="http://schemas.microsoft.com/office/drawing/2014/main" id="{AC1AE0E9-5320-F64F-A18D-DC44737BEA19}"/>
              </a:ext>
            </a:extLst>
          </p:cNvPr>
          <p:cNvSpPr>
            <a:spLocks noChangeArrowheads="1"/>
          </p:cNvSpPr>
          <p:nvPr/>
        </p:nvSpPr>
        <p:spPr bwMode="auto">
          <a:xfrm>
            <a:off x="0" y="205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24588" name="Object 45">
            <a:extLst>
              <a:ext uri="{FF2B5EF4-FFF2-40B4-BE49-F238E27FC236}">
                <a16:creationId xmlns:a16="http://schemas.microsoft.com/office/drawing/2014/main" id="{D5E9DA60-E380-F446-BB3D-652477B8A823}"/>
              </a:ext>
            </a:extLst>
          </p:cNvPr>
          <p:cNvGraphicFramePr>
            <a:graphicFrameLocks noChangeAspect="1"/>
          </p:cNvGraphicFramePr>
          <p:nvPr/>
        </p:nvGraphicFramePr>
        <p:xfrm>
          <a:off x="381000" y="1828800"/>
          <a:ext cx="5029200" cy="3200400"/>
        </p:xfrm>
        <a:graphic>
          <a:graphicData uri="http://schemas.openxmlformats.org/presentationml/2006/ole">
            <mc:AlternateContent xmlns:mc="http://schemas.openxmlformats.org/markup-compatibility/2006">
              <mc:Choice xmlns:v="urn:schemas-microsoft-com:vml" Requires="v">
                <p:oleObj spid="_x0000_s24626" r:id="rId5" imgW="4216400" imgH="2628900" progId="MSDraw.Drawing.8.2">
                  <p:embed/>
                </p:oleObj>
              </mc:Choice>
              <mc:Fallback>
                <p:oleObj r:id="rId5" imgW="4216400" imgH="2628900" progId="MSDraw.Drawing.8.2">
                  <p:embed/>
                  <p:pic>
                    <p:nvPicPr>
                      <p:cNvPr id="0" name="Object 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828800"/>
                        <a:ext cx="5029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9" name="Text Box 47">
            <a:extLst>
              <a:ext uri="{FF2B5EF4-FFF2-40B4-BE49-F238E27FC236}">
                <a16:creationId xmlns:a16="http://schemas.microsoft.com/office/drawing/2014/main" id="{93D80793-6F0A-8F4D-B8E0-EF2A41FBFB94}"/>
              </a:ext>
            </a:extLst>
          </p:cNvPr>
          <p:cNvSpPr txBox="1">
            <a:spLocks noChangeArrowheads="1"/>
          </p:cNvSpPr>
          <p:nvPr/>
        </p:nvSpPr>
        <p:spPr bwMode="auto">
          <a:xfrm>
            <a:off x="288925" y="849313"/>
            <a:ext cx="567055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tabLst>
                <a:tab pos="3425825" algn="l"/>
                <a:tab pos="4005263" algn="l"/>
              </a:tabLst>
              <a:defRPr sz="3200">
                <a:solidFill>
                  <a:schemeClr val="tx1"/>
                </a:solidFill>
                <a:latin typeface="Arial" panose="020B0604020202020204" pitchFamily="34" charset="0"/>
              </a:defRPr>
            </a:lvl1pPr>
            <a:lvl2pPr marL="742950" indent="-285750">
              <a:spcBef>
                <a:spcPct val="20000"/>
              </a:spcBef>
              <a:buChar char="–"/>
              <a:tabLst>
                <a:tab pos="3425825" algn="l"/>
                <a:tab pos="4005263" algn="l"/>
              </a:tabLst>
              <a:defRPr sz="2800">
                <a:solidFill>
                  <a:schemeClr val="tx1"/>
                </a:solidFill>
                <a:latin typeface="Arial" panose="020B0604020202020204" pitchFamily="34" charset="0"/>
              </a:defRPr>
            </a:lvl2pPr>
            <a:lvl3pPr marL="1143000" indent="-228600">
              <a:spcBef>
                <a:spcPct val="20000"/>
              </a:spcBef>
              <a:buChar char="•"/>
              <a:tabLst>
                <a:tab pos="3425825" algn="l"/>
                <a:tab pos="4005263" algn="l"/>
              </a:tabLst>
              <a:defRPr sz="2400">
                <a:solidFill>
                  <a:schemeClr val="tx1"/>
                </a:solidFill>
                <a:latin typeface="Arial" panose="020B0604020202020204" pitchFamily="34" charset="0"/>
              </a:defRPr>
            </a:lvl3pPr>
            <a:lvl4pPr marL="1600200" indent="-228600">
              <a:spcBef>
                <a:spcPct val="20000"/>
              </a:spcBef>
              <a:buChar char="–"/>
              <a:tabLst>
                <a:tab pos="3425825" algn="l"/>
                <a:tab pos="4005263" algn="l"/>
              </a:tabLst>
              <a:defRPr sz="2000">
                <a:solidFill>
                  <a:schemeClr val="tx1"/>
                </a:solidFill>
                <a:latin typeface="Arial" panose="020B0604020202020204" pitchFamily="34" charset="0"/>
              </a:defRPr>
            </a:lvl4pPr>
            <a:lvl5pPr marL="2057400" indent="-228600">
              <a:spcBef>
                <a:spcPct val="20000"/>
              </a:spcBef>
              <a:buChar char="»"/>
              <a:tabLst>
                <a:tab pos="3425825" algn="l"/>
                <a:tab pos="40052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3425825" algn="l"/>
                <a:tab pos="40052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3425825" algn="l"/>
                <a:tab pos="40052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3425825" algn="l"/>
                <a:tab pos="40052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3425825" algn="l"/>
                <a:tab pos="4005263" algn="l"/>
              </a:tabLst>
              <a:defRPr sz="2000">
                <a:solidFill>
                  <a:schemeClr val="tx1"/>
                </a:solidFill>
                <a:latin typeface="Arial" panose="020B0604020202020204" pitchFamily="34" charset="0"/>
              </a:defRPr>
            </a:lvl9pPr>
          </a:lstStyle>
          <a:p>
            <a:pPr eaLnBrk="1" hangingPunct="1">
              <a:spcBef>
                <a:spcPct val="0"/>
              </a:spcBef>
              <a:buFontTx/>
              <a:buNone/>
            </a:pPr>
            <a:r>
              <a:rPr lang="en-US" altLang="en-US" sz="1400" u="sng"/>
              <a:t>Tasks listed in priority order</a:t>
            </a:r>
            <a:endParaRPr lang="en-US" altLang="en-US" sz="1400"/>
          </a:p>
          <a:p>
            <a:pPr eaLnBrk="1" hangingPunct="1">
              <a:spcBef>
                <a:spcPct val="0"/>
              </a:spcBef>
              <a:buFontTx/>
              <a:buNone/>
            </a:pPr>
            <a:r>
              <a:rPr lang="en-US" altLang="en-US" sz="1400"/>
              <a:t>1*  2   3   4   6   5   7   8   9  10  11  12  13 	</a:t>
            </a:r>
            <a:r>
              <a:rPr lang="en-US" altLang="en-US" sz="1400" i="1"/>
              <a:t>t</a:t>
            </a:r>
            <a:r>
              <a:rPr lang="en-US" altLang="en-US" sz="1400"/>
              <a:t> = 1     </a:t>
            </a:r>
            <a:r>
              <a:rPr lang="en-US" altLang="en-US" sz="1400" i="1"/>
              <a:t>v</a:t>
            </a:r>
            <a:r>
              <a:rPr lang="en-US" altLang="en-US" sz="1400" baseline="-25000"/>
              <a:t>1</a:t>
            </a:r>
            <a:r>
              <a:rPr lang="en-US" altLang="en-US" sz="1400"/>
              <a:t> scheduled</a:t>
            </a:r>
          </a:p>
          <a:p>
            <a:pPr eaLnBrk="1" hangingPunct="1">
              <a:spcBef>
                <a:spcPct val="0"/>
              </a:spcBef>
              <a:buFontTx/>
              <a:buNone/>
            </a:pPr>
            <a:r>
              <a:rPr lang="en-US" altLang="en-US" sz="1400"/>
              <a:t>2*  3   4   6   5   7   8   9  10  11  12  13  	</a:t>
            </a:r>
            <a:r>
              <a:rPr lang="en-US" altLang="en-US" sz="1400" i="1"/>
              <a:t>t </a:t>
            </a:r>
            <a:r>
              <a:rPr lang="en-US" altLang="en-US" sz="1400"/>
              <a:t>= 2     </a:t>
            </a:r>
            <a:r>
              <a:rPr lang="en-US" altLang="en-US" sz="1400" i="1"/>
              <a:t>v</a:t>
            </a:r>
            <a:r>
              <a:rPr lang="en-US" altLang="en-US" sz="1400" baseline="-25000"/>
              <a:t>2</a:t>
            </a:r>
            <a:r>
              <a:rPr lang="en-US" altLang="en-US" sz="1400"/>
              <a:t> scheduled</a:t>
            </a:r>
            <a:r>
              <a:rPr lang="en-US" altLang="en-US" sz="1400" i="1"/>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Date Placeholder 1">
            <a:extLst>
              <a:ext uri="{FF2B5EF4-FFF2-40B4-BE49-F238E27FC236}">
                <a16:creationId xmlns:a16="http://schemas.microsoft.com/office/drawing/2014/main" id="{47D11FA7-023E-DB4B-9D2A-ACEB0DCFAAC2}"/>
              </a:ext>
            </a:extLst>
          </p:cNvPr>
          <p:cNvSpPr>
            <a:spLocks noGrp="1"/>
          </p:cNvSpPr>
          <p:nvPr>
            <p:ph type="dt" sz="quarter" idx="10"/>
          </p:nvPr>
        </p:nvSpPr>
        <p:spPr/>
        <p:txBody>
          <a:bodyPr/>
          <a:lstStyle/>
          <a:p>
            <a:pPr>
              <a:defRPr/>
            </a:pPr>
            <a:r>
              <a:rPr lang="en-US" altLang="en-US"/>
              <a:t>Winter 2021</a:t>
            </a:r>
          </a:p>
        </p:txBody>
      </p:sp>
      <p:sp>
        <p:nvSpPr>
          <p:cNvPr id="38" name="Footer Placeholder 2">
            <a:extLst>
              <a:ext uri="{FF2B5EF4-FFF2-40B4-BE49-F238E27FC236}">
                <a16:creationId xmlns:a16="http://schemas.microsoft.com/office/drawing/2014/main" id="{6C730AC8-9EDE-1344-AD99-D66D34B5AC9C}"/>
              </a:ext>
            </a:extLst>
          </p:cNvPr>
          <p:cNvSpPr>
            <a:spLocks noGrp="1"/>
          </p:cNvSpPr>
          <p:nvPr>
            <p:ph type="ftr" sz="quarter" idx="11"/>
          </p:nvPr>
        </p:nvSpPr>
        <p:spPr/>
        <p:txBody>
          <a:bodyPr/>
          <a:lstStyle/>
          <a:p>
            <a:pPr>
              <a:defRPr/>
            </a:pPr>
            <a:r>
              <a:rPr lang="en-US" altLang="en-US"/>
              <a:t>Parallel Processing, Some Broad Topics</a:t>
            </a:r>
          </a:p>
        </p:txBody>
      </p:sp>
      <p:sp>
        <p:nvSpPr>
          <p:cNvPr id="5124" name="Slide Number Placeholder 3">
            <a:extLst>
              <a:ext uri="{FF2B5EF4-FFF2-40B4-BE49-F238E27FC236}">
                <a16:creationId xmlns:a16="http://schemas.microsoft.com/office/drawing/2014/main" id="{CC13B3EB-3841-3746-9759-7A2A935D41B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1535EEB5-D7E0-554E-8BBD-D412EC0A3DBD}" type="slidenum">
              <a:rPr lang="en-US" altLang="en-US" sz="1200" smtClean="0"/>
              <a:pPr>
                <a:spcBef>
                  <a:spcPct val="0"/>
                </a:spcBef>
                <a:buFontTx/>
                <a:buNone/>
              </a:pPr>
              <a:t>2</a:t>
            </a:fld>
            <a:endParaRPr lang="en-US" altLang="en-US" sz="1200"/>
          </a:p>
        </p:txBody>
      </p:sp>
      <p:sp>
        <p:nvSpPr>
          <p:cNvPr id="5125" name="Rectangle 2">
            <a:extLst>
              <a:ext uri="{FF2B5EF4-FFF2-40B4-BE49-F238E27FC236}">
                <a16:creationId xmlns:a16="http://schemas.microsoft.com/office/drawing/2014/main" id="{585324E5-851F-0F4C-92AE-0FFF24A6E3EC}"/>
              </a:ext>
            </a:extLst>
          </p:cNvPr>
          <p:cNvSpPr>
            <a:spLocks noChangeArrowheads="1"/>
          </p:cNvSpPr>
          <p:nvPr/>
        </p:nvSpPr>
        <p:spPr bwMode="auto">
          <a:xfrm>
            <a:off x="381000" y="3810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chemeClr val="tx2"/>
                </a:solidFill>
                <a:cs typeface="Arial" panose="020B0604020202020204" pitchFamily="34" charset="0"/>
              </a:rPr>
              <a:t>About This Presentation</a:t>
            </a:r>
          </a:p>
        </p:txBody>
      </p:sp>
      <p:sp>
        <p:nvSpPr>
          <p:cNvPr id="5126" name="Text Box 3">
            <a:extLst>
              <a:ext uri="{FF2B5EF4-FFF2-40B4-BE49-F238E27FC236}">
                <a16:creationId xmlns:a16="http://schemas.microsoft.com/office/drawing/2014/main" id="{C9CCBB07-E204-974A-B698-62F722E98DCC}"/>
              </a:ext>
            </a:extLst>
          </p:cNvPr>
          <p:cNvSpPr txBox="1">
            <a:spLocks noChangeArrowheads="1"/>
          </p:cNvSpPr>
          <p:nvPr/>
        </p:nvSpPr>
        <p:spPr bwMode="auto">
          <a:xfrm>
            <a:off x="685800" y="1371600"/>
            <a:ext cx="7696200" cy="2530475"/>
          </a:xfrm>
          <a:prstGeom prst="rect">
            <a:avLst/>
          </a:prstGeom>
          <a:solidFill>
            <a:srgbClr val="FF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This presentation is intended to support the use of the textbook </a:t>
            </a:r>
            <a:r>
              <a:rPr lang="en-US" altLang="en-US" sz="2000" i="1">
                <a:solidFill>
                  <a:srgbClr val="000000"/>
                </a:solidFill>
                <a:cs typeface="Times New Roman" panose="02020603050405020304" pitchFamily="18" charset="0"/>
              </a:rPr>
              <a:t>Introduction to Parallel Processing: Algorithms and Architectures </a:t>
            </a:r>
            <a:r>
              <a:rPr lang="en-US" altLang="en-US" sz="2000">
                <a:solidFill>
                  <a:srgbClr val="000000"/>
                </a:solidFill>
                <a:cs typeface="Times New Roman" panose="02020603050405020304" pitchFamily="18" charset="0"/>
              </a:rPr>
              <a:t>(Plenum Press, 1999, ISBN 0-306-45970-1). It was prepared by the author in connection with teaching the graduate-level course </a:t>
            </a:r>
          </a:p>
          <a:p>
            <a:pPr eaLnBrk="1" hangingPunct="1">
              <a:spcBef>
                <a:spcPct val="0"/>
              </a:spcBef>
              <a:buFontTx/>
              <a:buNone/>
            </a:pPr>
            <a:r>
              <a:rPr lang="en-US" altLang="en-US" sz="2000">
                <a:solidFill>
                  <a:srgbClr val="000000"/>
                </a:solidFill>
                <a:cs typeface="Times New Roman" panose="02020603050405020304" pitchFamily="18" charset="0"/>
              </a:rPr>
              <a:t>ECE 254B: Advanced Computer Architecture: Parallel Processing,  at the University of California, Santa Barbara. Instructors can use these slides in classroom teaching and for other educational purposes. Any other use is strictly prohibited. </a:t>
            </a:r>
            <a:r>
              <a:rPr lang="en-US" altLang="en-US" sz="2000">
                <a:solidFill>
                  <a:srgbClr val="000000"/>
                </a:solidFill>
                <a:cs typeface="Arial" panose="020B0604020202020204" pitchFamily="34" charset="0"/>
              </a:rPr>
              <a:t>©</a:t>
            </a:r>
            <a:r>
              <a:rPr lang="en-US" altLang="en-US" sz="2000">
                <a:solidFill>
                  <a:srgbClr val="000000"/>
                </a:solidFill>
                <a:cs typeface="Times New Roman" panose="02020603050405020304" pitchFamily="18" charset="0"/>
              </a:rPr>
              <a:t> Behrooz Parhami</a:t>
            </a:r>
          </a:p>
        </p:txBody>
      </p:sp>
      <p:graphicFrame>
        <p:nvGraphicFramePr>
          <p:cNvPr id="388100" name="Group 4">
            <a:extLst>
              <a:ext uri="{FF2B5EF4-FFF2-40B4-BE49-F238E27FC236}">
                <a16:creationId xmlns:a16="http://schemas.microsoft.com/office/drawing/2014/main" id="{8FA08C90-626F-8F41-AB34-0F92F72A64A9}"/>
              </a:ext>
            </a:extLst>
          </p:cNvPr>
          <p:cNvGraphicFramePr>
            <a:graphicFrameLocks noGrp="1"/>
          </p:cNvGraphicFramePr>
          <p:nvPr/>
        </p:nvGraphicFramePr>
        <p:xfrm>
          <a:off x="838200" y="4267200"/>
          <a:ext cx="7391400" cy="1463675"/>
        </p:xfrm>
        <a:graphic>
          <a:graphicData uri="http://schemas.openxmlformats.org/drawingml/2006/table">
            <a:tbl>
              <a:tblPr/>
              <a:tblGrid>
                <a:gridCol w="1477963">
                  <a:extLst>
                    <a:ext uri="{9D8B030D-6E8A-4147-A177-3AD203B41FA5}">
                      <a16:colId xmlns:a16="http://schemas.microsoft.com/office/drawing/2014/main" val="20000"/>
                    </a:ext>
                  </a:extLst>
                </a:gridCol>
                <a:gridCol w="1479550">
                  <a:extLst>
                    <a:ext uri="{9D8B030D-6E8A-4147-A177-3AD203B41FA5}">
                      <a16:colId xmlns:a16="http://schemas.microsoft.com/office/drawing/2014/main" val="20001"/>
                    </a:ext>
                  </a:extLst>
                </a:gridCol>
                <a:gridCol w="1476375">
                  <a:extLst>
                    <a:ext uri="{9D8B030D-6E8A-4147-A177-3AD203B41FA5}">
                      <a16:colId xmlns:a16="http://schemas.microsoft.com/office/drawing/2014/main" val="20002"/>
                    </a:ext>
                  </a:extLst>
                </a:gridCol>
                <a:gridCol w="1479550">
                  <a:extLst>
                    <a:ext uri="{9D8B030D-6E8A-4147-A177-3AD203B41FA5}">
                      <a16:colId xmlns:a16="http://schemas.microsoft.com/office/drawing/2014/main" val="20003"/>
                    </a:ext>
                  </a:extLst>
                </a:gridCol>
                <a:gridCol w="1477962">
                  <a:extLst>
                    <a:ext uri="{9D8B030D-6E8A-4147-A177-3AD203B41FA5}">
                      <a16:colId xmlns:a16="http://schemas.microsoft.com/office/drawing/2014/main" val="20004"/>
                    </a:ext>
                  </a:extLst>
                </a:gridCol>
              </a:tblGrid>
              <a:tr h="36591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charset="0"/>
                        </a:rPr>
                        <a:t>Edition</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FF0000"/>
                          </a:solidFill>
                          <a:effectLst/>
                          <a:latin typeface="Arial" charset="0"/>
                        </a:rPr>
                        <a:t>Released</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FF0000"/>
                          </a:solidFill>
                          <a:effectLst/>
                          <a:latin typeface="Arial" charset="0"/>
                        </a:rPr>
                        <a:t>Revised</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FF0000"/>
                          </a:solidFill>
                          <a:effectLst/>
                          <a:latin typeface="Arial" charset="0"/>
                        </a:rPr>
                        <a:t>Revised</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FF0000"/>
                          </a:solidFill>
                          <a:effectLst/>
                          <a:latin typeface="Arial" charset="0"/>
                        </a:rPr>
                        <a:t>Revised</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91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0000CC"/>
                          </a:solidFill>
                          <a:effectLst/>
                          <a:latin typeface="Arial" charset="0"/>
                        </a:rPr>
                        <a:t>First</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rPr>
                        <a:t>Spring 2005</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rPr>
                        <a:t>Spring 2006</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rPr>
                        <a:t>Fall 2008</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rPr>
                        <a:t>Fall 2010</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91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rgbClr val="0000CC"/>
                        </a:solidFill>
                        <a:effectLst/>
                        <a:latin typeface="Arial" charset="0"/>
                      </a:endParaRP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rPr>
                        <a:t>Winter 2013</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charset="0"/>
                        </a:rPr>
                        <a:t>Winter 2014</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charset="0"/>
                        </a:rPr>
                        <a:t>Winter 2016</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91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rgbClr val="0000CC"/>
                        </a:solidFill>
                        <a:effectLst/>
                        <a:latin typeface="Arial" charset="0"/>
                      </a:endParaRP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charset="0"/>
                        </a:rPr>
                        <a:t>Winter 2019*</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charset="0"/>
                        </a:rPr>
                        <a:t>Winter 2021*</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159" name="Text Box 1049">
            <a:extLst>
              <a:ext uri="{FF2B5EF4-FFF2-40B4-BE49-F238E27FC236}">
                <a16:creationId xmlns:a16="http://schemas.microsoft.com/office/drawing/2014/main" id="{BCEC20C4-EF8F-0F4E-B5D0-7960E0ED1AA7}"/>
              </a:ext>
            </a:extLst>
          </p:cNvPr>
          <p:cNvSpPr txBox="1">
            <a:spLocks noChangeArrowheads="1"/>
          </p:cNvSpPr>
          <p:nvPr/>
        </p:nvSpPr>
        <p:spPr bwMode="auto">
          <a:xfrm>
            <a:off x="4114800" y="5730875"/>
            <a:ext cx="211137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*Chapters 17-18 only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3">
            <a:extLst>
              <a:ext uri="{FF2B5EF4-FFF2-40B4-BE49-F238E27FC236}">
                <a16:creationId xmlns:a16="http://schemas.microsoft.com/office/drawing/2014/main" id="{16A1A30D-01DF-2643-9BE4-05AE5B23A453}"/>
              </a:ext>
            </a:extLst>
          </p:cNvPr>
          <p:cNvSpPr>
            <a:spLocks noGrp="1"/>
          </p:cNvSpPr>
          <p:nvPr>
            <p:ph type="dt" sz="quarter" idx="10"/>
          </p:nvPr>
        </p:nvSpPr>
        <p:spPr/>
        <p:txBody>
          <a:bodyPr/>
          <a:lstStyle/>
          <a:p>
            <a:pPr>
              <a:defRPr/>
            </a:pPr>
            <a:r>
              <a:rPr lang="en-US" altLang="en-US"/>
              <a:t>Winter 2021</a:t>
            </a:r>
          </a:p>
        </p:txBody>
      </p:sp>
      <p:sp>
        <p:nvSpPr>
          <p:cNvPr id="32" name="Footer Placeholder 4">
            <a:extLst>
              <a:ext uri="{FF2B5EF4-FFF2-40B4-BE49-F238E27FC236}">
                <a16:creationId xmlns:a16="http://schemas.microsoft.com/office/drawing/2014/main" id="{5F54A51B-7993-AD4D-864F-A8BA7A695B37}"/>
              </a:ext>
            </a:extLst>
          </p:cNvPr>
          <p:cNvSpPr>
            <a:spLocks noGrp="1"/>
          </p:cNvSpPr>
          <p:nvPr>
            <p:ph type="ftr" sz="quarter" idx="11"/>
          </p:nvPr>
        </p:nvSpPr>
        <p:spPr/>
        <p:txBody>
          <a:bodyPr/>
          <a:lstStyle/>
          <a:p>
            <a:pPr>
              <a:defRPr/>
            </a:pPr>
            <a:r>
              <a:rPr lang="en-US" altLang="en-US"/>
              <a:t>Parallel Processing, Some Broad Topics</a:t>
            </a:r>
          </a:p>
        </p:txBody>
      </p:sp>
      <p:sp>
        <p:nvSpPr>
          <p:cNvPr id="25604" name="Slide Number Placeholder 5">
            <a:extLst>
              <a:ext uri="{FF2B5EF4-FFF2-40B4-BE49-F238E27FC236}">
                <a16:creationId xmlns:a16="http://schemas.microsoft.com/office/drawing/2014/main" id="{51CAFD56-7DD4-A942-93C6-C32032142D9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B3F022D7-FE6A-9043-9D1C-A1D5DF77C0BB}" type="slidenum">
              <a:rPr lang="en-US" altLang="en-US" sz="1200" smtClean="0"/>
              <a:pPr>
                <a:spcBef>
                  <a:spcPct val="0"/>
                </a:spcBef>
                <a:buFontTx/>
                <a:buNone/>
              </a:pPr>
              <a:t>20</a:t>
            </a:fld>
            <a:endParaRPr lang="en-US" altLang="en-US" sz="1200"/>
          </a:p>
        </p:txBody>
      </p:sp>
      <p:sp>
        <p:nvSpPr>
          <p:cNvPr id="25605" name="Rectangle 6">
            <a:extLst>
              <a:ext uri="{FF2B5EF4-FFF2-40B4-BE49-F238E27FC236}">
                <a16:creationId xmlns:a16="http://schemas.microsoft.com/office/drawing/2014/main" id="{052AFA85-90D7-3645-8163-5AB008495891}"/>
              </a:ext>
            </a:extLst>
          </p:cNvPr>
          <p:cNvSpPr>
            <a:spLocks noGrp="1" noChangeArrowheads="1"/>
          </p:cNvSpPr>
          <p:nvPr>
            <p:ph type="title"/>
          </p:nvPr>
        </p:nvSpPr>
        <p:spPr>
          <a:xfrm>
            <a:off x="304800" y="228600"/>
            <a:ext cx="8534400" cy="609600"/>
          </a:xfrm>
        </p:spPr>
        <p:txBody>
          <a:bodyPr/>
          <a:lstStyle/>
          <a:p>
            <a:pPr eaLnBrk="1" hangingPunct="1"/>
            <a:r>
              <a:rPr lang="en-US" altLang="en-US" sz="2800"/>
              <a:t>Scheduling with Non-Unit-Time Tasks</a:t>
            </a:r>
          </a:p>
        </p:txBody>
      </p:sp>
      <p:sp>
        <p:nvSpPr>
          <p:cNvPr id="25606" name="Rectangle 8">
            <a:extLst>
              <a:ext uri="{FF2B5EF4-FFF2-40B4-BE49-F238E27FC236}">
                <a16:creationId xmlns:a16="http://schemas.microsoft.com/office/drawing/2014/main" id="{662E5BB7-38B0-0640-A36F-D522885D0781}"/>
              </a:ext>
            </a:extLst>
          </p:cNvPr>
          <p:cNvSpPr>
            <a:spLocks noChangeArrowheads="1"/>
          </p:cNvSpPr>
          <p:nvPr/>
        </p:nvSpPr>
        <p:spPr bwMode="auto">
          <a:xfrm>
            <a:off x="0" y="2214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25607" name="Rectangle 9">
            <a:extLst>
              <a:ext uri="{FF2B5EF4-FFF2-40B4-BE49-F238E27FC236}">
                <a16:creationId xmlns:a16="http://schemas.microsoft.com/office/drawing/2014/main" id="{B22068D1-67CF-6546-8BE4-DB38D1EE69D4}"/>
              </a:ext>
            </a:extLst>
          </p:cNvPr>
          <p:cNvSpPr>
            <a:spLocks noChangeArrowheads="1"/>
          </p:cNvSpPr>
          <p:nvPr/>
        </p:nvSpPr>
        <p:spPr bwMode="auto">
          <a:xfrm>
            <a:off x="0" y="2462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25608" name="Rectangle 43">
            <a:extLst>
              <a:ext uri="{FF2B5EF4-FFF2-40B4-BE49-F238E27FC236}">
                <a16:creationId xmlns:a16="http://schemas.microsoft.com/office/drawing/2014/main" id="{04048E18-3D30-EF4C-BB16-02652AF1776B}"/>
              </a:ext>
            </a:extLst>
          </p:cNvPr>
          <p:cNvSpPr>
            <a:spLocks noChangeArrowheads="1"/>
          </p:cNvSpPr>
          <p:nvPr/>
        </p:nvSpPr>
        <p:spPr bwMode="auto">
          <a:xfrm>
            <a:off x="0" y="205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25609" name="Rectangle 47">
            <a:extLst>
              <a:ext uri="{FF2B5EF4-FFF2-40B4-BE49-F238E27FC236}">
                <a16:creationId xmlns:a16="http://schemas.microsoft.com/office/drawing/2014/main" id="{9933F01C-2689-254C-9E9E-EA21208A4CA8}"/>
              </a:ext>
            </a:extLst>
          </p:cNvPr>
          <p:cNvSpPr>
            <a:spLocks noChangeArrowheads="1"/>
          </p:cNvSpPr>
          <p:nvPr/>
        </p:nvSpPr>
        <p:spPr bwMode="auto">
          <a:xfrm>
            <a:off x="0" y="1852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25610" name="Object 46">
            <a:extLst>
              <a:ext uri="{FF2B5EF4-FFF2-40B4-BE49-F238E27FC236}">
                <a16:creationId xmlns:a16="http://schemas.microsoft.com/office/drawing/2014/main" id="{745AD2CC-7EF2-5342-8BDF-98EAA01C0BF9}"/>
              </a:ext>
            </a:extLst>
          </p:cNvPr>
          <p:cNvGraphicFramePr>
            <a:graphicFrameLocks noChangeAspect="1"/>
          </p:cNvGraphicFramePr>
          <p:nvPr/>
        </p:nvGraphicFramePr>
        <p:xfrm>
          <a:off x="5486400" y="914400"/>
          <a:ext cx="3394075" cy="4114800"/>
        </p:xfrm>
        <a:graphic>
          <a:graphicData uri="http://schemas.openxmlformats.org/presentationml/2006/ole">
            <mc:AlternateContent xmlns:mc="http://schemas.openxmlformats.org/markup-compatibility/2006">
              <mc:Choice xmlns:v="urn:schemas-microsoft-com:vml" Requires="v">
                <p:oleObj spid="_x0000_s25634" r:id="rId3" imgW="2501900" imgH="3022600" progId="MSDraw.Drawing.8.2">
                  <p:embed/>
                </p:oleObj>
              </mc:Choice>
              <mc:Fallback>
                <p:oleObj r:id="rId3" imgW="2501900" imgH="3022600" progId="MSDraw.Drawing.8.2">
                  <p:embed/>
                  <p:pic>
                    <p:nvPicPr>
                      <p:cNvPr id="0"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914400"/>
                        <a:ext cx="33940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11" name="Text Box 48">
            <a:extLst>
              <a:ext uri="{FF2B5EF4-FFF2-40B4-BE49-F238E27FC236}">
                <a16:creationId xmlns:a16="http://schemas.microsoft.com/office/drawing/2014/main" id="{D0E43779-2431-1041-985C-2EED3C60BE4F}"/>
              </a:ext>
            </a:extLst>
          </p:cNvPr>
          <p:cNvSpPr txBox="1">
            <a:spLocks noChangeArrowheads="1"/>
          </p:cNvSpPr>
          <p:nvPr/>
        </p:nvSpPr>
        <p:spPr bwMode="auto">
          <a:xfrm>
            <a:off x="5638800" y="5029200"/>
            <a:ext cx="3048000" cy="10064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17.7   </a:t>
            </a:r>
            <a:r>
              <a:rPr lang="en-US" altLang="en-US" sz="2000"/>
              <a:t>Example task system with task running times of 1, 2, or 3 units.</a:t>
            </a:r>
          </a:p>
        </p:txBody>
      </p:sp>
      <p:sp>
        <p:nvSpPr>
          <p:cNvPr id="25612" name="Rectangle 50">
            <a:extLst>
              <a:ext uri="{FF2B5EF4-FFF2-40B4-BE49-F238E27FC236}">
                <a16:creationId xmlns:a16="http://schemas.microsoft.com/office/drawing/2014/main" id="{7461CE26-048C-E347-8551-11F274340E89}"/>
              </a:ext>
            </a:extLst>
          </p:cNvPr>
          <p:cNvSpPr>
            <a:spLocks noChangeArrowheads="1"/>
          </p:cNvSpPr>
          <p:nvPr/>
        </p:nvSpPr>
        <p:spPr bwMode="auto">
          <a:xfrm>
            <a:off x="0" y="2028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nvGrpSpPr>
          <p:cNvPr id="25613" name="Group 85">
            <a:extLst>
              <a:ext uri="{FF2B5EF4-FFF2-40B4-BE49-F238E27FC236}">
                <a16:creationId xmlns:a16="http://schemas.microsoft.com/office/drawing/2014/main" id="{5D213C60-84F6-D048-8EB3-5DA42644D9DA}"/>
              </a:ext>
            </a:extLst>
          </p:cNvPr>
          <p:cNvGrpSpPr>
            <a:grpSpLocks/>
          </p:cNvGrpSpPr>
          <p:nvPr/>
        </p:nvGrpSpPr>
        <p:grpSpPr bwMode="auto">
          <a:xfrm>
            <a:off x="152400" y="1143000"/>
            <a:ext cx="5410200" cy="4927600"/>
            <a:chOff x="144" y="698"/>
            <a:chExt cx="3360" cy="3104"/>
          </a:xfrm>
        </p:grpSpPr>
        <p:sp>
          <p:nvSpPr>
            <p:cNvPr id="25632" name="Text Box 7">
              <a:extLst>
                <a:ext uri="{FF2B5EF4-FFF2-40B4-BE49-F238E27FC236}">
                  <a16:creationId xmlns:a16="http://schemas.microsoft.com/office/drawing/2014/main" id="{49403ACC-2A0A-294B-8930-A8C1A64475E7}"/>
                </a:ext>
              </a:extLst>
            </p:cNvPr>
            <p:cNvSpPr txBox="1">
              <a:spLocks noChangeArrowheads="1"/>
            </p:cNvSpPr>
            <p:nvPr/>
          </p:nvSpPr>
          <p:spPr bwMode="auto">
            <a:xfrm>
              <a:off x="288" y="3168"/>
              <a:ext cx="2928" cy="634"/>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17.8   </a:t>
              </a:r>
              <a:r>
                <a:rPr lang="en-US" altLang="en-US" sz="2000"/>
                <a:t>Schedules with </a:t>
              </a:r>
              <a:r>
                <a:rPr lang="en-US" altLang="en-US" sz="2000" i="1"/>
                <a:t>p</a:t>
              </a:r>
              <a:r>
                <a:rPr lang="en-US" altLang="en-US" sz="2000"/>
                <a:t> = 1, 2, 3 processors for an example task graph with nonuniform running times. </a:t>
              </a:r>
            </a:p>
          </p:txBody>
        </p:sp>
        <p:graphicFrame>
          <p:nvGraphicFramePr>
            <p:cNvPr id="25633" name="Object 49">
              <a:extLst>
                <a:ext uri="{FF2B5EF4-FFF2-40B4-BE49-F238E27FC236}">
                  <a16:creationId xmlns:a16="http://schemas.microsoft.com/office/drawing/2014/main" id="{5CB40298-8AD6-B142-BB1B-ECE61F8463B7}"/>
                </a:ext>
              </a:extLst>
            </p:cNvPr>
            <p:cNvGraphicFramePr>
              <a:graphicFrameLocks noChangeAspect="1"/>
            </p:cNvGraphicFramePr>
            <p:nvPr/>
          </p:nvGraphicFramePr>
          <p:xfrm>
            <a:off x="144" y="698"/>
            <a:ext cx="3360" cy="2445"/>
          </p:xfrm>
          <a:graphic>
            <a:graphicData uri="http://schemas.openxmlformats.org/presentationml/2006/ole">
              <mc:AlternateContent xmlns:mc="http://schemas.openxmlformats.org/markup-compatibility/2006">
                <mc:Choice xmlns:v="urn:schemas-microsoft-com:vml" Requires="v">
                  <p:oleObj spid="_x0000_s25635" r:id="rId5" imgW="3695700" imgH="2692400" progId="MSDraw.Drawing.8.2">
                    <p:embed/>
                  </p:oleObj>
                </mc:Choice>
                <mc:Fallback>
                  <p:oleObj r:id="rId5" imgW="3695700" imgH="2692400" progId="MSDraw.Drawing.8.2">
                    <p:embed/>
                    <p:pic>
                      <p:nvPicPr>
                        <p:cNvPr id="0" name="Object 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 y="698"/>
                          <a:ext cx="3360" cy="2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25614" name="Group 88">
            <a:extLst>
              <a:ext uri="{FF2B5EF4-FFF2-40B4-BE49-F238E27FC236}">
                <a16:creationId xmlns:a16="http://schemas.microsoft.com/office/drawing/2014/main" id="{9FA05E41-E199-914E-A45A-F7EED066532C}"/>
              </a:ext>
            </a:extLst>
          </p:cNvPr>
          <p:cNvGrpSpPr>
            <a:grpSpLocks/>
          </p:cNvGrpSpPr>
          <p:nvPr/>
        </p:nvGrpSpPr>
        <p:grpSpPr bwMode="auto">
          <a:xfrm>
            <a:off x="5410200" y="990600"/>
            <a:ext cx="3200400" cy="3216275"/>
            <a:chOff x="3408" y="624"/>
            <a:chExt cx="2016" cy="2026"/>
          </a:xfrm>
        </p:grpSpPr>
        <p:sp>
          <p:nvSpPr>
            <p:cNvPr id="25626" name="Text Box 72">
              <a:extLst>
                <a:ext uri="{FF2B5EF4-FFF2-40B4-BE49-F238E27FC236}">
                  <a16:creationId xmlns:a16="http://schemas.microsoft.com/office/drawing/2014/main" id="{042782E1-39F9-D74F-B5CB-F1BA98413DBC}"/>
                </a:ext>
              </a:extLst>
            </p:cNvPr>
            <p:cNvSpPr txBox="1">
              <a:spLocks noChangeArrowheads="1"/>
            </p:cNvSpPr>
            <p:nvPr/>
          </p:nvSpPr>
          <p:spPr bwMode="auto">
            <a:xfrm>
              <a:off x="4464" y="624"/>
              <a:ext cx="288"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1</a:t>
              </a:r>
              <a:endParaRPr lang="en-US" altLang="en-US" sz="2000">
                <a:solidFill>
                  <a:srgbClr val="000000"/>
                </a:solidFill>
                <a:cs typeface="Times New Roman" panose="02020603050405020304" pitchFamily="18" charset="0"/>
              </a:endParaRPr>
            </a:p>
          </p:txBody>
        </p:sp>
        <p:sp>
          <p:nvSpPr>
            <p:cNvPr id="25627" name="Text Box 73">
              <a:extLst>
                <a:ext uri="{FF2B5EF4-FFF2-40B4-BE49-F238E27FC236}">
                  <a16:creationId xmlns:a16="http://schemas.microsoft.com/office/drawing/2014/main" id="{335DC5FA-4585-4243-A1FA-7562B2AEE70B}"/>
                </a:ext>
              </a:extLst>
            </p:cNvPr>
            <p:cNvSpPr txBox="1">
              <a:spLocks noChangeArrowheads="1"/>
            </p:cNvSpPr>
            <p:nvPr/>
          </p:nvSpPr>
          <p:spPr bwMode="auto">
            <a:xfrm>
              <a:off x="4416" y="1248"/>
              <a:ext cx="336"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2</a:t>
              </a:r>
              <a:endParaRPr lang="en-US" altLang="en-US" sz="2000">
                <a:solidFill>
                  <a:srgbClr val="000000"/>
                </a:solidFill>
                <a:cs typeface="Times New Roman" panose="02020603050405020304" pitchFamily="18" charset="0"/>
              </a:endParaRPr>
            </a:p>
          </p:txBody>
        </p:sp>
        <p:sp>
          <p:nvSpPr>
            <p:cNvPr id="25628" name="Text Box 74">
              <a:extLst>
                <a:ext uri="{FF2B5EF4-FFF2-40B4-BE49-F238E27FC236}">
                  <a16:creationId xmlns:a16="http://schemas.microsoft.com/office/drawing/2014/main" id="{AD1FC3F4-F589-B243-AD4C-116763882B36}"/>
                </a:ext>
              </a:extLst>
            </p:cNvPr>
            <p:cNvSpPr txBox="1">
              <a:spLocks noChangeArrowheads="1"/>
            </p:cNvSpPr>
            <p:nvPr/>
          </p:nvSpPr>
          <p:spPr bwMode="auto">
            <a:xfrm>
              <a:off x="3408" y="1296"/>
              <a:ext cx="336"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3</a:t>
              </a:r>
              <a:endParaRPr lang="en-US" altLang="en-US" sz="2000">
                <a:solidFill>
                  <a:srgbClr val="000000"/>
                </a:solidFill>
                <a:cs typeface="Times New Roman" panose="02020603050405020304" pitchFamily="18" charset="0"/>
              </a:endParaRPr>
            </a:p>
          </p:txBody>
        </p:sp>
        <p:sp>
          <p:nvSpPr>
            <p:cNvPr id="25629" name="Text Box 75">
              <a:extLst>
                <a:ext uri="{FF2B5EF4-FFF2-40B4-BE49-F238E27FC236}">
                  <a16:creationId xmlns:a16="http://schemas.microsoft.com/office/drawing/2014/main" id="{1D852466-865F-3E4E-848D-515A02C27A37}"/>
                </a:ext>
              </a:extLst>
            </p:cNvPr>
            <p:cNvSpPr txBox="1">
              <a:spLocks noChangeArrowheads="1"/>
            </p:cNvSpPr>
            <p:nvPr/>
          </p:nvSpPr>
          <p:spPr bwMode="auto">
            <a:xfrm>
              <a:off x="5136" y="1536"/>
              <a:ext cx="288"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4</a:t>
              </a:r>
              <a:endParaRPr lang="en-US" altLang="en-US" sz="2000">
                <a:solidFill>
                  <a:srgbClr val="000000"/>
                </a:solidFill>
                <a:cs typeface="Times New Roman" panose="02020603050405020304" pitchFamily="18" charset="0"/>
              </a:endParaRPr>
            </a:p>
          </p:txBody>
        </p:sp>
        <p:sp>
          <p:nvSpPr>
            <p:cNvPr id="25630" name="Text Box 76">
              <a:extLst>
                <a:ext uri="{FF2B5EF4-FFF2-40B4-BE49-F238E27FC236}">
                  <a16:creationId xmlns:a16="http://schemas.microsoft.com/office/drawing/2014/main" id="{66DECE02-483D-A74D-8572-AE7587849BE8}"/>
                </a:ext>
              </a:extLst>
            </p:cNvPr>
            <p:cNvSpPr txBox="1">
              <a:spLocks noChangeArrowheads="1"/>
            </p:cNvSpPr>
            <p:nvPr/>
          </p:nvSpPr>
          <p:spPr bwMode="auto">
            <a:xfrm>
              <a:off x="4944" y="1968"/>
              <a:ext cx="336"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5</a:t>
              </a:r>
              <a:endParaRPr lang="en-US" altLang="en-US" sz="2000">
                <a:solidFill>
                  <a:srgbClr val="000000"/>
                </a:solidFill>
                <a:cs typeface="Times New Roman" panose="02020603050405020304" pitchFamily="18" charset="0"/>
              </a:endParaRPr>
            </a:p>
          </p:txBody>
        </p:sp>
        <p:sp>
          <p:nvSpPr>
            <p:cNvPr id="25631" name="Text Box 77">
              <a:extLst>
                <a:ext uri="{FF2B5EF4-FFF2-40B4-BE49-F238E27FC236}">
                  <a16:creationId xmlns:a16="http://schemas.microsoft.com/office/drawing/2014/main" id="{A0664A39-A9FE-FC4C-ADD8-B250CF7F6977}"/>
                </a:ext>
              </a:extLst>
            </p:cNvPr>
            <p:cNvSpPr txBox="1">
              <a:spLocks noChangeArrowheads="1"/>
            </p:cNvSpPr>
            <p:nvPr/>
          </p:nvSpPr>
          <p:spPr bwMode="auto">
            <a:xfrm>
              <a:off x="4320" y="2400"/>
              <a:ext cx="336"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6</a:t>
              </a:r>
              <a:endParaRPr lang="en-US" altLang="en-US" sz="2000">
                <a:solidFill>
                  <a:srgbClr val="000000"/>
                </a:solidFill>
                <a:cs typeface="Times New Roman" panose="02020603050405020304" pitchFamily="18" charset="0"/>
              </a:endParaRPr>
            </a:p>
          </p:txBody>
        </p:sp>
      </p:grpSp>
      <p:grpSp>
        <p:nvGrpSpPr>
          <p:cNvPr id="25615" name="Group 86">
            <a:extLst>
              <a:ext uri="{FF2B5EF4-FFF2-40B4-BE49-F238E27FC236}">
                <a16:creationId xmlns:a16="http://schemas.microsoft.com/office/drawing/2014/main" id="{687058C7-F7F0-2D43-BF23-0AEF1CDB9059}"/>
              </a:ext>
            </a:extLst>
          </p:cNvPr>
          <p:cNvGrpSpPr>
            <a:grpSpLocks/>
          </p:cNvGrpSpPr>
          <p:nvPr/>
        </p:nvGrpSpPr>
        <p:grpSpPr bwMode="auto">
          <a:xfrm>
            <a:off x="5638800" y="1219200"/>
            <a:ext cx="3352800" cy="3338513"/>
            <a:chOff x="3552" y="768"/>
            <a:chExt cx="2112" cy="2103"/>
          </a:xfrm>
        </p:grpSpPr>
        <p:sp>
          <p:nvSpPr>
            <p:cNvPr id="25616" name="Line 54">
              <a:extLst>
                <a:ext uri="{FF2B5EF4-FFF2-40B4-BE49-F238E27FC236}">
                  <a16:creationId xmlns:a16="http://schemas.microsoft.com/office/drawing/2014/main" id="{74CCF304-F024-D942-A7FD-471634DFFD2A}"/>
                </a:ext>
              </a:extLst>
            </p:cNvPr>
            <p:cNvSpPr>
              <a:spLocks noChangeShapeType="1"/>
            </p:cNvSpPr>
            <p:nvPr/>
          </p:nvSpPr>
          <p:spPr bwMode="auto">
            <a:xfrm>
              <a:off x="3552" y="2736"/>
              <a:ext cx="1872" cy="0"/>
            </a:xfrm>
            <a:prstGeom prst="line">
              <a:avLst/>
            </a:prstGeom>
            <a:noFill/>
            <a:ln w="3810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7" name="Freeform 57">
              <a:extLst>
                <a:ext uri="{FF2B5EF4-FFF2-40B4-BE49-F238E27FC236}">
                  <a16:creationId xmlns:a16="http://schemas.microsoft.com/office/drawing/2014/main" id="{3D65F71B-03DE-9F41-9ACF-1B99AA025A0A}"/>
                </a:ext>
              </a:extLst>
            </p:cNvPr>
            <p:cNvSpPr>
              <a:spLocks/>
            </p:cNvSpPr>
            <p:nvPr/>
          </p:nvSpPr>
          <p:spPr bwMode="auto">
            <a:xfrm>
              <a:off x="3575" y="1690"/>
              <a:ext cx="1828" cy="496"/>
            </a:xfrm>
            <a:custGeom>
              <a:avLst/>
              <a:gdLst>
                <a:gd name="T0" fmla="*/ 0 w 1828"/>
                <a:gd name="T1" fmla="*/ 27 h 496"/>
                <a:gd name="T2" fmla="*/ 265 w 1828"/>
                <a:gd name="T3" fmla="*/ 17 h 496"/>
                <a:gd name="T4" fmla="*/ 612 w 1828"/>
                <a:gd name="T5" fmla="*/ 127 h 496"/>
                <a:gd name="T6" fmla="*/ 1015 w 1828"/>
                <a:gd name="T7" fmla="*/ 383 h 496"/>
                <a:gd name="T8" fmla="*/ 1344 w 1828"/>
                <a:gd name="T9" fmla="*/ 475 h 496"/>
                <a:gd name="T10" fmla="*/ 1609 w 1828"/>
                <a:gd name="T11" fmla="*/ 493 h 496"/>
                <a:gd name="T12" fmla="*/ 1828 w 1828"/>
                <a:gd name="T13" fmla="*/ 493 h 4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8" h="496">
                  <a:moveTo>
                    <a:pt x="0" y="27"/>
                  </a:moveTo>
                  <a:cubicBezTo>
                    <a:pt x="44" y="25"/>
                    <a:pt x="163" y="0"/>
                    <a:pt x="265" y="17"/>
                  </a:cubicBezTo>
                  <a:cubicBezTo>
                    <a:pt x="367" y="34"/>
                    <a:pt x="487" y="66"/>
                    <a:pt x="612" y="127"/>
                  </a:cubicBezTo>
                  <a:cubicBezTo>
                    <a:pt x="737" y="188"/>
                    <a:pt x="893" y="325"/>
                    <a:pt x="1015" y="383"/>
                  </a:cubicBezTo>
                  <a:cubicBezTo>
                    <a:pt x="1137" y="441"/>
                    <a:pt x="1245" y="457"/>
                    <a:pt x="1344" y="475"/>
                  </a:cubicBezTo>
                  <a:cubicBezTo>
                    <a:pt x="1443" y="493"/>
                    <a:pt x="1528" y="490"/>
                    <a:pt x="1609" y="493"/>
                  </a:cubicBezTo>
                  <a:cubicBezTo>
                    <a:pt x="1690" y="496"/>
                    <a:pt x="1783" y="493"/>
                    <a:pt x="1828" y="493"/>
                  </a:cubicBezTo>
                </a:path>
              </a:pathLst>
            </a:custGeom>
            <a:noFill/>
            <a:ln w="38100" cap="flat" cmpd="sng">
              <a:solidFill>
                <a:srgbClr val="FF9933"/>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8" name="Line 59">
              <a:extLst>
                <a:ext uri="{FF2B5EF4-FFF2-40B4-BE49-F238E27FC236}">
                  <a16:creationId xmlns:a16="http://schemas.microsoft.com/office/drawing/2014/main" id="{56482276-270A-0345-9020-549BA9D6823B}"/>
                </a:ext>
              </a:extLst>
            </p:cNvPr>
            <p:cNvSpPr>
              <a:spLocks noChangeShapeType="1"/>
            </p:cNvSpPr>
            <p:nvPr/>
          </p:nvSpPr>
          <p:spPr bwMode="auto">
            <a:xfrm>
              <a:off x="3552" y="864"/>
              <a:ext cx="1872" cy="0"/>
            </a:xfrm>
            <a:prstGeom prst="line">
              <a:avLst/>
            </a:prstGeom>
            <a:noFill/>
            <a:ln w="3810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9" name="Freeform 61">
              <a:extLst>
                <a:ext uri="{FF2B5EF4-FFF2-40B4-BE49-F238E27FC236}">
                  <a16:creationId xmlns:a16="http://schemas.microsoft.com/office/drawing/2014/main" id="{BCE797BE-9543-B743-A718-008794E22664}"/>
                </a:ext>
              </a:extLst>
            </p:cNvPr>
            <p:cNvSpPr>
              <a:spLocks/>
            </p:cNvSpPr>
            <p:nvPr/>
          </p:nvSpPr>
          <p:spPr bwMode="auto">
            <a:xfrm>
              <a:off x="3557" y="1515"/>
              <a:ext cx="1846" cy="228"/>
            </a:xfrm>
            <a:custGeom>
              <a:avLst/>
              <a:gdLst>
                <a:gd name="T0" fmla="*/ 0 w 1846"/>
                <a:gd name="T1" fmla="*/ 0 h 228"/>
                <a:gd name="T2" fmla="*/ 393 w 1846"/>
                <a:gd name="T3" fmla="*/ 46 h 228"/>
                <a:gd name="T4" fmla="*/ 758 w 1846"/>
                <a:gd name="T5" fmla="*/ 192 h 228"/>
                <a:gd name="T6" fmla="*/ 1088 w 1846"/>
                <a:gd name="T7" fmla="*/ 202 h 228"/>
                <a:gd name="T8" fmla="*/ 1426 w 1846"/>
                <a:gd name="T9" fmla="*/ 37 h 228"/>
                <a:gd name="T10" fmla="*/ 1846 w 1846"/>
                <a:gd name="T11" fmla="*/ 0 h 2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46" h="228">
                  <a:moveTo>
                    <a:pt x="0" y="0"/>
                  </a:moveTo>
                  <a:cubicBezTo>
                    <a:pt x="65" y="8"/>
                    <a:pt x="267" y="14"/>
                    <a:pt x="393" y="46"/>
                  </a:cubicBezTo>
                  <a:cubicBezTo>
                    <a:pt x="519" y="78"/>
                    <a:pt x="642" y="166"/>
                    <a:pt x="758" y="192"/>
                  </a:cubicBezTo>
                  <a:cubicBezTo>
                    <a:pt x="874" y="218"/>
                    <a:pt x="977" y="228"/>
                    <a:pt x="1088" y="202"/>
                  </a:cubicBezTo>
                  <a:cubicBezTo>
                    <a:pt x="1199" y="176"/>
                    <a:pt x="1300" y="71"/>
                    <a:pt x="1426" y="37"/>
                  </a:cubicBezTo>
                  <a:cubicBezTo>
                    <a:pt x="1552" y="3"/>
                    <a:pt x="1759" y="8"/>
                    <a:pt x="1846" y="0"/>
                  </a:cubicBezTo>
                </a:path>
              </a:pathLst>
            </a:custGeom>
            <a:noFill/>
            <a:ln w="38100" cap="flat" cmpd="sng">
              <a:solidFill>
                <a:srgbClr val="FF9933"/>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20" name="Text Box 63">
              <a:extLst>
                <a:ext uri="{FF2B5EF4-FFF2-40B4-BE49-F238E27FC236}">
                  <a16:creationId xmlns:a16="http://schemas.microsoft.com/office/drawing/2014/main" id="{D0E79AF1-BE90-0E4F-86DA-811EA21E0704}"/>
                </a:ext>
              </a:extLst>
            </p:cNvPr>
            <p:cNvSpPr txBox="1">
              <a:spLocks noChangeArrowheads="1"/>
            </p:cNvSpPr>
            <p:nvPr/>
          </p:nvSpPr>
          <p:spPr bwMode="auto">
            <a:xfrm>
              <a:off x="5424" y="2640"/>
              <a:ext cx="240" cy="23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7</a:t>
              </a:r>
            </a:p>
          </p:txBody>
        </p:sp>
        <p:sp>
          <p:nvSpPr>
            <p:cNvPr id="25621" name="Text Box 65">
              <a:extLst>
                <a:ext uri="{FF2B5EF4-FFF2-40B4-BE49-F238E27FC236}">
                  <a16:creationId xmlns:a16="http://schemas.microsoft.com/office/drawing/2014/main" id="{BDE55768-9EB9-AD40-8DEB-721F1576CC13}"/>
                </a:ext>
              </a:extLst>
            </p:cNvPr>
            <p:cNvSpPr txBox="1">
              <a:spLocks noChangeArrowheads="1"/>
            </p:cNvSpPr>
            <p:nvPr/>
          </p:nvSpPr>
          <p:spPr bwMode="auto">
            <a:xfrm>
              <a:off x="5424" y="2064"/>
              <a:ext cx="240" cy="23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5</a:t>
              </a:r>
            </a:p>
          </p:txBody>
        </p:sp>
        <p:sp>
          <p:nvSpPr>
            <p:cNvPr id="25622" name="Text Box 66">
              <a:extLst>
                <a:ext uri="{FF2B5EF4-FFF2-40B4-BE49-F238E27FC236}">
                  <a16:creationId xmlns:a16="http://schemas.microsoft.com/office/drawing/2014/main" id="{C1B3A8A2-3283-854F-9772-4CE09C41DB5F}"/>
                </a:ext>
              </a:extLst>
            </p:cNvPr>
            <p:cNvSpPr txBox="1">
              <a:spLocks noChangeArrowheads="1"/>
            </p:cNvSpPr>
            <p:nvPr/>
          </p:nvSpPr>
          <p:spPr bwMode="auto">
            <a:xfrm>
              <a:off x="5424" y="1392"/>
              <a:ext cx="240" cy="23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4</a:t>
              </a:r>
            </a:p>
          </p:txBody>
        </p:sp>
        <p:sp>
          <p:nvSpPr>
            <p:cNvPr id="25623" name="Text Box 67">
              <a:extLst>
                <a:ext uri="{FF2B5EF4-FFF2-40B4-BE49-F238E27FC236}">
                  <a16:creationId xmlns:a16="http://schemas.microsoft.com/office/drawing/2014/main" id="{A3E6D696-35A0-E447-B9E7-932883F5B0D5}"/>
                </a:ext>
              </a:extLst>
            </p:cNvPr>
            <p:cNvSpPr txBox="1">
              <a:spLocks noChangeArrowheads="1"/>
            </p:cNvSpPr>
            <p:nvPr/>
          </p:nvSpPr>
          <p:spPr bwMode="auto">
            <a:xfrm>
              <a:off x="5424" y="1008"/>
              <a:ext cx="240" cy="23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3</a:t>
              </a:r>
            </a:p>
          </p:txBody>
        </p:sp>
        <p:sp>
          <p:nvSpPr>
            <p:cNvPr id="25624" name="Text Box 68">
              <a:extLst>
                <a:ext uri="{FF2B5EF4-FFF2-40B4-BE49-F238E27FC236}">
                  <a16:creationId xmlns:a16="http://schemas.microsoft.com/office/drawing/2014/main" id="{36A45E51-F0E9-2949-BA0C-AFC2C617915A}"/>
                </a:ext>
              </a:extLst>
            </p:cNvPr>
            <p:cNvSpPr txBox="1">
              <a:spLocks noChangeArrowheads="1"/>
            </p:cNvSpPr>
            <p:nvPr/>
          </p:nvSpPr>
          <p:spPr bwMode="auto">
            <a:xfrm>
              <a:off x="5424" y="768"/>
              <a:ext cx="240" cy="23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1</a:t>
              </a:r>
            </a:p>
          </p:txBody>
        </p:sp>
        <p:sp>
          <p:nvSpPr>
            <p:cNvPr id="25625" name="Freeform 84">
              <a:extLst>
                <a:ext uri="{FF2B5EF4-FFF2-40B4-BE49-F238E27FC236}">
                  <a16:creationId xmlns:a16="http://schemas.microsoft.com/office/drawing/2014/main" id="{A4705799-0F7E-1646-96BD-0F4E7DE217B5}"/>
                </a:ext>
              </a:extLst>
            </p:cNvPr>
            <p:cNvSpPr>
              <a:spLocks/>
            </p:cNvSpPr>
            <p:nvPr/>
          </p:nvSpPr>
          <p:spPr bwMode="auto">
            <a:xfrm>
              <a:off x="3557" y="1113"/>
              <a:ext cx="1856" cy="446"/>
            </a:xfrm>
            <a:custGeom>
              <a:avLst/>
              <a:gdLst>
                <a:gd name="T0" fmla="*/ 0 w 1856"/>
                <a:gd name="T1" fmla="*/ 92 h 446"/>
                <a:gd name="T2" fmla="*/ 384 w 1856"/>
                <a:gd name="T3" fmla="*/ 146 h 446"/>
                <a:gd name="T4" fmla="*/ 722 w 1856"/>
                <a:gd name="T5" fmla="*/ 384 h 446"/>
                <a:gd name="T6" fmla="*/ 1033 w 1856"/>
                <a:gd name="T7" fmla="*/ 393 h 446"/>
                <a:gd name="T8" fmla="*/ 1481 w 1856"/>
                <a:gd name="T9" fmla="*/ 64 h 446"/>
                <a:gd name="T10" fmla="*/ 1856 w 1856"/>
                <a:gd name="T11" fmla="*/ 9 h 4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56" h="446">
                  <a:moveTo>
                    <a:pt x="0" y="92"/>
                  </a:moveTo>
                  <a:cubicBezTo>
                    <a:pt x="64" y="101"/>
                    <a:pt x="264" y="97"/>
                    <a:pt x="384" y="146"/>
                  </a:cubicBezTo>
                  <a:cubicBezTo>
                    <a:pt x="504" y="195"/>
                    <a:pt x="614" y="343"/>
                    <a:pt x="722" y="384"/>
                  </a:cubicBezTo>
                  <a:cubicBezTo>
                    <a:pt x="830" y="425"/>
                    <a:pt x="907" y="446"/>
                    <a:pt x="1033" y="393"/>
                  </a:cubicBezTo>
                  <a:cubicBezTo>
                    <a:pt x="1159" y="340"/>
                    <a:pt x="1344" y="128"/>
                    <a:pt x="1481" y="64"/>
                  </a:cubicBezTo>
                  <a:cubicBezTo>
                    <a:pt x="1618" y="0"/>
                    <a:pt x="1778" y="20"/>
                    <a:pt x="1856" y="9"/>
                  </a:cubicBezTo>
                </a:path>
              </a:pathLst>
            </a:custGeom>
            <a:noFill/>
            <a:ln w="38100" cap="flat" cmpd="sng">
              <a:solidFill>
                <a:srgbClr val="FF9933"/>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3">
            <a:extLst>
              <a:ext uri="{FF2B5EF4-FFF2-40B4-BE49-F238E27FC236}">
                <a16:creationId xmlns:a16="http://schemas.microsoft.com/office/drawing/2014/main" id="{DAF62339-43C6-5E4B-901D-1C82DEE5F85F}"/>
              </a:ext>
            </a:extLst>
          </p:cNvPr>
          <p:cNvSpPr>
            <a:spLocks noGrp="1"/>
          </p:cNvSpPr>
          <p:nvPr>
            <p:ph type="dt" sz="quarter" idx="10"/>
          </p:nvPr>
        </p:nvSpPr>
        <p:spPr/>
        <p:txBody>
          <a:bodyPr/>
          <a:lstStyle/>
          <a:p>
            <a:pPr>
              <a:defRPr/>
            </a:pPr>
            <a:r>
              <a:rPr lang="en-US" altLang="en-US"/>
              <a:t>Winter 2021</a:t>
            </a:r>
          </a:p>
        </p:txBody>
      </p:sp>
      <p:sp>
        <p:nvSpPr>
          <p:cNvPr id="32" name="Footer Placeholder 4">
            <a:extLst>
              <a:ext uri="{FF2B5EF4-FFF2-40B4-BE49-F238E27FC236}">
                <a16:creationId xmlns:a16="http://schemas.microsoft.com/office/drawing/2014/main" id="{3B214B59-57CB-E641-8346-9E258C294B41}"/>
              </a:ext>
            </a:extLst>
          </p:cNvPr>
          <p:cNvSpPr>
            <a:spLocks noGrp="1"/>
          </p:cNvSpPr>
          <p:nvPr>
            <p:ph type="ftr" sz="quarter" idx="11"/>
          </p:nvPr>
        </p:nvSpPr>
        <p:spPr/>
        <p:txBody>
          <a:bodyPr/>
          <a:lstStyle/>
          <a:p>
            <a:pPr>
              <a:defRPr/>
            </a:pPr>
            <a:r>
              <a:rPr lang="en-US" altLang="en-US"/>
              <a:t>Parallel Processing, Some Broad Topics</a:t>
            </a:r>
          </a:p>
        </p:txBody>
      </p:sp>
      <p:sp>
        <p:nvSpPr>
          <p:cNvPr id="26628" name="Slide Number Placeholder 5">
            <a:extLst>
              <a:ext uri="{FF2B5EF4-FFF2-40B4-BE49-F238E27FC236}">
                <a16:creationId xmlns:a16="http://schemas.microsoft.com/office/drawing/2014/main" id="{321A66B7-1F4A-0445-9AC5-B2D1904FCFA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F464D15A-63ED-F247-A872-9D8E83B5834E}" type="slidenum">
              <a:rPr lang="en-US" altLang="en-US" sz="1200" smtClean="0"/>
              <a:pPr>
                <a:spcBef>
                  <a:spcPct val="0"/>
                </a:spcBef>
                <a:buFontTx/>
                <a:buNone/>
              </a:pPr>
              <a:t>21</a:t>
            </a:fld>
            <a:endParaRPr lang="en-US" altLang="en-US" sz="1200"/>
          </a:p>
        </p:txBody>
      </p:sp>
      <p:sp>
        <p:nvSpPr>
          <p:cNvPr id="26629" name="Rectangle 6">
            <a:extLst>
              <a:ext uri="{FF2B5EF4-FFF2-40B4-BE49-F238E27FC236}">
                <a16:creationId xmlns:a16="http://schemas.microsoft.com/office/drawing/2014/main" id="{C63DDB82-4938-7D41-8A2B-E9208D700AAA}"/>
              </a:ext>
            </a:extLst>
          </p:cNvPr>
          <p:cNvSpPr>
            <a:spLocks noGrp="1" noChangeArrowheads="1"/>
          </p:cNvSpPr>
          <p:nvPr>
            <p:ph type="title"/>
          </p:nvPr>
        </p:nvSpPr>
        <p:spPr>
          <a:xfrm>
            <a:off x="304800" y="228600"/>
            <a:ext cx="8534400" cy="609600"/>
          </a:xfrm>
        </p:spPr>
        <p:txBody>
          <a:bodyPr/>
          <a:lstStyle/>
          <a:p>
            <a:pPr eaLnBrk="1" hangingPunct="1"/>
            <a:r>
              <a:rPr lang="en-US" altLang="en-US" sz="2800"/>
              <a:t>Fault-Tolerant Scheduling</a:t>
            </a:r>
          </a:p>
        </p:txBody>
      </p:sp>
      <p:sp>
        <p:nvSpPr>
          <p:cNvPr id="26630" name="Rectangle 9">
            <a:extLst>
              <a:ext uri="{FF2B5EF4-FFF2-40B4-BE49-F238E27FC236}">
                <a16:creationId xmlns:a16="http://schemas.microsoft.com/office/drawing/2014/main" id="{950ABB8E-ABBA-554A-BF74-7027C0C58CC5}"/>
              </a:ext>
            </a:extLst>
          </p:cNvPr>
          <p:cNvSpPr>
            <a:spLocks noChangeArrowheads="1"/>
          </p:cNvSpPr>
          <p:nvPr/>
        </p:nvSpPr>
        <p:spPr bwMode="auto">
          <a:xfrm>
            <a:off x="0" y="2462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26631" name="Rectangle 43">
            <a:extLst>
              <a:ext uri="{FF2B5EF4-FFF2-40B4-BE49-F238E27FC236}">
                <a16:creationId xmlns:a16="http://schemas.microsoft.com/office/drawing/2014/main" id="{753F4F02-ABE8-DC41-8A5E-51FB097A656D}"/>
              </a:ext>
            </a:extLst>
          </p:cNvPr>
          <p:cNvSpPr>
            <a:spLocks noChangeArrowheads="1"/>
          </p:cNvSpPr>
          <p:nvPr/>
        </p:nvSpPr>
        <p:spPr bwMode="auto">
          <a:xfrm>
            <a:off x="0" y="205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26632" name="Rectangle 50">
            <a:extLst>
              <a:ext uri="{FF2B5EF4-FFF2-40B4-BE49-F238E27FC236}">
                <a16:creationId xmlns:a16="http://schemas.microsoft.com/office/drawing/2014/main" id="{3EB35C04-BB8E-1346-BC22-548E07C48B23}"/>
              </a:ext>
            </a:extLst>
          </p:cNvPr>
          <p:cNvSpPr>
            <a:spLocks noChangeArrowheads="1"/>
          </p:cNvSpPr>
          <p:nvPr/>
        </p:nvSpPr>
        <p:spPr bwMode="auto">
          <a:xfrm>
            <a:off x="0" y="2028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26633" name="Text Box 1062">
            <a:extLst>
              <a:ext uri="{FF2B5EF4-FFF2-40B4-BE49-F238E27FC236}">
                <a16:creationId xmlns:a16="http://schemas.microsoft.com/office/drawing/2014/main" id="{7F819C15-0CF2-FF43-8F5F-F6F7BF8902C8}"/>
              </a:ext>
            </a:extLst>
          </p:cNvPr>
          <p:cNvSpPr txBox="1">
            <a:spLocks noChangeArrowheads="1"/>
          </p:cNvSpPr>
          <p:nvPr/>
        </p:nvSpPr>
        <p:spPr bwMode="auto">
          <a:xfrm>
            <a:off x="304800" y="882650"/>
            <a:ext cx="845661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Tasks, or nodes on which they run, may have imperfect reliabilities</a:t>
            </a:r>
            <a:endParaRPr lang="en-US" altLang="en-US" sz="800">
              <a:solidFill>
                <a:srgbClr val="000000"/>
              </a:solidFill>
              <a:cs typeface="Times New Roman" panose="02020603050405020304" pitchFamily="18" charset="0"/>
            </a:endParaRPr>
          </a:p>
          <a:p>
            <a:pPr eaLnBrk="1" hangingPunct="1">
              <a:lnSpc>
                <a:spcPct val="90000"/>
              </a:lnSpc>
              <a:spcBef>
                <a:spcPct val="0"/>
              </a:spcBef>
              <a:buFontTx/>
              <a:buNone/>
            </a:pPr>
            <a:r>
              <a:rPr lang="en-US" altLang="en-US" sz="2000">
                <a:solidFill>
                  <a:srgbClr val="000000"/>
                </a:solidFill>
                <a:cs typeface="Times New Roman" panose="02020603050405020304" pitchFamily="18" charset="0"/>
              </a:rPr>
              <a:t>[This topic to be developed further]</a:t>
            </a:r>
          </a:p>
        </p:txBody>
      </p:sp>
      <p:grpSp>
        <p:nvGrpSpPr>
          <p:cNvPr id="26634" name="Group 3">
            <a:extLst>
              <a:ext uri="{FF2B5EF4-FFF2-40B4-BE49-F238E27FC236}">
                <a16:creationId xmlns:a16="http://schemas.microsoft.com/office/drawing/2014/main" id="{2E0F8AF4-2D47-794E-95EC-C1B50C0D0176}"/>
              </a:ext>
            </a:extLst>
          </p:cNvPr>
          <p:cNvGrpSpPr>
            <a:grpSpLocks/>
          </p:cNvGrpSpPr>
          <p:nvPr/>
        </p:nvGrpSpPr>
        <p:grpSpPr bwMode="auto">
          <a:xfrm>
            <a:off x="2030413" y="1763713"/>
            <a:ext cx="6877050" cy="4275137"/>
            <a:chOff x="990600" y="1334694"/>
            <a:chExt cx="7162800" cy="4751161"/>
          </a:xfrm>
        </p:grpSpPr>
        <p:pic>
          <p:nvPicPr>
            <p:cNvPr id="26637" name="Picture 1">
              <a:extLst>
                <a:ext uri="{FF2B5EF4-FFF2-40B4-BE49-F238E27FC236}">
                  <a16:creationId xmlns:a16="http://schemas.microsoft.com/office/drawing/2014/main" id="{5B0EEBBC-DFD2-154F-8E7B-C429528D96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34694"/>
              <a:ext cx="7162800" cy="46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5D98E9E-1A9A-8148-B090-C57A075C14D3}"/>
                </a:ext>
              </a:extLst>
            </p:cNvPr>
            <p:cNvSpPr/>
            <p:nvPr/>
          </p:nvSpPr>
          <p:spPr>
            <a:xfrm>
              <a:off x="1142719" y="1447607"/>
              <a:ext cx="6858563" cy="463824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6635" name="Text Box 1062">
            <a:extLst>
              <a:ext uri="{FF2B5EF4-FFF2-40B4-BE49-F238E27FC236}">
                <a16:creationId xmlns:a16="http://schemas.microsoft.com/office/drawing/2014/main" id="{2A48D2A6-CB6A-BC43-97FA-92128245F27F}"/>
              </a:ext>
            </a:extLst>
          </p:cNvPr>
          <p:cNvSpPr txBox="1">
            <a:spLocks noChangeArrowheads="1"/>
          </p:cNvSpPr>
          <p:nvPr/>
        </p:nvSpPr>
        <p:spPr bwMode="auto">
          <a:xfrm>
            <a:off x="304800" y="1843088"/>
            <a:ext cx="1905000" cy="433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1800"/>
              <a:t>[Reference 1]</a:t>
            </a:r>
          </a:p>
          <a:p>
            <a:pPr eaLnBrk="1" hangingPunct="1">
              <a:lnSpc>
                <a:spcPct val="90000"/>
              </a:lnSpc>
              <a:spcBef>
                <a:spcPct val="0"/>
              </a:spcBef>
              <a:buFontTx/>
              <a:buNone/>
            </a:pPr>
            <a:endParaRPr lang="en-US" altLang="en-US" sz="1000"/>
          </a:p>
          <a:p>
            <a:pPr eaLnBrk="1" hangingPunct="1">
              <a:lnSpc>
                <a:spcPct val="90000"/>
              </a:lnSpc>
              <a:spcBef>
                <a:spcPct val="0"/>
              </a:spcBef>
              <a:buFontTx/>
              <a:buNone/>
            </a:pPr>
            <a:r>
              <a:rPr lang="en-US" altLang="en-US" sz="1800"/>
              <a:t>B. Parhami, </a:t>
            </a:r>
          </a:p>
          <a:p>
            <a:pPr eaLnBrk="1" hangingPunct="1">
              <a:lnSpc>
                <a:spcPct val="90000"/>
              </a:lnSpc>
              <a:spcBef>
                <a:spcPct val="0"/>
              </a:spcBef>
              <a:buFontTx/>
              <a:buNone/>
            </a:pPr>
            <a:r>
              <a:rPr lang="en-US" altLang="en-US" sz="1800"/>
              <a:t>"A Unified Approach to Correctness and Timeliness Requirements for Ultrareliable Concurrent Systems,"</a:t>
            </a:r>
            <a:br>
              <a:rPr lang="en-US" altLang="en-US" sz="1800"/>
            </a:br>
            <a:r>
              <a:rPr lang="en-US" altLang="en-US" sz="1800" i="1"/>
              <a:t>Proc. 4th Int'l Parallel Processing Symp.</a:t>
            </a:r>
            <a:r>
              <a:rPr lang="en-US" altLang="en-US" sz="1800"/>
              <a:t>, </a:t>
            </a:r>
          </a:p>
          <a:p>
            <a:pPr eaLnBrk="1" hangingPunct="1">
              <a:lnSpc>
                <a:spcPct val="90000"/>
              </a:lnSpc>
              <a:spcBef>
                <a:spcPct val="0"/>
              </a:spcBef>
              <a:buFontTx/>
              <a:buNone/>
            </a:pPr>
            <a:r>
              <a:rPr lang="en-US" altLang="en-US" sz="1800"/>
              <a:t>April 1990, </a:t>
            </a:r>
          </a:p>
          <a:p>
            <a:pPr eaLnBrk="1" hangingPunct="1">
              <a:lnSpc>
                <a:spcPct val="90000"/>
              </a:lnSpc>
              <a:spcBef>
                <a:spcPct val="0"/>
              </a:spcBef>
              <a:buFontTx/>
              <a:buNone/>
            </a:pPr>
            <a:r>
              <a:rPr lang="en-US" altLang="en-US" sz="1800"/>
              <a:t>pp. 733-747.</a:t>
            </a:r>
            <a:endParaRPr lang="en-US" altLang="en-US" sz="1800">
              <a:solidFill>
                <a:srgbClr val="000000"/>
              </a:solidFill>
              <a:cs typeface="Times New Roman" panose="02020603050405020304" pitchFamily="18" charset="0"/>
            </a:endParaRPr>
          </a:p>
        </p:txBody>
      </p:sp>
      <p:sp>
        <p:nvSpPr>
          <p:cNvPr id="26636" name="Text Box 1062">
            <a:extLst>
              <a:ext uri="{FF2B5EF4-FFF2-40B4-BE49-F238E27FC236}">
                <a16:creationId xmlns:a16="http://schemas.microsoft.com/office/drawing/2014/main" id="{D13E35F2-3524-9245-9318-7D5FCA86AD1D}"/>
              </a:ext>
            </a:extLst>
          </p:cNvPr>
          <p:cNvSpPr txBox="1">
            <a:spLocks noChangeArrowheads="1"/>
          </p:cNvSpPr>
          <p:nvPr/>
        </p:nvSpPr>
        <p:spPr bwMode="auto">
          <a:xfrm>
            <a:off x="7177088" y="1530350"/>
            <a:ext cx="1720850"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800"/>
              <a:t>[Reference 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ate Placeholder 3">
            <a:extLst>
              <a:ext uri="{FF2B5EF4-FFF2-40B4-BE49-F238E27FC236}">
                <a16:creationId xmlns:a16="http://schemas.microsoft.com/office/drawing/2014/main" id="{DC17CFE8-83F8-EB42-AAEB-E925F0F1BEDD}"/>
              </a:ext>
            </a:extLst>
          </p:cNvPr>
          <p:cNvSpPr>
            <a:spLocks noGrp="1"/>
          </p:cNvSpPr>
          <p:nvPr>
            <p:ph type="dt" sz="quarter" idx="10"/>
          </p:nvPr>
        </p:nvSpPr>
        <p:spPr/>
        <p:txBody>
          <a:bodyPr/>
          <a:lstStyle/>
          <a:p>
            <a:pPr>
              <a:defRPr/>
            </a:pPr>
            <a:r>
              <a:rPr lang="en-US" altLang="en-US"/>
              <a:t>Winter 2021</a:t>
            </a:r>
          </a:p>
        </p:txBody>
      </p:sp>
      <p:sp>
        <p:nvSpPr>
          <p:cNvPr id="24" name="Footer Placeholder 4">
            <a:extLst>
              <a:ext uri="{FF2B5EF4-FFF2-40B4-BE49-F238E27FC236}">
                <a16:creationId xmlns:a16="http://schemas.microsoft.com/office/drawing/2014/main" id="{19E04030-8E57-9A44-B8D7-32D48571277F}"/>
              </a:ext>
            </a:extLst>
          </p:cNvPr>
          <p:cNvSpPr>
            <a:spLocks noGrp="1"/>
          </p:cNvSpPr>
          <p:nvPr>
            <p:ph type="ftr" sz="quarter" idx="11"/>
          </p:nvPr>
        </p:nvSpPr>
        <p:spPr/>
        <p:txBody>
          <a:bodyPr/>
          <a:lstStyle/>
          <a:p>
            <a:pPr>
              <a:defRPr/>
            </a:pPr>
            <a:r>
              <a:rPr lang="en-US" altLang="en-US"/>
              <a:t>Parallel Processing, Some Broad Topics</a:t>
            </a:r>
          </a:p>
        </p:txBody>
      </p:sp>
      <p:sp>
        <p:nvSpPr>
          <p:cNvPr id="27652" name="Slide Number Placeholder 5">
            <a:extLst>
              <a:ext uri="{FF2B5EF4-FFF2-40B4-BE49-F238E27FC236}">
                <a16:creationId xmlns:a16="http://schemas.microsoft.com/office/drawing/2014/main" id="{AE5F49D4-A794-1743-9DBF-6073D01711D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12970240-348E-FF41-A93B-0DB2EBB796E4}" type="slidenum">
              <a:rPr lang="en-US" altLang="en-US" sz="1200" smtClean="0"/>
              <a:pPr>
                <a:spcBef>
                  <a:spcPct val="0"/>
                </a:spcBef>
                <a:buFontTx/>
                <a:buNone/>
              </a:pPr>
              <a:t>22</a:t>
            </a:fld>
            <a:endParaRPr lang="en-US" altLang="en-US" sz="1200"/>
          </a:p>
        </p:txBody>
      </p:sp>
      <p:sp>
        <p:nvSpPr>
          <p:cNvPr id="27653" name="Rectangle 2">
            <a:extLst>
              <a:ext uri="{FF2B5EF4-FFF2-40B4-BE49-F238E27FC236}">
                <a16:creationId xmlns:a16="http://schemas.microsoft.com/office/drawing/2014/main" id="{646C4C61-FCD1-0C42-B543-A6FDADCC36D7}"/>
              </a:ext>
            </a:extLst>
          </p:cNvPr>
          <p:cNvSpPr>
            <a:spLocks noGrp="1" noChangeArrowheads="1"/>
          </p:cNvSpPr>
          <p:nvPr>
            <p:ph type="title"/>
          </p:nvPr>
        </p:nvSpPr>
        <p:spPr>
          <a:xfrm>
            <a:off x="228600" y="228600"/>
            <a:ext cx="8686800" cy="533400"/>
          </a:xfrm>
        </p:spPr>
        <p:txBody>
          <a:bodyPr/>
          <a:lstStyle/>
          <a:p>
            <a:pPr eaLnBrk="1" hangingPunct="1"/>
            <a:r>
              <a:rPr lang="en-US" altLang="en-US" sz="3200"/>
              <a:t>17.5  Some Useful Bounds for Scheduling</a:t>
            </a:r>
          </a:p>
        </p:txBody>
      </p:sp>
      <p:sp>
        <p:nvSpPr>
          <p:cNvPr id="27654" name="Text Box 1055">
            <a:extLst>
              <a:ext uri="{FF2B5EF4-FFF2-40B4-BE49-F238E27FC236}">
                <a16:creationId xmlns:a16="http://schemas.microsoft.com/office/drawing/2014/main" id="{FEA31E9C-D729-9E4B-97B5-C70F88465D73}"/>
              </a:ext>
            </a:extLst>
          </p:cNvPr>
          <p:cNvSpPr txBox="1">
            <a:spLocks noChangeArrowheads="1"/>
          </p:cNvSpPr>
          <p:nvPr/>
        </p:nvSpPr>
        <p:spPr bwMode="auto">
          <a:xfrm>
            <a:off x="533400" y="895350"/>
            <a:ext cx="8001000" cy="466725"/>
          </a:xfrm>
          <a:prstGeom prst="rect">
            <a:avLst/>
          </a:prstGeom>
          <a:solidFill>
            <a:srgbClr val="FFCC66"/>
          </a:solidFill>
          <a:ln w="9525">
            <a:solidFill>
              <a:srgbClr val="E4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t>Brent’s scheduling theorem:	</a:t>
            </a:r>
            <a:r>
              <a:rPr lang="en-US" altLang="en-US" sz="2400" i="1"/>
              <a:t>  T</a:t>
            </a:r>
            <a:r>
              <a:rPr lang="en-US" altLang="en-US" sz="2400" i="1" baseline="-25000"/>
              <a:t>p</a:t>
            </a:r>
            <a:r>
              <a:rPr lang="en-US" altLang="en-US" sz="2400"/>
              <a:t>  &lt;  </a:t>
            </a:r>
            <a:r>
              <a:rPr lang="en-US" altLang="en-US" sz="2400" i="1"/>
              <a:t>T</a:t>
            </a:r>
            <a:r>
              <a:rPr lang="en-US" altLang="en-US" sz="2400" baseline="-25000">
                <a:sym typeface="Symbol" pitchFamily="2" charset="2"/>
              </a:rPr>
              <a:t></a:t>
            </a:r>
            <a:r>
              <a:rPr lang="en-US" altLang="en-US" sz="2400"/>
              <a:t> + </a:t>
            </a:r>
            <a:r>
              <a:rPr lang="en-US" altLang="en-US" sz="2400" i="1"/>
              <a:t>T</a:t>
            </a:r>
            <a:r>
              <a:rPr lang="en-US" altLang="en-US" sz="2400" baseline="-25000"/>
              <a:t>1</a:t>
            </a:r>
            <a:r>
              <a:rPr lang="en-US" altLang="en-US" sz="2400"/>
              <a:t>/</a:t>
            </a:r>
            <a:r>
              <a:rPr lang="en-US" altLang="en-US" sz="2400" i="1"/>
              <a:t>p</a:t>
            </a:r>
            <a:r>
              <a:rPr lang="en-US" altLang="en-US" sz="2400"/>
              <a:t>             </a:t>
            </a:r>
          </a:p>
        </p:txBody>
      </p:sp>
      <p:grpSp>
        <p:nvGrpSpPr>
          <p:cNvPr id="27655" name="Group 1063">
            <a:extLst>
              <a:ext uri="{FF2B5EF4-FFF2-40B4-BE49-F238E27FC236}">
                <a16:creationId xmlns:a16="http://schemas.microsoft.com/office/drawing/2014/main" id="{78ECEBEC-59F9-0446-B5EB-F46BF6920546}"/>
              </a:ext>
            </a:extLst>
          </p:cNvPr>
          <p:cNvGrpSpPr>
            <a:grpSpLocks/>
          </p:cNvGrpSpPr>
          <p:nvPr/>
        </p:nvGrpSpPr>
        <p:grpSpPr bwMode="auto">
          <a:xfrm>
            <a:off x="4953000" y="1295400"/>
            <a:ext cx="3549650" cy="671513"/>
            <a:chOff x="3056" y="912"/>
            <a:chExt cx="2236" cy="423"/>
          </a:xfrm>
        </p:grpSpPr>
        <p:sp>
          <p:nvSpPr>
            <p:cNvPr id="27670" name="Text Box 1058">
              <a:extLst>
                <a:ext uri="{FF2B5EF4-FFF2-40B4-BE49-F238E27FC236}">
                  <a16:creationId xmlns:a16="http://schemas.microsoft.com/office/drawing/2014/main" id="{5C7FAF54-F773-2F41-B9DA-24FDD376F1BD}"/>
                </a:ext>
              </a:extLst>
            </p:cNvPr>
            <p:cNvSpPr txBox="1">
              <a:spLocks noChangeArrowheads="1"/>
            </p:cNvSpPr>
            <p:nvPr/>
          </p:nvSpPr>
          <p:spPr bwMode="auto">
            <a:xfrm>
              <a:off x="3056" y="1104"/>
              <a:ext cx="9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a:t>Ideal run time</a:t>
              </a:r>
            </a:p>
          </p:txBody>
        </p:sp>
        <p:sp>
          <p:nvSpPr>
            <p:cNvPr id="27671" name="Text Box 1059">
              <a:extLst>
                <a:ext uri="{FF2B5EF4-FFF2-40B4-BE49-F238E27FC236}">
                  <a16:creationId xmlns:a16="http://schemas.microsoft.com/office/drawing/2014/main" id="{F679D0AA-7FDE-7E48-9326-A4466AC48C6A}"/>
                </a:ext>
              </a:extLst>
            </p:cNvPr>
            <p:cNvSpPr txBox="1">
              <a:spLocks noChangeArrowheads="1"/>
            </p:cNvSpPr>
            <p:nvPr/>
          </p:nvSpPr>
          <p:spPr bwMode="auto">
            <a:xfrm>
              <a:off x="4272" y="1104"/>
              <a:ext cx="10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Ideal speedup</a:t>
              </a:r>
            </a:p>
          </p:txBody>
        </p:sp>
        <p:sp>
          <p:nvSpPr>
            <p:cNvPr id="27672" name="Line 1060">
              <a:extLst>
                <a:ext uri="{FF2B5EF4-FFF2-40B4-BE49-F238E27FC236}">
                  <a16:creationId xmlns:a16="http://schemas.microsoft.com/office/drawing/2014/main" id="{FDC7BFB7-F474-FB4C-B643-EE9A3E73CE67}"/>
                </a:ext>
              </a:extLst>
            </p:cNvPr>
            <p:cNvSpPr>
              <a:spLocks noChangeShapeType="1"/>
            </p:cNvSpPr>
            <p:nvPr/>
          </p:nvSpPr>
          <p:spPr bwMode="auto">
            <a:xfrm>
              <a:off x="3936" y="912"/>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3" name="Line 1061">
              <a:extLst>
                <a:ext uri="{FF2B5EF4-FFF2-40B4-BE49-F238E27FC236}">
                  <a16:creationId xmlns:a16="http://schemas.microsoft.com/office/drawing/2014/main" id="{60BD7255-8292-4E40-8FFA-BDA8DA589145}"/>
                </a:ext>
              </a:extLst>
            </p:cNvPr>
            <p:cNvSpPr>
              <a:spLocks noChangeShapeType="1"/>
            </p:cNvSpPr>
            <p:nvPr/>
          </p:nvSpPr>
          <p:spPr bwMode="auto">
            <a:xfrm>
              <a:off x="4368" y="912"/>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656" name="Rectangle 1084">
            <a:extLst>
              <a:ext uri="{FF2B5EF4-FFF2-40B4-BE49-F238E27FC236}">
                <a16:creationId xmlns:a16="http://schemas.microsoft.com/office/drawing/2014/main" id="{0590ED1F-1006-254D-B9C8-0F0BBB6D0632}"/>
              </a:ext>
            </a:extLst>
          </p:cNvPr>
          <p:cNvSpPr>
            <a:spLocks noChangeArrowheads="1"/>
          </p:cNvSpPr>
          <p:nvPr/>
        </p:nvSpPr>
        <p:spPr bwMode="auto">
          <a:xfrm>
            <a:off x="0" y="969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27657" name="Rectangle 1093">
            <a:extLst>
              <a:ext uri="{FF2B5EF4-FFF2-40B4-BE49-F238E27FC236}">
                <a16:creationId xmlns:a16="http://schemas.microsoft.com/office/drawing/2014/main" id="{1BA0A9A4-DB88-4149-BC98-4F3A57AADE69}"/>
              </a:ext>
            </a:extLst>
          </p:cNvPr>
          <p:cNvSpPr>
            <a:spLocks noChangeArrowheads="1"/>
          </p:cNvSpPr>
          <p:nvPr/>
        </p:nvSpPr>
        <p:spPr bwMode="auto">
          <a:xfrm>
            <a:off x="0" y="5888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27658" name="Text Box 1094">
            <a:extLst>
              <a:ext uri="{FF2B5EF4-FFF2-40B4-BE49-F238E27FC236}">
                <a16:creationId xmlns:a16="http://schemas.microsoft.com/office/drawing/2014/main" id="{924F3C0F-01A5-764E-B907-96B15402FF78}"/>
              </a:ext>
            </a:extLst>
          </p:cNvPr>
          <p:cNvSpPr txBox="1">
            <a:spLocks noChangeArrowheads="1"/>
          </p:cNvSpPr>
          <p:nvPr/>
        </p:nvSpPr>
        <p:spPr bwMode="auto">
          <a:xfrm>
            <a:off x="533400" y="3810000"/>
            <a:ext cx="4267200" cy="2317750"/>
          </a:xfrm>
          <a:prstGeom prst="rect">
            <a:avLst/>
          </a:prstGeom>
          <a:solidFill>
            <a:srgbClr val="FFFF66"/>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Lower bound on speedup based on Brent’s scheduling theorem:</a:t>
            </a:r>
          </a:p>
          <a:p>
            <a:pPr eaLnBrk="1" hangingPunct="1">
              <a:spcBef>
                <a:spcPct val="0"/>
              </a:spcBef>
              <a:buFontTx/>
              <a:buNone/>
            </a:pPr>
            <a:endParaRPr lang="en-US" altLang="en-US" sz="1000"/>
          </a:p>
          <a:p>
            <a:pPr eaLnBrk="1" hangingPunct="1">
              <a:spcBef>
                <a:spcPct val="0"/>
              </a:spcBef>
              <a:buFontTx/>
              <a:buNone/>
            </a:pPr>
            <a:r>
              <a:rPr lang="en-US" altLang="en-US" sz="2000" i="1"/>
              <a:t>S</a:t>
            </a:r>
            <a:r>
              <a:rPr lang="en-US" altLang="en-US" sz="2000"/>
              <a:t> </a:t>
            </a:r>
            <a:r>
              <a:rPr lang="en-US" altLang="en-US" sz="2000">
                <a:sym typeface="Symbol" pitchFamily="2" charset="2"/>
              </a:rPr>
              <a:t>&gt;</a:t>
            </a:r>
            <a:r>
              <a:rPr lang="en-US" altLang="en-US" sz="2000"/>
              <a:t> </a:t>
            </a:r>
            <a:r>
              <a:rPr lang="en-US" altLang="en-US" sz="2000" i="1"/>
              <a:t>T</a:t>
            </a:r>
            <a:r>
              <a:rPr lang="en-US" altLang="en-US" sz="2000" baseline="-25000"/>
              <a:t>1 </a:t>
            </a:r>
            <a:r>
              <a:rPr lang="en-US" altLang="en-US" sz="2000"/>
              <a:t>/</a:t>
            </a:r>
            <a:r>
              <a:rPr lang="en-US" altLang="en-US" sz="1000"/>
              <a:t> </a:t>
            </a:r>
            <a:r>
              <a:rPr lang="en-US" altLang="en-US" sz="2000"/>
              <a:t>(</a:t>
            </a:r>
            <a:r>
              <a:rPr lang="en-US" altLang="en-US" sz="2000" i="1"/>
              <a:t>T</a:t>
            </a:r>
            <a:r>
              <a:rPr lang="en-US" altLang="en-US" sz="2000" baseline="-25000">
                <a:sym typeface="Symbol" pitchFamily="2" charset="2"/>
              </a:rPr>
              <a:t></a:t>
            </a:r>
            <a:r>
              <a:rPr lang="en-US" altLang="en-US" sz="1000"/>
              <a:t> </a:t>
            </a:r>
            <a:r>
              <a:rPr lang="en-US" altLang="en-US" sz="2000"/>
              <a:t>+</a:t>
            </a:r>
            <a:r>
              <a:rPr lang="en-US" altLang="en-US" sz="1000"/>
              <a:t> </a:t>
            </a:r>
            <a:r>
              <a:rPr lang="en-US" altLang="en-US" sz="2000" i="1"/>
              <a:t>T</a:t>
            </a:r>
            <a:r>
              <a:rPr lang="en-US" altLang="en-US" sz="2000" baseline="-25000"/>
              <a:t>1</a:t>
            </a:r>
            <a:r>
              <a:rPr lang="en-US" altLang="en-US" sz="2000"/>
              <a:t>/</a:t>
            </a:r>
            <a:r>
              <a:rPr lang="en-US" altLang="en-US" sz="2000" i="1"/>
              <a:t>p</a:t>
            </a:r>
            <a:r>
              <a:rPr lang="en-US" altLang="en-US" sz="2000"/>
              <a:t>) = </a:t>
            </a:r>
            <a:r>
              <a:rPr lang="en-US" altLang="en-US" sz="2000" i="1"/>
              <a:t>p</a:t>
            </a:r>
            <a:r>
              <a:rPr lang="en-US" altLang="en-US" sz="800"/>
              <a:t> </a:t>
            </a:r>
            <a:r>
              <a:rPr lang="en-US" altLang="en-US" sz="2000"/>
              <a:t>/</a:t>
            </a:r>
            <a:r>
              <a:rPr lang="en-US" altLang="en-US" sz="800"/>
              <a:t> </a:t>
            </a:r>
            <a:r>
              <a:rPr lang="en-US" altLang="en-US" sz="2000"/>
              <a:t>(1</a:t>
            </a:r>
            <a:r>
              <a:rPr lang="en-US" altLang="en-US" sz="1000"/>
              <a:t> </a:t>
            </a:r>
            <a:r>
              <a:rPr lang="en-US" altLang="en-US" sz="2000"/>
              <a:t>+</a:t>
            </a:r>
            <a:r>
              <a:rPr lang="en-US" altLang="en-US" sz="1000"/>
              <a:t> </a:t>
            </a:r>
            <a:r>
              <a:rPr lang="en-US" altLang="en-US" sz="2000" i="1"/>
              <a:t>pT</a:t>
            </a:r>
            <a:r>
              <a:rPr lang="en-US" altLang="en-US" sz="2000" baseline="-25000">
                <a:sym typeface="Symbol" pitchFamily="2" charset="2"/>
              </a:rPr>
              <a:t></a:t>
            </a:r>
            <a:r>
              <a:rPr lang="en-US" altLang="en-US" sz="1000"/>
              <a:t> </a:t>
            </a:r>
            <a:r>
              <a:rPr lang="en-US" altLang="en-US" sz="2000"/>
              <a:t>/</a:t>
            </a:r>
            <a:r>
              <a:rPr lang="en-US" altLang="en-US" sz="800"/>
              <a:t> </a:t>
            </a:r>
            <a:r>
              <a:rPr lang="en-US" altLang="en-US" sz="2000" i="1"/>
              <a:t>T</a:t>
            </a:r>
            <a:r>
              <a:rPr lang="en-US" altLang="en-US" sz="2000" baseline="-25000"/>
              <a:t>1</a:t>
            </a:r>
            <a:r>
              <a:rPr lang="en-US" altLang="en-US" sz="2000"/>
              <a:t>) </a:t>
            </a:r>
          </a:p>
          <a:p>
            <a:pPr eaLnBrk="1" hangingPunct="1">
              <a:spcBef>
                <a:spcPct val="0"/>
              </a:spcBef>
              <a:buFontTx/>
              <a:buNone/>
            </a:pPr>
            <a:endParaRPr lang="en-US" altLang="en-US" sz="800"/>
          </a:p>
          <a:p>
            <a:pPr eaLnBrk="1" hangingPunct="1">
              <a:spcBef>
                <a:spcPct val="0"/>
              </a:spcBef>
              <a:buFontTx/>
              <a:buNone/>
            </a:pPr>
            <a:r>
              <a:rPr lang="en-US" altLang="en-US" sz="2000"/>
              <a:t>             [Compare to Amdahl’s law]</a:t>
            </a:r>
          </a:p>
          <a:p>
            <a:pPr eaLnBrk="1" hangingPunct="1">
              <a:spcBef>
                <a:spcPct val="0"/>
              </a:spcBef>
              <a:buFontTx/>
              <a:buNone/>
            </a:pPr>
            <a:endParaRPr lang="en-US" altLang="en-US" sz="800"/>
          </a:p>
          <a:p>
            <a:pPr eaLnBrk="1" hangingPunct="1">
              <a:spcBef>
                <a:spcPct val="0"/>
              </a:spcBef>
              <a:buFontTx/>
              <a:buNone/>
            </a:pPr>
            <a:r>
              <a:rPr lang="en-US" altLang="en-US" sz="2000"/>
              <a:t>A large </a:t>
            </a:r>
            <a:r>
              <a:rPr lang="en-US" altLang="en-US" sz="2000" i="1"/>
              <a:t>T</a:t>
            </a:r>
            <a:r>
              <a:rPr lang="en-US" altLang="en-US" sz="2000" baseline="-25000">
                <a:sym typeface="Symbol" pitchFamily="2" charset="2"/>
              </a:rPr>
              <a:t></a:t>
            </a:r>
            <a:r>
              <a:rPr lang="en-US" altLang="en-US" sz="1000"/>
              <a:t> </a:t>
            </a:r>
            <a:r>
              <a:rPr lang="en-US" altLang="en-US" sz="2000"/>
              <a:t>/</a:t>
            </a:r>
            <a:r>
              <a:rPr lang="en-US" altLang="en-US" sz="1000"/>
              <a:t> </a:t>
            </a:r>
            <a:r>
              <a:rPr lang="en-US" altLang="en-US" sz="2000" i="1"/>
              <a:t>T</a:t>
            </a:r>
            <a:r>
              <a:rPr lang="en-US" altLang="en-US" sz="2000" baseline="-25000"/>
              <a:t>1</a:t>
            </a:r>
            <a:r>
              <a:rPr lang="en-US" altLang="en-US" sz="2000"/>
              <a:t> ratio indicates much sequential dependency (Amdahl’s </a:t>
            </a:r>
            <a:r>
              <a:rPr lang="en-US" altLang="en-US" sz="2000" i="1"/>
              <a:t>f</a:t>
            </a:r>
            <a:r>
              <a:rPr lang="en-US" altLang="en-US" sz="2000"/>
              <a:t>)</a:t>
            </a:r>
          </a:p>
        </p:txBody>
      </p:sp>
      <p:grpSp>
        <p:nvGrpSpPr>
          <p:cNvPr id="27659" name="Group 1095">
            <a:extLst>
              <a:ext uri="{FF2B5EF4-FFF2-40B4-BE49-F238E27FC236}">
                <a16:creationId xmlns:a16="http://schemas.microsoft.com/office/drawing/2014/main" id="{1155E36F-68EE-124B-8139-DBAAD63D1ABB}"/>
              </a:ext>
            </a:extLst>
          </p:cNvPr>
          <p:cNvGrpSpPr>
            <a:grpSpLocks/>
          </p:cNvGrpSpPr>
          <p:nvPr/>
        </p:nvGrpSpPr>
        <p:grpSpPr bwMode="auto">
          <a:xfrm>
            <a:off x="4495800" y="1981200"/>
            <a:ext cx="4114800" cy="4191000"/>
            <a:chOff x="3312" y="960"/>
            <a:chExt cx="2448" cy="2688"/>
          </a:xfrm>
        </p:grpSpPr>
        <p:graphicFrame>
          <p:nvGraphicFramePr>
            <p:cNvPr id="27667" name="Object 1096">
              <a:extLst>
                <a:ext uri="{FF2B5EF4-FFF2-40B4-BE49-F238E27FC236}">
                  <a16:creationId xmlns:a16="http://schemas.microsoft.com/office/drawing/2014/main" id="{125A96AD-C273-3F40-BEAB-B7FCE884FFF3}"/>
                </a:ext>
              </a:extLst>
            </p:cNvPr>
            <p:cNvGraphicFramePr>
              <a:graphicFrameLocks noChangeAspect="1"/>
            </p:cNvGraphicFramePr>
            <p:nvPr/>
          </p:nvGraphicFramePr>
          <p:xfrm>
            <a:off x="3360" y="1056"/>
            <a:ext cx="2286" cy="2592"/>
          </p:xfrm>
          <a:graphic>
            <a:graphicData uri="http://schemas.openxmlformats.org/presentationml/2006/ole">
              <mc:AlternateContent xmlns:mc="http://schemas.openxmlformats.org/markup-compatibility/2006">
                <mc:Choice xmlns:v="urn:schemas-microsoft-com:vml" Requires="v">
                  <p:oleObj spid="_x0000_s27674" r:id="rId3" imgW="4025900" imgH="4559300" progId="MSDraw.Drawing.8.2">
                    <p:embed/>
                  </p:oleObj>
                </mc:Choice>
                <mc:Fallback>
                  <p:oleObj r:id="rId3" imgW="4025900" imgH="4559300" progId="MSDraw.Drawing.8.2">
                    <p:embed/>
                    <p:pic>
                      <p:nvPicPr>
                        <p:cNvPr id="0" name="Object 10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0" y="1056"/>
                          <a:ext cx="2286"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68" name="Rectangle 1097">
              <a:extLst>
                <a:ext uri="{FF2B5EF4-FFF2-40B4-BE49-F238E27FC236}">
                  <a16:creationId xmlns:a16="http://schemas.microsoft.com/office/drawing/2014/main" id="{440D9193-8E7C-1D49-934E-B428ED62BE44}"/>
                </a:ext>
              </a:extLst>
            </p:cNvPr>
            <p:cNvSpPr>
              <a:spLocks noChangeArrowheads="1"/>
            </p:cNvSpPr>
            <p:nvPr/>
          </p:nvSpPr>
          <p:spPr bwMode="auto">
            <a:xfrm>
              <a:off x="3312" y="960"/>
              <a:ext cx="76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27669" name="Rectangle 1098">
              <a:extLst>
                <a:ext uri="{FF2B5EF4-FFF2-40B4-BE49-F238E27FC236}">
                  <a16:creationId xmlns:a16="http://schemas.microsoft.com/office/drawing/2014/main" id="{4E671811-83FE-9A46-8F84-7811AC56DF83}"/>
                </a:ext>
              </a:extLst>
            </p:cNvPr>
            <p:cNvSpPr>
              <a:spLocks noChangeArrowheads="1"/>
            </p:cNvSpPr>
            <p:nvPr/>
          </p:nvSpPr>
          <p:spPr bwMode="auto">
            <a:xfrm>
              <a:off x="4608" y="1008"/>
              <a:ext cx="1152" cy="4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grpSp>
        <p:nvGrpSpPr>
          <p:cNvPr id="27660" name="Group 1103">
            <a:extLst>
              <a:ext uri="{FF2B5EF4-FFF2-40B4-BE49-F238E27FC236}">
                <a16:creationId xmlns:a16="http://schemas.microsoft.com/office/drawing/2014/main" id="{92CDBBA6-193D-8545-884D-F8CE8211E93D}"/>
              </a:ext>
            </a:extLst>
          </p:cNvPr>
          <p:cNvGrpSpPr>
            <a:grpSpLocks/>
          </p:cNvGrpSpPr>
          <p:nvPr/>
        </p:nvGrpSpPr>
        <p:grpSpPr bwMode="auto">
          <a:xfrm>
            <a:off x="4343400" y="1981200"/>
            <a:ext cx="3200400" cy="4191000"/>
            <a:chOff x="2688" y="1248"/>
            <a:chExt cx="2016" cy="2640"/>
          </a:xfrm>
        </p:grpSpPr>
        <p:sp>
          <p:nvSpPr>
            <p:cNvPr id="27665" name="Text Box 1101">
              <a:extLst>
                <a:ext uri="{FF2B5EF4-FFF2-40B4-BE49-F238E27FC236}">
                  <a16:creationId xmlns:a16="http://schemas.microsoft.com/office/drawing/2014/main" id="{9BE30B57-0A42-F44E-8BAA-F32EE59ACE24}"/>
                </a:ext>
              </a:extLst>
            </p:cNvPr>
            <p:cNvSpPr txBox="1">
              <a:spLocks noChangeArrowheads="1"/>
            </p:cNvSpPr>
            <p:nvPr/>
          </p:nvSpPr>
          <p:spPr bwMode="auto">
            <a:xfrm>
              <a:off x="2688" y="1296"/>
              <a:ext cx="720" cy="826"/>
            </a:xfrm>
            <a:prstGeom prst="rect">
              <a:avLst/>
            </a:prstGeom>
            <a:solidFill>
              <a:srgbClr val="FFFFF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i="1"/>
                <a:t>T</a:t>
              </a:r>
              <a:r>
                <a:rPr lang="en-US" altLang="en-US" sz="2000" baseline="-25000">
                  <a:sym typeface="Symbol" pitchFamily="2" charset="2"/>
                </a:rPr>
                <a:t>1</a:t>
              </a:r>
              <a:r>
                <a:rPr lang="en-US" altLang="en-US" sz="1000"/>
                <a:t> </a:t>
              </a:r>
            </a:p>
            <a:p>
              <a:pPr algn="ctr" eaLnBrk="1" hangingPunct="1">
                <a:spcBef>
                  <a:spcPct val="0"/>
                </a:spcBef>
                <a:buFontTx/>
                <a:buNone/>
              </a:pPr>
              <a:r>
                <a:rPr lang="en-US" altLang="en-US" sz="2000"/>
                <a:t>(Size of task graph)</a:t>
              </a:r>
            </a:p>
          </p:txBody>
        </p:sp>
        <p:sp>
          <p:nvSpPr>
            <p:cNvPr id="27666" name="Oval 1102">
              <a:extLst>
                <a:ext uri="{FF2B5EF4-FFF2-40B4-BE49-F238E27FC236}">
                  <a16:creationId xmlns:a16="http://schemas.microsoft.com/office/drawing/2014/main" id="{6114E721-50B1-E044-9513-BD4454557469}"/>
                </a:ext>
              </a:extLst>
            </p:cNvPr>
            <p:cNvSpPr>
              <a:spLocks noChangeArrowheads="1"/>
            </p:cNvSpPr>
            <p:nvPr/>
          </p:nvSpPr>
          <p:spPr bwMode="auto">
            <a:xfrm>
              <a:off x="3312" y="1248"/>
              <a:ext cx="1392" cy="264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grpSp>
        <p:nvGrpSpPr>
          <p:cNvPr id="27661" name="Group 1104">
            <a:extLst>
              <a:ext uri="{FF2B5EF4-FFF2-40B4-BE49-F238E27FC236}">
                <a16:creationId xmlns:a16="http://schemas.microsoft.com/office/drawing/2014/main" id="{CD5C7CEB-525D-964B-B1A1-668328B9187E}"/>
              </a:ext>
            </a:extLst>
          </p:cNvPr>
          <p:cNvGrpSpPr>
            <a:grpSpLocks/>
          </p:cNvGrpSpPr>
          <p:nvPr/>
        </p:nvGrpSpPr>
        <p:grpSpPr bwMode="auto">
          <a:xfrm>
            <a:off x="7620000" y="2209800"/>
            <a:ext cx="1143000" cy="3657600"/>
            <a:chOff x="4752" y="1392"/>
            <a:chExt cx="720" cy="2304"/>
          </a:xfrm>
        </p:grpSpPr>
        <p:sp>
          <p:nvSpPr>
            <p:cNvPr id="27663" name="Text Box 1100">
              <a:extLst>
                <a:ext uri="{FF2B5EF4-FFF2-40B4-BE49-F238E27FC236}">
                  <a16:creationId xmlns:a16="http://schemas.microsoft.com/office/drawing/2014/main" id="{7201EAE3-A34C-B249-A75F-396CA2FA6DFF}"/>
                </a:ext>
              </a:extLst>
            </p:cNvPr>
            <p:cNvSpPr txBox="1">
              <a:spLocks noChangeArrowheads="1"/>
            </p:cNvSpPr>
            <p:nvPr/>
          </p:nvSpPr>
          <p:spPr bwMode="auto">
            <a:xfrm>
              <a:off x="4752" y="2112"/>
              <a:ext cx="720" cy="826"/>
            </a:xfrm>
            <a:prstGeom prst="rect">
              <a:avLst/>
            </a:prstGeom>
            <a:solidFill>
              <a:srgbClr val="FFFFF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i="1"/>
                <a:t>T</a:t>
              </a:r>
              <a:r>
                <a:rPr lang="en-US" altLang="en-US" sz="2000" baseline="-25000">
                  <a:sym typeface="Symbol" pitchFamily="2" charset="2"/>
                </a:rPr>
                <a:t></a:t>
              </a:r>
              <a:r>
                <a:rPr lang="en-US" altLang="en-US" sz="1000"/>
                <a:t> </a:t>
              </a:r>
              <a:r>
                <a:rPr lang="en-US" altLang="en-US" sz="2000"/>
                <a:t>(Depth of task graph)</a:t>
              </a:r>
            </a:p>
          </p:txBody>
        </p:sp>
        <p:sp>
          <p:nvSpPr>
            <p:cNvPr id="27664" name="Line 1099">
              <a:extLst>
                <a:ext uri="{FF2B5EF4-FFF2-40B4-BE49-F238E27FC236}">
                  <a16:creationId xmlns:a16="http://schemas.microsoft.com/office/drawing/2014/main" id="{2909F6E9-D39E-3044-8A02-7DF66612C082}"/>
                </a:ext>
              </a:extLst>
            </p:cNvPr>
            <p:cNvSpPr>
              <a:spLocks noChangeShapeType="1"/>
            </p:cNvSpPr>
            <p:nvPr/>
          </p:nvSpPr>
          <p:spPr bwMode="auto">
            <a:xfrm>
              <a:off x="4800" y="1392"/>
              <a:ext cx="0" cy="2304"/>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662" name="Text Box 1105">
            <a:extLst>
              <a:ext uri="{FF2B5EF4-FFF2-40B4-BE49-F238E27FC236}">
                <a16:creationId xmlns:a16="http://schemas.microsoft.com/office/drawing/2014/main" id="{8DC0D1BD-FD56-404E-B38F-9A1BB9D116EC}"/>
              </a:ext>
            </a:extLst>
          </p:cNvPr>
          <p:cNvSpPr txBox="1">
            <a:spLocks noChangeArrowheads="1"/>
          </p:cNvSpPr>
          <p:nvPr/>
        </p:nvSpPr>
        <p:spPr bwMode="auto">
          <a:xfrm>
            <a:off x="533400" y="1676400"/>
            <a:ext cx="3733800" cy="1920875"/>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In other words, one can always schedule a task graph so that the total running time does not exceed the best possible (</a:t>
            </a:r>
            <a:r>
              <a:rPr lang="en-US" altLang="en-US" sz="2000" i="1"/>
              <a:t>T</a:t>
            </a:r>
            <a:r>
              <a:rPr lang="en-US" altLang="en-US" sz="2000" baseline="-25000">
                <a:sym typeface="Symbol" pitchFamily="2" charset="2"/>
              </a:rPr>
              <a:t>1</a:t>
            </a:r>
            <a:r>
              <a:rPr lang="en-US" altLang="en-US" sz="2000"/>
              <a:t>/</a:t>
            </a:r>
            <a:r>
              <a:rPr lang="en-US" altLang="en-US" sz="2000" i="1"/>
              <a:t>p</a:t>
            </a:r>
            <a:r>
              <a:rPr lang="en-US" altLang="en-US" sz="2000"/>
              <a:t>) by more than the depth of the task graph (</a:t>
            </a:r>
            <a:r>
              <a:rPr lang="en-US" altLang="en-US" sz="2000" i="1"/>
              <a:t>T</a:t>
            </a:r>
            <a:r>
              <a:rPr lang="en-US" altLang="en-US" sz="2000" baseline="-25000">
                <a:sym typeface="Symbol" pitchFamily="2" charset="2"/>
              </a:rPr>
              <a:t></a:t>
            </a:r>
            <a:r>
              <a:rPr lang="en-US" altLang="en-US" sz="1000" baseline="-25000">
                <a:sym typeface="Symbol" pitchFamily="2" charset="2"/>
              </a:rPr>
              <a:t> </a:t>
            </a:r>
            <a:r>
              <a:rPr lang="en-US" altLang="en-US" sz="200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ate Placeholder 3">
            <a:extLst>
              <a:ext uri="{FF2B5EF4-FFF2-40B4-BE49-F238E27FC236}">
                <a16:creationId xmlns:a16="http://schemas.microsoft.com/office/drawing/2014/main" id="{4CAD3F75-F262-544B-8536-0A5CCA5F19D1}"/>
              </a:ext>
            </a:extLst>
          </p:cNvPr>
          <p:cNvSpPr>
            <a:spLocks noGrp="1"/>
          </p:cNvSpPr>
          <p:nvPr>
            <p:ph type="dt" sz="quarter" idx="10"/>
          </p:nvPr>
        </p:nvSpPr>
        <p:spPr/>
        <p:txBody>
          <a:bodyPr/>
          <a:lstStyle/>
          <a:p>
            <a:pPr>
              <a:defRPr/>
            </a:pPr>
            <a:r>
              <a:rPr lang="en-US" altLang="en-US"/>
              <a:t>Winter 2021</a:t>
            </a:r>
          </a:p>
        </p:txBody>
      </p:sp>
      <p:sp>
        <p:nvSpPr>
          <p:cNvPr id="37" name="Footer Placeholder 4">
            <a:extLst>
              <a:ext uri="{FF2B5EF4-FFF2-40B4-BE49-F238E27FC236}">
                <a16:creationId xmlns:a16="http://schemas.microsoft.com/office/drawing/2014/main" id="{61CBC2FB-DB2E-8045-81A7-D70C92345233}"/>
              </a:ext>
            </a:extLst>
          </p:cNvPr>
          <p:cNvSpPr>
            <a:spLocks noGrp="1"/>
          </p:cNvSpPr>
          <p:nvPr>
            <p:ph type="ftr" sz="quarter" idx="11"/>
          </p:nvPr>
        </p:nvSpPr>
        <p:spPr/>
        <p:txBody>
          <a:bodyPr/>
          <a:lstStyle/>
          <a:p>
            <a:pPr>
              <a:defRPr/>
            </a:pPr>
            <a:r>
              <a:rPr lang="en-US" altLang="en-US"/>
              <a:t>Parallel Processing, Some Broad Topics</a:t>
            </a:r>
          </a:p>
        </p:txBody>
      </p:sp>
      <p:sp>
        <p:nvSpPr>
          <p:cNvPr id="28676" name="Slide Number Placeholder 5">
            <a:extLst>
              <a:ext uri="{FF2B5EF4-FFF2-40B4-BE49-F238E27FC236}">
                <a16:creationId xmlns:a16="http://schemas.microsoft.com/office/drawing/2014/main" id="{12F4D097-A7FD-9848-B9BD-F533CB6E5ED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8B669B22-6447-F749-8CE0-9F73ADC1617D}" type="slidenum">
              <a:rPr lang="en-US" altLang="en-US" sz="1200" smtClean="0"/>
              <a:pPr>
                <a:spcBef>
                  <a:spcPct val="0"/>
                </a:spcBef>
                <a:buFontTx/>
                <a:buNone/>
              </a:pPr>
              <a:t>23</a:t>
            </a:fld>
            <a:endParaRPr lang="en-US" altLang="en-US" sz="1200"/>
          </a:p>
        </p:txBody>
      </p:sp>
      <p:sp>
        <p:nvSpPr>
          <p:cNvPr id="28677" name="Rectangle 2">
            <a:extLst>
              <a:ext uri="{FF2B5EF4-FFF2-40B4-BE49-F238E27FC236}">
                <a16:creationId xmlns:a16="http://schemas.microsoft.com/office/drawing/2014/main" id="{ADF16F6E-3AAA-8244-9397-088D3189761F}"/>
              </a:ext>
            </a:extLst>
          </p:cNvPr>
          <p:cNvSpPr>
            <a:spLocks noGrp="1" noChangeArrowheads="1"/>
          </p:cNvSpPr>
          <p:nvPr>
            <p:ph type="title"/>
          </p:nvPr>
        </p:nvSpPr>
        <p:spPr>
          <a:xfrm>
            <a:off x="228600" y="152400"/>
            <a:ext cx="8686800" cy="685800"/>
          </a:xfrm>
        </p:spPr>
        <p:txBody>
          <a:bodyPr/>
          <a:lstStyle/>
          <a:p>
            <a:pPr eaLnBrk="1" hangingPunct="1"/>
            <a:r>
              <a:rPr lang="en-US" altLang="en-US" sz="2800"/>
              <a:t>Proof of Brent’s Theorem: </a:t>
            </a:r>
            <a:r>
              <a:rPr lang="en-US" altLang="en-US" sz="2800" i="1">
                <a:solidFill>
                  <a:schemeClr val="tx1"/>
                </a:solidFill>
              </a:rPr>
              <a:t>T</a:t>
            </a:r>
            <a:r>
              <a:rPr lang="en-US" altLang="en-US" sz="2800" i="1" baseline="-25000">
                <a:solidFill>
                  <a:schemeClr val="tx1"/>
                </a:solidFill>
              </a:rPr>
              <a:t>p</a:t>
            </a:r>
            <a:r>
              <a:rPr lang="en-US" altLang="en-US" sz="2800">
                <a:solidFill>
                  <a:schemeClr val="tx1"/>
                </a:solidFill>
              </a:rPr>
              <a:t>  &lt;  </a:t>
            </a:r>
            <a:r>
              <a:rPr lang="en-US" altLang="en-US" sz="2800" i="1">
                <a:solidFill>
                  <a:schemeClr val="tx1"/>
                </a:solidFill>
              </a:rPr>
              <a:t>T</a:t>
            </a:r>
            <a:r>
              <a:rPr lang="en-US" altLang="en-US" sz="2800" baseline="-25000">
                <a:solidFill>
                  <a:schemeClr val="tx1"/>
                </a:solidFill>
                <a:sym typeface="Symbol" pitchFamily="2" charset="2"/>
              </a:rPr>
              <a:t></a:t>
            </a:r>
            <a:r>
              <a:rPr lang="en-US" altLang="en-US" sz="2800">
                <a:solidFill>
                  <a:schemeClr val="tx1"/>
                </a:solidFill>
              </a:rPr>
              <a:t> + </a:t>
            </a:r>
            <a:r>
              <a:rPr lang="en-US" altLang="en-US" sz="2800" i="1">
                <a:solidFill>
                  <a:schemeClr val="tx1"/>
                </a:solidFill>
              </a:rPr>
              <a:t>T</a:t>
            </a:r>
            <a:r>
              <a:rPr lang="en-US" altLang="en-US" sz="2800" baseline="-25000">
                <a:solidFill>
                  <a:schemeClr val="tx1"/>
                </a:solidFill>
              </a:rPr>
              <a:t>1</a:t>
            </a:r>
            <a:r>
              <a:rPr lang="en-US" altLang="en-US" sz="2800">
                <a:solidFill>
                  <a:schemeClr val="tx1"/>
                </a:solidFill>
              </a:rPr>
              <a:t>/</a:t>
            </a:r>
            <a:r>
              <a:rPr lang="en-US" altLang="en-US" sz="2800" i="1">
                <a:solidFill>
                  <a:schemeClr val="tx1"/>
                </a:solidFill>
              </a:rPr>
              <a:t>p</a:t>
            </a:r>
            <a:r>
              <a:rPr lang="en-US" altLang="en-US" sz="2800">
                <a:solidFill>
                  <a:schemeClr val="tx1"/>
                </a:solidFill>
              </a:rPr>
              <a:t> </a:t>
            </a:r>
          </a:p>
        </p:txBody>
      </p:sp>
      <p:sp>
        <p:nvSpPr>
          <p:cNvPr id="28678" name="Text Box 9">
            <a:extLst>
              <a:ext uri="{FF2B5EF4-FFF2-40B4-BE49-F238E27FC236}">
                <a16:creationId xmlns:a16="http://schemas.microsoft.com/office/drawing/2014/main" id="{62A31309-00EF-F742-B110-8481C8DB18B5}"/>
              </a:ext>
            </a:extLst>
          </p:cNvPr>
          <p:cNvSpPr txBox="1">
            <a:spLocks noChangeArrowheads="1"/>
          </p:cNvSpPr>
          <p:nvPr/>
        </p:nvSpPr>
        <p:spPr bwMode="auto">
          <a:xfrm>
            <a:off x="533400" y="2362200"/>
            <a:ext cx="3886200" cy="701675"/>
          </a:xfrm>
          <a:prstGeom prst="rect">
            <a:avLst/>
          </a:prstGeom>
          <a:solidFill>
            <a:srgbClr val="FFFFF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Let there be </a:t>
            </a:r>
            <a:r>
              <a:rPr lang="en-US" altLang="en-US" sz="2000" i="1"/>
              <a:t>n</a:t>
            </a:r>
            <a:r>
              <a:rPr lang="en-US" altLang="en-US" sz="2000" i="1" baseline="-25000"/>
              <a:t>t</a:t>
            </a:r>
            <a:r>
              <a:rPr lang="en-US" altLang="en-US" sz="2000"/>
              <a:t> nodes scheduled at time </a:t>
            </a:r>
            <a:r>
              <a:rPr lang="en-US" altLang="en-US" sz="2000" i="1"/>
              <a:t>t</a:t>
            </a:r>
            <a:r>
              <a:rPr lang="en-US" altLang="en-US" sz="900" i="1"/>
              <a:t> </a:t>
            </a:r>
            <a:r>
              <a:rPr lang="en-US" altLang="en-US" sz="2000"/>
              <a:t>;  Clearly, ∑</a:t>
            </a:r>
            <a:r>
              <a:rPr lang="en-US" altLang="en-US" sz="2000" i="1" baseline="-25000"/>
              <a:t>t</a:t>
            </a:r>
            <a:r>
              <a:rPr lang="en-US" altLang="en-US" sz="2000" i="1"/>
              <a:t> n</a:t>
            </a:r>
            <a:r>
              <a:rPr lang="en-US" altLang="en-US" sz="2000" i="1" baseline="-25000"/>
              <a:t>t</a:t>
            </a:r>
            <a:r>
              <a:rPr lang="en-US" altLang="en-US" sz="2000" i="1"/>
              <a:t> </a:t>
            </a:r>
            <a:r>
              <a:rPr lang="en-US" altLang="en-US" sz="2000"/>
              <a:t>= </a:t>
            </a:r>
            <a:r>
              <a:rPr lang="en-US" altLang="en-US" sz="2000" i="1"/>
              <a:t>T</a:t>
            </a:r>
            <a:r>
              <a:rPr lang="en-US" altLang="en-US" sz="2000" baseline="-25000"/>
              <a:t>1</a:t>
            </a:r>
            <a:r>
              <a:rPr lang="en-US" altLang="en-US" sz="2000"/>
              <a:t> </a:t>
            </a:r>
            <a:endParaRPr lang="en-US" altLang="en-US" sz="1000"/>
          </a:p>
        </p:txBody>
      </p:sp>
      <p:sp>
        <p:nvSpPr>
          <p:cNvPr id="28679" name="Text Box 29">
            <a:extLst>
              <a:ext uri="{FF2B5EF4-FFF2-40B4-BE49-F238E27FC236}">
                <a16:creationId xmlns:a16="http://schemas.microsoft.com/office/drawing/2014/main" id="{00451A13-95BF-204E-A451-5D988637DD18}"/>
              </a:ext>
            </a:extLst>
          </p:cNvPr>
          <p:cNvSpPr txBox="1">
            <a:spLocks noChangeArrowheads="1"/>
          </p:cNvSpPr>
          <p:nvPr/>
        </p:nvSpPr>
        <p:spPr bwMode="auto">
          <a:xfrm>
            <a:off x="533400" y="914400"/>
            <a:ext cx="3962400" cy="1311275"/>
          </a:xfrm>
          <a:prstGeom prst="rect">
            <a:avLst/>
          </a:prstGeom>
          <a:solidFill>
            <a:srgbClr val="FFFFF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First assume the availability of an unlimited number of processors and schedule each node at the earliest possible time</a:t>
            </a:r>
            <a:endParaRPr lang="en-US" altLang="en-US" sz="1000"/>
          </a:p>
        </p:txBody>
      </p:sp>
      <p:sp>
        <p:nvSpPr>
          <p:cNvPr id="28680" name="Text Box 30">
            <a:extLst>
              <a:ext uri="{FF2B5EF4-FFF2-40B4-BE49-F238E27FC236}">
                <a16:creationId xmlns:a16="http://schemas.microsoft.com/office/drawing/2014/main" id="{12875BAC-A7A4-8340-B097-C846AFB8F535}"/>
              </a:ext>
            </a:extLst>
          </p:cNvPr>
          <p:cNvSpPr txBox="1">
            <a:spLocks noChangeArrowheads="1"/>
          </p:cNvSpPr>
          <p:nvPr/>
        </p:nvSpPr>
        <p:spPr bwMode="auto">
          <a:xfrm>
            <a:off x="533400" y="3200400"/>
            <a:ext cx="3733800" cy="2863850"/>
          </a:xfrm>
          <a:prstGeom prst="rect">
            <a:avLst/>
          </a:prstGeom>
          <a:solidFill>
            <a:srgbClr val="FFFFF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465138" algn="l"/>
              </a:tabLst>
              <a:defRPr sz="3200">
                <a:solidFill>
                  <a:schemeClr val="tx1"/>
                </a:solidFill>
                <a:latin typeface="Arial" panose="020B0604020202020204" pitchFamily="34" charset="0"/>
              </a:defRPr>
            </a:lvl1pPr>
            <a:lvl2pPr marL="742950" indent="-285750">
              <a:spcBef>
                <a:spcPct val="20000"/>
              </a:spcBef>
              <a:buChar char="–"/>
              <a:tabLst>
                <a:tab pos="465138" algn="l"/>
              </a:tabLst>
              <a:defRPr sz="2800">
                <a:solidFill>
                  <a:schemeClr val="tx1"/>
                </a:solidFill>
                <a:latin typeface="Arial" panose="020B0604020202020204" pitchFamily="34" charset="0"/>
              </a:defRPr>
            </a:lvl2pPr>
            <a:lvl3pPr marL="1143000" indent="-228600">
              <a:spcBef>
                <a:spcPct val="20000"/>
              </a:spcBef>
              <a:buChar char="•"/>
              <a:tabLst>
                <a:tab pos="465138" algn="l"/>
              </a:tabLst>
              <a:defRPr sz="2400">
                <a:solidFill>
                  <a:schemeClr val="tx1"/>
                </a:solidFill>
                <a:latin typeface="Arial" panose="020B0604020202020204" pitchFamily="34" charset="0"/>
              </a:defRPr>
            </a:lvl3pPr>
            <a:lvl4pPr marL="1600200" indent="-228600">
              <a:spcBef>
                <a:spcPct val="20000"/>
              </a:spcBef>
              <a:buChar char="–"/>
              <a:tabLst>
                <a:tab pos="465138" algn="l"/>
              </a:tabLst>
              <a:defRPr sz="2000">
                <a:solidFill>
                  <a:schemeClr val="tx1"/>
                </a:solidFill>
                <a:latin typeface="Arial" panose="020B0604020202020204" pitchFamily="34" charset="0"/>
              </a:defRPr>
            </a:lvl4pPr>
            <a:lvl5pPr marL="2057400" indent="-228600">
              <a:spcBef>
                <a:spcPct val="20000"/>
              </a:spcBef>
              <a:buChar char="»"/>
              <a:tabLst>
                <a:tab pos="465138"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465138"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465138"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465138"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465138" algn="l"/>
              </a:tabLst>
              <a:defRPr sz="2000">
                <a:solidFill>
                  <a:schemeClr val="tx1"/>
                </a:solidFill>
                <a:latin typeface="Arial" panose="020B0604020202020204" pitchFamily="34" charset="0"/>
              </a:defRPr>
            </a:lvl9pPr>
          </a:lstStyle>
          <a:p>
            <a:pPr eaLnBrk="1" hangingPunct="1">
              <a:spcBef>
                <a:spcPct val="0"/>
              </a:spcBef>
              <a:buFontTx/>
              <a:buNone/>
            </a:pPr>
            <a:r>
              <a:rPr lang="en-US" altLang="en-US" sz="2000"/>
              <a:t>With only </a:t>
            </a:r>
            <a:r>
              <a:rPr lang="en-US" altLang="en-US" sz="2000" i="1"/>
              <a:t>p</a:t>
            </a:r>
            <a:r>
              <a:rPr lang="en-US" altLang="en-US" sz="2000"/>
              <a:t> processors, tasks scheduled for time step </a:t>
            </a:r>
            <a:r>
              <a:rPr lang="en-US" altLang="en-US" sz="2000" i="1"/>
              <a:t>t </a:t>
            </a:r>
            <a:r>
              <a:rPr lang="en-US" altLang="en-US" sz="2000"/>
              <a:t>can be executed in </a:t>
            </a:r>
            <a:r>
              <a:rPr lang="en-US" altLang="en-US" sz="2000">
                <a:sym typeface="Symbol" pitchFamily="2" charset="2"/>
              </a:rPr>
              <a:t></a:t>
            </a:r>
            <a:r>
              <a:rPr lang="en-US" altLang="en-US" sz="2000" i="1"/>
              <a:t>n</a:t>
            </a:r>
            <a:r>
              <a:rPr lang="en-US" altLang="en-US" sz="2000" i="1" baseline="-25000"/>
              <a:t>t </a:t>
            </a:r>
            <a:r>
              <a:rPr lang="en-US" altLang="en-US" sz="2000"/>
              <a:t>/</a:t>
            </a:r>
            <a:r>
              <a:rPr lang="en-US" altLang="en-US" sz="1000"/>
              <a:t> </a:t>
            </a:r>
            <a:r>
              <a:rPr lang="en-US" altLang="en-US" sz="2000" i="1"/>
              <a:t>p</a:t>
            </a:r>
            <a:r>
              <a:rPr lang="en-US" altLang="en-US" sz="2000">
                <a:sym typeface="Symbol" pitchFamily="2" charset="2"/>
              </a:rPr>
              <a:t></a:t>
            </a:r>
            <a:r>
              <a:rPr lang="en-US" altLang="en-US" sz="2000"/>
              <a:t> steps by running them </a:t>
            </a:r>
            <a:r>
              <a:rPr lang="en-US" altLang="en-US" sz="2000" i="1"/>
              <a:t>p</a:t>
            </a:r>
            <a:r>
              <a:rPr lang="en-US" altLang="en-US" sz="2000"/>
              <a:t> at a time. Thus:</a:t>
            </a:r>
          </a:p>
          <a:p>
            <a:pPr eaLnBrk="1" hangingPunct="1">
              <a:spcBef>
                <a:spcPct val="0"/>
              </a:spcBef>
              <a:buFontTx/>
              <a:buNone/>
            </a:pPr>
            <a:r>
              <a:rPr lang="en-US" altLang="en-US" sz="1000"/>
              <a:t>	</a:t>
            </a:r>
          </a:p>
          <a:p>
            <a:pPr eaLnBrk="1" hangingPunct="1">
              <a:spcBef>
                <a:spcPct val="0"/>
              </a:spcBef>
              <a:spcAft>
                <a:spcPct val="20000"/>
              </a:spcAft>
              <a:buFontTx/>
              <a:buNone/>
            </a:pPr>
            <a:r>
              <a:rPr lang="en-US" altLang="en-US" sz="2000" i="1"/>
              <a:t>T</a:t>
            </a:r>
            <a:r>
              <a:rPr lang="en-US" altLang="en-US" sz="2000" i="1" baseline="-25000"/>
              <a:t>p</a:t>
            </a:r>
            <a:r>
              <a:rPr lang="en-US" altLang="en-US" sz="2000"/>
              <a:t> 	</a:t>
            </a:r>
            <a:r>
              <a:rPr lang="en-US" altLang="en-US" sz="2000" b="1">
                <a:sym typeface="Symbol" pitchFamily="2" charset="2"/>
              </a:rPr>
              <a:t></a:t>
            </a:r>
            <a:r>
              <a:rPr lang="en-US" altLang="en-US" sz="2000">
                <a:sym typeface="Symbol" pitchFamily="2" charset="2"/>
              </a:rPr>
              <a:t> </a:t>
            </a:r>
            <a:r>
              <a:rPr lang="en-US" altLang="en-US" sz="2000"/>
              <a:t> ∑</a:t>
            </a:r>
            <a:r>
              <a:rPr lang="en-US" altLang="en-US" sz="2000" i="1" baseline="-25000"/>
              <a:t>t</a:t>
            </a:r>
            <a:r>
              <a:rPr lang="en-US" altLang="en-US" sz="1000" i="1" baseline="-25000"/>
              <a:t> </a:t>
            </a:r>
            <a:r>
              <a:rPr lang="en-US" altLang="en-US" sz="2000" baseline="-25000"/>
              <a:t>=</a:t>
            </a:r>
            <a:r>
              <a:rPr lang="en-US" altLang="en-US" sz="1000" baseline="-25000"/>
              <a:t> </a:t>
            </a:r>
            <a:r>
              <a:rPr lang="en-US" altLang="en-US" sz="2000" baseline="-25000"/>
              <a:t>1 to</a:t>
            </a:r>
            <a:r>
              <a:rPr lang="en-US" altLang="en-US" sz="1000" baseline="-25000"/>
              <a:t> </a:t>
            </a:r>
            <a:r>
              <a:rPr lang="en-US" altLang="en-US" sz="2000" i="1" baseline="-25000"/>
              <a:t>T</a:t>
            </a:r>
            <a:r>
              <a:rPr lang="en-US" altLang="en-US" sz="1600" baseline="-40000">
                <a:sym typeface="Symbol" pitchFamily="2" charset="2"/>
              </a:rPr>
              <a:t></a:t>
            </a:r>
            <a:r>
              <a:rPr lang="en-US" altLang="en-US" sz="2000"/>
              <a:t> </a:t>
            </a:r>
            <a:r>
              <a:rPr lang="en-US" altLang="en-US" sz="2000">
                <a:sym typeface="Symbol" pitchFamily="2" charset="2"/>
              </a:rPr>
              <a:t></a:t>
            </a:r>
            <a:r>
              <a:rPr lang="en-US" altLang="en-US" sz="2000" i="1"/>
              <a:t>n</a:t>
            </a:r>
            <a:r>
              <a:rPr lang="en-US" altLang="en-US" sz="2000" i="1" baseline="-25000"/>
              <a:t>t </a:t>
            </a:r>
            <a:r>
              <a:rPr lang="en-US" altLang="en-US" sz="2000"/>
              <a:t>/</a:t>
            </a:r>
            <a:r>
              <a:rPr lang="en-US" altLang="en-US" sz="1000"/>
              <a:t> </a:t>
            </a:r>
            <a:r>
              <a:rPr lang="en-US" altLang="en-US" sz="2000" i="1"/>
              <a:t>p</a:t>
            </a:r>
            <a:r>
              <a:rPr lang="en-US" altLang="en-US" sz="2000">
                <a:sym typeface="Symbol" pitchFamily="2" charset="2"/>
              </a:rPr>
              <a:t></a:t>
            </a:r>
            <a:r>
              <a:rPr lang="en-US" altLang="en-US" sz="2000"/>
              <a:t> </a:t>
            </a:r>
          </a:p>
          <a:p>
            <a:pPr eaLnBrk="1" hangingPunct="1">
              <a:spcBef>
                <a:spcPct val="0"/>
              </a:spcBef>
              <a:spcAft>
                <a:spcPct val="20000"/>
              </a:spcAft>
              <a:buFontTx/>
              <a:buNone/>
            </a:pPr>
            <a:r>
              <a:rPr lang="en-US" altLang="en-US" sz="2000"/>
              <a:t>	&lt;  ∑</a:t>
            </a:r>
            <a:r>
              <a:rPr lang="en-US" altLang="en-US" sz="2000" i="1" baseline="-25000"/>
              <a:t>t</a:t>
            </a:r>
            <a:r>
              <a:rPr lang="en-US" altLang="en-US" sz="1000" i="1" baseline="-25000"/>
              <a:t> </a:t>
            </a:r>
            <a:r>
              <a:rPr lang="en-US" altLang="en-US" sz="2000" baseline="-25000"/>
              <a:t>=</a:t>
            </a:r>
            <a:r>
              <a:rPr lang="en-US" altLang="en-US" sz="1000" baseline="-25000"/>
              <a:t> </a:t>
            </a:r>
            <a:r>
              <a:rPr lang="en-US" altLang="en-US" sz="2000" baseline="-25000"/>
              <a:t>1 to</a:t>
            </a:r>
            <a:r>
              <a:rPr lang="en-US" altLang="en-US" sz="1000" baseline="-25000"/>
              <a:t> </a:t>
            </a:r>
            <a:r>
              <a:rPr lang="en-US" altLang="en-US" sz="2000" i="1" baseline="-25000"/>
              <a:t>T</a:t>
            </a:r>
            <a:r>
              <a:rPr lang="en-US" altLang="en-US" sz="1600" baseline="-40000">
                <a:sym typeface="Symbol" pitchFamily="2" charset="2"/>
              </a:rPr>
              <a:t></a:t>
            </a:r>
            <a:r>
              <a:rPr lang="en-US" altLang="en-US" sz="2000"/>
              <a:t> (</a:t>
            </a:r>
            <a:r>
              <a:rPr lang="en-US" altLang="en-US" sz="2000" i="1"/>
              <a:t>n</a:t>
            </a:r>
            <a:r>
              <a:rPr lang="en-US" altLang="en-US" sz="2000" i="1" baseline="-25000"/>
              <a:t>t </a:t>
            </a:r>
            <a:r>
              <a:rPr lang="en-US" altLang="en-US" sz="2000"/>
              <a:t>/</a:t>
            </a:r>
            <a:r>
              <a:rPr lang="en-US" altLang="en-US" sz="1000"/>
              <a:t> </a:t>
            </a:r>
            <a:r>
              <a:rPr lang="en-US" altLang="en-US" sz="2000" i="1"/>
              <a:t>p</a:t>
            </a:r>
            <a:r>
              <a:rPr lang="en-US" altLang="en-US" sz="2000"/>
              <a:t> + 1) </a:t>
            </a:r>
          </a:p>
          <a:p>
            <a:pPr eaLnBrk="1" hangingPunct="1">
              <a:spcBef>
                <a:spcPct val="0"/>
              </a:spcBef>
              <a:spcAft>
                <a:spcPct val="20000"/>
              </a:spcAft>
              <a:buFontTx/>
              <a:buNone/>
            </a:pPr>
            <a:r>
              <a:rPr lang="en-US" altLang="en-US" sz="2000"/>
              <a:t>	=  </a:t>
            </a:r>
            <a:r>
              <a:rPr lang="en-US" altLang="en-US" sz="2000" i="1"/>
              <a:t>T</a:t>
            </a:r>
            <a:r>
              <a:rPr lang="en-US" altLang="en-US" sz="2000" baseline="-25000">
                <a:sym typeface="Symbol" pitchFamily="2" charset="2"/>
              </a:rPr>
              <a:t></a:t>
            </a:r>
            <a:r>
              <a:rPr lang="en-US" altLang="en-US" sz="2000"/>
              <a:t> + (∑</a:t>
            </a:r>
            <a:r>
              <a:rPr lang="en-US" altLang="en-US" sz="2000" i="1" baseline="-25000"/>
              <a:t>t</a:t>
            </a:r>
            <a:r>
              <a:rPr lang="en-US" altLang="en-US" sz="2000" i="1"/>
              <a:t> n</a:t>
            </a:r>
            <a:r>
              <a:rPr lang="en-US" altLang="en-US" sz="2000" i="1" baseline="-25000"/>
              <a:t>t</a:t>
            </a:r>
            <a:r>
              <a:rPr lang="en-US" altLang="en-US" sz="2000"/>
              <a:t>)/</a:t>
            </a:r>
            <a:r>
              <a:rPr lang="en-US" altLang="en-US" sz="2000" i="1"/>
              <a:t>p</a:t>
            </a:r>
            <a:r>
              <a:rPr lang="en-US" altLang="en-US" sz="2000"/>
              <a:t> </a:t>
            </a:r>
          </a:p>
          <a:p>
            <a:pPr eaLnBrk="1" hangingPunct="1">
              <a:spcBef>
                <a:spcPct val="0"/>
              </a:spcBef>
              <a:spcAft>
                <a:spcPct val="20000"/>
              </a:spcAft>
              <a:buFontTx/>
              <a:buNone/>
            </a:pPr>
            <a:r>
              <a:rPr lang="en-US" altLang="en-US" sz="2000"/>
              <a:t>	=  </a:t>
            </a:r>
            <a:r>
              <a:rPr lang="en-US" altLang="en-US" sz="2000" i="1"/>
              <a:t>T</a:t>
            </a:r>
            <a:r>
              <a:rPr lang="en-US" altLang="en-US" sz="2000" baseline="-25000">
                <a:sym typeface="Symbol" pitchFamily="2" charset="2"/>
              </a:rPr>
              <a:t></a:t>
            </a:r>
            <a:r>
              <a:rPr lang="en-US" altLang="en-US" sz="2000"/>
              <a:t> + </a:t>
            </a:r>
            <a:r>
              <a:rPr lang="en-US" altLang="en-US" sz="2000" i="1"/>
              <a:t>T</a:t>
            </a:r>
            <a:r>
              <a:rPr lang="en-US" altLang="en-US" sz="2000" baseline="-25000"/>
              <a:t>1</a:t>
            </a:r>
            <a:r>
              <a:rPr lang="en-US" altLang="en-US" sz="2000"/>
              <a:t>/</a:t>
            </a:r>
            <a:r>
              <a:rPr lang="en-US" altLang="en-US" sz="2000" i="1"/>
              <a:t>p</a:t>
            </a:r>
            <a:r>
              <a:rPr lang="en-US" altLang="en-US" sz="2000"/>
              <a:t> </a:t>
            </a:r>
          </a:p>
        </p:txBody>
      </p:sp>
      <p:sp>
        <p:nvSpPr>
          <p:cNvPr id="28681" name="Rectangle 58">
            <a:extLst>
              <a:ext uri="{FF2B5EF4-FFF2-40B4-BE49-F238E27FC236}">
                <a16:creationId xmlns:a16="http://schemas.microsoft.com/office/drawing/2014/main" id="{E12E78B2-9046-AD42-9D78-CEAC1F948E4D}"/>
              </a:ext>
            </a:extLst>
          </p:cNvPr>
          <p:cNvSpPr>
            <a:spLocks noChangeArrowheads="1"/>
          </p:cNvSpPr>
          <p:nvPr/>
        </p:nvSpPr>
        <p:spPr bwMode="auto">
          <a:xfrm>
            <a:off x="0" y="969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nvGrpSpPr>
          <p:cNvPr id="28682" name="Group 38">
            <a:extLst>
              <a:ext uri="{FF2B5EF4-FFF2-40B4-BE49-F238E27FC236}">
                <a16:creationId xmlns:a16="http://schemas.microsoft.com/office/drawing/2014/main" id="{B7793787-28F2-A44E-87FE-9F3A17AAB3E9}"/>
              </a:ext>
            </a:extLst>
          </p:cNvPr>
          <p:cNvGrpSpPr>
            <a:grpSpLocks noChangeAspect="1"/>
          </p:cNvGrpSpPr>
          <p:nvPr/>
        </p:nvGrpSpPr>
        <p:grpSpPr bwMode="auto">
          <a:xfrm>
            <a:off x="4506913" y="914400"/>
            <a:ext cx="4637087" cy="5334000"/>
            <a:chOff x="3162" y="945"/>
            <a:chExt cx="1924" cy="2249"/>
          </a:xfrm>
        </p:grpSpPr>
        <p:sp>
          <p:nvSpPr>
            <p:cNvPr id="28692" name="AutoShape 57">
              <a:extLst>
                <a:ext uri="{FF2B5EF4-FFF2-40B4-BE49-F238E27FC236}">
                  <a16:creationId xmlns:a16="http://schemas.microsoft.com/office/drawing/2014/main" id="{DE4D9085-9F61-9940-935C-884D0183342A}"/>
                </a:ext>
              </a:extLst>
            </p:cNvPr>
            <p:cNvSpPr>
              <a:spLocks noChangeAspect="1" noChangeArrowheads="1" noTextEdit="1"/>
            </p:cNvSpPr>
            <p:nvPr/>
          </p:nvSpPr>
          <p:spPr bwMode="auto">
            <a:xfrm>
              <a:off x="3162" y="945"/>
              <a:ext cx="1924" cy="2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8693" name="Picture 56">
              <a:extLst>
                <a:ext uri="{FF2B5EF4-FFF2-40B4-BE49-F238E27FC236}">
                  <a16:creationId xmlns:a16="http://schemas.microsoft.com/office/drawing/2014/main" id="{ABBA14C4-5C25-E145-9563-222E3A0EB1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3" y="997"/>
              <a:ext cx="1883" cy="2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4" name="Freeform 55">
              <a:extLst>
                <a:ext uri="{FF2B5EF4-FFF2-40B4-BE49-F238E27FC236}">
                  <a16:creationId xmlns:a16="http://schemas.microsoft.com/office/drawing/2014/main" id="{B428C2F8-1127-B34E-8EA0-3BCFAD9F9CD5}"/>
                </a:ext>
              </a:extLst>
            </p:cNvPr>
            <p:cNvSpPr>
              <a:spLocks/>
            </p:cNvSpPr>
            <p:nvPr/>
          </p:nvSpPr>
          <p:spPr bwMode="auto">
            <a:xfrm>
              <a:off x="3794" y="2753"/>
              <a:ext cx="894" cy="228"/>
            </a:xfrm>
            <a:custGeom>
              <a:avLst/>
              <a:gdLst>
                <a:gd name="T0" fmla="*/ 0 w 3128"/>
                <a:gd name="T1" fmla="*/ 19 h 786"/>
                <a:gd name="T2" fmla="*/ 10 w 3128"/>
                <a:gd name="T3" fmla="*/ 10 h 786"/>
                <a:gd name="T4" fmla="*/ 22 w 3128"/>
                <a:gd name="T5" fmla="*/ 1 h 786"/>
                <a:gd name="T6" fmla="*/ 51 w 3128"/>
                <a:gd name="T7" fmla="*/ 6 h 786"/>
                <a:gd name="T8" fmla="*/ 73 w 3128"/>
                <a:gd name="T9" fmla="*/ 7 h 7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8" h="786">
                  <a:moveTo>
                    <a:pt x="0" y="786"/>
                  </a:moveTo>
                  <a:cubicBezTo>
                    <a:pt x="72" y="726"/>
                    <a:pt x="275" y="550"/>
                    <a:pt x="432" y="424"/>
                  </a:cubicBezTo>
                  <a:cubicBezTo>
                    <a:pt x="589" y="298"/>
                    <a:pt x="650" y="54"/>
                    <a:pt x="945" y="27"/>
                  </a:cubicBezTo>
                  <a:cubicBezTo>
                    <a:pt x="1240" y="0"/>
                    <a:pt x="1838" y="216"/>
                    <a:pt x="2202" y="260"/>
                  </a:cubicBezTo>
                  <a:cubicBezTo>
                    <a:pt x="2566" y="304"/>
                    <a:pt x="2935" y="285"/>
                    <a:pt x="3128" y="292"/>
                  </a:cubicBezTo>
                </a:path>
              </a:pathLst>
            </a:custGeom>
            <a:noFill/>
            <a:ln w="5715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5" name="Freeform 54">
              <a:extLst>
                <a:ext uri="{FF2B5EF4-FFF2-40B4-BE49-F238E27FC236}">
                  <a16:creationId xmlns:a16="http://schemas.microsoft.com/office/drawing/2014/main" id="{A1BD6081-79AB-A94B-B62F-CF710BAA1B83}"/>
                </a:ext>
              </a:extLst>
            </p:cNvPr>
            <p:cNvSpPr>
              <a:spLocks/>
            </p:cNvSpPr>
            <p:nvPr/>
          </p:nvSpPr>
          <p:spPr bwMode="auto">
            <a:xfrm>
              <a:off x="3700" y="2260"/>
              <a:ext cx="1003" cy="462"/>
            </a:xfrm>
            <a:custGeom>
              <a:avLst/>
              <a:gdLst>
                <a:gd name="T0" fmla="*/ 0 w 3510"/>
                <a:gd name="T1" fmla="*/ 39 h 1590"/>
                <a:gd name="T2" fmla="*/ 14 w 3510"/>
                <a:gd name="T3" fmla="*/ 34 h 1590"/>
                <a:gd name="T4" fmla="*/ 16 w 3510"/>
                <a:gd name="T5" fmla="*/ 8 h 1590"/>
                <a:gd name="T6" fmla="*/ 23 w 3510"/>
                <a:gd name="T7" fmla="*/ 1 h 1590"/>
                <a:gd name="T8" fmla="*/ 41 w 3510"/>
                <a:gd name="T9" fmla="*/ 3 h 1590"/>
                <a:gd name="T10" fmla="*/ 82 w 3510"/>
                <a:gd name="T11" fmla="*/ 4 h 15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10" h="1590">
                  <a:moveTo>
                    <a:pt x="0" y="1590"/>
                  </a:moveTo>
                  <a:cubicBezTo>
                    <a:pt x="99" y="1554"/>
                    <a:pt x="483" y="1584"/>
                    <a:pt x="596" y="1374"/>
                  </a:cubicBezTo>
                  <a:cubicBezTo>
                    <a:pt x="709" y="1164"/>
                    <a:pt x="616" y="554"/>
                    <a:pt x="679" y="331"/>
                  </a:cubicBezTo>
                  <a:cubicBezTo>
                    <a:pt x="742" y="108"/>
                    <a:pt x="800" y="70"/>
                    <a:pt x="976" y="35"/>
                  </a:cubicBezTo>
                  <a:cubicBezTo>
                    <a:pt x="1152" y="0"/>
                    <a:pt x="1315" y="96"/>
                    <a:pt x="1737" y="118"/>
                  </a:cubicBezTo>
                  <a:cubicBezTo>
                    <a:pt x="2159" y="140"/>
                    <a:pt x="3141" y="159"/>
                    <a:pt x="3510" y="169"/>
                  </a:cubicBezTo>
                </a:path>
              </a:pathLst>
            </a:custGeom>
            <a:noFill/>
            <a:ln w="5715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6" name="Freeform 53">
              <a:extLst>
                <a:ext uri="{FF2B5EF4-FFF2-40B4-BE49-F238E27FC236}">
                  <a16:creationId xmlns:a16="http://schemas.microsoft.com/office/drawing/2014/main" id="{A3736CC0-8420-D848-BFE4-B69C8D1EBBD9}"/>
                </a:ext>
              </a:extLst>
            </p:cNvPr>
            <p:cNvSpPr>
              <a:spLocks/>
            </p:cNvSpPr>
            <p:nvPr/>
          </p:nvSpPr>
          <p:spPr bwMode="auto">
            <a:xfrm>
              <a:off x="3548" y="1988"/>
              <a:ext cx="1145" cy="282"/>
            </a:xfrm>
            <a:custGeom>
              <a:avLst/>
              <a:gdLst>
                <a:gd name="T0" fmla="*/ 0 w 4006"/>
                <a:gd name="T1" fmla="*/ 24 h 971"/>
                <a:gd name="T2" fmla="*/ 25 w 4006"/>
                <a:gd name="T3" fmla="*/ 17 h 971"/>
                <a:gd name="T4" fmla="*/ 56 w 4006"/>
                <a:gd name="T5" fmla="*/ 2 h 971"/>
                <a:gd name="T6" fmla="*/ 93 w 4006"/>
                <a:gd name="T7" fmla="*/ 6 h 9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06" h="971">
                  <a:moveTo>
                    <a:pt x="0" y="971"/>
                  </a:moveTo>
                  <a:cubicBezTo>
                    <a:pt x="182" y="921"/>
                    <a:pt x="694" y="822"/>
                    <a:pt x="1094" y="673"/>
                  </a:cubicBezTo>
                  <a:cubicBezTo>
                    <a:pt x="1494" y="524"/>
                    <a:pt x="1916" y="150"/>
                    <a:pt x="2401" y="75"/>
                  </a:cubicBezTo>
                  <a:cubicBezTo>
                    <a:pt x="2886" y="0"/>
                    <a:pt x="3672" y="194"/>
                    <a:pt x="4006" y="226"/>
                  </a:cubicBezTo>
                </a:path>
              </a:pathLst>
            </a:custGeom>
            <a:noFill/>
            <a:ln w="5715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7" name="Freeform 52">
              <a:extLst>
                <a:ext uri="{FF2B5EF4-FFF2-40B4-BE49-F238E27FC236}">
                  <a16:creationId xmlns:a16="http://schemas.microsoft.com/office/drawing/2014/main" id="{16CB7B0E-E9B9-0A42-A3F0-790AFBA00324}"/>
                </a:ext>
              </a:extLst>
            </p:cNvPr>
            <p:cNvSpPr>
              <a:spLocks/>
            </p:cNvSpPr>
            <p:nvPr/>
          </p:nvSpPr>
          <p:spPr bwMode="auto">
            <a:xfrm>
              <a:off x="3572" y="1742"/>
              <a:ext cx="1116" cy="124"/>
            </a:xfrm>
            <a:custGeom>
              <a:avLst/>
              <a:gdLst>
                <a:gd name="T0" fmla="*/ 0 w 3904"/>
                <a:gd name="T1" fmla="*/ 10 h 429"/>
                <a:gd name="T2" fmla="*/ 32 w 3904"/>
                <a:gd name="T3" fmla="*/ 4 h 429"/>
                <a:gd name="T4" fmla="*/ 56 w 3904"/>
                <a:gd name="T5" fmla="*/ 0 h 429"/>
                <a:gd name="T6" fmla="*/ 91 w 3904"/>
                <a:gd name="T7" fmla="*/ 4 h 4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04" h="429">
                  <a:moveTo>
                    <a:pt x="0" y="429"/>
                  </a:moveTo>
                  <a:cubicBezTo>
                    <a:pt x="226" y="388"/>
                    <a:pt x="960" y="253"/>
                    <a:pt x="1357" y="181"/>
                  </a:cubicBezTo>
                  <a:cubicBezTo>
                    <a:pt x="1754" y="109"/>
                    <a:pt x="1959" y="0"/>
                    <a:pt x="2383" y="0"/>
                  </a:cubicBezTo>
                  <a:cubicBezTo>
                    <a:pt x="2807" y="0"/>
                    <a:pt x="3587" y="143"/>
                    <a:pt x="3904" y="180"/>
                  </a:cubicBezTo>
                </a:path>
              </a:pathLst>
            </a:custGeom>
            <a:noFill/>
            <a:ln w="5715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8" name="Freeform 51">
              <a:extLst>
                <a:ext uri="{FF2B5EF4-FFF2-40B4-BE49-F238E27FC236}">
                  <a16:creationId xmlns:a16="http://schemas.microsoft.com/office/drawing/2014/main" id="{BE661BAA-6486-454C-A850-09CE4D1EC633}"/>
                </a:ext>
              </a:extLst>
            </p:cNvPr>
            <p:cNvSpPr>
              <a:spLocks/>
            </p:cNvSpPr>
            <p:nvPr/>
          </p:nvSpPr>
          <p:spPr bwMode="auto">
            <a:xfrm>
              <a:off x="3629" y="1241"/>
              <a:ext cx="1055" cy="46"/>
            </a:xfrm>
            <a:custGeom>
              <a:avLst/>
              <a:gdLst>
                <a:gd name="T0" fmla="*/ 0 w 3691"/>
                <a:gd name="T1" fmla="*/ 0 h 160"/>
                <a:gd name="T2" fmla="*/ 32 w 3691"/>
                <a:gd name="T3" fmla="*/ 3 h 160"/>
                <a:gd name="T4" fmla="*/ 59 w 3691"/>
                <a:gd name="T5" fmla="*/ 3 h 160"/>
                <a:gd name="T6" fmla="*/ 86 w 3691"/>
                <a:gd name="T7" fmla="*/ 3 h 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91" h="160">
                  <a:moveTo>
                    <a:pt x="0" y="0"/>
                  </a:moveTo>
                  <a:cubicBezTo>
                    <a:pt x="229" y="22"/>
                    <a:pt x="954" y="110"/>
                    <a:pt x="1373" y="135"/>
                  </a:cubicBezTo>
                  <a:cubicBezTo>
                    <a:pt x="1792" y="160"/>
                    <a:pt x="2130" y="147"/>
                    <a:pt x="2516" y="149"/>
                  </a:cubicBezTo>
                  <a:cubicBezTo>
                    <a:pt x="2902" y="151"/>
                    <a:pt x="3446" y="150"/>
                    <a:pt x="3691" y="150"/>
                  </a:cubicBezTo>
                </a:path>
              </a:pathLst>
            </a:custGeom>
            <a:noFill/>
            <a:ln w="5715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9" name="Freeform 50">
              <a:extLst>
                <a:ext uri="{FF2B5EF4-FFF2-40B4-BE49-F238E27FC236}">
                  <a16:creationId xmlns:a16="http://schemas.microsoft.com/office/drawing/2014/main" id="{D7676E2D-40CE-FA47-80D7-9763964EECEE}"/>
                </a:ext>
              </a:extLst>
            </p:cNvPr>
            <p:cNvSpPr>
              <a:spLocks/>
            </p:cNvSpPr>
            <p:nvPr/>
          </p:nvSpPr>
          <p:spPr bwMode="auto">
            <a:xfrm>
              <a:off x="3638" y="1539"/>
              <a:ext cx="1041" cy="15"/>
            </a:xfrm>
            <a:custGeom>
              <a:avLst/>
              <a:gdLst>
                <a:gd name="T0" fmla="*/ 0 w 3642"/>
                <a:gd name="T1" fmla="*/ 2 h 50"/>
                <a:gd name="T2" fmla="*/ 34 w 3642"/>
                <a:gd name="T3" fmla="*/ 1 h 50"/>
                <a:gd name="T4" fmla="*/ 58 w 3642"/>
                <a:gd name="T5" fmla="*/ 0 h 50"/>
                <a:gd name="T6" fmla="*/ 85 w 3642"/>
                <a:gd name="T7" fmla="*/ 0 h 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42" h="50">
                  <a:moveTo>
                    <a:pt x="0" y="50"/>
                  </a:moveTo>
                  <a:cubicBezTo>
                    <a:pt x="240" y="45"/>
                    <a:pt x="1024" y="26"/>
                    <a:pt x="1441" y="18"/>
                  </a:cubicBezTo>
                  <a:cubicBezTo>
                    <a:pt x="1858" y="10"/>
                    <a:pt x="2133" y="4"/>
                    <a:pt x="2500" y="2"/>
                  </a:cubicBezTo>
                  <a:cubicBezTo>
                    <a:pt x="2867" y="0"/>
                    <a:pt x="3404" y="3"/>
                    <a:pt x="3642" y="3"/>
                  </a:cubicBezTo>
                </a:path>
              </a:pathLst>
            </a:custGeom>
            <a:noFill/>
            <a:ln w="5715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00" name="Text Box 49">
              <a:extLst>
                <a:ext uri="{FF2B5EF4-FFF2-40B4-BE49-F238E27FC236}">
                  <a16:creationId xmlns:a16="http://schemas.microsoft.com/office/drawing/2014/main" id="{4EF1CB91-1219-704F-8A84-47C3D4D3618A}"/>
                </a:ext>
              </a:extLst>
            </p:cNvPr>
            <p:cNvSpPr txBox="1">
              <a:spLocks noChangeArrowheads="1"/>
            </p:cNvSpPr>
            <p:nvPr/>
          </p:nvSpPr>
          <p:spPr bwMode="auto">
            <a:xfrm>
              <a:off x="4674" y="2879"/>
              <a:ext cx="154" cy="2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0000"/>
                  </a:solidFill>
                  <a:ea typeface="Times New Roman" panose="02020603050405020304" pitchFamily="18" charset="0"/>
                  <a:cs typeface="Arial" panose="020B0604020202020204" pitchFamily="34" charset="0"/>
                </a:rPr>
                <a:t>8</a:t>
              </a:r>
              <a:endParaRPr lang="en-US" altLang="en-US" sz="2400">
                <a:latin typeface="Times New Roman" panose="02020603050405020304" pitchFamily="18" charset="0"/>
                <a:ea typeface="Times New Roman" panose="02020603050405020304" pitchFamily="18" charset="0"/>
                <a:cs typeface="Arial" panose="020B0604020202020204" pitchFamily="34" charset="0"/>
              </a:endParaRPr>
            </a:p>
          </p:txBody>
        </p:sp>
        <p:sp>
          <p:nvSpPr>
            <p:cNvPr id="28701" name="Text Box 48">
              <a:extLst>
                <a:ext uri="{FF2B5EF4-FFF2-40B4-BE49-F238E27FC236}">
                  <a16:creationId xmlns:a16="http://schemas.microsoft.com/office/drawing/2014/main" id="{CDC4F673-3A52-CA4D-97FA-A79202C8194F}"/>
                </a:ext>
              </a:extLst>
            </p:cNvPr>
            <p:cNvSpPr txBox="1">
              <a:spLocks noChangeArrowheads="1"/>
            </p:cNvSpPr>
            <p:nvPr/>
          </p:nvSpPr>
          <p:spPr bwMode="auto">
            <a:xfrm>
              <a:off x="4674" y="2618"/>
              <a:ext cx="154" cy="2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0000"/>
                  </a:solidFill>
                  <a:ea typeface="Times New Roman" panose="02020603050405020304" pitchFamily="18" charset="0"/>
                  <a:cs typeface="Arial" panose="020B0604020202020204" pitchFamily="34" charset="0"/>
                </a:rPr>
                <a:t>7</a:t>
              </a:r>
              <a:endParaRPr lang="en-US" altLang="en-US" sz="2400">
                <a:latin typeface="Times New Roman" panose="02020603050405020304" pitchFamily="18" charset="0"/>
                <a:ea typeface="Times New Roman" panose="02020603050405020304" pitchFamily="18" charset="0"/>
                <a:cs typeface="Arial" panose="020B0604020202020204" pitchFamily="34" charset="0"/>
              </a:endParaRPr>
            </a:p>
          </p:txBody>
        </p:sp>
        <p:sp>
          <p:nvSpPr>
            <p:cNvPr id="28702" name="Text Box 47">
              <a:extLst>
                <a:ext uri="{FF2B5EF4-FFF2-40B4-BE49-F238E27FC236}">
                  <a16:creationId xmlns:a16="http://schemas.microsoft.com/office/drawing/2014/main" id="{0AD118F2-A399-CA41-ACFB-8B3268E9E400}"/>
                </a:ext>
              </a:extLst>
            </p:cNvPr>
            <p:cNvSpPr txBox="1">
              <a:spLocks noChangeArrowheads="1"/>
            </p:cNvSpPr>
            <p:nvPr/>
          </p:nvSpPr>
          <p:spPr bwMode="auto">
            <a:xfrm>
              <a:off x="4674" y="2356"/>
              <a:ext cx="154" cy="2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0000"/>
                  </a:solidFill>
                  <a:ea typeface="Times New Roman" panose="02020603050405020304" pitchFamily="18" charset="0"/>
                  <a:cs typeface="Arial" panose="020B0604020202020204" pitchFamily="34" charset="0"/>
                </a:rPr>
                <a:t>6</a:t>
              </a:r>
              <a:endParaRPr lang="en-US" altLang="en-US" sz="2400">
                <a:latin typeface="Times New Roman" panose="02020603050405020304" pitchFamily="18" charset="0"/>
                <a:ea typeface="Times New Roman" panose="02020603050405020304" pitchFamily="18" charset="0"/>
                <a:cs typeface="Arial" panose="020B0604020202020204" pitchFamily="34" charset="0"/>
              </a:endParaRPr>
            </a:p>
          </p:txBody>
        </p:sp>
        <p:sp>
          <p:nvSpPr>
            <p:cNvPr id="28703" name="Text Box 46">
              <a:extLst>
                <a:ext uri="{FF2B5EF4-FFF2-40B4-BE49-F238E27FC236}">
                  <a16:creationId xmlns:a16="http://schemas.microsoft.com/office/drawing/2014/main" id="{A47CB25A-18FE-EF46-8CCF-575F0268CA5B}"/>
                </a:ext>
              </a:extLst>
            </p:cNvPr>
            <p:cNvSpPr txBox="1">
              <a:spLocks noChangeArrowheads="1"/>
            </p:cNvSpPr>
            <p:nvPr/>
          </p:nvSpPr>
          <p:spPr bwMode="auto">
            <a:xfrm>
              <a:off x="4674" y="2095"/>
              <a:ext cx="154" cy="2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0000"/>
                  </a:solidFill>
                  <a:ea typeface="Times New Roman" panose="02020603050405020304" pitchFamily="18" charset="0"/>
                  <a:cs typeface="Arial" panose="020B0604020202020204" pitchFamily="34" charset="0"/>
                </a:rPr>
                <a:t>5</a:t>
              </a:r>
              <a:endParaRPr lang="en-US" altLang="en-US" sz="2400">
                <a:latin typeface="Times New Roman" panose="02020603050405020304" pitchFamily="18" charset="0"/>
                <a:ea typeface="Times New Roman" panose="02020603050405020304" pitchFamily="18" charset="0"/>
                <a:cs typeface="Arial" panose="020B0604020202020204" pitchFamily="34" charset="0"/>
              </a:endParaRPr>
            </a:p>
          </p:txBody>
        </p:sp>
        <p:sp>
          <p:nvSpPr>
            <p:cNvPr id="28704" name="Text Box 45">
              <a:extLst>
                <a:ext uri="{FF2B5EF4-FFF2-40B4-BE49-F238E27FC236}">
                  <a16:creationId xmlns:a16="http://schemas.microsoft.com/office/drawing/2014/main" id="{DEA9D44F-AAF1-0845-9366-083604D8B3F8}"/>
                </a:ext>
              </a:extLst>
            </p:cNvPr>
            <p:cNvSpPr txBox="1">
              <a:spLocks noChangeArrowheads="1"/>
            </p:cNvSpPr>
            <p:nvPr/>
          </p:nvSpPr>
          <p:spPr bwMode="auto">
            <a:xfrm>
              <a:off x="4674" y="1834"/>
              <a:ext cx="154" cy="20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0000"/>
                  </a:solidFill>
                  <a:ea typeface="Times New Roman" panose="02020603050405020304" pitchFamily="18" charset="0"/>
                  <a:cs typeface="Arial" panose="020B0604020202020204" pitchFamily="34" charset="0"/>
                </a:rPr>
                <a:t>4</a:t>
              </a:r>
              <a:endParaRPr lang="en-US" altLang="en-US" sz="2400">
                <a:latin typeface="Times New Roman" panose="02020603050405020304" pitchFamily="18" charset="0"/>
                <a:ea typeface="Times New Roman" panose="02020603050405020304" pitchFamily="18" charset="0"/>
                <a:cs typeface="Arial" panose="020B0604020202020204" pitchFamily="34" charset="0"/>
              </a:endParaRPr>
            </a:p>
          </p:txBody>
        </p:sp>
        <p:sp>
          <p:nvSpPr>
            <p:cNvPr id="28705" name="Text Box 44">
              <a:extLst>
                <a:ext uri="{FF2B5EF4-FFF2-40B4-BE49-F238E27FC236}">
                  <a16:creationId xmlns:a16="http://schemas.microsoft.com/office/drawing/2014/main" id="{1055E499-D8F7-4E41-AD0C-AAC1D6492F43}"/>
                </a:ext>
              </a:extLst>
            </p:cNvPr>
            <p:cNvSpPr txBox="1">
              <a:spLocks noChangeArrowheads="1"/>
            </p:cNvSpPr>
            <p:nvPr/>
          </p:nvSpPr>
          <p:spPr bwMode="auto">
            <a:xfrm>
              <a:off x="4674" y="1572"/>
              <a:ext cx="154" cy="2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0000"/>
                  </a:solidFill>
                  <a:ea typeface="Times New Roman" panose="02020603050405020304" pitchFamily="18" charset="0"/>
                  <a:cs typeface="Arial" panose="020B0604020202020204" pitchFamily="34" charset="0"/>
                </a:rPr>
                <a:t>3</a:t>
              </a:r>
              <a:endParaRPr lang="en-US" altLang="en-US" sz="2400">
                <a:latin typeface="Times New Roman" panose="02020603050405020304" pitchFamily="18" charset="0"/>
                <a:ea typeface="Times New Roman" panose="02020603050405020304" pitchFamily="18" charset="0"/>
                <a:cs typeface="Arial" panose="020B0604020202020204" pitchFamily="34" charset="0"/>
              </a:endParaRPr>
            </a:p>
          </p:txBody>
        </p:sp>
        <p:sp>
          <p:nvSpPr>
            <p:cNvPr id="28706" name="Text Box 43">
              <a:extLst>
                <a:ext uri="{FF2B5EF4-FFF2-40B4-BE49-F238E27FC236}">
                  <a16:creationId xmlns:a16="http://schemas.microsoft.com/office/drawing/2014/main" id="{ACCDE5CC-6806-0647-BBBF-6AD1E18C530B}"/>
                </a:ext>
              </a:extLst>
            </p:cNvPr>
            <p:cNvSpPr txBox="1">
              <a:spLocks noChangeArrowheads="1"/>
            </p:cNvSpPr>
            <p:nvPr/>
          </p:nvSpPr>
          <p:spPr bwMode="auto">
            <a:xfrm>
              <a:off x="4674" y="1311"/>
              <a:ext cx="154" cy="2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0000"/>
                  </a:solidFill>
                  <a:ea typeface="Times New Roman" panose="02020603050405020304" pitchFamily="18" charset="0"/>
                  <a:cs typeface="Arial" panose="020B0604020202020204" pitchFamily="34" charset="0"/>
                </a:rPr>
                <a:t>2</a:t>
              </a:r>
              <a:endParaRPr lang="en-US" altLang="en-US" sz="2400">
                <a:latin typeface="Times New Roman" panose="02020603050405020304" pitchFamily="18" charset="0"/>
                <a:ea typeface="Times New Roman" panose="02020603050405020304" pitchFamily="18" charset="0"/>
                <a:cs typeface="Arial" panose="020B0604020202020204" pitchFamily="34" charset="0"/>
              </a:endParaRPr>
            </a:p>
          </p:txBody>
        </p:sp>
        <p:sp>
          <p:nvSpPr>
            <p:cNvPr id="28707" name="Rectangle 42">
              <a:extLst>
                <a:ext uri="{FF2B5EF4-FFF2-40B4-BE49-F238E27FC236}">
                  <a16:creationId xmlns:a16="http://schemas.microsoft.com/office/drawing/2014/main" id="{0E09FC81-82B7-D94E-9397-3122B449B032}"/>
                </a:ext>
              </a:extLst>
            </p:cNvPr>
            <p:cNvSpPr>
              <a:spLocks noChangeArrowheads="1"/>
            </p:cNvSpPr>
            <p:nvPr/>
          </p:nvSpPr>
          <p:spPr bwMode="auto">
            <a:xfrm>
              <a:off x="4211" y="1050"/>
              <a:ext cx="824" cy="2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28708" name="Rectangle 41">
              <a:extLst>
                <a:ext uri="{FF2B5EF4-FFF2-40B4-BE49-F238E27FC236}">
                  <a16:creationId xmlns:a16="http://schemas.microsoft.com/office/drawing/2014/main" id="{1CF1FE12-EE9C-824B-B508-07FAC7FB7484}"/>
                </a:ext>
              </a:extLst>
            </p:cNvPr>
            <p:cNvSpPr>
              <a:spLocks noChangeArrowheads="1"/>
            </p:cNvSpPr>
            <p:nvPr/>
          </p:nvSpPr>
          <p:spPr bwMode="auto">
            <a:xfrm>
              <a:off x="3183" y="1050"/>
              <a:ext cx="617" cy="1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28709" name="Text Box 40">
              <a:extLst>
                <a:ext uri="{FF2B5EF4-FFF2-40B4-BE49-F238E27FC236}">
                  <a16:creationId xmlns:a16="http://schemas.microsoft.com/office/drawing/2014/main" id="{2392CF2F-3B38-9A42-AF09-2FF7C16B03A4}"/>
                </a:ext>
              </a:extLst>
            </p:cNvPr>
            <p:cNvSpPr txBox="1">
              <a:spLocks noChangeArrowheads="1"/>
            </p:cNvSpPr>
            <p:nvPr/>
          </p:nvSpPr>
          <p:spPr bwMode="auto">
            <a:xfrm>
              <a:off x="4674" y="1050"/>
              <a:ext cx="154"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0000"/>
                  </a:solidFill>
                  <a:ea typeface="Times New Roman" panose="02020603050405020304" pitchFamily="18" charset="0"/>
                  <a:cs typeface="Arial" panose="020B0604020202020204" pitchFamily="34" charset="0"/>
                </a:rPr>
                <a:t>1</a:t>
              </a:r>
              <a:endParaRPr lang="en-US" altLang="en-US" sz="2400">
                <a:latin typeface="Times New Roman" panose="02020603050405020304" pitchFamily="18" charset="0"/>
                <a:ea typeface="Times New Roman" panose="02020603050405020304" pitchFamily="18" charset="0"/>
                <a:cs typeface="Arial" panose="020B0604020202020204" pitchFamily="34" charset="0"/>
              </a:endParaRPr>
            </a:p>
          </p:txBody>
        </p:sp>
        <p:sp>
          <p:nvSpPr>
            <p:cNvPr id="28710" name="Freeform 39">
              <a:extLst>
                <a:ext uri="{FF2B5EF4-FFF2-40B4-BE49-F238E27FC236}">
                  <a16:creationId xmlns:a16="http://schemas.microsoft.com/office/drawing/2014/main" id="{33D5BF15-39C2-064E-ACED-9335DDCDDFFD}"/>
                </a:ext>
              </a:extLst>
            </p:cNvPr>
            <p:cNvSpPr>
              <a:spLocks/>
            </p:cNvSpPr>
            <p:nvPr/>
          </p:nvSpPr>
          <p:spPr bwMode="auto">
            <a:xfrm>
              <a:off x="3733" y="2521"/>
              <a:ext cx="955" cy="331"/>
            </a:xfrm>
            <a:custGeom>
              <a:avLst/>
              <a:gdLst>
                <a:gd name="T0" fmla="*/ 0 w 3341"/>
                <a:gd name="T1" fmla="*/ 28 h 1140"/>
                <a:gd name="T2" fmla="*/ 15 w 3341"/>
                <a:gd name="T3" fmla="*/ 19 h 1140"/>
                <a:gd name="T4" fmla="*/ 22 w 3341"/>
                <a:gd name="T5" fmla="*/ 11 h 1140"/>
                <a:gd name="T6" fmla="*/ 31 w 3341"/>
                <a:gd name="T7" fmla="*/ 4 h 1140"/>
                <a:gd name="T8" fmla="*/ 44 w 3341"/>
                <a:gd name="T9" fmla="*/ 0 h 1140"/>
                <a:gd name="T10" fmla="*/ 63 w 3341"/>
                <a:gd name="T11" fmla="*/ 2 h 1140"/>
                <a:gd name="T12" fmla="*/ 78 w 3341"/>
                <a:gd name="T13" fmla="*/ 3 h 11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41" h="1140">
                  <a:moveTo>
                    <a:pt x="0" y="1140"/>
                  </a:moveTo>
                  <a:cubicBezTo>
                    <a:pt x="105" y="1079"/>
                    <a:pt x="472" y="888"/>
                    <a:pt x="629" y="774"/>
                  </a:cubicBezTo>
                  <a:cubicBezTo>
                    <a:pt x="786" y="661"/>
                    <a:pt x="830" y="562"/>
                    <a:pt x="943" y="460"/>
                  </a:cubicBezTo>
                  <a:cubicBezTo>
                    <a:pt x="1056" y="358"/>
                    <a:pt x="1147" y="234"/>
                    <a:pt x="1307" y="160"/>
                  </a:cubicBezTo>
                  <a:cubicBezTo>
                    <a:pt x="1467" y="86"/>
                    <a:pt x="1672" y="28"/>
                    <a:pt x="1903" y="14"/>
                  </a:cubicBezTo>
                  <a:cubicBezTo>
                    <a:pt x="2134" y="0"/>
                    <a:pt x="2456" y="56"/>
                    <a:pt x="2696" y="77"/>
                  </a:cubicBezTo>
                  <a:cubicBezTo>
                    <a:pt x="2936" y="98"/>
                    <a:pt x="3207" y="129"/>
                    <a:pt x="3341" y="142"/>
                  </a:cubicBezTo>
                </a:path>
              </a:pathLst>
            </a:custGeom>
            <a:noFill/>
            <a:ln w="5715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8683" name="Rectangle 67">
            <a:extLst>
              <a:ext uri="{FF2B5EF4-FFF2-40B4-BE49-F238E27FC236}">
                <a16:creationId xmlns:a16="http://schemas.microsoft.com/office/drawing/2014/main" id="{BD7D1684-F159-F345-AA77-776646547481}"/>
              </a:ext>
            </a:extLst>
          </p:cNvPr>
          <p:cNvSpPr>
            <a:spLocks noChangeArrowheads="1"/>
          </p:cNvSpPr>
          <p:nvPr/>
        </p:nvSpPr>
        <p:spPr bwMode="auto">
          <a:xfrm>
            <a:off x="0" y="5888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28684" name="Text Box 31">
            <a:extLst>
              <a:ext uri="{FF2B5EF4-FFF2-40B4-BE49-F238E27FC236}">
                <a16:creationId xmlns:a16="http://schemas.microsoft.com/office/drawing/2014/main" id="{71856905-DD2E-6442-9002-DAE7EFAEFAC8}"/>
              </a:ext>
            </a:extLst>
          </p:cNvPr>
          <p:cNvSpPr txBox="1">
            <a:spLocks noChangeArrowheads="1"/>
          </p:cNvSpPr>
          <p:nvPr/>
        </p:nvSpPr>
        <p:spPr bwMode="auto">
          <a:xfrm>
            <a:off x="4876800" y="1828800"/>
            <a:ext cx="914400" cy="396875"/>
          </a:xfrm>
          <a:prstGeom prst="rect">
            <a:avLst/>
          </a:prstGeom>
          <a:solidFill>
            <a:srgbClr val="FFFFF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t>n</a:t>
            </a:r>
            <a:r>
              <a:rPr lang="en-US" altLang="en-US" sz="2000" baseline="-25000"/>
              <a:t>2</a:t>
            </a:r>
            <a:r>
              <a:rPr lang="en-US" altLang="en-US" sz="2000"/>
              <a:t> = 1 </a:t>
            </a:r>
            <a:endParaRPr lang="en-US" altLang="en-US" sz="1000"/>
          </a:p>
        </p:txBody>
      </p:sp>
      <p:sp>
        <p:nvSpPr>
          <p:cNvPr id="28685" name="Text Box 32">
            <a:extLst>
              <a:ext uri="{FF2B5EF4-FFF2-40B4-BE49-F238E27FC236}">
                <a16:creationId xmlns:a16="http://schemas.microsoft.com/office/drawing/2014/main" id="{94926E5C-EBA0-BC48-A196-9D25DC66FEB3}"/>
              </a:ext>
            </a:extLst>
          </p:cNvPr>
          <p:cNvSpPr txBox="1">
            <a:spLocks noChangeArrowheads="1"/>
          </p:cNvSpPr>
          <p:nvPr/>
        </p:nvSpPr>
        <p:spPr bwMode="auto">
          <a:xfrm>
            <a:off x="4648200" y="3429000"/>
            <a:ext cx="9144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t>n</a:t>
            </a:r>
            <a:r>
              <a:rPr lang="en-US" altLang="en-US" sz="2000" baseline="-25000"/>
              <a:t>4</a:t>
            </a:r>
            <a:r>
              <a:rPr lang="en-US" altLang="en-US" sz="2000"/>
              <a:t> = 3 </a:t>
            </a:r>
            <a:endParaRPr lang="en-US" altLang="en-US" sz="1000"/>
          </a:p>
        </p:txBody>
      </p:sp>
      <p:sp>
        <p:nvSpPr>
          <p:cNvPr id="28686" name="Text Box 68">
            <a:extLst>
              <a:ext uri="{FF2B5EF4-FFF2-40B4-BE49-F238E27FC236}">
                <a16:creationId xmlns:a16="http://schemas.microsoft.com/office/drawing/2014/main" id="{46A2C2CE-B76A-124D-8A46-39712BD7E597}"/>
              </a:ext>
            </a:extLst>
          </p:cNvPr>
          <p:cNvSpPr txBox="1">
            <a:spLocks noChangeArrowheads="1"/>
          </p:cNvSpPr>
          <p:nvPr/>
        </p:nvSpPr>
        <p:spPr bwMode="auto">
          <a:xfrm>
            <a:off x="4953000" y="5105400"/>
            <a:ext cx="9144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t>n</a:t>
            </a:r>
            <a:r>
              <a:rPr lang="en-US" altLang="en-US" sz="2000" baseline="-25000"/>
              <a:t>6</a:t>
            </a:r>
            <a:r>
              <a:rPr lang="en-US" altLang="en-US" sz="2000"/>
              <a:t> = 2 </a:t>
            </a:r>
            <a:endParaRPr lang="en-US" altLang="en-US" sz="1000"/>
          </a:p>
        </p:txBody>
      </p:sp>
      <p:sp>
        <p:nvSpPr>
          <p:cNvPr id="28687" name="Text Box 69">
            <a:extLst>
              <a:ext uri="{FF2B5EF4-FFF2-40B4-BE49-F238E27FC236}">
                <a16:creationId xmlns:a16="http://schemas.microsoft.com/office/drawing/2014/main" id="{DD026D11-AA93-5D47-ADD4-E08A4C97C7B0}"/>
              </a:ext>
            </a:extLst>
          </p:cNvPr>
          <p:cNvSpPr txBox="1">
            <a:spLocks noChangeArrowheads="1"/>
          </p:cNvSpPr>
          <p:nvPr/>
        </p:nvSpPr>
        <p:spPr bwMode="auto">
          <a:xfrm>
            <a:off x="5105400" y="1066800"/>
            <a:ext cx="914400" cy="396875"/>
          </a:xfrm>
          <a:prstGeom prst="rect">
            <a:avLst/>
          </a:prstGeom>
          <a:solidFill>
            <a:srgbClr val="FFFFF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t>n</a:t>
            </a:r>
            <a:r>
              <a:rPr lang="en-US" altLang="en-US" sz="2000" baseline="-25000"/>
              <a:t>1</a:t>
            </a:r>
            <a:r>
              <a:rPr lang="en-US" altLang="en-US" sz="2000"/>
              <a:t> = 1 </a:t>
            </a:r>
            <a:endParaRPr lang="en-US" altLang="en-US" sz="1000"/>
          </a:p>
        </p:txBody>
      </p:sp>
      <p:sp>
        <p:nvSpPr>
          <p:cNvPr id="28688" name="Text Box 70">
            <a:extLst>
              <a:ext uri="{FF2B5EF4-FFF2-40B4-BE49-F238E27FC236}">
                <a16:creationId xmlns:a16="http://schemas.microsoft.com/office/drawing/2014/main" id="{508BEADE-0617-E74F-850F-EAC7952EBE67}"/>
              </a:ext>
            </a:extLst>
          </p:cNvPr>
          <p:cNvSpPr txBox="1">
            <a:spLocks noChangeArrowheads="1"/>
          </p:cNvSpPr>
          <p:nvPr/>
        </p:nvSpPr>
        <p:spPr bwMode="auto">
          <a:xfrm>
            <a:off x="4724400" y="2590800"/>
            <a:ext cx="914400" cy="396875"/>
          </a:xfrm>
          <a:prstGeom prst="rect">
            <a:avLst/>
          </a:prstGeom>
          <a:solidFill>
            <a:srgbClr val="FFFFF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t>n</a:t>
            </a:r>
            <a:r>
              <a:rPr lang="en-US" altLang="en-US" sz="2000" baseline="-25000"/>
              <a:t>3</a:t>
            </a:r>
            <a:r>
              <a:rPr lang="en-US" altLang="en-US" sz="2000"/>
              <a:t> = 1 </a:t>
            </a:r>
            <a:endParaRPr lang="en-US" altLang="en-US" sz="1000"/>
          </a:p>
        </p:txBody>
      </p:sp>
      <p:sp>
        <p:nvSpPr>
          <p:cNvPr id="28689" name="Text Box 71">
            <a:extLst>
              <a:ext uri="{FF2B5EF4-FFF2-40B4-BE49-F238E27FC236}">
                <a16:creationId xmlns:a16="http://schemas.microsoft.com/office/drawing/2014/main" id="{3DC7EFC2-C6C0-074C-AFEC-3424634F61FB}"/>
              </a:ext>
            </a:extLst>
          </p:cNvPr>
          <p:cNvSpPr txBox="1">
            <a:spLocks noChangeArrowheads="1"/>
          </p:cNvSpPr>
          <p:nvPr/>
        </p:nvSpPr>
        <p:spPr bwMode="auto">
          <a:xfrm>
            <a:off x="4724400" y="4343400"/>
            <a:ext cx="9144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t>n</a:t>
            </a:r>
            <a:r>
              <a:rPr lang="en-US" altLang="en-US" sz="2000" baseline="-25000"/>
              <a:t>5</a:t>
            </a:r>
            <a:r>
              <a:rPr lang="en-US" altLang="en-US" sz="2000"/>
              <a:t> = 3 </a:t>
            </a:r>
            <a:endParaRPr lang="en-US" altLang="en-US" sz="1000"/>
          </a:p>
        </p:txBody>
      </p:sp>
      <p:sp>
        <p:nvSpPr>
          <p:cNvPr id="28690" name="Text Box 72">
            <a:extLst>
              <a:ext uri="{FF2B5EF4-FFF2-40B4-BE49-F238E27FC236}">
                <a16:creationId xmlns:a16="http://schemas.microsoft.com/office/drawing/2014/main" id="{425DD945-D62E-D541-99C3-0A3B18AEFD6D}"/>
              </a:ext>
            </a:extLst>
          </p:cNvPr>
          <p:cNvSpPr txBox="1">
            <a:spLocks noChangeArrowheads="1"/>
          </p:cNvSpPr>
          <p:nvPr/>
        </p:nvSpPr>
        <p:spPr bwMode="auto">
          <a:xfrm>
            <a:off x="5105400" y="5486400"/>
            <a:ext cx="9144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t>n</a:t>
            </a:r>
            <a:r>
              <a:rPr lang="en-US" altLang="en-US" sz="2000" baseline="-25000"/>
              <a:t>7</a:t>
            </a:r>
            <a:r>
              <a:rPr lang="en-US" altLang="en-US" sz="2000"/>
              <a:t> = 1 </a:t>
            </a:r>
            <a:endParaRPr lang="en-US" altLang="en-US" sz="1000"/>
          </a:p>
        </p:txBody>
      </p:sp>
      <p:sp>
        <p:nvSpPr>
          <p:cNvPr id="28691" name="Text Box 73">
            <a:extLst>
              <a:ext uri="{FF2B5EF4-FFF2-40B4-BE49-F238E27FC236}">
                <a16:creationId xmlns:a16="http://schemas.microsoft.com/office/drawing/2014/main" id="{2E9CAB46-03C4-FC49-BE60-E1F5A8D7D9D7}"/>
              </a:ext>
            </a:extLst>
          </p:cNvPr>
          <p:cNvSpPr txBox="1">
            <a:spLocks noChangeArrowheads="1"/>
          </p:cNvSpPr>
          <p:nvPr/>
        </p:nvSpPr>
        <p:spPr bwMode="auto">
          <a:xfrm>
            <a:off x="5334000" y="5791200"/>
            <a:ext cx="9144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t>n</a:t>
            </a:r>
            <a:r>
              <a:rPr lang="en-US" altLang="en-US" sz="2000" baseline="-25000"/>
              <a:t>8</a:t>
            </a:r>
            <a:r>
              <a:rPr lang="en-US" altLang="en-US" sz="2000"/>
              <a:t> = 1 </a:t>
            </a:r>
            <a:endParaRPr lang="en-US" altLang="en-US" sz="1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7400C508-7C8C-7B4E-BD36-339B95CC05C5}"/>
              </a:ext>
            </a:extLst>
          </p:cNvPr>
          <p:cNvSpPr>
            <a:spLocks noGrp="1"/>
          </p:cNvSpPr>
          <p:nvPr>
            <p:ph type="dt" sz="quarter" idx="10"/>
          </p:nvPr>
        </p:nvSpPr>
        <p:spPr/>
        <p:txBody>
          <a:bodyPr/>
          <a:lstStyle/>
          <a:p>
            <a:pPr>
              <a:defRPr/>
            </a:pPr>
            <a:r>
              <a:rPr lang="en-US" altLang="en-US"/>
              <a:t>Winter 2021</a:t>
            </a:r>
          </a:p>
        </p:txBody>
      </p:sp>
      <p:sp>
        <p:nvSpPr>
          <p:cNvPr id="15" name="Footer Placeholder 4">
            <a:extLst>
              <a:ext uri="{FF2B5EF4-FFF2-40B4-BE49-F238E27FC236}">
                <a16:creationId xmlns:a16="http://schemas.microsoft.com/office/drawing/2014/main" id="{87CC193D-AA1C-9E4A-B6BA-84B90E9488A6}"/>
              </a:ext>
            </a:extLst>
          </p:cNvPr>
          <p:cNvSpPr>
            <a:spLocks noGrp="1"/>
          </p:cNvSpPr>
          <p:nvPr>
            <p:ph type="ftr" sz="quarter" idx="11"/>
          </p:nvPr>
        </p:nvSpPr>
        <p:spPr/>
        <p:txBody>
          <a:bodyPr/>
          <a:lstStyle/>
          <a:p>
            <a:pPr>
              <a:defRPr/>
            </a:pPr>
            <a:r>
              <a:rPr lang="en-US" altLang="en-US"/>
              <a:t>Parallel Processing, Some Broad Topics</a:t>
            </a:r>
          </a:p>
        </p:txBody>
      </p:sp>
      <p:sp>
        <p:nvSpPr>
          <p:cNvPr id="29700" name="Slide Number Placeholder 5">
            <a:extLst>
              <a:ext uri="{FF2B5EF4-FFF2-40B4-BE49-F238E27FC236}">
                <a16:creationId xmlns:a16="http://schemas.microsoft.com/office/drawing/2014/main" id="{48D5AED0-88B2-4B4B-8C6C-25B91931740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3C20C42C-D0D6-6441-911C-ADE7051D79C2}" type="slidenum">
              <a:rPr lang="en-US" altLang="en-US" sz="1200" smtClean="0"/>
              <a:pPr>
                <a:spcBef>
                  <a:spcPct val="0"/>
                </a:spcBef>
                <a:buFontTx/>
                <a:buNone/>
              </a:pPr>
              <a:t>24</a:t>
            </a:fld>
            <a:endParaRPr lang="en-US" altLang="en-US" sz="1200"/>
          </a:p>
        </p:txBody>
      </p:sp>
      <p:sp>
        <p:nvSpPr>
          <p:cNvPr id="29701" name="Rectangle 2">
            <a:extLst>
              <a:ext uri="{FF2B5EF4-FFF2-40B4-BE49-F238E27FC236}">
                <a16:creationId xmlns:a16="http://schemas.microsoft.com/office/drawing/2014/main" id="{8C14F9C5-BDFA-1443-89F6-DD11CE4DF2DE}"/>
              </a:ext>
            </a:extLst>
          </p:cNvPr>
          <p:cNvSpPr>
            <a:spLocks noGrp="1" noChangeArrowheads="1"/>
          </p:cNvSpPr>
          <p:nvPr>
            <p:ph type="title"/>
          </p:nvPr>
        </p:nvSpPr>
        <p:spPr>
          <a:xfrm>
            <a:off x="228600" y="152400"/>
            <a:ext cx="8686800" cy="685800"/>
          </a:xfrm>
        </p:spPr>
        <p:txBody>
          <a:bodyPr/>
          <a:lstStyle/>
          <a:p>
            <a:pPr eaLnBrk="1" hangingPunct="1"/>
            <a:r>
              <a:rPr lang="en-US" altLang="en-US" sz="2800"/>
              <a:t>Good-News Corollaries</a:t>
            </a:r>
          </a:p>
        </p:txBody>
      </p:sp>
      <p:sp>
        <p:nvSpPr>
          <p:cNvPr id="29702" name="Text Box 3">
            <a:extLst>
              <a:ext uri="{FF2B5EF4-FFF2-40B4-BE49-F238E27FC236}">
                <a16:creationId xmlns:a16="http://schemas.microsoft.com/office/drawing/2014/main" id="{1DF2E534-3ED4-784E-B28E-E983EA1B50D2}"/>
              </a:ext>
            </a:extLst>
          </p:cNvPr>
          <p:cNvSpPr txBox="1">
            <a:spLocks noChangeArrowheads="1"/>
          </p:cNvSpPr>
          <p:nvPr/>
        </p:nvSpPr>
        <p:spPr bwMode="auto">
          <a:xfrm>
            <a:off x="685800" y="990600"/>
            <a:ext cx="7696200" cy="466725"/>
          </a:xfrm>
          <a:prstGeom prst="rect">
            <a:avLst/>
          </a:prstGeom>
          <a:solidFill>
            <a:srgbClr val="FFCC66"/>
          </a:solidFill>
          <a:ln w="9525">
            <a:solidFill>
              <a:srgbClr val="E4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t>Brent’s scheduling theorem:	</a:t>
            </a:r>
            <a:r>
              <a:rPr lang="en-US" altLang="en-US" sz="2400" i="1"/>
              <a:t>  T</a:t>
            </a:r>
            <a:r>
              <a:rPr lang="en-US" altLang="en-US" sz="2400" i="1" baseline="-25000"/>
              <a:t>p</a:t>
            </a:r>
            <a:r>
              <a:rPr lang="en-US" altLang="en-US" sz="2400"/>
              <a:t>  &lt;  </a:t>
            </a:r>
            <a:r>
              <a:rPr lang="en-US" altLang="en-US" sz="2400" i="1"/>
              <a:t>T</a:t>
            </a:r>
            <a:r>
              <a:rPr lang="en-US" altLang="en-US" sz="2400" baseline="-25000">
                <a:sym typeface="Symbol" pitchFamily="2" charset="2"/>
              </a:rPr>
              <a:t></a:t>
            </a:r>
            <a:r>
              <a:rPr lang="en-US" altLang="en-US" sz="2400"/>
              <a:t> + </a:t>
            </a:r>
            <a:r>
              <a:rPr lang="en-US" altLang="en-US" sz="2400" i="1"/>
              <a:t>T</a:t>
            </a:r>
            <a:r>
              <a:rPr lang="en-US" altLang="en-US" sz="2400" baseline="-25000"/>
              <a:t>1</a:t>
            </a:r>
            <a:r>
              <a:rPr lang="en-US" altLang="en-US" sz="2400"/>
              <a:t>/</a:t>
            </a:r>
            <a:r>
              <a:rPr lang="en-US" altLang="en-US" sz="2400" i="1"/>
              <a:t>p</a:t>
            </a:r>
            <a:r>
              <a:rPr lang="en-US" altLang="en-US" sz="2400"/>
              <a:t>             </a:t>
            </a:r>
          </a:p>
        </p:txBody>
      </p:sp>
      <p:grpSp>
        <p:nvGrpSpPr>
          <p:cNvPr id="29703" name="Group 4">
            <a:extLst>
              <a:ext uri="{FF2B5EF4-FFF2-40B4-BE49-F238E27FC236}">
                <a16:creationId xmlns:a16="http://schemas.microsoft.com/office/drawing/2014/main" id="{5066CECB-457E-B440-93BB-DFAE22FC0B6E}"/>
              </a:ext>
            </a:extLst>
          </p:cNvPr>
          <p:cNvGrpSpPr>
            <a:grpSpLocks/>
          </p:cNvGrpSpPr>
          <p:nvPr/>
        </p:nvGrpSpPr>
        <p:grpSpPr bwMode="auto">
          <a:xfrm>
            <a:off x="5105400" y="1371600"/>
            <a:ext cx="3549650" cy="671513"/>
            <a:chOff x="3056" y="912"/>
            <a:chExt cx="2236" cy="423"/>
          </a:xfrm>
        </p:grpSpPr>
        <p:sp>
          <p:nvSpPr>
            <p:cNvPr id="29709" name="Text Box 5">
              <a:extLst>
                <a:ext uri="{FF2B5EF4-FFF2-40B4-BE49-F238E27FC236}">
                  <a16:creationId xmlns:a16="http://schemas.microsoft.com/office/drawing/2014/main" id="{0AC48932-73DE-B240-8AA7-0BC7D1C60984}"/>
                </a:ext>
              </a:extLst>
            </p:cNvPr>
            <p:cNvSpPr txBox="1">
              <a:spLocks noChangeArrowheads="1"/>
            </p:cNvSpPr>
            <p:nvPr/>
          </p:nvSpPr>
          <p:spPr bwMode="auto">
            <a:xfrm>
              <a:off x="3056" y="1104"/>
              <a:ext cx="9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a:t>Ideal run time</a:t>
              </a:r>
            </a:p>
          </p:txBody>
        </p:sp>
        <p:sp>
          <p:nvSpPr>
            <p:cNvPr id="29710" name="Text Box 6">
              <a:extLst>
                <a:ext uri="{FF2B5EF4-FFF2-40B4-BE49-F238E27FC236}">
                  <a16:creationId xmlns:a16="http://schemas.microsoft.com/office/drawing/2014/main" id="{3D21C582-D892-C140-BFF9-8F57F8F87BE5}"/>
                </a:ext>
              </a:extLst>
            </p:cNvPr>
            <p:cNvSpPr txBox="1">
              <a:spLocks noChangeArrowheads="1"/>
            </p:cNvSpPr>
            <p:nvPr/>
          </p:nvSpPr>
          <p:spPr bwMode="auto">
            <a:xfrm>
              <a:off x="4272" y="1104"/>
              <a:ext cx="10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Ideal speedup</a:t>
              </a:r>
            </a:p>
          </p:txBody>
        </p:sp>
        <p:sp>
          <p:nvSpPr>
            <p:cNvPr id="29711" name="Line 7">
              <a:extLst>
                <a:ext uri="{FF2B5EF4-FFF2-40B4-BE49-F238E27FC236}">
                  <a16:creationId xmlns:a16="http://schemas.microsoft.com/office/drawing/2014/main" id="{9DDA9117-B565-7143-93C7-FAED9C3D1DBA}"/>
                </a:ext>
              </a:extLst>
            </p:cNvPr>
            <p:cNvSpPr>
              <a:spLocks noChangeShapeType="1"/>
            </p:cNvSpPr>
            <p:nvPr/>
          </p:nvSpPr>
          <p:spPr bwMode="auto">
            <a:xfrm>
              <a:off x="3936" y="912"/>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2" name="Line 8">
              <a:extLst>
                <a:ext uri="{FF2B5EF4-FFF2-40B4-BE49-F238E27FC236}">
                  <a16:creationId xmlns:a16="http://schemas.microsoft.com/office/drawing/2014/main" id="{E3574A1B-74F6-5A47-898A-59388A3E17FE}"/>
                </a:ext>
              </a:extLst>
            </p:cNvPr>
            <p:cNvSpPr>
              <a:spLocks noChangeShapeType="1"/>
            </p:cNvSpPr>
            <p:nvPr/>
          </p:nvSpPr>
          <p:spPr bwMode="auto">
            <a:xfrm>
              <a:off x="4368" y="912"/>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9704" name="Text Box 9">
            <a:extLst>
              <a:ext uri="{FF2B5EF4-FFF2-40B4-BE49-F238E27FC236}">
                <a16:creationId xmlns:a16="http://schemas.microsoft.com/office/drawing/2014/main" id="{94BC1805-E5DF-8E41-8C7B-4C5848936F5E}"/>
              </a:ext>
            </a:extLst>
          </p:cNvPr>
          <p:cNvSpPr txBox="1">
            <a:spLocks noChangeArrowheads="1"/>
          </p:cNvSpPr>
          <p:nvPr/>
        </p:nvSpPr>
        <p:spPr bwMode="auto">
          <a:xfrm>
            <a:off x="762000" y="2133600"/>
            <a:ext cx="7848600" cy="457200"/>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400" b="1">
                <a:solidFill>
                  <a:srgbClr val="E40000"/>
                </a:solidFill>
                <a:cs typeface="Times New Roman" panose="02020603050405020304" pitchFamily="18" charset="0"/>
              </a:rPr>
              <a:t>Corollary 1:</a:t>
            </a:r>
            <a:r>
              <a:rPr lang="en-US" altLang="en-US" sz="2400">
                <a:solidFill>
                  <a:srgbClr val="000000"/>
                </a:solidFill>
                <a:cs typeface="Times New Roman" panose="02020603050405020304" pitchFamily="18" charset="0"/>
              </a:rPr>
              <a:t> For </a:t>
            </a:r>
            <a:r>
              <a:rPr lang="en-US" altLang="en-US" sz="2400" i="1">
                <a:solidFill>
                  <a:srgbClr val="000000"/>
                </a:solidFill>
                <a:cs typeface="Times New Roman" panose="02020603050405020304" pitchFamily="18" charset="0"/>
              </a:rPr>
              <a:t>p</a:t>
            </a:r>
            <a:r>
              <a:rPr lang="en-US" altLang="en-US" sz="2400">
                <a:solidFill>
                  <a:srgbClr val="000000"/>
                </a:solidFill>
                <a:cs typeface="Times New Roman" panose="02020603050405020304" pitchFamily="18" charset="0"/>
              </a:rPr>
              <a:t> </a:t>
            </a:r>
            <a:r>
              <a:rPr lang="en-US" altLang="en-US" sz="2400">
                <a:solidFill>
                  <a:srgbClr val="000000"/>
                </a:solidFill>
                <a:cs typeface="Times New Roman" panose="02020603050405020304" pitchFamily="18" charset="0"/>
                <a:sym typeface="Symbol" pitchFamily="2" charset="2"/>
              </a:rPr>
              <a:t></a:t>
            </a:r>
            <a:r>
              <a:rPr lang="en-US" altLang="en-US" sz="2400">
                <a:solidFill>
                  <a:srgbClr val="000000"/>
                </a:solidFill>
                <a:cs typeface="Times New Roman" panose="02020603050405020304" pitchFamily="18" charset="0"/>
              </a:rPr>
              <a:t> </a:t>
            </a:r>
            <a:r>
              <a:rPr lang="en-US" altLang="en-US" sz="2400" i="1">
                <a:solidFill>
                  <a:srgbClr val="000000"/>
                </a:solidFill>
                <a:cs typeface="Times New Roman" panose="02020603050405020304" pitchFamily="18" charset="0"/>
              </a:rPr>
              <a:t>T</a:t>
            </a:r>
            <a:r>
              <a:rPr lang="en-US" altLang="en-US" sz="2400" baseline="-25000">
                <a:solidFill>
                  <a:srgbClr val="000000"/>
                </a:solidFill>
                <a:cs typeface="Times New Roman" panose="02020603050405020304" pitchFamily="18" charset="0"/>
              </a:rPr>
              <a:t>1</a:t>
            </a:r>
            <a:r>
              <a:rPr lang="en-US" altLang="en-US" sz="2400">
                <a:solidFill>
                  <a:srgbClr val="000000"/>
                </a:solidFill>
                <a:cs typeface="Times New Roman" panose="02020603050405020304" pitchFamily="18" charset="0"/>
              </a:rPr>
              <a:t>/</a:t>
            </a:r>
            <a:r>
              <a:rPr lang="en-US" altLang="en-US" sz="2400" i="1">
                <a:solidFill>
                  <a:srgbClr val="000000"/>
                </a:solidFill>
                <a:cs typeface="Times New Roman" panose="02020603050405020304" pitchFamily="18" charset="0"/>
              </a:rPr>
              <a:t>T</a:t>
            </a:r>
            <a:r>
              <a:rPr lang="en-US" altLang="en-US" sz="2400" baseline="-25000">
                <a:solidFill>
                  <a:srgbClr val="000000"/>
                </a:solidFill>
                <a:cs typeface="Times New Roman" panose="02020603050405020304" pitchFamily="18" charset="0"/>
                <a:sym typeface="Symbol" pitchFamily="2" charset="2"/>
              </a:rPr>
              <a:t></a:t>
            </a:r>
            <a:r>
              <a:rPr lang="en-US" altLang="en-US" sz="2400">
                <a:solidFill>
                  <a:srgbClr val="000000"/>
                </a:solidFill>
                <a:cs typeface="Times New Roman" panose="02020603050405020304" pitchFamily="18" charset="0"/>
              </a:rPr>
              <a:t>  we have  </a:t>
            </a:r>
            <a:r>
              <a:rPr lang="en-US" altLang="en-US" sz="2400" i="1">
                <a:solidFill>
                  <a:srgbClr val="000000"/>
                </a:solidFill>
                <a:cs typeface="Times New Roman" panose="02020603050405020304" pitchFamily="18" charset="0"/>
              </a:rPr>
              <a:t>T</a:t>
            </a:r>
            <a:r>
              <a:rPr lang="en-US" altLang="en-US" sz="2400" baseline="-25000">
                <a:solidFill>
                  <a:srgbClr val="000000"/>
                </a:solidFill>
                <a:cs typeface="Times New Roman" panose="02020603050405020304" pitchFamily="18" charset="0"/>
                <a:sym typeface="Symbol" pitchFamily="2" charset="2"/>
              </a:rPr>
              <a:t></a:t>
            </a:r>
            <a:r>
              <a:rPr lang="en-US" altLang="en-US" sz="2400">
                <a:solidFill>
                  <a:srgbClr val="000000"/>
                </a:solidFill>
                <a:cs typeface="Times New Roman" panose="02020603050405020304" pitchFamily="18" charset="0"/>
              </a:rPr>
              <a:t> </a:t>
            </a:r>
            <a:r>
              <a:rPr lang="en-US" altLang="en-US" sz="2400">
                <a:solidFill>
                  <a:srgbClr val="000000"/>
                </a:solidFill>
                <a:cs typeface="Times New Roman" panose="02020603050405020304" pitchFamily="18" charset="0"/>
                <a:sym typeface="Symbol" pitchFamily="2" charset="2"/>
              </a:rPr>
              <a:t></a:t>
            </a:r>
            <a:r>
              <a:rPr lang="en-US" altLang="en-US" sz="2400">
                <a:solidFill>
                  <a:srgbClr val="000000"/>
                </a:solidFill>
                <a:cs typeface="Times New Roman" panose="02020603050405020304" pitchFamily="18" charset="0"/>
              </a:rPr>
              <a:t> </a:t>
            </a:r>
            <a:r>
              <a:rPr lang="en-US" altLang="en-US" sz="2400" i="1">
                <a:solidFill>
                  <a:srgbClr val="000000"/>
                </a:solidFill>
                <a:cs typeface="Times New Roman" panose="02020603050405020304" pitchFamily="18" charset="0"/>
              </a:rPr>
              <a:t>T</a:t>
            </a:r>
            <a:r>
              <a:rPr lang="en-US" altLang="en-US" sz="2400" i="1" baseline="-25000">
                <a:solidFill>
                  <a:srgbClr val="000000"/>
                </a:solidFill>
                <a:cs typeface="Times New Roman" panose="02020603050405020304" pitchFamily="18" charset="0"/>
              </a:rPr>
              <a:t>p</a:t>
            </a:r>
            <a:r>
              <a:rPr lang="en-US" altLang="en-US" sz="2400">
                <a:solidFill>
                  <a:srgbClr val="000000"/>
                </a:solidFill>
                <a:cs typeface="Times New Roman" panose="02020603050405020304" pitchFamily="18" charset="0"/>
              </a:rPr>
              <a:t> &lt; 2</a:t>
            </a:r>
            <a:r>
              <a:rPr lang="en-US" altLang="en-US" sz="2400" i="1">
                <a:solidFill>
                  <a:srgbClr val="000000"/>
                </a:solidFill>
                <a:cs typeface="Times New Roman" panose="02020603050405020304" pitchFamily="18" charset="0"/>
              </a:rPr>
              <a:t>T</a:t>
            </a:r>
            <a:r>
              <a:rPr lang="en-US" altLang="en-US" sz="2400" baseline="-25000">
                <a:solidFill>
                  <a:srgbClr val="000000"/>
                </a:solidFill>
                <a:cs typeface="Times New Roman" panose="02020603050405020304" pitchFamily="18" charset="0"/>
                <a:sym typeface="Symbol" pitchFamily="2" charset="2"/>
              </a:rPr>
              <a:t></a:t>
            </a:r>
            <a:r>
              <a:rPr lang="en-US" altLang="en-US" sz="2400">
                <a:solidFill>
                  <a:srgbClr val="000000"/>
                </a:solidFill>
                <a:cs typeface="Times New Roman" panose="02020603050405020304" pitchFamily="18" charset="0"/>
              </a:rPr>
              <a:t> 	</a:t>
            </a:r>
          </a:p>
        </p:txBody>
      </p:sp>
      <p:sp>
        <p:nvSpPr>
          <p:cNvPr id="29705" name="Text Box 10">
            <a:extLst>
              <a:ext uri="{FF2B5EF4-FFF2-40B4-BE49-F238E27FC236}">
                <a16:creationId xmlns:a16="http://schemas.microsoft.com/office/drawing/2014/main" id="{0F5DB578-3F1C-E044-8F80-F6B7E32E1264}"/>
              </a:ext>
            </a:extLst>
          </p:cNvPr>
          <p:cNvSpPr txBox="1">
            <a:spLocks noChangeArrowheads="1"/>
          </p:cNvSpPr>
          <p:nvPr/>
        </p:nvSpPr>
        <p:spPr bwMode="auto">
          <a:xfrm>
            <a:off x="762000" y="2590800"/>
            <a:ext cx="7620000" cy="1066800"/>
          </a:xfrm>
          <a:prstGeom prst="rect">
            <a:avLst/>
          </a:prstGeom>
          <a:solidFill>
            <a:srgbClr val="FFFFF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solidFill>
                  <a:srgbClr val="000000"/>
                </a:solidFill>
                <a:cs typeface="Times New Roman" panose="02020603050405020304" pitchFamily="18" charset="0"/>
              </a:rPr>
              <a:t>T</a:t>
            </a:r>
            <a:r>
              <a:rPr lang="en-US" altLang="en-US" sz="2000" baseline="-25000">
                <a:solidFill>
                  <a:srgbClr val="000000"/>
                </a:solidFill>
                <a:cs typeface="Times New Roman" panose="02020603050405020304" pitchFamily="18" charset="0"/>
              </a:rPr>
              <a:t>1</a:t>
            </a:r>
            <a:r>
              <a:rPr lang="en-US" altLang="en-US" sz="2000">
                <a:solidFill>
                  <a:srgbClr val="000000"/>
                </a:solidFill>
                <a:cs typeface="Times New Roman" panose="02020603050405020304" pitchFamily="18" charset="0"/>
              </a:rPr>
              <a:t>/</a:t>
            </a:r>
            <a:r>
              <a:rPr lang="en-US" altLang="en-US" sz="2000" i="1">
                <a:solidFill>
                  <a:srgbClr val="000000"/>
                </a:solidFill>
                <a:cs typeface="Times New Roman" panose="02020603050405020304" pitchFamily="18" charset="0"/>
              </a:rPr>
              <a:t>p</a:t>
            </a:r>
            <a:r>
              <a:rPr lang="en-US" altLang="en-US" sz="2000"/>
              <a:t> </a:t>
            </a:r>
            <a:r>
              <a:rPr lang="en-US" altLang="en-US" sz="2000">
                <a:sym typeface="Symbol" pitchFamily="2" charset="2"/>
              </a:rPr>
              <a:t></a:t>
            </a:r>
            <a:r>
              <a:rPr lang="en-US" altLang="en-US" sz="2000"/>
              <a:t> </a:t>
            </a:r>
            <a:r>
              <a:rPr lang="en-US" altLang="en-US" sz="2000" i="1">
                <a:solidFill>
                  <a:srgbClr val="000000"/>
                </a:solidFill>
                <a:cs typeface="Times New Roman" panose="02020603050405020304" pitchFamily="18" charset="0"/>
              </a:rPr>
              <a:t>T</a:t>
            </a:r>
            <a:r>
              <a:rPr lang="en-US" altLang="en-US" sz="2000" baseline="-25000">
                <a:solidFill>
                  <a:srgbClr val="000000"/>
                </a:solidFill>
                <a:cs typeface="Times New Roman" panose="02020603050405020304" pitchFamily="18" charset="0"/>
                <a:sym typeface="Symbol" pitchFamily="2" charset="2"/>
              </a:rPr>
              <a:t></a:t>
            </a:r>
            <a:r>
              <a:rPr lang="en-US" altLang="en-US" sz="2400">
                <a:solidFill>
                  <a:srgbClr val="000000"/>
                </a:solidFill>
                <a:cs typeface="Times New Roman" panose="02020603050405020304" pitchFamily="18" charset="0"/>
              </a:rPr>
              <a:t> </a:t>
            </a:r>
            <a:r>
              <a:rPr lang="en-US" altLang="en-US" sz="2000"/>
              <a:t>	For a sufficiently large number </a:t>
            </a:r>
            <a:r>
              <a:rPr lang="en-US" altLang="en-US" sz="2000" i="1"/>
              <a:t>p</a:t>
            </a:r>
            <a:r>
              <a:rPr lang="en-US" altLang="en-US" sz="2000"/>
              <a:t> of processors, we can come within a factor of 2 of the best possible run time, even when we use a naïve scheduling algorithm</a:t>
            </a:r>
          </a:p>
        </p:txBody>
      </p:sp>
      <p:sp>
        <p:nvSpPr>
          <p:cNvPr id="29706" name="Text Box 11">
            <a:extLst>
              <a:ext uri="{FF2B5EF4-FFF2-40B4-BE49-F238E27FC236}">
                <a16:creationId xmlns:a16="http://schemas.microsoft.com/office/drawing/2014/main" id="{62F97304-B868-F444-B2A1-F40374E5AD02}"/>
              </a:ext>
            </a:extLst>
          </p:cNvPr>
          <p:cNvSpPr txBox="1">
            <a:spLocks noChangeArrowheads="1"/>
          </p:cNvSpPr>
          <p:nvPr/>
        </p:nvSpPr>
        <p:spPr bwMode="auto">
          <a:xfrm>
            <a:off x="685800" y="3810000"/>
            <a:ext cx="7848600" cy="457200"/>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400" b="1">
                <a:solidFill>
                  <a:srgbClr val="E40000"/>
                </a:solidFill>
                <a:cs typeface="Times New Roman" panose="02020603050405020304" pitchFamily="18" charset="0"/>
              </a:rPr>
              <a:t>Corollary 2:</a:t>
            </a:r>
            <a:r>
              <a:rPr lang="en-US" altLang="en-US" sz="2400">
                <a:solidFill>
                  <a:srgbClr val="000000"/>
                </a:solidFill>
                <a:cs typeface="Times New Roman" panose="02020603050405020304" pitchFamily="18" charset="0"/>
              </a:rPr>
              <a:t> For </a:t>
            </a:r>
            <a:r>
              <a:rPr lang="en-US" altLang="en-US" sz="2400" i="1">
                <a:solidFill>
                  <a:srgbClr val="000000"/>
                </a:solidFill>
                <a:cs typeface="Times New Roman" panose="02020603050405020304" pitchFamily="18" charset="0"/>
              </a:rPr>
              <a:t>p</a:t>
            </a:r>
            <a:r>
              <a:rPr lang="en-US" altLang="en-US" sz="2400">
                <a:solidFill>
                  <a:srgbClr val="000000"/>
                </a:solidFill>
                <a:cs typeface="Times New Roman" panose="02020603050405020304" pitchFamily="18" charset="0"/>
              </a:rPr>
              <a:t> </a:t>
            </a:r>
            <a:r>
              <a:rPr lang="en-US" altLang="en-US" sz="2400">
                <a:solidFill>
                  <a:srgbClr val="000000"/>
                </a:solidFill>
                <a:cs typeface="Times New Roman" panose="02020603050405020304" pitchFamily="18" charset="0"/>
                <a:sym typeface="Symbol" pitchFamily="2" charset="2"/>
              </a:rPr>
              <a:t></a:t>
            </a:r>
            <a:r>
              <a:rPr lang="en-US" altLang="en-US" sz="2400">
                <a:solidFill>
                  <a:srgbClr val="000000"/>
                </a:solidFill>
                <a:cs typeface="Times New Roman" panose="02020603050405020304" pitchFamily="18" charset="0"/>
              </a:rPr>
              <a:t> </a:t>
            </a:r>
            <a:r>
              <a:rPr lang="en-US" altLang="en-US" sz="2400" i="1">
                <a:solidFill>
                  <a:srgbClr val="000000"/>
                </a:solidFill>
                <a:cs typeface="Times New Roman" panose="02020603050405020304" pitchFamily="18" charset="0"/>
              </a:rPr>
              <a:t>T</a:t>
            </a:r>
            <a:r>
              <a:rPr lang="en-US" altLang="en-US" sz="2400" baseline="-25000">
                <a:solidFill>
                  <a:srgbClr val="000000"/>
                </a:solidFill>
                <a:cs typeface="Times New Roman" panose="02020603050405020304" pitchFamily="18" charset="0"/>
              </a:rPr>
              <a:t>1</a:t>
            </a:r>
            <a:r>
              <a:rPr lang="en-US" altLang="en-US" sz="2400">
                <a:solidFill>
                  <a:srgbClr val="000000"/>
                </a:solidFill>
                <a:cs typeface="Times New Roman" panose="02020603050405020304" pitchFamily="18" charset="0"/>
              </a:rPr>
              <a:t>/</a:t>
            </a:r>
            <a:r>
              <a:rPr lang="en-US" altLang="en-US" sz="2400" i="1">
                <a:solidFill>
                  <a:srgbClr val="000000"/>
                </a:solidFill>
                <a:cs typeface="Times New Roman" panose="02020603050405020304" pitchFamily="18" charset="0"/>
              </a:rPr>
              <a:t>T</a:t>
            </a:r>
            <a:r>
              <a:rPr lang="en-US" altLang="en-US" sz="2400" baseline="-25000">
                <a:solidFill>
                  <a:srgbClr val="000000"/>
                </a:solidFill>
                <a:cs typeface="Times New Roman" panose="02020603050405020304" pitchFamily="18" charset="0"/>
                <a:sym typeface="Symbol" pitchFamily="2" charset="2"/>
              </a:rPr>
              <a:t></a:t>
            </a:r>
            <a:r>
              <a:rPr lang="en-US" altLang="en-US" sz="2400">
                <a:solidFill>
                  <a:srgbClr val="000000"/>
                </a:solidFill>
                <a:cs typeface="Times New Roman" panose="02020603050405020304" pitchFamily="18" charset="0"/>
              </a:rPr>
              <a:t>  we have  </a:t>
            </a:r>
            <a:r>
              <a:rPr lang="en-US" altLang="en-US" sz="2400" i="1">
                <a:solidFill>
                  <a:srgbClr val="000000"/>
                </a:solidFill>
                <a:cs typeface="Times New Roman" panose="02020603050405020304" pitchFamily="18" charset="0"/>
              </a:rPr>
              <a:t>T</a:t>
            </a:r>
            <a:r>
              <a:rPr lang="en-US" altLang="en-US" sz="2400" baseline="-25000">
                <a:solidFill>
                  <a:srgbClr val="000000"/>
                </a:solidFill>
                <a:cs typeface="Times New Roman" panose="02020603050405020304" pitchFamily="18" charset="0"/>
              </a:rPr>
              <a:t>1</a:t>
            </a:r>
            <a:r>
              <a:rPr lang="en-US" altLang="en-US" sz="2400">
                <a:solidFill>
                  <a:srgbClr val="000000"/>
                </a:solidFill>
                <a:cs typeface="Times New Roman" panose="02020603050405020304" pitchFamily="18" charset="0"/>
              </a:rPr>
              <a:t>/</a:t>
            </a:r>
            <a:r>
              <a:rPr lang="en-US" altLang="en-US" sz="2400" i="1">
                <a:solidFill>
                  <a:srgbClr val="000000"/>
                </a:solidFill>
                <a:cs typeface="Times New Roman" panose="02020603050405020304" pitchFamily="18" charset="0"/>
              </a:rPr>
              <a:t>p</a:t>
            </a:r>
            <a:r>
              <a:rPr lang="en-US" altLang="en-US" sz="2400">
                <a:solidFill>
                  <a:srgbClr val="000000"/>
                </a:solidFill>
                <a:cs typeface="Times New Roman" panose="02020603050405020304" pitchFamily="18" charset="0"/>
              </a:rPr>
              <a:t>  </a:t>
            </a:r>
            <a:r>
              <a:rPr lang="en-US" altLang="en-US" sz="2400">
                <a:solidFill>
                  <a:srgbClr val="000000"/>
                </a:solidFill>
                <a:cs typeface="Times New Roman" panose="02020603050405020304" pitchFamily="18" charset="0"/>
                <a:sym typeface="Symbol" pitchFamily="2" charset="2"/>
              </a:rPr>
              <a:t></a:t>
            </a:r>
            <a:r>
              <a:rPr lang="en-US" altLang="en-US" sz="2400">
                <a:solidFill>
                  <a:srgbClr val="000000"/>
                </a:solidFill>
                <a:cs typeface="Times New Roman" panose="02020603050405020304" pitchFamily="18" charset="0"/>
              </a:rPr>
              <a:t> </a:t>
            </a:r>
            <a:r>
              <a:rPr lang="en-US" altLang="en-US" sz="2400" i="1">
                <a:solidFill>
                  <a:srgbClr val="000000"/>
                </a:solidFill>
                <a:cs typeface="Times New Roman" panose="02020603050405020304" pitchFamily="18" charset="0"/>
              </a:rPr>
              <a:t>T</a:t>
            </a:r>
            <a:r>
              <a:rPr lang="en-US" altLang="en-US" sz="2400" i="1" baseline="-25000">
                <a:solidFill>
                  <a:srgbClr val="000000"/>
                </a:solidFill>
                <a:cs typeface="Times New Roman" panose="02020603050405020304" pitchFamily="18" charset="0"/>
              </a:rPr>
              <a:t>p</a:t>
            </a:r>
            <a:r>
              <a:rPr lang="en-US" altLang="en-US" sz="2400">
                <a:solidFill>
                  <a:srgbClr val="000000"/>
                </a:solidFill>
                <a:cs typeface="Times New Roman" panose="02020603050405020304" pitchFamily="18" charset="0"/>
              </a:rPr>
              <a:t> &lt; 2</a:t>
            </a:r>
            <a:r>
              <a:rPr lang="en-US" altLang="en-US" sz="2400" i="1">
                <a:solidFill>
                  <a:srgbClr val="000000"/>
                </a:solidFill>
                <a:cs typeface="Times New Roman" panose="02020603050405020304" pitchFamily="18" charset="0"/>
              </a:rPr>
              <a:t>T</a:t>
            </a:r>
            <a:r>
              <a:rPr lang="en-US" altLang="en-US" sz="2400" baseline="-25000">
                <a:solidFill>
                  <a:srgbClr val="000000"/>
                </a:solidFill>
                <a:cs typeface="Times New Roman" panose="02020603050405020304" pitchFamily="18" charset="0"/>
              </a:rPr>
              <a:t>1</a:t>
            </a:r>
            <a:r>
              <a:rPr lang="en-US" altLang="en-US" sz="2400">
                <a:solidFill>
                  <a:srgbClr val="000000"/>
                </a:solidFill>
                <a:cs typeface="Times New Roman" panose="02020603050405020304" pitchFamily="18" charset="0"/>
              </a:rPr>
              <a:t>/</a:t>
            </a:r>
            <a:r>
              <a:rPr lang="en-US" altLang="en-US" sz="2400" i="1">
                <a:solidFill>
                  <a:srgbClr val="000000"/>
                </a:solidFill>
                <a:cs typeface="Times New Roman" panose="02020603050405020304" pitchFamily="18" charset="0"/>
              </a:rPr>
              <a:t>p</a:t>
            </a:r>
            <a:r>
              <a:rPr lang="en-US" altLang="en-US" sz="2400">
                <a:solidFill>
                  <a:srgbClr val="000000"/>
                </a:solidFill>
                <a:cs typeface="Times New Roman" panose="02020603050405020304" pitchFamily="18" charset="0"/>
              </a:rPr>
              <a:t> </a:t>
            </a:r>
          </a:p>
        </p:txBody>
      </p:sp>
      <p:sp>
        <p:nvSpPr>
          <p:cNvPr id="29707" name="Text Box 12">
            <a:extLst>
              <a:ext uri="{FF2B5EF4-FFF2-40B4-BE49-F238E27FC236}">
                <a16:creationId xmlns:a16="http://schemas.microsoft.com/office/drawing/2014/main" id="{72A637F4-9EB6-1B43-9705-DCDCB991BADD}"/>
              </a:ext>
            </a:extLst>
          </p:cNvPr>
          <p:cNvSpPr txBox="1">
            <a:spLocks noChangeArrowheads="1"/>
          </p:cNvSpPr>
          <p:nvPr/>
        </p:nvSpPr>
        <p:spPr bwMode="auto">
          <a:xfrm>
            <a:off x="685800" y="4267200"/>
            <a:ext cx="7848600" cy="1066800"/>
          </a:xfrm>
          <a:prstGeom prst="rect">
            <a:avLst/>
          </a:prstGeom>
          <a:solidFill>
            <a:srgbClr val="FFFFF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solidFill>
                  <a:srgbClr val="000000"/>
                </a:solidFill>
                <a:cs typeface="Times New Roman" panose="02020603050405020304" pitchFamily="18" charset="0"/>
              </a:rPr>
              <a:t>T</a:t>
            </a:r>
            <a:r>
              <a:rPr lang="en-US" altLang="en-US" sz="2000" baseline="-25000">
                <a:solidFill>
                  <a:srgbClr val="000000"/>
                </a:solidFill>
                <a:cs typeface="Times New Roman" panose="02020603050405020304" pitchFamily="18" charset="0"/>
                <a:sym typeface="Symbol" pitchFamily="2" charset="2"/>
              </a:rPr>
              <a:t></a:t>
            </a:r>
            <a:r>
              <a:rPr lang="en-US" altLang="en-US" sz="2000" baseline="-25000">
                <a:solidFill>
                  <a:srgbClr val="000000"/>
                </a:solidFill>
                <a:cs typeface="Times New Roman" panose="02020603050405020304" pitchFamily="18" charset="0"/>
              </a:rPr>
              <a:t> </a:t>
            </a:r>
            <a:r>
              <a:rPr lang="en-US" altLang="en-US" sz="2000">
                <a:sym typeface="Symbol" pitchFamily="2" charset="2"/>
              </a:rPr>
              <a:t></a:t>
            </a:r>
            <a:r>
              <a:rPr lang="en-US" altLang="en-US" sz="2000"/>
              <a:t> </a:t>
            </a:r>
            <a:r>
              <a:rPr lang="en-US" altLang="en-US" sz="2000" i="1">
                <a:solidFill>
                  <a:srgbClr val="000000"/>
                </a:solidFill>
                <a:cs typeface="Times New Roman" panose="02020603050405020304" pitchFamily="18" charset="0"/>
              </a:rPr>
              <a:t>T</a:t>
            </a:r>
            <a:r>
              <a:rPr lang="en-US" altLang="en-US" sz="2000" baseline="-25000">
                <a:solidFill>
                  <a:srgbClr val="000000"/>
                </a:solidFill>
                <a:cs typeface="Times New Roman" panose="02020603050405020304" pitchFamily="18" charset="0"/>
                <a:sym typeface="Symbol" pitchFamily="2" charset="2"/>
              </a:rPr>
              <a:t>1</a:t>
            </a:r>
            <a:r>
              <a:rPr lang="en-US" altLang="en-US" sz="2000">
                <a:solidFill>
                  <a:srgbClr val="000000"/>
                </a:solidFill>
                <a:cs typeface="Times New Roman" panose="02020603050405020304" pitchFamily="18" charset="0"/>
              </a:rPr>
              <a:t>/</a:t>
            </a:r>
            <a:r>
              <a:rPr lang="en-US" altLang="en-US" sz="2000" i="1">
                <a:solidFill>
                  <a:srgbClr val="000000"/>
                </a:solidFill>
                <a:cs typeface="Times New Roman" panose="02020603050405020304" pitchFamily="18" charset="0"/>
              </a:rPr>
              <a:t>p</a:t>
            </a:r>
            <a:r>
              <a:rPr lang="en-US" altLang="en-US" sz="2400">
                <a:solidFill>
                  <a:srgbClr val="000000"/>
                </a:solidFill>
                <a:cs typeface="Times New Roman" panose="02020603050405020304" pitchFamily="18" charset="0"/>
              </a:rPr>
              <a:t> </a:t>
            </a:r>
            <a:r>
              <a:rPr lang="en-US" altLang="en-US" sz="2000"/>
              <a:t>	If we do not have too many processors, </a:t>
            </a:r>
          </a:p>
          <a:p>
            <a:pPr eaLnBrk="1" hangingPunct="1">
              <a:spcBef>
                <a:spcPct val="0"/>
              </a:spcBef>
              <a:buFontTx/>
              <a:buNone/>
            </a:pPr>
            <a:r>
              <a:rPr lang="en-US" altLang="en-US" sz="2000"/>
              <a:t>we can come within a factor of 2 of the best possible speedup, </a:t>
            </a:r>
          </a:p>
          <a:p>
            <a:pPr eaLnBrk="1" hangingPunct="1">
              <a:spcBef>
                <a:spcPct val="0"/>
              </a:spcBef>
              <a:buFontTx/>
              <a:buNone/>
            </a:pPr>
            <a:r>
              <a:rPr lang="en-US" altLang="en-US" sz="2000"/>
              <a:t>even when we use a naïve scheduling algorithm</a:t>
            </a:r>
          </a:p>
        </p:txBody>
      </p:sp>
      <p:sp>
        <p:nvSpPr>
          <p:cNvPr id="29708" name="Text Box 13">
            <a:extLst>
              <a:ext uri="{FF2B5EF4-FFF2-40B4-BE49-F238E27FC236}">
                <a16:creationId xmlns:a16="http://schemas.microsoft.com/office/drawing/2014/main" id="{A5BCE346-2C44-F142-9123-A50276C3A65D}"/>
              </a:ext>
            </a:extLst>
          </p:cNvPr>
          <p:cNvSpPr txBox="1">
            <a:spLocks noChangeArrowheads="1"/>
          </p:cNvSpPr>
          <p:nvPr/>
        </p:nvSpPr>
        <p:spPr bwMode="auto">
          <a:xfrm>
            <a:off x="609600" y="5410200"/>
            <a:ext cx="7924800" cy="693738"/>
          </a:xfrm>
          <a:prstGeom prst="rect">
            <a:avLst/>
          </a:prstGeom>
          <a:solidFill>
            <a:srgbClr val="FFFFFF"/>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ct val="10000"/>
              </a:spcAft>
              <a:buFontTx/>
              <a:buNone/>
            </a:pPr>
            <a:endParaRPr lang="en-US" altLang="en-US" sz="800">
              <a:solidFill>
                <a:srgbClr val="990000"/>
              </a:solidFill>
            </a:endParaRPr>
          </a:p>
          <a:p>
            <a:pPr eaLnBrk="1" hangingPunct="1">
              <a:spcBef>
                <a:spcPct val="0"/>
              </a:spcBef>
              <a:spcAft>
                <a:spcPct val="10000"/>
              </a:spcAft>
              <a:buFontTx/>
              <a:buNone/>
            </a:pPr>
            <a:r>
              <a:rPr lang="en-US" altLang="en-US" sz="2000">
                <a:solidFill>
                  <a:srgbClr val="990000"/>
                </a:solidFill>
              </a:rPr>
              <a:t>Choosing </a:t>
            </a:r>
            <a:r>
              <a:rPr lang="en-US" altLang="en-US" sz="2000" i="1">
                <a:solidFill>
                  <a:srgbClr val="990000"/>
                </a:solidFill>
                <a:cs typeface="Times New Roman" panose="02020603050405020304" pitchFamily="18" charset="0"/>
              </a:rPr>
              <a:t>p</a:t>
            </a:r>
            <a:r>
              <a:rPr lang="en-US" altLang="en-US" sz="1000">
                <a:solidFill>
                  <a:srgbClr val="990000"/>
                </a:solidFill>
                <a:cs typeface="Times New Roman" panose="02020603050405020304" pitchFamily="18" charset="0"/>
              </a:rPr>
              <a:t> </a:t>
            </a:r>
            <a:r>
              <a:rPr lang="en-US" altLang="en-US" sz="2000">
                <a:solidFill>
                  <a:srgbClr val="990000"/>
                </a:solidFill>
                <a:cs typeface="Times New Roman" panose="02020603050405020304" pitchFamily="18" charset="0"/>
                <a:sym typeface="Symbol" pitchFamily="2" charset="2"/>
              </a:rPr>
              <a:t></a:t>
            </a:r>
            <a:r>
              <a:rPr lang="en-US" altLang="en-US" sz="800">
                <a:solidFill>
                  <a:srgbClr val="990000"/>
                </a:solidFill>
                <a:cs typeface="Times New Roman" panose="02020603050405020304" pitchFamily="18" charset="0"/>
              </a:rPr>
              <a:t> </a:t>
            </a:r>
            <a:r>
              <a:rPr lang="en-US" altLang="en-US" sz="2000" i="1">
                <a:solidFill>
                  <a:srgbClr val="990000"/>
                </a:solidFill>
                <a:cs typeface="Times New Roman" panose="02020603050405020304" pitchFamily="18" charset="0"/>
              </a:rPr>
              <a:t>T</a:t>
            </a:r>
            <a:r>
              <a:rPr lang="en-US" altLang="en-US" sz="2000" baseline="-25000">
                <a:solidFill>
                  <a:srgbClr val="990000"/>
                </a:solidFill>
                <a:cs typeface="Times New Roman" panose="02020603050405020304" pitchFamily="18" charset="0"/>
              </a:rPr>
              <a:t>1</a:t>
            </a:r>
            <a:r>
              <a:rPr lang="en-US" altLang="en-US" sz="2000">
                <a:solidFill>
                  <a:srgbClr val="990000"/>
                </a:solidFill>
                <a:cs typeface="Times New Roman" panose="02020603050405020304" pitchFamily="18" charset="0"/>
              </a:rPr>
              <a:t>/</a:t>
            </a:r>
            <a:r>
              <a:rPr lang="en-US" altLang="en-US" sz="2000" i="1">
                <a:solidFill>
                  <a:srgbClr val="990000"/>
                </a:solidFill>
                <a:cs typeface="Times New Roman" panose="02020603050405020304" pitchFamily="18" charset="0"/>
              </a:rPr>
              <a:t>T</a:t>
            </a:r>
            <a:r>
              <a:rPr lang="en-US" altLang="en-US" sz="2000" baseline="-25000">
                <a:solidFill>
                  <a:srgbClr val="990000"/>
                </a:solidFill>
                <a:cs typeface="Times New Roman" panose="02020603050405020304" pitchFamily="18" charset="0"/>
                <a:sym typeface="Symbol" pitchFamily="2" charset="2"/>
              </a:rPr>
              <a:t></a:t>
            </a:r>
            <a:r>
              <a:rPr lang="en-US" altLang="en-US" sz="2000">
                <a:solidFill>
                  <a:srgbClr val="990000"/>
                </a:solidFill>
              </a:rPr>
              <a:t> leads to O(</a:t>
            </a:r>
            <a:r>
              <a:rPr lang="en-US" altLang="en-US" sz="2000" i="1">
                <a:solidFill>
                  <a:srgbClr val="990000"/>
                </a:solidFill>
              </a:rPr>
              <a:t>p</a:t>
            </a:r>
            <a:r>
              <a:rPr lang="en-US" altLang="en-US" sz="2000">
                <a:solidFill>
                  <a:srgbClr val="990000"/>
                </a:solidFill>
              </a:rPr>
              <a:t>) speedup and near-minimal run time</a:t>
            </a:r>
          </a:p>
          <a:p>
            <a:pPr eaLnBrk="1" hangingPunct="1">
              <a:spcBef>
                <a:spcPct val="0"/>
              </a:spcBef>
              <a:spcAft>
                <a:spcPct val="10000"/>
              </a:spcAft>
              <a:buFontTx/>
              <a:buNone/>
            </a:pPr>
            <a:r>
              <a:rPr lang="en-US" altLang="en-US" sz="800">
                <a:solidFill>
                  <a:srgbClr val="990000"/>
                </a:solidFill>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3AB34AF1-A31E-384B-85A0-02F92E09D596}"/>
              </a:ext>
            </a:extLst>
          </p:cNvPr>
          <p:cNvSpPr>
            <a:spLocks noGrp="1"/>
          </p:cNvSpPr>
          <p:nvPr>
            <p:ph type="dt" sz="quarter" idx="10"/>
          </p:nvPr>
        </p:nvSpPr>
        <p:spPr/>
        <p:txBody>
          <a:bodyPr/>
          <a:lstStyle/>
          <a:p>
            <a:pPr>
              <a:defRPr/>
            </a:pPr>
            <a:r>
              <a:rPr lang="en-US" altLang="en-US"/>
              <a:t>Winter 2021</a:t>
            </a:r>
          </a:p>
        </p:txBody>
      </p:sp>
      <p:sp>
        <p:nvSpPr>
          <p:cNvPr id="6" name="Footer Placeholder 4">
            <a:extLst>
              <a:ext uri="{FF2B5EF4-FFF2-40B4-BE49-F238E27FC236}">
                <a16:creationId xmlns:a16="http://schemas.microsoft.com/office/drawing/2014/main" id="{9F419BA4-E2D1-DD43-84F9-3EAE72B09D6D}"/>
              </a:ext>
            </a:extLst>
          </p:cNvPr>
          <p:cNvSpPr>
            <a:spLocks noGrp="1"/>
          </p:cNvSpPr>
          <p:nvPr>
            <p:ph type="ftr" sz="quarter" idx="11"/>
          </p:nvPr>
        </p:nvSpPr>
        <p:spPr/>
        <p:txBody>
          <a:bodyPr/>
          <a:lstStyle/>
          <a:p>
            <a:pPr>
              <a:defRPr/>
            </a:pPr>
            <a:r>
              <a:rPr lang="en-US" altLang="en-US"/>
              <a:t>Parallel Processing, Some Broad Topics</a:t>
            </a:r>
          </a:p>
        </p:txBody>
      </p:sp>
      <p:sp>
        <p:nvSpPr>
          <p:cNvPr id="30724" name="Slide Number Placeholder 5">
            <a:extLst>
              <a:ext uri="{FF2B5EF4-FFF2-40B4-BE49-F238E27FC236}">
                <a16:creationId xmlns:a16="http://schemas.microsoft.com/office/drawing/2014/main" id="{47B8284C-7D0F-0144-8406-3CC6B58D5AD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CC80D15D-31A1-244E-A1C9-B64F9831B46B}" type="slidenum">
              <a:rPr lang="en-US" altLang="en-US" sz="1200" smtClean="0"/>
              <a:pPr>
                <a:spcBef>
                  <a:spcPct val="0"/>
                </a:spcBef>
                <a:buFontTx/>
                <a:buNone/>
              </a:pPr>
              <a:t>25</a:t>
            </a:fld>
            <a:endParaRPr lang="en-US" altLang="en-US" sz="1200"/>
          </a:p>
        </p:txBody>
      </p:sp>
      <p:sp>
        <p:nvSpPr>
          <p:cNvPr id="30725" name="Rectangle 2">
            <a:extLst>
              <a:ext uri="{FF2B5EF4-FFF2-40B4-BE49-F238E27FC236}">
                <a16:creationId xmlns:a16="http://schemas.microsoft.com/office/drawing/2014/main" id="{54BA75C5-7808-8942-8959-2B13B7009B75}"/>
              </a:ext>
            </a:extLst>
          </p:cNvPr>
          <p:cNvSpPr>
            <a:spLocks noChangeArrowheads="1"/>
          </p:cNvSpPr>
          <p:nvPr/>
        </p:nvSpPr>
        <p:spPr bwMode="auto">
          <a:xfrm>
            <a:off x="304800" y="2286000"/>
            <a:ext cx="8534400" cy="1905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30726" name="Rectangle 3">
            <a:extLst>
              <a:ext uri="{FF2B5EF4-FFF2-40B4-BE49-F238E27FC236}">
                <a16:creationId xmlns:a16="http://schemas.microsoft.com/office/drawing/2014/main" id="{92C3C8E1-4E61-664E-944B-EE5AA481F421}"/>
              </a:ext>
            </a:extLst>
          </p:cNvPr>
          <p:cNvSpPr>
            <a:spLocks noGrp="1" noChangeArrowheads="1"/>
          </p:cNvSpPr>
          <p:nvPr>
            <p:ph type="title"/>
          </p:nvPr>
        </p:nvSpPr>
        <p:spPr>
          <a:xfrm>
            <a:off x="381000" y="152400"/>
            <a:ext cx="8382000" cy="762000"/>
          </a:xfrm>
        </p:spPr>
        <p:txBody>
          <a:bodyPr/>
          <a:lstStyle/>
          <a:p>
            <a:pPr eaLnBrk="1" hangingPunct="1"/>
            <a:r>
              <a:rPr lang="en-US" altLang="en-US" sz="3600" b="1">
                <a:solidFill>
                  <a:srgbClr val="E40000"/>
                </a:solidFill>
              </a:rPr>
              <a:t>A</a:t>
            </a:r>
            <a:r>
              <a:rPr lang="en-US" altLang="en-US" sz="3600" b="1">
                <a:solidFill>
                  <a:srgbClr val="249224"/>
                </a:solidFill>
              </a:rPr>
              <a:t>B</a:t>
            </a:r>
            <a:r>
              <a:rPr lang="en-US" altLang="en-US" sz="3600" b="1">
                <a:solidFill>
                  <a:srgbClr val="996633"/>
                </a:solidFill>
              </a:rPr>
              <a:t>C</a:t>
            </a:r>
            <a:r>
              <a:rPr lang="en-US" altLang="en-US" sz="3200"/>
              <a:t>s of Parallel Processing in One Slide</a:t>
            </a:r>
          </a:p>
        </p:txBody>
      </p:sp>
      <p:sp>
        <p:nvSpPr>
          <p:cNvPr id="30727" name="Text Box 4">
            <a:extLst>
              <a:ext uri="{FF2B5EF4-FFF2-40B4-BE49-F238E27FC236}">
                <a16:creationId xmlns:a16="http://schemas.microsoft.com/office/drawing/2014/main" id="{7FCB3D31-3CD4-2A4F-894D-665A1F9AE3CB}"/>
              </a:ext>
            </a:extLst>
          </p:cNvPr>
          <p:cNvSpPr txBox="1">
            <a:spLocks noChangeArrowheads="1"/>
          </p:cNvSpPr>
          <p:nvPr/>
        </p:nvSpPr>
        <p:spPr bwMode="auto">
          <a:xfrm>
            <a:off x="0" y="914400"/>
            <a:ext cx="9144000" cy="523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0"/>
              </a:spcBef>
              <a:buFontTx/>
              <a:buNone/>
            </a:pPr>
            <a:r>
              <a:rPr lang="en-US" altLang="en-US" sz="2000" b="1"/>
              <a:t>     </a:t>
            </a:r>
            <a:r>
              <a:rPr lang="en-US" altLang="en-US" sz="2400" b="1">
                <a:solidFill>
                  <a:srgbClr val="E40000"/>
                </a:solidFill>
              </a:rPr>
              <a:t>A	Amdahl’s Law (Speedup Formula)</a:t>
            </a:r>
          </a:p>
          <a:p>
            <a:pPr eaLnBrk="1" hangingPunct="1">
              <a:lnSpc>
                <a:spcPct val="95000"/>
              </a:lnSpc>
              <a:spcBef>
                <a:spcPct val="0"/>
              </a:spcBef>
              <a:buFontTx/>
              <a:buNone/>
            </a:pPr>
            <a:r>
              <a:rPr lang="en-US" altLang="en-US" sz="2000"/>
              <a:t>	</a:t>
            </a:r>
            <a:r>
              <a:rPr lang="en-US" altLang="en-US" sz="2000" b="1"/>
              <a:t>Bad news –</a:t>
            </a:r>
            <a:r>
              <a:rPr lang="en-US" altLang="en-US" sz="2000"/>
              <a:t> Sequential overhead will kill you, because:</a:t>
            </a:r>
          </a:p>
          <a:p>
            <a:pPr eaLnBrk="1" hangingPunct="1">
              <a:lnSpc>
                <a:spcPct val="95000"/>
              </a:lnSpc>
              <a:spcBef>
                <a:spcPct val="0"/>
              </a:spcBef>
              <a:buFontTx/>
              <a:buNone/>
            </a:pPr>
            <a:r>
              <a:rPr lang="en-US" altLang="en-US" sz="2000"/>
              <a:t>	   Speedup  =  </a:t>
            </a:r>
            <a:r>
              <a:rPr lang="en-US" altLang="en-US" sz="2000" i="1"/>
              <a:t>T</a:t>
            </a:r>
            <a:r>
              <a:rPr lang="en-US" altLang="en-US" sz="2000" baseline="-25000"/>
              <a:t>1</a:t>
            </a:r>
            <a:r>
              <a:rPr lang="en-US" altLang="en-US" sz="2000"/>
              <a:t>/</a:t>
            </a:r>
            <a:r>
              <a:rPr lang="en-US" altLang="en-US" sz="2000" i="1"/>
              <a:t>T</a:t>
            </a:r>
            <a:r>
              <a:rPr lang="en-US" altLang="en-US" sz="2000" i="1" baseline="-25000"/>
              <a:t>p</a:t>
            </a:r>
            <a:r>
              <a:rPr lang="en-US" altLang="en-US" sz="2000"/>
              <a:t>  </a:t>
            </a:r>
            <a:r>
              <a:rPr lang="en-US" altLang="en-US" sz="2000">
                <a:sym typeface="Symbol" pitchFamily="2" charset="2"/>
              </a:rPr>
              <a:t></a:t>
            </a:r>
            <a:r>
              <a:rPr lang="en-US" altLang="en-US" sz="2000"/>
              <a:t> 1/[</a:t>
            </a:r>
            <a:r>
              <a:rPr lang="en-US" altLang="en-US" sz="2000" i="1"/>
              <a:t>f</a:t>
            </a:r>
            <a:r>
              <a:rPr lang="en-US" altLang="en-US" sz="2000"/>
              <a:t> + (1 – </a:t>
            </a:r>
            <a:r>
              <a:rPr lang="en-US" altLang="en-US" sz="2000" i="1"/>
              <a:t>f</a:t>
            </a:r>
            <a:r>
              <a:rPr lang="en-US" altLang="en-US" sz="2000"/>
              <a:t>)/</a:t>
            </a:r>
            <a:r>
              <a:rPr lang="en-US" altLang="en-US" sz="2000" i="1"/>
              <a:t>p</a:t>
            </a:r>
            <a:r>
              <a:rPr lang="en-US" altLang="en-US" sz="2000"/>
              <a:t>] </a:t>
            </a:r>
            <a:r>
              <a:rPr lang="en-US" altLang="en-US" sz="2000">
                <a:sym typeface="Symbol" pitchFamily="2" charset="2"/>
              </a:rPr>
              <a:t></a:t>
            </a:r>
            <a:r>
              <a:rPr lang="en-US" altLang="en-US" sz="2000"/>
              <a:t> </a:t>
            </a:r>
            <a:r>
              <a:rPr lang="en-US" altLang="en-US" sz="2000" i="1"/>
              <a:t>min</a:t>
            </a:r>
            <a:r>
              <a:rPr lang="en-US" altLang="en-US" sz="2000"/>
              <a:t>(1/</a:t>
            </a:r>
            <a:r>
              <a:rPr lang="en-US" altLang="en-US" sz="2000" i="1"/>
              <a:t>f</a:t>
            </a:r>
            <a:r>
              <a:rPr lang="en-US" altLang="en-US" sz="2000"/>
              <a:t>, </a:t>
            </a:r>
            <a:r>
              <a:rPr lang="en-US" altLang="en-US" sz="2000" i="1"/>
              <a:t>p</a:t>
            </a:r>
            <a:r>
              <a:rPr lang="en-US" altLang="en-US" sz="2000"/>
              <a:t>)</a:t>
            </a:r>
          </a:p>
          <a:p>
            <a:pPr eaLnBrk="1" hangingPunct="1">
              <a:lnSpc>
                <a:spcPct val="95000"/>
              </a:lnSpc>
              <a:spcBef>
                <a:spcPct val="0"/>
              </a:spcBef>
              <a:buFontTx/>
              <a:buNone/>
            </a:pPr>
            <a:r>
              <a:rPr lang="en-US" altLang="en-US" sz="2000"/>
              <a:t>	</a:t>
            </a:r>
            <a:r>
              <a:rPr lang="en-US" altLang="en-US" sz="2000" b="1">
                <a:solidFill>
                  <a:schemeClr val="accent2"/>
                </a:solidFill>
              </a:rPr>
              <a:t>Morale:</a:t>
            </a:r>
            <a:r>
              <a:rPr lang="en-US" altLang="en-US" sz="2000"/>
              <a:t> For </a:t>
            </a:r>
            <a:r>
              <a:rPr lang="en-US" altLang="en-US" sz="2000" i="1"/>
              <a:t>f</a:t>
            </a:r>
            <a:r>
              <a:rPr lang="en-US" altLang="en-US" sz="2000"/>
              <a:t> = 0.1, speedup is at best 10, regardless of peak OPS.</a:t>
            </a:r>
          </a:p>
          <a:p>
            <a:pPr eaLnBrk="1" hangingPunct="1">
              <a:lnSpc>
                <a:spcPct val="95000"/>
              </a:lnSpc>
              <a:spcBef>
                <a:spcPct val="0"/>
              </a:spcBef>
              <a:buFontTx/>
              <a:buNone/>
            </a:pPr>
            <a:endParaRPr lang="en-US" altLang="en-US" sz="1200"/>
          </a:p>
          <a:p>
            <a:pPr eaLnBrk="1" hangingPunct="1">
              <a:lnSpc>
                <a:spcPct val="95000"/>
              </a:lnSpc>
              <a:spcBef>
                <a:spcPct val="0"/>
              </a:spcBef>
              <a:buFontTx/>
              <a:buNone/>
            </a:pPr>
            <a:r>
              <a:rPr lang="en-US" altLang="en-US" sz="2000" b="1"/>
              <a:t>     </a:t>
            </a:r>
            <a:r>
              <a:rPr lang="en-US" altLang="en-US" sz="2400" b="1">
                <a:solidFill>
                  <a:srgbClr val="249224"/>
                </a:solidFill>
              </a:rPr>
              <a:t>B	Brent’s Scheduling Theorem</a:t>
            </a:r>
          </a:p>
          <a:p>
            <a:pPr eaLnBrk="1" hangingPunct="1">
              <a:lnSpc>
                <a:spcPct val="95000"/>
              </a:lnSpc>
              <a:spcBef>
                <a:spcPct val="0"/>
              </a:spcBef>
              <a:buFontTx/>
              <a:buNone/>
            </a:pPr>
            <a:r>
              <a:rPr lang="en-US" altLang="en-US" sz="2000"/>
              <a:t>	</a:t>
            </a:r>
            <a:r>
              <a:rPr lang="en-US" altLang="en-US" sz="2000" b="1"/>
              <a:t>Good news –</a:t>
            </a:r>
            <a:r>
              <a:rPr lang="en-US" altLang="en-US" sz="2000"/>
              <a:t> Optimal scheduling is very difficult, but even a naïve</a:t>
            </a:r>
          </a:p>
          <a:p>
            <a:pPr eaLnBrk="1" hangingPunct="1">
              <a:lnSpc>
                <a:spcPct val="95000"/>
              </a:lnSpc>
              <a:spcBef>
                <a:spcPct val="0"/>
              </a:spcBef>
              <a:buFontTx/>
              <a:buNone/>
            </a:pPr>
            <a:r>
              <a:rPr lang="en-US" altLang="en-US" sz="2000"/>
              <a:t>	scheduling algorithm can ensure:</a:t>
            </a:r>
          </a:p>
          <a:p>
            <a:pPr eaLnBrk="1" hangingPunct="1">
              <a:lnSpc>
                <a:spcPct val="95000"/>
              </a:lnSpc>
              <a:spcBef>
                <a:spcPct val="0"/>
              </a:spcBef>
              <a:buFontTx/>
              <a:buNone/>
            </a:pPr>
            <a:r>
              <a:rPr lang="en-US" altLang="en-US" sz="2000"/>
              <a:t>	    </a:t>
            </a:r>
            <a:r>
              <a:rPr lang="en-US" altLang="en-US" sz="2000" i="1"/>
              <a:t>T</a:t>
            </a:r>
            <a:r>
              <a:rPr lang="en-US" altLang="en-US" sz="2000" baseline="-25000"/>
              <a:t>1</a:t>
            </a:r>
            <a:r>
              <a:rPr lang="en-US" altLang="en-US" sz="2000"/>
              <a:t>/</a:t>
            </a:r>
            <a:r>
              <a:rPr lang="en-US" altLang="en-US" sz="2000" i="1"/>
              <a:t>p</a:t>
            </a:r>
            <a:r>
              <a:rPr lang="en-US" altLang="en-US" sz="2000"/>
              <a:t>  </a:t>
            </a:r>
            <a:r>
              <a:rPr lang="en-US" altLang="en-US" sz="2000">
                <a:sym typeface="Symbol" pitchFamily="2" charset="2"/>
              </a:rPr>
              <a:t></a:t>
            </a:r>
            <a:r>
              <a:rPr lang="en-US" altLang="en-US" sz="2000"/>
              <a:t> </a:t>
            </a:r>
            <a:r>
              <a:rPr lang="en-US" altLang="en-US" sz="2000" i="1"/>
              <a:t>T</a:t>
            </a:r>
            <a:r>
              <a:rPr lang="en-US" altLang="en-US" sz="2000" i="1" baseline="-25000"/>
              <a:t>p</a:t>
            </a:r>
            <a:r>
              <a:rPr lang="en-US" altLang="en-US" sz="2000"/>
              <a:t> </a:t>
            </a:r>
            <a:r>
              <a:rPr lang="en-US" altLang="en-US" sz="2000">
                <a:sym typeface="Symbol" pitchFamily="2" charset="2"/>
              </a:rPr>
              <a:t></a:t>
            </a:r>
            <a:r>
              <a:rPr lang="en-US" altLang="en-US" sz="2000"/>
              <a:t> </a:t>
            </a:r>
            <a:r>
              <a:rPr lang="en-US" altLang="en-US" sz="2000" i="1"/>
              <a:t>T</a:t>
            </a:r>
            <a:r>
              <a:rPr lang="en-US" altLang="en-US" sz="2000" baseline="-25000"/>
              <a:t>1</a:t>
            </a:r>
            <a:r>
              <a:rPr lang="en-US" altLang="en-US" sz="2000"/>
              <a:t>/</a:t>
            </a:r>
            <a:r>
              <a:rPr lang="en-US" altLang="en-US" sz="2000" i="1"/>
              <a:t>p</a:t>
            </a:r>
            <a:r>
              <a:rPr lang="en-US" altLang="en-US" sz="2000"/>
              <a:t> + </a:t>
            </a:r>
            <a:r>
              <a:rPr lang="en-US" altLang="en-US" sz="2000" i="1"/>
              <a:t>T</a:t>
            </a:r>
            <a:r>
              <a:rPr lang="en-US" altLang="en-US" sz="2000" baseline="-25000">
                <a:sym typeface="Symbol" pitchFamily="2" charset="2"/>
              </a:rPr>
              <a:t></a:t>
            </a:r>
            <a:r>
              <a:rPr lang="en-US" altLang="en-US" sz="2000"/>
              <a:t> =  (</a:t>
            </a:r>
            <a:r>
              <a:rPr lang="en-US" altLang="en-US" sz="2000" i="1"/>
              <a:t>T</a:t>
            </a:r>
            <a:r>
              <a:rPr lang="en-US" altLang="en-US" sz="2000" baseline="-25000"/>
              <a:t>1</a:t>
            </a:r>
            <a:r>
              <a:rPr lang="en-US" altLang="en-US" sz="2000"/>
              <a:t>/</a:t>
            </a:r>
            <a:r>
              <a:rPr lang="en-US" altLang="en-US" sz="2000" i="1"/>
              <a:t>p</a:t>
            </a:r>
            <a:r>
              <a:rPr lang="en-US" altLang="en-US" sz="2000"/>
              <a:t>)[1 + </a:t>
            </a:r>
            <a:r>
              <a:rPr lang="en-US" altLang="en-US" sz="2000" i="1"/>
              <a:t>p</a:t>
            </a:r>
            <a:r>
              <a:rPr lang="en-US" altLang="en-US" sz="2000"/>
              <a:t>/(</a:t>
            </a:r>
            <a:r>
              <a:rPr lang="en-US" altLang="en-US" sz="2000" i="1"/>
              <a:t>T</a:t>
            </a:r>
            <a:r>
              <a:rPr lang="en-US" altLang="en-US" sz="2000" baseline="-25000"/>
              <a:t>1</a:t>
            </a:r>
            <a:r>
              <a:rPr lang="en-US" altLang="en-US" sz="2000"/>
              <a:t>/</a:t>
            </a:r>
            <a:r>
              <a:rPr lang="en-US" altLang="en-US" sz="2000" i="1"/>
              <a:t>T</a:t>
            </a:r>
            <a:r>
              <a:rPr lang="en-US" altLang="en-US" sz="2000" baseline="-25000">
                <a:sym typeface="Symbol" pitchFamily="2" charset="2"/>
              </a:rPr>
              <a:t></a:t>
            </a:r>
            <a:r>
              <a:rPr lang="en-US" altLang="en-US" sz="2000"/>
              <a:t>)]</a:t>
            </a:r>
          </a:p>
          <a:p>
            <a:pPr eaLnBrk="1" hangingPunct="1">
              <a:lnSpc>
                <a:spcPct val="95000"/>
              </a:lnSpc>
              <a:spcBef>
                <a:spcPct val="0"/>
              </a:spcBef>
              <a:buFontTx/>
              <a:buNone/>
            </a:pPr>
            <a:r>
              <a:rPr lang="en-US" altLang="en-US" sz="2000"/>
              <a:t>	</a:t>
            </a:r>
            <a:r>
              <a:rPr lang="en-US" altLang="en-US" sz="2000" b="1">
                <a:solidFill>
                  <a:schemeClr val="accent2"/>
                </a:solidFill>
              </a:rPr>
              <a:t>Result:</a:t>
            </a:r>
            <a:r>
              <a:rPr lang="en-US" altLang="en-US" sz="2000"/>
              <a:t> For a reasonably parallel task (large </a:t>
            </a:r>
            <a:r>
              <a:rPr lang="en-US" altLang="en-US" sz="2000" i="1"/>
              <a:t>T</a:t>
            </a:r>
            <a:r>
              <a:rPr lang="en-US" altLang="en-US" sz="2000" baseline="-25000"/>
              <a:t>1</a:t>
            </a:r>
            <a:r>
              <a:rPr lang="en-US" altLang="en-US" sz="2000"/>
              <a:t>/</a:t>
            </a:r>
            <a:r>
              <a:rPr lang="en-US" altLang="en-US" sz="2000" i="1"/>
              <a:t>T</a:t>
            </a:r>
            <a:r>
              <a:rPr lang="en-US" altLang="en-US" sz="2000" baseline="-25000">
                <a:sym typeface="Symbol" pitchFamily="2" charset="2"/>
              </a:rPr>
              <a:t></a:t>
            </a:r>
            <a:r>
              <a:rPr lang="en-US" altLang="en-US" sz="2000"/>
              <a:t>), or for a suitably</a:t>
            </a:r>
          </a:p>
          <a:p>
            <a:pPr eaLnBrk="1" hangingPunct="1">
              <a:lnSpc>
                <a:spcPct val="95000"/>
              </a:lnSpc>
              <a:spcBef>
                <a:spcPct val="0"/>
              </a:spcBef>
              <a:buFontTx/>
              <a:buNone/>
            </a:pPr>
            <a:r>
              <a:rPr lang="en-US" altLang="en-US" sz="2000"/>
              <a:t>	small </a:t>
            </a:r>
            <a:r>
              <a:rPr lang="en-US" altLang="en-US" sz="2000" i="1"/>
              <a:t>p</a:t>
            </a:r>
            <a:r>
              <a:rPr lang="en-US" altLang="en-US" sz="2000"/>
              <a:t> (say, </a:t>
            </a:r>
            <a:r>
              <a:rPr lang="en-US" altLang="en-US" sz="2000" i="1"/>
              <a:t>p</a:t>
            </a:r>
            <a:r>
              <a:rPr lang="en-US" altLang="en-US" sz="2000"/>
              <a:t> </a:t>
            </a:r>
            <a:r>
              <a:rPr lang="en-US" altLang="en-US" sz="2000">
                <a:sym typeface="Symbol" pitchFamily="2" charset="2"/>
              </a:rPr>
              <a:t></a:t>
            </a:r>
            <a:r>
              <a:rPr lang="en-US" altLang="en-US" sz="2000"/>
              <a:t> </a:t>
            </a:r>
            <a:r>
              <a:rPr lang="en-US" altLang="en-US" sz="2000" i="1"/>
              <a:t>T</a:t>
            </a:r>
            <a:r>
              <a:rPr lang="en-US" altLang="en-US" sz="2000" baseline="-25000"/>
              <a:t>1</a:t>
            </a:r>
            <a:r>
              <a:rPr lang="en-US" altLang="en-US" sz="2000"/>
              <a:t>/</a:t>
            </a:r>
            <a:r>
              <a:rPr lang="en-US" altLang="en-US" sz="2000" i="1"/>
              <a:t>T</a:t>
            </a:r>
            <a:r>
              <a:rPr lang="en-US" altLang="en-US" sz="2000" baseline="-25000">
                <a:sym typeface="Symbol" pitchFamily="2" charset="2"/>
              </a:rPr>
              <a:t></a:t>
            </a:r>
            <a:r>
              <a:rPr lang="en-US" altLang="en-US" sz="2000"/>
              <a:t>), good speedup and efficiency are possible.</a:t>
            </a:r>
          </a:p>
          <a:p>
            <a:pPr eaLnBrk="1" hangingPunct="1">
              <a:lnSpc>
                <a:spcPct val="95000"/>
              </a:lnSpc>
              <a:spcBef>
                <a:spcPct val="0"/>
              </a:spcBef>
              <a:buFontTx/>
              <a:buNone/>
            </a:pPr>
            <a:endParaRPr lang="en-US" altLang="en-US" sz="1200"/>
          </a:p>
          <a:p>
            <a:pPr eaLnBrk="1" hangingPunct="1">
              <a:lnSpc>
                <a:spcPct val="95000"/>
              </a:lnSpc>
              <a:spcBef>
                <a:spcPct val="0"/>
              </a:spcBef>
              <a:buFontTx/>
              <a:buNone/>
            </a:pPr>
            <a:r>
              <a:rPr lang="en-US" altLang="en-US" sz="2000" b="1"/>
              <a:t>     </a:t>
            </a:r>
            <a:r>
              <a:rPr lang="en-US" altLang="en-US" sz="2400" b="1">
                <a:solidFill>
                  <a:srgbClr val="996633"/>
                </a:solidFill>
              </a:rPr>
              <a:t>C	Cost-Effectiveness Adage</a:t>
            </a:r>
          </a:p>
          <a:p>
            <a:pPr eaLnBrk="1" hangingPunct="1">
              <a:lnSpc>
                <a:spcPct val="95000"/>
              </a:lnSpc>
              <a:spcBef>
                <a:spcPct val="0"/>
              </a:spcBef>
              <a:buFontTx/>
              <a:buNone/>
            </a:pPr>
            <a:r>
              <a:rPr lang="en-US" altLang="en-US" sz="2000"/>
              <a:t>	</a:t>
            </a:r>
            <a:r>
              <a:rPr lang="en-US" altLang="en-US" sz="2000" b="1"/>
              <a:t>Real news –</a:t>
            </a:r>
            <a:r>
              <a:rPr lang="en-US" altLang="en-US" sz="2000"/>
              <a:t> The most cost-effective parallel solution may not be</a:t>
            </a:r>
          </a:p>
          <a:p>
            <a:pPr eaLnBrk="1" hangingPunct="1">
              <a:lnSpc>
                <a:spcPct val="95000"/>
              </a:lnSpc>
              <a:spcBef>
                <a:spcPct val="0"/>
              </a:spcBef>
              <a:buFontTx/>
              <a:buNone/>
            </a:pPr>
            <a:r>
              <a:rPr lang="en-US" altLang="en-US" sz="2000"/>
              <a:t>	the one with highest peak OPS (communication?), greatest speed-up </a:t>
            </a:r>
          </a:p>
          <a:p>
            <a:pPr eaLnBrk="1" hangingPunct="1">
              <a:lnSpc>
                <a:spcPct val="95000"/>
              </a:lnSpc>
              <a:spcBef>
                <a:spcPct val="0"/>
              </a:spcBef>
              <a:buFontTx/>
              <a:buNone/>
            </a:pPr>
            <a:r>
              <a:rPr lang="en-US" altLang="en-US" sz="2000"/>
              <a:t>	(at what cost?), or best utilization (hardware busy doing what?).</a:t>
            </a:r>
          </a:p>
          <a:p>
            <a:pPr eaLnBrk="1" hangingPunct="1">
              <a:lnSpc>
                <a:spcPct val="95000"/>
              </a:lnSpc>
              <a:spcBef>
                <a:spcPct val="0"/>
              </a:spcBef>
              <a:buFontTx/>
              <a:buNone/>
            </a:pPr>
            <a:r>
              <a:rPr lang="en-US" altLang="en-US" sz="2000"/>
              <a:t>	</a:t>
            </a:r>
            <a:r>
              <a:rPr lang="en-US" altLang="en-US" sz="2000" b="1">
                <a:solidFill>
                  <a:schemeClr val="accent2"/>
                </a:solidFill>
              </a:rPr>
              <a:t>Analogy:</a:t>
            </a:r>
            <a:r>
              <a:rPr lang="en-US" altLang="en-US" sz="2000"/>
              <a:t> Mass transit might be more cost-effective than private cars</a:t>
            </a:r>
          </a:p>
          <a:p>
            <a:pPr eaLnBrk="1" hangingPunct="1">
              <a:lnSpc>
                <a:spcPct val="95000"/>
              </a:lnSpc>
              <a:spcBef>
                <a:spcPct val="0"/>
              </a:spcBef>
              <a:buFontTx/>
              <a:buNone/>
            </a:pPr>
            <a:r>
              <a:rPr lang="en-US" altLang="en-US" sz="2000"/>
              <a:t>	even if it is slower and leads to many empty seats.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3">
            <a:extLst>
              <a:ext uri="{FF2B5EF4-FFF2-40B4-BE49-F238E27FC236}">
                <a16:creationId xmlns:a16="http://schemas.microsoft.com/office/drawing/2014/main" id="{B7553E6D-BA78-574A-8D83-8F3298C5054C}"/>
              </a:ext>
            </a:extLst>
          </p:cNvPr>
          <p:cNvSpPr>
            <a:spLocks noGrp="1"/>
          </p:cNvSpPr>
          <p:nvPr>
            <p:ph type="dt" sz="quarter" idx="10"/>
          </p:nvPr>
        </p:nvSpPr>
        <p:spPr/>
        <p:txBody>
          <a:bodyPr/>
          <a:lstStyle/>
          <a:p>
            <a:pPr>
              <a:defRPr/>
            </a:pPr>
            <a:r>
              <a:rPr lang="en-US" altLang="en-US"/>
              <a:t>Winter 2021</a:t>
            </a:r>
          </a:p>
        </p:txBody>
      </p:sp>
      <p:sp>
        <p:nvSpPr>
          <p:cNvPr id="32" name="Footer Placeholder 4">
            <a:extLst>
              <a:ext uri="{FF2B5EF4-FFF2-40B4-BE49-F238E27FC236}">
                <a16:creationId xmlns:a16="http://schemas.microsoft.com/office/drawing/2014/main" id="{B6457340-2CD3-E749-9564-DC464307B687}"/>
              </a:ext>
            </a:extLst>
          </p:cNvPr>
          <p:cNvSpPr>
            <a:spLocks noGrp="1"/>
          </p:cNvSpPr>
          <p:nvPr>
            <p:ph type="ftr" sz="quarter" idx="11"/>
          </p:nvPr>
        </p:nvSpPr>
        <p:spPr/>
        <p:txBody>
          <a:bodyPr/>
          <a:lstStyle/>
          <a:p>
            <a:pPr>
              <a:defRPr/>
            </a:pPr>
            <a:r>
              <a:rPr lang="en-US" altLang="en-US"/>
              <a:t>Parallel Processing, Some Broad Topics</a:t>
            </a:r>
          </a:p>
        </p:txBody>
      </p:sp>
      <p:sp>
        <p:nvSpPr>
          <p:cNvPr id="31748" name="Slide Number Placeholder 5">
            <a:extLst>
              <a:ext uri="{FF2B5EF4-FFF2-40B4-BE49-F238E27FC236}">
                <a16:creationId xmlns:a16="http://schemas.microsoft.com/office/drawing/2014/main" id="{03ABC9BB-2C13-1F43-8D8A-B8250AD33E1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3475EF07-80C9-1F44-8A48-BAC584604FDB}" type="slidenum">
              <a:rPr lang="en-US" altLang="en-US" sz="1200" smtClean="0"/>
              <a:pPr>
                <a:spcBef>
                  <a:spcPct val="0"/>
                </a:spcBef>
                <a:buFontTx/>
                <a:buNone/>
              </a:pPr>
              <a:t>26</a:t>
            </a:fld>
            <a:endParaRPr lang="en-US" altLang="en-US" sz="1200"/>
          </a:p>
        </p:txBody>
      </p:sp>
      <p:sp>
        <p:nvSpPr>
          <p:cNvPr id="31749" name="Rectangle 6">
            <a:extLst>
              <a:ext uri="{FF2B5EF4-FFF2-40B4-BE49-F238E27FC236}">
                <a16:creationId xmlns:a16="http://schemas.microsoft.com/office/drawing/2014/main" id="{8DE526F0-2079-9448-85B1-7D4308D7F5BC}"/>
              </a:ext>
            </a:extLst>
          </p:cNvPr>
          <p:cNvSpPr>
            <a:spLocks noGrp="1" noChangeArrowheads="1"/>
          </p:cNvSpPr>
          <p:nvPr>
            <p:ph type="title"/>
          </p:nvPr>
        </p:nvSpPr>
        <p:spPr>
          <a:xfrm>
            <a:off x="304800" y="228600"/>
            <a:ext cx="8534400" cy="609600"/>
          </a:xfrm>
        </p:spPr>
        <p:txBody>
          <a:bodyPr/>
          <a:lstStyle/>
          <a:p>
            <a:pPr eaLnBrk="1" hangingPunct="1"/>
            <a:r>
              <a:rPr lang="en-US" altLang="en-US" sz="2800"/>
              <a:t>Cost-Effectiveness Adage in Parallel Processing</a:t>
            </a:r>
          </a:p>
        </p:txBody>
      </p:sp>
      <p:sp>
        <p:nvSpPr>
          <p:cNvPr id="31750" name="Rectangle 9">
            <a:extLst>
              <a:ext uri="{FF2B5EF4-FFF2-40B4-BE49-F238E27FC236}">
                <a16:creationId xmlns:a16="http://schemas.microsoft.com/office/drawing/2014/main" id="{3BB5F53E-55BA-9644-91B0-1A1C2DE7D685}"/>
              </a:ext>
            </a:extLst>
          </p:cNvPr>
          <p:cNvSpPr>
            <a:spLocks noChangeArrowheads="1"/>
          </p:cNvSpPr>
          <p:nvPr/>
        </p:nvSpPr>
        <p:spPr bwMode="auto">
          <a:xfrm>
            <a:off x="0" y="2462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31751" name="Rectangle 43">
            <a:extLst>
              <a:ext uri="{FF2B5EF4-FFF2-40B4-BE49-F238E27FC236}">
                <a16:creationId xmlns:a16="http://schemas.microsoft.com/office/drawing/2014/main" id="{7D04E5A7-409C-8546-AF39-78F5C53EC279}"/>
              </a:ext>
            </a:extLst>
          </p:cNvPr>
          <p:cNvSpPr>
            <a:spLocks noChangeArrowheads="1"/>
          </p:cNvSpPr>
          <p:nvPr/>
        </p:nvSpPr>
        <p:spPr bwMode="auto">
          <a:xfrm>
            <a:off x="0" y="205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31752" name="Rectangle 50">
            <a:extLst>
              <a:ext uri="{FF2B5EF4-FFF2-40B4-BE49-F238E27FC236}">
                <a16:creationId xmlns:a16="http://schemas.microsoft.com/office/drawing/2014/main" id="{8CE4AF90-5731-F940-B074-0CD9B2EDA2C3}"/>
              </a:ext>
            </a:extLst>
          </p:cNvPr>
          <p:cNvSpPr>
            <a:spLocks noChangeArrowheads="1"/>
          </p:cNvSpPr>
          <p:nvPr/>
        </p:nvSpPr>
        <p:spPr bwMode="auto">
          <a:xfrm>
            <a:off x="0" y="2028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31753" name="Text Box 1062">
            <a:extLst>
              <a:ext uri="{FF2B5EF4-FFF2-40B4-BE49-F238E27FC236}">
                <a16:creationId xmlns:a16="http://schemas.microsoft.com/office/drawing/2014/main" id="{4EC7275C-A0DC-8A41-9FA8-78B7474D5F29}"/>
              </a:ext>
            </a:extLst>
          </p:cNvPr>
          <p:cNvSpPr txBox="1">
            <a:spLocks noChangeArrowheads="1"/>
          </p:cNvSpPr>
          <p:nvPr/>
        </p:nvSpPr>
        <p:spPr bwMode="auto">
          <a:xfrm>
            <a:off x="471488" y="996950"/>
            <a:ext cx="7924800"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0"/>
              </a:spcBef>
              <a:buFontTx/>
              <a:buNone/>
            </a:pPr>
            <a:r>
              <a:rPr lang="en-US" altLang="en-US" sz="2000"/>
              <a:t>The most cost-effective parallel solution may not be the one with </a:t>
            </a:r>
          </a:p>
          <a:p>
            <a:pPr eaLnBrk="1" hangingPunct="1">
              <a:lnSpc>
                <a:spcPct val="95000"/>
              </a:lnSpc>
              <a:spcBef>
                <a:spcPct val="0"/>
              </a:spcBef>
              <a:buFontTx/>
              <a:buNone/>
            </a:pPr>
            <a:r>
              <a:rPr lang="en-US" altLang="en-US" sz="2000"/>
              <a:t>- Highest peak OPS (communication?) </a:t>
            </a:r>
          </a:p>
          <a:p>
            <a:pPr eaLnBrk="1" hangingPunct="1">
              <a:lnSpc>
                <a:spcPct val="95000"/>
              </a:lnSpc>
              <a:spcBef>
                <a:spcPct val="0"/>
              </a:spcBef>
              <a:buFontTx/>
              <a:buNone/>
            </a:pPr>
            <a:r>
              <a:rPr lang="en-US" altLang="en-US" sz="2000"/>
              <a:t>- Greatest speed-up (at what cost?)</a:t>
            </a:r>
          </a:p>
          <a:p>
            <a:pPr eaLnBrk="1" hangingPunct="1">
              <a:lnSpc>
                <a:spcPct val="95000"/>
              </a:lnSpc>
              <a:spcBef>
                <a:spcPct val="0"/>
              </a:spcBef>
              <a:buFontTx/>
              <a:buNone/>
            </a:pPr>
            <a:r>
              <a:rPr lang="en-US" altLang="en-US" sz="2000"/>
              <a:t>- Best utilization (hardware busy doing what?)</a:t>
            </a:r>
          </a:p>
        </p:txBody>
      </p:sp>
      <p:grpSp>
        <p:nvGrpSpPr>
          <p:cNvPr id="31754" name="Group 6">
            <a:extLst>
              <a:ext uri="{FF2B5EF4-FFF2-40B4-BE49-F238E27FC236}">
                <a16:creationId xmlns:a16="http://schemas.microsoft.com/office/drawing/2014/main" id="{31A64F77-96BC-9D41-96D5-DBFA233258F3}"/>
              </a:ext>
            </a:extLst>
          </p:cNvPr>
          <p:cNvGrpSpPr>
            <a:grpSpLocks/>
          </p:cNvGrpSpPr>
          <p:nvPr/>
        </p:nvGrpSpPr>
        <p:grpSpPr bwMode="auto">
          <a:xfrm>
            <a:off x="3048000" y="2592388"/>
            <a:ext cx="5946775" cy="3448050"/>
            <a:chOff x="3047999" y="2592179"/>
            <a:chExt cx="5947263" cy="3448170"/>
          </a:xfrm>
        </p:grpSpPr>
        <p:pic>
          <p:nvPicPr>
            <p:cNvPr id="31757" name="Picture 2" descr="Image result for amdahl's law">
              <a:extLst>
                <a:ext uri="{FF2B5EF4-FFF2-40B4-BE49-F238E27FC236}">
                  <a16:creationId xmlns:a16="http://schemas.microsoft.com/office/drawing/2014/main" id="{59454BF5-173C-B549-8904-68B910D6DF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716" t="19057" r="23659" b="11572"/>
            <a:stretch>
              <a:fillRect/>
            </a:stretch>
          </p:blipFill>
          <p:spPr bwMode="auto">
            <a:xfrm>
              <a:off x="3047999" y="2657689"/>
              <a:ext cx="4745627" cy="338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8" name="Text Box 1049">
              <a:extLst>
                <a:ext uri="{FF2B5EF4-FFF2-40B4-BE49-F238E27FC236}">
                  <a16:creationId xmlns:a16="http://schemas.microsoft.com/office/drawing/2014/main" id="{34513B79-7DBB-F643-B9A4-890D694DE252}"/>
                </a:ext>
              </a:extLst>
            </p:cNvPr>
            <p:cNvSpPr txBox="1">
              <a:spLocks noChangeArrowheads="1"/>
            </p:cNvSpPr>
            <p:nvPr/>
          </p:nvSpPr>
          <p:spPr bwMode="auto">
            <a:xfrm>
              <a:off x="7793627" y="5177013"/>
              <a:ext cx="76335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i="1"/>
                <a:t>f</a:t>
              </a:r>
              <a:r>
                <a:rPr lang="en-US" altLang="en-US" sz="1600"/>
                <a:t> = 0.5</a:t>
              </a:r>
            </a:p>
          </p:txBody>
        </p:sp>
        <p:sp>
          <p:nvSpPr>
            <p:cNvPr id="31759" name="Text Box 1049">
              <a:extLst>
                <a:ext uri="{FF2B5EF4-FFF2-40B4-BE49-F238E27FC236}">
                  <a16:creationId xmlns:a16="http://schemas.microsoft.com/office/drawing/2014/main" id="{8CD774D7-35A4-364B-B2F6-96C894B16E25}"/>
                </a:ext>
              </a:extLst>
            </p:cNvPr>
            <p:cNvSpPr txBox="1">
              <a:spLocks noChangeArrowheads="1"/>
            </p:cNvSpPr>
            <p:nvPr/>
          </p:nvSpPr>
          <p:spPr bwMode="auto">
            <a:xfrm>
              <a:off x="7793627" y="4974608"/>
              <a:ext cx="76335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i="1"/>
                <a:t>f</a:t>
              </a:r>
              <a:r>
                <a:rPr lang="en-US" altLang="en-US" sz="1600"/>
                <a:t> = 0.6</a:t>
              </a:r>
            </a:p>
          </p:txBody>
        </p:sp>
        <p:sp>
          <p:nvSpPr>
            <p:cNvPr id="31760" name="Text Box 1049">
              <a:extLst>
                <a:ext uri="{FF2B5EF4-FFF2-40B4-BE49-F238E27FC236}">
                  <a16:creationId xmlns:a16="http://schemas.microsoft.com/office/drawing/2014/main" id="{9BA7B46B-F325-E74E-831B-70457B7D9E64}"/>
                </a:ext>
              </a:extLst>
            </p:cNvPr>
            <p:cNvSpPr txBox="1">
              <a:spLocks noChangeArrowheads="1"/>
            </p:cNvSpPr>
            <p:nvPr/>
          </p:nvSpPr>
          <p:spPr bwMode="auto">
            <a:xfrm>
              <a:off x="7793627" y="4692852"/>
              <a:ext cx="76335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i="1"/>
                <a:t>f</a:t>
              </a:r>
              <a:r>
                <a:rPr lang="en-US" altLang="en-US" sz="1600"/>
                <a:t> = 0.7</a:t>
              </a:r>
            </a:p>
          </p:txBody>
        </p:sp>
        <p:sp>
          <p:nvSpPr>
            <p:cNvPr id="31761" name="Text Box 1049">
              <a:extLst>
                <a:ext uri="{FF2B5EF4-FFF2-40B4-BE49-F238E27FC236}">
                  <a16:creationId xmlns:a16="http://schemas.microsoft.com/office/drawing/2014/main" id="{C5A6C353-8D75-164F-B637-87CDB78372E3}"/>
                </a:ext>
              </a:extLst>
            </p:cNvPr>
            <p:cNvSpPr txBox="1">
              <a:spLocks noChangeArrowheads="1"/>
            </p:cNvSpPr>
            <p:nvPr/>
          </p:nvSpPr>
          <p:spPr bwMode="auto">
            <a:xfrm>
              <a:off x="7793627" y="4151893"/>
              <a:ext cx="76335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i="1"/>
                <a:t>f</a:t>
              </a:r>
              <a:r>
                <a:rPr lang="en-US" altLang="en-US" sz="1600"/>
                <a:t> = 0.8</a:t>
              </a:r>
            </a:p>
          </p:txBody>
        </p:sp>
        <p:sp>
          <p:nvSpPr>
            <p:cNvPr id="31762" name="Text Box 1049">
              <a:extLst>
                <a:ext uri="{FF2B5EF4-FFF2-40B4-BE49-F238E27FC236}">
                  <a16:creationId xmlns:a16="http://schemas.microsoft.com/office/drawing/2014/main" id="{95298750-ED89-9046-B79E-3D22FA2006BC}"/>
                </a:ext>
              </a:extLst>
            </p:cNvPr>
            <p:cNvSpPr txBox="1">
              <a:spLocks noChangeArrowheads="1"/>
            </p:cNvSpPr>
            <p:nvPr/>
          </p:nvSpPr>
          <p:spPr bwMode="auto">
            <a:xfrm>
              <a:off x="7796449" y="2644911"/>
              <a:ext cx="76335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i="1"/>
                <a:t>f</a:t>
              </a:r>
              <a:r>
                <a:rPr lang="en-US" altLang="en-US" sz="1600"/>
                <a:t> = 0.9</a:t>
              </a:r>
            </a:p>
          </p:txBody>
        </p:sp>
        <p:sp>
          <p:nvSpPr>
            <p:cNvPr id="31763" name="Text Box 1049">
              <a:extLst>
                <a:ext uri="{FF2B5EF4-FFF2-40B4-BE49-F238E27FC236}">
                  <a16:creationId xmlns:a16="http://schemas.microsoft.com/office/drawing/2014/main" id="{998C58B7-A6CF-124B-89D2-0E7945C1ABA2}"/>
                </a:ext>
              </a:extLst>
            </p:cNvPr>
            <p:cNvSpPr txBox="1">
              <a:spLocks noChangeArrowheads="1"/>
            </p:cNvSpPr>
            <p:nvPr/>
          </p:nvSpPr>
          <p:spPr bwMode="auto">
            <a:xfrm>
              <a:off x="3269999" y="2592179"/>
              <a:ext cx="116410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Speedup </a:t>
              </a:r>
              <a:r>
                <a:rPr lang="en-US" altLang="en-US" sz="1600" i="1"/>
                <a:t>s</a:t>
              </a:r>
            </a:p>
          </p:txBody>
        </p:sp>
        <p:sp>
          <p:nvSpPr>
            <p:cNvPr id="31764" name="Text Box 1049">
              <a:extLst>
                <a:ext uri="{FF2B5EF4-FFF2-40B4-BE49-F238E27FC236}">
                  <a16:creationId xmlns:a16="http://schemas.microsoft.com/office/drawing/2014/main" id="{7713373E-8BDC-9C45-8524-DDF36C7128ED}"/>
                </a:ext>
              </a:extLst>
            </p:cNvPr>
            <p:cNvSpPr txBox="1">
              <a:spLocks noChangeArrowheads="1"/>
            </p:cNvSpPr>
            <p:nvPr/>
          </p:nvSpPr>
          <p:spPr bwMode="auto">
            <a:xfrm>
              <a:off x="7624374" y="5581077"/>
              <a:ext cx="13708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Processors </a:t>
              </a:r>
              <a:r>
                <a:rPr lang="en-US" altLang="en-US" sz="1600" i="1"/>
                <a:t>p</a:t>
              </a:r>
            </a:p>
          </p:txBody>
        </p:sp>
        <p:sp>
          <p:nvSpPr>
            <p:cNvPr id="6" name="Oval 5">
              <a:extLst>
                <a:ext uri="{FF2B5EF4-FFF2-40B4-BE49-F238E27FC236}">
                  <a16:creationId xmlns:a16="http://schemas.microsoft.com/office/drawing/2014/main" id="{0307C6BF-20AB-DB4B-83F7-5E3969403342}"/>
                </a:ext>
              </a:extLst>
            </p:cNvPr>
            <p:cNvSpPr/>
            <p:nvPr/>
          </p:nvSpPr>
          <p:spPr>
            <a:xfrm flipH="1" flipV="1">
              <a:off x="7544168" y="4274988"/>
              <a:ext cx="160351" cy="15081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a:extLst>
                <a:ext uri="{FF2B5EF4-FFF2-40B4-BE49-F238E27FC236}">
                  <a16:creationId xmlns:a16="http://schemas.microsoft.com/office/drawing/2014/main" id="{90A49658-434C-CE45-8A39-DA172ADF061A}"/>
                </a:ext>
              </a:extLst>
            </p:cNvPr>
            <p:cNvSpPr/>
            <p:nvPr/>
          </p:nvSpPr>
          <p:spPr>
            <a:xfrm flipH="1" flipV="1">
              <a:off x="4638805" y="4414692"/>
              <a:ext cx="161938" cy="1508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67" name="Text Box 1049">
              <a:extLst>
                <a:ext uri="{FF2B5EF4-FFF2-40B4-BE49-F238E27FC236}">
                  <a16:creationId xmlns:a16="http://schemas.microsoft.com/office/drawing/2014/main" id="{199F8579-4591-E04A-9DB4-C1847FC2FD58}"/>
                </a:ext>
              </a:extLst>
            </p:cNvPr>
            <p:cNvSpPr txBox="1">
              <a:spLocks noChangeArrowheads="1"/>
            </p:cNvSpPr>
            <p:nvPr/>
          </p:nvSpPr>
          <p:spPr bwMode="auto">
            <a:xfrm>
              <a:off x="6846390" y="3629531"/>
              <a:ext cx="139481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High performance</a:t>
              </a:r>
            </a:p>
          </p:txBody>
        </p:sp>
        <p:sp>
          <p:nvSpPr>
            <p:cNvPr id="31768" name="Text Box 1049">
              <a:extLst>
                <a:ext uri="{FF2B5EF4-FFF2-40B4-BE49-F238E27FC236}">
                  <a16:creationId xmlns:a16="http://schemas.microsoft.com/office/drawing/2014/main" id="{69B428AA-ADBC-8841-8187-DBE1DD45BD2B}"/>
                </a:ext>
              </a:extLst>
            </p:cNvPr>
            <p:cNvSpPr txBox="1">
              <a:spLocks noChangeArrowheads="1"/>
            </p:cNvSpPr>
            <p:nvPr/>
          </p:nvSpPr>
          <p:spPr bwMode="auto">
            <a:xfrm>
              <a:off x="4249787" y="3848579"/>
              <a:ext cx="139481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Cost-effective</a:t>
              </a:r>
            </a:p>
          </p:txBody>
        </p:sp>
      </p:grpSp>
      <p:sp>
        <p:nvSpPr>
          <p:cNvPr id="31755" name="Text Box 1062">
            <a:extLst>
              <a:ext uri="{FF2B5EF4-FFF2-40B4-BE49-F238E27FC236}">
                <a16:creationId xmlns:a16="http://schemas.microsoft.com/office/drawing/2014/main" id="{5D0A8FDD-7C40-7949-A3F4-3E54166133AA}"/>
              </a:ext>
            </a:extLst>
          </p:cNvPr>
          <p:cNvSpPr txBox="1">
            <a:spLocks noChangeArrowheads="1"/>
          </p:cNvSpPr>
          <p:nvPr/>
        </p:nvSpPr>
        <p:spPr bwMode="auto">
          <a:xfrm>
            <a:off x="471488" y="2513013"/>
            <a:ext cx="2482850"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0"/>
              </a:spcBef>
              <a:buFontTx/>
              <a:buNone/>
            </a:pPr>
            <a:r>
              <a:rPr lang="en-US" altLang="en-US" sz="2000"/>
              <a:t>Why peak ops isn’t a good measure</a:t>
            </a:r>
          </a:p>
          <a:p>
            <a:pPr eaLnBrk="1" hangingPunct="1">
              <a:lnSpc>
                <a:spcPct val="95000"/>
              </a:lnSpc>
              <a:spcBef>
                <a:spcPct val="0"/>
              </a:spcBef>
              <a:buFontTx/>
              <a:buNone/>
            </a:pPr>
            <a:r>
              <a:rPr lang="en-US" altLang="en-US" sz="2000"/>
              <a:t>- 100 PFLOPS peak</a:t>
            </a:r>
          </a:p>
          <a:p>
            <a:pPr eaLnBrk="1" hangingPunct="1">
              <a:lnSpc>
                <a:spcPct val="95000"/>
              </a:lnSpc>
              <a:spcBef>
                <a:spcPct val="0"/>
              </a:spcBef>
              <a:buFontTx/>
              <a:buNone/>
            </a:pPr>
            <a:r>
              <a:rPr lang="en-US" altLang="en-US" sz="2000"/>
              <a:t>- 10 PFLOPS</a:t>
            </a:r>
          </a:p>
          <a:p>
            <a:pPr eaLnBrk="1" hangingPunct="1">
              <a:lnSpc>
                <a:spcPct val="95000"/>
              </a:lnSpc>
              <a:spcBef>
                <a:spcPct val="0"/>
              </a:spcBef>
              <a:buFontTx/>
              <a:buNone/>
            </a:pPr>
            <a:r>
              <a:rPr lang="en-US" altLang="en-US" sz="2000"/>
              <a:t>   sustained</a:t>
            </a:r>
          </a:p>
        </p:txBody>
      </p:sp>
      <p:sp>
        <p:nvSpPr>
          <p:cNvPr id="31756" name="Text Box 1062">
            <a:extLst>
              <a:ext uri="{FF2B5EF4-FFF2-40B4-BE49-F238E27FC236}">
                <a16:creationId xmlns:a16="http://schemas.microsoft.com/office/drawing/2014/main" id="{702BCCE8-F0F1-1D4B-889B-4CEDA42E9C07}"/>
              </a:ext>
            </a:extLst>
          </p:cNvPr>
          <p:cNvSpPr txBox="1">
            <a:spLocks noChangeArrowheads="1"/>
          </p:cNvSpPr>
          <p:nvPr/>
        </p:nvSpPr>
        <p:spPr bwMode="auto">
          <a:xfrm>
            <a:off x="471488" y="4400550"/>
            <a:ext cx="2328862"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0"/>
              </a:spcBef>
              <a:buFontTx/>
              <a:buNone/>
            </a:pPr>
            <a:r>
              <a:rPr lang="en-US" altLang="en-US" sz="2000"/>
              <a:t>Utilization analogy:</a:t>
            </a:r>
          </a:p>
          <a:p>
            <a:pPr eaLnBrk="1" hangingPunct="1">
              <a:lnSpc>
                <a:spcPct val="95000"/>
              </a:lnSpc>
              <a:spcBef>
                <a:spcPct val="0"/>
              </a:spcBef>
              <a:buFontTx/>
              <a:buNone/>
            </a:pPr>
            <a:r>
              <a:rPr lang="en-US" altLang="en-US" sz="2000"/>
              <a:t>- Bus, 10 riders, </a:t>
            </a:r>
          </a:p>
          <a:p>
            <a:pPr eaLnBrk="1" hangingPunct="1">
              <a:lnSpc>
                <a:spcPct val="95000"/>
              </a:lnSpc>
              <a:spcBef>
                <a:spcPct val="0"/>
              </a:spcBef>
              <a:buFontTx/>
              <a:buNone/>
            </a:pPr>
            <a:r>
              <a:rPr lang="en-US" altLang="en-US" sz="2000"/>
              <a:t>           50 seats</a:t>
            </a:r>
          </a:p>
          <a:p>
            <a:pPr eaLnBrk="1" hangingPunct="1">
              <a:lnSpc>
                <a:spcPct val="95000"/>
              </a:lnSpc>
              <a:spcBef>
                <a:spcPct val="0"/>
              </a:spcBef>
              <a:buFontTx/>
              <a:buNone/>
            </a:pPr>
            <a:r>
              <a:rPr lang="en-US" altLang="en-US" sz="2000"/>
              <a:t>- Auto, 2 riders, </a:t>
            </a:r>
          </a:p>
          <a:p>
            <a:pPr eaLnBrk="1" hangingPunct="1">
              <a:lnSpc>
                <a:spcPct val="95000"/>
              </a:lnSpc>
              <a:spcBef>
                <a:spcPct val="0"/>
              </a:spcBef>
              <a:buFontTx/>
              <a:buNone/>
            </a:pPr>
            <a:r>
              <a:rPr lang="en-US" altLang="en-US" sz="2000"/>
              <a:t>            5 seats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AD38EA21-22FE-7A42-AAF1-C243985B00C9}"/>
              </a:ext>
            </a:extLst>
          </p:cNvPr>
          <p:cNvSpPr>
            <a:spLocks noGrp="1"/>
          </p:cNvSpPr>
          <p:nvPr>
            <p:ph type="dt" sz="quarter" idx="10"/>
          </p:nvPr>
        </p:nvSpPr>
        <p:spPr/>
        <p:txBody>
          <a:bodyPr/>
          <a:lstStyle/>
          <a:p>
            <a:pPr>
              <a:defRPr/>
            </a:pPr>
            <a:r>
              <a:rPr lang="en-US" altLang="en-US"/>
              <a:t>Winter 2021</a:t>
            </a:r>
          </a:p>
        </p:txBody>
      </p:sp>
      <p:sp>
        <p:nvSpPr>
          <p:cNvPr id="8" name="Footer Placeholder 4">
            <a:extLst>
              <a:ext uri="{FF2B5EF4-FFF2-40B4-BE49-F238E27FC236}">
                <a16:creationId xmlns:a16="http://schemas.microsoft.com/office/drawing/2014/main" id="{16FCD4CF-813A-FC46-BB81-C9BDB110032B}"/>
              </a:ext>
            </a:extLst>
          </p:cNvPr>
          <p:cNvSpPr>
            <a:spLocks noGrp="1"/>
          </p:cNvSpPr>
          <p:nvPr>
            <p:ph type="ftr" sz="quarter" idx="11"/>
          </p:nvPr>
        </p:nvSpPr>
        <p:spPr/>
        <p:txBody>
          <a:bodyPr/>
          <a:lstStyle/>
          <a:p>
            <a:pPr>
              <a:defRPr/>
            </a:pPr>
            <a:r>
              <a:rPr lang="en-US" altLang="en-US"/>
              <a:t>Parallel Processing, Some Broad Topics</a:t>
            </a:r>
          </a:p>
        </p:txBody>
      </p:sp>
      <p:sp>
        <p:nvSpPr>
          <p:cNvPr id="32772" name="Slide Number Placeholder 5">
            <a:extLst>
              <a:ext uri="{FF2B5EF4-FFF2-40B4-BE49-F238E27FC236}">
                <a16:creationId xmlns:a16="http://schemas.microsoft.com/office/drawing/2014/main" id="{E4CBBD7C-3690-9745-BEEB-6E71E8816CA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AAC99138-0BF3-7640-8EF3-4E8C99F1460E}" type="slidenum">
              <a:rPr lang="en-US" altLang="en-US" sz="1200" smtClean="0"/>
              <a:pPr>
                <a:spcBef>
                  <a:spcPct val="0"/>
                </a:spcBef>
                <a:buFontTx/>
                <a:buNone/>
              </a:pPr>
              <a:t>27</a:t>
            </a:fld>
            <a:endParaRPr lang="en-US" altLang="en-US" sz="1200"/>
          </a:p>
        </p:txBody>
      </p:sp>
      <p:sp>
        <p:nvSpPr>
          <p:cNvPr id="32773" name="Rectangle 2">
            <a:extLst>
              <a:ext uri="{FF2B5EF4-FFF2-40B4-BE49-F238E27FC236}">
                <a16:creationId xmlns:a16="http://schemas.microsoft.com/office/drawing/2014/main" id="{5E57B167-A9CA-2545-AFEB-7825FF17A111}"/>
              </a:ext>
            </a:extLst>
          </p:cNvPr>
          <p:cNvSpPr>
            <a:spLocks noGrp="1" noChangeArrowheads="1"/>
          </p:cNvSpPr>
          <p:nvPr>
            <p:ph type="title"/>
          </p:nvPr>
        </p:nvSpPr>
        <p:spPr>
          <a:xfrm>
            <a:off x="228600" y="152400"/>
            <a:ext cx="8686800" cy="762000"/>
          </a:xfrm>
        </p:spPr>
        <p:txBody>
          <a:bodyPr/>
          <a:lstStyle/>
          <a:p>
            <a:pPr eaLnBrk="1" hangingPunct="1"/>
            <a:r>
              <a:rPr lang="en-US" altLang="en-US" sz="3200"/>
              <a:t>17.6  Load Balancing and Dataflow Systems</a:t>
            </a:r>
          </a:p>
        </p:txBody>
      </p:sp>
      <p:sp>
        <p:nvSpPr>
          <p:cNvPr id="32774" name="Rectangle 1047">
            <a:extLst>
              <a:ext uri="{FF2B5EF4-FFF2-40B4-BE49-F238E27FC236}">
                <a16:creationId xmlns:a16="http://schemas.microsoft.com/office/drawing/2014/main" id="{721AD0E0-6F0C-4C45-AAC6-E0663CFFBBFC}"/>
              </a:ext>
            </a:extLst>
          </p:cNvPr>
          <p:cNvSpPr>
            <a:spLocks noChangeArrowheads="1"/>
          </p:cNvSpPr>
          <p:nvPr/>
        </p:nvSpPr>
        <p:spPr bwMode="auto">
          <a:xfrm>
            <a:off x="0" y="1700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32775" name="Text Box 1062">
            <a:extLst>
              <a:ext uri="{FF2B5EF4-FFF2-40B4-BE49-F238E27FC236}">
                <a16:creationId xmlns:a16="http://schemas.microsoft.com/office/drawing/2014/main" id="{8903275A-52E3-E040-961D-3237EDA9BD6E}"/>
              </a:ext>
            </a:extLst>
          </p:cNvPr>
          <p:cNvSpPr txBox="1">
            <a:spLocks noChangeArrowheads="1"/>
          </p:cNvSpPr>
          <p:nvPr/>
        </p:nvSpPr>
        <p:spPr bwMode="auto">
          <a:xfrm>
            <a:off x="304800" y="990600"/>
            <a:ext cx="8610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Task running times are not constants</a:t>
            </a:r>
          </a:p>
          <a:p>
            <a:pPr eaLnBrk="1" hangingPunct="1">
              <a:lnSpc>
                <a:spcPct val="90000"/>
              </a:lnSpc>
              <a:spcBef>
                <a:spcPct val="0"/>
              </a:spcBef>
              <a:buFontTx/>
              <a:buNone/>
            </a:pPr>
            <a:r>
              <a:rPr lang="en-US" altLang="en-US" sz="2000">
                <a:solidFill>
                  <a:srgbClr val="000000"/>
                </a:solidFill>
                <a:cs typeface="Times New Roman" panose="02020603050405020304" pitchFamily="18" charset="0"/>
              </a:rPr>
              <a:t>A processor may run out of things to do before others complete their tasks</a:t>
            </a:r>
          </a:p>
          <a:p>
            <a:pPr eaLnBrk="1" hangingPunct="1">
              <a:lnSpc>
                <a:spcPct val="90000"/>
              </a:lnSpc>
              <a:spcBef>
                <a:spcPct val="0"/>
              </a:spcBef>
              <a:buFontTx/>
              <a:buNone/>
            </a:pPr>
            <a:r>
              <a:rPr lang="en-US" altLang="en-US" sz="2000">
                <a:solidFill>
                  <a:srgbClr val="000000"/>
                </a:solidFill>
                <a:cs typeface="Times New Roman" panose="02020603050405020304" pitchFamily="18" charset="0"/>
              </a:rPr>
              <a:t>Some processors may remain idle, waiting to hear about prerequisite tasks</a:t>
            </a:r>
          </a:p>
          <a:p>
            <a:pPr eaLnBrk="1" hangingPunct="1">
              <a:lnSpc>
                <a:spcPct val="90000"/>
              </a:lnSpc>
              <a:spcBef>
                <a:spcPct val="0"/>
              </a:spcBef>
              <a:buFontTx/>
              <a:buNone/>
            </a:pPr>
            <a:r>
              <a:rPr lang="en-US" altLang="en-US" sz="2000">
                <a:solidFill>
                  <a:srgbClr val="000000"/>
                </a:solidFill>
                <a:cs typeface="Times New Roman" panose="02020603050405020304" pitchFamily="18" charset="0"/>
              </a:rPr>
              <a:t>In these cases, a load balancing policy may be applied</a:t>
            </a:r>
          </a:p>
        </p:txBody>
      </p:sp>
      <p:sp>
        <p:nvSpPr>
          <p:cNvPr id="32776" name="Text Box 1063">
            <a:extLst>
              <a:ext uri="{FF2B5EF4-FFF2-40B4-BE49-F238E27FC236}">
                <a16:creationId xmlns:a16="http://schemas.microsoft.com/office/drawing/2014/main" id="{EC275936-72AE-8345-8C2D-A9B2D0662D80}"/>
              </a:ext>
            </a:extLst>
          </p:cNvPr>
          <p:cNvSpPr txBox="1">
            <a:spLocks noChangeArrowheads="1"/>
          </p:cNvSpPr>
          <p:nvPr/>
        </p:nvSpPr>
        <p:spPr bwMode="auto">
          <a:xfrm>
            <a:off x="304800" y="3505200"/>
            <a:ext cx="8610600"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1775" indent="-23177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Load balancing can be initiated by a lightly loaded or by an overburdened processor (receiver/sender-initiated)</a:t>
            </a:r>
          </a:p>
          <a:p>
            <a:pPr eaLnBrk="1" hangingPunct="1">
              <a:lnSpc>
                <a:spcPct val="90000"/>
              </a:lnSpc>
              <a:spcBef>
                <a:spcPct val="0"/>
              </a:spcBef>
              <a:buFontTx/>
              <a:buNone/>
            </a:pPr>
            <a:r>
              <a:rPr lang="en-US" altLang="en-US" sz="2000">
                <a:solidFill>
                  <a:srgbClr val="000000"/>
                </a:solidFill>
                <a:cs typeface="Times New Roman" panose="02020603050405020304" pitchFamily="18" charset="0"/>
              </a:rPr>
              <a:t>Unfortunately, load balancing may involve significant overhead</a:t>
            </a:r>
          </a:p>
          <a:p>
            <a:pPr eaLnBrk="1" hangingPunct="1">
              <a:lnSpc>
                <a:spcPct val="90000"/>
              </a:lnSpc>
              <a:spcBef>
                <a:spcPct val="0"/>
              </a:spcBef>
              <a:buFontTx/>
              <a:buNone/>
            </a:pPr>
            <a:r>
              <a:rPr lang="en-US" altLang="en-US" sz="2000">
                <a:solidFill>
                  <a:srgbClr val="000000"/>
                </a:solidFill>
                <a:cs typeface="Times New Roman" panose="02020603050405020304" pitchFamily="18" charset="0"/>
              </a:rPr>
              <a:t>The ultimate in automatic load-balancing is a self-scheduling system that tries to keep all processing resources running at maximum efficiency</a:t>
            </a:r>
          </a:p>
          <a:p>
            <a:pPr eaLnBrk="1" hangingPunct="1">
              <a:lnSpc>
                <a:spcPct val="90000"/>
              </a:lnSpc>
              <a:spcBef>
                <a:spcPct val="0"/>
              </a:spcBef>
              <a:buFontTx/>
              <a:buNone/>
            </a:pPr>
            <a:r>
              <a:rPr lang="en-US" altLang="en-US" sz="2000">
                <a:solidFill>
                  <a:srgbClr val="000000"/>
                </a:solidFill>
                <a:cs typeface="Times New Roman" panose="02020603050405020304" pitchFamily="18" charset="0"/>
              </a:rPr>
              <a:t>There may be a central location to which processors refer for work and where they return their results</a:t>
            </a:r>
          </a:p>
          <a:p>
            <a:pPr eaLnBrk="1" hangingPunct="1">
              <a:lnSpc>
                <a:spcPct val="90000"/>
              </a:lnSpc>
              <a:spcBef>
                <a:spcPct val="0"/>
              </a:spcBef>
              <a:buFontTx/>
              <a:buNone/>
            </a:pPr>
            <a:r>
              <a:rPr lang="en-US" altLang="en-US" sz="2000">
                <a:solidFill>
                  <a:srgbClr val="000000"/>
                </a:solidFill>
                <a:cs typeface="Times New Roman" panose="02020603050405020304" pitchFamily="18" charset="0"/>
              </a:rPr>
              <a:t>An idle processor requests that it be assigned new work by the supervisor </a:t>
            </a:r>
          </a:p>
          <a:p>
            <a:pPr eaLnBrk="1" hangingPunct="1">
              <a:lnSpc>
                <a:spcPct val="90000"/>
              </a:lnSpc>
              <a:spcBef>
                <a:spcPct val="0"/>
              </a:spcBef>
              <a:buFontTx/>
              <a:buNone/>
            </a:pPr>
            <a:r>
              <a:rPr lang="en-US" altLang="en-US" sz="2000">
                <a:solidFill>
                  <a:srgbClr val="000000"/>
                </a:solidFill>
                <a:cs typeface="Times New Roman" panose="02020603050405020304" pitchFamily="18" charset="0"/>
              </a:rPr>
              <a:t>This works nicely for tasks with small contexts or relatively long run times</a:t>
            </a:r>
          </a:p>
        </p:txBody>
      </p:sp>
      <p:sp>
        <p:nvSpPr>
          <p:cNvPr id="32777" name="Text Box 1064">
            <a:extLst>
              <a:ext uri="{FF2B5EF4-FFF2-40B4-BE49-F238E27FC236}">
                <a16:creationId xmlns:a16="http://schemas.microsoft.com/office/drawing/2014/main" id="{6E02B888-FD9F-3A46-BC71-C974FF9A0C14}"/>
              </a:ext>
            </a:extLst>
          </p:cNvPr>
          <p:cNvSpPr txBox="1">
            <a:spLocks noChangeArrowheads="1"/>
          </p:cNvSpPr>
          <p:nvPr/>
        </p:nvSpPr>
        <p:spPr bwMode="auto">
          <a:xfrm>
            <a:off x="304800" y="2362200"/>
            <a:ext cx="8610600" cy="9159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b="1">
                <a:solidFill>
                  <a:srgbClr val="CC3300"/>
                </a:solidFill>
                <a:cs typeface="Times New Roman" panose="02020603050405020304" pitchFamily="18" charset="0"/>
              </a:rPr>
              <a:t>Dynamic load balancing:</a:t>
            </a:r>
            <a:r>
              <a:rPr lang="en-US" altLang="en-US" sz="2000">
                <a:solidFill>
                  <a:srgbClr val="000000"/>
                </a:solidFill>
                <a:cs typeface="Times New Roman" panose="02020603050405020304" pitchFamily="18" charset="0"/>
              </a:rPr>
              <a:t> Switching unexecuted tasks from overloaded processors to less loaded ones, as we learn about execution times and task interdependencies at run time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61B58259-722A-094E-BD76-74720E32C7D9}"/>
              </a:ext>
            </a:extLst>
          </p:cNvPr>
          <p:cNvSpPr>
            <a:spLocks noGrp="1"/>
          </p:cNvSpPr>
          <p:nvPr>
            <p:ph type="dt" sz="quarter" idx="10"/>
          </p:nvPr>
        </p:nvSpPr>
        <p:spPr/>
        <p:txBody>
          <a:bodyPr/>
          <a:lstStyle/>
          <a:p>
            <a:pPr>
              <a:defRPr/>
            </a:pPr>
            <a:r>
              <a:rPr lang="en-US" altLang="en-US"/>
              <a:t>Winter 2021</a:t>
            </a:r>
          </a:p>
        </p:txBody>
      </p:sp>
      <p:sp>
        <p:nvSpPr>
          <p:cNvPr id="12" name="Footer Placeholder 4">
            <a:extLst>
              <a:ext uri="{FF2B5EF4-FFF2-40B4-BE49-F238E27FC236}">
                <a16:creationId xmlns:a16="http://schemas.microsoft.com/office/drawing/2014/main" id="{99AA03BE-B533-F24E-B1AE-8704DB29E451}"/>
              </a:ext>
            </a:extLst>
          </p:cNvPr>
          <p:cNvSpPr>
            <a:spLocks noGrp="1"/>
          </p:cNvSpPr>
          <p:nvPr>
            <p:ph type="ftr" sz="quarter" idx="11"/>
          </p:nvPr>
        </p:nvSpPr>
        <p:spPr/>
        <p:txBody>
          <a:bodyPr/>
          <a:lstStyle/>
          <a:p>
            <a:pPr>
              <a:defRPr/>
            </a:pPr>
            <a:r>
              <a:rPr lang="en-US" altLang="en-US"/>
              <a:t>Parallel Processing, Some Broad Topics</a:t>
            </a:r>
          </a:p>
        </p:txBody>
      </p:sp>
      <p:sp>
        <p:nvSpPr>
          <p:cNvPr id="33796" name="Slide Number Placeholder 5">
            <a:extLst>
              <a:ext uri="{FF2B5EF4-FFF2-40B4-BE49-F238E27FC236}">
                <a16:creationId xmlns:a16="http://schemas.microsoft.com/office/drawing/2014/main" id="{E213FFB8-D465-9F44-83CC-8EEF3776CA8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ABB8CC1D-865D-BD4B-8B74-F6347C01A960}" type="slidenum">
              <a:rPr lang="en-US" altLang="en-US" sz="1200" smtClean="0"/>
              <a:pPr>
                <a:spcBef>
                  <a:spcPct val="0"/>
                </a:spcBef>
                <a:buFontTx/>
                <a:buNone/>
              </a:pPr>
              <a:t>28</a:t>
            </a:fld>
            <a:endParaRPr lang="en-US" altLang="en-US" sz="1200"/>
          </a:p>
        </p:txBody>
      </p:sp>
      <p:sp>
        <p:nvSpPr>
          <p:cNvPr id="33797" name="Rectangle 2">
            <a:extLst>
              <a:ext uri="{FF2B5EF4-FFF2-40B4-BE49-F238E27FC236}">
                <a16:creationId xmlns:a16="http://schemas.microsoft.com/office/drawing/2014/main" id="{562177A6-E3F3-E041-8112-46A150D09223}"/>
              </a:ext>
            </a:extLst>
          </p:cNvPr>
          <p:cNvSpPr>
            <a:spLocks noGrp="1" noChangeArrowheads="1"/>
          </p:cNvSpPr>
          <p:nvPr>
            <p:ph type="title"/>
          </p:nvPr>
        </p:nvSpPr>
        <p:spPr>
          <a:xfrm>
            <a:off x="152400" y="152400"/>
            <a:ext cx="3657600" cy="762000"/>
          </a:xfrm>
        </p:spPr>
        <p:txBody>
          <a:bodyPr/>
          <a:lstStyle/>
          <a:p>
            <a:pPr eaLnBrk="1" hangingPunct="1"/>
            <a:r>
              <a:rPr lang="en-US" altLang="en-US" sz="2800"/>
              <a:t>Dataflow Systems</a:t>
            </a:r>
          </a:p>
        </p:txBody>
      </p:sp>
      <p:sp>
        <p:nvSpPr>
          <p:cNvPr id="33798" name="Rectangle 1035">
            <a:extLst>
              <a:ext uri="{FF2B5EF4-FFF2-40B4-BE49-F238E27FC236}">
                <a16:creationId xmlns:a16="http://schemas.microsoft.com/office/drawing/2014/main" id="{C2441F3F-09B2-794B-AF12-A3948CB9DB31}"/>
              </a:ext>
            </a:extLst>
          </p:cNvPr>
          <p:cNvSpPr>
            <a:spLocks noChangeArrowheads="1"/>
          </p:cNvSpPr>
          <p:nvPr/>
        </p:nvSpPr>
        <p:spPr bwMode="auto">
          <a:xfrm>
            <a:off x="0" y="1971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33799" name="Rectangle 1057">
            <a:extLst>
              <a:ext uri="{FF2B5EF4-FFF2-40B4-BE49-F238E27FC236}">
                <a16:creationId xmlns:a16="http://schemas.microsoft.com/office/drawing/2014/main" id="{6278F32C-7DD9-DC4A-892B-B11D7A93A9EE}"/>
              </a:ext>
            </a:extLst>
          </p:cNvPr>
          <p:cNvSpPr>
            <a:spLocks noChangeArrowheads="1"/>
          </p:cNvSpPr>
          <p:nvPr/>
        </p:nvSpPr>
        <p:spPr bwMode="auto">
          <a:xfrm>
            <a:off x="0" y="1681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nvGrpSpPr>
          <p:cNvPr id="33800" name="Group 1062">
            <a:extLst>
              <a:ext uri="{FF2B5EF4-FFF2-40B4-BE49-F238E27FC236}">
                <a16:creationId xmlns:a16="http://schemas.microsoft.com/office/drawing/2014/main" id="{BDF765E0-9E3C-474B-BA70-4971817D2E33}"/>
              </a:ext>
            </a:extLst>
          </p:cNvPr>
          <p:cNvGrpSpPr>
            <a:grpSpLocks/>
          </p:cNvGrpSpPr>
          <p:nvPr/>
        </p:nvGrpSpPr>
        <p:grpSpPr bwMode="auto">
          <a:xfrm>
            <a:off x="3581400" y="990600"/>
            <a:ext cx="5410200" cy="5121275"/>
            <a:chOff x="2256" y="624"/>
            <a:chExt cx="3408" cy="3226"/>
          </a:xfrm>
        </p:grpSpPr>
        <p:sp>
          <p:nvSpPr>
            <p:cNvPr id="33804" name="Text Box 1055">
              <a:extLst>
                <a:ext uri="{FF2B5EF4-FFF2-40B4-BE49-F238E27FC236}">
                  <a16:creationId xmlns:a16="http://schemas.microsoft.com/office/drawing/2014/main" id="{45139926-DDCC-9640-879D-3A8F91069E29}"/>
                </a:ext>
              </a:extLst>
            </p:cNvPr>
            <p:cNvSpPr txBox="1">
              <a:spLocks noChangeArrowheads="1"/>
            </p:cNvSpPr>
            <p:nvPr/>
          </p:nvSpPr>
          <p:spPr bwMode="auto">
            <a:xfrm>
              <a:off x="2400" y="3216"/>
              <a:ext cx="2976" cy="634"/>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17.9   </a:t>
              </a:r>
              <a:r>
                <a:rPr lang="en-US" altLang="en-US" sz="2000"/>
                <a:t>Example dataflow graph with token distribution at the outset (left) and after 2 time units (right).</a:t>
              </a:r>
            </a:p>
          </p:txBody>
        </p:sp>
        <p:graphicFrame>
          <p:nvGraphicFramePr>
            <p:cNvPr id="33805" name="Object 1056">
              <a:extLst>
                <a:ext uri="{FF2B5EF4-FFF2-40B4-BE49-F238E27FC236}">
                  <a16:creationId xmlns:a16="http://schemas.microsoft.com/office/drawing/2014/main" id="{1CC88D1C-F2A9-3D4A-BBA6-7AB0AED5470B}"/>
                </a:ext>
              </a:extLst>
            </p:cNvPr>
            <p:cNvGraphicFramePr>
              <a:graphicFrameLocks noChangeAspect="1"/>
            </p:cNvGraphicFramePr>
            <p:nvPr/>
          </p:nvGraphicFramePr>
          <p:xfrm>
            <a:off x="2256" y="624"/>
            <a:ext cx="3408" cy="2625"/>
          </p:xfrm>
          <a:graphic>
            <a:graphicData uri="http://schemas.openxmlformats.org/presentationml/2006/ole">
              <mc:AlternateContent xmlns:mc="http://schemas.openxmlformats.org/markup-compatibility/2006">
                <mc:Choice xmlns:v="urn:schemas-microsoft-com:vml" Requires="v">
                  <p:oleObj spid="_x0000_s33806" r:id="rId3" imgW="4483100" imgH="3352800" progId="MSDraw.Drawing.8.2">
                    <p:embed/>
                  </p:oleObj>
                </mc:Choice>
                <mc:Fallback>
                  <p:oleObj r:id="rId3" imgW="4483100" imgH="3352800" progId="MSDraw.Drawing.8.2">
                    <p:embed/>
                    <p:pic>
                      <p:nvPicPr>
                        <p:cNvPr id="0" name="Object 10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6" y="624"/>
                          <a:ext cx="3408" cy="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33801" name="Text Box 1058">
            <a:extLst>
              <a:ext uri="{FF2B5EF4-FFF2-40B4-BE49-F238E27FC236}">
                <a16:creationId xmlns:a16="http://schemas.microsoft.com/office/drawing/2014/main" id="{B4DC74BF-489F-0845-86FC-534358F82BD5}"/>
              </a:ext>
            </a:extLst>
          </p:cNvPr>
          <p:cNvSpPr txBox="1">
            <a:spLocks noChangeArrowheads="1"/>
          </p:cNvSpPr>
          <p:nvPr/>
        </p:nvSpPr>
        <p:spPr bwMode="auto">
          <a:xfrm>
            <a:off x="4343400" y="228600"/>
            <a:ext cx="3810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Hardware-level implementation of a self-scheduling scheme</a:t>
            </a:r>
          </a:p>
        </p:txBody>
      </p:sp>
      <p:sp>
        <p:nvSpPr>
          <p:cNvPr id="33802" name="Text Box 1059">
            <a:extLst>
              <a:ext uri="{FF2B5EF4-FFF2-40B4-BE49-F238E27FC236}">
                <a16:creationId xmlns:a16="http://schemas.microsoft.com/office/drawing/2014/main" id="{C8422EE1-50CA-9940-AADC-7575D4C435E5}"/>
              </a:ext>
            </a:extLst>
          </p:cNvPr>
          <p:cNvSpPr txBox="1">
            <a:spLocks noChangeArrowheads="1"/>
          </p:cNvSpPr>
          <p:nvPr/>
        </p:nvSpPr>
        <p:spPr bwMode="auto">
          <a:xfrm>
            <a:off x="304800" y="838200"/>
            <a:ext cx="3124200" cy="307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Computation represented by a dataflow graph </a:t>
            </a:r>
          </a:p>
          <a:p>
            <a:pPr eaLnBrk="1" hangingPunct="1">
              <a:spcBef>
                <a:spcPct val="0"/>
              </a:spcBef>
              <a:buFontTx/>
              <a:buNone/>
            </a:pPr>
            <a:endParaRPr lang="en-US" altLang="en-US" sz="800"/>
          </a:p>
          <a:p>
            <a:pPr eaLnBrk="1" hangingPunct="1">
              <a:spcBef>
                <a:spcPct val="0"/>
              </a:spcBef>
              <a:buFontTx/>
              <a:buNone/>
            </a:pPr>
            <a:r>
              <a:rPr lang="en-US" altLang="en-US" sz="2000"/>
              <a:t>Tokens used to keep track of data availability </a:t>
            </a:r>
          </a:p>
          <a:p>
            <a:pPr eaLnBrk="1" hangingPunct="1">
              <a:spcBef>
                <a:spcPct val="0"/>
              </a:spcBef>
              <a:buFontTx/>
              <a:buNone/>
            </a:pPr>
            <a:endParaRPr lang="en-US" altLang="en-US" sz="800"/>
          </a:p>
          <a:p>
            <a:pPr eaLnBrk="1" hangingPunct="1">
              <a:spcBef>
                <a:spcPct val="0"/>
              </a:spcBef>
              <a:buFontTx/>
              <a:buNone/>
            </a:pPr>
            <a:r>
              <a:rPr lang="en-US" altLang="en-US" sz="2000"/>
              <a:t>Once tokens appear on all inputs, node is “fired,” resulting in tokens being removed from its inputs and put on each output</a:t>
            </a:r>
            <a:endParaRPr lang="en-US" altLang="en-US" sz="800"/>
          </a:p>
        </p:txBody>
      </p:sp>
      <p:sp>
        <p:nvSpPr>
          <p:cNvPr id="33803" name="Text Box 1061">
            <a:extLst>
              <a:ext uri="{FF2B5EF4-FFF2-40B4-BE49-F238E27FC236}">
                <a16:creationId xmlns:a16="http://schemas.microsoft.com/office/drawing/2014/main" id="{331B0EBA-CCCB-114E-ABC9-8FF645E966F0}"/>
              </a:ext>
            </a:extLst>
          </p:cNvPr>
          <p:cNvSpPr txBox="1">
            <a:spLocks noChangeArrowheads="1"/>
          </p:cNvSpPr>
          <p:nvPr/>
        </p:nvSpPr>
        <p:spPr bwMode="auto">
          <a:xfrm>
            <a:off x="304800" y="4038600"/>
            <a:ext cx="3124200"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chemeClr val="accent2"/>
                </a:solidFill>
              </a:rPr>
              <a:t>Static dataflow:</a:t>
            </a:r>
            <a:r>
              <a:rPr lang="en-US" altLang="en-US" sz="2000"/>
              <a:t> No more than one token on edge</a:t>
            </a:r>
          </a:p>
          <a:p>
            <a:pPr eaLnBrk="1" hangingPunct="1">
              <a:spcBef>
                <a:spcPct val="0"/>
              </a:spcBef>
              <a:buFontTx/>
              <a:buNone/>
            </a:pPr>
            <a:endParaRPr lang="en-US" altLang="en-US" sz="800"/>
          </a:p>
          <a:p>
            <a:pPr eaLnBrk="1" hangingPunct="1">
              <a:spcBef>
                <a:spcPct val="0"/>
              </a:spcBef>
              <a:buFontTx/>
              <a:buNone/>
            </a:pPr>
            <a:r>
              <a:rPr lang="en-US" altLang="en-US" sz="2000" b="1">
                <a:solidFill>
                  <a:srgbClr val="E40000"/>
                </a:solidFill>
              </a:rPr>
              <a:t>Dynamic dataflow:</a:t>
            </a:r>
            <a:r>
              <a:rPr lang="en-US" altLang="en-US" sz="2000"/>
              <a:t> Multiple tagged tokens on edges; “consumed” after matching their tags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a:extLst>
              <a:ext uri="{FF2B5EF4-FFF2-40B4-BE49-F238E27FC236}">
                <a16:creationId xmlns:a16="http://schemas.microsoft.com/office/drawing/2014/main" id="{EE4F9B43-24FD-F34A-A37B-8593CF790235}"/>
              </a:ext>
            </a:extLst>
          </p:cNvPr>
          <p:cNvSpPr>
            <a:spLocks noGrp="1"/>
          </p:cNvSpPr>
          <p:nvPr>
            <p:ph type="dt" sz="quarter" idx="10"/>
          </p:nvPr>
        </p:nvSpPr>
        <p:spPr/>
        <p:txBody>
          <a:bodyPr/>
          <a:lstStyle/>
          <a:p>
            <a:pPr>
              <a:defRPr/>
            </a:pPr>
            <a:r>
              <a:rPr lang="en-US" altLang="en-US"/>
              <a:t>Winter 2021</a:t>
            </a:r>
          </a:p>
        </p:txBody>
      </p:sp>
      <p:sp>
        <p:nvSpPr>
          <p:cNvPr id="23" name="Footer Placeholder 4">
            <a:extLst>
              <a:ext uri="{FF2B5EF4-FFF2-40B4-BE49-F238E27FC236}">
                <a16:creationId xmlns:a16="http://schemas.microsoft.com/office/drawing/2014/main" id="{7EAAA740-0C80-5F42-BC50-1A8C99492746}"/>
              </a:ext>
            </a:extLst>
          </p:cNvPr>
          <p:cNvSpPr>
            <a:spLocks noGrp="1"/>
          </p:cNvSpPr>
          <p:nvPr>
            <p:ph type="ftr" sz="quarter" idx="11"/>
          </p:nvPr>
        </p:nvSpPr>
        <p:spPr/>
        <p:txBody>
          <a:bodyPr/>
          <a:lstStyle/>
          <a:p>
            <a:pPr>
              <a:defRPr/>
            </a:pPr>
            <a:r>
              <a:rPr lang="en-US" altLang="en-US"/>
              <a:t>Parallel Processing, Some Broad Topics</a:t>
            </a:r>
          </a:p>
        </p:txBody>
      </p:sp>
      <p:sp>
        <p:nvSpPr>
          <p:cNvPr id="34820" name="Slide Number Placeholder 5">
            <a:extLst>
              <a:ext uri="{FF2B5EF4-FFF2-40B4-BE49-F238E27FC236}">
                <a16:creationId xmlns:a16="http://schemas.microsoft.com/office/drawing/2014/main" id="{00031D67-D8C9-1746-BDB5-B5D1B40ABEB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858F77A4-922E-D344-AB2B-A856F9F2B154}" type="slidenum">
              <a:rPr lang="en-US" altLang="en-US" sz="1200" smtClean="0"/>
              <a:pPr>
                <a:spcBef>
                  <a:spcPct val="0"/>
                </a:spcBef>
                <a:buFontTx/>
                <a:buNone/>
              </a:pPr>
              <a:t>29</a:t>
            </a:fld>
            <a:endParaRPr lang="en-US" altLang="en-US" sz="1200"/>
          </a:p>
        </p:txBody>
      </p:sp>
      <p:sp>
        <p:nvSpPr>
          <p:cNvPr id="34821" name="Rectangle 2">
            <a:extLst>
              <a:ext uri="{FF2B5EF4-FFF2-40B4-BE49-F238E27FC236}">
                <a16:creationId xmlns:a16="http://schemas.microsoft.com/office/drawing/2014/main" id="{19C827D2-8C96-1F43-906F-A209099545D3}"/>
              </a:ext>
            </a:extLst>
          </p:cNvPr>
          <p:cNvSpPr>
            <a:spLocks noGrp="1" noChangeArrowheads="1"/>
          </p:cNvSpPr>
          <p:nvPr>
            <p:ph type="title"/>
          </p:nvPr>
        </p:nvSpPr>
        <p:spPr>
          <a:xfrm>
            <a:off x="228600" y="457200"/>
            <a:ext cx="8686800" cy="914400"/>
          </a:xfrm>
        </p:spPr>
        <p:txBody>
          <a:bodyPr/>
          <a:lstStyle/>
          <a:p>
            <a:pPr eaLnBrk="1" hangingPunct="1"/>
            <a:r>
              <a:rPr lang="en-US" altLang="en-US" sz="3600"/>
              <a:t>18  Data Storage, Input, and Output</a:t>
            </a:r>
          </a:p>
        </p:txBody>
      </p:sp>
      <p:sp>
        <p:nvSpPr>
          <p:cNvPr id="34822" name="Text Box 3">
            <a:extLst>
              <a:ext uri="{FF2B5EF4-FFF2-40B4-BE49-F238E27FC236}">
                <a16:creationId xmlns:a16="http://schemas.microsoft.com/office/drawing/2014/main" id="{9C7F80B0-A8B0-BF4A-B126-2822A627A482}"/>
              </a:ext>
            </a:extLst>
          </p:cNvPr>
          <p:cNvSpPr txBox="1">
            <a:spLocks noChangeArrowheads="1"/>
          </p:cNvSpPr>
          <p:nvPr/>
        </p:nvSpPr>
        <p:spPr bwMode="auto">
          <a:xfrm>
            <a:off x="304800" y="1447800"/>
            <a:ext cx="8534400" cy="1187450"/>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333399"/>
                </a:solidFill>
              </a:rPr>
              <a:t> Elaborate on problems of data distribution, caching, and I/O:</a:t>
            </a:r>
          </a:p>
          <a:p>
            <a:pPr lvl="1" eaLnBrk="1" hangingPunct="1">
              <a:spcBef>
                <a:spcPct val="0"/>
              </a:spcBef>
              <a:buFontTx/>
              <a:buChar char="•"/>
            </a:pPr>
            <a:r>
              <a:rPr lang="en-US" altLang="en-US" sz="2400">
                <a:solidFill>
                  <a:srgbClr val="333399"/>
                </a:solidFill>
              </a:rPr>
              <a:t>  Deal with speed gap between processor and memory</a:t>
            </a:r>
          </a:p>
          <a:p>
            <a:pPr lvl="1" eaLnBrk="1" hangingPunct="1">
              <a:spcBef>
                <a:spcPct val="0"/>
              </a:spcBef>
              <a:buFontTx/>
              <a:buChar char="•"/>
            </a:pPr>
            <a:r>
              <a:rPr lang="en-US" altLang="en-US" sz="2400">
                <a:solidFill>
                  <a:srgbClr val="333399"/>
                </a:solidFill>
              </a:rPr>
              <a:t>  Learn about parallel input and output technologies</a:t>
            </a:r>
          </a:p>
        </p:txBody>
      </p:sp>
      <p:graphicFrame>
        <p:nvGraphicFramePr>
          <p:cNvPr id="191492" name="Group 4">
            <a:extLst>
              <a:ext uri="{FF2B5EF4-FFF2-40B4-BE49-F238E27FC236}">
                <a16:creationId xmlns:a16="http://schemas.microsoft.com/office/drawing/2014/main" id="{278356DD-B65E-ED4F-9141-7D2631A3DAAD}"/>
              </a:ext>
            </a:extLst>
          </p:cNvPr>
          <p:cNvGraphicFramePr>
            <a:graphicFrameLocks noGrp="1"/>
          </p:cNvGraphicFramePr>
          <p:nvPr>
            <p:ph idx="1"/>
          </p:nvPr>
        </p:nvGraphicFramePr>
        <p:xfrm>
          <a:off x="914400" y="3048000"/>
          <a:ext cx="7239000" cy="2773363"/>
        </p:xfrm>
        <a:graphic>
          <a:graphicData uri="http://schemas.openxmlformats.org/drawingml/2006/table">
            <a:tbl>
              <a:tblPr/>
              <a:tblGrid>
                <a:gridCol w="7239000">
                  <a:extLst>
                    <a:ext uri="{9D8B030D-6E8A-4147-A177-3AD203B41FA5}">
                      <a16:colId xmlns:a16="http://schemas.microsoft.com/office/drawing/2014/main" val="20000"/>
                    </a:ext>
                  </a:extLst>
                </a:gridCol>
              </a:tblGrid>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99"/>
                          </a:solidFill>
                          <a:effectLst/>
                          <a:latin typeface="Arial" charset="0"/>
                          <a:ea typeface="Times New Roman" pitchFamily="18" charset="0"/>
                          <a:cs typeface="Arial" charset="0"/>
                        </a:rPr>
                        <a:t>Topics in This Chapter</a:t>
                      </a:r>
                      <a:endParaRPr kumimoji="0" lang="en-US" altLang="en-US" sz="2000" b="0" i="0" u="none" strike="noStrike" cap="none" normalizeH="0" baseline="0">
                        <a:ln>
                          <a:noFill/>
                        </a:ln>
                        <a:solidFill>
                          <a:srgbClr val="FFFF99"/>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18.1   Data Access Problems and Caching</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18.2   Cache Coherence Protocols</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18.3   Multithreading and Latency Hiding</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18.4   Parallel I/O Technology</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18.5   Redundant Disk Arrays</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18.6   Interfaces and Standards</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a:extLst>
              <a:ext uri="{FF2B5EF4-FFF2-40B4-BE49-F238E27FC236}">
                <a16:creationId xmlns:a16="http://schemas.microsoft.com/office/drawing/2014/main" id="{274AA4F2-43A6-8648-9CCD-4253FAA9F0F2}"/>
              </a:ext>
            </a:extLst>
          </p:cNvPr>
          <p:cNvSpPr>
            <a:spLocks noGrp="1"/>
          </p:cNvSpPr>
          <p:nvPr>
            <p:ph type="dt" sz="quarter" idx="10"/>
          </p:nvPr>
        </p:nvSpPr>
        <p:spPr/>
        <p:txBody>
          <a:bodyPr/>
          <a:lstStyle/>
          <a:p>
            <a:pPr>
              <a:defRPr/>
            </a:pPr>
            <a:r>
              <a:rPr lang="en-US" altLang="en-US"/>
              <a:t>Winter 2021</a:t>
            </a:r>
          </a:p>
        </p:txBody>
      </p:sp>
      <p:sp>
        <p:nvSpPr>
          <p:cNvPr id="19" name="Footer Placeholder 4">
            <a:extLst>
              <a:ext uri="{FF2B5EF4-FFF2-40B4-BE49-F238E27FC236}">
                <a16:creationId xmlns:a16="http://schemas.microsoft.com/office/drawing/2014/main" id="{1DC79F09-95D2-F342-8416-47ECBE47DA2F}"/>
              </a:ext>
            </a:extLst>
          </p:cNvPr>
          <p:cNvSpPr>
            <a:spLocks noGrp="1"/>
          </p:cNvSpPr>
          <p:nvPr>
            <p:ph type="ftr" sz="quarter" idx="11"/>
          </p:nvPr>
        </p:nvSpPr>
        <p:spPr/>
        <p:txBody>
          <a:bodyPr/>
          <a:lstStyle/>
          <a:p>
            <a:pPr>
              <a:defRPr/>
            </a:pPr>
            <a:r>
              <a:rPr lang="en-US" altLang="en-US"/>
              <a:t>Parallel Processing, Some Broad Topics</a:t>
            </a:r>
          </a:p>
        </p:txBody>
      </p:sp>
      <p:sp>
        <p:nvSpPr>
          <p:cNvPr id="6148" name="Slide Number Placeholder 5">
            <a:extLst>
              <a:ext uri="{FF2B5EF4-FFF2-40B4-BE49-F238E27FC236}">
                <a16:creationId xmlns:a16="http://schemas.microsoft.com/office/drawing/2014/main" id="{CC8673C3-8309-AF44-8D4D-7A2B31AB85B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E0171CFE-75C5-D349-B7C7-CF08BCDCBDB2}" type="slidenum">
              <a:rPr lang="en-US" altLang="en-US" sz="1200" smtClean="0"/>
              <a:pPr>
                <a:spcBef>
                  <a:spcPct val="0"/>
                </a:spcBef>
                <a:buFontTx/>
                <a:buNone/>
              </a:pPr>
              <a:t>3</a:t>
            </a:fld>
            <a:endParaRPr lang="en-US" altLang="en-US" sz="1200"/>
          </a:p>
        </p:txBody>
      </p:sp>
      <p:sp>
        <p:nvSpPr>
          <p:cNvPr id="6149" name="Rectangle 2">
            <a:extLst>
              <a:ext uri="{FF2B5EF4-FFF2-40B4-BE49-F238E27FC236}">
                <a16:creationId xmlns:a16="http://schemas.microsoft.com/office/drawing/2014/main" id="{F8358FF5-C782-1042-A49F-7A28C31CBFB8}"/>
              </a:ext>
            </a:extLst>
          </p:cNvPr>
          <p:cNvSpPr>
            <a:spLocks noGrp="1" noChangeArrowheads="1"/>
          </p:cNvSpPr>
          <p:nvPr>
            <p:ph type="title"/>
          </p:nvPr>
        </p:nvSpPr>
        <p:spPr>
          <a:xfrm>
            <a:off x="381000" y="457200"/>
            <a:ext cx="8305800" cy="838200"/>
          </a:xfrm>
        </p:spPr>
        <p:txBody>
          <a:bodyPr/>
          <a:lstStyle/>
          <a:p>
            <a:pPr eaLnBrk="1" hangingPunct="1"/>
            <a:r>
              <a:rPr lang="en-US" altLang="en-US" sz="4000"/>
              <a:t>V   Some Broad Topics</a:t>
            </a:r>
          </a:p>
        </p:txBody>
      </p:sp>
      <p:sp>
        <p:nvSpPr>
          <p:cNvPr id="6150" name="Text Box 3">
            <a:extLst>
              <a:ext uri="{FF2B5EF4-FFF2-40B4-BE49-F238E27FC236}">
                <a16:creationId xmlns:a16="http://schemas.microsoft.com/office/drawing/2014/main" id="{BB6F16DB-6C8B-AB46-B67A-4780AEA41DE1}"/>
              </a:ext>
            </a:extLst>
          </p:cNvPr>
          <p:cNvSpPr txBox="1">
            <a:spLocks noChangeArrowheads="1"/>
          </p:cNvSpPr>
          <p:nvPr/>
        </p:nvSpPr>
        <p:spPr bwMode="auto">
          <a:xfrm>
            <a:off x="381000" y="1447800"/>
            <a:ext cx="8382000" cy="1552575"/>
          </a:xfrm>
          <a:prstGeom prst="rect">
            <a:avLst/>
          </a:prstGeom>
          <a:solidFill>
            <a:srgbClr val="FF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E40000"/>
                </a:solidFill>
              </a:rPr>
              <a:t>  Study topics that cut across all architectural classes:</a:t>
            </a:r>
          </a:p>
          <a:p>
            <a:pPr lvl="1" eaLnBrk="1" hangingPunct="1">
              <a:spcBef>
                <a:spcPct val="0"/>
              </a:spcBef>
              <a:buFontTx/>
              <a:buChar char="•"/>
            </a:pPr>
            <a:r>
              <a:rPr lang="en-US" altLang="en-US" sz="2400">
                <a:solidFill>
                  <a:srgbClr val="E40000"/>
                </a:solidFill>
              </a:rPr>
              <a:t>  Mapping computations onto processors (scheduling)</a:t>
            </a:r>
          </a:p>
          <a:p>
            <a:pPr lvl="1" eaLnBrk="1" hangingPunct="1">
              <a:spcBef>
                <a:spcPct val="0"/>
              </a:spcBef>
              <a:buFontTx/>
              <a:buChar char="•"/>
            </a:pPr>
            <a:r>
              <a:rPr lang="en-US" altLang="en-US" sz="2400">
                <a:solidFill>
                  <a:srgbClr val="E40000"/>
                </a:solidFill>
              </a:rPr>
              <a:t>  Ensuring that I/O can keep up with other subsystems</a:t>
            </a:r>
          </a:p>
          <a:p>
            <a:pPr lvl="1" eaLnBrk="1" hangingPunct="1">
              <a:spcBef>
                <a:spcPct val="0"/>
              </a:spcBef>
              <a:buFontTx/>
              <a:buChar char="•"/>
            </a:pPr>
            <a:r>
              <a:rPr lang="en-US" altLang="en-US" sz="2400">
                <a:solidFill>
                  <a:srgbClr val="E40000"/>
                </a:solidFill>
              </a:rPr>
              <a:t>  Storage, system, software, and reliability issues</a:t>
            </a:r>
          </a:p>
        </p:txBody>
      </p:sp>
      <p:graphicFrame>
        <p:nvGraphicFramePr>
          <p:cNvPr id="145456" name="Group 48">
            <a:extLst>
              <a:ext uri="{FF2B5EF4-FFF2-40B4-BE49-F238E27FC236}">
                <a16:creationId xmlns:a16="http://schemas.microsoft.com/office/drawing/2014/main" id="{13FF8AE8-7D31-6848-8707-B0CCAD1B814A}"/>
              </a:ext>
            </a:extLst>
          </p:cNvPr>
          <p:cNvGraphicFramePr>
            <a:graphicFrameLocks noGrp="1"/>
          </p:cNvGraphicFramePr>
          <p:nvPr>
            <p:ph idx="1"/>
          </p:nvPr>
        </p:nvGraphicFramePr>
        <p:xfrm>
          <a:off x="1066800" y="3429000"/>
          <a:ext cx="6934200" cy="2286000"/>
        </p:xfrm>
        <a:graphic>
          <a:graphicData uri="http://schemas.openxmlformats.org/drawingml/2006/table">
            <a:tbl>
              <a:tblPr/>
              <a:tblGrid>
                <a:gridCol w="6934200">
                  <a:extLst>
                    <a:ext uri="{9D8B030D-6E8A-4147-A177-3AD203B41FA5}">
                      <a16:colId xmlns:a16="http://schemas.microsoft.com/office/drawing/2014/main" val="20000"/>
                    </a:ext>
                  </a:extLst>
                </a:gridCol>
              </a:tblGrid>
              <a:tr h="427038">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99"/>
                          </a:solidFill>
                          <a:effectLst/>
                          <a:latin typeface="Arial" charset="0"/>
                          <a:ea typeface="Times New Roman" pitchFamily="18" charset="0"/>
                          <a:cs typeface="Arial" charset="0"/>
                        </a:rPr>
                        <a:t>Topics in This Part</a:t>
                      </a:r>
                      <a:endParaRPr kumimoji="0" lang="en-US" altLang="en-US" sz="2400" b="0" i="0" u="none" strike="noStrike" cap="none" normalizeH="0" baseline="0">
                        <a:ln>
                          <a:noFill/>
                        </a:ln>
                        <a:solidFill>
                          <a:srgbClr val="FFFF99"/>
                        </a:solidFill>
                        <a:effectLst/>
                        <a:latin typeface="Times New Roman" pitchFamily="18" charset="0"/>
                        <a:ea typeface="Times New Roman" pitchFamily="18" charset="0"/>
                        <a:cs typeface="Arial"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427038">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249224"/>
                          </a:solidFill>
                          <a:effectLst/>
                          <a:latin typeface="Arial" charset="0"/>
                          <a:ea typeface="Times New Roman" pitchFamily="18" charset="0"/>
                          <a:cs typeface="Arial" charset="0"/>
                        </a:rPr>
                        <a:t>Chapter 17   Emulation and Scheduling</a:t>
                      </a:r>
                      <a:endParaRPr kumimoji="0" lang="en-US" altLang="en-US" sz="2400" b="0" i="0" u="none" strike="noStrike" cap="none" normalizeH="0" baseline="0">
                        <a:ln>
                          <a:noFill/>
                        </a:ln>
                        <a:solidFill>
                          <a:srgbClr val="249224"/>
                        </a:solidFill>
                        <a:effectLst/>
                        <a:latin typeface="Times New Roman" pitchFamily="18" charset="0"/>
                        <a:ea typeface="Times New Roman" pitchFamily="18" charset="0"/>
                        <a:cs typeface="Arial"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5450">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249224"/>
                          </a:solidFill>
                          <a:effectLst/>
                          <a:latin typeface="Arial" charset="0"/>
                          <a:ea typeface="Times New Roman" pitchFamily="18" charset="0"/>
                          <a:cs typeface="Arial" charset="0"/>
                        </a:rPr>
                        <a:t>Chapter 18   Data Storage, Input, and Output</a:t>
                      </a:r>
                      <a:endParaRPr kumimoji="0" lang="en-US" altLang="en-US" sz="2400" b="0" i="0" u="none" strike="noStrike" cap="none" normalizeH="0" baseline="0">
                        <a:ln>
                          <a:noFill/>
                        </a:ln>
                        <a:solidFill>
                          <a:srgbClr val="249224"/>
                        </a:solidFill>
                        <a:effectLst/>
                        <a:latin typeface="Times New Roman" pitchFamily="18" charset="0"/>
                        <a:ea typeface="Times New Roman" pitchFamily="18" charset="0"/>
                        <a:cs typeface="Arial"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7038">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249224"/>
                          </a:solidFill>
                          <a:effectLst/>
                          <a:latin typeface="Arial" charset="0"/>
                          <a:ea typeface="Times New Roman" pitchFamily="18" charset="0"/>
                          <a:cs typeface="Arial" charset="0"/>
                        </a:rPr>
                        <a:t>Chapter 19   Reliable Parallel Processing</a:t>
                      </a:r>
                      <a:endParaRPr kumimoji="0" lang="en-US" altLang="en-US" sz="2400" b="0" i="0" u="none" strike="noStrike" cap="none" normalizeH="0" baseline="0">
                        <a:ln>
                          <a:noFill/>
                        </a:ln>
                        <a:solidFill>
                          <a:srgbClr val="249224"/>
                        </a:solidFill>
                        <a:effectLst/>
                        <a:latin typeface="Times New Roman" pitchFamily="18" charset="0"/>
                        <a:ea typeface="Times New Roman" pitchFamily="18" charset="0"/>
                        <a:cs typeface="Arial"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7038">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249224"/>
                          </a:solidFill>
                          <a:effectLst/>
                          <a:latin typeface="Arial" charset="0"/>
                          <a:ea typeface="Times New Roman" pitchFamily="18" charset="0"/>
                          <a:cs typeface="Arial" charset="0"/>
                        </a:rPr>
                        <a:t>Chapter 20   System and Software Issues</a:t>
                      </a:r>
                      <a:endParaRPr kumimoji="0" lang="en-US" altLang="en-US" sz="2400" b="0" i="0" u="none" strike="noStrike" cap="none" normalizeH="0" baseline="0">
                        <a:ln>
                          <a:noFill/>
                        </a:ln>
                        <a:solidFill>
                          <a:srgbClr val="249224"/>
                        </a:solidFill>
                        <a:effectLst/>
                        <a:latin typeface="Times New Roman" pitchFamily="18" charset="0"/>
                        <a:ea typeface="Times New Roman" pitchFamily="18" charset="0"/>
                        <a:cs typeface="Arial"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07EE683E-7CFB-B145-B801-FC96F7AB847E}"/>
              </a:ext>
            </a:extLst>
          </p:cNvPr>
          <p:cNvSpPr>
            <a:spLocks noGrp="1"/>
          </p:cNvSpPr>
          <p:nvPr>
            <p:ph type="dt" sz="quarter" idx="10"/>
          </p:nvPr>
        </p:nvSpPr>
        <p:spPr/>
        <p:txBody>
          <a:bodyPr/>
          <a:lstStyle/>
          <a:p>
            <a:pPr>
              <a:defRPr/>
            </a:pPr>
            <a:r>
              <a:rPr lang="en-US" altLang="en-US"/>
              <a:t>Winter 2021</a:t>
            </a:r>
          </a:p>
        </p:txBody>
      </p:sp>
      <p:sp>
        <p:nvSpPr>
          <p:cNvPr id="10" name="Footer Placeholder 4">
            <a:extLst>
              <a:ext uri="{FF2B5EF4-FFF2-40B4-BE49-F238E27FC236}">
                <a16:creationId xmlns:a16="http://schemas.microsoft.com/office/drawing/2014/main" id="{559BFDE7-6B4F-A64E-B93A-310414265EE7}"/>
              </a:ext>
            </a:extLst>
          </p:cNvPr>
          <p:cNvSpPr>
            <a:spLocks noGrp="1"/>
          </p:cNvSpPr>
          <p:nvPr>
            <p:ph type="ftr" sz="quarter" idx="11"/>
          </p:nvPr>
        </p:nvSpPr>
        <p:spPr/>
        <p:txBody>
          <a:bodyPr/>
          <a:lstStyle/>
          <a:p>
            <a:pPr>
              <a:defRPr/>
            </a:pPr>
            <a:r>
              <a:rPr lang="en-US" altLang="en-US"/>
              <a:t>Parallel Processing, Some Broad Topics</a:t>
            </a:r>
          </a:p>
        </p:txBody>
      </p:sp>
      <p:sp>
        <p:nvSpPr>
          <p:cNvPr id="35844" name="Slide Number Placeholder 5">
            <a:extLst>
              <a:ext uri="{FF2B5EF4-FFF2-40B4-BE49-F238E27FC236}">
                <a16:creationId xmlns:a16="http://schemas.microsoft.com/office/drawing/2014/main" id="{9B610084-24EB-114B-AEB2-D01CE2433DC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84838250-2156-2643-A473-97C8905C4981}" type="slidenum">
              <a:rPr lang="en-US" altLang="en-US" sz="1200" smtClean="0"/>
              <a:pPr>
                <a:spcBef>
                  <a:spcPct val="0"/>
                </a:spcBef>
                <a:buFontTx/>
                <a:buNone/>
              </a:pPr>
              <a:t>30</a:t>
            </a:fld>
            <a:endParaRPr lang="en-US" altLang="en-US" sz="1200"/>
          </a:p>
        </p:txBody>
      </p:sp>
      <p:sp>
        <p:nvSpPr>
          <p:cNvPr id="35845" name="Rectangle 2">
            <a:extLst>
              <a:ext uri="{FF2B5EF4-FFF2-40B4-BE49-F238E27FC236}">
                <a16:creationId xmlns:a16="http://schemas.microsoft.com/office/drawing/2014/main" id="{AC1447CE-11BC-A34D-9AD1-AB084474316A}"/>
              </a:ext>
            </a:extLst>
          </p:cNvPr>
          <p:cNvSpPr>
            <a:spLocks noGrp="1" noChangeArrowheads="1"/>
          </p:cNvSpPr>
          <p:nvPr>
            <p:ph type="title"/>
          </p:nvPr>
        </p:nvSpPr>
        <p:spPr>
          <a:xfrm>
            <a:off x="228600" y="152400"/>
            <a:ext cx="8686800" cy="838200"/>
          </a:xfrm>
        </p:spPr>
        <p:txBody>
          <a:bodyPr/>
          <a:lstStyle/>
          <a:p>
            <a:pPr eaLnBrk="1" hangingPunct="1"/>
            <a:r>
              <a:rPr lang="en-US" altLang="en-US" sz="3200"/>
              <a:t>18.1  Data Access Problems and Caching</a:t>
            </a:r>
          </a:p>
        </p:txBody>
      </p:sp>
      <p:sp>
        <p:nvSpPr>
          <p:cNvPr id="35846" name="Rectangle 4">
            <a:extLst>
              <a:ext uri="{FF2B5EF4-FFF2-40B4-BE49-F238E27FC236}">
                <a16:creationId xmlns:a16="http://schemas.microsoft.com/office/drawing/2014/main" id="{B77221FC-40B9-A741-A970-631CC0064973}"/>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35847" name="Rectangle 7">
            <a:extLst>
              <a:ext uri="{FF2B5EF4-FFF2-40B4-BE49-F238E27FC236}">
                <a16:creationId xmlns:a16="http://schemas.microsoft.com/office/drawing/2014/main" id="{390C3798-10FC-0347-ADB4-E5C4C119DC56}"/>
              </a:ext>
            </a:extLst>
          </p:cNvPr>
          <p:cNvSpPr>
            <a:spLocks noChangeArrowheads="1"/>
          </p:cNvSpPr>
          <p:nvPr/>
        </p:nvSpPr>
        <p:spPr bwMode="auto">
          <a:xfrm>
            <a:off x="0" y="1943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35848" name="Text Box 9">
            <a:extLst>
              <a:ext uri="{FF2B5EF4-FFF2-40B4-BE49-F238E27FC236}">
                <a16:creationId xmlns:a16="http://schemas.microsoft.com/office/drawing/2014/main" id="{64A54B25-62D5-9947-B341-F19D20617ABE}"/>
              </a:ext>
            </a:extLst>
          </p:cNvPr>
          <p:cNvSpPr txBox="1">
            <a:spLocks noChangeArrowheads="1"/>
          </p:cNvSpPr>
          <p:nvPr/>
        </p:nvSpPr>
        <p:spPr bwMode="auto">
          <a:xfrm>
            <a:off x="304800" y="990600"/>
            <a:ext cx="85613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Processor-memory speed gap is aggravated by parallelism</a:t>
            </a:r>
          </a:p>
          <a:p>
            <a:pPr eaLnBrk="1" hangingPunct="1">
              <a:spcBef>
                <a:spcPct val="0"/>
              </a:spcBef>
              <a:buFontTx/>
              <a:buNone/>
            </a:pPr>
            <a:r>
              <a:rPr lang="en-US" altLang="en-US" sz="2000">
                <a:solidFill>
                  <a:srgbClr val="000000"/>
                </a:solidFill>
                <a:cs typeface="Times New Roman" panose="02020603050405020304" pitchFamily="18" charset="0"/>
              </a:rPr>
              <a:t>Centralized memory is slower; distributed memory needs remote accesses</a:t>
            </a:r>
            <a:endParaRPr lang="en-US" altLang="en-US" sz="1200">
              <a:solidFill>
                <a:srgbClr val="000000"/>
              </a:solidFill>
              <a:cs typeface="Times New Roman" panose="02020603050405020304" pitchFamily="18" charset="0"/>
            </a:endParaRPr>
          </a:p>
        </p:txBody>
      </p:sp>
      <p:sp>
        <p:nvSpPr>
          <p:cNvPr id="35849" name="Text Box 13">
            <a:extLst>
              <a:ext uri="{FF2B5EF4-FFF2-40B4-BE49-F238E27FC236}">
                <a16:creationId xmlns:a16="http://schemas.microsoft.com/office/drawing/2014/main" id="{A5DABE2E-0095-564D-9C94-6B3F0CB4AA4D}"/>
              </a:ext>
            </a:extLst>
          </p:cNvPr>
          <p:cNvSpPr txBox="1">
            <a:spLocks noChangeArrowheads="1"/>
          </p:cNvSpPr>
          <p:nvPr/>
        </p:nvSpPr>
        <p:spPr bwMode="auto">
          <a:xfrm>
            <a:off x="609600" y="3886200"/>
            <a:ext cx="1676400" cy="19208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p>
          <a:p>
            <a:pPr eaLnBrk="1" hangingPunct="1">
              <a:spcBef>
                <a:spcPct val="0"/>
              </a:spcBef>
              <a:buFontTx/>
              <a:buNone/>
            </a:pPr>
            <a:r>
              <a:rPr lang="en-US" altLang="en-US" sz="2000"/>
              <a:t>Fig. 17.8 of Parhami’s Computer Architecture text (2005)</a:t>
            </a:r>
          </a:p>
          <a:p>
            <a:pPr eaLnBrk="1" hangingPunct="1">
              <a:spcBef>
                <a:spcPct val="0"/>
              </a:spcBef>
              <a:buFontTx/>
              <a:buNone/>
            </a:pPr>
            <a:r>
              <a:rPr lang="en-US" altLang="en-US" sz="1000"/>
              <a:t> </a:t>
            </a:r>
          </a:p>
        </p:txBody>
      </p:sp>
      <p:graphicFrame>
        <p:nvGraphicFramePr>
          <p:cNvPr id="35850" name="Object 16">
            <a:extLst>
              <a:ext uri="{FF2B5EF4-FFF2-40B4-BE49-F238E27FC236}">
                <a16:creationId xmlns:a16="http://schemas.microsoft.com/office/drawing/2014/main" id="{CF8E7C6D-9BDD-7846-813C-B6DFDA1E9720}"/>
              </a:ext>
            </a:extLst>
          </p:cNvPr>
          <p:cNvGraphicFramePr>
            <a:graphicFrameLocks noChangeAspect="1"/>
          </p:cNvGraphicFramePr>
          <p:nvPr>
            <p:ph idx="1"/>
          </p:nvPr>
        </p:nvGraphicFramePr>
        <p:xfrm>
          <a:off x="2514600" y="2819400"/>
          <a:ext cx="6038850" cy="3424238"/>
        </p:xfrm>
        <a:graphic>
          <a:graphicData uri="http://schemas.openxmlformats.org/presentationml/2006/ole">
            <mc:AlternateContent xmlns:mc="http://schemas.openxmlformats.org/markup-compatibility/2006">
              <mc:Choice xmlns:v="urn:schemas-microsoft-com:vml" Requires="v">
                <p:oleObj spid="_x0000_s35852" r:id="rId3" imgW="4775200" imgH="2705100" progId="MSDraw.Drawing.8.2">
                  <p:embed/>
                </p:oleObj>
              </mc:Choice>
              <mc:Fallback>
                <p:oleObj r:id="rId3" imgW="4775200" imgH="2705100" progId="MSDraw.Drawing.8.2">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819400"/>
                        <a:ext cx="6038850" cy="3424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51" name="Text Box 18">
            <a:extLst>
              <a:ext uri="{FF2B5EF4-FFF2-40B4-BE49-F238E27FC236}">
                <a16:creationId xmlns:a16="http://schemas.microsoft.com/office/drawing/2014/main" id="{8E00711A-0C2F-834C-B247-69EA199BC6F4}"/>
              </a:ext>
            </a:extLst>
          </p:cNvPr>
          <p:cNvSpPr txBox="1">
            <a:spLocks noChangeArrowheads="1"/>
          </p:cNvSpPr>
          <p:nvPr/>
        </p:nvSpPr>
        <p:spPr bwMode="auto">
          <a:xfrm>
            <a:off x="304800" y="1752600"/>
            <a:ext cx="81486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0000"/>
                </a:solidFill>
                <a:cs typeface="Times New Roman" panose="02020603050405020304" pitchFamily="18" charset="0"/>
              </a:rPr>
              <a:t>Remedies:</a:t>
            </a:r>
            <a:r>
              <a:rPr lang="en-US" altLang="en-US" sz="2000">
                <a:solidFill>
                  <a:srgbClr val="000000"/>
                </a:solidFill>
                <a:cs typeface="Times New Roman" panose="02020603050405020304" pitchFamily="18" charset="0"/>
              </a:rPr>
              <a:t>	Judicious data distribution –- good with static data sets</a:t>
            </a:r>
          </a:p>
          <a:p>
            <a:pPr eaLnBrk="1" hangingPunct="1">
              <a:spcBef>
                <a:spcPct val="0"/>
              </a:spcBef>
              <a:buFontTx/>
              <a:buNone/>
            </a:pPr>
            <a:r>
              <a:rPr lang="en-US" altLang="en-US" sz="2000">
                <a:solidFill>
                  <a:srgbClr val="000000"/>
                </a:solidFill>
                <a:cs typeface="Times New Roman" panose="02020603050405020304" pitchFamily="18" charset="0"/>
              </a:rPr>
              <a:t>		Data caching –- introduces coherence problems</a:t>
            </a:r>
          </a:p>
          <a:p>
            <a:pPr eaLnBrk="1" hangingPunct="1">
              <a:spcBef>
                <a:spcPct val="0"/>
              </a:spcBef>
              <a:buFontTx/>
              <a:buNone/>
            </a:pPr>
            <a:r>
              <a:rPr lang="en-US" altLang="en-US" sz="2000">
                <a:solidFill>
                  <a:srgbClr val="000000"/>
                </a:solidFill>
                <a:cs typeface="Times New Roman" panose="02020603050405020304" pitchFamily="18" charset="0"/>
              </a:rPr>
              <a:t>		Latency  tolerance</a:t>
            </a:r>
            <a:r>
              <a:rPr lang="en-US" altLang="en-US" sz="800">
                <a:solidFill>
                  <a:srgbClr val="000000"/>
                </a:solidFill>
                <a:cs typeface="Times New Roman" panose="02020603050405020304" pitchFamily="18" charset="0"/>
              </a:rPr>
              <a:t> </a:t>
            </a:r>
            <a:r>
              <a:rPr lang="en-US" altLang="en-US" sz="2000">
                <a:solidFill>
                  <a:srgbClr val="000000"/>
                </a:solidFill>
                <a:cs typeface="Times New Roman" panose="02020603050405020304" pitchFamily="18" charset="0"/>
              </a:rPr>
              <a:t>/</a:t>
            </a:r>
            <a:r>
              <a:rPr lang="en-US" altLang="en-US" sz="800">
                <a:solidFill>
                  <a:srgbClr val="000000"/>
                </a:solidFill>
                <a:cs typeface="Times New Roman" panose="02020603050405020304" pitchFamily="18" charset="0"/>
              </a:rPr>
              <a:t> </a:t>
            </a:r>
            <a:r>
              <a:rPr lang="en-US" altLang="en-US" sz="2000">
                <a:solidFill>
                  <a:srgbClr val="000000"/>
                </a:solidFill>
                <a:cs typeface="Times New Roman" panose="02020603050405020304" pitchFamily="18" charset="0"/>
              </a:rPr>
              <a:t>hiding –- e.g., via multithreading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F748B70F-2BEF-BA4E-9059-2C26C669627D}"/>
              </a:ext>
            </a:extLst>
          </p:cNvPr>
          <p:cNvSpPr>
            <a:spLocks noGrp="1"/>
          </p:cNvSpPr>
          <p:nvPr>
            <p:ph type="dt" sz="quarter" idx="10"/>
          </p:nvPr>
        </p:nvSpPr>
        <p:spPr/>
        <p:txBody>
          <a:bodyPr/>
          <a:lstStyle/>
          <a:p>
            <a:pPr>
              <a:defRPr/>
            </a:pPr>
            <a:r>
              <a:rPr lang="en-US" altLang="en-US"/>
              <a:t>Winter 2021</a:t>
            </a:r>
          </a:p>
        </p:txBody>
      </p:sp>
      <p:sp>
        <p:nvSpPr>
          <p:cNvPr id="15" name="Footer Placeholder 4">
            <a:extLst>
              <a:ext uri="{FF2B5EF4-FFF2-40B4-BE49-F238E27FC236}">
                <a16:creationId xmlns:a16="http://schemas.microsoft.com/office/drawing/2014/main" id="{AE73704F-EAF9-4744-B893-95E28D1E2D81}"/>
              </a:ext>
            </a:extLst>
          </p:cNvPr>
          <p:cNvSpPr>
            <a:spLocks noGrp="1"/>
          </p:cNvSpPr>
          <p:nvPr>
            <p:ph type="ftr" sz="quarter" idx="11"/>
          </p:nvPr>
        </p:nvSpPr>
        <p:spPr/>
        <p:txBody>
          <a:bodyPr/>
          <a:lstStyle/>
          <a:p>
            <a:pPr>
              <a:defRPr/>
            </a:pPr>
            <a:r>
              <a:rPr lang="en-US" altLang="en-US"/>
              <a:t>Parallel Processing, Some Broad Topics</a:t>
            </a:r>
          </a:p>
        </p:txBody>
      </p:sp>
      <p:sp>
        <p:nvSpPr>
          <p:cNvPr id="36868" name="Slide Number Placeholder 5">
            <a:extLst>
              <a:ext uri="{FF2B5EF4-FFF2-40B4-BE49-F238E27FC236}">
                <a16:creationId xmlns:a16="http://schemas.microsoft.com/office/drawing/2014/main" id="{3AECEC3F-C49E-AF43-BC39-1A9E8F61A83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BAED8EF9-4683-C042-9688-BB0CDE7041D3}" type="slidenum">
              <a:rPr lang="en-US" altLang="en-US" sz="1200" smtClean="0"/>
              <a:pPr>
                <a:spcBef>
                  <a:spcPct val="0"/>
                </a:spcBef>
                <a:buFontTx/>
                <a:buNone/>
              </a:pPr>
              <a:t>31</a:t>
            </a:fld>
            <a:endParaRPr lang="en-US" altLang="en-US" sz="1200"/>
          </a:p>
        </p:txBody>
      </p:sp>
      <p:sp>
        <p:nvSpPr>
          <p:cNvPr id="36869" name="Rectangle 2">
            <a:extLst>
              <a:ext uri="{FF2B5EF4-FFF2-40B4-BE49-F238E27FC236}">
                <a16:creationId xmlns:a16="http://schemas.microsoft.com/office/drawing/2014/main" id="{02CB6188-29B2-6146-9C70-11ACA4F66E68}"/>
              </a:ext>
            </a:extLst>
          </p:cNvPr>
          <p:cNvSpPr>
            <a:spLocks noChangeArrowheads="1"/>
          </p:cNvSpPr>
          <p:nvPr/>
        </p:nvSpPr>
        <p:spPr bwMode="auto">
          <a:xfrm>
            <a:off x="0" y="1624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36870" name="Rectangle 3">
            <a:extLst>
              <a:ext uri="{FF2B5EF4-FFF2-40B4-BE49-F238E27FC236}">
                <a16:creationId xmlns:a16="http://schemas.microsoft.com/office/drawing/2014/main" id="{EE926F1D-5A38-AA4F-9304-EA29BC0E25CE}"/>
              </a:ext>
            </a:extLst>
          </p:cNvPr>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36871" name="Rectangle 4">
            <a:extLst>
              <a:ext uri="{FF2B5EF4-FFF2-40B4-BE49-F238E27FC236}">
                <a16:creationId xmlns:a16="http://schemas.microsoft.com/office/drawing/2014/main" id="{2C9ACD3B-35F4-7042-87BE-7F552B5D6827}"/>
              </a:ext>
            </a:extLst>
          </p:cNvPr>
          <p:cNvSpPr>
            <a:spLocks noChangeArrowheads="1"/>
          </p:cNvSpPr>
          <p:nvPr/>
        </p:nvSpPr>
        <p:spPr bwMode="auto">
          <a:xfrm>
            <a:off x="0" y="2714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36872" name="Rectangle 6">
            <a:extLst>
              <a:ext uri="{FF2B5EF4-FFF2-40B4-BE49-F238E27FC236}">
                <a16:creationId xmlns:a16="http://schemas.microsoft.com/office/drawing/2014/main" id="{A3E1D8F9-241E-3E48-99DB-22EC57D4B34A}"/>
              </a:ext>
            </a:extLst>
          </p:cNvPr>
          <p:cNvSpPr>
            <a:spLocks noGrp="1" noChangeArrowheads="1"/>
          </p:cNvSpPr>
          <p:nvPr>
            <p:ph type="title"/>
          </p:nvPr>
        </p:nvSpPr>
        <p:spPr>
          <a:xfrm>
            <a:off x="304800" y="152400"/>
            <a:ext cx="8534400" cy="685800"/>
          </a:xfrm>
        </p:spPr>
        <p:txBody>
          <a:bodyPr/>
          <a:lstStyle/>
          <a:p>
            <a:pPr eaLnBrk="1" hangingPunct="1"/>
            <a:r>
              <a:rPr lang="en-US" altLang="en-US" sz="2800"/>
              <a:t>Why Data Caching Works</a:t>
            </a:r>
          </a:p>
        </p:txBody>
      </p:sp>
      <p:sp>
        <p:nvSpPr>
          <p:cNvPr id="36873" name="Rectangle 7">
            <a:extLst>
              <a:ext uri="{FF2B5EF4-FFF2-40B4-BE49-F238E27FC236}">
                <a16:creationId xmlns:a16="http://schemas.microsoft.com/office/drawing/2014/main" id="{A216FDA0-6935-F240-BB77-583C0CA73658}"/>
              </a:ext>
            </a:extLst>
          </p:cNvPr>
          <p:cNvSpPr>
            <a:spLocks noChangeArrowheads="1"/>
          </p:cNvSpPr>
          <p:nvPr/>
        </p:nvSpPr>
        <p:spPr bwMode="auto">
          <a:xfrm>
            <a:off x="0" y="1490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36874" name="Rectangle 8">
            <a:extLst>
              <a:ext uri="{FF2B5EF4-FFF2-40B4-BE49-F238E27FC236}">
                <a16:creationId xmlns:a16="http://schemas.microsoft.com/office/drawing/2014/main" id="{8DBF8F78-2A78-314E-A2F7-4CD424ADBE55}"/>
              </a:ext>
            </a:extLst>
          </p:cNvPr>
          <p:cNvSpPr>
            <a:spLocks noChangeArrowheads="1"/>
          </p:cNvSpPr>
          <p:nvPr/>
        </p:nvSpPr>
        <p:spPr bwMode="auto">
          <a:xfrm>
            <a:off x="0" y="2209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36875" name="Rectangle 11">
            <a:extLst>
              <a:ext uri="{FF2B5EF4-FFF2-40B4-BE49-F238E27FC236}">
                <a16:creationId xmlns:a16="http://schemas.microsoft.com/office/drawing/2014/main" id="{CB1671E4-62E9-774C-9DA8-35FD346F8718}"/>
              </a:ext>
            </a:extLst>
          </p:cNvPr>
          <p:cNvSpPr>
            <a:spLocks noChangeArrowheads="1"/>
          </p:cNvSpPr>
          <p:nvPr/>
        </p:nvSpPr>
        <p:spPr bwMode="auto">
          <a:xfrm>
            <a:off x="0" y="909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nvGrpSpPr>
          <p:cNvPr id="36876" name="Group 14">
            <a:extLst>
              <a:ext uri="{FF2B5EF4-FFF2-40B4-BE49-F238E27FC236}">
                <a16:creationId xmlns:a16="http://schemas.microsoft.com/office/drawing/2014/main" id="{56849C6B-E9FB-D34C-94FC-8433A9CCC7D7}"/>
              </a:ext>
            </a:extLst>
          </p:cNvPr>
          <p:cNvGrpSpPr>
            <a:grpSpLocks/>
          </p:cNvGrpSpPr>
          <p:nvPr/>
        </p:nvGrpSpPr>
        <p:grpSpPr bwMode="auto">
          <a:xfrm>
            <a:off x="381000" y="914400"/>
            <a:ext cx="8416925" cy="5334000"/>
            <a:chOff x="240" y="576"/>
            <a:chExt cx="5302" cy="3360"/>
          </a:xfrm>
        </p:grpSpPr>
        <p:sp>
          <p:nvSpPr>
            <p:cNvPr id="36879" name="Text Box 5">
              <a:extLst>
                <a:ext uri="{FF2B5EF4-FFF2-40B4-BE49-F238E27FC236}">
                  <a16:creationId xmlns:a16="http://schemas.microsoft.com/office/drawing/2014/main" id="{8B066CC0-0533-E54D-8F91-241AB7A20AD3}"/>
                </a:ext>
              </a:extLst>
            </p:cNvPr>
            <p:cNvSpPr txBox="1">
              <a:spLocks noChangeArrowheads="1"/>
            </p:cNvSpPr>
            <p:nvPr/>
          </p:nvSpPr>
          <p:spPr bwMode="auto">
            <a:xfrm>
              <a:off x="240" y="3168"/>
              <a:ext cx="1968" cy="634"/>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18.1    </a:t>
              </a:r>
              <a:r>
                <a:rPr lang="en-US" altLang="en-US" sz="2000"/>
                <a:t>Data storage and access in a two-way set-associative cache. </a:t>
              </a:r>
            </a:p>
          </p:txBody>
        </p:sp>
        <p:graphicFrame>
          <p:nvGraphicFramePr>
            <p:cNvPr id="36880" name="Object 10">
              <a:extLst>
                <a:ext uri="{FF2B5EF4-FFF2-40B4-BE49-F238E27FC236}">
                  <a16:creationId xmlns:a16="http://schemas.microsoft.com/office/drawing/2014/main" id="{DEB92552-048F-BF4D-99FD-EBB129E0162D}"/>
                </a:ext>
              </a:extLst>
            </p:cNvPr>
            <p:cNvGraphicFramePr>
              <a:graphicFrameLocks noChangeAspect="1"/>
            </p:cNvGraphicFramePr>
            <p:nvPr/>
          </p:nvGraphicFramePr>
          <p:xfrm>
            <a:off x="2448" y="576"/>
            <a:ext cx="3094" cy="3360"/>
          </p:xfrm>
          <a:graphic>
            <a:graphicData uri="http://schemas.openxmlformats.org/presentationml/2006/ole">
              <mc:AlternateContent xmlns:mc="http://schemas.openxmlformats.org/markup-compatibility/2006">
                <mc:Choice xmlns:v="urn:schemas-microsoft-com:vml" Requires="v">
                  <p:oleObj spid="_x0000_s36881" r:id="rId3" imgW="4457700" imgH="4838700" progId="MSDraw.Drawing.8.2">
                    <p:embed/>
                  </p:oleObj>
                </mc:Choice>
                <mc:Fallback>
                  <p:oleObj r:id="rId3" imgW="4457700" imgH="4838700" progId="MSDraw.Drawing.8.2">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8" y="576"/>
                          <a:ext cx="3094" cy="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36877" name="Text Box 12">
            <a:extLst>
              <a:ext uri="{FF2B5EF4-FFF2-40B4-BE49-F238E27FC236}">
                <a16:creationId xmlns:a16="http://schemas.microsoft.com/office/drawing/2014/main" id="{75A94C26-7128-F04F-A2AD-372B04FA88BB}"/>
              </a:ext>
            </a:extLst>
          </p:cNvPr>
          <p:cNvSpPr txBox="1">
            <a:spLocks noChangeArrowheads="1"/>
          </p:cNvSpPr>
          <p:nvPr/>
        </p:nvSpPr>
        <p:spPr bwMode="auto">
          <a:xfrm>
            <a:off x="304800" y="990600"/>
            <a:ext cx="30480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Hit rate </a:t>
            </a:r>
            <a:r>
              <a:rPr lang="en-US" altLang="en-US" sz="2000" i="1"/>
              <a:t>r</a:t>
            </a:r>
            <a:r>
              <a:rPr lang="en-US" altLang="en-US" sz="2000"/>
              <a:t> (fraction of memory accesses satisfied by cache)</a:t>
            </a:r>
          </a:p>
          <a:p>
            <a:pPr eaLnBrk="1" hangingPunct="1">
              <a:spcBef>
                <a:spcPct val="0"/>
              </a:spcBef>
              <a:buFontTx/>
              <a:buNone/>
            </a:pPr>
            <a:endParaRPr lang="en-US" altLang="en-US" sz="1000"/>
          </a:p>
          <a:p>
            <a:pPr eaLnBrk="1" hangingPunct="1">
              <a:spcBef>
                <a:spcPct val="0"/>
              </a:spcBef>
              <a:buFontTx/>
              <a:buNone/>
            </a:pPr>
            <a:r>
              <a:rPr lang="en-US" altLang="en-US" sz="2000" i="1"/>
              <a:t>C</a:t>
            </a:r>
            <a:r>
              <a:rPr lang="en-US" altLang="en-US" sz="2000" baseline="-25000"/>
              <a:t>eff</a:t>
            </a:r>
            <a:r>
              <a:rPr lang="en-US" altLang="en-US" sz="2000"/>
              <a:t>  =  </a:t>
            </a:r>
            <a:r>
              <a:rPr lang="en-US" altLang="en-US" sz="2000" i="1"/>
              <a:t>C</a:t>
            </a:r>
            <a:r>
              <a:rPr lang="en-US" altLang="en-US" sz="2000" baseline="-25000"/>
              <a:t>fast</a:t>
            </a:r>
            <a:r>
              <a:rPr lang="en-US" altLang="en-US" sz="2000"/>
              <a:t> + (1 – </a:t>
            </a:r>
            <a:r>
              <a:rPr lang="en-US" altLang="en-US" sz="2000" i="1"/>
              <a:t>r</a:t>
            </a:r>
            <a:r>
              <a:rPr lang="en-US" altLang="en-US" sz="2000"/>
              <a:t>)</a:t>
            </a:r>
            <a:r>
              <a:rPr lang="en-US" altLang="en-US" sz="2000" i="1"/>
              <a:t>C</a:t>
            </a:r>
            <a:r>
              <a:rPr lang="en-US" altLang="en-US" sz="2000" baseline="-25000"/>
              <a:t>slow</a:t>
            </a:r>
          </a:p>
        </p:txBody>
      </p:sp>
      <p:sp>
        <p:nvSpPr>
          <p:cNvPr id="36878" name="Text Box 13">
            <a:extLst>
              <a:ext uri="{FF2B5EF4-FFF2-40B4-BE49-F238E27FC236}">
                <a16:creationId xmlns:a16="http://schemas.microsoft.com/office/drawing/2014/main" id="{6291256E-93C4-664F-86CF-D962E3A8F3AF}"/>
              </a:ext>
            </a:extLst>
          </p:cNvPr>
          <p:cNvSpPr txBox="1">
            <a:spLocks noChangeArrowheads="1"/>
          </p:cNvSpPr>
          <p:nvPr/>
        </p:nvSpPr>
        <p:spPr bwMode="auto">
          <a:xfrm>
            <a:off x="304800" y="2667000"/>
            <a:ext cx="3200400" cy="2073275"/>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E40000"/>
                </a:solidFill>
              </a:rPr>
              <a:t>Cache parameters:</a:t>
            </a:r>
            <a:r>
              <a:rPr lang="en-US" altLang="en-US" sz="2000"/>
              <a:t> </a:t>
            </a:r>
          </a:p>
          <a:p>
            <a:pPr eaLnBrk="1" hangingPunct="1">
              <a:spcBef>
                <a:spcPct val="0"/>
              </a:spcBef>
              <a:buFontTx/>
              <a:buNone/>
            </a:pPr>
            <a:endParaRPr lang="en-US" altLang="en-US" sz="1000"/>
          </a:p>
          <a:p>
            <a:pPr eaLnBrk="1" hangingPunct="1">
              <a:spcBef>
                <a:spcPct val="0"/>
              </a:spcBef>
              <a:buFontTx/>
              <a:buNone/>
            </a:pPr>
            <a:r>
              <a:rPr lang="en-US" altLang="en-US" sz="2000"/>
              <a:t>    Size </a:t>
            </a:r>
          </a:p>
          <a:p>
            <a:pPr eaLnBrk="1" hangingPunct="1">
              <a:spcBef>
                <a:spcPct val="0"/>
              </a:spcBef>
              <a:buFontTx/>
              <a:buNone/>
            </a:pPr>
            <a:r>
              <a:rPr lang="en-US" altLang="en-US" sz="2000"/>
              <a:t>    Block length (line width)     </a:t>
            </a:r>
          </a:p>
          <a:p>
            <a:pPr eaLnBrk="1" hangingPunct="1">
              <a:spcBef>
                <a:spcPct val="0"/>
              </a:spcBef>
              <a:buFontTx/>
              <a:buNone/>
            </a:pPr>
            <a:r>
              <a:rPr lang="en-US" altLang="en-US" sz="2000"/>
              <a:t>    Placement policy </a:t>
            </a:r>
          </a:p>
          <a:p>
            <a:pPr eaLnBrk="1" hangingPunct="1">
              <a:spcBef>
                <a:spcPct val="0"/>
              </a:spcBef>
              <a:buFontTx/>
              <a:buNone/>
            </a:pPr>
            <a:r>
              <a:rPr lang="en-US" altLang="en-US" sz="2000"/>
              <a:t>    Replacement policy </a:t>
            </a:r>
          </a:p>
          <a:p>
            <a:pPr eaLnBrk="1" hangingPunct="1">
              <a:spcBef>
                <a:spcPct val="0"/>
              </a:spcBef>
              <a:buFontTx/>
              <a:buNone/>
            </a:pPr>
            <a:r>
              <a:rPr lang="en-US" altLang="en-US" sz="2000"/>
              <a:t>    Write policy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a:extLst>
              <a:ext uri="{FF2B5EF4-FFF2-40B4-BE49-F238E27FC236}">
                <a16:creationId xmlns:a16="http://schemas.microsoft.com/office/drawing/2014/main" id="{B5AAE36E-CEA1-6B4C-9E09-F622122F7E79}"/>
              </a:ext>
            </a:extLst>
          </p:cNvPr>
          <p:cNvSpPr>
            <a:spLocks noGrp="1"/>
          </p:cNvSpPr>
          <p:nvPr>
            <p:ph type="dt" sz="quarter" idx="10"/>
          </p:nvPr>
        </p:nvSpPr>
        <p:spPr/>
        <p:txBody>
          <a:bodyPr/>
          <a:lstStyle/>
          <a:p>
            <a:pPr>
              <a:defRPr/>
            </a:pPr>
            <a:r>
              <a:rPr lang="en-US" altLang="en-US"/>
              <a:t>Winter 2021</a:t>
            </a:r>
          </a:p>
        </p:txBody>
      </p:sp>
      <p:sp>
        <p:nvSpPr>
          <p:cNvPr id="17" name="Footer Placeholder 4">
            <a:extLst>
              <a:ext uri="{FF2B5EF4-FFF2-40B4-BE49-F238E27FC236}">
                <a16:creationId xmlns:a16="http://schemas.microsoft.com/office/drawing/2014/main" id="{43513D4C-48F0-AA45-8DE7-FF62D5E6668D}"/>
              </a:ext>
            </a:extLst>
          </p:cNvPr>
          <p:cNvSpPr>
            <a:spLocks noGrp="1"/>
          </p:cNvSpPr>
          <p:nvPr>
            <p:ph type="ftr" sz="quarter" idx="11"/>
          </p:nvPr>
        </p:nvSpPr>
        <p:spPr/>
        <p:txBody>
          <a:bodyPr/>
          <a:lstStyle/>
          <a:p>
            <a:pPr>
              <a:defRPr/>
            </a:pPr>
            <a:r>
              <a:rPr lang="en-US" altLang="en-US"/>
              <a:t>Parallel Processing, Some Broad Topics</a:t>
            </a:r>
          </a:p>
        </p:txBody>
      </p:sp>
      <p:sp>
        <p:nvSpPr>
          <p:cNvPr id="37892" name="Slide Number Placeholder 5">
            <a:extLst>
              <a:ext uri="{FF2B5EF4-FFF2-40B4-BE49-F238E27FC236}">
                <a16:creationId xmlns:a16="http://schemas.microsoft.com/office/drawing/2014/main" id="{E97034D4-0D66-F14A-847E-508184BCB4F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3B0F7E1A-0A20-A045-BC67-CBCE6D53162F}" type="slidenum">
              <a:rPr lang="en-US" altLang="en-US" sz="1200" smtClean="0"/>
              <a:pPr>
                <a:spcBef>
                  <a:spcPct val="0"/>
                </a:spcBef>
                <a:buFontTx/>
                <a:buNone/>
              </a:pPr>
              <a:t>32</a:t>
            </a:fld>
            <a:endParaRPr lang="en-US" altLang="en-US" sz="1200"/>
          </a:p>
        </p:txBody>
      </p:sp>
      <p:sp>
        <p:nvSpPr>
          <p:cNvPr id="37893" name="Rectangle 2">
            <a:extLst>
              <a:ext uri="{FF2B5EF4-FFF2-40B4-BE49-F238E27FC236}">
                <a16:creationId xmlns:a16="http://schemas.microsoft.com/office/drawing/2014/main" id="{2F3062F4-1AF2-F948-B333-3DAE2A611DAE}"/>
              </a:ext>
            </a:extLst>
          </p:cNvPr>
          <p:cNvSpPr>
            <a:spLocks noChangeArrowheads="1"/>
          </p:cNvSpPr>
          <p:nvPr/>
        </p:nvSpPr>
        <p:spPr bwMode="auto">
          <a:xfrm>
            <a:off x="0" y="1624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37894" name="Rectangle 3">
            <a:extLst>
              <a:ext uri="{FF2B5EF4-FFF2-40B4-BE49-F238E27FC236}">
                <a16:creationId xmlns:a16="http://schemas.microsoft.com/office/drawing/2014/main" id="{A593F8D5-F4E5-7849-B688-3B655A5F6FF7}"/>
              </a:ext>
            </a:extLst>
          </p:cNvPr>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37895" name="Rectangle 4">
            <a:extLst>
              <a:ext uri="{FF2B5EF4-FFF2-40B4-BE49-F238E27FC236}">
                <a16:creationId xmlns:a16="http://schemas.microsoft.com/office/drawing/2014/main" id="{D89C3926-9633-C046-BDFA-A6AF658D0463}"/>
              </a:ext>
            </a:extLst>
          </p:cNvPr>
          <p:cNvSpPr>
            <a:spLocks noChangeArrowheads="1"/>
          </p:cNvSpPr>
          <p:nvPr/>
        </p:nvSpPr>
        <p:spPr bwMode="auto">
          <a:xfrm>
            <a:off x="0" y="2714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37896" name="Rectangle 5">
            <a:extLst>
              <a:ext uri="{FF2B5EF4-FFF2-40B4-BE49-F238E27FC236}">
                <a16:creationId xmlns:a16="http://schemas.microsoft.com/office/drawing/2014/main" id="{730DAB8F-E794-AC46-BB1B-3A08DC0E36C2}"/>
              </a:ext>
            </a:extLst>
          </p:cNvPr>
          <p:cNvSpPr>
            <a:spLocks noGrp="1" noChangeArrowheads="1"/>
          </p:cNvSpPr>
          <p:nvPr>
            <p:ph type="title"/>
          </p:nvPr>
        </p:nvSpPr>
        <p:spPr>
          <a:xfrm>
            <a:off x="228600" y="152400"/>
            <a:ext cx="8686800" cy="685800"/>
          </a:xfrm>
        </p:spPr>
        <p:txBody>
          <a:bodyPr/>
          <a:lstStyle/>
          <a:p>
            <a:pPr eaLnBrk="1" hangingPunct="1"/>
            <a:r>
              <a:rPr lang="en-US" altLang="en-US" sz="2800"/>
              <a:t>Benefits of Caching Formulated as Amdahl’s Law</a:t>
            </a:r>
          </a:p>
        </p:txBody>
      </p:sp>
      <p:sp>
        <p:nvSpPr>
          <p:cNvPr id="37897" name="Rectangle 6">
            <a:extLst>
              <a:ext uri="{FF2B5EF4-FFF2-40B4-BE49-F238E27FC236}">
                <a16:creationId xmlns:a16="http://schemas.microsoft.com/office/drawing/2014/main" id="{E26BAFAC-F638-204B-A5E1-6C4B6C668453}"/>
              </a:ext>
            </a:extLst>
          </p:cNvPr>
          <p:cNvSpPr>
            <a:spLocks noChangeArrowheads="1"/>
          </p:cNvSpPr>
          <p:nvPr/>
        </p:nvSpPr>
        <p:spPr bwMode="auto">
          <a:xfrm>
            <a:off x="0" y="1490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37898" name="Rectangle 7">
            <a:extLst>
              <a:ext uri="{FF2B5EF4-FFF2-40B4-BE49-F238E27FC236}">
                <a16:creationId xmlns:a16="http://schemas.microsoft.com/office/drawing/2014/main" id="{FE23DFD5-398F-D042-B882-697A29FA7335}"/>
              </a:ext>
            </a:extLst>
          </p:cNvPr>
          <p:cNvSpPr>
            <a:spLocks noChangeArrowheads="1"/>
          </p:cNvSpPr>
          <p:nvPr/>
        </p:nvSpPr>
        <p:spPr bwMode="auto">
          <a:xfrm>
            <a:off x="0" y="2209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37899" name="Rectangle 8">
            <a:extLst>
              <a:ext uri="{FF2B5EF4-FFF2-40B4-BE49-F238E27FC236}">
                <a16:creationId xmlns:a16="http://schemas.microsoft.com/office/drawing/2014/main" id="{87522CB6-921D-8B4B-B229-1A6B82604203}"/>
              </a:ext>
            </a:extLst>
          </p:cNvPr>
          <p:cNvSpPr>
            <a:spLocks noChangeArrowheads="1"/>
          </p:cNvSpPr>
          <p:nvPr/>
        </p:nvSpPr>
        <p:spPr bwMode="auto">
          <a:xfrm>
            <a:off x="0" y="909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37900" name="Text Box 13">
            <a:extLst>
              <a:ext uri="{FF2B5EF4-FFF2-40B4-BE49-F238E27FC236}">
                <a16:creationId xmlns:a16="http://schemas.microsoft.com/office/drawing/2014/main" id="{BFF8E5F4-8354-5147-B692-61D0C68C4F4B}"/>
              </a:ext>
            </a:extLst>
          </p:cNvPr>
          <p:cNvSpPr txBox="1">
            <a:spLocks noChangeArrowheads="1"/>
          </p:cNvSpPr>
          <p:nvPr/>
        </p:nvSpPr>
        <p:spPr bwMode="auto">
          <a:xfrm>
            <a:off x="228600" y="4495800"/>
            <a:ext cx="8686800" cy="1616075"/>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E40000"/>
                </a:solidFill>
              </a:rPr>
              <a:t>Generalized form of Amdahl’s speedup formula:</a:t>
            </a:r>
            <a:r>
              <a:rPr lang="en-US" altLang="en-US" sz="2000"/>
              <a:t> </a:t>
            </a:r>
          </a:p>
          <a:p>
            <a:pPr eaLnBrk="1" hangingPunct="1">
              <a:spcBef>
                <a:spcPct val="0"/>
              </a:spcBef>
              <a:buFontTx/>
              <a:buNone/>
            </a:pPr>
            <a:endParaRPr lang="en-US" altLang="en-US" sz="1000"/>
          </a:p>
          <a:p>
            <a:pPr eaLnBrk="1" hangingPunct="1">
              <a:spcBef>
                <a:spcPct val="0"/>
              </a:spcBef>
              <a:buFontTx/>
              <a:buNone/>
            </a:pPr>
            <a:r>
              <a:rPr lang="en-US" altLang="en-US" sz="2000"/>
              <a:t>    </a:t>
            </a:r>
            <a:r>
              <a:rPr lang="en-US" altLang="en-US" sz="2000" i="1"/>
              <a:t>S</a:t>
            </a:r>
            <a:r>
              <a:rPr lang="en-US" altLang="en-US" sz="2000"/>
              <a:t>  =  1/(</a:t>
            </a:r>
            <a:r>
              <a:rPr lang="en-US" altLang="en-US" sz="2000" i="1"/>
              <a:t>f</a:t>
            </a:r>
            <a:r>
              <a:rPr lang="en-US" altLang="en-US" sz="2000" baseline="-25000"/>
              <a:t>1</a:t>
            </a:r>
            <a:r>
              <a:rPr lang="en-US" altLang="en-US" sz="2000"/>
              <a:t>/</a:t>
            </a:r>
            <a:r>
              <a:rPr lang="en-US" altLang="en-US" sz="2000" i="1"/>
              <a:t>p</a:t>
            </a:r>
            <a:r>
              <a:rPr lang="en-US" altLang="en-US" sz="2000" baseline="-25000"/>
              <a:t>1</a:t>
            </a:r>
            <a:r>
              <a:rPr lang="en-US" altLang="en-US" sz="2000"/>
              <a:t> + </a:t>
            </a:r>
            <a:r>
              <a:rPr lang="en-US" altLang="en-US" sz="2000" i="1"/>
              <a:t>f</a:t>
            </a:r>
            <a:r>
              <a:rPr lang="en-US" altLang="en-US" sz="2000" baseline="-25000"/>
              <a:t>2</a:t>
            </a:r>
            <a:r>
              <a:rPr lang="en-US" altLang="en-US" sz="2000"/>
              <a:t>/</a:t>
            </a:r>
            <a:r>
              <a:rPr lang="en-US" altLang="en-US" sz="2000" i="1"/>
              <a:t>p</a:t>
            </a:r>
            <a:r>
              <a:rPr lang="en-US" altLang="en-US" sz="2000" baseline="-25000"/>
              <a:t>2</a:t>
            </a:r>
            <a:r>
              <a:rPr lang="en-US" altLang="en-US" sz="2000"/>
              <a:t> + . . . + </a:t>
            </a:r>
            <a:r>
              <a:rPr lang="en-US" altLang="en-US" sz="2000" i="1"/>
              <a:t>f</a:t>
            </a:r>
            <a:r>
              <a:rPr lang="en-US" altLang="en-US" sz="2000" i="1" baseline="-25000"/>
              <a:t>m</a:t>
            </a:r>
            <a:r>
              <a:rPr lang="en-US" altLang="en-US" sz="2000"/>
              <a:t>/</a:t>
            </a:r>
            <a:r>
              <a:rPr lang="en-US" altLang="en-US" sz="2000" i="1"/>
              <a:t>p</a:t>
            </a:r>
            <a:r>
              <a:rPr lang="en-US" altLang="en-US" sz="2000" i="1" baseline="-25000"/>
              <a:t>m</a:t>
            </a:r>
            <a:r>
              <a:rPr lang="en-US" altLang="en-US" sz="2000"/>
              <a:t>),  with </a:t>
            </a:r>
            <a:r>
              <a:rPr lang="en-US" altLang="en-US" sz="2000" i="1"/>
              <a:t>f</a:t>
            </a:r>
            <a:r>
              <a:rPr lang="en-US" altLang="en-US" sz="2000" baseline="-25000"/>
              <a:t>1</a:t>
            </a:r>
            <a:r>
              <a:rPr lang="en-US" altLang="en-US" sz="2000"/>
              <a:t> + </a:t>
            </a:r>
            <a:r>
              <a:rPr lang="en-US" altLang="en-US" sz="2000" i="1"/>
              <a:t>f</a:t>
            </a:r>
            <a:r>
              <a:rPr lang="en-US" altLang="en-US" sz="2000" baseline="-25000"/>
              <a:t>2</a:t>
            </a:r>
            <a:r>
              <a:rPr lang="en-US" altLang="en-US" sz="2000"/>
              <a:t> + . . . + </a:t>
            </a:r>
            <a:r>
              <a:rPr lang="en-US" altLang="en-US" sz="2000" i="1"/>
              <a:t>f</a:t>
            </a:r>
            <a:r>
              <a:rPr lang="en-US" altLang="en-US" sz="2000" i="1" baseline="-25000"/>
              <a:t>m</a:t>
            </a:r>
            <a:r>
              <a:rPr lang="en-US" altLang="en-US" sz="2000"/>
              <a:t> = 1</a:t>
            </a:r>
          </a:p>
          <a:p>
            <a:pPr eaLnBrk="1" hangingPunct="1">
              <a:spcBef>
                <a:spcPct val="0"/>
              </a:spcBef>
              <a:buFontTx/>
              <a:buNone/>
            </a:pPr>
            <a:endParaRPr lang="en-US" altLang="en-US" sz="1000"/>
          </a:p>
          <a:p>
            <a:pPr eaLnBrk="1" hangingPunct="1">
              <a:spcBef>
                <a:spcPct val="0"/>
              </a:spcBef>
              <a:buFontTx/>
              <a:buNone/>
            </a:pPr>
            <a:r>
              <a:rPr lang="en-US" altLang="en-US" sz="2000"/>
              <a:t>In this case, a fraction 1 – </a:t>
            </a:r>
            <a:r>
              <a:rPr lang="en-US" altLang="en-US" sz="2000" i="1"/>
              <a:t>r</a:t>
            </a:r>
            <a:r>
              <a:rPr lang="en-US" altLang="en-US" sz="2000"/>
              <a:t> is slowed down by a factor (</a:t>
            </a:r>
            <a:r>
              <a:rPr lang="en-US" altLang="en-US" sz="2000" i="1"/>
              <a:t>C</a:t>
            </a:r>
            <a:r>
              <a:rPr lang="en-US" altLang="en-US" sz="2000" baseline="-25000"/>
              <a:t>slow</a:t>
            </a:r>
            <a:r>
              <a:rPr lang="en-US" altLang="en-US" sz="2000"/>
              <a:t> + </a:t>
            </a:r>
            <a:r>
              <a:rPr lang="en-US" altLang="en-US" sz="2000" i="1"/>
              <a:t>C</a:t>
            </a:r>
            <a:r>
              <a:rPr lang="en-US" altLang="en-US" sz="2000" baseline="-25000"/>
              <a:t>fast</a:t>
            </a:r>
            <a:r>
              <a:rPr lang="en-US" altLang="en-US" sz="2000"/>
              <a:t>)</a:t>
            </a:r>
            <a:r>
              <a:rPr lang="en-US" altLang="en-US" sz="1000"/>
              <a:t> </a:t>
            </a:r>
            <a:r>
              <a:rPr lang="en-US" altLang="en-US" sz="2000"/>
              <a:t>/</a:t>
            </a:r>
            <a:r>
              <a:rPr lang="en-US" altLang="en-US" sz="1000"/>
              <a:t> </a:t>
            </a:r>
            <a:r>
              <a:rPr lang="en-US" altLang="en-US" sz="2000" i="1"/>
              <a:t>C</a:t>
            </a:r>
            <a:r>
              <a:rPr lang="en-US" altLang="en-US" sz="2000" baseline="-25000"/>
              <a:t>slow</a:t>
            </a:r>
            <a:r>
              <a:rPr lang="en-US" altLang="en-US" sz="2000"/>
              <a:t>, and a fraction </a:t>
            </a:r>
            <a:r>
              <a:rPr lang="en-US" altLang="en-US" sz="2000" i="1"/>
              <a:t>r</a:t>
            </a:r>
            <a:r>
              <a:rPr lang="en-US" altLang="en-US" sz="2000"/>
              <a:t> is speeded up by a factor </a:t>
            </a:r>
            <a:r>
              <a:rPr lang="en-US" altLang="en-US" sz="2000" i="1"/>
              <a:t>C</a:t>
            </a:r>
            <a:r>
              <a:rPr lang="en-US" altLang="en-US" sz="2000" baseline="-25000"/>
              <a:t>slow</a:t>
            </a:r>
            <a:r>
              <a:rPr lang="en-US" altLang="en-US" sz="1000"/>
              <a:t> </a:t>
            </a:r>
            <a:r>
              <a:rPr lang="en-US" altLang="en-US" sz="2000"/>
              <a:t>/</a:t>
            </a:r>
            <a:r>
              <a:rPr lang="en-US" altLang="en-US" sz="1000"/>
              <a:t> </a:t>
            </a:r>
            <a:r>
              <a:rPr lang="en-US" altLang="en-US" sz="2000" i="1"/>
              <a:t>C</a:t>
            </a:r>
            <a:r>
              <a:rPr lang="en-US" altLang="en-US" sz="2000" baseline="-25000"/>
              <a:t>fast</a:t>
            </a:r>
          </a:p>
        </p:txBody>
      </p:sp>
      <p:sp>
        <p:nvSpPr>
          <p:cNvPr id="37901" name="Text Box 14">
            <a:extLst>
              <a:ext uri="{FF2B5EF4-FFF2-40B4-BE49-F238E27FC236}">
                <a16:creationId xmlns:a16="http://schemas.microsoft.com/office/drawing/2014/main" id="{455F0E80-6051-0B46-BAAE-EB0CA2C7329F}"/>
              </a:ext>
            </a:extLst>
          </p:cNvPr>
          <p:cNvSpPr txBox="1">
            <a:spLocks noChangeArrowheads="1"/>
          </p:cNvSpPr>
          <p:nvPr/>
        </p:nvSpPr>
        <p:spPr bwMode="auto">
          <a:xfrm>
            <a:off x="3581400" y="3200400"/>
            <a:ext cx="5334000" cy="336550"/>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solidFill>
                  <a:srgbClr val="000000"/>
                </a:solidFill>
                <a:cs typeface="Times New Roman" panose="02020603050405020304" pitchFamily="18" charset="0"/>
              </a:rPr>
              <a:t>Fig. 18.3 of Parhami’s Computer Architecture text (2005)</a:t>
            </a:r>
            <a:endParaRPr lang="en-US" altLang="en-US" sz="1600">
              <a:solidFill>
                <a:schemeClr val="accent2"/>
              </a:solidFill>
            </a:endParaRPr>
          </a:p>
        </p:txBody>
      </p:sp>
      <p:graphicFrame>
        <p:nvGraphicFramePr>
          <p:cNvPr id="37902" name="Object 15">
            <a:extLst>
              <a:ext uri="{FF2B5EF4-FFF2-40B4-BE49-F238E27FC236}">
                <a16:creationId xmlns:a16="http://schemas.microsoft.com/office/drawing/2014/main" id="{E08D44DC-AED0-C44A-8C92-BF2CADA967B1}"/>
              </a:ext>
            </a:extLst>
          </p:cNvPr>
          <p:cNvGraphicFramePr>
            <a:graphicFrameLocks noChangeAspect="1"/>
          </p:cNvGraphicFramePr>
          <p:nvPr/>
        </p:nvGraphicFramePr>
        <p:xfrm>
          <a:off x="3733800" y="762000"/>
          <a:ext cx="5257800" cy="2438400"/>
        </p:xfrm>
        <a:graphic>
          <a:graphicData uri="http://schemas.openxmlformats.org/presentationml/2006/ole">
            <mc:AlternateContent xmlns:mc="http://schemas.openxmlformats.org/markup-compatibility/2006">
              <mc:Choice xmlns:v="urn:schemas-microsoft-com:vml" Requires="v">
                <p:oleObj spid="_x0000_s37907" r:id="rId3" imgW="5003800" imgH="2298700" progId="MSDraw.Drawing.8.2">
                  <p:embed/>
                </p:oleObj>
              </mc:Choice>
              <mc:Fallback>
                <p:oleObj r:id="rId3" imgW="5003800" imgH="2298700" progId="MSDraw.Drawing.8.2">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762000"/>
                        <a:ext cx="5257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903" name="Text Box 16">
            <a:extLst>
              <a:ext uri="{FF2B5EF4-FFF2-40B4-BE49-F238E27FC236}">
                <a16:creationId xmlns:a16="http://schemas.microsoft.com/office/drawing/2014/main" id="{5EBB43A5-A1DD-1448-A958-EFDC82DF528B}"/>
              </a:ext>
            </a:extLst>
          </p:cNvPr>
          <p:cNvSpPr txBox="1">
            <a:spLocks noChangeArrowheads="1"/>
          </p:cNvSpPr>
          <p:nvPr/>
        </p:nvSpPr>
        <p:spPr bwMode="auto">
          <a:xfrm>
            <a:off x="228600" y="3657600"/>
            <a:ext cx="8915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This corresponds to the miss-rate fraction 1</a:t>
            </a:r>
            <a:r>
              <a:rPr lang="en-US" altLang="en-US" sz="1000"/>
              <a:t> </a:t>
            </a:r>
            <a:r>
              <a:rPr lang="en-US" altLang="en-US" sz="2000"/>
              <a:t>–</a:t>
            </a:r>
            <a:r>
              <a:rPr lang="en-US" altLang="en-US" sz="1000"/>
              <a:t> </a:t>
            </a:r>
            <a:r>
              <a:rPr lang="en-US" altLang="en-US" sz="2000" i="1"/>
              <a:t>r</a:t>
            </a:r>
            <a:r>
              <a:rPr lang="en-US" altLang="en-US" sz="2000"/>
              <a:t> of accesses being unaffected </a:t>
            </a:r>
          </a:p>
          <a:p>
            <a:pPr eaLnBrk="1" hangingPunct="1">
              <a:spcBef>
                <a:spcPct val="0"/>
              </a:spcBef>
              <a:buFontTx/>
              <a:buNone/>
            </a:pPr>
            <a:r>
              <a:rPr lang="en-US" altLang="en-US" sz="2000"/>
              <a:t>and the hit-rate fraction </a:t>
            </a:r>
            <a:r>
              <a:rPr lang="en-US" altLang="en-US" sz="2000" i="1"/>
              <a:t>r</a:t>
            </a:r>
            <a:r>
              <a:rPr lang="en-US" altLang="en-US" sz="2000"/>
              <a:t> (almost 1) being speeded up by a factor </a:t>
            </a:r>
            <a:r>
              <a:rPr lang="en-US" altLang="en-US" sz="2000" i="1"/>
              <a:t>C</a:t>
            </a:r>
            <a:r>
              <a:rPr lang="en-US" altLang="en-US" sz="2000" baseline="-25000"/>
              <a:t>slow</a:t>
            </a:r>
            <a:r>
              <a:rPr lang="en-US" altLang="en-US" sz="2000"/>
              <a:t>/</a:t>
            </a:r>
            <a:r>
              <a:rPr lang="en-US" altLang="en-US" sz="2000" i="1"/>
              <a:t>C</a:t>
            </a:r>
            <a:r>
              <a:rPr lang="en-US" altLang="en-US" sz="2000" baseline="-25000"/>
              <a:t>fast</a:t>
            </a:r>
          </a:p>
        </p:txBody>
      </p:sp>
      <p:grpSp>
        <p:nvGrpSpPr>
          <p:cNvPr id="37904" name="Group 20">
            <a:extLst>
              <a:ext uri="{FF2B5EF4-FFF2-40B4-BE49-F238E27FC236}">
                <a16:creationId xmlns:a16="http://schemas.microsoft.com/office/drawing/2014/main" id="{77D3CD7E-1296-964B-9189-CEE20AA7FEA8}"/>
              </a:ext>
            </a:extLst>
          </p:cNvPr>
          <p:cNvGrpSpPr>
            <a:grpSpLocks/>
          </p:cNvGrpSpPr>
          <p:nvPr/>
        </p:nvGrpSpPr>
        <p:grpSpPr bwMode="auto">
          <a:xfrm>
            <a:off x="228600" y="990600"/>
            <a:ext cx="3505200" cy="2516188"/>
            <a:chOff x="144" y="624"/>
            <a:chExt cx="2208" cy="1585"/>
          </a:xfrm>
        </p:grpSpPr>
        <p:sp>
          <p:nvSpPr>
            <p:cNvPr id="37905" name="Text Box 12">
              <a:extLst>
                <a:ext uri="{FF2B5EF4-FFF2-40B4-BE49-F238E27FC236}">
                  <a16:creationId xmlns:a16="http://schemas.microsoft.com/office/drawing/2014/main" id="{DDF2A9EC-439A-6B47-A9B1-3EB8AEE62CE0}"/>
                </a:ext>
              </a:extLst>
            </p:cNvPr>
            <p:cNvSpPr txBox="1">
              <a:spLocks noChangeArrowheads="1"/>
            </p:cNvSpPr>
            <p:nvPr/>
          </p:nvSpPr>
          <p:spPr bwMode="auto">
            <a:xfrm>
              <a:off x="144" y="624"/>
              <a:ext cx="2208" cy="1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682625" algn="l"/>
                  <a:tab pos="1597025" algn="l"/>
                </a:tabLst>
                <a:defRPr sz="3200">
                  <a:solidFill>
                    <a:schemeClr val="tx1"/>
                  </a:solidFill>
                  <a:latin typeface="Arial" panose="020B0604020202020204" pitchFamily="34" charset="0"/>
                </a:defRPr>
              </a:lvl1pPr>
              <a:lvl2pPr marL="742950" indent="-285750">
                <a:spcBef>
                  <a:spcPct val="20000"/>
                </a:spcBef>
                <a:buChar char="–"/>
                <a:tabLst>
                  <a:tab pos="682625" algn="l"/>
                  <a:tab pos="1597025" algn="l"/>
                </a:tabLst>
                <a:defRPr sz="2800">
                  <a:solidFill>
                    <a:schemeClr val="tx1"/>
                  </a:solidFill>
                  <a:latin typeface="Arial" panose="020B0604020202020204" pitchFamily="34" charset="0"/>
                </a:defRPr>
              </a:lvl2pPr>
              <a:lvl3pPr marL="1143000" indent="-228600">
                <a:spcBef>
                  <a:spcPct val="20000"/>
                </a:spcBef>
                <a:buChar char="•"/>
                <a:tabLst>
                  <a:tab pos="682625" algn="l"/>
                  <a:tab pos="1597025" algn="l"/>
                </a:tabLst>
                <a:defRPr sz="2400">
                  <a:solidFill>
                    <a:schemeClr val="tx1"/>
                  </a:solidFill>
                  <a:latin typeface="Arial" panose="020B0604020202020204" pitchFamily="34" charset="0"/>
                </a:defRPr>
              </a:lvl3pPr>
              <a:lvl4pPr marL="1600200" indent="-228600">
                <a:spcBef>
                  <a:spcPct val="20000"/>
                </a:spcBef>
                <a:buChar char="–"/>
                <a:tabLst>
                  <a:tab pos="682625" algn="l"/>
                  <a:tab pos="1597025" algn="l"/>
                </a:tabLst>
                <a:defRPr sz="2000">
                  <a:solidFill>
                    <a:schemeClr val="tx1"/>
                  </a:solidFill>
                  <a:latin typeface="Arial" panose="020B0604020202020204" pitchFamily="34" charset="0"/>
                </a:defRPr>
              </a:lvl4pPr>
              <a:lvl5pPr marL="2057400" indent="-228600">
                <a:spcBef>
                  <a:spcPct val="20000"/>
                </a:spcBef>
                <a:buChar char="»"/>
                <a:tabLst>
                  <a:tab pos="682625" algn="l"/>
                  <a:tab pos="159702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682625" algn="l"/>
                  <a:tab pos="159702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682625" algn="l"/>
                  <a:tab pos="159702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682625" algn="l"/>
                  <a:tab pos="159702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682625" algn="l"/>
                  <a:tab pos="1597025" algn="l"/>
                </a:tabLst>
                <a:defRPr sz="2000">
                  <a:solidFill>
                    <a:schemeClr val="tx1"/>
                  </a:solidFill>
                  <a:latin typeface="Arial" panose="020B0604020202020204" pitchFamily="34" charset="0"/>
                </a:defRPr>
              </a:lvl9pPr>
            </a:lstStyle>
            <a:p>
              <a:pPr eaLnBrk="1" hangingPunct="1">
                <a:spcBef>
                  <a:spcPct val="0"/>
                </a:spcBef>
                <a:buFontTx/>
                <a:buNone/>
              </a:pPr>
              <a:r>
                <a:rPr lang="en-US" altLang="en-US" sz="2000"/>
                <a:t>Hit rate </a:t>
              </a:r>
              <a:r>
                <a:rPr lang="en-US" altLang="en-US" sz="2000" i="1"/>
                <a:t>r</a:t>
              </a:r>
              <a:r>
                <a:rPr lang="en-US" altLang="en-US" sz="2000"/>
                <a:t> (fraction of memory accesses satisfied by cache)</a:t>
              </a:r>
            </a:p>
            <a:p>
              <a:pPr eaLnBrk="1" hangingPunct="1">
                <a:spcBef>
                  <a:spcPct val="0"/>
                </a:spcBef>
                <a:buFontTx/>
                <a:buNone/>
              </a:pPr>
              <a:endParaRPr lang="en-US" altLang="en-US" sz="1000"/>
            </a:p>
            <a:p>
              <a:pPr eaLnBrk="1" hangingPunct="1">
                <a:spcBef>
                  <a:spcPct val="0"/>
                </a:spcBef>
                <a:buFontTx/>
                <a:buNone/>
              </a:pPr>
              <a:r>
                <a:rPr lang="en-US" altLang="en-US" sz="2000" i="1"/>
                <a:t>C</a:t>
              </a:r>
              <a:r>
                <a:rPr lang="en-US" altLang="en-US" sz="2000" baseline="-25000"/>
                <a:t>eff</a:t>
              </a:r>
              <a:r>
                <a:rPr lang="en-US" altLang="en-US" sz="2000"/>
                <a:t> = </a:t>
              </a:r>
              <a:r>
                <a:rPr lang="en-US" altLang="en-US" sz="2000" i="1"/>
                <a:t>C</a:t>
              </a:r>
              <a:r>
                <a:rPr lang="en-US" altLang="en-US" sz="2000" baseline="-25000"/>
                <a:t>fast</a:t>
              </a:r>
              <a:r>
                <a:rPr lang="en-US" altLang="en-US" sz="2000"/>
                <a:t> + (1 – </a:t>
              </a:r>
              <a:r>
                <a:rPr lang="en-US" altLang="en-US" sz="2000" i="1"/>
                <a:t>r</a:t>
              </a:r>
              <a:r>
                <a:rPr lang="en-US" altLang="en-US" sz="2000"/>
                <a:t>)</a:t>
              </a:r>
              <a:r>
                <a:rPr lang="en-US" altLang="en-US" sz="2000" i="1"/>
                <a:t>C</a:t>
              </a:r>
              <a:r>
                <a:rPr lang="en-US" altLang="en-US" sz="2000" baseline="-25000"/>
                <a:t>slow</a:t>
              </a:r>
            </a:p>
            <a:p>
              <a:pPr eaLnBrk="1" hangingPunct="1">
                <a:spcBef>
                  <a:spcPct val="0"/>
                </a:spcBef>
                <a:buFontTx/>
                <a:buNone/>
              </a:pPr>
              <a:endParaRPr lang="en-US" altLang="en-US" sz="2000" baseline="-25000"/>
            </a:p>
            <a:p>
              <a:pPr eaLnBrk="1" hangingPunct="1">
                <a:spcBef>
                  <a:spcPct val="0"/>
                </a:spcBef>
                <a:buFontTx/>
                <a:buNone/>
              </a:pPr>
              <a:r>
                <a:rPr lang="en-US" altLang="en-US" sz="2000" i="1"/>
                <a:t>S    </a:t>
              </a:r>
              <a:r>
                <a:rPr lang="en-US" altLang="en-US" sz="2000"/>
                <a:t>=</a:t>
              </a:r>
              <a:r>
                <a:rPr lang="en-US" altLang="en-US" sz="2000" i="1"/>
                <a:t> C</a:t>
              </a:r>
              <a:r>
                <a:rPr lang="en-US" altLang="en-US" sz="2000" baseline="-25000"/>
                <a:t>slow </a:t>
              </a:r>
              <a:r>
                <a:rPr lang="en-US" altLang="en-US" sz="2000"/>
                <a:t>/</a:t>
              </a:r>
              <a:r>
                <a:rPr lang="en-US" altLang="en-US" sz="1000"/>
                <a:t> </a:t>
              </a:r>
              <a:r>
                <a:rPr lang="en-US" altLang="en-US" sz="2000" i="1"/>
                <a:t>C</a:t>
              </a:r>
              <a:r>
                <a:rPr lang="en-US" altLang="en-US" sz="2000" baseline="-25000"/>
                <a:t>eff</a:t>
              </a:r>
              <a:r>
                <a:rPr lang="en-US" altLang="en-US" sz="2000"/>
                <a:t>  </a:t>
              </a:r>
            </a:p>
            <a:p>
              <a:pPr eaLnBrk="1" hangingPunct="1">
                <a:spcBef>
                  <a:spcPct val="0"/>
                </a:spcBef>
                <a:buFontTx/>
                <a:buNone/>
              </a:pPr>
              <a:endParaRPr lang="en-US" altLang="en-US" sz="1200"/>
            </a:p>
            <a:p>
              <a:pPr eaLnBrk="1" hangingPunct="1">
                <a:lnSpc>
                  <a:spcPct val="80000"/>
                </a:lnSpc>
                <a:spcBef>
                  <a:spcPct val="0"/>
                </a:spcBef>
                <a:buFontTx/>
                <a:buNone/>
              </a:pPr>
              <a:r>
                <a:rPr lang="en-US" altLang="en-US" sz="2000"/>
                <a:t>		1</a:t>
              </a:r>
            </a:p>
            <a:p>
              <a:pPr eaLnBrk="1" hangingPunct="1">
                <a:lnSpc>
                  <a:spcPct val="60000"/>
                </a:lnSpc>
                <a:spcBef>
                  <a:spcPct val="0"/>
                </a:spcBef>
                <a:buFontTx/>
                <a:buNone/>
              </a:pPr>
              <a:r>
                <a:rPr lang="en-US" altLang="en-US" sz="2000"/>
                <a:t>      </a:t>
              </a:r>
              <a:r>
                <a:rPr lang="en-US" altLang="en-US" sz="1000"/>
                <a:t> </a:t>
              </a:r>
              <a:r>
                <a:rPr lang="en-US" altLang="en-US" sz="2000"/>
                <a:t>=  </a:t>
              </a:r>
            </a:p>
            <a:p>
              <a:pPr eaLnBrk="1" hangingPunct="1">
                <a:lnSpc>
                  <a:spcPct val="80000"/>
                </a:lnSpc>
                <a:spcBef>
                  <a:spcPct val="0"/>
                </a:spcBef>
                <a:buFontTx/>
                <a:buNone/>
              </a:pPr>
              <a:r>
                <a:rPr lang="en-US" altLang="en-US" sz="2000"/>
                <a:t>	(1 – </a:t>
              </a:r>
              <a:r>
                <a:rPr lang="en-US" altLang="en-US" sz="2000" i="1"/>
                <a:t>r</a:t>
              </a:r>
              <a:r>
                <a:rPr lang="en-US" altLang="en-US" sz="2000"/>
                <a:t>) + </a:t>
              </a:r>
              <a:r>
                <a:rPr lang="en-US" altLang="en-US" sz="2000" i="1"/>
                <a:t>C</a:t>
              </a:r>
              <a:r>
                <a:rPr lang="en-US" altLang="en-US" sz="2000" baseline="-25000"/>
                <a:t>fast</a:t>
              </a:r>
              <a:r>
                <a:rPr lang="en-US" altLang="en-US" sz="2000"/>
                <a:t>/</a:t>
              </a:r>
              <a:r>
                <a:rPr lang="en-US" altLang="en-US" sz="2000" i="1"/>
                <a:t>C</a:t>
              </a:r>
              <a:r>
                <a:rPr lang="en-US" altLang="en-US" sz="2000" baseline="-25000"/>
                <a:t>slow</a:t>
              </a:r>
            </a:p>
          </p:txBody>
        </p:sp>
        <p:sp>
          <p:nvSpPr>
            <p:cNvPr id="37906" name="Line 17">
              <a:extLst>
                <a:ext uri="{FF2B5EF4-FFF2-40B4-BE49-F238E27FC236}">
                  <a16:creationId xmlns:a16="http://schemas.microsoft.com/office/drawing/2014/main" id="{2714A37E-DD4A-6745-9C56-E02EAF75175C}"/>
                </a:ext>
              </a:extLst>
            </p:cNvPr>
            <p:cNvSpPr>
              <a:spLocks noChangeShapeType="1"/>
            </p:cNvSpPr>
            <p:nvPr/>
          </p:nvSpPr>
          <p:spPr bwMode="auto">
            <a:xfrm>
              <a:off x="624" y="1946"/>
              <a:ext cx="12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4A7FA2D4-DEB5-4948-A2DE-164487F2B34B}"/>
              </a:ext>
            </a:extLst>
          </p:cNvPr>
          <p:cNvSpPr>
            <a:spLocks noGrp="1"/>
          </p:cNvSpPr>
          <p:nvPr>
            <p:ph type="dt" sz="quarter" idx="10"/>
          </p:nvPr>
        </p:nvSpPr>
        <p:spPr/>
        <p:txBody>
          <a:bodyPr/>
          <a:lstStyle/>
          <a:p>
            <a:pPr>
              <a:defRPr/>
            </a:pPr>
            <a:r>
              <a:rPr lang="en-US" altLang="en-US"/>
              <a:t>Winter 2021</a:t>
            </a:r>
          </a:p>
        </p:txBody>
      </p:sp>
      <p:sp>
        <p:nvSpPr>
          <p:cNvPr id="8" name="Footer Placeholder 4">
            <a:extLst>
              <a:ext uri="{FF2B5EF4-FFF2-40B4-BE49-F238E27FC236}">
                <a16:creationId xmlns:a16="http://schemas.microsoft.com/office/drawing/2014/main" id="{FB967639-6A72-654F-B648-09C55C101109}"/>
              </a:ext>
            </a:extLst>
          </p:cNvPr>
          <p:cNvSpPr>
            <a:spLocks noGrp="1"/>
          </p:cNvSpPr>
          <p:nvPr>
            <p:ph type="ftr" sz="quarter" idx="11"/>
          </p:nvPr>
        </p:nvSpPr>
        <p:spPr/>
        <p:txBody>
          <a:bodyPr/>
          <a:lstStyle/>
          <a:p>
            <a:pPr>
              <a:defRPr/>
            </a:pPr>
            <a:r>
              <a:rPr lang="en-US" altLang="en-US"/>
              <a:t>Parallel Processing, Some Broad Topics</a:t>
            </a:r>
          </a:p>
        </p:txBody>
      </p:sp>
      <p:sp>
        <p:nvSpPr>
          <p:cNvPr id="38916" name="Slide Number Placeholder 5">
            <a:extLst>
              <a:ext uri="{FF2B5EF4-FFF2-40B4-BE49-F238E27FC236}">
                <a16:creationId xmlns:a16="http://schemas.microsoft.com/office/drawing/2014/main" id="{9DA08514-2BF0-004D-9229-A515EBD5A53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AA6A1E72-6DFF-6741-AB4E-21052E120352}" type="slidenum">
              <a:rPr lang="en-US" altLang="en-US" sz="1200" smtClean="0"/>
              <a:pPr>
                <a:spcBef>
                  <a:spcPct val="0"/>
                </a:spcBef>
                <a:buFontTx/>
                <a:buNone/>
              </a:pPr>
              <a:t>33</a:t>
            </a:fld>
            <a:endParaRPr lang="en-US" altLang="en-US" sz="1200"/>
          </a:p>
        </p:txBody>
      </p:sp>
      <p:sp>
        <p:nvSpPr>
          <p:cNvPr id="38917" name="Rectangle 7">
            <a:extLst>
              <a:ext uri="{FF2B5EF4-FFF2-40B4-BE49-F238E27FC236}">
                <a16:creationId xmlns:a16="http://schemas.microsoft.com/office/drawing/2014/main" id="{34FC66CB-B184-5141-8EDE-C7DCBE5511EE}"/>
              </a:ext>
            </a:extLst>
          </p:cNvPr>
          <p:cNvSpPr>
            <a:spLocks noChangeArrowheads="1"/>
          </p:cNvSpPr>
          <p:nvPr/>
        </p:nvSpPr>
        <p:spPr bwMode="auto">
          <a:xfrm>
            <a:off x="0" y="2105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38918" name="Rectangle 13">
            <a:extLst>
              <a:ext uri="{FF2B5EF4-FFF2-40B4-BE49-F238E27FC236}">
                <a16:creationId xmlns:a16="http://schemas.microsoft.com/office/drawing/2014/main" id="{E13B9B6C-3198-A94B-9726-E8165FD04AF9}"/>
              </a:ext>
            </a:extLst>
          </p:cNvPr>
          <p:cNvSpPr>
            <a:spLocks noChangeArrowheads="1"/>
          </p:cNvSpPr>
          <p:nvPr/>
        </p:nvSpPr>
        <p:spPr bwMode="auto">
          <a:xfrm>
            <a:off x="152400" y="228600"/>
            <a:ext cx="8839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solidFill>
                  <a:schemeClr val="tx2"/>
                </a:solidFill>
                <a:cs typeface="Arial" panose="020B0604020202020204" pitchFamily="34" charset="0"/>
              </a:rPr>
              <a:t>18.2  Cache Coherence Protocols</a:t>
            </a:r>
          </a:p>
        </p:txBody>
      </p:sp>
      <p:sp>
        <p:nvSpPr>
          <p:cNvPr id="38919" name="Text Box 16">
            <a:extLst>
              <a:ext uri="{FF2B5EF4-FFF2-40B4-BE49-F238E27FC236}">
                <a16:creationId xmlns:a16="http://schemas.microsoft.com/office/drawing/2014/main" id="{D639AE65-5BD8-144F-905F-7C930891B393}"/>
              </a:ext>
            </a:extLst>
          </p:cNvPr>
          <p:cNvSpPr txBox="1">
            <a:spLocks noChangeArrowheads="1"/>
          </p:cNvSpPr>
          <p:nvPr/>
        </p:nvSpPr>
        <p:spPr bwMode="auto">
          <a:xfrm>
            <a:off x="533400" y="5334000"/>
            <a:ext cx="8077200" cy="7016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Fig. 18.2   Various types of cached data blocks in a parallel processor with global memory and processor caches.</a:t>
            </a:r>
          </a:p>
        </p:txBody>
      </p:sp>
      <p:sp>
        <p:nvSpPr>
          <p:cNvPr id="38920" name="Rectangle 18">
            <a:extLst>
              <a:ext uri="{FF2B5EF4-FFF2-40B4-BE49-F238E27FC236}">
                <a16:creationId xmlns:a16="http://schemas.microsoft.com/office/drawing/2014/main" id="{D920F1B4-08B0-D34C-B4DE-4BF943C53A38}"/>
              </a:ext>
            </a:extLst>
          </p:cNvPr>
          <p:cNvSpPr>
            <a:spLocks noChangeArrowheads="1"/>
          </p:cNvSpPr>
          <p:nvPr/>
        </p:nvSpPr>
        <p:spPr bwMode="auto">
          <a:xfrm>
            <a:off x="0" y="1962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38921" name="Object 17">
            <a:extLst>
              <a:ext uri="{FF2B5EF4-FFF2-40B4-BE49-F238E27FC236}">
                <a16:creationId xmlns:a16="http://schemas.microsoft.com/office/drawing/2014/main" id="{8B6A2361-D4B2-C544-ADCF-E08F858BE392}"/>
              </a:ext>
            </a:extLst>
          </p:cNvPr>
          <p:cNvGraphicFramePr>
            <a:graphicFrameLocks noChangeAspect="1"/>
          </p:cNvGraphicFramePr>
          <p:nvPr/>
        </p:nvGraphicFramePr>
        <p:xfrm>
          <a:off x="533400" y="838200"/>
          <a:ext cx="7924800" cy="4478338"/>
        </p:xfrm>
        <a:graphic>
          <a:graphicData uri="http://schemas.openxmlformats.org/presentationml/2006/ole">
            <mc:AlternateContent xmlns:mc="http://schemas.openxmlformats.org/markup-compatibility/2006">
              <mc:Choice xmlns:v="urn:schemas-microsoft-com:vml" Requires="v">
                <p:oleObj spid="_x0000_s38922" r:id="rId3" imgW="4978400" imgH="2819400" progId="MSDraw.Drawing.8.2">
                  <p:embed/>
                </p:oleObj>
              </mc:Choice>
              <mc:Fallback>
                <p:oleObj r:id="rId3" imgW="4978400" imgH="2819400" progId="MSDraw.Drawing.8.2">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838200"/>
                        <a:ext cx="7924800" cy="44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B922A9AD-FAE0-0445-B9AE-A24F776F8250}"/>
              </a:ext>
            </a:extLst>
          </p:cNvPr>
          <p:cNvSpPr>
            <a:spLocks noGrp="1"/>
          </p:cNvSpPr>
          <p:nvPr>
            <p:ph type="dt" sz="quarter" idx="10"/>
          </p:nvPr>
        </p:nvSpPr>
        <p:spPr/>
        <p:txBody>
          <a:bodyPr/>
          <a:lstStyle/>
          <a:p>
            <a:pPr>
              <a:defRPr/>
            </a:pPr>
            <a:r>
              <a:rPr lang="en-US" altLang="en-US"/>
              <a:t>Winter 2021</a:t>
            </a:r>
          </a:p>
        </p:txBody>
      </p:sp>
      <p:sp>
        <p:nvSpPr>
          <p:cNvPr id="9" name="Footer Placeholder 4">
            <a:extLst>
              <a:ext uri="{FF2B5EF4-FFF2-40B4-BE49-F238E27FC236}">
                <a16:creationId xmlns:a16="http://schemas.microsoft.com/office/drawing/2014/main" id="{D16E7DE4-E8CC-AC4B-8E8C-A77A53B95B25}"/>
              </a:ext>
            </a:extLst>
          </p:cNvPr>
          <p:cNvSpPr>
            <a:spLocks noGrp="1"/>
          </p:cNvSpPr>
          <p:nvPr>
            <p:ph type="ftr" sz="quarter" idx="11"/>
          </p:nvPr>
        </p:nvSpPr>
        <p:spPr/>
        <p:txBody>
          <a:bodyPr/>
          <a:lstStyle/>
          <a:p>
            <a:pPr>
              <a:defRPr/>
            </a:pPr>
            <a:r>
              <a:rPr lang="en-US" altLang="en-US"/>
              <a:t>Parallel Processing, Some Broad Topics</a:t>
            </a:r>
          </a:p>
        </p:txBody>
      </p:sp>
      <p:sp>
        <p:nvSpPr>
          <p:cNvPr id="39940" name="Slide Number Placeholder 5">
            <a:extLst>
              <a:ext uri="{FF2B5EF4-FFF2-40B4-BE49-F238E27FC236}">
                <a16:creationId xmlns:a16="http://schemas.microsoft.com/office/drawing/2014/main" id="{2686F34A-C9D3-0145-B79F-45AC4A046CC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5F14710E-ABAD-9F44-AA1D-56BE9A01D23F}" type="slidenum">
              <a:rPr lang="en-US" altLang="en-US" sz="1200" smtClean="0"/>
              <a:pPr>
                <a:spcBef>
                  <a:spcPct val="0"/>
                </a:spcBef>
                <a:buFontTx/>
                <a:buNone/>
              </a:pPr>
              <a:t>34</a:t>
            </a:fld>
            <a:endParaRPr lang="en-US" altLang="en-US" sz="1200"/>
          </a:p>
        </p:txBody>
      </p:sp>
      <p:sp>
        <p:nvSpPr>
          <p:cNvPr id="39941" name="Rectangle 2">
            <a:extLst>
              <a:ext uri="{FF2B5EF4-FFF2-40B4-BE49-F238E27FC236}">
                <a16:creationId xmlns:a16="http://schemas.microsoft.com/office/drawing/2014/main" id="{4F730485-C37D-C944-8869-7629E3B5093A}"/>
              </a:ext>
            </a:extLst>
          </p:cNvPr>
          <p:cNvSpPr>
            <a:spLocks noGrp="1" noChangeArrowheads="1"/>
          </p:cNvSpPr>
          <p:nvPr>
            <p:ph type="title"/>
          </p:nvPr>
        </p:nvSpPr>
        <p:spPr>
          <a:xfrm>
            <a:off x="228600" y="152400"/>
            <a:ext cx="8686800" cy="609600"/>
          </a:xfrm>
        </p:spPr>
        <p:txBody>
          <a:bodyPr/>
          <a:lstStyle/>
          <a:p>
            <a:pPr eaLnBrk="1" hangingPunct="1"/>
            <a:r>
              <a:rPr lang="en-US" altLang="en-US" sz="2800"/>
              <a:t>Example: A Bus-Based Snoopy Protocol</a:t>
            </a:r>
          </a:p>
        </p:txBody>
      </p:sp>
      <p:sp>
        <p:nvSpPr>
          <p:cNvPr id="39942" name="Rectangle 3">
            <a:extLst>
              <a:ext uri="{FF2B5EF4-FFF2-40B4-BE49-F238E27FC236}">
                <a16:creationId xmlns:a16="http://schemas.microsoft.com/office/drawing/2014/main" id="{409EB1A6-6CDF-6C42-BA8A-415E14741208}"/>
              </a:ext>
            </a:extLst>
          </p:cNvPr>
          <p:cNvSpPr>
            <a:spLocks noChangeArrowheads="1"/>
          </p:cNvSpPr>
          <p:nvPr/>
        </p:nvSpPr>
        <p:spPr bwMode="auto">
          <a:xfrm>
            <a:off x="0" y="2105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39943" name="Rectangle 14">
            <a:extLst>
              <a:ext uri="{FF2B5EF4-FFF2-40B4-BE49-F238E27FC236}">
                <a16:creationId xmlns:a16="http://schemas.microsoft.com/office/drawing/2014/main" id="{B7DD5704-71A4-C84E-B85A-07A05FE517D0}"/>
              </a:ext>
            </a:extLst>
          </p:cNvPr>
          <p:cNvSpPr>
            <a:spLocks noChangeArrowheads="1"/>
          </p:cNvSpPr>
          <p:nvPr/>
        </p:nvSpPr>
        <p:spPr bwMode="auto">
          <a:xfrm>
            <a:off x="0" y="2200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39944" name="Object 13">
            <a:extLst>
              <a:ext uri="{FF2B5EF4-FFF2-40B4-BE49-F238E27FC236}">
                <a16:creationId xmlns:a16="http://schemas.microsoft.com/office/drawing/2014/main" id="{BD4F6EE7-9CF3-1E46-B52F-D6067F55EA98}"/>
              </a:ext>
            </a:extLst>
          </p:cNvPr>
          <p:cNvGraphicFramePr>
            <a:graphicFrameLocks noChangeAspect="1"/>
          </p:cNvGraphicFramePr>
          <p:nvPr/>
        </p:nvGraphicFramePr>
        <p:xfrm>
          <a:off x="152400" y="1676400"/>
          <a:ext cx="8991600" cy="3733800"/>
        </p:xfrm>
        <a:graphic>
          <a:graphicData uri="http://schemas.openxmlformats.org/presentationml/2006/ole">
            <mc:AlternateContent xmlns:mc="http://schemas.openxmlformats.org/markup-compatibility/2006">
              <mc:Choice xmlns:v="urn:schemas-microsoft-com:vml" Requires="v">
                <p:oleObj spid="_x0000_s39947" r:id="rId3" imgW="5651500" imgH="2362200" progId="MSDraw.Drawing.8.2">
                  <p:embed/>
                </p:oleObj>
              </mc:Choice>
              <mc:Fallback>
                <p:oleObj r:id="rId3" imgW="5651500" imgH="2362200" progId="MSDraw.Drawing.8.2">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676400"/>
                        <a:ext cx="8991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5" name="Text Box 15">
            <a:extLst>
              <a:ext uri="{FF2B5EF4-FFF2-40B4-BE49-F238E27FC236}">
                <a16:creationId xmlns:a16="http://schemas.microsoft.com/office/drawing/2014/main" id="{34B528C9-E191-DE4E-ABEC-9DFA19DEE218}"/>
              </a:ext>
            </a:extLst>
          </p:cNvPr>
          <p:cNvSpPr txBox="1">
            <a:spLocks noChangeArrowheads="1"/>
          </p:cNvSpPr>
          <p:nvPr/>
        </p:nvSpPr>
        <p:spPr bwMode="auto">
          <a:xfrm>
            <a:off x="1066800" y="5334000"/>
            <a:ext cx="6858000" cy="7016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Fig. 18.3   Finite-state control mechanism for a bus-based snoopy cache coherence protocol.</a:t>
            </a:r>
          </a:p>
        </p:txBody>
      </p:sp>
      <p:sp>
        <p:nvSpPr>
          <p:cNvPr id="39946" name="Text Box 16">
            <a:extLst>
              <a:ext uri="{FF2B5EF4-FFF2-40B4-BE49-F238E27FC236}">
                <a16:creationId xmlns:a16="http://schemas.microsoft.com/office/drawing/2014/main" id="{3F45D1D0-DFBA-A14F-B3AF-47C671D5E2BD}"/>
              </a:ext>
            </a:extLst>
          </p:cNvPr>
          <p:cNvSpPr txBox="1">
            <a:spLocks noChangeArrowheads="1"/>
          </p:cNvSpPr>
          <p:nvPr/>
        </p:nvSpPr>
        <p:spPr bwMode="auto">
          <a:xfrm>
            <a:off x="1219200" y="838200"/>
            <a:ext cx="640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Each transition is labeled with the event that triggers it, followed by the action(s) that must be taken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3F21BC49-EC09-5F44-9C79-DDF7856E4637}"/>
              </a:ext>
            </a:extLst>
          </p:cNvPr>
          <p:cNvSpPr>
            <a:spLocks noGrp="1"/>
          </p:cNvSpPr>
          <p:nvPr>
            <p:ph type="dt" sz="quarter" idx="10"/>
          </p:nvPr>
        </p:nvSpPr>
        <p:spPr/>
        <p:txBody>
          <a:bodyPr/>
          <a:lstStyle/>
          <a:p>
            <a:pPr>
              <a:defRPr/>
            </a:pPr>
            <a:r>
              <a:rPr lang="en-US" altLang="en-US"/>
              <a:t>Winter 2021</a:t>
            </a:r>
          </a:p>
        </p:txBody>
      </p:sp>
      <p:sp>
        <p:nvSpPr>
          <p:cNvPr id="10" name="Footer Placeholder 4">
            <a:extLst>
              <a:ext uri="{FF2B5EF4-FFF2-40B4-BE49-F238E27FC236}">
                <a16:creationId xmlns:a16="http://schemas.microsoft.com/office/drawing/2014/main" id="{099641A3-287C-5A4C-988B-8F3AD931C9D2}"/>
              </a:ext>
            </a:extLst>
          </p:cNvPr>
          <p:cNvSpPr>
            <a:spLocks noGrp="1"/>
          </p:cNvSpPr>
          <p:nvPr>
            <p:ph type="ftr" sz="quarter" idx="11"/>
          </p:nvPr>
        </p:nvSpPr>
        <p:spPr/>
        <p:txBody>
          <a:bodyPr/>
          <a:lstStyle/>
          <a:p>
            <a:pPr>
              <a:defRPr/>
            </a:pPr>
            <a:r>
              <a:rPr lang="en-US" altLang="en-US"/>
              <a:t>Parallel Processing, Some Broad Topics</a:t>
            </a:r>
          </a:p>
        </p:txBody>
      </p:sp>
      <p:sp>
        <p:nvSpPr>
          <p:cNvPr id="40964" name="Slide Number Placeholder 5">
            <a:extLst>
              <a:ext uri="{FF2B5EF4-FFF2-40B4-BE49-F238E27FC236}">
                <a16:creationId xmlns:a16="http://schemas.microsoft.com/office/drawing/2014/main" id="{8B24787B-F442-AB47-8C44-B9742716B27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C6DF3617-22EF-1B4D-981C-54D0268734B7}" type="slidenum">
              <a:rPr lang="en-US" altLang="en-US" sz="1200" smtClean="0"/>
              <a:pPr>
                <a:spcBef>
                  <a:spcPct val="0"/>
                </a:spcBef>
                <a:buFontTx/>
                <a:buNone/>
              </a:pPr>
              <a:t>35</a:t>
            </a:fld>
            <a:endParaRPr lang="en-US" altLang="en-US" sz="1200"/>
          </a:p>
        </p:txBody>
      </p:sp>
      <p:sp>
        <p:nvSpPr>
          <p:cNvPr id="40965" name="Rectangle 2">
            <a:extLst>
              <a:ext uri="{FF2B5EF4-FFF2-40B4-BE49-F238E27FC236}">
                <a16:creationId xmlns:a16="http://schemas.microsoft.com/office/drawing/2014/main" id="{41FADA15-0311-D040-93B4-D7EF8E9FAE49}"/>
              </a:ext>
            </a:extLst>
          </p:cNvPr>
          <p:cNvSpPr>
            <a:spLocks noGrp="1" noChangeArrowheads="1"/>
          </p:cNvSpPr>
          <p:nvPr>
            <p:ph type="title"/>
          </p:nvPr>
        </p:nvSpPr>
        <p:spPr>
          <a:xfrm>
            <a:off x="228600" y="152400"/>
            <a:ext cx="8686800" cy="685800"/>
          </a:xfrm>
        </p:spPr>
        <p:txBody>
          <a:bodyPr/>
          <a:lstStyle/>
          <a:p>
            <a:pPr eaLnBrk="1" hangingPunct="1"/>
            <a:r>
              <a:rPr lang="en-US" altLang="en-US" sz="2800"/>
              <a:t>Implementing a Snoopy Protocol</a:t>
            </a:r>
          </a:p>
        </p:txBody>
      </p:sp>
      <p:sp>
        <p:nvSpPr>
          <p:cNvPr id="40966" name="Rectangle 3">
            <a:extLst>
              <a:ext uri="{FF2B5EF4-FFF2-40B4-BE49-F238E27FC236}">
                <a16:creationId xmlns:a16="http://schemas.microsoft.com/office/drawing/2014/main" id="{9DC5CE45-1732-8946-B4BA-BBA501839BDD}"/>
              </a:ext>
            </a:extLst>
          </p:cNvPr>
          <p:cNvSpPr>
            <a:spLocks noChangeArrowheads="1"/>
          </p:cNvSpPr>
          <p:nvPr/>
        </p:nvSpPr>
        <p:spPr bwMode="auto">
          <a:xfrm>
            <a:off x="0" y="2105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40967" name="Rectangle 4">
            <a:extLst>
              <a:ext uri="{FF2B5EF4-FFF2-40B4-BE49-F238E27FC236}">
                <a16:creationId xmlns:a16="http://schemas.microsoft.com/office/drawing/2014/main" id="{591E474D-DF5C-E74E-B539-C71CFB1AB3A8}"/>
              </a:ext>
            </a:extLst>
          </p:cNvPr>
          <p:cNvSpPr>
            <a:spLocks noChangeArrowheads="1"/>
          </p:cNvSpPr>
          <p:nvPr/>
        </p:nvSpPr>
        <p:spPr bwMode="auto">
          <a:xfrm>
            <a:off x="0" y="2200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40968" name="Text Box 6">
            <a:extLst>
              <a:ext uri="{FF2B5EF4-FFF2-40B4-BE49-F238E27FC236}">
                <a16:creationId xmlns:a16="http://schemas.microsoft.com/office/drawing/2014/main" id="{C3F9DFD2-56BD-9441-A2EB-08D36CF69ADC}"/>
              </a:ext>
            </a:extLst>
          </p:cNvPr>
          <p:cNvSpPr txBox="1">
            <a:spLocks noChangeArrowheads="1"/>
          </p:cNvSpPr>
          <p:nvPr/>
        </p:nvSpPr>
        <p:spPr bwMode="auto">
          <a:xfrm>
            <a:off x="2438400" y="5638800"/>
            <a:ext cx="5943600" cy="3968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Fig. 27.7 of Parhami’s Computer Architecture text.</a:t>
            </a:r>
          </a:p>
        </p:txBody>
      </p:sp>
      <p:sp>
        <p:nvSpPr>
          <p:cNvPr id="40969" name="Text Box 7">
            <a:extLst>
              <a:ext uri="{FF2B5EF4-FFF2-40B4-BE49-F238E27FC236}">
                <a16:creationId xmlns:a16="http://schemas.microsoft.com/office/drawing/2014/main" id="{60459FDF-9720-3A4F-A2BF-98E8FF946109}"/>
              </a:ext>
            </a:extLst>
          </p:cNvPr>
          <p:cNvSpPr txBox="1">
            <a:spLocks noChangeArrowheads="1"/>
          </p:cNvSpPr>
          <p:nvPr/>
        </p:nvSpPr>
        <p:spPr bwMode="auto">
          <a:xfrm>
            <a:off x="228600" y="914400"/>
            <a:ext cx="16764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A second tags/state storage unit allows snooping to be done concurrently with normal cache operation</a:t>
            </a:r>
          </a:p>
        </p:txBody>
      </p:sp>
      <p:graphicFrame>
        <p:nvGraphicFramePr>
          <p:cNvPr id="40970" name="Object 8">
            <a:extLst>
              <a:ext uri="{FF2B5EF4-FFF2-40B4-BE49-F238E27FC236}">
                <a16:creationId xmlns:a16="http://schemas.microsoft.com/office/drawing/2014/main" id="{731E52D2-6B63-F04F-B403-B4E277F4B0A5}"/>
              </a:ext>
            </a:extLst>
          </p:cNvPr>
          <p:cNvGraphicFramePr>
            <a:graphicFrameLocks noChangeAspect="1"/>
          </p:cNvGraphicFramePr>
          <p:nvPr>
            <p:ph idx="1"/>
          </p:nvPr>
        </p:nvGraphicFramePr>
        <p:xfrm>
          <a:off x="1600200" y="914400"/>
          <a:ext cx="7543800" cy="4668838"/>
        </p:xfrm>
        <a:graphic>
          <a:graphicData uri="http://schemas.openxmlformats.org/presentationml/2006/ole">
            <mc:AlternateContent xmlns:mc="http://schemas.openxmlformats.org/markup-compatibility/2006">
              <mc:Choice xmlns:v="urn:schemas-microsoft-com:vml" Requires="v">
                <p:oleObj spid="_x0000_s40972" r:id="rId3" imgW="4394200" imgH="2717800" progId="MSDraw.Drawing.8.2">
                  <p:embed/>
                </p:oleObj>
              </mc:Choice>
              <mc:Fallback>
                <p:oleObj r:id="rId3" imgW="4394200" imgH="2717800" progId="MSDraw.Drawing.8.2">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914400"/>
                        <a:ext cx="7543800" cy="466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71" name="Text Box 10">
            <a:extLst>
              <a:ext uri="{FF2B5EF4-FFF2-40B4-BE49-F238E27FC236}">
                <a16:creationId xmlns:a16="http://schemas.microsoft.com/office/drawing/2014/main" id="{2C8E5F33-49B0-9943-B8FB-843A55AC119B}"/>
              </a:ext>
            </a:extLst>
          </p:cNvPr>
          <p:cNvSpPr txBox="1">
            <a:spLocks noChangeArrowheads="1"/>
          </p:cNvSpPr>
          <p:nvPr/>
        </p:nvSpPr>
        <p:spPr bwMode="auto">
          <a:xfrm>
            <a:off x="228600" y="4419600"/>
            <a:ext cx="19812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Getting all the implementation timing and details right is nontrivial</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1640199A-60DC-574D-9590-A0A53CBA0A36}"/>
              </a:ext>
            </a:extLst>
          </p:cNvPr>
          <p:cNvSpPr>
            <a:spLocks noGrp="1"/>
          </p:cNvSpPr>
          <p:nvPr>
            <p:ph type="dt" sz="quarter" idx="10"/>
          </p:nvPr>
        </p:nvSpPr>
        <p:spPr/>
        <p:txBody>
          <a:bodyPr/>
          <a:lstStyle/>
          <a:p>
            <a:pPr>
              <a:defRPr/>
            </a:pPr>
            <a:r>
              <a:rPr lang="en-US" altLang="en-US"/>
              <a:t>Winter 2021</a:t>
            </a:r>
          </a:p>
        </p:txBody>
      </p:sp>
      <p:sp>
        <p:nvSpPr>
          <p:cNvPr id="11" name="Footer Placeholder 4">
            <a:extLst>
              <a:ext uri="{FF2B5EF4-FFF2-40B4-BE49-F238E27FC236}">
                <a16:creationId xmlns:a16="http://schemas.microsoft.com/office/drawing/2014/main" id="{71483BEA-9F5F-594B-8BFC-A779CD28AA71}"/>
              </a:ext>
            </a:extLst>
          </p:cNvPr>
          <p:cNvSpPr>
            <a:spLocks noGrp="1"/>
          </p:cNvSpPr>
          <p:nvPr>
            <p:ph type="ftr" sz="quarter" idx="11"/>
          </p:nvPr>
        </p:nvSpPr>
        <p:spPr/>
        <p:txBody>
          <a:bodyPr/>
          <a:lstStyle/>
          <a:p>
            <a:pPr>
              <a:defRPr/>
            </a:pPr>
            <a:r>
              <a:rPr lang="en-US" altLang="en-US"/>
              <a:t>Parallel Processing, Some Broad Topics</a:t>
            </a:r>
          </a:p>
        </p:txBody>
      </p:sp>
      <p:sp>
        <p:nvSpPr>
          <p:cNvPr id="41988" name="Slide Number Placeholder 5">
            <a:extLst>
              <a:ext uri="{FF2B5EF4-FFF2-40B4-BE49-F238E27FC236}">
                <a16:creationId xmlns:a16="http://schemas.microsoft.com/office/drawing/2014/main" id="{8D9D931A-06AA-1F44-BDA4-D2467B4A57C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48827C02-1C4C-714C-9603-AD25671363A0}" type="slidenum">
              <a:rPr lang="en-US" altLang="en-US" sz="1200" smtClean="0"/>
              <a:pPr>
                <a:spcBef>
                  <a:spcPct val="0"/>
                </a:spcBef>
                <a:buFontTx/>
                <a:buNone/>
              </a:pPr>
              <a:t>36</a:t>
            </a:fld>
            <a:endParaRPr lang="en-US" altLang="en-US" sz="1200"/>
          </a:p>
        </p:txBody>
      </p:sp>
      <p:sp>
        <p:nvSpPr>
          <p:cNvPr id="41989" name="Rectangle 2">
            <a:extLst>
              <a:ext uri="{FF2B5EF4-FFF2-40B4-BE49-F238E27FC236}">
                <a16:creationId xmlns:a16="http://schemas.microsoft.com/office/drawing/2014/main" id="{963E03EF-1D8C-E244-8778-F58BAE9AF8AB}"/>
              </a:ext>
            </a:extLst>
          </p:cNvPr>
          <p:cNvSpPr>
            <a:spLocks noGrp="1" noChangeArrowheads="1"/>
          </p:cNvSpPr>
          <p:nvPr>
            <p:ph type="title"/>
          </p:nvPr>
        </p:nvSpPr>
        <p:spPr>
          <a:xfrm>
            <a:off x="304800" y="228600"/>
            <a:ext cx="8534400" cy="609600"/>
          </a:xfrm>
        </p:spPr>
        <p:txBody>
          <a:bodyPr/>
          <a:lstStyle/>
          <a:p>
            <a:pPr eaLnBrk="1" hangingPunct="1"/>
            <a:r>
              <a:rPr lang="en-US" altLang="en-US" sz="2800"/>
              <a:t>Example: A Directory-Based Protocol</a:t>
            </a:r>
          </a:p>
        </p:txBody>
      </p:sp>
      <p:sp>
        <p:nvSpPr>
          <p:cNvPr id="41990" name="Rectangle 3">
            <a:extLst>
              <a:ext uri="{FF2B5EF4-FFF2-40B4-BE49-F238E27FC236}">
                <a16:creationId xmlns:a16="http://schemas.microsoft.com/office/drawing/2014/main" id="{181AA615-B8AB-184A-AC98-D8A85C0C1F09}"/>
              </a:ext>
            </a:extLst>
          </p:cNvPr>
          <p:cNvSpPr>
            <a:spLocks noChangeArrowheads="1"/>
          </p:cNvSpPr>
          <p:nvPr/>
        </p:nvSpPr>
        <p:spPr bwMode="auto">
          <a:xfrm>
            <a:off x="0" y="2105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41991" name="Rectangle 4">
            <a:extLst>
              <a:ext uri="{FF2B5EF4-FFF2-40B4-BE49-F238E27FC236}">
                <a16:creationId xmlns:a16="http://schemas.microsoft.com/office/drawing/2014/main" id="{0A0120A1-1C41-3843-AEF3-D15CAB3172D9}"/>
              </a:ext>
            </a:extLst>
          </p:cNvPr>
          <p:cNvSpPr>
            <a:spLocks noChangeArrowheads="1"/>
          </p:cNvSpPr>
          <p:nvPr/>
        </p:nvSpPr>
        <p:spPr bwMode="auto">
          <a:xfrm>
            <a:off x="0" y="2200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41992" name="Text Box 6">
            <a:extLst>
              <a:ext uri="{FF2B5EF4-FFF2-40B4-BE49-F238E27FC236}">
                <a16:creationId xmlns:a16="http://schemas.microsoft.com/office/drawing/2014/main" id="{014376C7-B7AA-6041-A8C9-EB30D5FDDB1D}"/>
              </a:ext>
            </a:extLst>
          </p:cNvPr>
          <p:cNvSpPr txBox="1">
            <a:spLocks noChangeArrowheads="1"/>
          </p:cNvSpPr>
          <p:nvPr/>
        </p:nvSpPr>
        <p:spPr bwMode="auto">
          <a:xfrm>
            <a:off x="304800" y="5410200"/>
            <a:ext cx="8534400" cy="7016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Fig. 18.4   States and transitions for a directory entry in a directory-based coherence protocol (</a:t>
            </a:r>
            <a:r>
              <a:rPr lang="en-US" altLang="en-US" sz="2000" i="1"/>
              <a:t>c</a:t>
            </a:r>
            <a:r>
              <a:rPr lang="en-US" altLang="en-US" sz="2000"/>
              <a:t> denotes the cache sending the message).</a:t>
            </a:r>
          </a:p>
        </p:txBody>
      </p:sp>
      <p:sp>
        <p:nvSpPr>
          <p:cNvPr id="41993" name="Rectangle 9">
            <a:extLst>
              <a:ext uri="{FF2B5EF4-FFF2-40B4-BE49-F238E27FC236}">
                <a16:creationId xmlns:a16="http://schemas.microsoft.com/office/drawing/2014/main" id="{9C4DA259-DCBD-E94F-AE57-17672E7177C2}"/>
              </a:ext>
            </a:extLst>
          </p:cNvPr>
          <p:cNvSpPr>
            <a:spLocks noChangeArrowheads="1"/>
          </p:cNvSpPr>
          <p:nvPr/>
        </p:nvSpPr>
        <p:spPr bwMode="auto">
          <a:xfrm>
            <a:off x="0" y="2095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41994" name="Object 8">
            <a:extLst>
              <a:ext uri="{FF2B5EF4-FFF2-40B4-BE49-F238E27FC236}">
                <a16:creationId xmlns:a16="http://schemas.microsoft.com/office/drawing/2014/main" id="{0D304A39-A8F8-6C48-A42F-70EA78E7F843}"/>
              </a:ext>
            </a:extLst>
          </p:cNvPr>
          <p:cNvGraphicFramePr>
            <a:graphicFrameLocks noChangeAspect="1"/>
          </p:cNvGraphicFramePr>
          <p:nvPr/>
        </p:nvGraphicFramePr>
        <p:xfrm>
          <a:off x="457200" y="995363"/>
          <a:ext cx="8382000" cy="4414837"/>
        </p:xfrm>
        <a:graphic>
          <a:graphicData uri="http://schemas.openxmlformats.org/presentationml/2006/ole">
            <mc:AlternateContent xmlns:mc="http://schemas.openxmlformats.org/markup-compatibility/2006">
              <mc:Choice xmlns:v="urn:schemas-microsoft-com:vml" Requires="v">
                <p:oleObj spid="_x0000_s41997" r:id="rId3" imgW="4787900" imgH="2565400" progId="MSDraw.Drawing.8.2">
                  <p:embed/>
                </p:oleObj>
              </mc:Choice>
              <mc:Fallback>
                <p:oleObj r:id="rId3" imgW="4787900" imgH="2565400" progId="MSDraw.Drawing.8.2">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995363"/>
                        <a:ext cx="8382000" cy="44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995" name="Text Box 13">
            <a:extLst>
              <a:ext uri="{FF2B5EF4-FFF2-40B4-BE49-F238E27FC236}">
                <a16:creationId xmlns:a16="http://schemas.microsoft.com/office/drawing/2014/main" id="{70324FDC-6C4E-4C44-BBA3-D07ADA9DD8E6}"/>
              </a:ext>
            </a:extLst>
          </p:cNvPr>
          <p:cNvSpPr txBox="1">
            <a:spLocks noChangeArrowheads="1"/>
          </p:cNvSpPr>
          <p:nvPr/>
        </p:nvSpPr>
        <p:spPr bwMode="auto">
          <a:xfrm>
            <a:off x="3962400" y="2038350"/>
            <a:ext cx="1219200" cy="26352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70000"/>
              </a:lnSpc>
              <a:spcBef>
                <a:spcPct val="0"/>
              </a:spcBef>
              <a:buFontTx/>
              <a:buNone/>
            </a:pPr>
            <a:r>
              <a:rPr lang="en-US" altLang="en-US" sz="1600">
                <a:solidFill>
                  <a:srgbClr val="FF0000"/>
                </a:solidFill>
                <a:latin typeface="Times New Roman" panose="02020603050405020304" pitchFamily="18" charset="0"/>
              </a:rPr>
              <a:t>sharing set</a:t>
            </a:r>
            <a:r>
              <a:rPr lang="en-US" altLang="en-US" sz="1200">
                <a:solidFill>
                  <a:srgbClr val="FF0000"/>
                </a:solidFill>
                <a:latin typeface="Times New Roman" panose="02020603050405020304" pitchFamily="18" charset="0"/>
              </a:rPr>
              <a:t> </a:t>
            </a:r>
            <a:r>
              <a:rPr lang="en-US" altLang="en-US" sz="1600">
                <a:solidFill>
                  <a:srgbClr val="FF0000"/>
                </a:solidFill>
                <a:latin typeface="Times New Roman" panose="02020603050405020304" pitchFamily="18" charset="0"/>
              </a:rPr>
              <a:t>+</a:t>
            </a:r>
          </a:p>
        </p:txBody>
      </p:sp>
      <p:sp>
        <p:nvSpPr>
          <p:cNvPr id="41996" name="Text Box 14">
            <a:extLst>
              <a:ext uri="{FF2B5EF4-FFF2-40B4-BE49-F238E27FC236}">
                <a16:creationId xmlns:a16="http://schemas.microsoft.com/office/drawing/2014/main" id="{CA7209FD-B1B4-8747-A78C-3C24CAE80BF8}"/>
              </a:ext>
            </a:extLst>
          </p:cNvPr>
          <p:cNvSpPr txBox="1">
            <a:spLocks noChangeArrowheads="1"/>
          </p:cNvSpPr>
          <p:nvPr/>
        </p:nvSpPr>
        <p:spPr bwMode="auto">
          <a:xfrm>
            <a:off x="3733800" y="2286000"/>
            <a:ext cx="1454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b="1">
                <a:solidFill>
                  <a:srgbClr val="FF0000"/>
                </a:solidFill>
              </a:rPr>
              <a:t>Correction to text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Date Placeholder 3">
            <a:extLst>
              <a:ext uri="{FF2B5EF4-FFF2-40B4-BE49-F238E27FC236}">
                <a16:creationId xmlns:a16="http://schemas.microsoft.com/office/drawing/2014/main" id="{C5848307-CA8A-B946-A486-596C9F071B81}"/>
              </a:ext>
            </a:extLst>
          </p:cNvPr>
          <p:cNvSpPr>
            <a:spLocks noGrp="1"/>
          </p:cNvSpPr>
          <p:nvPr>
            <p:ph type="dt" sz="quarter" idx="10"/>
          </p:nvPr>
        </p:nvSpPr>
        <p:spPr/>
        <p:txBody>
          <a:bodyPr/>
          <a:lstStyle/>
          <a:p>
            <a:pPr>
              <a:defRPr/>
            </a:pPr>
            <a:r>
              <a:rPr lang="en-US" altLang="en-US"/>
              <a:t>Winter 2021</a:t>
            </a:r>
          </a:p>
        </p:txBody>
      </p:sp>
      <p:sp>
        <p:nvSpPr>
          <p:cNvPr id="42" name="Footer Placeholder 4">
            <a:extLst>
              <a:ext uri="{FF2B5EF4-FFF2-40B4-BE49-F238E27FC236}">
                <a16:creationId xmlns:a16="http://schemas.microsoft.com/office/drawing/2014/main" id="{AC20B7FC-1425-F54D-A9A0-E09A32D5EF15}"/>
              </a:ext>
            </a:extLst>
          </p:cNvPr>
          <p:cNvSpPr>
            <a:spLocks noGrp="1"/>
          </p:cNvSpPr>
          <p:nvPr>
            <p:ph type="ftr" sz="quarter" idx="11"/>
          </p:nvPr>
        </p:nvSpPr>
        <p:spPr/>
        <p:txBody>
          <a:bodyPr/>
          <a:lstStyle/>
          <a:p>
            <a:pPr>
              <a:defRPr/>
            </a:pPr>
            <a:r>
              <a:rPr lang="en-US" altLang="en-US"/>
              <a:t>Parallel Processing, Some Broad Topics</a:t>
            </a:r>
          </a:p>
        </p:txBody>
      </p:sp>
      <p:sp>
        <p:nvSpPr>
          <p:cNvPr id="43012" name="Slide Number Placeholder 5">
            <a:extLst>
              <a:ext uri="{FF2B5EF4-FFF2-40B4-BE49-F238E27FC236}">
                <a16:creationId xmlns:a16="http://schemas.microsoft.com/office/drawing/2014/main" id="{A0E19B92-42AA-1A49-80E7-3C0C2C8486F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15B00FC8-82CC-1C46-8A59-1BCCD6362C63}" type="slidenum">
              <a:rPr lang="en-US" altLang="en-US" sz="1200" smtClean="0"/>
              <a:pPr>
                <a:spcBef>
                  <a:spcPct val="0"/>
                </a:spcBef>
                <a:buFontTx/>
                <a:buNone/>
              </a:pPr>
              <a:t>37</a:t>
            </a:fld>
            <a:endParaRPr lang="en-US" altLang="en-US" sz="1200"/>
          </a:p>
        </p:txBody>
      </p:sp>
      <p:sp>
        <p:nvSpPr>
          <p:cNvPr id="43013" name="Rectangle 2">
            <a:extLst>
              <a:ext uri="{FF2B5EF4-FFF2-40B4-BE49-F238E27FC236}">
                <a16:creationId xmlns:a16="http://schemas.microsoft.com/office/drawing/2014/main" id="{59A9BA9C-1FBB-AE47-8E5A-72C454226512}"/>
              </a:ext>
            </a:extLst>
          </p:cNvPr>
          <p:cNvSpPr>
            <a:spLocks noGrp="1" noChangeArrowheads="1"/>
          </p:cNvSpPr>
          <p:nvPr>
            <p:ph type="title"/>
          </p:nvPr>
        </p:nvSpPr>
        <p:spPr>
          <a:xfrm>
            <a:off x="228600" y="152400"/>
            <a:ext cx="8686800" cy="685800"/>
          </a:xfrm>
        </p:spPr>
        <p:txBody>
          <a:bodyPr/>
          <a:lstStyle/>
          <a:p>
            <a:pPr eaLnBrk="1" hangingPunct="1"/>
            <a:r>
              <a:rPr lang="en-US" altLang="en-US" sz="2800"/>
              <a:t>Implementing a Directory-Based Protocol</a:t>
            </a:r>
          </a:p>
        </p:txBody>
      </p:sp>
      <p:sp>
        <p:nvSpPr>
          <p:cNvPr id="43014" name="Rectangle 3">
            <a:extLst>
              <a:ext uri="{FF2B5EF4-FFF2-40B4-BE49-F238E27FC236}">
                <a16:creationId xmlns:a16="http://schemas.microsoft.com/office/drawing/2014/main" id="{FAC5AA18-590A-BA45-9297-FA50E36FDAB9}"/>
              </a:ext>
            </a:extLst>
          </p:cNvPr>
          <p:cNvSpPr>
            <a:spLocks noChangeArrowheads="1"/>
          </p:cNvSpPr>
          <p:nvPr/>
        </p:nvSpPr>
        <p:spPr bwMode="auto">
          <a:xfrm>
            <a:off x="0" y="2105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43015" name="Rectangle 4">
            <a:extLst>
              <a:ext uri="{FF2B5EF4-FFF2-40B4-BE49-F238E27FC236}">
                <a16:creationId xmlns:a16="http://schemas.microsoft.com/office/drawing/2014/main" id="{4AB37D14-182F-E74B-A818-5D0717BF60C2}"/>
              </a:ext>
            </a:extLst>
          </p:cNvPr>
          <p:cNvSpPr>
            <a:spLocks noChangeArrowheads="1"/>
          </p:cNvSpPr>
          <p:nvPr/>
        </p:nvSpPr>
        <p:spPr bwMode="auto">
          <a:xfrm>
            <a:off x="0" y="2200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43016" name="Text Box 6">
            <a:extLst>
              <a:ext uri="{FF2B5EF4-FFF2-40B4-BE49-F238E27FC236}">
                <a16:creationId xmlns:a16="http://schemas.microsoft.com/office/drawing/2014/main" id="{0B9636E9-045E-E742-A90F-34E5413D51F3}"/>
              </a:ext>
            </a:extLst>
          </p:cNvPr>
          <p:cNvSpPr txBox="1">
            <a:spLocks noChangeArrowheads="1"/>
          </p:cNvSpPr>
          <p:nvPr/>
        </p:nvSpPr>
        <p:spPr bwMode="auto">
          <a:xfrm>
            <a:off x="533400" y="1524000"/>
            <a:ext cx="784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Sharing set implemented as a bit-vector (simple, but not scalable)</a:t>
            </a:r>
          </a:p>
        </p:txBody>
      </p:sp>
      <p:sp>
        <p:nvSpPr>
          <p:cNvPr id="43017" name="Text Box 8">
            <a:extLst>
              <a:ext uri="{FF2B5EF4-FFF2-40B4-BE49-F238E27FC236}">
                <a16:creationId xmlns:a16="http://schemas.microsoft.com/office/drawing/2014/main" id="{1736FEA7-2B39-114A-ADF8-FD05BA9F8398}"/>
              </a:ext>
            </a:extLst>
          </p:cNvPr>
          <p:cNvSpPr txBox="1">
            <a:spLocks noChangeArrowheads="1"/>
          </p:cNvSpPr>
          <p:nvPr/>
        </p:nvSpPr>
        <p:spPr bwMode="auto">
          <a:xfrm>
            <a:off x="533400" y="2133600"/>
            <a:ext cx="7924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When there are many more nodes (caches) than the typical size of a sharing set, a list of sharing units may be maintained in the directory</a:t>
            </a:r>
          </a:p>
        </p:txBody>
      </p:sp>
      <p:sp>
        <p:nvSpPr>
          <p:cNvPr id="43018" name="Rectangle 10">
            <a:extLst>
              <a:ext uri="{FF2B5EF4-FFF2-40B4-BE49-F238E27FC236}">
                <a16:creationId xmlns:a16="http://schemas.microsoft.com/office/drawing/2014/main" id="{2C7B402E-AEA5-8247-ADFB-0970A781D072}"/>
              </a:ext>
            </a:extLst>
          </p:cNvPr>
          <p:cNvSpPr>
            <a:spLocks noChangeArrowheads="1"/>
          </p:cNvSpPr>
          <p:nvPr/>
        </p:nvSpPr>
        <p:spPr bwMode="auto">
          <a:xfrm>
            <a:off x="8382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sp>
        <p:nvSpPr>
          <p:cNvPr id="43019" name="Rectangle 12">
            <a:extLst>
              <a:ext uri="{FF2B5EF4-FFF2-40B4-BE49-F238E27FC236}">
                <a16:creationId xmlns:a16="http://schemas.microsoft.com/office/drawing/2014/main" id="{1D8C190A-911D-074B-8928-1446DEF4EC49}"/>
              </a:ext>
            </a:extLst>
          </p:cNvPr>
          <p:cNvSpPr>
            <a:spLocks noChangeArrowheads="1"/>
          </p:cNvSpPr>
          <p:nvPr/>
        </p:nvSpPr>
        <p:spPr bwMode="auto">
          <a:xfrm>
            <a:off x="1066800" y="1066800"/>
            <a:ext cx="228600" cy="381000"/>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1</a:t>
            </a:r>
          </a:p>
        </p:txBody>
      </p:sp>
      <p:sp>
        <p:nvSpPr>
          <p:cNvPr id="43020" name="Rectangle 13">
            <a:extLst>
              <a:ext uri="{FF2B5EF4-FFF2-40B4-BE49-F238E27FC236}">
                <a16:creationId xmlns:a16="http://schemas.microsoft.com/office/drawing/2014/main" id="{65A3B0EF-0A33-864A-B1BF-9FB782DFE9CD}"/>
              </a:ext>
            </a:extLst>
          </p:cNvPr>
          <p:cNvSpPr>
            <a:spLocks noChangeArrowheads="1"/>
          </p:cNvSpPr>
          <p:nvPr/>
        </p:nvSpPr>
        <p:spPr bwMode="auto">
          <a:xfrm>
            <a:off x="12954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sp>
        <p:nvSpPr>
          <p:cNvPr id="43021" name="Rectangle 14">
            <a:extLst>
              <a:ext uri="{FF2B5EF4-FFF2-40B4-BE49-F238E27FC236}">
                <a16:creationId xmlns:a16="http://schemas.microsoft.com/office/drawing/2014/main" id="{4F4404F7-33AB-464A-9D8A-F8E88D64F947}"/>
              </a:ext>
            </a:extLst>
          </p:cNvPr>
          <p:cNvSpPr>
            <a:spLocks noChangeArrowheads="1"/>
          </p:cNvSpPr>
          <p:nvPr/>
        </p:nvSpPr>
        <p:spPr bwMode="auto">
          <a:xfrm>
            <a:off x="15240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sp>
        <p:nvSpPr>
          <p:cNvPr id="43022" name="Rectangle 15">
            <a:extLst>
              <a:ext uri="{FF2B5EF4-FFF2-40B4-BE49-F238E27FC236}">
                <a16:creationId xmlns:a16="http://schemas.microsoft.com/office/drawing/2014/main" id="{285FE8E1-7F5C-F54D-BE61-D0C5419C7E74}"/>
              </a:ext>
            </a:extLst>
          </p:cNvPr>
          <p:cNvSpPr>
            <a:spLocks noChangeArrowheads="1"/>
          </p:cNvSpPr>
          <p:nvPr/>
        </p:nvSpPr>
        <p:spPr bwMode="auto">
          <a:xfrm>
            <a:off x="17526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sp>
        <p:nvSpPr>
          <p:cNvPr id="43023" name="Rectangle 16">
            <a:extLst>
              <a:ext uri="{FF2B5EF4-FFF2-40B4-BE49-F238E27FC236}">
                <a16:creationId xmlns:a16="http://schemas.microsoft.com/office/drawing/2014/main" id="{627FEC83-DE4B-024F-A5F2-EF564205F3B1}"/>
              </a:ext>
            </a:extLst>
          </p:cNvPr>
          <p:cNvSpPr>
            <a:spLocks noChangeArrowheads="1"/>
          </p:cNvSpPr>
          <p:nvPr/>
        </p:nvSpPr>
        <p:spPr bwMode="auto">
          <a:xfrm>
            <a:off x="1981200" y="1066800"/>
            <a:ext cx="228600" cy="381000"/>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1</a:t>
            </a:r>
          </a:p>
        </p:txBody>
      </p:sp>
      <p:sp>
        <p:nvSpPr>
          <p:cNvPr id="43024" name="Rectangle 17">
            <a:extLst>
              <a:ext uri="{FF2B5EF4-FFF2-40B4-BE49-F238E27FC236}">
                <a16:creationId xmlns:a16="http://schemas.microsoft.com/office/drawing/2014/main" id="{1CD7F6A6-9E72-B442-B304-0BC155C8DD5E}"/>
              </a:ext>
            </a:extLst>
          </p:cNvPr>
          <p:cNvSpPr>
            <a:spLocks noChangeArrowheads="1"/>
          </p:cNvSpPr>
          <p:nvPr/>
        </p:nvSpPr>
        <p:spPr bwMode="auto">
          <a:xfrm>
            <a:off x="22098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sp>
        <p:nvSpPr>
          <p:cNvPr id="43025" name="Rectangle 18">
            <a:extLst>
              <a:ext uri="{FF2B5EF4-FFF2-40B4-BE49-F238E27FC236}">
                <a16:creationId xmlns:a16="http://schemas.microsoft.com/office/drawing/2014/main" id="{9DBAA811-67AD-4140-9845-60F7FD315C61}"/>
              </a:ext>
            </a:extLst>
          </p:cNvPr>
          <p:cNvSpPr>
            <a:spLocks noChangeArrowheads="1"/>
          </p:cNvSpPr>
          <p:nvPr/>
        </p:nvSpPr>
        <p:spPr bwMode="auto">
          <a:xfrm>
            <a:off x="24384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sp>
        <p:nvSpPr>
          <p:cNvPr id="43026" name="Rectangle 19">
            <a:extLst>
              <a:ext uri="{FF2B5EF4-FFF2-40B4-BE49-F238E27FC236}">
                <a16:creationId xmlns:a16="http://schemas.microsoft.com/office/drawing/2014/main" id="{BE6D4863-3775-744D-883F-C4433A4DDF83}"/>
              </a:ext>
            </a:extLst>
          </p:cNvPr>
          <p:cNvSpPr>
            <a:spLocks noChangeArrowheads="1"/>
          </p:cNvSpPr>
          <p:nvPr/>
        </p:nvSpPr>
        <p:spPr bwMode="auto">
          <a:xfrm>
            <a:off x="26670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sp>
        <p:nvSpPr>
          <p:cNvPr id="43027" name="Rectangle 20">
            <a:extLst>
              <a:ext uri="{FF2B5EF4-FFF2-40B4-BE49-F238E27FC236}">
                <a16:creationId xmlns:a16="http://schemas.microsoft.com/office/drawing/2014/main" id="{33319CE3-0C5F-6749-9230-3D834703809F}"/>
              </a:ext>
            </a:extLst>
          </p:cNvPr>
          <p:cNvSpPr>
            <a:spLocks noChangeArrowheads="1"/>
          </p:cNvSpPr>
          <p:nvPr/>
        </p:nvSpPr>
        <p:spPr bwMode="auto">
          <a:xfrm>
            <a:off x="28956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sp>
        <p:nvSpPr>
          <p:cNvPr id="43028" name="Rectangle 21">
            <a:extLst>
              <a:ext uri="{FF2B5EF4-FFF2-40B4-BE49-F238E27FC236}">
                <a16:creationId xmlns:a16="http://schemas.microsoft.com/office/drawing/2014/main" id="{F80E3F30-4B3A-0242-BB85-BF9A045B4488}"/>
              </a:ext>
            </a:extLst>
          </p:cNvPr>
          <p:cNvSpPr>
            <a:spLocks noChangeArrowheads="1"/>
          </p:cNvSpPr>
          <p:nvPr/>
        </p:nvSpPr>
        <p:spPr bwMode="auto">
          <a:xfrm>
            <a:off x="31242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sp>
        <p:nvSpPr>
          <p:cNvPr id="43029" name="Rectangle 22">
            <a:extLst>
              <a:ext uri="{FF2B5EF4-FFF2-40B4-BE49-F238E27FC236}">
                <a16:creationId xmlns:a16="http://schemas.microsoft.com/office/drawing/2014/main" id="{91BC7399-5440-7140-B2B3-5DE8091D9526}"/>
              </a:ext>
            </a:extLst>
          </p:cNvPr>
          <p:cNvSpPr>
            <a:spLocks noChangeArrowheads="1"/>
          </p:cNvSpPr>
          <p:nvPr/>
        </p:nvSpPr>
        <p:spPr bwMode="auto">
          <a:xfrm>
            <a:off x="33528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sp>
        <p:nvSpPr>
          <p:cNvPr id="43030" name="Rectangle 23">
            <a:extLst>
              <a:ext uri="{FF2B5EF4-FFF2-40B4-BE49-F238E27FC236}">
                <a16:creationId xmlns:a16="http://schemas.microsoft.com/office/drawing/2014/main" id="{45554EA8-5762-884F-BDDE-B808F53449DD}"/>
              </a:ext>
            </a:extLst>
          </p:cNvPr>
          <p:cNvSpPr>
            <a:spLocks noChangeArrowheads="1"/>
          </p:cNvSpPr>
          <p:nvPr/>
        </p:nvSpPr>
        <p:spPr bwMode="auto">
          <a:xfrm>
            <a:off x="35814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sp>
        <p:nvSpPr>
          <p:cNvPr id="43031" name="Rectangle 24">
            <a:extLst>
              <a:ext uri="{FF2B5EF4-FFF2-40B4-BE49-F238E27FC236}">
                <a16:creationId xmlns:a16="http://schemas.microsoft.com/office/drawing/2014/main" id="{4E3CE43A-2DCA-1A4A-A702-F3F0BB6B18D9}"/>
              </a:ext>
            </a:extLst>
          </p:cNvPr>
          <p:cNvSpPr>
            <a:spLocks noChangeArrowheads="1"/>
          </p:cNvSpPr>
          <p:nvPr/>
        </p:nvSpPr>
        <p:spPr bwMode="auto">
          <a:xfrm>
            <a:off x="38100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sp>
        <p:nvSpPr>
          <p:cNvPr id="43032" name="Rectangle 25">
            <a:extLst>
              <a:ext uri="{FF2B5EF4-FFF2-40B4-BE49-F238E27FC236}">
                <a16:creationId xmlns:a16="http://schemas.microsoft.com/office/drawing/2014/main" id="{0D732E10-4BCA-1F41-98FB-EEF4FFFD4BDE}"/>
              </a:ext>
            </a:extLst>
          </p:cNvPr>
          <p:cNvSpPr>
            <a:spLocks noChangeArrowheads="1"/>
          </p:cNvSpPr>
          <p:nvPr/>
        </p:nvSpPr>
        <p:spPr bwMode="auto">
          <a:xfrm>
            <a:off x="40386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sp>
        <p:nvSpPr>
          <p:cNvPr id="43033" name="Rectangle 26">
            <a:extLst>
              <a:ext uri="{FF2B5EF4-FFF2-40B4-BE49-F238E27FC236}">
                <a16:creationId xmlns:a16="http://schemas.microsoft.com/office/drawing/2014/main" id="{CC930E53-D009-3940-99C3-E462385BA7EC}"/>
              </a:ext>
            </a:extLst>
          </p:cNvPr>
          <p:cNvSpPr>
            <a:spLocks noChangeArrowheads="1"/>
          </p:cNvSpPr>
          <p:nvPr/>
        </p:nvSpPr>
        <p:spPr bwMode="auto">
          <a:xfrm>
            <a:off x="42672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sp>
        <p:nvSpPr>
          <p:cNvPr id="43034" name="Rectangle 27">
            <a:extLst>
              <a:ext uri="{FF2B5EF4-FFF2-40B4-BE49-F238E27FC236}">
                <a16:creationId xmlns:a16="http://schemas.microsoft.com/office/drawing/2014/main" id="{671A03BD-5B17-D247-B19E-860039BB9E00}"/>
              </a:ext>
            </a:extLst>
          </p:cNvPr>
          <p:cNvSpPr>
            <a:spLocks noChangeArrowheads="1"/>
          </p:cNvSpPr>
          <p:nvPr/>
        </p:nvSpPr>
        <p:spPr bwMode="auto">
          <a:xfrm>
            <a:off x="44958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sp>
        <p:nvSpPr>
          <p:cNvPr id="43035" name="Rectangle 28">
            <a:extLst>
              <a:ext uri="{FF2B5EF4-FFF2-40B4-BE49-F238E27FC236}">
                <a16:creationId xmlns:a16="http://schemas.microsoft.com/office/drawing/2014/main" id="{AF347D88-A40F-F242-BF2F-1E2D929B0C88}"/>
              </a:ext>
            </a:extLst>
          </p:cNvPr>
          <p:cNvSpPr>
            <a:spLocks noChangeArrowheads="1"/>
          </p:cNvSpPr>
          <p:nvPr/>
        </p:nvSpPr>
        <p:spPr bwMode="auto">
          <a:xfrm>
            <a:off x="47244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sp>
        <p:nvSpPr>
          <p:cNvPr id="43036" name="Rectangle 29">
            <a:extLst>
              <a:ext uri="{FF2B5EF4-FFF2-40B4-BE49-F238E27FC236}">
                <a16:creationId xmlns:a16="http://schemas.microsoft.com/office/drawing/2014/main" id="{D3DFE438-D7B4-1442-938E-66477697A153}"/>
              </a:ext>
            </a:extLst>
          </p:cNvPr>
          <p:cNvSpPr>
            <a:spLocks noChangeArrowheads="1"/>
          </p:cNvSpPr>
          <p:nvPr/>
        </p:nvSpPr>
        <p:spPr bwMode="auto">
          <a:xfrm>
            <a:off x="4953000" y="1066800"/>
            <a:ext cx="228600" cy="381000"/>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1</a:t>
            </a:r>
          </a:p>
        </p:txBody>
      </p:sp>
      <p:sp>
        <p:nvSpPr>
          <p:cNvPr id="43037" name="Rectangle 30">
            <a:extLst>
              <a:ext uri="{FF2B5EF4-FFF2-40B4-BE49-F238E27FC236}">
                <a16:creationId xmlns:a16="http://schemas.microsoft.com/office/drawing/2014/main" id="{885271D2-383F-E348-874C-5D510864351C}"/>
              </a:ext>
            </a:extLst>
          </p:cNvPr>
          <p:cNvSpPr>
            <a:spLocks noChangeArrowheads="1"/>
          </p:cNvSpPr>
          <p:nvPr/>
        </p:nvSpPr>
        <p:spPr bwMode="auto">
          <a:xfrm>
            <a:off x="5181600" y="1066800"/>
            <a:ext cx="228600" cy="381000"/>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1</a:t>
            </a:r>
          </a:p>
        </p:txBody>
      </p:sp>
      <p:sp>
        <p:nvSpPr>
          <p:cNvPr id="43038" name="Rectangle 31">
            <a:extLst>
              <a:ext uri="{FF2B5EF4-FFF2-40B4-BE49-F238E27FC236}">
                <a16:creationId xmlns:a16="http://schemas.microsoft.com/office/drawing/2014/main" id="{320AE67D-4FAD-0947-B394-B2E2977EA899}"/>
              </a:ext>
            </a:extLst>
          </p:cNvPr>
          <p:cNvSpPr>
            <a:spLocks noChangeArrowheads="1"/>
          </p:cNvSpPr>
          <p:nvPr/>
        </p:nvSpPr>
        <p:spPr bwMode="auto">
          <a:xfrm>
            <a:off x="54102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sp>
        <p:nvSpPr>
          <p:cNvPr id="43039" name="Rectangle 32">
            <a:extLst>
              <a:ext uri="{FF2B5EF4-FFF2-40B4-BE49-F238E27FC236}">
                <a16:creationId xmlns:a16="http://schemas.microsoft.com/office/drawing/2014/main" id="{A82B95AE-82A2-404F-8584-94B2C7C5C6A9}"/>
              </a:ext>
            </a:extLst>
          </p:cNvPr>
          <p:cNvSpPr>
            <a:spLocks noChangeArrowheads="1"/>
          </p:cNvSpPr>
          <p:nvPr/>
        </p:nvSpPr>
        <p:spPr bwMode="auto">
          <a:xfrm>
            <a:off x="56388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sp>
        <p:nvSpPr>
          <p:cNvPr id="43040" name="Rectangle 33">
            <a:extLst>
              <a:ext uri="{FF2B5EF4-FFF2-40B4-BE49-F238E27FC236}">
                <a16:creationId xmlns:a16="http://schemas.microsoft.com/office/drawing/2014/main" id="{05E4911A-8002-6243-90DD-5B519E12B238}"/>
              </a:ext>
            </a:extLst>
          </p:cNvPr>
          <p:cNvSpPr>
            <a:spLocks noChangeArrowheads="1"/>
          </p:cNvSpPr>
          <p:nvPr/>
        </p:nvSpPr>
        <p:spPr bwMode="auto">
          <a:xfrm>
            <a:off x="58674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sp>
        <p:nvSpPr>
          <p:cNvPr id="43041" name="Rectangle 34">
            <a:extLst>
              <a:ext uri="{FF2B5EF4-FFF2-40B4-BE49-F238E27FC236}">
                <a16:creationId xmlns:a16="http://schemas.microsoft.com/office/drawing/2014/main" id="{D65A2806-2C76-0541-9D30-DB28598AD7C9}"/>
              </a:ext>
            </a:extLst>
          </p:cNvPr>
          <p:cNvSpPr>
            <a:spLocks noChangeArrowheads="1"/>
          </p:cNvSpPr>
          <p:nvPr/>
        </p:nvSpPr>
        <p:spPr bwMode="auto">
          <a:xfrm>
            <a:off x="60960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sp>
        <p:nvSpPr>
          <p:cNvPr id="43042" name="Rectangle 35">
            <a:extLst>
              <a:ext uri="{FF2B5EF4-FFF2-40B4-BE49-F238E27FC236}">
                <a16:creationId xmlns:a16="http://schemas.microsoft.com/office/drawing/2014/main" id="{971F89E4-D0A1-8D42-8752-B04E2CE703FF}"/>
              </a:ext>
            </a:extLst>
          </p:cNvPr>
          <p:cNvSpPr>
            <a:spLocks noChangeArrowheads="1"/>
          </p:cNvSpPr>
          <p:nvPr/>
        </p:nvSpPr>
        <p:spPr bwMode="auto">
          <a:xfrm>
            <a:off x="63246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sp>
        <p:nvSpPr>
          <p:cNvPr id="43043" name="Rectangle 36">
            <a:extLst>
              <a:ext uri="{FF2B5EF4-FFF2-40B4-BE49-F238E27FC236}">
                <a16:creationId xmlns:a16="http://schemas.microsoft.com/office/drawing/2014/main" id="{392C6F43-3022-CD4A-B494-8DDA81E4CBD9}"/>
              </a:ext>
            </a:extLst>
          </p:cNvPr>
          <p:cNvSpPr>
            <a:spLocks noChangeArrowheads="1"/>
          </p:cNvSpPr>
          <p:nvPr/>
        </p:nvSpPr>
        <p:spPr bwMode="auto">
          <a:xfrm>
            <a:off x="65532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sp>
        <p:nvSpPr>
          <p:cNvPr id="43044" name="Rectangle 37">
            <a:extLst>
              <a:ext uri="{FF2B5EF4-FFF2-40B4-BE49-F238E27FC236}">
                <a16:creationId xmlns:a16="http://schemas.microsoft.com/office/drawing/2014/main" id="{437D1480-E7EE-D541-AB01-FB0D929309F5}"/>
              </a:ext>
            </a:extLst>
          </p:cNvPr>
          <p:cNvSpPr>
            <a:spLocks noChangeArrowheads="1"/>
          </p:cNvSpPr>
          <p:nvPr/>
        </p:nvSpPr>
        <p:spPr bwMode="auto">
          <a:xfrm>
            <a:off x="67818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sp>
        <p:nvSpPr>
          <p:cNvPr id="43045" name="Rectangle 38">
            <a:extLst>
              <a:ext uri="{FF2B5EF4-FFF2-40B4-BE49-F238E27FC236}">
                <a16:creationId xmlns:a16="http://schemas.microsoft.com/office/drawing/2014/main" id="{81D60D6D-4284-6C42-94F8-21720178ACC4}"/>
              </a:ext>
            </a:extLst>
          </p:cNvPr>
          <p:cNvSpPr>
            <a:spLocks noChangeArrowheads="1"/>
          </p:cNvSpPr>
          <p:nvPr/>
        </p:nvSpPr>
        <p:spPr bwMode="auto">
          <a:xfrm>
            <a:off x="7010400" y="1066800"/>
            <a:ext cx="228600" cy="381000"/>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1</a:t>
            </a:r>
          </a:p>
        </p:txBody>
      </p:sp>
      <p:sp>
        <p:nvSpPr>
          <p:cNvPr id="43046" name="Rectangle 39">
            <a:extLst>
              <a:ext uri="{FF2B5EF4-FFF2-40B4-BE49-F238E27FC236}">
                <a16:creationId xmlns:a16="http://schemas.microsoft.com/office/drawing/2014/main" id="{FE6A5A1E-89DC-FA49-AE94-6FCFE5E48E3A}"/>
              </a:ext>
            </a:extLst>
          </p:cNvPr>
          <p:cNvSpPr>
            <a:spLocks noChangeArrowheads="1"/>
          </p:cNvSpPr>
          <p:nvPr/>
        </p:nvSpPr>
        <p:spPr bwMode="auto">
          <a:xfrm>
            <a:off x="72390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sp>
        <p:nvSpPr>
          <p:cNvPr id="43047" name="Rectangle 40">
            <a:extLst>
              <a:ext uri="{FF2B5EF4-FFF2-40B4-BE49-F238E27FC236}">
                <a16:creationId xmlns:a16="http://schemas.microsoft.com/office/drawing/2014/main" id="{07861555-85B1-7D41-A25D-216659D01F9A}"/>
              </a:ext>
            </a:extLst>
          </p:cNvPr>
          <p:cNvSpPr>
            <a:spLocks noChangeArrowheads="1"/>
          </p:cNvSpPr>
          <p:nvPr/>
        </p:nvSpPr>
        <p:spPr bwMode="auto">
          <a:xfrm>
            <a:off x="74676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sp>
        <p:nvSpPr>
          <p:cNvPr id="43048" name="Rectangle 41">
            <a:extLst>
              <a:ext uri="{FF2B5EF4-FFF2-40B4-BE49-F238E27FC236}">
                <a16:creationId xmlns:a16="http://schemas.microsoft.com/office/drawing/2014/main" id="{EAB95DC1-686B-1C49-A60E-DDB5AB14A5C3}"/>
              </a:ext>
            </a:extLst>
          </p:cNvPr>
          <p:cNvSpPr>
            <a:spLocks noChangeArrowheads="1"/>
          </p:cNvSpPr>
          <p:nvPr/>
        </p:nvSpPr>
        <p:spPr bwMode="auto">
          <a:xfrm>
            <a:off x="76962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sp>
        <p:nvSpPr>
          <p:cNvPr id="43049" name="Rectangle 42">
            <a:extLst>
              <a:ext uri="{FF2B5EF4-FFF2-40B4-BE49-F238E27FC236}">
                <a16:creationId xmlns:a16="http://schemas.microsoft.com/office/drawing/2014/main" id="{2AA28F4C-B4F3-B14C-9D20-F8454154962B}"/>
              </a:ext>
            </a:extLst>
          </p:cNvPr>
          <p:cNvSpPr>
            <a:spLocks noChangeArrowheads="1"/>
          </p:cNvSpPr>
          <p:nvPr/>
        </p:nvSpPr>
        <p:spPr bwMode="auto">
          <a:xfrm>
            <a:off x="79248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graphicFrame>
        <p:nvGraphicFramePr>
          <p:cNvPr id="43050" name="Object 43">
            <a:extLst>
              <a:ext uri="{FF2B5EF4-FFF2-40B4-BE49-F238E27FC236}">
                <a16:creationId xmlns:a16="http://schemas.microsoft.com/office/drawing/2014/main" id="{E75D95CA-CC01-134C-94EC-09C527B08EC2}"/>
              </a:ext>
            </a:extLst>
          </p:cNvPr>
          <p:cNvGraphicFramePr>
            <a:graphicFrameLocks noChangeAspect="1"/>
          </p:cNvGraphicFramePr>
          <p:nvPr>
            <p:ph idx="1"/>
          </p:nvPr>
        </p:nvGraphicFramePr>
        <p:xfrm>
          <a:off x="1676400" y="3048000"/>
          <a:ext cx="5162550" cy="2438400"/>
        </p:xfrm>
        <a:graphic>
          <a:graphicData uri="http://schemas.openxmlformats.org/presentationml/2006/ole">
            <mc:AlternateContent xmlns:mc="http://schemas.openxmlformats.org/markup-compatibility/2006">
              <mc:Choice xmlns:v="urn:schemas-microsoft-com:vml" Requires="v">
                <p:oleObj spid="_x0000_s43052" r:id="rId3" imgW="4953000" imgH="2336800" progId="MSDraw.Drawing.8.2">
                  <p:embed/>
                </p:oleObj>
              </mc:Choice>
              <mc:Fallback>
                <p:oleObj r:id="rId3" imgW="4953000" imgH="2336800" progId="MSDraw.Drawing.8.2">
                  <p:embed/>
                  <p:pic>
                    <p:nvPicPr>
                      <p:cNvPr id="0" name="Object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048000"/>
                        <a:ext cx="516255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51" name="Text Box 45">
            <a:extLst>
              <a:ext uri="{FF2B5EF4-FFF2-40B4-BE49-F238E27FC236}">
                <a16:creationId xmlns:a16="http://schemas.microsoft.com/office/drawing/2014/main" id="{85F4ADD9-F70A-6B48-B2AE-08E9CEE57FB1}"/>
              </a:ext>
            </a:extLst>
          </p:cNvPr>
          <p:cNvSpPr txBox="1">
            <a:spLocks noChangeArrowheads="1"/>
          </p:cNvSpPr>
          <p:nvPr/>
        </p:nvSpPr>
        <p:spPr bwMode="auto">
          <a:xfrm>
            <a:off x="609600" y="5334000"/>
            <a:ext cx="7848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The sharing set can be maintained as a distributed doubly linked list </a:t>
            </a:r>
          </a:p>
          <a:p>
            <a:pPr eaLnBrk="1" hangingPunct="1">
              <a:spcBef>
                <a:spcPct val="0"/>
              </a:spcBef>
              <a:buFontTx/>
              <a:buNone/>
            </a:pPr>
            <a:r>
              <a:rPr lang="en-US" altLang="en-US" sz="2000">
                <a:solidFill>
                  <a:srgbClr val="000000"/>
                </a:solidFill>
                <a:cs typeface="Times New Roman" panose="02020603050405020304" pitchFamily="18" charset="0"/>
              </a:rPr>
              <a:t>(will discuss in Section 18.6 in connection with the SCI standard)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5F54D1D0-DD0F-E147-A8FF-1C870DA81555}"/>
              </a:ext>
            </a:extLst>
          </p:cNvPr>
          <p:cNvSpPr>
            <a:spLocks noGrp="1"/>
          </p:cNvSpPr>
          <p:nvPr>
            <p:ph type="dt" sz="quarter" idx="10"/>
          </p:nvPr>
        </p:nvSpPr>
        <p:spPr/>
        <p:txBody>
          <a:bodyPr/>
          <a:lstStyle/>
          <a:p>
            <a:pPr>
              <a:defRPr/>
            </a:pPr>
            <a:r>
              <a:rPr lang="en-US" altLang="en-US"/>
              <a:t>Winter 2021</a:t>
            </a:r>
          </a:p>
        </p:txBody>
      </p:sp>
      <p:sp>
        <p:nvSpPr>
          <p:cNvPr id="11" name="Footer Placeholder 4">
            <a:extLst>
              <a:ext uri="{FF2B5EF4-FFF2-40B4-BE49-F238E27FC236}">
                <a16:creationId xmlns:a16="http://schemas.microsoft.com/office/drawing/2014/main" id="{3190B531-BB18-D440-9813-46497FB0530B}"/>
              </a:ext>
            </a:extLst>
          </p:cNvPr>
          <p:cNvSpPr>
            <a:spLocks noGrp="1"/>
          </p:cNvSpPr>
          <p:nvPr>
            <p:ph type="ftr" sz="quarter" idx="11"/>
          </p:nvPr>
        </p:nvSpPr>
        <p:spPr/>
        <p:txBody>
          <a:bodyPr/>
          <a:lstStyle/>
          <a:p>
            <a:pPr>
              <a:defRPr/>
            </a:pPr>
            <a:r>
              <a:rPr lang="en-US" altLang="en-US"/>
              <a:t>Parallel Processing, Some Broad Topics</a:t>
            </a:r>
          </a:p>
        </p:txBody>
      </p:sp>
      <p:sp>
        <p:nvSpPr>
          <p:cNvPr id="44036" name="Slide Number Placeholder 5">
            <a:extLst>
              <a:ext uri="{FF2B5EF4-FFF2-40B4-BE49-F238E27FC236}">
                <a16:creationId xmlns:a16="http://schemas.microsoft.com/office/drawing/2014/main" id="{4F84AE73-12FD-AC4A-A3F6-FD9EF9A0C1D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EBBE4CB7-D272-5B4F-9245-FB062672A37A}" type="slidenum">
              <a:rPr lang="en-US" altLang="en-US" sz="1200" smtClean="0"/>
              <a:pPr>
                <a:spcBef>
                  <a:spcPct val="0"/>
                </a:spcBef>
                <a:buFontTx/>
                <a:buNone/>
              </a:pPr>
              <a:t>38</a:t>
            </a:fld>
            <a:endParaRPr lang="en-US" altLang="en-US" sz="1200"/>
          </a:p>
        </p:txBody>
      </p:sp>
      <p:sp>
        <p:nvSpPr>
          <p:cNvPr id="44037" name="Rectangle 2">
            <a:extLst>
              <a:ext uri="{FF2B5EF4-FFF2-40B4-BE49-F238E27FC236}">
                <a16:creationId xmlns:a16="http://schemas.microsoft.com/office/drawing/2014/main" id="{50B1EEB4-E2D6-A34A-9749-9EF27BEC7B11}"/>
              </a:ext>
            </a:extLst>
          </p:cNvPr>
          <p:cNvSpPr>
            <a:spLocks noGrp="1" noChangeArrowheads="1"/>
          </p:cNvSpPr>
          <p:nvPr>
            <p:ph type="title"/>
          </p:nvPr>
        </p:nvSpPr>
        <p:spPr>
          <a:xfrm>
            <a:off x="228600" y="152400"/>
            <a:ext cx="8686800" cy="685800"/>
          </a:xfrm>
        </p:spPr>
        <p:txBody>
          <a:bodyPr/>
          <a:lstStyle/>
          <a:p>
            <a:pPr eaLnBrk="1" hangingPunct="1"/>
            <a:r>
              <a:rPr lang="en-US" altLang="en-US" sz="3200"/>
              <a:t>18.3  Multithreading and Latency Hiding</a:t>
            </a:r>
          </a:p>
        </p:txBody>
      </p:sp>
      <p:sp>
        <p:nvSpPr>
          <p:cNvPr id="44038" name="Rectangle 4">
            <a:extLst>
              <a:ext uri="{FF2B5EF4-FFF2-40B4-BE49-F238E27FC236}">
                <a16:creationId xmlns:a16="http://schemas.microsoft.com/office/drawing/2014/main" id="{14D56DCB-A306-4F42-9ACC-969FD21D8E40}"/>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44039" name="Rectangle 7">
            <a:extLst>
              <a:ext uri="{FF2B5EF4-FFF2-40B4-BE49-F238E27FC236}">
                <a16:creationId xmlns:a16="http://schemas.microsoft.com/office/drawing/2014/main" id="{44FB5662-C6AA-9B40-9ED1-9CC91087DEF1}"/>
              </a:ext>
            </a:extLst>
          </p:cNvPr>
          <p:cNvSpPr>
            <a:spLocks noChangeArrowheads="1"/>
          </p:cNvSpPr>
          <p:nvPr/>
        </p:nvSpPr>
        <p:spPr bwMode="auto">
          <a:xfrm>
            <a:off x="0" y="2490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44040" name="Rectangle 15">
            <a:extLst>
              <a:ext uri="{FF2B5EF4-FFF2-40B4-BE49-F238E27FC236}">
                <a16:creationId xmlns:a16="http://schemas.microsoft.com/office/drawing/2014/main" id="{C35FEAA3-80D6-7848-8EB1-AA2D5621FD24}"/>
              </a:ext>
            </a:extLst>
          </p:cNvPr>
          <p:cNvSpPr>
            <a:spLocks noChangeArrowheads="1"/>
          </p:cNvSpPr>
          <p:nvPr/>
        </p:nvSpPr>
        <p:spPr bwMode="auto">
          <a:xfrm>
            <a:off x="0" y="2957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44041" name="Text Box 19">
            <a:extLst>
              <a:ext uri="{FF2B5EF4-FFF2-40B4-BE49-F238E27FC236}">
                <a16:creationId xmlns:a16="http://schemas.microsoft.com/office/drawing/2014/main" id="{13833B07-6913-B24B-9479-8AD89812E573}"/>
              </a:ext>
            </a:extLst>
          </p:cNvPr>
          <p:cNvSpPr txBox="1">
            <a:spLocks noChangeArrowheads="1"/>
          </p:cNvSpPr>
          <p:nvPr/>
        </p:nvSpPr>
        <p:spPr bwMode="auto">
          <a:xfrm>
            <a:off x="381000" y="990600"/>
            <a:ext cx="82296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2176463" algn="l"/>
              </a:tabLst>
              <a:defRPr sz="3200">
                <a:solidFill>
                  <a:schemeClr val="tx1"/>
                </a:solidFill>
                <a:latin typeface="Arial" panose="020B0604020202020204" pitchFamily="34" charset="0"/>
              </a:defRPr>
            </a:lvl1pPr>
            <a:lvl2pPr marL="742950" indent="-285750">
              <a:spcBef>
                <a:spcPct val="20000"/>
              </a:spcBef>
              <a:buChar char="–"/>
              <a:tabLst>
                <a:tab pos="2176463" algn="l"/>
              </a:tabLst>
              <a:defRPr sz="2800">
                <a:solidFill>
                  <a:schemeClr val="tx1"/>
                </a:solidFill>
                <a:latin typeface="Arial" panose="020B0604020202020204" pitchFamily="34" charset="0"/>
              </a:defRPr>
            </a:lvl2pPr>
            <a:lvl3pPr marL="1143000" indent="-228600">
              <a:spcBef>
                <a:spcPct val="20000"/>
              </a:spcBef>
              <a:buChar char="•"/>
              <a:tabLst>
                <a:tab pos="2176463" algn="l"/>
              </a:tabLst>
              <a:defRPr sz="2400">
                <a:solidFill>
                  <a:schemeClr val="tx1"/>
                </a:solidFill>
                <a:latin typeface="Arial" panose="020B0604020202020204" pitchFamily="34" charset="0"/>
              </a:defRPr>
            </a:lvl3pPr>
            <a:lvl4pPr marL="1600200" indent="-228600">
              <a:spcBef>
                <a:spcPct val="20000"/>
              </a:spcBef>
              <a:buChar char="–"/>
              <a:tabLst>
                <a:tab pos="2176463" algn="l"/>
              </a:tabLst>
              <a:defRPr sz="2000">
                <a:solidFill>
                  <a:schemeClr val="tx1"/>
                </a:solidFill>
                <a:latin typeface="Arial" panose="020B0604020202020204" pitchFamily="34" charset="0"/>
              </a:defRPr>
            </a:lvl4pPr>
            <a:lvl5pPr marL="2057400" indent="-228600">
              <a:spcBef>
                <a:spcPct val="20000"/>
              </a:spcBef>
              <a:buChar char="»"/>
              <a:tabLst>
                <a:tab pos="21764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0000"/>
                </a:solidFill>
                <a:cs typeface="Times New Roman" panose="02020603050405020304" pitchFamily="18" charset="0"/>
              </a:rPr>
              <a:t>Latency hiding:</a:t>
            </a:r>
            <a:r>
              <a:rPr lang="en-US" altLang="en-US" sz="2000">
                <a:solidFill>
                  <a:srgbClr val="000000"/>
                </a:solidFill>
                <a:cs typeface="Times New Roman" panose="02020603050405020304" pitchFamily="18" charset="0"/>
              </a:rPr>
              <a:t>	Provide each processor with useful work to do as </a:t>
            </a:r>
          </a:p>
          <a:p>
            <a:pPr eaLnBrk="1" hangingPunct="1">
              <a:spcBef>
                <a:spcPct val="0"/>
              </a:spcBef>
              <a:buFontTx/>
              <a:buNone/>
            </a:pPr>
            <a:r>
              <a:rPr lang="en-US" altLang="en-US" sz="2000">
                <a:solidFill>
                  <a:srgbClr val="000000"/>
                </a:solidFill>
                <a:cs typeface="Times New Roman" panose="02020603050405020304" pitchFamily="18" charset="0"/>
              </a:rPr>
              <a:t>	it awaits the completion of memory access requests</a:t>
            </a:r>
          </a:p>
          <a:p>
            <a:pPr eaLnBrk="1" hangingPunct="1">
              <a:spcBef>
                <a:spcPct val="0"/>
              </a:spcBef>
              <a:buFontTx/>
              <a:buNone/>
            </a:pPr>
            <a:endParaRPr lang="en-US" altLang="en-US" sz="1000">
              <a:solidFill>
                <a:srgbClr val="000000"/>
              </a:solidFill>
              <a:cs typeface="Times New Roman" panose="02020603050405020304" pitchFamily="18" charset="0"/>
            </a:endParaRPr>
          </a:p>
          <a:p>
            <a:pPr eaLnBrk="1" hangingPunct="1">
              <a:spcBef>
                <a:spcPct val="0"/>
              </a:spcBef>
              <a:buFontTx/>
              <a:buNone/>
            </a:pPr>
            <a:r>
              <a:rPr lang="en-US" altLang="en-US" sz="2000">
                <a:solidFill>
                  <a:srgbClr val="000000"/>
                </a:solidFill>
                <a:cs typeface="Times New Roman" panose="02020603050405020304" pitchFamily="18" charset="0"/>
              </a:rPr>
              <a:t>Multithreading is one way to implement latency hiding</a:t>
            </a:r>
          </a:p>
        </p:txBody>
      </p:sp>
      <p:sp>
        <p:nvSpPr>
          <p:cNvPr id="44042" name="Text Box 20">
            <a:extLst>
              <a:ext uri="{FF2B5EF4-FFF2-40B4-BE49-F238E27FC236}">
                <a16:creationId xmlns:a16="http://schemas.microsoft.com/office/drawing/2014/main" id="{BF514DEA-DAA0-C741-9055-EA6E6789D75D}"/>
              </a:ext>
            </a:extLst>
          </p:cNvPr>
          <p:cNvSpPr txBox="1">
            <a:spLocks noChangeArrowheads="1"/>
          </p:cNvSpPr>
          <p:nvPr/>
        </p:nvSpPr>
        <p:spPr bwMode="auto">
          <a:xfrm>
            <a:off x="990600" y="5638800"/>
            <a:ext cx="7162800" cy="3968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Fig. 18.5   The concept of multithreaded parallel computation.</a:t>
            </a:r>
          </a:p>
        </p:txBody>
      </p:sp>
      <p:sp>
        <p:nvSpPr>
          <p:cNvPr id="44043" name="Rectangle 22">
            <a:extLst>
              <a:ext uri="{FF2B5EF4-FFF2-40B4-BE49-F238E27FC236}">
                <a16:creationId xmlns:a16="http://schemas.microsoft.com/office/drawing/2014/main" id="{66AE5B99-BFBC-3A40-9BD1-957654388B12}"/>
              </a:ext>
            </a:extLst>
          </p:cNvPr>
          <p:cNvSpPr>
            <a:spLocks noChangeArrowheads="1"/>
          </p:cNvSpPr>
          <p:nvPr/>
        </p:nvSpPr>
        <p:spPr bwMode="auto">
          <a:xfrm>
            <a:off x="0" y="2281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44044" name="Object 21">
            <a:extLst>
              <a:ext uri="{FF2B5EF4-FFF2-40B4-BE49-F238E27FC236}">
                <a16:creationId xmlns:a16="http://schemas.microsoft.com/office/drawing/2014/main" id="{0A0CF7D3-4471-EC4F-A61B-A315D29EBF4B}"/>
              </a:ext>
            </a:extLst>
          </p:cNvPr>
          <p:cNvGraphicFramePr>
            <a:graphicFrameLocks noChangeAspect="1"/>
          </p:cNvGraphicFramePr>
          <p:nvPr/>
        </p:nvGraphicFramePr>
        <p:xfrm>
          <a:off x="838200" y="2209800"/>
          <a:ext cx="7239000" cy="3595688"/>
        </p:xfrm>
        <a:graphic>
          <a:graphicData uri="http://schemas.openxmlformats.org/presentationml/2006/ole">
            <mc:AlternateContent xmlns:mc="http://schemas.openxmlformats.org/markup-compatibility/2006">
              <mc:Choice xmlns:v="urn:schemas-microsoft-com:vml" Requires="v">
                <p:oleObj spid="_x0000_s44045" r:id="rId3" imgW="4394200" imgH="2209800" progId="MSDraw.Drawing.8.2">
                  <p:embed/>
                </p:oleObj>
              </mc:Choice>
              <mc:Fallback>
                <p:oleObj r:id="rId3" imgW="4394200" imgH="2209800" progId="MSDraw.Drawing.8.2">
                  <p:embed/>
                  <p:pic>
                    <p:nvPicPr>
                      <p:cNvPr id="0"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209800"/>
                        <a:ext cx="7239000" cy="359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7174978B-27E7-5142-8D7F-8F9B27925030}"/>
              </a:ext>
            </a:extLst>
          </p:cNvPr>
          <p:cNvSpPr>
            <a:spLocks noGrp="1"/>
          </p:cNvSpPr>
          <p:nvPr>
            <p:ph type="dt" sz="quarter" idx="10"/>
          </p:nvPr>
        </p:nvSpPr>
        <p:spPr/>
        <p:txBody>
          <a:bodyPr/>
          <a:lstStyle/>
          <a:p>
            <a:pPr>
              <a:defRPr/>
            </a:pPr>
            <a:r>
              <a:rPr lang="en-US" altLang="en-US"/>
              <a:t>Winter 2021</a:t>
            </a:r>
          </a:p>
        </p:txBody>
      </p:sp>
      <p:sp>
        <p:nvSpPr>
          <p:cNvPr id="8" name="Footer Placeholder 4">
            <a:extLst>
              <a:ext uri="{FF2B5EF4-FFF2-40B4-BE49-F238E27FC236}">
                <a16:creationId xmlns:a16="http://schemas.microsoft.com/office/drawing/2014/main" id="{8FF3B9B5-4DC1-404F-96B1-8014FD5BD42D}"/>
              </a:ext>
            </a:extLst>
          </p:cNvPr>
          <p:cNvSpPr>
            <a:spLocks noGrp="1"/>
          </p:cNvSpPr>
          <p:nvPr>
            <p:ph type="ftr" sz="quarter" idx="11"/>
          </p:nvPr>
        </p:nvSpPr>
        <p:spPr/>
        <p:txBody>
          <a:bodyPr/>
          <a:lstStyle/>
          <a:p>
            <a:pPr>
              <a:defRPr/>
            </a:pPr>
            <a:r>
              <a:rPr lang="en-US" altLang="en-US"/>
              <a:t>Parallel Processing, Some Broad Topics</a:t>
            </a:r>
          </a:p>
        </p:txBody>
      </p:sp>
      <p:sp>
        <p:nvSpPr>
          <p:cNvPr id="45060" name="Slide Number Placeholder 5">
            <a:extLst>
              <a:ext uri="{FF2B5EF4-FFF2-40B4-BE49-F238E27FC236}">
                <a16:creationId xmlns:a16="http://schemas.microsoft.com/office/drawing/2014/main" id="{4FEC85F3-C9AC-5F41-91DB-8F03B215193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A3A9A393-AF84-204D-B26B-10C14FEF5AD4}" type="slidenum">
              <a:rPr lang="en-US" altLang="en-US" sz="1200" smtClean="0"/>
              <a:pPr>
                <a:spcBef>
                  <a:spcPct val="0"/>
                </a:spcBef>
                <a:buFontTx/>
                <a:buNone/>
              </a:pPr>
              <a:t>39</a:t>
            </a:fld>
            <a:endParaRPr lang="en-US" altLang="en-US" sz="1200"/>
          </a:p>
        </p:txBody>
      </p:sp>
      <p:sp>
        <p:nvSpPr>
          <p:cNvPr id="45061" name="Rectangle 2">
            <a:extLst>
              <a:ext uri="{FF2B5EF4-FFF2-40B4-BE49-F238E27FC236}">
                <a16:creationId xmlns:a16="http://schemas.microsoft.com/office/drawing/2014/main" id="{35B0DE3A-EDFB-1C4C-99F8-C2CECDB0936E}"/>
              </a:ext>
            </a:extLst>
          </p:cNvPr>
          <p:cNvSpPr>
            <a:spLocks noGrp="1" noChangeArrowheads="1"/>
          </p:cNvSpPr>
          <p:nvPr>
            <p:ph type="title"/>
          </p:nvPr>
        </p:nvSpPr>
        <p:spPr>
          <a:xfrm>
            <a:off x="228600" y="152400"/>
            <a:ext cx="8686800" cy="685800"/>
          </a:xfrm>
        </p:spPr>
        <p:txBody>
          <a:bodyPr/>
          <a:lstStyle/>
          <a:p>
            <a:pPr eaLnBrk="1" hangingPunct="1"/>
            <a:r>
              <a:rPr lang="en-US" altLang="en-US" sz="2800"/>
              <a:t>Multithreading on a Single Processor</a:t>
            </a:r>
          </a:p>
        </p:txBody>
      </p:sp>
      <p:sp>
        <p:nvSpPr>
          <p:cNvPr id="45062" name="Rectangle 3">
            <a:extLst>
              <a:ext uri="{FF2B5EF4-FFF2-40B4-BE49-F238E27FC236}">
                <a16:creationId xmlns:a16="http://schemas.microsoft.com/office/drawing/2014/main" id="{BC8C6195-1331-AD42-AE65-069BFAD97BD7}"/>
              </a:ext>
            </a:extLst>
          </p:cNvPr>
          <p:cNvSpPr>
            <a:spLocks noChangeArrowheads="1"/>
          </p:cNvSpPr>
          <p:nvPr/>
        </p:nvSpPr>
        <p:spPr bwMode="auto">
          <a:xfrm>
            <a:off x="0" y="2105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45063" name="Object 13">
            <a:extLst>
              <a:ext uri="{FF2B5EF4-FFF2-40B4-BE49-F238E27FC236}">
                <a16:creationId xmlns:a16="http://schemas.microsoft.com/office/drawing/2014/main" id="{50382853-7678-4745-B2F1-4A83A08A3C15}"/>
              </a:ext>
            </a:extLst>
          </p:cNvPr>
          <p:cNvGraphicFramePr>
            <a:graphicFrameLocks noChangeAspect="1"/>
          </p:cNvGraphicFramePr>
          <p:nvPr>
            <p:ph idx="1"/>
          </p:nvPr>
        </p:nvGraphicFramePr>
        <p:xfrm>
          <a:off x="0" y="1828800"/>
          <a:ext cx="9144000" cy="3309938"/>
        </p:xfrm>
        <a:graphic>
          <a:graphicData uri="http://schemas.openxmlformats.org/presentationml/2006/ole">
            <mc:AlternateContent xmlns:mc="http://schemas.openxmlformats.org/markup-compatibility/2006">
              <mc:Choice xmlns:v="urn:schemas-microsoft-com:vml" Requires="v">
                <p:oleObj spid="_x0000_s45066" r:id="rId3" imgW="4800600" imgH="1739900" progId="MSDraw.Drawing.8.2">
                  <p:embed/>
                </p:oleObj>
              </mc:Choice>
              <mc:Fallback>
                <p:oleObj r:id="rId3" imgW="4800600" imgH="1739900" progId="MSDraw.Drawing.8.2">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28800"/>
                        <a:ext cx="9144000" cy="330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064" name="Text Box 15">
            <a:extLst>
              <a:ext uri="{FF2B5EF4-FFF2-40B4-BE49-F238E27FC236}">
                <a16:creationId xmlns:a16="http://schemas.microsoft.com/office/drawing/2014/main" id="{7E4ECCD9-74D3-304A-A3D8-4262FAA5FD49}"/>
              </a:ext>
            </a:extLst>
          </p:cNvPr>
          <p:cNvSpPr txBox="1">
            <a:spLocks noChangeArrowheads="1"/>
          </p:cNvSpPr>
          <p:nvPr/>
        </p:nvSpPr>
        <p:spPr bwMode="auto">
          <a:xfrm>
            <a:off x="1143000" y="5410200"/>
            <a:ext cx="6858000" cy="3968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Fig. 24.9 of Parhami’s Computer Architecture text (2005)</a:t>
            </a:r>
            <a:endParaRPr lang="en-US" altLang="en-US" sz="1000"/>
          </a:p>
        </p:txBody>
      </p:sp>
      <p:sp>
        <p:nvSpPr>
          <p:cNvPr id="45065" name="Text Box 16">
            <a:extLst>
              <a:ext uri="{FF2B5EF4-FFF2-40B4-BE49-F238E27FC236}">
                <a16:creationId xmlns:a16="http://schemas.microsoft.com/office/drawing/2014/main" id="{5C6A677E-A14C-324C-B4D9-402B5E05A10A}"/>
              </a:ext>
            </a:extLst>
          </p:cNvPr>
          <p:cNvSpPr txBox="1">
            <a:spLocks noChangeArrowheads="1"/>
          </p:cNvSpPr>
          <p:nvPr/>
        </p:nvSpPr>
        <p:spPr bwMode="auto">
          <a:xfrm>
            <a:off x="1066800" y="990600"/>
            <a:ext cx="6934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2176463" algn="l"/>
              </a:tabLst>
              <a:defRPr sz="3200">
                <a:solidFill>
                  <a:schemeClr val="tx1"/>
                </a:solidFill>
                <a:latin typeface="Arial" panose="020B0604020202020204" pitchFamily="34" charset="0"/>
              </a:defRPr>
            </a:lvl1pPr>
            <a:lvl2pPr marL="742950" indent="-285750">
              <a:spcBef>
                <a:spcPct val="20000"/>
              </a:spcBef>
              <a:buChar char="–"/>
              <a:tabLst>
                <a:tab pos="2176463" algn="l"/>
              </a:tabLst>
              <a:defRPr sz="2800">
                <a:solidFill>
                  <a:schemeClr val="tx1"/>
                </a:solidFill>
                <a:latin typeface="Arial" panose="020B0604020202020204" pitchFamily="34" charset="0"/>
              </a:defRPr>
            </a:lvl2pPr>
            <a:lvl3pPr marL="1143000" indent="-228600">
              <a:spcBef>
                <a:spcPct val="20000"/>
              </a:spcBef>
              <a:buChar char="•"/>
              <a:tabLst>
                <a:tab pos="2176463" algn="l"/>
              </a:tabLst>
              <a:defRPr sz="2400">
                <a:solidFill>
                  <a:schemeClr val="tx1"/>
                </a:solidFill>
                <a:latin typeface="Arial" panose="020B0604020202020204" pitchFamily="34" charset="0"/>
              </a:defRPr>
            </a:lvl3pPr>
            <a:lvl4pPr marL="1600200" indent="-228600">
              <a:spcBef>
                <a:spcPct val="20000"/>
              </a:spcBef>
              <a:buChar char="–"/>
              <a:tabLst>
                <a:tab pos="2176463" algn="l"/>
              </a:tabLst>
              <a:defRPr sz="2000">
                <a:solidFill>
                  <a:schemeClr val="tx1"/>
                </a:solidFill>
                <a:latin typeface="Arial" panose="020B0604020202020204" pitchFamily="34" charset="0"/>
              </a:defRPr>
            </a:lvl4pPr>
            <a:lvl5pPr marL="2057400" indent="-228600">
              <a:spcBef>
                <a:spcPct val="20000"/>
              </a:spcBef>
              <a:buChar char="»"/>
              <a:tabLst>
                <a:tab pos="21764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Here, the motivation is to reduce the performance impact of data dependencies and branch misprediction penalty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a:extLst>
              <a:ext uri="{FF2B5EF4-FFF2-40B4-BE49-F238E27FC236}">
                <a16:creationId xmlns:a16="http://schemas.microsoft.com/office/drawing/2014/main" id="{E882866F-8775-D74B-8517-49E25F48BEE2}"/>
              </a:ext>
            </a:extLst>
          </p:cNvPr>
          <p:cNvSpPr>
            <a:spLocks noGrp="1"/>
          </p:cNvSpPr>
          <p:nvPr>
            <p:ph type="dt" sz="quarter" idx="10"/>
          </p:nvPr>
        </p:nvSpPr>
        <p:spPr/>
        <p:txBody>
          <a:bodyPr/>
          <a:lstStyle/>
          <a:p>
            <a:pPr>
              <a:defRPr/>
            </a:pPr>
            <a:r>
              <a:rPr lang="en-US" altLang="en-US"/>
              <a:t>Winter 2021</a:t>
            </a:r>
          </a:p>
        </p:txBody>
      </p:sp>
      <p:sp>
        <p:nvSpPr>
          <p:cNvPr id="23" name="Footer Placeholder 4">
            <a:extLst>
              <a:ext uri="{FF2B5EF4-FFF2-40B4-BE49-F238E27FC236}">
                <a16:creationId xmlns:a16="http://schemas.microsoft.com/office/drawing/2014/main" id="{C93BDCC0-1499-4D43-9F15-37B02D7B30D3}"/>
              </a:ext>
            </a:extLst>
          </p:cNvPr>
          <p:cNvSpPr>
            <a:spLocks noGrp="1"/>
          </p:cNvSpPr>
          <p:nvPr>
            <p:ph type="ftr" sz="quarter" idx="11"/>
          </p:nvPr>
        </p:nvSpPr>
        <p:spPr/>
        <p:txBody>
          <a:bodyPr/>
          <a:lstStyle/>
          <a:p>
            <a:pPr>
              <a:defRPr/>
            </a:pPr>
            <a:r>
              <a:rPr lang="en-US" altLang="en-US"/>
              <a:t>Parallel Processing, Some Broad Topics</a:t>
            </a:r>
          </a:p>
        </p:txBody>
      </p:sp>
      <p:sp>
        <p:nvSpPr>
          <p:cNvPr id="7172" name="Slide Number Placeholder 5">
            <a:extLst>
              <a:ext uri="{FF2B5EF4-FFF2-40B4-BE49-F238E27FC236}">
                <a16:creationId xmlns:a16="http://schemas.microsoft.com/office/drawing/2014/main" id="{A8E1C79C-29EF-3C4D-884C-C68C2E0B52A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04A371CA-C46F-6847-9097-726CE768C56C}" type="slidenum">
              <a:rPr lang="en-US" altLang="en-US" sz="1200" smtClean="0"/>
              <a:pPr>
                <a:spcBef>
                  <a:spcPct val="0"/>
                </a:spcBef>
                <a:buFontTx/>
                <a:buNone/>
              </a:pPr>
              <a:t>4</a:t>
            </a:fld>
            <a:endParaRPr lang="en-US" altLang="en-US" sz="1200"/>
          </a:p>
        </p:txBody>
      </p:sp>
      <p:sp>
        <p:nvSpPr>
          <p:cNvPr id="7173" name="Rectangle 2">
            <a:extLst>
              <a:ext uri="{FF2B5EF4-FFF2-40B4-BE49-F238E27FC236}">
                <a16:creationId xmlns:a16="http://schemas.microsoft.com/office/drawing/2014/main" id="{B37D47EA-020A-2640-B437-0681CA040ED9}"/>
              </a:ext>
            </a:extLst>
          </p:cNvPr>
          <p:cNvSpPr>
            <a:spLocks noGrp="1" noChangeArrowheads="1"/>
          </p:cNvSpPr>
          <p:nvPr>
            <p:ph type="title"/>
          </p:nvPr>
        </p:nvSpPr>
        <p:spPr>
          <a:xfrm>
            <a:off x="228600" y="457200"/>
            <a:ext cx="8686800" cy="914400"/>
          </a:xfrm>
        </p:spPr>
        <p:txBody>
          <a:bodyPr/>
          <a:lstStyle/>
          <a:p>
            <a:pPr eaLnBrk="1" hangingPunct="1"/>
            <a:r>
              <a:rPr lang="en-US" altLang="en-US" sz="3600"/>
              <a:t>17  Emulation and Scheduling</a:t>
            </a:r>
          </a:p>
        </p:txBody>
      </p:sp>
      <p:sp>
        <p:nvSpPr>
          <p:cNvPr id="7174" name="Text Box 15">
            <a:extLst>
              <a:ext uri="{FF2B5EF4-FFF2-40B4-BE49-F238E27FC236}">
                <a16:creationId xmlns:a16="http://schemas.microsoft.com/office/drawing/2014/main" id="{FD60235F-BE6E-044F-9DC5-9E8D4077F3ED}"/>
              </a:ext>
            </a:extLst>
          </p:cNvPr>
          <p:cNvSpPr txBox="1">
            <a:spLocks noChangeArrowheads="1"/>
          </p:cNvSpPr>
          <p:nvPr/>
        </p:nvSpPr>
        <p:spPr bwMode="auto">
          <a:xfrm>
            <a:off x="228600" y="1447800"/>
            <a:ext cx="8610600" cy="1187450"/>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333399"/>
                </a:solidFill>
              </a:rPr>
              <a:t>  Mapping an architecture or task system onto an architecture</a:t>
            </a:r>
          </a:p>
          <a:p>
            <a:pPr lvl="1" eaLnBrk="1" hangingPunct="1">
              <a:spcBef>
                <a:spcPct val="0"/>
              </a:spcBef>
              <a:buFontTx/>
              <a:buChar char="•"/>
            </a:pPr>
            <a:r>
              <a:rPr lang="en-US" altLang="en-US" sz="2400">
                <a:solidFill>
                  <a:srgbClr val="333399"/>
                </a:solidFill>
              </a:rPr>
              <a:t>  Learn how to achieve algorithm portability via emulation</a:t>
            </a:r>
          </a:p>
          <a:p>
            <a:pPr lvl="1" eaLnBrk="1" hangingPunct="1">
              <a:spcBef>
                <a:spcPct val="0"/>
              </a:spcBef>
              <a:buFontTx/>
              <a:buChar char="•"/>
            </a:pPr>
            <a:r>
              <a:rPr lang="en-US" altLang="en-US" sz="2400">
                <a:solidFill>
                  <a:srgbClr val="333399"/>
                </a:solidFill>
              </a:rPr>
              <a:t>  Become familiar with task scheduling in parallel systems</a:t>
            </a:r>
          </a:p>
        </p:txBody>
      </p:sp>
      <p:graphicFrame>
        <p:nvGraphicFramePr>
          <p:cNvPr id="86083" name="Group 1091">
            <a:extLst>
              <a:ext uri="{FF2B5EF4-FFF2-40B4-BE49-F238E27FC236}">
                <a16:creationId xmlns:a16="http://schemas.microsoft.com/office/drawing/2014/main" id="{AA619D1D-2AD4-9941-8F66-C5B188D2FD0B}"/>
              </a:ext>
            </a:extLst>
          </p:cNvPr>
          <p:cNvGraphicFramePr>
            <a:graphicFrameLocks noGrp="1"/>
          </p:cNvGraphicFramePr>
          <p:nvPr>
            <p:ph idx="1"/>
          </p:nvPr>
        </p:nvGraphicFramePr>
        <p:xfrm>
          <a:off x="914400" y="3048000"/>
          <a:ext cx="7239000" cy="2773363"/>
        </p:xfrm>
        <a:graphic>
          <a:graphicData uri="http://schemas.openxmlformats.org/drawingml/2006/table">
            <a:tbl>
              <a:tblPr/>
              <a:tblGrid>
                <a:gridCol w="7239000">
                  <a:extLst>
                    <a:ext uri="{9D8B030D-6E8A-4147-A177-3AD203B41FA5}">
                      <a16:colId xmlns:a16="http://schemas.microsoft.com/office/drawing/2014/main" val="20000"/>
                    </a:ext>
                  </a:extLst>
                </a:gridCol>
              </a:tblGrid>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99"/>
                          </a:solidFill>
                          <a:effectLst/>
                          <a:latin typeface="Arial" charset="0"/>
                          <a:ea typeface="Times New Roman" pitchFamily="18" charset="0"/>
                          <a:cs typeface="Arial" charset="0"/>
                        </a:rPr>
                        <a:t>Topics in This Chapter</a:t>
                      </a:r>
                      <a:endParaRPr kumimoji="0" lang="en-US" altLang="en-US" sz="2000" b="0" i="0" u="none" strike="noStrike" cap="none" normalizeH="0" baseline="0">
                        <a:ln>
                          <a:noFill/>
                        </a:ln>
                        <a:solidFill>
                          <a:srgbClr val="FFFF99"/>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17.1   Emulations Among Architectures</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17.2   Distributed Shared Memory</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17.3   The Task Scheduling Problem</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17.4   A Class of Scheduling Algorithms</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17.5   Some Useful Bounds for Scheduling</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17.6   Load Balancing and Dataflow Systems</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46509AFF-A032-1A4A-A47D-710DFBD893CE}"/>
              </a:ext>
            </a:extLst>
          </p:cNvPr>
          <p:cNvSpPr>
            <a:spLocks noGrp="1"/>
          </p:cNvSpPr>
          <p:nvPr>
            <p:ph type="dt" sz="quarter" idx="10"/>
          </p:nvPr>
        </p:nvSpPr>
        <p:spPr/>
        <p:txBody>
          <a:bodyPr/>
          <a:lstStyle/>
          <a:p>
            <a:pPr>
              <a:defRPr/>
            </a:pPr>
            <a:r>
              <a:rPr lang="en-US" altLang="en-US"/>
              <a:t>Winter 2021</a:t>
            </a:r>
          </a:p>
        </p:txBody>
      </p:sp>
      <p:sp>
        <p:nvSpPr>
          <p:cNvPr id="8" name="Footer Placeholder 4">
            <a:extLst>
              <a:ext uri="{FF2B5EF4-FFF2-40B4-BE49-F238E27FC236}">
                <a16:creationId xmlns:a16="http://schemas.microsoft.com/office/drawing/2014/main" id="{89183554-EC8A-2E43-B630-9A21AB0028A5}"/>
              </a:ext>
            </a:extLst>
          </p:cNvPr>
          <p:cNvSpPr>
            <a:spLocks noGrp="1"/>
          </p:cNvSpPr>
          <p:nvPr>
            <p:ph type="ftr" sz="quarter" idx="11"/>
          </p:nvPr>
        </p:nvSpPr>
        <p:spPr/>
        <p:txBody>
          <a:bodyPr/>
          <a:lstStyle/>
          <a:p>
            <a:pPr>
              <a:defRPr/>
            </a:pPr>
            <a:r>
              <a:rPr lang="en-US" altLang="en-US"/>
              <a:t>Parallel Processing, Some Broad Topics</a:t>
            </a:r>
          </a:p>
        </p:txBody>
      </p:sp>
      <p:sp>
        <p:nvSpPr>
          <p:cNvPr id="46084" name="Slide Number Placeholder 5">
            <a:extLst>
              <a:ext uri="{FF2B5EF4-FFF2-40B4-BE49-F238E27FC236}">
                <a16:creationId xmlns:a16="http://schemas.microsoft.com/office/drawing/2014/main" id="{22B18C6A-9C59-A445-B145-92BCF542BFE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28406093-7B8B-0B4B-816C-0DBA18B9417B}" type="slidenum">
              <a:rPr lang="en-US" altLang="en-US" sz="1200" smtClean="0"/>
              <a:pPr>
                <a:spcBef>
                  <a:spcPct val="0"/>
                </a:spcBef>
                <a:buFontTx/>
                <a:buNone/>
              </a:pPr>
              <a:t>40</a:t>
            </a:fld>
            <a:endParaRPr lang="en-US" altLang="en-US" sz="1200"/>
          </a:p>
        </p:txBody>
      </p:sp>
      <p:sp>
        <p:nvSpPr>
          <p:cNvPr id="46085" name="Rectangle 2">
            <a:extLst>
              <a:ext uri="{FF2B5EF4-FFF2-40B4-BE49-F238E27FC236}">
                <a16:creationId xmlns:a16="http://schemas.microsoft.com/office/drawing/2014/main" id="{CAFEE346-4D83-3B48-A9A2-2885049DF17D}"/>
              </a:ext>
            </a:extLst>
          </p:cNvPr>
          <p:cNvSpPr>
            <a:spLocks noGrp="1" noChangeArrowheads="1"/>
          </p:cNvSpPr>
          <p:nvPr>
            <p:ph type="title"/>
          </p:nvPr>
        </p:nvSpPr>
        <p:spPr>
          <a:xfrm>
            <a:off x="228600" y="228600"/>
            <a:ext cx="8686800" cy="533400"/>
          </a:xfrm>
        </p:spPr>
        <p:txBody>
          <a:bodyPr/>
          <a:lstStyle/>
          <a:p>
            <a:pPr eaLnBrk="1" hangingPunct="1"/>
            <a:r>
              <a:rPr lang="en-US" altLang="en-US" sz="3200"/>
              <a:t>18.4  Parallel I/O Technology</a:t>
            </a:r>
          </a:p>
        </p:txBody>
      </p:sp>
      <p:sp>
        <p:nvSpPr>
          <p:cNvPr id="46086" name="Rectangle 32">
            <a:extLst>
              <a:ext uri="{FF2B5EF4-FFF2-40B4-BE49-F238E27FC236}">
                <a16:creationId xmlns:a16="http://schemas.microsoft.com/office/drawing/2014/main" id="{B13DA3A7-9CE9-3547-81AF-923B68EEDD85}"/>
              </a:ext>
            </a:extLst>
          </p:cNvPr>
          <p:cNvSpPr>
            <a:spLocks noChangeArrowheads="1"/>
          </p:cNvSpPr>
          <p:nvPr/>
        </p:nvSpPr>
        <p:spPr bwMode="auto">
          <a:xfrm>
            <a:off x="0" y="2038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46087" name="Object 31">
            <a:extLst>
              <a:ext uri="{FF2B5EF4-FFF2-40B4-BE49-F238E27FC236}">
                <a16:creationId xmlns:a16="http://schemas.microsoft.com/office/drawing/2014/main" id="{8445D9D9-7CC3-B346-9DC3-DD4753C6A614}"/>
              </a:ext>
            </a:extLst>
          </p:cNvPr>
          <p:cNvGraphicFramePr>
            <a:graphicFrameLocks noChangeAspect="1"/>
          </p:cNvGraphicFramePr>
          <p:nvPr/>
        </p:nvGraphicFramePr>
        <p:xfrm>
          <a:off x="762000" y="762000"/>
          <a:ext cx="7467600" cy="4533900"/>
        </p:xfrm>
        <a:graphic>
          <a:graphicData uri="http://schemas.openxmlformats.org/presentationml/2006/ole">
            <mc:AlternateContent xmlns:mc="http://schemas.openxmlformats.org/markup-compatibility/2006">
              <mc:Choice xmlns:v="urn:schemas-microsoft-com:vml" Requires="v">
                <p:oleObj spid="_x0000_s46090" r:id="rId3" imgW="4394200" imgH="2667000" progId="MSDraw.Drawing.8.2">
                  <p:embed/>
                </p:oleObj>
              </mc:Choice>
              <mc:Fallback>
                <p:oleObj r:id="rId3" imgW="4394200" imgH="2667000" progId="MSDraw.Drawing.8.2">
                  <p:embed/>
                  <p:pic>
                    <p:nvPicPr>
                      <p:cNvPr id="0" name="Object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762000"/>
                        <a:ext cx="74676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088" name="Text Box 33">
            <a:extLst>
              <a:ext uri="{FF2B5EF4-FFF2-40B4-BE49-F238E27FC236}">
                <a16:creationId xmlns:a16="http://schemas.microsoft.com/office/drawing/2014/main" id="{0308718E-7DAC-9E45-869D-20CBEF47DAF3}"/>
              </a:ext>
            </a:extLst>
          </p:cNvPr>
          <p:cNvSpPr txBox="1">
            <a:spLocks noChangeArrowheads="1"/>
          </p:cNvSpPr>
          <p:nvPr/>
        </p:nvSpPr>
        <p:spPr bwMode="auto">
          <a:xfrm>
            <a:off x="1600200" y="5181600"/>
            <a:ext cx="5791200" cy="3968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Fig. 18.6    Moving-head magnetic disk elements.</a:t>
            </a:r>
          </a:p>
        </p:txBody>
      </p:sp>
      <p:sp>
        <p:nvSpPr>
          <p:cNvPr id="46089" name="Text Box 34">
            <a:extLst>
              <a:ext uri="{FF2B5EF4-FFF2-40B4-BE49-F238E27FC236}">
                <a16:creationId xmlns:a16="http://schemas.microsoft.com/office/drawing/2014/main" id="{7AD0F078-33EC-D848-AAAE-C73DBAC8AC10}"/>
              </a:ext>
            </a:extLst>
          </p:cNvPr>
          <p:cNvSpPr txBox="1">
            <a:spLocks noChangeArrowheads="1"/>
          </p:cNvSpPr>
          <p:nvPr/>
        </p:nvSpPr>
        <p:spPr bwMode="auto">
          <a:xfrm>
            <a:off x="228600" y="5638800"/>
            <a:ext cx="876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Comprehensive info about disk memory: http://www.storageview.com/guide/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36DA251A-D205-4041-AD1A-24407DDC7745}"/>
              </a:ext>
            </a:extLst>
          </p:cNvPr>
          <p:cNvSpPr>
            <a:spLocks noGrp="1"/>
          </p:cNvSpPr>
          <p:nvPr>
            <p:ph type="dt" sz="quarter" idx="10"/>
          </p:nvPr>
        </p:nvSpPr>
        <p:spPr/>
        <p:txBody>
          <a:bodyPr/>
          <a:lstStyle/>
          <a:p>
            <a:pPr>
              <a:defRPr/>
            </a:pPr>
            <a:r>
              <a:rPr lang="en-US" altLang="en-US"/>
              <a:t>Winter 2021</a:t>
            </a:r>
          </a:p>
        </p:txBody>
      </p:sp>
      <p:sp>
        <p:nvSpPr>
          <p:cNvPr id="9" name="Footer Placeholder 4">
            <a:extLst>
              <a:ext uri="{FF2B5EF4-FFF2-40B4-BE49-F238E27FC236}">
                <a16:creationId xmlns:a16="http://schemas.microsoft.com/office/drawing/2014/main" id="{9771C1A8-2FA2-7F40-ACBD-4D31C8B03D1D}"/>
              </a:ext>
            </a:extLst>
          </p:cNvPr>
          <p:cNvSpPr>
            <a:spLocks noGrp="1"/>
          </p:cNvSpPr>
          <p:nvPr>
            <p:ph type="ftr" sz="quarter" idx="11"/>
          </p:nvPr>
        </p:nvSpPr>
        <p:spPr/>
        <p:txBody>
          <a:bodyPr/>
          <a:lstStyle/>
          <a:p>
            <a:pPr>
              <a:defRPr/>
            </a:pPr>
            <a:r>
              <a:rPr lang="en-US" altLang="en-US"/>
              <a:t>Parallel Processing, Some Broad Topics</a:t>
            </a:r>
          </a:p>
        </p:txBody>
      </p:sp>
      <p:sp>
        <p:nvSpPr>
          <p:cNvPr id="47108" name="Slide Number Placeholder 5">
            <a:extLst>
              <a:ext uri="{FF2B5EF4-FFF2-40B4-BE49-F238E27FC236}">
                <a16:creationId xmlns:a16="http://schemas.microsoft.com/office/drawing/2014/main" id="{989776A8-3247-844B-8D6A-6DE523FB47F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454B0137-B5E0-DF44-9344-D2EBEC3B46ED}" type="slidenum">
              <a:rPr lang="en-US" altLang="en-US" sz="1200" smtClean="0"/>
              <a:pPr>
                <a:spcBef>
                  <a:spcPct val="0"/>
                </a:spcBef>
                <a:buFontTx/>
                <a:buNone/>
              </a:pPr>
              <a:t>41</a:t>
            </a:fld>
            <a:endParaRPr lang="en-US" altLang="en-US" sz="1200"/>
          </a:p>
        </p:txBody>
      </p:sp>
      <p:sp>
        <p:nvSpPr>
          <p:cNvPr id="47109" name="Rectangle 2">
            <a:extLst>
              <a:ext uri="{FF2B5EF4-FFF2-40B4-BE49-F238E27FC236}">
                <a16:creationId xmlns:a16="http://schemas.microsoft.com/office/drawing/2014/main" id="{C124B5B6-313F-1447-9FA6-6FAC5AFB0F32}"/>
              </a:ext>
            </a:extLst>
          </p:cNvPr>
          <p:cNvSpPr>
            <a:spLocks noGrp="1" noChangeArrowheads="1"/>
          </p:cNvSpPr>
          <p:nvPr>
            <p:ph type="title"/>
          </p:nvPr>
        </p:nvSpPr>
        <p:spPr>
          <a:xfrm>
            <a:off x="228600" y="228600"/>
            <a:ext cx="8686800" cy="533400"/>
          </a:xfrm>
        </p:spPr>
        <p:txBody>
          <a:bodyPr/>
          <a:lstStyle/>
          <a:p>
            <a:pPr eaLnBrk="1" hangingPunct="1"/>
            <a:r>
              <a:rPr lang="en-US" altLang="en-US" sz="2800"/>
              <a:t>Access Time for a Disk</a:t>
            </a:r>
          </a:p>
        </p:txBody>
      </p:sp>
      <p:sp>
        <p:nvSpPr>
          <p:cNvPr id="47110" name="Text Box 3">
            <a:extLst>
              <a:ext uri="{FF2B5EF4-FFF2-40B4-BE49-F238E27FC236}">
                <a16:creationId xmlns:a16="http://schemas.microsoft.com/office/drawing/2014/main" id="{30009173-A7D4-A544-88C8-5DAAE5BBA409}"/>
              </a:ext>
            </a:extLst>
          </p:cNvPr>
          <p:cNvSpPr txBox="1">
            <a:spLocks noChangeArrowheads="1"/>
          </p:cNvSpPr>
          <p:nvPr/>
        </p:nvSpPr>
        <p:spPr bwMode="auto">
          <a:xfrm>
            <a:off x="762000" y="5410200"/>
            <a:ext cx="7620000" cy="7016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The three components of disk access time. Disks that spin faster have a shorter average and worst-case access time.</a:t>
            </a:r>
            <a:endParaRPr lang="en-US" altLang="en-US" sz="2400">
              <a:solidFill>
                <a:srgbClr val="000000"/>
              </a:solidFill>
              <a:cs typeface="Times New Roman" panose="02020603050405020304" pitchFamily="18" charset="0"/>
            </a:endParaRPr>
          </a:p>
        </p:txBody>
      </p:sp>
      <p:graphicFrame>
        <p:nvGraphicFramePr>
          <p:cNvPr id="47111" name="Object 4">
            <a:extLst>
              <a:ext uri="{FF2B5EF4-FFF2-40B4-BE49-F238E27FC236}">
                <a16:creationId xmlns:a16="http://schemas.microsoft.com/office/drawing/2014/main" id="{EAA840B8-1F9B-8946-ABD6-0DEE7ED445B0}"/>
              </a:ext>
            </a:extLst>
          </p:cNvPr>
          <p:cNvGraphicFramePr>
            <a:graphicFrameLocks noChangeAspect="1"/>
          </p:cNvGraphicFramePr>
          <p:nvPr/>
        </p:nvGraphicFramePr>
        <p:xfrm>
          <a:off x="381000" y="1600200"/>
          <a:ext cx="8394700" cy="3771900"/>
        </p:xfrm>
        <a:graphic>
          <a:graphicData uri="http://schemas.openxmlformats.org/presentationml/2006/ole">
            <mc:AlternateContent xmlns:mc="http://schemas.openxmlformats.org/markup-compatibility/2006">
              <mc:Choice xmlns:v="urn:schemas-microsoft-com:vml" Requires="v">
                <p:oleObj spid="_x0000_s47115" name="Microsoft Draw Drawing" r:id="rId3" imgW="4826000" imgH="2260600" progId="MSDraw.Drawing.8.2">
                  <p:embed/>
                </p:oleObj>
              </mc:Choice>
              <mc:Fallback>
                <p:oleObj name="Microsoft Draw Drawing" r:id="rId3" imgW="4826000" imgH="2260600" progId="MSDraw.Drawing.8.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00200"/>
                        <a:ext cx="83947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12" name="Text Box 5">
            <a:extLst>
              <a:ext uri="{FF2B5EF4-FFF2-40B4-BE49-F238E27FC236}">
                <a16:creationId xmlns:a16="http://schemas.microsoft.com/office/drawing/2014/main" id="{7DE90EBE-7EB3-5942-9D29-F4F0CFC65CE5}"/>
              </a:ext>
            </a:extLst>
          </p:cNvPr>
          <p:cNvSpPr txBox="1">
            <a:spLocks noChangeArrowheads="1"/>
          </p:cNvSpPr>
          <p:nvPr/>
        </p:nvSpPr>
        <p:spPr bwMode="auto">
          <a:xfrm>
            <a:off x="3352800" y="838200"/>
            <a:ext cx="3352800" cy="701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Average rotational latency =  </a:t>
            </a:r>
          </a:p>
          <a:p>
            <a:pPr eaLnBrk="1" hangingPunct="1">
              <a:spcBef>
                <a:spcPct val="0"/>
              </a:spcBef>
              <a:buFontTx/>
              <a:buNone/>
            </a:pPr>
            <a:r>
              <a:rPr lang="en-US" altLang="en-US" sz="2000">
                <a:solidFill>
                  <a:srgbClr val="000000"/>
                </a:solidFill>
                <a:cs typeface="Times New Roman" panose="02020603050405020304" pitchFamily="18" charset="0"/>
              </a:rPr>
              <a:t>30 000 / rpm  (in ms)</a:t>
            </a:r>
          </a:p>
        </p:txBody>
      </p:sp>
      <p:sp>
        <p:nvSpPr>
          <p:cNvPr id="47113" name="Text Box 6">
            <a:extLst>
              <a:ext uri="{FF2B5EF4-FFF2-40B4-BE49-F238E27FC236}">
                <a16:creationId xmlns:a16="http://schemas.microsoft.com/office/drawing/2014/main" id="{1B2EB2B5-5646-1242-BA65-2801A9AAE5D4}"/>
              </a:ext>
            </a:extLst>
          </p:cNvPr>
          <p:cNvSpPr txBox="1">
            <a:spLocks noChangeArrowheads="1"/>
          </p:cNvSpPr>
          <p:nvPr/>
        </p:nvSpPr>
        <p:spPr bwMode="auto">
          <a:xfrm>
            <a:off x="7162800" y="1219200"/>
            <a:ext cx="1600200" cy="1006475"/>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Seek time =  </a:t>
            </a:r>
          </a:p>
          <a:p>
            <a:pPr eaLnBrk="1" hangingPunct="1">
              <a:spcBef>
                <a:spcPct val="0"/>
              </a:spcBef>
              <a:buFontTx/>
              <a:buNone/>
            </a:pPr>
            <a:r>
              <a:rPr lang="en-US" altLang="en-US" sz="2000" i="1">
                <a:solidFill>
                  <a:srgbClr val="000000"/>
                </a:solidFill>
                <a:cs typeface="Times New Roman" panose="02020603050405020304" pitchFamily="18" charset="0"/>
              </a:rPr>
              <a:t>a</a:t>
            </a:r>
            <a:r>
              <a:rPr lang="en-US" altLang="en-US" sz="2000">
                <a:solidFill>
                  <a:srgbClr val="000000"/>
                </a:solidFill>
                <a:cs typeface="Times New Roman" panose="02020603050405020304" pitchFamily="18" charset="0"/>
              </a:rPr>
              <a:t> + </a:t>
            </a:r>
            <a:r>
              <a:rPr lang="en-US" altLang="en-US" sz="2000" i="1">
                <a:solidFill>
                  <a:srgbClr val="000000"/>
                </a:solidFill>
                <a:cs typeface="Times New Roman" panose="02020603050405020304" pitchFamily="18" charset="0"/>
              </a:rPr>
              <a:t>b</a:t>
            </a:r>
            <a:r>
              <a:rPr lang="en-US" altLang="en-US" sz="2000">
                <a:solidFill>
                  <a:srgbClr val="000000"/>
                </a:solidFill>
                <a:cs typeface="Times New Roman" panose="02020603050405020304" pitchFamily="18" charset="0"/>
              </a:rPr>
              <a:t>(</a:t>
            </a:r>
            <a:r>
              <a:rPr lang="en-US" altLang="en-US" sz="2000" i="1">
                <a:solidFill>
                  <a:srgbClr val="000000"/>
                </a:solidFill>
                <a:cs typeface="Times New Roman" panose="02020603050405020304" pitchFamily="18" charset="0"/>
              </a:rPr>
              <a:t>c</a:t>
            </a:r>
            <a:r>
              <a:rPr lang="en-US" altLang="en-US" sz="2000">
                <a:solidFill>
                  <a:srgbClr val="000000"/>
                </a:solidFill>
                <a:cs typeface="Times New Roman" panose="02020603050405020304" pitchFamily="18" charset="0"/>
              </a:rPr>
              <a:t> – 1) </a:t>
            </a:r>
          </a:p>
          <a:p>
            <a:pPr eaLnBrk="1" hangingPunct="1">
              <a:spcBef>
                <a:spcPct val="0"/>
              </a:spcBef>
              <a:buFontTx/>
              <a:buNone/>
            </a:pPr>
            <a:r>
              <a:rPr lang="en-US" altLang="en-US" sz="2000">
                <a:solidFill>
                  <a:srgbClr val="000000"/>
                </a:solidFill>
                <a:cs typeface="Times New Roman" panose="02020603050405020304" pitchFamily="18" charset="0"/>
              </a:rPr>
              <a:t>+ </a:t>
            </a:r>
            <a:r>
              <a:rPr lang="en-US" altLang="en-US" sz="2000">
                <a:solidFill>
                  <a:srgbClr val="000000"/>
                </a:solidFill>
                <a:latin typeface="Symbol" pitchFamily="2" charset="2"/>
                <a:cs typeface="Times New Roman" panose="02020603050405020304" pitchFamily="18" charset="0"/>
              </a:rPr>
              <a:t>b</a:t>
            </a:r>
            <a:r>
              <a:rPr lang="en-US" altLang="en-US" sz="2000">
                <a:solidFill>
                  <a:srgbClr val="000000"/>
                </a:solidFill>
                <a:cs typeface="Times New Roman" panose="02020603050405020304" pitchFamily="18" charset="0"/>
              </a:rPr>
              <a:t>(</a:t>
            </a:r>
            <a:r>
              <a:rPr lang="en-US" altLang="en-US" sz="2000" i="1">
                <a:solidFill>
                  <a:srgbClr val="000000"/>
                </a:solidFill>
                <a:cs typeface="Times New Roman" panose="02020603050405020304" pitchFamily="18" charset="0"/>
              </a:rPr>
              <a:t>c</a:t>
            </a:r>
            <a:r>
              <a:rPr lang="en-US" altLang="en-US" sz="2000">
                <a:solidFill>
                  <a:srgbClr val="000000"/>
                </a:solidFill>
                <a:cs typeface="Times New Roman" panose="02020603050405020304" pitchFamily="18" charset="0"/>
              </a:rPr>
              <a:t> – 1)</a:t>
            </a:r>
            <a:r>
              <a:rPr lang="en-US" altLang="en-US" sz="2000" baseline="30000">
                <a:solidFill>
                  <a:srgbClr val="000000"/>
                </a:solidFill>
                <a:cs typeface="Times New Roman" panose="02020603050405020304" pitchFamily="18" charset="0"/>
              </a:rPr>
              <a:t>1/2</a:t>
            </a:r>
            <a:r>
              <a:rPr lang="en-US" altLang="en-US" sz="2000">
                <a:solidFill>
                  <a:srgbClr val="000000"/>
                </a:solidFill>
                <a:cs typeface="Times New Roman" panose="02020603050405020304" pitchFamily="18" charset="0"/>
              </a:rPr>
              <a:t> </a:t>
            </a:r>
            <a:endParaRPr lang="en-US" altLang="en-US" sz="1200">
              <a:solidFill>
                <a:srgbClr val="000000"/>
              </a:solidFill>
              <a:cs typeface="Times New Roman" panose="02020603050405020304" pitchFamily="18" charset="0"/>
            </a:endParaRPr>
          </a:p>
        </p:txBody>
      </p:sp>
      <p:sp>
        <p:nvSpPr>
          <p:cNvPr id="47114" name="Text Box 7">
            <a:extLst>
              <a:ext uri="{FF2B5EF4-FFF2-40B4-BE49-F238E27FC236}">
                <a16:creationId xmlns:a16="http://schemas.microsoft.com/office/drawing/2014/main" id="{C3F4F1A1-24D8-824D-84C6-3D976D94448B}"/>
              </a:ext>
            </a:extLst>
          </p:cNvPr>
          <p:cNvSpPr txBox="1">
            <a:spLocks noChangeArrowheads="1"/>
          </p:cNvSpPr>
          <p:nvPr/>
        </p:nvSpPr>
        <p:spPr bwMode="auto">
          <a:xfrm>
            <a:off x="381000" y="1066800"/>
            <a:ext cx="2514600" cy="701675"/>
          </a:xfrm>
          <a:prstGeom prst="rect">
            <a:avLst/>
          </a:prstGeom>
          <a:solidFill>
            <a:srgbClr val="99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Data transfer time =  </a:t>
            </a:r>
          </a:p>
          <a:p>
            <a:pPr eaLnBrk="1" hangingPunct="1">
              <a:spcBef>
                <a:spcPct val="0"/>
              </a:spcBef>
              <a:buFontTx/>
              <a:buNone/>
            </a:pPr>
            <a:r>
              <a:rPr lang="en-US" altLang="en-US" sz="2000">
                <a:solidFill>
                  <a:srgbClr val="000000"/>
                </a:solidFill>
                <a:cs typeface="Times New Roman" panose="02020603050405020304" pitchFamily="18" charset="0"/>
              </a:rPr>
              <a:t>Bytes / Data rate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Date Placeholder 3">
            <a:extLst>
              <a:ext uri="{FF2B5EF4-FFF2-40B4-BE49-F238E27FC236}">
                <a16:creationId xmlns:a16="http://schemas.microsoft.com/office/drawing/2014/main" id="{746EDCC7-AA8D-7C42-83DA-E219F1D10664}"/>
              </a:ext>
            </a:extLst>
          </p:cNvPr>
          <p:cNvSpPr>
            <a:spLocks noGrp="1"/>
          </p:cNvSpPr>
          <p:nvPr>
            <p:ph type="dt" sz="quarter" idx="10"/>
          </p:nvPr>
        </p:nvSpPr>
        <p:spPr/>
        <p:txBody>
          <a:bodyPr/>
          <a:lstStyle/>
          <a:p>
            <a:pPr>
              <a:defRPr/>
            </a:pPr>
            <a:r>
              <a:rPr lang="en-US" altLang="en-US"/>
              <a:t>Winter 2021</a:t>
            </a:r>
          </a:p>
        </p:txBody>
      </p:sp>
      <p:sp>
        <p:nvSpPr>
          <p:cNvPr id="58" name="Footer Placeholder 4">
            <a:extLst>
              <a:ext uri="{FF2B5EF4-FFF2-40B4-BE49-F238E27FC236}">
                <a16:creationId xmlns:a16="http://schemas.microsoft.com/office/drawing/2014/main" id="{6B0C4325-7A4D-6645-9101-637E02C6AC1E}"/>
              </a:ext>
            </a:extLst>
          </p:cNvPr>
          <p:cNvSpPr>
            <a:spLocks noGrp="1"/>
          </p:cNvSpPr>
          <p:nvPr>
            <p:ph type="ftr" sz="quarter" idx="11"/>
          </p:nvPr>
        </p:nvSpPr>
        <p:spPr/>
        <p:txBody>
          <a:bodyPr/>
          <a:lstStyle/>
          <a:p>
            <a:pPr>
              <a:defRPr/>
            </a:pPr>
            <a:r>
              <a:rPr lang="en-US" altLang="en-US"/>
              <a:t>Parallel Processing, Some Broad Topics</a:t>
            </a:r>
          </a:p>
        </p:txBody>
      </p:sp>
      <p:sp>
        <p:nvSpPr>
          <p:cNvPr id="48132" name="Slide Number Placeholder 5">
            <a:extLst>
              <a:ext uri="{FF2B5EF4-FFF2-40B4-BE49-F238E27FC236}">
                <a16:creationId xmlns:a16="http://schemas.microsoft.com/office/drawing/2014/main" id="{1A34A1DF-C5F3-4643-A5AF-F6BDC440622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17C0C328-57FC-C54A-A37D-3BBEE3F3E37E}" type="slidenum">
              <a:rPr lang="en-US" altLang="en-US" sz="1200" smtClean="0"/>
              <a:pPr>
                <a:spcBef>
                  <a:spcPct val="0"/>
                </a:spcBef>
                <a:buFontTx/>
                <a:buNone/>
              </a:pPr>
              <a:t>42</a:t>
            </a:fld>
            <a:endParaRPr lang="en-US" altLang="en-US" sz="1200"/>
          </a:p>
        </p:txBody>
      </p:sp>
      <p:sp>
        <p:nvSpPr>
          <p:cNvPr id="48133" name="Rectangle 2">
            <a:extLst>
              <a:ext uri="{FF2B5EF4-FFF2-40B4-BE49-F238E27FC236}">
                <a16:creationId xmlns:a16="http://schemas.microsoft.com/office/drawing/2014/main" id="{CBD75045-9041-3343-8334-F99DFF18E561}"/>
              </a:ext>
            </a:extLst>
          </p:cNvPr>
          <p:cNvSpPr>
            <a:spLocks noGrp="1" noChangeArrowheads="1"/>
          </p:cNvSpPr>
          <p:nvPr>
            <p:ph type="title"/>
          </p:nvPr>
        </p:nvSpPr>
        <p:spPr>
          <a:xfrm>
            <a:off x="685800" y="304800"/>
            <a:ext cx="7772400" cy="685800"/>
          </a:xfrm>
        </p:spPr>
        <p:txBody>
          <a:bodyPr/>
          <a:lstStyle/>
          <a:p>
            <a:pPr eaLnBrk="1" hangingPunct="1"/>
            <a:r>
              <a:rPr lang="en-US" altLang="en-US" sz="2800"/>
              <a:t>Amdahl’s Rules of Thumb for System Balance</a:t>
            </a:r>
          </a:p>
        </p:txBody>
      </p:sp>
      <p:sp>
        <p:nvSpPr>
          <p:cNvPr id="48134" name="Text Box 3">
            <a:extLst>
              <a:ext uri="{FF2B5EF4-FFF2-40B4-BE49-F238E27FC236}">
                <a16:creationId xmlns:a16="http://schemas.microsoft.com/office/drawing/2014/main" id="{A6AE95F8-1B87-104E-A091-CD1EF6DF1512}"/>
              </a:ext>
            </a:extLst>
          </p:cNvPr>
          <p:cNvSpPr txBox="1">
            <a:spLocks noChangeArrowheads="1"/>
          </p:cNvSpPr>
          <p:nvPr/>
        </p:nvSpPr>
        <p:spPr bwMode="auto">
          <a:xfrm>
            <a:off x="457200" y="1219200"/>
            <a:ext cx="82296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The need for high-capacity, high-throughput secondary (disk) memory</a:t>
            </a:r>
            <a:endParaRPr lang="en-US" altLang="en-US" sz="2000">
              <a:solidFill>
                <a:schemeClr val="accent2"/>
              </a:solidFill>
            </a:endParaRPr>
          </a:p>
        </p:txBody>
      </p:sp>
      <p:graphicFrame>
        <p:nvGraphicFramePr>
          <p:cNvPr id="386052" name="Group 4">
            <a:extLst>
              <a:ext uri="{FF2B5EF4-FFF2-40B4-BE49-F238E27FC236}">
                <a16:creationId xmlns:a16="http://schemas.microsoft.com/office/drawing/2014/main" id="{E96969B6-5AA8-194A-8B54-CCAAA997746C}"/>
              </a:ext>
            </a:extLst>
          </p:cNvPr>
          <p:cNvGraphicFramePr>
            <a:graphicFrameLocks noGrp="1"/>
          </p:cNvGraphicFramePr>
          <p:nvPr>
            <p:ph idx="1"/>
          </p:nvPr>
        </p:nvGraphicFramePr>
        <p:xfrm>
          <a:off x="685800" y="1828800"/>
          <a:ext cx="7772400" cy="2709863"/>
        </p:xfrm>
        <a:graphic>
          <a:graphicData uri="http://schemas.openxmlformats.org/drawingml/2006/table">
            <a:tbl>
              <a:tblPr/>
              <a:tblGrid>
                <a:gridCol w="1333500">
                  <a:extLst>
                    <a:ext uri="{9D8B030D-6E8A-4147-A177-3AD203B41FA5}">
                      <a16:colId xmlns:a16="http://schemas.microsoft.com/office/drawing/2014/main" val="20000"/>
                    </a:ext>
                  </a:extLst>
                </a:gridCol>
                <a:gridCol w="887413">
                  <a:extLst>
                    <a:ext uri="{9D8B030D-6E8A-4147-A177-3AD203B41FA5}">
                      <a16:colId xmlns:a16="http://schemas.microsoft.com/office/drawing/2014/main" val="20001"/>
                    </a:ext>
                  </a:extLst>
                </a:gridCol>
                <a:gridCol w="1257300">
                  <a:extLst>
                    <a:ext uri="{9D8B030D-6E8A-4147-A177-3AD203B41FA5}">
                      <a16:colId xmlns:a16="http://schemas.microsoft.com/office/drawing/2014/main" val="20002"/>
                    </a:ext>
                  </a:extLst>
                </a:gridCol>
                <a:gridCol w="1474787">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600200">
                  <a:extLst>
                    <a:ext uri="{9D8B030D-6E8A-4147-A177-3AD203B41FA5}">
                      <a16:colId xmlns:a16="http://schemas.microsoft.com/office/drawing/2014/main" val="20005"/>
                    </a:ext>
                  </a:extLst>
                </a:gridCol>
              </a:tblGrid>
              <a:tr h="701204">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Processor speed</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RAM size </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Disk I/O rate</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Number of disks</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Disk capacity</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Number of disks</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50176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1 GIPS</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1 GB</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100 MB/s</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1</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100 GB</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1</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335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1 TIPS</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1 TB</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100 GB/s</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1000</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100 TB</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100</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176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1 PIPS</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1 PB</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100 TB/s</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1 Million</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100 PB</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100 000</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176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1 EIPS</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1 EB</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100 PB/s</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1 Billion</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100 EB</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100 Million</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8179" name="Text Box 48">
            <a:extLst>
              <a:ext uri="{FF2B5EF4-FFF2-40B4-BE49-F238E27FC236}">
                <a16:creationId xmlns:a16="http://schemas.microsoft.com/office/drawing/2014/main" id="{164B107B-3450-FE43-8175-FB8B835040F9}"/>
              </a:ext>
            </a:extLst>
          </p:cNvPr>
          <p:cNvSpPr txBox="1">
            <a:spLocks noChangeArrowheads="1"/>
          </p:cNvSpPr>
          <p:nvPr/>
        </p:nvSpPr>
        <p:spPr bwMode="auto">
          <a:xfrm>
            <a:off x="7391400" y="4724400"/>
            <a:ext cx="1066800" cy="131127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latin typeface="Courier New" panose="02070309020205020404" pitchFamily="49" charset="0"/>
              </a:rPr>
              <a:t>G </a:t>
            </a:r>
            <a:r>
              <a:rPr lang="en-US" altLang="en-US" sz="2000"/>
              <a:t>Giga</a:t>
            </a:r>
          </a:p>
          <a:p>
            <a:pPr eaLnBrk="1" hangingPunct="1">
              <a:spcBef>
                <a:spcPct val="0"/>
              </a:spcBef>
              <a:buFontTx/>
              <a:buNone/>
            </a:pPr>
            <a:r>
              <a:rPr lang="en-US" altLang="en-US" sz="2000" b="1">
                <a:latin typeface="Courier New" panose="02070309020205020404" pitchFamily="49" charset="0"/>
              </a:rPr>
              <a:t>T </a:t>
            </a:r>
            <a:r>
              <a:rPr lang="en-US" altLang="en-US" sz="2000"/>
              <a:t>Tera</a:t>
            </a:r>
          </a:p>
          <a:p>
            <a:pPr eaLnBrk="1" hangingPunct="1">
              <a:spcBef>
                <a:spcPct val="0"/>
              </a:spcBef>
              <a:buFontTx/>
              <a:buNone/>
            </a:pPr>
            <a:r>
              <a:rPr lang="en-US" altLang="en-US" sz="2000" b="1">
                <a:latin typeface="Courier New" panose="02070309020205020404" pitchFamily="49" charset="0"/>
              </a:rPr>
              <a:t>P </a:t>
            </a:r>
            <a:r>
              <a:rPr lang="en-US" altLang="en-US" sz="2000"/>
              <a:t>Peta</a:t>
            </a:r>
          </a:p>
          <a:p>
            <a:pPr eaLnBrk="1" hangingPunct="1">
              <a:spcBef>
                <a:spcPct val="0"/>
              </a:spcBef>
              <a:buFontTx/>
              <a:buNone/>
            </a:pPr>
            <a:r>
              <a:rPr lang="en-US" altLang="en-US" sz="2000" b="1">
                <a:latin typeface="Courier New" panose="02070309020205020404" pitchFamily="49" charset="0"/>
              </a:rPr>
              <a:t>E </a:t>
            </a:r>
            <a:r>
              <a:rPr lang="en-US" altLang="en-US" sz="2000"/>
              <a:t>Exa</a:t>
            </a:r>
          </a:p>
        </p:txBody>
      </p:sp>
      <p:sp>
        <p:nvSpPr>
          <p:cNvPr id="48180" name="AutoShape 49">
            <a:extLst>
              <a:ext uri="{FF2B5EF4-FFF2-40B4-BE49-F238E27FC236}">
                <a16:creationId xmlns:a16="http://schemas.microsoft.com/office/drawing/2014/main" id="{FE01B9A7-216C-D540-AD47-50B6327F1C10}"/>
              </a:ext>
            </a:extLst>
          </p:cNvPr>
          <p:cNvSpPr>
            <a:spLocks noChangeArrowheads="1"/>
          </p:cNvSpPr>
          <p:nvPr/>
        </p:nvSpPr>
        <p:spPr bwMode="auto">
          <a:xfrm>
            <a:off x="2057400" y="4572000"/>
            <a:ext cx="5029200" cy="609600"/>
          </a:xfrm>
          <a:prstGeom prst="curvedUpArrow">
            <a:avLst>
              <a:gd name="adj1" fmla="val 116684"/>
              <a:gd name="adj2" fmla="val 281684"/>
              <a:gd name="adj3" fmla="val 3333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48181" name="AutoShape 50">
            <a:extLst>
              <a:ext uri="{FF2B5EF4-FFF2-40B4-BE49-F238E27FC236}">
                <a16:creationId xmlns:a16="http://schemas.microsoft.com/office/drawing/2014/main" id="{C4CB6502-0B4C-DC4B-9E60-F918A5A2FA50}"/>
              </a:ext>
            </a:extLst>
          </p:cNvPr>
          <p:cNvSpPr>
            <a:spLocks noChangeArrowheads="1"/>
          </p:cNvSpPr>
          <p:nvPr/>
        </p:nvSpPr>
        <p:spPr bwMode="auto">
          <a:xfrm>
            <a:off x="1066800" y="4572000"/>
            <a:ext cx="2971800" cy="533400"/>
          </a:xfrm>
          <a:prstGeom prst="curvedUpArrow">
            <a:avLst>
              <a:gd name="adj1" fmla="val 111429"/>
              <a:gd name="adj2" fmla="val 222857"/>
              <a:gd name="adj3" fmla="val 33333"/>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48182" name="AutoShape 51">
            <a:extLst>
              <a:ext uri="{FF2B5EF4-FFF2-40B4-BE49-F238E27FC236}">
                <a16:creationId xmlns:a16="http://schemas.microsoft.com/office/drawing/2014/main" id="{775B4052-0DB4-BA41-8AB6-78E0D6F59CD4}"/>
              </a:ext>
            </a:extLst>
          </p:cNvPr>
          <p:cNvSpPr>
            <a:spLocks noChangeArrowheads="1"/>
          </p:cNvSpPr>
          <p:nvPr/>
        </p:nvSpPr>
        <p:spPr bwMode="auto">
          <a:xfrm>
            <a:off x="1219200" y="4572000"/>
            <a:ext cx="1447800" cy="381000"/>
          </a:xfrm>
          <a:prstGeom prst="curvedUpArrow">
            <a:avLst>
              <a:gd name="adj1" fmla="val 76000"/>
              <a:gd name="adj2" fmla="val 152000"/>
              <a:gd name="adj3" fmla="val 33333"/>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48183" name="Text Box 52">
            <a:extLst>
              <a:ext uri="{FF2B5EF4-FFF2-40B4-BE49-F238E27FC236}">
                <a16:creationId xmlns:a16="http://schemas.microsoft.com/office/drawing/2014/main" id="{FE31306A-BE37-B645-918B-D98919CE0DA8}"/>
              </a:ext>
            </a:extLst>
          </p:cNvPr>
          <p:cNvSpPr txBox="1">
            <a:spLocks noChangeArrowheads="1"/>
          </p:cNvSpPr>
          <p:nvPr/>
        </p:nvSpPr>
        <p:spPr bwMode="auto">
          <a:xfrm>
            <a:off x="990600" y="5334000"/>
            <a:ext cx="1441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1 RAM byte</a:t>
            </a:r>
          </a:p>
          <a:p>
            <a:pPr eaLnBrk="1" hangingPunct="1">
              <a:spcBef>
                <a:spcPct val="0"/>
              </a:spcBef>
              <a:buFontTx/>
              <a:buNone/>
            </a:pPr>
            <a:r>
              <a:rPr lang="en-US" altLang="en-US" sz="1800"/>
              <a:t>for each IPS</a:t>
            </a:r>
          </a:p>
        </p:txBody>
      </p:sp>
      <p:sp>
        <p:nvSpPr>
          <p:cNvPr id="48184" name="Text Box 53">
            <a:extLst>
              <a:ext uri="{FF2B5EF4-FFF2-40B4-BE49-F238E27FC236}">
                <a16:creationId xmlns:a16="http://schemas.microsoft.com/office/drawing/2014/main" id="{F8B58F16-EE68-6B48-AB20-0711D6C6A66D}"/>
              </a:ext>
            </a:extLst>
          </p:cNvPr>
          <p:cNvSpPr txBox="1">
            <a:spLocks noChangeArrowheads="1"/>
          </p:cNvSpPr>
          <p:nvPr/>
        </p:nvSpPr>
        <p:spPr bwMode="auto">
          <a:xfrm>
            <a:off x="5105400" y="5334000"/>
            <a:ext cx="2076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100 disk bytes</a:t>
            </a:r>
          </a:p>
          <a:p>
            <a:pPr eaLnBrk="1" hangingPunct="1">
              <a:spcBef>
                <a:spcPct val="0"/>
              </a:spcBef>
              <a:buFontTx/>
              <a:buNone/>
            </a:pPr>
            <a:r>
              <a:rPr lang="en-US" altLang="en-US" sz="1800"/>
              <a:t>for each RAM byte</a:t>
            </a:r>
          </a:p>
        </p:txBody>
      </p:sp>
      <p:sp>
        <p:nvSpPr>
          <p:cNvPr id="48185" name="Text Box 54">
            <a:extLst>
              <a:ext uri="{FF2B5EF4-FFF2-40B4-BE49-F238E27FC236}">
                <a16:creationId xmlns:a16="http://schemas.microsoft.com/office/drawing/2014/main" id="{94D3A647-1CCE-F443-9C41-A39D41059D07}"/>
              </a:ext>
            </a:extLst>
          </p:cNvPr>
          <p:cNvSpPr txBox="1">
            <a:spLocks noChangeArrowheads="1"/>
          </p:cNvSpPr>
          <p:nvPr/>
        </p:nvSpPr>
        <p:spPr bwMode="auto">
          <a:xfrm>
            <a:off x="2819400" y="5334000"/>
            <a:ext cx="1797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1 I/O bit per sec</a:t>
            </a:r>
          </a:p>
          <a:p>
            <a:pPr eaLnBrk="1" hangingPunct="1">
              <a:spcBef>
                <a:spcPct val="0"/>
              </a:spcBef>
              <a:buFontTx/>
              <a:buNone/>
            </a:pPr>
            <a:r>
              <a:rPr lang="en-US" altLang="en-US" sz="1800"/>
              <a:t>for each IPS</a:t>
            </a:r>
          </a:p>
        </p:txBody>
      </p:sp>
      <p:sp>
        <p:nvSpPr>
          <p:cNvPr id="48186" name="AutoShape 55">
            <a:extLst>
              <a:ext uri="{FF2B5EF4-FFF2-40B4-BE49-F238E27FC236}">
                <a16:creationId xmlns:a16="http://schemas.microsoft.com/office/drawing/2014/main" id="{A8700630-96A9-3B4B-919D-09AA6F4C9273}"/>
              </a:ext>
            </a:extLst>
          </p:cNvPr>
          <p:cNvSpPr>
            <a:spLocks noChangeArrowheads="1"/>
          </p:cNvSpPr>
          <p:nvPr/>
        </p:nvSpPr>
        <p:spPr bwMode="auto">
          <a:xfrm>
            <a:off x="3838575" y="2057400"/>
            <a:ext cx="457200" cy="304800"/>
          </a:xfrm>
          <a:prstGeom prst="notchedRightArrow">
            <a:avLst>
              <a:gd name="adj1" fmla="val 50000"/>
              <a:gd name="adj2" fmla="val 37500"/>
            </a:avLst>
          </a:prstGeom>
          <a:solidFill>
            <a:srgbClr val="FF9933"/>
          </a:soli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48187" name="AutoShape 56">
            <a:extLst>
              <a:ext uri="{FF2B5EF4-FFF2-40B4-BE49-F238E27FC236}">
                <a16:creationId xmlns:a16="http://schemas.microsoft.com/office/drawing/2014/main" id="{67344718-1222-694B-BD1C-2E424993E7DE}"/>
              </a:ext>
            </a:extLst>
          </p:cNvPr>
          <p:cNvSpPr>
            <a:spLocks noChangeArrowheads="1"/>
          </p:cNvSpPr>
          <p:nvPr/>
        </p:nvSpPr>
        <p:spPr bwMode="auto">
          <a:xfrm>
            <a:off x="6553200" y="2057400"/>
            <a:ext cx="457200" cy="304800"/>
          </a:xfrm>
          <a:prstGeom prst="notchedRightArrow">
            <a:avLst>
              <a:gd name="adj1" fmla="val 50000"/>
              <a:gd name="adj2" fmla="val 37500"/>
            </a:avLst>
          </a:prstGeom>
          <a:solidFill>
            <a:srgbClr val="FFFF00"/>
          </a:soli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00ED3FDD-0D19-054B-BF10-B7E8252CC23E}"/>
              </a:ext>
            </a:extLst>
          </p:cNvPr>
          <p:cNvSpPr>
            <a:spLocks noGrp="1"/>
          </p:cNvSpPr>
          <p:nvPr>
            <p:ph type="dt" sz="quarter" idx="10"/>
          </p:nvPr>
        </p:nvSpPr>
        <p:spPr/>
        <p:txBody>
          <a:bodyPr/>
          <a:lstStyle/>
          <a:p>
            <a:pPr>
              <a:defRPr/>
            </a:pPr>
            <a:r>
              <a:rPr lang="en-US" altLang="en-US"/>
              <a:t>Winter 2021</a:t>
            </a:r>
          </a:p>
        </p:txBody>
      </p:sp>
      <p:sp>
        <p:nvSpPr>
          <p:cNvPr id="8" name="Footer Placeholder 4">
            <a:extLst>
              <a:ext uri="{FF2B5EF4-FFF2-40B4-BE49-F238E27FC236}">
                <a16:creationId xmlns:a16="http://schemas.microsoft.com/office/drawing/2014/main" id="{F0ED553C-CF8C-3447-B73C-D055DA93641C}"/>
              </a:ext>
            </a:extLst>
          </p:cNvPr>
          <p:cNvSpPr>
            <a:spLocks noGrp="1"/>
          </p:cNvSpPr>
          <p:nvPr>
            <p:ph type="ftr" sz="quarter" idx="11"/>
          </p:nvPr>
        </p:nvSpPr>
        <p:spPr/>
        <p:txBody>
          <a:bodyPr/>
          <a:lstStyle/>
          <a:p>
            <a:pPr>
              <a:defRPr/>
            </a:pPr>
            <a:r>
              <a:rPr lang="en-US" altLang="en-US"/>
              <a:t>Parallel Processing, Some Broad Topics</a:t>
            </a:r>
          </a:p>
        </p:txBody>
      </p:sp>
      <p:sp>
        <p:nvSpPr>
          <p:cNvPr id="49156" name="Slide Number Placeholder 5">
            <a:extLst>
              <a:ext uri="{FF2B5EF4-FFF2-40B4-BE49-F238E27FC236}">
                <a16:creationId xmlns:a16="http://schemas.microsoft.com/office/drawing/2014/main" id="{53213A75-B63C-D647-9A19-A71F2E1D02F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7A555DA3-DD08-9946-BA8C-0A774704BD58}" type="slidenum">
              <a:rPr lang="en-US" altLang="en-US" sz="1200" smtClean="0"/>
              <a:pPr>
                <a:spcBef>
                  <a:spcPct val="0"/>
                </a:spcBef>
                <a:buFontTx/>
                <a:buNone/>
              </a:pPr>
              <a:t>43</a:t>
            </a:fld>
            <a:endParaRPr lang="en-US" altLang="en-US" sz="1200"/>
          </a:p>
        </p:txBody>
      </p:sp>
      <p:sp>
        <p:nvSpPr>
          <p:cNvPr id="49157" name="Text Box 2">
            <a:extLst>
              <a:ext uri="{FF2B5EF4-FFF2-40B4-BE49-F238E27FC236}">
                <a16:creationId xmlns:a16="http://schemas.microsoft.com/office/drawing/2014/main" id="{A74335BE-24EA-7A40-A69C-A4AE627AAA2C}"/>
              </a:ext>
            </a:extLst>
          </p:cNvPr>
          <p:cNvSpPr txBox="1">
            <a:spLocks noChangeArrowheads="1"/>
          </p:cNvSpPr>
          <p:nvPr/>
        </p:nvSpPr>
        <p:spPr bwMode="auto">
          <a:xfrm>
            <a:off x="914400" y="5638800"/>
            <a:ext cx="70866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20.11   Trends in disk, main memory, and CPU speeds. </a:t>
            </a:r>
          </a:p>
        </p:txBody>
      </p:sp>
      <p:sp>
        <p:nvSpPr>
          <p:cNvPr id="49158" name="Rectangle 3">
            <a:extLst>
              <a:ext uri="{FF2B5EF4-FFF2-40B4-BE49-F238E27FC236}">
                <a16:creationId xmlns:a16="http://schemas.microsoft.com/office/drawing/2014/main" id="{586FB637-1621-4E47-BCC7-C5954EF4EB40}"/>
              </a:ext>
            </a:extLst>
          </p:cNvPr>
          <p:cNvSpPr>
            <a:spLocks noChangeArrowheads="1"/>
          </p:cNvSpPr>
          <p:nvPr/>
        </p:nvSpPr>
        <p:spPr bwMode="auto">
          <a:xfrm>
            <a:off x="0" y="6159500"/>
            <a:ext cx="91440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1200">
                <a:solidFill>
                  <a:srgbClr val="000000"/>
                </a:solidFill>
                <a:latin typeface="Times New Roman" panose="02020603050405020304" pitchFamily="18" charset="0"/>
                <a:cs typeface="Times New Roman" panose="02020603050405020304" pitchFamily="18" charset="0"/>
              </a:rPr>
              <a:t> </a:t>
            </a:r>
          </a:p>
          <a:p>
            <a:pPr>
              <a:spcBef>
                <a:spcPct val="0"/>
              </a:spcBef>
              <a:buFontTx/>
              <a:buNone/>
            </a:pPr>
            <a:endParaRPr lang="en-US" altLang="en-US" sz="2400">
              <a:latin typeface="Times New Roman" panose="02020603050405020304" pitchFamily="18" charset="0"/>
            </a:endParaRPr>
          </a:p>
        </p:txBody>
      </p:sp>
      <p:sp>
        <p:nvSpPr>
          <p:cNvPr id="49159" name="Rectangle 4">
            <a:extLst>
              <a:ext uri="{FF2B5EF4-FFF2-40B4-BE49-F238E27FC236}">
                <a16:creationId xmlns:a16="http://schemas.microsoft.com/office/drawing/2014/main" id="{61F9AB53-DA5F-D448-A560-E927AED23DC3}"/>
              </a:ext>
            </a:extLst>
          </p:cNvPr>
          <p:cNvSpPr>
            <a:spLocks noGrp="1" noChangeArrowheads="1"/>
          </p:cNvSpPr>
          <p:nvPr>
            <p:ph type="title"/>
          </p:nvPr>
        </p:nvSpPr>
        <p:spPr>
          <a:xfrm>
            <a:off x="381000" y="152400"/>
            <a:ext cx="8382000" cy="685800"/>
          </a:xfrm>
        </p:spPr>
        <p:txBody>
          <a:bodyPr/>
          <a:lstStyle/>
          <a:p>
            <a:pPr eaLnBrk="1" hangingPunct="1"/>
            <a:r>
              <a:rPr lang="en-US" altLang="en-US" sz="2800"/>
              <a:t>Growing Gap Between Disk and CPU Performance</a:t>
            </a:r>
          </a:p>
        </p:txBody>
      </p:sp>
      <p:graphicFrame>
        <p:nvGraphicFramePr>
          <p:cNvPr id="49160" name="Object 5">
            <a:extLst>
              <a:ext uri="{FF2B5EF4-FFF2-40B4-BE49-F238E27FC236}">
                <a16:creationId xmlns:a16="http://schemas.microsoft.com/office/drawing/2014/main" id="{A8B8D3D3-C411-134B-A5D2-7376AF9636CE}"/>
              </a:ext>
            </a:extLst>
          </p:cNvPr>
          <p:cNvGraphicFramePr>
            <a:graphicFrameLocks noChangeAspect="1"/>
          </p:cNvGraphicFramePr>
          <p:nvPr/>
        </p:nvGraphicFramePr>
        <p:xfrm>
          <a:off x="381000" y="762000"/>
          <a:ext cx="7696200" cy="4887913"/>
        </p:xfrm>
        <a:graphic>
          <a:graphicData uri="http://schemas.openxmlformats.org/presentationml/2006/ole">
            <mc:AlternateContent xmlns:mc="http://schemas.openxmlformats.org/markup-compatibility/2006">
              <mc:Choice xmlns:v="urn:schemas-microsoft-com:vml" Requires="v">
                <p:oleObj spid="_x0000_s49162" r:id="rId3" imgW="4838700" imgH="3073400" progId="MSDraw.Drawing.8.2">
                  <p:embed/>
                </p:oleObj>
              </mc:Choice>
              <mc:Fallback>
                <p:oleObj r:id="rId3" imgW="4838700" imgH="3073400" progId="MSDraw.Drawing.8.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762000"/>
                        <a:ext cx="7696200" cy="488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161" name="Text Box 6">
            <a:extLst>
              <a:ext uri="{FF2B5EF4-FFF2-40B4-BE49-F238E27FC236}">
                <a16:creationId xmlns:a16="http://schemas.microsoft.com/office/drawing/2014/main" id="{DB2B582E-9B09-174D-8FB4-CA303EBD3431}"/>
              </a:ext>
            </a:extLst>
          </p:cNvPr>
          <p:cNvSpPr txBox="1">
            <a:spLocks noChangeArrowheads="1"/>
          </p:cNvSpPr>
          <p:nvPr/>
        </p:nvSpPr>
        <p:spPr bwMode="auto">
          <a:xfrm>
            <a:off x="7620000" y="1066800"/>
            <a:ext cx="1295400"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From Parhami’s computer architecture textbook, Oxford, 2005</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3D43EC57-3A2C-5540-8A9F-04C3FBF177A9}"/>
              </a:ext>
            </a:extLst>
          </p:cNvPr>
          <p:cNvSpPr>
            <a:spLocks noGrp="1"/>
          </p:cNvSpPr>
          <p:nvPr>
            <p:ph type="dt" sz="quarter" idx="10"/>
          </p:nvPr>
        </p:nvSpPr>
        <p:spPr/>
        <p:txBody>
          <a:bodyPr/>
          <a:lstStyle/>
          <a:p>
            <a:pPr>
              <a:defRPr/>
            </a:pPr>
            <a:r>
              <a:rPr lang="en-US" altLang="en-US"/>
              <a:t>Winter 2021</a:t>
            </a:r>
          </a:p>
        </p:txBody>
      </p:sp>
      <p:sp>
        <p:nvSpPr>
          <p:cNvPr id="15" name="Footer Placeholder 4">
            <a:extLst>
              <a:ext uri="{FF2B5EF4-FFF2-40B4-BE49-F238E27FC236}">
                <a16:creationId xmlns:a16="http://schemas.microsoft.com/office/drawing/2014/main" id="{C8F0CA80-7DAC-BD47-89FE-A7DF81B80C30}"/>
              </a:ext>
            </a:extLst>
          </p:cNvPr>
          <p:cNvSpPr>
            <a:spLocks noGrp="1"/>
          </p:cNvSpPr>
          <p:nvPr>
            <p:ph type="ftr" sz="quarter" idx="11"/>
          </p:nvPr>
        </p:nvSpPr>
        <p:spPr/>
        <p:txBody>
          <a:bodyPr/>
          <a:lstStyle/>
          <a:p>
            <a:pPr>
              <a:defRPr/>
            </a:pPr>
            <a:r>
              <a:rPr lang="en-US" altLang="en-US"/>
              <a:t>Parallel Processing, Some Broad Topics</a:t>
            </a:r>
          </a:p>
        </p:txBody>
      </p:sp>
      <p:sp>
        <p:nvSpPr>
          <p:cNvPr id="50180" name="Slide Number Placeholder 5">
            <a:extLst>
              <a:ext uri="{FF2B5EF4-FFF2-40B4-BE49-F238E27FC236}">
                <a16:creationId xmlns:a16="http://schemas.microsoft.com/office/drawing/2014/main" id="{ACB1DBA3-6C9D-954F-9C76-4CF014AC607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93891021-2D62-9D45-ABB5-819F93DA8A3E}" type="slidenum">
              <a:rPr lang="en-US" altLang="en-US" sz="1200" smtClean="0"/>
              <a:pPr>
                <a:spcBef>
                  <a:spcPct val="0"/>
                </a:spcBef>
                <a:buFontTx/>
                <a:buNone/>
              </a:pPr>
              <a:t>44</a:t>
            </a:fld>
            <a:endParaRPr lang="en-US" altLang="en-US" sz="1200"/>
          </a:p>
        </p:txBody>
      </p:sp>
      <p:sp>
        <p:nvSpPr>
          <p:cNvPr id="50181" name="Rectangle 2">
            <a:extLst>
              <a:ext uri="{FF2B5EF4-FFF2-40B4-BE49-F238E27FC236}">
                <a16:creationId xmlns:a16="http://schemas.microsoft.com/office/drawing/2014/main" id="{553C8199-B257-8646-A991-5F3F31C095DB}"/>
              </a:ext>
            </a:extLst>
          </p:cNvPr>
          <p:cNvSpPr>
            <a:spLocks noGrp="1" noChangeArrowheads="1"/>
          </p:cNvSpPr>
          <p:nvPr>
            <p:ph type="title"/>
          </p:nvPr>
        </p:nvSpPr>
        <p:spPr>
          <a:xfrm>
            <a:off x="228600" y="152400"/>
            <a:ext cx="8686800" cy="762000"/>
          </a:xfrm>
        </p:spPr>
        <p:txBody>
          <a:bodyPr/>
          <a:lstStyle/>
          <a:p>
            <a:pPr eaLnBrk="1" hangingPunct="1"/>
            <a:r>
              <a:rPr lang="en-US" altLang="en-US" sz="2800"/>
              <a:t>Head-Per-Track Disks</a:t>
            </a:r>
          </a:p>
        </p:txBody>
      </p:sp>
      <p:sp>
        <p:nvSpPr>
          <p:cNvPr id="50182" name="Text Box 21">
            <a:extLst>
              <a:ext uri="{FF2B5EF4-FFF2-40B4-BE49-F238E27FC236}">
                <a16:creationId xmlns:a16="http://schemas.microsoft.com/office/drawing/2014/main" id="{065CDA8C-984A-E943-AE37-561FFF85AF04}"/>
              </a:ext>
            </a:extLst>
          </p:cNvPr>
          <p:cNvSpPr txBox="1">
            <a:spLocks noChangeArrowheads="1"/>
          </p:cNvSpPr>
          <p:nvPr/>
        </p:nvSpPr>
        <p:spPr bwMode="auto">
          <a:xfrm>
            <a:off x="1905000" y="5562600"/>
            <a:ext cx="4953000" cy="3968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Fig. 18.7    Head-per-track disk concept.</a:t>
            </a:r>
          </a:p>
        </p:txBody>
      </p:sp>
      <p:sp>
        <p:nvSpPr>
          <p:cNvPr id="50183" name="Rectangle 23">
            <a:extLst>
              <a:ext uri="{FF2B5EF4-FFF2-40B4-BE49-F238E27FC236}">
                <a16:creationId xmlns:a16="http://schemas.microsoft.com/office/drawing/2014/main" id="{273DE2D0-1E12-C044-A4B1-BAC8C51C5DC6}"/>
              </a:ext>
            </a:extLst>
          </p:cNvPr>
          <p:cNvSpPr>
            <a:spLocks noChangeArrowheads="1"/>
          </p:cNvSpPr>
          <p:nvPr/>
        </p:nvSpPr>
        <p:spPr bwMode="auto">
          <a:xfrm>
            <a:off x="0" y="2605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50184" name="Object 22">
            <a:extLst>
              <a:ext uri="{FF2B5EF4-FFF2-40B4-BE49-F238E27FC236}">
                <a16:creationId xmlns:a16="http://schemas.microsoft.com/office/drawing/2014/main" id="{D439602A-A2CB-9B4F-9166-E28FB9AAE6DD}"/>
              </a:ext>
            </a:extLst>
          </p:cNvPr>
          <p:cNvGraphicFramePr>
            <a:graphicFrameLocks noChangeAspect="1"/>
          </p:cNvGraphicFramePr>
          <p:nvPr/>
        </p:nvGraphicFramePr>
        <p:xfrm>
          <a:off x="685800" y="2362200"/>
          <a:ext cx="7772400" cy="3148013"/>
        </p:xfrm>
        <a:graphic>
          <a:graphicData uri="http://schemas.openxmlformats.org/presentationml/2006/ole">
            <mc:AlternateContent xmlns:mc="http://schemas.openxmlformats.org/markup-compatibility/2006">
              <mc:Choice xmlns:v="urn:schemas-microsoft-com:vml" Requires="v">
                <p:oleObj spid="_x0000_s50193" r:id="rId3" imgW="3898900" imgH="1587500" progId="MSDraw.Drawing.8.2">
                  <p:embed/>
                </p:oleObj>
              </mc:Choice>
              <mc:Fallback>
                <p:oleObj r:id="rId3" imgW="3898900" imgH="1587500" progId="MSDraw.Drawing.8.2">
                  <p:embed/>
                  <p:pic>
                    <p:nvPicPr>
                      <p:cNvPr id="0"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362200"/>
                        <a:ext cx="7772400" cy="314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0185" name="Group 30">
            <a:extLst>
              <a:ext uri="{FF2B5EF4-FFF2-40B4-BE49-F238E27FC236}">
                <a16:creationId xmlns:a16="http://schemas.microsoft.com/office/drawing/2014/main" id="{3E09386F-3B1F-B049-9EFF-B330863C4C62}"/>
              </a:ext>
            </a:extLst>
          </p:cNvPr>
          <p:cNvGrpSpPr>
            <a:grpSpLocks/>
          </p:cNvGrpSpPr>
          <p:nvPr/>
        </p:nvGrpSpPr>
        <p:grpSpPr bwMode="auto">
          <a:xfrm>
            <a:off x="304800" y="1295400"/>
            <a:ext cx="5105400" cy="1981200"/>
            <a:chOff x="192" y="816"/>
            <a:chExt cx="3216" cy="1248"/>
          </a:xfrm>
        </p:grpSpPr>
        <p:sp>
          <p:nvSpPr>
            <p:cNvPr id="50190" name="Text Box 24">
              <a:extLst>
                <a:ext uri="{FF2B5EF4-FFF2-40B4-BE49-F238E27FC236}">
                  <a16:creationId xmlns:a16="http://schemas.microsoft.com/office/drawing/2014/main" id="{9E21512E-9242-8449-AA16-D787035C417E}"/>
                </a:ext>
              </a:extLst>
            </p:cNvPr>
            <p:cNvSpPr txBox="1">
              <a:spLocks noChangeArrowheads="1"/>
            </p:cNvSpPr>
            <p:nvPr/>
          </p:nvSpPr>
          <p:spPr bwMode="auto">
            <a:xfrm>
              <a:off x="192" y="816"/>
              <a:ext cx="321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2176463" algn="l"/>
                </a:tabLst>
                <a:defRPr sz="3200">
                  <a:solidFill>
                    <a:schemeClr val="tx1"/>
                  </a:solidFill>
                  <a:latin typeface="Arial" panose="020B0604020202020204" pitchFamily="34" charset="0"/>
                </a:defRPr>
              </a:lvl1pPr>
              <a:lvl2pPr marL="742950" indent="-285750">
                <a:spcBef>
                  <a:spcPct val="20000"/>
                </a:spcBef>
                <a:buChar char="–"/>
                <a:tabLst>
                  <a:tab pos="2176463" algn="l"/>
                </a:tabLst>
                <a:defRPr sz="2800">
                  <a:solidFill>
                    <a:schemeClr val="tx1"/>
                  </a:solidFill>
                  <a:latin typeface="Arial" panose="020B0604020202020204" pitchFamily="34" charset="0"/>
                </a:defRPr>
              </a:lvl2pPr>
              <a:lvl3pPr marL="1143000" indent="-228600">
                <a:spcBef>
                  <a:spcPct val="20000"/>
                </a:spcBef>
                <a:buChar char="•"/>
                <a:tabLst>
                  <a:tab pos="2176463" algn="l"/>
                </a:tabLst>
                <a:defRPr sz="2400">
                  <a:solidFill>
                    <a:schemeClr val="tx1"/>
                  </a:solidFill>
                  <a:latin typeface="Arial" panose="020B0604020202020204" pitchFamily="34" charset="0"/>
                </a:defRPr>
              </a:lvl3pPr>
              <a:lvl4pPr marL="1600200" indent="-228600">
                <a:spcBef>
                  <a:spcPct val="20000"/>
                </a:spcBef>
                <a:buChar char="–"/>
                <a:tabLst>
                  <a:tab pos="2176463" algn="l"/>
                </a:tabLst>
                <a:defRPr sz="2000">
                  <a:solidFill>
                    <a:schemeClr val="tx1"/>
                  </a:solidFill>
                  <a:latin typeface="Arial" panose="020B0604020202020204" pitchFamily="34" charset="0"/>
                </a:defRPr>
              </a:lvl4pPr>
              <a:lvl5pPr marL="2057400" indent="-228600">
                <a:spcBef>
                  <a:spcPct val="20000"/>
                </a:spcBef>
                <a:buChar char="»"/>
                <a:tabLst>
                  <a:tab pos="21764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Dedicated track heads eliminate seek time (replace it with activation time for a head)</a:t>
              </a:r>
            </a:p>
          </p:txBody>
        </p:sp>
        <p:sp>
          <p:nvSpPr>
            <p:cNvPr id="50191" name="Line 25">
              <a:extLst>
                <a:ext uri="{FF2B5EF4-FFF2-40B4-BE49-F238E27FC236}">
                  <a16:creationId xmlns:a16="http://schemas.microsoft.com/office/drawing/2014/main" id="{2E2D1198-692D-014F-AB9F-12D3EA02DE00}"/>
                </a:ext>
              </a:extLst>
            </p:cNvPr>
            <p:cNvSpPr>
              <a:spLocks noChangeShapeType="1"/>
            </p:cNvSpPr>
            <p:nvPr/>
          </p:nvSpPr>
          <p:spPr bwMode="auto">
            <a:xfrm flipH="1">
              <a:off x="1776" y="1248"/>
              <a:ext cx="48" cy="81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92" name="Line 26">
              <a:extLst>
                <a:ext uri="{FF2B5EF4-FFF2-40B4-BE49-F238E27FC236}">
                  <a16:creationId xmlns:a16="http://schemas.microsoft.com/office/drawing/2014/main" id="{723BD0F3-09E1-8D41-9CCF-0A86AC1C6364}"/>
                </a:ext>
              </a:extLst>
            </p:cNvPr>
            <p:cNvSpPr>
              <a:spLocks noChangeShapeType="1"/>
            </p:cNvSpPr>
            <p:nvPr/>
          </p:nvSpPr>
          <p:spPr bwMode="auto">
            <a:xfrm>
              <a:off x="1824" y="1248"/>
              <a:ext cx="1344" cy="28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186" name="Group 31">
            <a:extLst>
              <a:ext uri="{FF2B5EF4-FFF2-40B4-BE49-F238E27FC236}">
                <a16:creationId xmlns:a16="http://schemas.microsoft.com/office/drawing/2014/main" id="{380D8721-FC28-3142-B0AB-770C8018CE9C}"/>
              </a:ext>
            </a:extLst>
          </p:cNvPr>
          <p:cNvGrpSpPr>
            <a:grpSpLocks/>
          </p:cNvGrpSpPr>
          <p:nvPr/>
        </p:nvGrpSpPr>
        <p:grpSpPr bwMode="auto">
          <a:xfrm>
            <a:off x="3657600" y="1066800"/>
            <a:ext cx="5105400" cy="3505200"/>
            <a:chOff x="2304" y="672"/>
            <a:chExt cx="3216" cy="2208"/>
          </a:xfrm>
        </p:grpSpPr>
        <p:sp>
          <p:nvSpPr>
            <p:cNvPr id="50187" name="Text Box 27">
              <a:extLst>
                <a:ext uri="{FF2B5EF4-FFF2-40B4-BE49-F238E27FC236}">
                  <a16:creationId xmlns:a16="http://schemas.microsoft.com/office/drawing/2014/main" id="{AC4D73A5-2128-D54A-B2DC-6E027B418745}"/>
                </a:ext>
              </a:extLst>
            </p:cNvPr>
            <p:cNvSpPr txBox="1">
              <a:spLocks noChangeArrowheads="1"/>
            </p:cNvSpPr>
            <p:nvPr/>
          </p:nvSpPr>
          <p:spPr bwMode="auto">
            <a:xfrm>
              <a:off x="3648" y="672"/>
              <a:ext cx="187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2176463" algn="l"/>
                </a:tabLst>
                <a:defRPr sz="3200">
                  <a:solidFill>
                    <a:schemeClr val="tx1"/>
                  </a:solidFill>
                  <a:latin typeface="Arial" panose="020B0604020202020204" pitchFamily="34" charset="0"/>
                </a:defRPr>
              </a:lvl1pPr>
              <a:lvl2pPr marL="742950" indent="-285750">
                <a:spcBef>
                  <a:spcPct val="20000"/>
                </a:spcBef>
                <a:buChar char="–"/>
                <a:tabLst>
                  <a:tab pos="2176463" algn="l"/>
                </a:tabLst>
                <a:defRPr sz="2800">
                  <a:solidFill>
                    <a:schemeClr val="tx1"/>
                  </a:solidFill>
                  <a:latin typeface="Arial" panose="020B0604020202020204" pitchFamily="34" charset="0"/>
                </a:defRPr>
              </a:lvl2pPr>
              <a:lvl3pPr marL="1143000" indent="-228600">
                <a:spcBef>
                  <a:spcPct val="20000"/>
                </a:spcBef>
                <a:buChar char="•"/>
                <a:tabLst>
                  <a:tab pos="2176463" algn="l"/>
                </a:tabLst>
                <a:defRPr sz="2400">
                  <a:solidFill>
                    <a:schemeClr val="tx1"/>
                  </a:solidFill>
                  <a:latin typeface="Arial" panose="020B0604020202020204" pitchFamily="34" charset="0"/>
                </a:defRPr>
              </a:lvl3pPr>
              <a:lvl4pPr marL="1600200" indent="-228600">
                <a:spcBef>
                  <a:spcPct val="20000"/>
                </a:spcBef>
                <a:buChar char="–"/>
                <a:tabLst>
                  <a:tab pos="2176463" algn="l"/>
                </a:tabLst>
                <a:defRPr sz="2000">
                  <a:solidFill>
                    <a:schemeClr val="tx1"/>
                  </a:solidFill>
                  <a:latin typeface="Arial" panose="020B0604020202020204" pitchFamily="34" charset="0"/>
                </a:defRPr>
              </a:lvl4pPr>
              <a:lvl5pPr marL="2057400" indent="-228600">
                <a:spcBef>
                  <a:spcPct val="20000"/>
                </a:spcBef>
                <a:buChar char="»"/>
                <a:tabLst>
                  <a:tab pos="21764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Multiple sets of head reduce rotational latency</a:t>
              </a:r>
            </a:p>
          </p:txBody>
        </p:sp>
        <p:sp>
          <p:nvSpPr>
            <p:cNvPr id="50188" name="Line 28">
              <a:extLst>
                <a:ext uri="{FF2B5EF4-FFF2-40B4-BE49-F238E27FC236}">
                  <a16:creationId xmlns:a16="http://schemas.microsoft.com/office/drawing/2014/main" id="{ED115944-7300-7748-B5FD-55A50FCFF38B}"/>
                </a:ext>
              </a:extLst>
            </p:cNvPr>
            <p:cNvSpPr>
              <a:spLocks noChangeShapeType="1"/>
            </p:cNvSpPr>
            <p:nvPr/>
          </p:nvSpPr>
          <p:spPr bwMode="auto">
            <a:xfrm flipV="1">
              <a:off x="3312" y="1104"/>
              <a:ext cx="1200" cy="432"/>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9" name="Line 29">
              <a:extLst>
                <a:ext uri="{FF2B5EF4-FFF2-40B4-BE49-F238E27FC236}">
                  <a16:creationId xmlns:a16="http://schemas.microsoft.com/office/drawing/2014/main" id="{4F38FCAB-4930-E248-8A1E-7C4B4D62E8C1}"/>
                </a:ext>
              </a:extLst>
            </p:cNvPr>
            <p:cNvSpPr>
              <a:spLocks noChangeShapeType="1"/>
            </p:cNvSpPr>
            <p:nvPr/>
          </p:nvSpPr>
          <p:spPr bwMode="auto">
            <a:xfrm flipH="1">
              <a:off x="2304" y="1104"/>
              <a:ext cx="2208" cy="1776"/>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4">
            <a:extLst>
              <a:ext uri="{FF2B5EF4-FFF2-40B4-BE49-F238E27FC236}">
                <a16:creationId xmlns:a16="http://schemas.microsoft.com/office/drawing/2014/main" id="{DD74651C-1BCE-1D45-B94C-EC8F1F4036E7}"/>
              </a:ext>
            </a:extLst>
          </p:cNvPr>
          <p:cNvSpPr>
            <a:spLocks noGrp="1"/>
          </p:cNvSpPr>
          <p:nvPr>
            <p:ph type="dt" sz="quarter" idx="10"/>
          </p:nvPr>
        </p:nvSpPr>
        <p:spPr/>
        <p:txBody>
          <a:bodyPr/>
          <a:lstStyle/>
          <a:p>
            <a:pPr>
              <a:defRPr/>
            </a:pPr>
            <a:r>
              <a:rPr lang="en-US" altLang="en-US"/>
              <a:t>Winter 2021</a:t>
            </a:r>
          </a:p>
        </p:txBody>
      </p:sp>
      <p:sp>
        <p:nvSpPr>
          <p:cNvPr id="10" name="Footer Placeholder 5">
            <a:extLst>
              <a:ext uri="{FF2B5EF4-FFF2-40B4-BE49-F238E27FC236}">
                <a16:creationId xmlns:a16="http://schemas.microsoft.com/office/drawing/2014/main" id="{8C15A121-C69D-324C-862C-142574A26D10}"/>
              </a:ext>
            </a:extLst>
          </p:cNvPr>
          <p:cNvSpPr>
            <a:spLocks noGrp="1"/>
          </p:cNvSpPr>
          <p:nvPr>
            <p:ph type="ftr" sz="quarter" idx="11"/>
          </p:nvPr>
        </p:nvSpPr>
        <p:spPr/>
        <p:txBody>
          <a:bodyPr/>
          <a:lstStyle/>
          <a:p>
            <a:pPr>
              <a:defRPr/>
            </a:pPr>
            <a:r>
              <a:rPr lang="en-US" altLang="en-US"/>
              <a:t>Parallel Processing, Some Broad Topics</a:t>
            </a:r>
          </a:p>
        </p:txBody>
      </p:sp>
      <p:sp>
        <p:nvSpPr>
          <p:cNvPr id="51204" name="Slide Number Placeholder 6">
            <a:extLst>
              <a:ext uri="{FF2B5EF4-FFF2-40B4-BE49-F238E27FC236}">
                <a16:creationId xmlns:a16="http://schemas.microsoft.com/office/drawing/2014/main" id="{183F774F-DB52-7843-840D-EDEFDECCAC0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D74ABA1E-F58E-3841-BF9D-807FE77C54FB}" type="slidenum">
              <a:rPr lang="en-US" altLang="en-US" sz="1200" smtClean="0"/>
              <a:pPr>
                <a:spcBef>
                  <a:spcPct val="0"/>
                </a:spcBef>
                <a:buFontTx/>
                <a:buNone/>
              </a:pPr>
              <a:t>45</a:t>
            </a:fld>
            <a:endParaRPr lang="en-US" altLang="en-US" sz="1200"/>
          </a:p>
        </p:txBody>
      </p:sp>
      <p:sp>
        <p:nvSpPr>
          <p:cNvPr id="51205" name="Rectangle 2">
            <a:extLst>
              <a:ext uri="{FF2B5EF4-FFF2-40B4-BE49-F238E27FC236}">
                <a16:creationId xmlns:a16="http://schemas.microsoft.com/office/drawing/2014/main" id="{102C2EC1-EA4B-1042-8E94-0CB24E2D2E87}"/>
              </a:ext>
            </a:extLst>
          </p:cNvPr>
          <p:cNvSpPr>
            <a:spLocks noGrp="1" noChangeArrowheads="1"/>
          </p:cNvSpPr>
          <p:nvPr>
            <p:ph type="title"/>
          </p:nvPr>
        </p:nvSpPr>
        <p:spPr>
          <a:xfrm>
            <a:off x="304800" y="228600"/>
            <a:ext cx="8534400" cy="685800"/>
          </a:xfrm>
        </p:spPr>
        <p:txBody>
          <a:bodyPr/>
          <a:lstStyle/>
          <a:p>
            <a:pPr eaLnBrk="1" hangingPunct="1"/>
            <a:r>
              <a:rPr lang="en-US" altLang="en-US" sz="3600"/>
              <a:t>18.5  Redundant Disk Arrays</a:t>
            </a:r>
          </a:p>
        </p:txBody>
      </p:sp>
      <p:pic>
        <p:nvPicPr>
          <p:cNvPr id="51206" name="Picture 3" descr="tapelib">
            <a:extLst>
              <a:ext uri="{FF2B5EF4-FFF2-40B4-BE49-F238E27FC236}">
                <a16:creationId xmlns:a16="http://schemas.microsoft.com/office/drawing/2014/main" id="{EB78DC4C-C075-5749-A6D3-53B4E4E5FA06}"/>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8600" y="1447800"/>
            <a:ext cx="5486400" cy="4656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07" name="Picture 4" descr="IBM TotalStorage ESS Model 750">
            <a:extLst>
              <a:ext uri="{FF2B5EF4-FFF2-40B4-BE49-F238E27FC236}">
                <a16:creationId xmlns:a16="http://schemas.microsoft.com/office/drawing/2014/main" id="{0E04E69E-44CB-554C-AD7F-118B088EBEB4}"/>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867400" y="1741488"/>
            <a:ext cx="3055938"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08" name="Text Box 5">
            <a:extLst>
              <a:ext uri="{FF2B5EF4-FFF2-40B4-BE49-F238E27FC236}">
                <a16:creationId xmlns:a16="http://schemas.microsoft.com/office/drawing/2014/main" id="{17843DFA-DDDF-554C-BEBC-128EE0BF4E89}"/>
              </a:ext>
            </a:extLst>
          </p:cNvPr>
          <p:cNvSpPr txBox="1">
            <a:spLocks noChangeArrowheads="1"/>
          </p:cNvSpPr>
          <p:nvPr/>
        </p:nvSpPr>
        <p:spPr bwMode="auto">
          <a:xfrm>
            <a:off x="6781800" y="5562600"/>
            <a:ext cx="2012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IBM ESS Model 750</a:t>
            </a:r>
          </a:p>
        </p:txBody>
      </p:sp>
      <p:sp>
        <p:nvSpPr>
          <p:cNvPr id="51209" name="Text Box 6">
            <a:extLst>
              <a:ext uri="{FF2B5EF4-FFF2-40B4-BE49-F238E27FC236}">
                <a16:creationId xmlns:a16="http://schemas.microsoft.com/office/drawing/2014/main" id="{094F6871-560A-0346-9FEE-225DBC33B413}"/>
              </a:ext>
            </a:extLst>
          </p:cNvPr>
          <p:cNvSpPr txBox="1">
            <a:spLocks noChangeArrowheads="1"/>
          </p:cNvSpPr>
          <p:nvPr/>
        </p:nvSpPr>
        <p:spPr bwMode="auto">
          <a:xfrm>
            <a:off x="228600" y="1066800"/>
            <a:ext cx="17097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t>High capacity</a:t>
            </a:r>
          </a:p>
          <a:p>
            <a:pPr algn="ctr" eaLnBrk="1" hangingPunct="1">
              <a:spcBef>
                <a:spcPct val="0"/>
              </a:spcBef>
              <a:buFontTx/>
              <a:buNone/>
            </a:pPr>
            <a:r>
              <a:rPr lang="en-US" altLang="en-US" sz="2000"/>
              <a:t>(many disks)</a:t>
            </a:r>
          </a:p>
        </p:txBody>
      </p:sp>
      <p:sp>
        <p:nvSpPr>
          <p:cNvPr id="51210" name="Text Box 7">
            <a:extLst>
              <a:ext uri="{FF2B5EF4-FFF2-40B4-BE49-F238E27FC236}">
                <a16:creationId xmlns:a16="http://schemas.microsoft.com/office/drawing/2014/main" id="{9154EB4F-C199-614D-B8D4-EB57F19D9107}"/>
              </a:ext>
            </a:extLst>
          </p:cNvPr>
          <p:cNvSpPr txBox="1">
            <a:spLocks noChangeArrowheads="1"/>
          </p:cNvSpPr>
          <p:nvPr/>
        </p:nvSpPr>
        <p:spPr bwMode="auto">
          <a:xfrm>
            <a:off x="2362200" y="1066800"/>
            <a:ext cx="37512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t>High reliability</a:t>
            </a:r>
          </a:p>
          <a:p>
            <a:pPr algn="ctr" eaLnBrk="1" hangingPunct="1">
              <a:spcBef>
                <a:spcPct val="0"/>
              </a:spcBef>
              <a:buFontTx/>
              <a:buNone/>
            </a:pPr>
            <a:r>
              <a:rPr lang="en-US" altLang="en-US" sz="2000"/>
              <a:t>(redundant data, back-up disks)</a:t>
            </a:r>
          </a:p>
        </p:txBody>
      </p:sp>
      <p:sp>
        <p:nvSpPr>
          <p:cNvPr id="51211" name="Text Box 8">
            <a:extLst>
              <a:ext uri="{FF2B5EF4-FFF2-40B4-BE49-F238E27FC236}">
                <a16:creationId xmlns:a16="http://schemas.microsoft.com/office/drawing/2014/main" id="{729C04C2-645A-0148-9F5D-0FFD7E533546}"/>
              </a:ext>
            </a:extLst>
          </p:cNvPr>
          <p:cNvSpPr txBox="1">
            <a:spLocks noChangeArrowheads="1"/>
          </p:cNvSpPr>
          <p:nvPr/>
        </p:nvSpPr>
        <p:spPr bwMode="auto">
          <a:xfrm>
            <a:off x="6553200" y="1066800"/>
            <a:ext cx="2301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t>High bandwidth</a:t>
            </a:r>
          </a:p>
          <a:p>
            <a:pPr algn="ctr" eaLnBrk="1" hangingPunct="1">
              <a:spcBef>
                <a:spcPct val="0"/>
              </a:spcBef>
              <a:buFontTx/>
              <a:buNone/>
            </a:pPr>
            <a:r>
              <a:rPr lang="en-US" altLang="en-US" sz="2000"/>
              <a:t>(parallel accesses)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4">
            <a:extLst>
              <a:ext uri="{FF2B5EF4-FFF2-40B4-BE49-F238E27FC236}">
                <a16:creationId xmlns:a16="http://schemas.microsoft.com/office/drawing/2014/main" id="{880FDA2A-9772-F74B-BC23-5C4D5A6DDDF0}"/>
              </a:ext>
            </a:extLst>
          </p:cNvPr>
          <p:cNvSpPr>
            <a:spLocks noGrp="1"/>
          </p:cNvSpPr>
          <p:nvPr>
            <p:ph type="dt" sz="quarter" idx="10"/>
          </p:nvPr>
        </p:nvSpPr>
        <p:spPr/>
        <p:txBody>
          <a:bodyPr/>
          <a:lstStyle/>
          <a:p>
            <a:pPr>
              <a:defRPr/>
            </a:pPr>
            <a:r>
              <a:rPr lang="en-US" altLang="en-US"/>
              <a:t>Winter 2021</a:t>
            </a:r>
          </a:p>
        </p:txBody>
      </p:sp>
      <p:sp>
        <p:nvSpPr>
          <p:cNvPr id="9" name="Footer Placeholder 5">
            <a:extLst>
              <a:ext uri="{FF2B5EF4-FFF2-40B4-BE49-F238E27FC236}">
                <a16:creationId xmlns:a16="http://schemas.microsoft.com/office/drawing/2014/main" id="{ED008C4C-415F-6249-94B2-999D2B95D711}"/>
              </a:ext>
            </a:extLst>
          </p:cNvPr>
          <p:cNvSpPr>
            <a:spLocks noGrp="1"/>
          </p:cNvSpPr>
          <p:nvPr>
            <p:ph type="ftr" sz="quarter" idx="11"/>
          </p:nvPr>
        </p:nvSpPr>
        <p:spPr/>
        <p:txBody>
          <a:bodyPr/>
          <a:lstStyle/>
          <a:p>
            <a:pPr>
              <a:defRPr/>
            </a:pPr>
            <a:r>
              <a:rPr lang="en-US" altLang="en-US"/>
              <a:t>Parallel Processing, Some Broad Topics</a:t>
            </a:r>
          </a:p>
        </p:txBody>
      </p:sp>
      <p:sp>
        <p:nvSpPr>
          <p:cNvPr id="52228" name="Slide Number Placeholder 6">
            <a:extLst>
              <a:ext uri="{FF2B5EF4-FFF2-40B4-BE49-F238E27FC236}">
                <a16:creationId xmlns:a16="http://schemas.microsoft.com/office/drawing/2014/main" id="{3842C7EC-B050-8C48-9E66-4EB465144E7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2CFF0F57-8C68-E447-8CB5-9CCD7D8EC150}" type="slidenum">
              <a:rPr lang="en-US" altLang="en-US" sz="1200" smtClean="0"/>
              <a:pPr>
                <a:spcBef>
                  <a:spcPct val="0"/>
                </a:spcBef>
                <a:buFontTx/>
                <a:buNone/>
              </a:pPr>
              <a:t>46</a:t>
            </a:fld>
            <a:endParaRPr lang="en-US" altLang="en-US" sz="1200"/>
          </a:p>
        </p:txBody>
      </p:sp>
      <p:sp>
        <p:nvSpPr>
          <p:cNvPr id="52229" name="Rectangle 2">
            <a:extLst>
              <a:ext uri="{FF2B5EF4-FFF2-40B4-BE49-F238E27FC236}">
                <a16:creationId xmlns:a16="http://schemas.microsoft.com/office/drawing/2014/main" id="{A0D4DADD-F236-084D-9BF3-11CF542B32FD}"/>
              </a:ext>
            </a:extLst>
          </p:cNvPr>
          <p:cNvSpPr>
            <a:spLocks noGrp="1" noChangeArrowheads="1"/>
          </p:cNvSpPr>
          <p:nvPr>
            <p:ph type="title"/>
          </p:nvPr>
        </p:nvSpPr>
        <p:spPr>
          <a:xfrm>
            <a:off x="304800" y="228600"/>
            <a:ext cx="8534400" cy="609600"/>
          </a:xfrm>
        </p:spPr>
        <p:txBody>
          <a:bodyPr/>
          <a:lstStyle/>
          <a:p>
            <a:pPr eaLnBrk="1" hangingPunct="1"/>
            <a:r>
              <a:rPr lang="en-US" altLang="en-US" sz="2800"/>
              <a:t>RAID Level 0</a:t>
            </a:r>
          </a:p>
        </p:txBody>
      </p:sp>
      <p:sp>
        <p:nvSpPr>
          <p:cNvPr id="52230" name="Text Box 9">
            <a:extLst>
              <a:ext uri="{FF2B5EF4-FFF2-40B4-BE49-F238E27FC236}">
                <a16:creationId xmlns:a16="http://schemas.microsoft.com/office/drawing/2014/main" id="{9CAA32CB-BFB6-2A4C-B7CF-B3D6BD3D8CB9}"/>
              </a:ext>
            </a:extLst>
          </p:cNvPr>
          <p:cNvSpPr txBox="1">
            <a:spLocks noChangeArrowheads="1"/>
          </p:cNvSpPr>
          <p:nvPr/>
        </p:nvSpPr>
        <p:spPr bwMode="auto">
          <a:xfrm>
            <a:off x="304800" y="4495800"/>
            <a:ext cx="2667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chemeClr val="accent2"/>
                </a:solidFill>
              </a:rPr>
              <a:t>Structure:</a:t>
            </a:r>
          </a:p>
          <a:p>
            <a:pPr eaLnBrk="1" hangingPunct="1">
              <a:spcBef>
                <a:spcPct val="0"/>
              </a:spcBef>
              <a:buFontTx/>
              <a:buNone/>
            </a:pPr>
            <a:endParaRPr lang="en-US" altLang="en-US" sz="800" b="1">
              <a:solidFill>
                <a:schemeClr val="accent2"/>
              </a:solidFill>
            </a:endParaRPr>
          </a:p>
          <a:p>
            <a:pPr eaLnBrk="1" hangingPunct="1">
              <a:spcBef>
                <a:spcPct val="0"/>
              </a:spcBef>
              <a:buFontTx/>
              <a:buNone/>
            </a:pPr>
            <a:r>
              <a:rPr lang="en-US" altLang="en-US" sz="2000"/>
              <a:t>Striped (data broken into blocks &amp; written to separate disks)</a:t>
            </a:r>
          </a:p>
        </p:txBody>
      </p:sp>
      <p:sp>
        <p:nvSpPr>
          <p:cNvPr id="52231" name="Text Box 11">
            <a:extLst>
              <a:ext uri="{FF2B5EF4-FFF2-40B4-BE49-F238E27FC236}">
                <a16:creationId xmlns:a16="http://schemas.microsoft.com/office/drawing/2014/main" id="{5864FD1F-B8EF-5A48-BA9D-87DB238412F2}"/>
              </a:ext>
            </a:extLst>
          </p:cNvPr>
          <p:cNvSpPr txBox="1">
            <a:spLocks noChangeArrowheads="1"/>
          </p:cNvSpPr>
          <p:nvPr/>
        </p:nvSpPr>
        <p:spPr bwMode="auto">
          <a:xfrm>
            <a:off x="3200400" y="4495800"/>
            <a:ext cx="2667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99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339933"/>
                </a:solidFill>
              </a:rPr>
              <a:t>Advantages:</a:t>
            </a:r>
          </a:p>
          <a:p>
            <a:pPr eaLnBrk="1" hangingPunct="1">
              <a:spcBef>
                <a:spcPct val="0"/>
              </a:spcBef>
              <a:buFontTx/>
              <a:buNone/>
            </a:pPr>
            <a:endParaRPr lang="en-US" altLang="en-US" sz="800" b="1">
              <a:solidFill>
                <a:srgbClr val="339933"/>
              </a:solidFill>
            </a:endParaRPr>
          </a:p>
          <a:p>
            <a:pPr eaLnBrk="1" hangingPunct="1">
              <a:spcBef>
                <a:spcPct val="0"/>
              </a:spcBef>
              <a:buFontTx/>
              <a:buNone/>
            </a:pPr>
            <a:r>
              <a:rPr lang="en-US" altLang="en-US" sz="2000"/>
              <a:t>Spreads I/O load across many channels and drives</a:t>
            </a:r>
          </a:p>
        </p:txBody>
      </p:sp>
      <p:sp>
        <p:nvSpPr>
          <p:cNvPr id="52232" name="Text Box 12">
            <a:extLst>
              <a:ext uri="{FF2B5EF4-FFF2-40B4-BE49-F238E27FC236}">
                <a16:creationId xmlns:a16="http://schemas.microsoft.com/office/drawing/2014/main" id="{297D6767-7966-4647-B7B5-37769DC30E6C}"/>
              </a:ext>
            </a:extLst>
          </p:cNvPr>
          <p:cNvSpPr txBox="1">
            <a:spLocks noChangeArrowheads="1"/>
          </p:cNvSpPr>
          <p:nvPr/>
        </p:nvSpPr>
        <p:spPr bwMode="auto">
          <a:xfrm>
            <a:off x="6096000" y="4495800"/>
            <a:ext cx="2667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rPr>
              <a:t>Drawbacks:</a:t>
            </a:r>
          </a:p>
          <a:p>
            <a:pPr eaLnBrk="1" hangingPunct="1">
              <a:spcBef>
                <a:spcPct val="0"/>
              </a:spcBef>
              <a:buFontTx/>
              <a:buNone/>
            </a:pPr>
            <a:endParaRPr lang="en-US" altLang="en-US" sz="800">
              <a:solidFill>
                <a:srgbClr val="FF0000"/>
              </a:solidFill>
            </a:endParaRPr>
          </a:p>
          <a:p>
            <a:pPr eaLnBrk="1" hangingPunct="1">
              <a:spcBef>
                <a:spcPct val="0"/>
              </a:spcBef>
              <a:buFontTx/>
              <a:buNone/>
            </a:pPr>
            <a:r>
              <a:rPr lang="en-US" altLang="en-US" sz="2000"/>
              <a:t>No fault tolerance</a:t>
            </a:r>
          </a:p>
          <a:p>
            <a:pPr eaLnBrk="1" hangingPunct="1">
              <a:spcBef>
                <a:spcPct val="0"/>
              </a:spcBef>
              <a:buFontTx/>
              <a:buNone/>
            </a:pPr>
            <a:r>
              <a:rPr lang="en-US" altLang="en-US" sz="2000"/>
              <a:t>(data lost with single disk failure)</a:t>
            </a:r>
          </a:p>
        </p:txBody>
      </p:sp>
      <p:pic>
        <p:nvPicPr>
          <p:cNvPr id="52233" name="Picture 18" descr="Click to see RAID 0 in action">
            <a:extLst>
              <a:ext uri="{FF2B5EF4-FFF2-40B4-BE49-F238E27FC236}">
                <a16:creationId xmlns:a16="http://schemas.microsoft.com/office/drawing/2014/main" id="{F669EE21-0D14-9740-B64A-12C4E1CC6E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10600"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4" name="Text Box 13">
            <a:extLst>
              <a:ext uri="{FF2B5EF4-FFF2-40B4-BE49-F238E27FC236}">
                <a16:creationId xmlns:a16="http://schemas.microsoft.com/office/drawing/2014/main" id="{DB47EF89-EAA4-C346-BF00-74DF7F502069}"/>
              </a:ext>
            </a:extLst>
          </p:cNvPr>
          <p:cNvSpPr txBox="1">
            <a:spLocks noChangeArrowheads="1"/>
          </p:cNvSpPr>
          <p:nvPr/>
        </p:nvSpPr>
        <p:spPr bwMode="auto">
          <a:xfrm>
            <a:off x="6477000" y="990600"/>
            <a:ext cx="2174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http://www.acnc.com/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4">
            <a:extLst>
              <a:ext uri="{FF2B5EF4-FFF2-40B4-BE49-F238E27FC236}">
                <a16:creationId xmlns:a16="http://schemas.microsoft.com/office/drawing/2014/main" id="{EFD6391A-D7A1-9549-9107-8FA3A94EF072}"/>
              </a:ext>
            </a:extLst>
          </p:cNvPr>
          <p:cNvSpPr>
            <a:spLocks noGrp="1"/>
          </p:cNvSpPr>
          <p:nvPr>
            <p:ph type="dt" sz="quarter" idx="10"/>
          </p:nvPr>
        </p:nvSpPr>
        <p:spPr/>
        <p:txBody>
          <a:bodyPr/>
          <a:lstStyle/>
          <a:p>
            <a:pPr>
              <a:defRPr/>
            </a:pPr>
            <a:r>
              <a:rPr lang="en-US" altLang="en-US"/>
              <a:t>Winter 2021</a:t>
            </a:r>
          </a:p>
        </p:txBody>
      </p:sp>
      <p:sp>
        <p:nvSpPr>
          <p:cNvPr id="9" name="Footer Placeholder 5">
            <a:extLst>
              <a:ext uri="{FF2B5EF4-FFF2-40B4-BE49-F238E27FC236}">
                <a16:creationId xmlns:a16="http://schemas.microsoft.com/office/drawing/2014/main" id="{CFE8EB24-17EB-5046-B815-2A454F830F17}"/>
              </a:ext>
            </a:extLst>
          </p:cNvPr>
          <p:cNvSpPr>
            <a:spLocks noGrp="1"/>
          </p:cNvSpPr>
          <p:nvPr>
            <p:ph type="ftr" sz="quarter" idx="11"/>
          </p:nvPr>
        </p:nvSpPr>
        <p:spPr/>
        <p:txBody>
          <a:bodyPr/>
          <a:lstStyle/>
          <a:p>
            <a:pPr>
              <a:defRPr/>
            </a:pPr>
            <a:r>
              <a:rPr lang="en-US" altLang="en-US"/>
              <a:t>Parallel Processing, Some Broad Topics</a:t>
            </a:r>
          </a:p>
        </p:txBody>
      </p:sp>
      <p:sp>
        <p:nvSpPr>
          <p:cNvPr id="53252" name="Slide Number Placeholder 6">
            <a:extLst>
              <a:ext uri="{FF2B5EF4-FFF2-40B4-BE49-F238E27FC236}">
                <a16:creationId xmlns:a16="http://schemas.microsoft.com/office/drawing/2014/main" id="{8E0703E8-7C15-314C-83EE-6444FC3F847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0ADE992A-4AAA-FE40-AA20-6C67ED593347}" type="slidenum">
              <a:rPr lang="en-US" altLang="en-US" sz="1200" smtClean="0"/>
              <a:pPr>
                <a:spcBef>
                  <a:spcPct val="0"/>
                </a:spcBef>
                <a:buFontTx/>
                <a:buNone/>
              </a:pPr>
              <a:t>47</a:t>
            </a:fld>
            <a:endParaRPr lang="en-US" altLang="en-US" sz="1200"/>
          </a:p>
        </p:txBody>
      </p:sp>
      <p:pic>
        <p:nvPicPr>
          <p:cNvPr id="53253" name="Picture 19" descr="Click to see RAID 1 in action">
            <a:extLst>
              <a:ext uri="{FF2B5EF4-FFF2-40B4-BE49-F238E27FC236}">
                <a16:creationId xmlns:a16="http://schemas.microsoft.com/office/drawing/2014/main" id="{D8E12714-AD55-D54F-9616-12D289CD9D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10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ctangle 2">
            <a:extLst>
              <a:ext uri="{FF2B5EF4-FFF2-40B4-BE49-F238E27FC236}">
                <a16:creationId xmlns:a16="http://schemas.microsoft.com/office/drawing/2014/main" id="{EFB15BC1-9AB5-F940-A808-7A54B2199E86}"/>
              </a:ext>
            </a:extLst>
          </p:cNvPr>
          <p:cNvSpPr>
            <a:spLocks noGrp="1" noChangeArrowheads="1"/>
          </p:cNvSpPr>
          <p:nvPr>
            <p:ph type="title"/>
          </p:nvPr>
        </p:nvSpPr>
        <p:spPr>
          <a:xfrm>
            <a:off x="304800" y="228600"/>
            <a:ext cx="8534400" cy="609600"/>
          </a:xfrm>
        </p:spPr>
        <p:txBody>
          <a:bodyPr/>
          <a:lstStyle/>
          <a:p>
            <a:pPr eaLnBrk="1" hangingPunct="1"/>
            <a:r>
              <a:rPr lang="en-US" altLang="en-US" sz="2800"/>
              <a:t>RAID Level 1</a:t>
            </a:r>
          </a:p>
        </p:txBody>
      </p:sp>
      <p:sp>
        <p:nvSpPr>
          <p:cNvPr id="53255" name="Text Box 3">
            <a:extLst>
              <a:ext uri="{FF2B5EF4-FFF2-40B4-BE49-F238E27FC236}">
                <a16:creationId xmlns:a16="http://schemas.microsoft.com/office/drawing/2014/main" id="{56FBC160-FCC8-A947-B39F-2CA2D8581D54}"/>
              </a:ext>
            </a:extLst>
          </p:cNvPr>
          <p:cNvSpPr txBox="1">
            <a:spLocks noChangeArrowheads="1"/>
          </p:cNvSpPr>
          <p:nvPr/>
        </p:nvSpPr>
        <p:spPr bwMode="auto">
          <a:xfrm>
            <a:off x="304800" y="4495800"/>
            <a:ext cx="2667000"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chemeClr val="accent2"/>
                </a:solidFill>
              </a:rPr>
              <a:t>Structure:</a:t>
            </a:r>
          </a:p>
          <a:p>
            <a:pPr eaLnBrk="1" hangingPunct="1">
              <a:spcBef>
                <a:spcPct val="0"/>
              </a:spcBef>
              <a:buFontTx/>
              <a:buNone/>
            </a:pPr>
            <a:endParaRPr lang="en-US" altLang="en-US" sz="800" b="1">
              <a:solidFill>
                <a:schemeClr val="accent2"/>
              </a:solidFill>
            </a:endParaRPr>
          </a:p>
          <a:p>
            <a:pPr eaLnBrk="1" hangingPunct="1">
              <a:spcBef>
                <a:spcPct val="0"/>
              </a:spcBef>
              <a:buFontTx/>
              <a:buNone/>
            </a:pPr>
            <a:r>
              <a:rPr lang="en-US" altLang="en-US" sz="2000"/>
              <a:t>Each disk replaced by a mirrored pair</a:t>
            </a:r>
          </a:p>
        </p:txBody>
      </p:sp>
      <p:sp>
        <p:nvSpPr>
          <p:cNvPr id="53256" name="Text Box 4">
            <a:extLst>
              <a:ext uri="{FF2B5EF4-FFF2-40B4-BE49-F238E27FC236}">
                <a16:creationId xmlns:a16="http://schemas.microsoft.com/office/drawing/2014/main" id="{8471BD89-7378-2644-98BF-46B745E6EE75}"/>
              </a:ext>
            </a:extLst>
          </p:cNvPr>
          <p:cNvSpPr txBox="1">
            <a:spLocks noChangeArrowheads="1"/>
          </p:cNvSpPr>
          <p:nvPr/>
        </p:nvSpPr>
        <p:spPr bwMode="auto">
          <a:xfrm>
            <a:off x="3200400" y="4495800"/>
            <a:ext cx="2667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99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339933"/>
                </a:solidFill>
              </a:rPr>
              <a:t>Advantages:</a:t>
            </a:r>
          </a:p>
          <a:p>
            <a:pPr eaLnBrk="1" hangingPunct="1">
              <a:spcBef>
                <a:spcPct val="0"/>
              </a:spcBef>
              <a:buFontTx/>
              <a:buNone/>
            </a:pPr>
            <a:endParaRPr lang="en-US" altLang="en-US" sz="800" b="1">
              <a:solidFill>
                <a:srgbClr val="339933"/>
              </a:solidFill>
            </a:endParaRPr>
          </a:p>
          <a:p>
            <a:pPr eaLnBrk="1" hangingPunct="1">
              <a:spcBef>
                <a:spcPct val="0"/>
              </a:spcBef>
              <a:buFontTx/>
              <a:buNone/>
            </a:pPr>
            <a:r>
              <a:rPr lang="en-US" altLang="en-US" sz="2000"/>
              <a:t>Can double the read </a:t>
            </a:r>
          </a:p>
          <a:p>
            <a:pPr eaLnBrk="1" hangingPunct="1">
              <a:spcBef>
                <a:spcPct val="0"/>
              </a:spcBef>
              <a:buFontTx/>
              <a:buNone/>
            </a:pPr>
            <a:r>
              <a:rPr lang="en-US" altLang="en-US" sz="2000"/>
              <a:t>    transaction rate</a:t>
            </a:r>
          </a:p>
          <a:p>
            <a:pPr eaLnBrk="1" hangingPunct="1">
              <a:spcBef>
                <a:spcPct val="0"/>
              </a:spcBef>
              <a:buFontTx/>
              <a:buNone/>
            </a:pPr>
            <a:r>
              <a:rPr lang="en-US" altLang="en-US" sz="2000"/>
              <a:t>No rebuild required</a:t>
            </a:r>
          </a:p>
        </p:txBody>
      </p:sp>
      <p:sp>
        <p:nvSpPr>
          <p:cNvPr id="53257" name="Text Box 5">
            <a:extLst>
              <a:ext uri="{FF2B5EF4-FFF2-40B4-BE49-F238E27FC236}">
                <a16:creationId xmlns:a16="http://schemas.microsoft.com/office/drawing/2014/main" id="{73E7B15C-7001-4E48-B68D-0A4C759F80A9}"/>
              </a:ext>
            </a:extLst>
          </p:cNvPr>
          <p:cNvSpPr txBox="1">
            <a:spLocks noChangeArrowheads="1"/>
          </p:cNvSpPr>
          <p:nvPr/>
        </p:nvSpPr>
        <p:spPr bwMode="auto">
          <a:xfrm>
            <a:off x="6096000" y="4495800"/>
            <a:ext cx="2667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rPr>
              <a:t>Drawbacks:</a:t>
            </a:r>
          </a:p>
          <a:p>
            <a:pPr eaLnBrk="1" hangingPunct="1">
              <a:spcBef>
                <a:spcPct val="0"/>
              </a:spcBef>
              <a:buFontTx/>
              <a:buNone/>
            </a:pPr>
            <a:endParaRPr lang="en-US" altLang="en-US" sz="800">
              <a:solidFill>
                <a:srgbClr val="FF0000"/>
              </a:solidFill>
            </a:endParaRPr>
          </a:p>
          <a:p>
            <a:pPr eaLnBrk="1" hangingPunct="1">
              <a:spcBef>
                <a:spcPct val="0"/>
              </a:spcBef>
              <a:buFontTx/>
              <a:buNone/>
            </a:pPr>
            <a:r>
              <a:rPr lang="en-US" altLang="en-US" sz="2000"/>
              <a:t>Overhead is 100%</a:t>
            </a:r>
          </a:p>
        </p:txBody>
      </p:sp>
      <p:sp>
        <p:nvSpPr>
          <p:cNvPr id="53258" name="Text Box 14">
            <a:extLst>
              <a:ext uri="{FF2B5EF4-FFF2-40B4-BE49-F238E27FC236}">
                <a16:creationId xmlns:a16="http://schemas.microsoft.com/office/drawing/2014/main" id="{B34647AD-513A-E04E-B8E1-1F724D8F3A55}"/>
              </a:ext>
            </a:extLst>
          </p:cNvPr>
          <p:cNvSpPr txBox="1">
            <a:spLocks noChangeArrowheads="1"/>
          </p:cNvSpPr>
          <p:nvPr/>
        </p:nvSpPr>
        <p:spPr bwMode="auto">
          <a:xfrm>
            <a:off x="6477000" y="990600"/>
            <a:ext cx="2174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http://www.acnc.com/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4">
            <a:extLst>
              <a:ext uri="{FF2B5EF4-FFF2-40B4-BE49-F238E27FC236}">
                <a16:creationId xmlns:a16="http://schemas.microsoft.com/office/drawing/2014/main" id="{1F0D223B-C18D-B74E-B47E-B18038EA09B6}"/>
              </a:ext>
            </a:extLst>
          </p:cNvPr>
          <p:cNvSpPr>
            <a:spLocks noGrp="1"/>
          </p:cNvSpPr>
          <p:nvPr>
            <p:ph type="dt" sz="quarter" idx="10"/>
          </p:nvPr>
        </p:nvSpPr>
        <p:spPr/>
        <p:txBody>
          <a:bodyPr/>
          <a:lstStyle/>
          <a:p>
            <a:pPr>
              <a:defRPr/>
            </a:pPr>
            <a:r>
              <a:rPr lang="en-US" altLang="en-US"/>
              <a:t>Winter 2021</a:t>
            </a:r>
          </a:p>
        </p:txBody>
      </p:sp>
      <p:sp>
        <p:nvSpPr>
          <p:cNvPr id="9" name="Footer Placeholder 5">
            <a:extLst>
              <a:ext uri="{FF2B5EF4-FFF2-40B4-BE49-F238E27FC236}">
                <a16:creationId xmlns:a16="http://schemas.microsoft.com/office/drawing/2014/main" id="{6AB25F78-4F28-354F-9733-F69F6F861AA0}"/>
              </a:ext>
            </a:extLst>
          </p:cNvPr>
          <p:cNvSpPr>
            <a:spLocks noGrp="1"/>
          </p:cNvSpPr>
          <p:nvPr>
            <p:ph type="ftr" sz="quarter" idx="11"/>
          </p:nvPr>
        </p:nvSpPr>
        <p:spPr/>
        <p:txBody>
          <a:bodyPr/>
          <a:lstStyle/>
          <a:p>
            <a:pPr>
              <a:defRPr/>
            </a:pPr>
            <a:r>
              <a:rPr lang="en-US" altLang="en-US"/>
              <a:t>Parallel Processing, Some Broad Topics</a:t>
            </a:r>
          </a:p>
        </p:txBody>
      </p:sp>
      <p:sp>
        <p:nvSpPr>
          <p:cNvPr id="54276" name="Slide Number Placeholder 6">
            <a:extLst>
              <a:ext uri="{FF2B5EF4-FFF2-40B4-BE49-F238E27FC236}">
                <a16:creationId xmlns:a16="http://schemas.microsoft.com/office/drawing/2014/main" id="{EF958922-3F31-D345-B4B5-5430BFC7F35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7153FFB7-3EC9-6F42-BE44-5852DC64FCA2}" type="slidenum">
              <a:rPr lang="en-US" altLang="en-US" sz="1200" smtClean="0"/>
              <a:pPr>
                <a:spcBef>
                  <a:spcPct val="0"/>
                </a:spcBef>
                <a:buFontTx/>
                <a:buNone/>
              </a:pPr>
              <a:t>48</a:t>
            </a:fld>
            <a:endParaRPr lang="en-US" altLang="en-US" sz="1200"/>
          </a:p>
        </p:txBody>
      </p:sp>
      <p:pic>
        <p:nvPicPr>
          <p:cNvPr id="54277" name="Picture 17" descr="RAID Level 2 : Hamming Code ECC">
            <a:extLst>
              <a:ext uri="{FF2B5EF4-FFF2-40B4-BE49-F238E27FC236}">
                <a16:creationId xmlns:a16="http://schemas.microsoft.com/office/drawing/2014/main" id="{38AEF0EA-D7A2-1844-A245-178FF2ABB0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838200"/>
            <a:ext cx="8686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Rectangle 2">
            <a:extLst>
              <a:ext uri="{FF2B5EF4-FFF2-40B4-BE49-F238E27FC236}">
                <a16:creationId xmlns:a16="http://schemas.microsoft.com/office/drawing/2014/main" id="{56521890-B7E8-4B4A-8F62-AD2E0C0F62C1}"/>
              </a:ext>
            </a:extLst>
          </p:cNvPr>
          <p:cNvSpPr>
            <a:spLocks noGrp="1" noChangeArrowheads="1"/>
          </p:cNvSpPr>
          <p:nvPr>
            <p:ph type="title"/>
          </p:nvPr>
        </p:nvSpPr>
        <p:spPr>
          <a:xfrm>
            <a:off x="304800" y="228600"/>
            <a:ext cx="8534400" cy="609600"/>
          </a:xfrm>
        </p:spPr>
        <p:txBody>
          <a:bodyPr/>
          <a:lstStyle/>
          <a:p>
            <a:pPr eaLnBrk="1" hangingPunct="1"/>
            <a:r>
              <a:rPr lang="en-US" altLang="en-US" sz="2800"/>
              <a:t>RAID Level 2</a:t>
            </a:r>
          </a:p>
        </p:txBody>
      </p:sp>
      <p:sp>
        <p:nvSpPr>
          <p:cNvPr id="54279" name="Text Box 3">
            <a:extLst>
              <a:ext uri="{FF2B5EF4-FFF2-40B4-BE49-F238E27FC236}">
                <a16:creationId xmlns:a16="http://schemas.microsoft.com/office/drawing/2014/main" id="{7C426B84-9FA5-994C-BBDF-22DD725E5AC8}"/>
              </a:ext>
            </a:extLst>
          </p:cNvPr>
          <p:cNvSpPr txBox="1">
            <a:spLocks noChangeArrowheads="1"/>
          </p:cNvSpPr>
          <p:nvPr/>
        </p:nvSpPr>
        <p:spPr bwMode="auto">
          <a:xfrm>
            <a:off x="304800" y="4495800"/>
            <a:ext cx="2667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chemeClr val="accent2"/>
                </a:solidFill>
              </a:rPr>
              <a:t>Structure:</a:t>
            </a:r>
          </a:p>
          <a:p>
            <a:pPr eaLnBrk="1" hangingPunct="1">
              <a:spcBef>
                <a:spcPct val="0"/>
              </a:spcBef>
              <a:buFontTx/>
              <a:buNone/>
            </a:pPr>
            <a:endParaRPr lang="en-US" altLang="en-US" sz="800" b="1">
              <a:solidFill>
                <a:schemeClr val="accent2"/>
              </a:solidFill>
            </a:endParaRPr>
          </a:p>
          <a:p>
            <a:pPr eaLnBrk="1" hangingPunct="1">
              <a:spcBef>
                <a:spcPct val="0"/>
              </a:spcBef>
              <a:buFontTx/>
              <a:buNone/>
            </a:pPr>
            <a:r>
              <a:rPr lang="en-US" altLang="en-US" sz="2000"/>
              <a:t>Data bits are written to separate disks and ECC bits to others</a:t>
            </a:r>
          </a:p>
        </p:txBody>
      </p:sp>
      <p:sp>
        <p:nvSpPr>
          <p:cNvPr id="54280" name="Text Box 4">
            <a:extLst>
              <a:ext uri="{FF2B5EF4-FFF2-40B4-BE49-F238E27FC236}">
                <a16:creationId xmlns:a16="http://schemas.microsoft.com/office/drawing/2014/main" id="{C752CFC6-3339-E544-9B9F-D84EC5B9697B}"/>
              </a:ext>
            </a:extLst>
          </p:cNvPr>
          <p:cNvSpPr txBox="1">
            <a:spLocks noChangeArrowheads="1"/>
          </p:cNvSpPr>
          <p:nvPr/>
        </p:nvSpPr>
        <p:spPr bwMode="auto">
          <a:xfrm>
            <a:off x="3200400" y="4495800"/>
            <a:ext cx="2667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99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339933"/>
                </a:solidFill>
              </a:rPr>
              <a:t>Advantages:</a:t>
            </a:r>
          </a:p>
          <a:p>
            <a:pPr eaLnBrk="1" hangingPunct="1">
              <a:spcBef>
                <a:spcPct val="0"/>
              </a:spcBef>
              <a:buFontTx/>
              <a:buNone/>
            </a:pPr>
            <a:endParaRPr lang="en-US" altLang="en-US" sz="800" b="1">
              <a:solidFill>
                <a:srgbClr val="339933"/>
              </a:solidFill>
            </a:endParaRPr>
          </a:p>
          <a:p>
            <a:pPr eaLnBrk="1" hangingPunct="1">
              <a:spcBef>
                <a:spcPct val="0"/>
              </a:spcBef>
              <a:buFontTx/>
              <a:buNone/>
            </a:pPr>
            <a:r>
              <a:rPr lang="en-US" altLang="en-US" sz="2000"/>
              <a:t>On-the-fly correction</a:t>
            </a:r>
          </a:p>
          <a:p>
            <a:pPr eaLnBrk="1" hangingPunct="1">
              <a:spcBef>
                <a:spcPct val="0"/>
              </a:spcBef>
              <a:buFontTx/>
              <a:buNone/>
            </a:pPr>
            <a:r>
              <a:rPr lang="en-US" altLang="en-US" sz="2000"/>
              <a:t>High transfer rates </a:t>
            </a:r>
          </a:p>
          <a:p>
            <a:pPr eaLnBrk="1" hangingPunct="1">
              <a:spcBef>
                <a:spcPct val="0"/>
              </a:spcBef>
              <a:buFontTx/>
              <a:buNone/>
            </a:pPr>
            <a:r>
              <a:rPr lang="en-US" altLang="en-US" sz="2000"/>
              <a:t>    possible (w/ sync)</a:t>
            </a:r>
          </a:p>
        </p:txBody>
      </p:sp>
      <p:sp>
        <p:nvSpPr>
          <p:cNvPr id="54281" name="Text Box 5">
            <a:extLst>
              <a:ext uri="{FF2B5EF4-FFF2-40B4-BE49-F238E27FC236}">
                <a16:creationId xmlns:a16="http://schemas.microsoft.com/office/drawing/2014/main" id="{F79D38E8-A05B-A445-9588-9A4C0E7D1E5F}"/>
              </a:ext>
            </a:extLst>
          </p:cNvPr>
          <p:cNvSpPr txBox="1">
            <a:spLocks noChangeArrowheads="1"/>
          </p:cNvSpPr>
          <p:nvPr/>
        </p:nvSpPr>
        <p:spPr bwMode="auto">
          <a:xfrm>
            <a:off x="6096000" y="4495800"/>
            <a:ext cx="2667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rPr>
              <a:t>Drawbacks:</a:t>
            </a:r>
          </a:p>
          <a:p>
            <a:pPr eaLnBrk="1" hangingPunct="1">
              <a:spcBef>
                <a:spcPct val="0"/>
              </a:spcBef>
              <a:buFontTx/>
              <a:buNone/>
            </a:pPr>
            <a:endParaRPr lang="en-US" altLang="en-US" sz="800">
              <a:solidFill>
                <a:srgbClr val="FF0000"/>
              </a:solidFill>
            </a:endParaRPr>
          </a:p>
          <a:p>
            <a:pPr eaLnBrk="1" hangingPunct="1">
              <a:spcBef>
                <a:spcPct val="0"/>
              </a:spcBef>
              <a:buFontTx/>
              <a:buNone/>
            </a:pPr>
            <a:r>
              <a:rPr lang="en-US" altLang="en-US" sz="2000"/>
              <a:t>Potentially high </a:t>
            </a:r>
          </a:p>
          <a:p>
            <a:pPr eaLnBrk="1" hangingPunct="1">
              <a:spcBef>
                <a:spcPct val="0"/>
              </a:spcBef>
              <a:buFontTx/>
              <a:buNone/>
            </a:pPr>
            <a:r>
              <a:rPr lang="en-US" altLang="en-US" sz="2000"/>
              <a:t>    redundancy</a:t>
            </a:r>
          </a:p>
          <a:p>
            <a:pPr eaLnBrk="1" hangingPunct="1">
              <a:spcBef>
                <a:spcPct val="0"/>
              </a:spcBef>
              <a:buFontTx/>
              <a:buNone/>
            </a:pPr>
            <a:r>
              <a:rPr lang="en-US" altLang="en-US" sz="2000"/>
              <a:t>High entry-level cost</a:t>
            </a:r>
          </a:p>
        </p:txBody>
      </p:sp>
      <p:sp>
        <p:nvSpPr>
          <p:cNvPr id="54282" name="Text Box 14">
            <a:extLst>
              <a:ext uri="{FF2B5EF4-FFF2-40B4-BE49-F238E27FC236}">
                <a16:creationId xmlns:a16="http://schemas.microsoft.com/office/drawing/2014/main" id="{F1BC2136-880E-4342-90AA-615739E33784}"/>
              </a:ext>
            </a:extLst>
          </p:cNvPr>
          <p:cNvSpPr txBox="1">
            <a:spLocks noChangeArrowheads="1"/>
          </p:cNvSpPr>
          <p:nvPr/>
        </p:nvSpPr>
        <p:spPr bwMode="auto">
          <a:xfrm>
            <a:off x="6477000" y="990600"/>
            <a:ext cx="2174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http://www.acnc.com/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4">
            <a:extLst>
              <a:ext uri="{FF2B5EF4-FFF2-40B4-BE49-F238E27FC236}">
                <a16:creationId xmlns:a16="http://schemas.microsoft.com/office/drawing/2014/main" id="{C1F8C3CA-0A5C-4744-83AD-06324533B5E5}"/>
              </a:ext>
            </a:extLst>
          </p:cNvPr>
          <p:cNvSpPr>
            <a:spLocks noGrp="1"/>
          </p:cNvSpPr>
          <p:nvPr>
            <p:ph type="dt" sz="quarter" idx="10"/>
          </p:nvPr>
        </p:nvSpPr>
        <p:spPr/>
        <p:txBody>
          <a:bodyPr/>
          <a:lstStyle/>
          <a:p>
            <a:pPr>
              <a:defRPr/>
            </a:pPr>
            <a:r>
              <a:rPr lang="en-US" altLang="en-US"/>
              <a:t>Winter 2021</a:t>
            </a:r>
          </a:p>
        </p:txBody>
      </p:sp>
      <p:sp>
        <p:nvSpPr>
          <p:cNvPr id="9" name="Footer Placeholder 5">
            <a:extLst>
              <a:ext uri="{FF2B5EF4-FFF2-40B4-BE49-F238E27FC236}">
                <a16:creationId xmlns:a16="http://schemas.microsoft.com/office/drawing/2014/main" id="{372AC956-F7CD-5F4B-80F3-C375169B918B}"/>
              </a:ext>
            </a:extLst>
          </p:cNvPr>
          <p:cNvSpPr>
            <a:spLocks noGrp="1"/>
          </p:cNvSpPr>
          <p:nvPr>
            <p:ph type="ftr" sz="quarter" idx="11"/>
          </p:nvPr>
        </p:nvSpPr>
        <p:spPr/>
        <p:txBody>
          <a:bodyPr/>
          <a:lstStyle/>
          <a:p>
            <a:pPr>
              <a:defRPr/>
            </a:pPr>
            <a:r>
              <a:rPr lang="en-US" altLang="en-US"/>
              <a:t>Parallel Processing, Some Broad Topics</a:t>
            </a:r>
          </a:p>
        </p:txBody>
      </p:sp>
      <p:sp>
        <p:nvSpPr>
          <p:cNvPr id="55300" name="Slide Number Placeholder 6">
            <a:extLst>
              <a:ext uri="{FF2B5EF4-FFF2-40B4-BE49-F238E27FC236}">
                <a16:creationId xmlns:a16="http://schemas.microsoft.com/office/drawing/2014/main" id="{1ADD0B8A-7EA7-474E-A4D4-829A33BAF3F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22C0FE61-1E66-4B4C-83D8-5231EF82C5EF}" type="slidenum">
              <a:rPr lang="en-US" altLang="en-US" sz="1200" smtClean="0"/>
              <a:pPr>
                <a:spcBef>
                  <a:spcPct val="0"/>
                </a:spcBef>
                <a:buFontTx/>
                <a:buNone/>
              </a:pPr>
              <a:t>49</a:t>
            </a:fld>
            <a:endParaRPr lang="en-US" altLang="en-US" sz="1200"/>
          </a:p>
        </p:txBody>
      </p:sp>
      <p:pic>
        <p:nvPicPr>
          <p:cNvPr id="55301" name="Picture 17" descr="RAID Level 3 : Parallel Transfer with Parity">
            <a:extLst>
              <a:ext uri="{FF2B5EF4-FFF2-40B4-BE49-F238E27FC236}">
                <a16:creationId xmlns:a16="http://schemas.microsoft.com/office/drawing/2014/main" id="{273459ED-A94F-7F48-A666-02721F9F5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10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Rectangle 2">
            <a:extLst>
              <a:ext uri="{FF2B5EF4-FFF2-40B4-BE49-F238E27FC236}">
                <a16:creationId xmlns:a16="http://schemas.microsoft.com/office/drawing/2014/main" id="{99F979AF-265C-6A49-B9B5-2F3C110AF699}"/>
              </a:ext>
            </a:extLst>
          </p:cNvPr>
          <p:cNvSpPr>
            <a:spLocks noGrp="1" noChangeArrowheads="1"/>
          </p:cNvSpPr>
          <p:nvPr>
            <p:ph type="title"/>
          </p:nvPr>
        </p:nvSpPr>
        <p:spPr>
          <a:xfrm>
            <a:off x="304800" y="228600"/>
            <a:ext cx="8534400" cy="609600"/>
          </a:xfrm>
        </p:spPr>
        <p:txBody>
          <a:bodyPr/>
          <a:lstStyle/>
          <a:p>
            <a:pPr eaLnBrk="1" hangingPunct="1"/>
            <a:r>
              <a:rPr lang="en-US" altLang="en-US" sz="2800"/>
              <a:t>RAID Level 3</a:t>
            </a:r>
          </a:p>
        </p:txBody>
      </p:sp>
      <p:sp>
        <p:nvSpPr>
          <p:cNvPr id="55303" name="Text Box 3">
            <a:extLst>
              <a:ext uri="{FF2B5EF4-FFF2-40B4-BE49-F238E27FC236}">
                <a16:creationId xmlns:a16="http://schemas.microsoft.com/office/drawing/2014/main" id="{3FF0EEA3-65FE-8B47-9A53-93CF1A1B55E7}"/>
              </a:ext>
            </a:extLst>
          </p:cNvPr>
          <p:cNvSpPr txBox="1">
            <a:spLocks noChangeArrowheads="1"/>
          </p:cNvSpPr>
          <p:nvPr/>
        </p:nvSpPr>
        <p:spPr bwMode="auto">
          <a:xfrm>
            <a:off x="304800" y="4495800"/>
            <a:ext cx="2667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chemeClr val="accent2"/>
                </a:solidFill>
              </a:rPr>
              <a:t>Structure:</a:t>
            </a:r>
          </a:p>
          <a:p>
            <a:pPr eaLnBrk="1" hangingPunct="1">
              <a:spcBef>
                <a:spcPct val="0"/>
              </a:spcBef>
              <a:buFontTx/>
              <a:buNone/>
            </a:pPr>
            <a:endParaRPr lang="en-US" altLang="en-US" sz="800" b="1">
              <a:solidFill>
                <a:schemeClr val="accent2"/>
              </a:solidFill>
            </a:endParaRPr>
          </a:p>
          <a:p>
            <a:pPr eaLnBrk="1" hangingPunct="1">
              <a:spcBef>
                <a:spcPct val="0"/>
              </a:spcBef>
              <a:buFontTx/>
              <a:buNone/>
            </a:pPr>
            <a:r>
              <a:rPr lang="en-US" altLang="en-US" sz="2000"/>
              <a:t>Data striped across several disks, parity provided on another</a:t>
            </a:r>
          </a:p>
        </p:txBody>
      </p:sp>
      <p:sp>
        <p:nvSpPr>
          <p:cNvPr id="55304" name="Text Box 4">
            <a:extLst>
              <a:ext uri="{FF2B5EF4-FFF2-40B4-BE49-F238E27FC236}">
                <a16:creationId xmlns:a16="http://schemas.microsoft.com/office/drawing/2014/main" id="{9B7FEC42-36FC-634E-AD27-36805C60ECA2}"/>
              </a:ext>
            </a:extLst>
          </p:cNvPr>
          <p:cNvSpPr txBox="1">
            <a:spLocks noChangeArrowheads="1"/>
          </p:cNvSpPr>
          <p:nvPr/>
        </p:nvSpPr>
        <p:spPr bwMode="auto">
          <a:xfrm>
            <a:off x="3200400" y="4495800"/>
            <a:ext cx="2667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99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339933"/>
                </a:solidFill>
              </a:rPr>
              <a:t>Advantages:</a:t>
            </a:r>
          </a:p>
          <a:p>
            <a:pPr eaLnBrk="1" hangingPunct="1">
              <a:spcBef>
                <a:spcPct val="0"/>
              </a:spcBef>
              <a:buFontTx/>
              <a:buNone/>
            </a:pPr>
            <a:endParaRPr lang="en-US" altLang="en-US" sz="800" b="1">
              <a:solidFill>
                <a:srgbClr val="339933"/>
              </a:solidFill>
            </a:endParaRPr>
          </a:p>
          <a:p>
            <a:pPr eaLnBrk="1" hangingPunct="1">
              <a:spcBef>
                <a:spcPct val="0"/>
              </a:spcBef>
              <a:buFontTx/>
              <a:buNone/>
            </a:pPr>
            <a:r>
              <a:rPr lang="en-US" altLang="en-US" sz="2000"/>
              <a:t>Maintains good throughput even when a disk fails</a:t>
            </a:r>
          </a:p>
        </p:txBody>
      </p:sp>
      <p:sp>
        <p:nvSpPr>
          <p:cNvPr id="55305" name="Text Box 5">
            <a:extLst>
              <a:ext uri="{FF2B5EF4-FFF2-40B4-BE49-F238E27FC236}">
                <a16:creationId xmlns:a16="http://schemas.microsoft.com/office/drawing/2014/main" id="{A0A9AC04-B3A3-DE49-871A-F48C0AC5689E}"/>
              </a:ext>
            </a:extLst>
          </p:cNvPr>
          <p:cNvSpPr txBox="1">
            <a:spLocks noChangeArrowheads="1"/>
          </p:cNvSpPr>
          <p:nvPr/>
        </p:nvSpPr>
        <p:spPr bwMode="auto">
          <a:xfrm>
            <a:off x="6096000" y="4495800"/>
            <a:ext cx="2667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rPr>
              <a:t>Drawbacks:</a:t>
            </a:r>
          </a:p>
          <a:p>
            <a:pPr eaLnBrk="1" hangingPunct="1">
              <a:spcBef>
                <a:spcPct val="0"/>
              </a:spcBef>
              <a:buFontTx/>
              <a:buNone/>
            </a:pPr>
            <a:endParaRPr lang="en-US" altLang="en-US" sz="800">
              <a:solidFill>
                <a:srgbClr val="FF0000"/>
              </a:solidFill>
            </a:endParaRPr>
          </a:p>
          <a:p>
            <a:pPr eaLnBrk="1" hangingPunct="1">
              <a:spcBef>
                <a:spcPct val="0"/>
              </a:spcBef>
              <a:buFontTx/>
              <a:buNone/>
            </a:pPr>
            <a:r>
              <a:rPr lang="en-US" altLang="en-US" sz="2000"/>
              <a:t>Parity disk forms a </a:t>
            </a:r>
          </a:p>
          <a:p>
            <a:pPr eaLnBrk="1" hangingPunct="1">
              <a:spcBef>
                <a:spcPct val="0"/>
              </a:spcBef>
              <a:buFontTx/>
              <a:buNone/>
            </a:pPr>
            <a:r>
              <a:rPr lang="en-US" altLang="en-US" sz="2000"/>
              <a:t>    bottleneck</a:t>
            </a:r>
          </a:p>
          <a:p>
            <a:pPr eaLnBrk="1" hangingPunct="1">
              <a:spcBef>
                <a:spcPct val="0"/>
              </a:spcBef>
              <a:buFontTx/>
              <a:buNone/>
            </a:pPr>
            <a:r>
              <a:rPr lang="en-US" altLang="en-US" sz="2000"/>
              <a:t>Complex controller</a:t>
            </a:r>
          </a:p>
        </p:txBody>
      </p:sp>
      <p:sp>
        <p:nvSpPr>
          <p:cNvPr id="55306" name="Text Box 14">
            <a:extLst>
              <a:ext uri="{FF2B5EF4-FFF2-40B4-BE49-F238E27FC236}">
                <a16:creationId xmlns:a16="http://schemas.microsoft.com/office/drawing/2014/main" id="{ACD040E2-D69B-264A-9626-6D79A14B2A3E}"/>
              </a:ext>
            </a:extLst>
          </p:cNvPr>
          <p:cNvSpPr txBox="1">
            <a:spLocks noChangeArrowheads="1"/>
          </p:cNvSpPr>
          <p:nvPr/>
        </p:nvSpPr>
        <p:spPr bwMode="auto">
          <a:xfrm>
            <a:off x="6477000" y="990600"/>
            <a:ext cx="2174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http://www.acnc.com/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69E22ACA-7836-474E-BAA6-92736836E33D}"/>
              </a:ext>
            </a:extLst>
          </p:cNvPr>
          <p:cNvSpPr>
            <a:spLocks noGrp="1"/>
          </p:cNvSpPr>
          <p:nvPr>
            <p:ph type="dt" sz="quarter" idx="10"/>
          </p:nvPr>
        </p:nvSpPr>
        <p:spPr/>
        <p:txBody>
          <a:bodyPr/>
          <a:lstStyle/>
          <a:p>
            <a:pPr>
              <a:defRPr/>
            </a:pPr>
            <a:r>
              <a:rPr lang="en-US" altLang="en-US"/>
              <a:t>Winter 2021</a:t>
            </a:r>
          </a:p>
        </p:txBody>
      </p:sp>
      <p:sp>
        <p:nvSpPr>
          <p:cNvPr id="15" name="Footer Placeholder 4">
            <a:extLst>
              <a:ext uri="{FF2B5EF4-FFF2-40B4-BE49-F238E27FC236}">
                <a16:creationId xmlns:a16="http://schemas.microsoft.com/office/drawing/2014/main" id="{AADBFE6A-D1B5-E748-BCD7-91B4BC433C40}"/>
              </a:ext>
            </a:extLst>
          </p:cNvPr>
          <p:cNvSpPr>
            <a:spLocks noGrp="1"/>
          </p:cNvSpPr>
          <p:nvPr>
            <p:ph type="ftr" sz="quarter" idx="11"/>
          </p:nvPr>
        </p:nvSpPr>
        <p:spPr/>
        <p:txBody>
          <a:bodyPr/>
          <a:lstStyle/>
          <a:p>
            <a:pPr>
              <a:defRPr/>
            </a:pPr>
            <a:r>
              <a:rPr lang="en-US" altLang="en-US"/>
              <a:t>Parallel Processing, Some Broad Topics</a:t>
            </a:r>
          </a:p>
        </p:txBody>
      </p:sp>
      <p:sp>
        <p:nvSpPr>
          <p:cNvPr id="8196" name="Slide Number Placeholder 5">
            <a:extLst>
              <a:ext uri="{FF2B5EF4-FFF2-40B4-BE49-F238E27FC236}">
                <a16:creationId xmlns:a16="http://schemas.microsoft.com/office/drawing/2014/main" id="{F4A331E8-C542-1249-AE2F-FD35C7A22A1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E3C49564-D137-984A-BDA0-289C78D7BCD4}" type="slidenum">
              <a:rPr lang="en-US" altLang="en-US" sz="1200" smtClean="0"/>
              <a:pPr>
                <a:spcBef>
                  <a:spcPct val="0"/>
                </a:spcBef>
                <a:buFontTx/>
                <a:buNone/>
              </a:pPr>
              <a:t>5</a:t>
            </a:fld>
            <a:endParaRPr lang="en-US" altLang="en-US" sz="1200"/>
          </a:p>
        </p:txBody>
      </p:sp>
      <p:sp>
        <p:nvSpPr>
          <p:cNvPr id="8197" name="Rectangle 2">
            <a:extLst>
              <a:ext uri="{FF2B5EF4-FFF2-40B4-BE49-F238E27FC236}">
                <a16:creationId xmlns:a16="http://schemas.microsoft.com/office/drawing/2014/main" id="{4D367501-2D94-6040-A2D4-560BFC2575C0}"/>
              </a:ext>
            </a:extLst>
          </p:cNvPr>
          <p:cNvSpPr>
            <a:spLocks noGrp="1" noChangeArrowheads="1"/>
          </p:cNvSpPr>
          <p:nvPr>
            <p:ph type="title"/>
          </p:nvPr>
        </p:nvSpPr>
        <p:spPr>
          <a:xfrm>
            <a:off x="304800" y="228600"/>
            <a:ext cx="8534400" cy="762000"/>
          </a:xfrm>
        </p:spPr>
        <p:txBody>
          <a:bodyPr/>
          <a:lstStyle/>
          <a:p>
            <a:pPr eaLnBrk="1" hangingPunct="1"/>
            <a:r>
              <a:rPr lang="en-US" altLang="en-US" sz="3200"/>
              <a:t>17.1  Emulations Among Architectures</a:t>
            </a:r>
          </a:p>
        </p:txBody>
      </p:sp>
      <p:sp>
        <p:nvSpPr>
          <p:cNvPr id="8198" name="Rectangle 1040">
            <a:extLst>
              <a:ext uri="{FF2B5EF4-FFF2-40B4-BE49-F238E27FC236}">
                <a16:creationId xmlns:a16="http://schemas.microsoft.com/office/drawing/2014/main" id="{1E02990E-9409-6F46-876C-5D07843DEA60}"/>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199" name="Rectangle 1042">
            <a:extLst>
              <a:ext uri="{FF2B5EF4-FFF2-40B4-BE49-F238E27FC236}">
                <a16:creationId xmlns:a16="http://schemas.microsoft.com/office/drawing/2014/main" id="{CA72BE59-B8BB-E542-9913-6934F0DDCCC8}"/>
              </a:ext>
            </a:extLst>
          </p:cNvPr>
          <p:cNvSpPr>
            <a:spLocks noChangeArrowheads="1"/>
          </p:cNvSpPr>
          <p:nvPr/>
        </p:nvSpPr>
        <p:spPr bwMode="auto">
          <a:xfrm>
            <a:off x="0" y="2462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200" name="Text Box 1043">
            <a:extLst>
              <a:ext uri="{FF2B5EF4-FFF2-40B4-BE49-F238E27FC236}">
                <a16:creationId xmlns:a16="http://schemas.microsoft.com/office/drawing/2014/main" id="{4A8A8B7B-A592-0C46-9149-12FB0C8E6726}"/>
              </a:ext>
            </a:extLst>
          </p:cNvPr>
          <p:cNvSpPr txBox="1">
            <a:spLocks noChangeArrowheads="1"/>
          </p:cNvSpPr>
          <p:nvPr/>
        </p:nvSpPr>
        <p:spPr bwMode="auto">
          <a:xfrm>
            <a:off x="273050" y="4619625"/>
            <a:ext cx="8550275" cy="15081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defRPr>
            </a:lvl3pPr>
            <a:lvl4pPr marL="1828800" indent="-457200">
              <a:spcBef>
                <a:spcPct val="20000"/>
              </a:spcBef>
              <a:buChar char="–"/>
              <a:defRPr sz="2000">
                <a:solidFill>
                  <a:schemeClr val="tx1"/>
                </a:solidFill>
                <a:latin typeface="Arial" panose="020B0604020202020204" pitchFamily="34" charset="0"/>
              </a:defRPr>
            </a:lvl4pPr>
            <a:lvl5pPr marL="2286000" indent="-457200">
              <a:spcBef>
                <a:spcPct val="20000"/>
              </a:spcBef>
              <a:buChar char="»"/>
              <a:defRPr sz="2000">
                <a:solidFill>
                  <a:schemeClr val="tx1"/>
                </a:solidFill>
                <a:latin typeface="Arial" panose="020B0604020202020204" pitchFamily="34" charset="0"/>
              </a:defRPr>
            </a:lvl5pPr>
            <a:lvl6pPr marL="2743200" indent="-4572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4572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4572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4572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t>Usefulness of emulation:</a:t>
            </a:r>
          </a:p>
          <a:p>
            <a:pPr eaLnBrk="1" hangingPunct="1">
              <a:spcBef>
                <a:spcPct val="0"/>
              </a:spcBef>
              <a:buFontTx/>
              <a:buNone/>
            </a:pPr>
            <a:endParaRPr lang="en-US" altLang="en-US" sz="800" b="1"/>
          </a:p>
          <a:p>
            <a:pPr eaLnBrk="1" hangingPunct="1">
              <a:spcBef>
                <a:spcPct val="0"/>
              </a:spcBef>
              <a:buFontTx/>
              <a:buNone/>
            </a:pPr>
            <a:r>
              <a:rPr lang="en-US" altLang="en-US" sz="2000"/>
              <a:t>a.  Develop algorithms/schedules quickly for a new architecture</a:t>
            </a:r>
            <a:endParaRPr lang="en-US" altLang="en-US" sz="800"/>
          </a:p>
          <a:p>
            <a:pPr eaLnBrk="1" hangingPunct="1">
              <a:spcBef>
                <a:spcPct val="0"/>
              </a:spcBef>
              <a:buFontTx/>
              <a:buNone/>
            </a:pPr>
            <a:r>
              <a:rPr lang="en-US" altLang="en-US" sz="2000"/>
              <a:t>b.  Program/schedule on a user-friendly architecture, then emulate it</a:t>
            </a:r>
            <a:endParaRPr lang="en-US" altLang="en-US" sz="800"/>
          </a:p>
          <a:p>
            <a:pPr eaLnBrk="1" hangingPunct="1">
              <a:spcBef>
                <a:spcPct val="0"/>
              </a:spcBef>
              <a:buFontTx/>
              <a:buNone/>
            </a:pPr>
            <a:r>
              <a:rPr lang="en-US" altLang="en-US" sz="2000"/>
              <a:t>c.  Show versatility of a new architecture by emulating the hypercube on it</a:t>
            </a:r>
          </a:p>
        </p:txBody>
      </p:sp>
      <p:sp>
        <p:nvSpPr>
          <p:cNvPr id="17" name="Text Box 1043">
            <a:extLst>
              <a:ext uri="{FF2B5EF4-FFF2-40B4-BE49-F238E27FC236}">
                <a16:creationId xmlns:a16="http://schemas.microsoft.com/office/drawing/2014/main" id="{6F6F2877-DC2C-0749-B95D-0F15757CD402}"/>
              </a:ext>
            </a:extLst>
          </p:cNvPr>
          <p:cNvSpPr txBox="1">
            <a:spLocks noChangeArrowheads="1"/>
          </p:cNvSpPr>
          <p:nvPr/>
        </p:nvSpPr>
        <p:spPr bwMode="auto">
          <a:xfrm>
            <a:off x="273050" y="954088"/>
            <a:ext cx="8550275" cy="1508125"/>
          </a:xfrm>
          <a:prstGeom prst="rect">
            <a:avLst/>
          </a:prstGeom>
          <a:solidFill>
            <a:schemeClr val="accent1">
              <a:lumMod val="40000"/>
              <a:lumOff val="60000"/>
            </a:schemeClr>
          </a:solidFill>
          <a:ln>
            <a:noFill/>
          </a:ln>
          <a:effectLst/>
        </p:spPr>
        <p:txBody>
          <a:bodyPr>
            <a:spAutoFit/>
          </a:bodyPr>
          <a:lstStyle>
            <a:lvl1pPr marL="457200" indent="-457200" eaLnBrk="0" hangingPunct="0">
              <a:defRPr sz="2000">
                <a:solidFill>
                  <a:schemeClr val="tx1"/>
                </a:solidFill>
                <a:latin typeface="Times New Roman" panose="02020603050405020304" pitchFamily="18" charset="0"/>
              </a:defRPr>
            </a:lvl1pPr>
            <a:lvl2pPr marL="914400" indent="-457200" eaLnBrk="0" hangingPunct="0">
              <a:defRPr sz="2000">
                <a:solidFill>
                  <a:schemeClr val="tx1"/>
                </a:solidFill>
                <a:latin typeface="Times New Roman" panose="02020603050405020304" pitchFamily="18" charset="0"/>
              </a:defRPr>
            </a:lvl2pPr>
            <a:lvl3pPr marL="1371600" indent="-457200" eaLnBrk="0" hangingPunct="0">
              <a:defRPr sz="2000">
                <a:solidFill>
                  <a:schemeClr val="tx1"/>
                </a:solidFill>
                <a:latin typeface="Times New Roman" panose="02020603050405020304" pitchFamily="18" charset="0"/>
              </a:defRPr>
            </a:lvl3pPr>
            <a:lvl4pPr marL="1828800" indent="-457200" eaLnBrk="0" hangingPunct="0">
              <a:defRPr sz="2000">
                <a:solidFill>
                  <a:schemeClr val="tx1"/>
                </a:solidFill>
                <a:latin typeface="Times New Roman" panose="02020603050405020304" pitchFamily="18" charset="0"/>
              </a:defRPr>
            </a:lvl4pPr>
            <a:lvl5pPr marL="2286000" indent="-457200" eaLnBrk="0" hangingPunct="0">
              <a:defRPr sz="20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0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0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0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defRPr/>
            </a:pPr>
            <a:r>
              <a:rPr lang="en-US" altLang="en-US" sz="2400" b="1" dirty="0">
                <a:latin typeface="Arial" panose="020B0604020202020204" pitchFamily="34" charset="0"/>
              </a:rPr>
              <a:t>Need for scheduling:</a:t>
            </a:r>
          </a:p>
          <a:p>
            <a:pPr eaLnBrk="1" hangingPunct="1">
              <a:defRPr/>
            </a:pPr>
            <a:endParaRPr lang="en-US" altLang="en-US" sz="800" b="1" dirty="0">
              <a:latin typeface="Arial" panose="020B0604020202020204" pitchFamily="34" charset="0"/>
            </a:endParaRPr>
          </a:p>
          <a:p>
            <a:pPr eaLnBrk="1" hangingPunct="1">
              <a:defRPr/>
            </a:pPr>
            <a:r>
              <a:rPr lang="en-US" altLang="en-US" dirty="0">
                <a:latin typeface="Arial" panose="020B0604020202020204" pitchFamily="34" charset="0"/>
              </a:rPr>
              <a:t>a.  Assign tasks to compute nodes so as to optimize system performance</a:t>
            </a:r>
            <a:endParaRPr lang="en-US" altLang="en-US" sz="800" dirty="0">
              <a:latin typeface="Arial" panose="020B0604020202020204" pitchFamily="34" charset="0"/>
            </a:endParaRPr>
          </a:p>
          <a:p>
            <a:pPr eaLnBrk="1" hangingPunct="1">
              <a:defRPr/>
            </a:pPr>
            <a:r>
              <a:rPr lang="en-US" altLang="en-US" dirty="0">
                <a:latin typeface="Arial" panose="020B0604020202020204" pitchFamily="34" charset="0"/>
              </a:rPr>
              <a:t>b.  The goal of scheduling is to make best use of nodes and links</a:t>
            </a:r>
            <a:endParaRPr lang="en-US" altLang="en-US" sz="800" dirty="0">
              <a:latin typeface="Arial" panose="020B0604020202020204" pitchFamily="34" charset="0"/>
            </a:endParaRPr>
          </a:p>
          <a:p>
            <a:pPr eaLnBrk="1" hangingPunct="1">
              <a:defRPr/>
            </a:pPr>
            <a:r>
              <a:rPr lang="en-US" altLang="en-US" dirty="0">
                <a:latin typeface="Arial" panose="020B0604020202020204" pitchFamily="34" charset="0"/>
              </a:rPr>
              <a:t>c.  Once derived, schedules may be adjusted via load balancing</a:t>
            </a:r>
          </a:p>
        </p:txBody>
      </p:sp>
      <p:sp>
        <p:nvSpPr>
          <p:cNvPr id="2" name="Arrow: Right 1">
            <a:extLst>
              <a:ext uri="{FF2B5EF4-FFF2-40B4-BE49-F238E27FC236}">
                <a16:creationId xmlns:a16="http://schemas.microsoft.com/office/drawing/2014/main" id="{F37EE65E-72D5-BA4A-8A6E-11787DC6FC04}"/>
              </a:ext>
            </a:extLst>
          </p:cNvPr>
          <p:cNvSpPr/>
          <p:nvPr/>
        </p:nvSpPr>
        <p:spPr>
          <a:xfrm>
            <a:off x="5468938" y="3287713"/>
            <a:ext cx="1295400" cy="682625"/>
          </a:xfrm>
          <a:prstGeom prst="rightArrow">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dirty="0">
                <a:solidFill>
                  <a:schemeClr val="tx1"/>
                </a:solidFill>
              </a:rPr>
              <a:t>Emulation</a:t>
            </a:r>
          </a:p>
        </p:txBody>
      </p:sp>
      <p:sp>
        <p:nvSpPr>
          <p:cNvPr id="19" name="Arrow: Right 18">
            <a:extLst>
              <a:ext uri="{FF2B5EF4-FFF2-40B4-BE49-F238E27FC236}">
                <a16:creationId xmlns:a16="http://schemas.microsoft.com/office/drawing/2014/main" id="{FEE663CE-7BD8-834C-9A3B-BDBC1760AD4A}"/>
              </a:ext>
            </a:extLst>
          </p:cNvPr>
          <p:cNvSpPr/>
          <p:nvPr/>
        </p:nvSpPr>
        <p:spPr>
          <a:xfrm>
            <a:off x="2162175" y="3287713"/>
            <a:ext cx="1304925" cy="682625"/>
          </a:xfrm>
          <a:prstGeom prst="rightArrow">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dirty="0">
                <a:solidFill>
                  <a:schemeClr val="tx1"/>
                </a:solidFill>
              </a:rPr>
              <a:t>Scheduling</a:t>
            </a:r>
            <a:endParaRPr lang="en-US" sz="1200" dirty="0">
              <a:solidFill>
                <a:schemeClr val="tx1"/>
              </a:solidFill>
            </a:endParaRPr>
          </a:p>
        </p:txBody>
      </p:sp>
      <p:sp>
        <p:nvSpPr>
          <p:cNvPr id="8204" name="Text Box 1049">
            <a:extLst>
              <a:ext uri="{FF2B5EF4-FFF2-40B4-BE49-F238E27FC236}">
                <a16:creationId xmlns:a16="http://schemas.microsoft.com/office/drawing/2014/main" id="{25CAA31C-9F64-1E4C-8AED-37A0A2EE9EE8}"/>
              </a:ext>
            </a:extLst>
          </p:cNvPr>
          <p:cNvSpPr txBox="1">
            <a:spLocks noChangeArrowheads="1"/>
          </p:cNvSpPr>
          <p:nvPr/>
        </p:nvSpPr>
        <p:spPr bwMode="auto">
          <a:xfrm>
            <a:off x="609600" y="2578100"/>
            <a:ext cx="11874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Task graph</a:t>
            </a:r>
          </a:p>
        </p:txBody>
      </p:sp>
      <p:sp>
        <p:nvSpPr>
          <p:cNvPr id="8205" name="Text Box 1049">
            <a:extLst>
              <a:ext uri="{FF2B5EF4-FFF2-40B4-BE49-F238E27FC236}">
                <a16:creationId xmlns:a16="http://schemas.microsoft.com/office/drawing/2014/main" id="{598A7989-5E54-564B-834A-A8695E7A09A3}"/>
              </a:ext>
            </a:extLst>
          </p:cNvPr>
          <p:cNvSpPr txBox="1">
            <a:spLocks noChangeArrowheads="1"/>
          </p:cNvSpPr>
          <p:nvPr/>
        </p:nvSpPr>
        <p:spPr bwMode="auto">
          <a:xfrm>
            <a:off x="3748088" y="2578100"/>
            <a:ext cx="145097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Architecture 1</a:t>
            </a:r>
          </a:p>
        </p:txBody>
      </p:sp>
      <p:sp>
        <p:nvSpPr>
          <p:cNvPr id="8206" name="Text Box 1049">
            <a:extLst>
              <a:ext uri="{FF2B5EF4-FFF2-40B4-BE49-F238E27FC236}">
                <a16:creationId xmlns:a16="http://schemas.microsoft.com/office/drawing/2014/main" id="{EEC75DA3-212D-A84C-98CD-6C40B68431A3}"/>
              </a:ext>
            </a:extLst>
          </p:cNvPr>
          <p:cNvSpPr txBox="1">
            <a:spLocks noChangeArrowheads="1"/>
          </p:cNvSpPr>
          <p:nvPr/>
        </p:nvSpPr>
        <p:spPr bwMode="auto">
          <a:xfrm>
            <a:off x="7016750" y="2578100"/>
            <a:ext cx="145097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Architecture 2</a:t>
            </a:r>
          </a:p>
        </p:txBody>
      </p:sp>
      <p:pic>
        <p:nvPicPr>
          <p:cNvPr id="8207" name="Picture 3">
            <a:extLst>
              <a:ext uri="{FF2B5EF4-FFF2-40B4-BE49-F238E27FC236}">
                <a16:creationId xmlns:a16="http://schemas.microsoft.com/office/drawing/2014/main" id="{9B499F82-4BDE-0143-B388-0FAAF06196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2906713"/>
            <a:ext cx="1403350"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icture 4">
            <a:extLst>
              <a:ext uri="{FF2B5EF4-FFF2-40B4-BE49-F238E27FC236}">
                <a16:creationId xmlns:a16="http://schemas.microsoft.com/office/drawing/2014/main" id="{4B3DA09E-91E2-6D4F-A5AE-B55C9279BC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3475" y="2981325"/>
            <a:ext cx="1597025"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Picture 5">
            <a:extLst>
              <a:ext uri="{FF2B5EF4-FFF2-40B4-BE49-F238E27FC236}">
                <a16:creationId xmlns:a16="http://schemas.microsoft.com/office/drawing/2014/main" id="{FDACEB7D-5BD3-3A47-8A4D-778FEDB973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2775" y="2938463"/>
            <a:ext cx="1597025"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4">
            <a:extLst>
              <a:ext uri="{FF2B5EF4-FFF2-40B4-BE49-F238E27FC236}">
                <a16:creationId xmlns:a16="http://schemas.microsoft.com/office/drawing/2014/main" id="{8A02F757-95D8-7F4D-A076-7565D91B47B4}"/>
              </a:ext>
            </a:extLst>
          </p:cNvPr>
          <p:cNvSpPr>
            <a:spLocks noGrp="1"/>
          </p:cNvSpPr>
          <p:nvPr>
            <p:ph type="dt" sz="quarter" idx="10"/>
          </p:nvPr>
        </p:nvSpPr>
        <p:spPr/>
        <p:txBody>
          <a:bodyPr/>
          <a:lstStyle/>
          <a:p>
            <a:pPr>
              <a:defRPr/>
            </a:pPr>
            <a:r>
              <a:rPr lang="en-US" altLang="en-US"/>
              <a:t>Winter 2021</a:t>
            </a:r>
          </a:p>
        </p:txBody>
      </p:sp>
      <p:sp>
        <p:nvSpPr>
          <p:cNvPr id="9" name="Footer Placeholder 5">
            <a:extLst>
              <a:ext uri="{FF2B5EF4-FFF2-40B4-BE49-F238E27FC236}">
                <a16:creationId xmlns:a16="http://schemas.microsoft.com/office/drawing/2014/main" id="{9C46DCC5-8BFA-084D-8327-64F93D680D91}"/>
              </a:ext>
            </a:extLst>
          </p:cNvPr>
          <p:cNvSpPr>
            <a:spLocks noGrp="1"/>
          </p:cNvSpPr>
          <p:nvPr>
            <p:ph type="ftr" sz="quarter" idx="11"/>
          </p:nvPr>
        </p:nvSpPr>
        <p:spPr/>
        <p:txBody>
          <a:bodyPr/>
          <a:lstStyle/>
          <a:p>
            <a:pPr>
              <a:defRPr/>
            </a:pPr>
            <a:r>
              <a:rPr lang="en-US" altLang="en-US"/>
              <a:t>Parallel Processing, Some Broad Topics</a:t>
            </a:r>
          </a:p>
        </p:txBody>
      </p:sp>
      <p:sp>
        <p:nvSpPr>
          <p:cNvPr id="56324" name="Slide Number Placeholder 6">
            <a:extLst>
              <a:ext uri="{FF2B5EF4-FFF2-40B4-BE49-F238E27FC236}">
                <a16:creationId xmlns:a16="http://schemas.microsoft.com/office/drawing/2014/main" id="{3BED7169-7251-5444-8515-A04299EEA5E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E45B1BFE-09CD-AE4A-8975-EBE4EE07DD26}" type="slidenum">
              <a:rPr lang="en-US" altLang="en-US" sz="1200" smtClean="0"/>
              <a:pPr>
                <a:spcBef>
                  <a:spcPct val="0"/>
                </a:spcBef>
                <a:buFontTx/>
                <a:buNone/>
              </a:pPr>
              <a:t>50</a:t>
            </a:fld>
            <a:endParaRPr lang="en-US" altLang="en-US" sz="1200"/>
          </a:p>
        </p:txBody>
      </p:sp>
      <p:pic>
        <p:nvPicPr>
          <p:cNvPr id="56325" name="Picture 17" descr="RAID Level 4 : Independent Data Disks with Shared Parity Disk">
            <a:extLst>
              <a:ext uri="{FF2B5EF4-FFF2-40B4-BE49-F238E27FC236}">
                <a16:creationId xmlns:a16="http://schemas.microsoft.com/office/drawing/2014/main" id="{FB1ABE4B-9CFE-7247-BF01-C5EABC8663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10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Rectangle 2">
            <a:extLst>
              <a:ext uri="{FF2B5EF4-FFF2-40B4-BE49-F238E27FC236}">
                <a16:creationId xmlns:a16="http://schemas.microsoft.com/office/drawing/2014/main" id="{C269410E-4C79-A14A-B5FD-45BCF323E4AB}"/>
              </a:ext>
            </a:extLst>
          </p:cNvPr>
          <p:cNvSpPr>
            <a:spLocks noGrp="1" noChangeArrowheads="1"/>
          </p:cNvSpPr>
          <p:nvPr>
            <p:ph type="title"/>
          </p:nvPr>
        </p:nvSpPr>
        <p:spPr>
          <a:xfrm>
            <a:off x="304800" y="228600"/>
            <a:ext cx="8534400" cy="609600"/>
          </a:xfrm>
        </p:spPr>
        <p:txBody>
          <a:bodyPr/>
          <a:lstStyle/>
          <a:p>
            <a:pPr eaLnBrk="1" hangingPunct="1"/>
            <a:r>
              <a:rPr lang="en-US" altLang="en-US" sz="2800"/>
              <a:t>RAID Level 4</a:t>
            </a:r>
          </a:p>
        </p:txBody>
      </p:sp>
      <p:sp>
        <p:nvSpPr>
          <p:cNvPr id="56327" name="Text Box 3">
            <a:extLst>
              <a:ext uri="{FF2B5EF4-FFF2-40B4-BE49-F238E27FC236}">
                <a16:creationId xmlns:a16="http://schemas.microsoft.com/office/drawing/2014/main" id="{6EC219EA-33A8-F047-8166-06BAD61DC468}"/>
              </a:ext>
            </a:extLst>
          </p:cNvPr>
          <p:cNvSpPr txBox="1">
            <a:spLocks noChangeArrowheads="1"/>
          </p:cNvSpPr>
          <p:nvPr/>
        </p:nvSpPr>
        <p:spPr bwMode="auto">
          <a:xfrm>
            <a:off x="304800" y="4495800"/>
            <a:ext cx="2667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chemeClr val="accent2"/>
                </a:solidFill>
              </a:rPr>
              <a:t>Structure:</a:t>
            </a:r>
          </a:p>
          <a:p>
            <a:pPr eaLnBrk="1" hangingPunct="1">
              <a:spcBef>
                <a:spcPct val="0"/>
              </a:spcBef>
              <a:buFontTx/>
              <a:buNone/>
            </a:pPr>
            <a:endParaRPr lang="en-US" altLang="en-US" sz="800" b="1">
              <a:solidFill>
                <a:schemeClr val="accent2"/>
              </a:solidFill>
            </a:endParaRPr>
          </a:p>
          <a:p>
            <a:pPr eaLnBrk="1" hangingPunct="1">
              <a:spcBef>
                <a:spcPct val="0"/>
              </a:spcBef>
              <a:buFontTx/>
              <a:buNone/>
            </a:pPr>
            <a:r>
              <a:rPr lang="en-US" altLang="en-US" sz="2000"/>
              <a:t>Independent blocks on multiple disks share a parity disk</a:t>
            </a:r>
          </a:p>
        </p:txBody>
      </p:sp>
      <p:sp>
        <p:nvSpPr>
          <p:cNvPr id="56328" name="Text Box 4">
            <a:extLst>
              <a:ext uri="{FF2B5EF4-FFF2-40B4-BE49-F238E27FC236}">
                <a16:creationId xmlns:a16="http://schemas.microsoft.com/office/drawing/2014/main" id="{F5D4C9E4-CEF8-C342-8AD7-435AE0C27B41}"/>
              </a:ext>
            </a:extLst>
          </p:cNvPr>
          <p:cNvSpPr txBox="1">
            <a:spLocks noChangeArrowheads="1"/>
          </p:cNvSpPr>
          <p:nvPr/>
        </p:nvSpPr>
        <p:spPr bwMode="auto">
          <a:xfrm>
            <a:off x="3200400" y="4495800"/>
            <a:ext cx="2667000"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99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339933"/>
                </a:solidFill>
              </a:rPr>
              <a:t>Advantages:</a:t>
            </a:r>
          </a:p>
          <a:p>
            <a:pPr eaLnBrk="1" hangingPunct="1">
              <a:spcBef>
                <a:spcPct val="0"/>
              </a:spcBef>
              <a:buFontTx/>
              <a:buNone/>
            </a:pPr>
            <a:endParaRPr lang="en-US" altLang="en-US" sz="800" b="1">
              <a:solidFill>
                <a:srgbClr val="339933"/>
              </a:solidFill>
            </a:endParaRPr>
          </a:p>
          <a:p>
            <a:pPr eaLnBrk="1" hangingPunct="1">
              <a:spcBef>
                <a:spcPct val="0"/>
              </a:spcBef>
              <a:buFontTx/>
              <a:buNone/>
            </a:pPr>
            <a:r>
              <a:rPr lang="en-US" altLang="en-US" sz="2000"/>
              <a:t>Very high read rate</a:t>
            </a:r>
          </a:p>
          <a:p>
            <a:pPr eaLnBrk="1" hangingPunct="1">
              <a:spcBef>
                <a:spcPct val="0"/>
              </a:spcBef>
              <a:buFontTx/>
              <a:buNone/>
            </a:pPr>
            <a:r>
              <a:rPr lang="en-US" altLang="en-US" sz="2000"/>
              <a:t>Low redundancy</a:t>
            </a:r>
          </a:p>
        </p:txBody>
      </p:sp>
      <p:sp>
        <p:nvSpPr>
          <p:cNvPr id="56329" name="Text Box 5">
            <a:extLst>
              <a:ext uri="{FF2B5EF4-FFF2-40B4-BE49-F238E27FC236}">
                <a16:creationId xmlns:a16="http://schemas.microsoft.com/office/drawing/2014/main" id="{45BAC521-7916-E646-8D48-2912733378CC}"/>
              </a:ext>
            </a:extLst>
          </p:cNvPr>
          <p:cNvSpPr txBox="1">
            <a:spLocks noChangeArrowheads="1"/>
          </p:cNvSpPr>
          <p:nvPr/>
        </p:nvSpPr>
        <p:spPr bwMode="auto">
          <a:xfrm>
            <a:off x="6096000" y="4495800"/>
            <a:ext cx="2667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rPr>
              <a:t>Drawbacks:</a:t>
            </a:r>
          </a:p>
          <a:p>
            <a:pPr eaLnBrk="1" hangingPunct="1">
              <a:spcBef>
                <a:spcPct val="0"/>
              </a:spcBef>
              <a:buFontTx/>
              <a:buNone/>
            </a:pPr>
            <a:endParaRPr lang="en-US" altLang="en-US" sz="800">
              <a:solidFill>
                <a:srgbClr val="FF0000"/>
              </a:solidFill>
            </a:endParaRPr>
          </a:p>
          <a:p>
            <a:pPr eaLnBrk="1" hangingPunct="1">
              <a:spcBef>
                <a:spcPct val="0"/>
              </a:spcBef>
              <a:buFontTx/>
              <a:buNone/>
            </a:pPr>
            <a:r>
              <a:rPr lang="en-US" altLang="en-US" sz="2000"/>
              <a:t>Low write rate</a:t>
            </a:r>
          </a:p>
          <a:p>
            <a:pPr eaLnBrk="1" hangingPunct="1">
              <a:spcBef>
                <a:spcPct val="0"/>
              </a:spcBef>
              <a:buFontTx/>
              <a:buNone/>
            </a:pPr>
            <a:r>
              <a:rPr lang="en-US" altLang="en-US" sz="2000"/>
              <a:t>Inefficient data rebuild</a:t>
            </a:r>
          </a:p>
          <a:p>
            <a:pPr eaLnBrk="1" hangingPunct="1">
              <a:spcBef>
                <a:spcPct val="0"/>
              </a:spcBef>
              <a:buFontTx/>
              <a:buNone/>
            </a:pPr>
            <a:endParaRPr lang="en-US" altLang="en-US" sz="2000"/>
          </a:p>
        </p:txBody>
      </p:sp>
      <p:sp>
        <p:nvSpPr>
          <p:cNvPr id="56330" name="Text Box 14">
            <a:extLst>
              <a:ext uri="{FF2B5EF4-FFF2-40B4-BE49-F238E27FC236}">
                <a16:creationId xmlns:a16="http://schemas.microsoft.com/office/drawing/2014/main" id="{C97EB4B7-9EFB-7042-B001-E6C187B49C7C}"/>
              </a:ext>
            </a:extLst>
          </p:cNvPr>
          <p:cNvSpPr txBox="1">
            <a:spLocks noChangeArrowheads="1"/>
          </p:cNvSpPr>
          <p:nvPr/>
        </p:nvSpPr>
        <p:spPr bwMode="auto">
          <a:xfrm>
            <a:off x="6477000" y="990600"/>
            <a:ext cx="2174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http://www.acnc.com/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9F0DF485-5671-3A4B-A8C7-9C00A111B2B2}"/>
              </a:ext>
            </a:extLst>
          </p:cNvPr>
          <p:cNvSpPr>
            <a:spLocks noGrp="1"/>
          </p:cNvSpPr>
          <p:nvPr>
            <p:ph type="dt" sz="quarter" idx="10"/>
          </p:nvPr>
        </p:nvSpPr>
        <p:spPr/>
        <p:txBody>
          <a:bodyPr/>
          <a:lstStyle/>
          <a:p>
            <a:pPr>
              <a:defRPr/>
            </a:pPr>
            <a:r>
              <a:rPr lang="en-US" altLang="en-US"/>
              <a:t>Winter 2021</a:t>
            </a:r>
          </a:p>
        </p:txBody>
      </p:sp>
      <p:sp>
        <p:nvSpPr>
          <p:cNvPr id="9" name="Footer Placeholder 4">
            <a:extLst>
              <a:ext uri="{FF2B5EF4-FFF2-40B4-BE49-F238E27FC236}">
                <a16:creationId xmlns:a16="http://schemas.microsoft.com/office/drawing/2014/main" id="{FD808F6C-E993-D74E-8362-52911CEF0114}"/>
              </a:ext>
            </a:extLst>
          </p:cNvPr>
          <p:cNvSpPr>
            <a:spLocks noGrp="1"/>
          </p:cNvSpPr>
          <p:nvPr>
            <p:ph type="ftr" sz="quarter" idx="11"/>
          </p:nvPr>
        </p:nvSpPr>
        <p:spPr/>
        <p:txBody>
          <a:bodyPr/>
          <a:lstStyle/>
          <a:p>
            <a:pPr>
              <a:defRPr/>
            </a:pPr>
            <a:r>
              <a:rPr lang="en-US" altLang="en-US"/>
              <a:t>Parallel Processing, Some Broad Topics</a:t>
            </a:r>
          </a:p>
        </p:txBody>
      </p:sp>
      <p:sp>
        <p:nvSpPr>
          <p:cNvPr id="57348" name="Slide Number Placeholder 5">
            <a:extLst>
              <a:ext uri="{FF2B5EF4-FFF2-40B4-BE49-F238E27FC236}">
                <a16:creationId xmlns:a16="http://schemas.microsoft.com/office/drawing/2014/main" id="{2CEAD753-B78E-6049-9BE7-BFCF5474423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78B836B7-41C5-C84A-BBB8-676F264FF298}" type="slidenum">
              <a:rPr lang="en-US" altLang="en-US" sz="1200" smtClean="0"/>
              <a:pPr>
                <a:spcBef>
                  <a:spcPct val="0"/>
                </a:spcBef>
                <a:buFontTx/>
                <a:buNone/>
              </a:pPr>
              <a:t>51</a:t>
            </a:fld>
            <a:endParaRPr lang="en-US" altLang="en-US" sz="1200"/>
          </a:p>
        </p:txBody>
      </p:sp>
      <p:pic>
        <p:nvPicPr>
          <p:cNvPr id="57349" name="Picture 47" descr="Click to see RAID 5 in action">
            <a:extLst>
              <a:ext uri="{FF2B5EF4-FFF2-40B4-BE49-F238E27FC236}">
                <a16:creationId xmlns:a16="http://schemas.microsoft.com/office/drawing/2014/main" id="{19D8690A-E305-A843-A909-6BA113E1E88E}"/>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914400"/>
            <a:ext cx="8610600" cy="350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7350" name="Rectangle 2">
            <a:extLst>
              <a:ext uri="{FF2B5EF4-FFF2-40B4-BE49-F238E27FC236}">
                <a16:creationId xmlns:a16="http://schemas.microsoft.com/office/drawing/2014/main" id="{AFC9C57E-1E67-CE4A-BF2F-40800782495C}"/>
              </a:ext>
            </a:extLst>
          </p:cNvPr>
          <p:cNvSpPr>
            <a:spLocks noGrp="1" noChangeArrowheads="1"/>
          </p:cNvSpPr>
          <p:nvPr>
            <p:ph type="title"/>
          </p:nvPr>
        </p:nvSpPr>
        <p:spPr>
          <a:xfrm>
            <a:off x="685800" y="228600"/>
            <a:ext cx="7772400" cy="609600"/>
          </a:xfrm>
        </p:spPr>
        <p:txBody>
          <a:bodyPr/>
          <a:lstStyle/>
          <a:p>
            <a:pPr eaLnBrk="1" hangingPunct="1"/>
            <a:r>
              <a:rPr lang="en-US" altLang="en-US" sz="2800"/>
              <a:t>RAID Level 5</a:t>
            </a:r>
          </a:p>
        </p:txBody>
      </p:sp>
      <p:sp>
        <p:nvSpPr>
          <p:cNvPr id="57351" name="Text Box 3">
            <a:extLst>
              <a:ext uri="{FF2B5EF4-FFF2-40B4-BE49-F238E27FC236}">
                <a16:creationId xmlns:a16="http://schemas.microsoft.com/office/drawing/2014/main" id="{CD4B1B02-B919-494E-BDD2-E9072713A526}"/>
              </a:ext>
            </a:extLst>
          </p:cNvPr>
          <p:cNvSpPr txBox="1">
            <a:spLocks noChangeArrowheads="1"/>
          </p:cNvSpPr>
          <p:nvPr/>
        </p:nvSpPr>
        <p:spPr bwMode="auto">
          <a:xfrm>
            <a:off x="304800" y="4495800"/>
            <a:ext cx="2667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chemeClr val="accent2"/>
                </a:solidFill>
              </a:rPr>
              <a:t>Structure:</a:t>
            </a:r>
          </a:p>
          <a:p>
            <a:pPr eaLnBrk="1" hangingPunct="1">
              <a:spcBef>
                <a:spcPct val="0"/>
              </a:spcBef>
              <a:buFontTx/>
              <a:buNone/>
            </a:pPr>
            <a:endParaRPr lang="en-US" altLang="en-US" sz="800" b="1">
              <a:solidFill>
                <a:schemeClr val="accent2"/>
              </a:solidFill>
            </a:endParaRPr>
          </a:p>
          <a:p>
            <a:pPr eaLnBrk="1" hangingPunct="1">
              <a:spcBef>
                <a:spcPct val="0"/>
              </a:spcBef>
              <a:buFontTx/>
              <a:buNone/>
            </a:pPr>
            <a:r>
              <a:rPr lang="en-US" altLang="en-US" sz="2000"/>
              <a:t>Parity and data blocks distributed on multiple disks</a:t>
            </a:r>
          </a:p>
        </p:txBody>
      </p:sp>
      <p:sp>
        <p:nvSpPr>
          <p:cNvPr id="57352" name="Text Box 4">
            <a:extLst>
              <a:ext uri="{FF2B5EF4-FFF2-40B4-BE49-F238E27FC236}">
                <a16:creationId xmlns:a16="http://schemas.microsoft.com/office/drawing/2014/main" id="{FA4F4EED-515A-F444-9875-AA2D1F9A9E2A}"/>
              </a:ext>
            </a:extLst>
          </p:cNvPr>
          <p:cNvSpPr txBox="1">
            <a:spLocks noChangeArrowheads="1"/>
          </p:cNvSpPr>
          <p:nvPr/>
        </p:nvSpPr>
        <p:spPr bwMode="auto">
          <a:xfrm>
            <a:off x="3200400" y="4495800"/>
            <a:ext cx="2667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99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339933"/>
                </a:solidFill>
              </a:rPr>
              <a:t>Advantages:</a:t>
            </a:r>
          </a:p>
          <a:p>
            <a:pPr eaLnBrk="1" hangingPunct="1">
              <a:spcBef>
                <a:spcPct val="0"/>
              </a:spcBef>
              <a:buFontTx/>
              <a:buNone/>
            </a:pPr>
            <a:endParaRPr lang="en-US" altLang="en-US" sz="800" b="1">
              <a:solidFill>
                <a:srgbClr val="339933"/>
              </a:solidFill>
            </a:endParaRPr>
          </a:p>
          <a:p>
            <a:pPr eaLnBrk="1" hangingPunct="1">
              <a:spcBef>
                <a:spcPct val="0"/>
              </a:spcBef>
              <a:buFontTx/>
              <a:buNone/>
            </a:pPr>
            <a:r>
              <a:rPr lang="en-US" altLang="en-US" sz="2000"/>
              <a:t>Very high read rate</a:t>
            </a:r>
          </a:p>
          <a:p>
            <a:pPr eaLnBrk="1" hangingPunct="1">
              <a:spcBef>
                <a:spcPct val="0"/>
              </a:spcBef>
              <a:buFontTx/>
              <a:buNone/>
            </a:pPr>
            <a:r>
              <a:rPr lang="en-US" altLang="en-US" sz="2000"/>
              <a:t>Medium write rate</a:t>
            </a:r>
          </a:p>
          <a:p>
            <a:pPr eaLnBrk="1" hangingPunct="1">
              <a:spcBef>
                <a:spcPct val="0"/>
              </a:spcBef>
              <a:buFontTx/>
              <a:buNone/>
            </a:pPr>
            <a:r>
              <a:rPr lang="en-US" altLang="en-US" sz="2000"/>
              <a:t>Low redundancy</a:t>
            </a:r>
          </a:p>
        </p:txBody>
      </p:sp>
      <p:sp>
        <p:nvSpPr>
          <p:cNvPr id="57353" name="Text Box 5">
            <a:extLst>
              <a:ext uri="{FF2B5EF4-FFF2-40B4-BE49-F238E27FC236}">
                <a16:creationId xmlns:a16="http://schemas.microsoft.com/office/drawing/2014/main" id="{BB364438-FB4E-7341-85C2-A1C0473B37E8}"/>
              </a:ext>
            </a:extLst>
          </p:cNvPr>
          <p:cNvSpPr txBox="1">
            <a:spLocks noChangeArrowheads="1"/>
          </p:cNvSpPr>
          <p:nvPr/>
        </p:nvSpPr>
        <p:spPr bwMode="auto">
          <a:xfrm>
            <a:off x="6096000" y="4495800"/>
            <a:ext cx="2667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rPr>
              <a:t>Drawbacks:</a:t>
            </a:r>
          </a:p>
          <a:p>
            <a:pPr eaLnBrk="1" hangingPunct="1">
              <a:spcBef>
                <a:spcPct val="0"/>
              </a:spcBef>
              <a:buFontTx/>
              <a:buNone/>
            </a:pPr>
            <a:endParaRPr lang="en-US" altLang="en-US" sz="800">
              <a:solidFill>
                <a:srgbClr val="FF0000"/>
              </a:solidFill>
            </a:endParaRPr>
          </a:p>
          <a:p>
            <a:pPr eaLnBrk="1" hangingPunct="1">
              <a:spcBef>
                <a:spcPct val="0"/>
              </a:spcBef>
              <a:buFontTx/>
              <a:buNone/>
            </a:pPr>
            <a:r>
              <a:rPr lang="en-US" altLang="en-US" sz="2000"/>
              <a:t>Complex controller</a:t>
            </a:r>
          </a:p>
          <a:p>
            <a:pPr eaLnBrk="1" hangingPunct="1">
              <a:spcBef>
                <a:spcPct val="0"/>
              </a:spcBef>
              <a:buFontTx/>
              <a:buNone/>
            </a:pPr>
            <a:r>
              <a:rPr lang="en-US" altLang="en-US" sz="2000"/>
              <a:t>Difficult rebuild</a:t>
            </a:r>
          </a:p>
          <a:p>
            <a:pPr eaLnBrk="1" hangingPunct="1">
              <a:spcBef>
                <a:spcPct val="0"/>
              </a:spcBef>
              <a:buFontTx/>
              <a:buNone/>
            </a:pPr>
            <a:endParaRPr lang="en-US" altLang="en-US" sz="2000"/>
          </a:p>
        </p:txBody>
      </p:sp>
      <p:sp>
        <p:nvSpPr>
          <p:cNvPr id="57354" name="Text Box 14">
            <a:extLst>
              <a:ext uri="{FF2B5EF4-FFF2-40B4-BE49-F238E27FC236}">
                <a16:creationId xmlns:a16="http://schemas.microsoft.com/office/drawing/2014/main" id="{8404DCC6-CA6D-5F46-BEB0-8E57D844C71B}"/>
              </a:ext>
            </a:extLst>
          </p:cNvPr>
          <p:cNvSpPr txBox="1">
            <a:spLocks noChangeArrowheads="1"/>
          </p:cNvSpPr>
          <p:nvPr/>
        </p:nvSpPr>
        <p:spPr bwMode="auto">
          <a:xfrm>
            <a:off x="6477000" y="1295400"/>
            <a:ext cx="2174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http://www.acnc.com/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4">
            <a:extLst>
              <a:ext uri="{FF2B5EF4-FFF2-40B4-BE49-F238E27FC236}">
                <a16:creationId xmlns:a16="http://schemas.microsoft.com/office/drawing/2014/main" id="{2E997EA4-916B-6447-8B9B-189A2EFCF526}"/>
              </a:ext>
            </a:extLst>
          </p:cNvPr>
          <p:cNvSpPr>
            <a:spLocks noGrp="1"/>
          </p:cNvSpPr>
          <p:nvPr>
            <p:ph type="dt" sz="quarter" idx="10"/>
          </p:nvPr>
        </p:nvSpPr>
        <p:spPr/>
        <p:txBody>
          <a:bodyPr/>
          <a:lstStyle/>
          <a:p>
            <a:pPr>
              <a:defRPr/>
            </a:pPr>
            <a:r>
              <a:rPr lang="en-US" altLang="en-US"/>
              <a:t>Winter 2021</a:t>
            </a:r>
          </a:p>
        </p:txBody>
      </p:sp>
      <p:sp>
        <p:nvSpPr>
          <p:cNvPr id="9" name="Footer Placeholder 5">
            <a:extLst>
              <a:ext uri="{FF2B5EF4-FFF2-40B4-BE49-F238E27FC236}">
                <a16:creationId xmlns:a16="http://schemas.microsoft.com/office/drawing/2014/main" id="{CF61C15C-CCE4-D148-B175-8661F4499D08}"/>
              </a:ext>
            </a:extLst>
          </p:cNvPr>
          <p:cNvSpPr>
            <a:spLocks noGrp="1"/>
          </p:cNvSpPr>
          <p:nvPr>
            <p:ph type="ftr" sz="quarter" idx="11"/>
          </p:nvPr>
        </p:nvSpPr>
        <p:spPr/>
        <p:txBody>
          <a:bodyPr/>
          <a:lstStyle/>
          <a:p>
            <a:pPr>
              <a:defRPr/>
            </a:pPr>
            <a:r>
              <a:rPr lang="en-US" altLang="en-US"/>
              <a:t>Parallel Processing, Some Broad Topics</a:t>
            </a:r>
          </a:p>
        </p:txBody>
      </p:sp>
      <p:sp>
        <p:nvSpPr>
          <p:cNvPr id="58372" name="Slide Number Placeholder 6">
            <a:extLst>
              <a:ext uri="{FF2B5EF4-FFF2-40B4-BE49-F238E27FC236}">
                <a16:creationId xmlns:a16="http://schemas.microsoft.com/office/drawing/2014/main" id="{EFE573DD-6D6A-434A-A692-057FA77D0CA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FF48A112-578C-F74C-A64C-2782FA9F5390}" type="slidenum">
              <a:rPr lang="en-US" altLang="en-US" sz="1200" smtClean="0"/>
              <a:pPr>
                <a:spcBef>
                  <a:spcPct val="0"/>
                </a:spcBef>
                <a:buFontTx/>
                <a:buNone/>
              </a:pPr>
              <a:t>52</a:t>
            </a:fld>
            <a:endParaRPr lang="en-US" altLang="en-US" sz="1200"/>
          </a:p>
        </p:txBody>
      </p:sp>
      <p:pic>
        <p:nvPicPr>
          <p:cNvPr id="58373" name="Picture 31" descr="Click to see RAID 6 in action">
            <a:extLst>
              <a:ext uri="{FF2B5EF4-FFF2-40B4-BE49-F238E27FC236}">
                <a16:creationId xmlns:a16="http://schemas.microsoft.com/office/drawing/2014/main" id="{5360B6D9-3E36-0A42-9385-E3410867D6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Rectangle 2">
            <a:extLst>
              <a:ext uri="{FF2B5EF4-FFF2-40B4-BE49-F238E27FC236}">
                <a16:creationId xmlns:a16="http://schemas.microsoft.com/office/drawing/2014/main" id="{734AF8EB-BED4-8844-BFC9-180788AFABC4}"/>
              </a:ext>
            </a:extLst>
          </p:cNvPr>
          <p:cNvSpPr>
            <a:spLocks noGrp="1" noChangeArrowheads="1"/>
          </p:cNvSpPr>
          <p:nvPr>
            <p:ph type="title"/>
          </p:nvPr>
        </p:nvSpPr>
        <p:spPr>
          <a:xfrm>
            <a:off x="304800" y="228600"/>
            <a:ext cx="8534400" cy="609600"/>
          </a:xfrm>
        </p:spPr>
        <p:txBody>
          <a:bodyPr/>
          <a:lstStyle/>
          <a:p>
            <a:pPr eaLnBrk="1" hangingPunct="1"/>
            <a:r>
              <a:rPr lang="en-US" altLang="en-US" sz="2800"/>
              <a:t>RAID Level 6</a:t>
            </a:r>
          </a:p>
        </p:txBody>
      </p:sp>
      <p:sp>
        <p:nvSpPr>
          <p:cNvPr id="58375" name="Text Box 3">
            <a:extLst>
              <a:ext uri="{FF2B5EF4-FFF2-40B4-BE49-F238E27FC236}">
                <a16:creationId xmlns:a16="http://schemas.microsoft.com/office/drawing/2014/main" id="{E6E21DF9-A02E-4E45-A5AF-BAEDDB349BCF}"/>
              </a:ext>
            </a:extLst>
          </p:cNvPr>
          <p:cNvSpPr txBox="1">
            <a:spLocks noChangeArrowheads="1"/>
          </p:cNvSpPr>
          <p:nvPr/>
        </p:nvSpPr>
        <p:spPr bwMode="auto">
          <a:xfrm>
            <a:off x="304800" y="4495800"/>
            <a:ext cx="2667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chemeClr val="accent2"/>
                </a:solidFill>
              </a:rPr>
              <a:t>Structure:</a:t>
            </a:r>
          </a:p>
          <a:p>
            <a:pPr eaLnBrk="1" hangingPunct="1">
              <a:spcBef>
                <a:spcPct val="0"/>
              </a:spcBef>
              <a:buFontTx/>
              <a:buNone/>
            </a:pPr>
            <a:endParaRPr lang="en-US" altLang="en-US" sz="800" b="1">
              <a:solidFill>
                <a:schemeClr val="accent2"/>
              </a:solidFill>
            </a:endParaRPr>
          </a:p>
          <a:p>
            <a:pPr eaLnBrk="1" hangingPunct="1">
              <a:spcBef>
                <a:spcPct val="0"/>
              </a:spcBef>
              <a:buFontTx/>
              <a:buNone/>
            </a:pPr>
            <a:r>
              <a:rPr lang="en-US" altLang="en-US" sz="2000"/>
              <a:t>RAID Level 5, extended with second parity check scheme</a:t>
            </a:r>
          </a:p>
        </p:txBody>
      </p:sp>
      <p:sp>
        <p:nvSpPr>
          <p:cNvPr id="58376" name="Text Box 4">
            <a:extLst>
              <a:ext uri="{FF2B5EF4-FFF2-40B4-BE49-F238E27FC236}">
                <a16:creationId xmlns:a16="http://schemas.microsoft.com/office/drawing/2014/main" id="{BDE5F6B7-5F97-2344-84EE-9166CDB7D233}"/>
              </a:ext>
            </a:extLst>
          </p:cNvPr>
          <p:cNvSpPr txBox="1">
            <a:spLocks noChangeArrowheads="1"/>
          </p:cNvSpPr>
          <p:nvPr/>
        </p:nvSpPr>
        <p:spPr bwMode="auto">
          <a:xfrm>
            <a:off x="3200400" y="4495800"/>
            <a:ext cx="2667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99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339933"/>
                </a:solidFill>
              </a:rPr>
              <a:t>Advantages:</a:t>
            </a:r>
          </a:p>
          <a:p>
            <a:pPr eaLnBrk="1" hangingPunct="1">
              <a:spcBef>
                <a:spcPct val="0"/>
              </a:spcBef>
              <a:buFontTx/>
              <a:buNone/>
            </a:pPr>
            <a:endParaRPr lang="en-US" altLang="en-US" sz="800" b="1">
              <a:solidFill>
                <a:srgbClr val="339933"/>
              </a:solidFill>
            </a:endParaRPr>
          </a:p>
          <a:p>
            <a:pPr eaLnBrk="1" hangingPunct="1">
              <a:spcBef>
                <a:spcPct val="0"/>
              </a:spcBef>
              <a:buFontTx/>
              <a:buNone/>
            </a:pPr>
            <a:r>
              <a:rPr lang="en-US" altLang="en-US" sz="2000"/>
              <a:t>Tolerates 2 failures</a:t>
            </a:r>
          </a:p>
          <a:p>
            <a:pPr eaLnBrk="1" hangingPunct="1">
              <a:spcBef>
                <a:spcPct val="0"/>
              </a:spcBef>
              <a:buFontTx/>
              <a:buNone/>
            </a:pPr>
            <a:r>
              <a:rPr lang="en-US" altLang="en-US" sz="2000"/>
              <a:t>Protected even during </a:t>
            </a:r>
          </a:p>
          <a:p>
            <a:pPr eaLnBrk="1" hangingPunct="1">
              <a:spcBef>
                <a:spcPct val="0"/>
              </a:spcBef>
              <a:buFontTx/>
              <a:buNone/>
            </a:pPr>
            <a:r>
              <a:rPr lang="en-US" altLang="en-US" sz="2000"/>
              <a:t>    recovery</a:t>
            </a:r>
          </a:p>
        </p:txBody>
      </p:sp>
      <p:sp>
        <p:nvSpPr>
          <p:cNvPr id="58377" name="Text Box 5">
            <a:extLst>
              <a:ext uri="{FF2B5EF4-FFF2-40B4-BE49-F238E27FC236}">
                <a16:creationId xmlns:a16="http://schemas.microsoft.com/office/drawing/2014/main" id="{1BD44551-B3A0-A147-BF67-194DB1145A8C}"/>
              </a:ext>
            </a:extLst>
          </p:cNvPr>
          <p:cNvSpPr txBox="1">
            <a:spLocks noChangeArrowheads="1"/>
          </p:cNvSpPr>
          <p:nvPr/>
        </p:nvSpPr>
        <p:spPr bwMode="auto">
          <a:xfrm>
            <a:off x="6096000" y="4495800"/>
            <a:ext cx="2667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rPr>
              <a:t>Drawbacks:</a:t>
            </a:r>
          </a:p>
          <a:p>
            <a:pPr eaLnBrk="1" hangingPunct="1">
              <a:spcBef>
                <a:spcPct val="0"/>
              </a:spcBef>
              <a:buFontTx/>
              <a:buNone/>
            </a:pPr>
            <a:endParaRPr lang="en-US" altLang="en-US" sz="800">
              <a:solidFill>
                <a:srgbClr val="FF0000"/>
              </a:solidFill>
            </a:endParaRPr>
          </a:p>
          <a:p>
            <a:pPr eaLnBrk="1" hangingPunct="1">
              <a:spcBef>
                <a:spcPct val="0"/>
              </a:spcBef>
              <a:buFontTx/>
              <a:buNone/>
            </a:pPr>
            <a:r>
              <a:rPr lang="en-US" altLang="en-US" sz="2000"/>
              <a:t>More complex </a:t>
            </a:r>
          </a:p>
          <a:p>
            <a:pPr eaLnBrk="1" hangingPunct="1">
              <a:spcBef>
                <a:spcPct val="0"/>
              </a:spcBef>
              <a:buFontTx/>
              <a:buNone/>
            </a:pPr>
            <a:r>
              <a:rPr lang="en-US" altLang="en-US" sz="2000"/>
              <a:t>    controller</a:t>
            </a:r>
          </a:p>
          <a:p>
            <a:pPr eaLnBrk="1" hangingPunct="1">
              <a:spcBef>
                <a:spcPct val="0"/>
              </a:spcBef>
              <a:buFontTx/>
              <a:buNone/>
            </a:pPr>
            <a:r>
              <a:rPr lang="en-US" altLang="en-US" sz="2000"/>
              <a:t>Greater overhead</a:t>
            </a:r>
          </a:p>
        </p:txBody>
      </p:sp>
      <p:sp>
        <p:nvSpPr>
          <p:cNvPr id="58378" name="Text Box 14">
            <a:extLst>
              <a:ext uri="{FF2B5EF4-FFF2-40B4-BE49-F238E27FC236}">
                <a16:creationId xmlns:a16="http://schemas.microsoft.com/office/drawing/2014/main" id="{54558802-DDC6-1D43-AE99-F3425FA66D53}"/>
              </a:ext>
            </a:extLst>
          </p:cNvPr>
          <p:cNvSpPr txBox="1">
            <a:spLocks noChangeArrowheads="1"/>
          </p:cNvSpPr>
          <p:nvPr/>
        </p:nvSpPr>
        <p:spPr bwMode="auto">
          <a:xfrm>
            <a:off x="6477000" y="1295400"/>
            <a:ext cx="2174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http://www.acnc.com/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A2CE0403-4FC3-6241-B1AB-9734329ECA0B}"/>
              </a:ext>
            </a:extLst>
          </p:cNvPr>
          <p:cNvSpPr>
            <a:spLocks noGrp="1"/>
          </p:cNvSpPr>
          <p:nvPr>
            <p:ph type="dt" sz="quarter" idx="10"/>
          </p:nvPr>
        </p:nvSpPr>
        <p:spPr/>
        <p:txBody>
          <a:bodyPr/>
          <a:lstStyle/>
          <a:p>
            <a:pPr>
              <a:defRPr/>
            </a:pPr>
            <a:r>
              <a:rPr lang="en-US" altLang="en-US"/>
              <a:t>Winter 2021</a:t>
            </a:r>
          </a:p>
        </p:txBody>
      </p:sp>
      <p:sp>
        <p:nvSpPr>
          <p:cNvPr id="11" name="Footer Placeholder 4">
            <a:extLst>
              <a:ext uri="{FF2B5EF4-FFF2-40B4-BE49-F238E27FC236}">
                <a16:creationId xmlns:a16="http://schemas.microsoft.com/office/drawing/2014/main" id="{70C2B5E0-8ABD-D547-817C-0297A1DF7379}"/>
              </a:ext>
            </a:extLst>
          </p:cNvPr>
          <p:cNvSpPr>
            <a:spLocks noGrp="1"/>
          </p:cNvSpPr>
          <p:nvPr>
            <p:ph type="ftr" sz="quarter" idx="11"/>
          </p:nvPr>
        </p:nvSpPr>
        <p:spPr/>
        <p:txBody>
          <a:bodyPr/>
          <a:lstStyle/>
          <a:p>
            <a:pPr>
              <a:defRPr/>
            </a:pPr>
            <a:r>
              <a:rPr lang="en-US" altLang="en-US"/>
              <a:t>Parallel Processing, Some Broad Topics</a:t>
            </a:r>
          </a:p>
        </p:txBody>
      </p:sp>
      <p:sp>
        <p:nvSpPr>
          <p:cNvPr id="59396" name="Slide Number Placeholder 5">
            <a:extLst>
              <a:ext uri="{FF2B5EF4-FFF2-40B4-BE49-F238E27FC236}">
                <a16:creationId xmlns:a16="http://schemas.microsoft.com/office/drawing/2014/main" id="{AC5944DA-C062-8E4D-B037-4B7E4D1FC19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A1D5AA36-73F2-B240-A254-7AF612239258}" type="slidenum">
              <a:rPr lang="en-US" altLang="en-US" sz="1200" smtClean="0"/>
              <a:pPr>
                <a:spcBef>
                  <a:spcPct val="0"/>
                </a:spcBef>
                <a:buFontTx/>
                <a:buNone/>
              </a:pPr>
              <a:t>53</a:t>
            </a:fld>
            <a:endParaRPr lang="en-US" altLang="en-US" sz="1200"/>
          </a:p>
        </p:txBody>
      </p:sp>
      <p:sp>
        <p:nvSpPr>
          <p:cNvPr id="59397" name="Rectangle 2">
            <a:extLst>
              <a:ext uri="{FF2B5EF4-FFF2-40B4-BE49-F238E27FC236}">
                <a16:creationId xmlns:a16="http://schemas.microsoft.com/office/drawing/2014/main" id="{5F2C22A6-F03F-CB43-8BBE-CBCFD9ECF014}"/>
              </a:ext>
            </a:extLst>
          </p:cNvPr>
          <p:cNvSpPr>
            <a:spLocks noGrp="1" noChangeArrowheads="1"/>
          </p:cNvSpPr>
          <p:nvPr>
            <p:ph type="title"/>
          </p:nvPr>
        </p:nvSpPr>
        <p:spPr>
          <a:xfrm>
            <a:off x="304800" y="228600"/>
            <a:ext cx="8534400" cy="609600"/>
          </a:xfrm>
        </p:spPr>
        <p:txBody>
          <a:bodyPr/>
          <a:lstStyle/>
          <a:p>
            <a:pPr eaLnBrk="1" hangingPunct="1"/>
            <a:r>
              <a:rPr lang="en-US" altLang="en-US" sz="2800"/>
              <a:t>RAID Summary</a:t>
            </a:r>
          </a:p>
        </p:txBody>
      </p:sp>
      <p:sp>
        <p:nvSpPr>
          <p:cNvPr id="59398" name="Text Box 3">
            <a:extLst>
              <a:ext uri="{FF2B5EF4-FFF2-40B4-BE49-F238E27FC236}">
                <a16:creationId xmlns:a16="http://schemas.microsoft.com/office/drawing/2014/main" id="{7249F46D-5711-7843-A78E-E1408AA8F3D6}"/>
              </a:ext>
            </a:extLst>
          </p:cNvPr>
          <p:cNvSpPr txBox="1">
            <a:spLocks noChangeArrowheads="1"/>
          </p:cNvSpPr>
          <p:nvPr/>
        </p:nvSpPr>
        <p:spPr bwMode="auto">
          <a:xfrm>
            <a:off x="685800" y="5715000"/>
            <a:ext cx="76962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18.8   </a:t>
            </a:r>
            <a:r>
              <a:rPr lang="en-US" altLang="en-US" sz="2000"/>
              <a:t>Alternative data organizations on redundant disk arrays. </a:t>
            </a:r>
          </a:p>
        </p:txBody>
      </p:sp>
      <p:sp>
        <p:nvSpPr>
          <p:cNvPr id="59399" name="Rectangle 4">
            <a:extLst>
              <a:ext uri="{FF2B5EF4-FFF2-40B4-BE49-F238E27FC236}">
                <a16:creationId xmlns:a16="http://schemas.microsoft.com/office/drawing/2014/main" id="{4AC99DBC-D816-7B42-A8DB-E6B15D47641D}"/>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59400" name="Rectangle 5">
            <a:extLst>
              <a:ext uri="{FF2B5EF4-FFF2-40B4-BE49-F238E27FC236}">
                <a16:creationId xmlns:a16="http://schemas.microsoft.com/office/drawing/2014/main" id="{815AEA6A-D88E-4D4E-A8BC-EF16BF3AAA78}"/>
              </a:ext>
            </a:extLst>
          </p:cNvPr>
          <p:cNvSpPr>
            <a:spLocks noChangeArrowheads="1"/>
          </p:cNvSpPr>
          <p:nvPr/>
        </p:nvSpPr>
        <p:spPr bwMode="auto">
          <a:xfrm>
            <a:off x="0" y="263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59401" name="Rectangle 6">
            <a:extLst>
              <a:ext uri="{FF2B5EF4-FFF2-40B4-BE49-F238E27FC236}">
                <a16:creationId xmlns:a16="http://schemas.microsoft.com/office/drawing/2014/main" id="{E56A0FBB-9CC6-7948-9FAB-3ABD0B2FDF6A}"/>
              </a:ext>
            </a:extLst>
          </p:cNvPr>
          <p:cNvSpPr>
            <a:spLocks noChangeArrowheads="1"/>
          </p:cNvSpPr>
          <p:nvPr/>
        </p:nvSpPr>
        <p:spPr bwMode="auto">
          <a:xfrm>
            <a:off x="0" y="2533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59402" name="Rectangle 7">
            <a:extLst>
              <a:ext uri="{FF2B5EF4-FFF2-40B4-BE49-F238E27FC236}">
                <a16:creationId xmlns:a16="http://schemas.microsoft.com/office/drawing/2014/main" id="{EE16F0FD-A050-6744-B122-CEAAF233673B}"/>
              </a:ext>
            </a:extLst>
          </p:cNvPr>
          <p:cNvSpPr>
            <a:spLocks noChangeArrowheads="1"/>
          </p:cNvSpPr>
          <p:nvPr/>
        </p:nvSpPr>
        <p:spPr bwMode="auto">
          <a:xfrm>
            <a:off x="0" y="2500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59403" name="Rectangle 8">
            <a:extLst>
              <a:ext uri="{FF2B5EF4-FFF2-40B4-BE49-F238E27FC236}">
                <a16:creationId xmlns:a16="http://schemas.microsoft.com/office/drawing/2014/main" id="{7CB89A8E-E716-3941-AB2A-BA77E3284273}"/>
              </a:ext>
            </a:extLst>
          </p:cNvPr>
          <p:cNvSpPr>
            <a:spLocks noChangeArrowheads="1"/>
          </p:cNvSpPr>
          <p:nvPr/>
        </p:nvSpPr>
        <p:spPr bwMode="auto">
          <a:xfrm>
            <a:off x="0" y="205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59404" name="Object 9">
            <a:extLst>
              <a:ext uri="{FF2B5EF4-FFF2-40B4-BE49-F238E27FC236}">
                <a16:creationId xmlns:a16="http://schemas.microsoft.com/office/drawing/2014/main" id="{A1B3B6E4-8A3A-284F-8450-EA1147429DC3}"/>
              </a:ext>
            </a:extLst>
          </p:cNvPr>
          <p:cNvGraphicFramePr>
            <a:graphicFrameLocks noChangeAspect="1"/>
          </p:cNvGraphicFramePr>
          <p:nvPr>
            <p:ph idx="1"/>
          </p:nvPr>
        </p:nvGraphicFramePr>
        <p:xfrm>
          <a:off x="685800" y="762000"/>
          <a:ext cx="7696200" cy="4902200"/>
        </p:xfrm>
        <a:graphic>
          <a:graphicData uri="http://schemas.openxmlformats.org/presentationml/2006/ole">
            <mc:AlternateContent xmlns:mc="http://schemas.openxmlformats.org/markup-compatibility/2006">
              <mc:Choice xmlns:v="urn:schemas-microsoft-com:vml" Requires="v">
                <p:oleObj spid="_x0000_s59405" r:id="rId3" imgW="4813300" imgH="3060700" progId="MSDraw.Drawing.8.2">
                  <p:embed/>
                </p:oleObj>
              </mc:Choice>
              <mc:Fallback>
                <p:oleObj r:id="rId3" imgW="4813300" imgH="3060700" progId="MSDraw.Drawing.8.2">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762000"/>
                        <a:ext cx="7696200" cy="490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5FCAF2F-27CD-0944-933C-5A306C028852}"/>
              </a:ext>
            </a:extLst>
          </p:cNvPr>
          <p:cNvSpPr>
            <a:spLocks noGrp="1"/>
          </p:cNvSpPr>
          <p:nvPr>
            <p:ph type="dt" sz="quarter" idx="10"/>
          </p:nvPr>
        </p:nvSpPr>
        <p:spPr/>
        <p:txBody>
          <a:bodyPr/>
          <a:lstStyle/>
          <a:p>
            <a:pPr>
              <a:defRPr/>
            </a:pPr>
            <a:r>
              <a:rPr lang="en-US" altLang="en-US"/>
              <a:t>Winter 2021</a:t>
            </a:r>
          </a:p>
        </p:txBody>
      </p:sp>
      <p:sp>
        <p:nvSpPr>
          <p:cNvPr id="6" name="Footer Placeholder 5">
            <a:extLst>
              <a:ext uri="{FF2B5EF4-FFF2-40B4-BE49-F238E27FC236}">
                <a16:creationId xmlns:a16="http://schemas.microsoft.com/office/drawing/2014/main" id="{2A70E099-46B0-FC46-B67F-4783C313132A}"/>
              </a:ext>
            </a:extLst>
          </p:cNvPr>
          <p:cNvSpPr>
            <a:spLocks noGrp="1"/>
          </p:cNvSpPr>
          <p:nvPr>
            <p:ph type="ftr" sz="quarter" idx="11"/>
          </p:nvPr>
        </p:nvSpPr>
        <p:spPr/>
        <p:txBody>
          <a:bodyPr/>
          <a:lstStyle/>
          <a:p>
            <a:pPr>
              <a:defRPr/>
            </a:pPr>
            <a:r>
              <a:rPr lang="en-US" altLang="en-US"/>
              <a:t>Parallel Processing, Some Broad Topics</a:t>
            </a:r>
          </a:p>
        </p:txBody>
      </p:sp>
      <p:sp>
        <p:nvSpPr>
          <p:cNvPr id="60420" name="Slide Number Placeholder 6">
            <a:extLst>
              <a:ext uri="{FF2B5EF4-FFF2-40B4-BE49-F238E27FC236}">
                <a16:creationId xmlns:a16="http://schemas.microsoft.com/office/drawing/2014/main" id="{B4E1A059-D509-DD47-AA45-DC53BC286BE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2F1C5866-3D55-4B48-BC2A-857C7EB23902}" type="slidenum">
              <a:rPr lang="en-US" altLang="en-US" sz="1200" smtClean="0"/>
              <a:pPr>
                <a:spcBef>
                  <a:spcPct val="0"/>
                </a:spcBef>
                <a:buFontTx/>
                <a:buNone/>
              </a:pPr>
              <a:t>54</a:t>
            </a:fld>
            <a:endParaRPr lang="en-US" altLang="en-US" sz="1200"/>
          </a:p>
        </p:txBody>
      </p:sp>
      <p:sp>
        <p:nvSpPr>
          <p:cNvPr id="60421" name="Rectangle 2">
            <a:extLst>
              <a:ext uri="{FF2B5EF4-FFF2-40B4-BE49-F238E27FC236}">
                <a16:creationId xmlns:a16="http://schemas.microsoft.com/office/drawing/2014/main" id="{8A60C29E-F88A-F046-ABB5-920D0E8B56B3}"/>
              </a:ext>
            </a:extLst>
          </p:cNvPr>
          <p:cNvSpPr>
            <a:spLocks noGrp="1" noChangeArrowheads="1"/>
          </p:cNvSpPr>
          <p:nvPr>
            <p:ph type="title"/>
          </p:nvPr>
        </p:nvSpPr>
        <p:spPr>
          <a:xfrm>
            <a:off x="304800" y="228600"/>
            <a:ext cx="8534400" cy="533400"/>
          </a:xfrm>
        </p:spPr>
        <p:txBody>
          <a:bodyPr/>
          <a:lstStyle/>
          <a:p>
            <a:pPr eaLnBrk="1" hangingPunct="1"/>
            <a:r>
              <a:rPr lang="en-US" altLang="en-US" sz="2800"/>
              <a:t>RAID Performance Considerations</a:t>
            </a:r>
          </a:p>
        </p:txBody>
      </p:sp>
      <p:sp>
        <p:nvSpPr>
          <p:cNvPr id="60422" name="Text Box 3">
            <a:extLst>
              <a:ext uri="{FF2B5EF4-FFF2-40B4-BE49-F238E27FC236}">
                <a16:creationId xmlns:a16="http://schemas.microsoft.com/office/drawing/2014/main" id="{273EDB64-4655-F842-A0AF-7A9A5197AE79}"/>
              </a:ext>
            </a:extLst>
          </p:cNvPr>
          <p:cNvSpPr txBox="1">
            <a:spLocks noChangeArrowheads="1"/>
          </p:cNvSpPr>
          <p:nvPr/>
        </p:nvSpPr>
        <p:spPr bwMode="auto">
          <a:xfrm>
            <a:off x="533400" y="838200"/>
            <a:ext cx="8077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2176463" algn="l"/>
              </a:tabLst>
              <a:defRPr sz="3200">
                <a:solidFill>
                  <a:schemeClr val="tx1"/>
                </a:solidFill>
                <a:latin typeface="Arial" panose="020B0604020202020204" pitchFamily="34" charset="0"/>
              </a:defRPr>
            </a:lvl1pPr>
            <a:lvl2pPr marL="742950" indent="-285750">
              <a:spcBef>
                <a:spcPct val="20000"/>
              </a:spcBef>
              <a:buChar char="–"/>
              <a:tabLst>
                <a:tab pos="2176463" algn="l"/>
              </a:tabLst>
              <a:defRPr sz="2800">
                <a:solidFill>
                  <a:schemeClr val="tx1"/>
                </a:solidFill>
                <a:latin typeface="Arial" panose="020B0604020202020204" pitchFamily="34" charset="0"/>
              </a:defRPr>
            </a:lvl2pPr>
            <a:lvl3pPr marL="1143000" indent="-228600">
              <a:spcBef>
                <a:spcPct val="20000"/>
              </a:spcBef>
              <a:buChar char="•"/>
              <a:tabLst>
                <a:tab pos="2176463" algn="l"/>
              </a:tabLst>
              <a:defRPr sz="2400">
                <a:solidFill>
                  <a:schemeClr val="tx1"/>
                </a:solidFill>
                <a:latin typeface="Arial" panose="020B0604020202020204" pitchFamily="34" charset="0"/>
              </a:defRPr>
            </a:lvl3pPr>
            <a:lvl4pPr marL="1600200" indent="-228600">
              <a:spcBef>
                <a:spcPct val="20000"/>
              </a:spcBef>
              <a:buChar char="–"/>
              <a:tabLst>
                <a:tab pos="2176463" algn="l"/>
              </a:tabLst>
              <a:defRPr sz="2000">
                <a:solidFill>
                  <a:schemeClr val="tx1"/>
                </a:solidFill>
                <a:latin typeface="Arial" panose="020B0604020202020204" pitchFamily="34" charset="0"/>
              </a:defRPr>
            </a:lvl4pPr>
            <a:lvl5pPr marL="2057400" indent="-228600">
              <a:spcBef>
                <a:spcPct val="20000"/>
              </a:spcBef>
              <a:buChar char="»"/>
              <a:tabLst>
                <a:tab pos="21764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9pPr>
          </a:lstStyle>
          <a:p>
            <a:pPr eaLnBrk="1" hangingPunct="1">
              <a:spcBef>
                <a:spcPct val="0"/>
              </a:spcBef>
              <a:buFontTx/>
              <a:buNone/>
            </a:pPr>
            <a:r>
              <a:rPr lang="en-US" altLang="en-US" sz="2000"/>
              <a:t>Parity updates may become a bottleneck, because the parity changes with every write, no matter how small</a:t>
            </a:r>
          </a:p>
          <a:p>
            <a:pPr eaLnBrk="1" hangingPunct="1">
              <a:spcBef>
                <a:spcPct val="0"/>
              </a:spcBef>
              <a:buFontTx/>
              <a:buNone/>
            </a:pPr>
            <a:endParaRPr lang="en-US" altLang="en-US" sz="900"/>
          </a:p>
          <a:p>
            <a:pPr eaLnBrk="1" hangingPunct="1">
              <a:spcBef>
                <a:spcPct val="0"/>
              </a:spcBef>
              <a:buFontTx/>
              <a:buNone/>
            </a:pPr>
            <a:r>
              <a:rPr lang="en-US" altLang="en-US" sz="2000"/>
              <a:t>Computing sector parity for a write operation:</a:t>
            </a:r>
          </a:p>
          <a:p>
            <a:pPr eaLnBrk="1" hangingPunct="1">
              <a:spcBef>
                <a:spcPct val="0"/>
              </a:spcBef>
              <a:buFontTx/>
              <a:buNone/>
            </a:pPr>
            <a:endParaRPr lang="en-US" altLang="en-US" sz="1000"/>
          </a:p>
          <a:p>
            <a:pPr eaLnBrk="1" hangingPunct="1">
              <a:spcBef>
                <a:spcPct val="0"/>
              </a:spcBef>
              <a:buFontTx/>
              <a:buNone/>
            </a:pPr>
            <a:r>
              <a:rPr lang="en-US" altLang="en-US" sz="2000"/>
              <a:t>                 New parity = New data </a:t>
            </a:r>
            <a:r>
              <a:rPr lang="en-US" altLang="en-US" sz="2000">
                <a:sym typeface="Symbol" pitchFamily="2" charset="2"/>
              </a:rPr>
              <a:t></a:t>
            </a:r>
            <a:r>
              <a:rPr lang="en-US" altLang="en-US" sz="2000"/>
              <a:t> Old data </a:t>
            </a:r>
            <a:r>
              <a:rPr lang="en-US" altLang="en-US" sz="2000">
                <a:sym typeface="Symbol" pitchFamily="2" charset="2"/>
              </a:rPr>
              <a:t></a:t>
            </a:r>
            <a:r>
              <a:rPr lang="en-US" altLang="en-US" sz="2000"/>
              <a:t> Old parity</a:t>
            </a:r>
          </a:p>
        </p:txBody>
      </p:sp>
      <p:graphicFrame>
        <p:nvGraphicFramePr>
          <p:cNvPr id="60423" name="Object 4">
            <a:extLst>
              <a:ext uri="{FF2B5EF4-FFF2-40B4-BE49-F238E27FC236}">
                <a16:creationId xmlns:a16="http://schemas.microsoft.com/office/drawing/2014/main" id="{1F77DE98-A41D-7A4E-8942-E753F58D8C7C}"/>
              </a:ext>
            </a:extLst>
          </p:cNvPr>
          <p:cNvGraphicFramePr>
            <a:graphicFrameLocks noChangeAspect="1"/>
          </p:cNvGraphicFramePr>
          <p:nvPr>
            <p:ph idx="1"/>
          </p:nvPr>
        </p:nvGraphicFramePr>
        <p:xfrm>
          <a:off x="1600200" y="2438400"/>
          <a:ext cx="5943600" cy="3786188"/>
        </p:xfrm>
        <a:graphic>
          <a:graphicData uri="http://schemas.openxmlformats.org/presentationml/2006/ole">
            <mc:AlternateContent xmlns:mc="http://schemas.openxmlformats.org/markup-compatibility/2006">
              <mc:Choice xmlns:v="urn:schemas-microsoft-com:vml" Requires="v">
                <p:oleObj spid="_x0000_s60424" r:id="rId3" imgW="4813300" imgH="3060700" progId="MSDraw.Drawing.8.2">
                  <p:embed/>
                </p:oleObj>
              </mc:Choice>
              <mc:Fallback>
                <p:oleObj r:id="rId3" imgW="4813300" imgH="3060700" progId="MSDraw.Drawing.8.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438400"/>
                        <a:ext cx="5943600" cy="3786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100D5A91-0E75-684F-B76A-66A42E462F7B}"/>
              </a:ext>
            </a:extLst>
          </p:cNvPr>
          <p:cNvSpPr>
            <a:spLocks noGrp="1"/>
          </p:cNvSpPr>
          <p:nvPr>
            <p:ph type="dt" sz="quarter" idx="10"/>
          </p:nvPr>
        </p:nvSpPr>
        <p:spPr/>
        <p:txBody>
          <a:bodyPr/>
          <a:lstStyle/>
          <a:p>
            <a:pPr>
              <a:defRPr/>
            </a:pPr>
            <a:r>
              <a:rPr lang="en-US" altLang="en-US"/>
              <a:t>Winter 2021</a:t>
            </a:r>
          </a:p>
        </p:txBody>
      </p:sp>
      <p:sp>
        <p:nvSpPr>
          <p:cNvPr id="7" name="Footer Placeholder 4">
            <a:extLst>
              <a:ext uri="{FF2B5EF4-FFF2-40B4-BE49-F238E27FC236}">
                <a16:creationId xmlns:a16="http://schemas.microsoft.com/office/drawing/2014/main" id="{B3EA3E5E-2A69-7B48-9E0A-3DB7F1619053}"/>
              </a:ext>
            </a:extLst>
          </p:cNvPr>
          <p:cNvSpPr>
            <a:spLocks noGrp="1"/>
          </p:cNvSpPr>
          <p:nvPr>
            <p:ph type="ftr" sz="quarter" idx="11"/>
          </p:nvPr>
        </p:nvSpPr>
        <p:spPr/>
        <p:txBody>
          <a:bodyPr/>
          <a:lstStyle/>
          <a:p>
            <a:pPr>
              <a:defRPr/>
            </a:pPr>
            <a:r>
              <a:rPr lang="en-US" altLang="en-US"/>
              <a:t>Parallel Processing, Some Broad Topics</a:t>
            </a:r>
          </a:p>
        </p:txBody>
      </p:sp>
      <p:sp>
        <p:nvSpPr>
          <p:cNvPr id="61444" name="Slide Number Placeholder 5">
            <a:extLst>
              <a:ext uri="{FF2B5EF4-FFF2-40B4-BE49-F238E27FC236}">
                <a16:creationId xmlns:a16="http://schemas.microsoft.com/office/drawing/2014/main" id="{78003CE0-1968-6745-A3EA-41933546BD3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0EB126A7-3DA1-2146-9958-C359971FA70B}" type="slidenum">
              <a:rPr lang="en-US" altLang="en-US" sz="1200" smtClean="0"/>
              <a:pPr>
                <a:spcBef>
                  <a:spcPct val="0"/>
                </a:spcBef>
                <a:buFontTx/>
                <a:buNone/>
              </a:pPr>
              <a:t>55</a:t>
            </a:fld>
            <a:endParaRPr lang="en-US" altLang="en-US" sz="1200"/>
          </a:p>
        </p:txBody>
      </p:sp>
      <p:pic>
        <p:nvPicPr>
          <p:cNvPr id="61445" name="Picture 7" descr="raid2">
            <a:extLst>
              <a:ext uri="{FF2B5EF4-FFF2-40B4-BE49-F238E27FC236}">
                <a16:creationId xmlns:a16="http://schemas.microsoft.com/office/drawing/2014/main" id="{DA6D560B-FBF2-364F-9D76-01AF94F93EA9}"/>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24200" y="304800"/>
            <a:ext cx="5867400" cy="586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46" name="Rectangle 2">
            <a:extLst>
              <a:ext uri="{FF2B5EF4-FFF2-40B4-BE49-F238E27FC236}">
                <a16:creationId xmlns:a16="http://schemas.microsoft.com/office/drawing/2014/main" id="{D505996B-D40B-DE4E-A4B4-51FA5481AB2F}"/>
              </a:ext>
            </a:extLst>
          </p:cNvPr>
          <p:cNvSpPr>
            <a:spLocks noGrp="1" noChangeArrowheads="1"/>
          </p:cNvSpPr>
          <p:nvPr>
            <p:ph type="title"/>
          </p:nvPr>
        </p:nvSpPr>
        <p:spPr>
          <a:xfrm>
            <a:off x="152400" y="152400"/>
            <a:ext cx="2819400" cy="838200"/>
          </a:xfrm>
        </p:spPr>
        <p:txBody>
          <a:bodyPr/>
          <a:lstStyle/>
          <a:p>
            <a:pPr eaLnBrk="1" hangingPunct="1"/>
            <a:r>
              <a:rPr lang="en-US" altLang="en-US" sz="2800"/>
              <a:t>RAID Tradeoffs</a:t>
            </a:r>
          </a:p>
        </p:txBody>
      </p:sp>
      <p:sp>
        <p:nvSpPr>
          <p:cNvPr id="61447" name="Text Box 3">
            <a:extLst>
              <a:ext uri="{FF2B5EF4-FFF2-40B4-BE49-F238E27FC236}">
                <a16:creationId xmlns:a16="http://schemas.microsoft.com/office/drawing/2014/main" id="{93313BC4-8FE1-2648-8A86-8F8A5EC9A7F4}"/>
              </a:ext>
            </a:extLst>
          </p:cNvPr>
          <p:cNvSpPr txBox="1">
            <a:spLocks noChangeArrowheads="1"/>
          </p:cNvSpPr>
          <p:nvPr/>
        </p:nvSpPr>
        <p:spPr bwMode="auto">
          <a:xfrm>
            <a:off x="228600" y="990600"/>
            <a:ext cx="32004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2176463" algn="l"/>
              </a:tabLst>
              <a:defRPr sz="3200">
                <a:solidFill>
                  <a:schemeClr val="tx1"/>
                </a:solidFill>
                <a:latin typeface="Arial" panose="020B0604020202020204" pitchFamily="34" charset="0"/>
              </a:defRPr>
            </a:lvl1pPr>
            <a:lvl2pPr marL="742950" indent="-285750">
              <a:spcBef>
                <a:spcPct val="20000"/>
              </a:spcBef>
              <a:buChar char="–"/>
              <a:tabLst>
                <a:tab pos="2176463" algn="l"/>
              </a:tabLst>
              <a:defRPr sz="2800">
                <a:solidFill>
                  <a:schemeClr val="tx1"/>
                </a:solidFill>
                <a:latin typeface="Arial" panose="020B0604020202020204" pitchFamily="34" charset="0"/>
              </a:defRPr>
            </a:lvl2pPr>
            <a:lvl3pPr marL="1143000" indent="-228600">
              <a:spcBef>
                <a:spcPct val="20000"/>
              </a:spcBef>
              <a:buChar char="•"/>
              <a:tabLst>
                <a:tab pos="2176463" algn="l"/>
              </a:tabLst>
              <a:defRPr sz="2400">
                <a:solidFill>
                  <a:schemeClr val="tx1"/>
                </a:solidFill>
                <a:latin typeface="Arial" panose="020B0604020202020204" pitchFamily="34" charset="0"/>
              </a:defRPr>
            </a:lvl3pPr>
            <a:lvl4pPr marL="1600200" indent="-228600">
              <a:spcBef>
                <a:spcPct val="20000"/>
              </a:spcBef>
              <a:buChar char="–"/>
              <a:tabLst>
                <a:tab pos="2176463" algn="l"/>
              </a:tabLst>
              <a:defRPr sz="2000">
                <a:solidFill>
                  <a:schemeClr val="tx1"/>
                </a:solidFill>
                <a:latin typeface="Arial" panose="020B0604020202020204" pitchFamily="34" charset="0"/>
              </a:defRPr>
            </a:lvl4pPr>
            <a:lvl5pPr marL="2057400" indent="-228600">
              <a:spcBef>
                <a:spcPct val="20000"/>
              </a:spcBef>
              <a:buChar char="»"/>
              <a:tabLst>
                <a:tab pos="21764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9pPr>
          </a:lstStyle>
          <a:p>
            <a:pPr eaLnBrk="1" hangingPunct="1">
              <a:spcBef>
                <a:spcPct val="0"/>
              </a:spcBef>
              <a:buFontTx/>
              <a:buNone/>
            </a:pPr>
            <a:r>
              <a:rPr lang="en-US" altLang="en-US" sz="1800" b="1"/>
              <a:t>Source:</a:t>
            </a:r>
            <a:r>
              <a:rPr lang="en-US" altLang="en-US" sz="1800"/>
              <a:t> Chen, Lee, Gibson, Katz, and Patterson, “RAID: </a:t>
            </a:r>
          </a:p>
          <a:p>
            <a:pPr eaLnBrk="1" hangingPunct="1">
              <a:spcBef>
                <a:spcPct val="0"/>
              </a:spcBef>
              <a:buFontTx/>
              <a:buNone/>
            </a:pPr>
            <a:r>
              <a:rPr lang="en-US" altLang="en-US" sz="1800"/>
              <a:t>High-Performance Reliable Secondary Storage,” </a:t>
            </a:r>
          </a:p>
          <a:p>
            <a:pPr eaLnBrk="1" hangingPunct="1">
              <a:spcBef>
                <a:spcPct val="0"/>
              </a:spcBef>
              <a:buFontTx/>
              <a:buNone/>
            </a:pPr>
            <a:r>
              <a:rPr lang="en-US" altLang="en-US" sz="1800" i="1"/>
              <a:t>ACM Computing Surveys</a:t>
            </a:r>
            <a:r>
              <a:rPr lang="en-US" altLang="en-US" sz="1800"/>
              <a:t>, 26(2):145-185, June 1994. </a:t>
            </a:r>
          </a:p>
        </p:txBody>
      </p:sp>
      <p:sp>
        <p:nvSpPr>
          <p:cNvPr id="61448" name="Text Box 9">
            <a:extLst>
              <a:ext uri="{FF2B5EF4-FFF2-40B4-BE49-F238E27FC236}">
                <a16:creationId xmlns:a16="http://schemas.microsoft.com/office/drawing/2014/main" id="{657FBD71-26D3-D14F-8629-86454D55EB47}"/>
              </a:ext>
            </a:extLst>
          </p:cNvPr>
          <p:cNvSpPr txBox="1">
            <a:spLocks noChangeArrowheads="1"/>
          </p:cNvSpPr>
          <p:nvPr/>
        </p:nvSpPr>
        <p:spPr bwMode="auto">
          <a:xfrm>
            <a:off x="228600" y="2971800"/>
            <a:ext cx="3200400" cy="29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2176463" algn="l"/>
              </a:tabLst>
              <a:defRPr sz="3200">
                <a:solidFill>
                  <a:schemeClr val="tx1"/>
                </a:solidFill>
                <a:latin typeface="Arial" panose="020B0604020202020204" pitchFamily="34" charset="0"/>
              </a:defRPr>
            </a:lvl1pPr>
            <a:lvl2pPr marL="742950" indent="-285750">
              <a:spcBef>
                <a:spcPct val="20000"/>
              </a:spcBef>
              <a:buChar char="–"/>
              <a:tabLst>
                <a:tab pos="2176463" algn="l"/>
              </a:tabLst>
              <a:defRPr sz="2800">
                <a:solidFill>
                  <a:schemeClr val="tx1"/>
                </a:solidFill>
                <a:latin typeface="Arial" panose="020B0604020202020204" pitchFamily="34" charset="0"/>
              </a:defRPr>
            </a:lvl2pPr>
            <a:lvl3pPr marL="1143000" indent="-228600">
              <a:spcBef>
                <a:spcPct val="20000"/>
              </a:spcBef>
              <a:buChar char="•"/>
              <a:tabLst>
                <a:tab pos="2176463" algn="l"/>
              </a:tabLst>
              <a:defRPr sz="2400">
                <a:solidFill>
                  <a:schemeClr val="tx1"/>
                </a:solidFill>
                <a:latin typeface="Arial" panose="020B0604020202020204" pitchFamily="34" charset="0"/>
              </a:defRPr>
            </a:lvl3pPr>
            <a:lvl4pPr marL="1600200" indent="-228600">
              <a:spcBef>
                <a:spcPct val="20000"/>
              </a:spcBef>
              <a:buChar char="–"/>
              <a:tabLst>
                <a:tab pos="2176463" algn="l"/>
              </a:tabLst>
              <a:defRPr sz="2000">
                <a:solidFill>
                  <a:schemeClr val="tx1"/>
                </a:solidFill>
                <a:latin typeface="Arial" panose="020B0604020202020204" pitchFamily="34" charset="0"/>
              </a:defRPr>
            </a:lvl4pPr>
            <a:lvl5pPr marL="2057400" indent="-228600">
              <a:spcBef>
                <a:spcPct val="20000"/>
              </a:spcBef>
              <a:buChar char="»"/>
              <a:tabLst>
                <a:tab pos="21764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9pPr>
          </a:lstStyle>
          <a:p>
            <a:pPr eaLnBrk="1" hangingPunct="1">
              <a:spcBef>
                <a:spcPct val="0"/>
              </a:spcBef>
              <a:buFontTx/>
              <a:buNone/>
            </a:pPr>
            <a:r>
              <a:rPr lang="en-US" altLang="en-US" sz="2000"/>
              <a:t>RAID5 and RAID 6 impose little penalty on read operations</a:t>
            </a:r>
          </a:p>
          <a:p>
            <a:pPr eaLnBrk="1" hangingPunct="1">
              <a:spcBef>
                <a:spcPct val="0"/>
              </a:spcBef>
              <a:buFontTx/>
              <a:buNone/>
            </a:pPr>
            <a:endParaRPr lang="en-US" altLang="en-US" sz="800"/>
          </a:p>
          <a:p>
            <a:pPr eaLnBrk="1" hangingPunct="1">
              <a:spcBef>
                <a:spcPct val="0"/>
              </a:spcBef>
              <a:buFontTx/>
              <a:buNone/>
            </a:pPr>
            <a:r>
              <a:rPr lang="en-US" altLang="en-US" sz="2000"/>
              <a:t>In choosing group size, balance must be struck between the decreasing penalty for small writes </a:t>
            </a:r>
          </a:p>
          <a:p>
            <a:pPr eaLnBrk="1" hangingPunct="1">
              <a:spcBef>
                <a:spcPct val="0"/>
              </a:spcBef>
              <a:buFontTx/>
              <a:buNone/>
            </a:pPr>
            <a:r>
              <a:rPr lang="en-US" altLang="en-US" sz="2000"/>
              <a:t>vs. increasing penalty </a:t>
            </a:r>
          </a:p>
          <a:p>
            <a:pPr eaLnBrk="1" hangingPunct="1">
              <a:spcBef>
                <a:spcPct val="0"/>
              </a:spcBef>
              <a:buFontTx/>
              <a:buNone/>
            </a:pPr>
            <a:r>
              <a:rPr lang="en-US" altLang="en-US" sz="2000"/>
              <a:t>for large writes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09C7F851-0C76-ED4F-9456-D8E8B56A238A}"/>
              </a:ext>
            </a:extLst>
          </p:cNvPr>
          <p:cNvSpPr>
            <a:spLocks noGrp="1"/>
          </p:cNvSpPr>
          <p:nvPr>
            <p:ph type="dt" sz="quarter" idx="10"/>
          </p:nvPr>
        </p:nvSpPr>
        <p:spPr/>
        <p:txBody>
          <a:bodyPr/>
          <a:lstStyle/>
          <a:p>
            <a:pPr>
              <a:defRPr/>
            </a:pPr>
            <a:r>
              <a:rPr lang="en-US" altLang="en-US"/>
              <a:t>Winter 2021</a:t>
            </a:r>
          </a:p>
        </p:txBody>
      </p:sp>
      <p:sp>
        <p:nvSpPr>
          <p:cNvPr id="10" name="Footer Placeholder 4">
            <a:extLst>
              <a:ext uri="{FF2B5EF4-FFF2-40B4-BE49-F238E27FC236}">
                <a16:creationId xmlns:a16="http://schemas.microsoft.com/office/drawing/2014/main" id="{1EDFB280-A8D0-A845-B5C6-C4116DF0EF18}"/>
              </a:ext>
            </a:extLst>
          </p:cNvPr>
          <p:cNvSpPr>
            <a:spLocks noGrp="1"/>
          </p:cNvSpPr>
          <p:nvPr>
            <p:ph type="ftr" sz="quarter" idx="11"/>
          </p:nvPr>
        </p:nvSpPr>
        <p:spPr/>
        <p:txBody>
          <a:bodyPr/>
          <a:lstStyle/>
          <a:p>
            <a:pPr>
              <a:defRPr/>
            </a:pPr>
            <a:r>
              <a:rPr lang="en-US" altLang="en-US"/>
              <a:t>Parallel Processing, Some Broad Topics</a:t>
            </a:r>
          </a:p>
        </p:txBody>
      </p:sp>
      <p:sp>
        <p:nvSpPr>
          <p:cNvPr id="62468" name="Slide Number Placeholder 5">
            <a:extLst>
              <a:ext uri="{FF2B5EF4-FFF2-40B4-BE49-F238E27FC236}">
                <a16:creationId xmlns:a16="http://schemas.microsoft.com/office/drawing/2014/main" id="{5316E69C-3B33-6A4C-AE51-8647EDC7623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221F5C14-9D14-EB4E-A13B-9F798601EDEB}" type="slidenum">
              <a:rPr lang="en-US" altLang="en-US" sz="1200" smtClean="0"/>
              <a:pPr>
                <a:spcBef>
                  <a:spcPct val="0"/>
                </a:spcBef>
                <a:buFontTx/>
                <a:buNone/>
              </a:pPr>
              <a:t>56</a:t>
            </a:fld>
            <a:endParaRPr lang="en-US" altLang="en-US" sz="1200"/>
          </a:p>
        </p:txBody>
      </p:sp>
      <p:sp>
        <p:nvSpPr>
          <p:cNvPr id="62469" name="Rectangle 2">
            <a:extLst>
              <a:ext uri="{FF2B5EF4-FFF2-40B4-BE49-F238E27FC236}">
                <a16:creationId xmlns:a16="http://schemas.microsoft.com/office/drawing/2014/main" id="{42631DFE-CB88-D64C-A7FE-E75AB174D3EF}"/>
              </a:ext>
            </a:extLst>
          </p:cNvPr>
          <p:cNvSpPr>
            <a:spLocks noGrp="1" noChangeArrowheads="1"/>
          </p:cNvSpPr>
          <p:nvPr>
            <p:ph type="title"/>
          </p:nvPr>
        </p:nvSpPr>
        <p:spPr>
          <a:xfrm>
            <a:off x="228600" y="228600"/>
            <a:ext cx="8686800" cy="609600"/>
          </a:xfrm>
        </p:spPr>
        <p:txBody>
          <a:bodyPr/>
          <a:lstStyle/>
          <a:p>
            <a:pPr eaLnBrk="1" hangingPunct="1"/>
            <a:r>
              <a:rPr lang="en-US" altLang="en-US" sz="3200"/>
              <a:t>18.6  Interfaces and Standards</a:t>
            </a:r>
          </a:p>
        </p:txBody>
      </p:sp>
      <p:sp>
        <p:nvSpPr>
          <p:cNvPr id="62470" name="Rectangle 4">
            <a:extLst>
              <a:ext uri="{FF2B5EF4-FFF2-40B4-BE49-F238E27FC236}">
                <a16:creationId xmlns:a16="http://schemas.microsoft.com/office/drawing/2014/main" id="{3E52407D-47E5-E84A-BA05-05090D383AC6}"/>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62471" name="Text Box 8">
            <a:extLst>
              <a:ext uri="{FF2B5EF4-FFF2-40B4-BE49-F238E27FC236}">
                <a16:creationId xmlns:a16="http://schemas.microsoft.com/office/drawing/2014/main" id="{971E0188-6B2B-9140-9E80-BEE8EB6D4B91}"/>
              </a:ext>
            </a:extLst>
          </p:cNvPr>
          <p:cNvSpPr txBox="1">
            <a:spLocks noChangeArrowheads="1"/>
          </p:cNvSpPr>
          <p:nvPr/>
        </p:nvSpPr>
        <p:spPr bwMode="auto">
          <a:xfrm>
            <a:off x="838200" y="914400"/>
            <a:ext cx="7391400" cy="915988"/>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b="1">
                <a:solidFill>
                  <a:srgbClr val="CC0000"/>
                </a:solidFill>
              </a:rPr>
              <a:t>The Scalable Coherent Interface (SCI) standard:</a:t>
            </a:r>
            <a:r>
              <a:rPr lang="en-US" altLang="en-US" sz="2000"/>
              <a:t> Allows the implementation of large-scale cache-coherent parallel systems (see Section 21.6 for a parallel computer based on SCI) </a:t>
            </a:r>
            <a:endParaRPr lang="en-US" altLang="en-US" sz="1000"/>
          </a:p>
        </p:txBody>
      </p:sp>
      <p:sp>
        <p:nvSpPr>
          <p:cNvPr id="62472" name="Rectangle 12">
            <a:extLst>
              <a:ext uri="{FF2B5EF4-FFF2-40B4-BE49-F238E27FC236}">
                <a16:creationId xmlns:a16="http://schemas.microsoft.com/office/drawing/2014/main" id="{DCD6F0EC-F775-FC41-ADF0-05EA993A1827}"/>
              </a:ext>
            </a:extLst>
          </p:cNvPr>
          <p:cNvSpPr>
            <a:spLocks noChangeArrowheads="1"/>
          </p:cNvSpPr>
          <p:nvPr/>
        </p:nvSpPr>
        <p:spPr bwMode="auto">
          <a:xfrm>
            <a:off x="0" y="2185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62473" name="Rectangle 17">
            <a:extLst>
              <a:ext uri="{FF2B5EF4-FFF2-40B4-BE49-F238E27FC236}">
                <a16:creationId xmlns:a16="http://schemas.microsoft.com/office/drawing/2014/main" id="{C68E6E39-2FED-6B46-988E-2336BFD63510}"/>
              </a:ext>
            </a:extLst>
          </p:cNvPr>
          <p:cNvSpPr>
            <a:spLocks noChangeArrowheads="1"/>
          </p:cNvSpPr>
          <p:nvPr/>
        </p:nvSpPr>
        <p:spPr bwMode="auto">
          <a:xfrm>
            <a:off x="0" y="2209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62474" name="Object 16">
            <a:extLst>
              <a:ext uri="{FF2B5EF4-FFF2-40B4-BE49-F238E27FC236}">
                <a16:creationId xmlns:a16="http://schemas.microsoft.com/office/drawing/2014/main" id="{32CC075E-BEAC-144B-B52E-D54CE916A972}"/>
              </a:ext>
            </a:extLst>
          </p:cNvPr>
          <p:cNvGraphicFramePr>
            <a:graphicFrameLocks noChangeAspect="1"/>
          </p:cNvGraphicFramePr>
          <p:nvPr/>
        </p:nvGraphicFramePr>
        <p:xfrm>
          <a:off x="533400" y="1828800"/>
          <a:ext cx="7848600" cy="3706813"/>
        </p:xfrm>
        <a:graphic>
          <a:graphicData uri="http://schemas.openxmlformats.org/presentationml/2006/ole">
            <mc:AlternateContent xmlns:mc="http://schemas.openxmlformats.org/markup-compatibility/2006">
              <mc:Choice xmlns:v="urn:schemas-microsoft-com:vml" Requires="v">
                <p:oleObj spid="_x0000_s62476" r:id="rId3" imgW="4953000" imgH="2336800" progId="MSDraw.Drawing.8.2">
                  <p:embed/>
                </p:oleObj>
              </mc:Choice>
              <mc:Fallback>
                <p:oleObj r:id="rId3" imgW="4953000" imgH="2336800" progId="MSDraw.Drawing.8.2">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828800"/>
                        <a:ext cx="7848600" cy="370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2475" name="Text Box 18">
            <a:extLst>
              <a:ext uri="{FF2B5EF4-FFF2-40B4-BE49-F238E27FC236}">
                <a16:creationId xmlns:a16="http://schemas.microsoft.com/office/drawing/2014/main" id="{4BFCCDC9-9159-1F40-A098-405EF880D9AE}"/>
              </a:ext>
            </a:extLst>
          </p:cNvPr>
          <p:cNvSpPr txBox="1">
            <a:spLocks noChangeArrowheads="1"/>
          </p:cNvSpPr>
          <p:nvPr/>
        </p:nvSpPr>
        <p:spPr bwMode="auto">
          <a:xfrm>
            <a:off x="1143000" y="5410200"/>
            <a:ext cx="6781800" cy="7016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18.9   </a:t>
            </a:r>
            <a:r>
              <a:rPr lang="en-US" altLang="en-US" sz="2000"/>
              <a:t>Two categories of data blocks and the structure of the sharing set in the Scalable Coherent Interface.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a:extLst>
              <a:ext uri="{FF2B5EF4-FFF2-40B4-BE49-F238E27FC236}">
                <a16:creationId xmlns:a16="http://schemas.microsoft.com/office/drawing/2014/main" id="{E3CC980D-23A9-4D44-B9D2-A8A20AD4A0A8}"/>
              </a:ext>
            </a:extLst>
          </p:cNvPr>
          <p:cNvSpPr>
            <a:spLocks noGrp="1"/>
          </p:cNvSpPr>
          <p:nvPr>
            <p:ph type="dt" sz="quarter" idx="10"/>
          </p:nvPr>
        </p:nvSpPr>
        <p:spPr/>
        <p:txBody>
          <a:bodyPr/>
          <a:lstStyle/>
          <a:p>
            <a:pPr>
              <a:defRPr/>
            </a:pPr>
            <a:r>
              <a:rPr lang="en-US" altLang="en-US"/>
              <a:t>Winter 2021</a:t>
            </a:r>
          </a:p>
        </p:txBody>
      </p:sp>
      <p:sp>
        <p:nvSpPr>
          <p:cNvPr id="14" name="Footer Placeholder 4">
            <a:extLst>
              <a:ext uri="{FF2B5EF4-FFF2-40B4-BE49-F238E27FC236}">
                <a16:creationId xmlns:a16="http://schemas.microsoft.com/office/drawing/2014/main" id="{041098C6-9BF4-B345-88FB-6F84388893B9}"/>
              </a:ext>
            </a:extLst>
          </p:cNvPr>
          <p:cNvSpPr>
            <a:spLocks noGrp="1"/>
          </p:cNvSpPr>
          <p:nvPr>
            <p:ph type="ftr" sz="quarter" idx="11"/>
          </p:nvPr>
        </p:nvSpPr>
        <p:spPr/>
        <p:txBody>
          <a:bodyPr/>
          <a:lstStyle/>
          <a:p>
            <a:pPr>
              <a:defRPr/>
            </a:pPr>
            <a:r>
              <a:rPr lang="en-US" altLang="en-US"/>
              <a:t>Parallel Processing, Some Broad Topics</a:t>
            </a:r>
          </a:p>
        </p:txBody>
      </p:sp>
      <p:sp>
        <p:nvSpPr>
          <p:cNvPr id="63492" name="Slide Number Placeholder 5">
            <a:extLst>
              <a:ext uri="{FF2B5EF4-FFF2-40B4-BE49-F238E27FC236}">
                <a16:creationId xmlns:a16="http://schemas.microsoft.com/office/drawing/2014/main" id="{B7ABE9D8-B351-3A4A-959B-B44EB0D0A7D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71C96DEF-2C77-1749-9406-A40C1B96F096}" type="slidenum">
              <a:rPr lang="en-US" altLang="en-US" sz="1200" smtClean="0"/>
              <a:pPr>
                <a:spcBef>
                  <a:spcPct val="0"/>
                </a:spcBef>
                <a:buFontTx/>
                <a:buNone/>
              </a:pPr>
              <a:t>57</a:t>
            </a:fld>
            <a:endParaRPr lang="en-US" altLang="en-US" sz="1200"/>
          </a:p>
        </p:txBody>
      </p:sp>
      <p:sp>
        <p:nvSpPr>
          <p:cNvPr id="63493" name="Rectangle 2">
            <a:extLst>
              <a:ext uri="{FF2B5EF4-FFF2-40B4-BE49-F238E27FC236}">
                <a16:creationId xmlns:a16="http://schemas.microsoft.com/office/drawing/2014/main" id="{E95C546A-1445-5647-ADAD-14D199F73D74}"/>
              </a:ext>
            </a:extLst>
          </p:cNvPr>
          <p:cNvSpPr>
            <a:spLocks noChangeArrowheads="1"/>
          </p:cNvSpPr>
          <p:nvPr/>
        </p:nvSpPr>
        <p:spPr bwMode="auto">
          <a:xfrm>
            <a:off x="0" y="1624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63494" name="Rectangle 3">
            <a:extLst>
              <a:ext uri="{FF2B5EF4-FFF2-40B4-BE49-F238E27FC236}">
                <a16:creationId xmlns:a16="http://schemas.microsoft.com/office/drawing/2014/main" id="{BAA32D5A-4B1C-A94F-A2B6-3062E11AF007}"/>
              </a:ext>
            </a:extLst>
          </p:cNvPr>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63495" name="Rectangle 4">
            <a:extLst>
              <a:ext uri="{FF2B5EF4-FFF2-40B4-BE49-F238E27FC236}">
                <a16:creationId xmlns:a16="http://schemas.microsoft.com/office/drawing/2014/main" id="{0CA1A229-D5DE-8949-BD4C-247BE6DC1741}"/>
              </a:ext>
            </a:extLst>
          </p:cNvPr>
          <p:cNvSpPr>
            <a:spLocks noChangeArrowheads="1"/>
          </p:cNvSpPr>
          <p:nvPr/>
        </p:nvSpPr>
        <p:spPr bwMode="auto">
          <a:xfrm>
            <a:off x="0" y="2714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63496" name="Rectangle 6">
            <a:extLst>
              <a:ext uri="{FF2B5EF4-FFF2-40B4-BE49-F238E27FC236}">
                <a16:creationId xmlns:a16="http://schemas.microsoft.com/office/drawing/2014/main" id="{9B7C7903-68C5-4046-A187-789B57255D15}"/>
              </a:ext>
            </a:extLst>
          </p:cNvPr>
          <p:cNvSpPr>
            <a:spLocks noGrp="1" noChangeArrowheads="1"/>
          </p:cNvSpPr>
          <p:nvPr>
            <p:ph type="title"/>
          </p:nvPr>
        </p:nvSpPr>
        <p:spPr>
          <a:xfrm>
            <a:off x="304800" y="228600"/>
            <a:ext cx="8534400" cy="609600"/>
          </a:xfrm>
        </p:spPr>
        <p:txBody>
          <a:bodyPr/>
          <a:lstStyle/>
          <a:p>
            <a:pPr eaLnBrk="1" hangingPunct="1"/>
            <a:r>
              <a:rPr lang="en-US" altLang="en-US" sz="2800"/>
              <a:t>Other Interface Standards</a:t>
            </a:r>
          </a:p>
        </p:txBody>
      </p:sp>
      <p:sp>
        <p:nvSpPr>
          <p:cNvPr id="63497" name="Rectangle 7">
            <a:extLst>
              <a:ext uri="{FF2B5EF4-FFF2-40B4-BE49-F238E27FC236}">
                <a16:creationId xmlns:a16="http://schemas.microsoft.com/office/drawing/2014/main" id="{8A26D6BD-0AA0-4B49-B17C-6070E5C562D1}"/>
              </a:ext>
            </a:extLst>
          </p:cNvPr>
          <p:cNvSpPr>
            <a:spLocks noChangeArrowheads="1"/>
          </p:cNvSpPr>
          <p:nvPr/>
        </p:nvSpPr>
        <p:spPr bwMode="auto">
          <a:xfrm>
            <a:off x="0" y="1490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63498" name="Rectangle 8">
            <a:extLst>
              <a:ext uri="{FF2B5EF4-FFF2-40B4-BE49-F238E27FC236}">
                <a16:creationId xmlns:a16="http://schemas.microsoft.com/office/drawing/2014/main" id="{B628A369-993F-5445-985D-8967D1E9244E}"/>
              </a:ext>
            </a:extLst>
          </p:cNvPr>
          <p:cNvSpPr>
            <a:spLocks noChangeArrowheads="1"/>
          </p:cNvSpPr>
          <p:nvPr/>
        </p:nvSpPr>
        <p:spPr bwMode="auto">
          <a:xfrm>
            <a:off x="0" y="2209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63499" name="Rectangle 9">
            <a:extLst>
              <a:ext uri="{FF2B5EF4-FFF2-40B4-BE49-F238E27FC236}">
                <a16:creationId xmlns:a16="http://schemas.microsoft.com/office/drawing/2014/main" id="{1721119B-478B-1449-91B4-3A3A686D2523}"/>
              </a:ext>
            </a:extLst>
          </p:cNvPr>
          <p:cNvSpPr>
            <a:spLocks noChangeArrowheads="1"/>
          </p:cNvSpPr>
          <p:nvPr/>
        </p:nvSpPr>
        <p:spPr bwMode="auto">
          <a:xfrm>
            <a:off x="0" y="2262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63500" name="Rectangle 14">
            <a:extLst>
              <a:ext uri="{FF2B5EF4-FFF2-40B4-BE49-F238E27FC236}">
                <a16:creationId xmlns:a16="http://schemas.microsoft.com/office/drawing/2014/main" id="{F247CF85-D8E6-BE4E-90C5-786F705279E4}"/>
              </a:ext>
            </a:extLst>
          </p:cNvPr>
          <p:cNvSpPr>
            <a:spLocks noChangeArrowheads="1"/>
          </p:cNvSpPr>
          <p:nvPr/>
        </p:nvSpPr>
        <p:spPr bwMode="auto">
          <a:xfrm>
            <a:off x="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63501" name="Text Box 28">
            <a:extLst>
              <a:ext uri="{FF2B5EF4-FFF2-40B4-BE49-F238E27FC236}">
                <a16:creationId xmlns:a16="http://schemas.microsoft.com/office/drawing/2014/main" id="{59586AA9-AFF3-1F4A-851E-189349A0EBCD}"/>
              </a:ext>
            </a:extLst>
          </p:cNvPr>
          <p:cNvSpPr txBox="1">
            <a:spLocks noChangeArrowheads="1"/>
          </p:cNvSpPr>
          <p:nvPr/>
        </p:nvSpPr>
        <p:spPr bwMode="auto">
          <a:xfrm>
            <a:off x="685800" y="914400"/>
            <a:ext cx="7772400" cy="2916238"/>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endParaRPr lang="en-US" altLang="en-US" sz="800" b="1">
              <a:solidFill>
                <a:srgbClr val="CC0000"/>
              </a:solidFill>
            </a:endParaRPr>
          </a:p>
          <a:p>
            <a:pPr eaLnBrk="1" hangingPunct="1">
              <a:lnSpc>
                <a:spcPct val="90000"/>
              </a:lnSpc>
              <a:spcBef>
                <a:spcPct val="0"/>
              </a:spcBef>
              <a:buFontTx/>
              <a:buNone/>
            </a:pPr>
            <a:r>
              <a:rPr lang="en-US" altLang="en-US" sz="2000" b="1">
                <a:solidFill>
                  <a:srgbClr val="CC0000"/>
                </a:solidFill>
              </a:rPr>
              <a:t>High-Performance Parallel Interface (HiPPI) ANSI standard:</a:t>
            </a:r>
            <a:r>
              <a:rPr lang="en-US" altLang="en-US" sz="2000"/>
              <a:t> </a:t>
            </a:r>
          </a:p>
          <a:p>
            <a:pPr eaLnBrk="1" hangingPunct="1">
              <a:lnSpc>
                <a:spcPct val="90000"/>
              </a:lnSpc>
              <a:spcBef>
                <a:spcPct val="0"/>
              </a:spcBef>
              <a:buFontTx/>
              <a:buNone/>
            </a:pPr>
            <a:endParaRPr lang="en-US" altLang="en-US" sz="1000"/>
          </a:p>
          <a:p>
            <a:pPr eaLnBrk="1" hangingPunct="1">
              <a:lnSpc>
                <a:spcPct val="90000"/>
              </a:lnSpc>
              <a:spcBef>
                <a:spcPct val="0"/>
              </a:spcBef>
              <a:buFontTx/>
              <a:buNone/>
            </a:pPr>
            <a:r>
              <a:rPr lang="en-US" altLang="en-US" sz="2000"/>
              <a:t>Allows </a:t>
            </a:r>
            <a:r>
              <a:rPr lang="en-US" altLang="en-US" sz="2000">
                <a:solidFill>
                  <a:srgbClr val="000000"/>
                </a:solidFill>
                <a:cs typeface="Times New Roman" panose="02020603050405020304" pitchFamily="18" charset="0"/>
              </a:rPr>
              <a:t>point-to-point connectivity between two devices </a:t>
            </a:r>
          </a:p>
          <a:p>
            <a:pPr algn="just" eaLnBrk="1" hangingPunct="1">
              <a:lnSpc>
                <a:spcPct val="90000"/>
              </a:lnSpc>
              <a:spcBef>
                <a:spcPct val="0"/>
              </a:spcBef>
              <a:buFontTx/>
              <a:buNone/>
            </a:pPr>
            <a:r>
              <a:rPr lang="en-US" altLang="en-US" sz="2000">
                <a:solidFill>
                  <a:srgbClr val="000000"/>
                </a:solidFill>
                <a:cs typeface="Times New Roman" panose="02020603050405020304" pitchFamily="18" charset="0"/>
              </a:rPr>
              <a:t>    (typically a supercomputer and a peripheral) </a:t>
            </a:r>
          </a:p>
          <a:p>
            <a:pPr algn="just" eaLnBrk="1" hangingPunct="1">
              <a:lnSpc>
                <a:spcPct val="90000"/>
              </a:lnSpc>
              <a:spcBef>
                <a:spcPct val="0"/>
              </a:spcBef>
              <a:buFontTx/>
              <a:buNone/>
            </a:pPr>
            <a:endParaRPr lang="en-US" altLang="en-US" sz="1000">
              <a:solidFill>
                <a:srgbClr val="000000"/>
              </a:solidFill>
              <a:cs typeface="Times New Roman" panose="02020603050405020304" pitchFamily="18" charset="0"/>
            </a:endParaRPr>
          </a:p>
          <a:p>
            <a:pPr algn="just" eaLnBrk="1" hangingPunct="1">
              <a:lnSpc>
                <a:spcPct val="90000"/>
              </a:lnSpc>
              <a:spcBef>
                <a:spcPct val="0"/>
              </a:spcBef>
              <a:buFontTx/>
              <a:buNone/>
            </a:pPr>
            <a:r>
              <a:rPr lang="en-US" altLang="en-US" sz="2000">
                <a:solidFill>
                  <a:srgbClr val="000000"/>
                </a:solidFill>
                <a:cs typeface="Times New Roman" panose="02020603050405020304" pitchFamily="18" charset="0"/>
              </a:rPr>
              <a:t>Data rate of 0.8 or 1.6 Gb/s over a (copper) cable of 25m or less</a:t>
            </a:r>
          </a:p>
          <a:p>
            <a:pPr algn="just" eaLnBrk="1" hangingPunct="1">
              <a:lnSpc>
                <a:spcPct val="90000"/>
              </a:lnSpc>
              <a:spcBef>
                <a:spcPct val="0"/>
              </a:spcBef>
              <a:buFontTx/>
              <a:buNone/>
            </a:pPr>
            <a:endParaRPr lang="en-US" altLang="en-US" sz="1000">
              <a:solidFill>
                <a:srgbClr val="000000"/>
              </a:solidFill>
              <a:cs typeface="Times New Roman" panose="02020603050405020304" pitchFamily="18" charset="0"/>
            </a:endParaRPr>
          </a:p>
          <a:p>
            <a:pPr algn="just" eaLnBrk="1" hangingPunct="1">
              <a:lnSpc>
                <a:spcPct val="90000"/>
              </a:lnSpc>
              <a:spcBef>
                <a:spcPct val="0"/>
              </a:spcBef>
              <a:buFontTx/>
              <a:buNone/>
            </a:pPr>
            <a:r>
              <a:rPr lang="en-US" altLang="en-US" sz="2000">
                <a:solidFill>
                  <a:srgbClr val="000000"/>
                </a:solidFill>
                <a:cs typeface="Times New Roman" panose="02020603050405020304" pitchFamily="18" charset="0"/>
              </a:rPr>
              <a:t>Uses very wide cables with clock rate of only 25 MHz</a:t>
            </a:r>
          </a:p>
          <a:p>
            <a:pPr algn="just" eaLnBrk="1" hangingPunct="1">
              <a:lnSpc>
                <a:spcPct val="90000"/>
              </a:lnSpc>
              <a:spcBef>
                <a:spcPct val="0"/>
              </a:spcBef>
              <a:buFontTx/>
              <a:buNone/>
            </a:pPr>
            <a:endParaRPr lang="en-US" altLang="en-US" sz="1000">
              <a:solidFill>
                <a:srgbClr val="000000"/>
              </a:solidFill>
              <a:cs typeface="Times New Roman" panose="02020603050405020304" pitchFamily="18" charset="0"/>
            </a:endParaRPr>
          </a:p>
          <a:p>
            <a:pPr algn="just" eaLnBrk="1" hangingPunct="1">
              <a:lnSpc>
                <a:spcPct val="90000"/>
              </a:lnSpc>
              <a:spcBef>
                <a:spcPct val="0"/>
              </a:spcBef>
              <a:buFontTx/>
              <a:buNone/>
            </a:pPr>
            <a:r>
              <a:rPr lang="en-US" altLang="en-US" sz="2000">
                <a:solidFill>
                  <a:srgbClr val="000000"/>
                </a:solidFill>
                <a:cs typeface="Times New Roman" panose="02020603050405020304" pitchFamily="18" charset="0"/>
              </a:rPr>
              <a:t>Establish, then tear down connections (no multiplexing allowed)</a:t>
            </a:r>
          </a:p>
          <a:p>
            <a:pPr algn="just" eaLnBrk="1" hangingPunct="1">
              <a:lnSpc>
                <a:spcPct val="90000"/>
              </a:lnSpc>
              <a:spcBef>
                <a:spcPct val="0"/>
              </a:spcBef>
              <a:buFontTx/>
              <a:buNone/>
            </a:pPr>
            <a:endParaRPr lang="en-US" altLang="en-US" sz="1000">
              <a:solidFill>
                <a:srgbClr val="000000"/>
              </a:solidFill>
              <a:cs typeface="Times New Roman" panose="02020603050405020304" pitchFamily="18" charset="0"/>
            </a:endParaRPr>
          </a:p>
          <a:p>
            <a:pPr algn="just" eaLnBrk="1" hangingPunct="1">
              <a:lnSpc>
                <a:spcPct val="90000"/>
              </a:lnSpc>
              <a:spcBef>
                <a:spcPct val="0"/>
              </a:spcBef>
              <a:buFontTx/>
              <a:buNone/>
            </a:pPr>
            <a:r>
              <a:rPr lang="en-US" altLang="en-US" sz="2000">
                <a:solidFill>
                  <a:srgbClr val="000000"/>
                </a:solidFill>
                <a:cs typeface="Times New Roman" panose="02020603050405020304" pitchFamily="18" charset="0"/>
              </a:rPr>
              <a:t>Packet length ranges from 2 B to 4 GB, up to 1016 B of control info</a:t>
            </a:r>
          </a:p>
          <a:p>
            <a:pPr algn="just" eaLnBrk="1" hangingPunct="1">
              <a:lnSpc>
                <a:spcPct val="90000"/>
              </a:lnSpc>
              <a:spcBef>
                <a:spcPct val="0"/>
              </a:spcBef>
              <a:buFontTx/>
              <a:buNone/>
            </a:pPr>
            <a:endParaRPr lang="en-US" altLang="en-US" sz="800">
              <a:solidFill>
                <a:srgbClr val="000000"/>
              </a:solidFill>
              <a:cs typeface="Times New Roman" panose="02020603050405020304" pitchFamily="18" charset="0"/>
            </a:endParaRPr>
          </a:p>
        </p:txBody>
      </p:sp>
      <p:sp>
        <p:nvSpPr>
          <p:cNvPr id="63502" name="Text Box 29">
            <a:extLst>
              <a:ext uri="{FF2B5EF4-FFF2-40B4-BE49-F238E27FC236}">
                <a16:creationId xmlns:a16="http://schemas.microsoft.com/office/drawing/2014/main" id="{A372C08D-F076-5F4D-9818-A1B7614C9FCD}"/>
              </a:ext>
            </a:extLst>
          </p:cNvPr>
          <p:cNvSpPr txBox="1">
            <a:spLocks noChangeArrowheads="1"/>
          </p:cNvSpPr>
          <p:nvPr/>
        </p:nvSpPr>
        <p:spPr bwMode="auto">
          <a:xfrm>
            <a:off x="685800" y="4038600"/>
            <a:ext cx="7772400" cy="100647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HiPPI (later versions renamed GSN, or gigabyte system network)  is no longer in use and has been superseded by new, even faster standards such as Ultra3 SCSI and Fibre Channel</a:t>
            </a:r>
          </a:p>
        </p:txBody>
      </p:sp>
      <p:sp>
        <p:nvSpPr>
          <p:cNvPr id="63503" name="Text Box 30">
            <a:extLst>
              <a:ext uri="{FF2B5EF4-FFF2-40B4-BE49-F238E27FC236}">
                <a16:creationId xmlns:a16="http://schemas.microsoft.com/office/drawing/2014/main" id="{06A9CCAE-08CA-2040-83A8-0EA28E225C9D}"/>
              </a:ext>
            </a:extLst>
          </p:cNvPr>
          <p:cNvSpPr txBox="1">
            <a:spLocks noChangeArrowheads="1"/>
          </p:cNvSpPr>
          <p:nvPr/>
        </p:nvSpPr>
        <p:spPr bwMode="auto">
          <a:xfrm>
            <a:off x="685800" y="5257800"/>
            <a:ext cx="7772400" cy="696913"/>
          </a:xfrm>
          <a:prstGeom prst="rect">
            <a:avLst/>
          </a:prstGeom>
          <a:solidFill>
            <a:srgbClr val="99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endParaRPr lang="en-US" altLang="en-US" sz="1200"/>
          </a:p>
          <a:p>
            <a:pPr eaLnBrk="1" hangingPunct="1">
              <a:lnSpc>
                <a:spcPct val="90000"/>
              </a:lnSpc>
              <a:spcBef>
                <a:spcPct val="0"/>
              </a:spcBef>
              <a:buFontTx/>
              <a:buNone/>
            </a:pPr>
            <a:r>
              <a:rPr lang="en-US" altLang="en-US" sz="2000"/>
              <a:t>Modern interfaces tend to have fewer wires with faster clock rates</a:t>
            </a:r>
          </a:p>
          <a:p>
            <a:pPr eaLnBrk="1" hangingPunct="1">
              <a:lnSpc>
                <a:spcPct val="90000"/>
              </a:lnSpc>
              <a:spcBef>
                <a:spcPct val="0"/>
              </a:spcBef>
              <a:buFontTx/>
              <a:buNone/>
            </a:pPr>
            <a:endParaRPr lang="en-US" altLang="en-US" sz="1200">
              <a:solidFill>
                <a:srgbClr val="000000"/>
              </a:solidFill>
              <a:cs typeface="Times New Roman" panose="02020603050405020304"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a:extLst>
              <a:ext uri="{FF2B5EF4-FFF2-40B4-BE49-F238E27FC236}">
                <a16:creationId xmlns:a16="http://schemas.microsoft.com/office/drawing/2014/main" id="{E0A1A222-FC0D-5846-B3F7-A46ADEFBF304}"/>
              </a:ext>
            </a:extLst>
          </p:cNvPr>
          <p:cNvSpPr>
            <a:spLocks noGrp="1"/>
          </p:cNvSpPr>
          <p:nvPr>
            <p:ph type="dt" sz="quarter" idx="10"/>
          </p:nvPr>
        </p:nvSpPr>
        <p:spPr/>
        <p:txBody>
          <a:bodyPr/>
          <a:lstStyle/>
          <a:p>
            <a:pPr>
              <a:defRPr/>
            </a:pPr>
            <a:r>
              <a:rPr lang="en-US" altLang="en-US"/>
              <a:t>Winter 2021</a:t>
            </a:r>
          </a:p>
        </p:txBody>
      </p:sp>
      <p:sp>
        <p:nvSpPr>
          <p:cNvPr id="23" name="Footer Placeholder 4">
            <a:extLst>
              <a:ext uri="{FF2B5EF4-FFF2-40B4-BE49-F238E27FC236}">
                <a16:creationId xmlns:a16="http://schemas.microsoft.com/office/drawing/2014/main" id="{7BA81CFD-F228-5545-8FE6-57CDEAB513E6}"/>
              </a:ext>
            </a:extLst>
          </p:cNvPr>
          <p:cNvSpPr>
            <a:spLocks noGrp="1"/>
          </p:cNvSpPr>
          <p:nvPr>
            <p:ph type="ftr" sz="quarter" idx="11"/>
          </p:nvPr>
        </p:nvSpPr>
        <p:spPr/>
        <p:txBody>
          <a:bodyPr/>
          <a:lstStyle/>
          <a:p>
            <a:pPr>
              <a:defRPr/>
            </a:pPr>
            <a:r>
              <a:rPr lang="en-US" altLang="en-US"/>
              <a:t>Parallel Processing, Some Broad Topics</a:t>
            </a:r>
          </a:p>
        </p:txBody>
      </p:sp>
      <p:sp>
        <p:nvSpPr>
          <p:cNvPr id="64516" name="Slide Number Placeholder 5">
            <a:extLst>
              <a:ext uri="{FF2B5EF4-FFF2-40B4-BE49-F238E27FC236}">
                <a16:creationId xmlns:a16="http://schemas.microsoft.com/office/drawing/2014/main" id="{06E5CCA8-CEB1-7645-9A41-9E147FB635C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3269E89F-8D1D-784E-9F90-8E3A490DAF28}" type="slidenum">
              <a:rPr lang="en-US" altLang="en-US" sz="1200" smtClean="0"/>
              <a:pPr>
                <a:spcBef>
                  <a:spcPct val="0"/>
                </a:spcBef>
                <a:buFontTx/>
                <a:buNone/>
              </a:pPr>
              <a:t>58</a:t>
            </a:fld>
            <a:endParaRPr lang="en-US" altLang="en-US" sz="1200"/>
          </a:p>
        </p:txBody>
      </p:sp>
      <p:sp>
        <p:nvSpPr>
          <p:cNvPr id="64517" name="Rectangle 2">
            <a:extLst>
              <a:ext uri="{FF2B5EF4-FFF2-40B4-BE49-F238E27FC236}">
                <a16:creationId xmlns:a16="http://schemas.microsoft.com/office/drawing/2014/main" id="{55E52F66-0E8B-7A48-BE99-DE43ED87CDFB}"/>
              </a:ext>
            </a:extLst>
          </p:cNvPr>
          <p:cNvSpPr>
            <a:spLocks noGrp="1" noChangeArrowheads="1"/>
          </p:cNvSpPr>
          <p:nvPr>
            <p:ph type="title"/>
          </p:nvPr>
        </p:nvSpPr>
        <p:spPr>
          <a:xfrm>
            <a:off x="304800" y="457200"/>
            <a:ext cx="8534400" cy="914400"/>
          </a:xfrm>
        </p:spPr>
        <p:txBody>
          <a:bodyPr/>
          <a:lstStyle/>
          <a:p>
            <a:pPr eaLnBrk="1" hangingPunct="1"/>
            <a:r>
              <a:rPr lang="en-US" altLang="en-US" sz="3600"/>
              <a:t>19  Reliable Parallel Processing</a:t>
            </a:r>
          </a:p>
        </p:txBody>
      </p:sp>
      <p:sp>
        <p:nvSpPr>
          <p:cNvPr id="64518" name="Text Box 3">
            <a:extLst>
              <a:ext uri="{FF2B5EF4-FFF2-40B4-BE49-F238E27FC236}">
                <a16:creationId xmlns:a16="http://schemas.microsoft.com/office/drawing/2014/main" id="{C8A1297A-DF1F-504C-8D81-09BD03E9850E}"/>
              </a:ext>
            </a:extLst>
          </p:cNvPr>
          <p:cNvSpPr txBox="1">
            <a:spLocks noChangeArrowheads="1"/>
          </p:cNvSpPr>
          <p:nvPr/>
        </p:nvSpPr>
        <p:spPr bwMode="auto">
          <a:xfrm>
            <a:off x="304800" y="1447800"/>
            <a:ext cx="8534400" cy="1187450"/>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333399"/>
                </a:solidFill>
              </a:rPr>
              <a:t> Develop appreciation for reliability issues in parallel systems:</a:t>
            </a:r>
          </a:p>
          <a:p>
            <a:pPr lvl="1" eaLnBrk="1" hangingPunct="1">
              <a:spcBef>
                <a:spcPct val="0"/>
              </a:spcBef>
              <a:buFontTx/>
              <a:buChar char="•"/>
            </a:pPr>
            <a:r>
              <a:rPr lang="en-US" altLang="en-US" sz="2400">
                <a:solidFill>
                  <a:srgbClr val="333399"/>
                </a:solidFill>
              </a:rPr>
              <a:t>  Learn methods for dealing with reliability problems</a:t>
            </a:r>
          </a:p>
          <a:p>
            <a:pPr lvl="1" eaLnBrk="1" hangingPunct="1">
              <a:spcBef>
                <a:spcPct val="0"/>
              </a:spcBef>
              <a:buFontTx/>
              <a:buChar char="•"/>
            </a:pPr>
            <a:r>
              <a:rPr lang="en-US" altLang="en-US" sz="2400">
                <a:solidFill>
                  <a:srgbClr val="333399"/>
                </a:solidFill>
              </a:rPr>
              <a:t>  Deal with all abstraction levels: components to systems</a:t>
            </a:r>
          </a:p>
        </p:txBody>
      </p:sp>
      <p:graphicFrame>
        <p:nvGraphicFramePr>
          <p:cNvPr id="198660" name="Group 4">
            <a:extLst>
              <a:ext uri="{FF2B5EF4-FFF2-40B4-BE49-F238E27FC236}">
                <a16:creationId xmlns:a16="http://schemas.microsoft.com/office/drawing/2014/main" id="{A02602BB-0EA9-854A-B84D-27BED58BA23D}"/>
              </a:ext>
            </a:extLst>
          </p:cNvPr>
          <p:cNvGraphicFramePr>
            <a:graphicFrameLocks noGrp="1"/>
          </p:cNvGraphicFramePr>
          <p:nvPr>
            <p:ph idx="1"/>
          </p:nvPr>
        </p:nvGraphicFramePr>
        <p:xfrm>
          <a:off x="914400" y="3048000"/>
          <a:ext cx="7239000" cy="2773363"/>
        </p:xfrm>
        <a:graphic>
          <a:graphicData uri="http://schemas.openxmlformats.org/drawingml/2006/table">
            <a:tbl>
              <a:tblPr/>
              <a:tblGrid>
                <a:gridCol w="7239000">
                  <a:extLst>
                    <a:ext uri="{9D8B030D-6E8A-4147-A177-3AD203B41FA5}">
                      <a16:colId xmlns:a16="http://schemas.microsoft.com/office/drawing/2014/main" val="20000"/>
                    </a:ext>
                  </a:extLst>
                </a:gridCol>
              </a:tblGrid>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99"/>
                          </a:solidFill>
                          <a:effectLst/>
                          <a:latin typeface="Arial" charset="0"/>
                          <a:ea typeface="Times New Roman" pitchFamily="18" charset="0"/>
                          <a:cs typeface="Arial" charset="0"/>
                        </a:rPr>
                        <a:t>Topics in This Chapter</a:t>
                      </a:r>
                      <a:endParaRPr kumimoji="0" lang="en-US" altLang="en-US" sz="2000" b="0" i="0" u="none" strike="noStrike" cap="none" normalizeH="0" baseline="0">
                        <a:ln>
                          <a:noFill/>
                        </a:ln>
                        <a:solidFill>
                          <a:srgbClr val="FFFF99"/>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19.1   Defects, Faults, . . . , Failures</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19.2   Defect-Level Methods</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19.3   Fault-Level Methods</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19.4   Error-Level Methods</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19.5   Malfunction-Level Methods</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19.6   Degradation-Level Methods</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EBC276AB-492D-9D49-85FA-3E0A90E425FB}"/>
              </a:ext>
            </a:extLst>
          </p:cNvPr>
          <p:cNvSpPr>
            <a:spLocks noGrp="1"/>
          </p:cNvSpPr>
          <p:nvPr>
            <p:ph type="dt" sz="quarter" idx="10"/>
          </p:nvPr>
        </p:nvSpPr>
        <p:spPr/>
        <p:txBody>
          <a:bodyPr/>
          <a:lstStyle/>
          <a:p>
            <a:pPr>
              <a:defRPr/>
            </a:pPr>
            <a:r>
              <a:rPr lang="en-US" altLang="en-US"/>
              <a:t>Winter 2021</a:t>
            </a:r>
          </a:p>
        </p:txBody>
      </p:sp>
      <p:sp>
        <p:nvSpPr>
          <p:cNvPr id="13" name="Footer Placeholder 4">
            <a:extLst>
              <a:ext uri="{FF2B5EF4-FFF2-40B4-BE49-F238E27FC236}">
                <a16:creationId xmlns:a16="http://schemas.microsoft.com/office/drawing/2014/main" id="{E52DB304-F168-C044-9D45-35316F6EB578}"/>
              </a:ext>
            </a:extLst>
          </p:cNvPr>
          <p:cNvSpPr>
            <a:spLocks noGrp="1"/>
          </p:cNvSpPr>
          <p:nvPr>
            <p:ph type="ftr" sz="quarter" idx="11"/>
          </p:nvPr>
        </p:nvSpPr>
        <p:spPr/>
        <p:txBody>
          <a:bodyPr/>
          <a:lstStyle/>
          <a:p>
            <a:pPr>
              <a:defRPr/>
            </a:pPr>
            <a:r>
              <a:rPr lang="en-US" altLang="en-US"/>
              <a:t>Parallel Processing, Some Broad Topics</a:t>
            </a:r>
          </a:p>
        </p:txBody>
      </p:sp>
      <p:sp>
        <p:nvSpPr>
          <p:cNvPr id="65540" name="Slide Number Placeholder 5">
            <a:extLst>
              <a:ext uri="{FF2B5EF4-FFF2-40B4-BE49-F238E27FC236}">
                <a16:creationId xmlns:a16="http://schemas.microsoft.com/office/drawing/2014/main" id="{0826D13A-3E33-9D42-BBB6-D42E37D6B16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7340066C-2E8C-8C42-B00F-59A84F1765B3}" type="slidenum">
              <a:rPr lang="en-US" altLang="en-US" sz="1200" smtClean="0"/>
              <a:pPr>
                <a:spcBef>
                  <a:spcPct val="0"/>
                </a:spcBef>
                <a:buFontTx/>
                <a:buNone/>
              </a:pPr>
              <a:t>59</a:t>
            </a:fld>
            <a:endParaRPr lang="en-US" altLang="en-US" sz="1200"/>
          </a:p>
        </p:txBody>
      </p:sp>
      <p:sp>
        <p:nvSpPr>
          <p:cNvPr id="65541" name="Rectangle 2">
            <a:extLst>
              <a:ext uri="{FF2B5EF4-FFF2-40B4-BE49-F238E27FC236}">
                <a16:creationId xmlns:a16="http://schemas.microsoft.com/office/drawing/2014/main" id="{1D7328ED-51EA-4C4B-AD6F-C80617810414}"/>
              </a:ext>
            </a:extLst>
          </p:cNvPr>
          <p:cNvSpPr>
            <a:spLocks noGrp="1" noChangeArrowheads="1"/>
          </p:cNvSpPr>
          <p:nvPr>
            <p:ph type="title"/>
          </p:nvPr>
        </p:nvSpPr>
        <p:spPr>
          <a:xfrm>
            <a:off x="304800" y="228600"/>
            <a:ext cx="8534400" cy="609600"/>
          </a:xfrm>
        </p:spPr>
        <p:txBody>
          <a:bodyPr/>
          <a:lstStyle/>
          <a:p>
            <a:pPr eaLnBrk="1" hangingPunct="1"/>
            <a:r>
              <a:rPr lang="en-US" altLang="en-US" sz="3200"/>
              <a:t>19.1  Defects, Faults, . . . , Failures</a:t>
            </a:r>
          </a:p>
        </p:txBody>
      </p:sp>
      <p:sp>
        <p:nvSpPr>
          <p:cNvPr id="65542" name="Rectangle 4">
            <a:extLst>
              <a:ext uri="{FF2B5EF4-FFF2-40B4-BE49-F238E27FC236}">
                <a16:creationId xmlns:a16="http://schemas.microsoft.com/office/drawing/2014/main" id="{7CEC04C0-0669-6347-A2B9-C266FB16F2B6}"/>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65543" name="Rectangle 7">
            <a:extLst>
              <a:ext uri="{FF2B5EF4-FFF2-40B4-BE49-F238E27FC236}">
                <a16:creationId xmlns:a16="http://schemas.microsoft.com/office/drawing/2014/main" id="{98578AA6-142A-FA43-8376-F3FB4720E992}"/>
              </a:ext>
            </a:extLst>
          </p:cNvPr>
          <p:cNvSpPr>
            <a:spLocks noChangeArrowheads="1"/>
          </p:cNvSpPr>
          <p:nvPr/>
        </p:nvSpPr>
        <p:spPr bwMode="auto">
          <a:xfrm>
            <a:off x="0" y="2362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65544" name="Rectangle 30">
            <a:extLst>
              <a:ext uri="{FF2B5EF4-FFF2-40B4-BE49-F238E27FC236}">
                <a16:creationId xmlns:a16="http://schemas.microsoft.com/office/drawing/2014/main" id="{E015EF4D-B49B-D848-8B11-60F4B899F617}"/>
              </a:ext>
            </a:extLst>
          </p:cNvPr>
          <p:cNvSpPr>
            <a:spLocks noChangeArrowheads="1"/>
          </p:cNvSpPr>
          <p:nvPr/>
        </p:nvSpPr>
        <p:spPr bwMode="auto">
          <a:xfrm>
            <a:off x="0" y="2733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65545" name="Rectangle 33">
            <a:extLst>
              <a:ext uri="{FF2B5EF4-FFF2-40B4-BE49-F238E27FC236}">
                <a16:creationId xmlns:a16="http://schemas.microsoft.com/office/drawing/2014/main" id="{2D4DB158-1D92-094C-94CA-40E80F75B859}"/>
              </a:ext>
            </a:extLst>
          </p:cNvPr>
          <p:cNvSpPr>
            <a:spLocks noChangeArrowheads="1"/>
          </p:cNvSpPr>
          <p:nvPr/>
        </p:nvSpPr>
        <p:spPr bwMode="auto">
          <a:xfrm>
            <a:off x="0" y="2757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nvGrpSpPr>
          <p:cNvPr id="65546" name="Group 39">
            <a:extLst>
              <a:ext uri="{FF2B5EF4-FFF2-40B4-BE49-F238E27FC236}">
                <a16:creationId xmlns:a16="http://schemas.microsoft.com/office/drawing/2014/main" id="{3E8F97D3-64F9-7741-960E-2546D92C60D2}"/>
              </a:ext>
            </a:extLst>
          </p:cNvPr>
          <p:cNvGrpSpPr>
            <a:grpSpLocks/>
          </p:cNvGrpSpPr>
          <p:nvPr/>
        </p:nvGrpSpPr>
        <p:grpSpPr bwMode="auto">
          <a:xfrm>
            <a:off x="2057400" y="914400"/>
            <a:ext cx="6770688" cy="5197475"/>
            <a:chOff x="1296" y="576"/>
            <a:chExt cx="4265" cy="3274"/>
          </a:xfrm>
        </p:grpSpPr>
        <p:sp>
          <p:nvSpPr>
            <p:cNvPr id="65549" name="Text Box 3">
              <a:extLst>
                <a:ext uri="{FF2B5EF4-FFF2-40B4-BE49-F238E27FC236}">
                  <a16:creationId xmlns:a16="http://schemas.microsoft.com/office/drawing/2014/main" id="{213B4D2C-F96A-9847-90C9-9533C4E8E491}"/>
                </a:ext>
              </a:extLst>
            </p:cNvPr>
            <p:cNvSpPr txBox="1">
              <a:spLocks noChangeArrowheads="1"/>
            </p:cNvSpPr>
            <p:nvPr/>
          </p:nvSpPr>
          <p:spPr bwMode="auto">
            <a:xfrm>
              <a:off x="1296" y="3408"/>
              <a:ext cx="2640" cy="442"/>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19.1  </a:t>
              </a:r>
              <a:r>
                <a:rPr lang="en-US" altLang="en-US" sz="2000"/>
                <a:t>System states and state transitions in our multilevel model.</a:t>
              </a:r>
            </a:p>
          </p:txBody>
        </p:sp>
        <p:pic>
          <p:nvPicPr>
            <p:cNvPr id="65550" name="Picture 35">
              <a:extLst>
                <a:ext uri="{FF2B5EF4-FFF2-40B4-BE49-F238E27FC236}">
                  <a16:creationId xmlns:a16="http://schemas.microsoft.com/office/drawing/2014/main" id="{88A1E67C-4DBB-4244-90AB-3201EF70BD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 y="576"/>
              <a:ext cx="1529" cy="3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65547" name="Text Box 37">
            <a:extLst>
              <a:ext uri="{FF2B5EF4-FFF2-40B4-BE49-F238E27FC236}">
                <a16:creationId xmlns:a16="http://schemas.microsoft.com/office/drawing/2014/main" id="{08E75866-FD64-E540-A64C-8292B1C40EB0}"/>
              </a:ext>
            </a:extLst>
          </p:cNvPr>
          <p:cNvSpPr txBox="1">
            <a:spLocks noChangeArrowheads="1"/>
          </p:cNvSpPr>
          <p:nvPr/>
        </p:nvSpPr>
        <p:spPr bwMode="auto">
          <a:xfrm>
            <a:off x="304800" y="2362200"/>
            <a:ext cx="5883275" cy="290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10000"/>
              </a:lnSpc>
              <a:spcBef>
                <a:spcPct val="0"/>
              </a:spcBef>
              <a:buFontTx/>
              <a:buNone/>
            </a:pPr>
            <a:r>
              <a:rPr lang="en-US" altLang="en-US" sz="2000" b="1">
                <a:solidFill>
                  <a:srgbClr val="CC3300"/>
                </a:solidFill>
              </a:rPr>
              <a:t>The multilevel model of dependable computing</a:t>
            </a:r>
          </a:p>
          <a:p>
            <a:pPr eaLnBrk="1" hangingPunct="1">
              <a:lnSpc>
                <a:spcPct val="110000"/>
              </a:lnSpc>
              <a:spcBef>
                <a:spcPct val="0"/>
              </a:spcBef>
              <a:buFontTx/>
              <a:buNone/>
            </a:pPr>
            <a:endParaRPr lang="en-US" altLang="en-US" sz="800" b="1" u="sng">
              <a:solidFill>
                <a:srgbClr val="CC3300"/>
              </a:solidFill>
            </a:endParaRPr>
          </a:p>
          <a:p>
            <a:pPr eaLnBrk="1" hangingPunct="1">
              <a:lnSpc>
                <a:spcPct val="110000"/>
              </a:lnSpc>
              <a:spcBef>
                <a:spcPct val="0"/>
              </a:spcBef>
              <a:buFontTx/>
              <a:buNone/>
            </a:pPr>
            <a:r>
              <a:rPr lang="en-US" altLang="en-US" sz="2000" u="sng"/>
              <a:t>Abstraction level       </a:t>
            </a:r>
            <a:r>
              <a:rPr lang="en-US" altLang="en-US" sz="2000"/>
              <a:t>	</a:t>
            </a:r>
            <a:r>
              <a:rPr lang="en-US" altLang="en-US" sz="2000" u="sng"/>
              <a:t>Dealing with deviant	</a:t>
            </a:r>
          </a:p>
          <a:p>
            <a:pPr eaLnBrk="1" hangingPunct="1">
              <a:lnSpc>
                <a:spcPct val="110000"/>
              </a:lnSpc>
              <a:spcBef>
                <a:spcPct val="0"/>
              </a:spcBef>
              <a:buFontTx/>
              <a:buNone/>
            </a:pPr>
            <a:r>
              <a:rPr lang="en-US" altLang="en-US" sz="2000"/>
              <a:t>Defect / Component 	Atomic parts  </a:t>
            </a:r>
          </a:p>
          <a:p>
            <a:pPr eaLnBrk="1" hangingPunct="1">
              <a:lnSpc>
                <a:spcPct val="110000"/>
              </a:lnSpc>
              <a:spcBef>
                <a:spcPct val="0"/>
              </a:spcBef>
              <a:buFontTx/>
              <a:buNone/>
            </a:pPr>
            <a:r>
              <a:rPr lang="en-US" altLang="en-US" sz="2000"/>
              <a:t>Fault / Logic 		Signal values or decisions</a:t>
            </a:r>
          </a:p>
          <a:p>
            <a:pPr eaLnBrk="1" hangingPunct="1">
              <a:lnSpc>
                <a:spcPct val="110000"/>
              </a:lnSpc>
              <a:spcBef>
                <a:spcPct val="0"/>
              </a:spcBef>
              <a:buFontTx/>
              <a:buNone/>
            </a:pPr>
            <a:r>
              <a:rPr lang="en-US" altLang="en-US" sz="2000"/>
              <a:t>Error / Information 	Data or internal states</a:t>
            </a:r>
          </a:p>
          <a:p>
            <a:pPr eaLnBrk="1" hangingPunct="1">
              <a:lnSpc>
                <a:spcPct val="110000"/>
              </a:lnSpc>
              <a:spcBef>
                <a:spcPct val="0"/>
              </a:spcBef>
              <a:buFontTx/>
              <a:buNone/>
            </a:pPr>
            <a:r>
              <a:rPr lang="en-US" altLang="en-US" sz="2000"/>
              <a:t>Malfunction / System 	Functional behavior</a:t>
            </a:r>
          </a:p>
          <a:p>
            <a:pPr eaLnBrk="1" hangingPunct="1">
              <a:lnSpc>
                <a:spcPct val="110000"/>
              </a:lnSpc>
              <a:spcBef>
                <a:spcPct val="0"/>
              </a:spcBef>
              <a:buFontTx/>
              <a:buNone/>
            </a:pPr>
            <a:r>
              <a:rPr lang="en-US" altLang="en-US" sz="2000"/>
              <a:t>Degradation / Service 	Performance</a:t>
            </a:r>
          </a:p>
          <a:p>
            <a:pPr eaLnBrk="1" hangingPunct="1">
              <a:lnSpc>
                <a:spcPct val="110000"/>
              </a:lnSpc>
              <a:spcBef>
                <a:spcPct val="0"/>
              </a:spcBef>
              <a:buFontTx/>
              <a:buNone/>
            </a:pPr>
            <a:r>
              <a:rPr lang="en-US" altLang="en-US" sz="2000"/>
              <a:t>Failure / Result 		Outputs or actions</a:t>
            </a:r>
          </a:p>
        </p:txBody>
      </p:sp>
      <p:sp>
        <p:nvSpPr>
          <p:cNvPr id="65548" name="Text Box 38">
            <a:extLst>
              <a:ext uri="{FF2B5EF4-FFF2-40B4-BE49-F238E27FC236}">
                <a16:creationId xmlns:a16="http://schemas.microsoft.com/office/drawing/2014/main" id="{B7276BDD-2156-AE4B-8D8E-EBEE7534A7E5}"/>
              </a:ext>
            </a:extLst>
          </p:cNvPr>
          <p:cNvSpPr txBox="1">
            <a:spLocks noChangeArrowheads="1"/>
          </p:cNvSpPr>
          <p:nvPr/>
        </p:nvSpPr>
        <p:spPr bwMode="auto">
          <a:xfrm>
            <a:off x="304800" y="914400"/>
            <a:ext cx="6019800" cy="14033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t>Opportunities for fault tolerance in parallel systems:</a:t>
            </a:r>
          </a:p>
          <a:p>
            <a:pPr eaLnBrk="1" hangingPunct="1">
              <a:spcBef>
                <a:spcPct val="0"/>
              </a:spcBef>
              <a:buFontTx/>
              <a:buNone/>
            </a:pPr>
            <a:r>
              <a:rPr lang="en-US" altLang="en-US" sz="2000"/>
              <a:t>  </a:t>
            </a:r>
            <a:r>
              <a:rPr lang="en-US" altLang="en-US" sz="1800"/>
              <a:t>Built-in spares, load redistribution, graceful degradation</a:t>
            </a:r>
          </a:p>
          <a:p>
            <a:pPr eaLnBrk="1" hangingPunct="1">
              <a:spcBef>
                <a:spcPct val="0"/>
              </a:spcBef>
              <a:buFontTx/>
              <a:buNone/>
            </a:pPr>
            <a:endParaRPr lang="en-US" altLang="en-US" sz="800"/>
          </a:p>
          <a:p>
            <a:pPr eaLnBrk="1" hangingPunct="1">
              <a:spcBef>
                <a:spcPct val="0"/>
              </a:spcBef>
              <a:buFontTx/>
              <a:buNone/>
            </a:pPr>
            <a:r>
              <a:rPr lang="en-US" altLang="en-US" sz="2000"/>
              <a:t>Difficulties in achieving fault tolerance:</a:t>
            </a:r>
          </a:p>
          <a:p>
            <a:pPr eaLnBrk="1" hangingPunct="1">
              <a:spcBef>
                <a:spcPct val="0"/>
              </a:spcBef>
              <a:buFontTx/>
              <a:buNone/>
            </a:pPr>
            <a:r>
              <a:rPr lang="en-US" altLang="en-US" sz="2000"/>
              <a:t> </a:t>
            </a:r>
            <a:r>
              <a:rPr lang="en-US" altLang="en-US" sz="1800"/>
              <a:t>Change in structure, bad units disturbing good ones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DA7BB25A-8158-DF4A-9684-41006ED921C4}"/>
              </a:ext>
            </a:extLst>
          </p:cNvPr>
          <p:cNvSpPr>
            <a:spLocks noGrp="1"/>
          </p:cNvSpPr>
          <p:nvPr>
            <p:ph type="dt" sz="quarter" idx="10"/>
          </p:nvPr>
        </p:nvSpPr>
        <p:spPr/>
        <p:txBody>
          <a:bodyPr/>
          <a:lstStyle/>
          <a:p>
            <a:pPr>
              <a:defRPr/>
            </a:pPr>
            <a:r>
              <a:rPr lang="en-US" altLang="en-US"/>
              <a:t>Winter 2021</a:t>
            </a:r>
          </a:p>
        </p:txBody>
      </p:sp>
      <p:sp>
        <p:nvSpPr>
          <p:cNvPr id="15" name="Footer Placeholder 4">
            <a:extLst>
              <a:ext uri="{FF2B5EF4-FFF2-40B4-BE49-F238E27FC236}">
                <a16:creationId xmlns:a16="http://schemas.microsoft.com/office/drawing/2014/main" id="{93CB7990-7930-4A49-A398-E0D566D7A691}"/>
              </a:ext>
            </a:extLst>
          </p:cNvPr>
          <p:cNvSpPr>
            <a:spLocks noGrp="1"/>
          </p:cNvSpPr>
          <p:nvPr>
            <p:ph type="ftr" sz="quarter" idx="11"/>
          </p:nvPr>
        </p:nvSpPr>
        <p:spPr/>
        <p:txBody>
          <a:bodyPr/>
          <a:lstStyle/>
          <a:p>
            <a:pPr>
              <a:defRPr/>
            </a:pPr>
            <a:r>
              <a:rPr lang="en-US" altLang="en-US"/>
              <a:t>Parallel Processing, Some Broad Topics</a:t>
            </a:r>
          </a:p>
        </p:txBody>
      </p:sp>
      <p:sp>
        <p:nvSpPr>
          <p:cNvPr id="9220" name="Slide Number Placeholder 5">
            <a:extLst>
              <a:ext uri="{FF2B5EF4-FFF2-40B4-BE49-F238E27FC236}">
                <a16:creationId xmlns:a16="http://schemas.microsoft.com/office/drawing/2014/main" id="{317405BF-2F57-844A-980F-2D4B6687E68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200273D5-FB3F-6F4E-ABF7-DA035A71318F}" type="slidenum">
              <a:rPr lang="en-US" altLang="en-US" sz="1200" smtClean="0"/>
              <a:pPr>
                <a:spcBef>
                  <a:spcPct val="0"/>
                </a:spcBef>
                <a:buFontTx/>
                <a:buNone/>
              </a:pPr>
              <a:t>6</a:t>
            </a:fld>
            <a:endParaRPr lang="en-US" altLang="en-US" sz="1200"/>
          </a:p>
        </p:txBody>
      </p:sp>
      <p:sp>
        <p:nvSpPr>
          <p:cNvPr id="9221" name="Rectangle 2">
            <a:extLst>
              <a:ext uri="{FF2B5EF4-FFF2-40B4-BE49-F238E27FC236}">
                <a16:creationId xmlns:a16="http://schemas.microsoft.com/office/drawing/2014/main" id="{F30C8FA7-39FB-1043-9FA3-D0AE2C811844}"/>
              </a:ext>
            </a:extLst>
          </p:cNvPr>
          <p:cNvSpPr>
            <a:spLocks noGrp="1" noChangeArrowheads="1"/>
          </p:cNvSpPr>
          <p:nvPr>
            <p:ph type="title"/>
          </p:nvPr>
        </p:nvSpPr>
        <p:spPr>
          <a:xfrm>
            <a:off x="304800" y="61913"/>
            <a:ext cx="8534400" cy="762000"/>
          </a:xfrm>
        </p:spPr>
        <p:txBody>
          <a:bodyPr/>
          <a:lstStyle/>
          <a:p>
            <a:pPr eaLnBrk="1" hangingPunct="1"/>
            <a:r>
              <a:rPr lang="en-US" altLang="en-US" sz="2800"/>
              <a:t>Virtual Network Embedding (VNE)</a:t>
            </a:r>
          </a:p>
        </p:txBody>
      </p:sp>
      <p:sp>
        <p:nvSpPr>
          <p:cNvPr id="9222" name="Rectangle 1040">
            <a:extLst>
              <a:ext uri="{FF2B5EF4-FFF2-40B4-BE49-F238E27FC236}">
                <a16:creationId xmlns:a16="http://schemas.microsoft.com/office/drawing/2014/main" id="{FEED3F78-3E52-4A40-B3B4-759209A1A926}"/>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223" name="Rectangle 1042">
            <a:extLst>
              <a:ext uri="{FF2B5EF4-FFF2-40B4-BE49-F238E27FC236}">
                <a16:creationId xmlns:a16="http://schemas.microsoft.com/office/drawing/2014/main" id="{870421FB-2AC0-3942-A6E7-010FC9FCDA7C}"/>
              </a:ext>
            </a:extLst>
          </p:cNvPr>
          <p:cNvSpPr>
            <a:spLocks noChangeArrowheads="1"/>
          </p:cNvSpPr>
          <p:nvPr/>
        </p:nvSpPr>
        <p:spPr bwMode="auto">
          <a:xfrm>
            <a:off x="0" y="2490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224" name="Text Box 1044">
            <a:extLst>
              <a:ext uri="{FF2B5EF4-FFF2-40B4-BE49-F238E27FC236}">
                <a16:creationId xmlns:a16="http://schemas.microsoft.com/office/drawing/2014/main" id="{4B40CC75-358E-A046-B539-4456051F9711}"/>
              </a:ext>
            </a:extLst>
          </p:cNvPr>
          <p:cNvSpPr txBox="1">
            <a:spLocks noChangeArrowheads="1"/>
          </p:cNvSpPr>
          <p:nvPr/>
        </p:nvSpPr>
        <p:spPr bwMode="auto">
          <a:xfrm>
            <a:off x="409575" y="990600"/>
            <a:ext cx="2486025"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E40000"/>
                </a:solidFill>
              </a:rPr>
              <a:t>VN requests &amp; substrate net:</a:t>
            </a:r>
          </a:p>
          <a:p>
            <a:pPr eaLnBrk="1" hangingPunct="1">
              <a:spcBef>
                <a:spcPct val="0"/>
              </a:spcBef>
              <a:buFontTx/>
              <a:buNone/>
            </a:pPr>
            <a:endParaRPr lang="en-US" altLang="en-US" sz="1200" b="1">
              <a:solidFill>
                <a:srgbClr val="E40000"/>
              </a:solidFill>
            </a:endParaRPr>
          </a:p>
          <a:p>
            <a:pPr eaLnBrk="1" hangingPunct="1">
              <a:spcBef>
                <a:spcPct val="0"/>
              </a:spcBef>
              <a:buFontTx/>
              <a:buNone/>
            </a:pPr>
            <a:r>
              <a:rPr lang="en-US" altLang="en-US" sz="2000">
                <a:solidFill>
                  <a:srgbClr val="000000"/>
                </a:solidFill>
                <a:ea typeface="Times New Roman" panose="02020603050405020304" pitchFamily="18" charset="0"/>
                <a:cs typeface="Arial" panose="020B0604020202020204" pitchFamily="34" charset="0"/>
              </a:rPr>
              <a:t>Topologies</a:t>
            </a:r>
            <a:endParaRPr lang="en-US" altLang="en-US" sz="800">
              <a:solidFill>
                <a:srgbClr val="000000"/>
              </a:solidFill>
              <a:ea typeface="Times New Roman" panose="02020603050405020304" pitchFamily="18" charset="0"/>
              <a:cs typeface="Arial" panose="020B0604020202020204" pitchFamily="34" charset="0"/>
            </a:endParaRPr>
          </a:p>
          <a:p>
            <a:pPr eaLnBrk="1" hangingPunct="1">
              <a:spcBef>
                <a:spcPct val="0"/>
              </a:spcBef>
              <a:buFontTx/>
              <a:buNone/>
            </a:pPr>
            <a:r>
              <a:rPr lang="en-US" altLang="en-US" sz="2000">
                <a:solidFill>
                  <a:srgbClr val="000000"/>
                </a:solidFill>
                <a:ea typeface="Times New Roman" panose="02020603050405020304" pitchFamily="18" charset="0"/>
                <a:cs typeface="Arial" panose="020B0604020202020204" pitchFamily="34" charset="0"/>
              </a:rPr>
              <a:t>Nodes, capacities</a:t>
            </a:r>
            <a:endParaRPr lang="en-US" altLang="en-US" sz="800">
              <a:solidFill>
                <a:srgbClr val="000000"/>
              </a:solidFill>
              <a:ea typeface="Times New Roman" panose="02020603050405020304" pitchFamily="18" charset="0"/>
              <a:cs typeface="Arial" panose="020B0604020202020204" pitchFamily="34" charset="0"/>
            </a:endParaRPr>
          </a:p>
          <a:p>
            <a:pPr eaLnBrk="1" hangingPunct="1">
              <a:spcBef>
                <a:spcPct val="0"/>
              </a:spcBef>
              <a:buFontTx/>
              <a:buNone/>
            </a:pPr>
            <a:r>
              <a:rPr lang="en-US" altLang="en-US" sz="2000">
                <a:solidFill>
                  <a:srgbClr val="000000"/>
                </a:solidFill>
                <a:ea typeface="Times New Roman" panose="02020603050405020304" pitchFamily="18" charset="0"/>
                <a:cs typeface="Arial" panose="020B0604020202020204" pitchFamily="34" charset="0"/>
              </a:rPr>
              <a:t>Links, capacities</a:t>
            </a:r>
          </a:p>
        </p:txBody>
      </p:sp>
      <p:pic>
        <p:nvPicPr>
          <p:cNvPr id="9225" name="Picture 2" descr="Image result for virtual network embedding">
            <a:extLst>
              <a:ext uri="{FF2B5EF4-FFF2-40B4-BE49-F238E27FC236}">
                <a16:creationId xmlns:a16="http://schemas.microsoft.com/office/drawing/2014/main" id="{3F993BE2-C5F3-E645-9C1F-FE2107940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990600"/>
            <a:ext cx="59436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Text Box 1049">
            <a:extLst>
              <a:ext uri="{FF2B5EF4-FFF2-40B4-BE49-F238E27FC236}">
                <a16:creationId xmlns:a16="http://schemas.microsoft.com/office/drawing/2014/main" id="{E3FB4F68-A3D4-7E4A-A03F-491264494A93}"/>
              </a:ext>
            </a:extLst>
          </p:cNvPr>
          <p:cNvSpPr txBox="1">
            <a:spLocks noChangeArrowheads="1"/>
          </p:cNvSpPr>
          <p:nvPr/>
        </p:nvSpPr>
        <p:spPr bwMode="auto">
          <a:xfrm>
            <a:off x="3189288" y="5419725"/>
            <a:ext cx="57689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Image source: “FELL: A Flexible Virtual Network Embedding</a:t>
            </a:r>
          </a:p>
          <a:p>
            <a:pPr eaLnBrk="1" hangingPunct="1">
              <a:spcBef>
                <a:spcPct val="0"/>
              </a:spcBef>
              <a:buFontTx/>
              <a:buNone/>
            </a:pPr>
            <a:r>
              <a:rPr lang="en-US" altLang="en-US" sz="1600"/>
              <a:t>Algorithm with Guaranteed Load Balancing,” </a:t>
            </a:r>
            <a:r>
              <a:rPr lang="en-US" altLang="en-US" sz="1600" i="1"/>
              <a:t>Proc. ICC</a:t>
            </a:r>
            <a:r>
              <a:rPr lang="en-US" altLang="en-US" sz="1600"/>
              <a:t>, 2011</a:t>
            </a:r>
          </a:p>
        </p:txBody>
      </p:sp>
      <p:sp>
        <p:nvSpPr>
          <p:cNvPr id="9227" name="Text Box 1044">
            <a:extLst>
              <a:ext uri="{FF2B5EF4-FFF2-40B4-BE49-F238E27FC236}">
                <a16:creationId xmlns:a16="http://schemas.microsoft.com/office/drawing/2014/main" id="{ADEBDC92-6348-F543-8390-750A9115EF1F}"/>
              </a:ext>
            </a:extLst>
          </p:cNvPr>
          <p:cNvSpPr txBox="1">
            <a:spLocks noChangeArrowheads="1"/>
          </p:cNvSpPr>
          <p:nvPr/>
        </p:nvSpPr>
        <p:spPr bwMode="auto">
          <a:xfrm>
            <a:off x="409575" y="3133725"/>
            <a:ext cx="2660650"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E40000"/>
                </a:solidFill>
              </a:rPr>
              <a:t>VNE algorithm:</a:t>
            </a:r>
          </a:p>
          <a:p>
            <a:pPr eaLnBrk="1" hangingPunct="1">
              <a:spcBef>
                <a:spcPct val="0"/>
              </a:spcBef>
              <a:buFontTx/>
              <a:buNone/>
            </a:pPr>
            <a:endParaRPr lang="en-US" altLang="en-US" sz="1200" b="1">
              <a:solidFill>
                <a:srgbClr val="E40000"/>
              </a:solidFill>
            </a:endParaRPr>
          </a:p>
          <a:p>
            <a:pPr eaLnBrk="1" hangingPunct="1">
              <a:spcBef>
                <a:spcPct val="0"/>
              </a:spcBef>
              <a:buFontTx/>
              <a:buNone/>
            </a:pPr>
            <a:r>
              <a:rPr lang="en-US" altLang="en-US" sz="2000">
                <a:solidFill>
                  <a:srgbClr val="000000"/>
                </a:solidFill>
                <a:ea typeface="Times New Roman" panose="02020603050405020304" pitchFamily="18" charset="0"/>
                <a:cs typeface="Arial" panose="020B0604020202020204" pitchFamily="34" charset="0"/>
              </a:rPr>
              <a:t>Map VN nodes to substrate nodes</a:t>
            </a:r>
          </a:p>
          <a:p>
            <a:pPr eaLnBrk="1" hangingPunct="1">
              <a:spcBef>
                <a:spcPct val="0"/>
              </a:spcBef>
              <a:buFontTx/>
              <a:buNone/>
            </a:pPr>
            <a:endParaRPr lang="en-US" altLang="en-US" sz="800">
              <a:solidFill>
                <a:srgbClr val="000000"/>
              </a:solidFill>
              <a:ea typeface="Times New Roman" panose="02020603050405020304" pitchFamily="18" charset="0"/>
              <a:cs typeface="Arial" panose="020B0604020202020204" pitchFamily="34" charset="0"/>
            </a:endParaRPr>
          </a:p>
          <a:p>
            <a:pPr eaLnBrk="1" hangingPunct="1">
              <a:spcBef>
                <a:spcPct val="0"/>
              </a:spcBef>
              <a:buFontTx/>
              <a:buNone/>
            </a:pPr>
            <a:r>
              <a:rPr lang="en-US" altLang="en-US" sz="2000">
                <a:solidFill>
                  <a:srgbClr val="000000"/>
                </a:solidFill>
                <a:ea typeface="Times New Roman" panose="02020603050405020304" pitchFamily="18" charset="0"/>
                <a:cs typeface="Arial" panose="020B0604020202020204" pitchFamily="34" charset="0"/>
              </a:rPr>
              <a:t>Map VN links to substrate links/paths</a:t>
            </a:r>
          </a:p>
          <a:p>
            <a:pPr eaLnBrk="1" hangingPunct="1">
              <a:spcBef>
                <a:spcPct val="0"/>
              </a:spcBef>
              <a:buFontTx/>
              <a:buNone/>
            </a:pPr>
            <a:endParaRPr lang="en-US" altLang="en-US" sz="800">
              <a:solidFill>
                <a:srgbClr val="000000"/>
              </a:solidFill>
              <a:ea typeface="Times New Roman" panose="02020603050405020304" pitchFamily="18" charset="0"/>
              <a:cs typeface="Arial" panose="020B0604020202020204" pitchFamily="34" charset="0"/>
            </a:endParaRPr>
          </a:p>
          <a:p>
            <a:pPr eaLnBrk="1" hangingPunct="1">
              <a:spcBef>
                <a:spcPct val="0"/>
              </a:spcBef>
              <a:buFontTx/>
              <a:buNone/>
            </a:pPr>
            <a:r>
              <a:rPr lang="en-US" altLang="en-US" sz="2000">
                <a:solidFill>
                  <a:srgbClr val="000000"/>
                </a:solidFill>
                <a:ea typeface="Times New Roman" panose="02020603050405020304" pitchFamily="18" charset="0"/>
                <a:cs typeface="Arial" panose="020B0604020202020204" pitchFamily="34" charset="0"/>
              </a:rPr>
              <a:t>Observe limits</a:t>
            </a:r>
          </a:p>
          <a:p>
            <a:pPr eaLnBrk="1" hangingPunct="1">
              <a:spcBef>
                <a:spcPct val="0"/>
              </a:spcBef>
              <a:buFontTx/>
              <a:buNone/>
            </a:pPr>
            <a:endParaRPr lang="en-US" altLang="en-US" sz="800">
              <a:solidFill>
                <a:srgbClr val="000000"/>
              </a:solidFill>
              <a:ea typeface="Times New Roman" panose="02020603050405020304" pitchFamily="18" charset="0"/>
              <a:cs typeface="Arial" panose="020B0604020202020204" pitchFamily="34" charset="0"/>
            </a:endParaRPr>
          </a:p>
          <a:p>
            <a:pPr eaLnBrk="1" hangingPunct="1">
              <a:spcBef>
                <a:spcPct val="0"/>
              </a:spcBef>
              <a:buFontTx/>
              <a:buNone/>
            </a:pPr>
            <a:r>
              <a:rPr lang="en-US" altLang="en-US" sz="2000">
                <a:solidFill>
                  <a:srgbClr val="000000"/>
                </a:solidFill>
                <a:ea typeface="Times New Roman" panose="02020603050405020304" pitchFamily="18" charset="0"/>
                <a:cs typeface="Arial" panose="020B0604020202020204" pitchFamily="34" charset="0"/>
              </a:rPr>
              <a:t>Optimize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A2402357-D963-D646-919E-BF38BA24B558}"/>
              </a:ext>
            </a:extLst>
          </p:cNvPr>
          <p:cNvSpPr>
            <a:spLocks noGrp="1"/>
          </p:cNvSpPr>
          <p:nvPr>
            <p:ph type="dt" sz="quarter" idx="10"/>
          </p:nvPr>
        </p:nvSpPr>
        <p:spPr/>
        <p:txBody>
          <a:bodyPr/>
          <a:lstStyle/>
          <a:p>
            <a:pPr>
              <a:defRPr/>
            </a:pPr>
            <a:r>
              <a:rPr lang="en-US" altLang="en-US"/>
              <a:t>Winter 2021</a:t>
            </a:r>
          </a:p>
        </p:txBody>
      </p:sp>
      <p:sp>
        <p:nvSpPr>
          <p:cNvPr id="9" name="Footer Placeholder 4">
            <a:extLst>
              <a:ext uri="{FF2B5EF4-FFF2-40B4-BE49-F238E27FC236}">
                <a16:creationId xmlns:a16="http://schemas.microsoft.com/office/drawing/2014/main" id="{B915A0EB-46FF-ED4A-BDF5-54CAEEE955AC}"/>
              </a:ext>
            </a:extLst>
          </p:cNvPr>
          <p:cNvSpPr>
            <a:spLocks noGrp="1"/>
          </p:cNvSpPr>
          <p:nvPr>
            <p:ph type="ftr" sz="quarter" idx="11"/>
          </p:nvPr>
        </p:nvSpPr>
        <p:spPr/>
        <p:txBody>
          <a:bodyPr/>
          <a:lstStyle/>
          <a:p>
            <a:pPr>
              <a:defRPr/>
            </a:pPr>
            <a:r>
              <a:rPr lang="en-US" altLang="en-US"/>
              <a:t>Parallel Processing, Some Broad Topics</a:t>
            </a:r>
          </a:p>
        </p:txBody>
      </p:sp>
      <p:sp>
        <p:nvSpPr>
          <p:cNvPr id="66564" name="Slide Number Placeholder 5">
            <a:extLst>
              <a:ext uri="{FF2B5EF4-FFF2-40B4-BE49-F238E27FC236}">
                <a16:creationId xmlns:a16="http://schemas.microsoft.com/office/drawing/2014/main" id="{D9B4108A-E62D-534C-9CF2-89663A9EDA3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40144A91-6828-E34F-8382-8A79A7512E63}" type="slidenum">
              <a:rPr lang="en-US" altLang="en-US" sz="1200" smtClean="0"/>
              <a:pPr>
                <a:spcBef>
                  <a:spcPct val="0"/>
                </a:spcBef>
                <a:buFontTx/>
                <a:buNone/>
              </a:pPr>
              <a:t>60</a:t>
            </a:fld>
            <a:endParaRPr lang="en-US" altLang="en-US" sz="1200"/>
          </a:p>
        </p:txBody>
      </p:sp>
      <p:sp>
        <p:nvSpPr>
          <p:cNvPr id="66565" name="Rectangle 2">
            <a:extLst>
              <a:ext uri="{FF2B5EF4-FFF2-40B4-BE49-F238E27FC236}">
                <a16:creationId xmlns:a16="http://schemas.microsoft.com/office/drawing/2014/main" id="{2206FF05-A621-FD48-82BE-6A0FD18EA415}"/>
              </a:ext>
            </a:extLst>
          </p:cNvPr>
          <p:cNvSpPr>
            <a:spLocks noGrp="1" noChangeArrowheads="1"/>
          </p:cNvSpPr>
          <p:nvPr>
            <p:ph type="title"/>
          </p:nvPr>
        </p:nvSpPr>
        <p:spPr>
          <a:xfrm>
            <a:off x="381000" y="228600"/>
            <a:ext cx="8382000" cy="533400"/>
          </a:xfrm>
        </p:spPr>
        <p:txBody>
          <a:bodyPr/>
          <a:lstStyle/>
          <a:p>
            <a:pPr eaLnBrk="1" hangingPunct="1"/>
            <a:r>
              <a:rPr lang="en-US" altLang="en-US" sz="2800"/>
              <a:t>Analogy for the Multilevel Model</a:t>
            </a:r>
          </a:p>
        </p:txBody>
      </p:sp>
      <p:sp>
        <p:nvSpPr>
          <p:cNvPr id="66566" name="Text Box 11">
            <a:extLst>
              <a:ext uri="{FF2B5EF4-FFF2-40B4-BE49-F238E27FC236}">
                <a16:creationId xmlns:a16="http://schemas.microsoft.com/office/drawing/2014/main" id="{1BC9A832-B5EE-4944-A490-C9EAF09AD708}"/>
              </a:ext>
            </a:extLst>
          </p:cNvPr>
          <p:cNvSpPr txBox="1">
            <a:spLocks noChangeArrowheads="1"/>
          </p:cNvSpPr>
          <p:nvPr/>
        </p:nvSpPr>
        <p:spPr bwMode="auto">
          <a:xfrm>
            <a:off x="381000" y="4724400"/>
            <a:ext cx="2743200" cy="13112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19.2   </a:t>
            </a:r>
            <a:r>
              <a:rPr lang="en-US" altLang="en-US" sz="2000"/>
              <a:t>An analogy for the multilevel model of dependable computing. </a:t>
            </a:r>
          </a:p>
        </p:txBody>
      </p:sp>
      <p:sp>
        <p:nvSpPr>
          <p:cNvPr id="66567" name="Rectangle 13">
            <a:extLst>
              <a:ext uri="{FF2B5EF4-FFF2-40B4-BE49-F238E27FC236}">
                <a16:creationId xmlns:a16="http://schemas.microsoft.com/office/drawing/2014/main" id="{406EF992-415A-3144-996B-790DA222E58E}"/>
              </a:ext>
            </a:extLst>
          </p:cNvPr>
          <p:cNvSpPr>
            <a:spLocks noChangeArrowheads="1"/>
          </p:cNvSpPr>
          <p:nvPr/>
        </p:nvSpPr>
        <p:spPr bwMode="auto">
          <a:xfrm>
            <a:off x="0" y="2386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66568" name="Rectangle 15">
            <a:extLst>
              <a:ext uri="{FF2B5EF4-FFF2-40B4-BE49-F238E27FC236}">
                <a16:creationId xmlns:a16="http://schemas.microsoft.com/office/drawing/2014/main" id="{D1CA7650-A642-E84B-975F-B27D93DD4AB6}"/>
              </a:ext>
            </a:extLst>
          </p:cNvPr>
          <p:cNvSpPr>
            <a:spLocks noChangeArrowheads="1"/>
          </p:cNvSpPr>
          <p:nvPr/>
        </p:nvSpPr>
        <p:spPr bwMode="auto">
          <a:xfrm>
            <a:off x="0" y="2052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66569" name="Object 14">
            <a:extLst>
              <a:ext uri="{FF2B5EF4-FFF2-40B4-BE49-F238E27FC236}">
                <a16:creationId xmlns:a16="http://schemas.microsoft.com/office/drawing/2014/main" id="{5448AC6C-BB65-8547-8213-A44F4AAF0D3D}"/>
              </a:ext>
            </a:extLst>
          </p:cNvPr>
          <p:cNvGraphicFramePr>
            <a:graphicFrameLocks noChangeAspect="1"/>
          </p:cNvGraphicFramePr>
          <p:nvPr/>
        </p:nvGraphicFramePr>
        <p:xfrm>
          <a:off x="3276600" y="762000"/>
          <a:ext cx="5867400" cy="5486400"/>
        </p:xfrm>
        <a:graphic>
          <a:graphicData uri="http://schemas.openxmlformats.org/presentationml/2006/ole">
            <mc:AlternateContent xmlns:mc="http://schemas.openxmlformats.org/markup-compatibility/2006">
              <mc:Choice xmlns:v="urn:schemas-microsoft-com:vml" Requires="v">
                <p:oleObj spid="_x0000_s66571" r:id="rId3" imgW="3060700" imgH="2641600" progId="MSDraw.Drawing.8.2">
                  <p:embed/>
                </p:oleObj>
              </mc:Choice>
              <mc:Fallback>
                <p:oleObj r:id="rId3" imgW="3060700" imgH="2641600" progId="MSDraw.Drawing.8.2">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762000"/>
                        <a:ext cx="5867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6570" name="Text Box 16">
            <a:extLst>
              <a:ext uri="{FF2B5EF4-FFF2-40B4-BE49-F238E27FC236}">
                <a16:creationId xmlns:a16="http://schemas.microsoft.com/office/drawing/2014/main" id="{AD99B460-2C08-D34C-B7AD-2ADA63A3ED8A}"/>
              </a:ext>
            </a:extLst>
          </p:cNvPr>
          <p:cNvSpPr txBox="1">
            <a:spLocks noChangeArrowheads="1"/>
          </p:cNvSpPr>
          <p:nvPr/>
        </p:nvSpPr>
        <p:spPr bwMode="auto">
          <a:xfrm>
            <a:off x="304800" y="1143000"/>
            <a:ext cx="2835275"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Many avoidance and tolerance methods are applicable to more than one level, but we deal with them at the level for which they are most suitable, or at which they have been most successfully applied</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FE41D916-0114-E944-88F2-19CEA988C518}"/>
              </a:ext>
            </a:extLst>
          </p:cNvPr>
          <p:cNvSpPr>
            <a:spLocks noGrp="1"/>
          </p:cNvSpPr>
          <p:nvPr>
            <p:ph type="dt" sz="quarter" idx="10"/>
          </p:nvPr>
        </p:nvSpPr>
        <p:spPr/>
        <p:txBody>
          <a:bodyPr/>
          <a:lstStyle/>
          <a:p>
            <a:pPr>
              <a:defRPr/>
            </a:pPr>
            <a:r>
              <a:rPr lang="en-US" altLang="en-US"/>
              <a:t>Winter 2021</a:t>
            </a:r>
          </a:p>
        </p:txBody>
      </p:sp>
      <p:sp>
        <p:nvSpPr>
          <p:cNvPr id="13" name="Footer Placeholder 4">
            <a:extLst>
              <a:ext uri="{FF2B5EF4-FFF2-40B4-BE49-F238E27FC236}">
                <a16:creationId xmlns:a16="http://schemas.microsoft.com/office/drawing/2014/main" id="{5412B083-318B-764E-9207-79F18F15FAB7}"/>
              </a:ext>
            </a:extLst>
          </p:cNvPr>
          <p:cNvSpPr>
            <a:spLocks noGrp="1"/>
          </p:cNvSpPr>
          <p:nvPr>
            <p:ph type="ftr" sz="quarter" idx="11"/>
          </p:nvPr>
        </p:nvSpPr>
        <p:spPr/>
        <p:txBody>
          <a:bodyPr/>
          <a:lstStyle/>
          <a:p>
            <a:pPr>
              <a:defRPr/>
            </a:pPr>
            <a:r>
              <a:rPr lang="en-US" altLang="en-US"/>
              <a:t>Parallel Processing, Some Broad Topics</a:t>
            </a:r>
          </a:p>
        </p:txBody>
      </p:sp>
      <p:sp>
        <p:nvSpPr>
          <p:cNvPr id="67588" name="Slide Number Placeholder 5">
            <a:extLst>
              <a:ext uri="{FF2B5EF4-FFF2-40B4-BE49-F238E27FC236}">
                <a16:creationId xmlns:a16="http://schemas.microsoft.com/office/drawing/2014/main" id="{3A4D3373-3A04-D34D-BD7B-A6B389401B6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2745EBEF-1D8C-5246-AC16-74B81F58C44B}" type="slidenum">
              <a:rPr lang="en-US" altLang="en-US" sz="1200" smtClean="0"/>
              <a:pPr>
                <a:spcBef>
                  <a:spcPct val="0"/>
                </a:spcBef>
                <a:buFontTx/>
                <a:buNone/>
              </a:pPr>
              <a:t>61</a:t>
            </a:fld>
            <a:endParaRPr lang="en-US" altLang="en-US" sz="1200"/>
          </a:p>
        </p:txBody>
      </p:sp>
      <p:sp>
        <p:nvSpPr>
          <p:cNvPr id="67589" name="Rectangle 2">
            <a:extLst>
              <a:ext uri="{FF2B5EF4-FFF2-40B4-BE49-F238E27FC236}">
                <a16:creationId xmlns:a16="http://schemas.microsoft.com/office/drawing/2014/main" id="{8BA11FB4-6B64-1541-80EE-F9305650C7D3}"/>
              </a:ext>
            </a:extLst>
          </p:cNvPr>
          <p:cNvSpPr>
            <a:spLocks noGrp="1" noChangeArrowheads="1"/>
          </p:cNvSpPr>
          <p:nvPr>
            <p:ph type="title"/>
          </p:nvPr>
        </p:nvSpPr>
        <p:spPr>
          <a:xfrm>
            <a:off x="304800" y="152400"/>
            <a:ext cx="8534400" cy="609600"/>
          </a:xfrm>
        </p:spPr>
        <p:txBody>
          <a:bodyPr/>
          <a:lstStyle/>
          <a:p>
            <a:pPr eaLnBrk="1" hangingPunct="1"/>
            <a:r>
              <a:rPr lang="en-US" altLang="en-US" sz="3200"/>
              <a:t>19.2  Defect-Level Methods</a:t>
            </a:r>
          </a:p>
        </p:txBody>
      </p:sp>
      <p:sp>
        <p:nvSpPr>
          <p:cNvPr id="67590" name="Rectangle 4">
            <a:extLst>
              <a:ext uri="{FF2B5EF4-FFF2-40B4-BE49-F238E27FC236}">
                <a16:creationId xmlns:a16="http://schemas.microsoft.com/office/drawing/2014/main" id="{13B66A82-2878-BD4F-8FF4-459612CDA422}"/>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67591" name="Rectangle 7">
            <a:extLst>
              <a:ext uri="{FF2B5EF4-FFF2-40B4-BE49-F238E27FC236}">
                <a16:creationId xmlns:a16="http://schemas.microsoft.com/office/drawing/2014/main" id="{FAED1FDE-FDBE-EC4F-81F1-EBAB7F88C25F}"/>
              </a:ext>
            </a:extLst>
          </p:cNvPr>
          <p:cNvSpPr>
            <a:spLocks noChangeArrowheads="1"/>
          </p:cNvSpPr>
          <p:nvPr/>
        </p:nvSpPr>
        <p:spPr bwMode="auto">
          <a:xfrm>
            <a:off x="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67592" name="Rectangle 23">
            <a:extLst>
              <a:ext uri="{FF2B5EF4-FFF2-40B4-BE49-F238E27FC236}">
                <a16:creationId xmlns:a16="http://schemas.microsoft.com/office/drawing/2014/main" id="{9A60B2EE-0E12-1447-8C28-83407FE31AC8}"/>
              </a:ext>
            </a:extLst>
          </p:cNvPr>
          <p:cNvSpPr>
            <a:spLocks noChangeArrowheads="1"/>
          </p:cNvSpPr>
          <p:nvPr/>
        </p:nvSpPr>
        <p:spPr bwMode="auto">
          <a:xfrm>
            <a:off x="0" y="1824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67593" name="Text Box 30">
            <a:extLst>
              <a:ext uri="{FF2B5EF4-FFF2-40B4-BE49-F238E27FC236}">
                <a16:creationId xmlns:a16="http://schemas.microsoft.com/office/drawing/2014/main" id="{DEC19A68-DD61-6C4A-85DE-D0A1B305EA78}"/>
              </a:ext>
            </a:extLst>
          </p:cNvPr>
          <p:cNvSpPr txBox="1">
            <a:spLocks noChangeArrowheads="1"/>
          </p:cNvSpPr>
          <p:nvPr/>
        </p:nvSpPr>
        <p:spPr bwMode="auto">
          <a:xfrm>
            <a:off x="304800" y="990600"/>
            <a:ext cx="5943600" cy="503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Defects are caused in two ways (sideways and downward transitions into the defective state):</a:t>
            </a:r>
          </a:p>
          <a:p>
            <a:pPr eaLnBrk="1" hangingPunct="1">
              <a:spcBef>
                <a:spcPct val="0"/>
              </a:spcBef>
              <a:buFontTx/>
              <a:buNone/>
            </a:pPr>
            <a:endParaRPr lang="en-US" altLang="en-US" sz="800"/>
          </a:p>
          <a:p>
            <a:pPr eaLnBrk="1" hangingPunct="1">
              <a:spcBef>
                <a:spcPct val="0"/>
              </a:spcBef>
              <a:buFontTx/>
              <a:buNone/>
            </a:pPr>
            <a:r>
              <a:rPr lang="en-US" altLang="en-US" sz="2000"/>
              <a:t>    a.  Design slips leading to defective components</a:t>
            </a:r>
          </a:p>
          <a:p>
            <a:pPr eaLnBrk="1" hangingPunct="1">
              <a:spcBef>
                <a:spcPct val="0"/>
              </a:spcBef>
              <a:buFontTx/>
              <a:buNone/>
            </a:pPr>
            <a:r>
              <a:rPr lang="en-US" altLang="en-US" sz="2000"/>
              <a:t>    b.  Component wear and aging, or harsh </a:t>
            </a:r>
          </a:p>
          <a:p>
            <a:pPr eaLnBrk="1" hangingPunct="1">
              <a:spcBef>
                <a:spcPct val="0"/>
              </a:spcBef>
              <a:buFontTx/>
              <a:buNone/>
            </a:pPr>
            <a:r>
              <a:rPr lang="en-US" altLang="en-US" sz="2000"/>
              <a:t>         operating conditions (e.g., interference)</a:t>
            </a:r>
          </a:p>
          <a:p>
            <a:pPr eaLnBrk="1" hangingPunct="1">
              <a:spcBef>
                <a:spcPct val="0"/>
              </a:spcBef>
              <a:buFontTx/>
              <a:buNone/>
            </a:pPr>
            <a:endParaRPr lang="en-US" altLang="en-US" sz="2000"/>
          </a:p>
          <a:p>
            <a:pPr eaLnBrk="1" hangingPunct="1">
              <a:spcBef>
                <a:spcPct val="0"/>
              </a:spcBef>
              <a:buFontTx/>
              <a:buNone/>
            </a:pPr>
            <a:r>
              <a:rPr lang="en-US" altLang="en-US" sz="2000"/>
              <a:t>A dormant (ineffective) defect is very hard to detect </a:t>
            </a:r>
          </a:p>
          <a:p>
            <a:pPr eaLnBrk="1" hangingPunct="1">
              <a:spcBef>
                <a:spcPct val="0"/>
              </a:spcBef>
              <a:buFontTx/>
              <a:buNone/>
            </a:pPr>
            <a:endParaRPr lang="en-US" altLang="en-US" sz="2000"/>
          </a:p>
          <a:p>
            <a:pPr eaLnBrk="1" hangingPunct="1">
              <a:spcBef>
                <a:spcPct val="0"/>
              </a:spcBef>
              <a:buFontTx/>
              <a:buNone/>
            </a:pPr>
            <a:r>
              <a:rPr lang="en-US" altLang="en-US" sz="2000"/>
              <a:t>Methods for coping with defects during dormancy:</a:t>
            </a:r>
            <a:endParaRPr lang="en-US" altLang="en-US" sz="2000" i="1"/>
          </a:p>
          <a:p>
            <a:pPr eaLnBrk="1" hangingPunct="1">
              <a:spcBef>
                <a:spcPct val="0"/>
              </a:spcBef>
              <a:buFontTx/>
              <a:buNone/>
            </a:pPr>
            <a:endParaRPr lang="en-US" altLang="en-US" sz="800" i="1"/>
          </a:p>
          <a:p>
            <a:pPr eaLnBrk="1" hangingPunct="1">
              <a:spcBef>
                <a:spcPct val="0"/>
              </a:spcBef>
              <a:buFontTx/>
              <a:buNone/>
            </a:pPr>
            <a:r>
              <a:rPr lang="en-US" altLang="en-US" sz="2000" i="1"/>
              <a:t>    </a:t>
            </a:r>
            <a:r>
              <a:rPr lang="en-US" altLang="en-US" sz="2000"/>
              <a:t>Periodic maintenance </a:t>
            </a:r>
          </a:p>
          <a:p>
            <a:pPr eaLnBrk="1" hangingPunct="1">
              <a:spcBef>
                <a:spcPct val="0"/>
              </a:spcBef>
              <a:buFontTx/>
              <a:buNone/>
            </a:pPr>
            <a:r>
              <a:rPr lang="en-US" altLang="en-US" sz="2000"/>
              <a:t>    Burn-in testing   </a:t>
            </a:r>
          </a:p>
          <a:p>
            <a:pPr eaLnBrk="1" hangingPunct="1">
              <a:spcBef>
                <a:spcPct val="0"/>
              </a:spcBef>
              <a:buFontTx/>
              <a:buNone/>
            </a:pPr>
            <a:endParaRPr lang="en-US" altLang="en-US" sz="2000"/>
          </a:p>
          <a:p>
            <a:pPr eaLnBrk="1" hangingPunct="1">
              <a:spcBef>
                <a:spcPct val="0"/>
              </a:spcBef>
              <a:buFontTx/>
              <a:buNone/>
            </a:pPr>
            <a:r>
              <a:rPr lang="en-US" altLang="en-US" sz="2000"/>
              <a:t>Goal of defect tolerance methods:</a:t>
            </a:r>
          </a:p>
          <a:p>
            <a:pPr eaLnBrk="1" hangingPunct="1">
              <a:spcBef>
                <a:spcPct val="0"/>
              </a:spcBef>
              <a:buFontTx/>
              <a:buNone/>
            </a:pPr>
            <a:endParaRPr lang="en-US" altLang="en-US" sz="800"/>
          </a:p>
          <a:p>
            <a:pPr eaLnBrk="1" hangingPunct="1">
              <a:spcBef>
                <a:spcPct val="0"/>
              </a:spcBef>
              <a:buFontTx/>
              <a:buNone/>
            </a:pPr>
            <a:r>
              <a:rPr lang="en-US" altLang="en-US" sz="2000"/>
              <a:t>    Improving the manufacturing yield</a:t>
            </a:r>
          </a:p>
          <a:p>
            <a:pPr eaLnBrk="1" hangingPunct="1">
              <a:spcBef>
                <a:spcPct val="0"/>
              </a:spcBef>
              <a:buFontTx/>
              <a:buNone/>
            </a:pPr>
            <a:r>
              <a:rPr lang="en-US" altLang="en-US" sz="2000"/>
              <a:t>    Reconfiguration during system operation </a:t>
            </a:r>
          </a:p>
        </p:txBody>
      </p:sp>
      <p:grpSp>
        <p:nvGrpSpPr>
          <p:cNvPr id="67594" name="Group 38">
            <a:extLst>
              <a:ext uri="{FF2B5EF4-FFF2-40B4-BE49-F238E27FC236}">
                <a16:creationId xmlns:a16="http://schemas.microsoft.com/office/drawing/2014/main" id="{68F97104-883C-9C48-B923-D956D2C5623D}"/>
              </a:ext>
            </a:extLst>
          </p:cNvPr>
          <p:cNvGrpSpPr>
            <a:grpSpLocks/>
          </p:cNvGrpSpPr>
          <p:nvPr/>
        </p:nvGrpSpPr>
        <p:grpSpPr bwMode="auto">
          <a:xfrm>
            <a:off x="6400800" y="914400"/>
            <a:ext cx="2427288" cy="5181600"/>
            <a:chOff x="4032" y="576"/>
            <a:chExt cx="1529" cy="3264"/>
          </a:xfrm>
        </p:grpSpPr>
        <p:pic>
          <p:nvPicPr>
            <p:cNvPr id="67595" name="Picture 34">
              <a:extLst>
                <a:ext uri="{FF2B5EF4-FFF2-40B4-BE49-F238E27FC236}">
                  <a16:creationId xmlns:a16="http://schemas.microsoft.com/office/drawing/2014/main" id="{0D08B82E-0EA6-ED4D-BFE6-A6C2B50CE2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 y="576"/>
              <a:ext cx="1529" cy="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6" name="AutoShape 35">
              <a:extLst>
                <a:ext uri="{FF2B5EF4-FFF2-40B4-BE49-F238E27FC236}">
                  <a16:creationId xmlns:a16="http://schemas.microsoft.com/office/drawing/2014/main" id="{AF2CDB3D-99D8-C14E-A16E-F6EDC0EB0230}"/>
                </a:ext>
              </a:extLst>
            </p:cNvPr>
            <p:cNvSpPr>
              <a:spLocks noChangeArrowheads="1"/>
            </p:cNvSpPr>
            <p:nvPr/>
          </p:nvSpPr>
          <p:spPr bwMode="auto">
            <a:xfrm>
              <a:off x="4301" y="1104"/>
              <a:ext cx="1250" cy="240"/>
            </a:xfrm>
            <a:prstGeom prst="roundRect">
              <a:avLst>
                <a:gd name="adj" fmla="val 38333"/>
              </a:avLst>
            </a:prstGeom>
            <a:solidFill>
              <a:srgbClr val="FFCC66">
                <a:alpha val="4901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67597" name="Line 36">
              <a:extLst>
                <a:ext uri="{FF2B5EF4-FFF2-40B4-BE49-F238E27FC236}">
                  <a16:creationId xmlns:a16="http://schemas.microsoft.com/office/drawing/2014/main" id="{53B7E78A-9F33-0D44-A932-D1C641505CF9}"/>
                </a:ext>
              </a:extLst>
            </p:cNvPr>
            <p:cNvSpPr>
              <a:spLocks noChangeShapeType="1"/>
            </p:cNvSpPr>
            <p:nvPr/>
          </p:nvSpPr>
          <p:spPr bwMode="auto">
            <a:xfrm flipV="1">
              <a:off x="4059" y="1214"/>
              <a:ext cx="24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98" name="Line 37">
              <a:extLst>
                <a:ext uri="{FF2B5EF4-FFF2-40B4-BE49-F238E27FC236}">
                  <a16:creationId xmlns:a16="http://schemas.microsoft.com/office/drawing/2014/main" id="{1E78672E-8D9F-914D-A725-C7F402F90519}"/>
                </a:ext>
              </a:extLst>
            </p:cNvPr>
            <p:cNvSpPr>
              <a:spLocks noChangeShapeType="1"/>
            </p:cNvSpPr>
            <p:nvPr/>
          </p:nvSpPr>
          <p:spPr bwMode="auto">
            <a:xfrm flipH="1">
              <a:off x="4560" y="864"/>
              <a:ext cx="0" cy="24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C3AF2B56-7024-DE4E-A753-0E5F7C07D05F}"/>
              </a:ext>
            </a:extLst>
          </p:cNvPr>
          <p:cNvSpPr>
            <a:spLocks noGrp="1"/>
          </p:cNvSpPr>
          <p:nvPr>
            <p:ph type="dt" sz="quarter" idx="10"/>
          </p:nvPr>
        </p:nvSpPr>
        <p:spPr/>
        <p:txBody>
          <a:bodyPr/>
          <a:lstStyle/>
          <a:p>
            <a:pPr>
              <a:defRPr/>
            </a:pPr>
            <a:r>
              <a:rPr lang="en-US" altLang="en-US"/>
              <a:t>Winter 2021</a:t>
            </a:r>
          </a:p>
        </p:txBody>
      </p:sp>
      <p:sp>
        <p:nvSpPr>
          <p:cNvPr id="10" name="Footer Placeholder 4">
            <a:extLst>
              <a:ext uri="{FF2B5EF4-FFF2-40B4-BE49-F238E27FC236}">
                <a16:creationId xmlns:a16="http://schemas.microsoft.com/office/drawing/2014/main" id="{A08730DC-76E2-0749-8026-C9238DBD95ED}"/>
              </a:ext>
            </a:extLst>
          </p:cNvPr>
          <p:cNvSpPr>
            <a:spLocks noGrp="1"/>
          </p:cNvSpPr>
          <p:nvPr>
            <p:ph type="ftr" sz="quarter" idx="11"/>
          </p:nvPr>
        </p:nvSpPr>
        <p:spPr/>
        <p:txBody>
          <a:bodyPr/>
          <a:lstStyle/>
          <a:p>
            <a:pPr>
              <a:defRPr/>
            </a:pPr>
            <a:r>
              <a:rPr lang="en-US" altLang="en-US"/>
              <a:t>Parallel Processing, Some Broad Topics</a:t>
            </a:r>
          </a:p>
        </p:txBody>
      </p:sp>
      <p:sp>
        <p:nvSpPr>
          <p:cNvPr id="68612" name="Slide Number Placeholder 5">
            <a:extLst>
              <a:ext uri="{FF2B5EF4-FFF2-40B4-BE49-F238E27FC236}">
                <a16:creationId xmlns:a16="http://schemas.microsoft.com/office/drawing/2014/main" id="{8E3BE39F-C4E8-A24F-B649-98FBB474E64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BF750A94-BD64-864C-8BF2-8AC277806C70}" type="slidenum">
              <a:rPr lang="en-US" altLang="en-US" sz="1200" smtClean="0"/>
              <a:pPr>
                <a:spcBef>
                  <a:spcPct val="0"/>
                </a:spcBef>
                <a:buFontTx/>
                <a:buNone/>
              </a:pPr>
              <a:t>62</a:t>
            </a:fld>
            <a:endParaRPr lang="en-US" altLang="en-US" sz="1200"/>
          </a:p>
        </p:txBody>
      </p:sp>
      <p:sp>
        <p:nvSpPr>
          <p:cNvPr id="68613" name="Rectangle 2">
            <a:extLst>
              <a:ext uri="{FF2B5EF4-FFF2-40B4-BE49-F238E27FC236}">
                <a16:creationId xmlns:a16="http://schemas.microsoft.com/office/drawing/2014/main" id="{1B19E1D7-E9D9-444E-BC45-191757BE0DA2}"/>
              </a:ext>
            </a:extLst>
          </p:cNvPr>
          <p:cNvSpPr>
            <a:spLocks noGrp="1" noChangeArrowheads="1"/>
          </p:cNvSpPr>
          <p:nvPr>
            <p:ph type="title"/>
          </p:nvPr>
        </p:nvSpPr>
        <p:spPr>
          <a:xfrm>
            <a:off x="228600" y="152400"/>
            <a:ext cx="8686800" cy="685800"/>
          </a:xfrm>
        </p:spPr>
        <p:txBody>
          <a:bodyPr/>
          <a:lstStyle/>
          <a:p>
            <a:pPr eaLnBrk="1" hangingPunct="1"/>
            <a:r>
              <a:rPr lang="en-US" altLang="en-US" sz="2800"/>
              <a:t>Defect Tolerance Schemes for Linear Arrays</a:t>
            </a:r>
          </a:p>
        </p:txBody>
      </p:sp>
      <p:sp>
        <p:nvSpPr>
          <p:cNvPr id="68614" name="Text Box 5">
            <a:extLst>
              <a:ext uri="{FF2B5EF4-FFF2-40B4-BE49-F238E27FC236}">
                <a16:creationId xmlns:a16="http://schemas.microsoft.com/office/drawing/2014/main" id="{9B7E4DFC-121C-BA4C-96AA-021FA9A5714F}"/>
              </a:ext>
            </a:extLst>
          </p:cNvPr>
          <p:cNvSpPr txBox="1">
            <a:spLocks noChangeArrowheads="1"/>
          </p:cNvSpPr>
          <p:nvPr/>
        </p:nvSpPr>
        <p:spPr bwMode="auto">
          <a:xfrm>
            <a:off x="1600200" y="5334000"/>
            <a:ext cx="5867400" cy="7016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19.4    </a:t>
            </a:r>
            <a:r>
              <a:rPr lang="en-US" altLang="en-US" sz="2000"/>
              <a:t>A linear array with a spare processor and embedded switching</a:t>
            </a:r>
            <a:r>
              <a:rPr lang="en-US" altLang="en-US" sz="2000">
                <a:solidFill>
                  <a:srgbClr val="000000"/>
                </a:solidFill>
                <a:cs typeface="Times New Roman" panose="02020603050405020304" pitchFamily="18" charset="0"/>
              </a:rPr>
              <a:t>.</a:t>
            </a:r>
          </a:p>
        </p:txBody>
      </p:sp>
      <p:sp>
        <p:nvSpPr>
          <p:cNvPr id="68615" name="Rectangle 58">
            <a:extLst>
              <a:ext uri="{FF2B5EF4-FFF2-40B4-BE49-F238E27FC236}">
                <a16:creationId xmlns:a16="http://schemas.microsoft.com/office/drawing/2014/main" id="{C9C14F98-2DF2-8049-BEEB-1090630EA9D5}"/>
              </a:ext>
            </a:extLst>
          </p:cNvPr>
          <p:cNvSpPr>
            <a:spLocks noChangeArrowheads="1"/>
          </p:cNvSpPr>
          <p:nvPr/>
        </p:nvSpPr>
        <p:spPr bwMode="auto">
          <a:xfrm>
            <a:off x="0" y="2952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68616" name="Object 57">
            <a:extLst>
              <a:ext uri="{FF2B5EF4-FFF2-40B4-BE49-F238E27FC236}">
                <a16:creationId xmlns:a16="http://schemas.microsoft.com/office/drawing/2014/main" id="{C68B0311-BDAF-B84C-A8A5-6525D76C98FF}"/>
              </a:ext>
            </a:extLst>
          </p:cNvPr>
          <p:cNvGraphicFramePr>
            <a:graphicFrameLocks noChangeAspect="1"/>
          </p:cNvGraphicFramePr>
          <p:nvPr/>
        </p:nvGraphicFramePr>
        <p:xfrm>
          <a:off x="304800" y="1219200"/>
          <a:ext cx="8686800" cy="1554163"/>
        </p:xfrm>
        <a:graphic>
          <a:graphicData uri="http://schemas.openxmlformats.org/presentationml/2006/ole">
            <mc:AlternateContent xmlns:mc="http://schemas.openxmlformats.org/markup-compatibility/2006">
              <mc:Choice xmlns:v="urn:schemas-microsoft-com:vml" Requires="v">
                <p:oleObj spid="_x0000_s68620" r:id="rId3" imgW="5283200" imgH="914400" progId="MSDraw.Drawing.8.2">
                  <p:embed/>
                </p:oleObj>
              </mc:Choice>
              <mc:Fallback>
                <p:oleObj r:id="rId3" imgW="5283200" imgH="914400" progId="MSDraw.Drawing.8.2">
                  <p:embed/>
                  <p:pic>
                    <p:nvPicPr>
                      <p:cNvPr id="0" name="Object 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19200"/>
                        <a:ext cx="86868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8617" name="Rectangle 60">
            <a:extLst>
              <a:ext uri="{FF2B5EF4-FFF2-40B4-BE49-F238E27FC236}">
                <a16:creationId xmlns:a16="http://schemas.microsoft.com/office/drawing/2014/main" id="{2C1A51B2-2D67-A147-865F-5EB70365F671}"/>
              </a:ext>
            </a:extLst>
          </p:cNvPr>
          <p:cNvSpPr>
            <a:spLocks noChangeArrowheads="1"/>
          </p:cNvSpPr>
          <p:nvPr/>
        </p:nvSpPr>
        <p:spPr bwMode="auto">
          <a:xfrm>
            <a:off x="0" y="3038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68618" name="Object 59">
            <a:extLst>
              <a:ext uri="{FF2B5EF4-FFF2-40B4-BE49-F238E27FC236}">
                <a16:creationId xmlns:a16="http://schemas.microsoft.com/office/drawing/2014/main" id="{29280109-20E3-704C-8EF2-C46B79CC5772}"/>
              </a:ext>
            </a:extLst>
          </p:cNvPr>
          <p:cNvGraphicFramePr>
            <a:graphicFrameLocks noChangeAspect="1"/>
          </p:cNvGraphicFramePr>
          <p:nvPr/>
        </p:nvGraphicFramePr>
        <p:xfrm>
          <a:off x="228600" y="3962400"/>
          <a:ext cx="8763000" cy="1300163"/>
        </p:xfrm>
        <a:graphic>
          <a:graphicData uri="http://schemas.openxmlformats.org/presentationml/2006/ole">
            <mc:AlternateContent xmlns:mc="http://schemas.openxmlformats.org/markup-compatibility/2006">
              <mc:Choice xmlns:v="urn:schemas-microsoft-com:vml" Requires="v">
                <p:oleObj spid="_x0000_s68621" r:id="rId5" imgW="4648200" imgH="749300" progId="MSDraw.Drawing.8.2">
                  <p:embed/>
                </p:oleObj>
              </mc:Choice>
              <mc:Fallback>
                <p:oleObj r:id="rId5" imgW="4648200" imgH="749300" progId="MSDraw.Drawing.8.2">
                  <p:embed/>
                  <p:pic>
                    <p:nvPicPr>
                      <p:cNvPr id="0" name="Object 5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962400"/>
                        <a:ext cx="8763000"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8619" name="Text Box 61">
            <a:extLst>
              <a:ext uri="{FF2B5EF4-FFF2-40B4-BE49-F238E27FC236}">
                <a16:creationId xmlns:a16="http://schemas.microsoft.com/office/drawing/2014/main" id="{B0AB0D87-9326-1B4D-AC77-72E9E8843A28}"/>
              </a:ext>
            </a:extLst>
          </p:cNvPr>
          <p:cNvSpPr txBox="1">
            <a:spLocks noChangeArrowheads="1"/>
          </p:cNvSpPr>
          <p:nvPr/>
        </p:nvSpPr>
        <p:spPr bwMode="auto">
          <a:xfrm>
            <a:off x="1676400" y="2895600"/>
            <a:ext cx="5867400" cy="7016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19.3    </a:t>
            </a:r>
            <a:r>
              <a:rPr lang="en-US" altLang="en-US" sz="2000"/>
              <a:t>A linear array with a spare processor and reconfiguration switches.</a:t>
            </a:r>
            <a:endParaRPr lang="en-US" altLang="en-US" sz="2000">
              <a:solidFill>
                <a:srgbClr val="000000"/>
              </a:solidFill>
              <a:cs typeface="Times New Roman" panose="02020603050405020304"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37D1AED7-7386-1448-9244-013F4AB6947E}"/>
              </a:ext>
            </a:extLst>
          </p:cNvPr>
          <p:cNvSpPr>
            <a:spLocks noGrp="1"/>
          </p:cNvSpPr>
          <p:nvPr>
            <p:ph type="dt" sz="quarter" idx="10"/>
          </p:nvPr>
        </p:nvSpPr>
        <p:spPr/>
        <p:txBody>
          <a:bodyPr/>
          <a:lstStyle/>
          <a:p>
            <a:pPr>
              <a:defRPr/>
            </a:pPr>
            <a:r>
              <a:rPr lang="en-US" altLang="en-US"/>
              <a:t>Winter 2021</a:t>
            </a:r>
          </a:p>
        </p:txBody>
      </p:sp>
      <p:sp>
        <p:nvSpPr>
          <p:cNvPr id="11" name="Footer Placeholder 4">
            <a:extLst>
              <a:ext uri="{FF2B5EF4-FFF2-40B4-BE49-F238E27FC236}">
                <a16:creationId xmlns:a16="http://schemas.microsoft.com/office/drawing/2014/main" id="{829FF4AA-CDAF-9745-BCD1-D85C1900B2C1}"/>
              </a:ext>
            </a:extLst>
          </p:cNvPr>
          <p:cNvSpPr>
            <a:spLocks noGrp="1"/>
          </p:cNvSpPr>
          <p:nvPr>
            <p:ph type="ftr" sz="quarter" idx="11"/>
          </p:nvPr>
        </p:nvSpPr>
        <p:spPr/>
        <p:txBody>
          <a:bodyPr/>
          <a:lstStyle/>
          <a:p>
            <a:pPr>
              <a:defRPr/>
            </a:pPr>
            <a:r>
              <a:rPr lang="en-US" altLang="en-US"/>
              <a:t>Parallel Processing, Some Broad Topics</a:t>
            </a:r>
          </a:p>
        </p:txBody>
      </p:sp>
      <p:sp>
        <p:nvSpPr>
          <p:cNvPr id="69636" name="Slide Number Placeholder 5">
            <a:extLst>
              <a:ext uri="{FF2B5EF4-FFF2-40B4-BE49-F238E27FC236}">
                <a16:creationId xmlns:a16="http://schemas.microsoft.com/office/drawing/2014/main" id="{9E001739-B038-9944-AE52-08FF0099423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E7C87BC9-C550-B24A-B876-1CD78C7DF5A7}" type="slidenum">
              <a:rPr lang="en-US" altLang="en-US" sz="1200" smtClean="0"/>
              <a:pPr>
                <a:spcBef>
                  <a:spcPct val="0"/>
                </a:spcBef>
                <a:buFontTx/>
                <a:buNone/>
              </a:pPr>
              <a:t>63</a:t>
            </a:fld>
            <a:endParaRPr lang="en-US" altLang="en-US" sz="1200"/>
          </a:p>
        </p:txBody>
      </p:sp>
      <p:sp>
        <p:nvSpPr>
          <p:cNvPr id="69637" name="Rectangle 2">
            <a:extLst>
              <a:ext uri="{FF2B5EF4-FFF2-40B4-BE49-F238E27FC236}">
                <a16:creationId xmlns:a16="http://schemas.microsoft.com/office/drawing/2014/main" id="{EA446FD4-B5D9-F847-BE9D-142AAD8BE893}"/>
              </a:ext>
            </a:extLst>
          </p:cNvPr>
          <p:cNvSpPr>
            <a:spLocks noGrp="1" noChangeArrowheads="1"/>
          </p:cNvSpPr>
          <p:nvPr>
            <p:ph type="title"/>
          </p:nvPr>
        </p:nvSpPr>
        <p:spPr>
          <a:xfrm>
            <a:off x="304800" y="228600"/>
            <a:ext cx="8534400" cy="457200"/>
          </a:xfrm>
        </p:spPr>
        <p:txBody>
          <a:bodyPr/>
          <a:lstStyle/>
          <a:p>
            <a:pPr eaLnBrk="1" hangingPunct="1"/>
            <a:r>
              <a:rPr lang="en-US" altLang="en-US" sz="2800"/>
              <a:t>Defect Tolerance in 2D Arrays</a:t>
            </a:r>
          </a:p>
        </p:txBody>
      </p:sp>
      <p:sp>
        <p:nvSpPr>
          <p:cNvPr id="69638" name="Text Box 4">
            <a:extLst>
              <a:ext uri="{FF2B5EF4-FFF2-40B4-BE49-F238E27FC236}">
                <a16:creationId xmlns:a16="http://schemas.microsoft.com/office/drawing/2014/main" id="{67579C4E-5214-4E48-B5CF-4587128A634E}"/>
              </a:ext>
            </a:extLst>
          </p:cNvPr>
          <p:cNvSpPr txBox="1">
            <a:spLocks noChangeArrowheads="1"/>
          </p:cNvSpPr>
          <p:nvPr/>
        </p:nvSpPr>
        <p:spPr bwMode="auto">
          <a:xfrm>
            <a:off x="838200" y="4419600"/>
            <a:ext cx="73914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19.5    </a:t>
            </a:r>
            <a:r>
              <a:rPr lang="en-US" altLang="en-US" sz="2000"/>
              <a:t>Two types of reconfiguration switching for 2D arrays</a:t>
            </a:r>
            <a:r>
              <a:rPr lang="en-US" altLang="en-US" sz="2000">
                <a:solidFill>
                  <a:srgbClr val="000000"/>
                </a:solidFill>
                <a:cs typeface="Times New Roman" panose="02020603050405020304" pitchFamily="18" charset="0"/>
              </a:rPr>
              <a:t>.</a:t>
            </a:r>
          </a:p>
        </p:txBody>
      </p:sp>
      <p:sp>
        <p:nvSpPr>
          <p:cNvPr id="69639" name="Rectangle 5">
            <a:extLst>
              <a:ext uri="{FF2B5EF4-FFF2-40B4-BE49-F238E27FC236}">
                <a16:creationId xmlns:a16="http://schemas.microsoft.com/office/drawing/2014/main" id="{9ED7D47A-E0AD-E94B-99F0-F8206FF9CC2E}"/>
              </a:ext>
            </a:extLst>
          </p:cNvPr>
          <p:cNvSpPr>
            <a:spLocks noChangeArrowheads="1"/>
          </p:cNvSpPr>
          <p:nvPr/>
        </p:nvSpPr>
        <p:spPr bwMode="auto">
          <a:xfrm>
            <a:off x="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69640" name="Rectangle 6">
            <a:extLst>
              <a:ext uri="{FF2B5EF4-FFF2-40B4-BE49-F238E27FC236}">
                <a16:creationId xmlns:a16="http://schemas.microsoft.com/office/drawing/2014/main" id="{1F22DE72-749D-3843-B0DA-E87B785C9329}"/>
              </a:ext>
            </a:extLst>
          </p:cNvPr>
          <p:cNvSpPr>
            <a:spLocks noChangeArrowheads="1"/>
          </p:cNvSpPr>
          <p:nvPr/>
        </p:nvSpPr>
        <p:spPr bwMode="auto">
          <a:xfrm>
            <a:off x="0" y="1824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69641" name="Rectangle 51">
            <a:extLst>
              <a:ext uri="{FF2B5EF4-FFF2-40B4-BE49-F238E27FC236}">
                <a16:creationId xmlns:a16="http://schemas.microsoft.com/office/drawing/2014/main" id="{3C523238-B50F-6247-A1D0-9A545584DA75}"/>
              </a:ext>
            </a:extLst>
          </p:cNvPr>
          <p:cNvSpPr>
            <a:spLocks noChangeArrowheads="1"/>
          </p:cNvSpPr>
          <p:nvPr/>
        </p:nvSpPr>
        <p:spPr bwMode="auto">
          <a:xfrm>
            <a:off x="0" y="1881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69642" name="Rectangle 114">
            <a:extLst>
              <a:ext uri="{FF2B5EF4-FFF2-40B4-BE49-F238E27FC236}">
                <a16:creationId xmlns:a16="http://schemas.microsoft.com/office/drawing/2014/main" id="{DB2B9373-5BBD-C547-9673-96C859807497}"/>
              </a:ext>
            </a:extLst>
          </p:cNvPr>
          <p:cNvSpPr>
            <a:spLocks noChangeArrowheads="1"/>
          </p:cNvSpPr>
          <p:nvPr/>
        </p:nvSpPr>
        <p:spPr bwMode="auto">
          <a:xfrm>
            <a:off x="0" y="2595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69643" name="Object 113">
            <a:extLst>
              <a:ext uri="{FF2B5EF4-FFF2-40B4-BE49-F238E27FC236}">
                <a16:creationId xmlns:a16="http://schemas.microsoft.com/office/drawing/2014/main" id="{163531A6-C61B-4A40-80AF-83698E7CDDE0}"/>
              </a:ext>
            </a:extLst>
          </p:cNvPr>
          <p:cNvGraphicFramePr>
            <a:graphicFrameLocks noChangeAspect="1"/>
          </p:cNvGraphicFramePr>
          <p:nvPr/>
        </p:nvGraphicFramePr>
        <p:xfrm>
          <a:off x="304800" y="914400"/>
          <a:ext cx="8153400" cy="3448050"/>
        </p:xfrm>
        <a:graphic>
          <a:graphicData uri="http://schemas.openxmlformats.org/presentationml/2006/ole">
            <mc:AlternateContent xmlns:mc="http://schemas.openxmlformats.org/markup-compatibility/2006">
              <mc:Choice xmlns:v="urn:schemas-microsoft-com:vml" Requires="v">
                <p:oleObj spid="_x0000_s69645" r:id="rId3" imgW="3784600" imgH="1600200" progId="MSDraw.Drawing.8.2">
                  <p:embed/>
                </p:oleObj>
              </mc:Choice>
              <mc:Fallback>
                <p:oleObj r:id="rId3" imgW="3784600" imgH="1600200" progId="MSDraw.Drawing.8.2">
                  <p:embed/>
                  <p:pic>
                    <p:nvPicPr>
                      <p:cNvPr id="0" name="Object 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14400"/>
                        <a:ext cx="8153400"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9644" name="Text Box 115">
            <a:extLst>
              <a:ext uri="{FF2B5EF4-FFF2-40B4-BE49-F238E27FC236}">
                <a16:creationId xmlns:a16="http://schemas.microsoft.com/office/drawing/2014/main" id="{9F18093E-D2D7-1D45-9E99-8AA3C02D5AB8}"/>
              </a:ext>
            </a:extLst>
          </p:cNvPr>
          <p:cNvSpPr txBox="1">
            <a:spLocks noChangeArrowheads="1"/>
          </p:cNvSpPr>
          <p:nvPr/>
        </p:nvSpPr>
        <p:spPr bwMode="auto">
          <a:xfrm>
            <a:off x="457200" y="5181600"/>
            <a:ext cx="8153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rPr>
              <a:t>Assumption:</a:t>
            </a:r>
            <a:r>
              <a:rPr lang="en-US" altLang="en-US" sz="2000"/>
              <a:t> A malfunctioning processor can be bypassed in its row/column by means of a separate switching mechanism (not shown)</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3">
            <a:extLst>
              <a:ext uri="{FF2B5EF4-FFF2-40B4-BE49-F238E27FC236}">
                <a16:creationId xmlns:a16="http://schemas.microsoft.com/office/drawing/2014/main" id="{BBACDC66-AC42-5D44-A473-9785B645D600}"/>
              </a:ext>
            </a:extLst>
          </p:cNvPr>
          <p:cNvSpPr>
            <a:spLocks noGrp="1"/>
          </p:cNvSpPr>
          <p:nvPr>
            <p:ph type="dt" sz="quarter" idx="10"/>
          </p:nvPr>
        </p:nvSpPr>
        <p:spPr/>
        <p:txBody>
          <a:bodyPr/>
          <a:lstStyle/>
          <a:p>
            <a:pPr>
              <a:defRPr/>
            </a:pPr>
            <a:r>
              <a:rPr lang="en-US" altLang="en-US"/>
              <a:t>Winter 2021</a:t>
            </a:r>
          </a:p>
        </p:txBody>
      </p:sp>
      <p:sp>
        <p:nvSpPr>
          <p:cNvPr id="26" name="Footer Placeholder 4">
            <a:extLst>
              <a:ext uri="{FF2B5EF4-FFF2-40B4-BE49-F238E27FC236}">
                <a16:creationId xmlns:a16="http://schemas.microsoft.com/office/drawing/2014/main" id="{26733D73-8E4A-F24E-8CD9-FA66D6DD302E}"/>
              </a:ext>
            </a:extLst>
          </p:cNvPr>
          <p:cNvSpPr>
            <a:spLocks noGrp="1"/>
          </p:cNvSpPr>
          <p:nvPr>
            <p:ph type="ftr" sz="quarter" idx="11"/>
          </p:nvPr>
        </p:nvSpPr>
        <p:spPr/>
        <p:txBody>
          <a:bodyPr/>
          <a:lstStyle/>
          <a:p>
            <a:pPr>
              <a:defRPr/>
            </a:pPr>
            <a:r>
              <a:rPr lang="en-US" altLang="en-US"/>
              <a:t>Parallel Processing, Some Broad Topics</a:t>
            </a:r>
          </a:p>
        </p:txBody>
      </p:sp>
      <p:sp>
        <p:nvSpPr>
          <p:cNvPr id="70660" name="Slide Number Placeholder 5">
            <a:extLst>
              <a:ext uri="{FF2B5EF4-FFF2-40B4-BE49-F238E27FC236}">
                <a16:creationId xmlns:a16="http://schemas.microsoft.com/office/drawing/2014/main" id="{A80BC5E7-F49F-3641-A7B8-AA6785060D0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71577628-FEDE-AA44-BBDF-5DAEF43C443B}" type="slidenum">
              <a:rPr lang="en-US" altLang="en-US" sz="1200" smtClean="0"/>
              <a:pPr>
                <a:spcBef>
                  <a:spcPct val="0"/>
                </a:spcBef>
                <a:buFontTx/>
                <a:buNone/>
              </a:pPr>
              <a:t>64</a:t>
            </a:fld>
            <a:endParaRPr lang="en-US" altLang="en-US" sz="1200"/>
          </a:p>
        </p:txBody>
      </p:sp>
      <p:sp>
        <p:nvSpPr>
          <p:cNvPr id="70661" name="Rectangle 2">
            <a:extLst>
              <a:ext uri="{FF2B5EF4-FFF2-40B4-BE49-F238E27FC236}">
                <a16:creationId xmlns:a16="http://schemas.microsoft.com/office/drawing/2014/main" id="{082EEA4D-3058-DD45-8869-8E3B1D6036A0}"/>
              </a:ext>
            </a:extLst>
          </p:cNvPr>
          <p:cNvSpPr>
            <a:spLocks noGrp="1" noChangeArrowheads="1"/>
          </p:cNvSpPr>
          <p:nvPr>
            <p:ph type="title"/>
          </p:nvPr>
        </p:nvSpPr>
        <p:spPr>
          <a:xfrm>
            <a:off x="152400" y="228600"/>
            <a:ext cx="8763000" cy="533400"/>
          </a:xfrm>
        </p:spPr>
        <p:txBody>
          <a:bodyPr/>
          <a:lstStyle/>
          <a:p>
            <a:pPr eaLnBrk="1" hangingPunct="1"/>
            <a:r>
              <a:rPr lang="en-US" altLang="en-US" sz="2800"/>
              <a:t>A Reconfiguration Scheme for 2D Arrays</a:t>
            </a:r>
          </a:p>
        </p:txBody>
      </p:sp>
      <p:graphicFrame>
        <p:nvGraphicFramePr>
          <p:cNvPr id="70662" name="Object 63">
            <a:extLst>
              <a:ext uri="{FF2B5EF4-FFF2-40B4-BE49-F238E27FC236}">
                <a16:creationId xmlns:a16="http://schemas.microsoft.com/office/drawing/2014/main" id="{B4DF968B-4E1D-5144-B94D-DF28FFB5FD31}"/>
              </a:ext>
            </a:extLst>
          </p:cNvPr>
          <p:cNvGraphicFramePr>
            <a:graphicFrameLocks noChangeAspect="1"/>
          </p:cNvGraphicFramePr>
          <p:nvPr/>
        </p:nvGraphicFramePr>
        <p:xfrm>
          <a:off x="228600" y="1066800"/>
          <a:ext cx="4495800" cy="3937000"/>
        </p:xfrm>
        <a:graphic>
          <a:graphicData uri="http://schemas.openxmlformats.org/presentationml/2006/ole">
            <mc:AlternateContent xmlns:mc="http://schemas.openxmlformats.org/markup-compatibility/2006">
              <mc:Choice xmlns:v="urn:schemas-microsoft-com:vml" Requires="v">
                <p:oleObj spid="_x0000_s70684" r:id="rId3" imgW="3746500" imgH="3276600" progId="MSDraw.Drawing.8.2">
                  <p:embed/>
                </p:oleObj>
              </mc:Choice>
              <mc:Fallback>
                <p:oleObj r:id="rId3" imgW="3746500" imgH="3276600" progId="MSDraw.Drawing.8.2">
                  <p:embed/>
                  <p:pic>
                    <p:nvPicPr>
                      <p:cNvPr id="0" name="Object 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066800"/>
                        <a:ext cx="44958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0663" name="Text Box 68">
            <a:extLst>
              <a:ext uri="{FF2B5EF4-FFF2-40B4-BE49-F238E27FC236}">
                <a16:creationId xmlns:a16="http://schemas.microsoft.com/office/drawing/2014/main" id="{65BD6814-E8FD-6746-AF5F-20F3FAA4B343}"/>
              </a:ext>
            </a:extLst>
          </p:cNvPr>
          <p:cNvSpPr txBox="1">
            <a:spLocks noChangeArrowheads="1"/>
          </p:cNvSpPr>
          <p:nvPr/>
        </p:nvSpPr>
        <p:spPr bwMode="auto">
          <a:xfrm>
            <a:off x="228600" y="5105400"/>
            <a:ext cx="4648200" cy="915988"/>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Fig. 19.6    </a:t>
            </a:r>
            <a:r>
              <a:rPr lang="en-US" altLang="en-US" sz="2000"/>
              <a:t>A 5 </a:t>
            </a:r>
            <a:r>
              <a:rPr lang="en-US" altLang="en-US" sz="2000">
                <a:sym typeface="Symbol" pitchFamily="2" charset="2"/>
              </a:rPr>
              <a:t></a:t>
            </a:r>
            <a:r>
              <a:rPr lang="en-US" altLang="en-US" sz="2000"/>
              <a:t> 5 working array salvaged from a 6 </a:t>
            </a:r>
            <a:r>
              <a:rPr lang="en-US" altLang="en-US" sz="2000">
                <a:sym typeface="Symbol" pitchFamily="2" charset="2"/>
              </a:rPr>
              <a:t></a:t>
            </a:r>
            <a:r>
              <a:rPr lang="en-US" altLang="en-US" sz="2000"/>
              <a:t> 6 redundant mesh through reconfiguration switching.</a:t>
            </a:r>
          </a:p>
        </p:txBody>
      </p:sp>
      <p:grpSp>
        <p:nvGrpSpPr>
          <p:cNvPr id="70664" name="Group 72">
            <a:extLst>
              <a:ext uri="{FF2B5EF4-FFF2-40B4-BE49-F238E27FC236}">
                <a16:creationId xmlns:a16="http://schemas.microsoft.com/office/drawing/2014/main" id="{A02EE629-341E-2044-B381-205B530D3BC2}"/>
              </a:ext>
            </a:extLst>
          </p:cNvPr>
          <p:cNvGrpSpPr>
            <a:grpSpLocks/>
          </p:cNvGrpSpPr>
          <p:nvPr/>
        </p:nvGrpSpPr>
        <p:grpSpPr bwMode="auto">
          <a:xfrm>
            <a:off x="4876800" y="1066800"/>
            <a:ext cx="4038600" cy="4954588"/>
            <a:chOff x="3072" y="672"/>
            <a:chExt cx="2544" cy="3121"/>
          </a:xfrm>
        </p:grpSpPr>
        <p:graphicFrame>
          <p:nvGraphicFramePr>
            <p:cNvPr id="70682" name="Object 65">
              <a:extLst>
                <a:ext uri="{FF2B5EF4-FFF2-40B4-BE49-F238E27FC236}">
                  <a16:creationId xmlns:a16="http://schemas.microsoft.com/office/drawing/2014/main" id="{847F31F9-D728-B040-9A9C-42BC8C69A757}"/>
                </a:ext>
              </a:extLst>
            </p:cNvPr>
            <p:cNvGraphicFramePr>
              <a:graphicFrameLocks noChangeAspect="1"/>
            </p:cNvGraphicFramePr>
            <p:nvPr/>
          </p:nvGraphicFramePr>
          <p:xfrm>
            <a:off x="3072" y="672"/>
            <a:ext cx="2544" cy="2461"/>
          </p:xfrm>
          <a:graphic>
            <a:graphicData uri="http://schemas.openxmlformats.org/presentationml/2006/ole">
              <mc:AlternateContent xmlns:mc="http://schemas.openxmlformats.org/markup-compatibility/2006">
                <mc:Choice xmlns:v="urn:schemas-microsoft-com:vml" Requires="v">
                  <p:oleObj spid="_x0000_s70685" r:id="rId5" imgW="3340100" imgH="3238500" progId="MSDraw.Drawing.8.2">
                    <p:embed/>
                  </p:oleObj>
                </mc:Choice>
                <mc:Fallback>
                  <p:oleObj r:id="rId5" imgW="3340100" imgH="3238500" progId="MSDraw.Drawing.8.2">
                    <p:embed/>
                    <p:pic>
                      <p:nvPicPr>
                        <p:cNvPr id="0" name="Object 6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2" y="672"/>
                          <a:ext cx="2544" cy="2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0683" name="Text Box 69">
              <a:extLst>
                <a:ext uri="{FF2B5EF4-FFF2-40B4-BE49-F238E27FC236}">
                  <a16:creationId xmlns:a16="http://schemas.microsoft.com/office/drawing/2014/main" id="{05393D63-7152-2F45-886B-79FF1ACDAAB0}"/>
                </a:ext>
              </a:extLst>
            </p:cNvPr>
            <p:cNvSpPr txBox="1">
              <a:spLocks noChangeArrowheads="1"/>
            </p:cNvSpPr>
            <p:nvPr/>
          </p:nvSpPr>
          <p:spPr bwMode="auto">
            <a:xfrm>
              <a:off x="3216" y="3216"/>
              <a:ext cx="2400" cy="577"/>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Fig. 19.7    </a:t>
              </a:r>
              <a:r>
                <a:rPr lang="en-US" altLang="en-US" sz="2000"/>
                <a:t>Seven defective processors and their associated compensation paths.</a:t>
              </a:r>
            </a:p>
          </p:txBody>
        </p:sp>
      </p:grpSp>
      <p:grpSp>
        <p:nvGrpSpPr>
          <p:cNvPr id="70665" name="Group 89">
            <a:extLst>
              <a:ext uri="{FF2B5EF4-FFF2-40B4-BE49-F238E27FC236}">
                <a16:creationId xmlns:a16="http://schemas.microsoft.com/office/drawing/2014/main" id="{1A7CB11B-4723-484A-9240-8CA89830C4EF}"/>
              </a:ext>
            </a:extLst>
          </p:cNvPr>
          <p:cNvGrpSpPr>
            <a:grpSpLocks/>
          </p:cNvGrpSpPr>
          <p:nvPr/>
        </p:nvGrpSpPr>
        <p:grpSpPr bwMode="auto">
          <a:xfrm>
            <a:off x="5105400" y="1295400"/>
            <a:ext cx="2819400" cy="2057400"/>
            <a:chOff x="3216" y="816"/>
            <a:chExt cx="1776" cy="1296"/>
          </a:xfrm>
        </p:grpSpPr>
        <p:sp>
          <p:nvSpPr>
            <p:cNvPr id="70675" name="Oval 82">
              <a:extLst>
                <a:ext uri="{FF2B5EF4-FFF2-40B4-BE49-F238E27FC236}">
                  <a16:creationId xmlns:a16="http://schemas.microsoft.com/office/drawing/2014/main" id="{D7220EAE-4961-7141-9F2D-E7B54EEB76C1}"/>
                </a:ext>
              </a:extLst>
            </p:cNvPr>
            <p:cNvSpPr>
              <a:spLocks noChangeArrowheads="1"/>
            </p:cNvSpPr>
            <p:nvPr/>
          </p:nvSpPr>
          <p:spPr bwMode="auto">
            <a:xfrm>
              <a:off x="3216" y="1920"/>
              <a:ext cx="192" cy="192"/>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0676" name="Oval 83">
              <a:extLst>
                <a:ext uri="{FF2B5EF4-FFF2-40B4-BE49-F238E27FC236}">
                  <a16:creationId xmlns:a16="http://schemas.microsoft.com/office/drawing/2014/main" id="{872804CF-E2E2-1244-9B12-42CF1CF83867}"/>
                </a:ext>
              </a:extLst>
            </p:cNvPr>
            <p:cNvSpPr>
              <a:spLocks noChangeArrowheads="1"/>
            </p:cNvSpPr>
            <p:nvPr/>
          </p:nvSpPr>
          <p:spPr bwMode="auto">
            <a:xfrm>
              <a:off x="3616" y="1200"/>
              <a:ext cx="192" cy="192"/>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0677" name="Oval 84">
              <a:extLst>
                <a:ext uri="{FF2B5EF4-FFF2-40B4-BE49-F238E27FC236}">
                  <a16:creationId xmlns:a16="http://schemas.microsoft.com/office/drawing/2014/main" id="{BD61CD37-087E-4247-88E3-89C9CDEDCBA6}"/>
                </a:ext>
              </a:extLst>
            </p:cNvPr>
            <p:cNvSpPr>
              <a:spLocks noChangeArrowheads="1"/>
            </p:cNvSpPr>
            <p:nvPr/>
          </p:nvSpPr>
          <p:spPr bwMode="auto">
            <a:xfrm>
              <a:off x="4013" y="1536"/>
              <a:ext cx="192" cy="192"/>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0678" name="Oval 85">
              <a:extLst>
                <a:ext uri="{FF2B5EF4-FFF2-40B4-BE49-F238E27FC236}">
                  <a16:creationId xmlns:a16="http://schemas.microsoft.com/office/drawing/2014/main" id="{03F0F42F-696A-8940-B9CD-9A49BD964F4F}"/>
                </a:ext>
              </a:extLst>
            </p:cNvPr>
            <p:cNvSpPr>
              <a:spLocks noChangeArrowheads="1"/>
            </p:cNvSpPr>
            <p:nvPr/>
          </p:nvSpPr>
          <p:spPr bwMode="auto">
            <a:xfrm>
              <a:off x="4416" y="1920"/>
              <a:ext cx="192" cy="192"/>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0679" name="Oval 86">
              <a:extLst>
                <a:ext uri="{FF2B5EF4-FFF2-40B4-BE49-F238E27FC236}">
                  <a16:creationId xmlns:a16="http://schemas.microsoft.com/office/drawing/2014/main" id="{59EFB784-C5A2-334B-97C5-15AC15669824}"/>
                </a:ext>
              </a:extLst>
            </p:cNvPr>
            <p:cNvSpPr>
              <a:spLocks noChangeArrowheads="1"/>
            </p:cNvSpPr>
            <p:nvPr/>
          </p:nvSpPr>
          <p:spPr bwMode="auto">
            <a:xfrm>
              <a:off x="3984" y="816"/>
              <a:ext cx="192" cy="192"/>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0680" name="Oval 87">
              <a:extLst>
                <a:ext uri="{FF2B5EF4-FFF2-40B4-BE49-F238E27FC236}">
                  <a16:creationId xmlns:a16="http://schemas.microsoft.com/office/drawing/2014/main" id="{D7A649E9-315D-5543-80DC-4B27BC93864A}"/>
                </a:ext>
              </a:extLst>
            </p:cNvPr>
            <p:cNvSpPr>
              <a:spLocks noChangeArrowheads="1"/>
            </p:cNvSpPr>
            <p:nvPr/>
          </p:nvSpPr>
          <p:spPr bwMode="auto">
            <a:xfrm>
              <a:off x="4416" y="1200"/>
              <a:ext cx="192" cy="192"/>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0681" name="Oval 88">
              <a:extLst>
                <a:ext uri="{FF2B5EF4-FFF2-40B4-BE49-F238E27FC236}">
                  <a16:creationId xmlns:a16="http://schemas.microsoft.com/office/drawing/2014/main" id="{AE41BDAA-5A7D-994D-BF7B-11A048AAB55A}"/>
                </a:ext>
              </a:extLst>
            </p:cNvPr>
            <p:cNvSpPr>
              <a:spLocks noChangeArrowheads="1"/>
            </p:cNvSpPr>
            <p:nvPr/>
          </p:nvSpPr>
          <p:spPr bwMode="auto">
            <a:xfrm>
              <a:off x="4800" y="1536"/>
              <a:ext cx="192" cy="192"/>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grpSp>
        <p:nvGrpSpPr>
          <p:cNvPr id="70666" name="Group 81">
            <a:extLst>
              <a:ext uri="{FF2B5EF4-FFF2-40B4-BE49-F238E27FC236}">
                <a16:creationId xmlns:a16="http://schemas.microsoft.com/office/drawing/2014/main" id="{54662D86-AAF1-BB40-9DFF-9A8F804C11B5}"/>
              </a:ext>
            </a:extLst>
          </p:cNvPr>
          <p:cNvGrpSpPr>
            <a:grpSpLocks/>
          </p:cNvGrpSpPr>
          <p:nvPr/>
        </p:nvGrpSpPr>
        <p:grpSpPr bwMode="auto">
          <a:xfrm>
            <a:off x="6553200" y="1447800"/>
            <a:ext cx="2362200" cy="1143000"/>
            <a:chOff x="4128" y="912"/>
            <a:chExt cx="1488" cy="720"/>
          </a:xfrm>
        </p:grpSpPr>
        <p:sp>
          <p:nvSpPr>
            <p:cNvPr id="70672" name="Line 77">
              <a:extLst>
                <a:ext uri="{FF2B5EF4-FFF2-40B4-BE49-F238E27FC236}">
                  <a16:creationId xmlns:a16="http://schemas.microsoft.com/office/drawing/2014/main" id="{E23F0525-8A72-0840-8264-C351C6C4B362}"/>
                </a:ext>
              </a:extLst>
            </p:cNvPr>
            <p:cNvSpPr>
              <a:spLocks noChangeShapeType="1"/>
            </p:cNvSpPr>
            <p:nvPr/>
          </p:nvSpPr>
          <p:spPr bwMode="auto">
            <a:xfrm flipH="1" flipV="1">
              <a:off x="4128" y="912"/>
              <a:ext cx="1488" cy="0"/>
            </a:xfrm>
            <a:prstGeom prst="line">
              <a:avLst/>
            </a:prstGeom>
            <a:noFill/>
            <a:ln w="762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3" name="Line 78">
              <a:extLst>
                <a:ext uri="{FF2B5EF4-FFF2-40B4-BE49-F238E27FC236}">
                  <a16:creationId xmlns:a16="http://schemas.microsoft.com/office/drawing/2014/main" id="{55EA7B85-DCDB-6E45-84C4-C2C28DBCFB48}"/>
                </a:ext>
              </a:extLst>
            </p:cNvPr>
            <p:cNvSpPr>
              <a:spLocks noChangeShapeType="1"/>
            </p:cNvSpPr>
            <p:nvPr/>
          </p:nvSpPr>
          <p:spPr bwMode="auto">
            <a:xfrm flipH="1" flipV="1">
              <a:off x="4560" y="1296"/>
              <a:ext cx="1056" cy="0"/>
            </a:xfrm>
            <a:prstGeom prst="line">
              <a:avLst/>
            </a:prstGeom>
            <a:noFill/>
            <a:ln w="762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4" name="Line 79">
              <a:extLst>
                <a:ext uri="{FF2B5EF4-FFF2-40B4-BE49-F238E27FC236}">
                  <a16:creationId xmlns:a16="http://schemas.microsoft.com/office/drawing/2014/main" id="{90D62E8D-AED8-CB43-8511-5874C206DCB4}"/>
                </a:ext>
              </a:extLst>
            </p:cNvPr>
            <p:cNvSpPr>
              <a:spLocks noChangeShapeType="1"/>
            </p:cNvSpPr>
            <p:nvPr/>
          </p:nvSpPr>
          <p:spPr bwMode="auto">
            <a:xfrm flipH="1" flipV="1">
              <a:off x="4944" y="1632"/>
              <a:ext cx="672" cy="0"/>
            </a:xfrm>
            <a:prstGeom prst="line">
              <a:avLst/>
            </a:prstGeom>
            <a:noFill/>
            <a:ln w="762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0667" name="Group 80">
            <a:extLst>
              <a:ext uri="{FF2B5EF4-FFF2-40B4-BE49-F238E27FC236}">
                <a16:creationId xmlns:a16="http://schemas.microsoft.com/office/drawing/2014/main" id="{377E3007-C76E-0A44-B829-343EE093E771}"/>
              </a:ext>
            </a:extLst>
          </p:cNvPr>
          <p:cNvGrpSpPr>
            <a:grpSpLocks/>
          </p:cNvGrpSpPr>
          <p:nvPr/>
        </p:nvGrpSpPr>
        <p:grpSpPr bwMode="auto">
          <a:xfrm>
            <a:off x="5264150" y="2133600"/>
            <a:ext cx="1898650" cy="2711450"/>
            <a:chOff x="3316" y="1344"/>
            <a:chExt cx="1196" cy="1708"/>
          </a:xfrm>
        </p:grpSpPr>
        <p:sp>
          <p:nvSpPr>
            <p:cNvPr id="70668" name="Line 73">
              <a:extLst>
                <a:ext uri="{FF2B5EF4-FFF2-40B4-BE49-F238E27FC236}">
                  <a16:creationId xmlns:a16="http://schemas.microsoft.com/office/drawing/2014/main" id="{BCCD41E2-8943-6E4E-911C-B1A761895130}"/>
                </a:ext>
              </a:extLst>
            </p:cNvPr>
            <p:cNvSpPr>
              <a:spLocks noChangeShapeType="1"/>
            </p:cNvSpPr>
            <p:nvPr/>
          </p:nvSpPr>
          <p:spPr bwMode="auto">
            <a:xfrm flipV="1">
              <a:off x="3316" y="2064"/>
              <a:ext cx="0" cy="960"/>
            </a:xfrm>
            <a:prstGeom prst="line">
              <a:avLst/>
            </a:prstGeom>
            <a:noFill/>
            <a:ln w="762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69" name="Line 74">
              <a:extLst>
                <a:ext uri="{FF2B5EF4-FFF2-40B4-BE49-F238E27FC236}">
                  <a16:creationId xmlns:a16="http://schemas.microsoft.com/office/drawing/2014/main" id="{098AC98A-EFA6-9E44-8CC2-F76989739520}"/>
                </a:ext>
              </a:extLst>
            </p:cNvPr>
            <p:cNvSpPr>
              <a:spLocks noChangeShapeType="1"/>
            </p:cNvSpPr>
            <p:nvPr/>
          </p:nvSpPr>
          <p:spPr bwMode="auto">
            <a:xfrm flipV="1">
              <a:off x="3714" y="1344"/>
              <a:ext cx="0" cy="1680"/>
            </a:xfrm>
            <a:prstGeom prst="line">
              <a:avLst/>
            </a:prstGeom>
            <a:noFill/>
            <a:ln w="762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0" name="Line 75">
              <a:extLst>
                <a:ext uri="{FF2B5EF4-FFF2-40B4-BE49-F238E27FC236}">
                  <a16:creationId xmlns:a16="http://schemas.microsoft.com/office/drawing/2014/main" id="{83434584-3E3B-9142-B694-56A5A79D82EA}"/>
                </a:ext>
              </a:extLst>
            </p:cNvPr>
            <p:cNvSpPr>
              <a:spLocks noChangeShapeType="1"/>
            </p:cNvSpPr>
            <p:nvPr/>
          </p:nvSpPr>
          <p:spPr bwMode="auto">
            <a:xfrm flipV="1">
              <a:off x="4117" y="1698"/>
              <a:ext cx="0" cy="1344"/>
            </a:xfrm>
            <a:prstGeom prst="line">
              <a:avLst/>
            </a:prstGeom>
            <a:noFill/>
            <a:ln w="762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1" name="Line 76">
              <a:extLst>
                <a:ext uri="{FF2B5EF4-FFF2-40B4-BE49-F238E27FC236}">
                  <a16:creationId xmlns:a16="http://schemas.microsoft.com/office/drawing/2014/main" id="{235CC6F8-CACD-414C-98CF-E694DF94EF94}"/>
                </a:ext>
              </a:extLst>
            </p:cNvPr>
            <p:cNvSpPr>
              <a:spLocks noChangeShapeType="1"/>
            </p:cNvSpPr>
            <p:nvPr/>
          </p:nvSpPr>
          <p:spPr bwMode="auto">
            <a:xfrm flipV="1">
              <a:off x="4512" y="2044"/>
              <a:ext cx="0" cy="1008"/>
            </a:xfrm>
            <a:prstGeom prst="line">
              <a:avLst/>
            </a:prstGeom>
            <a:noFill/>
            <a:ln w="762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0DE2334A-E8C2-7548-8DFD-7851F86480F9}"/>
              </a:ext>
            </a:extLst>
          </p:cNvPr>
          <p:cNvSpPr>
            <a:spLocks noGrp="1"/>
          </p:cNvSpPr>
          <p:nvPr>
            <p:ph type="dt" sz="quarter" idx="10"/>
          </p:nvPr>
        </p:nvSpPr>
        <p:spPr/>
        <p:txBody>
          <a:bodyPr/>
          <a:lstStyle/>
          <a:p>
            <a:pPr>
              <a:defRPr/>
            </a:pPr>
            <a:r>
              <a:rPr lang="en-US" altLang="en-US"/>
              <a:t>Winter 2021</a:t>
            </a:r>
          </a:p>
        </p:txBody>
      </p:sp>
      <p:sp>
        <p:nvSpPr>
          <p:cNvPr id="13" name="Footer Placeholder 4">
            <a:extLst>
              <a:ext uri="{FF2B5EF4-FFF2-40B4-BE49-F238E27FC236}">
                <a16:creationId xmlns:a16="http://schemas.microsoft.com/office/drawing/2014/main" id="{1FCD654B-4BEC-2D47-9B89-8D10FA674686}"/>
              </a:ext>
            </a:extLst>
          </p:cNvPr>
          <p:cNvSpPr>
            <a:spLocks noGrp="1"/>
          </p:cNvSpPr>
          <p:nvPr>
            <p:ph type="ftr" sz="quarter" idx="11"/>
          </p:nvPr>
        </p:nvSpPr>
        <p:spPr/>
        <p:txBody>
          <a:bodyPr/>
          <a:lstStyle/>
          <a:p>
            <a:pPr>
              <a:defRPr/>
            </a:pPr>
            <a:r>
              <a:rPr lang="en-US" altLang="en-US"/>
              <a:t>Parallel Processing, Some Broad Topics</a:t>
            </a:r>
          </a:p>
        </p:txBody>
      </p:sp>
      <p:sp>
        <p:nvSpPr>
          <p:cNvPr id="71684" name="Slide Number Placeholder 5">
            <a:extLst>
              <a:ext uri="{FF2B5EF4-FFF2-40B4-BE49-F238E27FC236}">
                <a16:creationId xmlns:a16="http://schemas.microsoft.com/office/drawing/2014/main" id="{EC0D7C6B-44BA-C648-B862-CAF96508605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0AFC5254-4235-AE45-BB1C-862B436B6C8E}" type="slidenum">
              <a:rPr lang="en-US" altLang="en-US" sz="1200" smtClean="0"/>
              <a:pPr>
                <a:spcBef>
                  <a:spcPct val="0"/>
                </a:spcBef>
                <a:buFontTx/>
                <a:buNone/>
              </a:pPr>
              <a:t>65</a:t>
            </a:fld>
            <a:endParaRPr lang="en-US" altLang="en-US" sz="1200"/>
          </a:p>
        </p:txBody>
      </p:sp>
      <p:sp>
        <p:nvSpPr>
          <p:cNvPr id="71685" name="Rectangle 2">
            <a:extLst>
              <a:ext uri="{FF2B5EF4-FFF2-40B4-BE49-F238E27FC236}">
                <a16:creationId xmlns:a16="http://schemas.microsoft.com/office/drawing/2014/main" id="{F7E88269-6A0D-E642-AD44-A34139467769}"/>
              </a:ext>
            </a:extLst>
          </p:cNvPr>
          <p:cNvSpPr>
            <a:spLocks noGrp="1" noChangeArrowheads="1"/>
          </p:cNvSpPr>
          <p:nvPr>
            <p:ph type="title"/>
          </p:nvPr>
        </p:nvSpPr>
        <p:spPr>
          <a:xfrm>
            <a:off x="304800" y="304800"/>
            <a:ext cx="8534400" cy="609600"/>
          </a:xfrm>
        </p:spPr>
        <p:txBody>
          <a:bodyPr/>
          <a:lstStyle/>
          <a:p>
            <a:pPr eaLnBrk="1" hangingPunct="1"/>
            <a:r>
              <a:rPr lang="en-US" altLang="en-US" sz="2800"/>
              <a:t>Limits of Defect Tolerance</a:t>
            </a:r>
          </a:p>
        </p:txBody>
      </p:sp>
      <p:sp>
        <p:nvSpPr>
          <p:cNvPr id="71686" name="Rectangle 3">
            <a:extLst>
              <a:ext uri="{FF2B5EF4-FFF2-40B4-BE49-F238E27FC236}">
                <a16:creationId xmlns:a16="http://schemas.microsoft.com/office/drawing/2014/main" id="{59583A36-3E03-114C-ACA3-596AB7852221}"/>
              </a:ext>
            </a:extLst>
          </p:cNvPr>
          <p:cNvSpPr>
            <a:spLocks noChangeArrowheads="1"/>
          </p:cNvSpPr>
          <p:nvPr/>
        </p:nvSpPr>
        <p:spPr bwMode="auto">
          <a:xfrm>
            <a:off x="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1687" name="Rectangle 4">
            <a:extLst>
              <a:ext uri="{FF2B5EF4-FFF2-40B4-BE49-F238E27FC236}">
                <a16:creationId xmlns:a16="http://schemas.microsoft.com/office/drawing/2014/main" id="{CC61D5CC-730D-AE4F-8E65-D82A6CE229A2}"/>
              </a:ext>
            </a:extLst>
          </p:cNvPr>
          <p:cNvSpPr>
            <a:spLocks noChangeArrowheads="1"/>
          </p:cNvSpPr>
          <p:nvPr/>
        </p:nvSpPr>
        <p:spPr bwMode="auto">
          <a:xfrm>
            <a:off x="0" y="1824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1688" name="Rectangle 5">
            <a:extLst>
              <a:ext uri="{FF2B5EF4-FFF2-40B4-BE49-F238E27FC236}">
                <a16:creationId xmlns:a16="http://schemas.microsoft.com/office/drawing/2014/main" id="{C63E3B38-1831-C342-99C0-A829CB45BE64}"/>
              </a:ext>
            </a:extLst>
          </p:cNvPr>
          <p:cNvSpPr>
            <a:spLocks noChangeArrowheads="1"/>
          </p:cNvSpPr>
          <p:nvPr/>
        </p:nvSpPr>
        <p:spPr bwMode="auto">
          <a:xfrm>
            <a:off x="0" y="1881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1689" name="Rectangle 6">
            <a:extLst>
              <a:ext uri="{FF2B5EF4-FFF2-40B4-BE49-F238E27FC236}">
                <a16:creationId xmlns:a16="http://schemas.microsoft.com/office/drawing/2014/main" id="{15886D4D-8FB9-204B-84A2-79F0EAF64C62}"/>
              </a:ext>
            </a:extLst>
          </p:cNvPr>
          <p:cNvSpPr>
            <a:spLocks noChangeArrowheads="1"/>
          </p:cNvSpPr>
          <p:nvPr/>
        </p:nvSpPr>
        <p:spPr bwMode="auto">
          <a:xfrm>
            <a:off x="0" y="1719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1690" name="Rectangle 8">
            <a:extLst>
              <a:ext uri="{FF2B5EF4-FFF2-40B4-BE49-F238E27FC236}">
                <a16:creationId xmlns:a16="http://schemas.microsoft.com/office/drawing/2014/main" id="{8503DAB4-2F46-3B44-8EC4-DF14AF1F818B}"/>
              </a:ext>
            </a:extLst>
          </p:cNvPr>
          <p:cNvSpPr>
            <a:spLocks noChangeArrowheads="1"/>
          </p:cNvSpPr>
          <p:nvPr/>
        </p:nvSpPr>
        <p:spPr bwMode="auto">
          <a:xfrm>
            <a:off x="0" y="1743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1691" name="Text Box 9">
            <a:extLst>
              <a:ext uri="{FF2B5EF4-FFF2-40B4-BE49-F238E27FC236}">
                <a16:creationId xmlns:a16="http://schemas.microsoft.com/office/drawing/2014/main" id="{5EF57BDC-4C56-BD44-BBBC-507615ABD2B4}"/>
              </a:ext>
            </a:extLst>
          </p:cNvPr>
          <p:cNvSpPr txBox="1">
            <a:spLocks noChangeArrowheads="1"/>
          </p:cNvSpPr>
          <p:nvPr/>
        </p:nvSpPr>
        <p:spPr bwMode="auto">
          <a:xfrm>
            <a:off x="1295400" y="3962400"/>
            <a:ext cx="6400800" cy="641350"/>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t>A set of three defective nodes, one of which cannot be accommodated by the compensation-path method.</a:t>
            </a:r>
          </a:p>
        </p:txBody>
      </p:sp>
      <p:sp>
        <p:nvSpPr>
          <p:cNvPr id="71692" name="Rectangle 14">
            <a:extLst>
              <a:ext uri="{FF2B5EF4-FFF2-40B4-BE49-F238E27FC236}">
                <a16:creationId xmlns:a16="http://schemas.microsoft.com/office/drawing/2014/main" id="{3D34A0B0-9D6B-BC4B-AE35-3DC3DFB71ABD}"/>
              </a:ext>
            </a:extLst>
          </p:cNvPr>
          <p:cNvSpPr>
            <a:spLocks noChangeArrowheads="1"/>
          </p:cNvSpPr>
          <p:nvPr/>
        </p:nvSpPr>
        <p:spPr bwMode="auto">
          <a:xfrm>
            <a:off x="0" y="2552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71693" name="Object 13">
            <a:extLst>
              <a:ext uri="{FF2B5EF4-FFF2-40B4-BE49-F238E27FC236}">
                <a16:creationId xmlns:a16="http://schemas.microsoft.com/office/drawing/2014/main" id="{755C03A3-7F81-A64D-AAEB-CD3492FE10D7}"/>
              </a:ext>
            </a:extLst>
          </p:cNvPr>
          <p:cNvGraphicFramePr>
            <a:graphicFrameLocks noChangeAspect="1"/>
          </p:cNvGraphicFramePr>
          <p:nvPr/>
        </p:nvGraphicFramePr>
        <p:xfrm>
          <a:off x="2057400" y="1371600"/>
          <a:ext cx="4572000" cy="2605088"/>
        </p:xfrm>
        <a:graphic>
          <a:graphicData uri="http://schemas.openxmlformats.org/presentationml/2006/ole">
            <mc:AlternateContent xmlns:mc="http://schemas.openxmlformats.org/markup-compatibility/2006">
              <mc:Choice xmlns:v="urn:schemas-microsoft-com:vml" Requires="v">
                <p:oleObj spid="_x0000_s71695" r:id="rId3" imgW="2959100" imgH="1676400" progId="MSDraw.Drawing.8.2">
                  <p:embed/>
                </p:oleObj>
              </mc:Choice>
              <mc:Fallback>
                <p:oleObj r:id="rId3" imgW="2959100" imgH="1676400" progId="MSDraw.Drawing.8.2">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371600"/>
                        <a:ext cx="4572000"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694" name="Text Box 15">
            <a:extLst>
              <a:ext uri="{FF2B5EF4-FFF2-40B4-BE49-F238E27FC236}">
                <a16:creationId xmlns:a16="http://schemas.microsoft.com/office/drawing/2014/main" id="{AE8BD5FF-8F9D-A34B-8469-94A085B6A012}"/>
              </a:ext>
            </a:extLst>
          </p:cNvPr>
          <p:cNvSpPr txBox="1">
            <a:spLocks noChangeArrowheads="1"/>
          </p:cNvSpPr>
          <p:nvPr/>
        </p:nvSpPr>
        <p:spPr bwMode="auto">
          <a:xfrm>
            <a:off x="838200" y="5029200"/>
            <a:ext cx="7467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rPr>
              <a:t>Extension:</a:t>
            </a:r>
            <a:r>
              <a:rPr lang="en-US" altLang="en-US" sz="2000"/>
              <a:t> We can go beyond the 3-defect limit by providing spare rows on top and bottom and spare columns on either side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6">
            <a:extLst>
              <a:ext uri="{FF2B5EF4-FFF2-40B4-BE49-F238E27FC236}">
                <a16:creationId xmlns:a16="http://schemas.microsoft.com/office/drawing/2014/main" id="{ED7F206A-7F6A-254D-9D34-0CD2C33543EB}"/>
              </a:ext>
            </a:extLst>
          </p:cNvPr>
          <p:cNvSpPr>
            <a:spLocks noGrp="1"/>
          </p:cNvSpPr>
          <p:nvPr>
            <p:ph type="dt" sz="quarter" idx="10"/>
          </p:nvPr>
        </p:nvSpPr>
        <p:spPr/>
        <p:txBody>
          <a:bodyPr/>
          <a:lstStyle/>
          <a:p>
            <a:pPr>
              <a:defRPr/>
            </a:pPr>
            <a:r>
              <a:rPr lang="en-US" altLang="en-US"/>
              <a:t>Winter 2021</a:t>
            </a:r>
          </a:p>
        </p:txBody>
      </p:sp>
      <p:sp>
        <p:nvSpPr>
          <p:cNvPr id="10" name="Footer Placeholder 7">
            <a:extLst>
              <a:ext uri="{FF2B5EF4-FFF2-40B4-BE49-F238E27FC236}">
                <a16:creationId xmlns:a16="http://schemas.microsoft.com/office/drawing/2014/main" id="{8A233E43-3801-D843-8761-5F6BBEFF979F}"/>
              </a:ext>
            </a:extLst>
          </p:cNvPr>
          <p:cNvSpPr>
            <a:spLocks noGrp="1"/>
          </p:cNvSpPr>
          <p:nvPr>
            <p:ph type="ftr" sz="quarter" idx="11"/>
          </p:nvPr>
        </p:nvSpPr>
        <p:spPr/>
        <p:txBody>
          <a:bodyPr/>
          <a:lstStyle/>
          <a:p>
            <a:pPr>
              <a:defRPr/>
            </a:pPr>
            <a:r>
              <a:rPr lang="en-US" altLang="en-US"/>
              <a:t>Parallel Processing, Some Broad Topics</a:t>
            </a:r>
          </a:p>
        </p:txBody>
      </p:sp>
      <p:sp>
        <p:nvSpPr>
          <p:cNvPr id="72708" name="Slide Number Placeholder 8">
            <a:extLst>
              <a:ext uri="{FF2B5EF4-FFF2-40B4-BE49-F238E27FC236}">
                <a16:creationId xmlns:a16="http://schemas.microsoft.com/office/drawing/2014/main" id="{6F8BABC5-EAA2-2344-BEE1-8AACC851B01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77D8EE20-D2B1-4946-8D22-EF682A320D0D}" type="slidenum">
              <a:rPr lang="en-US" altLang="en-US" sz="1200" smtClean="0"/>
              <a:pPr>
                <a:spcBef>
                  <a:spcPct val="0"/>
                </a:spcBef>
                <a:buFontTx/>
                <a:buNone/>
              </a:pPr>
              <a:t>66</a:t>
            </a:fld>
            <a:endParaRPr lang="en-US" altLang="en-US" sz="1200"/>
          </a:p>
        </p:txBody>
      </p:sp>
      <p:sp>
        <p:nvSpPr>
          <p:cNvPr id="72709" name="Rectangle 2">
            <a:extLst>
              <a:ext uri="{FF2B5EF4-FFF2-40B4-BE49-F238E27FC236}">
                <a16:creationId xmlns:a16="http://schemas.microsoft.com/office/drawing/2014/main" id="{B9CF69F2-6AEF-754D-81D0-140A13DB68F4}"/>
              </a:ext>
            </a:extLst>
          </p:cNvPr>
          <p:cNvSpPr>
            <a:spLocks noGrp="1" noChangeArrowheads="1"/>
          </p:cNvSpPr>
          <p:nvPr>
            <p:ph type="title" sz="quarter"/>
          </p:nvPr>
        </p:nvSpPr>
        <p:spPr>
          <a:xfrm>
            <a:off x="304800" y="228600"/>
            <a:ext cx="8534400" cy="685800"/>
          </a:xfrm>
        </p:spPr>
        <p:txBody>
          <a:bodyPr/>
          <a:lstStyle/>
          <a:p>
            <a:pPr eaLnBrk="1" hangingPunct="1"/>
            <a:r>
              <a:rPr lang="en-US" altLang="en-US" sz="3200"/>
              <a:t>19.3  Fault-Level Methods</a:t>
            </a:r>
          </a:p>
        </p:txBody>
      </p:sp>
      <p:sp>
        <p:nvSpPr>
          <p:cNvPr id="72710" name="Text Box 42">
            <a:extLst>
              <a:ext uri="{FF2B5EF4-FFF2-40B4-BE49-F238E27FC236}">
                <a16:creationId xmlns:a16="http://schemas.microsoft.com/office/drawing/2014/main" id="{4A226CE9-0122-4E47-8EC6-740FAE92FC79}"/>
              </a:ext>
            </a:extLst>
          </p:cNvPr>
          <p:cNvSpPr txBox="1">
            <a:spLocks noChangeArrowheads="1"/>
          </p:cNvSpPr>
          <p:nvPr/>
        </p:nvSpPr>
        <p:spPr bwMode="auto">
          <a:xfrm>
            <a:off x="304800" y="990600"/>
            <a:ext cx="5943600" cy="506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0"/>
              </a:spcBef>
              <a:buFontTx/>
              <a:buNone/>
            </a:pPr>
            <a:r>
              <a:rPr lang="en-US" altLang="en-US" sz="2000"/>
              <a:t>Faults are caused in two ways (sideways and downward transitions into the faulty state):</a:t>
            </a:r>
          </a:p>
          <a:p>
            <a:pPr eaLnBrk="1" hangingPunct="1">
              <a:lnSpc>
                <a:spcPct val="95000"/>
              </a:lnSpc>
              <a:spcBef>
                <a:spcPct val="0"/>
              </a:spcBef>
              <a:buFontTx/>
              <a:buNone/>
            </a:pPr>
            <a:endParaRPr lang="en-US" altLang="en-US" sz="800"/>
          </a:p>
          <a:p>
            <a:pPr eaLnBrk="1" hangingPunct="1">
              <a:lnSpc>
                <a:spcPct val="95000"/>
              </a:lnSpc>
              <a:spcBef>
                <a:spcPct val="0"/>
              </a:spcBef>
              <a:buFontTx/>
              <a:buNone/>
            </a:pPr>
            <a:r>
              <a:rPr lang="en-US" altLang="en-US" sz="2000"/>
              <a:t>    a.  Design slips leading to incorrect logic circuits</a:t>
            </a:r>
          </a:p>
          <a:p>
            <a:pPr eaLnBrk="1" hangingPunct="1">
              <a:lnSpc>
                <a:spcPct val="95000"/>
              </a:lnSpc>
              <a:spcBef>
                <a:spcPct val="0"/>
              </a:spcBef>
              <a:buFontTx/>
              <a:buNone/>
            </a:pPr>
            <a:r>
              <a:rPr lang="en-US" altLang="en-US" sz="2000"/>
              <a:t>    b.  Exercising of defective components, leading</a:t>
            </a:r>
          </a:p>
          <a:p>
            <a:pPr eaLnBrk="1" hangingPunct="1">
              <a:lnSpc>
                <a:spcPct val="95000"/>
              </a:lnSpc>
              <a:spcBef>
                <a:spcPct val="0"/>
              </a:spcBef>
              <a:buFontTx/>
              <a:buNone/>
            </a:pPr>
            <a:r>
              <a:rPr lang="en-US" altLang="en-US" sz="2000"/>
              <a:t>         to incorrect logic values or decisions</a:t>
            </a:r>
          </a:p>
          <a:p>
            <a:pPr eaLnBrk="1" hangingPunct="1">
              <a:lnSpc>
                <a:spcPct val="95000"/>
              </a:lnSpc>
              <a:spcBef>
                <a:spcPct val="0"/>
              </a:spcBef>
              <a:buFontTx/>
              <a:buNone/>
            </a:pPr>
            <a:endParaRPr lang="en-US" altLang="en-US" sz="2000"/>
          </a:p>
          <a:p>
            <a:pPr eaLnBrk="1" hangingPunct="1">
              <a:lnSpc>
                <a:spcPct val="95000"/>
              </a:lnSpc>
              <a:spcBef>
                <a:spcPct val="0"/>
              </a:spcBef>
              <a:buFontTx/>
              <a:buNone/>
            </a:pPr>
            <a:r>
              <a:rPr lang="en-US" altLang="en-US" sz="2000"/>
              <a:t>Classified as permanent / intermittent / transient, local / catastrophic, and dormant / active</a:t>
            </a:r>
          </a:p>
          <a:p>
            <a:pPr eaLnBrk="1" hangingPunct="1">
              <a:lnSpc>
                <a:spcPct val="95000"/>
              </a:lnSpc>
              <a:spcBef>
                <a:spcPct val="0"/>
              </a:spcBef>
              <a:buFontTx/>
              <a:buNone/>
            </a:pPr>
            <a:endParaRPr lang="en-US" altLang="en-US" sz="2000"/>
          </a:p>
          <a:p>
            <a:pPr eaLnBrk="1" hangingPunct="1">
              <a:lnSpc>
                <a:spcPct val="95000"/>
              </a:lnSpc>
              <a:spcBef>
                <a:spcPct val="0"/>
              </a:spcBef>
              <a:buFontTx/>
              <a:buNone/>
            </a:pPr>
            <a:r>
              <a:rPr lang="en-US" altLang="en-US" sz="2000"/>
              <a:t>Faults are detected through testing:</a:t>
            </a:r>
            <a:endParaRPr lang="en-US" altLang="en-US" sz="2000" i="1"/>
          </a:p>
          <a:p>
            <a:pPr eaLnBrk="1" hangingPunct="1">
              <a:lnSpc>
                <a:spcPct val="95000"/>
              </a:lnSpc>
              <a:spcBef>
                <a:spcPct val="0"/>
              </a:spcBef>
              <a:buFontTx/>
              <a:buNone/>
            </a:pPr>
            <a:endParaRPr lang="en-US" altLang="en-US" sz="800" i="1"/>
          </a:p>
          <a:p>
            <a:pPr eaLnBrk="1" hangingPunct="1">
              <a:lnSpc>
                <a:spcPct val="95000"/>
              </a:lnSpc>
              <a:spcBef>
                <a:spcPct val="0"/>
              </a:spcBef>
              <a:buFontTx/>
              <a:buNone/>
            </a:pPr>
            <a:r>
              <a:rPr lang="en-US" altLang="en-US" sz="2000" i="1"/>
              <a:t>    </a:t>
            </a:r>
            <a:r>
              <a:rPr lang="en-US" altLang="en-US" sz="2000"/>
              <a:t>Off-line (initially, or periodically in test mode) </a:t>
            </a:r>
          </a:p>
          <a:p>
            <a:pPr eaLnBrk="1" hangingPunct="1">
              <a:lnSpc>
                <a:spcPct val="95000"/>
              </a:lnSpc>
              <a:spcBef>
                <a:spcPct val="0"/>
              </a:spcBef>
              <a:buFontTx/>
              <a:buNone/>
            </a:pPr>
            <a:r>
              <a:rPr lang="en-US" altLang="en-US" sz="2000"/>
              <a:t>    On-line or concurrent (self-testing logic)   </a:t>
            </a:r>
          </a:p>
          <a:p>
            <a:pPr eaLnBrk="1" hangingPunct="1">
              <a:lnSpc>
                <a:spcPct val="95000"/>
              </a:lnSpc>
              <a:spcBef>
                <a:spcPct val="0"/>
              </a:spcBef>
              <a:buFontTx/>
              <a:buNone/>
            </a:pPr>
            <a:endParaRPr lang="en-US" altLang="en-US" sz="2000"/>
          </a:p>
          <a:p>
            <a:pPr eaLnBrk="1" hangingPunct="1">
              <a:lnSpc>
                <a:spcPct val="95000"/>
              </a:lnSpc>
              <a:spcBef>
                <a:spcPct val="0"/>
              </a:spcBef>
              <a:buFontTx/>
              <a:buNone/>
            </a:pPr>
            <a:r>
              <a:rPr lang="en-US" altLang="en-US" sz="2000"/>
              <a:t>Goal of fault tolerance methods:</a:t>
            </a:r>
          </a:p>
          <a:p>
            <a:pPr eaLnBrk="1" hangingPunct="1">
              <a:lnSpc>
                <a:spcPct val="95000"/>
              </a:lnSpc>
              <a:spcBef>
                <a:spcPct val="0"/>
              </a:spcBef>
              <a:buFontTx/>
              <a:buNone/>
            </a:pPr>
            <a:endParaRPr lang="en-US" altLang="en-US" sz="800"/>
          </a:p>
          <a:p>
            <a:pPr eaLnBrk="1" hangingPunct="1">
              <a:lnSpc>
                <a:spcPct val="95000"/>
              </a:lnSpc>
              <a:spcBef>
                <a:spcPct val="0"/>
              </a:spcBef>
              <a:buFontTx/>
              <a:buNone/>
            </a:pPr>
            <a:r>
              <a:rPr lang="en-US" altLang="en-US" sz="2000"/>
              <a:t>    Allow uninterrupted operation in the presence of</a:t>
            </a:r>
          </a:p>
          <a:p>
            <a:pPr eaLnBrk="1" hangingPunct="1">
              <a:lnSpc>
                <a:spcPct val="95000"/>
              </a:lnSpc>
              <a:spcBef>
                <a:spcPct val="0"/>
              </a:spcBef>
              <a:buFontTx/>
              <a:buNone/>
            </a:pPr>
            <a:r>
              <a:rPr lang="en-US" altLang="en-US" sz="2000"/>
              <a:t>    faults belonging to a given class (fault model) </a:t>
            </a:r>
          </a:p>
        </p:txBody>
      </p:sp>
      <p:grpSp>
        <p:nvGrpSpPr>
          <p:cNvPr id="72711" name="Group 45">
            <a:extLst>
              <a:ext uri="{FF2B5EF4-FFF2-40B4-BE49-F238E27FC236}">
                <a16:creationId xmlns:a16="http://schemas.microsoft.com/office/drawing/2014/main" id="{B102A034-4130-5A47-8BC7-25E6B1BA561C}"/>
              </a:ext>
            </a:extLst>
          </p:cNvPr>
          <p:cNvGrpSpPr>
            <a:grpSpLocks/>
          </p:cNvGrpSpPr>
          <p:nvPr/>
        </p:nvGrpSpPr>
        <p:grpSpPr bwMode="auto">
          <a:xfrm>
            <a:off x="6400800" y="914400"/>
            <a:ext cx="2427288" cy="5181600"/>
            <a:chOff x="4032" y="576"/>
            <a:chExt cx="1529" cy="3264"/>
          </a:xfrm>
        </p:grpSpPr>
        <p:pic>
          <p:nvPicPr>
            <p:cNvPr id="72712" name="Picture 40">
              <a:extLst>
                <a:ext uri="{FF2B5EF4-FFF2-40B4-BE49-F238E27FC236}">
                  <a16:creationId xmlns:a16="http://schemas.microsoft.com/office/drawing/2014/main" id="{DB40A955-0731-4148-87D0-8E0B6CCD4A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 y="576"/>
              <a:ext cx="1529" cy="3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2713" name="AutoShape 41">
              <a:extLst>
                <a:ext uri="{FF2B5EF4-FFF2-40B4-BE49-F238E27FC236}">
                  <a16:creationId xmlns:a16="http://schemas.microsoft.com/office/drawing/2014/main" id="{CF9181A2-16D5-504C-B18B-FB04E4D62B6E}"/>
                </a:ext>
              </a:extLst>
            </p:cNvPr>
            <p:cNvSpPr>
              <a:spLocks noChangeArrowheads="1"/>
            </p:cNvSpPr>
            <p:nvPr/>
          </p:nvSpPr>
          <p:spPr bwMode="auto">
            <a:xfrm>
              <a:off x="4301" y="1600"/>
              <a:ext cx="1250" cy="240"/>
            </a:xfrm>
            <a:prstGeom prst="roundRect">
              <a:avLst>
                <a:gd name="adj" fmla="val 38333"/>
              </a:avLst>
            </a:prstGeom>
            <a:solidFill>
              <a:srgbClr val="FFCC66">
                <a:alpha val="4901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2714" name="Line 43">
              <a:extLst>
                <a:ext uri="{FF2B5EF4-FFF2-40B4-BE49-F238E27FC236}">
                  <a16:creationId xmlns:a16="http://schemas.microsoft.com/office/drawing/2014/main" id="{9A73DE1A-D5B4-BF4D-AC8C-342295DB7BA9}"/>
                </a:ext>
              </a:extLst>
            </p:cNvPr>
            <p:cNvSpPr>
              <a:spLocks noChangeShapeType="1"/>
            </p:cNvSpPr>
            <p:nvPr/>
          </p:nvSpPr>
          <p:spPr bwMode="auto">
            <a:xfrm flipV="1">
              <a:off x="4059" y="1710"/>
              <a:ext cx="24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5" name="Line 44">
              <a:extLst>
                <a:ext uri="{FF2B5EF4-FFF2-40B4-BE49-F238E27FC236}">
                  <a16:creationId xmlns:a16="http://schemas.microsoft.com/office/drawing/2014/main" id="{FF880A84-6044-8741-A083-9E28282924BF}"/>
                </a:ext>
              </a:extLst>
            </p:cNvPr>
            <p:cNvSpPr>
              <a:spLocks noChangeShapeType="1"/>
            </p:cNvSpPr>
            <p:nvPr/>
          </p:nvSpPr>
          <p:spPr bwMode="auto">
            <a:xfrm flipH="1">
              <a:off x="4560" y="1344"/>
              <a:ext cx="0" cy="24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6">
            <a:extLst>
              <a:ext uri="{FF2B5EF4-FFF2-40B4-BE49-F238E27FC236}">
                <a16:creationId xmlns:a16="http://schemas.microsoft.com/office/drawing/2014/main" id="{8FAB0F7F-0EC3-CA43-9CA2-9EEC2E561476}"/>
              </a:ext>
            </a:extLst>
          </p:cNvPr>
          <p:cNvSpPr>
            <a:spLocks noGrp="1"/>
          </p:cNvSpPr>
          <p:nvPr>
            <p:ph type="dt" sz="quarter" idx="10"/>
          </p:nvPr>
        </p:nvSpPr>
        <p:spPr/>
        <p:txBody>
          <a:bodyPr/>
          <a:lstStyle/>
          <a:p>
            <a:pPr>
              <a:defRPr/>
            </a:pPr>
            <a:r>
              <a:rPr lang="en-US" altLang="en-US"/>
              <a:t>Winter 2021</a:t>
            </a:r>
          </a:p>
        </p:txBody>
      </p:sp>
      <p:sp>
        <p:nvSpPr>
          <p:cNvPr id="12" name="Footer Placeholder 7">
            <a:extLst>
              <a:ext uri="{FF2B5EF4-FFF2-40B4-BE49-F238E27FC236}">
                <a16:creationId xmlns:a16="http://schemas.microsoft.com/office/drawing/2014/main" id="{9AEACC9C-373F-0945-A329-D2E672814B9E}"/>
              </a:ext>
            </a:extLst>
          </p:cNvPr>
          <p:cNvSpPr>
            <a:spLocks noGrp="1"/>
          </p:cNvSpPr>
          <p:nvPr>
            <p:ph type="ftr" sz="quarter" idx="11"/>
          </p:nvPr>
        </p:nvSpPr>
        <p:spPr/>
        <p:txBody>
          <a:bodyPr/>
          <a:lstStyle/>
          <a:p>
            <a:pPr>
              <a:defRPr/>
            </a:pPr>
            <a:r>
              <a:rPr lang="en-US" altLang="en-US"/>
              <a:t>Parallel Processing, Some Broad Topics</a:t>
            </a:r>
          </a:p>
        </p:txBody>
      </p:sp>
      <p:sp>
        <p:nvSpPr>
          <p:cNvPr id="73732" name="Slide Number Placeholder 8">
            <a:extLst>
              <a:ext uri="{FF2B5EF4-FFF2-40B4-BE49-F238E27FC236}">
                <a16:creationId xmlns:a16="http://schemas.microsoft.com/office/drawing/2014/main" id="{B2CEBEB0-D5C7-B541-A1C7-322A09D7FAB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4D938AF2-C867-974F-8E74-3937F7D25D78}" type="slidenum">
              <a:rPr lang="en-US" altLang="en-US" sz="1200" smtClean="0"/>
              <a:pPr>
                <a:spcBef>
                  <a:spcPct val="0"/>
                </a:spcBef>
                <a:buFontTx/>
                <a:buNone/>
              </a:pPr>
              <a:t>67</a:t>
            </a:fld>
            <a:endParaRPr lang="en-US" altLang="en-US" sz="1200"/>
          </a:p>
        </p:txBody>
      </p:sp>
      <p:sp>
        <p:nvSpPr>
          <p:cNvPr id="73733" name="Rectangle 2">
            <a:extLst>
              <a:ext uri="{FF2B5EF4-FFF2-40B4-BE49-F238E27FC236}">
                <a16:creationId xmlns:a16="http://schemas.microsoft.com/office/drawing/2014/main" id="{A242FCBC-4DF8-214C-A367-92F9AE1C1ACA}"/>
              </a:ext>
            </a:extLst>
          </p:cNvPr>
          <p:cNvSpPr>
            <a:spLocks noGrp="1" noChangeArrowheads="1"/>
          </p:cNvSpPr>
          <p:nvPr>
            <p:ph type="title" sz="quarter"/>
          </p:nvPr>
        </p:nvSpPr>
        <p:spPr>
          <a:xfrm>
            <a:off x="228600" y="228600"/>
            <a:ext cx="8686800" cy="457200"/>
          </a:xfrm>
        </p:spPr>
        <p:txBody>
          <a:bodyPr/>
          <a:lstStyle/>
          <a:p>
            <a:pPr eaLnBrk="1" hangingPunct="1"/>
            <a:r>
              <a:rPr lang="en-US" altLang="en-US" sz="2800"/>
              <a:t>Fault Tolerance via Replication</a:t>
            </a:r>
          </a:p>
        </p:txBody>
      </p:sp>
      <p:sp>
        <p:nvSpPr>
          <p:cNvPr id="73734" name="Text Box 3">
            <a:extLst>
              <a:ext uri="{FF2B5EF4-FFF2-40B4-BE49-F238E27FC236}">
                <a16:creationId xmlns:a16="http://schemas.microsoft.com/office/drawing/2014/main" id="{B07EF418-E462-AB42-99F0-CDD7A54F5A6C}"/>
              </a:ext>
            </a:extLst>
          </p:cNvPr>
          <p:cNvSpPr txBox="1">
            <a:spLocks noChangeArrowheads="1"/>
          </p:cNvSpPr>
          <p:nvPr/>
        </p:nvSpPr>
        <p:spPr bwMode="auto">
          <a:xfrm>
            <a:off x="381000" y="5715000"/>
            <a:ext cx="64008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19.8   </a:t>
            </a:r>
            <a:r>
              <a:rPr lang="en-US" altLang="en-US" sz="2000"/>
              <a:t>Fault detection or tolerance with replication. </a:t>
            </a:r>
          </a:p>
        </p:txBody>
      </p:sp>
      <p:sp>
        <p:nvSpPr>
          <p:cNvPr id="73735" name="Rectangle 4">
            <a:extLst>
              <a:ext uri="{FF2B5EF4-FFF2-40B4-BE49-F238E27FC236}">
                <a16:creationId xmlns:a16="http://schemas.microsoft.com/office/drawing/2014/main" id="{AB337304-2BAB-3846-BAB1-B4938E8997A6}"/>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3736" name="Rectangle 5">
            <a:extLst>
              <a:ext uri="{FF2B5EF4-FFF2-40B4-BE49-F238E27FC236}">
                <a16:creationId xmlns:a16="http://schemas.microsoft.com/office/drawing/2014/main" id="{A00FCCD8-D22A-1944-9584-510098BDE0CE}"/>
              </a:ext>
            </a:extLst>
          </p:cNvPr>
          <p:cNvSpPr>
            <a:spLocks noChangeArrowheads="1"/>
          </p:cNvSpPr>
          <p:nvPr/>
        </p:nvSpPr>
        <p:spPr bwMode="auto">
          <a:xfrm>
            <a:off x="0" y="1509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3737" name="Rectangle 6">
            <a:extLst>
              <a:ext uri="{FF2B5EF4-FFF2-40B4-BE49-F238E27FC236}">
                <a16:creationId xmlns:a16="http://schemas.microsoft.com/office/drawing/2014/main" id="{EDDF60BB-6A14-974E-A315-2EC8F835A967}"/>
              </a:ext>
            </a:extLst>
          </p:cNvPr>
          <p:cNvSpPr>
            <a:spLocks noChangeArrowheads="1"/>
          </p:cNvSpPr>
          <p:nvPr/>
        </p:nvSpPr>
        <p:spPr bwMode="auto">
          <a:xfrm>
            <a:off x="0" y="2562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3738" name="Text Box 7">
            <a:extLst>
              <a:ext uri="{FF2B5EF4-FFF2-40B4-BE49-F238E27FC236}">
                <a16:creationId xmlns:a16="http://schemas.microsoft.com/office/drawing/2014/main" id="{EFDE9AE4-82AB-CC47-B00D-6B2CC89F0957}"/>
              </a:ext>
            </a:extLst>
          </p:cNvPr>
          <p:cNvSpPr txBox="1">
            <a:spLocks noChangeArrowheads="1"/>
          </p:cNvSpPr>
          <p:nvPr/>
        </p:nvSpPr>
        <p:spPr bwMode="auto">
          <a:xfrm>
            <a:off x="5410200" y="1219200"/>
            <a:ext cx="3429000" cy="1463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CC3300"/>
                </a:solidFill>
              </a:rPr>
              <a:t>Hardware replication:</a:t>
            </a:r>
          </a:p>
          <a:p>
            <a:pPr eaLnBrk="1" hangingPunct="1">
              <a:spcBef>
                <a:spcPct val="0"/>
              </a:spcBef>
              <a:buFontTx/>
              <a:buNone/>
            </a:pPr>
            <a:endParaRPr lang="en-US" altLang="en-US" sz="1000" b="1">
              <a:solidFill>
                <a:srgbClr val="CC3300"/>
              </a:solidFill>
            </a:endParaRPr>
          </a:p>
          <a:p>
            <a:pPr eaLnBrk="1" hangingPunct="1">
              <a:spcBef>
                <a:spcPct val="0"/>
              </a:spcBef>
              <a:buFontTx/>
              <a:buNone/>
            </a:pPr>
            <a:r>
              <a:rPr lang="en-US" altLang="en-US" sz="2000"/>
              <a:t>Duplication with comparison</a:t>
            </a:r>
          </a:p>
          <a:p>
            <a:pPr eaLnBrk="1" hangingPunct="1">
              <a:spcBef>
                <a:spcPct val="0"/>
              </a:spcBef>
              <a:buFontTx/>
              <a:buNone/>
            </a:pPr>
            <a:r>
              <a:rPr lang="en-US" altLang="en-US" sz="2000"/>
              <a:t>Pair and spare</a:t>
            </a:r>
          </a:p>
          <a:p>
            <a:pPr eaLnBrk="1" hangingPunct="1">
              <a:spcBef>
                <a:spcPct val="0"/>
              </a:spcBef>
              <a:buFontTx/>
              <a:buNone/>
            </a:pPr>
            <a:r>
              <a:rPr lang="en-US" altLang="en-US" sz="2000"/>
              <a:t>Triplication with voting</a:t>
            </a:r>
          </a:p>
        </p:txBody>
      </p:sp>
      <p:sp>
        <p:nvSpPr>
          <p:cNvPr id="73739" name="Rectangle 8">
            <a:extLst>
              <a:ext uri="{FF2B5EF4-FFF2-40B4-BE49-F238E27FC236}">
                <a16:creationId xmlns:a16="http://schemas.microsoft.com/office/drawing/2014/main" id="{3A0555DF-77BA-C947-94D4-BEA528CC6692}"/>
              </a:ext>
            </a:extLst>
          </p:cNvPr>
          <p:cNvSpPr>
            <a:spLocks noChangeArrowheads="1"/>
          </p:cNvSpPr>
          <p:nvPr/>
        </p:nvSpPr>
        <p:spPr bwMode="auto">
          <a:xfrm>
            <a:off x="0" y="1566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73740" name="Object 9">
            <a:extLst>
              <a:ext uri="{FF2B5EF4-FFF2-40B4-BE49-F238E27FC236}">
                <a16:creationId xmlns:a16="http://schemas.microsoft.com/office/drawing/2014/main" id="{EC2A0134-781E-A54B-9F9C-19D65B88B78C}"/>
              </a:ext>
            </a:extLst>
          </p:cNvPr>
          <p:cNvGraphicFramePr>
            <a:graphicFrameLocks noChangeAspect="1"/>
          </p:cNvGraphicFramePr>
          <p:nvPr/>
        </p:nvGraphicFramePr>
        <p:xfrm>
          <a:off x="152400" y="762000"/>
          <a:ext cx="5257800" cy="5105400"/>
        </p:xfrm>
        <a:graphic>
          <a:graphicData uri="http://schemas.openxmlformats.org/presentationml/2006/ole">
            <mc:AlternateContent xmlns:mc="http://schemas.openxmlformats.org/markup-compatibility/2006">
              <mc:Choice xmlns:v="urn:schemas-microsoft-com:vml" Requires="v">
                <p:oleObj spid="_x0000_s73742" r:id="rId3" imgW="3543300" imgH="3568700" progId="MSDraw.Drawing.8.2">
                  <p:embed/>
                </p:oleObj>
              </mc:Choice>
              <mc:Fallback>
                <p:oleObj r:id="rId3" imgW="3543300" imgH="3568700" progId="MSDraw.Drawing.8.2">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762000"/>
                        <a:ext cx="5257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3741" name="Text Box 10">
            <a:extLst>
              <a:ext uri="{FF2B5EF4-FFF2-40B4-BE49-F238E27FC236}">
                <a16:creationId xmlns:a16="http://schemas.microsoft.com/office/drawing/2014/main" id="{90762759-39A5-0842-96CC-EA257854D7D5}"/>
              </a:ext>
            </a:extLst>
          </p:cNvPr>
          <p:cNvSpPr txBox="1">
            <a:spLocks noChangeArrowheads="1"/>
          </p:cNvSpPr>
          <p:nvPr/>
        </p:nvSpPr>
        <p:spPr bwMode="auto">
          <a:xfrm>
            <a:off x="5410200" y="3124200"/>
            <a:ext cx="3429000" cy="234791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These schemes involve high redundancy (100 or 200%)</a:t>
            </a:r>
          </a:p>
          <a:p>
            <a:pPr eaLnBrk="1" hangingPunct="1">
              <a:spcBef>
                <a:spcPct val="0"/>
              </a:spcBef>
              <a:buFontTx/>
              <a:buNone/>
            </a:pPr>
            <a:endParaRPr lang="en-US" altLang="en-US" sz="800"/>
          </a:p>
          <a:p>
            <a:pPr eaLnBrk="1" hangingPunct="1">
              <a:spcBef>
                <a:spcPct val="0"/>
              </a:spcBef>
              <a:buFontTx/>
              <a:buNone/>
            </a:pPr>
            <a:r>
              <a:rPr lang="en-US" altLang="en-US" sz="2000"/>
              <a:t>Lower redundancy possible in some cases: e.g., periodic balanced sorting networks can tolerate certain faults if provided with extra stages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E966B727-1AA1-9D45-9998-4105772DBF4B}"/>
              </a:ext>
            </a:extLst>
          </p:cNvPr>
          <p:cNvSpPr>
            <a:spLocks noGrp="1"/>
          </p:cNvSpPr>
          <p:nvPr>
            <p:ph type="dt" sz="quarter" idx="10"/>
          </p:nvPr>
        </p:nvSpPr>
        <p:spPr/>
        <p:txBody>
          <a:bodyPr/>
          <a:lstStyle/>
          <a:p>
            <a:pPr>
              <a:defRPr/>
            </a:pPr>
            <a:r>
              <a:rPr lang="en-US" altLang="en-US"/>
              <a:t>Winter 2021</a:t>
            </a:r>
          </a:p>
        </p:txBody>
      </p:sp>
      <p:sp>
        <p:nvSpPr>
          <p:cNvPr id="8" name="Footer Placeholder 4">
            <a:extLst>
              <a:ext uri="{FF2B5EF4-FFF2-40B4-BE49-F238E27FC236}">
                <a16:creationId xmlns:a16="http://schemas.microsoft.com/office/drawing/2014/main" id="{318C82BE-6F06-4048-8E4F-73CB53D5D91D}"/>
              </a:ext>
            </a:extLst>
          </p:cNvPr>
          <p:cNvSpPr>
            <a:spLocks noGrp="1"/>
          </p:cNvSpPr>
          <p:nvPr>
            <p:ph type="ftr" sz="quarter" idx="11"/>
          </p:nvPr>
        </p:nvSpPr>
        <p:spPr/>
        <p:txBody>
          <a:bodyPr/>
          <a:lstStyle/>
          <a:p>
            <a:pPr>
              <a:defRPr/>
            </a:pPr>
            <a:r>
              <a:rPr lang="en-US" altLang="en-US"/>
              <a:t>Parallel Processing, Some Broad Topics</a:t>
            </a:r>
          </a:p>
        </p:txBody>
      </p:sp>
      <p:sp>
        <p:nvSpPr>
          <p:cNvPr id="74756" name="Slide Number Placeholder 5">
            <a:extLst>
              <a:ext uri="{FF2B5EF4-FFF2-40B4-BE49-F238E27FC236}">
                <a16:creationId xmlns:a16="http://schemas.microsoft.com/office/drawing/2014/main" id="{C9E6F353-E976-B14C-8186-1E1738F9DF6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FCFFED1E-BD6A-D942-A4E1-7C279B19D060}" type="slidenum">
              <a:rPr lang="en-US" altLang="en-US" sz="1200" smtClean="0"/>
              <a:pPr>
                <a:spcBef>
                  <a:spcPct val="0"/>
                </a:spcBef>
                <a:buFontTx/>
                <a:buNone/>
              </a:pPr>
              <a:t>68</a:t>
            </a:fld>
            <a:endParaRPr lang="en-US" altLang="en-US" sz="1200"/>
          </a:p>
        </p:txBody>
      </p:sp>
      <p:sp>
        <p:nvSpPr>
          <p:cNvPr id="74757" name="Rectangle 2">
            <a:extLst>
              <a:ext uri="{FF2B5EF4-FFF2-40B4-BE49-F238E27FC236}">
                <a16:creationId xmlns:a16="http://schemas.microsoft.com/office/drawing/2014/main" id="{3CF54626-5158-914C-9236-CBBD6DB7DE44}"/>
              </a:ext>
            </a:extLst>
          </p:cNvPr>
          <p:cNvSpPr>
            <a:spLocks noGrp="1" noChangeArrowheads="1"/>
          </p:cNvSpPr>
          <p:nvPr>
            <p:ph type="title"/>
          </p:nvPr>
        </p:nvSpPr>
        <p:spPr>
          <a:xfrm>
            <a:off x="304800" y="152400"/>
            <a:ext cx="8534400" cy="609600"/>
          </a:xfrm>
        </p:spPr>
        <p:txBody>
          <a:bodyPr/>
          <a:lstStyle/>
          <a:p>
            <a:pPr eaLnBrk="1" hangingPunct="1"/>
            <a:r>
              <a:rPr lang="en-US" altLang="en-US" sz="2800"/>
              <a:t>Fault Detection and Bypassing</a:t>
            </a:r>
          </a:p>
        </p:txBody>
      </p:sp>
      <p:sp>
        <p:nvSpPr>
          <p:cNvPr id="74758" name="Text Box 15">
            <a:extLst>
              <a:ext uri="{FF2B5EF4-FFF2-40B4-BE49-F238E27FC236}">
                <a16:creationId xmlns:a16="http://schemas.microsoft.com/office/drawing/2014/main" id="{60F63F70-3EE0-4A40-BC36-91277AB5E9ED}"/>
              </a:ext>
            </a:extLst>
          </p:cNvPr>
          <p:cNvSpPr txBox="1">
            <a:spLocks noChangeArrowheads="1"/>
          </p:cNvSpPr>
          <p:nvPr/>
        </p:nvSpPr>
        <p:spPr bwMode="auto">
          <a:xfrm>
            <a:off x="914400" y="5638800"/>
            <a:ext cx="73152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19.9   </a:t>
            </a:r>
            <a:r>
              <a:rPr lang="en-US" altLang="en-US" sz="2000"/>
              <a:t>Regular butterfly and extra-stage butterfly networks. </a:t>
            </a:r>
          </a:p>
        </p:txBody>
      </p:sp>
      <p:sp>
        <p:nvSpPr>
          <p:cNvPr id="74759" name="Rectangle 18">
            <a:extLst>
              <a:ext uri="{FF2B5EF4-FFF2-40B4-BE49-F238E27FC236}">
                <a16:creationId xmlns:a16="http://schemas.microsoft.com/office/drawing/2014/main" id="{1E0A2499-9C23-604A-B6E9-F7C37C27E2C6}"/>
              </a:ext>
            </a:extLst>
          </p:cNvPr>
          <p:cNvSpPr>
            <a:spLocks noChangeArrowheads="1"/>
          </p:cNvSpPr>
          <p:nvPr/>
        </p:nvSpPr>
        <p:spPr bwMode="auto">
          <a:xfrm>
            <a:off x="0" y="1719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4760" name="Rectangle 21">
            <a:extLst>
              <a:ext uri="{FF2B5EF4-FFF2-40B4-BE49-F238E27FC236}">
                <a16:creationId xmlns:a16="http://schemas.microsoft.com/office/drawing/2014/main" id="{3B5A85E1-2FCE-D14C-8255-95C73B85709A}"/>
              </a:ext>
            </a:extLst>
          </p:cNvPr>
          <p:cNvSpPr>
            <a:spLocks noChangeArrowheads="1"/>
          </p:cNvSpPr>
          <p:nvPr/>
        </p:nvSpPr>
        <p:spPr bwMode="auto">
          <a:xfrm>
            <a:off x="0" y="1814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74761" name="Object 20">
            <a:extLst>
              <a:ext uri="{FF2B5EF4-FFF2-40B4-BE49-F238E27FC236}">
                <a16:creationId xmlns:a16="http://schemas.microsoft.com/office/drawing/2014/main" id="{AFC5A61F-0074-2F49-BAE4-60DEBABA0DC7}"/>
              </a:ext>
            </a:extLst>
          </p:cNvPr>
          <p:cNvGraphicFramePr>
            <a:graphicFrameLocks noChangeAspect="1"/>
          </p:cNvGraphicFramePr>
          <p:nvPr/>
        </p:nvGraphicFramePr>
        <p:xfrm>
          <a:off x="304800" y="914400"/>
          <a:ext cx="8610600" cy="4930775"/>
        </p:xfrm>
        <a:graphic>
          <a:graphicData uri="http://schemas.openxmlformats.org/presentationml/2006/ole">
            <mc:AlternateContent xmlns:mc="http://schemas.openxmlformats.org/markup-compatibility/2006">
              <mc:Choice xmlns:v="urn:schemas-microsoft-com:vml" Requires="v">
                <p:oleObj spid="_x0000_s74762" r:id="rId3" imgW="5410200" imgH="3098800" progId="MSDraw.Drawing.8.2">
                  <p:embed/>
                </p:oleObj>
              </mc:Choice>
              <mc:Fallback>
                <p:oleObj r:id="rId3" imgW="5410200" imgH="3098800" progId="MSDraw.Drawing.8.2">
                  <p:embed/>
                  <p:pic>
                    <p:nvPicPr>
                      <p:cNvPr id="0"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14400"/>
                        <a:ext cx="8610600" cy="49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D26AD2DD-DB33-3344-A382-7D6B72C075E1}"/>
              </a:ext>
            </a:extLst>
          </p:cNvPr>
          <p:cNvSpPr>
            <a:spLocks noGrp="1"/>
          </p:cNvSpPr>
          <p:nvPr>
            <p:ph type="dt" sz="quarter" idx="10"/>
          </p:nvPr>
        </p:nvSpPr>
        <p:spPr/>
        <p:txBody>
          <a:bodyPr/>
          <a:lstStyle/>
          <a:p>
            <a:pPr>
              <a:defRPr/>
            </a:pPr>
            <a:r>
              <a:rPr lang="en-US" altLang="en-US"/>
              <a:t>Winter 2021</a:t>
            </a:r>
          </a:p>
        </p:txBody>
      </p:sp>
      <p:sp>
        <p:nvSpPr>
          <p:cNvPr id="12" name="Footer Placeholder 4">
            <a:extLst>
              <a:ext uri="{FF2B5EF4-FFF2-40B4-BE49-F238E27FC236}">
                <a16:creationId xmlns:a16="http://schemas.microsoft.com/office/drawing/2014/main" id="{1B5FB776-3F48-FD41-AD63-C34220E30469}"/>
              </a:ext>
            </a:extLst>
          </p:cNvPr>
          <p:cNvSpPr>
            <a:spLocks noGrp="1"/>
          </p:cNvSpPr>
          <p:nvPr>
            <p:ph type="ftr" sz="quarter" idx="11"/>
          </p:nvPr>
        </p:nvSpPr>
        <p:spPr/>
        <p:txBody>
          <a:bodyPr/>
          <a:lstStyle/>
          <a:p>
            <a:pPr>
              <a:defRPr/>
            </a:pPr>
            <a:r>
              <a:rPr lang="en-US" altLang="en-US"/>
              <a:t>Parallel Processing, Some Broad Topics</a:t>
            </a:r>
          </a:p>
        </p:txBody>
      </p:sp>
      <p:sp>
        <p:nvSpPr>
          <p:cNvPr id="75780" name="Slide Number Placeholder 5">
            <a:extLst>
              <a:ext uri="{FF2B5EF4-FFF2-40B4-BE49-F238E27FC236}">
                <a16:creationId xmlns:a16="http://schemas.microsoft.com/office/drawing/2014/main" id="{D9CB30C6-3DED-C344-8957-280B3DD689D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B660105C-F293-8E43-B585-0B0283C5B4F9}" type="slidenum">
              <a:rPr lang="en-US" altLang="en-US" sz="1200" smtClean="0"/>
              <a:pPr>
                <a:spcBef>
                  <a:spcPct val="0"/>
                </a:spcBef>
                <a:buFontTx/>
                <a:buNone/>
              </a:pPr>
              <a:t>69</a:t>
            </a:fld>
            <a:endParaRPr lang="en-US" altLang="en-US" sz="1200"/>
          </a:p>
        </p:txBody>
      </p:sp>
      <p:sp>
        <p:nvSpPr>
          <p:cNvPr id="75781" name="Rectangle 2">
            <a:extLst>
              <a:ext uri="{FF2B5EF4-FFF2-40B4-BE49-F238E27FC236}">
                <a16:creationId xmlns:a16="http://schemas.microsoft.com/office/drawing/2014/main" id="{6D0E03CF-B4AE-114D-9ABA-67CC0C267FD7}"/>
              </a:ext>
            </a:extLst>
          </p:cNvPr>
          <p:cNvSpPr>
            <a:spLocks noGrp="1" noChangeArrowheads="1"/>
          </p:cNvSpPr>
          <p:nvPr>
            <p:ph type="title"/>
          </p:nvPr>
        </p:nvSpPr>
        <p:spPr>
          <a:xfrm>
            <a:off x="228600" y="152400"/>
            <a:ext cx="8686800" cy="685800"/>
          </a:xfrm>
        </p:spPr>
        <p:txBody>
          <a:bodyPr/>
          <a:lstStyle/>
          <a:p>
            <a:pPr eaLnBrk="1" hangingPunct="1"/>
            <a:r>
              <a:rPr lang="en-US" altLang="en-US" sz="3200"/>
              <a:t>19.4  Error-Level Methods</a:t>
            </a:r>
          </a:p>
        </p:txBody>
      </p:sp>
      <p:sp>
        <p:nvSpPr>
          <p:cNvPr id="75782" name="Rectangle 7">
            <a:extLst>
              <a:ext uri="{FF2B5EF4-FFF2-40B4-BE49-F238E27FC236}">
                <a16:creationId xmlns:a16="http://schemas.microsoft.com/office/drawing/2014/main" id="{57C09D17-E05A-9945-A2FD-B23F95257EE2}"/>
              </a:ext>
            </a:extLst>
          </p:cNvPr>
          <p:cNvSpPr>
            <a:spLocks noChangeArrowheads="1"/>
          </p:cNvSpPr>
          <p:nvPr/>
        </p:nvSpPr>
        <p:spPr bwMode="auto">
          <a:xfrm>
            <a:off x="0" y="1476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5783" name="Rectangle 11">
            <a:extLst>
              <a:ext uri="{FF2B5EF4-FFF2-40B4-BE49-F238E27FC236}">
                <a16:creationId xmlns:a16="http://schemas.microsoft.com/office/drawing/2014/main" id="{49E092CD-01C3-ED4D-B859-5176204D3E86}"/>
              </a:ext>
            </a:extLst>
          </p:cNvPr>
          <p:cNvSpPr>
            <a:spLocks noChangeArrowheads="1"/>
          </p:cNvSpPr>
          <p:nvPr/>
        </p:nvSpPr>
        <p:spPr bwMode="auto">
          <a:xfrm>
            <a:off x="0" y="1914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nvGrpSpPr>
          <p:cNvPr id="75784" name="Group 55">
            <a:extLst>
              <a:ext uri="{FF2B5EF4-FFF2-40B4-BE49-F238E27FC236}">
                <a16:creationId xmlns:a16="http://schemas.microsoft.com/office/drawing/2014/main" id="{4B96BEE9-C358-1C40-B9DA-BF78F929D4A7}"/>
              </a:ext>
            </a:extLst>
          </p:cNvPr>
          <p:cNvGrpSpPr>
            <a:grpSpLocks/>
          </p:cNvGrpSpPr>
          <p:nvPr/>
        </p:nvGrpSpPr>
        <p:grpSpPr bwMode="auto">
          <a:xfrm>
            <a:off x="6400800" y="914400"/>
            <a:ext cx="2427288" cy="5181600"/>
            <a:chOff x="4032" y="576"/>
            <a:chExt cx="1529" cy="3264"/>
          </a:xfrm>
        </p:grpSpPr>
        <p:pic>
          <p:nvPicPr>
            <p:cNvPr id="75786" name="Picture 51">
              <a:extLst>
                <a:ext uri="{FF2B5EF4-FFF2-40B4-BE49-F238E27FC236}">
                  <a16:creationId xmlns:a16="http://schemas.microsoft.com/office/drawing/2014/main" id="{6C1D9250-2CC9-B046-A18C-EBC6205A54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 y="576"/>
              <a:ext cx="1529" cy="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787" name="AutoShape 52">
              <a:extLst>
                <a:ext uri="{FF2B5EF4-FFF2-40B4-BE49-F238E27FC236}">
                  <a16:creationId xmlns:a16="http://schemas.microsoft.com/office/drawing/2014/main" id="{C940C4BF-FBFC-424A-9A25-C54663ADEC5D}"/>
                </a:ext>
              </a:extLst>
            </p:cNvPr>
            <p:cNvSpPr>
              <a:spLocks noChangeArrowheads="1"/>
            </p:cNvSpPr>
            <p:nvPr/>
          </p:nvSpPr>
          <p:spPr bwMode="auto">
            <a:xfrm>
              <a:off x="4289" y="2098"/>
              <a:ext cx="1250" cy="240"/>
            </a:xfrm>
            <a:prstGeom prst="roundRect">
              <a:avLst>
                <a:gd name="adj" fmla="val 38333"/>
              </a:avLst>
            </a:prstGeom>
            <a:solidFill>
              <a:srgbClr val="FFCC66">
                <a:alpha val="4901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5788" name="Line 53">
              <a:extLst>
                <a:ext uri="{FF2B5EF4-FFF2-40B4-BE49-F238E27FC236}">
                  <a16:creationId xmlns:a16="http://schemas.microsoft.com/office/drawing/2014/main" id="{5A71EC28-E642-C741-AC53-7CDE4EA88C4C}"/>
                </a:ext>
              </a:extLst>
            </p:cNvPr>
            <p:cNvSpPr>
              <a:spLocks noChangeShapeType="1"/>
            </p:cNvSpPr>
            <p:nvPr/>
          </p:nvSpPr>
          <p:spPr bwMode="auto">
            <a:xfrm flipV="1">
              <a:off x="4059" y="2199"/>
              <a:ext cx="24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9" name="Line 54">
              <a:extLst>
                <a:ext uri="{FF2B5EF4-FFF2-40B4-BE49-F238E27FC236}">
                  <a16:creationId xmlns:a16="http://schemas.microsoft.com/office/drawing/2014/main" id="{CAA552B6-E915-274D-A8A8-95EF04F1A911}"/>
                </a:ext>
              </a:extLst>
            </p:cNvPr>
            <p:cNvSpPr>
              <a:spLocks noChangeShapeType="1"/>
            </p:cNvSpPr>
            <p:nvPr/>
          </p:nvSpPr>
          <p:spPr bwMode="auto">
            <a:xfrm flipH="1">
              <a:off x="4548" y="1842"/>
              <a:ext cx="0" cy="24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5785" name="Text Box 56">
            <a:extLst>
              <a:ext uri="{FF2B5EF4-FFF2-40B4-BE49-F238E27FC236}">
                <a16:creationId xmlns:a16="http://schemas.microsoft.com/office/drawing/2014/main" id="{A548E4E5-7C87-EA49-8D9C-5642F88F039F}"/>
              </a:ext>
            </a:extLst>
          </p:cNvPr>
          <p:cNvSpPr txBox="1">
            <a:spLocks noChangeArrowheads="1"/>
          </p:cNvSpPr>
          <p:nvPr/>
        </p:nvSpPr>
        <p:spPr bwMode="auto">
          <a:xfrm>
            <a:off x="381000" y="990600"/>
            <a:ext cx="5943600" cy="506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0"/>
              </a:spcBef>
              <a:buFontTx/>
              <a:buNone/>
            </a:pPr>
            <a:r>
              <a:rPr lang="en-US" altLang="en-US" sz="2000"/>
              <a:t>Errors are caused in two ways (sideways and downward transitions into the erroneous state):</a:t>
            </a:r>
          </a:p>
          <a:p>
            <a:pPr eaLnBrk="1" hangingPunct="1">
              <a:lnSpc>
                <a:spcPct val="95000"/>
              </a:lnSpc>
              <a:spcBef>
                <a:spcPct val="0"/>
              </a:spcBef>
              <a:buFontTx/>
              <a:buNone/>
            </a:pPr>
            <a:endParaRPr lang="en-US" altLang="en-US" sz="800"/>
          </a:p>
          <a:p>
            <a:pPr eaLnBrk="1" hangingPunct="1">
              <a:lnSpc>
                <a:spcPct val="95000"/>
              </a:lnSpc>
              <a:spcBef>
                <a:spcPct val="0"/>
              </a:spcBef>
              <a:buFontTx/>
              <a:buNone/>
            </a:pPr>
            <a:r>
              <a:rPr lang="en-US" altLang="en-US" sz="2000"/>
              <a:t>    a.  Design slips leading to incorrect initial state</a:t>
            </a:r>
          </a:p>
          <a:p>
            <a:pPr eaLnBrk="1" hangingPunct="1">
              <a:lnSpc>
                <a:spcPct val="95000"/>
              </a:lnSpc>
              <a:spcBef>
                <a:spcPct val="0"/>
              </a:spcBef>
              <a:buFontTx/>
              <a:buNone/>
            </a:pPr>
            <a:r>
              <a:rPr lang="en-US" altLang="en-US" sz="2000"/>
              <a:t>    b.  Exercising of faulty circuits, leading to</a:t>
            </a:r>
          </a:p>
          <a:p>
            <a:pPr eaLnBrk="1" hangingPunct="1">
              <a:lnSpc>
                <a:spcPct val="95000"/>
              </a:lnSpc>
              <a:spcBef>
                <a:spcPct val="0"/>
              </a:spcBef>
              <a:buFontTx/>
              <a:buNone/>
            </a:pPr>
            <a:r>
              <a:rPr lang="en-US" altLang="en-US" sz="2000"/>
              <a:t>         deviations in stored values or machine state</a:t>
            </a:r>
          </a:p>
          <a:p>
            <a:pPr eaLnBrk="1" hangingPunct="1">
              <a:lnSpc>
                <a:spcPct val="95000"/>
              </a:lnSpc>
              <a:spcBef>
                <a:spcPct val="0"/>
              </a:spcBef>
              <a:buFontTx/>
              <a:buNone/>
            </a:pPr>
            <a:endParaRPr lang="en-US" altLang="en-US" sz="2000"/>
          </a:p>
          <a:p>
            <a:pPr eaLnBrk="1" hangingPunct="1">
              <a:lnSpc>
                <a:spcPct val="95000"/>
              </a:lnSpc>
              <a:spcBef>
                <a:spcPct val="0"/>
              </a:spcBef>
              <a:buFontTx/>
              <a:buNone/>
            </a:pPr>
            <a:r>
              <a:rPr lang="en-US" altLang="en-US" sz="2000"/>
              <a:t>Classified as single / multiple, inversion / erasure, random / correlated, and symmetric / asymmetric</a:t>
            </a:r>
          </a:p>
          <a:p>
            <a:pPr eaLnBrk="1" hangingPunct="1">
              <a:lnSpc>
                <a:spcPct val="95000"/>
              </a:lnSpc>
              <a:spcBef>
                <a:spcPct val="0"/>
              </a:spcBef>
              <a:buFontTx/>
              <a:buNone/>
            </a:pPr>
            <a:endParaRPr lang="en-US" altLang="en-US" sz="2000"/>
          </a:p>
          <a:p>
            <a:pPr eaLnBrk="1" hangingPunct="1">
              <a:lnSpc>
                <a:spcPct val="95000"/>
              </a:lnSpc>
              <a:spcBef>
                <a:spcPct val="0"/>
              </a:spcBef>
              <a:buFontTx/>
              <a:buNone/>
            </a:pPr>
            <a:r>
              <a:rPr lang="en-US" altLang="en-US" sz="2000"/>
              <a:t>Errors are detected through:</a:t>
            </a:r>
            <a:endParaRPr lang="en-US" altLang="en-US" sz="2000" i="1"/>
          </a:p>
          <a:p>
            <a:pPr eaLnBrk="1" hangingPunct="1">
              <a:lnSpc>
                <a:spcPct val="95000"/>
              </a:lnSpc>
              <a:spcBef>
                <a:spcPct val="0"/>
              </a:spcBef>
              <a:buFontTx/>
              <a:buNone/>
            </a:pPr>
            <a:endParaRPr lang="en-US" altLang="en-US" sz="800" i="1"/>
          </a:p>
          <a:p>
            <a:pPr eaLnBrk="1" hangingPunct="1">
              <a:lnSpc>
                <a:spcPct val="95000"/>
              </a:lnSpc>
              <a:spcBef>
                <a:spcPct val="0"/>
              </a:spcBef>
              <a:buFontTx/>
              <a:buNone/>
            </a:pPr>
            <a:r>
              <a:rPr lang="en-US" altLang="en-US" sz="2000" i="1"/>
              <a:t>    </a:t>
            </a:r>
            <a:r>
              <a:rPr lang="en-US" altLang="en-US" sz="2000"/>
              <a:t>Encoded (redundant) data, plus code checkers </a:t>
            </a:r>
          </a:p>
          <a:p>
            <a:pPr eaLnBrk="1" hangingPunct="1">
              <a:lnSpc>
                <a:spcPct val="95000"/>
              </a:lnSpc>
              <a:spcBef>
                <a:spcPct val="0"/>
              </a:spcBef>
              <a:buFontTx/>
              <a:buNone/>
            </a:pPr>
            <a:r>
              <a:rPr lang="en-US" altLang="en-US" sz="2000"/>
              <a:t>    Reasonableness checks or activity monitoring   </a:t>
            </a:r>
          </a:p>
          <a:p>
            <a:pPr eaLnBrk="1" hangingPunct="1">
              <a:lnSpc>
                <a:spcPct val="95000"/>
              </a:lnSpc>
              <a:spcBef>
                <a:spcPct val="0"/>
              </a:spcBef>
              <a:buFontTx/>
              <a:buNone/>
            </a:pPr>
            <a:endParaRPr lang="en-US" altLang="en-US" sz="2000"/>
          </a:p>
          <a:p>
            <a:pPr eaLnBrk="1" hangingPunct="1">
              <a:lnSpc>
                <a:spcPct val="95000"/>
              </a:lnSpc>
              <a:spcBef>
                <a:spcPct val="0"/>
              </a:spcBef>
              <a:buFontTx/>
              <a:buNone/>
            </a:pPr>
            <a:r>
              <a:rPr lang="en-US" altLang="en-US" sz="2000"/>
              <a:t>Goal of error tolerance methods:</a:t>
            </a:r>
          </a:p>
          <a:p>
            <a:pPr eaLnBrk="1" hangingPunct="1">
              <a:lnSpc>
                <a:spcPct val="95000"/>
              </a:lnSpc>
              <a:spcBef>
                <a:spcPct val="0"/>
              </a:spcBef>
              <a:buFontTx/>
              <a:buNone/>
            </a:pPr>
            <a:endParaRPr lang="en-US" altLang="en-US" sz="800"/>
          </a:p>
          <a:p>
            <a:pPr eaLnBrk="1" hangingPunct="1">
              <a:lnSpc>
                <a:spcPct val="95000"/>
              </a:lnSpc>
              <a:spcBef>
                <a:spcPct val="0"/>
              </a:spcBef>
              <a:buFontTx/>
              <a:buNone/>
            </a:pPr>
            <a:r>
              <a:rPr lang="en-US" altLang="en-US" sz="2000"/>
              <a:t>    Allow uninterrupted operation in the presence of</a:t>
            </a:r>
          </a:p>
          <a:p>
            <a:pPr eaLnBrk="1" hangingPunct="1">
              <a:lnSpc>
                <a:spcPct val="95000"/>
              </a:lnSpc>
              <a:spcBef>
                <a:spcPct val="0"/>
              </a:spcBef>
              <a:buFontTx/>
              <a:buNone/>
            </a:pPr>
            <a:r>
              <a:rPr lang="en-US" altLang="en-US" sz="2000"/>
              <a:t>    errors belonging to a given class (error model)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FAE66E90-C589-2548-9AE3-990AB205B675}"/>
              </a:ext>
            </a:extLst>
          </p:cNvPr>
          <p:cNvSpPr>
            <a:spLocks noGrp="1"/>
          </p:cNvSpPr>
          <p:nvPr>
            <p:ph type="dt" sz="quarter" idx="10"/>
          </p:nvPr>
        </p:nvSpPr>
        <p:spPr/>
        <p:txBody>
          <a:bodyPr/>
          <a:lstStyle/>
          <a:p>
            <a:pPr>
              <a:defRPr/>
            </a:pPr>
            <a:r>
              <a:rPr lang="en-US" altLang="en-US"/>
              <a:t>Winter 2021</a:t>
            </a:r>
          </a:p>
        </p:txBody>
      </p:sp>
      <p:sp>
        <p:nvSpPr>
          <p:cNvPr id="15" name="Footer Placeholder 4">
            <a:extLst>
              <a:ext uri="{FF2B5EF4-FFF2-40B4-BE49-F238E27FC236}">
                <a16:creationId xmlns:a16="http://schemas.microsoft.com/office/drawing/2014/main" id="{5EDEE96E-E25F-5A43-939C-057EEF61333A}"/>
              </a:ext>
            </a:extLst>
          </p:cNvPr>
          <p:cNvSpPr>
            <a:spLocks noGrp="1"/>
          </p:cNvSpPr>
          <p:nvPr>
            <p:ph type="ftr" sz="quarter" idx="11"/>
          </p:nvPr>
        </p:nvSpPr>
        <p:spPr/>
        <p:txBody>
          <a:bodyPr/>
          <a:lstStyle/>
          <a:p>
            <a:pPr>
              <a:defRPr/>
            </a:pPr>
            <a:r>
              <a:rPr lang="en-US" altLang="en-US"/>
              <a:t>Parallel Processing, Some Broad Topics</a:t>
            </a:r>
          </a:p>
        </p:txBody>
      </p:sp>
      <p:sp>
        <p:nvSpPr>
          <p:cNvPr id="10244" name="Slide Number Placeholder 5">
            <a:extLst>
              <a:ext uri="{FF2B5EF4-FFF2-40B4-BE49-F238E27FC236}">
                <a16:creationId xmlns:a16="http://schemas.microsoft.com/office/drawing/2014/main" id="{3956E9AC-4248-D944-B01C-676CC0F81D2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5EBA3C19-9866-6242-8EE9-B8C3B44B0506}" type="slidenum">
              <a:rPr lang="en-US" altLang="en-US" sz="1200" smtClean="0"/>
              <a:pPr>
                <a:spcBef>
                  <a:spcPct val="0"/>
                </a:spcBef>
                <a:buFontTx/>
                <a:buNone/>
              </a:pPr>
              <a:t>7</a:t>
            </a:fld>
            <a:endParaRPr lang="en-US" altLang="en-US" sz="1200"/>
          </a:p>
        </p:txBody>
      </p:sp>
      <p:sp>
        <p:nvSpPr>
          <p:cNvPr id="10245" name="Rectangle 2">
            <a:extLst>
              <a:ext uri="{FF2B5EF4-FFF2-40B4-BE49-F238E27FC236}">
                <a16:creationId xmlns:a16="http://schemas.microsoft.com/office/drawing/2014/main" id="{21425856-607B-A84F-9B62-D39060B02325}"/>
              </a:ext>
            </a:extLst>
          </p:cNvPr>
          <p:cNvSpPr>
            <a:spLocks noGrp="1" noChangeArrowheads="1"/>
          </p:cNvSpPr>
          <p:nvPr>
            <p:ph type="title"/>
          </p:nvPr>
        </p:nvSpPr>
        <p:spPr>
          <a:xfrm>
            <a:off x="304800" y="196850"/>
            <a:ext cx="8534400" cy="762000"/>
          </a:xfrm>
        </p:spPr>
        <p:txBody>
          <a:bodyPr/>
          <a:lstStyle/>
          <a:p>
            <a:pPr eaLnBrk="1" hangingPunct="1"/>
            <a:r>
              <a:rPr lang="en-US" altLang="en-US" sz="2800"/>
              <a:t>Simple Emulation Results</a:t>
            </a:r>
          </a:p>
        </p:txBody>
      </p:sp>
      <p:sp>
        <p:nvSpPr>
          <p:cNvPr id="10246" name="Rectangle 1040">
            <a:extLst>
              <a:ext uri="{FF2B5EF4-FFF2-40B4-BE49-F238E27FC236}">
                <a16:creationId xmlns:a16="http://schemas.microsoft.com/office/drawing/2014/main" id="{80405E71-2592-BA4A-BDED-1463D6FC494D}"/>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247" name="Rectangle 1042">
            <a:extLst>
              <a:ext uri="{FF2B5EF4-FFF2-40B4-BE49-F238E27FC236}">
                <a16:creationId xmlns:a16="http://schemas.microsoft.com/office/drawing/2014/main" id="{611F3C48-5469-7C4E-B1FC-F76C3295E315}"/>
              </a:ext>
            </a:extLst>
          </p:cNvPr>
          <p:cNvSpPr>
            <a:spLocks noChangeArrowheads="1"/>
          </p:cNvSpPr>
          <p:nvPr/>
        </p:nvSpPr>
        <p:spPr bwMode="auto">
          <a:xfrm>
            <a:off x="0" y="2490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248" name="Text Box 1044">
            <a:extLst>
              <a:ext uri="{FF2B5EF4-FFF2-40B4-BE49-F238E27FC236}">
                <a16:creationId xmlns:a16="http://schemas.microsoft.com/office/drawing/2014/main" id="{0CFAD91D-0808-654E-AFBB-50BEF177E407}"/>
              </a:ext>
            </a:extLst>
          </p:cNvPr>
          <p:cNvSpPr txBox="1">
            <a:spLocks noChangeArrowheads="1"/>
          </p:cNvSpPr>
          <p:nvPr/>
        </p:nvSpPr>
        <p:spPr bwMode="auto">
          <a:xfrm>
            <a:off x="304800" y="3124200"/>
            <a:ext cx="5751513"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E40000"/>
                </a:solidFill>
              </a:rPr>
              <a:t>Two general emulation results:</a:t>
            </a:r>
          </a:p>
          <a:p>
            <a:pPr eaLnBrk="1" hangingPunct="1">
              <a:spcBef>
                <a:spcPct val="0"/>
              </a:spcBef>
              <a:buFontTx/>
              <a:buNone/>
            </a:pPr>
            <a:endParaRPr lang="en-US" altLang="en-US" sz="1200" b="1">
              <a:solidFill>
                <a:srgbClr val="E40000"/>
              </a:solidFill>
            </a:endParaRPr>
          </a:p>
          <a:p>
            <a:pPr eaLnBrk="1" hangingPunct="1">
              <a:spcBef>
                <a:spcPct val="0"/>
              </a:spcBef>
              <a:buFontTx/>
              <a:buNone/>
            </a:pPr>
            <a:r>
              <a:rPr lang="en-US" altLang="en-US" sz="2000">
                <a:solidFill>
                  <a:srgbClr val="000000"/>
                </a:solidFill>
                <a:ea typeface="Times New Roman" panose="02020603050405020304" pitchFamily="18" charset="0"/>
                <a:cs typeface="Arial" panose="020B0604020202020204" pitchFamily="34" charset="0"/>
              </a:rPr>
              <a:t>1.  Emulation via graph embedding</a:t>
            </a:r>
          </a:p>
          <a:p>
            <a:pPr eaLnBrk="1" hangingPunct="1">
              <a:spcBef>
                <a:spcPct val="0"/>
              </a:spcBef>
              <a:buFontTx/>
              <a:buNone/>
            </a:pPr>
            <a:endParaRPr lang="en-US" altLang="en-US" sz="800">
              <a:solidFill>
                <a:srgbClr val="000000"/>
              </a:solidFill>
              <a:ea typeface="Times New Roman" panose="02020603050405020304" pitchFamily="18" charset="0"/>
              <a:cs typeface="Arial" panose="020B0604020202020204" pitchFamily="34" charset="0"/>
            </a:endParaRPr>
          </a:p>
          <a:p>
            <a:pPr eaLnBrk="1" hangingPunct="1">
              <a:spcBef>
                <a:spcPct val="0"/>
              </a:spcBef>
              <a:buFontTx/>
              <a:buNone/>
            </a:pPr>
            <a:r>
              <a:rPr lang="en-US" altLang="en-US" sz="2000">
                <a:solidFill>
                  <a:srgbClr val="000000"/>
                </a:solidFill>
                <a:ea typeface="Times New Roman" panose="02020603050405020304" pitchFamily="18" charset="0"/>
                <a:cs typeface="Arial" panose="020B0604020202020204" pitchFamily="34" charset="0"/>
              </a:rPr>
              <a:t>     Slowdown </a:t>
            </a:r>
            <a:r>
              <a:rPr lang="en-US" altLang="en-US" sz="2000">
                <a:solidFill>
                  <a:srgbClr val="000000"/>
                </a:solidFill>
                <a:ea typeface="Times New Roman" panose="02020603050405020304" pitchFamily="18" charset="0"/>
                <a:cs typeface="Arial" panose="020B0604020202020204" pitchFamily="34" charset="0"/>
                <a:sym typeface="Symbol" pitchFamily="2" charset="2"/>
              </a:rPr>
              <a:t></a:t>
            </a:r>
            <a:r>
              <a:rPr lang="en-US" altLang="en-US" sz="2000">
                <a:solidFill>
                  <a:srgbClr val="000000"/>
                </a:solidFill>
                <a:ea typeface="Times New Roman" panose="02020603050405020304" pitchFamily="18" charset="0"/>
                <a:cs typeface="Arial" panose="020B0604020202020204" pitchFamily="34" charset="0"/>
              </a:rPr>
              <a:t> dilation </a:t>
            </a:r>
            <a:r>
              <a:rPr lang="en-US" altLang="en-US" sz="2000">
                <a:solidFill>
                  <a:srgbClr val="000000"/>
                </a:solidFill>
                <a:ea typeface="Times New Roman" panose="02020603050405020304" pitchFamily="18" charset="0"/>
                <a:cs typeface="Arial" panose="020B0604020202020204" pitchFamily="34" charset="0"/>
                <a:sym typeface="Symbol" pitchFamily="2" charset="2"/>
              </a:rPr>
              <a:t></a:t>
            </a:r>
            <a:r>
              <a:rPr lang="en-US" altLang="en-US" sz="2000">
                <a:solidFill>
                  <a:srgbClr val="000000"/>
                </a:solidFill>
                <a:ea typeface="Times New Roman" panose="02020603050405020304" pitchFamily="18" charset="0"/>
                <a:cs typeface="Arial" panose="020B0604020202020204" pitchFamily="34" charset="0"/>
              </a:rPr>
              <a:t> congestion </a:t>
            </a:r>
            <a:r>
              <a:rPr lang="en-US" altLang="en-US" sz="2000">
                <a:solidFill>
                  <a:srgbClr val="000000"/>
                </a:solidFill>
                <a:ea typeface="Times New Roman" panose="02020603050405020304" pitchFamily="18" charset="0"/>
                <a:cs typeface="Arial" panose="020B0604020202020204" pitchFamily="34" charset="0"/>
                <a:sym typeface="Symbol" pitchFamily="2" charset="2"/>
              </a:rPr>
              <a:t></a:t>
            </a:r>
            <a:r>
              <a:rPr lang="en-US" altLang="en-US" sz="2000">
                <a:solidFill>
                  <a:srgbClr val="000000"/>
                </a:solidFill>
                <a:ea typeface="Times New Roman" panose="02020603050405020304" pitchFamily="18" charset="0"/>
                <a:cs typeface="Arial" panose="020B0604020202020204" pitchFamily="34" charset="0"/>
              </a:rPr>
              <a:t> load factor</a:t>
            </a:r>
          </a:p>
          <a:p>
            <a:pPr eaLnBrk="1" hangingPunct="1">
              <a:spcBef>
                <a:spcPct val="0"/>
              </a:spcBef>
              <a:buFontTx/>
              <a:buNone/>
            </a:pPr>
            <a:r>
              <a:rPr lang="en-US" altLang="en-US" sz="2000">
                <a:solidFill>
                  <a:srgbClr val="000000"/>
                </a:solidFill>
                <a:ea typeface="Times New Roman" panose="02020603050405020304" pitchFamily="18" charset="0"/>
                <a:cs typeface="Arial" panose="020B0604020202020204" pitchFamily="34" charset="0"/>
              </a:rPr>
              <a:t>     Example: </a:t>
            </a:r>
            <a:r>
              <a:rPr lang="en-US" altLang="en-US" sz="2000" i="1">
                <a:solidFill>
                  <a:srgbClr val="000000"/>
                </a:solidFill>
                <a:ea typeface="Times New Roman" panose="02020603050405020304" pitchFamily="18" charset="0"/>
                <a:cs typeface="Arial" panose="020B0604020202020204" pitchFamily="34" charset="0"/>
              </a:rPr>
              <a:t>K</a:t>
            </a:r>
            <a:r>
              <a:rPr lang="en-US" altLang="en-US" sz="2000" baseline="-25000">
                <a:solidFill>
                  <a:srgbClr val="000000"/>
                </a:solidFill>
                <a:ea typeface="Times New Roman" panose="02020603050405020304" pitchFamily="18" charset="0"/>
                <a:cs typeface="Arial" panose="020B0604020202020204" pitchFamily="34" charset="0"/>
              </a:rPr>
              <a:t>2</a:t>
            </a:r>
            <a:r>
              <a:rPr lang="en-US" altLang="en-US" sz="2000">
                <a:solidFill>
                  <a:srgbClr val="000000"/>
                </a:solidFill>
                <a:ea typeface="Times New Roman" panose="02020603050405020304" pitchFamily="18" charset="0"/>
                <a:cs typeface="Arial" panose="020B0604020202020204" pitchFamily="34" charset="0"/>
              </a:rPr>
              <a:t> emulating </a:t>
            </a:r>
            <a:r>
              <a:rPr lang="en-US" altLang="en-US" sz="2000" i="1">
                <a:solidFill>
                  <a:srgbClr val="000000"/>
                </a:solidFill>
                <a:ea typeface="Times New Roman" panose="02020603050405020304" pitchFamily="18" charset="0"/>
                <a:cs typeface="Arial" panose="020B0604020202020204" pitchFamily="34" charset="0"/>
              </a:rPr>
              <a:t>K</a:t>
            </a:r>
            <a:r>
              <a:rPr lang="en-US" altLang="en-US" sz="2000" i="1" baseline="-25000">
                <a:solidFill>
                  <a:srgbClr val="000000"/>
                </a:solidFill>
                <a:ea typeface="Times New Roman" panose="02020603050405020304" pitchFamily="18" charset="0"/>
                <a:cs typeface="Arial" panose="020B0604020202020204" pitchFamily="34" charset="0"/>
              </a:rPr>
              <a:t>p</a:t>
            </a:r>
          </a:p>
          <a:p>
            <a:pPr eaLnBrk="1" hangingPunct="1">
              <a:spcBef>
                <a:spcPct val="0"/>
              </a:spcBef>
              <a:buFontTx/>
              <a:buNone/>
            </a:pPr>
            <a:r>
              <a:rPr lang="en-US" altLang="en-US" sz="2000">
                <a:solidFill>
                  <a:srgbClr val="000000"/>
                </a:solidFill>
                <a:ea typeface="Times New Roman" panose="02020603050405020304" pitchFamily="18" charset="0"/>
                <a:cs typeface="Arial" panose="020B0604020202020204" pitchFamily="34" charset="0"/>
              </a:rPr>
              <a:t>     In general, the effects are not multiplicative</a:t>
            </a:r>
          </a:p>
        </p:txBody>
      </p:sp>
      <p:sp>
        <p:nvSpPr>
          <p:cNvPr id="10249" name="Text Box 1045">
            <a:extLst>
              <a:ext uri="{FF2B5EF4-FFF2-40B4-BE49-F238E27FC236}">
                <a16:creationId xmlns:a16="http://schemas.microsoft.com/office/drawing/2014/main" id="{24600123-C7CE-8547-B3E5-92388EA13624}"/>
              </a:ext>
            </a:extLst>
          </p:cNvPr>
          <p:cNvSpPr txBox="1">
            <a:spLocks noChangeArrowheads="1"/>
          </p:cNvSpPr>
          <p:nvPr/>
        </p:nvSpPr>
        <p:spPr bwMode="auto">
          <a:xfrm>
            <a:off x="228600" y="5257800"/>
            <a:ext cx="8434388"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ea typeface="Times New Roman" panose="02020603050405020304" pitchFamily="18" charset="0"/>
                <a:cs typeface="Arial" panose="020B0604020202020204" pitchFamily="34" charset="0"/>
              </a:rPr>
              <a:t>2.  PRAM emulating a degree-</a:t>
            </a:r>
            <a:r>
              <a:rPr lang="en-US" altLang="en-US" sz="2000" i="1">
                <a:solidFill>
                  <a:srgbClr val="000000"/>
                </a:solidFill>
                <a:ea typeface="Times New Roman" panose="02020603050405020304" pitchFamily="18" charset="0"/>
                <a:cs typeface="Arial" panose="020B0604020202020204" pitchFamily="34" charset="0"/>
              </a:rPr>
              <a:t>d</a:t>
            </a:r>
            <a:r>
              <a:rPr lang="en-US" altLang="en-US" sz="2000">
                <a:solidFill>
                  <a:srgbClr val="000000"/>
                </a:solidFill>
                <a:ea typeface="Times New Roman" panose="02020603050405020304" pitchFamily="18" charset="0"/>
                <a:cs typeface="Arial" panose="020B0604020202020204" pitchFamily="34" charset="0"/>
              </a:rPr>
              <a:t> network</a:t>
            </a:r>
          </a:p>
          <a:p>
            <a:pPr eaLnBrk="1" hangingPunct="1">
              <a:spcBef>
                <a:spcPct val="0"/>
              </a:spcBef>
              <a:buFontTx/>
              <a:buNone/>
            </a:pPr>
            <a:endParaRPr lang="en-US" altLang="en-US" sz="800">
              <a:solidFill>
                <a:srgbClr val="000000"/>
              </a:solidFill>
              <a:ea typeface="Times New Roman" panose="02020603050405020304" pitchFamily="18" charset="0"/>
              <a:cs typeface="Arial" panose="020B0604020202020204" pitchFamily="34" charset="0"/>
            </a:endParaRPr>
          </a:p>
          <a:p>
            <a:pPr eaLnBrk="1" hangingPunct="1">
              <a:spcBef>
                <a:spcPct val="0"/>
              </a:spcBef>
              <a:buFontTx/>
              <a:buNone/>
            </a:pPr>
            <a:r>
              <a:rPr lang="en-US" altLang="en-US" sz="2000">
                <a:solidFill>
                  <a:srgbClr val="000000"/>
                </a:solidFill>
                <a:ea typeface="Times New Roman" panose="02020603050405020304" pitchFamily="18" charset="0"/>
                <a:cs typeface="Arial" panose="020B0604020202020204" pitchFamily="34" charset="0"/>
              </a:rPr>
              <a:t>     EREW PRAM can emulate any degree-</a:t>
            </a:r>
            <a:r>
              <a:rPr lang="en-US" altLang="en-US" sz="2000" i="1">
                <a:solidFill>
                  <a:srgbClr val="000000"/>
                </a:solidFill>
                <a:ea typeface="Times New Roman" panose="02020603050405020304" pitchFamily="18" charset="0"/>
                <a:cs typeface="Arial" panose="020B0604020202020204" pitchFamily="34" charset="0"/>
              </a:rPr>
              <a:t>d</a:t>
            </a:r>
            <a:r>
              <a:rPr lang="en-US" altLang="en-US" sz="2000">
                <a:solidFill>
                  <a:srgbClr val="000000"/>
                </a:solidFill>
                <a:ea typeface="Times New Roman" panose="02020603050405020304" pitchFamily="18" charset="0"/>
                <a:cs typeface="Arial" panose="020B0604020202020204" pitchFamily="34" charset="0"/>
              </a:rPr>
              <a:t> network with slowdown O(</a:t>
            </a:r>
            <a:r>
              <a:rPr lang="en-US" altLang="en-US" sz="2000" i="1">
                <a:solidFill>
                  <a:srgbClr val="000000"/>
                </a:solidFill>
                <a:ea typeface="Times New Roman" panose="02020603050405020304" pitchFamily="18" charset="0"/>
                <a:cs typeface="Arial" panose="020B0604020202020204" pitchFamily="34" charset="0"/>
              </a:rPr>
              <a:t>d</a:t>
            </a:r>
            <a:r>
              <a:rPr lang="en-US" altLang="en-US" sz="2000">
                <a:solidFill>
                  <a:srgbClr val="000000"/>
                </a:solidFill>
                <a:ea typeface="Times New Roman" panose="02020603050405020304" pitchFamily="18" charset="0"/>
                <a:cs typeface="Arial" panose="020B0604020202020204" pitchFamily="34" charset="0"/>
              </a:rPr>
              <a:t>)</a:t>
            </a:r>
            <a:r>
              <a:rPr lang="en-US" altLang="en-US" sz="2000">
                <a:ea typeface="Times New Roman" panose="02020603050405020304" pitchFamily="18" charset="0"/>
                <a:cs typeface="Arial" panose="020B0604020202020204" pitchFamily="34" charset="0"/>
              </a:rPr>
              <a:t> </a:t>
            </a:r>
          </a:p>
        </p:txBody>
      </p:sp>
      <p:grpSp>
        <p:nvGrpSpPr>
          <p:cNvPr id="10250" name="Group 1052">
            <a:extLst>
              <a:ext uri="{FF2B5EF4-FFF2-40B4-BE49-F238E27FC236}">
                <a16:creationId xmlns:a16="http://schemas.microsoft.com/office/drawing/2014/main" id="{5A7F36DA-256B-C844-BB7D-2378FE986AB6}"/>
              </a:ext>
            </a:extLst>
          </p:cNvPr>
          <p:cNvGrpSpPr>
            <a:grpSpLocks/>
          </p:cNvGrpSpPr>
          <p:nvPr/>
        </p:nvGrpSpPr>
        <p:grpSpPr bwMode="auto">
          <a:xfrm>
            <a:off x="6248400" y="3429000"/>
            <a:ext cx="2565400" cy="1676400"/>
            <a:chOff x="3888" y="2160"/>
            <a:chExt cx="1616" cy="1056"/>
          </a:xfrm>
        </p:grpSpPr>
        <p:sp>
          <p:nvSpPr>
            <p:cNvPr id="10257" name="Line 1048">
              <a:extLst>
                <a:ext uri="{FF2B5EF4-FFF2-40B4-BE49-F238E27FC236}">
                  <a16:creationId xmlns:a16="http://schemas.microsoft.com/office/drawing/2014/main" id="{5B188058-DB95-2544-AEFC-CDA0D8E2E825}"/>
                </a:ext>
              </a:extLst>
            </p:cNvPr>
            <p:cNvSpPr>
              <a:spLocks noChangeShapeType="1"/>
            </p:cNvSpPr>
            <p:nvPr/>
          </p:nvSpPr>
          <p:spPr bwMode="auto">
            <a:xfrm>
              <a:off x="4176" y="2496"/>
              <a:ext cx="528" cy="5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8" name="Oval 1046">
              <a:extLst>
                <a:ext uri="{FF2B5EF4-FFF2-40B4-BE49-F238E27FC236}">
                  <a16:creationId xmlns:a16="http://schemas.microsoft.com/office/drawing/2014/main" id="{247D2678-73C4-D743-8F14-8CF8F5D739B9}"/>
                </a:ext>
              </a:extLst>
            </p:cNvPr>
            <p:cNvSpPr>
              <a:spLocks noChangeArrowheads="1"/>
            </p:cNvSpPr>
            <p:nvPr/>
          </p:nvSpPr>
          <p:spPr bwMode="auto">
            <a:xfrm>
              <a:off x="4032" y="2352"/>
              <a:ext cx="288" cy="288"/>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259" name="Oval 1047">
              <a:extLst>
                <a:ext uri="{FF2B5EF4-FFF2-40B4-BE49-F238E27FC236}">
                  <a16:creationId xmlns:a16="http://schemas.microsoft.com/office/drawing/2014/main" id="{425AF48B-51AE-884F-8885-3C6D27948A30}"/>
                </a:ext>
              </a:extLst>
            </p:cNvPr>
            <p:cNvSpPr>
              <a:spLocks noChangeArrowheads="1"/>
            </p:cNvSpPr>
            <p:nvPr/>
          </p:nvSpPr>
          <p:spPr bwMode="auto">
            <a:xfrm>
              <a:off x="4560" y="2928"/>
              <a:ext cx="288" cy="288"/>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260" name="Text Box 1049">
              <a:extLst>
                <a:ext uri="{FF2B5EF4-FFF2-40B4-BE49-F238E27FC236}">
                  <a16:creationId xmlns:a16="http://schemas.microsoft.com/office/drawing/2014/main" id="{A8D017DA-B208-FD47-91A8-FC3F9E32E206}"/>
                </a:ext>
              </a:extLst>
            </p:cNvPr>
            <p:cNvSpPr txBox="1">
              <a:spLocks noChangeArrowheads="1"/>
            </p:cNvSpPr>
            <p:nvPr/>
          </p:nvSpPr>
          <p:spPr bwMode="auto">
            <a:xfrm>
              <a:off x="3888" y="2160"/>
              <a:ext cx="108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Load factor = </a:t>
              </a:r>
              <a:r>
                <a:rPr lang="en-US" altLang="en-US" sz="1600" i="1"/>
                <a:t>p</a:t>
              </a:r>
              <a:r>
                <a:rPr lang="en-US" altLang="en-US" sz="1600"/>
                <a:t>/2</a:t>
              </a:r>
            </a:p>
          </p:txBody>
        </p:sp>
        <p:sp>
          <p:nvSpPr>
            <p:cNvPr id="10261" name="Text Box 1051">
              <a:extLst>
                <a:ext uri="{FF2B5EF4-FFF2-40B4-BE49-F238E27FC236}">
                  <a16:creationId xmlns:a16="http://schemas.microsoft.com/office/drawing/2014/main" id="{CE8F4448-C66D-DE4A-924D-F7291443A783}"/>
                </a:ext>
              </a:extLst>
            </p:cNvPr>
            <p:cNvSpPr txBox="1">
              <a:spLocks noChangeArrowheads="1"/>
            </p:cNvSpPr>
            <p:nvPr/>
          </p:nvSpPr>
          <p:spPr bwMode="auto">
            <a:xfrm>
              <a:off x="4368" y="2544"/>
              <a:ext cx="1136"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t>Congestion</a:t>
              </a:r>
              <a:r>
                <a:rPr lang="en-US" altLang="en-US" sz="1600" i="1"/>
                <a:t> = p</a:t>
              </a:r>
              <a:r>
                <a:rPr lang="en-US" altLang="en-US" sz="1600" baseline="30000"/>
                <a:t>2</a:t>
              </a:r>
              <a:r>
                <a:rPr lang="en-US" altLang="en-US" sz="1600"/>
                <a:t>/4</a:t>
              </a:r>
            </a:p>
            <a:p>
              <a:pPr algn="ctr" eaLnBrk="1" hangingPunct="1">
                <a:spcBef>
                  <a:spcPct val="0"/>
                </a:spcBef>
                <a:buFontTx/>
                <a:buNone/>
              </a:pPr>
              <a:r>
                <a:rPr lang="en-US" altLang="en-US" sz="1600"/>
                <a:t>Dilation = 1</a:t>
              </a:r>
            </a:p>
          </p:txBody>
        </p:sp>
      </p:grpSp>
      <p:sp>
        <p:nvSpPr>
          <p:cNvPr id="18" name="Arrow: Right 17">
            <a:extLst>
              <a:ext uri="{FF2B5EF4-FFF2-40B4-BE49-F238E27FC236}">
                <a16:creationId xmlns:a16="http://schemas.microsoft.com/office/drawing/2014/main" id="{DA682A71-9F1F-DD42-AD30-20AEE2201488}"/>
              </a:ext>
            </a:extLst>
          </p:cNvPr>
          <p:cNvSpPr/>
          <p:nvPr/>
        </p:nvSpPr>
        <p:spPr>
          <a:xfrm>
            <a:off x="2300288" y="1708150"/>
            <a:ext cx="1295400" cy="684213"/>
          </a:xfrm>
          <a:prstGeom prst="rightArrow">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dirty="0">
                <a:solidFill>
                  <a:schemeClr val="tx1"/>
                </a:solidFill>
              </a:rPr>
              <a:t>Emulation</a:t>
            </a:r>
          </a:p>
        </p:txBody>
      </p:sp>
      <p:sp>
        <p:nvSpPr>
          <p:cNvPr id="10252" name="Text Box 1049">
            <a:extLst>
              <a:ext uri="{FF2B5EF4-FFF2-40B4-BE49-F238E27FC236}">
                <a16:creationId xmlns:a16="http://schemas.microsoft.com/office/drawing/2014/main" id="{D2B5EA3B-BF35-A44B-9EDA-7483A57BB2D1}"/>
              </a:ext>
            </a:extLst>
          </p:cNvPr>
          <p:cNvSpPr txBox="1">
            <a:spLocks noChangeArrowheads="1"/>
          </p:cNvSpPr>
          <p:nvPr/>
        </p:nvSpPr>
        <p:spPr bwMode="auto">
          <a:xfrm>
            <a:off x="293688" y="1060450"/>
            <a:ext cx="2116137"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Architecture 1: Guest</a:t>
            </a:r>
          </a:p>
        </p:txBody>
      </p:sp>
      <p:sp>
        <p:nvSpPr>
          <p:cNvPr id="10253" name="Text Box 1049">
            <a:extLst>
              <a:ext uri="{FF2B5EF4-FFF2-40B4-BE49-F238E27FC236}">
                <a16:creationId xmlns:a16="http://schemas.microsoft.com/office/drawing/2014/main" id="{96B274FF-8ED7-F24B-9876-93C6D45EAE5E}"/>
              </a:ext>
            </a:extLst>
          </p:cNvPr>
          <p:cNvSpPr txBox="1">
            <a:spLocks noChangeArrowheads="1"/>
          </p:cNvSpPr>
          <p:nvPr/>
        </p:nvSpPr>
        <p:spPr bwMode="auto">
          <a:xfrm>
            <a:off x="3629025" y="998538"/>
            <a:ext cx="19875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Architecture 2: Host</a:t>
            </a:r>
          </a:p>
        </p:txBody>
      </p:sp>
      <p:pic>
        <p:nvPicPr>
          <p:cNvPr id="10254" name="Picture 20">
            <a:extLst>
              <a:ext uri="{FF2B5EF4-FFF2-40B4-BE49-F238E27FC236}">
                <a16:creationId xmlns:a16="http://schemas.microsoft.com/office/drawing/2014/main" id="{A937F6B1-3794-E24A-9429-9241CEC174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1403350"/>
            <a:ext cx="1597025"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21">
            <a:extLst>
              <a:ext uri="{FF2B5EF4-FFF2-40B4-BE49-F238E27FC236}">
                <a16:creationId xmlns:a16="http://schemas.microsoft.com/office/drawing/2014/main" id="{B8A67946-4CFD-B045-AC1D-AF8C7E62B5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25" y="1358900"/>
            <a:ext cx="1597025"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6" name="Text Box 1043">
            <a:extLst>
              <a:ext uri="{FF2B5EF4-FFF2-40B4-BE49-F238E27FC236}">
                <a16:creationId xmlns:a16="http://schemas.microsoft.com/office/drawing/2014/main" id="{68EFE3F0-C79A-FF46-93EA-140645DDCF5F}"/>
              </a:ext>
            </a:extLst>
          </p:cNvPr>
          <p:cNvSpPr txBox="1">
            <a:spLocks noChangeArrowheads="1"/>
          </p:cNvSpPr>
          <p:nvPr/>
        </p:nvSpPr>
        <p:spPr bwMode="auto">
          <a:xfrm>
            <a:off x="6042025" y="1169988"/>
            <a:ext cx="2597150" cy="1760537"/>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defRPr>
            </a:lvl3pPr>
            <a:lvl4pPr marL="1828800" indent="-457200">
              <a:spcBef>
                <a:spcPct val="20000"/>
              </a:spcBef>
              <a:buChar char="–"/>
              <a:defRPr sz="2000">
                <a:solidFill>
                  <a:schemeClr val="tx1"/>
                </a:solidFill>
                <a:latin typeface="Arial" panose="020B0604020202020204" pitchFamily="34" charset="0"/>
              </a:defRPr>
            </a:lvl4pPr>
            <a:lvl5pPr marL="2286000" indent="-457200">
              <a:spcBef>
                <a:spcPct val="20000"/>
              </a:spcBef>
              <a:buChar char="»"/>
              <a:defRPr sz="2000">
                <a:solidFill>
                  <a:schemeClr val="tx1"/>
                </a:solidFill>
                <a:latin typeface="Arial" panose="020B0604020202020204" pitchFamily="34" charset="0"/>
              </a:defRPr>
            </a:lvl5pPr>
            <a:lvl6pPr marL="2743200" indent="-4572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4572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4572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4572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ts val="2200"/>
              </a:lnSpc>
              <a:spcBef>
                <a:spcPct val="0"/>
              </a:spcBef>
              <a:buFontTx/>
              <a:buNone/>
            </a:pPr>
            <a:r>
              <a:rPr lang="en-US" altLang="en-US" sz="1600"/>
              <a:t>We saw, for example, that a 2</a:t>
            </a:r>
            <a:r>
              <a:rPr lang="en-US" altLang="en-US" sz="1600" i="1" baseline="30000"/>
              <a:t>q</a:t>
            </a:r>
            <a:r>
              <a:rPr lang="en-US" altLang="en-US" sz="1600"/>
              <a:t>-node hypercube has the 2</a:t>
            </a:r>
            <a:r>
              <a:rPr lang="en-US" altLang="en-US" sz="1600" i="1" baseline="30000"/>
              <a:t>q</a:t>
            </a:r>
            <a:r>
              <a:rPr lang="en-US" altLang="en-US" sz="1600"/>
              <a:t>-node cycle as a subgraph (is Hamiltonian), but not a balanced binary tree with 2</a:t>
            </a:r>
            <a:r>
              <a:rPr lang="en-US" altLang="en-US" sz="1600" i="1" baseline="30000"/>
              <a:t>q</a:t>
            </a:r>
            <a:r>
              <a:rPr lang="en-US" altLang="en-US" sz="1600"/>
              <a:t> – 1 nodes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02572B25-7489-4B43-8C80-D3658C5284A9}"/>
              </a:ext>
            </a:extLst>
          </p:cNvPr>
          <p:cNvSpPr>
            <a:spLocks noGrp="1"/>
          </p:cNvSpPr>
          <p:nvPr>
            <p:ph type="dt" sz="quarter" idx="10"/>
          </p:nvPr>
        </p:nvSpPr>
        <p:spPr/>
        <p:txBody>
          <a:bodyPr/>
          <a:lstStyle/>
          <a:p>
            <a:pPr>
              <a:defRPr/>
            </a:pPr>
            <a:r>
              <a:rPr lang="en-US" altLang="en-US"/>
              <a:t>Winter 2021</a:t>
            </a:r>
          </a:p>
        </p:txBody>
      </p:sp>
      <p:sp>
        <p:nvSpPr>
          <p:cNvPr id="10" name="Footer Placeholder 4">
            <a:extLst>
              <a:ext uri="{FF2B5EF4-FFF2-40B4-BE49-F238E27FC236}">
                <a16:creationId xmlns:a16="http://schemas.microsoft.com/office/drawing/2014/main" id="{C4D6DFBF-B37F-0640-ACD7-A6202DD0D1BF}"/>
              </a:ext>
            </a:extLst>
          </p:cNvPr>
          <p:cNvSpPr>
            <a:spLocks noGrp="1"/>
          </p:cNvSpPr>
          <p:nvPr>
            <p:ph type="ftr" sz="quarter" idx="11"/>
          </p:nvPr>
        </p:nvSpPr>
        <p:spPr/>
        <p:txBody>
          <a:bodyPr/>
          <a:lstStyle/>
          <a:p>
            <a:pPr>
              <a:defRPr/>
            </a:pPr>
            <a:r>
              <a:rPr lang="en-US" altLang="en-US"/>
              <a:t>Parallel Processing, Some Broad Topics</a:t>
            </a:r>
          </a:p>
        </p:txBody>
      </p:sp>
      <p:sp>
        <p:nvSpPr>
          <p:cNvPr id="76804" name="Slide Number Placeholder 5">
            <a:extLst>
              <a:ext uri="{FF2B5EF4-FFF2-40B4-BE49-F238E27FC236}">
                <a16:creationId xmlns:a16="http://schemas.microsoft.com/office/drawing/2014/main" id="{DC60E8E1-C280-6444-B5DB-FA671BEAC5A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C324D4E0-6A5A-E540-8459-4B8B00ECAA29}" type="slidenum">
              <a:rPr lang="en-US" altLang="en-US" sz="1200" smtClean="0"/>
              <a:pPr>
                <a:spcBef>
                  <a:spcPct val="0"/>
                </a:spcBef>
                <a:buFontTx/>
                <a:buNone/>
              </a:pPr>
              <a:t>70</a:t>
            </a:fld>
            <a:endParaRPr lang="en-US" altLang="en-US" sz="1200"/>
          </a:p>
        </p:txBody>
      </p:sp>
      <p:sp>
        <p:nvSpPr>
          <p:cNvPr id="76805" name="Rectangle 2">
            <a:extLst>
              <a:ext uri="{FF2B5EF4-FFF2-40B4-BE49-F238E27FC236}">
                <a16:creationId xmlns:a16="http://schemas.microsoft.com/office/drawing/2014/main" id="{B08A329E-0C25-484F-9F93-B71B0D55A77B}"/>
              </a:ext>
            </a:extLst>
          </p:cNvPr>
          <p:cNvSpPr>
            <a:spLocks noGrp="1" noChangeArrowheads="1"/>
          </p:cNvSpPr>
          <p:nvPr>
            <p:ph type="title"/>
          </p:nvPr>
        </p:nvSpPr>
        <p:spPr>
          <a:xfrm>
            <a:off x="228600" y="152400"/>
            <a:ext cx="8686800" cy="609600"/>
          </a:xfrm>
        </p:spPr>
        <p:txBody>
          <a:bodyPr/>
          <a:lstStyle/>
          <a:p>
            <a:pPr eaLnBrk="1" hangingPunct="1"/>
            <a:r>
              <a:rPr lang="en-US" altLang="en-US" sz="2800"/>
              <a:t>Application of Coding to Error Control</a:t>
            </a:r>
          </a:p>
        </p:txBody>
      </p:sp>
      <p:sp>
        <p:nvSpPr>
          <p:cNvPr id="76806" name="Rectangle 4">
            <a:extLst>
              <a:ext uri="{FF2B5EF4-FFF2-40B4-BE49-F238E27FC236}">
                <a16:creationId xmlns:a16="http://schemas.microsoft.com/office/drawing/2014/main" id="{5C1ADE46-6490-7242-995F-782936D4C275}"/>
              </a:ext>
            </a:extLst>
          </p:cNvPr>
          <p:cNvSpPr>
            <a:spLocks noChangeArrowheads="1"/>
          </p:cNvSpPr>
          <p:nvPr/>
        </p:nvSpPr>
        <p:spPr bwMode="auto">
          <a:xfrm>
            <a:off x="0" y="1476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6807" name="Rectangle 5">
            <a:extLst>
              <a:ext uri="{FF2B5EF4-FFF2-40B4-BE49-F238E27FC236}">
                <a16:creationId xmlns:a16="http://schemas.microsoft.com/office/drawing/2014/main" id="{9C9D9370-7E42-5145-810B-BECA010FC9AE}"/>
              </a:ext>
            </a:extLst>
          </p:cNvPr>
          <p:cNvSpPr>
            <a:spLocks noChangeArrowheads="1"/>
          </p:cNvSpPr>
          <p:nvPr/>
        </p:nvSpPr>
        <p:spPr bwMode="auto">
          <a:xfrm>
            <a:off x="0" y="1914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pic>
        <p:nvPicPr>
          <p:cNvPr id="76808" name="Picture 43">
            <a:extLst>
              <a:ext uri="{FF2B5EF4-FFF2-40B4-BE49-F238E27FC236}">
                <a16:creationId xmlns:a16="http://schemas.microsoft.com/office/drawing/2014/main" id="{F39AEBE4-5CD8-BB41-BA35-AFEC51DA8E8D}"/>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267200" y="914400"/>
            <a:ext cx="4608513"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6809" name="Text Box 45">
            <a:extLst>
              <a:ext uri="{FF2B5EF4-FFF2-40B4-BE49-F238E27FC236}">
                <a16:creationId xmlns:a16="http://schemas.microsoft.com/office/drawing/2014/main" id="{AAC31A70-9AE1-3142-B57D-9CE834717704}"/>
              </a:ext>
            </a:extLst>
          </p:cNvPr>
          <p:cNvSpPr txBox="1">
            <a:spLocks noChangeArrowheads="1"/>
          </p:cNvSpPr>
          <p:nvPr/>
        </p:nvSpPr>
        <p:spPr bwMode="auto">
          <a:xfrm>
            <a:off x="381000" y="5334000"/>
            <a:ext cx="4724400" cy="7016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19.10   </a:t>
            </a:r>
            <a:r>
              <a:rPr lang="en-US" altLang="en-US" sz="2000"/>
              <a:t>A common way of applying information coding techniques. </a:t>
            </a:r>
          </a:p>
        </p:txBody>
      </p:sp>
      <p:sp>
        <p:nvSpPr>
          <p:cNvPr id="76810" name="Text Box 46">
            <a:extLst>
              <a:ext uri="{FF2B5EF4-FFF2-40B4-BE49-F238E27FC236}">
                <a16:creationId xmlns:a16="http://schemas.microsoft.com/office/drawing/2014/main" id="{A6CFF887-35FD-FA4C-9C48-C7F267995939}"/>
              </a:ext>
            </a:extLst>
          </p:cNvPr>
          <p:cNvSpPr txBox="1">
            <a:spLocks noChangeArrowheads="1"/>
          </p:cNvSpPr>
          <p:nvPr/>
        </p:nvSpPr>
        <p:spPr bwMode="auto">
          <a:xfrm>
            <a:off x="304800" y="3505200"/>
            <a:ext cx="3886200" cy="165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0"/>
              </a:spcBef>
              <a:buFontTx/>
              <a:buNone/>
            </a:pPr>
            <a:r>
              <a:rPr lang="en-US" altLang="en-US" sz="2000"/>
              <a:t>Arithmetic codes can help detect </a:t>
            </a:r>
          </a:p>
          <a:p>
            <a:pPr eaLnBrk="1" hangingPunct="1">
              <a:lnSpc>
                <a:spcPct val="95000"/>
              </a:lnSpc>
              <a:spcBef>
                <a:spcPct val="0"/>
              </a:spcBef>
              <a:buFontTx/>
              <a:buNone/>
            </a:pPr>
            <a:r>
              <a:rPr lang="en-US" altLang="en-US" sz="2000"/>
              <a:t>(or correct) errors during data manipulations:</a:t>
            </a:r>
          </a:p>
          <a:p>
            <a:pPr eaLnBrk="1" hangingPunct="1">
              <a:lnSpc>
                <a:spcPct val="95000"/>
              </a:lnSpc>
              <a:spcBef>
                <a:spcPct val="0"/>
              </a:spcBef>
              <a:buFontTx/>
              <a:buNone/>
            </a:pPr>
            <a:endParaRPr lang="en-US" altLang="en-US" sz="800"/>
          </a:p>
          <a:p>
            <a:pPr eaLnBrk="1" hangingPunct="1">
              <a:lnSpc>
                <a:spcPct val="95000"/>
              </a:lnSpc>
              <a:spcBef>
                <a:spcPct val="0"/>
              </a:spcBef>
              <a:buFontTx/>
              <a:buNone/>
            </a:pPr>
            <a:r>
              <a:rPr lang="en-US" altLang="en-US" sz="2000"/>
              <a:t>   1.  Product codes (e.g., 15</a:t>
            </a:r>
            <a:r>
              <a:rPr lang="en-US" altLang="en-US" sz="2000" i="1"/>
              <a:t>x</a:t>
            </a:r>
            <a:r>
              <a:rPr lang="en-US" altLang="en-US" sz="2000"/>
              <a:t>)</a:t>
            </a:r>
          </a:p>
          <a:p>
            <a:pPr eaLnBrk="1" hangingPunct="1">
              <a:lnSpc>
                <a:spcPct val="95000"/>
              </a:lnSpc>
              <a:spcBef>
                <a:spcPct val="0"/>
              </a:spcBef>
              <a:buFontTx/>
              <a:buNone/>
            </a:pPr>
            <a:r>
              <a:rPr lang="en-US" altLang="en-US" sz="2000"/>
              <a:t>   2.  Residue codes (</a:t>
            </a:r>
            <a:r>
              <a:rPr lang="en-US" altLang="en-US" sz="2000" i="1"/>
              <a:t>x</a:t>
            </a:r>
            <a:r>
              <a:rPr lang="en-US" altLang="en-US" sz="2000"/>
              <a:t> mod 15)</a:t>
            </a:r>
          </a:p>
        </p:txBody>
      </p:sp>
      <p:sp>
        <p:nvSpPr>
          <p:cNvPr id="76811" name="Text Box 47">
            <a:extLst>
              <a:ext uri="{FF2B5EF4-FFF2-40B4-BE49-F238E27FC236}">
                <a16:creationId xmlns:a16="http://schemas.microsoft.com/office/drawing/2014/main" id="{EDDFC792-03B0-2B4D-9BDA-0C3C3AF1EF7B}"/>
              </a:ext>
            </a:extLst>
          </p:cNvPr>
          <p:cNvSpPr txBox="1">
            <a:spLocks noChangeArrowheads="1"/>
          </p:cNvSpPr>
          <p:nvPr/>
        </p:nvSpPr>
        <p:spPr bwMode="auto">
          <a:xfrm>
            <a:off x="304800" y="914400"/>
            <a:ext cx="3886200" cy="240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0"/>
              </a:spcBef>
              <a:buFontTx/>
              <a:buNone/>
            </a:pPr>
            <a:r>
              <a:rPr lang="en-US" altLang="en-US" sz="2000"/>
              <a:t>Ordinary codes can be used for storage and transmission errors; they are not closed under arithmetic</a:t>
            </a:r>
            <a:r>
              <a:rPr lang="en-US" altLang="en-US" sz="1000"/>
              <a:t> </a:t>
            </a:r>
            <a:r>
              <a:rPr lang="en-US" altLang="en-US" sz="2000"/>
              <a:t>/</a:t>
            </a:r>
            <a:r>
              <a:rPr lang="en-US" altLang="en-US" sz="1000"/>
              <a:t> </a:t>
            </a:r>
            <a:r>
              <a:rPr lang="en-US" altLang="en-US" sz="2000"/>
              <a:t>logic operations</a:t>
            </a:r>
          </a:p>
          <a:p>
            <a:pPr eaLnBrk="1" hangingPunct="1">
              <a:lnSpc>
                <a:spcPct val="95000"/>
              </a:lnSpc>
              <a:spcBef>
                <a:spcPct val="0"/>
              </a:spcBef>
              <a:buFontTx/>
              <a:buNone/>
            </a:pPr>
            <a:endParaRPr lang="en-US" altLang="en-US" sz="2000"/>
          </a:p>
          <a:p>
            <a:pPr eaLnBrk="1" hangingPunct="1">
              <a:lnSpc>
                <a:spcPct val="95000"/>
              </a:lnSpc>
              <a:spcBef>
                <a:spcPct val="0"/>
              </a:spcBef>
              <a:buFontTx/>
              <a:buNone/>
            </a:pPr>
            <a:r>
              <a:rPr lang="en-US" altLang="en-US" sz="2000"/>
              <a:t>Error-detecting, error-correcting, or combination codes (e.g., Hamming SEC/DED)</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Date Placeholder 3">
            <a:extLst>
              <a:ext uri="{FF2B5EF4-FFF2-40B4-BE49-F238E27FC236}">
                <a16:creationId xmlns:a16="http://schemas.microsoft.com/office/drawing/2014/main" id="{9962E4D2-EDA3-EC46-BBDD-4AC6AF0B84B2}"/>
              </a:ext>
            </a:extLst>
          </p:cNvPr>
          <p:cNvSpPr>
            <a:spLocks noGrp="1"/>
          </p:cNvSpPr>
          <p:nvPr>
            <p:ph type="dt" sz="quarter" idx="10"/>
          </p:nvPr>
        </p:nvSpPr>
        <p:spPr/>
        <p:txBody>
          <a:bodyPr/>
          <a:lstStyle/>
          <a:p>
            <a:pPr>
              <a:defRPr/>
            </a:pPr>
            <a:r>
              <a:rPr lang="en-US" altLang="en-US"/>
              <a:t>Winter 2021</a:t>
            </a:r>
          </a:p>
        </p:txBody>
      </p:sp>
      <p:sp>
        <p:nvSpPr>
          <p:cNvPr id="101" name="Footer Placeholder 4">
            <a:extLst>
              <a:ext uri="{FF2B5EF4-FFF2-40B4-BE49-F238E27FC236}">
                <a16:creationId xmlns:a16="http://schemas.microsoft.com/office/drawing/2014/main" id="{A8A67B28-7362-AF46-9DDD-5AE6AB4954FE}"/>
              </a:ext>
            </a:extLst>
          </p:cNvPr>
          <p:cNvSpPr>
            <a:spLocks noGrp="1"/>
          </p:cNvSpPr>
          <p:nvPr>
            <p:ph type="ftr" sz="quarter" idx="11"/>
          </p:nvPr>
        </p:nvSpPr>
        <p:spPr/>
        <p:txBody>
          <a:bodyPr/>
          <a:lstStyle/>
          <a:p>
            <a:pPr>
              <a:defRPr/>
            </a:pPr>
            <a:r>
              <a:rPr lang="en-US" altLang="en-US"/>
              <a:t>Parallel Processing, Some Broad Topics</a:t>
            </a:r>
          </a:p>
        </p:txBody>
      </p:sp>
      <p:sp>
        <p:nvSpPr>
          <p:cNvPr id="77828" name="Slide Number Placeholder 5">
            <a:extLst>
              <a:ext uri="{FF2B5EF4-FFF2-40B4-BE49-F238E27FC236}">
                <a16:creationId xmlns:a16="http://schemas.microsoft.com/office/drawing/2014/main" id="{F63494B3-4E85-304A-B9F1-6BBC60D92ED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EBD71757-EF2A-A840-9AE9-77EF1E532C81}" type="slidenum">
              <a:rPr lang="en-US" altLang="en-US" sz="1200" smtClean="0"/>
              <a:pPr>
                <a:spcBef>
                  <a:spcPct val="0"/>
                </a:spcBef>
                <a:buFontTx/>
                <a:buNone/>
              </a:pPr>
              <a:t>71</a:t>
            </a:fld>
            <a:endParaRPr lang="en-US" altLang="en-US" sz="1200"/>
          </a:p>
        </p:txBody>
      </p:sp>
      <p:sp>
        <p:nvSpPr>
          <p:cNvPr id="77829" name="Rectangle 2">
            <a:extLst>
              <a:ext uri="{FF2B5EF4-FFF2-40B4-BE49-F238E27FC236}">
                <a16:creationId xmlns:a16="http://schemas.microsoft.com/office/drawing/2014/main" id="{98B83179-4B2B-B547-80E9-4EFADD871214}"/>
              </a:ext>
            </a:extLst>
          </p:cNvPr>
          <p:cNvSpPr>
            <a:spLocks noGrp="1" noChangeArrowheads="1"/>
          </p:cNvSpPr>
          <p:nvPr>
            <p:ph type="title"/>
          </p:nvPr>
        </p:nvSpPr>
        <p:spPr>
          <a:xfrm>
            <a:off x="304800" y="228600"/>
            <a:ext cx="8534400" cy="609600"/>
          </a:xfrm>
        </p:spPr>
        <p:txBody>
          <a:bodyPr/>
          <a:lstStyle/>
          <a:p>
            <a:pPr eaLnBrk="1" hangingPunct="1"/>
            <a:r>
              <a:rPr lang="en-US" altLang="en-US" sz="2800"/>
              <a:t>Algorithm-Based Error Tolerance</a:t>
            </a:r>
          </a:p>
        </p:txBody>
      </p:sp>
      <p:sp>
        <p:nvSpPr>
          <p:cNvPr id="77830" name="Rectangle 4">
            <a:extLst>
              <a:ext uri="{FF2B5EF4-FFF2-40B4-BE49-F238E27FC236}">
                <a16:creationId xmlns:a16="http://schemas.microsoft.com/office/drawing/2014/main" id="{7F0D7594-225E-A04A-B97F-FC184BBA7721}"/>
              </a:ext>
            </a:extLst>
          </p:cNvPr>
          <p:cNvSpPr>
            <a:spLocks noChangeArrowheads="1"/>
          </p:cNvSpPr>
          <p:nvPr/>
        </p:nvSpPr>
        <p:spPr bwMode="auto">
          <a:xfrm>
            <a:off x="0" y="1914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7831" name="Rectangle 13">
            <a:extLst>
              <a:ext uri="{FF2B5EF4-FFF2-40B4-BE49-F238E27FC236}">
                <a16:creationId xmlns:a16="http://schemas.microsoft.com/office/drawing/2014/main" id="{E32337B1-7D57-574E-8F1F-72FB44A7B483}"/>
              </a:ext>
            </a:extLst>
          </p:cNvPr>
          <p:cNvSpPr>
            <a:spLocks noChangeArrowheads="1"/>
          </p:cNvSpPr>
          <p:nvPr/>
        </p:nvSpPr>
        <p:spPr bwMode="auto">
          <a:xfrm>
            <a:off x="0"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nvGrpSpPr>
          <p:cNvPr id="77832" name="Group 165">
            <a:extLst>
              <a:ext uri="{FF2B5EF4-FFF2-40B4-BE49-F238E27FC236}">
                <a16:creationId xmlns:a16="http://schemas.microsoft.com/office/drawing/2014/main" id="{DE06CF8D-75AC-EA48-B140-77C55C695B65}"/>
              </a:ext>
            </a:extLst>
          </p:cNvPr>
          <p:cNvGrpSpPr>
            <a:grpSpLocks/>
          </p:cNvGrpSpPr>
          <p:nvPr/>
        </p:nvGrpSpPr>
        <p:grpSpPr bwMode="auto">
          <a:xfrm>
            <a:off x="5791200" y="2362200"/>
            <a:ext cx="3048000" cy="1768475"/>
            <a:chOff x="3072" y="1008"/>
            <a:chExt cx="1920" cy="1114"/>
          </a:xfrm>
        </p:grpSpPr>
        <p:grpSp>
          <p:nvGrpSpPr>
            <p:cNvPr id="77907" name="Group 80">
              <a:extLst>
                <a:ext uri="{FF2B5EF4-FFF2-40B4-BE49-F238E27FC236}">
                  <a16:creationId xmlns:a16="http://schemas.microsoft.com/office/drawing/2014/main" id="{55B37FD7-672A-5F4C-B9C1-79946B5306EE}"/>
                </a:ext>
              </a:extLst>
            </p:cNvPr>
            <p:cNvGrpSpPr>
              <a:grpSpLocks/>
            </p:cNvGrpSpPr>
            <p:nvPr/>
          </p:nvGrpSpPr>
          <p:grpSpPr bwMode="auto">
            <a:xfrm>
              <a:off x="3456" y="1008"/>
              <a:ext cx="1498" cy="1114"/>
              <a:chOff x="864" y="1440"/>
              <a:chExt cx="1498" cy="1114"/>
            </a:xfrm>
          </p:grpSpPr>
          <p:sp>
            <p:nvSpPr>
              <p:cNvPr id="77911" name="Text Box 81">
                <a:extLst>
                  <a:ext uri="{FF2B5EF4-FFF2-40B4-BE49-F238E27FC236}">
                    <a16:creationId xmlns:a16="http://schemas.microsoft.com/office/drawing/2014/main" id="{F0CFCA64-128B-504B-91D1-8E39EE77D9F3}"/>
                  </a:ext>
                </a:extLst>
              </p:cNvPr>
              <p:cNvSpPr txBox="1">
                <a:spLocks noChangeArrowheads="1"/>
              </p:cNvSpPr>
              <p:nvPr/>
            </p:nvSpPr>
            <p:spPr bwMode="auto">
              <a:xfrm>
                <a:off x="864" y="1440"/>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2</a:t>
                </a:r>
              </a:p>
            </p:txBody>
          </p:sp>
          <p:sp>
            <p:nvSpPr>
              <p:cNvPr id="77912" name="Text Box 82">
                <a:extLst>
                  <a:ext uri="{FF2B5EF4-FFF2-40B4-BE49-F238E27FC236}">
                    <a16:creationId xmlns:a16="http://schemas.microsoft.com/office/drawing/2014/main" id="{8692CBDA-A5E0-054E-8475-78F1FC79B99E}"/>
                  </a:ext>
                </a:extLst>
              </p:cNvPr>
              <p:cNvSpPr txBox="1">
                <a:spLocks noChangeArrowheads="1"/>
              </p:cNvSpPr>
              <p:nvPr/>
            </p:nvSpPr>
            <p:spPr bwMode="auto">
              <a:xfrm>
                <a:off x="1248" y="1440"/>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1</a:t>
                </a:r>
              </a:p>
            </p:txBody>
          </p:sp>
          <p:sp>
            <p:nvSpPr>
              <p:cNvPr id="77913" name="Text Box 83">
                <a:extLst>
                  <a:ext uri="{FF2B5EF4-FFF2-40B4-BE49-F238E27FC236}">
                    <a16:creationId xmlns:a16="http://schemas.microsoft.com/office/drawing/2014/main" id="{6269BE1D-790B-5C48-9D56-72F2A3C49027}"/>
                  </a:ext>
                </a:extLst>
              </p:cNvPr>
              <p:cNvSpPr txBox="1">
                <a:spLocks noChangeArrowheads="1"/>
              </p:cNvSpPr>
              <p:nvPr/>
            </p:nvSpPr>
            <p:spPr bwMode="auto">
              <a:xfrm>
                <a:off x="1632" y="1440"/>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6</a:t>
                </a:r>
              </a:p>
            </p:txBody>
          </p:sp>
          <p:sp>
            <p:nvSpPr>
              <p:cNvPr id="77914" name="Text Box 84">
                <a:extLst>
                  <a:ext uri="{FF2B5EF4-FFF2-40B4-BE49-F238E27FC236}">
                    <a16:creationId xmlns:a16="http://schemas.microsoft.com/office/drawing/2014/main" id="{7440FF9C-0E8C-E84F-ABFB-30CFD08214D0}"/>
                  </a:ext>
                </a:extLst>
              </p:cNvPr>
              <p:cNvSpPr txBox="1">
                <a:spLocks noChangeArrowheads="1"/>
              </p:cNvSpPr>
              <p:nvPr/>
            </p:nvSpPr>
            <p:spPr bwMode="auto">
              <a:xfrm>
                <a:off x="2016" y="1440"/>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1</a:t>
                </a:r>
              </a:p>
            </p:txBody>
          </p:sp>
          <p:sp>
            <p:nvSpPr>
              <p:cNvPr id="77915" name="Text Box 85">
                <a:extLst>
                  <a:ext uri="{FF2B5EF4-FFF2-40B4-BE49-F238E27FC236}">
                    <a16:creationId xmlns:a16="http://schemas.microsoft.com/office/drawing/2014/main" id="{373875C6-067F-7043-9C8B-302D5E5B2808}"/>
                  </a:ext>
                </a:extLst>
              </p:cNvPr>
              <p:cNvSpPr txBox="1">
                <a:spLocks noChangeArrowheads="1"/>
              </p:cNvSpPr>
              <p:nvPr/>
            </p:nvSpPr>
            <p:spPr bwMode="auto">
              <a:xfrm>
                <a:off x="864" y="1728"/>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5</a:t>
                </a:r>
              </a:p>
            </p:txBody>
          </p:sp>
          <p:sp>
            <p:nvSpPr>
              <p:cNvPr id="77916" name="Text Box 86">
                <a:extLst>
                  <a:ext uri="{FF2B5EF4-FFF2-40B4-BE49-F238E27FC236}">
                    <a16:creationId xmlns:a16="http://schemas.microsoft.com/office/drawing/2014/main" id="{06C2D634-17F6-F346-A46E-3933F3DC73E0}"/>
                  </a:ext>
                </a:extLst>
              </p:cNvPr>
              <p:cNvSpPr txBox="1">
                <a:spLocks noChangeArrowheads="1"/>
              </p:cNvSpPr>
              <p:nvPr/>
            </p:nvSpPr>
            <p:spPr bwMode="auto">
              <a:xfrm>
                <a:off x="1248" y="1728"/>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3</a:t>
                </a:r>
              </a:p>
            </p:txBody>
          </p:sp>
          <p:sp>
            <p:nvSpPr>
              <p:cNvPr id="77917" name="Text Box 87">
                <a:extLst>
                  <a:ext uri="{FF2B5EF4-FFF2-40B4-BE49-F238E27FC236}">
                    <a16:creationId xmlns:a16="http://schemas.microsoft.com/office/drawing/2014/main" id="{C5D6F27B-F2A1-864B-B48D-A8B80B8F4A20}"/>
                  </a:ext>
                </a:extLst>
              </p:cNvPr>
              <p:cNvSpPr txBox="1">
                <a:spLocks noChangeArrowheads="1"/>
              </p:cNvSpPr>
              <p:nvPr/>
            </p:nvSpPr>
            <p:spPr bwMode="auto">
              <a:xfrm>
                <a:off x="1632" y="1728"/>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4</a:t>
                </a:r>
              </a:p>
            </p:txBody>
          </p:sp>
          <p:sp>
            <p:nvSpPr>
              <p:cNvPr id="77918" name="Text Box 88">
                <a:extLst>
                  <a:ext uri="{FF2B5EF4-FFF2-40B4-BE49-F238E27FC236}">
                    <a16:creationId xmlns:a16="http://schemas.microsoft.com/office/drawing/2014/main" id="{7D8DD3D5-E237-AA4F-98A0-E8B65CB02E07}"/>
                  </a:ext>
                </a:extLst>
              </p:cNvPr>
              <p:cNvSpPr txBox="1">
                <a:spLocks noChangeArrowheads="1"/>
              </p:cNvSpPr>
              <p:nvPr/>
            </p:nvSpPr>
            <p:spPr bwMode="auto">
              <a:xfrm>
                <a:off x="2016" y="1728"/>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4</a:t>
                </a:r>
              </a:p>
            </p:txBody>
          </p:sp>
          <p:sp>
            <p:nvSpPr>
              <p:cNvPr id="77919" name="Text Box 89">
                <a:extLst>
                  <a:ext uri="{FF2B5EF4-FFF2-40B4-BE49-F238E27FC236}">
                    <a16:creationId xmlns:a16="http://schemas.microsoft.com/office/drawing/2014/main" id="{E91D64B4-A5AD-704A-91E4-60EB0CA5AB62}"/>
                  </a:ext>
                </a:extLst>
              </p:cNvPr>
              <p:cNvSpPr txBox="1">
                <a:spLocks noChangeArrowheads="1"/>
              </p:cNvSpPr>
              <p:nvPr/>
            </p:nvSpPr>
            <p:spPr bwMode="auto">
              <a:xfrm>
                <a:off x="864" y="2016"/>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3</a:t>
                </a:r>
              </a:p>
            </p:txBody>
          </p:sp>
          <p:sp>
            <p:nvSpPr>
              <p:cNvPr id="77920" name="Text Box 90">
                <a:extLst>
                  <a:ext uri="{FF2B5EF4-FFF2-40B4-BE49-F238E27FC236}">
                    <a16:creationId xmlns:a16="http://schemas.microsoft.com/office/drawing/2014/main" id="{87C08B1D-F219-644E-B45A-C969F0D076E2}"/>
                  </a:ext>
                </a:extLst>
              </p:cNvPr>
              <p:cNvSpPr txBox="1">
                <a:spLocks noChangeArrowheads="1"/>
              </p:cNvSpPr>
              <p:nvPr/>
            </p:nvSpPr>
            <p:spPr bwMode="auto">
              <a:xfrm>
                <a:off x="1248" y="2016"/>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2</a:t>
                </a:r>
              </a:p>
            </p:txBody>
          </p:sp>
          <p:sp>
            <p:nvSpPr>
              <p:cNvPr id="77921" name="Text Box 91">
                <a:extLst>
                  <a:ext uri="{FF2B5EF4-FFF2-40B4-BE49-F238E27FC236}">
                    <a16:creationId xmlns:a16="http://schemas.microsoft.com/office/drawing/2014/main" id="{A472C34D-E01F-114A-8141-7F9DD35CD0D7}"/>
                  </a:ext>
                </a:extLst>
              </p:cNvPr>
              <p:cNvSpPr txBox="1">
                <a:spLocks noChangeArrowheads="1"/>
              </p:cNvSpPr>
              <p:nvPr/>
            </p:nvSpPr>
            <p:spPr bwMode="auto">
              <a:xfrm>
                <a:off x="1632" y="2016"/>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7</a:t>
                </a:r>
              </a:p>
            </p:txBody>
          </p:sp>
          <p:sp>
            <p:nvSpPr>
              <p:cNvPr id="77922" name="Text Box 92">
                <a:extLst>
                  <a:ext uri="{FF2B5EF4-FFF2-40B4-BE49-F238E27FC236}">
                    <a16:creationId xmlns:a16="http://schemas.microsoft.com/office/drawing/2014/main" id="{B303BD05-EF31-7D40-B293-A32F6DB62A03}"/>
                  </a:ext>
                </a:extLst>
              </p:cNvPr>
              <p:cNvSpPr txBox="1">
                <a:spLocks noChangeArrowheads="1"/>
              </p:cNvSpPr>
              <p:nvPr/>
            </p:nvSpPr>
            <p:spPr bwMode="auto">
              <a:xfrm>
                <a:off x="2016" y="2016"/>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4</a:t>
                </a:r>
              </a:p>
            </p:txBody>
          </p:sp>
          <p:sp>
            <p:nvSpPr>
              <p:cNvPr id="77923" name="Text Box 93">
                <a:extLst>
                  <a:ext uri="{FF2B5EF4-FFF2-40B4-BE49-F238E27FC236}">
                    <a16:creationId xmlns:a16="http://schemas.microsoft.com/office/drawing/2014/main" id="{73C0E74E-7938-8E4E-8AAD-E8F7F60F2B1D}"/>
                  </a:ext>
                </a:extLst>
              </p:cNvPr>
              <p:cNvSpPr txBox="1">
                <a:spLocks noChangeArrowheads="1"/>
              </p:cNvSpPr>
              <p:nvPr/>
            </p:nvSpPr>
            <p:spPr bwMode="auto">
              <a:xfrm>
                <a:off x="864" y="2304"/>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2000"/>
              </a:p>
            </p:txBody>
          </p:sp>
          <p:sp>
            <p:nvSpPr>
              <p:cNvPr id="77924" name="Text Box 94">
                <a:extLst>
                  <a:ext uri="{FF2B5EF4-FFF2-40B4-BE49-F238E27FC236}">
                    <a16:creationId xmlns:a16="http://schemas.microsoft.com/office/drawing/2014/main" id="{4A8A40B0-CFF3-D846-9799-D07C3A56C6F1}"/>
                  </a:ext>
                </a:extLst>
              </p:cNvPr>
              <p:cNvSpPr txBox="1">
                <a:spLocks noChangeArrowheads="1"/>
              </p:cNvSpPr>
              <p:nvPr/>
            </p:nvSpPr>
            <p:spPr bwMode="auto">
              <a:xfrm>
                <a:off x="1248" y="2304"/>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2000"/>
              </a:p>
            </p:txBody>
          </p:sp>
          <p:sp>
            <p:nvSpPr>
              <p:cNvPr id="77925" name="Text Box 95">
                <a:extLst>
                  <a:ext uri="{FF2B5EF4-FFF2-40B4-BE49-F238E27FC236}">
                    <a16:creationId xmlns:a16="http://schemas.microsoft.com/office/drawing/2014/main" id="{634D1D9A-7B5E-E141-8DF3-72D74D483BD6}"/>
                  </a:ext>
                </a:extLst>
              </p:cNvPr>
              <p:cNvSpPr txBox="1">
                <a:spLocks noChangeArrowheads="1"/>
              </p:cNvSpPr>
              <p:nvPr/>
            </p:nvSpPr>
            <p:spPr bwMode="auto">
              <a:xfrm>
                <a:off x="1632" y="2304"/>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2000"/>
              </a:p>
            </p:txBody>
          </p:sp>
          <p:sp>
            <p:nvSpPr>
              <p:cNvPr id="77926" name="Text Box 96">
                <a:extLst>
                  <a:ext uri="{FF2B5EF4-FFF2-40B4-BE49-F238E27FC236}">
                    <a16:creationId xmlns:a16="http://schemas.microsoft.com/office/drawing/2014/main" id="{6DB0BCF3-6CA3-9849-A053-C2E802A27CE3}"/>
                  </a:ext>
                </a:extLst>
              </p:cNvPr>
              <p:cNvSpPr txBox="1">
                <a:spLocks noChangeArrowheads="1"/>
              </p:cNvSpPr>
              <p:nvPr/>
            </p:nvSpPr>
            <p:spPr bwMode="auto">
              <a:xfrm>
                <a:off x="2016" y="2304"/>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2000"/>
              </a:p>
            </p:txBody>
          </p:sp>
        </p:grpSp>
        <p:sp>
          <p:nvSpPr>
            <p:cNvPr id="77908" name="AutoShape 97">
              <a:extLst>
                <a:ext uri="{FF2B5EF4-FFF2-40B4-BE49-F238E27FC236}">
                  <a16:creationId xmlns:a16="http://schemas.microsoft.com/office/drawing/2014/main" id="{B5689840-2C85-BC4C-8213-873F7E8E798F}"/>
                </a:ext>
              </a:extLst>
            </p:cNvPr>
            <p:cNvSpPr>
              <a:spLocks/>
            </p:cNvSpPr>
            <p:nvPr/>
          </p:nvSpPr>
          <p:spPr bwMode="auto">
            <a:xfrm>
              <a:off x="3552" y="1056"/>
              <a:ext cx="48" cy="720"/>
            </a:xfrm>
            <a:prstGeom prst="leftBracket">
              <a:avLst>
                <a:gd name="adj" fmla="val 125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7909" name="AutoShape 98">
              <a:extLst>
                <a:ext uri="{FF2B5EF4-FFF2-40B4-BE49-F238E27FC236}">
                  <a16:creationId xmlns:a16="http://schemas.microsoft.com/office/drawing/2014/main" id="{6B17A9BD-AF6E-C94D-A641-92BB40BE1FD8}"/>
                </a:ext>
              </a:extLst>
            </p:cNvPr>
            <p:cNvSpPr>
              <a:spLocks/>
            </p:cNvSpPr>
            <p:nvPr/>
          </p:nvSpPr>
          <p:spPr bwMode="auto">
            <a:xfrm>
              <a:off x="4944" y="1056"/>
              <a:ext cx="48" cy="720"/>
            </a:xfrm>
            <a:prstGeom prst="rightBracket">
              <a:avLst>
                <a:gd name="adj" fmla="val 125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7910" name="Text Box 99">
              <a:extLst>
                <a:ext uri="{FF2B5EF4-FFF2-40B4-BE49-F238E27FC236}">
                  <a16:creationId xmlns:a16="http://schemas.microsoft.com/office/drawing/2014/main" id="{63003496-1847-094B-B4BC-C0DBAB570F78}"/>
                </a:ext>
              </a:extLst>
            </p:cNvPr>
            <p:cNvSpPr txBox="1">
              <a:spLocks noChangeArrowheads="1"/>
            </p:cNvSpPr>
            <p:nvPr/>
          </p:nvSpPr>
          <p:spPr bwMode="auto">
            <a:xfrm>
              <a:off x="3072" y="1296"/>
              <a:ext cx="48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t>M</a:t>
              </a:r>
              <a:r>
                <a:rPr lang="en-US" altLang="en-US" sz="800" i="1"/>
                <a:t> </a:t>
              </a:r>
              <a:r>
                <a:rPr lang="en-US" altLang="en-US" sz="2000" baseline="-25000"/>
                <a:t>r</a:t>
              </a:r>
              <a:r>
                <a:rPr lang="en-US" altLang="en-US" sz="2000"/>
                <a:t> = </a:t>
              </a:r>
            </a:p>
          </p:txBody>
        </p:sp>
      </p:grpSp>
      <p:grpSp>
        <p:nvGrpSpPr>
          <p:cNvPr id="77833" name="Group 101">
            <a:extLst>
              <a:ext uri="{FF2B5EF4-FFF2-40B4-BE49-F238E27FC236}">
                <a16:creationId xmlns:a16="http://schemas.microsoft.com/office/drawing/2014/main" id="{EA3AA175-C57A-464F-A339-534B0A7A71D6}"/>
              </a:ext>
            </a:extLst>
          </p:cNvPr>
          <p:cNvGrpSpPr>
            <a:grpSpLocks/>
          </p:cNvGrpSpPr>
          <p:nvPr/>
        </p:nvGrpSpPr>
        <p:grpSpPr bwMode="auto">
          <a:xfrm>
            <a:off x="5791200" y="4191000"/>
            <a:ext cx="3048000" cy="1768475"/>
            <a:chOff x="3072" y="1008"/>
            <a:chExt cx="1920" cy="1114"/>
          </a:xfrm>
        </p:grpSpPr>
        <p:grpSp>
          <p:nvGrpSpPr>
            <p:cNvPr id="77887" name="Group 102">
              <a:extLst>
                <a:ext uri="{FF2B5EF4-FFF2-40B4-BE49-F238E27FC236}">
                  <a16:creationId xmlns:a16="http://schemas.microsoft.com/office/drawing/2014/main" id="{BD46C5D2-6E0D-4241-AD42-C2BAFD089B5A}"/>
                </a:ext>
              </a:extLst>
            </p:cNvPr>
            <p:cNvGrpSpPr>
              <a:grpSpLocks/>
            </p:cNvGrpSpPr>
            <p:nvPr/>
          </p:nvGrpSpPr>
          <p:grpSpPr bwMode="auto">
            <a:xfrm>
              <a:off x="3456" y="1008"/>
              <a:ext cx="1498" cy="1114"/>
              <a:chOff x="864" y="1440"/>
              <a:chExt cx="1498" cy="1114"/>
            </a:xfrm>
          </p:grpSpPr>
          <p:sp>
            <p:nvSpPr>
              <p:cNvPr id="77891" name="Text Box 103">
                <a:extLst>
                  <a:ext uri="{FF2B5EF4-FFF2-40B4-BE49-F238E27FC236}">
                    <a16:creationId xmlns:a16="http://schemas.microsoft.com/office/drawing/2014/main" id="{72342E99-C9D2-AB4B-A701-4AB3C66204A1}"/>
                  </a:ext>
                </a:extLst>
              </p:cNvPr>
              <p:cNvSpPr txBox="1">
                <a:spLocks noChangeArrowheads="1"/>
              </p:cNvSpPr>
              <p:nvPr/>
            </p:nvSpPr>
            <p:spPr bwMode="auto">
              <a:xfrm>
                <a:off x="864" y="1440"/>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2</a:t>
                </a:r>
              </a:p>
            </p:txBody>
          </p:sp>
          <p:sp>
            <p:nvSpPr>
              <p:cNvPr id="77892" name="Text Box 104">
                <a:extLst>
                  <a:ext uri="{FF2B5EF4-FFF2-40B4-BE49-F238E27FC236}">
                    <a16:creationId xmlns:a16="http://schemas.microsoft.com/office/drawing/2014/main" id="{36FE9762-F644-6545-8CFC-7AA4275028DA}"/>
                  </a:ext>
                </a:extLst>
              </p:cNvPr>
              <p:cNvSpPr txBox="1">
                <a:spLocks noChangeArrowheads="1"/>
              </p:cNvSpPr>
              <p:nvPr/>
            </p:nvSpPr>
            <p:spPr bwMode="auto">
              <a:xfrm>
                <a:off x="1248" y="1440"/>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1</a:t>
                </a:r>
              </a:p>
            </p:txBody>
          </p:sp>
          <p:sp>
            <p:nvSpPr>
              <p:cNvPr id="77893" name="Text Box 105">
                <a:extLst>
                  <a:ext uri="{FF2B5EF4-FFF2-40B4-BE49-F238E27FC236}">
                    <a16:creationId xmlns:a16="http://schemas.microsoft.com/office/drawing/2014/main" id="{07F26686-3395-6143-842E-D3A2E9C527BD}"/>
                  </a:ext>
                </a:extLst>
              </p:cNvPr>
              <p:cNvSpPr txBox="1">
                <a:spLocks noChangeArrowheads="1"/>
              </p:cNvSpPr>
              <p:nvPr/>
            </p:nvSpPr>
            <p:spPr bwMode="auto">
              <a:xfrm>
                <a:off x="1632" y="1440"/>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6</a:t>
                </a:r>
              </a:p>
            </p:txBody>
          </p:sp>
          <p:sp>
            <p:nvSpPr>
              <p:cNvPr id="77894" name="Text Box 106">
                <a:extLst>
                  <a:ext uri="{FF2B5EF4-FFF2-40B4-BE49-F238E27FC236}">
                    <a16:creationId xmlns:a16="http://schemas.microsoft.com/office/drawing/2014/main" id="{E6944212-FF07-BF4F-BC1A-1F4EA258C67B}"/>
                  </a:ext>
                </a:extLst>
              </p:cNvPr>
              <p:cNvSpPr txBox="1">
                <a:spLocks noChangeArrowheads="1"/>
              </p:cNvSpPr>
              <p:nvPr/>
            </p:nvSpPr>
            <p:spPr bwMode="auto">
              <a:xfrm>
                <a:off x="2016" y="1440"/>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1</a:t>
                </a:r>
              </a:p>
            </p:txBody>
          </p:sp>
          <p:sp>
            <p:nvSpPr>
              <p:cNvPr id="77895" name="Text Box 107">
                <a:extLst>
                  <a:ext uri="{FF2B5EF4-FFF2-40B4-BE49-F238E27FC236}">
                    <a16:creationId xmlns:a16="http://schemas.microsoft.com/office/drawing/2014/main" id="{2E39A191-80D9-7946-A9E6-1E4735BA1398}"/>
                  </a:ext>
                </a:extLst>
              </p:cNvPr>
              <p:cNvSpPr txBox="1">
                <a:spLocks noChangeArrowheads="1"/>
              </p:cNvSpPr>
              <p:nvPr/>
            </p:nvSpPr>
            <p:spPr bwMode="auto">
              <a:xfrm>
                <a:off x="864" y="1728"/>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5</a:t>
                </a:r>
              </a:p>
            </p:txBody>
          </p:sp>
          <p:sp>
            <p:nvSpPr>
              <p:cNvPr id="77896" name="Text Box 108">
                <a:extLst>
                  <a:ext uri="{FF2B5EF4-FFF2-40B4-BE49-F238E27FC236}">
                    <a16:creationId xmlns:a16="http://schemas.microsoft.com/office/drawing/2014/main" id="{E1D43243-5897-2A43-AC45-B1CD54BC8D26}"/>
                  </a:ext>
                </a:extLst>
              </p:cNvPr>
              <p:cNvSpPr txBox="1">
                <a:spLocks noChangeArrowheads="1"/>
              </p:cNvSpPr>
              <p:nvPr/>
            </p:nvSpPr>
            <p:spPr bwMode="auto">
              <a:xfrm>
                <a:off x="1248" y="1728"/>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3</a:t>
                </a:r>
              </a:p>
            </p:txBody>
          </p:sp>
          <p:sp>
            <p:nvSpPr>
              <p:cNvPr id="77897" name="Text Box 109">
                <a:extLst>
                  <a:ext uri="{FF2B5EF4-FFF2-40B4-BE49-F238E27FC236}">
                    <a16:creationId xmlns:a16="http://schemas.microsoft.com/office/drawing/2014/main" id="{CD678F37-5EA8-8342-93B2-BEE84B5D046B}"/>
                  </a:ext>
                </a:extLst>
              </p:cNvPr>
              <p:cNvSpPr txBox="1">
                <a:spLocks noChangeArrowheads="1"/>
              </p:cNvSpPr>
              <p:nvPr/>
            </p:nvSpPr>
            <p:spPr bwMode="auto">
              <a:xfrm>
                <a:off x="1632" y="1728"/>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4</a:t>
                </a:r>
              </a:p>
            </p:txBody>
          </p:sp>
          <p:sp>
            <p:nvSpPr>
              <p:cNvPr id="77898" name="Text Box 110">
                <a:extLst>
                  <a:ext uri="{FF2B5EF4-FFF2-40B4-BE49-F238E27FC236}">
                    <a16:creationId xmlns:a16="http://schemas.microsoft.com/office/drawing/2014/main" id="{701211D2-4771-CA45-A794-9E61CB7C94C1}"/>
                  </a:ext>
                </a:extLst>
              </p:cNvPr>
              <p:cNvSpPr txBox="1">
                <a:spLocks noChangeArrowheads="1"/>
              </p:cNvSpPr>
              <p:nvPr/>
            </p:nvSpPr>
            <p:spPr bwMode="auto">
              <a:xfrm>
                <a:off x="2016" y="1728"/>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4</a:t>
                </a:r>
              </a:p>
            </p:txBody>
          </p:sp>
          <p:sp>
            <p:nvSpPr>
              <p:cNvPr id="77899" name="Text Box 111">
                <a:extLst>
                  <a:ext uri="{FF2B5EF4-FFF2-40B4-BE49-F238E27FC236}">
                    <a16:creationId xmlns:a16="http://schemas.microsoft.com/office/drawing/2014/main" id="{37574F50-D4D0-7E4C-8969-1C7BA75F3720}"/>
                  </a:ext>
                </a:extLst>
              </p:cNvPr>
              <p:cNvSpPr txBox="1">
                <a:spLocks noChangeArrowheads="1"/>
              </p:cNvSpPr>
              <p:nvPr/>
            </p:nvSpPr>
            <p:spPr bwMode="auto">
              <a:xfrm>
                <a:off x="864" y="2016"/>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3</a:t>
                </a:r>
              </a:p>
            </p:txBody>
          </p:sp>
          <p:sp>
            <p:nvSpPr>
              <p:cNvPr id="77900" name="Text Box 112">
                <a:extLst>
                  <a:ext uri="{FF2B5EF4-FFF2-40B4-BE49-F238E27FC236}">
                    <a16:creationId xmlns:a16="http://schemas.microsoft.com/office/drawing/2014/main" id="{DA045804-B829-7447-8967-6A7A0AA5B8BA}"/>
                  </a:ext>
                </a:extLst>
              </p:cNvPr>
              <p:cNvSpPr txBox="1">
                <a:spLocks noChangeArrowheads="1"/>
              </p:cNvSpPr>
              <p:nvPr/>
            </p:nvSpPr>
            <p:spPr bwMode="auto">
              <a:xfrm>
                <a:off x="1248" y="2016"/>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2</a:t>
                </a:r>
              </a:p>
            </p:txBody>
          </p:sp>
          <p:sp>
            <p:nvSpPr>
              <p:cNvPr id="77901" name="Text Box 113">
                <a:extLst>
                  <a:ext uri="{FF2B5EF4-FFF2-40B4-BE49-F238E27FC236}">
                    <a16:creationId xmlns:a16="http://schemas.microsoft.com/office/drawing/2014/main" id="{FDC55FFA-8E20-EF48-94ED-0F5F6DBC9438}"/>
                  </a:ext>
                </a:extLst>
              </p:cNvPr>
              <p:cNvSpPr txBox="1">
                <a:spLocks noChangeArrowheads="1"/>
              </p:cNvSpPr>
              <p:nvPr/>
            </p:nvSpPr>
            <p:spPr bwMode="auto">
              <a:xfrm>
                <a:off x="1632" y="2016"/>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7</a:t>
                </a:r>
              </a:p>
            </p:txBody>
          </p:sp>
          <p:sp>
            <p:nvSpPr>
              <p:cNvPr id="77902" name="Text Box 114">
                <a:extLst>
                  <a:ext uri="{FF2B5EF4-FFF2-40B4-BE49-F238E27FC236}">
                    <a16:creationId xmlns:a16="http://schemas.microsoft.com/office/drawing/2014/main" id="{6E0BC295-453E-BE46-87BC-7F45E2824608}"/>
                  </a:ext>
                </a:extLst>
              </p:cNvPr>
              <p:cNvSpPr txBox="1">
                <a:spLocks noChangeArrowheads="1"/>
              </p:cNvSpPr>
              <p:nvPr/>
            </p:nvSpPr>
            <p:spPr bwMode="auto">
              <a:xfrm>
                <a:off x="2016" y="2016"/>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4</a:t>
                </a:r>
              </a:p>
            </p:txBody>
          </p:sp>
          <p:sp>
            <p:nvSpPr>
              <p:cNvPr id="77903" name="Text Box 115">
                <a:extLst>
                  <a:ext uri="{FF2B5EF4-FFF2-40B4-BE49-F238E27FC236}">
                    <a16:creationId xmlns:a16="http://schemas.microsoft.com/office/drawing/2014/main" id="{32BA22D7-E1F8-4E49-877A-0C21B143354D}"/>
                  </a:ext>
                </a:extLst>
              </p:cNvPr>
              <p:cNvSpPr txBox="1">
                <a:spLocks noChangeArrowheads="1"/>
              </p:cNvSpPr>
              <p:nvPr/>
            </p:nvSpPr>
            <p:spPr bwMode="auto">
              <a:xfrm>
                <a:off x="864" y="2304"/>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2</a:t>
                </a:r>
              </a:p>
            </p:txBody>
          </p:sp>
          <p:sp>
            <p:nvSpPr>
              <p:cNvPr id="77904" name="Text Box 116">
                <a:extLst>
                  <a:ext uri="{FF2B5EF4-FFF2-40B4-BE49-F238E27FC236}">
                    <a16:creationId xmlns:a16="http://schemas.microsoft.com/office/drawing/2014/main" id="{8FD55BAD-B3A7-FF49-AD27-E6585B854BE8}"/>
                  </a:ext>
                </a:extLst>
              </p:cNvPr>
              <p:cNvSpPr txBox="1">
                <a:spLocks noChangeArrowheads="1"/>
              </p:cNvSpPr>
              <p:nvPr/>
            </p:nvSpPr>
            <p:spPr bwMode="auto">
              <a:xfrm>
                <a:off x="1248" y="2304"/>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6</a:t>
                </a:r>
              </a:p>
            </p:txBody>
          </p:sp>
          <p:sp>
            <p:nvSpPr>
              <p:cNvPr id="77905" name="Text Box 117">
                <a:extLst>
                  <a:ext uri="{FF2B5EF4-FFF2-40B4-BE49-F238E27FC236}">
                    <a16:creationId xmlns:a16="http://schemas.microsoft.com/office/drawing/2014/main" id="{5FFBA8D0-BAC4-A041-8AA4-5227B5B958D2}"/>
                  </a:ext>
                </a:extLst>
              </p:cNvPr>
              <p:cNvSpPr txBox="1">
                <a:spLocks noChangeArrowheads="1"/>
              </p:cNvSpPr>
              <p:nvPr/>
            </p:nvSpPr>
            <p:spPr bwMode="auto">
              <a:xfrm>
                <a:off x="1632" y="2304"/>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1</a:t>
                </a:r>
              </a:p>
            </p:txBody>
          </p:sp>
          <p:sp>
            <p:nvSpPr>
              <p:cNvPr id="77906" name="Text Box 118">
                <a:extLst>
                  <a:ext uri="{FF2B5EF4-FFF2-40B4-BE49-F238E27FC236}">
                    <a16:creationId xmlns:a16="http://schemas.microsoft.com/office/drawing/2014/main" id="{435AC1CE-923F-5E44-B65A-3CFD72D29CD7}"/>
                  </a:ext>
                </a:extLst>
              </p:cNvPr>
              <p:cNvSpPr txBox="1">
                <a:spLocks noChangeArrowheads="1"/>
              </p:cNvSpPr>
              <p:nvPr/>
            </p:nvSpPr>
            <p:spPr bwMode="auto">
              <a:xfrm>
                <a:off x="2016" y="2304"/>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1</a:t>
                </a:r>
              </a:p>
            </p:txBody>
          </p:sp>
        </p:grpSp>
        <p:sp>
          <p:nvSpPr>
            <p:cNvPr id="77888" name="AutoShape 119">
              <a:extLst>
                <a:ext uri="{FF2B5EF4-FFF2-40B4-BE49-F238E27FC236}">
                  <a16:creationId xmlns:a16="http://schemas.microsoft.com/office/drawing/2014/main" id="{AF8E86E6-9ECB-F440-92B4-512A5E7B1D1C}"/>
                </a:ext>
              </a:extLst>
            </p:cNvPr>
            <p:cNvSpPr>
              <a:spLocks/>
            </p:cNvSpPr>
            <p:nvPr/>
          </p:nvSpPr>
          <p:spPr bwMode="auto">
            <a:xfrm>
              <a:off x="3552" y="1056"/>
              <a:ext cx="48" cy="1056"/>
            </a:xfrm>
            <a:prstGeom prst="leftBracket">
              <a:avLst>
                <a:gd name="adj" fmla="val 183333"/>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7889" name="AutoShape 120">
              <a:extLst>
                <a:ext uri="{FF2B5EF4-FFF2-40B4-BE49-F238E27FC236}">
                  <a16:creationId xmlns:a16="http://schemas.microsoft.com/office/drawing/2014/main" id="{792E95A6-9255-F748-B0E4-8CC61D972CBD}"/>
                </a:ext>
              </a:extLst>
            </p:cNvPr>
            <p:cNvSpPr>
              <a:spLocks/>
            </p:cNvSpPr>
            <p:nvPr/>
          </p:nvSpPr>
          <p:spPr bwMode="auto">
            <a:xfrm>
              <a:off x="4944" y="1056"/>
              <a:ext cx="48" cy="1056"/>
            </a:xfrm>
            <a:prstGeom prst="rightBracket">
              <a:avLst>
                <a:gd name="adj" fmla="val 183333"/>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7890" name="Text Box 121">
              <a:extLst>
                <a:ext uri="{FF2B5EF4-FFF2-40B4-BE49-F238E27FC236}">
                  <a16:creationId xmlns:a16="http://schemas.microsoft.com/office/drawing/2014/main" id="{EEBF66D0-D3CD-1248-A812-BD42707DDA1E}"/>
                </a:ext>
              </a:extLst>
            </p:cNvPr>
            <p:cNvSpPr txBox="1">
              <a:spLocks noChangeArrowheads="1"/>
            </p:cNvSpPr>
            <p:nvPr/>
          </p:nvSpPr>
          <p:spPr bwMode="auto">
            <a:xfrm>
              <a:off x="3072" y="1438"/>
              <a:ext cx="47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t>M</a:t>
              </a:r>
              <a:r>
                <a:rPr lang="en-US" altLang="en-US" sz="800" i="1"/>
                <a:t> </a:t>
              </a:r>
              <a:r>
                <a:rPr lang="en-US" altLang="en-US" sz="2000" baseline="-25000"/>
                <a:t>f</a:t>
              </a:r>
              <a:r>
                <a:rPr lang="en-US" altLang="en-US" sz="2000"/>
                <a:t> = </a:t>
              </a:r>
            </a:p>
          </p:txBody>
        </p:sp>
      </p:grpSp>
      <p:grpSp>
        <p:nvGrpSpPr>
          <p:cNvPr id="77834" name="Group 166">
            <a:extLst>
              <a:ext uri="{FF2B5EF4-FFF2-40B4-BE49-F238E27FC236}">
                <a16:creationId xmlns:a16="http://schemas.microsoft.com/office/drawing/2014/main" id="{C7A84FC1-B428-9542-86DF-9A675EFB6107}"/>
              </a:ext>
            </a:extLst>
          </p:cNvPr>
          <p:cNvGrpSpPr>
            <a:grpSpLocks/>
          </p:cNvGrpSpPr>
          <p:nvPr/>
        </p:nvGrpSpPr>
        <p:grpSpPr bwMode="auto">
          <a:xfrm>
            <a:off x="2667000" y="2362200"/>
            <a:ext cx="2987675" cy="1768475"/>
            <a:chOff x="864" y="1008"/>
            <a:chExt cx="1882" cy="1114"/>
          </a:xfrm>
        </p:grpSpPr>
        <p:grpSp>
          <p:nvGrpSpPr>
            <p:cNvPr id="77867" name="Group 123">
              <a:extLst>
                <a:ext uri="{FF2B5EF4-FFF2-40B4-BE49-F238E27FC236}">
                  <a16:creationId xmlns:a16="http://schemas.microsoft.com/office/drawing/2014/main" id="{DED80D4F-9BE6-774A-82A3-F727F80928D4}"/>
                </a:ext>
              </a:extLst>
            </p:cNvPr>
            <p:cNvGrpSpPr>
              <a:grpSpLocks/>
            </p:cNvGrpSpPr>
            <p:nvPr/>
          </p:nvGrpSpPr>
          <p:grpSpPr bwMode="auto">
            <a:xfrm>
              <a:off x="1248" y="1008"/>
              <a:ext cx="1498" cy="1114"/>
              <a:chOff x="864" y="1440"/>
              <a:chExt cx="1498" cy="1114"/>
            </a:xfrm>
          </p:grpSpPr>
          <p:sp>
            <p:nvSpPr>
              <p:cNvPr id="77871" name="Text Box 124">
                <a:extLst>
                  <a:ext uri="{FF2B5EF4-FFF2-40B4-BE49-F238E27FC236}">
                    <a16:creationId xmlns:a16="http://schemas.microsoft.com/office/drawing/2014/main" id="{DF034218-D0F8-8641-9E1E-55AACB69423E}"/>
                  </a:ext>
                </a:extLst>
              </p:cNvPr>
              <p:cNvSpPr txBox="1">
                <a:spLocks noChangeArrowheads="1"/>
              </p:cNvSpPr>
              <p:nvPr/>
            </p:nvSpPr>
            <p:spPr bwMode="auto">
              <a:xfrm>
                <a:off x="864" y="1440"/>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2</a:t>
                </a:r>
              </a:p>
            </p:txBody>
          </p:sp>
          <p:sp>
            <p:nvSpPr>
              <p:cNvPr id="77872" name="Text Box 125">
                <a:extLst>
                  <a:ext uri="{FF2B5EF4-FFF2-40B4-BE49-F238E27FC236}">
                    <a16:creationId xmlns:a16="http://schemas.microsoft.com/office/drawing/2014/main" id="{BC185B3E-CF52-9F48-A373-46C0E42E92E7}"/>
                  </a:ext>
                </a:extLst>
              </p:cNvPr>
              <p:cNvSpPr txBox="1">
                <a:spLocks noChangeArrowheads="1"/>
              </p:cNvSpPr>
              <p:nvPr/>
            </p:nvSpPr>
            <p:spPr bwMode="auto">
              <a:xfrm>
                <a:off x="1248" y="1440"/>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1</a:t>
                </a:r>
              </a:p>
            </p:txBody>
          </p:sp>
          <p:sp>
            <p:nvSpPr>
              <p:cNvPr id="77873" name="Text Box 126">
                <a:extLst>
                  <a:ext uri="{FF2B5EF4-FFF2-40B4-BE49-F238E27FC236}">
                    <a16:creationId xmlns:a16="http://schemas.microsoft.com/office/drawing/2014/main" id="{663C35F3-C8DF-D749-B864-0452165D2640}"/>
                  </a:ext>
                </a:extLst>
              </p:cNvPr>
              <p:cNvSpPr txBox="1">
                <a:spLocks noChangeArrowheads="1"/>
              </p:cNvSpPr>
              <p:nvPr/>
            </p:nvSpPr>
            <p:spPr bwMode="auto">
              <a:xfrm>
                <a:off x="1632" y="1440"/>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6</a:t>
                </a:r>
              </a:p>
            </p:txBody>
          </p:sp>
          <p:sp>
            <p:nvSpPr>
              <p:cNvPr id="77874" name="Text Box 127">
                <a:extLst>
                  <a:ext uri="{FF2B5EF4-FFF2-40B4-BE49-F238E27FC236}">
                    <a16:creationId xmlns:a16="http://schemas.microsoft.com/office/drawing/2014/main" id="{1CB81543-91D1-4F4C-BD02-C8474A062277}"/>
                  </a:ext>
                </a:extLst>
              </p:cNvPr>
              <p:cNvSpPr txBox="1">
                <a:spLocks noChangeArrowheads="1"/>
              </p:cNvSpPr>
              <p:nvPr/>
            </p:nvSpPr>
            <p:spPr bwMode="auto">
              <a:xfrm>
                <a:off x="2016" y="1440"/>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2000"/>
              </a:p>
            </p:txBody>
          </p:sp>
          <p:sp>
            <p:nvSpPr>
              <p:cNvPr id="77875" name="Text Box 128">
                <a:extLst>
                  <a:ext uri="{FF2B5EF4-FFF2-40B4-BE49-F238E27FC236}">
                    <a16:creationId xmlns:a16="http://schemas.microsoft.com/office/drawing/2014/main" id="{96C198CA-68A6-8143-91AB-11C6AF6FF450}"/>
                  </a:ext>
                </a:extLst>
              </p:cNvPr>
              <p:cNvSpPr txBox="1">
                <a:spLocks noChangeArrowheads="1"/>
              </p:cNvSpPr>
              <p:nvPr/>
            </p:nvSpPr>
            <p:spPr bwMode="auto">
              <a:xfrm>
                <a:off x="864" y="1728"/>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5</a:t>
                </a:r>
              </a:p>
            </p:txBody>
          </p:sp>
          <p:sp>
            <p:nvSpPr>
              <p:cNvPr id="77876" name="Text Box 129">
                <a:extLst>
                  <a:ext uri="{FF2B5EF4-FFF2-40B4-BE49-F238E27FC236}">
                    <a16:creationId xmlns:a16="http://schemas.microsoft.com/office/drawing/2014/main" id="{0A56AB0A-38C3-C345-87D6-FEFAAC81D492}"/>
                  </a:ext>
                </a:extLst>
              </p:cNvPr>
              <p:cNvSpPr txBox="1">
                <a:spLocks noChangeArrowheads="1"/>
              </p:cNvSpPr>
              <p:nvPr/>
            </p:nvSpPr>
            <p:spPr bwMode="auto">
              <a:xfrm>
                <a:off x="1248" y="1728"/>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3</a:t>
                </a:r>
              </a:p>
            </p:txBody>
          </p:sp>
          <p:sp>
            <p:nvSpPr>
              <p:cNvPr id="77877" name="Text Box 130">
                <a:extLst>
                  <a:ext uri="{FF2B5EF4-FFF2-40B4-BE49-F238E27FC236}">
                    <a16:creationId xmlns:a16="http://schemas.microsoft.com/office/drawing/2014/main" id="{4F6B1F43-0686-3D4C-AEF5-9553DAC39A7B}"/>
                  </a:ext>
                </a:extLst>
              </p:cNvPr>
              <p:cNvSpPr txBox="1">
                <a:spLocks noChangeArrowheads="1"/>
              </p:cNvSpPr>
              <p:nvPr/>
            </p:nvSpPr>
            <p:spPr bwMode="auto">
              <a:xfrm>
                <a:off x="1632" y="1728"/>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4</a:t>
                </a:r>
              </a:p>
            </p:txBody>
          </p:sp>
          <p:sp>
            <p:nvSpPr>
              <p:cNvPr id="77878" name="Text Box 131">
                <a:extLst>
                  <a:ext uri="{FF2B5EF4-FFF2-40B4-BE49-F238E27FC236}">
                    <a16:creationId xmlns:a16="http://schemas.microsoft.com/office/drawing/2014/main" id="{27DAD1FD-A08A-8A44-94FA-CB39CBC1B63A}"/>
                  </a:ext>
                </a:extLst>
              </p:cNvPr>
              <p:cNvSpPr txBox="1">
                <a:spLocks noChangeArrowheads="1"/>
              </p:cNvSpPr>
              <p:nvPr/>
            </p:nvSpPr>
            <p:spPr bwMode="auto">
              <a:xfrm>
                <a:off x="2016" y="1728"/>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2000"/>
              </a:p>
            </p:txBody>
          </p:sp>
          <p:sp>
            <p:nvSpPr>
              <p:cNvPr id="77879" name="Text Box 132">
                <a:extLst>
                  <a:ext uri="{FF2B5EF4-FFF2-40B4-BE49-F238E27FC236}">
                    <a16:creationId xmlns:a16="http://schemas.microsoft.com/office/drawing/2014/main" id="{10986A6B-09AD-BE4D-8462-FBF569EA6DB8}"/>
                  </a:ext>
                </a:extLst>
              </p:cNvPr>
              <p:cNvSpPr txBox="1">
                <a:spLocks noChangeArrowheads="1"/>
              </p:cNvSpPr>
              <p:nvPr/>
            </p:nvSpPr>
            <p:spPr bwMode="auto">
              <a:xfrm>
                <a:off x="864" y="2016"/>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3</a:t>
                </a:r>
              </a:p>
            </p:txBody>
          </p:sp>
          <p:sp>
            <p:nvSpPr>
              <p:cNvPr id="77880" name="Text Box 133">
                <a:extLst>
                  <a:ext uri="{FF2B5EF4-FFF2-40B4-BE49-F238E27FC236}">
                    <a16:creationId xmlns:a16="http://schemas.microsoft.com/office/drawing/2014/main" id="{F28B77A7-E035-784C-BF79-F42E3A688A30}"/>
                  </a:ext>
                </a:extLst>
              </p:cNvPr>
              <p:cNvSpPr txBox="1">
                <a:spLocks noChangeArrowheads="1"/>
              </p:cNvSpPr>
              <p:nvPr/>
            </p:nvSpPr>
            <p:spPr bwMode="auto">
              <a:xfrm>
                <a:off x="1248" y="2016"/>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2</a:t>
                </a:r>
              </a:p>
            </p:txBody>
          </p:sp>
          <p:sp>
            <p:nvSpPr>
              <p:cNvPr id="77881" name="Text Box 134">
                <a:extLst>
                  <a:ext uri="{FF2B5EF4-FFF2-40B4-BE49-F238E27FC236}">
                    <a16:creationId xmlns:a16="http://schemas.microsoft.com/office/drawing/2014/main" id="{39F2361F-24A1-BD4F-8A09-FAAE5CFAC47D}"/>
                  </a:ext>
                </a:extLst>
              </p:cNvPr>
              <p:cNvSpPr txBox="1">
                <a:spLocks noChangeArrowheads="1"/>
              </p:cNvSpPr>
              <p:nvPr/>
            </p:nvSpPr>
            <p:spPr bwMode="auto">
              <a:xfrm>
                <a:off x="1632" y="2016"/>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7</a:t>
                </a:r>
              </a:p>
            </p:txBody>
          </p:sp>
          <p:sp>
            <p:nvSpPr>
              <p:cNvPr id="77882" name="Text Box 135">
                <a:extLst>
                  <a:ext uri="{FF2B5EF4-FFF2-40B4-BE49-F238E27FC236}">
                    <a16:creationId xmlns:a16="http://schemas.microsoft.com/office/drawing/2014/main" id="{532C12C3-5538-9F4E-901A-4CFB1923BEA9}"/>
                  </a:ext>
                </a:extLst>
              </p:cNvPr>
              <p:cNvSpPr txBox="1">
                <a:spLocks noChangeArrowheads="1"/>
              </p:cNvSpPr>
              <p:nvPr/>
            </p:nvSpPr>
            <p:spPr bwMode="auto">
              <a:xfrm>
                <a:off x="2016" y="2016"/>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2000"/>
              </a:p>
            </p:txBody>
          </p:sp>
          <p:sp>
            <p:nvSpPr>
              <p:cNvPr id="77883" name="Text Box 136">
                <a:extLst>
                  <a:ext uri="{FF2B5EF4-FFF2-40B4-BE49-F238E27FC236}">
                    <a16:creationId xmlns:a16="http://schemas.microsoft.com/office/drawing/2014/main" id="{93FF2B47-C739-7F4A-9058-55AA1F254F4F}"/>
                  </a:ext>
                </a:extLst>
              </p:cNvPr>
              <p:cNvSpPr txBox="1">
                <a:spLocks noChangeArrowheads="1"/>
              </p:cNvSpPr>
              <p:nvPr/>
            </p:nvSpPr>
            <p:spPr bwMode="auto">
              <a:xfrm>
                <a:off x="864" y="2304"/>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2000"/>
              </a:p>
            </p:txBody>
          </p:sp>
          <p:sp>
            <p:nvSpPr>
              <p:cNvPr id="77884" name="Text Box 137">
                <a:extLst>
                  <a:ext uri="{FF2B5EF4-FFF2-40B4-BE49-F238E27FC236}">
                    <a16:creationId xmlns:a16="http://schemas.microsoft.com/office/drawing/2014/main" id="{6C582D3C-3076-FE46-A780-15937365E235}"/>
                  </a:ext>
                </a:extLst>
              </p:cNvPr>
              <p:cNvSpPr txBox="1">
                <a:spLocks noChangeArrowheads="1"/>
              </p:cNvSpPr>
              <p:nvPr/>
            </p:nvSpPr>
            <p:spPr bwMode="auto">
              <a:xfrm>
                <a:off x="1248" y="2304"/>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2000"/>
              </a:p>
            </p:txBody>
          </p:sp>
          <p:sp>
            <p:nvSpPr>
              <p:cNvPr id="77885" name="Text Box 138">
                <a:extLst>
                  <a:ext uri="{FF2B5EF4-FFF2-40B4-BE49-F238E27FC236}">
                    <a16:creationId xmlns:a16="http://schemas.microsoft.com/office/drawing/2014/main" id="{4212B89C-1E2E-CD4E-A2C2-F272415AD2CA}"/>
                  </a:ext>
                </a:extLst>
              </p:cNvPr>
              <p:cNvSpPr txBox="1">
                <a:spLocks noChangeArrowheads="1"/>
              </p:cNvSpPr>
              <p:nvPr/>
            </p:nvSpPr>
            <p:spPr bwMode="auto">
              <a:xfrm>
                <a:off x="1632" y="2304"/>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2000"/>
              </a:p>
            </p:txBody>
          </p:sp>
          <p:sp>
            <p:nvSpPr>
              <p:cNvPr id="77886" name="Text Box 139">
                <a:extLst>
                  <a:ext uri="{FF2B5EF4-FFF2-40B4-BE49-F238E27FC236}">
                    <a16:creationId xmlns:a16="http://schemas.microsoft.com/office/drawing/2014/main" id="{E5D6E0AF-A405-B648-8E64-120585477AD7}"/>
                  </a:ext>
                </a:extLst>
              </p:cNvPr>
              <p:cNvSpPr txBox="1">
                <a:spLocks noChangeArrowheads="1"/>
              </p:cNvSpPr>
              <p:nvPr/>
            </p:nvSpPr>
            <p:spPr bwMode="auto">
              <a:xfrm>
                <a:off x="2016" y="2304"/>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2000"/>
              </a:p>
            </p:txBody>
          </p:sp>
        </p:grpSp>
        <p:sp>
          <p:nvSpPr>
            <p:cNvPr id="77868" name="AutoShape 140">
              <a:extLst>
                <a:ext uri="{FF2B5EF4-FFF2-40B4-BE49-F238E27FC236}">
                  <a16:creationId xmlns:a16="http://schemas.microsoft.com/office/drawing/2014/main" id="{D89CA141-B51B-2949-A0FB-D81F605D6524}"/>
                </a:ext>
              </a:extLst>
            </p:cNvPr>
            <p:cNvSpPr>
              <a:spLocks/>
            </p:cNvSpPr>
            <p:nvPr/>
          </p:nvSpPr>
          <p:spPr bwMode="auto">
            <a:xfrm>
              <a:off x="1344" y="1056"/>
              <a:ext cx="48" cy="720"/>
            </a:xfrm>
            <a:prstGeom prst="leftBracket">
              <a:avLst>
                <a:gd name="adj" fmla="val 125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7869" name="AutoShape 141">
              <a:extLst>
                <a:ext uri="{FF2B5EF4-FFF2-40B4-BE49-F238E27FC236}">
                  <a16:creationId xmlns:a16="http://schemas.microsoft.com/office/drawing/2014/main" id="{5DE219A5-D5F3-2645-B549-55856F80AC18}"/>
                </a:ext>
              </a:extLst>
            </p:cNvPr>
            <p:cNvSpPr>
              <a:spLocks/>
            </p:cNvSpPr>
            <p:nvPr/>
          </p:nvSpPr>
          <p:spPr bwMode="auto">
            <a:xfrm>
              <a:off x="2352" y="1056"/>
              <a:ext cx="48" cy="720"/>
            </a:xfrm>
            <a:prstGeom prst="rightBracket">
              <a:avLst>
                <a:gd name="adj" fmla="val 125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7870" name="Text Box 142">
              <a:extLst>
                <a:ext uri="{FF2B5EF4-FFF2-40B4-BE49-F238E27FC236}">
                  <a16:creationId xmlns:a16="http://schemas.microsoft.com/office/drawing/2014/main" id="{5892CA48-AF7B-444F-BE26-602306DDFDE6}"/>
                </a:ext>
              </a:extLst>
            </p:cNvPr>
            <p:cNvSpPr txBox="1">
              <a:spLocks noChangeArrowheads="1"/>
            </p:cNvSpPr>
            <p:nvPr/>
          </p:nvSpPr>
          <p:spPr bwMode="auto">
            <a:xfrm>
              <a:off x="864" y="1296"/>
              <a:ext cx="44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t>M</a:t>
              </a:r>
              <a:r>
                <a:rPr lang="en-US" altLang="en-US" sz="800" i="1"/>
                <a:t> </a:t>
              </a:r>
              <a:r>
                <a:rPr lang="en-US" altLang="en-US" sz="2000"/>
                <a:t> = </a:t>
              </a:r>
            </a:p>
          </p:txBody>
        </p:sp>
      </p:grpSp>
      <p:grpSp>
        <p:nvGrpSpPr>
          <p:cNvPr id="77835" name="Group 164">
            <a:extLst>
              <a:ext uri="{FF2B5EF4-FFF2-40B4-BE49-F238E27FC236}">
                <a16:creationId xmlns:a16="http://schemas.microsoft.com/office/drawing/2014/main" id="{631056F4-639C-3C4A-9649-A9D0A938C762}"/>
              </a:ext>
            </a:extLst>
          </p:cNvPr>
          <p:cNvGrpSpPr>
            <a:grpSpLocks/>
          </p:cNvGrpSpPr>
          <p:nvPr/>
        </p:nvGrpSpPr>
        <p:grpSpPr bwMode="auto">
          <a:xfrm>
            <a:off x="2667000" y="4191000"/>
            <a:ext cx="2987675" cy="1768475"/>
            <a:chOff x="864" y="2400"/>
            <a:chExt cx="1882" cy="1114"/>
          </a:xfrm>
        </p:grpSpPr>
        <p:grpSp>
          <p:nvGrpSpPr>
            <p:cNvPr id="77847" name="Group 144">
              <a:extLst>
                <a:ext uri="{FF2B5EF4-FFF2-40B4-BE49-F238E27FC236}">
                  <a16:creationId xmlns:a16="http://schemas.microsoft.com/office/drawing/2014/main" id="{AC277DA5-2BDA-4F4E-A8BB-6232092E09CF}"/>
                </a:ext>
              </a:extLst>
            </p:cNvPr>
            <p:cNvGrpSpPr>
              <a:grpSpLocks/>
            </p:cNvGrpSpPr>
            <p:nvPr/>
          </p:nvGrpSpPr>
          <p:grpSpPr bwMode="auto">
            <a:xfrm>
              <a:off x="1248" y="2400"/>
              <a:ext cx="1498" cy="1114"/>
              <a:chOff x="864" y="1440"/>
              <a:chExt cx="1498" cy="1114"/>
            </a:xfrm>
          </p:grpSpPr>
          <p:sp>
            <p:nvSpPr>
              <p:cNvPr id="77851" name="Text Box 145">
                <a:extLst>
                  <a:ext uri="{FF2B5EF4-FFF2-40B4-BE49-F238E27FC236}">
                    <a16:creationId xmlns:a16="http://schemas.microsoft.com/office/drawing/2014/main" id="{BC947C12-FEB7-8643-BB95-578C8A36698B}"/>
                  </a:ext>
                </a:extLst>
              </p:cNvPr>
              <p:cNvSpPr txBox="1">
                <a:spLocks noChangeArrowheads="1"/>
              </p:cNvSpPr>
              <p:nvPr/>
            </p:nvSpPr>
            <p:spPr bwMode="auto">
              <a:xfrm>
                <a:off x="864" y="1440"/>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2</a:t>
                </a:r>
              </a:p>
            </p:txBody>
          </p:sp>
          <p:sp>
            <p:nvSpPr>
              <p:cNvPr id="77852" name="Text Box 146">
                <a:extLst>
                  <a:ext uri="{FF2B5EF4-FFF2-40B4-BE49-F238E27FC236}">
                    <a16:creationId xmlns:a16="http://schemas.microsoft.com/office/drawing/2014/main" id="{F6B71D94-82AD-7E4E-A30C-7C73FC0236F5}"/>
                  </a:ext>
                </a:extLst>
              </p:cNvPr>
              <p:cNvSpPr txBox="1">
                <a:spLocks noChangeArrowheads="1"/>
              </p:cNvSpPr>
              <p:nvPr/>
            </p:nvSpPr>
            <p:spPr bwMode="auto">
              <a:xfrm>
                <a:off x="1248" y="1440"/>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1</a:t>
                </a:r>
              </a:p>
            </p:txBody>
          </p:sp>
          <p:sp>
            <p:nvSpPr>
              <p:cNvPr id="77853" name="Text Box 147">
                <a:extLst>
                  <a:ext uri="{FF2B5EF4-FFF2-40B4-BE49-F238E27FC236}">
                    <a16:creationId xmlns:a16="http://schemas.microsoft.com/office/drawing/2014/main" id="{A6EFFF88-E39B-FB49-95C4-243CE5E233B2}"/>
                  </a:ext>
                </a:extLst>
              </p:cNvPr>
              <p:cNvSpPr txBox="1">
                <a:spLocks noChangeArrowheads="1"/>
              </p:cNvSpPr>
              <p:nvPr/>
            </p:nvSpPr>
            <p:spPr bwMode="auto">
              <a:xfrm>
                <a:off x="1632" y="1440"/>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6</a:t>
                </a:r>
              </a:p>
            </p:txBody>
          </p:sp>
          <p:sp>
            <p:nvSpPr>
              <p:cNvPr id="77854" name="Text Box 148">
                <a:extLst>
                  <a:ext uri="{FF2B5EF4-FFF2-40B4-BE49-F238E27FC236}">
                    <a16:creationId xmlns:a16="http://schemas.microsoft.com/office/drawing/2014/main" id="{E3935D83-BBC1-6A43-8305-3C15B7318850}"/>
                  </a:ext>
                </a:extLst>
              </p:cNvPr>
              <p:cNvSpPr txBox="1">
                <a:spLocks noChangeArrowheads="1"/>
              </p:cNvSpPr>
              <p:nvPr/>
            </p:nvSpPr>
            <p:spPr bwMode="auto">
              <a:xfrm>
                <a:off x="2016" y="1440"/>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2000"/>
              </a:p>
            </p:txBody>
          </p:sp>
          <p:sp>
            <p:nvSpPr>
              <p:cNvPr id="77855" name="Text Box 149">
                <a:extLst>
                  <a:ext uri="{FF2B5EF4-FFF2-40B4-BE49-F238E27FC236}">
                    <a16:creationId xmlns:a16="http://schemas.microsoft.com/office/drawing/2014/main" id="{6700F820-B0DC-C143-9700-FA3F34B45C9B}"/>
                  </a:ext>
                </a:extLst>
              </p:cNvPr>
              <p:cNvSpPr txBox="1">
                <a:spLocks noChangeArrowheads="1"/>
              </p:cNvSpPr>
              <p:nvPr/>
            </p:nvSpPr>
            <p:spPr bwMode="auto">
              <a:xfrm>
                <a:off x="864" y="1728"/>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5</a:t>
                </a:r>
              </a:p>
            </p:txBody>
          </p:sp>
          <p:sp>
            <p:nvSpPr>
              <p:cNvPr id="77856" name="Text Box 150">
                <a:extLst>
                  <a:ext uri="{FF2B5EF4-FFF2-40B4-BE49-F238E27FC236}">
                    <a16:creationId xmlns:a16="http://schemas.microsoft.com/office/drawing/2014/main" id="{C43707E7-8E91-9D4F-87B8-35CD2A758E1F}"/>
                  </a:ext>
                </a:extLst>
              </p:cNvPr>
              <p:cNvSpPr txBox="1">
                <a:spLocks noChangeArrowheads="1"/>
              </p:cNvSpPr>
              <p:nvPr/>
            </p:nvSpPr>
            <p:spPr bwMode="auto">
              <a:xfrm>
                <a:off x="1248" y="1728"/>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3</a:t>
                </a:r>
              </a:p>
            </p:txBody>
          </p:sp>
          <p:sp>
            <p:nvSpPr>
              <p:cNvPr id="77857" name="Text Box 151">
                <a:extLst>
                  <a:ext uri="{FF2B5EF4-FFF2-40B4-BE49-F238E27FC236}">
                    <a16:creationId xmlns:a16="http://schemas.microsoft.com/office/drawing/2014/main" id="{28FD3287-8E4C-4E4E-A76A-4B7EB8A6D820}"/>
                  </a:ext>
                </a:extLst>
              </p:cNvPr>
              <p:cNvSpPr txBox="1">
                <a:spLocks noChangeArrowheads="1"/>
              </p:cNvSpPr>
              <p:nvPr/>
            </p:nvSpPr>
            <p:spPr bwMode="auto">
              <a:xfrm>
                <a:off x="1632" y="1728"/>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4</a:t>
                </a:r>
              </a:p>
            </p:txBody>
          </p:sp>
          <p:sp>
            <p:nvSpPr>
              <p:cNvPr id="77858" name="Text Box 152">
                <a:extLst>
                  <a:ext uri="{FF2B5EF4-FFF2-40B4-BE49-F238E27FC236}">
                    <a16:creationId xmlns:a16="http://schemas.microsoft.com/office/drawing/2014/main" id="{7898D8E3-6559-0140-AFFD-A8D58DCF0EA7}"/>
                  </a:ext>
                </a:extLst>
              </p:cNvPr>
              <p:cNvSpPr txBox="1">
                <a:spLocks noChangeArrowheads="1"/>
              </p:cNvSpPr>
              <p:nvPr/>
            </p:nvSpPr>
            <p:spPr bwMode="auto">
              <a:xfrm>
                <a:off x="2016" y="1728"/>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2000"/>
              </a:p>
            </p:txBody>
          </p:sp>
          <p:sp>
            <p:nvSpPr>
              <p:cNvPr id="77859" name="Text Box 153">
                <a:extLst>
                  <a:ext uri="{FF2B5EF4-FFF2-40B4-BE49-F238E27FC236}">
                    <a16:creationId xmlns:a16="http://schemas.microsoft.com/office/drawing/2014/main" id="{E5362E01-2877-5347-A7C3-02A36DCD6C39}"/>
                  </a:ext>
                </a:extLst>
              </p:cNvPr>
              <p:cNvSpPr txBox="1">
                <a:spLocks noChangeArrowheads="1"/>
              </p:cNvSpPr>
              <p:nvPr/>
            </p:nvSpPr>
            <p:spPr bwMode="auto">
              <a:xfrm>
                <a:off x="864" y="2016"/>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3</a:t>
                </a:r>
              </a:p>
            </p:txBody>
          </p:sp>
          <p:sp>
            <p:nvSpPr>
              <p:cNvPr id="77860" name="Text Box 154">
                <a:extLst>
                  <a:ext uri="{FF2B5EF4-FFF2-40B4-BE49-F238E27FC236}">
                    <a16:creationId xmlns:a16="http://schemas.microsoft.com/office/drawing/2014/main" id="{CC1CE457-4039-EB4A-BB52-FC20E8C4C5A9}"/>
                  </a:ext>
                </a:extLst>
              </p:cNvPr>
              <p:cNvSpPr txBox="1">
                <a:spLocks noChangeArrowheads="1"/>
              </p:cNvSpPr>
              <p:nvPr/>
            </p:nvSpPr>
            <p:spPr bwMode="auto">
              <a:xfrm>
                <a:off x="1248" y="2016"/>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2</a:t>
                </a:r>
              </a:p>
            </p:txBody>
          </p:sp>
          <p:sp>
            <p:nvSpPr>
              <p:cNvPr id="77861" name="Text Box 155">
                <a:extLst>
                  <a:ext uri="{FF2B5EF4-FFF2-40B4-BE49-F238E27FC236}">
                    <a16:creationId xmlns:a16="http://schemas.microsoft.com/office/drawing/2014/main" id="{53A6A587-8DA1-FA41-9833-5316AC39EC1C}"/>
                  </a:ext>
                </a:extLst>
              </p:cNvPr>
              <p:cNvSpPr txBox="1">
                <a:spLocks noChangeArrowheads="1"/>
              </p:cNvSpPr>
              <p:nvPr/>
            </p:nvSpPr>
            <p:spPr bwMode="auto">
              <a:xfrm>
                <a:off x="1632" y="2016"/>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7</a:t>
                </a:r>
              </a:p>
            </p:txBody>
          </p:sp>
          <p:sp>
            <p:nvSpPr>
              <p:cNvPr id="77862" name="Text Box 156">
                <a:extLst>
                  <a:ext uri="{FF2B5EF4-FFF2-40B4-BE49-F238E27FC236}">
                    <a16:creationId xmlns:a16="http://schemas.microsoft.com/office/drawing/2014/main" id="{9A59613C-DB9C-2044-BEBB-02F400AB40E9}"/>
                  </a:ext>
                </a:extLst>
              </p:cNvPr>
              <p:cNvSpPr txBox="1">
                <a:spLocks noChangeArrowheads="1"/>
              </p:cNvSpPr>
              <p:nvPr/>
            </p:nvSpPr>
            <p:spPr bwMode="auto">
              <a:xfrm>
                <a:off x="2016" y="2016"/>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2000"/>
              </a:p>
            </p:txBody>
          </p:sp>
          <p:sp>
            <p:nvSpPr>
              <p:cNvPr id="77863" name="Text Box 157">
                <a:extLst>
                  <a:ext uri="{FF2B5EF4-FFF2-40B4-BE49-F238E27FC236}">
                    <a16:creationId xmlns:a16="http://schemas.microsoft.com/office/drawing/2014/main" id="{836F82D5-F79F-1347-9EFB-DC710B1778BD}"/>
                  </a:ext>
                </a:extLst>
              </p:cNvPr>
              <p:cNvSpPr txBox="1">
                <a:spLocks noChangeArrowheads="1"/>
              </p:cNvSpPr>
              <p:nvPr/>
            </p:nvSpPr>
            <p:spPr bwMode="auto">
              <a:xfrm>
                <a:off x="864" y="2304"/>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2</a:t>
                </a:r>
              </a:p>
            </p:txBody>
          </p:sp>
          <p:sp>
            <p:nvSpPr>
              <p:cNvPr id="77864" name="Text Box 158">
                <a:extLst>
                  <a:ext uri="{FF2B5EF4-FFF2-40B4-BE49-F238E27FC236}">
                    <a16:creationId xmlns:a16="http://schemas.microsoft.com/office/drawing/2014/main" id="{9FEA1D95-AE24-3D43-8651-F03EADEAD867}"/>
                  </a:ext>
                </a:extLst>
              </p:cNvPr>
              <p:cNvSpPr txBox="1">
                <a:spLocks noChangeArrowheads="1"/>
              </p:cNvSpPr>
              <p:nvPr/>
            </p:nvSpPr>
            <p:spPr bwMode="auto">
              <a:xfrm>
                <a:off x="1248" y="2304"/>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6</a:t>
                </a:r>
              </a:p>
            </p:txBody>
          </p:sp>
          <p:sp>
            <p:nvSpPr>
              <p:cNvPr id="77865" name="Text Box 159">
                <a:extLst>
                  <a:ext uri="{FF2B5EF4-FFF2-40B4-BE49-F238E27FC236}">
                    <a16:creationId xmlns:a16="http://schemas.microsoft.com/office/drawing/2014/main" id="{E97D7466-53CE-6D4B-B55B-D914FDEE262B}"/>
                  </a:ext>
                </a:extLst>
              </p:cNvPr>
              <p:cNvSpPr txBox="1">
                <a:spLocks noChangeArrowheads="1"/>
              </p:cNvSpPr>
              <p:nvPr/>
            </p:nvSpPr>
            <p:spPr bwMode="auto">
              <a:xfrm>
                <a:off x="1632" y="2304"/>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1</a:t>
                </a:r>
              </a:p>
            </p:txBody>
          </p:sp>
          <p:sp>
            <p:nvSpPr>
              <p:cNvPr id="77866" name="Text Box 160">
                <a:extLst>
                  <a:ext uri="{FF2B5EF4-FFF2-40B4-BE49-F238E27FC236}">
                    <a16:creationId xmlns:a16="http://schemas.microsoft.com/office/drawing/2014/main" id="{D4F8A542-D6D5-C24F-A4D9-A1B26086E8D1}"/>
                  </a:ext>
                </a:extLst>
              </p:cNvPr>
              <p:cNvSpPr txBox="1">
                <a:spLocks noChangeArrowheads="1"/>
              </p:cNvSpPr>
              <p:nvPr/>
            </p:nvSpPr>
            <p:spPr bwMode="auto">
              <a:xfrm>
                <a:off x="2016" y="2304"/>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2000"/>
              </a:p>
            </p:txBody>
          </p:sp>
        </p:grpSp>
        <p:sp>
          <p:nvSpPr>
            <p:cNvPr id="77848" name="AutoShape 161">
              <a:extLst>
                <a:ext uri="{FF2B5EF4-FFF2-40B4-BE49-F238E27FC236}">
                  <a16:creationId xmlns:a16="http://schemas.microsoft.com/office/drawing/2014/main" id="{4E869BE6-CEDA-FB40-A9F9-E9D97B9EB107}"/>
                </a:ext>
              </a:extLst>
            </p:cNvPr>
            <p:cNvSpPr>
              <a:spLocks/>
            </p:cNvSpPr>
            <p:nvPr/>
          </p:nvSpPr>
          <p:spPr bwMode="auto">
            <a:xfrm>
              <a:off x="1344" y="2448"/>
              <a:ext cx="48" cy="1056"/>
            </a:xfrm>
            <a:prstGeom prst="leftBracket">
              <a:avLst>
                <a:gd name="adj" fmla="val 183333"/>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7849" name="AutoShape 162">
              <a:extLst>
                <a:ext uri="{FF2B5EF4-FFF2-40B4-BE49-F238E27FC236}">
                  <a16:creationId xmlns:a16="http://schemas.microsoft.com/office/drawing/2014/main" id="{9FF578D6-5B56-B642-BAD5-C312CE293479}"/>
                </a:ext>
              </a:extLst>
            </p:cNvPr>
            <p:cNvSpPr>
              <a:spLocks/>
            </p:cNvSpPr>
            <p:nvPr/>
          </p:nvSpPr>
          <p:spPr bwMode="auto">
            <a:xfrm>
              <a:off x="2352" y="2448"/>
              <a:ext cx="48" cy="1056"/>
            </a:xfrm>
            <a:prstGeom prst="rightBracket">
              <a:avLst>
                <a:gd name="adj" fmla="val 183333"/>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7850" name="Text Box 163">
              <a:extLst>
                <a:ext uri="{FF2B5EF4-FFF2-40B4-BE49-F238E27FC236}">
                  <a16:creationId xmlns:a16="http://schemas.microsoft.com/office/drawing/2014/main" id="{A6BBF3D9-35C7-5F44-A008-200EAEAD7CA4}"/>
                </a:ext>
              </a:extLst>
            </p:cNvPr>
            <p:cNvSpPr txBox="1">
              <a:spLocks noChangeArrowheads="1"/>
            </p:cNvSpPr>
            <p:nvPr/>
          </p:nvSpPr>
          <p:spPr bwMode="auto">
            <a:xfrm>
              <a:off x="864" y="2830"/>
              <a:ext cx="50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t>M</a:t>
              </a:r>
              <a:r>
                <a:rPr lang="en-US" altLang="en-US" sz="800" i="1"/>
                <a:t> </a:t>
              </a:r>
              <a:r>
                <a:rPr lang="en-US" altLang="en-US" sz="2000" baseline="-25000"/>
                <a:t>c</a:t>
              </a:r>
              <a:r>
                <a:rPr lang="en-US" altLang="en-US" sz="2000"/>
                <a:t> = </a:t>
              </a:r>
            </a:p>
          </p:txBody>
        </p:sp>
      </p:grpSp>
      <p:sp>
        <p:nvSpPr>
          <p:cNvPr id="77836" name="Text Box 168">
            <a:extLst>
              <a:ext uri="{FF2B5EF4-FFF2-40B4-BE49-F238E27FC236}">
                <a16:creationId xmlns:a16="http://schemas.microsoft.com/office/drawing/2014/main" id="{801AC1B1-A15E-B74E-8317-388EB3395243}"/>
              </a:ext>
            </a:extLst>
          </p:cNvPr>
          <p:cNvSpPr txBox="1">
            <a:spLocks noChangeArrowheads="1"/>
          </p:cNvSpPr>
          <p:nvPr/>
        </p:nvSpPr>
        <p:spPr bwMode="auto">
          <a:xfrm>
            <a:off x="2667000" y="1981200"/>
            <a:ext cx="1155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Matrix </a:t>
            </a:r>
            <a:r>
              <a:rPr lang="en-US" altLang="en-US" sz="2000" i="1"/>
              <a:t>M</a:t>
            </a:r>
          </a:p>
        </p:txBody>
      </p:sp>
      <p:sp>
        <p:nvSpPr>
          <p:cNvPr id="77837" name="Text Box 169">
            <a:extLst>
              <a:ext uri="{FF2B5EF4-FFF2-40B4-BE49-F238E27FC236}">
                <a16:creationId xmlns:a16="http://schemas.microsoft.com/office/drawing/2014/main" id="{051EE2DC-8A3D-6F49-B338-702E0EBECB86}"/>
              </a:ext>
            </a:extLst>
          </p:cNvPr>
          <p:cNvSpPr txBox="1">
            <a:spLocks noChangeArrowheads="1"/>
          </p:cNvSpPr>
          <p:nvPr/>
        </p:nvSpPr>
        <p:spPr bwMode="auto">
          <a:xfrm>
            <a:off x="5791200" y="1981200"/>
            <a:ext cx="266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Row checksum matrix</a:t>
            </a:r>
            <a:endParaRPr lang="en-US" altLang="en-US" sz="2000" i="1"/>
          </a:p>
        </p:txBody>
      </p:sp>
      <p:sp>
        <p:nvSpPr>
          <p:cNvPr id="77838" name="Text Box 171">
            <a:extLst>
              <a:ext uri="{FF2B5EF4-FFF2-40B4-BE49-F238E27FC236}">
                <a16:creationId xmlns:a16="http://schemas.microsoft.com/office/drawing/2014/main" id="{A3DDD076-C2DE-C74B-9823-F277B9BF2DCD}"/>
              </a:ext>
            </a:extLst>
          </p:cNvPr>
          <p:cNvSpPr txBox="1">
            <a:spLocks noChangeArrowheads="1"/>
          </p:cNvSpPr>
          <p:nvPr/>
        </p:nvSpPr>
        <p:spPr bwMode="auto">
          <a:xfrm>
            <a:off x="2667000" y="3810000"/>
            <a:ext cx="3033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Column checksum matrix</a:t>
            </a:r>
            <a:endParaRPr lang="en-US" altLang="en-US" sz="2000" i="1"/>
          </a:p>
        </p:txBody>
      </p:sp>
      <p:sp>
        <p:nvSpPr>
          <p:cNvPr id="77839" name="Text Box 172">
            <a:extLst>
              <a:ext uri="{FF2B5EF4-FFF2-40B4-BE49-F238E27FC236}">
                <a16:creationId xmlns:a16="http://schemas.microsoft.com/office/drawing/2014/main" id="{34A033F0-14A3-564E-8136-7DD8834C0571}"/>
              </a:ext>
            </a:extLst>
          </p:cNvPr>
          <p:cNvSpPr txBox="1">
            <a:spLocks noChangeArrowheads="1"/>
          </p:cNvSpPr>
          <p:nvPr/>
        </p:nvSpPr>
        <p:spPr bwMode="auto">
          <a:xfrm>
            <a:off x="5791200" y="3810000"/>
            <a:ext cx="2568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Full checksum matrix</a:t>
            </a:r>
            <a:endParaRPr lang="en-US" altLang="en-US" sz="2000" i="1"/>
          </a:p>
        </p:txBody>
      </p:sp>
      <p:sp>
        <p:nvSpPr>
          <p:cNvPr id="77840" name="Text Box 174">
            <a:extLst>
              <a:ext uri="{FF2B5EF4-FFF2-40B4-BE49-F238E27FC236}">
                <a16:creationId xmlns:a16="http://schemas.microsoft.com/office/drawing/2014/main" id="{71CA788F-9056-B243-9BE4-AB163EEC69A8}"/>
              </a:ext>
            </a:extLst>
          </p:cNvPr>
          <p:cNvSpPr txBox="1">
            <a:spLocks noChangeArrowheads="1"/>
          </p:cNvSpPr>
          <p:nvPr/>
        </p:nvSpPr>
        <p:spPr bwMode="auto">
          <a:xfrm>
            <a:off x="304800" y="990600"/>
            <a:ext cx="8458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Error coding applied to data structures, rather than at the level of atomic data elements</a:t>
            </a:r>
          </a:p>
        </p:txBody>
      </p:sp>
      <p:sp>
        <p:nvSpPr>
          <p:cNvPr id="77841" name="Text Box 175">
            <a:extLst>
              <a:ext uri="{FF2B5EF4-FFF2-40B4-BE49-F238E27FC236}">
                <a16:creationId xmlns:a16="http://schemas.microsoft.com/office/drawing/2014/main" id="{947C3884-67A1-3C49-ABB6-4A4621333FDD}"/>
              </a:ext>
            </a:extLst>
          </p:cNvPr>
          <p:cNvSpPr txBox="1">
            <a:spLocks noChangeArrowheads="1"/>
          </p:cNvSpPr>
          <p:nvPr/>
        </p:nvSpPr>
        <p:spPr bwMode="auto">
          <a:xfrm>
            <a:off x="304800" y="1905000"/>
            <a:ext cx="2133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Example: mod-8 checksums used for matrices</a:t>
            </a:r>
          </a:p>
        </p:txBody>
      </p:sp>
      <p:sp>
        <p:nvSpPr>
          <p:cNvPr id="77842" name="Text Box 176">
            <a:extLst>
              <a:ext uri="{FF2B5EF4-FFF2-40B4-BE49-F238E27FC236}">
                <a16:creationId xmlns:a16="http://schemas.microsoft.com/office/drawing/2014/main" id="{4BAFCDB2-91D8-034E-8B37-95F806AB8949}"/>
              </a:ext>
            </a:extLst>
          </p:cNvPr>
          <p:cNvSpPr txBox="1">
            <a:spLocks noChangeArrowheads="1"/>
          </p:cNvSpPr>
          <p:nvPr/>
        </p:nvSpPr>
        <p:spPr bwMode="auto">
          <a:xfrm>
            <a:off x="304800" y="3124200"/>
            <a:ext cx="2133600" cy="70167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If </a:t>
            </a:r>
            <a:r>
              <a:rPr lang="en-US" altLang="en-US" sz="2000" i="1"/>
              <a:t>Z</a:t>
            </a:r>
            <a:r>
              <a:rPr lang="en-US" altLang="en-US" sz="2000"/>
              <a:t> = </a:t>
            </a:r>
            <a:r>
              <a:rPr lang="en-US" altLang="en-US" sz="2000" i="1"/>
              <a:t>X</a:t>
            </a:r>
            <a:r>
              <a:rPr lang="en-US" altLang="en-US" sz="2000"/>
              <a:t> </a:t>
            </a:r>
            <a:r>
              <a:rPr lang="en-US" altLang="en-US" sz="2000">
                <a:sym typeface="Symbol" pitchFamily="2" charset="2"/>
              </a:rPr>
              <a:t></a:t>
            </a:r>
            <a:r>
              <a:rPr lang="en-US" altLang="en-US" sz="2000"/>
              <a:t> </a:t>
            </a:r>
            <a:r>
              <a:rPr lang="en-US" altLang="en-US" sz="2000" i="1"/>
              <a:t>Y</a:t>
            </a:r>
            <a:r>
              <a:rPr lang="en-US" altLang="en-US" sz="2000"/>
              <a:t> then </a:t>
            </a:r>
            <a:r>
              <a:rPr lang="en-US" altLang="en-US" sz="2000" i="1"/>
              <a:t>Z</a:t>
            </a:r>
            <a:r>
              <a:rPr lang="en-US" altLang="en-US" sz="2000" baseline="-25000"/>
              <a:t>f</a:t>
            </a:r>
            <a:r>
              <a:rPr lang="en-US" altLang="en-US" sz="2000"/>
              <a:t> = </a:t>
            </a:r>
            <a:r>
              <a:rPr lang="en-US" altLang="en-US" sz="2000" i="1"/>
              <a:t>X</a:t>
            </a:r>
            <a:r>
              <a:rPr lang="en-US" altLang="en-US" sz="2000" baseline="-25000"/>
              <a:t>c</a:t>
            </a:r>
            <a:r>
              <a:rPr lang="en-US" altLang="en-US" sz="2000"/>
              <a:t> </a:t>
            </a:r>
            <a:r>
              <a:rPr lang="en-US" altLang="en-US" sz="2000">
                <a:latin typeface="Times New Roman" panose="02020603050405020304" pitchFamily="18" charset="0"/>
                <a:sym typeface="Symbol" pitchFamily="2" charset="2"/>
              </a:rPr>
              <a:t></a:t>
            </a:r>
            <a:r>
              <a:rPr lang="en-US" altLang="en-US" sz="2000"/>
              <a:t> </a:t>
            </a:r>
            <a:r>
              <a:rPr lang="en-US" altLang="en-US" sz="2000" i="1"/>
              <a:t>Y</a:t>
            </a:r>
            <a:r>
              <a:rPr lang="en-US" altLang="en-US" sz="2000" baseline="-25000"/>
              <a:t>r</a:t>
            </a:r>
          </a:p>
        </p:txBody>
      </p:sp>
      <p:sp>
        <p:nvSpPr>
          <p:cNvPr id="77843" name="Text Box 177">
            <a:extLst>
              <a:ext uri="{FF2B5EF4-FFF2-40B4-BE49-F238E27FC236}">
                <a16:creationId xmlns:a16="http://schemas.microsoft.com/office/drawing/2014/main" id="{8BFB0F31-9F8A-C843-B1C0-423B8D30AE19}"/>
              </a:ext>
            </a:extLst>
          </p:cNvPr>
          <p:cNvSpPr txBox="1">
            <a:spLocks noChangeArrowheads="1"/>
          </p:cNvSpPr>
          <p:nvPr/>
        </p:nvSpPr>
        <p:spPr bwMode="auto">
          <a:xfrm>
            <a:off x="304800" y="3962400"/>
            <a:ext cx="2362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In </a:t>
            </a:r>
            <a:r>
              <a:rPr lang="en-US" altLang="en-US" sz="2000" i="1"/>
              <a:t>M</a:t>
            </a:r>
            <a:r>
              <a:rPr lang="en-US" altLang="en-US" sz="2000" baseline="-25000"/>
              <a:t>f</a:t>
            </a:r>
            <a:r>
              <a:rPr lang="en-US" altLang="en-US" sz="2000"/>
              <a:t>, any single error is correctable and any 3 errors are detectable</a:t>
            </a:r>
          </a:p>
        </p:txBody>
      </p:sp>
      <p:grpSp>
        <p:nvGrpSpPr>
          <p:cNvPr id="77844" name="Group 180">
            <a:extLst>
              <a:ext uri="{FF2B5EF4-FFF2-40B4-BE49-F238E27FC236}">
                <a16:creationId xmlns:a16="http://schemas.microsoft.com/office/drawing/2014/main" id="{0D308F30-6CE6-894D-A544-834CFBF6CF57}"/>
              </a:ext>
            </a:extLst>
          </p:cNvPr>
          <p:cNvGrpSpPr>
            <a:grpSpLocks/>
          </p:cNvGrpSpPr>
          <p:nvPr/>
        </p:nvGrpSpPr>
        <p:grpSpPr bwMode="auto">
          <a:xfrm>
            <a:off x="304800" y="4191000"/>
            <a:ext cx="7848600" cy="1920875"/>
            <a:chOff x="192" y="2640"/>
            <a:chExt cx="4944" cy="1210"/>
          </a:xfrm>
        </p:grpSpPr>
        <p:sp>
          <p:nvSpPr>
            <p:cNvPr id="77845" name="Rectangle 178">
              <a:extLst>
                <a:ext uri="{FF2B5EF4-FFF2-40B4-BE49-F238E27FC236}">
                  <a16:creationId xmlns:a16="http://schemas.microsoft.com/office/drawing/2014/main" id="{5806B2C9-5130-814D-A4F8-6488BA3EA4B3}"/>
                </a:ext>
              </a:extLst>
            </p:cNvPr>
            <p:cNvSpPr>
              <a:spLocks noChangeArrowheads="1"/>
            </p:cNvSpPr>
            <p:nvPr/>
          </p:nvSpPr>
          <p:spPr bwMode="auto">
            <a:xfrm>
              <a:off x="4560" y="2640"/>
              <a:ext cx="576" cy="528"/>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7846" name="Text Box 179">
              <a:extLst>
                <a:ext uri="{FF2B5EF4-FFF2-40B4-BE49-F238E27FC236}">
                  <a16:creationId xmlns:a16="http://schemas.microsoft.com/office/drawing/2014/main" id="{FC865F28-8D3C-AA41-B700-6B5F445D459E}"/>
                </a:ext>
              </a:extLst>
            </p:cNvPr>
            <p:cNvSpPr txBox="1">
              <a:spLocks noChangeArrowheads="1"/>
            </p:cNvSpPr>
            <p:nvPr/>
          </p:nvSpPr>
          <p:spPr bwMode="auto">
            <a:xfrm>
              <a:off x="192" y="3408"/>
              <a:ext cx="139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Four errors may go undetected</a:t>
              </a:r>
            </a:p>
          </p:txBody>
        </p:sp>
      </p:gr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8D3EF187-133F-CB49-9750-EFBC81927CDF}"/>
              </a:ext>
            </a:extLst>
          </p:cNvPr>
          <p:cNvSpPr>
            <a:spLocks noGrp="1"/>
          </p:cNvSpPr>
          <p:nvPr>
            <p:ph type="dt" sz="quarter" idx="10"/>
          </p:nvPr>
        </p:nvSpPr>
        <p:spPr/>
        <p:txBody>
          <a:bodyPr/>
          <a:lstStyle/>
          <a:p>
            <a:pPr>
              <a:defRPr/>
            </a:pPr>
            <a:r>
              <a:rPr lang="en-US" altLang="en-US"/>
              <a:t>Winter 2021</a:t>
            </a:r>
          </a:p>
        </p:txBody>
      </p:sp>
      <p:sp>
        <p:nvSpPr>
          <p:cNvPr id="12" name="Footer Placeholder 4">
            <a:extLst>
              <a:ext uri="{FF2B5EF4-FFF2-40B4-BE49-F238E27FC236}">
                <a16:creationId xmlns:a16="http://schemas.microsoft.com/office/drawing/2014/main" id="{EA111573-5057-104F-B1AA-359BC53C3128}"/>
              </a:ext>
            </a:extLst>
          </p:cNvPr>
          <p:cNvSpPr>
            <a:spLocks noGrp="1"/>
          </p:cNvSpPr>
          <p:nvPr>
            <p:ph type="ftr" sz="quarter" idx="11"/>
          </p:nvPr>
        </p:nvSpPr>
        <p:spPr/>
        <p:txBody>
          <a:bodyPr/>
          <a:lstStyle/>
          <a:p>
            <a:pPr>
              <a:defRPr/>
            </a:pPr>
            <a:r>
              <a:rPr lang="en-US" altLang="en-US"/>
              <a:t>Parallel Processing, Some Broad Topics</a:t>
            </a:r>
          </a:p>
        </p:txBody>
      </p:sp>
      <p:sp>
        <p:nvSpPr>
          <p:cNvPr id="78852" name="Slide Number Placeholder 5">
            <a:extLst>
              <a:ext uri="{FF2B5EF4-FFF2-40B4-BE49-F238E27FC236}">
                <a16:creationId xmlns:a16="http://schemas.microsoft.com/office/drawing/2014/main" id="{7F56D01C-58E8-9A47-BCF2-B301E59963F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757936B1-D6D4-9941-BA52-86E2B32D5B54}" type="slidenum">
              <a:rPr lang="en-US" altLang="en-US" sz="1200" smtClean="0"/>
              <a:pPr>
                <a:spcBef>
                  <a:spcPct val="0"/>
                </a:spcBef>
                <a:buFontTx/>
                <a:buNone/>
              </a:pPr>
              <a:t>72</a:t>
            </a:fld>
            <a:endParaRPr lang="en-US" altLang="en-US" sz="1200"/>
          </a:p>
        </p:txBody>
      </p:sp>
      <p:sp>
        <p:nvSpPr>
          <p:cNvPr id="78853" name="Rectangle 2">
            <a:extLst>
              <a:ext uri="{FF2B5EF4-FFF2-40B4-BE49-F238E27FC236}">
                <a16:creationId xmlns:a16="http://schemas.microsoft.com/office/drawing/2014/main" id="{AFEB23AF-CB11-BD4E-AC22-1FC2D5F0D754}"/>
              </a:ext>
            </a:extLst>
          </p:cNvPr>
          <p:cNvSpPr>
            <a:spLocks noGrp="1" noChangeArrowheads="1"/>
          </p:cNvSpPr>
          <p:nvPr>
            <p:ph type="title"/>
          </p:nvPr>
        </p:nvSpPr>
        <p:spPr>
          <a:xfrm>
            <a:off x="228600" y="152400"/>
            <a:ext cx="8686800" cy="609600"/>
          </a:xfrm>
        </p:spPr>
        <p:txBody>
          <a:bodyPr/>
          <a:lstStyle/>
          <a:p>
            <a:pPr eaLnBrk="1" hangingPunct="1"/>
            <a:r>
              <a:rPr lang="en-US" altLang="en-US" sz="3200"/>
              <a:t>19.5  Malfunction-Level Methods</a:t>
            </a:r>
          </a:p>
        </p:txBody>
      </p:sp>
      <p:sp>
        <p:nvSpPr>
          <p:cNvPr id="78854" name="Rectangle 4">
            <a:extLst>
              <a:ext uri="{FF2B5EF4-FFF2-40B4-BE49-F238E27FC236}">
                <a16:creationId xmlns:a16="http://schemas.microsoft.com/office/drawing/2014/main" id="{D7C79B9A-2AF4-2A45-9C45-15AD42DBD1F0}"/>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8855" name="Rectangle 8">
            <a:extLst>
              <a:ext uri="{FF2B5EF4-FFF2-40B4-BE49-F238E27FC236}">
                <a16:creationId xmlns:a16="http://schemas.microsoft.com/office/drawing/2014/main" id="{53B0CAE1-36A8-DF47-8C9E-3DFC700FC1B8}"/>
              </a:ext>
            </a:extLst>
          </p:cNvPr>
          <p:cNvSpPr>
            <a:spLocks noChangeArrowheads="1"/>
          </p:cNvSpPr>
          <p:nvPr/>
        </p:nvSpPr>
        <p:spPr bwMode="auto">
          <a:xfrm>
            <a:off x="0" y="2362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nvGrpSpPr>
          <p:cNvPr id="78856" name="Group 16">
            <a:extLst>
              <a:ext uri="{FF2B5EF4-FFF2-40B4-BE49-F238E27FC236}">
                <a16:creationId xmlns:a16="http://schemas.microsoft.com/office/drawing/2014/main" id="{CCF47999-324E-B843-A0A8-6AF17B49DA4E}"/>
              </a:ext>
            </a:extLst>
          </p:cNvPr>
          <p:cNvGrpSpPr>
            <a:grpSpLocks/>
          </p:cNvGrpSpPr>
          <p:nvPr/>
        </p:nvGrpSpPr>
        <p:grpSpPr bwMode="auto">
          <a:xfrm>
            <a:off x="6400800" y="914400"/>
            <a:ext cx="2427288" cy="5181600"/>
            <a:chOff x="4032" y="576"/>
            <a:chExt cx="1529" cy="3264"/>
          </a:xfrm>
        </p:grpSpPr>
        <p:pic>
          <p:nvPicPr>
            <p:cNvPr id="78858" name="Picture 12">
              <a:extLst>
                <a:ext uri="{FF2B5EF4-FFF2-40B4-BE49-F238E27FC236}">
                  <a16:creationId xmlns:a16="http://schemas.microsoft.com/office/drawing/2014/main" id="{DF3579F4-A56F-0648-BE8F-1AEEFD3B9A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 y="576"/>
              <a:ext cx="1529" cy="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859" name="AutoShape 13">
              <a:extLst>
                <a:ext uri="{FF2B5EF4-FFF2-40B4-BE49-F238E27FC236}">
                  <a16:creationId xmlns:a16="http://schemas.microsoft.com/office/drawing/2014/main" id="{50BB3ADC-80F7-1145-94FD-E99C25423EBE}"/>
                </a:ext>
              </a:extLst>
            </p:cNvPr>
            <p:cNvSpPr>
              <a:spLocks noChangeArrowheads="1"/>
            </p:cNvSpPr>
            <p:nvPr/>
          </p:nvSpPr>
          <p:spPr bwMode="auto">
            <a:xfrm>
              <a:off x="4295" y="2587"/>
              <a:ext cx="1250" cy="240"/>
            </a:xfrm>
            <a:prstGeom prst="roundRect">
              <a:avLst>
                <a:gd name="adj" fmla="val 38333"/>
              </a:avLst>
            </a:prstGeom>
            <a:solidFill>
              <a:srgbClr val="FFCC66">
                <a:alpha val="4901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8860" name="Line 14">
              <a:extLst>
                <a:ext uri="{FF2B5EF4-FFF2-40B4-BE49-F238E27FC236}">
                  <a16:creationId xmlns:a16="http://schemas.microsoft.com/office/drawing/2014/main" id="{C512B309-979D-7A42-97AF-9CC32F345F4A}"/>
                </a:ext>
              </a:extLst>
            </p:cNvPr>
            <p:cNvSpPr>
              <a:spLocks noChangeShapeType="1"/>
            </p:cNvSpPr>
            <p:nvPr/>
          </p:nvSpPr>
          <p:spPr bwMode="auto">
            <a:xfrm flipV="1">
              <a:off x="4080" y="2700"/>
              <a:ext cx="24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61" name="Line 15">
              <a:extLst>
                <a:ext uri="{FF2B5EF4-FFF2-40B4-BE49-F238E27FC236}">
                  <a16:creationId xmlns:a16="http://schemas.microsoft.com/office/drawing/2014/main" id="{7D4EF9CB-7377-A447-9410-56309D92348C}"/>
                </a:ext>
              </a:extLst>
            </p:cNvPr>
            <p:cNvSpPr>
              <a:spLocks noChangeShapeType="1"/>
            </p:cNvSpPr>
            <p:nvPr/>
          </p:nvSpPr>
          <p:spPr bwMode="auto">
            <a:xfrm flipH="1">
              <a:off x="4548" y="2343"/>
              <a:ext cx="0" cy="24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8857" name="Text Box 17">
            <a:extLst>
              <a:ext uri="{FF2B5EF4-FFF2-40B4-BE49-F238E27FC236}">
                <a16:creationId xmlns:a16="http://schemas.microsoft.com/office/drawing/2014/main" id="{BA71908C-E030-7D44-AFE1-F2FA3FE9F781}"/>
              </a:ext>
            </a:extLst>
          </p:cNvPr>
          <p:cNvSpPr txBox="1">
            <a:spLocks noChangeArrowheads="1"/>
          </p:cNvSpPr>
          <p:nvPr/>
        </p:nvSpPr>
        <p:spPr bwMode="auto">
          <a:xfrm>
            <a:off x="304800" y="990600"/>
            <a:ext cx="6096000" cy="506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0"/>
              </a:spcBef>
              <a:buFontTx/>
              <a:buNone/>
            </a:pPr>
            <a:r>
              <a:rPr lang="en-US" altLang="en-US" sz="2000"/>
              <a:t>Malfunctions are caused in two ways (sideways and downward transitions into the malfunctioning state):</a:t>
            </a:r>
          </a:p>
          <a:p>
            <a:pPr eaLnBrk="1" hangingPunct="1">
              <a:lnSpc>
                <a:spcPct val="95000"/>
              </a:lnSpc>
              <a:spcBef>
                <a:spcPct val="0"/>
              </a:spcBef>
              <a:buFontTx/>
              <a:buNone/>
            </a:pPr>
            <a:endParaRPr lang="en-US" altLang="en-US" sz="800"/>
          </a:p>
          <a:p>
            <a:pPr eaLnBrk="1" hangingPunct="1">
              <a:lnSpc>
                <a:spcPct val="95000"/>
              </a:lnSpc>
              <a:spcBef>
                <a:spcPct val="0"/>
              </a:spcBef>
              <a:buFontTx/>
              <a:buNone/>
            </a:pPr>
            <a:r>
              <a:rPr lang="en-US" altLang="en-US" sz="2000"/>
              <a:t>    a.  Design slips leading to incorrect modules</a:t>
            </a:r>
          </a:p>
          <a:p>
            <a:pPr eaLnBrk="1" hangingPunct="1">
              <a:lnSpc>
                <a:spcPct val="95000"/>
              </a:lnSpc>
              <a:spcBef>
                <a:spcPct val="0"/>
              </a:spcBef>
              <a:buFontTx/>
              <a:buNone/>
            </a:pPr>
            <a:r>
              <a:rPr lang="en-US" altLang="en-US" sz="2000"/>
              <a:t>    b.  Propagation of errors to outside the module</a:t>
            </a:r>
          </a:p>
          <a:p>
            <a:pPr eaLnBrk="1" hangingPunct="1">
              <a:lnSpc>
                <a:spcPct val="95000"/>
              </a:lnSpc>
              <a:spcBef>
                <a:spcPct val="0"/>
              </a:spcBef>
              <a:buFontTx/>
              <a:buNone/>
            </a:pPr>
            <a:r>
              <a:rPr lang="en-US" altLang="en-US" sz="2000"/>
              <a:t>         boundary, leading to incorrect interactions</a:t>
            </a:r>
          </a:p>
          <a:p>
            <a:pPr eaLnBrk="1" hangingPunct="1">
              <a:lnSpc>
                <a:spcPct val="95000"/>
              </a:lnSpc>
              <a:spcBef>
                <a:spcPct val="0"/>
              </a:spcBef>
              <a:buFontTx/>
              <a:buNone/>
            </a:pPr>
            <a:endParaRPr lang="en-US" altLang="en-US" sz="2000"/>
          </a:p>
          <a:p>
            <a:pPr eaLnBrk="1" hangingPunct="1">
              <a:lnSpc>
                <a:spcPct val="95000"/>
              </a:lnSpc>
              <a:spcBef>
                <a:spcPct val="0"/>
              </a:spcBef>
              <a:buFontTx/>
              <a:buNone/>
            </a:pPr>
            <a:r>
              <a:rPr lang="en-US" altLang="en-US" sz="2000"/>
              <a:t>Module or subsystem malfunctions are sometimes referred to as system-level “faults”</a:t>
            </a:r>
          </a:p>
          <a:p>
            <a:pPr eaLnBrk="1" hangingPunct="1">
              <a:lnSpc>
                <a:spcPct val="95000"/>
              </a:lnSpc>
              <a:spcBef>
                <a:spcPct val="0"/>
              </a:spcBef>
              <a:buFontTx/>
              <a:buNone/>
            </a:pPr>
            <a:endParaRPr lang="en-US" altLang="en-US" sz="2000"/>
          </a:p>
          <a:p>
            <a:pPr eaLnBrk="1" hangingPunct="1">
              <a:lnSpc>
                <a:spcPct val="95000"/>
              </a:lnSpc>
              <a:spcBef>
                <a:spcPct val="0"/>
              </a:spcBef>
              <a:buFontTx/>
              <a:buNone/>
            </a:pPr>
            <a:r>
              <a:rPr lang="en-US" altLang="en-US" sz="2000"/>
              <a:t>Malfunctions are identified through diagnosis:</a:t>
            </a:r>
            <a:endParaRPr lang="en-US" altLang="en-US" sz="2000" i="1"/>
          </a:p>
          <a:p>
            <a:pPr eaLnBrk="1" hangingPunct="1">
              <a:lnSpc>
                <a:spcPct val="95000"/>
              </a:lnSpc>
              <a:spcBef>
                <a:spcPct val="0"/>
              </a:spcBef>
              <a:buFontTx/>
              <a:buNone/>
            </a:pPr>
            <a:endParaRPr lang="en-US" altLang="en-US" sz="800" i="1"/>
          </a:p>
          <a:p>
            <a:pPr eaLnBrk="1" hangingPunct="1">
              <a:lnSpc>
                <a:spcPct val="95000"/>
              </a:lnSpc>
              <a:spcBef>
                <a:spcPct val="0"/>
              </a:spcBef>
              <a:buFontTx/>
              <a:buNone/>
            </a:pPr>
            <a:r>
              <a:rPr lang="en-US" altLang="en-US" sz="2000" i="1"/>
              <a:t>    </a:t>
            </a:r>
            <a:r>
              <a:rPr lang="en-US" altLang="en-US" sz="2000"/>
              <a:t>Begin with a trusted fault-free core, and expand </a:t>
            </a:r>
          </a:p>
          <a:p>
            <a:pPr eaLnBrk="1" hangingPunct="1">
              <a:lnSpc>
                <a:spcPct val="95000"/>
              </a:lnSpc>
              <a:spcBef>
                <a:spcPct val="0"/>
              </a:spcBef>
              <a:buFontTx/>
              <a:buNone/>
            </a:pPr>
            <a:r>
              <a:rPr lang="en-US" altLang="en-US" sz="2000"/>
              <a:t>    Process diagnostic data from multiple sources   </a:t>
            </a:r>
          </a:p>
          <a:p>
            <a:pPr eaLnBrk="1" hangingPunct="1">
              <a:lnSpc>
                <a:spcPct val="95000"/>
              </a:lnSpc>
              <a:spcBef>
                <a:spcPct val="0"/>
              </a:spcBef>
              <a:buFontTx/>
              <a:buNone/>
            </a:pPr>
            <a:endParaRPr lang="en-US" altLang="en-US" sz="2000"/>
          </a:p>
          <a:p>
            <a:pPr eaLnBrk="1" hangingPunct="1">
              <a:lnSpc>
                <a:spcPct val="95000"/>
              </a:lnSpc>
              <a:spcBef>
                <a:spcPct val="0"/>
              </a:spcBef>
              <a:buFontTx/>
              <a:buNone/>
            </a:pPr>
            <a:r>
              <a:rPr lang="en-US" altLang="en-US" sz="2000"/>
              <a:t>Goal of malfunction tolerance methods:</a:t>
            </a:r>
          </a:p>
          <a:p>
            <a:pPr eaLnBrk="1" hangingPunct="1">
              <a:lnSpc>
                <a:spcPct val="95000"/>
              </a:lnSpc>
              <a:spcBef>
                <a:spcPct val="0"/>
              </a:spcBef>
              <a:buFontTx/>
              <a:buNone/>
            </a:pPr>
            <a:endParaRPr lang="en-US" altLang="en-US" sz="800"/>
          </a:p>
          <a:p>
            <a:pPr eaLnBrk="1" hangingPunct="1">
              <a:lnSpc>
                <a:spcPct val="95000"/>
              </a:lnSpc>
              <a:spcBef>
                <a:spcPct val="0"/>
              </a:spcBef>
              <a:buFontTx/>
              <a:buNone/>
            </a:pPr>
            <a:r>
              <a:rPr lang="en-US" altLang="en-US" sz="2000"/>
              <a:t>    Allow uninterrupted (possibly degraded) operation </a:t>
            </a:r>
          </a:p>
          <a:p>
            <a:pPr eaLnBrk="1" hangingPunct="1">
              <a:lnSpc>
                <a:spcPct val="95000"/>
              </a:lnSpc>
              <a:spcBef>
                <a:spcPct val="0"/>
              </a:spcBef>
              <a:buFontTx/>
              <a:buNone/>
            </a:pPr>
            <a:r>
              <a:rPr lang="en-US" altLang="en-US" sz="2000"/>
              <a:t>    in the presence of certain expected malfunctions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3">
            <a:extLst>
              <a:ext uri="{FF2B5EF4-FFF2-40B4-BE49-F238E27FC236}">
                <a16:creationId xmlns:a16="http://schemas.microsoft.com/office/drawing/2014/main" id="{32EAFDE9-DA1E-1B47-9011-CBFDA2445BF0}"/>
              </a:ext>
            </a:extLst>
          </p:cNvPr>
          <p:cNvSpPr>
            <a:spLocks noGrp="1"/>
          </p:cNvSpPr>
          <p:nvPr>
            <p:ph type="dt" sz="quarter" idx="10"/>
          </p:nvPr>
        </p:nvSpPr>
        <p:spPr/>
        <p:txBody>
          <a:bodyPr/>
          <a:lstStyle/>
          <a:p>
            <a:pPr>
              <a:defRPr/>
            </a:pPr>
            <a:r>
              <a:rPr lang="en-US" altLang="en-US"/>
              <a:t>Winter 2021</a:t>
            </a:r>
          </a:p>
        </p:txBody>
      </p:sp>
      <p:sp>
        <p:nvSpPr>
          <p:cNvPr id="26" name="Footer Placeholder 4">
            <a:extLst>
              <a:ext uri="{FF2B5EF4-FFF2-40B4-BE49-F238E27FC236}">
                <a16:creationId xmlns:a16="http://schemas.microsoft.com/office/drawing/2014/main" id="{C92269EE-EACE-D240-A927-63978BD84936}"/>
              </a:ext>
            </a:extLst>
          </p:cNvPr>
          <p:cNvSpPr>
            <a:spLocks noGrp="1"/>
          </p:cNvSpPr>
          <p:nvPr>
            <p:ph type="ftr" sz="quarter" idx="11"/>
          </p:nvPr>
        </p:nvSpPr>
        <p:spPr/>
        <p:txBody>
          <a:bodyPr/>
          <a:lstStyle/>
          <a:p>
            <a:pPr>
              <a:defRPr/>
            </a:pPr>
            <a:r>
              <a:rPr lang="en-US" altLang="en-US"/>
              <a:t>Parallel Processing, Some Broad Topics</a:t>
            </a:r>
          </a:p>
        </p:txBody>
      </p:sp>
      <p:sp>
        <p:nvSpPr>
          <p:cNvPr id="79876" name="Slide Number Placeholder 5">
            <a:extLst>
              <a:ext uri="{FF2B5EF4-FFF2-40B4-BE49-F238E27FC236}">
                <a16:creationId xmlns:a16="http://schemas.microsoft.com/office/drawing/2014/main" id="{022F0584-5111-2F42-A12B-BCCFCB852D1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3AA7F4B0-1D65-734B-A750-45FAD1DC917E}" type="slidenum">
              <a:rPr lang="en-US" altLang="en-US" sz="1200" smtClean="0"/>
              <a:pPr>
                <a:spcBef>
                  <a:spcPct val="0"/>
                </a:spcBef>
                <a:buFontTx/>
                <a:buNone/>
              </a:pPr>
              <a:t>73</a:t>
            </a:fld>
            <a:endParaRPr lang="en-US" altLang="en-US" sz="1200"/>
          </a:p>
        </p:txBody>
      </p:sp>
      <p:sp>
        <p:nvSpPr>
          <p:cNvPr id="79877" name="Rectangle 2">
            <a:extLst>
              <a:ext uri="{FF2B5EF4-FFF2-40B4-BE49-F238E27FC236}">
                <a16:creationId xmlns:a16="http://schemas.microsoft.com/office/drawing/2014/main" id="{0D9C1A27-21E7-444F-882F-E480E75BB5F6}"/>
              </a:ext>
            </a:extLst>
          </p:cNvPr>
          <p:cNvSpPr>
            <a:spLocks noGrp="1" noChangeArrowheads="1"/>
          </p:cNvSpPr>
          <p:nvPr>
            <p:ph type="title"/>
          </p:nvPr>
        </p:nvSpPr>
        <p:spPr>
          <a:xfrm>
            <a:off x="228600" y="228600"/>
            <a:ext cx="8686800" cy="533400"/>
          </a:xfrm>
        </p:spPr>
        <p:txBody>
          <a:bodyPr/>
          <a:lstStyle/>
          <a:p>
            <a:pPr eaLnBrk="1" hangingPunct="1"/>
            <a:r>
              <a:rPr lang="en-US" altLang="en-US" sz="2800"/>
              <a:t>Malfunction Diagnosis in Parallel Systems</a:t>
            </a:r>
          </a:p>
        </p:txBody>
      </p:sp>
      <p:sp>
        <p:nvSpPr>
          <p:cNvPr id="79878" name="Rectangle 3">
            <a:extLst>
              <a:ext uri="{FF2B5EF4-FFF2-40B4-BE49-F238E27FC236}">
                <a16:creationId xmlns:a16="http://schemas.microsoft.com/office/drawing/2014/main" id="{D8A81204-767F-B74E-8F53-685D570F17EA}"/>
              </a:ext>
            </a:extLst>
          </p:cNvPr>
          <p:cNvSpPr>
            <a:spLocks noChangeArrowheads="1"/>
          </p:cNvSpPr>
          <p:nvPr/>
        </p:nvSpPr>
        <p:spPr bwMode="auto">
          <a:xfrm>
            <a:off x="0" y="1476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9879" name="Rectangle 4">
            <a:extLst>
              <a:ext uri="{FF2B5EF4-FFF2-40B4-BE49-F238E27FC236}">
                <a16:creationId xmlns:a16="http://schemas.microsoft.com/office/drawing/2014/main" id="{A24709E9-26A3-9844-8407-9EC57D458B50}"/>
              </a:ext>
            </a:extLst>
          </p:cNvPr>
          <p:cNvSpPr>
            <a:spLocks noChangeArrowheads="1"/>
          </p:cNvSpPr>
          <p:nvPr/>
        </p:nvSpPr>
        <p:spPr bwMode="auto">
          <a:xfrm>
            <a:off x="0" y="1914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9880" name="Rectangle 5">
            <a:extLst>
              <a:ext uri="{FF2B5EF4-FFF2-40B4-BE49-F238E27FC236}">
                <a16:creationId xmlns:a16="http://schemas.microsoft.com/office/drawing/2014/main" id="{CA5DE9A6-730E-C14E-B5C3-896B7683122C}"/>
              </a:ext>
            </a:extLst>
          </p:cNvPr>
          <p:cNvSpPr>
            <a:spLocks noChangeArrowheads="1"/>
          </p:cNvSpPr>
          <p:nvPr/>
        </p:nvSpPr>
        <p:spPr bwMode="auto">
          <a:xfrm>
            <a:off x="0"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9881" name="Rectangle 6">
            <a:extLst>
              <a:ext uri="{FF2B5EF4-FFF2-40B4-BE49-F238E27FC236}">
                <a16:creationId xmlns:a16="http://schemas.microsoft.com/office/drawing/2014/main" id="{49174AA8-9B8B-0049-94BC-D6255685F96F}"/>
              </a:ext>
            </a:extLst>
          </p:cNvPr>
          <p:cNvSpPr>
            <a:spLocks noChangeArrowheads="1"/>
          </p:cNvSpPr>
          <p:nvPr/>
        </p:nvSpPr>
        <p:spPr bwMode="auto">
          <a:xfrm>
            <a:off x="0" y="2238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9882" name="Rectangle 7">
            <a:extLst>
              <a:ext uri="{FF2B5EF4-FFF2-40B4-BE49-F238E27FC236}">
                <a16:creationId xmlns:a16="http://schemas.microsoft.com/office/drawing/2014/main" id="{C0140D69-57C4-824D-A5DE-524AC418DE5B}"/>
              </a:ext>
            </a:extLst>
          </p:cNvPr>
          <p:cNvSpPr>
            <a:spLocks noChangeArrowheads="1"/>
          </p:cNvSpPr>
          <p:nvPr/>
        </p:nvSpPr>
        <p:spPr bwMode="auto">
          <a:xfrm>
            <a:off x="0" y="1790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9883" name="Text Box 8">
            <a:extLst>
              <a:ext uri="{FF2B5EF4-FFF2-40B4-BE49-F238E27FC236}">
                <a16:creationId xmlns:a16="http://schemas.microsoft.com/office/drawing/2014/main" id="{B77C73D6-A4EA-5548-A539-02968CB2BFD2}"/>
              </a:ext>
            </a:extLst>
          </p:cNvPr>
          <p:cNvSpPr txBox="1">
            <a:spLocks noChangeArrowheads="1"/>
          </p:cNvSpPr>
          <p:nvPr/>
        </p:nvSpPr>
        <p:spPr bwMode="auto">
          <a:xfrm>
            <a:off x="1524000" y="5638800"/>
            <a:ext cx="73152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19.11    </a:t>
            </a:r>
            <a:r>
              <a:rPr lang="en-US" altLang="en-US" sz="2000"/>
              <a:t>A testing graph and the resulting diagnosis matrix. </a:t>
            </a:r>
          </a:p>
        </p:txBody>
      </p:sp>
      <p:sp>
        <p:nvSpPr>
          <p:cNvPr id="79884" name="Rectangle 9">
            <a:extLst>
              <a:ext uri="{FF2B5EF4-FFF2-40B4-BE49-F238E27FC236}">
                <a16:creationId xmlns:a16="http://schemas.microsoft.com/office/drawing/2014/main" id="{113C7ECE-1100-F846-B2C8-5966092A54E3}"/>
              </a:ext>
            </a:extLst>
          </p:cNvPr>
          <p:cNvSpPr>
            <a:spLocks noChangeArrowheads="1"/>
          </p:cNvSpPr>
          <p:nvPr/>
        </p:nvSpPr>
        <p:spPr bwMode="auto">
          <a:xfrm>
            <a:off x="0" y="2038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9885" name="Rectangle 12">
            <a:extLst>
              <a:ext uri="{FF2B5EF4-FFF2-40B4-BE49-F238E27FC236}">
                <a16:creationId xmlns:a16="http://schemas.microsoft.com/office/drawing/2014/main" id="{867AB939-6F71-254B-86A7-93C5125754D2}"/>
              </a:ext>
            </a:extLst>
          </p:cNvPr>
          <p:cNvSpPr>
            <a:spLocks noChangeArrowheads="1"/>
          </p:cNvSpPr>
          <p:nvPr/>
        </p:nvSpPr>
        <p:spPr bwMode="auto">
          <a:xfrm>
            <a:off x="0" y="2171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9886" name="Rectangle 15">
            <a:extLst>
              <a:ext uri="{FF2B5EF4-FFF2-40B4-BE49-F238E27FC236}">
                <a16:creationId xmlns:a16="http://schemas.microsoft.com/office/drawing/2014/main" id="{0319F59D-B8A3-574A-B8C3-1267299BB573}"/>
              </a:ext>
            </a:extLst>
          </p:cNvPr>
          <p:cNvSpPr>
            <a:spLocks noChangeArrowheads="1"/>
          </p:cNvSpPr>
          <p:nvPr/>
        </p:nvSpPr>
        <p:spPr bwMode="auto">
          <a:xfrm>
            <a:off x="0"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9887" name="Text Box 16">
            <a:extLst>
              <a:ext uri="{FF2B5EF4-FFF2-40B4-BE49-F238E27FC236}">
                <a16:creationId xmlns:a16="http://schemas.microsoft.com/office/drawing/2014/main" id="{CDD6F17A-BA60-F644-AB77-D9B28BB152EB}"/>
              </a:ext>
            </a:extLst>
          </p:cNvPr>
          <p:cNvSpPr txBox="1">
            <a:spLocks noChangeArrowheads="1"/>
          </p:cNvSpPr>
          <p:nvPr/>
        </p:nvSpPr>
        <p:spPr bwMode="auto">
          <a:xfrm>
            <a:off x="304800" y="914400"/>
            <a:ext cx="8534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In a </a:t>
            </a:r>
            <a:r>
              <a:rPr lang="en-US" altLang="en-US" sz="2000" i="1"/>
              <a:t>p</a:t>
            </a:r>
            <a:r>
              <a:rPr lang="en-US" altLang="en-US" sz="2000"/>
              <a:t>-processor system in which processors can test each other, the diagnosis information can be viewed as a </a:t>
            </a:r>
            <a:r>
              <a:rPr lang="en-US" altLang="en-US" sz="2000" i="1"/>
              <a:t>p</a:t>
            </a:r>
            <a:r>
              <a:rPr lang="en-US" altLang="en-US" sz="2000"/>
              <a:t> </a:t>
            </a:r>
            <a:r>
              <a:rPr lang="en-US" altLang="en-US" sz="2000">
                <a:sym typeface="Symbol" pitchFamily="2" charset="2"/>
              </a:rPr>
              <a:t></a:t>
            </a:r>
            <a:r>
              <a:rPr lang="en-US" altLang="en-US" sz="2000"/>
              <a:t> </a:t>
            </a:r>
            <a:r>
              <a:rPr lang="en-US" altLang="en-US" sz="2000" i="1"/>
              <a:t>p</a:t>
            </a:r>
            <a:r>
              <a:rPr lang="en-US" altLang="en-US" sz="2000"/>
              <a:t> matrix of test outcomes </a:t>
            </a:r>
          </a:p>
          <a:p>
            <a:pPr eaLnBrk="1" hangingPunct="1">
              <a:spcBef>
                <a:spcPct val="0"/>
              </a:spcBef>
              <a:buFontTx/>
              <a:buNone/>
            </a:pPr>
            <a:r>
              <a:rPr lang="en-US" altLang="en-US" sz="2000"/>
              <a:t>(</a:t>
            </a:r>
            <a:r>
              <a:rPr lang="en-US" altLang="en-US" sz="2000" i="1"/>
              <a:t>D</a:t>
            </a:r>
            <a:r>
              <a:rPr lang="en-US" altLang="en-US" sz="2000" i="1" baseline="-25000"/>
              <a:t>ij</a:t>
            </a:r>
            <a:r>
              <a:rPr lang="en-US" altLang="en-US" sz="2000"/>
              <a:t> represents the assessment of process </a:t>
            </a:r>
            <a:r>
              <a:rPr lang="en-US" altLang="en-US" sz="2000" i="1"/>
              <a:t>i</a:t>
            </a:r>
            <a:r>
              <a:rPr lang="en-US" altLang="en-US" sz="2000"/>
              <a:t> regarding processor </a:t>
            </a:r>
            <a:r>
              <a:rPr lang="en-US" altLang="en-US" sz="2000" i="1"/>
              <a:t>j</a:t>
            </a:r>
            <a:r>
              <a:rPr lang="en-US" altLang="en-US" sz="2000"/>
              <a:t>)</a:t>
            </a:r>
          </a:p>
        </p:txBody>
      </p:sp>
      <p:sp>
        <p:nvSpPr>
          <p:cNvPr id="79888" name="Rectangle 18">
            <a:extLst>
              <a:ext uri="{FF2B5EF4-FFF2-40B4-BE49-F238E27FC236}">
                <a16:creationId xmlns:a16="http://schemas.microsoft.com/office/drawing/2014/main" id="{05FCC0CA-18BC-CC4B-91DB-846536344815}"/>
              </a:ext>
            </a:extLst>
          </p:cNvPr>
          <p:cNvSpPr>
            <a:spLocks noChangeArrowheads="1"/>
          </p:cNvSpPr>
          <p:nvPr/>
        </p:nvSpPr>
        <p:spPr bwMode="auto">
          <a:xfrm>
            <a:off x="0" y="2662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79889" name="Object 17">
            <a:extLst>
              <a:ext uri="{FF2B5EF4-FFF2-40B4-BE49-F238E27FC236}">
                <a16:creationId xmlns:a16="http://schemas.microsoft.com/office/drawing/2014/main" id="{186747FA-D914-1A49-877E-0F0C7DEEE686}"/>
              </a:ext>
            </a:extLst>
          </p:cNvPr>
          <p:cNvGraphicFramePr>
            <a:graphicFrameLocks noChangeAspect="1"/>
          </p:cNvGraphicFramePr>
          <p:nvPr/>
        </p:nvGraphicFramePr>
        <p:xfrm>
          <a:off x="2895600" y="2971800"/>
          <a:ext cx="6019800" cy="2543175"/>
        </p:xfrm>
        <a:graphic>
          <a:graphicData uri="http://schemas.openxmlformats.org/presentationml/2006/ole">
            <mc:AlternateContent xmlns:mc="http://schemas.openxmlformats.org/markup-compatibility/2006">
              <mc:Choice xmlns:v="urn:schemas-microsoft-com:vml" Requires="v">
                <p:oleObj spid="_x0000_s79900" r:id="rId3" imgW="3505200" imgH="1473200" progId="MSDraw.Drawing.8.2">
                  <p:embed/>
                </p:oleObj>
              </mc:Choice>
              <mc:Fallback>
                <p:oleObj r:id="rId3" imgW="3505200" imgH="1473200" progId="MSDraw.Drawing.8.2">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971800"/>
                        <a:ext cx="60198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9890" name="Text Box 19">
            <a:extLst>
              <a:ext uri="{FF2B5EF4-FFF2-40B4-BE49-F238E27FC236}">
                <a16:creationId xmlns:a16="http://schemas.microsoft.com/office/drawing/2014/main" id="{5811FC19-80BE-3E46-9781-219ED889EC78}"/>
              </a:ext>
            </a:extLst>
          </p:cNvPr>
          <p:cNvSpPr txBox="1">
            <a:spLocks noChangeArrowheads="1"/>
          </p:cNvSpPr>
          <p:nvPr/>
        </p:nvSpPr>
        <p:spPr bwMode="auto">
          <a:xfrm>
            <a:off x="304800" y="2057400"/>
            <a:ext cx="861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Assume that a healthy processor can reliably indicate the status of another processor, but that a malfunctioning processor cannot be trusted</a:t>
            </a:r>
          </a:p>
        </p:txBody>
      </p:sp>
      <p:grpSp>
        <p:nvGrpSpPr>
          <p:cNvPr id="79891" name="Group 29">
            <a:extLst>
              <a:ext uri="{FF2B5EF4-FFF2-40B4-BE49-F238E27FC236}">
                <a16:creationId xmlns:a16="http://schemas.microsoft.com/office/drawing/2014/main" id="{56ED0A0C-F982-D840-80E2-96E432565FEA}"/>
              </a:ext>
            </a:extLst>
          </p:cNvPr>
          <p:cNvGrpSpPr>
            <a:grpSpLocks/>
          </p:cNvGrpSpPr>
          <p:nvPr/>
        </p:nvGrpSpPr>
        <p:grpSpPr bwMode="auto">
          <a:xfrm>
            <a:off x="6172200" y="4495800"/>
            <a:ext cx="2590800" cy="823913"/>
            <a:chOff x="3744" y="2832"/>
            <a:chExt cx="1632" cy="519"/>
          </a:xfrm>
        </p:grpSpPr>
        <p:sp>
          <p:nvSpPr>
            <p:cNvPr id="79897" name="Text Box 20">
              <a:extLst>
                <a:ext uri="{FF2B5EF4-FFF2-40B4-BE49-F238E27FC236}">
                  <a16:creationId xmlns:a16="http://schemas.microsoft.com/office/drawing/2014/main" id="{DA38E98D-AF34-C94C-8B1A-FFF83427EF48}"/>
                </a:ext>
              </a:extLst>
            </p:cNvPr>
            <p:cNvSpPr txBox="1">
              <a:spLocks noChangeArrowheads="1"/>
            </p:cNvSpPr>
            <p:nvPr/>
          </p:nvSpPr>
          <p:spPr bwMode="auto">
            <a:xfrm>
              <a:off x="3744" y="3120"/>
              <a:ext cx="16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i="1">
                  <a:solidFill>
                    <a:srgbClr val="FF0000"/>
                  </a:solidFill>
                </a:rPr>
                <a:t>p</a:t>
              </a:r>
              <a:r>
                <a:rPr lang="en-US" altLang="en-US" sz="1800" baseline="-25000">
                  <a:solidFill>
                    <a:srgbClr val="FF0000"/>
                  </a:solidFill>
                </a:rPr>
                <a:t>4</a:t>
              </a:r>
              <a:r>
                <a:rPr lang="en-US" altLang="en-US" sz="1800">
                  <a:solidFill>
                    <a:srgbClr val="FF0000"/>
                  </a:solidFill>
                </a:rPr>
                <a:t> considers </a:t>
              </a:r>
              <a:r>
                <a:rPr lang="en-US" altLang="en-US" sz="1800" i="1">
                  <a:solidFill>
                    <a:srgbClr val="FF0000"/>
                  </a:solidFill>
                </a:rPr>
                <a:t>p</a:t>
              </a:r>
              <a:r>
                <a:rPr lang="en-US" altLang="en-US" sz="1800" baseline="-25000">
                  <a:solidFill>
                    <a:srgbClr val="FF0000"/>
                  </a:solidFill>
                </a:rPr>
                <a:t>0</a:t>
              </a:r>
              <a:r>
                <a:rPr lang="en-US" altLang="en-US" sz="1800">
                  <a:solidFill>
                    <a:srgbClr val="FF0000"/>
                  </a:solidFill>
                </a:rPr>
                <a:t> healthy</a:t>
              </a:r>
            </a:p>
          </p:txBody>
        </p:sp>
        <p:sp>
          <p:nvSpPr>
            <p:cNvPr id="79898" name="Oval 21">
              <a:extLst>
                <a:ext uri="{FF2B5EF4-FFF2-40B4-BE49-F238E27FC236}">
                  <a16:creationId xmlns:a16="http://schemas.microsoft.com/office/drawing/2014/main" id="{D5BD3B7B-1385-6F4F-8269-08805C524B66}"/>
                </a:ext>
              </a:extLst>
            </p:cNvPr>
            <p:cNvSpPr>
              <a:spLocks noChangeArrowheads="1"/>
            </p:cNvSpPr>
            <p:nvPr/>
          </p:nvSpPr>
          <p:spPr bwMode="auto">
            <a:xfrm>
              <a:off x="4368" y="2832"/>
              <a:ext cx="192" cy="192"/>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9899" name="Line 22">
              <a:extLst>
                <a:ext uri="{FF2B5EF4-FFF2-40B4-BE49-F238E27FC236}">
                  <a16:creationId xmlns:a16="http://schemas.microsoft.com/office/drawing/2014/main" id="{0DA09436-B821-4D4C-A8B3-9D97F34A7FB2}"/>
                </a:ext>
              </a:extLst>
            </p:cNvPr>
            <p:cNvSpPr>
              <a:spLocks noChangeShapeType="1"/>
            </p:cNvSpPr>
            <p:nvPr/>
          </p:nvSpPr>
          <p:spPr bwMode="auto">
            <a:xfrm>
              <a:off x="4464" y="3024"/>
              <a:ext cx="0" cy="144"/>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9892" name="Group 33">
            <a:extLst>
              <a:ext uri="{FF2B5EF4-FFF2-40B4-BE49-F238E27FC236}">
                <a16:creationId xmlns:a16="http://schemas.microsoft.com/office/drawing/2014/main" id="{F66CCC8B-D8C4-C540-BCA2-3E5587A1DBBC}"/>
              </a:ext>
            </a:extLst>
          </p:cNvPr>
          <p:cNvGrpSpPr>
            <a:grpSpLocks/>
          </p:cNvGrpSpPr>
          <p:nvPr/>
        </p:nvGrpSpPr>
        <p:grpSpPr bwMode="auto">
          <a:xfrm>
            <a:off x="6477000" y="2819400"/>
            <a:ext cx="2362200" cy="958850"/>
            <a:chOff x="4080" y="1776"/>
            <a:chExt cx="1488" cy="604"/>
          </a:xfrm>
        </p:grpSpPr>
        <p:sp>
          <p:nvSpPr>
            <p:cNvPr id="79894" name="Text Box 25">
              <a:extLst>
                <a:ext uri="{FF2B5EF4-FFF2-40B4-BE49-F238E27FC236}">
                  <a16:creationId xmlns:a16="http://schemas.microsoft.com/office/drawing/2014/main" id="{3AA91D69-79DB-174D-A809-E92D67A51D2B}"/>
                </a:ext>
              </a:extLst>
            </p:cNvPr>
            <p:cNvSpPr txBox="1">
              <a:spLocks noChangeArrowheads="1"/>
            </p:cNvSpPr>
            <p:nvPr/>
          </p:nvSpPr>
          <p:spPr bwMode="auto">
            <a:xfrm>
              <a:off x="4080" y="1776"/>
              <a:ext cx="148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i="1">
                  <a:solidFill>
                    <a:srgbClr val="FF0000"/>
                  </a:solidFill>
                </a:rPr>
                <a:t>p</a:t>
              </a:r>
              <a:r>
                <a:rPr lang="en-US" altLang="en-US" sz="1800" baseline="-25000">
                  <a:solidFill>
                    <a:srgbClr val="FF0000"/>
                  </a:solidFill>
                </a:rPr>
                <a:t>0</a:t>
              </a:r>
              <a:r>
                <a:rPr lang="en-US" altLang="en-US" sz="1800">
                  <a:solidFill>
                    <a:srgbClr val="FF0000"/>
                  </a:solidFill>
                </a:rPr>
                <a:t> considers </a:t>
              </a:r>
              <a:r>
                <a:rPr lang="en-US" altLang="en-US" sz="1800" i="1">
                  <a:solidFill>
                    <a:srgbClr val="FF0000"/>
                  </a:solidFill>
                </a:rPr>
                <a:t>p</a:t>
              </a:r>
              <a:r>
                <a:rPr lang="en-US" altLang="en-US" sz="1800" baseline="-25000">
                  <a:solidFill>
                    <a:srgbClr val="FF0000"/>
                  </a:solidFill>
                </a:rPr>
                <a:t>3</a:t>
              </a:r>
              <a:r>
                <a:rPr lang="en-US" altLang="en-US" sz="1800">
                  <a:solidFill>
                    <a:srgbClr val="FF0000"/>
                  </a:solidFill>
                </a:rPr>
                <a:t> malfunctioning</a:t>
              </a:r>
            </a:p>
          </p:txBody>
        </p:sp>
        <p:sp>
          <p:nvSpPr>
            <p:cNvPr id="79895" name="Oval 26">
              <a:extLst>
                <a:ext uri="{FF2B5EF4-FFF2-40B4-BE49-F238E27FC236}">
                  <a16:creationId xmlns:a16="http://schemas.microsoft.com/office/drawing/2014/main" id="{D9164E36-F2FC-7D47-9712-6897FE2967E3}"/>
                </a:ext>
              </a:extLst>
            </p:cNvPr>
            <p:cNvSpPr>
              <a:spLocks noChangeArrowheads="1"/>
            </p:cNvSpPr>
            <p:nvPr/>
          </p:nvSpPr>
          <p:spPr bwMode="auto">
            <a:xfrm>
              <a:off x="5040" y="2188"/>
              <a:ext cx="192" cy="192"/>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9896" name="Line 27">
              <a:extLst>
                <a:ext uri="{FF2B5EF4-FFF2-40B4-BE49-F238E27FC236}">
                  <a16:creationId xmlns:a16="http://schemas.microsoft.com/office/drawing/2014/main" id="{57303133-FEA5-0640-B3F8-00FC062D1371}"/>
                </a:ext>
              </a:extLst>
            </p:cNvPr>
            <p:cNvSpPr>
              <a:spLocks noChangeShapeType="1"/>
            </p:cNvSpPr>
            <p:nvPr/>
          </p:nvSpPr>
          <p:spPr bwMode="auto">
            <a:xfrm>
              <a:off x="5136" y="2090"/>
              <a:ext cx="0" cy="9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9893" name="Text Box 31">
            <a:extLst>
              <a:ext uri="{FF2B5EF4-FFF2-40B4-BE49-F238E27FC236}">
                <a16:creationId xmlns:a16="http://schemas.microsoft.com/office/drawing/2014/main" id="{69D59186-F482-8240-BD3F-BD2F4E5D139B}"/>
              </a:ext>
            </a:extLst>
          </p:cNvPr>
          <p:cNvSpPr txBox="1">
            <a:spLocks noChangeArrowheads="1"/>
          </p:cNvSpPr>
          <p:nvPr/>
        </p:nvSpPr>
        <p:spPr bwMode="auto">
          <a:xfrm>
            <a:off x="304800" y="3200400"/>
            <a:ext cx="2590800" cy="216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The given matrix </a:t>
            </a:r>
            <a:r>
              <a:rPr lang="en-US" altLang="en-US" sz="2000" i="1"/>
              <a:t>D</a:t>
            </a:r>
            <a:r>
              <a:rPr lang="en-US" altLang="en-US" sz="2000"/>
              <a:t> is consistent with two conclusions:</a:t>
            </a:r>
          </a:p>
          <a:p>
            <a:pPr eaLnBrk="1" hangingPunct="1">
              <a:spcBef>
                <a:spcPct val="0"/>
              </a:spcBef>
              <a:buFontTx/>
              <a:buNone/>
            </a:pPr>
            <a:endParaRPr lang="en-US" altLang="en-US" sz="800"/>
          </a:p>
          <a:p>
            <a:pPr eaLnBrk="1" hangingPunct="1">
              <a:spcBef>
                <a:spcPct val="0"/>
              </a:spcBef>
              <a:buFontTx/>
              <a:buNone/>
            </a:pPr>
            <a:r>
              <a:rPr lang="en-US" altLang="en-US" sz="2000"/>
              <a:t>1. Only P</a:t>
            </a:r>
            <a:r>
              <a:rPr lang="en-US" altLang="en-US" sz="2000" baseline="-25000"/>
              <a:t>3</a:t>
            </a:r>
            <a:r>
              <a:rPr lang="en-US" altLang="en-US" sz="2000"/>
              <a:t> is </a:t>
            </a:r>
          </a:p>
          <a:p>
            <a:pPr eaLnBrk="1" hangingPunct="1">
              <a:spcBef>
                <a:spcPct val="0"/>
              </a:spcBef>
              <a:buFontTx/>
              <a:buNone/>
            </a:pPr>
            <a:r>
              <a:rPr lang="en-US" altLang="en-US" sz="2000"/>
              <a:t>    malfunctioning</a:t>
            </a:r>
          </a:p>
          <a:p>
            <a:pPr eaLnBrk="1" hangingPunct="1">
              <a:spcBef>
                <a:spcPct val="0"/>
              </a:spcBef>
              <a:buFontTx/>
              <a:buNone/>
            </a:pPr>
            <a:endParaRPr lang="en-US" altLang="en-US" sz="800"/>
          </a:p>
          <a:p>
            <a:pPr eaLnBrk="1" hangingPunct="1">
              <a:spcBef>
                <a:spcPct val="0"/>
              </a:spcBef>
              <a:buFontTx/>
              <a:buNone/>
            </a:pPr>
            <a:r>
              <a:rPr lang="en-US" altLang="en-US" sz="2000"/>
              <a:t>2. Only P</a:t>
            </a:r>
            <a:r>
              <a:rPr lang="en-US" altLang="en-US" sz="2000" baseline="-25000"/>
              <a:t>3</a:t>
            </a:r>
            <a:r>
              <a:rPr lang="en-US" altLang="en-US" sz="2000"/>
              <a:t> is healthy</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18F6DDAD-0B60-9A4F-A0BC-2C479F299C85}"/>
              </a:ext>
            </a:extLst>
          </p:cNvPr>
          <p:cNvSpPr>
            <a:spLocks noGrp="1"/>
          </p:cNvSpPr>
          <p:nvPr>
            <p:ph type="dt" sz="quarter" idx="10"/>
          </p:nvPr>
        </p:nvSpPr>
        <p:spPr/>
        <p:txBody>
          <a:bodyPr/>
          <a:lstStyle/>
          <a:p>
            <a:pPr>
              <a:defRPr/>
            </a:pPr>
            <a:r>
              <a:rPr lang="en-US" altLang="en-US"/>
              <a:t>Winter 2021</a:t>
            </a:r>
          </a:p>
        </p:txBody>
      </p:sp>
      <p:sp>
        <p:nvSpPr>
          <p:cNvPr id="15" name="Footer Placeholder 4">
            <a:extLst>
              <a:ext uri="{FF2B5EF4-FFF2-40B4-BE49-F238E27FC236}">
                <a16:creationId xmlns:a16="http://schemas.microsoft.com/office/drawing/2014/main" id="{75C55138-BCEE-024D-8454-0A7ACD7527CC}"/>
              </a:ext>
            </a:extLst>
          </p:cNvPr>
          <p:cNvSpPr>
            <a:spLocks noGrp="1"/>
          </p:cNvSpPr>
          <p:nvPr>
            <p:ph type="ftr" sz="quarter" idx="11"/>
          </p:nvPr>
        </p:nvSpPr>
        <p:spPr/>
        <p:txBody>
          <a:bodyPr/>
          <a:lstStyle/>
          <a:p>
            <a:pPr>
              <a:defRPr/>
            </a:pPr>
            <a:r>
              <a:rPr lang="en-US" altLang="en-US"/>
              <a:t>Parallel Processing, Some Broad Topics</a:t>
            </a:r>
          </a:p>
        </p:txBody>
      </p:sp>
      <p:sp>
        <p:nvSpPr>
          <p:cNvPr id="80900" name="Slide Number Placeholder 5">
            <a:extLst>
              <a:ext uri="{FF2B5EF4-FFF2-40B4-BE49-F238E27FC236}">
                <a16:creationId xmlns:a16="http://schemas.microsoft.com/office/drawing/2014/main" id="{30DD0EB2-4280-5045-A455-1EE0C8B06E9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39C6361B-1330-964D-BF85-01C879F90E06}" type="slidenum">
              <a:rPr lang="en-US" altLang="en-US" sz="1200" smtClean="0"/>
              <a:pPr>
                <a:spcBef>
                  <a:spcPct val="0"/>
                </a:spcBef>
                <a:buFontTx/>
                <a:buNone/>
              </a:pPr>
              <a:t>74</a:t>
            </a:fld>
            <a:endParaRPr lang="en-US" altLang="en-US" sz="1200"/>
          </a:p>
        </p:txBody>
      </p:sp>
      <p:sp>
        <p:nvSpPr>
          <p:cNvPr id="80901" name="Rectangle 2">
            <a:extLst>
              <a:ext uri="{FF2B5EF4-FFF2-40B4-BE49-F238E27FC236}">
                <a16:creationId xmlns:a16="http://schemas.microsoft.com/office/drawing/2014/main" id="{24C06E76-B426-F447-BF3E-3BABDBFE0870}"/>
              </a:ext>
            </a:extLst>
          </p:cNvPr>
          <p:cNvSpPr>
            <a:spLocks noGrp="1" noChangeArrowheads="1"/>
          </p:cNvSpPr>
          <p:nvPr>
            <p:ph type="title"/>
          </p:nvPr>
        </p:nvSpPr>
        <p:spPr>
          <a:xfrm>
            <a:off x="228600" y="228600"/>
            <a:ext cx="8686800" cy="609600"/>
          </a:xfrm>
        </p:spPr>
        <p:txBody>
          <a:bodyPr/>
          <a:lstStyle/>
          <a:p>
            <a:pPr eaLnBrk="1" hangingPunct="1"/>
            <a:r>
              <a:rPr lang="en-US" altLang="en-US" sz="2800"/>
              <a:t>Diagnosability Models and Reconfiguration</a:t>
            </a:r>
          </a:p>
        </p:txBody>
      </p:sp>
      <p:sp>
        <p:nvSpPr>
          <p:cNvPr id="80902" name="Rectangle 3">
            <a:extLst>
              <a:ext uri="{FF2B5EF4-FFF2-40B4-BE49-F238E27FC236}">
                <a16:creationId xmlns:a16="http://schemas.microsoft.com/office/drawing/2014/main" id="{675B9051-813F-D649-83AB-72C247AAE80E}"/>
              </a:ext>
            </a:extLst>
          </p:cNvPr>
          <p:cNvSpPr>
            <a:spLocks noChangeArrowheads="1"/>
          </p:cNvSpPr>
          <p:nvPr/>
        </p:nvSpPr>
        <p:spPr bwMode="auto">
          <a:xfrm>
            <a:off x="0" y="1476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0903" name="Rectangle 4">
            <a:extLst>
              <a:ext uri="{FF2B5EF4-FFF2-40B4-BE49-F238E27FC236}">
                <a16:creationId xmlns:a16="http://schemas.microsoft.com/office/drawing/2014/main" id="{AA47603F-1116-7341-A837-CD3C0EEE7C96}"/>
              </a:ext>
            </a:extLst>
          </p:cNvPr>
          <p:cNvSpPr>
            <a:spLocks noChangeArrowheads="1"/>
          </p:cNvSpPr>
          <p:nvPr/>
        </p:nvSpPr>
        <p:spPr bwMode="auto">
          <a:xfrm>
            <a:off x="0" y="1914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0904" name="Rectangle 5">
            <a:extLst>
              <a:ext uri="{FF2B5EF4-FFF2-40B4-BE49-F238E27FC236}">
                <a16:creationId xmlns:a16="http://schemas.microsoft.com/office/drawing/2014/main" id="{562102AD-B08A-524C-B848-7A9FBEA92D5E}"/>
              </a:ext>
            </a:extLst>
          </p:cNvPr>
          <p:cNvSpPr>
            <a:spLocks noChangeArrowheads="1"/>
          </p:cNvSpPr>
          <p:nvPr/>
        </p:nvSpPr>
        <p:spPr bwMode="auto">
          <a:xfrm>
            <a:off x="0"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0905" name="Rectangle 6">
            <a:extLst>
              <a:ext uri="{FF2B5EF4-FFF2-40B4-BE49-F238E27FC236}">
                <a16:creationId xmlns:a16="http://schemas.microsoft.com/office/drawing/2014/main" id="{A73B781F-5659-BA42-81AA-78380ED6311E}"/>
              </a:ext>
            </a:extLst>
          </p:cNvPr>
          <p:cNvSpPr>
            <a:spLocks noChangeArrowheads="1"/>
          </p:cNvSpPr>
          <p:nvPr/>
        </p:nvSpPr>
        <p:spPr bwMode="auto">
          <a:xfrm>
            <a:off x="0" y="2238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0906" name="Rectangle 7">
            <a:extLst>
              <a:ext uri="{FF2B5EF4-FFF2-40B4-BE49-F238E27FC236}">
                <a16:creationId xmlns:a16="http://schemas.microsoft.com/office/drawing/2014/main" id="{2AD9D1F7-49C1-5B45-98E5-FE8480EA265D}"/>
              </a:ext>
            </a:extLst>
          </p:cNvPr>
          <p:cNvSpPr>
            <a:spLocks noChangeArrowheads="1"/>
          </p:cNvSpPr>
          <p:nvPr/>
        </p:nvSpPr>
        <p:spPr bwMode="auto">
          <a:xfrm>
            <a:off x="0" y="1790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0907" name="Rectangle 9">
            <a:extLst>
              <a:ext uri="{FF2B5EF4-FFF2-40B4-BE49-F238E27FC236}">
                <a16:creationId xmlns:a16="http://schemas.microsoft.com/office/drawing/2014/main" id="{AA7A670F-A698-AB4A-838B-E3D8434189B5}"/>
              </a:ext>
            </a:extLst>
          </p:cNvPr>
          <p:cNvSpPr>
            <a:spLocks noChangeArrowheads="1"/>
          </p:cNvSpPr>
          <p:nvPr/>
        </p:nvSpPr>
        <p:spPr bwMode="auto">
          <a:xfrm>
            <a:off x="0" y="2038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0908" name="Rectangle 10">
            <a:extLst>
              <a:ext uri="{FF2B5EF4-FFF2-40B4-BE49-F238E27FC236}">
                <a16:creationId xmlns:a16="http://schemas.microsoft.com/office/drawing/2014/main" id="{D78E3CED-70F9-DC44-A2E8-B43982B28575}"/>
              </a:ext>
            </a:extLst>
          </p:cNvPr>
          <p:cNvSpPr>
            <a:spLocks noChangeArrowheads="1"/>
          </p:cNvSpPr>
          <p:nvPr/>
        </p:nvSpPr>
        <p:spPr bwMode="auto">
          <a:xfrm>
            <a:off x="0" y="2171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0909" name="Rectangle 11">
            <a:extLst>
              <a:ext uri="{FF2B5EF4-FFF2-40B4-BE49-F238E27FC236}">
                <a16:creationId xmlns:a16="http://schemas.microsoft.com/office/drawing/2014/main" id="{3E4E062C-593A-E44B-AF6C-05A68AA21B2C}"/>
              </a:ext>
            </a:extLst>
          </p:cNvPr>
          <p:cNvSpPr>
            <a:spLocks noChangeArrowheads="1"/>
          </p:cNvSpPr>
          <p:nvPr/>
        </p:nvSpPr>
        <p:spPr bwMode="auto">
          <a:xfrm>
            <a:off x="0"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0910" name="Rectangle 14">
            <a:extLst>
              <a:ext uri="{FF2B5EF4-FFF2-40B4-BE49-F238E27FC236}">
                <a16:creationId xmlns:a16="http://schemas.microsoft.com/office/drawing/2014/main" id="{18DF83F2-17B1-8D45-BAA2-24017E22FD72}"/>
              </a:ext>
            </a:extLst>
          </p:cNvPr>
          <p:cNvSpPr>
            <a:spLocks noChangeArrowheads="1"/>
          </p:cNvSpPr>
          <p:nvPr/>
        </p:nvSpPr>
        <p:spPr bwMode="auto">
          <a:xfrm>
            <a:off x="0" y="2019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0911" name="Text Box 16">
            <a:extLst>
              <a:ext uri="{FF2B5EF4-FFF2-40B4-BE49-F238E27FC236}">
                <a16:creationId xmlns:a16="http://schemas.microsoft.com/office/drawing/2014/main" id="{E2E25B9F-C08F-6743-B98B-85F326950DA3}"/>
              </a:ext>
            </a:extLst>
          </p:cNvPr>
          <p:cNvSpPr txBox="1">
            <a:spLocks noChangeArrowheads="1"/>
          </p:cNvSpPr>
          <p:nvPr/>
        </p:nvSpPr>
        <p:spPr bwMode="auto">
          <a:xfrm>
            <a:off x="457200" y="914400"/>
            <a:ext cx="8229600" cy="216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Problem: Given a diagnosis matrix, identify:</a:t>
            </a:r>
          </a:p>
          <a:p>
            <a:pPr eaLnBrk="1" hangingPunct="1">
              <a:spcBef>
                <a:spcPct val="0"/>
              </a:spcBef>
              <a:buFontTx/>
              <a:buNone/>
            </a:pPr>
            <a:endParaRPr lang="en-US" altLang="en-US" sz="800"/>
          </a:p>
          <a:p>
            <a:pPr eaLnBrk="1" hangingPunct="1">
              <a:spcBef>
                <a:spcPct val="0"/>
              </a:spcBef>
              <a:buFontTx/>
              <a:buNone/>
            </a:pPr>
            <a:r>
              <a:rPr lang="en-US" altLang="en-US" sz="2000"/>
              <a:t>1. All malfunctioning units (complete diagnosability)</a:t>
            </a:r>
          </a:p>
          <a:p>
            <a:pPr eaLnBrk="1" hangingPunct="1">
              <a:spcBef>
                <a:spcPct val="0"/>
              </a:spcBef>
              <a:buFontTx/>
              <a:buNone/>
            </a:pPr>
            <a:r>
              <a:rPr lang="en-US" altLang="en-US" sz="2000"/>
              <a:t>2. At least one malfunctioning unit (sequential diagnosability)</a:t>
            </a:r>
          </a:p>
          <a:p>
            <a:pPr eaLnBrk="1" hangingPunct="1">
              <a:spcBef>
                <a:spcPct val="0"/>
              </a:spcBef>
              <a:buFontTx/>
              <a:buNone/>
            </a:pPr>
            <a:r>
              <a:rPr lang="en-US" altLang="en-US" sz="2000"/>
              <a:t>3. A subset of processors guaranteed to contain all malfunctioning ones</a:t>
            </a:r>
          </a:p>
          <a:p>
            <a:pPr eaLnBrk="1" hangingPunct="1">
              <a:spcBef>
                <a:spcPct val="0"/>
              </a:spcBef>
              <a:buFontTx/>
              <a:buNone/>
            </a:pPr>
            <a:endParaRPr lang="en-US" altLang="en-US" sz="800"/>
          </a:p>
          <a:p>
            <a:pPr eaLnBrk="1" hangingPunct="1">
              <a:spcBef>
                <a:spcPct val="0"/>
              </a:spcBef>
              <a:buFontTx/>
              <a:buNone/>
            </a:pPr>
            <a:r>
              <a:rPr lang="en-US" altLang="en-US" sz="2000"/>
              <a:t>The last option is useful only if the designated subset is not much larger than the set of malfunctioning modules</a:t>
            </a:r>
          </a:p>
        </p:txBody>
      </p:sp>
      <p:sp>
        <p:nvSpPr>
          <p:cNvPr id="80912" name="Text Box 17">
            <a:extLst>
              <a:ext uri="{FF2B5EF4-FFF2-40B4-BE49-F238E27FC236}">
                <a16:creationId xmlns:a16="http://schemas.microsoft.com/office/drawing/2014/main" id="{E6D96D2A-BA60-DB43-8EC2-B6F014149173}"/>
              </a:ext>
            </a:extLst>
          </p:cNvPr>
          <p:cNvSpPr txBox="1">
            <a:spLocks noChangeArrowheads="1"/>
          </p:cNvSpPr>
          <p:nvPr/>
        </p:nvSpPr>
        <p:spPr bwMode="auto">
          <a:xfrm>
            <a:off x="457200" y="3352800"/>
            <a:ext cx="8305800"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When one or more malfunctioning modules have been identified, the system must be reconfigured to allow it to function without the unavailable resources. Reconfiguration may involve:</a:t>
            </a:r>
          </a:p>
          <a:p>
            <a:pPr eaLnBrk="1" hangingPunct="1">
              <a:spcBef>
                <a:spcPct val="0"/>
              </a:spcBef>
              <a:buFontTx/>
              <a:buNone/>
            </a:pPr>
            <a:endParaRPr lang="en-US" altLang="en-US" sz="800"/>
          </a:p>
          <a:p>
            <a:pPr eaLnBrk="1" hangingPunct="1">
              <a:spcBef>
                <a:spcPct val="0"/>
              </a:spcBef>
              <a:buFontTx/>
              <a:buNone/>
            </a:pPr>
            <a:r>
              <a:rPr lang="en-US" altLang="en-US" sz="2000"/>
              <a:t>1. Recovering state info from removed modules or from back-up storage</a:t>
            </a:r>
          </a:p>
          <a:p>
            <a:pPr eaLnBrk="1" hangingPunct="1">
              <a:spcBef>
                <a:spcPct val="0"/>
              </a:spcBef>
              <a:buFontTx/>
              <a:buNone/>
            </a:pPr>
            <a:r>
              <a:rPr lang="en-US" altLang="en-US" sz="2000"/>
              <a:t>2. Reassigning tasks and reallocating data</a:t>
            </a:r>
          </a:p>
          <a:p>
            <a:pPr eaLnBrk="1" hangingPunct="1">
              <a:spcBef>
                <a:spcPct val="0"/>
              </a:spcBef>
              <a:buFontTx/>
              <a:buNone/>
            </a:pPr>
            <a:r>
              <a:rPr lang="en-US" altLang="en-US" sz="2000"/>
              <a:t>3. Restarting the computation at the point of interruption or from scratch</a:t>
            </a:r>
          </a:p>
          <a:p>
            <a:pPr eaLnBrk="1" hangingPunct="1">
              <a:spcBef>
                <a:spcPct val="0"/>
              </a:spcBef>
              <a:buFontTx/>
              <a:buNone/>
            </a:pPr>
            <a:endParaRPr lang="en-US" altLang="en-US" sz="800"/>
          </a:p>
          <a:p>
            <a:pPr eaLnBrk="1" hangingPunct="1">
              <a:spcBef>
                <a:spcPct val="0"/>
              </a:spcBef>
              <a:buFontTx/>
              <a:buNone/>
            </a:pPr>
            <a:r>
              <a:rPr lang="en-US" altLang="en-US" sz="2000"/>
              <a:t>In bus-based systems, we isolate the bad modules and proceed; otherwise, we need schemes similar to those used for defect tolerance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a:extLst>
              <a:ext uri="{FF2B5EF4-FFF2-40B4-BE49-F238E27FC236}">
                <a16:creationId xmlns:a16="http://schemas.microsoft.com/office/drawing/2014/main" id="{3A774AC0-E6A0-B746-851E-10291ECB4631}"/>
              </a:ext>
            </a:extLst>
          </p:cNvPr>
          <p:cNvSpPr>
            <a:spLocks noGrp="1"/>
          </p:cNvSpPr>
          <p:nvPr>
            <p:ph type="dt" sz="quarter" idx="10"/>
          </p:nvPr>
        </p:nvSpPr>
        <p:spPr/>
        <p:txBody>
          <a:bodyPr/>
          <a:lstStyle/>
          <a:p>
            <a:pPr>
              <a:defRPr/>
            </a:pPr>
            <a:r>
              <a:rPr lang="en-US" altLang="en-US"/>
              <a:t>Winter 2021</a:t>
            </a:r>
          </a:p>
        </p:txBody>
      </p:sp>
      <p:sp>
        <p:nvSpPr>
          <p:cNvPr id="17" name="Footer Placeholder 4">
            <a:extLst>
              <a:ext uri="{FF2B5EF4-FFF2-40B4-BE49-F238E27FC236}">
                <a16:creationId xmlns:a16="http://schemas.microsoft.com/office/drawing/2014/main" id="{2DA2DB10-CB42-8148-93FB-29F5C69FD19F}"/>
              </a:ext>
            </a:extLst>
          </p:cNvPr>
          <p:cNvSpPr>
            <a:spLocks noGrp="1"/>
          </p:cNvSpPr>
          <p:nvPr>
            <p:ph type="ftr" sz="quarter" idx="11"/>
          </p:nvPr>
        </p:nvSpPr>
        <p:spPr/>
        <p:txBody>
          <a:bodyPr/>
          <a:lstStyle/>
          <a:p>
            <a:pPr>
              <a:defRPr/>
            </a:pPr>
            <a:r>
              <a:rPr lang="en-US" altLang="en-US"/>
              <a:t>Parallel Processing, Some Broad Topics</a:t>
            </a:r>
          </a:p>
        </p:txBody>
      </p:sp>
      <p:sp>
        <p:nvSpPr>
          <p:cNvPr id="81924" name="Slide Number Placeholder 5">
            <a:extLst>
              <a:ext uri="{FF2B5EF4-FFF2-40B4-BE49-F238E27FC236}">
                <a16:creationId xmlns:a16="http://schemas.microsoft.com/office/drawing/2014/main" id="{773D502F-B451-D540-8AFE-4B8EB9A5735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EA7B771E-103F-794E-8D92-038AF8BD9FBE}" type="slidenum">
              <a:rPr lang="en-US" altLang="en-US" sz="1200" smtClean="0"/>
              <a:pPr>
                <a:spcBef>
                  <a:spcPct val="0"/>
                </a:spcBef>
                <a:buFontTx/>
                <a:buNone/>
              </a:pPr>
              <a:t>75</a:t>
            </a:fld>
            <a:endParaRPr lang="en-US" altLang="en-US" sz="1200"/>
          </a:p>
        </p:txBody>
      </p:sp>
      <p:sp>
        <p:nvSpPr>
          <p:cNvPr id="81925" name="Rectangle 2">
            <a:extLst>
              <a:ext uri="{FF2B5EF4-FFF2-40B4-BE49-F238E27FC236}">
                <a16:creationId xmlns:a16="http://schemas.microsoft.com/office/drawing/2014/main" id="{2AD090C5-0FE0-8742-BDA4-1461D52B27DE}"/>
              </a:ext>
            </a:extLst>
          </p:cNvPr>
          <p:cNvSpPr>
            <a:spLocks noGrp="1" noChangeArrowheads="1"/>
          </p:cNvSpPr>
          <p:nvPr>
            <p:ph type="title"/>
          </p:nvPr>
        </p:nvSpPr>
        <p:spPr>
          <a:xfrm>
            <a:off x="228600" y="228600"/>
            <a:ext cx="8686800" cy="609600"/>
          </a:xfrm>
        </p:spPr>
        <p:txBody>
          <a:bodyPr/>
          <a:lstStyle/>
          <a:p>
            <a:pPr eaLnBrk="1" hangingPunct="1"/>
            <a:r>
              <a:rPr lang="en-US" altLang="en-US" sz="2800"/>
              <a:t>Malfunction Tolerance with Low Redundancy</a:t>
            </a:r>
          </a:p>
        </p:txBody>
      </p:sp>
      <p:sp>
        <p:nvSpPr>
          <p:cNvPr id="81926" name="Rectangle 3">
            <a:extLst>
              <a:ext uri="{FF2B5EF4-FFF2-40B4-BE49-F238E27FC236}">
                <a16:creationId xmlns:a16="http://schemas.microsoft.com/office/drawing/2014/main" id="{2DA16D50-0DB4-B842-B65B-2CD8FBF2A3C6}"/>
              </a:ext>
            </a:extLst>
          </p:cNvPr>
          <p:cNvSpPr>
            <a:spLocks noChangeArrowheads="1"/>
          </p:cNvSpPr>
          <p:nvPr/>
        </p:nvSpPr>
        <p:spPr bwMode="auto">
          <a:xfrm>
            <a:off x="0" y="1476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1927" name="Rectangle 4">
            <a:extLst>
              <a:ext uri="{FF2B5EF4-FFF2-40B4-BE49-F238E27FC236}">
                <a16:creationId xmlns:a16="http://schemas.microsoft.com/office/drawing/2014/main" id="{5C52189E-FE44-7541-A4BF-25DE3B3770BD}"/>
              </a:ext>
            </a:extLst>
          </p:cNvPr>
          <p:cNvSpPr>
            <a:spLocks noChangeArrowheads="1"/>
          </p:cNvSpPr>
          <p:nvPr/>
        </p:nvSpPr>
        <p:spPr bwMode="auto">
          <a:xfrm>
            <a:off x="0" y="1914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1928" name="Rectangle 5">
            <a:extLst>
              <a:ext uri="{FF2B5EF4-FFF2-40B4-BE49-F238E27FC236}">
                <a16:creationId xmlns:a16="http://schemas.microsoft.com/office/drawing/2014/main" id="{3A4690DF-13EA-DE4C-942D-C92D927190A9}"/>
              </a:ext>
            </a:extLst>
          </p:cNvPr>
          <p:cNvSpPr>
            <a:spLocks noChangeArrowheads="1"/>
          </p:cNvSpPr>
          <p:nvPr/>
        </p:nvSpPr>
        <p:spPr bwMode="auto">
          <a:xfrm>
            <a:off x="0"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1929" name="Rectangle 6">
            <a:extLst>
              <a:ext uri="{FF2B5EF4-FFF2-40B4-BE49-F238E27FC236}">
                <a16:creationId xmlns:a16="http://schemas.microsoft.com/office/drawing/2014/main" id="{729390A2-9709-A944-9AB3-24DAE0F016D1}"/>
              </a:ext>
            </a:extLst>
          </p:cNvPr>
          <p:cNvSpPr>
            <a:spLocks noChangeArrowheads="1"/>
          </p:cNvSpPr>
          <p:nvPr/>
        </p:nvSpPr>
        <p:spPr bwMode="auto">
          <a:xfrm>
            <a:off x="0" y="2238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1930" name="Rectangle 7">
            <a:extLst>
              <a:ext uri="{FF2B5EF4-FFF2-40B4-BE49-F238E27FC236}">
                <a16:creationId xmlns:a16="http://schemas.microsoft.com/office/drawing/2014/main" id="{7451A229-F9C6-4C44-BA7F-4FCA02B64371}"/>
              </a:ext>
            </a:extLst>
          </p:cNvPr>
          <p:cNvSpPr>
            <a:spLocks noChangeArrowheads="1"/>
          </p:cNvSpPr>
          <p:nvPr/>
        </p:nvSpPr>
        <p:spPr bwMode="auto">
          <a:xfrm>
            <a:off x="0" y="1790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1931" name="Text Box 8">
            <a:extLst>
              <a:ext uri="{FF2B5EF4-FFF2-40B4-BE49-F238E27FC236}">
                <a16:creationId xmlns:a16="http://schemas.microsoft.com/office/drawing/2014/main" id="{03DDAD26-3DD6-C14C-98F8-112405FA6FB8}"/>
              </a:ext>
            </a:extLst>
          </p:cNvPr>
          <p:cNvSpPr txBox="1">
            <a:spLocks noChangeArrowheads="1"/>
          </p:cNvSpPr>
          <p:nvPr/>
        </p:nvSpPr>
        <p:spPr bwMode="auto">
          <a:xfrm>
            <a:off x="1524000" y="5715000"/>
            <a:ext cx="64770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19.12    </a:t>
            </a:r>
            <a:r>
              <a:rPr lang="en-US" altLang="en-US" sz="2000"/>
              <a:t>Reconfigurable 4 </a:t>
            </a:r>
            <a:r>
              <a:rPr lang="en-US" altLang="en-US" sz="2000">
                <a:sym typeface="Symbol" pitchFamily="2" charset="2"/>
              </a:rPr>
              <a:t></a:t>
            </a:r>
            <a:r>
              <a:rPr lang="en-US" altLang="en-US" sz="2000"/>
              <a:t> 4 mesh with one spare. </a:t>
            </a:r>
          </a:p>
        </p:txBody>
      </p:sp>
      <p:sp>
        <p:nvSpPr>
          <p:cNvPr id="81932" name="Rectangle 9">
            <a:extLst>
              <a:ext uri="{FF2B5EF4-FFF2-40B4-BE49-F238E27FC236}">
                <a16:creationId xmlns:a16="http://schemas.microsoft.com/office/drawing/2014/main" id="{D99D2662-DFD9-CF48-869A-14C1B1EEFB03}"/>
              </a:ext>
            </a:extLst>
          </p:cNvPr>
          <p:cNvSpPr>
            <a:spLocks noChangeArrowheads="1"/>
          </p:cNvSpPr>
          <p:nvPr/>
        </p:nvSpPr>
        <p:spPr bwMode="auto">
          <a:xfrm>
            <a:off x="0" y="2038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1933" name="Rectangle 10">
            <a:extLst>
              <a:ext uri="{FF2B5EF4-FFF2-40B4-BE49-F238E27FC236}">
                <a16:creationId xmlns:a16="http://schemas.microsoft.com/office/drawing/2014/main" id="{66DB3C2F-2883-EA40-B0E4-F56A9FEB3967}"/>
              </a:ext>
            </a:extLst>
          </p:cNvPr>
          <p:cNvSpPr>
            <a:spLocks noChangeArrowheads="1"/>
          </p:cNvSpPr>
          <p:nvPr/>
        </p:nvSpPr>
        <p:spPr bwMode="auto">
          <a:xfrm>
            <a:off x="0" y="2171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1934" name="Rectangle 11">
            <a:extLst>
              <a:ext uri="{FF2B5EF4-FFF2-40B4-BE49-F238E27FC236}">
                <a16:creationId xmlns:a16="http://schemas.microsoft.com/office/drawing/2014/main" id="{92E59EA7-0E9B-AE4A-ACF2-7347F4C31E68}"/>
              </a:ext>
            </a:extLst>
          </p:cNvPr>
          <p:cNvSpPr>
            <a:spLocks noChangeArrowheads="1"/>
          </p:cNvSpPr>
          <p:nvPr/>
        </p:nvSpPr>
        <p:spPr bwMode="auto">
          <a:xfrm>
            <a:off x="0"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1935" name="Text Box 12">
            <a:extLst>
              <a:ext uri="{FF2B5EF4-FFF2-40B4-BE49-F238E27FC236}">
                <a16:creationId xmlns:a16="http://schemas.microsoft.com/office/drawing/2014/main" id="{25EB3AFB-0B14-A145-B3D8-87B62B229C6D}"/>
              </a:ext>
            </a:extLst>
          </p:cNvPr>
          <p:cNvSpPr txBox="1">
            <a:spLocks noChangeArrowheads="1"/>
          </p:cNvSpPr>
          <p:nvPr/>
        </p:nvSpPr>
        <p:spPr bwMode="auto">
          <a:xfrm>
            <a:off x="533400" y="914400"/>
            <a:ext cx="8001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The following scheme uses only one spare processor for a 2D mesh (no increase in node degree), yet it allows system reconfiguration to circumvent any malfunctioning processor, replacing it with the spare via relabeling of the nodes</a:t>
            </a:r>
          </a:p>
        </p:txBody>
      </p:sp>
      <p:sp>
        <p:nvSpPr>
          <p:cNvPr id="81936" name="Rectangle 13">
            <a:extLst>
              <a:ext uri="{FF2B5EF4-FFF2-40B4-BE49-F238E27FC236}">
                <a16:creationId xmlns:a16="http://schemas.microsoft.com/office/drawing/2014/main" id="{ABE41DD0-A4FF-C342-BF33-E65DB25447B6}"/>
              </a:ext>
            </a:extLst>
          </p:cNvPr>
          <p:cNvSpPr>
            <a:spLocks noChangeArrowheads="1"/>
          </p:cNvSpPr>
          <p:nvPr/>
        </p:nvSpPr>
        <p:spPr bwMode="auto">
          <a:xfrm>
            <a:off x="0" y="2662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1937" name="Rectangle 26">
            <a:extLst>
              <a:ext uri="{FF2B5EF4-FFF2-40B4-BE49-F238E27FC236}">
                <a16:creationId xmlns:a16="http://schemas.microsoft.com/office/drawing/2014/main" id="{9817E34B-AFE8-2E44-84B3-934EE167DBEC}"/>
              </a:ext>
            </a:extLst>
          </p:cNvPr>
          <p:cNvSpPr>
            <a:spLocks noChangeArrowheads="1"/>
          </p:cNvSpPr>
          <p:nvPr/>
        </p:nvSpPr>
        <p:spPr bwMode="auto">
          <a:xfrm>
            <a:off x="0" y="2428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81938" name="Object 25">
            <a:extLst>
              <a:ext uri="{FF2B5EF4-FFF2-40B4-BE49-F238E27FC236}">
                <a16:creationId xmlns:a16="http://schemas.microsoft.com/office/drawing/2014/main" id="{0623366F-BA4B-0D44-82FC-AD4A6415552C}"/>
              </a:ext>
            </a:extLst>
          </p:cNvPr>
          <p:cNvGraphicFramePr>
            <a:graphicFrameLocks noChangeAspect="1"/>
          </p:cNvGraphicFramePr>
          <p:nvPr/>
        </p:nvGraphicFramePr>
        <p:xfrm>
          <a:off x="685800" y="2286000"/>
          <a:ext cx="7696200" cy="3529013"/>
        </p:xfrm>
        <a:graphic>
          <a:graphicData uri="http://schemas.openxmlformats.org/presentationml/2006/ole">
            <mc:AlternateContent xmlns:mc="http://schemas.openxmlformats.org/markup-compatibility/2006">
              <mc:Choice xmlns:v="urn:schemas-microsoft-com:vml" Requires="v">
                <p:oleObj spid="_x0000_s81939" r:id="rId3" imgW="4191000" imgH="1917700" progId="MSDraw.Drawing.8.2">
                  <p:embed/>
                </p:oleObj>
              </mc:Choice>
              <mc:Fallback>
                <p:oleObj r:id="rId3" imgW="4191000" imgH="1917700" progId="MSDraw.Drawing.8.2">
                  <p:embed/>
                  <p:pic>
                    <p:nvPicPr>
                      <p:cNvPr id="0" name="Object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286000"/>
                        <a:ext cx="76962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4D2B14F4-8B82-2B49-A5CE-D7D13C5C9C5A}"/>
              </a:ext>
            </a:extLst>
          </p:cNvPr>
          <p:cNvSpPr>
            <a:spLocks noGrp="1"/>
          </p:cNvSpPr>
          <p:nvPr>
            <p:ph type="dt" sz="quarter" idx="10"/>
          </p:nvPr>
        </p:nvSpPr>
        <p:spPr/>
        <p:txBody>
          <a:bodyPr/>
          <a:lstStyle/>
          <a:p>
            <a:pPr>
              <a:defRPr/>
            </a:pPr>
            <a:r>
              <a:rPr lang="en-US" altLang="en-US"/>
              <a:t>Winter 2021</a:t>
            </a:r>
          </a:p>
        </p:txBody>
      </p:sp>
      <p:sp>
        <p:nvSpPr>
          <p:cNvPr id="12" name="Footer Placeholder 4">
            <a:extLst>
              <a:ext uri="{FF2B5EF4-FFF2-40B4-BE49-F238E27FC236}">
                <a16:creationId xmlns:a16="http://schemas.microsoft.com/office/drawing/2014/main" id="{97F525BC-37FA-8044-A603-1A7B74763D49}"/>
              </a:ext>
            </a:extLst>
          </p:cNvPr>
          <p:cNvSpPr>
            <a:spLocks noGrp="1"/>
          </p:cNvSpPr>
          <p:nvPr>
            <p:ph type="ftr" sz="quarter" idx="11"/>
          </p:nvPr>
        </p:nvSpPr>
        <p:spPr/>
        <p:txBody>
          <a:bodyPr/>
          <a:lstStyle/>
          <a:p>
            <a:pPr>
              <a:defRPr/>
            </a:pPr>
            <a:r>
              <a:rPr lang="en-US" altLang="en-US"/>
              <a:t>Parallel Processing, Some Broad Topics</a:t>
            </a:r>
          </a:p>
        </p:txBody>
      </p:sp>
      <p:sp>
        <p:nvSpPr>
          <p:cNvPr id="82948" name="Slide Number Placeholder 5">
            <a:extLst>
              <a:ext uri="{FF2B5EF4-FFF2-40B4-BE49-F238E27FC236}">
                <a16:creationId xmlns:a16="http://schemas.microsoft.com/office/drawing/2014/main" id="{6EBFDE7F-0A73-7840-86FB-DF6BEBFB731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AF4DB9F3-FF91-CC49-A812-B95769162821}" type="slidenum">
              <a:rPr lang="en-US" altLang="en-US" sz="1200" smtClean="0"/>
              <a:pPr>
                <a:spcBef>
                  <a:spcPct val="0"/>
                </a:spcBef>
                <a:buFontTx/>
                <a:buNone/>
              </a:pPr>
              <a:t>76</a:t>
            </a:fld>
            <a:endParaRPr lang="en-US" altLang="en-US" sz="1200"/>
          </a:p>
        </p:txBody>
      </p:sp>
      <p:sp>
        <p:nvSpPr>
          <p:cNvPr id="82949" name="Rectangle 2">
            <a:extLst>
              <a:ext uri="{FF2B5EF4-FFF2-40B4-BE49-F238E27FC236}">
                <a16:creationId xmlns:a16="http://schemas.microsoft.com/office/drawing/2014/main" id="{B0D89F7E-D2C4-9240-B09B-0A14723BBC58}"/>
              </a:ext>
            </a:extLst>
          </p:cNvPr>
          <p:cNvSpPr>
            <a:spLocks noGrp="1" noChangeArrowheads="1"/>
          </p:cNvSpPr>
          <p:nvPr>
            <p:ph type="title"/>
          </p:nvPr>
        </p:nvSpPr>
        <p:spPr>
          <a:xfrm>
            <a:off x="304800" y="152400"/>
            <a:ext cx="8534400" cy="685800"/>
          </a:xfrm>
        </p:spPr>
        <p:txBody>
          <a:bodyPr/>
          <a:lstStyle/>
          <a:p>
            <a:pPr eaLnBrk="1" hangingPunct="1"/>
            <a:r>
              <a:rPr lang="en-US" altLang="en-US" sz="3200"/>
              <a:t>19.6  Degradation-Level Methods</a:t>
            </a:r>
          </a:p>
        </p:txBody>
      </p:sp>
      <p:sp>
        <p:nvSpPr>
          <p:cNvPr id="82950" name="Rectangle 4">
            <a:extLst>
              <a:ext uri="{FF2B5EF4-FFF2-40B4-BE49-F238E27FC236}">
                <a16:creationId xmlns:a16="http://schemas.microsoft.com/office/drawing/2014/main" id="{3E1177F4-1753-9A4C-A413-304530EB6092}"/>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2951" name="Rectangle 10">
            <a:extLst>
              <a:ext uri="{FF2B5EF4-FFF2-40B4-BE49-F238E27FC236}">
                <a16:creationId xmlns:a16="http://schemas.microsoft.com/office/drawing/2014/main" id="{0E1ED573-0E19-8940-B986-4FA25ACA0403}"/>
              </a:ext>
            </a:extLst>
          </p:cNvPr>
          <p:cNvSpPr>
            <a:spLocks noChangeArrowheads="1"/>
          </p:cNvSpPr>
          <p:nvPr/>
        </p:nvSpPr>
        <p:spPr bwMode="auto">
          <a:xfrm>
            <a:off x="0" y="2238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nvGrpSpPr>
          <p:cNvPr id="82952" name="Group 19">
            <a:extLst>
              <a:ext uri="{FF2B5EF4-FFF2-40B4-BE49-F238E27FC236}">
                <a16:creationId xmlns:a16="http://schemas.microsoft.com/office/drawing/2014/main" id="{AC3E5CC6-0077-574F-8A49-12A58461356D}"/>
              </a:ext>
            </a:extLst>
          </p:cNvPr>
          <p:cNvGrpSpPr>
            <a:grpSpLocks/>
          </p:cNvGrpSpPr>
          <p:nvPr/>
        </p:nvGrpSpPr>
        <p:grpSpPr bwMode="auto">
          <a:xfrm>
            <a:off x="6400800" y="914400"/>
            <a:ext cx="2427288" cy="5181600"/>
            <a:chOff x="4032" y="576"/>
            <a:chExt cx="1529" cy="3264"/>
          </a:xfrm>
        </p:grpSpPr>
        <p:pic>
          <p:nvPicPr>
            <p:cNvPr id="82954" name="Picture 15">
              <a:extLst>
                <a:ext uri="{FF2B5EF4-FFF2-40B4-BE49-F238E27FC236}">
                  <a16:creationId xmlns:a16="http://schemas.microsoft.com/office/drawing/2014/main" id="{4868D4CA-D7BB-0E4C-9258-E8AFB26741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 y="576"/>
              <a:ext cx="1529" cy="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955" name="AutoShape 16">
              <a:extLst>
                <a:ext uri="{FF2B5EF4-FFF2-40B4-BE49-F238E27FC236}">
                  <a16:creationId xmlns:a16="http://schemas.microsoft.com/office/drawing/2014/main" id="{ED887A2F-4EBD-994F-A8A9-6EFD3FE1BDEB}"/>
                </a:ext>
              </a:extLst>
            </p:cNvPr>
            <p:cNvSpPr>
              <a:spLocks noChangeArrowheads="1"/>
            </p:cNvSpPr>
            <p:nvPr/>
          </p:nvSpPr>
          <p:spPr bwMode="auto">
            <a:xfrm>
              <a:off x="4295" y="3080"/>
              <a:ext cx="1250" cy="240"/>
            </a:xfrm>
            <a:prstGeom prst="roundRect">
              <a:avLst>
                <a:gd name="adj" fmla="val 38333"/>
              </a:avLst>
            </a:prstGeom>
            <a:solidFill>
              <a:srgbClr val="FFCC66">
                <a:alpha val="4901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2956" name="Line 17">
              <a:extLst>
                <a:ext uri="{FF2B5EF4-FFF2-40B4-BE49-F238E27FC236}">
                  <a16:creationId xmlns:a16="http://schemas.microsoft.com/office/drawing/2014/main" id="{DFFB76E1-23BD-644B-93A6-C5D2ECAD7B0F}"/>
                </a:ext>
              </a:extLst>
            </p:cNvPr>
            <p:cNvSpPr>
              <a:spLocks noChangeShapeType="1"/>
            </p:cNvSpPr>
            <p:nvPr/>
          </p:nvSpPr>
          <p:spPr bwMode="auto">
            <a:xfrm flipV="1">
              <a:off x="4080" y="3190"/>
              <a:ext cx="24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7" name="Line 18">
              <a:extLst>
                <a:ext uri="{FF2B5EF4-FFF2-40B4-BE49-F238E27FC236}">
                  <a16:creationId xmlns:a16="http://schemas.microsoft.com/office/drawing/2014/main" id="{BE5DC57A-A0DE-EB49-A99C-BA060E83C8B6}"/>
                </a:ext>
              </a:extLst>
            </p:cNvPr>
            <p:cNvSpPr>
              <a:spLocks noChangeShapeType="1"/>
            </p:cNvSpPr>
            <p:nvPr/>
          </p:nvSpPr>
          <p:spPr bwMode="auto">
            <a:xfrm flipH="1">
              <a:off x="4548" y="2827"/>
              <a:ext cx="0" cy="24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953" name="Text Box 20">
            <a:extLst>
              <a:ext uri="{FF2B5EF4-FFF2-40B4-BE49-F238E27FC236}">
                <a16:creationId xmlns:a16="http://schemas.microsoft.com/office/drawing/2014/main" id="{11E8CB88-6E3B-F24B-ADD9-4EFE50C9095E}"/>
              </a:ext>
            </a:extLst>
          </p:cNvPr>
          <p:cNvSpPr txBox="1">
            <a:spLocks noChangeArrowheads="1"/>
          </p:cNvSpPr>
          <p:nvPr/>
        </p:nvSpPr>
        <p:spPr bwMode="auto">
          <a:xfrm>
            <a:off x="304800" y="990600"/>
            <a:ext cx="6096000" cy="506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0"/>
              </a:spcBef>
              <a:buFontTx/>
              <a:buNone/>
            </a:pPr>
            <a:r>
              <a:rPr lang="en-US" altLang="en-US" sz="2000"/>
              <a:t>Degradations are caused in two ways (sideways and downward transitions into the degraded state):</a:t>
            </a:r>
          </a:p>
          <a:p>
            <a:pPr eaLnBrk="1" hangingPunct="1">
              <a:lnSpc>
                <a:spcPct val="95000"/>
              </a:lnSpc>
              <a:spcBef>
                <a:spcPct val="0"/>
              </a:spcBef>
              <a:buFontTx/>
              <a:buNone/>
            </a:pPr>
            <a:endParaRPr lang="en-US" altLang="en-US" sz="800"/>
          </a:p>
          <a:p>
            <a:pPr eaLnBrk="1" hangingPunct="1">
              <a:lnSpc>
                <a:spcPct val="95000"/>
              </a:lnSpc>
              <a:spcBef>
                <a:spcPct val="0"/>
              </a:spcBef>
              <a:buFontTx/>
              <a:buNone/>
            </a:pPr>
            <a:r>
              <a:rPr lang="en-US" altLang="en-US" sz="2000"/>
              <a:t>    a.  Design slips leading to substandard modules</a:t>
            </a:r>
          </a:p>
          <a:p>
            <a:pPr eaLnBrk="1" hangingPunct="1">
              <a:lnSpc>
                <a:spcPct val="95000"/>
              </a:lnSpc>
              <a:spcBef>
                <a:spcPct val="0"/>
              </a:spcBef>
              <a:buFontTx/>
              <a:buNone/>
            </a:pPr>
            <a:r>
              <a:rPr lang="en-US" altLang="en-US" sz="2000"/>
              <a:t>    b.  Removal of malfunctioning modules, leading</a:t>
            </a:r>
          </a:p>
          <a:p>
            <a:pPr eaLnBrk="1" hangingPunct="1">
              <a:lnSpc>
                <a:spcPct val="95000"/>
              </a:lnSpc>
              <a:spcBef>
                <a:spcPct val="0"/>
              </a:spcBef>
              <a:buFontTx/>
              <a:buNone/>
            </a:pPr>
            <a:r>
              <a:rPr lang="en-US" altLang="en-US" sz="2000"/>
              <a:t>         to fewer computational resources</a:t>
            </a:r>
          </a:p>
          <a:p>
            <a:pPr eaLnBrk="1" hangingPunct="1">
              <a:lnSpc>
                <a:spcPct val="95000"/>
              </a:lnSpc>
              <a:spcBef>
                <a:spcPct val="0"/>
              </a:spcBef>
              <a:buFontTx/>
              <a:buNone/>
            </a:pPr>
            <a:endParaRPr lang="en-US" altLang="en-US" sz="2000"/>
          </a:p>
          <a:p>
            <a:pPr eaLnBrk="1" hangingPunct="1">
              <a:lnSpc>
                <a:spcPct val="95000"/>
              </a:lnSpc>
              <a:spcBef>
                <a:spcPct val="0"/>
              </a:spcBef>
              <a:buFontTx/>
              <a:buNone/>
            </a:pPr>
            <a:r>
              <a:rPr lang="en-US" altLang="en-US" sz="2000"/>
              <a:t>A system that can degrade “gracefully” is </a:t>
            </a:r>
            <a:r>
              <a:rPr lang="en-US" altLang="en-US" sz="2000" i="1"/>
              <a:t>fail-soft</a:t>
            </a:r>
            <a:r>
              <a:rPr lang="en-US" altLang="en-US" sz="2000"/>
              <a:t>; otherwise it is </a:t>
            </a:r>
            <a:r>
              <a:rPr lang="en-US" altLang="en-US" sz="2000" i="1"/>
              <a:t>fail-hard</a:t>
            </a:r>
          </a:p>
          <a:p>
            <a:pPr eaLnBrk="1" hangingPunct="1">
              <a:lnSpc>
                <a:spcPct val="95000"/>
              </a:lnSpc>
              <a:spcBef>
                <a:spcPct val="0"/>
              </a:spcBef>
              <a:buFontTx/>
              <a:buNone/>
            </a:pPr>
            <a:endParaRPr lang="en-US" altLang="en-US" sz="2000"/>
          </a:p>
          <a:p>
            <a:pPr eaLnBrk="1" hangingPunct="1">
              <a:lnSpc>
                <a:spcPct val="95000"/>
              </a:lnSpc>
              <a:spcBef>
                <a:spcPct val="0"/>
              </a:spcBef>
              <a:buFontTx/>
              <a:buNone/>
            </a:pPr>
            <a:r>
              <a:rPr lang="en-US" altLang="en-US" sz="2000"/>
              <a:t>Graceful degradation has two key requirements:</a:t>
            </a:r>
            <a:endParaRPr lang="en-US" altLang="en-US" sz="2000" i="1"/>
          </a:p>
          <a:p>
            <a:pPr eaLnBrk="1" hangingPunct="1">
              <a:lnSpc>
                <a:spcPct val="95000"/>
              </a:lnSpc>
              <a:spcBef>
                <a:spcPct val="0"/>
              </a:spcBef>
              <a:buFontTx/>
              <a:buNone/>
            </a:pPr>
            <a:endParaRPr lang="en-US" altLang="en-US" sz="800" i="1"/>
          </a:p>
          <a:p>
            <a:pPr eaLnBrk="1" hangingPunct="1">
              <a:lnSpc>
                <a:spcPct val="95000"/>
              </a:lnSpc>
              <a:spcBef>
                <a:spcPct val="0"/>
              </a:spcBef>
              <a:buFontTx/>
              <a:buNone/>
            </a:pPr>
            <a:r>
              <a:rPr lang="en-US" altLang="en-US" sz="2000" i="1"/>
              <a:t>    </a:t>
            </a:r>
            <a:r>
              <a:rPr lang="en-US" altLang="en-US" sz="2000"/>
              <a:t>System: Diagnosis and reconfiguration </a:t>
            </a:r>
          </a:p>
          <a:p>
            <a:pPr eaLnBrk="1" hangingPunct="1">
              <a:lnSpc>
                <a:spcPct val="95000"/>
              </a:lnSpc>
              <a:spcBef>
                <a:spcPct val="0"/>
              </a:spcBef>
              <a:buFontTx/>
              <a:buNone/>
            </a:pPr>
            <a:r>
              <a:rPr lang="en-US" altLang="en-US" sz="2000"/>
              <a:t>    Application: Scalable and robust algorithms   </a:t>
            </a:r>
          </a:p>
          <a:p>
            <a:pPr eaLnBrk="1" hangingPunct="1">
              <a:lnSpc>
                <a:spcPct val="95000"/>
              </a:lnSpc>
              <a:spcBef>
                <a:spcPct val="0"/>
              </a:spcBef>
              <a:buFontTx/>
              <a:buNone/>
            </a:pPr>
            <a:endParaRPr lang="en-US" altLang="en-US" sz="2000"/>
          </a:p>
          <a:p>
            <a:pPr eaLnBrk="1" hangingPunct="1">
              <a:lnSpc>
                <a:spcPct val="95000"/>
              </a:lnSpc>
              <a:spcBef>
                <a:spcPct val="0"/>
              </a:spcBef>
              <a:buFontTx/>
              <a:buNone/>
            </a:pPr>
            <a:r>
              <a:rPr lang="en-US" altLang="en-US" sz="2000"/>
              <a:t>Goal of degradation tolerance methods:</a:t>
            </a:r>
          </a:p>
          <a:p>
            <a:pPr eaLnBrk="1" hangingPunct="1">
              <a:lnSpc>
                <a:spcPct val="95000"/>
              </a:lnSpc>
              <a:spcBef>
                <a:spcPct val="0"/>
              </a:spcBef>
              <a:buFontTx/>
              <a:buNone/>
            </a:pPr>
            <a:endParaRPr lang="en-US" altLang="en-US" sz="800"/>
          </a:p>
          <a:p>
            <a:pPr eaLnBrk="1" hangingPunct="1">
              <a:lnSpc>
                <a:spcPct val="95000"/>
              </a:lnSpc>
              <a:spcBef>
                <a:spcPct val="0"/>
              </a:spcBef>
              <a:buFontTx/>
              <a:buNone/>
            </a:pPr>
            <a:r>
              <a:rPr lang="en-US" altLang="en-US" sz="2000"/>
              <a:t>    Allow continued operation while malfunctioning </a:t>
            </a:r>
          </a:p>
          <a:p>
            <a:pPr eaLnBrk="1" hangingPunct="1">
              <a:lnSpc>
                <a:spcPct val="95000"/>
              </a:lnSpc>
              <a:spcBef>
                <a:spcPct val="0"/>
              </a:spcBef>
              <a:buFontTx/>
              <a:buNone/>
            </a:pPr>
            <a:r>
              <a:rPr lang="en-US" altLang="en-US" sz="2000"/>
              <a:t>    units are repaired (hot-swap capability is a plus)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Date Placeholder 3">
            <a:extLst>
              <a:ext uri="{FF2B5EF4-FFF2-40B4-BE49-F238E27FC236}">
                <a16:creationId xmlns:a16="http://schemas.microsoft.com/office/drawing/2014/main" id="{1354FAE5-91BA-A444-89E8-AFFBFD8E2A0C}"/>
              </a:ext>
            </a:extLst>
          </p:cNvPr>
          <p:cNvSpPr>
            <a:spLocks noGrp="1"/>
          </p:cNvSpPr>
          <p:nvPr>
            <p:ph type="dt" sz="quarter" idx="10"/>
          </p:nvPr>
        </p:nvSpPr>
        <p:spPr/>
        <p:txBody>
          <a:bodyPr/>
          <a:lstStyle/>
          <a:p>
            <a:pPr>
              <a:defRPr/>
            </a:pPr>
            <a:r>
              <a:rPr lang="en-US" altLang="en-US"/>
              <a:t>Winter 2021</a:t>
            </a:r>
          </a:p>
        </p:txBody>
      </p:sp>
      <p:sp>
        <p:nvSpPr>
          <p:cNvPr id="43" name="Footer Placeholder 4">
            <a:extLst>
              <a:ext uri="{FF2B5EF4-FFF2-40B4-BE49-F238E27FC236}">
                <a16:creationId xmlns:a16="http://schemas.microsoft.com/office/drawing/2014/main" id="{3F119A8B-9288-5942-AB91-326E0F8B2BA0}"/>
              </a:ext>
            </a:extLst>
          </p:cNvPr>
          <p:cNvSpPr>
            <a:spLocks noGrp="1"/>
          </p:cNvSpPr>
          <p:nvPr>
            <p:ph type="ftr" sz="quarter" idx="11"/>
          </p:nvPr>
        </p:nvSpPr>
        <p:spPr/>
        <p:txBody>
          <a:bodyPr/>
          <a:lstStyle/>
          <a:p>
            <a:pPr>
              <a:defRPr/>
            </a:pPr>
            <a:r>
              <a:rPr lang="en-US" altLang="en-US"/>
              <a:t>Parallel Processing, Some Broad Topics</a:t>
            </a:r>
          </a:p>
        </p:txBody>
      </p:sp>
      <p:sp>
        <p:nvSpPr>
          <p:cNvPr id="83972" name="Slide Number Placeholder 5">
            <a:extLst>
              <a:ext uri="{FF2B5EF4-FFF2-40B4-BE49-F238E27FC236}">
                <a16:creationId xmlns:a16="http://schemas.microsoft.com/office/drawing/2014/main" id="{30B837F9-F78B-F541-B37B-11C310007A1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A426EF8D-268C-9B4D-A3A9-5F34FB16D85F}" type="slidenum">
              <a:rPr lang="en-US" altLang="en-US" sz="1200" smtClean="0"/>
              <a:pPr>
                <a:spcBef>
                  <a:spcPct val="0"/>
                </a:spcBef>
                <a:buFontTx/>
                <a:buNone/>
              </a:pPr>
              <a:t>77</a:t>
            </a:fld>
            <a:endParaRPr lang="en-US" altLang="en-US" sz="1200"/>
          </a:p>
        </p:txBody>
      </p:sp>
      <p:sp>
        <p:nvSpPr>
          <p:cNvPr id="83973" name="Rectangle 2">
            <a:extLst>
              <a:ext uri="{FF2B5EF4-FFF2-40B4-BE49-F238E27FC236}">
                <a16:creationId xmlns:a16="http://schemas.microsoft.com/office/drawing/2014/main" id="{EB3880E2-0FA4-4744-A7F0-4E8DD06CA60D}"/>
              </a:ext>
            </a:extLst>
          </p:cNvPr>
          <p:cNvSpPr>
            <a:spLocks noGrp="1" noChangeArrowheads="1"/>
          </p:cNvSpPr>
          <p:nvPr>
            <p:ph type="title"/>
          </p:nvPr>
        </p:nvSpPr>
        <p:spPr>
          <a:xfrm>
            <a:off x="228600" y="228600"/>
            <a:ext cx="8686800" cy="533400"/>
          </a:xfrm>
        </p:spPr>
        <p:txBody>
          <a:bodyPr/>
          <a:lstStyle/>
          <a:p>
            <a:pPr eaLnBrk="1" hangingPunct="1"/>
            <a:r>
              <a:rPr lang="en-US" altLang="en-US" sz="2800"/>
              <a:t>Fail-Hard and Fail-Soft Systems</a:t>
            </a:r>
          </a:p>
        </p:txBody>
      </p:sp>
      <p:sp>
        <p:nvSpPr>
          <p:cNvPr id="83974" name="Rectangle 3">
            <a:extLst>
              <a:ext uri="{FF2B5EF4-FFF2-40B4-BE49-F238E27FC236}">
                <a16:creationId xmlns:a16="http://schemas.microsoft.com/office/drawing/2014/main" id="{D267CCC4-359E-6D49-AF5E-56E6E81180A5}"/>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3975" name="Text Box 32">
            <a:extLst>
              <a:ext uri="{FF2B5EF4-FFF2-40B4-BE49-F238E27FC236}">
                <a16:creationId xmlns:a16="http://schemas.microsoft.com/office/drawing/2014/main" id="{0D3286B9-84B6-5146-8588-0E648FEEC1BB}"/>
              </a:ext>
            </a:extLst>
          </p:cNvPr>
          <p:cNvSpPr txBox="1">
            <a:spLocks noChangeArrowheads="1"/>
          </p:cNvSpPr>
          <p:nvPr/>
        </p:nvSpPr>
        <p:spPr bwMode="auto">
          <a:xfrm>
            <a:off x="381000" y="5715000"/>
            <a:ext cx="83820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19.13    </a:t>
            </a:r>
            <a:r>
              <a:rPr lang="en-US" altLang="en-US" sz="2000"/>
              <a:t>Performance variations in three example parallel computers. </a:t>
            </a:r>
          </a:p>
        </p:txBody>
      </p:sp>
      <p:sp>
        <p:nvSpPr>
          <p:cNvPr id="83976" name="Rectangle 34">
            <a:extLst>
              <a:ext uri="{FF2B5EF4-FFF2-40B4-BE49-F238E27FC236}">
                <a16:creationId xmlns:a16="http://schemas.microsoft.com/office/drawing/2014/main" id="{A2C79332-5CD5-EA4C-86D5-91075A6F1E56}"/>
              </a:ext>
            </a:extLst>
          </p:cNvPr>
          <p:cNvSpPr>
            <a:spLocks noChangeArrowheads="1"/>
          </p:cNvSpPr>
          <p:nvPr/>
        </p:nvSpPr>
        <p:spPr bwMode="auto">
          <a:xfrm>
            <a:off x="0" y="2205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83977" name="Object 33">
            <a:extLst>
              <a:ext uri="{FF2B5EF4-FFF2-40B4-BE49-F238E27FC236}">
                <a16:creationId xmlns:a16="http://schemas.microsoft.com/office/drawing/2014/main" id="{6121E363-F158-A044-9048-91785A1F888F}"/>
              </a:ext>
            </a:extLst>
          </p:cNvPr>
          <p:cNvGraphicFramePr>
            <a:graphicFrameLocks noChangeAspect="1"/>
          </p:cNvGraphicFramePr>
          <p:nvPr/>
        </p:nvGraphicFramePr>
        <p:xfrm>
          <a:off x="228600" y="1295400"/>
          <a:ext cx="8915400" cy="4465638"/>
        </p:xfrm>
        <a:graphic>
          <a:graphicData uri="http://schemas.openxmlformats.org/presentationml/2006/ole">
            <mc:AlternateContent xmlns:mc="http://schemas.openxmlformats.org/markup-compatibility/2006">
              <mc:Choice xmlns:v="urn:schemas-microsoft-com:vml" Requires="v">
                <p:oleObj spid="_x0000_s84013" r:id="rId3" imgW="4686300" imgH="2349500" progId="MSDraw.Drawing.8.2">
                  <p:embed/>
                </p:oleObj>
              </mc:Choice>
              <mc:Fallback>
                <p:oleObj r:id="rId3" imgW="4686300" imgH="2349500" progId="MSDraw.Drawing.8.2">
                  <p:embed/>
                  <p:pic>
                    <p:nvPicPr>
                      <p:cNvPr id="0" name="Object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295400"/>
                        <a:ext cx="8915400"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83978" name="Group 49">
            <a:extLst>
              <a:ext uri="{FF2B5EF4-FFF2-40B4-BE49-F238E27FC236}">
                <a16:creationId xmlns:a16="http://schemas.microsoft.com/office/drawing/2014/main" id="{6CF99662-CD13-1647-9CBA-1B83AA3FC039}"/>
              </a:ext>
            </a:extLst>
          </p:cNvPr>
          <p:cNvGrpSpPr>
            <a:grpSpLocks/>
          </p:cNvGrpSpPr>
          <p:nvPr/>
        </p:nvGrpSpPr>
        <p:grpSpPr bwMode="auto">
          <a:xfrm>
            <a:off x="762000" y="914400"/>
            <a:ext cx="8077200" cy="4419600"/>
            <a:chOff x="480" y="576"/>
            <a:chExt cx="5088" cy="2784"/>
          </a:xfrm>
        </p:grpSpPr>
        <p:grpSp>
          <p:nvGrpSpPr>
            <p:cNvPr id="84004" name="Group 43">
              <a:extLst>
                <a:ext uri="{FF2B5EF4-FFF2-40B4-BE49-F238E27FC236}">
                  <a16:creationId xmlns:a16="http://schemas.microsoft.com/office/drawing/2014/main" id="{E3E4A93B-35BE-E649-A6B6-6C1073B3588C}"/>
                </a:ext>
              </a:extLst>
            </p:cNvPr>
            <p:cNvGrpSpPr>
              <a:grpSpLocks/>
            </p:cNvGrpSpPr>
            <p:nvPr/>
          </p:nvGrpSpPr>
          <p:grpSpPr bwMode="auto">
            <a:xfrm>
              <a:off x="480" y="1200"/>
              <a:ext cx="5088" cy="2160"/>
              <a:chOff x="480" y="1200"/>
              <a:chExt cx="4944" cy="2112"/>
            </a:xfrm>
          </p:grpSpPr>
          <p:sp>
            <p:nvSpPr>
              <p:cNvPr id="84008" name="Line 38">
                <a:extLst>
                  <a:ext uri="{FF2B5EF4-FFF2-40B4-BE49-F238E27FC236}">
                    <a16:creationId xmlns:a16="http://schemas.microsoft.com/office/drawing/2014/main" id="{E2D7A952-323E-B244-9B00-A0CEBEED2B51}"/>
                  </a:ext>
                </a:extLst>
              </p:cNvPr>
              <p:cNvSpPr>
                <a:spLocks noChangeShapeType="1"/>
              </p:cNvSpPr>
              <p:nvPr/>
            </p:nvSpPr>
            <p:spPr bwMode="auto">
              <a:xfrm>
                <a:off x="480" y="1200"/>
                <a:ext cx="1584"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09" name="Line 39">
                <a:extLst>
                  <a:ext uri="{FF2B5EF4-FFF2-40B4-BE49-F238E27FC236}">
                    <a16:creationId xmlns:a16="http://schemas.microsoft.com/office/drawing/2014/main" id="{3D34F2E8-EC03-294B-A995-1B171B6BF177}"/>
                  </a:ext>
                </a:extLst>
              </p:cNvPr>
              <p:cNvSpPr>
                <a:spLocks noChangeShapeType="1"/>
              </p:cNvSpPr>
              <p:nvPr/>
            </p:nvSpPr>
            <p:spPr bwMode="auto">
              <a:xfrm>
                <a:off x="2064" y="1200"/>
                <a:ext cx="0" cy="211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10" name="Line 40">
                <a:extLst>
                  <a:ext uri="{FF2B5EF4-FFF2-40B4-BE49-F238E27FC236}">
                    <a16:creationId xmlns:a16="http://schemas.microsoft.com/office/drawing/2014/main" id="{FBD392A8-7F86-B846-A83E-1A9193A782BB}"/>
                  </a:ext>
                </a:extLst>
              </p:cNvPr>
              <p:cNvSpPr>
                <a:spLocks noChangeShapeType="1"/>
              </p:cNvSpPr>
              <p:nvPr/>
            </p:nvSpPr>
            <p:spPr bwMode="auto">
              <a:xfrm>
                <a:off x="2064" y="3312"/>
                <a:ext cx="1056"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11" name="Line 41">
                <a:extLst>
                  <a:ext uri="{FF2B5EF4-FFF2-40B4-BE49-F238E27FC236}">
                    <a16:creationId xmlns:a16="http://schemas.microsoft.com/office/drawing/2014/main" id="{1994161F-B0B4-B749-9A3A-BCBE4B092964}"/>
                  </a:ext>
                </a:extLst>
              </p:cNvPr>
              <p:cNvSpPr>
                <a:spLocks noChangeShapeType="1"/>
              </p:cNvSpPr>
              <p:nvPr/>
            </p:nvSpPr>
            <p:spPr bwMode="auto">
              <a:xfrm flipV="1">
                <a:off x="3120" y="1200"/>
                <a:ext cx="0" cy="211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12" name="Line 42">
                <a:extLst>
                  <a:ext uri="{FF2B5EF4-FFF2-40B4-BE49-F238E27FC236}">
                    <a16:creationId xmlns:a16="http://schemas.microsoft.com/office/drawing/2014/main" id="{D44EC6F4-3B5D-1548-9080-B2A9A64371E9}"/>
                  </a:ext>
                </a:extLst>
              </p:cNvPr>
              <p:cNvSpPr>
                <a:spLocks noChangeShapeType="1"/>
              </p:cNvSpPr>
              <p:nvPr/>
            </p:nvSpPr>
            <p:spPr bwMode="auto">
              <a:xfrm>
                <a:off x="3120" y="1200"/>
                <a:ext cx="2304"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4005" name="Group 48">
              <a:extLst>
                <a:ext uri="{FF2B5EF4-FFF2-40B4-BE49-F238E27FC236}">
                  <a16:creationId xmlns:a16="http://schemas.microsoft.com/office/drawing/2014/main" id="{CA87CEF8-CFBB-6445-A033-8F9B5AE5B354}"/>
                </a:ext>
              </a:extLst>
            </p:cNvPr>
            <p:cNvGrpSpPr>
              <a:grpSpLocks/>
            </p:cNvGrpSpPr>
            <p:nvPr/>
          </p:nvGrpSpPr>
          <p:grpSpPr bwMode="auto">
            <a:xfrm>
              <a:off x="1104" y="576"/>
              <a:ext cx="1824" cy="384"/>
              <a:chOff x="1104" y="576"/>
              <a:chExt cx="1824" cy="384"/>
            </a:xfrm>
          </p:grpSpPr>
          <p:sp>
            <p:nvSpPr>
              <p:cNvPr id="84006" name="AutoShape 35">
                <a:extLst>
                  <a:ext uri="{FF2B5EF4-FFF2-40B4-BE49-F238E27FC236}">
                    <a16:creationId xmlns:a16="http://schemas.microsoft.com/office/drawing/2014/main" id="{4737C460-835E-194D-A224-206EB3C8CA15}"/>
                  </a:ext>
                </a:extLst>
              </p:cNvPr>
              <p:cNvSpPr>
                <a:spLocks/>
              </p:cNvSpPr>
              <p:nvPr/>
            </p:nvSpPr>
            <p:spPr bwMode="auto">
              <a:xfrm>
                <a:off x="1152" y="576"/>
                <a:ext cx="1776" cy="384"/>
              </a:xfrm>
              <a:prstGeom prst="borderCallout1">
                <a:avLst>
                  <a:gd name="adj1" fmla="val 18750"/>
                  <a:gd name="adj2" fmla="val -2704"/>
                  <a:gd name="adj3" fmla="val 154167"/>
                  <a:gd name="adj4" fmla="val -11037"/>
                </a:avLst>
              </a:prstGeom>
              <a:solidFill>
                <a:srgbClr val="FFCCFF"/>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Fail-hard</a:t>
                </a:r>
                <a:r>
                  <a:rPr lang="en-US" altLang="en-US" sz="1200" i="1"/>
                  <a:t> </a:t>
                </a:r>
                <a:r>
                  <a:rPr lang="en-US" altLang="en-US" sz="1200"/>
                  <a:t>system with performance </a:t>
                </a:r>
                <a:r>
                  <a:rPr lang="en-US" altLang="en-US" sz="1200" i="1"/>
                  <a:t>P</a:t>
                </a:r>
                <a:r>
                  <a:rPr lang="en-US" altLang="en-US" sz="1200" baseline="-25000"/>
                  <a:t>max</a:t>
                </a:r>
                <a:r>
                  <a:rPr lang="en-US" altLang="en-US" sz="1200"/>
                  <a:t> up to the failure time </a:t>
                </a:r>
                <a:r>
                  <a:rPr lang="en-US" altLang="en-US" sz="1200" i="1"/>
                  <a:t>t</a:t>
                </a:r>
                <a:r>
                  <a:rPr lang="en-US" altLang="en-US" sz="1200" baseline="-25000"/>
                  <a:t>1</a:t>
                </a:r>
                <a:r>
                  <a:rPr lang="en-US" altLang="en-US" sz="1200"/>
                  <a:t> as well as after off-line repair at time </a:t>
                </a:r>
                <a:r>
                  <a:rPr lang="en-US" altLang="en-US" sz="1200" i="1"/>
                  <a:t>t'</a:t>
                </a:r>
                <a:r>
                  <a:rPr lang="en-US" altLang="en-US" sz="1200" baseline="-25000"/>
                  <a:t>1</a:t>
                </a:r>
                <a:r>
                  <a:rPr lang="en-US" altLang="en-US" sz="1200"/>
                  <a:t> </a:t>
                </a:r>
              </a:p>
            </p:txBody>
          </p:sp>
          <p:sp>
            <p:nvSpPr>
              <p:cNvPr id="84007" name="Line 44">
                <a:extLst>
                  <a:ext uri="{FF2B5EF4-FFF2-40B4-BE49-F238E27FC236}">
                    <a16:creationId xmlns:a16="http://schemas.microsoft.com/office/drawing/2014/main" id="{3ABC1C5F-DEDA-E24A-83A6-B2E33C57E0BE}"/>
                  </a:ext>
                </a:extLst>
              </p:cNvPr>
              <p:cNvSpPr>
                <a:spLocks noChangeShapeType="1"/>
              </p:cNvSpPr>
              <p:nvPr/>
            </p:nvSpPr>
            <p:spPr bwMode="auto">
              <a:xfrm>
                <a:off x="1104" y="650"/>
                <a:ext cx="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83979" name="Group 56">
            <a:extLst>
              <a:ext uri="{FF2B5EF4-FFF2-40B4-BE49-F238E27FC236}">
                <a16:creationId xmlns:a16="http://schemas.microsoft.com/office/drawing/2014/main" id="{E37F713D-85BC-EA41-9766-9947BE717617}"/>
              </a:ext>
            </a:extLst>
          </p:cNvPr>
          <p:cNvGrpSpPr>
            <a:grpSpLocks/>
          </p:cNvGrpSpPr>
          <p:nvPr/>
        </p:nvGrpSpPr>
        <p:grpSpPr bwMode="auto">
          <a:xfrm>
            <a:off x="762000" y="914400"/>
            <a:ext cx="7391400" cy="2667000"/>
            <a:chOff x="480" y="576"/>
            <a:chExt cx="4656" cy="1680"/>
          </a:xfrm>
        </p:grpSpPr>
        <p:grpSp>
          <p:nvGrpSpPr>
            <p:cNvPr id="83995" name="Group 47">
              <a:extLst>
                <a:ext uri="{FF2B5EF4-FFF2-40B4-BE49-F238E27FC236}">
                  <a16:creationId xmlns:a16="http://schemas.microsoft.com/office/drawing/2014/main" id="{5B913549-5B87-8849-BB3B-0AF9C5DC94BA}"/>
                </a:ext>
              </a:extLst>
            </p:cNvPr>
            <p:cNvGrpSpPr>
              <a:grpSpLocks/>
            </p:cNvGrpSpPr>
            <p:nvPr/>
          </p:nvGrpSpPr>
          <p:grpSpPr bwMode="auto">
            <a:xfrm>
              <a:off x="3312" y="576"/>
              <a:ext cx="1824" cy="384"/>
              <a:chOff x="3312" y="576"/>
              <a:chExt cx="1824" cy="384"/>
            </a:xfrm>
          </p:grpSpPr>
          <p:sp>
            <p:nvSpPr>
              <p:cNvPr id="84002" name="AutoShape 37">
                <a:extLst>
                  <a:ext uri="{FF2B5EF4-FFF2-40B4-BE49-F238E27FC236}">
                    <a16:creationId xmlns:a16="http://schemas.microsoft.com/office/drawing/2014/main" id="{DDA9F0A7-0B9D-9647-891B-4EE2AF81E1E5}"/>
                  </a:ext>
                </a:extLst>
              </p:cNvPr>
              <p:cNvSpPr>
                <a:spLocks/>
              </p:cNvSpPr>
              <p:nvPr/>
            </p:nvSpPr>
            <p:spPr bwMode="auto">
              <a:xfrm>
                <a:off x="3360" y="576"/>
                <a:ext cx="1776" cy="384"/>
              </a:xfrm>
              <a:prstGeom prst="borderCallout1">
                <a:avLst>
                  <a:gd name="adj1" fmla="val 18750"/>
                  <a:gd name="adj2" fmla="val -2704"/>
                  <a:gd name="adj3" fmla="val 443491"/>
                  <a:gd name="adj4" fmla="val -88120"/>
                </a:avLst>
              </a:prstGeom>
              <a:solidFill>
                <a:srgbClr val="CCFFFF"/>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Fail-soft</a:t>
                </a:r>
                <a:r>
                  <a:rPr lang="en-US" altLang="en-US" sz="1200" i="1"/>
                  <a:t> </a:t>
                </a:r>
                <a:r>
                  <a:rPr lang="en-US" altLang="en-US" sz="1200"/>
                  <a:t>system with gradually degrading performance level and with off-line or on-line repair capability </a:t>
                </a:r>
              </a:p>
            </p:txBody>
          </p:sp>
          <p:sp>
            <p:nvSpPr>
              <p:cNvPr id="84003" name="Line 45">
                <a:extLst>
                  <a:ext uri="{FF2B5EF4-FFF2-40B4-BE49-F238E27FC236}">
                    <a16:creationId xmlns:a16="http://schemas.microsoft.com/office/drawing/2014/main" id="{183A0E10-55CE-F74B-A099-69D293AADC93}"/>
                  </a:ext>
                </a:extLst>
              </p:cNvPr>
              <p:cNvSpPr>
                <a:spLocks noChangeShapeType="1"/>
              </p:cNvSpPr>
              <p:nvPr/>
            </p:nvSpPr>
            <p:spPr bwMode="auto">
              <a:xfrm>
                <a:off x="3312" y="662"/>
                <a:ext cx="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3996" name="Group 55">
              <a:extLst>
                <a:ext uri="{FF2B5EF4-FFF2-40B4-BE49-F238E27FC236}">
                  <a16:creationId xmlns:a16="http://schemas.microsoft.com/office/drawing/2014/main" id="{DC8F0302-B1E8-C747-AE96-6B8C3836A147}"/>
                </a:ext>
              </a:extLst>
            </p:cNvPr>
            <p:cNvGrpSpPr>
              <a:grpSpLocks/>
            </p:cNvGrpSpPr>
            <p:nvPr/>
          </p:nvGrpSpPr>
          <p:grpSpPr bwMode="auto">
            <a:xfrm>
              <a:off x="480" y="1200"/>
              <a:ext cx="2208" cy="1056"/>
              <a:chOff x="480" y="1200"/>
              <a:chExt cx="2208" cy="1056"/>
            </a:xfrm>
          </p:grpSpPr>
          <p:sp>
            <p:nvSpPr>
              <p:cNvPr id="83997" name="Line 50">
                <a:extLst>
                  <a:ext uri="{FF2B5EF4-FFF2-40B4-BE49-F238E27FC236}">
                    <a16:creationId xmlns:a16="http://schemas.microsoft.com/office/drawing/2014/main" id="{1C7F07E8-7392-214E-86A7-F2593AE47F5A}"/>
                  </a:ext>
                </a:extLst>
              </p:cNvPr>
              <p:cNvSpPr>
                <a:spLocks noChangeShapeType="1"/>
              </p:cNvSpPr>
              <p:nvPr/>
            </p:nvSpPr>
            <p:spPr bwMode="auto">
              <a:xfrm>
                <a:off x="480" y="1200"/>
                <a:ext cx="384"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98" name="Line 51">
                <a:extLst>
                  <a:ext uri="{FF2B5EF4-FFF2-40B4-BE49-F238E27FC236}">
                    <a16:creationId xmlns:a16="http://schemas.microsoft.com/office/drawing/2014/main" id="{8C1BA4DB-A06D-E54D-8073-03147C0B404C}"/>
                  </a:ext>
                </a:extLst>
              </p:cNvPr>
              <p:cNvSpPr>
                <a:spLocks noChangeShapeType="1"/>
              </p:cNvSpPr>
              <p:nvPr/>
            </p:nvSpPr>
            <p:spPr bwMode="auto">
              <a:xfrm>
                <a:off x="912" y="1200"/>
                <a:ext cx="0" cy="288"/>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99" name="Line 52">
                <a:extLst>
                  <a:ext uri="{FF2B5EF4-FFF2-40B4-BE49-F238E27FC236}">
                    <a16:creationId xmlns:a16="http://schemas.microsoft.com/office/drawing/2014/main" id="{CF781286-27B7-0C4A-ACF1-0B23A575BE9A}"/>
                  </a:ext>
                </a:extLst>
              </p:cNvPr>
              <p:cNvSpPr>
                <a:spLocks noChangeShapeType="1"/>
              </p:cNvSpPr>
              <p:nvPr/>
            </p:nvSpPr>
            <p:spPr bwMode="auto">
              <a:xfrm>
                <a:off x="912" y="1488"/>
                <a:ext cx="576"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00" name="Line 53">
                <a:extLst>
                  <a:ext uri="{FF2B5EF4-FFF2-40B4-BE49-F238E27FC236}">
                    <a16:creationId xmlns:a16="http://schemas.microsoft.com/office/drawing/2014/main" id="{816CCAC5-CDB4-B349-8DBC-B2A4317A329B}"/>
                  </a:ext>
                </a:extLst>
              </p:cNvPr>
              <p:cNvSpPr>
                <a:spLocks noChangeShapeType="1"/>
              </p:cNvSpPr>
              <p:nvPr/>
            </p:nvSpPr>
            <p:spPr bwMode="auto">
              <a:xfrm>
                <a:off x="1488" y="1488"/>
                <a:ext cx="0" cy="768"/>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01" name="Line 54">
                <a:extLst>
                  <a:ext uri="{FF2B5EF4-FFF2-40B4-BE49-F238E27FC236}">
                    <a16:creationId xmlns:a16="http://schemas.microsoft.com/office/drawing/2014/main" id="{9C90C34C-5B15-1546-951D-776CE9ED34E7}"/>
                  </a:ext>
                </a:extLst>
              </p:cNvPr>
              <p:cNvSpPr>
                <a:spLocks noChangeShapeType="1"/>
              </p:cNvSpPr>
              <p:nvPr/>
            </p:nvSpPr>
            <p:spPr bwMode="auto">
              <a:xfrm>
                <a:off x="1488" y="2256"/>
                <a:ext cx="12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83980" name="Group 62">
            <a:extLst>
              <a:ext uri="{FF2B5EF4-FFF2-40B4-BE49-F238E27FC236}">
                <a16:creationId xmlns:a16="http://schemas.microsoft.com/office/drawing/2014/main" id="{BBE6E745-DBE6-5344-8F66-96C897328BEF}"/>
              </a:ext>
            </a:extLst>
          </p:cNvPr>
          <p:cNvGrpSpPr>
            <a:grpSpLocks/>
          </p:cNvGrpSpPr>
          <p:nvPr/>
        </p:nvGrpSpPr>
        <p:grpSpPr bwMode="auto">
          <a:xfrm>
            <a:off x="4267200" y="1905000"/>
            <a:ext cx="4495800" cy="3429000"/>
            <a:chOff x="2688" y="1200"/>
            <a:chExt cx="2832" cy="2160"/>
          </a:xfrm>
        </p:grpSpPr>
        <p:sp>
          <p:nvSpPr>
            <p:cNvPr id="83990" name="Line 57">
              <a:extLst>
                <a:ext uri="{FF2B5EF4-FFF2-40B4-BE49-F238E27FC236}">
                  <a16:creationId xmlns:a16="http://schemas.microsoft.com/office/drawing/2014/main" id="{E4264A5E-7727-054C-8FA6-C3568B4EEC9A}"/>
                </a:ext>
              </a:extLst>
            </p:cNvPr>
            <p:cNvSpPr>
              <a:spLocks noChangeShapeType="1"/>
            </p:cNvSpPr>
            <p:nvPr/>
          </p:nvSpPr>
          <p:spPr bwMode="auto">
            <a:xfrm>
              <a:off x="2688" y="2256"/>
              <a:ext cx="1008"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91" name="Line 58">
              <a:extLst>
                <a:ext uri="{FF2B5EF4-FFF2-40B4-BE49-F238E27FC236}">
                  <a16:creationId xmlns:a16="http://schemas.microsoft.com/office/drawing/2014/main" id="{3202A578-D7DE-F540-9AED-729086542D51}"/>
                </a:ext>
              </a:extLst>
            </p:cNvPr>
            <p:cNvSpPr>
              <a:spLocks noChangeShapeType="1"/>
            </p:cNvSpPr>
            <p:nvPr/>
          </p:nvSpPr>
          <p:spPr bwMode="auto">
            <a:xfrm>
              <a:off x="3696" y="2256"/>
              <a:ext cx="0" cy="1104"/>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92" name="Line 59">
              <a:extLst>
                <a:ext uri="{FF2B5EF4-FFF2-40B4-BE49-F238E27FC236}">
                  <a16:creationId xmlns:a16="http://schemas.microsoft.com/office/drawing/2014/main" id="{755D2F4F-9A02-6343-881A-65DBD44978C5}"/>
                </a:ext>
              </a:extLst>
            </p:cNvPr>
            <p:cNvSpPr>
              <a:spLocks noChangeShapeType="1"/>
            </p:cNvSpPr>
            <p:nvPr/>
          </p:nvSpPr>
          <p:spPr bwMode="auto">
            <a:xfrm>
              <a:off x="3696" y="3360"/>
              <a:ext cx="672"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93" name="Line 60">
              <a:extLst>
                <a:ext uri="{FF2B5EF4-FFF2-40B4-BE49-F238E27FC236}">
                  <a16:creationId xmlns:a16="http://schemas.microsoft.com/office/drawing/2014/main" id="{90F35874-A791-E347-851E-13E27E5B1293}"/>
                </a:ext>
              </a:extLst>
            </p:cNvPr>
            <p:cNvSpPr>
              <a:spLocks noChangeShapeType="1"/>
            </p:cNvSpPr>
            <p:nvPr/>
          </p:nvSpPr>
          <p:spPr bwMode="auto">
            <a:xfrm flipV="1">
              <a:off x="4368" y="1200"/>
              <a:ext cx="0" cy="216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94" name="Line 61">
              <a:extLst>
                <a:ext uri="{FF2B5EF4-FFF2-40B4-BE49-F238E27FC236}">
                  <a16:creationId xmlns:a16="http://schemas.microsoft.com/office/drawing/2014/main" id="{D6CBAC07-AB0A-BD46-8073-60A70D6DDE61}"/>
                </a:ext>
              </a:extLst>
            </p:cNvPr>
            <p:cNvSpPr>
              <a:spLocks noChangeShapeType="1"/>
            </p:cNvSpPr>
            <p:nvPr/>
          </p:nvSpPr>
          <p:spPr bwMode="auto">
            <a:xfrm>
              <a:off x="4368" y="1200"/>
              <a:ext cx="1152"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3981" name="Group 71">
            <a:extLst>
              <a:ext uri="{FF2B5EF4-FFF2-40B4-BE49-F238E27FC236}">
                <a16:creationId xmlns:a16="http://schemas.microsoft.com/office/drawing/2014/main" id="{764E12F9-4905-5B48-8061-6101DCFF2F9A}"/>
              </a:ext>
            </a:extLst>
          </p:cNvPr>
          <p:cNvGrpSpPr>
            <a:grpSpLocks/>
          </p:cNvGrpSpPr>
          <p:nvPr/>
        </p:nvGrpSpPr>
        <p:grpSpPr bwMode="auto">
          <a:xfrm>
            <a:off x="4267200" y="2209800"/>
            <a:ext cx="4419600" cy="2514600"/>
            <a:chOff x="2688" y="1392"/>
            <a:chExt cx="2784" cy="1584"/>
          </a:xfrm>
        </p:grpSpPr>
        <p:sp>
          <p:nvSpPr>
            <p:cNvPr id="83982" name="Line 63">
              <a:extLst>
                <a:ext uri="{FF2B5EF4-FFF2-40B4-BE49-F238E27FC236}">
                  <a16:creationId xmlns:a16="http://schemas.microsoft.com/office/drawing/2014/main" id="{10C06744-4480-2649-AC80-B7B036F8FA58}"/>
                </a:ext>
              </a:extLst>
            </p:cNvPr>
            <p:cNvSpPr>
              <a:spLocks noChangeShapeType="1"/>
            </p:cNvSpPr>
            <p:nvPr/>
          </p:nvSpPr>
          <p:spPr bwMode="auto">
            <a:xfrm flipV="1">
              <a:off x="2688" y="1488"/>
              <a:ext cx="0" cy="768"/>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3" name="Line 64">
              <a:extLst>
                <a:ext uri="{FF2B5EF4-FFF2-40B4-BE49-F238E27FC236}">
                  <a16:creationId xmlns:a16="http://schemas.microsoft.com/office/drawing/2014/main" id="{D75C1028-D328-DF42-9685-A4F2B8CF8A65}"/>
                </a:ext>
              </a:extLst>
            </p:cNvPr>
            <p:cNvSpPr>
              <a:spLocks noChangeShapeType="1"/>
            </p:cNvSpPr>
            <p:nvPr/>
          </p:nvSpPr>
          <p:spPr bwMode="auto">
            <a:xfrm>
              <a:off x="2688" y="1488"/>
              <a:ext cx="1296"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4" name="Line 65">
              <a:extLst>
                <a:ext uri="{FF2B5EF4-FFF2-40B4-BE49-F238E27FC236}">
                  <a16:creationId xmlns:a16="http://schemas.microsoft.com/office/drawing/2014/main" id="{8A6F44B7-D507-AF4A-9F4A-EBA06A2417EA}"/>
                </a:ext>
              </a:extLst>
            </p:cNvPr>
            <p:cNvSpPr>
              <a:spLocks noChangeShapeType="1"/>
            </p:cNvSpPr>
            <p:nvPr/>
          </p:nvSpPr>
          <p:spPr bwMode="auto">
            <a:xfrm>
              <a:off x="3984" y="1488"/>
              <a:ext cx="0" cy="864"/>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5" name="Line 66">
              <a:extLst>
                <a:ext uri="{FF2B5EF4-FFF2-40B4-BE49-F238E27FC236}">
                  <a16:creationId xmlns:a16="http://schemas.microsoft.com/office/drawing/2014/main" id="{12458089-5B2E-DD4B-BA0D-53180D45674A}"/>
                </a:ext>
              </a:extLst>
            </p:cNvPr>
            <p:cNvSpPr>
              <a:spLocks noChangeShapeType="1"/>
            </p:cNvSpPr>
            <p:nvPr/>
          </p:nvSpPr>
          <p:spPr bwMode="auto">
            <a:xfrm>
              <a:off x="3984" y="2352"/>
              <a:ext cx="720"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6" name="Line 67">
              <a:extLst>
                <a:ext uri="{FF2B5EF4-FFF2-40B4-BE49-F238E27FC236}">
                  <a16:creationId xmlns:a16="http://schemas.microsoft.com/office/drawing/2014/main" id="{B19FC550-8C31-994F-BFEB-7C5C364C2783}"/>
                </a:ext>
              </a:extLst>
            </p:cNvPr>
            <p:cNvSpPr>
              <a:spLocks noChangeShapeType="1"/>
            </p:cNvSpPr>
            <p:nvPr/>
          </p:nvSpPr>
          <p:spPr bwMode="auto">
            <a:xfrm>
              <a:off x="4704" y="2352"/>
              <a:ext cx="0" cy="624"/>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7" name="Line 68">
              <a:extLst>
                <a:ext uri="{FF2B5EF4-FFF2-40B4-BE49-F238E27FC236}">
                  <a16:creationId xmlns:a16="http://schemas.microsoft.com/office/drawing/2014/main" id="{0E184C13-8BD4-0843-97BF-D5FCD3095C90}"/>
                </a:ext>
              </a:extLst>
            </p:cNvPr>
            <p:cNvSpPr>
              <a:spLocks noChangeShapeType="1"/>
            </p:cNvSpPr>
            <p:nvPr/>
          </p:nvSpPr>
          <p:spPr bwMode="auto">
            <a:xfrm>
              <a:off x="4704" y="2976"/>
              <a:ext cx="384"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8" name="Line 69">
              <a:extLst>
                <a:ext uri="{FF2B5EF4-FFF2-40B4-BE49-F238E27FC236}">
                  <a16:creationId xmlns:a16="http://schemas.microsoft.com/office/drawing/2014/main" id="{347211D5-6BD1-0541-B0E9-E8339B4B6FD2}"/>
                </a:ext>
              </a:extLst>
            </p:cNvPr>
            <p:cNvSpPr>
              <a:spLocks noChangeShapeType="1"/>
            </p:cNvSpPr>
            <p:nvPr/>
          </p:nvSpPr>
          <p:spPr bwMode="auto">
            <a:xfrm flipV="1">
              <a:off x="5088" y="1392"/>
              <a:ext cx="0" cy="1584"/>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9" name="Line 70">
              <a:extLst>
                <a:ext uri="{FF2B5EF4-FFF2-40B4-BE49-F238E27FC236}">
                  <a16:creationId xmlns:a16="http://schemas.microsoft.com/office/drawing/2014/main" id="{9A22B068-3E2B-FB42-930F-0247E5878E14}"/>
                </a:ext>
              </a:extLst>
            </p:cNvPr>
            <p:cNvSpPr>
              <a:spLocks noChangeShapeType="1"/>
            </p:cNvSpPr>
            <p:nvPr/>
          </p:nvSpPr>
          <p:spPr bwMode="auto">
            <a:xfrm>
              <a:off x="5088" y="1392"/>
              <a:ext cx="384"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9F3BEFE8-56B1-1540-AAEF-8DE7BAC539E1}"/>
              </a:ext>
            </a:extLst>
          </p:cNvPr>
          <p:cNvSpPr>
            <a:spLocks noGrp="1"/>
          </p:cNvSpPr>
          <p:nvPr>
            <p:ph type="dt" sz="quarter" idx="10"/>
          </p:nvPr>
        </p:nvSpPr>
        <p:spPr/>
        <p:txBody>
          <a:bodyPr/>
          <a:lstStyle/>
          <a:p>
            <a:pPr>
              <a:defRPr/>
            </a:pPr>
            <a:r>
              <a:rPr lang="en-US" altLang="en-US"/>
              <a:t>Winter 2021</a:t>
            </a:r>
          </a:p>
        </p:txBody>
      </p:sp>
      <p:sp>
        <p:nvSpPr>
          <p:cNvPr id="10" name="Footer Placeholder 4">
            <a:extLst>
              <a:ext uri="{FF2B5EF4-FFF2-40B4-BE49-F238E27FC236}">
                <a16:creationId xmlns:a16="http://schemas.microsoft.com/office/drawing/2014/main" id="{891525FE-780D-624D-B64D-B27791BE08B2}"/>
              </a:ext>
            </a:extLst>
          </p:cNvPr>
          <p:cNvSpPr>
            <a:spLocks noGrp="1"/>
          </p:cNvSpPr>
          <p:nvPr>
            <p:ph type="ftr" sz="quarter" idx="11"/>
          </p:nvPr>
        </p:nvSpPr>
        <p:spPr/>
        <p:txBody>
          <a:bodyPr/>
          <a:lstStyle/>
          <a:p>
            <a:pPr>
              <a:defRPr/>
            </a:pPr>
            <a:r>
              <a:rPr lang="en-US" altLang="en-US"/>
              <a:t>Parallel Processing, Some Broad Topics</a:t>
            </a:r>
          </a:p>
        </p:txBody>
      </p:sp>
      <p:sp>
        <p:nvSpPr>
          <p:cNvPr id="84996" name="Slide Number Placeholder 5">
            <a:extLst>
              <a:ext uri="{FF2B5EF4-FFF2-40B4-BE49-F238E27FC236}">
                <a16:creationId xmlns:a16="http://schemas.microsoft.com/office/drawing/2014/main" id="{50013059-9F8E-234B-A930-80969302E68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94F18E24-C78E-F349-B912-AEAC94F2E999}" type="slidenum">
              <a:rPr lang="en-US" altLang="en-US" sz="1200" smtClean="0"/>
              <a:pPr>
                <a:spcBef>
                  <a:spcPct val="0"/>
                </a:spcBef>
                <a:buFontTx/>
                <a:buNone/>
              </a:pPr>
              <a:t>78</a:t>
            </a:fld>
            <a:endParaRPr lang="en-US" altLang="en-US" sz="1200"/>
          </a:p>
        </p:txBody>
      </p:sp>
      <p:sp>
        <p:nvSpPr>
          <p:cNvPr id="84997" name="Rectangle 2">
            <a:extLst>
              <a:ext uri="{FF2B5EF4-FFF2-40B4-BE49-F238E27FC236}">
                <a16:creationId xmlns:a16="http://schemas.microsoft.com/office/drawing/2014/main" id="{7CF0844D-8ACF-B340-B69C-2DCB94DE5D5C}"/>
              </a:ext>
            </a:extLst>
          </p:cNvPr>
          <p:cNvSpPr>
            <a:spLocks noGrp="1" noChangeArrowheads="1"/>
          </p:cNvSpPr>
          <p:nvPr>
            <p:ph type="title"/>
          </p:nvPr>
        </p:nvSpPr>
        <p:spPr>
          <a:xfrm>
            <a:off x="304800" y="152400"/>
            <a:ext cx="8534400" cy="609600"/>
          </a:xfrm>
        </p:spPr>
        <p:txBody>
          <a:bodyPr/>
          <a:lstStyle/>
          <a:p>
            <a:pPr eaLnBrk="1" hangingPunct="1"/>
            <a:r>
              <a:rPr lang="en-US" altLang="en-US" sz="2800"/>
              <a:t>Checkpointing for Recovery from Malfunctions</a:t>
            </a:r>
          </a:p>
        </p:txBody>
      </p:sp>
      <p:sp>
        <p:nvSpPr>
          <p:cNvPr id="84998" name="Rectangle 3">
            <a:extLst>
              <a:ext uri="{FF2B5EF4-FFF2-40B4-BE49-F238E27FC236}">
                <a16:creationId xmlns:a16="http://schemas.microsoft.com/office/drawing/2014/main" id="{86C32D6D-4406-D34B-AF9D-3741226C4D5D}"/>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4999" name="Rectangle 8">
            <a:extLst>
              <a:ext uri="{FF2B5EF4-FFF2-40B4-BE49-F238E27FC236}">
                <a16:creationId xmlns:a16="http://schemas.microsoft.com/office/drawing/2014/main" id="{A1931BF9-A0A9-194C-910F-32B5991CB3DE}"/>
              </a:ext>
            </a:extLst>
          </p:cNvPr>
          <p:cNvSpPr>
            <a:spLocks noChangeArrowheads="1"/>
          </p:cNvSpPr>
          <p:nvPr/>
        </p:nvSpPr>
        <p:spPr bwMode="auto">
          <a:xfrm>
            <a:off x="0" y="2371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5000" name="Text Box 9">
            <a:extLst>
              <a:ext uri="{FF2B5EF4-FFF2-40B4-BE49-F238E27FC236}">
                <a16:creationId xmlns:a16="http://schemas.microsoft.com/office/drawing/2014/main" id="{187C90DE-35B9-2C44-90CC-C4CC21237B83}"/>
              </a:ext>
            </a:extLst>
          </p:cNvPr>
          <p:cNvSpPr txBox="1">
            <a:spLocks noChangeArrowheads="1"/>
          </p:cNvSpPr>
          <p:nvPr/>
        </p:nvSpPr>
        <p:spPr bwMode="auto">
          <a:xfrm>
            <a:off x="1219200" y="5638800"/>
            <a:ext cx="67818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Figure 19.14    Checkpointing, its overhead, and pitfalls.</a:t>
            </a:r>
          </a:p>
        </p:txBody>
      </p:sp>
      <p:sp>
        <p:nvSpPr>
          <p:cNvPr id="85001" name="Rectangle 11">
            <a:extLst>
              <a:ext uri="{FF2B5EF4-FFF2-40B4-BE49-F238E27FC236}">
                <a16:creationId xmlns:a16="http://schemas.microsoft.com/office/drawing/2014/main" id="{6122AD70-B956-2A4F-B2AA-5312C0ECEB93}"/>
              </a:ext>
            </a:extLst>
          </p:cNvPr>
          <p:cNvSpPr>
            <a:spLocks noChangeArrowheads="1"/>
          </p:cNvSpPr>
          <p:nvPr/>
        </p:nvSpPr>
        <p:spPr bwMode="auto">
          <a:xfrm>
            <a:off x="0" y="2209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85002" name="Object 10">
            <a:extLst>
              <a:ext uri="{FF2B5EF4-FFF2-40B4-BE49-F238E27FC236}">
                <a16:creationId xmlns:a16="http://schemas.microsoft.com/office/drawing/2014/main" id="{4CA0C7CA-CDC0-8645-AA8A-28DFCC10647A}"/>
              </a:ext>
            </a:extLst>
          </p:cNvPr>
          <p:cNvGraphicFramePr>
            <a:graphicFrameLocks noChangeAspect="1"/>
          </p:cNvGraphicFramePr>
          <p:nvPr/>
        </p:nvGraphicFramePr>
        <p:xfrm>
          <a:off x="228600" y="1752600"/>
          <a:ext cx="8763000" cy="3921125"/>
        </p:xfrm>
        <a:graphic>
          <a:graphicData uri="http://schemas.openxmlformats.org/presentationml/2006/ole">
            <mc:AlternateContent xmlns:mc="http://schemas.openxmlformats.org/markup-compatibility/2006">
              <mc:Choice xmlns:v="urn:schemas-microsoft-com:vml" Requires="v">
                <p:oleObj spid="_x0000_s85004" r:id="rId3" imgW="5232400" imgH="2336800" progId="MSDraw.Drawing.8.2">
                  <p:embed/>
                </p:oleObj>
              </mc:Choice>
              <mc:Fallback>
                <p:oleObj r:id="rId3" imgW="5232400" imgH="2336800" progId="MSDraw.Drawing.8.2">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752600"/>
                        <a:ext cx="8763000"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5003" name="Text Box 12">
            <a:extLst>
              <a:ext uri="{FF2B5EF4-FFF2-40B4-BE49-F238E27FC236}">
                <a16:creationId xmlns:a16="http://schemas.microsoft.com/office/drawing/2014/main" id="{D9800240-FAB3-9448-97EB-C962A22BB81A}"/>
              </a:ext>
            </a:extLst>
          </p:cNvPr>
          <p:cNvSpPr txBox="1">
            <a:spLocks noChangeArrowheads="1"/>
          </p:cNvSpPr>
          <p:nvPr/>
        </p:nvSpPr>
        <p:spPr bwMode="auto">
          <a:xfrm>
            <a:off x="304800" y="914400"/>
            <a:ext cx="8458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Periodically save partial results and computation state in stable storage</a:t>
            </a:r>
          </a:p>
          <a:p>
            <a:pPr eaLnBrk="1" hangingPunct="1">
              <a:spcBef>
                <a:spcPct val="0"/>
              </a:spcBef>
              <a:buFontTx/>
              <a:buNone/>
            </a:pPr>
            <a:r>
              <a:rPr lang="en-US" altLang="en-US" sz="2000"/>
              <a:t>Upon detected malfunction, </a:t>
            </a:r>
            <a:r>
              <a:rPr lang="en-US" altLang="en-US" sz="2000" i="1"/>
              <a:t>roll back</a:t>
            </a:r>
            <a:r>
              <a:rPr lang="en-US" altLang="en-US" sz="2000"/>
              <a:t> the computation to last checkpoint</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1BA62BE4-141C-284E-82E2-99699A056058}"/>
              </a:ext>
            </a:extLst>
          </p:cNvPr>
          <p:cNvSpPr>
            <a:spLocks noGrp="1"/>
          </p:cNvSpPr>
          <p:nvPr>
            <p:ph type="dt" sz="quarter" idx="10"/>
          </p:nvPr>
        </p:nvSpPr>
        <p:spPr/>
        <p:txBody>
          <a:bodyPr/>
          <a:lstStyle/>
          <a:p>
            <a:pPr>
              <a:defRPr/>
            </a:pPr>
            <a:r>
              <a:rPr lang="en-US" altLang="en-US"/>
              <a:t>Winter 2021</a:t>
            </a:r>
          </a:p>
        </p:txBody>
      </p:sp>
      <p:sp>
        <p:nvSpPr>
          <p:cNvPr id="13" name="Footer Placeholder 4">
            <a:extLst>
              <a:ext uri="{FF2B5EF4-FFF2-40B4-BE49-F238E27FC236}">
                <a16:creationId xmlns:a16="http://schemas.microsoft.com/office/drawing/2014/main" id="{97E4D582-8C28-7C43-ADC4-E96513D74160}"/>
              </a:ext>
            </a:extLst>
          </p:cNvPr>
          <p:cNvSpPr>
            <a:spLocks noGrp="1"/>
          </p:cNvSpPr>
          <p:nvPr>
            <p:ph type="ftr" sz="quarter" idx="11"/>
          </p:nvPr>
        </p:nvSpPr>
        <p:spPr/>
        <p:txBody>
          <a:bodyPr/>
          <a:lstStyle/>
          <a:p>
            <a:pPr>
              <a:defRPr/>
            </a:pPr>
            <a:r>
              <a:rPr lang="en-US" altLang="en-US"/>
              <a:t>Parallel Processing, Some Broad Topics</a:t>
            </a:r>
          </a:p>
        </p:txBody>
      </p:sp>
      <p:sp>
        <p:nvSpPr>
          <p:cNvPr id="86020" name="Slide Number Placeholder 5">
            <a:extLst>
              <a:ext uri="{FF2B5EF4-FFF2-40B4-BE49-F238E27FC236}">
                <a16:creationId xmlns:a16="http://schemas.microsoft.com/office/drawing/2014/main" id="{6E404334-54D9-B34B-9CA3-7FBA9662423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FB3950AA-A518-E948-95B5-17269A1EB7A5}" type="slidenum">
              <a:rPr lang="en-US" altLang="en-US" sz="1200" smtClean="0"/>
              <a:pPr>
                <a:spcBef>
                  <a:spcPct val="0"/>
                </a:spcBef>
                <a:buFontTx/>
                <a:buNone/>
              </a:pPr>
              <a:t>79</a:t>
            </a:fld>
            <a:endParaRPr lang="en-US" altLang="en-US" sz="1200"/>
          </a:p>
        </p:txBody>
      </p:sp>
      <p:sp>
        <p:nvSpPr>
          <p:cNvPr id="86021" name="Rectangle 2">
            <a:extLst>
              <a:ext uri="{FF2B5EF4-FFF2-40B4-BE49-F238E27FC236}">
                <a16:creationId xmlns:a16="http://schemas.microsoft.com/office/drawing/2014/main" id="{28E424C4-2EBF-F84E-9CF1-88BEB3FE9F1B}"/>
              </a:ext>
            </a:extLst>
          </p:cNvPr>
          <p:cNvSpPr>
            <a:spLocks noGrp="1" noChangeArrowheads="1"/>
          </p:cNvSpPr>
          <p:nvPr>
            <p:ph type="title"/>
          </p:nvPr>
        </p:nvSpPr>
        <p:spPr>
          <a:xfrm>
            <a:off x="304800" y="152400"/>
            <a:ext cx="8534400" cy="533400"/>
          </a:xfrm>
        </p:spPr>
        <p:txBody>
          <a:bodyPr/>
          <a:lstStyle/>
          <a:p>
            <a:pPr eaLnBrk="1" hangingPunct="1"/>
            <a:r>
              <a:rPr lang="en-US" altLang="en-US" sz="2800"/>
              <a:t>The Robust Algorithm Approach</a:t>
            </a:r>
          </a:p>
        </p:txBody>
      </p:sp>
      <p:sp>
        <p:nvSpPr>
          <p:cNvPr id="86022" name="Rectangle 3">
            <a:extLst>
              <a:ext uri="{FF2B5EF4-FFF2-40B4-BE49-F238E27FC236}">
                <a16:creationId xmlns:a16="http://schemas.microsoft.com/office/drawing/2014/main" id="{AE6E0D49-C80C-F34C-8BA3-CC55486E34D2}"/>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6023" name="Rectangle 4">
            <a:extLst>
              <a:ext uri="{FF2B5EF4-FFF2-40B4-BE49-F238E27FC236}">
                <a16:creationId xmlns:a16="http://schemas.microsoft.com/office/drawing/2014/main" id="{048FA517-BC10-0242-B2F4-18B8BFA2C3F3}"/>
              </a:ext>
            </a:extLst>
          </p:cNvPr>
          <p:cNvSpPr>
            <a:spLocks noChangeArrowheads="1"/>
          </p:cNvSpPr>
          <p:nvPr/>
        </p:nvSpPr>
        <p:spPr bwMode="auto">
          <a:xfrm>
            <a:off x="0" y="2371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6024" name="Text Box 5">
            <a:extLst>
              <a:ext uri="{FF2B5EF4-FFF2-40B4-BE49-F238E27FC236}">
                <a16:creationId xmlns:a16="http://schemas.microsoft.com/office/drawing/2014/main" id="{FBE847F8-70C5-4B4F-A363-FB0916CBD158}"/>
              </a:ext>
            </a:extLst>
          </p:cNvPr>
          <p:cNvSpPr txBox="1">
            <a:spLocks noChangeArrowheads="1"/>
          </p:cNvSpPr>
          <p:nvPr/>
        </p:nvSpPr>
        <p:spPr bwMode="auto">
          <a:xfrm>
            <a:off x="1524000" y="5410200"/>
            <a:ext cx="5867400" cy="7016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Figure 19.15    Two types of incomplete meshes, with and without bypass links.</a:t>
            </a:r>
          </a:p>
        </p:txBody>
      </p:sp>
      <p:sp>
        <p:nvSpPr>
          <p:cNvPr id="86025" name="Rectangle 6">
            <a:extLst>
              <a:ext uri="{FF2B5EF4-FFF2-40B4-BE49-F238E27FC236}">
                <a16:creationId xmlns:a16="http://schemas.microsoft.com/office/drawing/2014/main" id="{C16336D5-FECC-9F43-B323-DB5ED1D082B4}"/>
              </a:ext>
            </a:extLst>
          </p:cNvPr>
          <p:cNvSpPr>
            <a:spLocks noChangeArrowheads="1"/>
          </p:cNvSpPr>
          <p:nvPr/>
        </p:nvSpPr>
        <p:spPr bwMode="auto">
          <a:xfrm>
            <a:off x="0" y="2209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6026" name="Text Box 8">
            <a:extLst>
              <a:ext uri="{FF2B5EF4-FFF2-40B4-BE49-F238E27FC236}">
                <a16:creationId xmlns:a16="http://schemas.microsoft.com/office/drawing/2014/main" id="{734E976E-0DE3-EB41-BC7A-176AEDF99140}"/>
              </a:ext>
            </a:extLst>
          </p:cNvPr>
          <p:cNvSpPr txBox="1">
            <a:spLocks noChangeArrowheads="1"/>
          </p:cNvSpPr>
          <p:nvPr/>
        </p:nvSpPr>
        <p:spPr bwMode="auto">
          <a:xfrm>
            <a:off x="228600" y="914400"/>
            <a:ext cx="8686800"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Scalable mesh algorithm: Can run on different mesh sizes</a:t>
            </a:r>
          </a:p>
          <a:p>
            <a:pPr eaLnBrk="1" hangingPunct="1">
              <a:spcBef>
                <a:spcPct val="0"/>
              </a:spcBef>
              <a:buFontTx/>
              <a:buNone/>
            </a:pPr>
            <a:endParaRPr lang="en-US" altLang="en-US" sz="800"/>
          </a:p>
          <a:p>
            <a:pPr eaLnBrk="1" hangingPunct="1">
              <a:spcBef>
                <a:spcPct val="0"/>
              </a:spcBef>
              <a:buFontTx/>
              <a:buNone/>
            </a:pPr>
            <a:r>
              <a:rPr lang="en-US" altLang="en-US" sz="2000"/>
              <a:t>Robust mesh algorithm: Can run on incomplete mesh, with its performance degrading gracefully as the number of unavailable nodes increases</a:t>
            </a:r>
          </a:p>
        </p:txBody>
      </p:sp>
      <p:sp>
        <p:nvSpPr>
          <p:cNvPr id="86027" name="Rectangle 10">
            <a:extLst>
              <a:ext uri="{FF2B5EF4-FFF2-40B4-BE49-F238E27FC236}">
                <a16:creationId xmlns:a16="http://schemas.microsoft.com/office/drawing/2014/main" id="{3A5D33FE-D0BE-5840-906D-8F64C97133A2}"/>
              </a:ext>
            </a:extLst>
          </p:cNvPr>
          <p:cNvSpPr>
            <a:spLocks noChangeArrowheads="1"/>
          </p:cNvSpPr>
          <p:nvPr/>
        </p:nvSpPr>
        <p:spPr bwMode="auto">
          <a:xfrm>
            <a:off x="0" y="2495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nvGrpSpPr>
          <p:cNvPr id="86028" name="Group 15">
            <a:extLst>
              <a:ext uri="{FF2B5EF4-FFF2-40B4-BE49-F238E27FC236}">
                <a16:creationId xmlns:a16="http://schemas.microsoft.com/office/drawing/2014/main" id="{93013838-4B8F-C543-98EA-DB58F8FFA978}"/>
              </a:ext>
            </a:extLst>
          </p:cNvPr>
          <p:cNvGrpSpPr>
            <a:grpSpLocks/>
          </p:cNvGrpSpPr>
          <p:nvPr/>
        </p:nvGrpSpPr>
        <p:grpSpPr bwMode="auto">
          <a:xfrm>
            <a:off x="381000" y="2057400"/>
            <a:ext cx="8458200" cy="3408363"/>
            <a:chOff x="240" y="1296"/>
            <a:chExt cx="5328" cy="2147"/>
          </a:xfrm>
        </p:grpSpPr>
        <p:graphicFrame>
          <p:nvGraphicFramePr>
            <p:cNvPr id="86029" name="Object 9">
              <a:extLst>
                <a:ext uri="{FF2B5EF4-FFF2-40B4-BE49-F238E27FC236}">
                  <a16:creationId xmlns:a16="http://schemas.microsoft.com/office/drawing/2014/main" id="{ED11CDD6-E00C-C14D-9531-9AC5B49FE7AD}"/>
                </a:ext>
              </a:extLst>
            </p:cNvPr>
            <p:cNvGraphicFramePr>
              <a:graphicFrameLocks noChangeAspect="1"/>
            </p:cNvGraphicFramePr>
            <p:nvPr/>
          </p:nvGraphicFramePr>
          <p:xfrm>
            <a:off x="240" y="1296"/>
            <a:ext cx="5328" cy="2147"/>
          </p:xfrm>
          <a:graphic>
            <a:graphicData uri="http://schemas.openxmlformats.org/presentationml/2006/ole">
              <mc:AlternateContent xmlns:mc="http://schemas.openxmlformats.org/markup-compatibility/2006">
                <mc:Choice xmlns:v="urn:schemas-microsoft-com:vml" Requires="v">
                  <p:oleObj spid="_x0000_s86031" r:id="rId3" imgW="4406900" imgH="1790700" progId="MSDraw.Drawing.8.2">
                    <p:embed/>
                  </p:oleObj>
                </mc:Choice>
                <mc:Fallback>
                  <p:oleObj r:id="rId3" imgW="4406900" imgH="1790700" progId="MSDraw.Drawing.8.2">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 y="1296"/>
                          <a:ext cx="5328" cy="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6030" name="Rectangle 11">
              <a:extLst>
                <a:ext uri="{FF2B5EF4-FFF2-40B4-BE49-F238E27FC236}">
                  <a16:creationId xmlns:a16="http://schemas.microsoft.com/office/drawing/2014/main" id="{95E4FB12-CDD5-D242-9ADB-038016952F39}"/>
                </a:ext>
              </a:extLst>
            </p:cNvPr>
            <p:cNvSpPr>
              <a:spLocks noChangeArrowheads="1"/>
            </p:cNvSpPr>
            <p:nvPr/>
          </p:nvSpPr>
          <p:spPr bwMode="auto">
            <a:xfrm>
              <a:off x="2700" y="1440"/>
              <a:ext cx="225" cy="177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a:extLst>
              <a:ext uri="{FF2B5EF4-FFF2-40B4-BE49-F238E27FC236}">
                <a16:creationId xmlns:a16="http://schemas.microsoft.com/office/drawing/2014/main" id="{D76384E6-2800-C64E-8073-59DB36CC27AA}"/>
              </a:ext>
            </a:extLst>
          </p:cNvPr>
          <p:cNvSpPr>
            <a:spLocks noGrp="1"/>
          </p:cNvSpPr>
          <p:nvPr>
            <p:ph type="dt" sz="quarter" idx="10"/>
          </p:nvPr>
        </p:nvSpPr>
        <p:spPr/>
        <p:txBody>
          <a:bodyPr/>
          <a:lstStyle/>
          <a:p>
            <a:pPr>
              <a:defRPr/>
            </a:pPr>
            <a:r>
              <a:rPr lang="en-US" altLang="en-US"/>
              <a:t>Winter 2021</a:t>
            </a:r>
          </a:p>
        </p:txBody>
      </p:sp>
      <p:sp>
        <p:nvSpPr>
          <p:cNvPr id="14" name="Footer Placeholder 4">
            <a:extLst>
              <a:ext uri="{FF2B5EF4-FFF2-40B4-BE49-F238E27FC236}">
                <a16:creationId xmlns:a16="http://schemas.microsoft.com/office/drawing/2014/main" id="{6CB80201-AF1D-0D42-BF58-0EFB019592A9}"/>
              </a:ext>
            </a:extLst>
          </p:cNvPr>
          <p:cNvSpPr>
            <a:spLocks noGrp="1"/>
          </p:cNvSpPr>
          <p:nvPr>
            <p:ph type="ftr" sz="quarter" idx="11"/>
          </p:nvPr>
        </p:nvSpPr>
        <p:spPr/>
        <p:txBody>
          <a:bodyPr/>
          <a:lstStyle/>
          <a:p>
            <a:pPr>
              <a:defRPr/>
            </a:pPr>
            <a:r>
              <a:rPr lang="en-US" altLang="en-US"/>
              <a:t>Parallel Processing, Some Broad Topics</a:t>
            </a:r>
          </a:p>
        </p:txBody>
      </p:sp>
      <p:sp>
        <p:nvSpPr>
          <p:cNvPr id="11268" name="Slide Number Placeholder 5">
            <a:extLst>
              <a:ext uri="{FF2B5EF4-FFF2-40B4-BE49-F238E27FC236}">
                <a16:creationId xmlns:a16="http://schemas.microsoft.com/office/drawing/2014/main" id="{000FF44E-DE98-FB46-B2D9-C22530ED371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2A195777-92B0-BD42-8D73-19330C4B7157}" type="slidenum">
              <a:rPr lang="en-US" altLang="en-US" sz="1200" smtClean="0"/>
              <a:pPr>
                <a:spcBef>
                  <a:spcPct val="0"/>
                </a:spcBef>
                <a:buFontTx/>
                <a:buNone/>
              </a:pPr>
              <a:t>8</a:t>
            </a:fld>
            <a:endParaRPr lang="en-US" altLang="en-US" sz="1200"/>
          </a:p>
        </p:txBody>
      </p:sp>
      <p:sp>
        <p:nvSpPr>
          <p:cNvPr id="11269" name="Rectangle 2">
            <a:extLst>
              <a:ext uri="{FF2B5EF4-FFF2-40B4-BE49-F238E27FC236}">
                <a16:creationId xmlns:a16="http://schemas.microsoft.com/office/drawing/2014/main" id="{2FFCA62E-8F64-C64C-A970-35ACBAADA464}"/>
              </a:ext>
            </a:extLst>
          </p:cNvPr>
          <p:cNvSpPr>
            <a:spLocks noGrp="1" noChangeArrowheads="1"/>
          </p:cNvSpPr>
          <p:nvPr>
            <p:ph type="title"/>
          </p:nvPr>
        </p:nvSpPr>
        <p:spPr>
          <a:xfrm>
            <a:off x="152400" y="152400"/>
            <a:ext cx="8839200" cy="685800"/>
          </a:xfrm>
        </p:spPr>
        <p:txBody>
          <a:bodyPr/>
          <a:lstStyle/>
          <a:p>
            <a:pPr eaLnBrk="1" hangingPunct="1"/>
            <a:r>
              <a:rPr lang="en-US" altLang="en-US" sz="2800"/>
              <a:t>Versatility of the Butterfly Network</a:t>
            </a:r>
          </a:p>
        </p:txBody>
      </p:sp>
      <p:sp>
        <p:nvSpPr>
          <p:cNvPr id="11270" name="Rectangle 4">
            <a:extLst>
              <a:ext uri="{FF2B5EF4-FFF2-40B4-BE49-F238E27FC236}">
                <a16:creationId xmlns:a16="http://schemas.microsoft.com/office/drawing/2014/main" id="{95CDB80A-1FE5-D541-BF53-3E3FFA0BA2BC}"/>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1271" name="Rectangle 7">
            <a:extLst>
              <a:ext uri="{FF2B5EF4-FFF2-40B4-BE49-F238E27FC236}">
                <a16:creationId xmlns:a16="http://schemas.microsoft.com/office/drawing/2014/main" id="{2604B530-4787-9241-8170-5171762F0253}"/>
              </a:ext>
            </a:extLst>
          </p:cNvPr>
          <p:cNvSpPr>
            <a:spLocks noChangeArrowheads="1"/>
          </p:cNvSpPr>
          <p:nvPr/>
        </p:nvSpPr>
        <p:spPr bwMode="auto">
          <a:xfrm>
            <a:off x="0" y="1981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1272" name="Rectangle 9">
            <a:extLst>
              <a:ext uri="{FF2B5EF4-FFF2-40B4-BE49-F238E27FC236}">
                <a16:creationId xmlns:a16="http://schemas.microsoft.com/office/drawing/2014/main" id="{EF363DAD-DEAE-A14D-8C60-CEB9068EBF82}"/>
              </a:ext>
            </a:extLst>
          </p:cNvPr>
          <p:cNvSpPr>
            <a:spLocks noChangeArrowheads="1"/>
          </p:cNvSpPr>
          <p:nvPr/>
        </p:nvSpPr>
        <p:spPr bwMode="auto">
          <a:xfrm>
            <a:off x="0" y="1919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1273" name="Rectangle 11">
            <a:extLst>
              <a:ext uri="{FF2B5EF4-FFF2-40B4-BE49-F238E27FC236}">
                <a16:creationId xmlns:a16="http://schemas.microsoft.com/office/drawing/2014/main" id="{ECDF54AD-D92F-4E43-9C6C-4AE267389286}"/>
              </a:ext>
            </a:extLst>
          </p:cNvPr>
          <p:cNvSpPr>
            <a:spLocks noChangeArrowheads="1"/>
          </p:cNvSpPr>
          <p:nvPr/>
        </p:nvSpPr>
        <p:spPr bwMode="auto">
          <a:xfrm>
            <a:off x="0" y="2309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nvGrpSpPr>
          <p:cNvPr id="11274" name="Group 17">
            <a:extLst>
              <a:ext uri="{FF2B5EF4-FFF2-40B4-BE49-F238E27FC236}">
                <a16:creationId xmlns:a16="http://schemas.microsoft.com/office/drawing/2014/main" id="{C523F8CC-1D6C-9348-873F-9DC12B0BE71D}"/>
              </a:ext>
            </a:extLst>
          </p:cNvPr>
          <p:cNvGrpSpPr>
            <a:grpSpLocks/>
          </p:cNvGrpSpPr>
          <p:nvPr/>
        </p:nvGrpSpPr>
        <p:grpSpPr bwMode="auto">
          <a:xfrm>
            <a:off x="2895600" y="762000"/>
            <a:ext cx="6019800" cy="3063875"/>
            <a:chOff x="1824" y="480"/>
            <a:chExt cx="3792" cy="1930"/>
          </a:xfrm>
        </p:grpSpPr>
        <p:sp>
          <p:nvSpPr>
            <p:cNvPr id="11278" name="Text Box 3">
              <a:extLst>
                <a:ext uri="{FF2B5EF4-FFF2-40B4-BE49-F238E27FC236}">
                  <a16:creationId xmlns:a16="http://schemas.microsoft.com/office/drawing/2014/main" id="{0F0FCB67-A852-E24E-86DA-6ADE6C0FB503}"/>
                </a:ext>
              </a:extLst>
            </p:cNvPr>
            <p:cNvSpPr txBox="1">
              <a:spLocks noChangeArrowheads="1"/>
            </p:cNvSpPr>
            <p:nvPr/>
          </p:nvSpPr>
          <p:spPr bwMode="auto">
            <a:xfrm>
              <a:off x="1824" y="1968"/>
              <a:ext cx="3792" cy="442"/>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17.1   Converting a routing step in a degree-3 network to three permutations or perfect matchings.</a:t>
              </a:r>
            </a:p>
          </p:txBody>
        </p:sp>
        <p:graphicFrame>
          <p:nvGraphicFramePr>
            <p:cNvPr id="11279" name="Object 10">
              <a:extLst>
                <a:ext uri="{FF2B5EF4-FFF2-40B4-BE49-F238E27FC236}">
                  <a16:creationId xmlns:a16="http://schemas.microsoft.com/office/drawing/2014/main" id="{9E700FD8-02CB-F942-B6ED-B8B38AA2E992}"/>
                </a:ext>
              </a:extLst>
            </p:cNvPr>
            <p:cNvGraphicFramePr>
              <a:graphicFrameLocks noChangeAspect="1"/>
            </p:cNvGraphicFramePr>
            <p:nvPr/>
          </p:nvGraphicFramePr>
          <p:xfrm>
            <a:off x="1872" y="480"/>
            <a:ext cx="3738" cy="1488"/>
          </p:xfrm>
          <a:graphic>
            <a:graphicData uri="http://schemas.openxmlformats.org/presentationml/2006/ole">
              <mc:AlternateContent xmlns:mc="http://schemas.openxmlformats.org/markup-compatibility/2006">
                <mc:Choice xmlns:v="urn:schemas-microsoft-com:vml" Requires="v">
                  <p:oleObj spid="_x0000_s11280" r:id="rId3" imgW="5334000" imgH="2146300" progId="MSDraw.Drawing.8.2">
                    <p:embed/>
                  </p:oleObj>
                </mc:Choice>
                <mc:Fallback>
                  <p:oleObj r:id="rId3" imgW="5334000" imgH="2146300" progId="MSDraw.Drawing.8.2">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2" y="480"/>
                          <a:ext cx="3738"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1275" name="Object 12">
            <a:extLst>
              <a:ext uri="{FF2B5EF4-FFF2-40B4-BE49-F238E27FC236}">
                <a16:creationId xmlns:a16="http://schemas.microsoft.com/office/drawing/2014/main" id="{5116F8E6-28E2-7D4E-990F-AE19297A1D68}"/>
              </a:ext>
            </a:extLst>
          </p:cNvPr>
          <p:cNvGraphicFramePr>
            <a:graphicFrameLocks noChangeAspect="1"/>
          </p:cNvGraphicFramePr>
          <p:nvPr/>
        </p:nvGraphicFramePr>
        <p:xfrm>
          <a:off x="3352800" y="3886200"/>
          <a:ext cx="5553075" cy="2238375"/>
        </p:xfrm>
        <a:graphic>
          <a:graphicData uri="http://schemas.openxmlformats.org/presentationml/2006/ole">
            <mc:AlternateContent xmlns:mc="http://schemas.openxmlformats.org/markup-compatibility/2006">
              <mc:Choice xmlns:v="urn:schemas-microsoft-com:vml" Requires="v">
                <p:oleObj spid="_x0000_s11281" r:id="rId5" imgW="5334000" imgH="2146300" progId="MSDraw.Drawing.8.2">
                  <p:embed/>
                </p:oleObj>
              </mc:Choice>
              <mc:Fallback>
                <p:oleObj r:id="rId5" imgW="5334000" imgH="2146300" progId="MSDraw.Drawing.8.2">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3886200"/>
                        <a:ext cx="555307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76" name="Text Box 14">
            <a:extLst>
              <a:ext uri="{FF2B5EF4-FFF2-40B4-BE49-F238E27FC236}">
                <a16:creationId xmlns:a16="http://schemas.microsoft.com/office/drawing/2014/main" id="{245E38A5-587D-7E49-9A26-7F0F253532D9}"/>
              </a:ext>
            </a:extLst>
          </p:cNvPr>
          <p:cNvSpPr txBox="1">
            <a:spLocks noChangeArrowheads="1"/>
          </p:cNvSpPr>
          <p:nvPr/>
        </p:nvSpPr>
        <p:spPr bwMode="auto">
          <a:xfrm>
            <a:off x="152400" y="838200"/>
            <a:ext cx="2759075" cy="26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ea typeface="Times New Roman" panose="02020603050405020304" pitchFamily="18" charset="0"/>
                <a:cs typeface="Arial" panose="020B0604020202020204" pitchFamily="34" charset="0"/>
              </a:rPr>
              <a:t>A (wrapped) butterfly can emulate any degree-</a:t>
            </a:r>
            <a:r>
              <a:rPr lang="en-US" altLang="en-US" sz="2000" i="1">
                <a:solidFill>
                  <a:srgbClr val="000000"/>
                </a:solidFill>
                <a:ea typeface="Times New Roman" panose="02020603050405020304" pitchFamily="18" charset="0"/>
                <a:cs typeface="Arial" panose="020B0604020202020204" pitchFamily="34" charset="0"/>
              </a:rPr>
              <a:t>d</a:t>
            </a:r>
            <a:r>
              <a:rPr lang="en-US" altLang="en-US" sz="2000">
                <a:solidFill>
                  <a:srgbClr val="000000"/>
                </a:solidFill>
                <a:ea typeface="Times New Roman" panose="02020603050405020304" pitchFamily="18" charset="0"/>
                <a:cs typeface="Arial" panose="020B0604020202020204" pitchFamily="34" charset="0"/>
              </a:rPr>
              <a:t> network with O(</a:t>
            </a:r>
            <a:r>
              <a:rPr lang="en-US" altLang="en-US" sz="2000" i="1">
                <a:solidFill>
                  <a:srgbClr val="000000"/>
                </a:solidFill>
                <a:ea typeface="Times New Roman" panose="02020603050405020304" pitchFamily="18" charset="0"/>
                <a:cs typeface="Arial" panose="020B0604020202020204" pitchFamily="34" charset="0"/>
              </a:rPr>
              <a:t>d</a:t>
            </a:r>
            <a:r>
              <a:rPr lang="en-US" altLang="en-US" sz="2000">
                <a:solidFill>
                  <a:srgbClr val="000000"/>
                </a:solidFill>
                <a:ea typeface="Times New Roman" panose="02020603050405020304" pitchFamily="18" charset="0"/>
                <a:cs typeface="Arial" panose="020B0604020202020204" pitchFamily="34" charset="0"/>
              </a:rPr>
              <a:t> log </a:t>
            </a:r>
            <a:r>
              <a:rPr lang="en-US" altLang="en-US" sz="2000" i="1">
                <a:solidFill>
                  <a:srgbClr val="000000"/>
                </a:solidFill>
                <a:ea typeface="Times New Roman" panose="02020603050405020304" pitchFamily="18" charset="0"/>
                <a:cs typeface="Arial" panose="020B0604020202020204" pitchFamily="34" charset="0"/>
              </a:rPr>
              <a:t>p</a:t>
            </a:r>
            <a:r>
              <a:rPr lang="en-US" altLang="en-US" sz="2000">
                <a:solidFill>
                  <a:srgbClr val="000000"/>
                </a:solidFill>
                <a:ea typeface="Times New Roman" panose="02020603050405020304" pitchFamily="18" charset="0"/>
                <a:cs typeface="Arial" panose="020B0604020202020204" pitchFamily="34" charset="0"/>
              </a:rPr>
              <a:t>) slowdown</a:t>
            </a:r>
          </a:p>
          <a:p>
            <a:pPr eaLnBrk="1" hangingPunct="1">
              <a:spcBef>
                <a:spcPct val="0"/>
              </a:spcBef>
              <a:buFontTx/>
              <a:buNone/>
            </a:pPr>
            <a:endParaRPr lang="en-US" altLang="en-US" sz="1000">
              <a:solidFill>
                <a:srgbClr val="000000"/>
              </a:solidFill>
              <a:ea typeface="Times New Roman" panose="02020603050405020304" pitchFamily="18" charset="0"/>
              <a:cs typeface="Arial" panose="020B0604020202020204" pitchFamily="34" charset="0"/>
            </a:endParaRPr>
          </a:p>
          <a:p>
            <a:pPr eaLnBrk="1" hangingPunct="1">
              <a:spcBef>
                <a:spcPct val="0"/>
              </a:spcBef>
              <a:buFontTx/>
              <a:buNone/>
            </a:pPr>
            <a:r>
              <a:rPr lang="en-US" altLang="en-US" sz="2000">
                <a:solidFill>
                  <a:srgbClr val="000000"/>
                </a:solidFill>
                <a:ea typeface="Times New Roman" panose="02020603050405020304" pitchFamily="18" charset="0"/>
                <a:cs typeface="Arial" panose="020B0604020202020204" pitchFamily="34" charset="0"/>
              </a:rPr>
              <a:t>Thus, butterfly is a bounded-degree network that is universally efficient</a:t>
            </a:r>
          </a:p>
        </p:txBody>
      </p:sp>
      <p:sp>
        <p:nvSpPr>
          <p:cNvPr id="11277" name="Text Box 16">
            <a:extLst>
              <a:ext uri="{FF2B5EF4-FFF2-40B4-BE49-F238E27FC236}">
                <a16:creationId xmlns:a16="http://schemas.microsoft.com/office/drawing/2014/main" id="{E045143E-2E1F-DD4B-BD38-2D27CED015D0}"/>
              </a:ext>
            </a:extLst>
          </p:cNvPr>
          <p:cNvSpPr txBox="1">
            <a:spLocks noChangeArrowheads="1"/>
          </p:cNvSpPr>
          <p:nvPr/>
        </p:nvSpPr>
        <p:spPr bwMode="auto">
          <a:xfrm>
            <a:off x="152400" y="3810000"/>
            <a:ext cx="2759075"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ea typeface="Times New Roman" panose="02020603050405020304" pitchFamily="18" charset="0"/>
                <a:cs typeface="Arial" panose="020B0604020202020204" pitchFamily="34" charset="0"/>
              </a:rPr>
              <a:t>Idea used in proof:</a:t>
            </a:r>
          </a:p>
          <a:p>
            <a:pPr eaLnBrk="1" hangingPunct="1">
              <a:spcBef>
                <a:spcPct val="0"/>
              </a:spcBef>
              <a:buFontTx/>
              <a:buNone/>
            </a:pPr>
            <a:r>
              <a:rPr lang="en-US" altLang="en-US" sz="2000">
                <a:solidFill>
                  <a:srgbClr val="000000"/>
                </a:solidFill>
                <a:ea typeface="Times New Roman" panose="02020603050405020304" pitchFamily="18" charset="0"/>
                <a:cs typeface="Arial" panose="020B0604020202020204" pitchFamily="34" charset="0"/>
              </a:rPr>
              <a:t>One communication step in a degree-</a:t>
            </a:r>
            <a:r>
              <a:rPr lang="en-US" altLang="en-US" sz="2000" i="1">
                <a:solidFill>
                  <a:srgbClr val="000000"/>
                </a:solidFill>
                <a:ea typeface="Times New Roman" panose="02020603050405020304" pitchFamily="18" charset="0"/>
                <a:cs typeface="Arial" panose="020B0604020202020204" pitchFamily="34" charset="0"/>
              </a:rPr>
              <a:t>d</a:t>
            </a:r>
            <a:r>
              <a:rPr lang="en-US" altLang="en-US" sz="2000">
                <a:solidFill>
                  <a:srgbClr val="000000"/>
                </a:solidFill>
                <a:ea typeface="Times New Roman" panose="02020603050405020304" pitchFamily="18" charset="0"/>
                <a:cs typeface="Arial" panose="020B0604020202020204" pitchFamily="34" charset="0"/>
              </a:rPr>
              <a:t> network can be decomposed into at most </a:t>
            </a:r>
            <a:r>
              <a:rPr lang="en-US" altLang="en-US" sz="2000" i="1">
                <a:solidFill>
                  <a:srgbClr val="000000"/>
                </a:solidFill>
                <a:ea typeface="Times New Roman" panose="02020603050405020304" pitchFamily="18" charset="0"/>
                <a:cs typeface="Arial" panose="020B0604020202020204" pitchFamily="34" charset="0"/>
              </a:rPr>
              <a:t>d</a:t>
            </a:r>
            <a:r>
              <a:rPr lang="en-US" altLang="en-US" sz="2000">
                <a:solidFill>
                  <a:srgbClr val="000000"/>
                </a:solidFill>
                <a:ea typeface="Times New Roman" panose="02020603050405020304" pitchFamily="18" charset="0"/>
                <a:cs typeface="Arial" panose="020B0604020202020204" pitchFamily="34" charset="0"/>
              </a:rPr>
              <a:t> permutation routing steps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a:extLst>
              <a:ext uri="{FF2B5EF4-FFF2-40B4-BE49-F238E27FC236}">
                <a16:creationId xmlns:a16="http://schemas.microsoft.com/office/drawing/2014/main" id="{5F16C19E-4EDD-5544-A39C-AF72C0B73DE4}"/>
              </a:ext>
            </a:extLst>
          </p:cNvPr>
          <p:cNvSpPr>
            <a:spLocks noGrp="1"/>
          </p:cNvSpPr>
          <p:nvPr>
            <p:ph type="dt" sz="quarter" idx="10"/>
          </p:nvPr>
        </p:nvSpPr>
        <p:spPr/>
        <p:txBody>
          <a:bodyPr/>
          <a:lstStyle/>
          <a:p>
            <a:pPr>
              <a:defRPr/>
            </a:pPr>
            <a:r>
              <a:rPr lang="en-US" altLang="en-US"/>
              <a:t>Winter 2021</a:t>
            </a:r>
          </a:p>
        </p:txBody>
      </p:sp>
      <p:sp>
        <p:nvSpPr>
          <p:cNvPr id="14" name="Footer Placeholder 4">
            <a:extLst>
              <a:ext uri="{FF2B5EF4-FFF2-40B4-BE49-F238E27FC236}">
                <a16:creationId xmlns:a16="http://schemas.microsoft.com/office/drawing/2014/main" id="{E481C293-3AB2-4142-A2F5-5951DE9FAD51}"/>
              </a:ext>
            </a:extLst>
          </p:cNvPr>
          <p:cNvSpPr>
            <a:spLocks noGrp="1"/>
          </p:cNvSpPr>
          <p:nvPr>
            <p:ph type="ftr" sz="quarter" idx="11"/>
          </p:nvPr>
        </p:nvSpPr>
        <p:spPr/>
        <p:txBody>
          <a:bodyPr/>
          <a:lstStyle/>
          <a:p>
            <a:pPr>
              <a:defRPr/>
            </a:pPr>
            <a:r>
              <a:rPr lang="en-US" altLang="en-US"/>
              <a:t>Parallel Processing, Some Broad Topics</a:t>
            </a:r>
          </a:p>
        </p:txBody>
      </p:sp>
      <p:sp>
        <p:nvSpPr>
          <p:cNvPr id="87044" name="Slide Number Placeholder 5">
            <a:extLst>
              <a:ext uri="{FF2B5EF4-FFF2-40B4-BE49-F238E27FC236}">
                <a16:creationId xmlns:a16="http://schemas.microsoft.com/office/drawing/2014/main" id="{BBEC025F-0476-DC4E-8632-8304EDBD708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5FC4198E-D0CB-9945-BA67-44F422C97721}" type="slidenum">
              <a:rPr lang="en-US" altLang="en-US" sz="1200" smtClean="0"/>
              <a:pPr>
                <a:spcBef>
                  <a:spcPct val="0"/>
                </a:spcBef>
                <a:buFontTx/>
                <a:buNone/>
              </a:pPr>
              <a:t>80</a:t>
            </a:fld>
            <a:endParaRPr lang="en-US" altLang="en-US" sz="1200"/>
          </a:p>
        </p:txBody>
      </p:sp>
      <p:sp>
        <p:nvSpPr>
          <p:cNvPr id="87045" name="Rectangle 2">
            <a:extLst>
              <a:ext uri="{FF2B5EF4-FFF2-40B4-BE49-F238E27FC236}">
                <a16:creationId xmlns:a16="http://schemas.microsoft.com/office/drawing/2014/main" id="{973371FB-0968-6142-82D4-5113AC4AA3CD}"/>
              </a:ext>
            </a:extLst>
          </p:cNvPr>
          <p:cNvSpPr>
            <a:spLocks noGrp="1" noChangeArrowheads="1"/>
          </p:cNvSpPr>
          <p:nvPr>
            <p:ph type="title"/>
          </p:nvPr>
        </p:nvSpPr>
        <p:spPr>
          <a:xfrm>
            <a:off x="304800" y="152400"/>
            <a:ext cx="8534400" cy="609600"/>
          </a:xfrm>
        </p:spPr>
        <p:txBody>
          <a:bodyPr/>
          <a:lstStyle/>
          <a:p>
            <a:pPr eaLnBrk="1" hangingPunct="1"/>
            <a:r>
              <a:rPr lang="en-US" altLang="en-US" sz="2800"/>
              <a:t>The End of the Line: System Failure</a:t>
            </a:r>
          </a:p>
        </p:txBody>
      </p:sp>
      <p:sp>
        <p:nvSpPr>
          <p:cNvPr id="87046" name="Rectangle 3">
            <a:extLst>
              <a:ext uri="{FF2B5EF4-FFF2-40B4-BE49-F238E27FC236}">
                <a16:creationId xmlns:a16="http://schemas.microsoft.com/office/drawing/2014/main" id="{54AA1C80-073D-D043-AFBD-62BCD8273C7B}"/>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7047" name="Rectangle 4">
            <a:extLst>
              <a:ext uri="{FF2B5EF4-FFF2-40B4-BE49-F238E27FC236}">
                <a16:creationId xmlns:a16="http://schemas.microsoft.com/office/drawing/2014/main" id="{6CB2C7C9-440B-FF48-8EAA-D6C9EE200B74}"/>
              </a:ext>
            </a:extLst>
          </p:cNvPr>
          <p:cNvSpPr>
            <a:spLocks noChangeArrowheads="1"/>
          </p:cNvSpPr>
          <p:nvPr/>
        </p:nvSpPr>
        <p:spPr bwMode="auto">
          <a:xfrm>
            <a:off x="0" y="2371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7048" name="Rectangle 6">
            <a:extLst>
              <a:ext uri="{FF2B5EF4-FFF2-40B4-BE49-F238E27FC236}">
                <a16:creationId xmlns:a16="http://schemas.microsoft.com/office/drawing/2014/main" id="{D15E2719-DCC1-7540-98E1-AE55EBB91269}"/>
              </a:ext>
            </a:extLst>
          </p:cNvPr>
          <p:cNvSpPr>
            <a:spLocks noChangeArrowheads="1"/>
          </p:cNvSpPr>
          <p:nvPr/>
        </p:nvSpPr>
        <p:spPr bwMode="auto">
          <a:xfrm>
            <a:off x="0" y="2209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7049" name="Rectangle 8">
            <a:extLst>
              <a:ext uri="{FF2B5EF4-FFF2-40B4-BE49-F238E27FC236}">
                <a16:creationId xmlns:a16="http://schemas.microsoft.com/office/drawing/2014/main" id="{03D39843-2B81-C245-9FBC-520119516536}"/>
              </a:ext>
            </a:extLst>
          </p:cNvPr>
          <p:cNvSpPr>
            <a:spLocks noChangeArrowheads="1"/>
          </p:cNvSpPr>
          <p:nvPr/>
        </p:nvSpPr>
        <p:spPr bwMode="auto">
          <a:xfrm>
            <a:off x="0" y="2495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nvGrpSpPr>
          <p:cNvPr id="87050" name="Group 18">
            <a:extLst>
              <a:ext uri="{FF2B5EF4-FFF2-40B4-BE49-F238E27FC236}">
                <a16:creationId xmlns:a16="http://schemas.microsoft.com/office/drawing/2014/main" id="{832EFB4A-9704-7145-87DA-E151689FDED7}"/>
              </a:ext>
            </a:extLst>
          </p:cNvPr>
          <p:cNvGrpSpPr>
            <a:grpSpLocks/>
          </p:cNvGrpSpPr>
          <p:nvPr/>
        </p:nvGrpSpPr>
        <p:grpSpPr bwMode="auto">
          <a:xfrm>
            <a:off x="6477000" y="838200"/>
            <a:ext cx="2427288" cy="5181600"/>
            <a:chOff x="4080" y="528"/>
            <a:chExt cx="1529" cy="3264"/>
          </a:xfrm>
        </p:grpSpPr>
        <p:pic>
          <p:nvPicPr>
            <p:cNvPr id="87052" name="Picture 13">
              <a:extLst>
                <a:ext uri="{FF2B5EF4-FFF2-40B4-BE49-F238E27FC236}">
                  <a16:creationId xmlns:a16="http://schemas.microsoft.com/office/drawing/2014/main" id="{3DFA2CB6-9F1F-7B45-A218-419F0C4B43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528"/>
              <a:ext cx="1529" cy="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053" name="AutoShape 14">
              <a:extLst>
                <a:ext uri="{FF2B5EF4-FFF2-40B4-BE49-F238E27FC236}">
                  <a16:creationId xmlns:a16="http://schemas.microsoft.com/office/drawing/2014/main" id="{A2D1EF76-4D91-144B-A57B-D878D60E6077}"/>
                </a:ext>
              </a:extLst>
            </p:cNvPr>
            <p:cNvSpPr>
              <a:spLocks noChangeArrowheads="1"/>
            </p:cNvSpPr>
            <p:nvPr/>
          </p:nvSpPr>
          <p:spPr bwMode="auto">
            <a:xfrm>
              <a:off x="4347" y="3535"/>
              <a:ext cx="1250" cy="240"/>
            </a:xfrm>
            <a:prstGeom prst="roundRect">
              <a:avLst>
                <a:gd name="adj" fmla="val 38333"/>
              </a:avLst>
            </a:prstGeom>
            <a:solidFill>
              <a:srgbClr val="FFCC66">
                <a:alpha val="4901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7054" name="Line 15">
              <a:extLst>
                <a:ext uri="{FF2B5EF4-FFF2-40B4-BE49-F238E27FC236}">
                  <a16:creationId xmlns:a16="http://schemas.microsoft.com/office/drawing/2014/main" id="{C3B27A7B-DFE2-BC4C-8D1B-BAAAE7D24BCC}"/>
                </a:ext>
              </a:extLst>
            </p:cNvPr>
            <p:cNvSpPr>
              <a:spLocks noChangeShapeType="1"/>
            </p:cNvSpPr>
            <p:nvPr/>
          </p:nvSpPr>
          <p:spPr bwMode="auto">
            <a:xfrm flipV="1">
              <a:off x="4117" y="3648"/>
              <a:ext cx="24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55" name="Line 16">
              <a:extLst>
                <a:ext uri="{FF2B5EF4-FFF2-40B4-BE49-F238E27FC236}">
                  <a16:creationId xmlns:a16="http://schemas.microsoft.com/office/drawing/2014/main" id="{750FCF74-FC6B-B34B-A272-ADCA8EEC90F9}"/>
                </a:ext>
              </a:extLst>
            </p:cNvPr>
            <p:cNvSpPr>
              <a:spLocks noChangeShapeType="1"/>
            </p:cNvSpPr>
            <p:nvPr/>
          </p:nvSpPr>
          <p:spPr bwMode="auto">
            <a:xfrm flipH="1">
              <a:off x="4600" y="3282"/>
              <a:ext cx="0" cy="24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7051" name="Text Box 17">
            <a:extLst>
              <a:ext uri="{FF2B5EF4-FFF2-40B4-BE49-F238E27FC236}">
                <a16:creationId xmlns:a16="http://schemas.microsoft.com/office/drawing/2014/main" id="{93CF347B-5B02-F646-A2E5-7B7617A29AA9}"/>
              </a:ext>
            </a:extLst>
          </p:cNvPr>
          <p:cNvSpPr txBox="1">
            <a:spLocks noChangeArrowheads="1"/>
          </p:cNvSpPr>
          <p:nvPr/>
        </p:nvSpPr>
        <p:spPr bwMode="auto">
          <a:xfrm>
            <a:off x="381000" y="914400"/>
            <a:ext cx="6172200" cy="506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0"/>
              </a:spcBef>
              <a:buFontTx/>
              <a:buNone/>
            </a:pPr>
            <a:r>
              <a:rPr lang="en-US" altLang="en-US" sz="2000"/>
              <a:t>Failures are caused in two ways (sideways and downward transitions into the failed state):</a:t>
            </a:r>
          </a:p>
          <a:p>
            <a:pPr eaLnBrk="1" hangingPunct="1">
              <a:lnSpc>
                <a:spcPct val="95000"/>
              </a:lnSpc>
              <a:spcBef>
                <a:spcPct val="0"/>
              </a:spcBef>
              <a:buFontTx/>
              <a:buNone/>
            </a:pPr>
            <a:endParaRPr lang="en-US" altLang="en-US" sz="800"/>
          </a:p>
          <a:p>
            <a:pPr eaLnBrk="1" hangingPunct="1">
              <a:lnSpc>
                <a:spcPct val="95000"/>
              </a:lnSpc>
              <a:spcBef>
                <a:spcPct val="0"/>
              </a:spcBef>
              <a:buFontTx/>
              <a:buNone/>
            </a:pPr>
            <a:r>
              <a:rPr lang="en-US" altLang="en-US" sz="2000"/>
              <a:t>    a.  It is hard to believe, but some systems do not </a:t>
            </a:r>
          </a:p>
          <a:p>
            <a:pPr eaLnBrk="1" hangingPunct="1">
              <a:lnSpc>
                <a:spcPct val="95000"/>
              </a:lnSpc>
              <a:spcBef>
                <a:spcPct val="0"/>
              </a:spcBef>
              <a:buFontTx/>
              <a:buNone/>
            </a:pPr>
            <a:r>
              <a:rPr lang="en-US" altLang="en-US" sz="2000"/>
              <a:t>         work as intended from the outset</a:t>
            </a:r>
          </a:p>
          <a:p>
            <a:pPr eaLnBrk="1" hangingPunct="1">
              <a:lnSpc>
                <a:spcPct val="95000"/>
              </a:lnSpc>
              <a:spcBef>
                <a:spcPct val="0"/>
              </a:spcBef>
              <a:buFontTx/>
              <a:buNone/>
            </a:pPr>
            <a:r>
              <a:rPr lang="en-US" altLang="en-US" sz="2000"/>
              <a:t>    b.  Degradation beyond an acceptable threshold</a:t>
            </a:r>
          </a:p>
          <a:p>
            <a:pPr eaLnBrk="1" hangingPunct="1">
              <a:lnSpc>
                <a:spcPct val="95000"/>
              </a:lnSpc>
              <a:spcBef>
                <a:spcPct val="0"/>
              </a:spcBef>
              <a:buFontTx/>
              <a:buNone/>
            </a:pPr>
            <a:r>
              <a:rPr lang="en-US" altLang="en-US" sz="2000"/>
              <a:t>         </a:t>
            </a:r>
          </a:p>
          <a:p>
            <a:pPr eaLnBrk="1" hangingPunct="1">
              <a:lnSpc>
                <a:spcPct val="95000"/>
              </a:lnSpc>
              <a:spcBef>
                <a:spcPct val="0"/>
              </a:spcBef>
              <a:buFontTx/>
              <a:buNone/>
            </a:pPr>
            <a:r>
              <a:rPr lang="en-US" altLang="en-US" sz="2000"/>
              <a:t>It is instructive to skip a level and relate failures of a gracefully degrading system directly to malfunctions</a:t>
            </a:r>
          </a:p>
          <a:p>
            <a:pPr eaLnBrk="1" hangingPunct="1">
              <a:lnSpc>
                <a:spcPct val="95000"/>
              </a:lnSpc>
              <a:spcBef>
                <a:spcPct val="0"/>
              </a:spcBef>
              <a:buFontTx/>
              <a:buNone/>
            </a:pPr>
            <a:endParaRPr lang="en-US" altLang="en-US" sz="800"/>
          </a:p>
          <a:p>
            <a:pPr eaLnBrk="1" hangingPunct="1">
              <a:lnSpc>
                <a:spcPct val="95000"/>
              </a:lnSpc>
              <a:spcBef>
                <a:spcPct val="0"/>
              </a:spcBef>
              <a:buFontTx/>
              <a:buNone/>
            </a:pPr>
            <a:r>
              <a:rPr lang="en-US" altLang="en-US" sz="2000"/>
              <a:t>Then, failures can be attributed to:</a:t>
            </a:r>
            <a:endParaRPr lang="en-US" altLang="en-US" sz="2000" i="1"/>
          </a:p>
          <a:p>
            <a:pPr eaLnBrk="1" hangingPunct="1">
              <a:lnSpc>
                <a:spcPct val="95000"/>
              </a:lnSpc>
              <a:spcBef>
                <a:spcPct val="0"/>
              </a:spcBef>
              <a:buFontTx/>
              <a:buNone/>
            </a:pPr>
            <a:endParaRPr lang="en-US" altLang="en-US" sz="800" i="1"/>
          </a:p>
          <a:p>
            <a:pPr eaLnBrk="1" hangingPunct="1">
              <a:lnSpc>
                <a:spcPct val="95000"/>
              </a:lnSpc>
              <a:spcBef>
                <a:spcPct val="0"/>
              </a:spcBef>
              <a:buFontTx/>
              <a:buNone/>
            </a:pPr>
            <a:r>
              <a:rPr lang="en-US" altLang="en-US" sz="2000" i="1"/>
              <a:t>    </a:t>
            </a:r>
            <a:r>
              <a:rPr lang="en-US" altLang="en-US" sz="2000"/>
              <a:t>1.</a:t>
            </a:r>
            <a:r>
              <a:rPr lang="en-US" altLang="en-US" sz="2000" i="1"/>
              <a:t> </a:t>
            </a:r>
            <a:r>
              <a:rPr lang="en-US" altLang="en-US" sz="2000"/>
              <a:t>Isolated malfunction of a critical subsystem </a:t>
            </a:r>
          </a:p>
          <a:p>
            <a:pPr eaLnBrk="1" hangingPunct="1">
              <a:lnSpc>
                <a:spcPct val="95000"/>
              </a:lnSpc>
              <a:spcBef>
                <a:spcPct val="0"/>
              </a:spcBef>
              <a:buFontTx/>
              <a:buNone/>
            </a:pPr>
            <a:r>
              <a:rPr lang="en-US" altLang="en-US" sz="2000"/>
              <a:t>    2. Catastrophic malfunctions (space-domain)</a:t>
            </a:r>
          </a:p>
          <a:p>
            <a:pPr eaLnBrk="1" hangingPunct="1">
              <a:lnSpc>
                <a:spcPct val="95000"/>
              </a:lnSpc>
              <a:spcBef>
                <a:spcPct val="0"/>
              </a:spcBef>
              <a:buFontTx/>
              <a:buNone/>
            </a:pPr>
            <a:r>
              <a:rPr lang="en-US" altLang="en-US" sz="2000"/>
              <a:t>    3. Accumulation of malfunctions (time-domain)</a:t>
            </a:r>
          </a:p>
          <a:p>
            <a:pPr eaLnBrk="1" hangingPunct="1">
              <a:lnSpc>
                <a:spcPct val="95000"/>
              </a:lnSpc>
              <a:spcBef>
                <a:spcPct val="0"/>
              </a:spcBef>
              <a:buFontTx/>
              <a:buNone/>
            </a:pPr>
            <a:r>
              <a:rPr lang="en-US" altLang="en-US" sz="2000"/>
              <a:t>    4. Resource exhaustion</a:t>
            </a:r>
          </a:p>
          <a:p>
            <a:pPr eaLnBrk="1" hangingPunct="1">
              <a:lnSpc>
                <a:spcPct val="95000"/>
              </a:lnSpc>
              <a:spcBef>
                <a:spcPct val="0"/>
              </a:spcBef>
              <a:buFontTx/>
              <a:buNone/>
            </a:pPr>
            <a:endParaRPr lang="en-US" altLang="en-US" sz="2000"/>
          </a:p>
          <a:p>
            <a:pPr eaLnBrk="1" hangingPunct="1">
              <a:lnSpc>
                <a:spcPct val="95000"/>
              </a:lnSpc>
              <a:spcBef>
                <a:spcPct val="0"/>
              </a:spcBef>
              <a:buFontTx/>
              <a:buNone/>
            </a:pPr>
            <a:r>
              <a:rPr lang="en-US" altLang="en-US" sz="2000"/>
              <a:t>Experimental studies have shown that the first two causes of failures are the most common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a:extLst>
              <a:ext uri="{FF2B5EF4-FFF2-40B4-BE49-F238E27FC236}">
                <a16:creationId xmlns:a16="http://schemas.microsoft.com/office/drawing/2014/main" id="{B354E64B-2FE9-2C41-8819-75861B23AD54}"/>
              </a:ext>
            </a:extLst>
          </p:cNvPr>
          <p:cNvSpPr>
            <a:spLocks noGrp="1"/>
          </p:cNvSpPr>
          <p:nvPr>
            <p:ph type="dt" sz="quarter" idx="10"/>
          </p:nvPr>
        </p:nvSpPr>
        <p:spPr/>
        <p:txBody>
          <a:bodyPr/>
          <a:lstStyle/>
          <a:p>
            <a:pPr>
              <a:defRPr/>
            </a:pPr>
            <a:r>
              <a:rPr lang="en-US" altLang="en-US"/>
              <a:t>Winter 2021</a:t>
            </a:r>
          </a:p>
        </p:txBody>
      </p:sp>
      <p:sp>
        <p:nvSpPr>
          <p:cNvPr id="23" name="Footer Placeholder 4">
            <a:extLst>
              <a:ext uri="{FF2B5EF4-FFF2-40B4-BE49-F238E27FC236}">
                <a16:creationId xmlns:a16="http://schemas.microsoft.com/office/drawing/2014/main" id="{83D53F71-98D0-8248-AE7E-810B42587833}"/>
              </a:ext>
            </a:extLst>
          </p:cNvPr>
          <p:cNvSpPr>
            <a:spLocks noGrp="1"/>
          </p:cNvSpPr>
          <p:nvPr>
            <p:ph type="ftr" sz="quarter" idx="11"/>
          </p:nvPr>
        </p:nvSpPr>
        <p:spPr/>
        <p:txBody>
          <a:bodyPr/>
          <a:lstStyle/>
          <a:p>
            <a:pPr>
              <a:defRPr/>
            </a:pPr>
            <a:r>
              <a:rPr lang="en-US" altLang="en-US"/>
              <a:t>Parallel Processing, Some Broad Topics</a:t>
            </a:r>
          </a:p>
        </p:txBody>
      </p:sp>
      <p:sp>
        <p:nvSpPr>
          <p:cNvPr id="88068" name="Slide Number Placeholder 5">
            <a:extLst>
              <a:ext uri="{FF2B5EF4-FFF2-40B4-BE49-F238E27FC236}">
                <a16:creationId xmlns:a16="http://schemas.microsoft.com/office/drawing/2014/main" id="{5606B46F-1585-824C-9F70-C3BB077B890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E7ADBB21-2A64-E641-B966-643164F4E4C1}" type="slidenum">
              <a:rPr lang="en-US" altLang="en-US" sz="1200" smtClean="0"/>
              <a:pPr>
                <a:spcBef>
                  <a:spcPct val="0"/>
                </a:spcBef>
                <a:buFontTx/>
                <a:buNone/>
              </a:pPr>
              <a:t>81</a:t>
            </a:fld>
            <a:endParaRPr lang="en-US" altLang="en-US" sz="1200"/>
          </a:p>
        </p:txBody>
      </p:sp>
      <p:sp>
        <p:nvSpPr>
          <p:cNvPr id="88069" name="Rectangle 2">
            <a:extLst>
              <a:ext uri="{FF2B5EF4-FFF2-40B4-BE49-F238E27FC236}">
                <a16:creationId xmlns:a16="http://schemas.microsoft.com/office/drawing/2014/main" id="{2C5A68A5-A1B8-3747-88F9-00FC4711B599}"/>
              </a:ext>
            </a:extLst>
          </p:cNvPr>
          <p:cNvSpPr>
            <a:spLocks noGrp="1" noChangeArrowheads="1"/>
          </p:cNvSpPr>
          <p:nvPr>
            <p:ph type="title"/>
          </p:nvPr>
        </p:nvSpPr>
        <p:spPr>
          <a:xfrm>
            <a:off x="304800" y="457200"/>
            <a:ext cx="8458200" cy="914400"/>
          </a:xfrm>
        </p:spPr>
        <p:txBody>
          <a:bodyPr/>
          <a:lstStyle/>
          <a:p>
            <a:pPr eaLnBrk="1" hangingPunct="1"/>
            <a:r>
              <a:rPr lang="en-US" altLang="en-US" sz="3600"/>
              <a:t>20  System and Software Issues</a:t>
            </a:r>
          </a:p>
        </p:txBody>
      </p:sp>
      <p:sp>
        <p:nvSpPr>
          <p:cNvPr id="88070" name="Text Box 3">
            <a:extLst>
              <a:ext uri="{FF2B5EF4-FFF2-40B4-BE49-F238E27FC236}">
                <a16:creationId xmlns:a16="http://schemas.microsoft.com/office/drawing/2014/main" id="{6433028F-92E3-D443-BEB6-DD6940782647}"/>
              </a:ext>
            </a:extLst>
          </p:cNvPr>
          <p:cNvSpPr txBox="1">
            <a:spLocks noChangeArrowheads="1"/>
          </p:cNvSpPr>
          <p:nvPr/>
        </p:nvSpPr>
        <p:spPr bwMode="auto">
          <a:xfrm>
            <a:off x="304800" y="1447800"/>
            <a:ext cx="8534400" cy="1187450"/>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333399"/>
                </a:solidFill>
              </a:rPr>
              <a:t>  Fill void in covering system, software and application topics:</a:t>
            </a:r>
          </a:p>
          <a:p>
            <a:pPr lvl="1" eaLnBrk="1" hangingPunct="1">
              <a:spcBef>
                <a:spcPct val="0"/>
              </a:spcBef>
              <a:buFontTx/>
              <a:buChar char="•"/>
            </a:pPr>
            <a:r>
              <a:rPr lang="en-US" altLang="en-US" sz="2400">
                <a:solidFill>
                  <a:srgbClr val="333399"/>
                </a:solidFill>
              </a:rPr>
              <a:t>  Introduce interaction and synchronization issues</a:t>
            </a:r>
          </a:p>
          <a:p>
            <a:pPr lvl="1" eaLnBrk="1" hangingPunct="1">
              <a:spcBef>
                <a:spcPct val="0"/>
              </a:spcBef>
              <a:buFontTx/>
              <a:buChar char="•"/>
            </a:pPr>
            <a:r>
              <a:rPr lang="en-US" altLang="en-US" sz="2400">
                <a:solidFill>
                  <a:srgbClr val="333399"/>
                </a:solidFill>
              </a:rPr>
              <a:t>  Review progress in system and application software</a:t>
            </a:r>
          </a:p>
        </p:txBody>
      </p:sp>
      <p:graphicFrame>
        <p:nvGraphicFramePr>
          <p:cNvPr id="205828" name="Group 4">
            <a:extLst>
              <a:ext uri="{FF2B5EF4-FFF2-40B4-BE49-F238E27FC236}">
                <a16:creationId xmlns:a16="http://schemas.microsoft.com/office/drawing/2014/main" id="{1ADA6514-D518-7F41-AA5B-3322418D215D}"/>
              </a:ext>
            </a:extLst>
          </p:cNvPr>
          <p:cNvGraphicFramePr>
            <a:graphicFrameLocks noGrp="1"/>
          </p:cNvGraphicFramePr>
          <p:nvPr>
            <p:ph idx="1"/>
          </p:nvPr>
        </p:nvGraphicFramePr>
        <p:xfrm>
          <a:off x="914400" y="3048000"/>
          <a:ext cx="7239000" cy="2773363"/>
        </p:xfrm>
        <a:graphic>
          <a:graphicData uri="http://schemas.openxmlformats.org/drawingml/2006/table">
            <a:tbl>
              <a:tblPr/>
              <a:tblGrid>
                <a:gridCol w="7239000">
                  <a:extLst>
                    <a:ext uri="{9D8B030D-6E8A-4147-A177-3AD203B41FA5}">
                      <a16:colId xmlns:a16="http://schemas.microsoft.com/office/drawing/2014/main" val="20000"/>
                    </a:ext>
                  </a:extLst>
                </a:gridCol>
              </a:tblGrid>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99"/>
                          </a:solidFill>
                          <a:effectLst/>
                          <a:latin typeface="Arial" charset="0"/>
                          <a:ea typeface="Times New Roman" pitchFamily="18" charset="0"/>
                          <a:cs typeface="Arial" charset="0"/>
                        </a:rPr>
                        <a:t>Topics in This Chapter</a:t>
                      </a:r>
                      <a:endParaRPr kumimoji="0" lang="en-US" altLang="en-US" sz="2000" b="0" i="0" u="none" strike="noStrike" cap="none" normalizeH="0" baseline="0">
                        <a:ln>
                          <a:noFill/>
                        </a:ln>
                        <a:solidFill>
                          <a:srgbClr val="FFFF99"/>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20.1   Coordination and Synchronization</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20.2   Parallel Programming</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20.3   Software Portability and Standards</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20.4   Parallel Operating Systems</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20.5   Parallel File Systems</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20.6   Hardware/Software Interaction</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a:extLst>
              <a:ext uri="{FF2B5EF4-FFF2-40B4-BE49-F238E27FC236}">
                <a16:creationId xmlns:a16="http://schemas.microsoft.com/office/drawing/2014/main" id="{ABACF4A6-C316-2449-AD77-2F004233C610}"/>
              </a:ext>
            </a:extLst>
          </p:cNvPr>
          <p:cNvSpPr>
            <a:spLocks noGrp="1"/>
          </p:cNvSpPr>
          <p:nvPr>
            <p:ph type="dt" sz="quarter" idx="10"/>
          </p:nvPr>
        </p:nvSpPr>
        <p:spPr/>
        <p:txBody>
          <a:bodyPr/>
          <a:lstStyle/>
          <a:p>
            <a:pPr>
              <a:defRPr/>
            </a:pPr>
            <a:r>
              <a:rPr lang="en-US" altLang="en-US"/>
              <a:t>Winter 2021</a:t>
            </a:r>
          </a:p>
        </p:txBody>
      </p:sp>
      <p:sp>
        <p:nvSpPr>
          <p:cNvPr id="16" name="Footer Placeholder 4">
            <a:extLst>
              <a:ext uri="{FF2B5EF4-FFF2-40B4-BE49-F238E27FC236}">
                <a16:creationId xmlns:a16="http://schemas.microsoft.com/office/drawing/2014/main" id="{98DD738B-221B-1E41-9BB1-C2E343B8D38C}"/>
              </a:ext>
            </a:extLst>
          </p:cNvPr>
          <p:cNvSpPr>
            <a:spLocks noGrp="1"/>
          </p:cNvSpPr>
          <p:nvPr>
            <p:ph type="ftr" sz="quarter" idx="11"/>
          </p:nvPr>
        </p:nvSpPr>
        <p:spPr/>
        <p:txBody>
          <a:bodyPr/>
          <a:lstStyle/>
          <a:p>
            <a:pPr>
              <a:defRPr/>
            </a:pPr>
            <a:r>
              <a:rPr lang="en-US" altLang="en-US"/>
              <a:t>Parallel Processing, Some Broad Topics</a:t>
            </a:r>
          </a:p>
        </p:txBody>
      </p:sp>
      <p:sp>
        <p:nvSpPr>
          <p:cNvPr id="89092" name="Slide Number Placeholder 5">
            <a:extLst>
              <a:ext uri="{FF2B5EF4-FFF2-40B4-BE49-F238E27FC236}">
                <a16:creationId xmlns:a16="http://schemas.microsoft.com/office/drawing/2014/main" id="{951AEA44-FC9D-E942-917C-B475A27E51D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23F44F94-4406-704F-A936-FEC128089FBF}" type="slidenum">
              <a:rPr lang="en-US" altLang="en-US" sz="1200" smtClean="0"/>
              <a:pPr>
                <a:spcBef>
                  <a:spcPct val="0"/>
                </a:spcBef>
                <a:buFontTx/>
                <a:buNone/>
              </a:pPr>
              <a:t>82</a:t>
            </a:fld>
            <a:endParaRPr lang="en-US" altLang="en-US" sz="1200"/>
          </a:p>
        </p:txBody>
      </p:sp>
      <p:grpSp>
        <p:nvGrpSpPr>
          <p:cNvPr id="89093" name="Group 47">
            <a:extLst>
              <a:ext uri="{FF2B5EF4-FFF2-40B4-BE49-F238E27FC236}">
                <a16:creationId xmlns:a16="http://schemas.microsoft.com/office/drawing/2014/main" id="{29E1A9C4-CD2B-4E46-AB55-426E4B90DA04}"/>
              </a:ext>
            </a:extLst>
          </p:cNvPr>
          <p:cNvGrpSpPr>
            <a:grpSpLocks/>
          </p:cNvGrpSpPr>
          <p:nvPr/>
        </p:nvGrpSpPr>
        <p:grpSpPr bwMode="auto">
          <a:xfrm>
            <a:off x="5334000" y="609600"/>
            <a:ext cx="4648200" cy="5181600"/>
            <a:chOff x="3312" y="960"/>
            <a:chExt cx="2448" cy="2688"/>
          </a:xfrm>
        </p:grpSpPr>
        <p:graphicFrame>
          <p:nvGraphicFramePr>
            <p:cNvPr id="89103" name="Object 48">
              <a:extLst>
                <a:ext uri="{FF2B5EF4-FFF2-40B4-BE49-F238E27FC236}">
                  <a16:creationId xmlns:a16="http://schemas.microsoft.com/office/drawing/2014/main" id="{406DE49D-5F8C-2040-A0D2-86DB986B2CDA}"/>
                </a:ext>
              </a:extLst>
            </p:cNvPr>
            <p:cNvGraphicFramePr>
              <a:graphicFrameLocks noChangeAspect="1"/>
            </p:cNvGraphicFramePr>
            <p:nvPr/>
          </p:nvGraphicFramePr>
          <p:xfrm>
            <a:off x="3360" y="1056"/>
            <a:ext cx="2286" cy="2592"/>
          </p:xfrm>
          <a:graphic>
            <a:graphicData uri="http://schemas.openxmlformats.org/presentationml/2006/ole">
              <mc:AlternateContent xmlns:mc="http://schemas.openxmlformats.org/markup-compatibility/2006">
                <mc:Choice xmlns:v="urn:schemas-microsoft-com:vml" Requires="v">
                  <p:oleObj spid="_x0000_s89106" r:id="rId3" imgW="4025900" imgH="4559300" progId="MSDraw.Drawing.8.2">
                    <p:embed/>
                  </p:oleObj>
                </mc:Choice>
                <mc:Fallback>
                  <p:oleObj r:id="rId3" imgW="4025900" imgH="4559300" progId="MSDraw.Drawing.8.2">
                    <p:embed/>
                    <p:pic>
                      <p:nvPicPr>
                        <p:cNvPr id="0" name="Object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0" y="1056"/>
                          <a:ext cx="2286"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9104" name="Rectangle 49">
              <a:extLst>
                <a:ext uri="{FF2B5EF4-FFF2-40B4-BE49-F238E27FC236}">
                  <a16:creationId xmlns:a16="http://schemas.microsoft.com/office/drawing/2014/main" id="{776A394F-3813-4844-8E51-39D3837DE393}"/>
                </a:ext>
              </a:extLst>
            </p:cNvPr>
            <p:cNvSpPr>
              <a:spLocks noChangeArrowheads="1"/>
            </p:cNvSpPr>
            <p:nvPr/>
          </p:nvSpPr>
          <p:spPr bwMode="auto">
            <a:xfrm>
              <a:off x="3312" y="960"/>
              <a:ext cx="76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9105" name="Rectangle 50">
              <a:extLst>
                <a:ext uri="{FF2B5EF4-FFF2-40B4-BE49-F238E27FC236}">
                  <a16:creationId xmlns:a16="http://schemas.microsoft.com/office/drawing/2014/main" id="{E59537DC-F8C8-8F44-B883-3FCA1C7002EE}"/>
                </a:ext>
              </a:extLst>
            </p:cNvPr>
            <p:cNvSpPr>
              <a:spLocks noChangeArrowheads="1"/>
            </p:cNvSpPr>
            <p:nvPr/>
          </p:nvSpPr>
          <p:spPr bwMode="auto">
            <a:xfrm>
              <a:off x="4608" y="1008"/>
              <a:ext cx="1152" cy="4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sp>
        <p:nvSpPr>
          <p:cNvPr id="89094" name="Rectangle 2">
            <a:extLst>
              <a:ext uri="{FF2B5EF4-FFF2-40B4-BE49-F238E27FC236}">
                <a16:creationId xmlns:a16="http://schemas.microsoft.com/office/drawing/2014/main" id="{BE67A250-3F50-CA46-A906-8598AA631A76}"/>
              </a:ext>
            </a:extLst>
          </p:cNvPr>
          <p:cNvSpPr>
            <a:spLocks noGrp="1" noChangeArrowheads="1"/>
          </p:cNvSpPr>
          <p:nvPr>
            <p:ph type="title"/>
          </p:nvPr>
        </p:nvSpPr>
        <p:spPr>
          <a:xfrm>
            <a:off x="228600" y="152400"/>
            <a:ext cx="8610600" cy="685800"/>
          </a:xfrm>
        </p:spPr>
        <p:txBody>
          <a:bodyPr/>
          <a:lstStyle/>
          <a:p>
            <a:pPr eaLnBrk="1" hangingPunct="1"/>
            <a:r>
              <a:rPr lang="en-US" altLang="en-US" sz="3200"/>
              <a:t>20.1  Coordination and Synchronization</a:t>
            </a:r>
          </a:p>
        </p:txBody>
      </p:sp>
      <p:sp>
        <p:nvSpPr>
          <p:cNvPr id="89095" name="Rectangle 4">
            <a:extLst>
              <a:ext uri="{FF2B5EF4-FFF2-40B4-BE49-F238E27FC236}">
                <a16:creationId xmlns:a16="http://schemas.microsoft.com/office/drawing/2014/main" id="{AE757D14-BAD8-074B-A4AF-B5EE0AE154F6}"/>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9096" name="Text Box 7">
            <a:extLst>
              <a:ext uri="{FF2B5EF4-FFF2-40B4-BE49-F238E27FC236}">
                <a16:creationId xmlns:a16="http://schemas.microsoft.com/office/drawing/2014/main" id="{EE423790-361C-834A-B192-2DBF85052CB8}"/>
              </a:ext>
            </a:extLst>
          </p:cNvPr>
          <p:cNvSpPr txBox="1">
            <a:spLocks noChangeArrowheads="1"/>
          </p:cNvSpPr>
          <p:nvPr/>
        </p:nvSpPr>
        <p:spPr bwMode="auto">
          <a:xfrm>
            <a:off x="304800" y="914400"/>
            <a:ext cx="6248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Task interdependence is often more complicated than the simple prerequisite structure thus far considered</a:t>
            </a:r>
          </a:p>
        </p:txBody>
      </p:sp>
      <p:sp>
        <p:nvSpPr>
          <p:cNvPr id="89097" name="Rectangle 25">
            <a:extLst>
              <a:ext uri="{FF2B5EF4-FFF2-40B4-BE49-F238E27FC236}">
                <a16:creationId xmlns:a16="http://schemas.microsoft.com/office/drawing/2014/main" id="{8FCCEF4C-D79C-FB46-988C-21C88DB48C9A}"/>
              </a:ext>
            </a:extLst>
          </p:cNvPr>
          <p:cNvSpPr>
            <a:spLocks noChangeArrowheads="1"/>
          </p:cNvSpPr>
          <p:nvPr/>
        </p:nvSpPr>
        <p:spPr bwMode="auto">
          <a:xfrm>
            <a:off x="0" y="1828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9098" name="Rectangle 45">
            <a:extLst>
              <a:ext uri="{FF2B5EF4-FFF2-40B4-BE49-F238E27FC236}">
                <a16:creationId xmlns:a16="http://schemas.microsoft.com/office/drawing/2014/main" id="{CF7BC364-4DD6-0743-A951-2C12DF608FC4}"/>
              </a:ext>
            </a:extLst>
          </p:cNvPr>
          <p:cNvSpPr>
            <a:spLocks noChangeArrowheads="1"/>
          </p:cNvSpPr>
          <p:nvPr/>
        </p:nvSpPr>
        <p:spPr bwMode="auto">
          <a:xfrm>
            <a:off x="0" y="1752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nvGrpSpPr>
          <p:cNvPr id="89099" name="Group 54">
            <a:extLst>
              <a:ext uri="{FF2B5EF4-FFF2-40B4-BE49-F238E27FC236}">
                <a16:creationId xmlns:a16="http://schemas.microsoft.com/office/drawing/2014/main" id="{04C9EF06-7436-5E4F-BFB3-C825EB347657}"/>
              </a:ext>
            </a:extLst>
          </p:cNvPr>
          <p:cNvGrpSpPr>
            <a:grpSpLocks/>
          </p:cNvGrpSpPr>
          <p:nvPr/>
        </p:nvGrpSpPr>
        <p:grpSpPr bwMode="auto">
          <a:xfrm>
            <a:off x="228600" y="1828800"/>
            <a:ext cx="7848600" cy="4359275"/>
            <a:chOff x="240" y="1152"/>
            <a:chExt cx="4944" cy="2746"/>
          </a:xfrm>
        </p:grpSpPr>
        <p:graphicFrame>
          <p:nvGraphicFramePr>
            <p:cNvPr id="89101" name="Object 44">
              <a:extLst>
                <a:ext uri="{FF2B5EF4-FFF2-40B4-BE49-F238E27FC236}">
                  <a16:creationId xmlns:a16="http://schemas.microsoft.com/office/drawing/2014/main" id="{41D1A7D2-1035-F548-9D3A-9495B870C051}"/>
                </a:ext>
              </a:extLst>
            </p:cNvPr>
            <p:cNvGraphicFramePr>
              <a:graphicFrameLocks noChangeAspect="1"/>
            </p:cNvGraphicFramePr>
            <p:nvPr/>
          </p:nvGraphicFramePr>
          <p:xfrm>
            <a:off x="384" y="1152"/>
            <a:ext cx="3024" cy="2527"/>
          </p:xfrm>
          <a:graphic>
            <a:graphicData uri="http://schemas.openxmlformats.org/presentationml/2006/ole">
              <mc:AlternateContent xmlns:mc="http://schemas.openxmlformats.org/markup-compatibility/2006">
                <mc:Choice xmlns:v="urn:schemas-microsoft-com:vml" Requires="v">
                  <p:oleObj spid="_x0000_s89107" r:id="rId5" imgW="3619500" imgH="3022600" progId="MSDraw.Drawing.8.2">
                    <p:embed/>
                  </p:oleObj>
                </mc:Choice>
                <mc:Fallback>
                  <p:oleObj r:id="rId5" imgW="3619500" imgH="3022600" progId="MSDraw.Drawing.8.2">
                    <p:embed/>
                    <p:pic>
                      <p:nvPicPr>
                        <p:cNvPr id="0" name="Object 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 y="1152"/>
                          <a:ext cx="3024" cy="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9102" name="Text Box 46">
              <a:extLst>
                <a:ext uri="{FF2B5EF4-FFF2-40B4-BE49-F238E27FC236}">
                  <a16:creationId xmlns:a16="http://schemas.microsoft.com/office/drawing/2014/main" id="{150CBB61-2678-8047-B19B-5FCBC6915F68}"/>
                </a:ext>
              </a:extLst>
            </p:cNvPr>
            <p:cNvSpPr txBox="1">
              <a:spLocks noChangeArrowheads="1"/>
            </p:cNvSpPr>
            <p:nvPr/>
          </p:nvSpPr>
          <p:spPr bwMode="auto">
            <a:xfrm>
              <a:off x="240" y="3648"/>
              <a:ext cx="4944" cy="250"/>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20.1   </a:t>
              </a:r>
              <a:r>
                <a:rPr lang="en-US" altLang="en-US" sz="2000"/>
                <a:t>Automatic synchronization in message-passing systems</a:t>
              </a:r>
              <a:r>
                <a:rPr lang="en-US" altLang="en-US" sz="2000">
                  <a:solidFill>
                    <a:srgbClr val="000000"/>
                  </a:solidFill>
                  <a:cs typeface="Times New Roman" panose="02020603050405020304" pitchFamily="18" charset="0"/>
                </a:rPr>
                <a:t>.</a:t>
              </a:r>
            </a:p>
          </p:txBody>
        </p:sp>
      </p:grpSp>
      <p:sp>
        <p:nvSpPr>
          <p:cNvPr id="89100" name="AutoShape 52">
            <a:extLst>
              <a:ext uri="{FF2B5EF4-FFF2-40B4-BE49-F238E27FC236}">
                <a16:creationId xmlns:a16="http://schemas.microsoft.com/office/drawing/2014/main" id="{2C2B591A-BAD1-E84E-95E1-B2E27BC6C775}"/>
              </a:ext>
            </a:extLst>
          </p:cNvPr>
          <p:cNvSpPr>
            <a:spLocks noChangeArrowheads="1"/>
          </p:cNvSpPr>
          <p:nvPr/>
        </p:nvSpPr>
        <p:spPr bwMode="auto">
          <a:xfrm>
            <a:off x="6553200" y="838200"/>
            <a:ext cx="457200" cy="838200"/>
          </a:xfrm>
          <a:prstGeom prst="rightArrow">
            <a:avLst>
              <a:gd name="adj1" fmla="val 50000"/>
              <a:gd name="adj2" fmla="val 59722"/>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0100562E-4DF7-BE4B-84F7-7D0738BF5F07}"/>
              </a:ext>
            </a:extLst>
          </p:cNvPr>
          <p:cNvSpPr>
            <a:spLocks noGrp="1"/>
          </p:cNvSpPr>
          <p:nvPr>
            <p:ph type="dt" sz="quarter" idx="10"/>
          </p:nvPr>
        </p:nvSpPr>
        <p:spPr/>
        <p:txBody>
          <a:bodyPr/>
          <a:lstStyle/>
          <a:p>
            <a:pPr>
              <a:defRPr/>
            </a:pPr>
            <a:r>
              <a:rPr lang="en-US" altLang="en-US"/>
              <a:t>Winter 2021</a:t>
            </a:r>
          </a:p>
        </p:txBody>
      </p:sp>
      <p:sp>
        <p:nvSpPr>
          <p:cNvPr id="10" name="Footer Placeholder 4">
            <a:extLst>
              <a:ext uri="{FF2B5EF4-FFF2-40B4-BE49-F238E27FC236}">
                <a16:creationId xmlns:a16="http://schemas.microsoft.com/office/drawing/2014/main" id="{A62367B7-C37C-264B-8A25-3776770DC711}"/>
              </a:ext>
            </a:extLst>
          </p:cNvPr>
          <p:cNvSpPr>
            <a:spLocks noGrp="1"/>
          </p:cNvSpPr>
          <p:nvPr>
            <p:ph type="ftr" sz="quarter" idx="11"/>
          </p:nvPr>
        </p:nvSpPr>
        <p:spPr/>
        <p:txBody>
          <a:bodyPr/>
          <a:lstStyle/>
          <a:p>
            <a:pPr>
              <a:defRPr/>
            </a:pPr>
            <a:r>
              <a:rPr lang="en-US" altLang="en-US"/>
              <a:t>Parallel Processing, Some Broad Topics</a:t>
            </a:r>
          </a:p>
        </p:txBody>
      </p:sp>
      <p:sp>
        <p:nvSpPr>
          <p:cNvPr id="90116" name="Slide Number Placeholder 5">
            <a:extLst>
              <a:ext uri="{FF2B5EF4-FFF2-40B4-BE49-F238E27FC236}">
                <a16:creationId xmlns:a16="http://schemas.microsoft.com/office/drawing/2014/main" id="{4A733D3E-81FD-BE48-A18F-4E0A9F9F875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29999B9D-B2A2-4540-8AEB-B227B2FCD75D}" type="slidenum">
              <a:rPr lang="en-US" altLang="en-US" sz="1200" smtClean="0"/>
              <a:pPr>
                <a:spcBef>
                  <a:spcPct val="0"/>
                </a:spcBef>
                <a:buFontTx/>
                <a:buNone/>
              </a:pPr>
              <a:t>83</a:t>
            </a:fld>
            <a:endParaRPr lang="en-US" altLang="en-US" sz="1200"/>
          </a:p>
        </p:txBody>
      </p:sp>
      <p:sp>
        <p:nvSpPr>
          <p:cNvPr id="90117" name="Rectangle 2">
            <a:extLst>
              <a:ext uri="{FF2B5EF4-FFF2-40B4-BE49-F238E27FC236}">
                <a16:creationId xmlns:a16="http://schemas.microsoft.com/office/drawing/2014/main" id="{20013565-331E-A441-A4E8-C7202D8318F0}"/>
              </a:ext>
            </a:extLst>
          </p:cNvPr>
          <p:cNvSpPr>
            <a:spLocks noGrp="1" noChangeArrowheads="1"/>
          </p:cNvSpPr>
          <p:nvPr>
            <p:ph type="title"/>
          </p:nvPr>
        </p:nvSpPr>
        <p:spPr>
          <a:xfrm>
            <a:off x="381000" y="152400"/>
            <a:ext cx="8305800" cy="609600"/>
          </a:xfrm>
        </p:spPr>
        <p:txBody>
          <a:bodyPr/>
          <a:lstStyle/>
          <a:p>
            <a:pPr eaLnBrk="1" hangingPunct="1"/>
            <a:r>
              <a:rPr lang="en-US" altLang="en-US" sz="2800"/>
              <a:t>Synchronization with Shared Memory</a:t>
            </a:r>
          </a:p>
        </p:txBody>
      </p:sp>
      <p:sp>
        <p:nvSpPr>
          <p:cNvPr id="90118" name="Rectangle 3">
            <a:extLst>
              <a:ext uri="{FF2B5EF4-FFF2-40B4-BE49-F238E27FC236}">
                <a16:creationId xmlns:a16="http://schemas.microsoft.com/office/drawing/2014/main" id="{806C5AEA-CC55-D040-9029-652919BF13CC}"/>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0119" name="Rectangle 7">
            <a:extLst>
              <a:ext uri="{FF2B5EF4-FFF2-40B4-BE49-F238E27FC236}">
                <a16:creationId xmlns:a16="http://schemas.microsoft.com/office/drawing/2014/main" id="{23DBD87C-04E0-324B-97BD-A571952335C1}"/>
              </a:ext>
            </a:extLst>
          </p:cNvPr>
          <p:cNvSpPr>
            <a:spLocks noChangeArrowheads="1"/>
          </p:cNvSpPr>
          <p:nvPr/>
        </p:nvSpPr>
        <p:spPr bwMode="auto">
          <a:xfrm>
            <a:off x="0" y="1428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0120" name="Rectangle 10">
            <a:extLst>
              <a:ext uri="{FF2B5EF4-FFF2-40B4-BE49-F238E27FC236}">
                <a16:creationId xmlns:a16="http://schemas.microsoft.com/office/drawing/2014/main" id="{3EA5386F-E5AC-E847-97EF-E39ED4AADB7A}"/>
              </a:ext>
            </a:extLst>
          </p:cNvPr>
          <p:cNvSpPr>
            <a:spLocks noChangeArrowheads="1"/>
          </p:cNvSpPr>
          <p:nvPr/>
        </p:nvSpPr>
        <p:spPr bwMode="auto">
          <a:xfrm>
            <a:off x="0" y="2447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0121" name="Text Box 17">
            <a:extLst>
              <a:ext uri="{FF2B5EF4-FFF2-40B4-BE49-F238E27FC236}">
                <a16:creationId xmlns:a16="http://schemas.microsoft.com/office/drawing/2014/main" id="{C99B818F-43BC-E944-865D-61DD8DFC70D1}"/>
              </a:ext>
            </a:extLst>
          </p:cNvPr>
          <p:cNvSpPr txBox="1">
            <a:spLocks noChangeArrowheads="1"/>
          </p:cNvSpPr>
          <p:nvPr/>
        </p:nvSpPr>
        <p:spPr bwMode="auto">
          <a:xfrm>
            <a:off x="304800" y="838200"/>
            <a:ext cx="8534400" cy="39687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Accomplished by accessing specially designated shared control variables </a:t>
            </a:r>
          </a:p>
        </p:txBody>
      </p:sp>
      <p:sp>
        <p:nvSpPr>
          <p:cNvPr id="90122" name="Text Box 18">
            <a:extLst>
              <a:ext uri="{FF2B5EF4-FFF2-40B4-BE49-F238E27FC236}">
                <a16:creationId xmlns:a16="http://schemas.microsoft.com/office/drawing/2014/main" id="{A9A7D43C-7473-0241-BB3B-1A2899F5EF25}"/>
              </a:ext>
            </a:extLst>
          </p:cNvPr>
          <p:cNvSpPr txBox="1">
            <a:spLocks noChangeArrowheads="1"/>
          </p:cNvSpPr>
          <p:nvPr/>
        </p:nvSpPr>
        <p:spPr bwMode="auto">
          <a:xfrm>
            <a:off x="304800" y="1371600"/>
            <a:ext cx="8534400" cy="1860550"/>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The fetch-and-add instruction constitutes a useful atomic operation </a:t>
            </a:r>
          </a:p>
          <a:p>
            <a:pPr eaLnBrk="1" hangingPunct="1">
              <a:spcBef>
                <a:spcPct val="0"/>
              </a:spcBef>
              <a:buFontTx/>
              <a:buNone/>
            </a:pPr>
            <a:endParaRPr lang="en-US" altLang="en-US" sz="800"/>
          </a:p>
          <a:p>
            <a:pPr eaLnBrk="1" hangingPunct="1">
              <a:spcBef>
                <a:spcPct val="0"/>
              </a:spcBef>
              <a:buFontTx/>
              <a:buNone/>
            </a:pPr>
            <a:r>
              <a:rPr lang="en-US" altLang="en-US" sz="2000"/>
              <a:t>      If the current value of </a:t>
            </a:r>
            <a:r>
              <a:rPr lang="en-US" altLang="en-US" sz="2000" i="1"/>
              <a:t>x</a:t>
            </a:r>
            <a:r>
              <a:rPr lang="en-US" altLang="en-US" sz="2000"/>
              <a:t> is </a:t>
            </a:r>
            <a:r>
              <a:rPr lang="en-US" altLang="en-US" sz="2000" i="1"/>
              <a:t>c</a:t>
            </a:r>
            <a:r>
              <a:rPr lang="en-US" altLang="en-US" sz="2000"/>
              <a:t>, fetch-and-add(</a:t>
            </a:r>
            <a:r>
              <a:rPr lang="en-US" altLang="en-US" sz="2000" i="1"/>
              <a:t>x</a:t>
            </a:r>
            <a:r>
              <a:rPr lang="en-US" altLang="en-US" sz="2000"/>
              <a:t>, </a:t>
            </a:r>
            <a:r>
              <a:rPr lang="en-US" altLang="en-US" sz="2000" i="1"/>
              <a:t>a</a:t>
            </a:r>
            <a:r>
              <a:rPr lang="en-US" altLang="en-US" sz="2000"/>
              <a:t>) returns </a:t>
            </a:r>
            <a:r>
              <a:rPr lang="en-US" altLang="en-US" sz="2000" i="1"/>
              <a:t>c</a:t>
            </a:r>
            <a:r>
              <a:rPr lang="en-US" altLang="en-US" sz="2000"/>
              <a:t> to the </a:t>
            </a:r>
          </a:p>
          <a:p>
            <a:pPr eaLnBrk="1" hangingPunct="1">
              <a:spcBef>
                <a:spcPct val="0"/>
              </a:spcBef>
              <a:buFontTx/>
              <a:buNone/>
            </a:pPr>
            <a:r>
              <a:rPr lang="en-US" altLang="en-US" sz="2000"/>
              <a:t>      process and overwrites </a:t>
            </a:r>
            <a:r>
              <a:rPr lang="en-US" altLang="en-US" sz="2000" i="1"/>
              <a:t>x</a:t>
            </a:r>
            <a:r>
              <a:rPr lang="en-US" altLang="en-US" sz="2000"/>
              <a:t> = </a:t>
            </a:r>
            <a:r>
              <a:rPr lang="en-US" altLang="en-US" sz="2000" i="1"/>
              <a:t>c</a:t>
            </a:r>
            <a:r>
              <a:rPr lang="en-US" altLang="en-US" sz="2000"/>
              <a:t> with the value </a:t>
            </a:r>
            <a:r>
              <a:rPr lang="en-US" altLang="en-US" sz="2000" i="1"/>
              <a:t>c</a:t>
            </a:r>
            <a:r>
              <a:rPr lang="en-US" altLang="en-US" sz="2000"/>
              <a:t> + </a:t>
            </a:r>
            <a:r>
              <a:rPr lang="en-US" altLang="en-US" sz="2000" i="1"/>
              <a:t>a</a:t>
            </a:r>
            <a:endParaRPr lang="en-US" altLang="en-US" sz="2000"/>
          </a:p>
          <a:p>
            <a:pPr eaLnBrk="1" hangingPunct="1">
              <a:spcBef>
                <a:spcPct val="0"/>
              </a:spcBef>
              <a:buFontTx/>
              <a:buNone/>
            </a:pPr>
            <a:endParaRPr lang="en-US" altLang="en-US" sz="800"/>
          </a:p>
          <a:p>
            <a:pPr eaLnBrk="1" hangingPunct="1">
              <a:spcBef>
                <a:spcPct val="0"/>
              </a:spcBef>
              <a:buFontTx/>
              <a:buNone/>
            </a:pPr>
            <a:r>
              <a:rPr lang="en-US" altLang="en-US" sz="2000"/>
              <a:t>A second process executing fetch-and-add(</a:t>
            </a:r>
            <a:r>
              <a:rPr lang="en-US" altLang="en-US" sz="2000" i="1"/>
              <a:t>x</a:t>
            </a:r>
            <a:r>
              <a:rPr lang="en-US" altLang="en-US" sz="2000"/>
              <a:t>, </a:t>
            </a:r>
            <a:r>
              <a:rPr lang="en-US" altLang="en-US" sz="2000" i="1"/>
              <a:t>b</a:t>
            </a:r>
            <a:r>
              <a:rPr lang="en-US" altLang="en-US" sz="2000"/>
              <a:t>) then gets the now current value </a:t>
            </a:r>
            <a:r>
              <a:rPr lang="en-US" altLang="en-US" sz="2000" i="1"/>
              <a:t>c</a:t>
            </a:r>
            <a:r>
              <a:rPr lang="en-US" altLang="en-US" sz="2000"/>
              <a:t> + </a:t>
            </a:r>
            <a:r>
              <a:rPr lang="en-US" altLang="en-US" sz="2000" i="1"/>
              <a:t>a</a:t>
            </a:r>
            <a:r>
              <a:rPr lang="en-US" altLang="en-US" sz="2000"/>
              <a:t> and modifies it to </a:t>
            </a:r>
            <a:r>
              <a:rPr lang="en-US" altLang="en-US" sz="2000" i="1"/>
              <a:t>c</a:t>
            </a:r>
            <a:r>
              <a:rPr lang="en-US" altLang="en-US" sz="2000"/>
              <a:t> + </a:t>
            </a:r>
            <a:r>
              <a:rPr lang="en-US" altLang="en-US" sz="2000" i="1"/>
              <a:t>a</a:t>
            </a:r>
            <a:r>
              <a:rPr lang="en-US" altLang="en-US" sz="2000"/>
              <a:t> + </a:t>
            </a:r>
            <a:r>
              <a:rPr lang="en-US" altLang="en-US" sz="2000" i="1"/>
              <a:t>b</a:t>
            </a:r>
            <a:r>
              <a:rPr lang="en-US" altLang="en-US" sz="2000"/>
              <a:t> </a:t>
            </a:r>
          </a:p>
        </p:txBody>
      </p:sp>
      <p:sp>
        <p:nvSpPr>
          <p:cNvPr id="90123" name="Text Box 19">
            <a:extLst>
              <a:ext uri="{FF2B5EF4-FFF2-40B4-BE49-F238E27FC236}">
                <a16:creationId xmlns:a16="http://schemas.microsoft.com/office/drawing/2014/main" id="{C2A2FF24-1EEA-4F40-BE40-95071CECF7D8}"/>
              </a:ext>
            </a:extLst>
          </p:cNvPr>
          <p:cNvSpPr txBox="1">
            <a:spLocks noChangeArrowheads="1"/>
          </p:cNvSpPr>
          <p:nvPr/>
        </p:nvSpPr>
        <p:spPr bwMode="auto">
          <a:xfrm>
            <a:off x="304800" y="3429000"/>
            <a:ext cx="8534400" cy="27463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2060575" algn="l"/>
                <a:tab pos="3657600" algn="l"/>
                <a:tab pos="5427663" algn="l"/>
              </a:tabLst>
              <a:defRPr sz="3200">
                <a:solidFill>
                  <a:schemeClr val="tx1"/>
                </a:solidFill>
                <a:latin typeface="Arial" panose="020B0604020202020204" pitchFamily="34" charset="0"/>
              </a:defRPr>
            </a:lvl1pPr>
            <a:lvl2pPr marL="742950" indent="-285750">
              <a:spcBef>
                <a:spcPct val="20000"/>
              </a:spcBef>
              <a:buChar char="–"/>
              <a:tabLst>
                <a:tab pos="2060575" algn="l"/>
                <a:tab pos="3657600" algn="l"/>
                <a:tab pos="5427663" algn="l"/>
              </a:tabLst>
              <a:defRPr sz="2800">
                <a:solidFill>
                  <a:schemeClr val="tx1"/>
                </a:solidFill>
                <a:latin typeface="Arial" panose="020B0604020202020204" pitchFamily="34" charset="0"/>
              </a:defRPr>
            </a:lvl2pPr>
            <a:lvl3pPr marL="1143000" indent="-228600">
              <a:spcBef>
                <a:spcPct val="20000"/>
              </a:spcBef>
              <a:buChar char="•"/>
              <a:tabLst>
                <a:tab pos="2060575" algn="l"/>
                <a:tab pos="3657600" algn="l"/>
                <a:tab pos="5427663" algn="l"/>
              </a:tabLst>
              <a:defRPr sz="2400">
                <a:solidFill>
                  <a:schemeClr val="tx1"/>
                </a:solidFill>
                <a:latin typeface="Arial" panose="020B0604020202020204" pitchFamily="34" charset="0"/>
              </a:defRPr>
            </a:lvl3pPr>
            <a:lvl4pPr marL="1600200" indent="-228600">
              <a:spcBef>
                <a:spcPct val="20000"/>
              </a:spcBef>
              <a:buChar char="–"/>
              <a:tabLst>
                <a:tab pos="2060575" algn="l"/>
                <a:tab pos="3657600" algn="l"/>
                <a:tab pos="5427663" algn="l"/>
              </a:tabLst>
              <a:defRPr sz="2000">
                <a:solidFill>
                  <a:schemeClr val="tx1"/>
                </a:solidFill>
                <a:latin typeface="Arial" panose="020B0604020202020204" pitchFamily="34" charset="0"/>
              </a:defRPr>
            </a:lvl4pPr>
            <a:lvl5pPr marL="2057400" indent="-228600">
              <a:spcBef>
                <a:spcPct val="20000"/>
              </a:spcBef>
              <a:buChar char="»"/>
              <a:tabLst>
                <a:tab pos="2060575" algn="l"/>
                <a:tab pos="3657600" algn="l"/>
                <a:tab pos="54276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060575" algn="l"/>
                <a:tab pos="3657600" algn="l"/>
                <a:tab pos="54276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060575" algn="l"/>
                <a:tab pos="3657600" algn="l"/>
                <a:tab pos="54276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060575" algn="l"/>
                <a:tab pos="3657600" algn="l"/>
                <a:tab pos="54276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060575" algn="l"/>
                <a:tab pos="3657600" algn="l"/>
                <a:tab pos="5427663" algn="l"/>
              </a:tabLst>
              <a:defRPr sz="2000">
                <a:solidFill>
                  <a:schemeClr val="tx1"/>
                </a:solidFill>
                <a:latin typeface="Arial" panose="020B0604020202020204" pitchFamily="34" charset="0"/>
              </a:defRPr>
            </a:lvl9pPr>
          </a:lstStyle>
          <a:p>
            <a:pPr eaLnBrk="1" hangingPunct="1">
              <a:spcBef>
                <a:spcPct val="0"/>
              </a:spcBef>
              <a:buFontTx/>
              <a:buNone/>
            </a:pPr>
            <a:r>
              <a:rPr lang="en-US" altLang="en-US" sz="2000"/>
              <a:t>Why atomicity of fetch-and-add is important: With ordinary instructions, the 3 steps of fetch-and-add for </a:t>
            </a:r>
            <a:r>
              <a:rPr lang="en-US" altLang="en-US" sz="2000" i="1"/>
              <a:t>A</a:t>
            </a:r>
            <a:r>
              <a:rPr lang="en-US" altLang="en-US" sz="2000"/>
              <a:t> and </a:t>
            </a:r>
            <a:r>
              <a:rPr lang="en-US" altLang="en-US" sz="2000" i="1"/>
              <a:t>B</a:t>
            </a:r>
            <a:r>
              <a:rPr lang="en-US" altLang="en-US" sz="2000"/>
              <a:t> may be interleaved as follows:</a:t>
            </a:r>
          </a:p>
          <a:p>
            <a:pPr eaLnBrk="1" hangingPunct="1">
              <a:spcBef>
                <a:spcPct val="0"/>
              </a:spcBef>
              <a:buFontTx/>
              <a:buNone/>
            </a:pPr>
            <a:endParaRPr lang="en-US" altLang="en-US" sz="800"/>
          </a:p>
          <a:p>
            <a:pPr eaLnBrk="1" hangingPunct="1">
              <a:spcBef>
                <a:spcPct val="0"/>
              </a:spcBef>
              <a:buFontTx/>
              <a:buNone/>
            </a:pPr>
            <a:r>
              <a:rPr lang="en-US" altLang="en-US" sz="1800"/>
              <a:t>	</a:t>
            </a:r>
            <a:r>
              <a:rPr lang="en-US" altLang="en-US" sz="1800" u="sng"/>
              <a:t>Process </a:t>
            </a:r>
            <a:r>
              <a:rPr lang="en-US" altLang="en-US" sz="1800" i="1" u="sng"/>
              <a:t>A</a:t>
            </a:r>
            <a:r>
              <a:rPr lang="en-US" altLang="en-US" sz="1800"/>
              <a:t>	</a:t>
            </a:r>
            <a:r>
              <a:rPr lang="en-US" altLang="en-US" sz="1800" u="sng"/>
              <a:t>Process </a:t>
            </a:r>
            <a:r>
              <a:rPr lang="en-US" altLang="en-US" sz="1800" i="1" u="sng"/>
              <a:t>B</a:t>
            </a:r>
            <a:r>
              <a:rPr lang="en-US" altLang="en-US" sz="1800"/>
              <a:t>	</a:t>
            </a:r>
            <a:r>
              <a:rPr lang="en-US" altLang="en-US" sz="1800" u="sng"/>
              <a:t>Comments</a:t>
            </a:r>
            <a:endParaRPr lang="en-US" altLang="en-US" sz="1800"/>
          </a:p>
          <a:p>
            <a:pPr eaLnBrk="1" hangingPunct="1">
              <a:spcBef>
                <a:spcPct val="0"/>
              </a:spcBef>
              <a:buFontTx/>
              <a:buNone/>
            </a:pPr>
            <a:r>
              <a:rPr lang="en-US" altLang="en-US" sz="1800"/>
              <a:t>   Time step 1	read </a:t>
            </a:r>
            <a:r>
              <a:rPr lang="en-US" altLang="en-US" sz="1800" i="1"/>
              <a:t>x		A</a:t>
            </a:r>
            <a:r>
              <a:rPr lang="en-US" altLang="en-US" sz="1800"/>
              <a:t>’s accumulator holds</a:t>
            </a:r>
            <a:r>
              <a:rPr lang="en-US" altLang="en-US" sz="1800" i="1"/>
              <a:t> c</a:t>
            </a:r>
            <a:endParaRPr lang="en-US" altLang="en-US" sz="1800"/>
          </a:p>
          <a:p>
            <a:pPr eaLnBrk="1" hangingPunct="1">
              <a:spcBef>
                <a:spcPct val="0"/>
              </a:spcBef>
              <a:buFontTx/>
              <a:buNone/>
            </a:pPr>
            <a:r>
              <a:rPr lang="en-US" altLang="en-US" sz="1800"/>
              <a:t>   Time step 2		read </a:t>
            </a:r>
            <a:r>
              <a:rPr lang="en-US" altLang="en-US" sz="1800" i="1"/>
              <a:t>x	B</a:t>
            </a:r>
            <a:r>
              <a:rPr lang="en-US" altLang="en-US" sz="1800"/>
              <a:t>’s accumulator holds</a:t>
            </a:r>
            <a:r>
              <a:rPr lang="en-US" altLang="en-US" sz="1800" i="1"/>
              <a:t> c</a:t>
            </a:r>
            <a:endParaRPr lang="en-US" altLang="en-US" sz="1800"/>
          </a:p>
          <a:p>
            <a:pPr eaLnBrk="1" hangingPunct="1">
              <a:spcBef>
                <a:spcPct val="0"/>
              </a:spcBef>
              <a:buFontTx/>
              <a:buNone/>
            </a:pPr>
            <a:r>
              <a:rPr lang="en-US" altLang="en-US" sz="1800"/>
              <a:t>   Time step 3	add </a:t>
            </a:r>
            <a:r>
              <a:rPr lang="en-US" altLang="en-US" sz="1800" i="1"/>
              <a:t>a		A</a:t>
            </a:r>
            <a:r>
              <a:rPr lang="en-US" altLang="en-US" sz="1800"/>
              <a:t>’s accumulator holds</a:t>
            </a:r>
            <a:r>
              <a:rPr lang="en-US" altLang="en-US" sz="1800" i="1"/>
              <a:t> c </a:t>
            </a:r>
            <a:r>
              <a:rPr lang="en-US" altLang="en-US" sz="1800"/>
              <a:t>+</a:t>
            </a:r>
            <a:r>
              <a:rPr lang="en-US" altLang="en-US" sz="1800" i="1"/>
              <a:t> a</a:t>
            </a:r>
            <a:endParaRPr lang="en-US" altLang="en-US" sz="1800"/>
          </a:p>
          <a:p>
            <a:pPr eaLnBrk="1" hangingPunct="1">
              <a:spcBef>
                <a:spcPct val="0"/>
              </a:spcBef>
              <a:buFontTx/>
              <a:buNone/>
            </a:pPr>
            <a:r>
              <a:rPr lang="en-US" altLang="en-US" sz="1800"/>
              <a:t>   Time step 4		add </a:t>
            </a:r>
            <a:r>
              <a:rPr lang="en-US" altLang="en-US" sz="1800" i="1"/>
              <a:t>b	B</a:t>
            </a:r>
            <a:r>
              <a:rPr lang="en-US" altLang="en-US" sz="1800"/>
              <a:t>’s accumulator holds</a:t>
            </a:r>
            <a:r>
              <a:rPr lang="en-US" altLang="en-US" sz="1800" i="1"/>
              <a:t> c </a:t>
            </a:r>
            <a:r>
              <a:rPr lang="en-US" altLang="en-US" sz="1800"/>
              <a:t>+ </a:t>
            </a:r>
            <a:r>
              <a:rPr lang="en-US" altLang="en-US" sz="1800" i="1"/>
              <a:t>b</a:t>
            </a:r>
            <a:endParaRPr lang="en-US" altLang="en-US" sz="1800"/>
          </a:p>
          <a:p>
            <a:pPr eaLnBrk="1" hangingPunct="1">
              <a:spcBef>
                <a:spcPct val="0"/>
              </a:spcBef>
              <a:buFontTx/>
              <a:buNone/>
            </a:pPr>
            <a:r>
              <a:rPr lang="en-US" altLang="en-US" sz="1800"/>
              <a:t>   Time step 5	store </a:t>
            </a:r>
            <a:r>
              <a:rPr lang="en-US" altLang="en-US" sz="1800" i="1"/>
              <a:t>x		x</a:t>
            </a:r>
            <a:r>
              <a:rPr lang="en-US" altLang="en-US" sz="1800"/>
              <a:t> holds</a:t>
            </a:r>
            <a:r>
              <a:rPr lang="en-US" altLang="en-US" sz="1800" i="1"/>
              <a:t> c </a:t>
            </a:r>
            <a:r>
              <a:rPr lang="en-US" altLang="en-US" sz="1800"/>
              <a:t>+</a:t>
            </a:r>
            <a:r>
              <a:rPr lang="en-US" altLang="en-US" sz="1800" i="1"/>
              <a:t> a</a:t>
            </a:r>
            <a:endParaRPr lang="en-US" altLang="en-US" sz="1800"/>
          </a:p>
          <a:p>
            <a:pPr eaLnBrk="1" hangingPunct="1">
              <a:spcBef>
                <a:spcPct val="0"/>
              </a:spcBef>
              <a:buFontTx/>
              <a:buNone/>
            </a:pPr>
            <a:r>
              <a:rPr lang="en-US" altLang="en-US" sz="1800"/>
              <a:t>   Time step 6		store </a:t>
            </a:r>
            <a:r>
              <a:rPr lang="en-US" altLang="en-US" sz="1800" i="1"/>
              <a:t>x	x</a:t>
            </a:r>
            <a:r>
              <a:rPr lang="en-US" altLang="en-US" sz="1800"/>
              <a:t> holds</a:t>
            </a:r>
            <a:r>
              <a:rPr lang="en-US" altLang="en-US" sz="1800" i="1"/>
              <a:t> c </a:t>
            </a:r>
            <a:r>
              <a:rPr lang="en-US" altLang="en-US" sz="1800"/>
              <a:t>+</a:t>
            </a:r>
            <a:r>
              <a:rPr lang="en-US" altLang="en-US" sz="1800" i="1"/>
              <a:t> b </a:t>
            </a:r>
            <a:r>
              <a:rPr lang="en-US" altLang="en-US" sz="1800"/>
              <a:t>(not</a:t>
            </a:r>
            <a:r>
              <a:rPr lang="en-US" altLang="en-US" sz="1800" i="1"/>
              <a:t> c </a:t>
            </a:r>
            <a:r>
              <a:rPr lang="en-US" altLang="en-US" sz="1800"/>
              <a:t>+</a:t>
            </a:r>
            <a:r>
              <a:rPr lang="en-US" altLang="en-US" sz="1800" i="1"/>
              <a:t> a </a:t>
            </a:r>
            <a:r>
              <a:rPr lang="en-US" altLang="en-US" sz="1800"/>
              <a:t>+</a:t>
            </a:r>
            <a:r>
              <a:rPr lang="en-US" altLang="en-US" sz="1800" i="1"/>
              <a:t> b</a:t>
            </a:r>
            <a:r>
              <a:rPr lang="en-US" altLang="en-US" sz="1800"/>
              <a:t>)</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a:extLst>
              <a:ext uri="{FF2B5EF4-FFF2-40B4-BE49-F238E27FC236}">
                <a16:creationId xmlns:a16="http://schemas.microsoft.com/office/drawing/2014/main" id="{E581C953-9BB7-674A-8E98-25FE284A00C2}"/>
              </a:ext>
            </a:extLst>
          </p:cNvPr>
          <p:cNvSpPr>
            <a:spLocks noGrp="1"/>
          </p:cNvSpPr>
          <p:nvPr>
            <p:ph type="dt" sz="quarter" idx="10"/>
          </p:nvPr>
        </p:nvSpPr>
        <p:spPr/>
        <p:txBody>
          <a:bodyPr/>
          <a:lstStyle/>
          <a:p>
            <a:pPr>
              <a:defRPr/>
            </a:pPr>
            <a:r>
              <a:rPr lang="en-US" altLang="en-US"/>
              <a:t>Winter 2021</a:t>
            </a:r>
          </a:p>
        </p:txBody>
      </p:sp>
      <p:sp>
        <p:nvSpPr>
          <p:cNvPr id="14" name="Footer Placeholder 4">
            <a:extLst>
              <a:ext uri="{FF2B5EF4-FFF2-40B4-BE49-F238E27FC236}">
                <a16:creationId xmlns:a16="http://schemas.microsoft.com/office/drawing/2014/main" id="{4D82D36B-E452-A742-A64E-861FC2279B1B}"/>
              </a:ext>
            </a:extLst>
          </p:cNvPr>
          <p:cNvSpPr>
            <a:spLocks noGrp="1"/>
          </p:cNvSpPr>
          <p:nvPr>
            <p:ph type="ftr" sz="quarter" idx="11"/>
          </p:nvPr>
        </p:nvSpPr>
        <p:spPr/>
        <p:txBody>
          <a:bodyPr/>
          <a:lstStyle/>
          <a:p>
            <a:pPr>
              <a:defRPr/>
            </a:pPr>
            <a:r>
              <a:rPr lang="en-US" altLang="en-US"/>
              <a:t>Parallel Processing, Some Broad Topics</a:t>
            </a:r>
          </a:p>
        </p:txBody>
      </p:sp>
      <p:sp>
        <p:nvSpPr>
          <p:cNvPr id="91140" name="Slide Number Placeholder 5">
            <a:extLst>
              <a:ext uri="{FF2B5EF4-FFF2-40B4-BE49-F238E27FC236}">
                <a16:creationId xmlns:a16="http://schemas.microsoft.com/office/drawing/2014/main" id="{9CD672D6-C6BC-9045-8F55-04977C0FA30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331CDAB1-961D-8145-B08D-8B921775F0F2}" type="slidenum">
              <a:rPr lang="en-US" altLang="en-US" sz="1200" smtClean="0"/>
              <a:pPr>
                <a:spcBef>
                  <a:spcPct val="0"/>
                </a:spcBef>
                <a:buFontTx/>
                <a:buNone/>
              </a:pPr>
              <a:t>84</a:t>
            </a:fld>
            <a:endParaRPr lang="en-US" altLang="en-US" sz="1200"/>
          </a:p>
        </p:txBody>
      </p:sp>
      <p:sp>
        <p:nvSpPr>
          <p:cNvPr id="91141" name="Rectangle 2">
            <a:extLst>
              <a:ext uri="{FF2B5EF4-FFF2-40B4-BE49-F238E27FC236}">
                <a16:creationId xmlns:a16="http://schemas.microsoft.com/office/drawing/2014/main" id="{6A371051-E5A9-DB42-9946-AB0308CE4860}"/>
              </a:ext>
            </a:extLst>
          </p:cNvPr>
          <p:cNvSpPr>
            <a:spLocks noGrp="1" noChangeArrowheads="1"/>
          </p:cNvSpPr>
          <p:nvPr>
            <p:ph type="title"/>
          </p:nvPr>
        </p:nvSpPr>
        <p:spPr>
          <a:xfrm>
            <a:off x="381000" y="152400"/>
            <a:ext cx="8305800" cy="609600"/>
          </a:xfrm>
        </p:spPr>
        <p:txBody>
          <a:bodyPr/>
          <a:lstStyle/>
          <a:p>
            <a:pPr eaLnBrk="1" hangingPunct="1"/>
            <a:r>
              <a:rPr lang="en-US" altLang="en-US" sz="2800"/>
              <a:t>Barrier Synchronization</a:t>
            </a:r>
          </a:p>
        </p:txBody>
      </p:sp>
      <p:sp>
        <p:nvSpPr>
          <p:cNvPr id="91142" name="Rectangle 3">
            <a:extLst>
              <a:ext uri="{FF2B5EF4-FFF2-40B4-BE49-F238E27FC236}">
                <a16:creationId xmlns:a16="http://schemas.microsoft.com/office/drawing/2014/main" id="{889A8459-26B8-7D4A-A492-77AB0EDF0EA3}"/>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1143" name="Rectangle 4">
            <a:extLst>
              <a:ext uri="{FF2B5EF4-FFF2-40B4-BE49-F238E27FC236}">
                <a16:creationId xmlns:a16="http://schemas.microsoft.com/office/drawing/2014/main" id="{48CE3C9E-55AE-0043-AE27-4BBC9FBB246E}"/>
              </a:ext>
            </a:extLst>
          </p:cNvPr>
          <p:cNvSpPr>
            <a:spLocks noChangeArrowheads="1"/>
          </p:cNvSpPr>
          <p:nvPr/>
        </p:nvSpPr>
        <p:spPr bwMode="auto">
          <a:xfrm>
            <a:off x="0" y="1428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1144" name="Rectangle 5">
            <a:extLst>
              <a:ext uri="{FF2B5EF4-FFF2-40B4-BE49-F238E27FC236}">
                <a16:creationId xmlns:a16="http://schemas.microsoft.com/office/drawing/2014/main" id="{5C00A58E-FA6F-5B4E-A36E-22F432B728C2}"/>
              </a:ext>
            </a:extLst>
          </p:cNvPr>
          <p:cNvSpPr>
            <a:spLocks noChangeArrowheads="1"/>
          </p:cNvSpPr>
          <p:nvPr/>
        </p:nvSpPr>
        <p:spPr bwMode="auto">
          <a:xfrm>
            <a:off x="0" y="2447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1145" name="Text Box 6">
            <a:extLst>
              <a:ext uri="{FF2B5EF4-FFF2-40B4-BE49-F238E27FC236}">
                <a16:creationId xmlns:a16="http://schemas.microsoft.com/office/drawing/2014/main" id="{8BBA9CE5-66A0-B240-B0BD-18575E82C930}"/>
              </a:ext>
            </a:extLst>
          </p:cNvPr>
          <p:cNvSpPr txBox="1">
            <a:spLocks noChangeArrowheads="1"/>
          </p:cNvSpPr>
          <p:nvPr/>
        </p:nvSpPr>
        <p:spPr bwMode="auto">
          <a:xfrm>
            <a:off x="304800" y="838200"/>
            <a:ext cx="8534400" cy="70167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Make each processor, in a designated set, wait at a barrier until all other processors have arrived at the corresponding points in their computations</a:t>
            </a:r>
          </a:p>
        </p:txBody>
      </p:sp>
      <p:sp>
        <p:nvSpPr>
          <p:cNvPr id="91146" name="Text Box 7">
            <a:extLst>
              <a:ext uri="{FF2B5EF4-FFF2-40B4-BE49-F238E27FC236}">
                <a16:creationId xmlns:a16="http://schemas.microsoft.com/office/drawing/2014/main" id="{F0A969AB-F051-4D40-8377-DEB2A1EA2283}"/>
              </a:ext>
            </a:extLst>
          </p:cNvPr>
          <p:cNvSpPr txBox="1">
            <a:spLocks noChangeArrowheads="1"/>
          </p:cNvSpPr>
          <p:nvPr/>
        </p:nvSpPr>
        <p:spPr bwMode="auto">
          <a:xfrm>
            <a:off x="304800" y="1752600"/>
            <a:ext cx="8534400" cy="823913"/>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chemeClr val="accent2"/>
                </a:solidFill>
              </a:rPr>
              <a:t>Software implementation</a:t>
            </a:r>
            <a:r>
              <a:rPr lang="en-US" altLang="en-US" sz="2000"/>
              <a:t> via fetch-and-add or similar instruction</a:t>
            </a:r>
          </a:p>
          <a:p>
            <a:pPr eaLnBrk="1" hangingPunct="1">
              <a:spcBef>
                <a:spcPct val="0"/>
              </a:spcBef>
              <a:buFontTx/>
              <a:buNone/>
            </a:pPr>
            <a:endParaRPr lang="en-US" altLang="en-US" sz="800"/>
          </a:p>
          <a:p>
            <a:pPr eaLnBrk="1" hangingPunct="1">
              <a:spcBef>
                <a:spcPct val="0"/>
              </a:spcBef>
              <a:buFontTx/>
              <a:buNone/>
            </a:pPr>
            <a:r>
              <a:rPr lang="en-US" altLang="en-US" sz="2000" b="1">
                <a:solidFill>
                  <a:srgbClr val="CC0099"/>
                </a:solidFill>
              </a:rPr>
              <a:t>Hardware implementation</a:t>
            </a:r>
            <a:r>
              <a:rPr lang="en-US" altLang="en-US" sz="2000"/>
              <a:t> via an AND tree (raise flag, check AND result)</a:t>
            </a:r>
          </a:p>
        </p:txBody>
      </p:sp>
      <p:sp>
        <p:nvSpPr>
          <p:cNvPr id="91147" name="Text Box 8">
            <a:extLst>
              <a:ext uri="{FF2B5EF4-FFF2-40B4-BE49-F238E27FC236}">
                <a16:creationId xmlns:a16="http://schemas.microsoft.com/office/drawing/2014/main" id="{D6C29EDB-F65B-3948-9C5A-CAB81D8D7600}"/>
              </a:ext>
            </a:extLst>
          </p:cNvPr>
          <p:cNvSpPr txBox="1">
            <a:spLocks noChangeArrowheads="1"/>
          </p:cNvSpPr>
          <p:nvPr/>
        </p:nvSpPr>
        <p:spPr bwMode="auto">
          <a:xfrm>
            <a:off x="304800" y="2819400"/>
            <a:ext cx="3733800" cy="32623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2060575" algn="l"/>
                <a:tab pos="3657600" algn="l"/>
                <a:tab pos="5427663" algn="l"/>
              </a:tabLst>
              <a:defRPr sz="3200">
                <a:solidFill>
                  <a:schemeClr val="tx1"/>
                </a:solidFill>
                <a:latin typeface="Arial" panose="020B0604020202020204" pitchFamily="34" charset="0"/>
              </a:defRPr>
            </a:lvl1pPr>
            <a:lvl2pPr marL="742950" indent="-285750">
              <a:spcBef>
                <a:spcPct val="20000"/>
              </a:spcBef>
              <a:buChar char="–"/>
              <a:tabLst>
                <a:tab pos="2060575" algn="l"/>
                <a:tab pos="3657600" algn="l"/>
                <a:tab pos="5427663" algn="l"/>
              </a:tabLst>
              <a:defRPr sz="2800">
                <a:solidFill>
                  <a:schemeClr val="tx1"/>
                </a:solidFill>
                <a:latin typeface="Arial" panose="020B0604020202020204" pitchFamily="34" charset="0"/>
              </a:defRPr>
            </a:lvl2pPr>
            <a:lvl3pPr marL="1143000" indent="-228600">
              <a:spcBef>
                <a:spcPct val="20000"/>
              </a:spcBef>
              <a:buChar char="•"/>
              <a:tabLst>
                <a:tab pos="2060575" algn="l"/>
                <a:tab pos="3657600" algn="l"/>
                <a:tab pos="5427663" algn="l"/>
              </a:tabLst>
              <a:defRPr sz="2400">
                <a:solidFill>
                  <a:schemeClr val="tx1"/>
                </a:solidFill>
                <a:latin typeface="Arial" panose="020B0604020202020204" pitchFamily="34" charset="0"/>
              </a:defRPr>
            </a:lvl3pPr>
            <a:lvl4pPr marL="1600200" indent="-228600">
              <a:spcBef>
                <a:spcPct val="20000"/>
              </a:spcBef>
              <a:buChar char="–"/>
              <a:tabLst>
                <a:tab pos="2060575" algn="l"/>
                <a:tab pos="3657600" algn="l"/>
                <a:tab pos="5427663" algn="l"/>
              </a:tabLst>
              <a:defRPr sz="2000">
                <a:solidFill>
                  <a:schemeClr val="tx1"/>
                </a:solidFill>
                <a:latin typeface="Arial" panose="020B0604020202020204" pitchFamily="34" charset="0"/>
              </a:defRPr>
            </a:lvl4pPr>
            <a:lvl5pPr marL="2057400" indent="-228600">
              <a:spcBef>
                <a:spcPct val="20000"/>
              </a:spcBef>
              <a:buChar char="»"/>
              <a:tabLst>
                <a:tab pos="2060575" algn="l"/>
                <a:tab pos="3657600" algn="l"/>
                <a:tab pos="54276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060575" algn="l"/>
                <a:tab pos="3657600" algn="l"/>
                <a:tab pos="54276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060575" algn="l"/>
                <a:tab pos="3657600" algn="l"/>
                <a:tab pos="54276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060575" algn="l"/>
                <a:tab pos="3657600" algn="l"/>
                <a:tab pos="54276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060575" algn="l"/>
                <a:tab pos="3657600" algn="l"/>
                <a:tab pos="5427663" algn="l"/>
              </a:tabLst>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3300"/>
                </a:solidFill>
              </a:rPr>
              <a:t>A problem with the AND-tree:</a:t>
            </a:r>
            <a:r>
              <a:rPr lang="en-US" altLang="en-US" sz="2000">
                <a:solidFill>
                  <a:srgbClr val="FF3300"/>
                </a:solidFill>
              </a:rPr>
              <a:t> </a:t>
            </a:r>
          </a:p>
          <a:p>
            <a:pPr eaLnBrk="1" hangingPunct="1">
              <a:spcBef>
                <a:spcPct val="0"/>
              </a:spcBef>
              <a:buFontTx/>
              <a:buNone/>
            </a:pPr>
            <a:r>
              <a:rPr lang="en-US" altLang="en-US" sz="2000"/>
              <a:t>If a processor can be randomly delayed between raising it flag and checking the tree output, some processors might cross the barrier and lower their flags before others have noticed the change in the AND tree output</a:t>
            </a:r>
          </a:p>
          <a:p>
            <a:pPr eaLnBrk="1" hangingPunct="1">
              <a:spcBef>
                <a:spcPct val="0"/>
              </a:spcBef>
              <a:buFontTx/>
              <a:buNone/>
            </a:pPr>
            <a:endParaRPr lang="en-US" altLang="en-US" sz="800"/>
          </a:p>
          <a:p>
            <a:pPr eaLnBrk="1" hangingPunct="1">
              <a:spcBef>
                <a:spcPct val="0"/>
              </a:spcBef>
              <a:buFontTx/>
              <a:buNone/>
            </a:pPr>
            <a:r>
              <a:rPr lang="en-US" altLang="en-US" sz="2000" b="1">
                <a:solidFill>
                  <a:srgbClr val="009900"/>
                </a:solidFill>
              </a:rPr>
              <a:t>Solution:</a:t>
            </a:r>
            <a:r>
              <a:rPr lang="en-US" altLang="en-US" sz="2000"/>
              <a:t> Use two AND trees for alternating barrier points </a:t>
            </a:r>
          </a:p>
        </p:txBody>
      </p:sp>
      <p:sp>
        <p:nvSpPr>
          <p:cNvPr id="91148" name="Rectangle 10">
            <a:extLst>
              <a:ext uri="{FF2B5EF4-FFF2-40B4-BE49-F238E27FC236}">
                <a16:creationId xmlns:a16="http://schemas.microsoft.com/office/drawing/2014/main" id="{B5138000-0017-094F-B7AF-22B08E14E2CD}"/>
              </a:ext>
            </a:extLst>
          </p:cNvPr>
          <p:cNvSpPr>
            <a:spLocks noChangeArrowheads="1"/>
          </p:cNvSpPr>
          <p:nvPr/>
        </p:nvSpPr>
        <p:spPr bwMode="auto">
          <a:xfrm>
            <a:off x="0" y="2476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nvGrpSpPr>
          <p:cNvPr id="91149" name="Group 12">
            <a:extLst>
              <a:ext uri="{FF2B5EF4-FFF2-40B4-BE49-F238E27FC236}">
                <a16:creationId xmlns:a16="http://schemas.microsoft.com/office/drawing/2014/main" id="{0A1F6B89-FCA2-604E-90E9-F6E38CB80C79}"/>
              </a:ext>
            </a:extLst>
          </p:cNvPr>
          <p:cNvGrpSpPr>
            <a:grpSpLocks/>
          </p:cNvGrpSpPr>
          <p:nvPr/>
        </p:nvGrpSpPr>
        <p:grpSpPr bwMode="auto">
          <a:xfrm>
            <a:off x="4267200" y="2895600"/>
            <a:ext cx="4648200" cy="3292475"/>
            <a:chOff x="2688" y="1824"/>
            <a:chExt cx="2928" cy="2074"/>
          </a:xfrm>
        </p:grpSpPr>
        <p:graphicFrame>
          <p:nvGraphicFramePr>
            <p:cNvPr id="91150" name="Object 9">
              <a:extLst>
                <a:ext uri="{FF2B5EF4-FFF2-40B4-BE49-F238E27FC236}">
                  <a16:creationId xmlns:a16="http://schemas.microsoft.com/office/drawing/2014/main" id="{AB120681-0CAD-A445-873D-CD9AB837AFDA}"/>
                </a:ext>
              </a:extLst>
            </p:cNvPr>
            <p:cNvGraphicFramePr>
              <a:graphicFrameLocks noChangeAspect="1"/>
            </p:cNvGraphicFramePr>
            <p:nvPr/>
          </p:nvGraphicFramePr>
          <p:xfrm>
            <a:off x="2688" y="1824"/>
            <a:ext cx="2928" cy="1743"/>
          </p:xfrm>
          <a:graphic>
            <a:graphicData uri="http://schemas.openxmlformats.org/presentationml/2006/ole">
              <mc:AlternateContent xmlns:mc="http://schemas.openxmlformats.org/markup-compatibility/2006">
                <mc:Choice xmlns:v="urn:schemas-microsoft-com:vml" Requires="v">
                  <p:oleObj spid="_x0000_s91152" r:id="rId3" imgW="3175000" imgH="1828800" progId="MSDraw.Drawing.8.2">
                    <p:embed/>
                  </p:oleObj>
                </mc:Choice>
                <mc:Fallback>
                  <p:oleObj r:id="rId3" imgW="3175000" imgH="1828800" progId="MSDraw.Drawing.8.2">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 y="1824"/>
                          <a:ext cx="2928" cy="1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1151" name="Text Box 11">
              <a:extLst>
                <a:ext uri="{FF2B5EF4-FFF2-40B4-BE49-F238E27FC236}">
                  <a16:creationId xmlns:a16="http://schemas.microsoft.com/office/drawing/2014/main" id="{DB2D265A-0656-B446-88D2-DE4C37219D3F}"/>
                </a:ext>
              </a:extLst>
            </p:cNvPr>
            <p:cNvSpPr txBox="1">
              <a:spLocks noChangeArrowheads="1"/>
            </p:cNvSpPr>
            <p:nvPr/>
          </p:nvSpPr>
          <p:spPr bwMode="auto">
            <a:xfrm>
              <a:off x="2688" y="3456"/>
              <a:ext cx="2928" cy="442"/>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20.4    </a:t>
              </a:r>
              <a:r>
                <a:rPr lang="en-US" altLang="en-US" sz="2000"/>
                <a:t>Example of hardware aid for fast barrier synchronization [Hoar96]</a:t>
              </a:r>
              <a:r>
                <a:rPr lang="en-US" altLang="en-US" sz="2000">
                  <a:solidFill>
                    <a:srgbClr val="000000"/>
                  </a:solidFill>
                  <a:cs typeface="Times New Roman" panose="02020603050405020304" pitchFamily="18" charset="0"/>
                </a:rPr>
                <a:t>.</a:t>
              </a:r>
            </a:p>
          </p:txBody>
        </p:sp>
      </p:gr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AB28588-B35E-A742-B2F3-230B6BA5C7A1}"/>
              </a:ext>
            </a:extLst>
          </p:cNvPr>
          <p:cNvSpPr>
            <a:spLocks noGrp="1"/>
          </p:cNvSpPr>
          <p:nvPr>
            <p:ph type="dt" sz="quarter" idx="10"/>
          </p:nvPr>
        </p:nvSpPr>
        <p:spPr/>
        <p:txBody>
          <a:bodyPr/>
          <a:lstStyle/>
          <a:p>
            <a:pPr>
              <a:defRPr/>
            </a:pPr>
            <a:r>
              <a:rPr lang="en-US" altLang="en-US"/>
              <a:t>Winter 2021</a:t>
            </a:r>
          </a:p>
        </p:txBody>
      </p:sp>
      <p:sp>
        <p:nvSpPr>
          <p:cNvPr id="13" name="Footer Placeholder 4">
            <a:extLst>
              <a:ext uri="{FF2B5EF4-FFF2-40B4-BE49-F238E27FC236}">
                <a16:creationId xmlns:a16="http://schemas.microsoft.com/office/drawing/2014/main" id="{FD0BC66E-A548-314A-A286-EBABC32E725A}"/>
              </a:ext>
            </a:extLst>
          </p:cNvPr>
          <p:cNvSpPr>
            <a:spLocks noGrp="1"/>
          </p:cNvSpPr>
          <p:nvPr>
            <p:ph type="ftr" sz="quarter" idx="11"/>
          </p:nvPr>
        </p:nvSpPr>
        <p:spPr/>
        <p:txBody>
          <a:bodyPr/>
          <a:lstStyle/>
          <a:p>
            <a:pPr>
              <a:defRPr/>
            </a:pPr>
            <a:r>
              <a:rPr lang="en-US" altLang="en-US"/>
              <a:t>Parallel Processing, Some Broad Topics</a:t>
            </a:r>
          </a:p>
        </p:txBody>
      </p:sp>
      <p:sp>
        <p:nvSpPr>
          <p:cNvPr id="92164" name="Slide Number Placeholder 5">
            <a:extLst>
              <a:ext uri="{FF2B5EF4-FFF2-40B4-BE49-F238E27FC236}">
                <a16:creationId xmlns:a16="http://schemas.microsoft.com/office/drawing/2014/main" id="{0A42F4C8-9F5A-3248-8EE4-C7DED47AA7C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F1AFD1C4-4D5D-B242-A064-21C7BCF9C1DA}" type="slidenum">
              <a:rPr lang="en-US" altLang="en-US" sz="1200" smtClean="0"/>
              <a:pPr>
                <a:spcBef>
                  <a:spcPct val="0"/>
                </a:spcBef>
                <a:buFontTx/>
                <a:buNone/>
              </a:pPr>
              <a:t>85</a:t>
            </a:fld>
            <a:endParaRPr lang="en-US" altLang="en-US" sz="1200"/>
          </a:p>
        </p:txBody>
      </p:sp>
      <p:sp>
        <p:nvSpPr>
          <p:cNvPr id="92165" name="Rectangle 2">
            <a:extLst>
              <a:ext uri="{FF2B5EF4-FFF2-40B4-BE49-F238E27FC236}">
                <a16:creationId xmlns:a16="http://schemas.microsoft.com/office/drawing/2014/main" id="{D0D9C4BC-4A90-1D4C-B2FC-EE0D1699E9E4}"/>
              </a:ext>
            </a:extLst>
          </p:cNvPr>
          <p:cNvSpPr>
            <a:spLocks noGrp="1" noChangeArrowheads="1"/>
          </p:cNvSpPr>
          <p:nvPr>
            <p:ph type="title"/>
          </p:nvPr>
        </p:nvSpPr>
        <p:spPr>
          <a:xfrm>
            <a:off x="381000" y="152400"/>
            <a:ext cx="8305800" cy="609600"/>
          </a:xfrm>
        </p:spPr>
        <p:txBody>
          <a:bodyPr/>
          <a:lstStyle/>
          <a:p>
            <a:pPr eaLnBrk="1" hangingPunct="1"/>
            <a:r>
              <a:rPr lang="en-US" altLang="en-US" sz="2800"/>
              <a:t>Synchronization Overhead</a:t>
            </a:r>
          </a:p>
        </p:txBody>
      </p:sp>
      <p:sp>
        <p:nvSpPr>
          <p:cNvPr id="92166" name="Rectangle 3">
            <a:extLst>
              <a:ext uri="{FF2B5EF4-FFF2-40B4-BE49-F238E27FC236}">
                <a16:creationId xmlns:a16="http://schemas.microsoft.com/office/drawing/2014/main" id="{151772CF-DAF4-6344-83A1-0D768F9A5ADE}"/>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2167" name="Rectangle 4">
            <a:extLst>
              <a:ext uri="{FF2B5EF4-FFF2-40B4-BE49-F238E27FC236}">
                <a16:creationId xmlns:a16="http://schemas.microsoft.com/office/drawing/2014/main" id="{F2EDA777-637B-6546-A515-6EAFC8A98FE7}"/>
              </a:ext>
            </a:extLst>
          </p:cNvPr>
          <p:cNvSpPr>
            <a:spLocks noChangeArrowheads="1"/>
          </p:cNvSpPr>
          <p:nvPr/>
        </p:nvSpPr>
        <p:spPr bwMode="auto">
          <a:xfrm>
            <a:off x="0" y="1428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2168" name="Rectangle 5">
            <a:extLst>
              <a:ext uri="{FF2B5EF4-FFF2-40B4-BE49-F238E27FC236}">
                <a16:creationId xmlns:a16="http://schemas.microsoft.com/office/drawing/2014/main" id="{C85F0C4D-F66C-3942-BB6B-833F2DB69562}"/>
              </a:ext>
            </a:extLst>
          </p:cNvPr>
          <p:cNvSpPr>
            <a:spLocks noChangeArrowheads="1"/>
          </p:cNvSpPr>
          <p:nvPr/>
        </p:nvSpPr>
        <p:spPr bwMode="auto">
          <a:xfrm>
            <a:off x="0" y="2447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2169" name="Rectangle 9">
            <a:extLst>
              <a:ext uri="{FF2B5EF4-FFF2-40B4-BE49-F238E27FC236}">
                <a16:creationId xmlns:a16="http://schemas.microsoft.com/office/drawing/2014/main" id="{F05DDE42-5040-9447-9916-BF02E9352E53}"/>
              </a:ext>
            </a:extLst>
          </p:cNvPr>
          <p:cNvSpPr>
            <a:spLocks noChangeArrowheads="1"/>
          </p:cNvSpPr>
          <p:nvPr/>
        </p:nvSpPr>
        <p:spPr bwMode="auto">
          <a:xfrm>
            <a:off x="0" y="2476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2170" name="Text Box 12">
            <a:extLst>
              <a:ext uri="{FF2B5EF4-FFF2-40B4-BE49-F238E27FC236}">
                <a16:creationId xmlns:a16="http://schemas.microsoft.com/office/drawing/2014/main" id="{297F3C11-0405-A547-967C-78935F4996B9}"/>
              </a:ext>
            </a:extLst>
          </p:cNvPr>
          <p:cNvSpPr txBox="1">
            <a:spLocks noChangeArrowheads="1"/>
          </p:cNvSpPr>
          <p:nvPr/>
        </p:nvSpPr>
        <p:spPr bwMode="auto">
          <a:xfrm>
            <a:off x="533400" y="5715000"/>
            <a:ext cx="80010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20.3    </a:t>
            </a:r>
            <a:r>
              <a:rPr lang="en-US" altLang="en-US" sz="2000"/>
              <a:t>The performance benefit of less frequent synchronization.</a:t>
            </a:r>
          </a:p>
        </p:txBody>
      </p:sp>
      <p:sp>
        <p:nvSpPr>
          <p:cNvPr id="92171" name="Rectangle 14">
            <a:extLst>
              <a:ext uri="{FF2B5EF4-FFF2-40B4-BE49-F238E27FC236}">
                <a16:creationId xmlns:a16="http://schemas.microsoft.com/office/drawing/2014/main" id="{24CDC80A-F3F8-DE45-AD86-3A0A342FFA4F}"/>
              </a:ext>
            </a:extLst>
          </p:cNvPr>
          <p:cNvSpPr>
            <a:spLocks noChangeArrowheads="1"/>
          </p:cNvSpPr>
          <p:nvPr/>
        </p:nvSpPr>
        <p:spPr bwMode="auto">
          <a:xfrm>
            <a:off x="0" y="161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92172" name="Object 13">
            <a:extLst>
              <a:ext uri="{FF2B5EF4-FFF2-40B4-BE49-F238E27FC236}">
                <a16:creationId xmlns:a16="http://schemas.microsoft.com/office/drawing/2014/main" id="{AE591216-D50D-8044-9F41-7B2F5828F20F}"/>
              </a:ext>
            </a:extLst>
          </p:cNvPr>
          <p:cNvGraphicFramePr>
            <a:graphicFrameLocks noChangeAspect="1"/>
          </p:cNvGraphicFramePr>
          <p:nvPr/>
        </p:nvGraphicFramePr>
        <p:xfrm>
          <a:off x="152400" y="762000"/>
          <a:ext cx="7086600" cy="5143500"/>
        </p:xfrm>
        <a:graphic>
          <a:graphicData uri="http://schemas.openxmlformats.org/presentationml/2006/ole">
            <mc:AlternateContent xmlns:mc="http://schemas.openxmlformats.org/markup-compatibility/2006">
              <mc:Choice xmlns:v="urn:schemas-microsoft-com:vml" Requires="v">
                <p:oleObj spid="_x0000_s92175" r:id="rId3" imgW="4800600" imgH="3479800" progId="MSDraw.Drawing.8.2">
                  <p:embed/>
                </p:oleObj>
              </mc:Choice>
              <mc:Fallback>
                <p:oleObj r:id="rId3" imgW="4800600" imgH="3479800" progId="MSDraw.Drawing.8.2">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762000"/>
                        <a:ext cx="70866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173" name="Text Box 15">
            <a:extLst>
              <a:ext uri="{FF2B5EF4-FFF2-40B4-BE49-F238E27FC236}">
                <a16:creationId xmlns:a16="http://schemas.microsoft.com/office/drawing/2014/main" id="{551028CA-9E6A-D645-9DB5-B9890E5F541B}"/>
              </a:ext>
            </a:extLst>
          </p:cNvPr>
          <p:cNvSpPr txBox="1">
            <a:spLocks noChangeArrowheads="1"/>
          </p:cNvSpPr>
          <p:nvPr/>
        </p:nvSpPr>
        <p:spPr bwMode="auto">
          <a:xfrm>
            <a:off x="6858000" y="1219200"/>
            <a:ext cx="1981200" cy="2298700"/>
          </a:xfrm>
          <a:prstGeom prst="rect">
            <a:avLst/>
          </a:prstGeom>
          <a:solidFill>
            <a:srgbClr val="FFFF66"/>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Given that AND is a semigroup computation, it is only a small step to generalize it to a more flexible “global combine” operation</a:t>
            </a:r>
          </a:p>
        </p:txBody>
      </p:sp>
      <p:sp>
        <p:nvSpPr>
          <p:cNvPr id="92174" name="Text Box 16">
            <a:extLst>
              <a:ext uri="{FF2B5EF4-FFF2-40B4-BE49-F238E27FC236}">
                <a16:creationId xmlns:a16="http://schemas.microsoft.com/office/drawing/2014/main" id="{9E425941-111C-9241-B594-462D1536955B}"/>
              </a:ext>
            </a:extLst>
          </p:cNvPr>
          <p:cNvSpPr txBox="1">
            <a:spLocks noChangeArrowheads="1"/>
          </p:cNvSpPr>
          <p:nvPr/>
        </p:nvSpPr>
        <p:spPr bwMode="auto">
          <a:xfrm>
            <a:off x="4419600" y="4267200"/>
            <a:ext cx="4419600" cy="925513"/>
          </a:xfrm>
          <a:prstGeom prst="rect">
            <a:avLst/>
          </a:prstGeom>
          <a:solidFill>
            <a:srgbClr val="FFCC66"/>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Reduction of synchronization overhead:</a:t>
            </a:r>
          </a:p>
          <a:p>
            <a:pPr eaLnBrk="1" hangingPunct="1">
              <a:spcBef>
                <a:spcPct val="0"/>
              </a:spcBef>
              <a:buFontTx/>
              <a:buNone/>
            </a:pPr>
            <a:r>
              <a:rPr lang="en-US" altLang="en-US" sz="1800"/>
              <a:t>1. Providing hardware aid to do it faster</a:t>
            </a:r>
          </a:p>
          <a:p>
            <a:pPr eaLnBrk="1" hangingPunct="1">
              <a:spcBef>
                <a:spcPct val="0"/>
              </a:spcBef>
              <a:buFontTx/>
              <a:buNone/>
            </a:pPr>
            <a:r>
              <a:rPr lang="en-US" altLang="en-US" sz="1800"/>
              <a:t>2. Using less frequent synchronizations</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37F3ACE5-EDCA-FF4B-935B-799C96E9C569}"/>
              </a:ext>
            </a:extLst>
          </p:cNvPr>
          <p:cNvSpPr>
            <a:spLocks noGrp="1"/>
          </p:cNvSpPr>
          <p:nvPr>
            <p:ph type="dt" sz="quarter" idx="10"/>
          </p:nvPr>
        </p:nvSpPr>
        <p:spPr/>
        <p:txBody>
          <a:bodyPr/>
          <a:lstStyle/>
          <a:p>
            <a:pPr>
              <a:defRPr/>
            </a:pPr>
            <a:r>
              <a:rPr lang="en-US" altLang="en-US"/>
              <a:t>Winter 2021</a:t>
            </a:r>
          </a:p>
        </p:txBody>
      </p:sp>
      <p:sp>
        <p:nvSpPr>
          <p:cNvPr id="8" name="Footer Placeholder 4">
            <a:extLst>
              <a:ext uri="{FF2B5EF4-FFF2-40B4-BE49-F238E27FC236}">
                <a16:creationId xmlns:a16="http://schemas.microsoft.com/office/drawing/2014/main" id="{8FACA2B3-F283-7348-83DD-6A925D989AE5}"/>
              </a:ext>
            </a:extLst>
          </p:cNvPr>
          <p:cNvSpPr>
            <a:spLocks noGrp="1"/>
          </p:cNvSpPr>
          <p:nvPr>
            <p:ph type="ftr" sz="quarter" idx="11"/>
          </p:nvPr>
        </p:nvSpPr>
        <p:spPr/>
        <p:txBody>
          <a:bodyPr/>
          <a:lstStyle/>
          <a:p>
            <a:pPr>
              <a:defRPr/>
            </a:pPr>
            <a:r>
              <a:rPr lang="en-US" altLang="en-US"/>
              <a:t>Parallel Processing, Some Broad Topics</a:t>
            </a:r>
          </a:p>
        </p:txBody>
      </p:sp>
      <p:sp>
        <p:nvSpPr>
          <p:cNvPr id="93188" name="Slide Number Placeholder 5">
            <a:extLst>
              <a:ext uri="{FF2B5EF4-FFF2-40B4-BE49-F238E27FC236}">
                <a16:creationId xmlns:a16="http://schemas.microsoft.com/office/drawing/2014/main" id="{DEEBB5FF-3CC2-4D4D-8B72-1E0E09DA01F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A1A4DD45-602C-224F-BC20-70DCC11CB012}" type="slidenum">
              <a:rPr lang="en-US" altLang="en-US" sz="1200" smtClean="0"/>
              <a:pPr>
                <a:spcBef>
                  <a:spcPct val="0"/>
                </a:spcBef>
                <a:buFontTx/>
                <a:buNone/>
              </a:pPr>
              <a:t>86</a:t>
            </a:fld>
            <a:endParaRPr lang="en-US" altLang="en-US" sz="1200"/>
          </a:p>
        </p:txBody>
      </p:sp>
      <p:sp>
        <p:nvSpPr>
          <p:cNvPr id="93189" name="Rectangle 2">
            <a:extLst>
              <a:ext uri="{FF2B5EF4-FFF2-40B4-BE49-F238E27FC236}">
                <a16:creationId xmlns:a16="http://schemas.microsoft.com/office/drawing/2014/main" id="{9D2856E4-2CEA-984A-9B0A-FC09AA46C7A9}"/>
              </a:ext>
            </a:extLst>
          </p:cNvPr>
          <p:cNvSpPr>
            <a:spLocks noGrp="1" noChangeArrowheads="1"/>
          </p:cNvSpPr>
          <p:nvPr>
            <p:ph type="title"/>
          </p:nvPr>
        </p:nvSpPr>
        <p:spPr>
          <a:xfrm>
            <a:off x="228600" y="228600"/>
            <a:ext cx="8686800" cy="762000"/>
          </a:xfrm>
        </p:spPr>
        <p:txBody>
          <a:bodyPr/>
          <a:lstStyle/>
          <a:p>
            <a:pPr eaLnBrk="1" hangingPunct="1"/>
            <a:r>
              <a:rPr lang="en-US" altLang="en-US" sz="3200"/>
              <a:t>20.2  Parallel Programming</a:t>
            </a:r>
          </a:p>
        </p:txBody>
      </p:sp>
      <p:sp>
        <p:nvSpPr>
          <p:cNvPr id="93190" name="Rectangle 4">
            <a:extLst>
              <a:ext uri="{FF2B5EF4-FFF2-40B4-BE49-F238E27FC236}">
                <a16:creationId xmlns:a16="http://schemas.microsoft.com/office/drawing/2014/main" id="{EBDCCC66-E6C3-9D4D-B4A5-57749BEDEBFF}"/>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3191" name="Rectangle 26">
            <a:extLst>
              <a:ext uri="{FF2B5EF4-FFF2-40B4-BE49-F238E27FC236}">
                <a16:creationId xmlns:a16="http://schemas.microsoft.com/office/drawing/2014/main" id="{20E48F07-9502-B74E-A7AC-3302B4D97023}"/>
              </a:ext>
            </a:extLst>
          </p:cNvPr>
          <p:cNvSpPr>
            <a:spLocks noChangeArrowheads="1"/>
          </p:cNvSpPr>
          <p:nvPr/>
        </p:nvSpPr>
        <p:spPr bwMode="auto">
          <a:xfrm>
            <a:off x="0" y="1881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3192" name="Text Box 27">
            <a:extLst>
              <a:ext uri="{FF2B5EF4-FFF2-40B4-BE49-F238E27FC236}">
                <a16:creationId xmlns:a16="http://schemas.microsoft.com/office/drawing/2014/main" id="{CF7DE5D4-76D0-124B-9181-860E046BB3C8}"/>
              </a:ext>
            </a:extLst>
          </p:cNvPr>
          <p:cNvSpPr txBox="1">
            <a:spLocks noChangeArrowheads="1"/>
          </p:cNvSpPr>
          <p:nvPr/>
        </p:nvSpPr>
        <p:spPr bwMode="auto">
          <a:xfrm>
            <a:off x="533400" y="1219200"/>
            <a:ext cx="8077200"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t>Some approaches to the development of parallel programs:</a:t>
            </a:r>
          </a:p>
          <a:p>
            <a:pPr eaLnBrk="1" hangingPunct="1">
              <a:spcBef>
                <a:spcPct val="0"/>
              </a:spcBef>
              <a:buFontTx/>
              <a:buNone/>
            </a:pPr>
            <a:endParaRPr lang="en-US" altLang="en-US" sz="800" b="1"/>
          </a:p>
          <a:p>
            <a:pPr eaLnBrk="1" hangingPunct="1">
              <a:spcBef>
                <a:spcPct val="0"/>
              </a:spcBef>
              <a:buFontTx/>
              <a:buNone/>
            </a:pPr>
            <a:r>
              <a:rPr lang="en-US" altLang="en-US" sz="2000"/>
              <a:t>        a.	Automatic extraction of parallelism</a:t>
            </a:r>
          </a:p>
          <a:p>
            <a:pPr eaLnBrk="1" hangingPunct="1">
              <a:spcBef>
                <a:spcPct val="0"/>
              </a:spcBef>
              <a:buFontTx/>
              <a:buNone/>
            </a:pPr>
            <a:r>
              <a:rPr lang="en-US" altLang="en-US" sz="2000"/>
              <a:t>        b.	Data-parallel programming</a:t>
            </a:r>
          </a:p>
          <a:p>
            <a:pPr eaLnBrk="1" hangingPunct="1">
              <a:spcBef>
                <a:spcPct val="0"/>
              </a:spcBef>
              <a:buFontTx/>
              <a:buNone/>
            </a:pPr>
            <a:r>
              <a:rPr lang="en-US" altLang="en-US" sz="2000"/>
              <a:t>        c.	Shared-variable programming</a:t>
            </a:r>
          </a:p>
          <a:p>
            <a:pPr eaLnBrk="1" hangingPunct="1">
              <a:spcBef>
                <a:spcPct val="0"/>
              </a:spcBef>
              <a:buFontTx/>
              <a:buNone/>
            </a:pPr>
            <a:r>
              <a:rPr lang="en-US" altLang="en-US" sz="2000"/>
              <a:t>        d.	Communicating processes</a:t>
            </a:r>
          </a:p>
          <a:p>
            <a:pPr eaLnBrk="1" hangingPunct="1">
              <a:spcBef>
                <a:spcPct val="0"/>
              </a:spcBef>
              <a:buFontTx/>
              <a:buNone/>
            </a:pPr>
            <a:r>
              <a:rPr lang="en-US" altLang="en-US" sz="2000"/>
              <a:t>        e.	Functional programming</a:t>
            </a:r>
          </a:p>
        </p:txBody>
      </p:sp>
      <p:sp>
        <p:nvSpPr>
          <p:cNvPr id="93193" name="Text Box 35">
            <a:extLst>
              <a:ext uri="{FF2B5EF4-FFF2-40B4-BE49-F238E27FC236}">
                <a16:creationId xmlns:a16="http://schemas.microsoft.com/office/drawing/2014/main" id="{4F8E5881-1D78-6740-9FE1-752CA35FA46F}"/>
              </a:ext>
            </a:extLst>
          </p:cNvPr>
          <p:cNvSpPr txBox="1">
            <a:spLocks noChangeArrowheads="1"/>
          </p:cNvSpPr>
          <p:nvPr/>
        </p:nvSpPr>
        <p:spPr bwMode="auto">
          <a:xfrm>
            <a:off x="533400" y="3657600"/>
            <a:ext cx="8229600"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rPr>
              <a:t>Examples of, and implementation means for, these approaches:</a:t>
            </a:r>
            <a:r>
              <a:rPr lang="en-US" altLang="en-US" sz="2000" b="1"/>
              <a:t> </a:t>
            </a:r>
          </a:p>
          <a:p>
            <a:pPr eaLnBrk="1" hangingPunct="1">
              <a:spcBef>
                <a:spcPct val="0"/>
              </a:spcBef>
              <a:buFontTx/>
              <a:buNone/>
            </a:pPr>
            <a:endParaRPr lang="en-US" altLang="en-US" sz="800"/>
          </a:p>
          <a:p>
            <a:pPr eaLnBrk="1" hangingPunct="1">
              <a:spcBef>
                <a:spcPct val="0"/>
              </a:spcBef>
              <a:buFontTx/>
              <a:buNone/>
            </a:pPr>
            <a:r>
              <a:rPr lang="en-US" altLang="en-US" sz="2000"/>
              <a:t>        a.	Parallelizing compilers</a:t>
            </a:r>
          </a:p>
          <a:p>
            <a:pPr eaLnBrk="1" hangingPunct="1">
              <a:spcBef>
                <a:spcPct val="0"/>
              </a:spcBef>
              <a:buFontTx/>
              <a:buNone/>
            </a:pPr>
            <a:r>
              <a:rPr lang="en-US" altLang="en-US" sz="2000"/>
              <a:t>        b.	Array language extensions, as in HPF</a:t>
            </a:r>
          </a:p>
          <a:p>
            <a:pPr eaLnBrk="1" hangingPunct="1">
              <a:spcBef>
                <a:spcPct val="0"/>
              </a:spcBef>
              <a:buFontTx/>
              <a:buNone/>
            </a:pPr>
            <a:r>
              <a:rPr lang="en-US" altLang="en-US" sz="2000"/>
              <a:t>        c.	Shared-variable languages and language extensions</a:t>
            </a:r>
          </a:p>
          <a:p>
            <a:pPr eaLnBrk="1" hangingPunct="1">
              <a:spcBef>
                <a:spcPct val="0"/>
              </a:spcBef>
              <a:buFontTx/>
              <a:buNone/>
            </a:pPr>
            <a:r>
              <a:rPr lang="en-US" altLang="en-US" sz="2000"/>
              <a:t>        d.	The message-passing interface (MPI) standard</a:t>
            </a:r>
          </a:p>
          <a:p>
            <a:pPr eaLnBrk="1" hangingPunct="1">
              <a:spcBef>
                <a:spcPct val="0"/>
              </a:spcBef>
              <a:buFontTx/>
              <a:buNone/>
            </a:pPr>
            <a:r>
              <a:rPr lang="en-US" altLang="en-US" sz="2000"/>
              <a:t>        e.	Lisp-based languages</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003E9D7C-AE3F-6143-BEC6-EB577C7CEEE2}"/>
              </a:ext>
            </a:extLst>
          </p:cNvPr>
          <p:cNvSpPr>
            <a:spLocks noGrp="1"/>
          </p:cNvSpPr>
          <p:nvPr>
            <p:ph type="dt" sz="quarter" idx="10"/>
          </p:nvPr>
        </p:nvSpPr>
        <p:spPr/>
        <p:txBody>
          <a:bodyPr/>
          <a:lstStyle/>
          <a:p>
            <a:pPr>
              <a:defRPr/>
            </a:pPr>
            <a:r>
              <a:rPr lang="en-US" altLang="en-US"/>
              <a:t>Winter 2021</a:t>
            </a:r>
          </a:p>
        </p:txBody>
      </p:sp>
      <p:sp>
        <p:nvSpPr>
          <p:cNvPr id="9" name="Footer Placeholder 4">
            <a:extLst>
              <a:ext uri="{FF2B5EF4-FFF2-40B4-BE49-F238E27FC236}">
                <a16:creationId xmlns:a16="http://schemas.microsoft.com/office/drawing/2014/main" id="{2F8F0C7F-CE75-3646-9552-A3DF9A8FD9FE}"/>
              </a:ext>
            </a:extLst>
          </p:cNvPr>
          <p:cNvSpPr>
            <a:spLocks noGrp="1"/>
          </p:cNvSpPr>
          <p:nvPr>
            <p:ph type="ftr" sz="quarter" idx="11"/>
          </p:nvPr>
        </p:nvSpPr>
        <p:spPr/>
        <p:txBody>
          <a:bodyPr/>
          <a:lstStyle/>
          <a:p>
            <a:pPr>
              <a:defRPr/>
            </a:pPr>
            <a:r>
              <a:rPr lang="en-US" altLang="en-US"/>
              <a:t>Parallel Processing, Some Broad Topics</a:t>
            </a:r>
          </a:p>
        </p:txBody>
      </p:sp>
      <p:sp>
        <p:nvSpPr>
          <p:cNvPr id="94212" name="Slide Number Placeholder 5">
            <a:extLst>
              <a:ext uri="{FF2B5EF4-FFF2-40B4-BE49-F238E27FC236}">
                <a16:creationId xmlns:a16="http://schemas.microsoft.com/office/drawing/2014/main" id="{628A1C90-EBEB-7C42-8D07-68438468E8C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66672D77-267C-584E-94EE-AF90E29E3D56}" type="slidenum">
              <a:rPr lang="en-US" altLang="en-US" sz="1200" smtClean="0"/>
              <a:pPr>
                <a:spcBef>
                  <a:spcPct val="0"/>
                </a:spcBef>
                <a:buFontTx/>
                <a:buNone/>
              </a:pPr>
              <a:t>87</a:t>
            </a:fld>
            <a:endParaRPr lang="en-US" altLang="en-US" sz="1200"/>
          </a:p>
        </p:txBody>
      </p:sp>
      <p:sp>
        <p:nvSpPr>
          <p:cNvPr id="94213" name="Rectangle 2">
            <a:extLst>
              <a:ext uri="{FF2B5EF4-FFF2-40B4-BE49-F238E27FC236}">
                <a16:creationId xmlns:a16="http://schemas.microsoft.com/office/drawing/2014/main" id="{78CD5064-A894-EC4E-A51B-7FBED8590E6C}"/>
              </a:ext>
            </a:extLst>
          </p:cNvPr>
          <p:cNvSpPr>
            <a:spLocks noGrp="1" noChangeArrowheads="1"/>
          </p:cNvSpPr>
          <p:nvPr>
            <p:ph type="title"/>
          </p:nvPr>
        </p:nvSpPr>
        <p:spPr>
          <a:xfrm>
            <a:off x="381000" y="228600"/>
            <a:ext cx="8382000" cy="609600"/>
          </a:xfrm>
        </p:spPr>
        <p:txBody>
          <a:bodyPr/>
          <a:lstStyle/>
          <a:p>
            <a:pPr eaLnBrk="1" hangingPunct="1"/>
            <a:r>
              <a:rPr lang="en-US" altLang="en-US" sz="2800"/>
              <a:t>Automatic Extraction of Parallelism</a:t>
            </a:r>
          </a:p>
        </p:txBody>
      </p:sp>
      <p:sp>
        <p:nvSpPr>
          <p:cNvPr id="94214" name="Rectangle 3">
            <a:extLst>
              <a:ext uri="{FF2B5EF4-FFF2-40B4-BE49-F238E27FC236}">
                <a16:creationId xmlns:a16="http://schemas.microsoft.com/office/drawing/2014/main" id="{F8719C59-1557-6B42-959C-63F7F37DF040}"/>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4215" name="Rectangle 4">
            <a:extLst>
              <a:ext uri="{FF2B5EF4-FFF2-40B4-BE49-F238E27FC236}">
                <a16:creationId xmlns:a16="http://schemas.microsoft.com/office/drawing/2014/main" id="{0AEBB670-9C8A-A949-8383-D997CF8E5FD0}"/>
              </a:ext>
            </a:extLst>
          </p:cNvPr>
          <p:cNvSpPr>
            <a:spLocks noChangeArrowheads="1"/>
          </p:cNvSpPr>
          <p:nvPr/>
        </p:nvSpPr>
        <p:spPr bwMode="auto">
          <a:xfrm>
            <a:off x="0" y="2371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4216" name="Rectangle 8">
            <a:extLst>
              <a:ext uri="{FF2B5EF4-FFF2-40B4-BE49-F238E27FC236}">
                <a16:creationId xmlns:a16="http://schemas.microsoft.com/office/drawing/2014/main" id="{430D626D-2D79-6641-A3AC-E20719EF0295}"/>
              </a:ext>
            </a:extLst>
          </p:cNvPr>
          <p:cNvSpPr>
            <a:spLocks noChangeArrowheads="1"/>
          </p:cNvSpPr>
          <p:nvPr/>
        </p:nvSpPr>
        <p:spPr bwMode="auto">
          <a:xfrm>
            <a:off x="0" y="1890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4217" name="Text Box 14">
            <a:extLst>
              <a:ext uri="{FF2B5EF4-FFF2-40B4-BE49-F238E27FC236}">
                <a16:creationId xmlns:a16="http://schemas.microsoft.com/office/drawing/2014/main" id="{09D35F76-3CD3-2E4A-B80C-FF86EB1F0C37}"/>
              </a:ext>
            </a:extLst>
          </p:cNvPr>
          <p:cNvSpPr txBox="1">
            <a:spLocks noChangeArrowheads="1"/>
          </p:cNvSpPr>
          <p:nvPr/>
        </p:nvSpPr>
        <p:spPr bwMode="auto">
          <a:xfrm>
            <a:off x="533400" y="990600"/>
            <a:ext cx="8077200" cy="186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t>An ironic, but common, approach to using parallel computers:</a:t>
            </a:r>
          </a:p>
          <a:p>
            <a:pPr eaLnBrk="1" hangingPunct="1">
              <a:spcBef>
                <a:spcPct val="0"/>
              </a:spcBef>
              <a:buFontTx/>
              <a:buNone/>
            </a:pPr>
            <a:endParaRPr lang="en-US" altLang="en-US" sz="800" b="1"/>
          </a:p>
          <a:p>
            <a:pPr eaLnBrk="1" hangingPunct="1">
              <a:spcBef>
                <a:spcPct val="0"/>
              </a:spcBef>
              <a:buFontTx/>
              <a:buNone/>
            </a:pPr>
            <a:r>
              <a:rPr lang="en-US" altLang="en-US" sz="2000"/>
              <a:t>Force naturally parallel computations into sequential molds by coding them in standard languages</a:t>
            </a:r>
          </a:p>
          <a:p>
            <a:pPr eaLnBrk="1" hangingPunct="1">
              <a:spcBef>
                <a:spcPct val="0"/>
              </a:spcBef>
              <a:buFontTx/>
              <a:buNone/>
            </a:pPr>
            <a:endParaRPr lang="en-US" altLang="en-US" sz="800"/>
          </a:p>
          <a:p>
            <a:pPr eaLnBrk="1" hangingPunct="1">
              <a:spcBef>
                <a:spcPct val="0"/>
              </a:spcBef>
              <a:buFontTx/>
              <a:buNone/>
            </a:pPr>
            <a:r>
              <a:rPr lang="en-US" altLang="en-US" sz="2000"/>
              <a:t>Apply the powers of intelligent compilers to determine which of these artificially sequentialized computations can be performed concurrently</a:t>
            </a:r>
            <a:endParaRPr lang="en-US" altLang="en-US" sz="800"/>
          </a:p>
        </p:txBody>
      </p:sp>
      <p:sp>
        <p:nvSpPr>
          <p:cNvPr id="94218" name="Text Box 15">
            <a:extLst>
              <a:ext uri="{FF2B5EF4-FFF2-40B4-BE49-F238E27FC236}">
                <a16:creationId xmlns:a16="http://schemas.microsoft.com/office/drawing/2014/main" id="{7F6CB9F0-6514-5643-A64E-B865CD2DF4D7}"/>
              </a:ext>
            </a:extLst>
          </p:cNvPr>
          <p:cNvSpPr txBox="1">
            <a:spLocks noChangeArrowheads="1"/>
          </p:cNvSpPr>
          <p:nvPr/>
        </p:nvSpPr>
        <p:spPr bwMode="auto">
          <a:xfrm>
            <a:off x="533400" y="3124200"/>
            <a:ext cx="8229600" cy="292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rPr>
              <a:t>Parallelizing compilers</a:t>
            </a:r>
            <a:r>
              <a:rPr lang="en-US" altLang="en-US" sz="2000" b="1"/>
              <a:t> </a:t>
            </a:r>
            <a:r>
              <a:rPr lang="en-US" altLang="en-US" sz="2000"/>
              <a:t>extract parallelism from sequential programs, primarily through concurrent execution of loop iterations:</a:t>
            </a:r>
          </a:p>
          <a:p>
            <a:pPr eaLnBrk="1" hangingPunct="1">
              <a:spcBef>
                <a:spcPct val="0"/>
              </a:spcBef>
              <a:buFontTx/>
              <a:buNone/>
            </a:pPr>
            <a:endParaRPr lang="en-US" altLang="en-US" sz="800"/>
          </a:p>
          <a:p>
            <a:pPr eaLnBrk="1" hangingPunct="1">
              <a:lnSpc>
                <a:spcPct val="90000"/>
              </a:lnSpc>
              <a:spcBef>
                <a:spcPct val="0"/>
              </a:spcBef>
              <a:buFontTx/>
              <a:buNone/>
            </a:pPr>
            <a:r>
              <a:rPr lang="en-US" altLang="en-US" sz="2000">
                <a:solidFill>
                  <a:srgbClr val="000000"/>
                </a:solidFill>
                <a:cs typeface="Times New Roman" panose="02020603050405020304" pitchFamily="18" charset="0"/>
              </a:rPr>
              <a:t>	for </a:t>
            </a:r>
            <a:r>
              <a:rPr lang="en-US" altLang="en-US" sz="2000" i="1">
                <a:solidFill>
                  <a:srgbClr val="000000"/>
                </a:solidFill>
                <a:cs typeface="Times New Roman" panose="02020603050405020304" pitchFamily="18" charset="0"/>
              </a:rPr>
              <a:t>i</a:t>
            </a:r>
            <a:r>
              <a:rPr lang="en-US" altLang="en-US" sz="2000">
                <a:solidFill>
                  <a:srgbClr val="000000"/>
                </a:solidFill>
                <a:cs typeface="Times New Roman" panose="02020603050405020304" pitchFamily="18" charset="0"/>
              </a:rPr>
              <a:t> = 2 to </a:t>
            </a:r>
            <a:r>
              <a:rPr lang="en-US" altLang="en-US" sz="2000" i="1">
                <a:solidFill>
                  <a:srgbClr val="000000"/>
                </a:solidFill>
                <a:cs typeface="Times New Roman" panose="02020603050405020304" pitchFamily="18" charset="0"/>
              </a:rPr>
              <a:t>k</a:t>
            </a:r>
            <a:r>
              <a:rPr lang="en-US" altLang="en-US" sz="2000">
                <a:solidFill>
                  <a:srgbClr val="000000"/>
                </a:solidFill>
                <a:cs typeface="Times New Roman" panose="02020603050405020304" pitchFamily="18" charset="0"/>
              </a:rPr>
              <a:t> do</a:t>
            </a:r>
          </a:p>
          <a:p>
            <a:pPr eaLnBrk="1" hangingPunct="1">
              <a:lnSpc>
                <a:spcPct val="90000"/>
              </a:lnSpc>
              <a:spcBef>
                <a:spcPct val="0"/>
              </a:spcBef>
              <a:buFontTx/>
              <a:buNone/>
            </a:pPr>
            <a:r>
              <a:rPr lang="en-US" altLang="en-US" sz="2000">
                <a:solidFill>
                  <a:srgbClr val="000000"/>
                </a:solidFill>
                <a:cs typeface="Times New Roman" panose="02020603050405020304" pitchFamily="18" charset="0"/>
              </a:rPr>
              <a:t>	    for </a:t>
            </a:r>
            <a:r>
              <a:rPr lang="en-US" altLang="en-US" sz="2000" i="1">
                <a:solidFill>
                  <a:srgbClr val="000000"/>
                </a:solidFill>
                <a:cs typeface="Times New Roman" panose="02020603050405020304" pitchFamily="18" charset="0"/>
              </a:rPr>
              <a:t>j</a:t>
            </a:r>
            <a:r>
              <a:rPr lang="en-US" altLang="en-US" sz="2000">
                <a:solidFill>
                  <a:srgbClr val="000000"/>
                </a:solidFill>
                <a:cs typeface="Times New Roman" panose="02020603050405020304" pitchFamily="18" charset="0"/>
              </a:rPr>
              <a:t> = 2 to </a:t>
            </a:r>
            <a:r>
              <a:rPr lang="en-US" altLang="en-US" sz="2000" i="1">
                <a:solidFill>
                  <a:srgbClr val="000000"/>
                </a:solidFill>
                <a:cs typeface="Times New Roman" panose="02020603050405020304" pitchFamily="18" charset="0"/>
              </a:rPr>
              <a:t>k</a:t>
            </a:r>
            <a:r>
              <a:rPr lang="en-US" altLang="en-US" sz="2000">
                <a:solidFill>
                  <a:srgbClr val="000000"/>
                </a:solidFill>
                <a:cs typeface="Times New Roman" panose="02020603050405020304" pitchFamily="18" charset="0"/>
              </a:rPr>
              <a:t> do</a:t>
            </a:r>
          </a:p>
          <a:p>
            <a:pPr eaLnBrk="1" hangingPunct="1">
              <a:lnSpc>
                <a:spcPct val="90000"/>
              </a:lnSpc>
              <a:spcBef>
                <a:spcPct val="0"/>
              </a:spcBef>
              <a:buFontTx/>
              <a:buNone/>
            </a:pPr>
            <a:r>
              <a:rPr lang="en-US" altLang="en-US" sz="2000">
                <a:solidFill>
                  <a:srgbClr val="000000"/>
                </a:solidFill>
                <a:cs typeface="Times New Roman" panose="02020603050405020304" pitchFamily="18" charset="0"/>
              </a:rPr>
              <a:t>	        </a:t>
            </a:r>
            <a:r>
              <a:rPr lang="en-US" altLang="en-US" sz="2000" i="1">
                <a:solidFill>
                  <a:srgbClr val="000000"/>
                </a:solidFill>
                <a:cs typeface="Times New Roman" panose="02020603050405020304" pitchFamily="18" charset="0"/>
              </a:rPr>
              <a:t>a</a:t>
            </a:r>
            <a:r>
              <a:rPr lang="en-US" altLang="en-US" sz="2000" i="1" baseline="-25000">
                <a:solidFill>
                  <a:srgbClr val="000000"/>
                </a:solidFill>
                <a:cs typeface="Times New Roman" panose="02020603050405020304" pitchFamily="18" charset="0"/>
              </a:rPr>
              <a:t>i</a:t>
            </a:r>
            <a:r>
              <a:rPr lang="en-US" altLang="en-US" sz="2000" baseline="-25000">
                <a:solidFill>
                  <a:srgbClr val="000000"/>
                </a:solidFill>
                <a:cs typeface="Times New Roman" panose="02020603050405020304" pitchFamily="18" charset="0"/>
              </a:rPr>
              <a:t>,</a:t>
            </a:r>
            <a:r>
              <a:rPr lang="en-US" altLang="en-US" sz="2000" i="1" baseline="-25000">
                <a:solidFill>
                  <a:srgbClr val="000000"/>
                </a:solidFill>
                <a:cs typeface="Times New Roman" panose="02020603050405020304" pitchFamily="18" charset="0"/>
              </a:rPr>
              <a:t>j</a:t>
            </a:r>
            <a:r>
              <a:rPr lang="en-US" altLang="en-US" sz="2000">
                <a:solidFill>
                  <a:srgbClr val="000000"/>
                </a:solidFill>
                <a:cs typeface="Times New Roman" panose="02020603050405020304" pitchFamily="18" charset="0"/>
              </a:rPr>
              <a:t>  : = (</a:t>
            </a:r>
            <a:r>
              <a:rPr lang="en-US" altLang="en-US" sz="2000" i="1">
                <a:solidFill>
                  <a:srgbClr val="000000"/>
                </a:solidFill>
                <a:cs typeface="Times New Roman" panose="02020603050405020304" pitchFamily="18" charset="0"/>
              </a:rPr>
              <a:t>a</a:t>
            </a:r>
            <a:r>
              <a:rPr lang="en-US" altLang="en-US" sz="2000" i="1" baseline="-25000">
                <a:solidFill>
                  <a:srgbClr val="000000"/>
                </a:solidFill>
                <a:cs typeface="Times New Roman" panose="02020603050405020304" pitchFamily="18" charset="0"/>
              </a:rPr>
              <a:t>i</a:t>
            </a:r>
            <a:r>
              <a:rPr lang="en-US" altLang="en-US" sz="2000" baseline="-25000">
                <a:solidFill>
                  <a:srgbClr val="000000"/>
                </a:solidFill>
                <a:cs typeface="Times New Roman" panose="02020603050405020304" pitchFamily="18" charset="0"/>
              </a:rPr>
              <a:t>,</a:t>
            </a:r>
            <a:r>
              <a:rPr lang="en-US" altLang="en-US" sz="2000" i="1" baseline="-25000">
                <a:solidFill>
                  <a:srgbClr val="000000"/>
                </a:solidFill>
                <a:cs typeface="Times New Roman" panose="02020603050405020304" pitchFamily="18" charset="0"/>
              </a:rPr>
              <a:t>j</a:t>
            </a:r>
            <a:r>
              <a:rPr lang="en-US" altLang="en-US" sz="2000" baseline="-25000">
                <a:solidFill>
                  <a:srgbClr val="000000"/>
                </a:solidFill>
                <a:cs typeface="Times New Roman" panose="02020603050405020304" pitchFamily="18" charset="0"/>
              </a:rPr>
              <a:t>–1</a:t>
            </a:r>
            <a:r>
              <a:rPr lang="en-US" altLang="en-US" sz="2000">
                <a:solidFill>
                  <a:srgbClr val="000000"/>
                </a:solidFill>
                <a:cs typeface="Times New Roman" panose="02020603050405020304" pitchFamily="18" charset="0"/>
              </a:rPr>
              <a:t> + </a:t>
            </a:r>
            <a:r>
              <a:rPr lang="en-US" altLang="en-US" sz="2000" i="1">
                <a:solidFill>
                  <a:srgbClr val="000000"/>
                </a:solidFill>
                <a:cs typeface="Times New Roman" panose="02020603050405020304" pitchFamily="18" charset="0"/>
              </a:rPr>
              <a:t>a</a:t>
            </a:r>
            <a:r>
              <a:rPr lang="en-US" altLang="en-US" sz="2000" i="1" baseline="-25000">
                <a:solidFill>
                  <a:srgbClr val="000000"/>
                </a:solidFill>
                <a:cs typeface="Times New Roman" panose="02020603050405020304" pitchFamily="18" charset="0"/>
              </a:rPr>
              <a:t>i</a:t>
            </a:r>
            <a:r>
              <a:rPr lang="en-US" altLang="en-US" sz="2000" baseline="-25000">
                <a:solidFill>
                  <a:srgbClr val="000000"/>
                </a:solidFill>
                <a:cs typeface="Times New Roman" panose="02020603050405020304" pitchFamily="18" charset="0"/>
              </a:rPr>
              <a:t>,</a:t>
            </a:r>
            <a:r>
              <a:rPr lang="en-US" altLang="en-US" sz="2000" i="1" baseline="-25000">
                <a:solidFill>
                  <a:srgbClr val="000000"/>
                </a:solidFill>
                <a:cs typeface="Times New Roman" panose="02020603050405020304" pitchFamily="18" charset="0"/>
              </a:rPr>
              <a:t>j</a:t>
            </a:r>
            <a:r>
              <a:rPr lang="en-US" altLang="en-US" sz="2000" baseline="-25000">
                <a:solidFill>
                  <a:srgbClr val="000000"/>
                </a:solidFill>
                <a:cs typeface="Times New Roman" panose="02020603050405020304" pitchFamily="18" charset="0"/>
              </a:rPr>
              <a:t>+1</a:t>
            </a:r>
            <a:r>
              <a:rPr lang="en-US" altLang="en-US" sz="2000">
                <a:solidFill>
                  <a:srgbClr val="000000"/>
                </a:solidFill>
                <a:cs typeface="Times New Roman" panose="02020603050405020304" pitchFamily="18" charset="0"/>
              </a:rPr>
              <a:t>)/2</a:t>
            </a:r>
          </a:p>
          <a:p>
            <a:pPr eaLnBrk="1" hangingPunct="1">
              <a:lnSpc>
                <a:spcPct val="90000"/>
              </a:lnSpc>
              <a:spcBef>
                <a:spcPct val="0"/>
              </a:spcBef>
              <a:buFontTx/>
              <a:buNone/>
            </a:pPr>
            <a:r>
              <a:rPr lang="en-US" altLang="en-US" sz="2000">
                <a:solidFill>
                  <a:srgbClr val="000000"/>
                </a:solidFill>
                <a:cs typeface="Times New Roman" panose="02020603050405020304" pitchFamily="18" charset="0"/>
              </a:rPr>
              <a:t>	    endfor</a:t>
            </a:r>
          </a:p>
          <a:p>
            <a:pPr eaLnBrk="1" hangingPunct="1">
              <a:lnSpc>
                <a:spcPct val="90000"/>
              </a:lnSpc>
              <a:spcBef>
                <a:spcPct val="0"/>
              </a:spcBef>
              <a:buFontTx/>
              <a:buNone/>
            </a:pPr>
            <a:r>
              <a:rPr lang="en-US" altLang="en-US" sz="2000">
                <a:solidFill>
                  <a:srgbClr val="000000"/>
                </a:solidFill>
                <a:cs typeface="Times New Roman" panose="02020603050405020304" pitchFamily="18" charset="0"/>
              </a:rPr>
              <a:t>	endfor</a:t>
            </a:r>
          </a:p>
          <a:p>
            <a:pPr eaLnBrk="1" hangingPunct="1">
              <a:spcBef>
                <a:spcPct val="0"/>
              </a:spcBef>
              <a:buFontTx/>
              <a:buNone/>
            </a:pPr>
            <a:endParaRPr lang="en-US" altLang="en-US" sz="800">
              <a:solidFill>
                <a:srgbClr val="000000"/>
              </a:solidFill>
              <a:cs typeface="Times New Roman" panose="02020603050405020304" pitchFamily="18" charset="0"/>
            </a:endParaRPr>
          </a:p>
          <a:p>
            <a:pPr eaLnBrk="1" hangingPunct="1">
              <a:spcBef>
                <a:spcPct val="0"/>
              </a:spcBef>
              <a:buFontTx/>
              <a:buNone/>
            </a:pPr>
            <a:r>
              <a:rPr lang="en-US" altLang="en-US" sz="2000">
                <a:solidFill>
                  <a:srgbClr val="000000"/>
                </a:solidFill>
                <a:cs typeface="Times New Roman" panose="02020603050405020304" pitchFamily="18" charset="0"/>
              </a:rPr>
              <a:t>Various iteration of the </a:t>
            </a:r>
            <a:r>
              <a:rPr lang="en-US" altLang="en-US" sz="2000" i="1">
                <a:solidFill>
                  <a:srgbClr val="000000"/>
                </a:solidFill>
                <a:cs typeface="Times New Roman" panose="02020603050405020304" pitchFamily="18" charset="0"/>
              </a:rPr>
              <a:t>i</a:t>
            </a:r>
            <a:r>
              <a:rPr lang="en-US" altLang="en-US" sz="2000">
                <a:solidFill>
                  <a:srgbClr val="000000"/>
                </a:solidFill>
                <a:cs typeface="Times New Roman" panose="02020603050405020304" pitchFamily="18" charset="0"/>
              </a:rPr>
              <a:t> loop can be executed on a different processor with complete asynchrony due to their complete independence</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FA3E3F93-CAB7-EB40-A775-05E5D9B11780}"/>
              </a:ext>
            </a:extLst>
          </p:cNvPr>
          <p:cNvSpPr>
            <a:spLocks noGrp="1"/>
          </p:cNvSpPr>
          <p:nvPr>
            <p:ph type="dt" sz="quarter" idx="10"/>
          </p:nvPr>
        </p:nvSpPr>
        <p:spPr/>
        <p:txBody>
          <a:bodyPr/>
          <a:lstStyle/>
          <a:p>
            <a:pPr>
              <a:defRPr/>
            </a:pPr>
            <a:r>
              <a:rPr lang="en-US" altLang="en-US"/>
              <a:t>Winter 2021</a:t>
            </a:r>
          </a:p>
        </p:txBody>
      </p:sp>
      <p:sp>
        <p:nvSpPr>
          <p:cNvPr id="9" name="Footer Placeholder 4">
            <a:extLst>
              <a:ext uri="{FF2B5EF4-FFF2-40B4-BE49-F238E27FC236}">
                <a16:creationId xmlns:a16="http://schemas.microsoft.com/office/drawing/2014/main" id="{08B2945F-5EB7-B845-8414-E95743ADF473}"/>
              </a:ext>
            </a:extLst>
          </p:cNvPr>
          <p:cNvSpPr>
            <a:spLocks noGrp="1"/>
          </p:cNvSpPr>
          <p:nvPr>
            <p:ph type="ftr" sz="quarter" idx="11"/>
          </p:nvPr>
        </p:nvSpPr>
        <p:spPr/>
        <p:txBody>
          <a:bodyPr/>
          <a:lstStyle/>
          <a:p>
            <a:pPr>
              <a:defRPr/>
            </a:pPr>
            <a:r>
              <a:rPr lang="en-US" altLang="en-US"/>
              <a:t>Parallel Processing, Some Broad Topics</a:t>
            </a:r>
          </a:p>
        </p:txBody>
      </p:sp>
      <p:sp>
        <p:nvSpPr>
          <p:cNvPr id="95236" name="Slide Number Placeholder 5">
            <a:extLst>
              <a:ext uri="{FF2B5EF4-FFF2-40B4-BE49-F238E27FC236}">
                <a16:creationId xmlns:a16="http://schemas.microsoft.com/office/drawing/2014/main" id="{1399DD37-47FA-6F40-9986-24CBE7BCC6B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ABCB18E7-D2BA-FD42-AE7F-BA9BB6562FC7}" type="slidenum">
              <a:rPr lang="en-US" altLang="en-US" sz="1200" smtClean="0"/>
              <a:pPr>
                <a:spcBef>
                  <a:spcPct val="0"/>
                </a:spcBef>
                <a:buFontTx/>
                <a:buNone/>
              </a:pPr>
              <a:t>88</a:t>
            </a:fld>
            <a:endParaRPr lang="en-US" altLang="en-US" sz="1200"/>
          </a:p>
        </p:txBody>
      </p:sp>
      <p:sp>
        <p:nvSpPr>
          <p:cNvPr id="95237" name="Rectangle 2">
            <a:extLst>
              <a:ext uri="{FF2B5EF4-FFF2-40B4-BE49-F238E27FC236}">
                <a16:creationId xmlns:a16="http://schemas.microsoft.com/office/drawing/2014/main" id="{552E0569-C3FF-DF40-8A59-27C5FDB987E6}"/>
              </a:ext>
            </a:extLst>
          </p:cNvPr>
          <p:cNvSpPr>
            <a:spLocks noGrp="1" noChangeArrowheads="1"/>
          </p:cNvSpPr>
          <p:nvPr>
            <p:ph type="title"/>
          </p:nvPr>
        </p:nvSpPr>
        <p:spPr>
          <a:xfrm>
            <a:off x="304800" y="152400"/>
            <a:ext cx="8534400" cy="609600"/>
          </a:xfrm>
        </p:spPr>
        <p:txBody>
          <a:bodyPr/>
          <a:lstStyle/>
          <a:p>
            <a:pPr eaLnBrk="1" hangingPunct="1"/>
            <a:r>
              <a:rPr lang="en-US" altLang="en-US" sz="2800"/>
              <a:t>Data-Parallel Programming</a:t>
            </a:r>
          </a:p>
        </p:txBody>
      </p:sp>
      <p:sp>
        <p:nvSpPr>
          <p:cNvPr id="95238" name="Rectangle 3">
            <a:extLst>
              <a:ext uri="{FF2B5EF4-FFF2-40B4-BE49-F238E27FC236}">
                <a16:creationId xmlns:a16="http://schemas.microsoft.com/office/drawing/2014/main" id="{23285B23-C6CD-134A-8190-894D90DB30A0}"/>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5239" name="Rectangle 4">
            <a:extLst>
              <a:ext uri="{FF2B5EF4-FFF2-40B4-BE49-F238E27FC236}">
                <a16:creationId xmlns:a16="http://schemas.microsoft.com/office/drawing/2014/main" id="{3D605A43-580B-2B49-998F-E9B3A42958E2}"/>
              </a:ext>
            </a:extLst>
          </p:cNvPr>
          <p:cNvSpPr>
            <a:spLocks noChangeArrowheads="1"/>
          </p:cNvSpPr>
          <p:nvPr/>
        </p:nvSpPr>
        <p:spPr bwMode="auto">
          <a:xfrm>
            <a:off x="0" y="2371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5240" name="Rectangle 5">
            <a:extLst>
              <a:ext uri="{FF2B5EF4-FFF2-40B4-BE49-F238E27FC236}">
                <a16:creationId xmlns:a16="http://schemas.microsoft.com/office/drawing/2014/main" id="{6A2FFD6D-0546-B44A-BB8D-49BB75871681}"/>
              </a:ext>
            </a:extLst>
          </p:cNvPr>
          <p:cNvSpPr>
            <a:spLocks noChangeArrowheads="1"/>
          </p:cNvSpPr>
          <p:nvPr/>
        </p:nvSpPr>
        <p:spPr bwMode="auto">
          <a:xfrm>
            <a:off x="0" y="1890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5241" name="Text Box 6">
            <a:extLst>
              <a:ext uri="{FF2B5EF4-FFF2-40B4-BE49-F238E27FC236}">
                <a16:creationId xmlns:a16="http://schemas.microsoft.com/office/drawing/2014/main" id="{57D384F8-E2D2-9F43-916D-24DD136CD2FC}"/>
              </a:ext>
            </a:extLst>
          </p:cNvPr>
          <p:cNvSpPr txBox="1">
            <a:spLocks noChangeArrowheads="1"/>
          </p:cNvSpPr>
          <p:nvPr/>
        </p:nvSpPr>
        <p:spPr bwMode="auto">
          <a:xfrm>
            <a:off x="381000" y="838200"/>
            <a:ext cx="8305800" cy="223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t>Has its roots in the math-based APL language that had array data types and array operations (binary and reduction operations on arrays)</a:t>
            </a:r>
          </a:p>
          <a:p>
            <a:pPr eaLnBrk="1" hangingPunct="1">
              <a:lnSpc>
                <a:spcPct val="90000"/>
              </a:lnSpc>
              <a:spcBef>
                <a:spcPct val="0"/>
              </a:spcBef>
              <a:buFontTx/>
              <a:buNone/>
            </a:pPr>
            <a:endParaRPr lang="en-US" altLang="en-US" sz="800"/>
          </a:p>
          <a:p>
            <a:pPr eaLnBrk="1" hangingPunct="1">
              <a:lnSpc>
                <a:spcPct val="90000"/>
              </a:lnSpc>
              <a:spcBef>
                <a:spcPct val="0"/>
              </a:spcBef>
              <a:buFontTx/>
              <a:buNone/>
            </a:pPr>
            <a:r>
              <a:rPr lang="en-US" altLang="en-US" sz="2000"/>
              <a:t>      </a:t>
            </a:r>
            <a:r>
              <a:rPr lang="en-US" altLang="en-US" sz="2000" i="1"/>
              <a:t>C</a:t>
            </a:r>
            <a:r>
              <a:rPr lang="en-US" altLang="en-US" sz="2000"/>
              <a:t> </a:t>
            </a:r>
            <a:r>
              <a:rPr lang="en-US" altLang="en-US" sz="2000">
                <a:sym typeface="Symbol" pitchFamily="2" charset="2"/>
              </a:rPr>
              <a:t></a:t>
            </a:r>
            <a:r>
              <a:rPr lang="en-US" altLang="en-US" sz="2000"/>
              <a:t> </a:t>
            </a:r>
            <a:r>
              <a:rPr lang="en-US" altLang="en-US" sz="2000" i="1"/>
              <a:t>A</a:t>
            </a:r>
            <a:r>
              <a:rPr lang="en-US" altLang="en-US" sz="2000"/>
              <a:t> + </a:t>
            </a:r>
            <a:r>
              <a:rPr lang="en-US" altLang="en-US" sz="2000" i="1"/>
              <a:t>B</a:t>
            </a:r>
            <a:r>
              <a:rPr lang="en-US" altLang="en-US" sz="2000"/>
              <a:t> 			{array add}</a:t>
            </a:r>
          </a:p>
          <a:p>
            <a:pPr eaLnBrk="1" hangingPunct="1">
              <a:lnSpc>
                <a:spcPct val="90000"/>
              </a:lnSpc>
              <a:spcBef>
                <a:spcPct val="0"/>
              </a:spcBef>
              <a:buFontTx/>
              <a:buNone/>
            </a:pPr>
            <a:r>
              <a:rPr lang="en-US" altLang="en-US" sz="2000"/>
              <a:t>       </a:t>
            </a:r>
            <a:r>
              <a:rPr lang="en-US" altLang="en-US" sz="2000" i="1"/>
              <a:t>x</a:t>
            </a:r>
            <a:r>
              <a:rPr lang="en-US" altLang="en-US" sz="2000"/>
              <a:t> </a:t>
            </a:r>
            <a:r>
              <a:rPr lang="en-US" altLang="en-US" sz="2000">
                <a:sym typeface="Symbol" pitchFamily="2" charset="2"/>
              </a:rPr>
              <a:t></a:t>
            </a:r>
            <a:r>
              <a:rPr lang="en-US" altLang="en-US" sz="2000"/>
              <a:t> +</a:t>
            </a:r>
            <a:r>
              <a:rPr lang="en-US" altLang="en-US" sz="1000"/>
              <a:t> </a:t>
            </a:r>
            <a:r>
              <a:rPr lang="en-US" altLang="en-US" sz="2000"/>
              <a:t>/</a:t>
            </a:r>
            <a:r>
              <a:rPr lang="en-US" altLang="en-US" sz="1000"/>
              <a:t> </a:t>
            </a:r>
            <a:r>
              <a:rPr lang="en-US" altLang="en-US" sz="2000" i="1"/>
              <a:t>V</a:t>
            </a:r>
            <a:r>
              <a:rPr lang="en-US" altLang="en-US" sz="2000"/>
              <a:t> 			{reduction}</a:t>
            </a:r>
          </a:p>
          <a:p>
            <a:pPr eaLnBrk="1" hangingPunct="1">
              <a:lnSpc>
                <a:spcPct val="90000"/>
              </a:lnSpc>
              <a:spcBef>
                <a:spcPct val="0"/>
              </a:spcBef>
              <a:buFontTx/>
              <a:buNone/>
            </a:pPr>
            <a:r>
              <a:rPr lang="en-US" altLang="en-US" sz="2000"/>
              <a:t>      </a:t>
            </a:r>
            <a:r>
              <a:rPr lang="en-US" altLang="en-US" sz="2000" i="1"/>
              <a:t>U</a:t>
            </a:r>
            <a:r>
              <a:rPr lang="en-US" altLang="en-US" sz="2000"/>
              <a:t> </a:t>
            </a:r>
            <a:r>
              <a:rPr lang="en-US" altLang="en-US" sz="2000">
                <a:sym typeface="Symbol" pitchFamily="2" charset="2"/>
              </a:rPr>
              <a:t></a:t>
            </a:r>
            <a:r>
              <a:rPr lang="en-US" altLang="en-US" sz="2000"/>
              <a:t> +</a:t>
            </a:r>
            <a:r>
              <a:rPr lang="en-US" altLang="en-US" sz="1000"/>
              <a:t> </a:t>
            </a:r>
            <a:r>
              <a:rPr lang="en-US" altLang="en-US" sz="2000"/>
              <a:t>/</a:t>
            </a:r>
            <a:r>
              <a:rPr lang="en-US" altLang="en-US" sz="1000"/>
              <a:t> </a:t>
            </a:r>
            <a:r>
              <a:rPr lang="en-US" altLang="en-US" sz="2000" i="1"/>
              <a:t>V </a:t>
            </a:r>
            <a:r>
              <a:rPr lang="en-US" altLang="en-US" sz="2000">
                <a:sym typeface="Symbol" pitchFamily="2" charset="2"/>
              </a:rPr>
              <a:t></a:t>
            </a:r>
            <a:r>
              <a:rPr lang="en-US" altLang="en-US" sz="2000"/>
              <a:t> </a:t>
            </a:r>
            <a:r>
              <a:rPr lang="en-US" altLang="en-US" sz="2000" i="1"/>
              <a:t>W</a:t>
            </a:r>
            <a:r>
              <a:rPr lang="en-US" altLang="en-US" sz="2000"/>
              <a:t> 		{inner product}</a:t>
            </a:r>
          </a:p>
          <a:p>
            <a:pPr eaLnBrk="1" hangingPunct="1">
              <a:lnSpc>
                <a:spcPct val="90000"/>
              </a:lnSpc>
              <a:spcBef>
                <a:spcPct val="0"/>
              </a:spcBef>
              <a:buFontTx/>
              <a:buNone/>
            </a:pPr>
            <a:endParaRPr lang="en-US" altLang="en-US" sz="800"/>
          </a:p>
          <a:p>
            <a:pPr eaLnBrk="1" hangingPunct="1">
              <a:lnSpc>
                <a:spcPct val="90000"/>
              </a:lnSpc>
              <a:spcBef>
                <a:spcPct val="0"/>
              </a:spcBef>
              <a:buFontTx/>
              <a:buNone/>
            </a:pPr>
            <a:r>
              <a:rPr lang="en-US" altLang="en-US" sz="2000"/>
              <a:t>APL’s powerful operators allowed the composition of very complicated computations in a few lines (a write-only language?)</a:t>
            </a:r>
          </a:p>
        </p:txBody>
      </p:sp>
      <p:sp>
        <p:nvSpPr>
          <p:cNvPr id="95242" name="Text Box 7">
            <a:extLst>
              <a:ext uri="{FF2B5EF4-FFF2-40B4-BE49-F238E27FC236}">
                <a16:creationId xmlns:a16="http://schemas.microsoft.com/office/drawing/2014/main" id="{632BD5A5-4149-4E47-A938-2F4E6BEF84EE}"/>
              </a:ext>
            </a:extLst>
          </p:cNvPr>
          <p:cNvSpPr txBox="1">
            <a:spLocks noChangeArrowheads="1"/>
          </p:cNvSpPr>
          <p:nvPr/>
        </p:nvSpPr>
        <p:spPr bwMode="auto">
          <a:xfrm>
            <a:off x="381000" y="3276600"/>
            <a:ext cx="8382000" cy="28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Fortran-90 (superset of Fortran-77) had extensions for array operations</a:t>
            </a:r>
          </a:p>
          <a:p>
            <a:pPr eaLnBrk="1" hangingPunct="1">
              <a:lnSpc>
                <a:spcPct val="90000"/>
              </a:lnSpc>
              <a:spcBef>
                <a:spcPct val="0"/>
              </a:spcBef>
              <a:buFontTx/>
              <a:buNone/>
            </a:pPr>
            <a:endParaRPr lang="en-US" altLang="en-US" sz="800">
              <a:solidFill>
                <a:srgbClr val="000000"/>
              </a:solidFill>
              <a:cs typeface="Times New Roman" panose="02020603050405020304" pitchFamily="18" charset="0"/>
            </a:endParaRPr>
          </a:p>
          <a:p>
            <a:pPr eaLnBrk="1" hangingPunct="1">
              <a:lnSpc>
                <a:spcPct val="90000"/>
              </a:lnSpc>
              <a:spcBef>
                <a:spcPct val="0"/>
              </a:spcBef>
              <a:buFontTx/>
              <a:buNone/>
            </a:pPr>
            <a:r>
              <a:rPr lang="en-US" altLang="en-US" sz="2000">
                <a:solidFill>
                  <a:srgbClr val="000000"/>
                </a:solidFill>
                <a:cs typeface="Times New Roman" panose="02020603050405020304" pitchFamily="18" charset="0"/>
              </a:rPr>
              <a:t>      A = SQRT(A) + B ** 2	{A and B are arrays}</a:t>
            </a:r>
          </a:p>
          <a:p>
            <a:pPr eaLnBrk="1" hangingPunct="1">
              <a:lnSpc>
                <a:spcPct val="90000"/>
              </a:lnSpc>
              <a:spcBef>
                <a:spcPct val="0"/>
              </a:spcBef>
              <a:buFontTx/>
              <a:buNone/>
            </a:pPr>
            <a:r>
              <a:rPr lang="en-US" altLang="en-US" sz="2000">
                <a:solidFill>
                  <a:srgbClr val="000000"/>
                </a:solidFill>
                <a:cs typeface="Times New Roman" panose="02020603050405020304" pitchFamily="18" charset="0"/>
              </a:rPr>
              <a:t>      WHERE (B /= 0)  A = A</a:t>
            </a:r>
            <a:r>
              <a:rPr lang="en-US" altLang="en-US" sz="1000">
                <a:solidFill>
                  <a:srgbClr val="000000"/>
                </a:solidFill>
                <a:cs typeface="Times New Roman" panose="02020603050405020304" pitchFamily="18" charset="0"/>
              </a:rPr>
              <a:t> </a:t>
            </a:r>
            <a:r>
              <a:rPr lang="en-US" altLang="en-US" sz="2000">
                <a:solidFill>
                  <a:srgbClr val="000000"/>
                </a:solidFill>
                <a:cs typeface="Times New Roman" panose="02020603050405020304" pitchFamily="18" charset="0"/>
              </a:rPr>
              <a:t>/</a:t>
            </a:r>
            <a:r>
              <a:rPr lang="en-US" altLang="en-US" sz="1000">
                <a:solidFill>
                  <a:srgbClr val="000000"/>
                </a:solidFill>
                <a:cs typeface="Times New Roman" panose="02020603050405020304" pitchFamily="18" charset="0"/>
              </a:rPr>
              <a:t> </a:t>
            </a:r>
            <a:r>
              <a:rPr lang="en-US" altLang="en-US" sz="2000">
                <a:solidFill>
                  <a:srgbClr val="000000"/>
                </a:solidFill>
                <a:cs typeface="Times New Roman" panose="02020603050405020304" pitchFamily="18" charset="0"/>
              </a:rPr>
              <a:t>B</a:t>
            </a:r>
          </a:p>
          <a:p>
            <a:pPr eaLnBrk="1" hangingPunct="1">
              <a:lnSpc>
                <a:spcPct val="90000"/>
              </a:lnSpc>
              <a:spcBef>
                <a:spcPct val="0"/>
              </a:spcBef>
              <a:buFontTx/>
              <a:buNone/>
            </a:pPr>
            <a:endParaRPr lang="en-US" altLang="en-US" sz="800">
              <a:solidFill>
                <a:srgbClr val="000000"/>
              </a:solidFill>
              <a:cs typeface="Times New Roman" panose="02020603050405020304" pitchFamily="18" charset="0"/>
            </a:endParaRPr>
          </a:p>
          <a:p>
            <a:pPr eaLnBrk="1" hangingPunct="1">
              <a:lnSpc>
                <a:spcPct val="90000"/>
              </a:lnSpc>
              <a:spcBef>
                <a:spcPct val="0"/>
              </a:spcBef>
              <a:buFontTx/>
              <a:buNone/>
            </a:pPr>
            <a:r>
              <a:rPr lang="en-US" altLang="en-US" sz="2000">
                <a:solidFill>
                  <a:srgbClr val="000000"/>
                </a:solidFill>
                <a:cs typeface="Times New Roman" panose="02020603050405020304" pitchFamily="18" charset="0"/>
              </a:rPr>
              <a:t>When run on a distributed-memory machine, some Fortran-90 constructs imply interprocessor communication</a:t>
            </a:r>
          </a:p>
          <a:p>
            <a:pPr eaLnBrk="1" hangingPunct="1">
              <a:lnSpc>
                <a:spcPct val="90000"/>
              </a:lnSpc>
              <a:spcBef>
                <a:spcPct val="0"/>
              </a:spcBef>
              <a:buFontTx/>
              <a:buNone/>
            </a:pPr>
            <a:endParaRPr lang="en-US" altLang="en-US" sz="800">
              <a:solidFill>
                <a:srgbClr val="000000"/>
              </a:solidFill>
              <a:cs typeface="Times New Roman" panose="02020603050405020304" pitchFamily="18" charset="0"/>
            </a:endParaRPr>
          </a:p>
          <a:p>
            <a:pPr eaLnBrk="1" hangingPunct="1">
              <a:lnSpc>
                <a:spcPct val="90000"/>
              </a:lnSpc>
              <a:spcBef>
                <a:spcPct val="0"/>
              </a:spcBef>
              <a:buFontTx/>
              <a:buNone/>
            </a:pPr>
            <a:r>
              <a:rPr lang="en-US" altLang="en-US" sz="2000">
                <a:solidFill>
                  <a:srgbClr val="000000"/>
                </a:solidFill>
                <a:cs typeface="Times New Roman" panose="02020603050405020304" pitchFamily="18" charset="0"/>
              </a:rPr>
              <a:t>      A = S/2			{assign scalar value to array}</a:t>
            </a:r>
          </a:p>
          <a:p>
            <a:pPr eaLnBrk="1" hangingPunct="1">
              <a:lnSpc>
                <a:spcPct val="90000"/>
              </a:lnSpc>
              <a:spcBef>
                <a:spcPct val="0"/>
              </a:spcBef>
              <a:buFontTx/>
              <a:buNone/>
            </a:pPr>
            <a:r>
              <a:rPr lang="en-US" altLang="en-US" sz="2000">
                <a:solidFill>
                  <a:srgbClr val="000000"/>
                </a:solidFill>
                <a:cs typeface="Times New Roman" panose="02020603050405020304" pitchFamily="18" charset="0"/>
              </a:rPr>
              <a:t>      A(I:J) = B(J:I:–1)		{assign a section of B to A}</a:t>
            </a:r>
          </a:p>
          <a:p>
            <a:pPr eaLnBrk="1" hangingPunct="1">
              <a:lnSpc>
                <a:spcPct val="90000"/>
              </a:lnSpc>
              <a:spcBef>
                <a:spcPct val="0"/>
              </a:spcBef>
              <a:buFontTx/>
              <a:buNone/>
            </a:pPr>
            <a:r>
              <a:rPr lang="en-US" altLang="en-US" sz="2000">
                <a:solidFill>
                  <a:srgbClr val="000000"/>
                </a:solidFill>
                <a:cs typeface="Times New Roman" panose="02020603050405020304" pitchFamily="18" charset="0"/>
              </a:rPr>
              <a:t>      A(P) = B          		{A(P(I)) = B(I) for all I}</a:t>
            </a:r>
          </a:p>
          <a:p>
            <a:pPr eaLnBrk="1" hangingPunct="1">
              <a:lnSpc>
                <a:spcPct val="90000"/>
              </a:lnSpc>
              <a:spcBef>
                <a:spcPct val="0"/>
              </a:spcBef>
              <a:buFontTx/>
              <a:buNone/>
            </a:pPr>
            <a:r>
              <a:rPr lang="en-US" altLang="en-US" sz="2000">
                <a:solidFill>
                  <a:srgbClr val="000000"/>
                </a:solidFill>
                <a:cs typeface="Times New Roman" panose="02020603050405020304" pitchFamily="18" charset="0"/>
              </a:rPr>
              <a:t>      S = SUM(B)			{may require gather operation}</a:t>
            </a:r>
            <a:r>
              <a:rPr lang="en-US" altLang="en-US" sz="2000" b="1">
                <a:solidFill>
                  <a:srgbClr val="FF0000"/>
                </a:solidFill>
              </a:rPr>
              <a:t>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729BDDFF-9CAC-4F48-A7C2-8F96659A31F7}"/>
              </a:ext>
            </a:extLst>
          </p:cNvPr>
          <p:cNvSpPr>
            <a:spLocks noGrp="1"/>
          </p:cNvSpPr>
          <p:nvPr>
            <p:ph type="dt" sz="quarter" idx="10"/>
          </p:nvPr>
        </p:nvSpPr>
        <p:spPr/>
        <p:txBody>
          <a:bodyPr/>
          <a:lstStyle/>
          <a:p>
            <a:pPr>
              <a:defRPr/>
            </a:pPr>
            <a:r>
              <a:rPr lang="en-US" altLang="en-US"/>
              <a:t>Winter 2021</a:t>
            </a:r>
          </a:p>
        </p:txBody>
      </p:sp>
      <p:sp>
        <p:nvSpPr>
          <p:cNvPr id="8" name="Footer Placeholder 4">
            <a:extLst>
              <a:ext uri="{FF2B5EF4-FFF2-40B4-BE49-F238E27FC236}">
                <a16:creationId xmlns:a16="http://schemas.microsoft.com/office/drawing/2014/main" id="{3838583D-43D5-DE4A-ADB9-277C627FA564}"/>
              </a:ext>
            </a:extLst>
          </p:cNvPr>
          <p:cNvSpPr>
            <a:spLocks noGrp="1"/>
          </p:cNvSpPr>
          <p:nvPr>
            <p:ph type="ftr" sz="quarter" idx="11"/>
          </p:nvPr>
        </p:nvSpPr>
        <p:spPr/>
        <p:txBody>
          <a:bodyPr/>
          <a:lstStyle/>
          <a:p>
            <a:pPr>
              <a:defRPr/>
            </a:pPr>
            <a:r>
              <a:rPr lang="en-US" altLang="en-US"/>
              <a:t>Parallel Processing, Some Broad Topics</a:t>
            </a:r>
          </a:p>
        </p:txBody>
      </p:sp>
      <p:sp>
        <p:nvSpPr>
          <p:cNvPr id="96260" name="Slide Number Placeholder 5">
            <a:extLst>
              <a:ext uri="{FF2B5EF4-FFF2-40B4-BE49-F238E27FC236}">
                <a16:creationId xmlns:a16="http://schemas.microsoft.com/office/drawing/2014/main" id="{BC34AF20-EB7A-1A45-B9CA-5A1D66043D4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220D9236-4916-5145-9A1A-9534CA88229D}" type="slidenum">
              <a:rPr lang="en-US" altLang="en-US" sz="1200" smtClean="0"/>
              <a:pPr>
                <a:spcBef>
                  <a:spcPct val="0"/>
                </a:spcBef>
                <a:buFontTx/>
                <a:buNone/>
              </a:pPr>
              <a:t>89</a:t>
            </a:fld>
            <a:endParaRPr lang="en-US" altLang="en-US" sz="1200"/>
          </a:p>
        </p:txBody>
      </p:sp>
      <p:sp>
        <p:nvSpPr>
          <p:cNvPr id="96261" name="Rectangle 2">
            <a:extLst>
              <a:ext uri="{FF2B5EF4-FFF2-40B4-BE49-F238E27FC236}">
                <a16:creationId xmlns:a16="http://schemas.microsoft.com/office/drawing/2014/main" id="{F5563A96-C062-D641-9E45-DFA077BC3F67}"/>
              </a:ext>
            </a:extLst>
          </p:cNvPr>
          <p:cNvSpPr>
            <a:spLocks noGrp="1" noChangeArrowheads="1"/>
          </p:cNvSpPr>
          <p:nvPr>
            <p:ph type="title"/>
          </p:nvPr>
        </p:nvSpPr>
        <p:spPr>
          <a:xfrm>
            <a:off x="381000" y="228600"/>
            <a:ext cx="8382000" cy="685800"/>
          </a:xfrm>
        </p:spPr>
        <p:txBody>
          <a:bodyPr/>
          <a:lstStyle/>
          <a:p>
            <a:pPr eaLnBrk="1" hangingPunct="1"/>
            <a:r>
              <a:rPr lang="en-US" altLang="en-US" sz="2800"/>
              <a:t>Data-Parallel Languages</a:t>
            </a:r>
          </a:p>
        </p:txBody>
      </p:sp>
      <p:sp>
        <p:nvSpPr>
          <p:cNvPr id="96262" name="Rectangle 3">
            <a:extLst>
              <a:ext uri="{FF2B5EF4-FFF2-40B4-BE49-F238E27FC236}">
                <a16:creationId xmlns:a16="http://schemas.microsoft.com/office/drawing/2014/main" id="{2B1704BA-3058-F841-A9C1-7093161AE21F}"/>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6263" name="Rectangle 5">
            <a:extLst>
              <a:ext uri="{FF2B5EF4-FFF2-40B4-BE49-F238E27FC236}">
                <a16:creationId xmlns:a16="http://schemas.microsoft.com/office/drawing/2014/main" id="{015E4E35-FF54-0C48-8840-EC5F4DC11E96}"/>
              </a:ext>
            </a:extLst>
          </p:cNvPr>
          <p:cNvSpPr>
            <a:spLocks noChangeArrowheads="1"/>
          </p:cNvSpPr>
          <p:nvPr/>
        </p:nvSpPr>
        <p:spPr bwMode="auto">
          <a:xfrm>
            <a:off x="0" y="1890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6264" name="Text Box 6">
            <a:extLst>
              <a:ext uri="{FF2B5EF4-FFF2-40B4-BE49-F238E27FC236}">
                <a16:creationId xmlns:a16="http://schemas.microsoft.com/office/drawing/2014/main" id="{F68978CB-1E89-8344-86B6-3E4535738869}"/>
              </a:ext>
            </a:extLst>
          </p:cNvPr>
          <p:cNvSpPr txBox="1">
            <a:spLocks noChangeArrowheads="1"/>
          </p:cNvSpPr>
          <p:nvPr/>
        </p:nvSpPr>
        <p:spPr bwMode="auto">
          <a:xfrm>
            <a:off x="609600" y="1219200"/>
            <a:ext cx="7848600" cy="260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t>High Performance Fortran (HPF) extends Fortran-90 by:</a:t>
            </a:r>
          </a:p>
          <a:p>
            <a:pPr eaLnBrk="1" hangingPunct="1">
              <a:lnSpc>
                <a:spcPct val="90000"/>
              </a:lnSpc>
              <a:spcBef>
                <a:spcPct val="0"/>
              </a:spcBef>
              <a:buFontTx/>
              <a:buNone/>
            </a:pPr>
            <a:r>
              <a:rPr lang="en-US" altLang="en-US" sz="1000"/>
              <a:t>	</a:t>
            </a:r>
          </a:p>
          <a:p>
            <a:pPr eaLnBrk="1" hangingPunct="1">
              <a:lnSpc>
                <a:spcPct val="90000"/>
              </a:lnSpc>
              <a:spcBef>
                <a:spcPct val="0"/>
              </a:spcBef>
              <a:buFontTx/>
              <a:buNone/>
            </a:pPr>
            <a:r>
              <a:rPr lang="en-US" altLang="en-US" sz="2000"/>
              <a:t>      Adding new directives and language constructs</a:t>
            </a:r>
          </a:p>
          <a:p>
            <a:pPr eaLnBrk="1" hangingPunct="1">
              <a:spcBef>
                <a:spcPct val="0"/>
              </a:spcBef>
              <a:buFontTx/>
              <a:buNone/>
            </a:pPr>
            <a:r>
              <a:rPr lang="en-US" altLang="en-US" sz="2000"/>
              <a:t>      Imposing some restrictions for efficiency reasons</a:t>
            </a:r>
          </a:p>
          <a:p>
            <a:pPr eaLnBrk="1" hangingPunct="1">
              <a:spcBef>
                <a:spcPct val="0"/>
              </a:spcBef>
              <a:buFontTx/>
              <a:buNone/>
            </a:pPr>
            <a:endParaRPr lang="en-US" altLang="en-US" sz="1000"/>
          </a:p>
          <a:p>
            <a:pPr eaLnBrk="1" hangingPunct="1">
              <a:spcBef>
                <a:spcPct val="0"/>
              </a:spcBef>
              <a:buFontTx/>
              <a:buNone/>
            </a:pPr>
            <a:r>
              <a:rPr lang="en-US" altLang="en-US" sz="2000"/>
              <a:t>HPF directives assist the compiler in data distribution, but do not alter the program’s semantics (in Fortran-90, they are interpreted as comments and thus ignored)</a:t>
            </a:r>
          </a:p>
          <a:p>
            <a:pPr eaLnBrk="1" hangingPunct="1">
              <a:spcBef>
                <a:spcPct val="0"/>
              </a:spcBef>
              <a:buFontTx/>
              <a:buNone/>
            </a:pPr>
            <a:endParaRPr lang="en-US" altLang="en-US" sz="1000"/>
          </a:p>
          <a:p>
            <a:pPr eaLnBrk="1" hangingPunct="1">
              <a:spcBef>
                <a:spcPct val="0"/>
              </a:spcBef>
              <a:buFontTx/>
              <a:buNone/>
            </a:pPr>
            <a:r>
              <a:rPr lang="en-US" altLang="en-US" sz="2000"/>
              <a:t>	!HPF ALIGN A(I) WITH B(I + 2)</a:t>
            </a:r>
            <a:endParaRPr lang="en-US" altLang="en-US" sz="1000"/>
          </a:p>
        </p:txBody>
      </p:sp>
      <p:sp>
        <p:nvSpPr>
          <p:cNvPr id="96265" name="Text Box 8">
            <a:extLst>
              <a:ext uri="{FF2B5EF4-FFF2-40B4-BE49-F238E27FC236}">
                <a16:creationId xmlns:a16="http://schemas.microsoft.com/office/drawing/2014/main" id="{6FEBA9F1-68C7-B346-9A62-9278166CFC0C}"/>
              </a:ext>
            </a:extLst>
          </p:cNvPr>
          <p:cNvSpPr txBox="1">
            <a:spLocks noChangeArrowheads="1"/>
          </p:cNvSpPr>
          <p:nvPr/>
        </p:nvSpPr>
        <p:spPr bwMode="auto">
          <a:xfrm>
            <a:off x="609600" y="4343400"/>
            <a:ext cx="79248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Data-parallel extensions have also been implemented for several other programming languages</a:t>
            </a:r>
          </a:p>
          <a:p>
            <a:pPr eaLnBrk="1" hangingPunct="1">
              <a:spcBef>
                <a:spcPct val="0"/>
              </a:spcBef>
              <a:buFontTx/>
              <a:buNone/>
            </a:pPr>
            <a:endParaRPr lang="en-US" altLang="en-US" sz="1000"/>
          </a:p>
          <a:p>
            <a:pPr eaLnBrk="1" hangingPunct="1">
              <a:spcBef>
                <a:spcPct val="0"/>
              </a:spcBef>
              <a:buFontTx/>
              <a:buNone/>
            </a:pPr>
            <a:r>
              <a:rPr lang="en-US" altLang="en-US" sz="2000"/>
              <a:t>	C* language introduced in 1987 by TMC</a:t>
            </a:r>
          </a:p>
          <a:p>
            <a:pPr eaLnBrk="1" hangingPunct="1">
              <a:spcBef>
                <a:spcPct val="0"/>
              </a:spcBef>
              <a:buFontTx/>
              <a:buNone/>
            </a:pPr>
            <a:r>
              <a:rPr lang="en-US" altLang="en-US" sz="2000"/>
              <a:t>	pC++, based on the popular C++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CB6690BE-35BE-5F44-BB36-26E3632C5700}"/>
              </a:ext>
            </a:extLst>
          </p:cNvPr>
          <p:cNvSpPr>
            <a:spLocks noGrp="1"/>
          </p:cNvSpPr>
          <p:nvPr>
            <p:ph type="dt" sz="quarter" idx="10"/>
          </p:nvPr>
        </p:nvSpPr>
        <p:spPr/>
        <p:txBody>
          <a:bodyPr/>
          <a:lstStyle/>
          <a:p>
            <a:pPr>
              <a:defRPr/>
            </a:pPr>
            <a:r>
              <a:rPr lang="en-US" altLang="en-US"/>
              <a:t>Winter 2021</a:t>
            </a:r>
          </a:p>
        </p:txBody>
      </p:sp>
      <p:sp>
        <p:nvSpPr>
          <p:cNvPr id="10" name="Footer Placeholder 4">
            <a:extLst>
              <a:ext uri="{FF2B5EF4-FFF2-40B4-BE49-F238E27FC236}">
                <a16:creationId xmlns:a16="http://schemas.microsoft.com/office/drawing/2014/main" id="{8198F4D2-E80C-CE47-A196-F0824F341900}"/>
              </a:ext>
            </a:extLst>
          </p:cNvPr>
          <p:cNvSpPr>
            <a:spLocks noGrp="1"/>
          </p:cNvSpPr>
          <p:nvPr>
            <p:ph type="ftr" sz="quarter" idx="11"/>
          </p:nvPr>
        </p:nvSpPr>
        <p:spPr/>
        <p:txBody>
          <a:bodyPr/>
          <a:lstStyle/>
          <a:p>
            <a:pPr>
              <a:defRPr/>
            </a:pPr>
            <a:r>
              <a:rPr lang="en-US" altLang="en-US"/>
              <a:t>Parallel Processing, Some Broad Topics</a:t>
            </a:r>
          </a:p>
        </p:txBody>
      </p:sp>
      <p:sp>
        <p:nvSpPr>
          <p:cNvPr id="12292" name="Slide Number Placeholder 5">
            <a:extLst>
              <a:ext uri="{FF2B5EF4-FFF2-40B4-BE49-F238E27FC236}">
                <a16:creationId xmlns:a16="http://schemas.microsoft.com/office/drawing/2014/main" id="{55D8B874-A1E7-944B-88E7-66E7E03BD06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404A8E44-A780-3642-9A83-F6E7F5CA3731}" type="slidenum">
              <a:rPr lang="en-US" altLang="en-US" sz="1200" smtClean="0"/>
              <a:pPr>
                <a:spcBef>
                  <a:spcPct val="0"/>
                </a:spcBef>
                <a:buFontTx/>
                <a:buNone/>
              </a:pPr>
              <a:t>9</a:t>
            </a:fld>
            <a:endParaRPr lang="en-US" altLang="en-US" sz="1200"/>
          </a:p>
        </p:txBody>
      </p:sp>
      <p:sp>
        <p:nvSpPr>
          <p:cNvPr id="12293" name="Rectangle 2">
            <a:extLst>
              <a:ext uri="{FF2B5EF4-FFF2-40B4-BE49-F238E27FC236}">
                <a16:creationId xmlns:a16="http://schemas.microsoft.com/office/drawing/2014/main" id="{ABCCA4B3-8B44-B040-8B36-DCD9DE282935}"/>
              </a:ext>
            </a:extLst>
          </p:cNvPr>
          <p:cNvSpPr>
            <a:spLocks noGrp="1" noChangeArrowheads="1"/>
          </p:cNvSpPr>
          <p:nvPr>
            <p:ph type="title"/>
          </p:nvPr>
        </p:nvSpPr>
        <p:spPr>
          <a:xfrm>
            <a:off x="304800" y="228600"/>
            <a:ext cx="8534400" cy="533400"/>
          </a:xfrm>
        </p:spPr>
        <p:txBody>
          <a:bodyPr/>
          <a:lstStyle/>
          <a:p>
            <a:pPr eaLnBrk="1" hangingPunct="1"/>
            <a:r>
              <a:rPr lang="en-US" altLang="en-US" sz="3200"/>
              <a:t>17.2  Distributed Shared Memory</a:t>
            </a:r>
          </a:p>
        </p:txBody>
      </p:sp>
      <p:sp>
        <p:nvSpPr>
          <p:cNvPr id="12294" name="Text Box 6">
            <a:extLst>
              <a:ext uri="{FF2B5EF4-FFF2-40B4-BE49-F238E27FC236}">
                <a16:creationId xmlns:a16="http://schemas.microsoft.com/office/drawing/2014/main" id="{953FB107-B0A2-844A-93BF-F78585EE4B9D}"/>
              </a:ext>
            </a:extLst>
          </p:cNvPr>
          <p:cNvSpPr txBox="1">
            <a:spLocks noChangeArrowheads="1"/>
          </p:cNvSpPr>
          <p:nvPr/>
        </p:nvSpPr>
        <p:spPr bwMode="auto">
          <a:xfrm>
            <a:off x="228600" y="2362200"/>
            <a:ext cx="3810000" cy="320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Use hash function to map memory locations to modules</a:t>
            </a:r>
          </a:p>
          <a:p>
            <a:pPr eaLnBrk="1" hangingPunct="1">
              <a:spcBef>
                <a:spcPct val="0"/>
              </a:spcBef>
              <a:buFontTx/>
              <a:buNone/>
            </a:pPr>
            <a:r>
              <a:rPr lang="en-US" altLang="en-US" sz="800">
                <a:solidFill>
                  <a:srgbClr val="000000"/>
                </a:solidFill>
                <a:cs typeface="Times New Roman" panose="02020603050405020304" pitchFamily="18" charset="0"/>
              </a:rPr>
              <a:t>	</a:t>
            </a:r>
          </a:p>
          <a:p>
            <a:pPr eaLnBrk="1" hangingPunct="1">
              <a:spcBef>
                <a:spcPct val="0"/>
              </a:spcBef>
              <a:buFontTx/>
              <a:buNone/>
            </a:pPr>
            <a:r>
              <a:rPr lang="en-US" altLang="en-US" sz="2000" i="1">
                <a:solidFill>
                  <a:srgbClr val="000000"/>
                </a:solidFill>
                <a:cs typeface="Times New Roman" panose="02020603050405020304" pitchFamily="18" charset="0"/>
              </a:rPr>
              <a:t>p</a:t>
            </a:r>
            <a:r>
              <a:rPr lang="en-US" altLang="en-US" sz="2000">
                <a:solidFill>
                  <a:srgbClr val="000000"/>
                </a:solidFill>
                <a:cs typeface="Times New Roman" panose="02020603050405020304" pitchFamily="18" charset="0"/>
              </a:rPr>
              <a:t> locations </a:t>
            </a:r>
            <a:r>
              <a:rPr lang="en-US" altLang="en-US" sz="2000">
                <a:solidFill>
                  <a:srgbClr val="000000"/>
                </a:solidFill>
                <a:cs typeface="Times New Roman" panose="02020603050405020304" pitchFamily="18" charset="0"/>
                <a:sym typeface="Symbol" pitchFamily="2" charset="2"/>
              </a:rPr>
              <a:t></a:t>
            </a:r>
            <a:r>
              <a:rPr lang="en-US" altLang="en-US" sz="2000">
                <a:solidFill>
                  <a:srgbClr val="000000"/>
                </a:solidFill>
                <a:cs typeface="Times New Roman" panose="02020603050405020304" pitchFamily="18" charset="0"/>
              </a:rPr>
              <a:t> </a:t>
            </a:r>
            <a:r>
              <a:rPr lang="en-US" altLang="en-US" sz="2000" i="1">
                <a:solidFill>
                  <a:srgbClr val="000000"/>
                </a:solidFill>
                <a:cs typeface="Times New Roman" panose="02020603050405020304" pitchFamily="18" charset="0"/>
              </a:rPr>
              <a:t>p</a:t>
            </a:r>
            <a:r>
              <a:rPr lang="en-US" altLang="en-US" sz="2000">
                <a:solidFill>
                  <a:srgbClr val="000000"/>
                </a:solidFill>
                <a:cs typeface="Times New Roman" panose="02020603050405020304" pitchFamily="18" charset="0"/>
              </a:rPr>
              <a:t> modules, </a:t>
            </a:r>
          </a:p>
          <a:p>
            <a:pPr eaLnBrk="1" hangingPunct="1">
              <a:spcBef>
                <a:spcPct val="0"/>
              </a:spcBef>
              <a:buFontTx/>
              <a:buNone/>
            </a:pPr>
            <a:r>
              <a:rPr lang="en-US" altLang="en-US" sz="2000">
                <a:solidFill>
                  <a:srgbClr val="000000"/>
                </a:solidFill>
                <a:cs typeface="Times New Roman" panose="02020603050405020304" pitchFamily="18" charset="0"/>
              </a:rPr>
              <a:t>not necessarily distinct</a:t>
            </a:r>
          </a:p>
          <a:p>
            <a:pPr eaLnBrk="1" hangingPunct="1">
              <a:spcBef>
                <a:spcPct val="0"/>
              </a:spcBef>
              <a:buFontTx/>
              <a:buNone/>
            </a:pPr>
            <a:endParaRPr lang="en-US" altLang="en-US" sz="800">
              <a:solidFill>
                <a:srgbClr val="000000"/>
              </a:solidFill>
              <a:cs typeface="Times New Roman" panose="02020603050405020304" pitchFamily="18" charset="0"/>
            </a:endParaRPr>
          </a:p>
          <a:p>
            <a:pPr eaLnBrk="1" hangingPunct="1">
              <a:spcBef>
                <a:spcPct val="0"/>
              </a:spcBef>
              <a:buFontTx/>
              <a:buNone/>
            </a:pPr>
            <a:r>
              <a:rPr lang="en-US" altLang="en-US" sz="2000">
                <a:solidFill>
                  <a:srgbClr val="000000"/>
                </a:solidFill>
                <a:cs typeface="Times New Roman" panose="02020603050405020304" pitchFamily="18" charset="0"/>
              </a:rPr>
              <a:t>With high probability, at most O(log </a:t>
            </a:r>
            <a:r>
              <a:rPr lang="en-US" altLang="en-US" sz="2000" i="1">
                <a:solidFill>
                  <a:srgbClr val="000000"/>
                </a:solidFill>
                <a:cs typeface="Times New Roman" panose="02020603050405020304" pitchFamily="18" charset="0"/>
              </a:rPr>
              <a:t>p</a:t>
            </a:r>
            <a:r>
              <a:rPr lang="en-US" altLang="en-US" sz="2000">
                <a:solidFill>
                  <a:srgbClr val="000000"/>
                </a:solidFill>
                <a:cs typeface="Times New Roman" panose="02020603050405020304" pitchFamily="18" charset="0"/>
              </a:rPr>
              <a:t>) of the </a:t>
            </a:r>
            <a:r>
              <a:rPr lang="en-US" altLang="en-US" sz="2000" i="1">
                <a:solidFill>
                  <a:srgbClr val="000000"/>
                </a:solidFill>
                <a:cs typeface="Times New Roman" panose="02020603050405020304" pitchFamily="18" charset="0"/>
              </a:rPr>
              <a:t>p</a:t>
            </a:r>
            <a:r>
              <a:rPr lang="en-US" altLang="en-US" sz="2000">
                <a:solidFill>
                  <a:srgbClr val="000000"/>
                </a:solidFill>
                <a:cs typeface="Times New Roman" panose="02020603050405020304" pitchFamily="18" charset="0"/>
              </a:rPr>
              <a:t> locations will be in modules located in the same row</a:t>
            </a:r>
          </a:p>
          <a:p>
            <a:pPr eaLnBrk="1" hangingPunct="1">
              <a:spcBef>
                <a:spcPct val="0"/>
              </a:spcBef>
              <a:buFontTx/>
              <a:buNone/>
            </a:pPr>
            <a:endParaRPr lang="en-US" altLang="en-US" sz="800">
              <a:solidFill>
                <a:srgbClr val="000000"/>
              </a:solidFill>
              <a:cs typeface="Times New Roman" panose="02020603050405020304" pitchFamily="18" charset="0"/>
            </a:endParaRPr>
          </a:p>
          <a:p>
            <a:pPr eaLnBrk="1" hangingPunct="1">
              <a:spcBef>
                <a:spcPct val="0"/>
              </a:spcBef>
              <a:buFontTx/>
              <a:buNone/>
            </a:pPr>
            <a:r>
              <a:rPr lang="en-US" altLang="en-US" sz="2000">
                <a:solidFill>
                  <a:srgbClr val="000000"/>
                </a:solidFill>
                <a:cs typeface="Times New Roman" panose="02020603050405020304" pitchFamily="18" charset="0"/>
              </a:rPr>
              <a:t>Average slowdown = O(log </a:t>
            </a:r>
            <a:r>
              <a:rPr lang="en-US" altLang="en-US" sz="2000" i="1">
                <a:solidFill>
                  <a:srgbClr val="000000"/>
                </a:solidFill>
                <a:cs typeface="Times New Roman" panose="02020603050405020304" pitchFamily="18" charset="0"/>
              </a:rPr>
              <a:t>p</a:t>
            </a:r>
            <a:r>
              <a:rPr lang="en-US" altLang="en-US" sz="2000">
                <a:solidFill>
                  <a:srgbClr val="000000"/>
                </a:solidFill>
                <a:cs typeface="Times New Roman" panose="02020603050405020304" pitchFamily="18" charset="0"/>
              </a:rPr>
              <a:t>)</a:t>
            </a:r>
          </a:p>
        </p:txBody>
      </p:sp>
      <p:sp>
        <p:nvSpPr>
          <p:cNvPr id="12295" name="Rectangle 9">
            <a:extLst>
              <a:ext uri="{FF2B5EF4-FFF2-40B4-BE49-F238E27FC236}">
                <a16:creationId xmlns:a16="http://schemas.microsoft.com/office/drawing/2014/main" id="{4C31A6B8-3469-E843-A8FC-86E7F191BE83}"/>
              </a:ext>
            </a:extLst>
          </p:cNvPr>
          <p:cNvSpPr>
            <a:spLocks noChangeArrowheads="1"/>
          </p:cNvSpPr>
          <p:nvPr/>
        </p:nvSpPr>
        <p:spPr bwMode="auto">
          <a:xfrm>
            <a:off x="0" y="2281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2296" name="Text Box 7">
            <a:extLst>
              <a:ext uri="{FF2B5EF4-FFF2-40B4-BE49-F238E27FC236}">
                <a16:creationId xmlns:a16="http://schemas.microsoft.com/office/drawing/2014/main" id="{C0791C01-9A67-FD4B-B0FB-B87E0C083571}"/>
              </a:ext>
            </a:extLst>
          </p:cNvPr>
          <p:cNvSpPr txBox="1">
            <a:spLocks noChangeArrowheads="1"/>
          </p:cNvSpPr>
          <p:nvPr/>
        </p:nvSpPr>
        <p:spPr bwMode="auto">
          <a:xfrm>
            <a:off x="4114800" y="5410200"/>
            <a:ext cx="4724400" cy="7016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17.2   </a:t>
            </a:r>
            <a:r>
              <a:rPr lang="en-US" altLang="en-US" sz="2000"/>
              <a:t>Butterfly distributed-memory machine emulating the PRAM. </a:t>
            </a:r>
          </a:p>
        </p:txBody>
      </p:sp>
      <p:sp>
        <p:nvSpPr>
          <p:cNvPr id="12297" name="Text Box 12">
            <a:extLst>
              <a:ext uri="{FF2B5EF4-FFF2-40B4-BE49-F238E27FC236}">
                <a16:creationId xmlns:a16="http://schemas.microsoft.com/office/drawing/2014/main" id="{16D901C6-9C80-F64C-ACDE-2E0FE9B3FC7B}"/>
              </a:ext>
            </a:extLst>
          </p:cNvPr>
          <p:cNvSpPr txBox="1">
            <a:spLocks noChangeArrowheads="1"/>
          </p:cNvSpPr>
          <p:nvPr/>
        </p:nvSpPr>
        <p:spPr bwMode="auto">
          <a:xfrm>
            <a:off x="304800" y="914400"/>
            <a:ext cx="2514600" cy="131127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Randomized emulation of the</a:t>
            </a:r>
          </a:p>
          <a:p>
            <a:pPr eaLnBrk="1" hangingPunct="1">
              <a:spcBef>
                <a:spcPct val="0"/>
              </a:spcBef>
              <a:buFontTx/>
              <a:buNone/>
            </a:pPr>
            <a:r>
              <a:rPr lang="en-US" altLang="en-US" sz="2000" i="1">
                <a:solidFill>
                  <a:srgbClr val="000000"/>
                </a:solidFill>
                <a:cs typeface="Times New Roman" panose="02020603050405020304" pitchFamily="18" charset="0"/>
              </a:rPr>
              <a:t>p</a:t>
            </a:r>
            <a:r>
              <a:rPr lang="en-US" altLang="en-US" sz="2000">
                <a:solidFill>
                  <a:srgbClr val="000000"/>
                </a:solidFill>
                <a:cs typeface="Times New Roman" panose="02020603050405020304" pitchFamily="18" charset="0"/>
              </a:rPr>
              <a:t>-processor PRAM on </a:t>
            </a:r>
            <a:r>
              <a:rPr lang="en-US" altLang="en-US" sz="2000" i="1">
                <a:solidFill>
                  <a:srgbClr val="000000"/>
                </a:solidFill>
                <a:cs typeface="Times New Roman" panose="02020603050405020304" pitchFamily="18" charset="0"/>
              </a:rPr>
              <a:t>p</a:t>
            </a:r>
            <a:r>
              <a:rPr lang="en-US" altLang="en-US" sz="2000">
                <a:solidFill>
                  <a:srgbClr val="000000"/>
                </a:solidFill>
                <a:cs typeface="Times New Roman" panose="02020603050405020304" pitchFamily="18" charset="0"/>
              </a:rPr>
              <a:t>-node butterfly</a:t>
            </a:r>
          </a:p>
        </p:txBody>
      </p:sp>
      <p:sp>
        <p:nvSpPr>
          <p:cNvPr id="12298" name="Rectangle 15">
            <a:extLst>
              <a:ext uri="{FF2B5EF4-FFF2-40B4-BE49-F238E27FC236}">
                <a16:creationId xmlns:a16="http://schemas.microsoft.com/office/drawing/2014/main" id="{D80803C9-CD4E-CC40-BB6C-F5DAB72F4B70}"/>
              </a:ext>
            </a:extLst>
          </p:cNvPr>
          <p:cNvSpPr>
            <a:spLocks noChangeArrowheads="1"/>
          </p:cNvSpPr>
          <p:nvPr/>
        </p:nvSpPr>
        <p:spPr bwMode="auto">
          <a:xfrm>
            <a:off x="0" y="1562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12299" name="Object 14">
            <a:extLst>
              <a:ext uri="{FF2B5EF4-FFF2-40B4-BE49-F238E27FC236}">
                <a16:creationId xmlns:a16="http://schemas.microsoft.com/office/drawing/2014/main" id="{C3C86E84-81AA-954A-9B59-F63E4BBB2C1B}"/>
              </a:ext>
            </a:extLst>
          </p:cNvPr>
          <p:cNvGraphicFramePr>
            <a:graphicFrameLocks noChangeAspect="1"/>
          </p:cNvGraphicFramePr>
          <p:nvPr/>
        </p:nvGraphicFramePr>
        <p:xfrm>
          <a:off x="3124200" y="685800"/>
          <a:ext cx="6019800" cy="4829175"/>
        </p:xfrm>
        <a:graphic>
          <a:graphicData uri="http://schemas.openxmlformats.org/presentationml/2006/ole">
            <mc:AlternateContent xmlns:mc="http://schemas.openxmlformats.org/markup-compatibility/2006">
              <mc:Choice xmlns:v="urn:schemas-microsoft-com:vml" Requires="v">
                <p:oleObj spid="_x0000_s12300" r:id="rId3" imgW="4648200" imgH="3581400" progId="MSDraw.Drawing.8.2">
                  <p:embed/>
                </p:oleObj>
              </mc:Choice>
              <mc:Fallback>
                <p:oleObj r:id="rId3" imgW="4648200" imgH="3581400" progId="MSDraw.Drawing.8.2">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685800"/>
                        <a:ext cx="60198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E06EF963-71E2-4A41-8D20-17CB3D334DD3}"/>
              </a:ext>
            </a:extLst>
          </p:cNvPr>
          <p:cNvSpPr>
            <a:spLocks noGrp="1"/>
          </p:cNvSpPr>
          <p:nvPr>
            <p:ph type="dt" sz="quarter" idx="10"/>
          </p:nvPr>
        </p:nvSpPr>
        <p:spPr/>
        <p:txBody>
          <a:bodyPr/>
          <a:lstStyle/>
          <a:p>
            <a:pPr>
              <a:defRPr/>
            </a:pPr>
            <a:r>
              <a:rPr lang="en-US" altLang="en-US"/>
              <a:t>Winter 2021</a:t>
            </a:r>
          </a:p>
        </p:txBody>
      </p:sp>
      <p:sp>
        <p:nvSpPr>
          <p:cNvPr id="10" name="Footer Placeholder 4">
            <a:extLst>
              <a:ext uri="{FF2B5EF4-FFF2-40B4-BE49-F238E27FC236}">
                <a16:creationId xmlns:a16="http://schemas.microsoft.com/office/drawing/2014/main" id="{DD1B64DF-3398-C640-8BE2-BC20B3579843}"/>
              </a:ext>
            </a:extLst>
          </p:cNvPr>
          <p:cNvSpPr>
            <a:spLocks noGrp="1"/>
          </p:cNvSpPr>
          <p:nvPr>
            <p:ph type="ftr" sz="quarter" idx="11"/>
          </p:nvPr>
        </p:nvSpPr>
        <p:spPr/>
        <p:txBody>
          <a:bodyPr/>
          <a:lstStyle/>
          <a:p>
            <a:pPr>
              <a:defRPr/>
            </a:pPr>
            <a:r>
              <a:rPr lang="en-US" altLang="en-US"/>
              <a:t>Parallel Processing, Some Broad Topics</a:t>
            </a:r>
          </a:p>
        </p:txBody>
      </p:sp>
      <p:sp>
        <p:nvSpPr>
          <p:cNvPr id="97284" name="Slide Number Placeholder 5">
            <a:extLst>
              <a:ext uri="{FF2B5EF4-FFF2-40B4-BE49-F238E27FC236}">
                <a16:creationId xmlns:a16="http://schemas.microsoft.com/office/drawing/2014/main" id="{112220A6-C5B3-E44B-ACA9-A60FFB51F25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43E01B7F-CAA9-F343-B8CF-45E3095F521F}" type="slidenum">
              <a:rPr lang="en-US" altLang="en-US" sz="1200" smtClean="0"/>
              <a:pPr>
                <a:spcBef>
                  <a:spcPct val="0"/>
                </a:spcBef>
                <a:buFontTx/>
                <a:buNone/>
              </a:pPr>
              <a:t>90</a:t>
            </a:fld>
            <a:endParaRPr lang="en-US" altLang="en-US" sz="1200"/>
          </a:p>
        </p:txBody>
      </p:sp>
      <p:sp>
        <p:nvSpPr>
          <p:cNvPr id="97285" name="Rectangle 2">
            <a:extLst>
              <a:ext uri="{FF2B5EF4-FFF2-40B4-BE49-F238E27FC236}">
                <a16:creationId xmlns:a16="http://schemas.microsoft.com/office/drawing/2014/main" id="{94423357-8A90-D34E-8A94-E94E30157A85}"/>
              </a:ext>
            </a:extLst>
          </p:cNvPr>
          <p:cNvSpPr>
            <a:spLocks noGrp="1" noChangeArrowheads="1"/>
          </p:cNvSpPr>
          <p:nvPr>
            <p:ph type="title"/>
          </p:nvPr>
        </p:nvSpPr>
        <p:spPr>
          <a:xfrm>
            <a:off x="304800" y="228600"/>
            <a:ext cx="8534400" cy="609600"/>
          </a:xfrm>
        </p:spPr>
        <p:txBody>
          <a:bodyPr/>
          <a:lstStyle/>
          <a:p>
            <a:pPr eaLnBrk="1" hangingPunct="1"/>
            <a:r>
              <a:rPr lang="en-US" altLang="en-US" sz="2800"/>
              <a:t>Other Approaches to Parallel Programming</a:t>
            </a:r>
          </a:p>
        </p:txBody>
      </p:sp>
      <p:sp>
        <p:nvSpPr>
          <p:cNvPr id="97286" name="Rectangle 3">
            <a:extLst>
              <a:ext uri="{FF2B5EF4-FFF2-40B4-BE49-F238E27FC236}">
                <a16:creationId xmlns:a16="http://schemas.microsoft.com/office/drawing/2014/main" id="{1232E4A7-FB35-EE45-8437-C94291DE2B2C}"/>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7287" name="Rectangle 4">
            <a:extLst>
              <a:ext uri="{FF2B5EF4-FFF2-40B4-BE49-F238E27FC236}">
                <a16:creationId xmlns:a16="http://schemas.microsoft.com/office/drawing/2014/main" id="{33636CC3-FA9D-2E46-86B3-3F93E8C619DB}"/>
              </a:ext>
            </a:extLst>
          </p:cNvPr>
          <p:cNvSpPr>
            <a:spLocks noChangeArrowheads="1"/>
          </p:cNvSpPr>
          <p:nvPr/>
        </p:nvSpPr>
        <p:spPr bwMode="auto">
          <a:xfrm>
            <a:off x="0" y="2371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7288" name="Rectangle 5">
            <a:extLst>
              <a:ext uri="{FF2B5EF4-FFF2-40B4-BE49-F238E27FC236}">
                <a16:creationId xmlns:a16="http://schemas.microsoft.com/office/drawing/2014/main" id="{5D4D7735-BEA3-9348-B578-BA32BCCB0473}"/>
              </a:ext>
            </a:extLst>
          </p:cNvPr>
          <p:cNvSpPr>
            <a:spLocks noChangeArrowheads="1"/>
          </p:cNvSpPr>
          <p:nvPr/>
        </p:nvSpPr>
        <p:spPr bwMode="auto">
          <a:xfrm>
            <a:off x="0" y="1890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7289" name="Text Box 6">
            <a:extLst>
              <a:ext uri="{FF2B5EF4-FFF2-40B4-BE49-F238E27FC236}">
                <a16:creationId xmlns:a16="http://schemas.microsoft.com/office/drawing/2014/main" id="{2AD07681-44F0-9C43-86E3-0C4C7C385EBB}"/>
              </a:ext>
            </a:extLst>
          </p:cNvPr>
          <p:cNvSpPr txBox="1">
            <a:spLocks noChangeArrowheads="1"/>
          </p:cNvSpPr>
          <p:nvPr/>
        </p:nvSpPr>
        <p:spPr bwMode="auto">
          <a:xfrm>
            <a:off x="533400" y="1066800"/>
            <a:ext cx="8001000" cy="85407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t>Shared-variable programming </a:t>
            </a:r>
          </a:p>
          <a:p>
            <a:pPr eaLnBrk="1" hangingPunct="1">
              <a:spcBef>
                <a:spcPct val="0"/>
              </a:spcBef>
              <a:buFontTx/>
              <a:buNone/>
            </a:pPr>
            <a:endParaRPr lang="en-US" altLang="en-US" sz="1000"/>
          </a:p>
          <a:p>
            <a:pPr eaLnBrk="1" hangingPunct="1">
              <a:spcBef>
                <a:spcPct val="0"/>
              </a:spcBef>
              <a:buFontTx/>
              <a:buNone/>
            </a:pPr>
            <a:r>
              <a:rPr lang="en-US" altLang="en-US" sz="2000"/>
              <a:t>Languages: Concurrent Pascal, Modula-2, Sequent C </a:t>
            </a:r>
          </a:p>
        </p:txBody>
      </p:sp>
      <p:sp>
        <p:nvSpPr>
          <p:cNvPr id="97290" name="Text Box 8">
            <a:extLst>
              <a:ext uri="{FF2B5EF4-FFF2-40B4-BE49-F238E27FC236}">
                <a16:creationId xmlns:a16="http://schemas.microsoft.com/office/drawing/2014/main" id="{1814BB68-9125-4C4D-A934-D3100E3BE9AC}"/>
              </a:ext>
            </a:extLst>
          </p:cNvPr>
          <p:cNvSpPr txBox="1">
            <a:spLocks noChangeArrowheads="1"/>
          </p:cNvSpPr>
          <p:nvPr/>
        </p:nvSpPr>
        <p:spPr bwMode="auto">
          <a:xfrm>
            <a:off x="533400" y="2133600"/>
            <a:ext cx="8001000" cy="1158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t>Communicating processes </a:t>
            </a:r>
          </a:p>
          <a:p>
            <a:pPr eaLnBrk="1" hangingPunct="1">
              <a:spcBef>
                <a:spcPct val="0"/>
              </a:spcBef>
              <a:buFontTx/>
              <a:buNone/>
            </a:pPr>
            <a:endParaRPr lang="en-US" altLang="en-US" sz="1000" b="1"/>
          </a:p>
          <a:p>
            <a:pPr eaLnBrk="1" hangingPunct="1">
              <a:spcBef>
                <a:spcPct val="0"/>
              </a:spcBef>
              <a:buFontTx/>
              <a:buNone/>
            </a:pPr>
            <a:r>
              <a:rPr lang="en-US" altLang="en-US" sz="2000"/>
              <a:t>Languages: Ada, Occam</a:t>
            </a:r>
          </a:p>
          <a:p>
            <a:pPr eaLnBrk="1" hangingPunct="1">
              <a:spcBef>
                <a:spcPct val="0"/>
              </a:spcBef>
              <a:buFontTx/>
              <a:buNone/>
            </a:pPr>
            <a:r>
              <a:rPr lang="en-US" altLang="en-US" sz="2000"/>
              <a:t>Language-independent libraries: MPI standard</a:t>
            </a:r>
          </a:p>
        </p:txBody>
      </p:sp>
      <p:sp>
        <p:nvSpPr>
          <p:cNvPr id="97291" name="Text Box 9">
            <a:extLst>
              <a:ext uri="{FF2B5EF4-FFF2-40B4-BE49-F238E27FC236}">
                <a16:creationId xmlns:a16="http://schemas.microsoft.com/office/drawing/2014/main" id="{3FFFD78F-7C1D-914C-B992-4B9197AEF30B}"/>
              </a:ext>
            </a:extLst>
          </p:cNvPr>
          <p:cNvSpPr txBox="1">
            <a:spLocks noChangeArrowheads="1"/>
          </p:cNvSpPr>
          <p:nvPr/>
        </p:nvSpPr>
        <p:spPr bwMode="auto">
          <a:xfrm>
            <a:off x="533400" y="3505200"/>
            <a:ext cx="8001000" cy="2530475"/>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t>Functional programming </a:t>
            </a:r>
          </a:p>
          <a:p>
            <a:pPr eaLnBrk="1" hangingPunct="1">
              <a:spcBef>
                <a:spcPct val="0"/>
              </a:spcBef>
              <a:buFontTx/>
              <a:buNone/>
            </a:pPr>
            <a:endParaRPr lang="en-US" altLang="en-US" sz="1000" b="1"/>
          </a:p>
          <a:p>
            <a:pPr eaLnBrk="1" hangingPunct="1">
              <a:spcBef>
                <a:spcPct val="0"/>
              </a:spcBef>
              <a:buFontTx/>
              <a:buNone/>
            </a:pPr>
            <a:r>
              <a:rPr lang="en-US" altLang="en-US" sz="2000"/>
              <a:t>Based on reduction and evaluation of expressions</a:t>
            </a:r>
          </a:p>
          <a:p>
            <a:pPr eaLnBrk="1" hangingPunct="1">
              <a:spcBef>
                <a:spcPct val="0"/>
              </a:spcBef>
              <a:buFontTx/>
              <a:buNone/>
            </a:pPr>
            <a:r>
              <a:rPr lang="en-US" altLang="en-US" sz="2000"/>
              <a:t>There is no concept of storage, assignment, or branching</a:t>
            </a:r>
          </a:p>
          <a:p>
            <a:pPr eaLnBrk="1" hangingPunct="1">
              <a:spcBef>
                <a:spcPct val="0"/>
              </a:spcBef>
              <a:buFontTx/>
              <a:buNone/>
            </a:pPr>
            <a:r>
              <a:rPr lang="en-US" altLang="en-US" sz="2000"/>
              <a:t>Results are obtained by applying functions to arguments</a:t>
            </a:r>
          </a:p>
          <a:p>
            <a:pPr eaLnBrk="1" hangingPunct="1">
              <a:spcBef>
                <a:spcPct val="0"/>
              </a:spcBef>
              <a:buFontTx/>
              <a:buNone/>
            </a:pPr>
            <a:endParaRPr lang="en-US" altLang="en-US" sz="1000"/>
          </a:p>
          <a:p>
            <a:pPr eaLnBrk="1" hangingPunct="1">
              <a:spcBef>
                <a:spcPct val="0"/>
              </a:spcBef>
              <a:buFontTx/>
              <a:buNone/>
            </a:pPr>
            <a:r>
              <a:rPr lang="en-US" altLang="en-US" sz="2000"/>
              <a:t>One can view a functional programming language as allowing only one assignment of value to each variable, with the assigned value maintained throughout the course of the computation</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7573FDF2-3DD9-CE42-A127-12EC6EE3CDE2}"/>
              </a:ext>
            </a:extLst>
          </p:cNvPr>
          <p:cNvSpPr>
            <a:spLocks noGrp="1"/>
          </p:cNvSpPr>
          <p:nvPr>
            <p:ph type="dt" sz="quarter" idx="10"/>
          </p:nvPr>
        </p:nvSpPr>
        <p:spPr/>
        <p:txBody>
          <a:bodyPr/>
          <a:lstStyle/>
          <a:p>
            <a:pPr>
              <a:defRPr/>
            </a:pPr>
            <a:r>
              <a:rPr lang="en-US" altLang="en-US"/>
              <a:t>Winter 2021</a:t>
            </a:r>
          </a:p>
        </p:txBody>
      </p:sp>
      <p:sp>
        <p:nvSpPr>
          <p:cNvPr id="7" name="Footer Placeholder 4">
            <a:extLst>
              <a:ext uri="{FF2B5EF4-FFF2-40B4-BE49-F238E27FC236}">
                <a16:creationId xmlns:a16="http://schemas.microsoft.com/office/drawing/2014/main" id="{4091752E-C4B5-3748-A5C1-70380ADEEC5B}"/>
              </a:ext>
            </a:extLst>
          </p:cNvPr>
          <p:cNvSpPr>
            <a:spLocks noGrp="1"/>
          </p:cNvSpPr>
          <p:nvPr>
            <p:ph type="ftr" sz="quarter" idx="11"/>
          </p:nvPr>
        </p:nvSpPr>
        <p:spPr/>
        <p:txBody>
          <a:bodyPr/>
          <a:lstStyle/>
          <a:p>
            <a:pPr>
              <a:defRPr/>
            </a:pPr>
            <a:r>
              <a:rPr lang="en-US" altLang="en-US"/>
              <a:t>Parallel Processing, Some Broad Topics</a:t>
            </a:r>
          </a:p>
        </p:txBody>
      </p:sp>
      <p:sp>
        <p:nvSpPr>
          <p:cNvPr id="98308" name="Slide Number Placeholder 5">
            <a:extLst>
              <a:ext uri="{FF2B5EF4-FFF2-40B4-BE49-F238E27FC236}">
                <a16:creationId xmlns:a16="http://schemas.microsoft.com/office/drawing/2014/main" id="{9A772645-F51A-F246-879F-5B6361E748E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4400385C-AD7B-C448-8C59-15511B8A9110}" type="slidenum">
              <a:rPr lang="en-US" altLang="en-US" sz="1200" smtClean="0"/>
              <a:pPr>
                <a:spcBef>
                  <a:spcPct val="0"/>
                </a:spcBef>
                <a:buFontTx/>
                <a:buNone/>
              </a:pPr>
              <a:t>91</a:t>
            </a:fld>
            <a:endParaRPr lang="en-US" altLang="en-US" sz="1200"/>
          </a:p>
        </p:txBody>
      </p:sp>
      <p:sp>
        <p:nvSpPr>
          <p:cNvPr id="98309" name="Rectangle 2">
            <a:extLst>
              <a:ext uri="{FF2B5EF4-FFF2-40B4-BE49-F238E27FC236}">
                <a16:creationId xmlns:a16="http://schemas.microsoft.com/office/drawing/2014/main" id="{1C7DDA0E-E129-F24E-9ED2-CE1AAA72404A}"/>
              </a:ext>
            </a:extLst>
          </p:cNvPr>
          <p:cNvSpPr>
            <a:spLocks noGrp="1" noChangeArrowheads="1"/>
          </p:cNvSpPr>
          <p:nvPr>
            <p:ph type="title"/>
          </p:nvPr>
        </p:nvSpPr>
        <p:spPr>
          <a:xfrm>
            <a:off x="228600" y="228600"/>
            <a:ext cx="8686800" cy="762000"/>
          </a:xfrm>
        </p:spPr>
        <p:txBody>
          <a:bodyPr/>
          <a:lstStyle/>
          <a:p>
            <a:pPr eaLnBrk="1" hangingPunct="1"/>
            <a:r>
              <a:rPr lang="en-US" altLang="en-US" sz="3200"/>
              <a:t>20.3  Software Portability and Standards</a:t>
            </a:r>
          </a:p>
        </p:txBody>
      </p:sp>
      <p:sp>
        <p:nvSpPr>
          <p:cNvPr id="98310" name="Rectangle 7">
            <a:extLst>
              <a:ext uri="{FF2B5EF4-FFF2-40B4-BE49-F238E27FC236}">
                <a16:creationId xmlns:a16="http://schemas.microsoft.com/office/drawing/2014/main" id="{5EEEC84B-317C-AF46-8A44-30CD994D13CE}"/>
              </a:ext>
            </a:extLst>
          </p:cNvPr>
          <p:cNvSpPr>
            <a:spLocks noChangeArrowheads="1"/>
          </p:cNvSpPr>
          <p:nvPr/>
        </p:nvSpPr>
        <p:spPr bwMode="auto">
          <a:xfrm>
            <a:off x="0" y="1962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8311" name="Rectangle 12">
            <a:extLst>
              <a:ext uri="{FF2B5EF4-FFF2-40B4-BE49-F238E27FC236}">
                <a16:creationId xmlns:a16="http://schemas.microsoft.com/office/drawing/2014/main" id="{D6A72A87-8596-FB47-A5A9-4BFABA0C673A}"/>
              </a:ext>
            </a:extLst>
          </p:cNvPr>
          <p:cNvSpPr>
            <a:spLocks noChangeArrowheads="1"/>
          </p:cNvSpPr>
          <p:nvPr/>
        </p:nvSpPr>
        <p:spPr bwMode="auto">
          <a:xfrm>
            <a:off x="0" y="2795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8312" name="Text Box 16">
            <a:extLst>
              <a:ext uri="{FF2B5EF4-FFF2-40B4-BE49-F238E27FC236}">
                <a16:creationId xmlns:a16="http://schemas.microsoft.com/office/drawing/2014/main" id="{A58DFD36-F302-8344-86BB-F3B71701A0A4}"/>
              </a:ext>
            </a:extLst>
          </p:cNvPr>
          <p:cNvSpPr txBox="1">
            <a:spLocks noChangeArrowheads="1"/>
          </p:cNvSpPr>
          <p:nvPr/>
        </p:nvSpPr>
        <p:spPr bwMode="auto">
          <a:xfrm>
            <a:off x="381000" y="1143000"/>
            <a:ext cx="838200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Portable parallel applications that can run on any parallel machine have been elusive thus far</a:t>
            </a:r>
          </a:p>
          <a:p>
            <a:pPr eaLnBrk="1" hangingPunct="1">
              <a:spcBef>
                <a:spcPct val="0"/>
              </a:spcBef>
              <a:buFontTx/>
              <a:buNone/>
            </a:pPr>
            <a:endParaRPr lang="en-US" altLang="en-US" sz="2000"/>
          </a:p>
          <a:p>
            <a:pPr eaLnBrk="1" hangingPunct="1">
              <a:spcBef>
                <a:spcPct val="0"/>
              </a:spcBef>
              <a:buFontTx/>
              <a:buNone/>
            </a:pPr>
            <a:r>
              <a:rPr lang="en-US" altLang="en-US" sz="2000"/>
              <a:t>Program portability requires strict adherence to design and specification standards that provide machine-independent views or logical models</a:t>
            </a:r>
          </a:p>
          <a:p>
            <a:pPr eaLnBrk="1" hangingPunct="1">
              <a:spcBef>
                <a:spcPct val="0"/>
              </a:spcBef>
              <a:buFontTx/>
              <a:buNone/>
            </a:pPr>
            <a:endParaRPr lang="en-US" altLang="en-US" sz="2000"/>
          </a:p>
          <a:p>
            <a:pPr eaLnBrk="1" hangingPunct="1">
              <a:spcBef>
                <a:spcPct val="0"/>
              </a:spcBef>
              <a:buFontTx/>
              <a:buNone/>
            </a:pPr>
            <a:r>
              <a:rPr lang="en-US" altLang="en-US" sz="2000"/>
              <a:t>Programs are developed according to these logical models and are then adapted to specific hardware by automatic tools (e.g., compilers)</a:t>
            </a:r>
          </a:p>
          <a:p>
            <a:pPr eaLnBrk="1" hangingPunct="1">
              <a:spcBef>
                <a:spcPct val="0"/>
              </a:spcBef>
              <a:buFontTx/>
              <a:buNone/>
            </a:pPr>
            <a:endParaRPr lang="en-US" altLang="en-US" sz="2000"/>
          </a:p>
          <a:p>
            <a:pPr eaLnBrk="1" hangingPunct="1">
              <a:spcBef>
                <a:spcPct val="0"/>
              </a:spcBef>
              <a:buFontTx/>
              <a:buNone/>
            </a:pPr>
            <a:r>
              <a:rPr lang="en-US" altLang="en-US" sz="2000"/>
              <a:t>HPF is an example of a standard language that, if implemented correctly, should allow programs to be easily ported across platforms</a:t>
            </a:r>
          </a:p>
          <a:p>
            <a:pPr eaLnBrk="1" hangingPunct="1">
              <a:spcBef>
                <a:spcPct val="0"/>
              </a:spcBef>
              <a:buFontTx/>
              <a:buNone/>
            </a:pPr>
            <a:endParaRPr lang="en-US" altLang="en-US" sz="2000"/>
          </a:p>
          <a:p>
            <a:pPr eaLnBrk="1" hangingPunct="1">
              <a:spcBef>
                <a:spcPct val="0"/>
              </a:spcBef>
              <a:buFontTx/>
              <a:buNone/>
            </a:pPr>
            <a:r>
              <a:rPr lang="en-US" altLang="en-US" sz="2000"/>
              <a:t>Two other logical models are: MPI and PVM</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47A6AEA5-BEA0-2E4E-8785-8FE30B9BF5C3}"/>
              </a:ext>
            </a:extLst>
          </p:cNvPr>
          <p:cNvSpPr>
            <a:spLocks noGrp="1"/>
          </p:cNvSpPr>
          <p:nvPr>
            <p:ph type="dt" sz="quarter" idx="10"/>
          </p:nvPr>
        </p:nvSpPr>
        <p:spPr/>
        <p:txBody>
          <a:bodyPr/>
          <a:lstStyle/>
          <a:p>
            <a:pPr>
              <a:defRPr/>
            </a:pPr>
            <a:r>
              <a:rPr lang="en-US" altLang="en-US"/>
              <a:t>Winter 2021</a:t>
            </a:r>
          </a:p>
        </p:txBody>
      </p:sp>
      <p:sp>
        <p:nvSpPr>
          <p:cNvPr id="7" name="Footer Placeholder 4">
            <a:extLst>
              <a:ext uri="{FF2B5EF4-FFF2-40B4-BE49-F238E27FC236}">
                <a16:creationId xmlns:a16="http://schemas.microsoft.com/office/drawing/2014/main" id="{163844C4-1E14-3147-89A3-3F37DD75863A}"/>
              </a:ext>
            </a:extLst>
          </p:cNvPr>
          <p:cNvSpPr>
            <a:spLocks noGrp="1"/>
          </p:cNvSpPr>
          <p:nvPr>
            <p:ph type="ftr" sz="quarter" idx="11"/>
          </p:nvPr>
        </p:nvSpPr>
        <p:spPr/>
        <p:txBody>
          <a:bodyPr/>
          <a:lstStyle/>
          <a:p>
            <a:pPr>
              <a:defRPr/>
            </a:pPr>
            <a:r>
              <a:rPr lang="en-US" altLang="en-US"/>
              <a:t>Parallel Processing, Some Broad Topics</a:t>
            </a:r>
          </a:p>
        </p:txBody>
      </p:sp>
      <p:sp>
        <p:nvSpPr>
          <p:cNvPr id="99332" name="Slide Number Placeholder 5">
            <a:extLst>
              <a:ext uri="{FF2B5EF4-FFF2-40B4-BE49-F238E27FC236}">
                <a16:creationId xmlns:a16="http://schemas.microsoft.com/office/drawing/2014/main" id="{2462E8F5-96CA-AD45-8195-98D947AD598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43396FA1-249F-1D4E-B207-A316235244AE}" type="slidenum">
              <a:rPr lang="en-US" altLang="en-US" sz="1200" smtClean="0"/>
              <a:pPr>
                <a:spcBef>
                  <a:spcPct val="0"/>
                </a:spcBef>
                <a:buFontTx/>
                <a:buNone/>
              </a:pPr>
              <a:t>92</a:t>
            </a:fld>
            <a:endParaRPr lang="en-US" altLang="en-US" sz="1200"/>
          </a:p>
        </p:txBody>
      </p:sp>
      <p:sp>
        <p:nvSpPr>
          <p:cNvPr id="99333" name="Rectangle 2">
            <a:extLst>
              <a:ext uri="{FF2B5EF4-FFF2-40B4-BE49-F238E27FC236}">
                <a16:creationId xmlns:a16="http://schemas.microsoft.com/office/drawing/2014/main" id="{148F70BD-ED7A-9F41-A0BF-22E8C6FE49AC}"/>
              </a:ext>
            </a:extLst>
          </p:cNvPr>
          <p:cNvSpPr>
            <a:spLocks noGrp="1" noChangeArrowheads="1"/>
          </p:cNvSpPr>
          <p:nvPr>
            <p:ph type="title"/>
          </p:nvPr>
        </p:nvSpPr>
        <p:spPr>
          <a:xfrm>
            <a:off x="304800" y="228600"/>
            <a:ext cx="8534400" cy="609600"/>
          </a:xfrm>
        </p:spPr>
        <p:txBody>
          <a:bodyPr/>
          <a:lstStyle/>
          <a:p>
            <a:pPr eaLnBrk="1" hangingPunct="1"/>
            <a:r>
              <a:rPr lang="en-US" altLang="en-US" sz="2800"/>
              <a:t>The Message Passing Interface (MPI) Standard</a:t>
            </a:r>
          </a:p>
        </p:txBody>
      </p:sp>
      <p:sp>
        <p:nvSpPr>
          <p:cNvPr id="99334" name="Rectangle 3">
            <a:extLst>
              <a:ext uri="{FF2B5EF4-FFF2-40B4-BE49-F238E27FC236}">
                <a16:creationId xmlns:a16="http://schemas.microsoft.com/office/drawing/2014/main" id="{544A4E94-6306-2545-ABA6-2B850931631B}"/>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9335" name="Rectangle 4">
            <a:extLst>
              <a:ext uri="{FF2B5EF4-FFF2-40B4-BE49-F238E27FC236}">
                <a16:creationId xmlns:a16="http://schemas.microsoft.com/office/drawing/2014/main" id="{37966871-823B-2D4D-A5DF-6F616AC1FABF}"/>
              </a:ext>
            </a:extLst>
          </p:cNvPr>
          <p:cNvSpPr>
            <a:spLocks noChangeArrowheads="1"/>
          </p:cNvSpPr>
          <p:nvPr/>
        </p:nvSpPr>
        <p:spPr bwMode="auto">
          <a:xfrm>
            <a:off x="0" y="1890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9336" name="Text Box 5">
            <a:extLst>
              <a:ext uri="{FF2B5EF4-FFF2-40B4-BE49-F238E27FC236}">
                <a16:creationId xmlns:a16="http://schemas.microsoft.com/office/drawing/2014/main" id="{A7E1FA12-026D-6B4E-93BF-4560B3DF183B}"/>
              </a:ext>
            </a:extLst>
          </p:cNvPr>
          <p:cNvSpPr txBox="1">
            <a:spLocks noChangeArrowheads="1"/>
          </p:cNvSpPr>
          <p:nvPr/>
        </p:nvSpPr>
        <p:spPr bwMode="auto">
          <a:xfrm>
            <a:off x="381000" y="990600"/>
            <a:ext cx="8382000" cy="512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The MPI Forum, a consortium of parallel computer vendors and software development specialists, specified a library of functions that implement the message-passing model of parallel computation</a:t>
            </a:r>
          </a:p>
          <a:p>
            <a:pPr eaLnBrk="1" hangingPunct="1">
              <a:spcBef>
                <a:spcPct val="0"/>
              </a:spcBef>
              <a:buFontTx/>
              <a:buNone/>
            </a:pPr>
            <a:endParaRPr lang="en-US" altLang="en-US" sz="1000"/>
          </a:p>
          <a:p>
            <a:pPr eaLnBrk="1" hangingPunct="1">
              <a:spcBef>
                <a:spcPct val="0"/>
              </a:spcBef>
              <a:buFontTx/>
              <a:buNone/>
            </a:pPr>
            <a:r>
              <a:rPr lang="en-US" altLang="en-US" sz="2000"/>
              <a:t>MPI provides a high-level view of a message-passing environment that can be mapped to various physical systems</a:t>
            </a:r>
          </a:p>
          <a:p>
            <a:pPr eaLnBrk="1" hangingPunct="1">
              <a:spcBef>
                <a:spcPct val="0"/>
              </a:spcBef>
              <a:buFontTx/>
              <a:buNone/>
            </a:pPr>
            <a:endParaRPr lang="en-US" altLang="en-US" sz="1000"/>
          </a:p>
          <a:p>
            <a:pPr eaLnBrk="1" hangingPunct="1">
              <a:spcBef>
                <a:spcPct val="0"/>
              </a:spcBef>
              <a:buFontTx/>
              <a:buNone/>
            </a:pPr>
            <a:r>
              <a:rPr lang="en-US" altLang="en-US" sz="2000"/>
              <a:t>Software implemented using MPI functions can be easily ported among machines that support the MPI model</a:t>
            </a:r>
          </a:p>
          <a:p>
            <a:pPr eaLnBrk="1" hangingPunct="1">
              <a:spcBef>
                <a:spcPct val="0"/>
              </a:spcBef>
              <a:buFontTx/>
              <a:buNone/>
            </a:pPr>
            <a:endParaRPr lang="en-US" altLang="en-US" sz="1000"/>
          </a:p>
          <a:p>
            <a:pPr eaLnBrk="1" hangingPunct="1">
              <a:spcBef>
                <a:spcPct val="0"/>
              </a:spcBef>
              <a:buFontTx/>
              <a:buNone/>
            </a:pPr>
            <a:r>
              <a:rPr lang="en-US" altLang="en-US" sz="2000" b="1"/>
              <a:t>MPI includes functions for:</a:t>
            </a:r>
          </a:p>
          <a:p>
            <a:pPr eaLnBrk="1" hangingPunct="1">
              <a:spcBef>
                <a:spcPct val="0"/>
              </a:spcBef>
              <a:buFontTx/>
              <a:buNone/>
            </a:pPr>
            <a:r>
              <a:rPr lang="en-US" altLang="en-US" sz="2000"/>
              <a:t>Point-to-point communication (blocking/nonblocking send/receive, …)</a:t>
            </a:r>
          </a:p>
          <a:p>
            <a:pPr eaLnBrk="1" hangingPunct="1">
              <a:spcBef>
                <a:spcPct val="0"/>
              </a:spcBef>
              <a:buFontTx/>
              <a:buNone/>
            </a:pPr>
            <a:r>
              <a:rPr lang="en-US" altLang="en-US" sz="2000"/>
              <a:t>Collective communication (broadcast, gather, scatter, total exchange, …)</a:t>
            </a:r>
          </a:p>
          <a:p>
            <a:pPr eaLnBrk="1" hangingPunct="1">
              <a:spcBef>
                <a:spcPct val="0"/>
              </a:spcBef>
              <a:buFontTx/>
              <a:buNone/>
            </a:pPr>
            <a:r>
              <a:rPr lang="en-US" altLang="en-US" sz="2000"/>
              <a:t>Aggregate computation (barrier, reduction, and scan or parallel prefix)</a:t>
            </a:r>
          </a:p>
          <a:p>
            <a:pPr eaLnBrk="1" hangingPunct="1">
              <a:spcBef>
                <a:spcPct val="0"/>
              </a:spcBef>
              <a:buFontTx/>
              <a:buNone/>
            </a:pPr>
            <a:r>
              <a:rPr lang="en-US" altLang="en-US" sz="2000"/>
              <a:t>Group management (group construction, destruction, inquiry, …)</a:t>
            </a:r>
          </a:p>
          <a:p>
            <a:pPr eaLnBrk="1" hangingPunct="1">
              <a:spcBef>
                <a:spcPct val="0"/>
              </a:spcBef>
              <a:buFontTx/>
              <a:buNone/>
            </a:pPr>
            <a:r>
              <a:rPr lang="en-US" altLang="en-US" sz="2000"/>
              <a:t>Communicator specification (inter-/intracommunicator construction, </a:t>
            </a:r>
          </a:p>
          <a:p>
            <a:pPr eaLnBrk="1" hangingPunct="1">
              <a:spcBef>
                <a:spcPct val="0"/>
              </a:spcBef>
              <a:buFontTx/>
              <a:buNone/>
            </a:pPr>
            <a:r>
              <a:rPr lang="en-US" altLang="en-US" sz="2000"/>
              <a:t>      destruction, …)</a:t>
            </a:r>
          </a:p>
          <a:p>
            <a:pPr eaLnBrk="1" hangingPunct="1">
              <a:spcBef>
                <a:spcPct val="0"/>
              </a:spcBef>
              <a:buFontTx/>
              <a:buNone/>
            </a:pPr>
            <a:r>
              <a:rPr lang="en-US" altLang="en-US" sz="2000"/>
              <a:t>Virtual topology specification (various topology definitions, …)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C3D7B518-F05D-F942-B7B3-652E1AFFBE39}"/>
              </a:ext>
            </a:extLst>
          </p:cNvPr>
          <p:cNvSpPr>
            <a:spLocks noGrp="1"/>
          </p:cNvSpPr>
          <p:nvPr>
            <p:ph type="dt" sz="quarter" idx="10"/>
          </p:nvPr>
        </p:nvSpPr>
        <p:spPr/>
        <p:txBody>
          <a:bodyPr/>
          <a:lstStyle/>
          <a:p>
            <a:pPr>
              <a:defRPr/>
            </a:pPr>
            <a:r>
              <a:rPr lang="en-US" altLang="en-US"/>
              <a:t>Winter 2021</a:t>
            </a:r>
          </a:p>
        </p:txBody>
      </p:sp>
      <p:sp>
        <p:nvSpPr>
          <p:cNvPr id="7" name="Footer Placeholder 4">
            <a:extLst>
              <a:ext uri="{FF2B5EF4-FFF2-40B4-BE49-F238E27FC236}">
                <a16:creationId xmlns:a16="http://schemas.microsoft.com/office/drawing/2014/main" id="{6DAAFED3-1FC9-BF4B-8B9F-5D17BDEF144A}"/>
              </a:ext>
            </a:extLst>
          </p:cNvPr>
          <p:cNvSpPr>
            <a:spLocks noGrp="1"/>
          </p:cNvSpPr>
          <p:nvPr>
            <p:ph type="ftr" sz="quarter" idx="11"/>
          </p:nvPr>
        </p:nvSpPr>
        <p:spPr/>
        <p:txBody>
          <a:bodyPr/>
          <a:lstStyle/>
          <a:p>
            <a:pPr>
              <a:defRPr/>
            </a:pPr>
            <a:r>
              <a:rPr lang="en-US" altLang="en-US"/>
              <a:t>Parallel Processing, Some Broad Topics</a:t>
            </a:r>
          </a:p>
        </p:txBody>
      </p:sp>
      <p:sp>
        <p:nvSpPr>
          <p:cNvPr id="100356" name="Slide Number Placeholder 5">
            <a:extLst>
              <a:ext uri="{FF2B5EF4-FFF2-40B4-BE49-F238E27FC236}">
                <a16:creationId xmlns:a16="http://schemas.microsoft.com/office/drawing/2014/main" id="{099FD95A-15AA-B241-B95E-8EA35DDCC62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6B87EE80-D74D-FC46-AB58-773B5054E0C0}" type="slidenum">
              <a:rPr lang="en-US" altLang="en-US" sz="1200" smtClean="0"/>
              <a:pPr>
                <a:spcBef>
                  <a:spcPct val="0"/>
                </a:spcBef>
                <a:buFontTx/>
                <a:buNone/>
              </a:pPr>
              <a:t>93</a:t>
            </a:fld>
            <a:endParaRPr lang="en-US" altLang="en-US" sz="1200"/>
          </a:p>
        </p:txBody>
      </p:sp>
      <p:sp>
        <p:nvSpPr>
          <p:cNvPr id="100357" name="Rectangle 2">
            <a:extLst>
              <a:ext uri="{FF2B5EF4-FFF2-40B4-BE49-F238E27FC236}">
                <a16:creationId xmlns:a16="http://schemas.microsoft.com/office/drawing/2014/main" id="{839D45CB-7264-F444-9672-DF803BDF0157}"/>
              </a:ext>
            </a:extLst>
          </p:cNvPr>
          <p:cNvSpPr>
            <a:spLocks noGrp="1" noChangeArrowheads="1"/>
          </p:cNvSpPr>
          <p:nvPr>
            <p:ph type="title"/>
          </p:nvPr>
        </p:nvSpPr>
        <p:spPr>
          <a:xfrm>
            <a:off x="228600" y="228600"/>
            <a:ext cx="8686800" cy="609600"/>
          </a:xfrm>
        </p:spPr>
        <p:txBody>
          <a:bodyPr/>
          <a:lstStyle/>
          <a:p>
            <a:pPr eaLnBrk="1" hangingPunct="1"/>
            <a:r>
              <a:rPr lang="en-US" altLang="en-US" sz="2800"/>
              <a:t>The Parallel Virtual Machine (PVM) Standard</a:t>
            </a:r>
          </a:p>
        </p:txBody>
      </p:sp>
      <p:sp>
        <p:nvSpPr>
          <p:cNvPr id="100358" name="Rectangle 3">
            <a:extLst>
              <a:ext uri="{FF2B5EF4-FFF2-40B4-BE49-F238E27FC236}">
                <a16:creationId xmlns:a16="http://schemas.microsoft.com/office/drawing/2014/main" id="{9B36A388-38D9-D148-A516-43068B1402B3}"/>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0359" name="Rectangle 4">
            <a:extLst>
              <a:ext uri="{FF2B5EF4-FFF2-40B4-BE49-F238E27FC236}">
                <a16:creationId xmlns:a16="http://schemas.microsoft.com/office/drawing/2014/main" id="{34FFA9E9-EB43-FE4B-9FFA-4F3C08709FE1}"/>
              </a:ext>
            </a:extLst>
          </p:cNvPr>
          <p:cNvSpPr>
            <a:spLocks noChangeArrowheads="1"/>
          </p:cNvSpPr>
          <p:nvPr/>
        </p:nvSpPr>
        <p:spPr bwMode="auto">
          <a:xfrm>
            <a:off x="0" y="1890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0360" name="Text Box 5">
            <a:extLst>
              <a:ext uri="{FF2B5EF4-FFF2-40B4-BE49-F238E27FC236}">
                <a16:creationId xmlns:a16="http://schemas.microsoft.com/office/drawing/2014/main" id="{C7BB6246-3394-C246-B3B6-288BB7BB59C4}"/>
              </a:ext>
            </a:extLst>
          </p:cNvPr>
          <p:cNvSpPr txBox="1">
            <a:spLocks noChangeArrowheads="1"/>
          </p:cNvSpPr>
          <p:nvPr/>
        </p:nvSpPr>
        <p:spPr bwMode="auto">
          <a:xfrm>
            <a:off x="381000" y="914400"/>
            <a:ext cx="845820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t>Software platform for developing and running parallel applications on a set of independent heterogeneous computers, variously interconnected</a:t>
            </a:r>
          </a:p>
          <a:p>
            <a:pPr eaLnBrk="1" hangingPunct="1">
              <a:lnSpc>
                <a:spcPct val="90000"/>
              </a:lnSpc>
              <a:spcBef>
                <a:spcPct val="0"/>
              </a:spcBef>
              <a:buFontTx/>
              <a:buNone/>
            </a:pPr>
            <a:endParaRPr lang="en-US" altLang="en-US" sz="800"/>
          </a:p>
          <a:p>
            <a:pPr eaLnBrk="1" hangingPunct="1">
              <a:lnSpc>
                <a:spcPct val="90000"/>
              </a:lnSpc>
              <a:spcBef>
                <a:spcPct val="0"/>
              </a:spcBef>
              <a:buFontTx/>
              <a:buNone/>
            </a:pPr>
            <a:r>
              <a:rPr lang="en-US" altLang="en-US" sz="2000"/>
              <a:t>PVM defines a suite of user-interface primitives that support both the shared-memory and the message-passing programming paradigms</a:t>
            </a:r>
          </a:p>
          <a:p>
            <a:pPr eaLnBrk="1" hangingPunct="1">
              <a:lnSpc>
                <a:spcPct val="90000"/>
              </a:lnSpc>
              <a:spcBef>
                <a:spcPct val="0"/>
              </a:spcBef>
              <a:buFontTx/>
              <a:buNone/>
            </a:pPr>
            <a:endParaRPr lang="en-US" altLang="en-US" sz="800"/>
          </a:p>
          <a:p>
            <a:pPr eaLnBrk="1" hangingPunct="1">
              <a:lnSpc>
                <a:spcPct val="90000"/>
              </a:lnSpc>
              <a:spcBef>
                <a:spcPct val="0"/>
              </a:spcBef>
              <a:buFontTx/>
              <a:buNone/>
            </a:pPr>
            <a:r>
              <a:rPr lang="en-US" altLang="en-US" sz="2000"/>
              <a:t>These primitives provide functions similar to those of MPI and are embedded within a procedural host language (usually Fortran or C)</a:t>
            </a:r>
          </a:p>
          <a:p>
            <a:pPr eaLnBrk="1" hangingPunct="1">
              <a:lnSpc>
                <a:spcPct val="90000"/>
              </a:lnSpc>
              <a:spcBef>
                <a:spcPct val="0"/>
              </a:spcBef>
              <a:buFontTx/>
              <a:buNone/>
            </a:pPr>
            <a:endParaRPr lang="en-US" altLang="en-US" sz="800"/>
          </a:p>
          <a:p>
            <a:pPr eaLnBrk="1" hangingPunct="1">
              <a:lnSpc>
                <a:spcPct val="90000"/>
              </a:lnSpc>
              <a:spcBef>
                <a:spcPct val="0"/>
              </a:spcBef>
              <a:buFontTx/>
              <a:buNone/>
            </a:pPr>
            <a:r>
              <a:rPr lang="en-US" altLang="en-US" sz="2000"/>
              <a:t>A support process or daemon (PVMD) runs independently on each host, performing message routing and control functions</a:t>
            </a:r>
          </a:p>
          <a:p>
            <a:pPr eaLnBrk="1" hangingPunct="1">
              <a:lnSpc>
                <a:spcPct val="90000"/>
              </a:lnSpc>
              <a:spcBef>
                <a:spcPct val="0"/>
              </a:spcBef>
              <a:buFontTx/>
              <a:buNone/>
            </a:pPr>
            <a:endParaRPr lang="en-US" altLang="en-US" sz="800"/>
          </a:p>
          <a:p>
            <a:pPr eaLnBrk="1" hangingPunct="1">
              <a:lnSpc>
                <a:spcPct val="90000"/>
              </a:lnSpc>
              <a:spcBef>
                <a:spcPct val="0"/>
              </a:spcBef>
              <a:buFontTx/>
              <a:buNone/>
            </a:pPr>
            <a:r>
              <a:rPr lang="en-US" altLang="en-US" sz="2000"/>
              <a:t>PVMDs perform the following functions:</a:t>
            </a:r>
          </a:p>
          <a:p>
            <a:pPr eaLnBrk="1" hangingPunct="1">
              <a:lnSpc>
                <a:spcPct val="90000"/>
              </a:lnSpc>
              <a:spcBef>
                <a:spcPct val="0"/>
              </a:spcBef>
              <a:buFontTx/>
              <a:buNone/>
            </a:pPr>
            <a:r>
              <a:rPr lang="en-US" altLang="en-US" sz="2000"/>
              <a:t>      Exchange network configuration information</a:t>
            </a:r>
          </a:p>
          <a:p>
            <a:pPr eaLnBrk="1" hangingPunct="1">
              <a:lnSpc>
                <a:spcPct val="90000"/>
              </a:lnSpc>
              <a:spcBef>
                <a:spcPct val="0"/>
              </a:spcBef>
              <a:buFontTx/>
              <a:buNone/>
            </a:pPr>
            <a:r>
              <a:rPr lang="en-US" altLang="en-US" sz="2000"/>
              <a:t>      Allocate memory to in-transit packets</a:t>
            </a:r>
          </a:p>
          <a:p>
            <a:pPr eaLnBrk="1" hangingPunct="1">
              <a:lnSpc>
                <a:spcPct val="90000"/>
              </a:lnSpc>
              <a:spcBef>
                <a:spcPct val="0"/>
              </a:spcBef>
              <a:buFontTx/>
              <a:buNone/>
            </a:pPr>
            <a:r>
              <a:rPr lang="en-US" altLang="en-US" sz="2000"/>
              <a:t>      Coordinate task execution on associated hosts</a:t>
            </a:r>
          </a:p>
          <a:p>
            <a:pPr eaLnBrk="1" hangingPunct="1">
              <a:lnSpc>
                <a:spcPct val="90000"/>
              </a:lnSpc>
              <a:spcBef>
                <a:spcPct val="0"/>
              </a:spcBef>
              <a:buFontTx/>
              <a:buNone/>
            </a:pPr>
            <a:endParaRPr lang="en-US" altLang="en-US" sz="800"/>
          </a:p>
          <a:p>
            <a:pPr eaLnBrk="1" hangingPunct="1">
              <a:lnSpc>
                <a:spcPct val="90000"/>
              </a:lnSpc>
              <a:spcBef>
                <a:spcPct val="0"/>
              </a:spcBef>
              <a:buFontTx/>
              <a:buNone/>
            </a:pPr>
            <a:r>
              <a:rPr lang="en-US" altLang="en-US" sz="2000"/>
              <a:t>The available pool of processors may change dynamically</a:t>
            </a:r>
          </a:p>
          <a:p>
            <a:pPr eaLnBrk="1" hangingPunct="1">
              <a:lnSpc>
                <a:spcPct val="90000"/>
              </a:lnSpc>
              <a:spcBef>
                <a:spcPct val="0"/>
              </a:spcBef>
              <a:buFontTx/>
              <a:buNone/>
            </a:pPr>
            <a:r>
              <a:rPr lang="en-US" altLang="en-US" sz="2000"/>
              <a:t>Names can be associated with groups or processes</a:t>
            </a:r>
          </a:p>
          <a:p>
            <a:pPr eaLnBrk="1" hangingPunct="1">
              <a:lnSpc>
                <a:spcPct val="90000"/>
              </a:lnSpc>
              <a:spcBef>
                <a:spcPct val="0"/>
              </a:spcBef>
              <a:buFontTx/>
              <a:buNone/>
            </a:pPr>
            <a:r>
              <a:rPr lang="en-US" altLang="en-US" sz="2000"/>
              <a:t>Group membership can change dynamically</a:t>
            </a:r>
          </a:p>
          <a:p>
            <a:pPr eaLnBrk="1" hangingPunct="1">
              <a:lnSpc>
                <a:spcPct val="90000"/>
              </a:lnSpc>
              <a:spcBef>
                <a:spcPct val="0"/>
              </a:spcBef>
              <a:buFontTx/>
              <a:buNone/>
            </a:pPr>
            <a:r>
              <a:rPr lang="en-US" altLang="en-US" sz="2000"/>
              <a:t>One process can belong to many groups</a:t>
            </a:r>
          </a:p>
          <a:p>
            <a:pPr eaLnBrk="1" hangingPunct="1">
              <a:lnSpc>
                <a:spcPct val="90000"/>
              </a:lnSpc>
              <a:spcBef>
                <a:spcPct val="0"/>
              </a:spcBef>
              <a:buFontTx/>
              <a:buNone/>
            </a:pPr>
            <a:r>
              <a:rPr lang="en-US" altLang="en-US" sz="2000"/>
              <a:t>Group-oriented functions (bcast, barrier) take group names as arguments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197392EA-128D-3C42-BB6F-75CCF689CE96}"/>
              </a:ext>
            </a:extLst>
          </p:cNvPr>
          <p:cNvSpPr>
            <a:spLocks noGrp="1"/>
          </p:cNvSpPr>
          <p:nvPr>
            <p:ph type="dt" sz="quarter" idx="10"/>
          </p:nvPr>
        </p:nvSpPr>
        <p:spPr/>
        <p:txBody>
          <a:bodyPr/>
          <a:lstStyle/>
          <a:p>
            <a:pPr>
              <a:defRPr/>
            </a:pPr>
            <a:r>
              <a:rPr lang="en-US" altLang="en-US"/>
              <a:t>Winter 2021</a:t>
            </a:r>
          </a:p>
        </p:txBody>
      </p:sp>
      <p:sp>
        <p:nvSpPr>
          <p:cNvPr id="11" name="Footer Placeholder 4">
            <a:extLst>
              <a:ext uri="{FF2B5EF4-FFF2-40B4-BE49-F238E27FC236}">
                <a16:creationId xmlns:a16="http://schemas.microsoft.com/office/drawing/2014/main" id="{6506293D-115E-1E4F-B263-B368E1148485}"/>
              </a:ext>
            </a:extLst>
          </p:cNvPr>
          <p:cNvSpPr>
            <a:spLocks noGrp="1"/>
          </p:cNvSpPr>
          <p:nvPr>
            <p:ph type="ftr" sz="quarter" idx="11"/>
          </p:nvPr>
        </p:nvSpPr>
        <p:spPr/>
        <p:txBody>
          <a:bodyPr/>
          <a:lstStyle/>
          <a:p>
            <a:pPr>
              <a:defRPr/>
            </a:pPr>
            <a:r>
              <a:rPr lang="en-US" altLang="en-US"/>
              <a:t>Parallel Processing, Some Broad Topics</a:t>
            </a:r>
          </a:p>
        </p:txBody>
      </p:sp>
      <p:sp>
        <p:nvSpPr>
          <p:cNvPr id="101380" name="Slide Number Placeholder 5">
            <a:extLst>
              <a:ext uri="{FF2B5EF4-FFF2-40B4-BE49-F238E27FC236}">
                <a16:creationId xmlns:a16="http://schemas.microsoft.com/office/drawing/2014/main" id="{8366FE00-57A1-8D4C-BFA6-A0B4DEE4D1C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F4279AB1-3692-6744-A74C-FA975D4E3A64}" type="slidenum">
              <a:rPr lang="en-US" altLang="en-US" sz="1200" smtClean="0"/>
              <a:pPr>
                <a:spcBef>
                  <a:spcPct val="0"/>
                </a:spcBef>
                <a:buFontTx/>
                <a:buNone/>
              </a:pPr>
              <a:t>94</a:t>
            </a:fld>
            <a:endParaRPr lang="en-US" altLang="en-US" sz="1200"/>
          </a:p>
        </p:txBody>
      </p:sp>
      <p:sp>
        <p:nvSpPr>
          <p:cNvPr id="101381" name="Rectangle 2">
            <a:extLst>
              <a:ext uri="{FF2B5EF4-FFF2-40B4-BE49-F238E27FC236}">
                <a16:creationId xmlns:a16="http://schemas.microsoft.com/office/drawing/2014/main" id="{1654FC90-C48B-1C4C-91B5-DBFC60642407}"/>
              </a:ext>
            </a:extLst>
          </p:cNvPr>
          <p:cNvSpPr>
            <a:spLocks noGrp="1" noChangeArrowheads="1"/>
          </p:cNvSpPr>
          <p:nvPr>
            <p:ph type="title"/>
          </p:nvPr>
        </p:nvSpPr>
        <p:spPr>
          <a:xfrm>
            <a:off x="228600" y="152400"/>
            <a:ext cx="8686800" cy="762000"/>
          </a:xfrm>
        </p:spPr>
        <p:txBody>
          <a:bodyPr/>
          <a:lstStyle/>
          <a:p>
            <a:pPr eaLnBrk="1" hangingPunct="1"/>
            <a:r>
              <a:rPr lang="en-US" altLang="en-US" sz="3200"/>
              <a:t>20.4  Parallel Operating Systems</a:t>
            </a:r>
          </a:p>
        </p:txBody>
      </p:sp>
      <p:sp>
        <p:nvSpPr>
          <p:cNvPr id="101382" name="Rectangle 4">
            <a:extLst>
              <a:ext uri="{FF2B5EF4-FFF2-40B4-BE49-F238E27FC236}">
                <a16:creationId xmlns:a16="http://schemas.microsoft.com/office/drawing/2014/main" id="{F1930EC3-32FF-BA46-8ADA-B4562AD66F09}"/>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1383" name="Rectangle 7">
            <a:extLst>
              <a:ext uri="{FF2B5EF4-FFF2-40B4-BE49-F238E27FC236}">
                <a16:creationId xmlns:a16="http://schemas.microsoft.com/office/drawing/2014/main" id="{1617D81B-FEAB-9943-AA11-FA753C0EA93B}"/>
              </a:ext>
            </a:extLst>
          </p:cNvPr>
          <p:cNvSpPr>
            <a:spLocks noChangeArrowheads="1"/>
          </p:cNvSpPr>
          <p:nvPr/>
        </p:nvSpPr>
        <p:spPr bwMode="auto">
          <a:xfrm>
            <a:off x="0" y="2476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1384" name="Rectangle 9">
            <a:extLst>
              <a:ext uri="{FF2B5EF4-FFF2-40B4-BE49-F238E27FC236}">
                <a16:creationId xmlns:a16="http://schemas.microsoft.com/office/drawing/2014/main" id="{A96BFC79-6C53-7846-94DB-8F21A8C183F7}"/>
              </a:ext>
            </a:extLst>
          </p:cNvPr>
          <p:cNvSpPr>
            <a:spLocks noChangeArrowheads="1"/>
          </p:cNvSpPr>
          <p:nvPr/>
        </p:nvSpPr>
        <p:spPr bwMode="auto">
          <a:xfrm>
            <a:off x="0" y="2300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1385" name="Text Box 12">
            <a:extLst>
              <a:ext uri="{FF2B5EF4-FFF2-40B4-BE49-F238E27FC236}">
                <a16:creationId xmlns:a16="http://schemas.microsoft.com/office/drawing/2014/main" id="{6068D47C-47B8-A647-BE4C-89A661D50F47}"/>
              </a:ext>
            </a:extLst>
          </p:cNvPr>
          <p:cNvSpPr txBox="1">
            <a:spLocks noChangeArrowheads="1"/>
          </p:cNvSpPr>
          <p:nvPr/>
        </p:nvSpPr>
        <p:spPr bwMode="auto">
          <a:xfrm>
            <a:off x="381000" y="990600"/>
            <a:ext cx="8382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Classes of parallel processors: </a:t>
            </a:r>
          </a:p>
          <a:p>
            <a:pPr eaLnBrk="1" hangingPunct="1">
              <a:spcBef>
                <a:spcPct val="0"/>
              </a:spcBef>
              <a:buFontTx/>
              <a:buNone/>
            </a:pPr>
            <a:endParaRPr lang="en-US" altLang="en-US" sz="800"/>
          </a:p>
          <a:p>
            <a:pPr eaLnBrk="1" hangingPunct="1">
              <a:spcBef>
                <a:spcPct val="0"/>
              </a:spcBef>
              <a:buFontTx/>
              <a:buNone/>
            </a:pPr>
            <a:r>
              <a:rPr lang="en-US" altLang="en-US" sz="2000"/>
              <a:t>      Back-end, front-end, stand-alone</a:t>
            </a:r>
          </a:p>
        </p:txBody>
      </p:sp>
      <p:sp>
        <p:nvSpPr>
          <p:cNvPr id="101386" name="Text Box 13">
            <a:extLst>
              <a:ext uri="{FF2B5EF4-FFF2-40B4-BE49-F238E27FC236}">
                <a16:creationId xmlns:a16="http://schemas.microsoft.com/office/drawing/2014/main" id="{7BFFCF24-EA32-9449-BE39-4D9D806E792F}"/>
              </a:ext>
            </a:extLst>
          </p:cNvPr>
          <p:cNvSpPr txBox="1">
            <a:spLocks noChangeArrowheads="1"/>
          </p:cNvSpPr>
          <p:nvPr/>
        </p:nvSpPr>
        <p:spPr bwMode="auto">
          <a:xfrm>
            <a:off x="457200" y="4495800"/>
            <a:ext cx="82296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t>Stand-alone system:</a:t>
            </a:r>
            <a:r>
              <a:rPr lang="en-US" altLang="en-US" sz="2000"/>
              <a:t> A special OS is included that can run on one, several, or all of the processors in a floating or distributed (master-slave or symmetric) fashion  </a:t>
            </a:r>
          </a:p>
          <a:p>
            <a:pPr eaLnBrk="1" hangingPunct="1">
              <a:spcBef>
                <a:spcPct val="0"/>
              </a:spcBef>
              <a:buFontTx/>
              <a:buNone/>
            </a:pPr>
            <a:endParaRPr lang="en-US" altLang="en-US" sz="800"/>
          </a:p>
          <a:p>
            <a:pPr eaLnBrk="1" hangingPunct="1">
              <a:spcBef>
                <a:spcPct val="0"/>
              </a:spcBef>
              <a:buFontTx/>
              <a:buNone/>
            </a:pPr>
            <a:r>
              <a:rPr lang="en-US" altLang="en-US" sz="2000"/>
              <a:t>      Most parallel OSs are based on Unix</a:t>
            </a:r>
          </a:p>
        </p:txBody>
      </p:sp>
      <p:sp>
        <p:nvSpPr>
          <p:cNvPr id="101387" name="Text Box 14">
            <a:extLst>
              <a:ext uri="{FF2B5EF4-FFF2-40B4-BE49-F238E27FC236}">
                <a16:creationId xmlns:a16="http://schemas.microsoft.com/office/drawing/2014/main" id="{7FC0D612-5D47-CA46-BCC7-2499A5B06E52}"/>
              </a:ext>
            </a:extLst>
          </p:cNvPr>
          <p:cNvSpPr txBox="1">
            <a:spLocks noChangeArrowheads="1"/>
          </p:cNvSpPr>
          <p:nvPr/>
        </p:nvSpPr>
        <p:spPr bwMode="auto">
          <a:xfrm>
            <a:off x="457200" y="2057400"/>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t>Back-end system:</a:t>
            </a:r>
            <a:r>
              <a:rPr lang="en-US" altLang="en-US" sz="2000"/>
              <a:t> Host computer has a standard OS, and manages the parallel processor essentially like a coprocessor or I/O device</a:t>
            </a:r>
          </a:p>
        </p:txBody>
      </p:sp>
      <p:sp>
        <p:nvSpPr>
          <p:cNvPr id="101388" name="Text Box 15">
            <a:extLst>
              <a:ext uri="{FF2B5EF4-FFF2-40B4-BE49-F238E27FC236}">
                <a16:creationId xmlns:a16="http://schemas.microsoft.com/office/drawing/2014/main" id="{0040C9C2-E9B1-9A4B-9A51-FF7AE1F11F8E}"/>
              </a:ext>
            </a:extLst>
          </p:cNvPr>
          <p:cNvSpPr txBox="1">
            <a:spLocks noChangeArrowheads="1"/>
          </p:cNvSpPr>
          <p:nvPr/>
        </p:nvSpPr>
        <p:spPr bwMode="auto">
          <a:xfrm>
            <a:off x="457200" y="2971800"/>
            <a:ext cx="8229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t>Front-end system:</a:t>
            </a:r>
            <a:r>
              <a:rPr lang="en-US" altLang="en-US" sz="2000"/>
              <a:t> Similar to backend system, except that the parallel processor handles its own data (e.g., an array processor doing radar signal processing) and relies on the host computer for certain postprocessing functions, diagnostic testing, and interface with users</a:t>
            </a:r>
            <a:endParaRPr lang="en-US" altLang="en-US" sz="100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93E72555-8D54-504D-9239-E0AC612C99D3}"/>
              </a:ext>
            </a:extLst>
          </p:cNvPr>
          <p:cNvSpPr>
            <a:spLocks noGrp="1"/>
          </p:cNvSpPr>
          <p:nvPr>
            <p:ph type="dt" sz="quarter" idx="10"/>
          </p:nvPr>
        </p:nvSpPr>
        <p:spPr/>
        <p:txBody>
          <a:bodyPr/>
          <a:lstStyle/>
          <a:p>
            <a:pPr>
              <a:defRPr/>
            </a:pPr>
            <a:r>
              <a:rPr lang="en-US" altLang="en-US"/>
              <a:t>Winter 2021</a:t>
            </a:r>
          </a:p>
        </p:txBody>
      </p:sp>
      <p:sp>
        <p:nvSpPr>
          <p:cNvPr id="11" name="Footer Placeholder 4">
            <a:extLst>
              <a:ext uri="{FF2B5EF4-FFF2-40B4-BE49-F238E27FC236}">
                <a16:creationId xmlns:a16="http://schemas.microsoft.com/office/drawing/2014/main" id="{C245BA17-434A-6346-A591-DACC3F3D9ECB}"/>
              </a:ext>
            </a:extLst>
          </p:cNvPr>
          <p:cNvSpPr>
            <a:spLocks noGrp="1"/>
          </p:cNvSpPr>
          <p:nvPr>
            <p:ph type="ftr" sz="quarter" idx="11"/>
          </p:nvPr>
        </p:nvSpPr>
        <p:spPr/>
        <p:txBody>
          <a:bodyPr/>
          <a:lstStyle/>
          <a:p>
            <a:pPr>
              <a:defRPr/>
            </a:pPr>
            <a:r>
              <a:rPr lang="en-US" altLang="en-US"/>
              <a:t>Parallel Processing, Some Broad Topics</a:t>
            </a:r>
          </a:p>
        </p:txBody>
      </p:sp>
      <p:sp>
        <p:nvSpPr>
          <p:cNvPr id="102404" name="Slide Number Placeholder 5">
            <a:extLst>
              <a:ext uri="{FF2B5EF4-FFF2-40B4-BE49-F238E27FC236}">
                <a16:creationId xmlns:a16="http://schemas.microsoft.com/office/drawing/2014/main" id="{BD66D4D8-5217-D843-9241-0AF1DA79F82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8E530D57-2D16-E241-9173-0EF013B551D8}" type="slidenum">
              <a:rPr lang="en-US" altLang="en-US" sz="1200" smtClean="0"/>
              <a:pPr>
                <a:spcBef>
                  <a:spcPct val="0"/>
                </a:spcBef>
                <a:buFontTx/>
                <a:buNone/>
              </a:pPr>
              <a:t>95</a:t>
            </a:fld>
            <a:endParaRPr lang="en-US" altLang="en-US" sz="1200"/>
          </a:p>
        </p:txBody>
      </p:sp>
      <p:sp>
        <p:nvSpPr>
          <p:cNvPr id="102405" name="Rectangle 2">
            <a:extLst>
              <a:ext uri="{FF2B5EF4-FFF2-40B4-BE49-F238E27FC236}">
                <a16:creationId xmlns:a16="http://schemas.microsoft.com/office/drawing/2014/main" id="{9BF9355F-1682-2F4E-9679-6A338303223A}"/>
              </a:ext>
            </a:extLst>
          </p:cNvPr>
          <p:cNvSpPr>
            <a:spLocks noGrp="1" noChangeArrowheads="1"/>
          </p:cNvSpPr>
          <p:nvPr>
            <p:ph type="title"/>
          </p:nvPr>
        </p:nvSpPr>
        <p:spPr>
          <a:xfrm>
            <a:off x="304800" y="228600"/>
            <a:ext cx="8534400" cy="609600"/>
          </a:xfrm>
        </p:spPr>
        <p:txBody>
          <a:bodyPr/>
          <a:lstStyle/>
          <a:p>
            <a:pPr eaLnBrk="1" hangingPunct="1"/>
            <a:r>
              <a:rPr lang="en-US" altLang="en-US" sz="2800"/>
              <a:t>The Mach Operating System</a:t>
            </a:r>
          </a:p>
        </p:txBody>
      </p:sp>
      <p:sp>
        <p:nvSpPr>
          <p:cNvPr id="102406" name="Rectangle 3">
            <a:extLst>
              <a:ext uri="{FF2B5EF4-FFF2-40B4-BE49-F238E27FC236}">
                <a16:creationId xmlns:a16="http://schemas.microsoft.com/office/drawing/2014/main" id="{88AFCD80-0C85-F949-B52A-F54A2A85A94B}"/>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2407" name="Rectangle 4">
            <a:extLst>
              <a:ext uri="{FF2B5EF4-FFF2-40B4-BE49-F238E27FC236}">
                <a16:creationId xmlns:a16="http://schemas.microsoft.com/office/drawing/2014/main" id="{2946277B-D865-CC45-A590-147BECB1CE6F}"/>
              </a:ext>
            </a:extLst>
          </p:cNvPr>
          <p:cNvSpPr>
            <a:spLocks noChangeArrowheads="1"/>
          </p:cNvSpPr>
          <p:nvPr/>
        </p:nvSpPr>
        <p:spPr bwMode="auto">
          <a:xfrm>
            <a:off x="0" y="1890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2408" name="Text Box 5">
            <a:extLst>
              <a:ext uri="{FF2B5EF4-FFF2-40B4-BE49-F238E27FC236}">
                <a16:creationId xmlns:a16="http://schemas.microsoft.com/office/drawing/2014/main" id="{85EC7C7E-1915-9946-ADBD-EE32BAC82107}"/>
              </a:ext>
            </a:extLst>
          </p:cNvPr>
          <p:cNvSpPr txBox="1">
            <a:spLocks noChangeArrowheads="1"/>
          </p:cNvSpPr>
          <p:nvPr/>
        </p:nvSpPr>
        <p:spPr bwMode="auto">
          <a:xfrm>
            <a:off x="381000" y="3810000"/>
            <a:ext cx="8458200"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To make a compact, modular kernel possible, Mach incorporates a small set of basic abstractions:</a:t>
            </a:r>
          </a:p>
          <a:p>
            <a:pPr eaLnBrk="1" hangingPunct="1">
              <a:spcBef>
                <a:spcPct val="0"/>
              </a:spcBef>
              <a:buFontTx/>
              <a:buNone/>
            </a:pPr>
            <a:endParaRPr lang="en-US" altLang="en-US" sz="800"/>
          </a:p>
          <a:p>
            <a:pPr eaLnBrk="1" hangingPunct="1">
              <a:spcBef>
                <a:spcPct val="0"/>
              </a:spcBef>
              <a:buFontTx/>
              <a:buNone/>
            </a:pPr>
            <a:r>
              <a:rPr lang="en-US" altLang="en-US" sz="2000"/>
              <a:t>a. Task: A “container” for resources like virtual address space and ports</a:t>
            </a:r>
          </a:p>
          <a:p>
            <a:pPr eaLnBrk="1" hangingPunct="1">
              <a:spcBef>
                <a:spcPct val="0"/>
              </a:spcBef>
              <a:buFontTx/>
              <a:buNone/>
            </a:pPr>
            <a:r>
              <a:rPr lang="en-US" altLang="en-US" sz="2000"/>
              <a:t>b. Thread: A program with little context; a task may contain many threads</a:t>
            </a:r>
          </a:p>
          <a:p>
            <a:pPr eaLnBrk="1" hangingPunct="1">
              <a:spcBef>
                <a:spcPct val="0"/>
              </a:spcBef>
              <a:buFontTx/>
              <a:buNone/>
            </a:pPr>
            <a:r>
              <a:rPr lang="en-US" altLang="en-US" sz="2000"/>
              <a:t>c. Port: A communication channel along with certain access rights</a:t>
            </a:r>
          </a:p>
          <a:p>
            <a:pPr eaLnBrk="1" hangingPunct="1">
              <a:spcBef>
                <a:spcPct val="0"/>
              </a:spcBef>
              <a:buFontTx/>
              <a:buNone/>
            </a:pPr>
            <a:r>
              <a:rPr lang="en-US" altLang="en-US" sz="2000"/>
              <a:t>d. Message: A basic unit of information exchange</a:t>
            </a:r>
          </a:p>
          <a:p>
            <a:pPr eaLnBrk="1" hangingPunct="1">
              <a:spcBef>
                <a:spcPct val="0"/>
              </a:spcBef>
              <a:buFontTx/>
              <a:buNone/>
            </a:pPr>
            <a:r>
              <a:rPr lang="en-US" altLang="en-US" sz="2000"/>
              <a:t>e. Memory object: A “handle” to part of a task’s virtual memory</a:t>
            </a:r>
          </a:p>
        </p:txBody>
      </p:sp>
      <p:sp>
        <p:nvSpPr>
          <p:cNvPr id="102409" name="Rectangle 7">
            <a:extLst>
              <a:ext uri="{FF2B5EF4-FFF2-40B4-BE49-F238E27FC236}">
                <a16:creationId xmlns:a16="http://schemas.microsoft.com/office/drawing/2014/main" id="{E11E98BC-2FD6-6E49-84FD-706F9397C7C5}"/>
              </a:ext>
            </a:extLst>
          </p:cNvPr>
          <p:cNvSpPr>
            <a:spLocks noChangeArrowheads="1"/>
          </p:cNvSpPr>
          <p:nvPr/>
        </p:nvSpPr>
        <p:spPr bwMode="auto">
          <a:xfrm>
            <a:off x="0" y="2124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102410" name="Object 6">
            <a:extLst>
              <a:ext uri="{FF2B5EF4-FFF2-40B4-BE49-F238E27FC236}">
                <a16:creationId xmlns:a16="http://schemas.microsoft.com/office/drawing/2014/main" id="{D0DBF5B5-D128-4749-B912-14151F8CB0F1}"/>
              </a:ext>
            </a:extLst>
          </p:cNvPr>
          <p:cNvGraphicFramePr>
            <a:graphicFrameLocks noChangeAspect="1"/>
          </p:cNvGraphicFramePr>
          <p:nvPr/>
        </p:nvGraphicFramePr>
        <p:xfrm>
          <a:off x="4572000" y="914400"/>
          <a:ext cx="4114800" cy="2998788"/>
        </p:xfrm>
        <a:graphic>
          <a:graphicData uri="http://schemas.openxmlformats.org/presentationml/2006/ole">
            <mc:AlternateContent xmlns:mc="http://schemas.openxmlformats.org/markup-compatibility/2006">
              <mc:Choice xmlns:v="urn:schemas-microsoft-com:vml" Requires="v">
                <p:oleObj spid="_x0000_s102413" r:id="rId3" imgW="3314700" imgH="2501900" progId="MSDraw.Drawing.8.2">
                  <p:embed/>
                </p:oleObj>
              </mc:Choice>
              <mc:Fallback>
                <p:oleObj r:id="rId3" imgW="3314700" imgH="2501900" progId="MSDraw.Drawing.8.2">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914400"/>
                        <a:ext cx="4114800"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11" name="Text Box 8">
            <a:extLst>
              <a:ext uri="{FF2B5EF4-FFF2-40B4-BE49-F238E27FC236}">
                <a16:creationId xmlns:a16="http://schemas.microsoft.com/office/drawing/2014/main" id="{433E1029-9AB9-1943-9321-17C0E4B160C3}"/>
              </a:ext>
            </a:extLst>
          </p:cNvPr>
          <p:cNvSpPr txBox="1">
            <a:spLocks noChangeArrowheads="1"/>
          </p:cNvSpPr>
          <p:nvPr/>
        </p:nvSpPr>
        <p:spPr bwMode="auto">
          <a:xfrm>
            <a:off x="381000" y="1066800"/>
            <a:ext cx="3810000" cy="10064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20.5    </a:t>
            </a:r>
            <a:r>
              <a:rPr lang="en-US" altLang="en-US" sz="2000"/>
              <a:t>Functions of the supervisor and user modes in the Mach operating system.</a:t>
            </a:r>
          </a:p>
        </p:txBody>
      </p:sp>
      <p:sp>
        <p:nvSpPr>
          <p:cNvPr id="102412" name="Text Box 9">
            <a:extLst>
              <a:ext uri="{FF2B5EF4-FFF2-40B4-BE49-F238E27FC236}">
                <a16:creationId xmlns:a16="http://schemas.microsoft.com/office/drawing/2014/main" id="{5EC7A118-7E08-5F47-A632-29B84D96212F}"/>
              </a:ext>
            </a:extLst>
          </p:cNvPr>
          <p:cNvSpPr txBox="1">
            <a:spLocks noChangeArrowheads="1"/>
          </p:cNvSpPr>
          <p:nvPr/>
        </p:nvSpPr>
        <p:spPr bwMode="auto">
          <a:xfrm>
            <a:off x="381000" y="2590800"/>
            <a:ext cx="3825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Mach is based on Unix and has many similarities with it</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755EB7F5-9888-F545-9707-9D5447D2EE6A}"/>
              </a:ext>
            </a:extLst>
          </p:cNvPr>
          <p:cNvSpPr>
            <a:spLocks noGrp="1"/>
          </p:cNvSpPr>
          <p:nvPr>
            <p:ph type="dt" sz="quarter" idx="10"/>
          </p:nvPr>
        </p:nvSpPr>
        <p:spPr/>
        <p:txBody>
          <a:bodyPr/>
          <a:lstStyle/>
          <a:p>
            <a:pPr>
              <a:defRPr/>
            </a:pPr>
            <a:r>
              <a:rPr lang="en-US" altLang="en-US"/>
              <a:t>Winter 2021</a:t>
            </a:r>
          </a:p>
        </p:txBody>
      </p:sp>
      <p:sp>
        <p:nvSpPr>
          <p:cNvPr id="8" name="Footer Placeholder 4">
            <a:extLst>
              <a:ext uri="{FF2B5EF4-FFF2-40B4-BE49-F238E27FC236}">
                <a16:creationId xmlns:a16="http://schemas.microsoft.com/office/drawing/2014/main" id="{AE7CDF04-53BC-8F4D-B980-0F50ED0D28F4}"/>
              </a:ext>
            </a:extLst>
          </p:cNvPr>
          <p:cNvSpPr>
            <a:spLocks noGrp="1"/>
          </p:cNvSpPr>
          <p:nvPr>
            <p:ph type="ftr" sz="quarter" idx="11"/>
          </p:nvPr>
        </p:nvSpPr>
        <p:spPr/>
        <p:txBody>
          <a:bodyPr/>
          <a:lstStyle/>
          <a:p>
            <a:pPr>
              <a:defRPr/>
            </a:pPr>
            <a:r>
              <a:rPr lang="en-US" altLang="en-US"/>
              <a:t>Parallel Processing, Some Broad Topics</a:t>
            </a:r>
          </a:p>
        </p:txBody>
      </p:sp>
      <p:sp>
        <p:nvSpPr>
          <p:cNvPr id="103428" name="Slide Number Placeholder 5">
            <a:extLst>
              <a:ext uri="{FF2B5EF4-FFF2-40B4-BE49-F238E27FC236}">
                <a16:creationId xmlns:a16="http://schemas.microsoft.com/office/drawing/2014/main" id="{A43979AC-525F-FC40-BBD4-B18A13DEC86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CD68AA1A-7285-1340-9B0B-2A1152AAE74E}" type="slidenum">
              <a:rPr lang="en-US" altLang="en-US" sz="1200" smtClean="0"/>
              <a:pPr>
                <a:spcBef>
                  <a:spcPct val="0"/>
                </a:spcBef>
                <a:buFontTx/>
                <a:buNone/>
              </a:pPr>
              <a:t>96</a:t>
            </a:fld>
            <a:endParaRPr lang="en-US" altLang="en-US" sz="1200"/>
          </a:p>
        </p:txBody>
      </p:sp>
      <p:sp>
        <p:nvSpPr>
          <p:cNvPr id="103429" name="Rectangle 2">
            <a:extLst>
              <a:ext uri="{FF2B5EF4-FFF2-40B4-BE49-F238E27FC236}">
                <a16:creationId xmlns:a16="http://schemas.microsoft.com/office/drawing/2014/main" id="{DF72F977-C073-3F43-BCE0-2CD42D83074B}"/>
              </a:ext>
            </a:extLst>
          </p:cNvPr>
          <p:cNvSpPr>
            <a:spLocks noGrp="1" noChangeArrowheads="1"/>
          </p:cNvSpPr>
          <p:nvPr>
            <p:ph type="title"/>
          </p:nvPr>
        </p:nvSpPr>
        <p:spPr>
          <a:xfrm>
            <a:off x="304800" y="228600"/>
            <a:ext cx="8534400" cy="685800"/>
          </a:xfrm>
        </p:spPr>
        <p:txBody>
          <a:bodyPr/>
          <a:lstStyle/>
          <a:p>
            <a:pPr eaLnBrk="1" hangingPunct="1"/>
            <a:r>
              <a:rPr lang="en-US" altLang="en-US" sz="2800"/>
              <a:t>Some Features of The Mach OS</a:t>
            </a:r>
          </a:p>
        </p:txBody>
      </p:sp>
      <p:sp>
        <p:nvSpPr>
          <p:cNvPr id="103430" name="Rectangle 3">
            <a:extLst>
              <a:ext uri="{FF2B5EF4-FFF2-40B4-BE49-F238E27FC236}">
                <a16:creationId xmlns:a16="http://schemas.microsoft.com/office/drawing/2014/main" id="{32580BCC-56C3-B34B-889A-776B95AA609E}"/>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3431" name="Rectangle 4">
            <a:extLst>
              <a:ext uri="{FF2B5EF4-FFF2-40B4-BE49-F238E27FC236}">
                <a16:creationId xmlns:a16="http://schemas.microsoft.com/office/drawing/2014/main" id="{E4CAFA3F-C3BF-8F4B-93C5-51EC3484E5BC}"/>
              </a:ext>
            </a:extLst>
          </p:cNvPr>
          <p:cNvSpPr>
            <a:spLocks noChangeArrowheads="1"/>
          </p:cNvSpPr>
          <p:nvPr/>
        </p:nvSpPr>
        <p:spPr bwMode="auto">
          <a:xfrm>
            <a:off x="0" y="1890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3432" name="Text Box 5">
            <a:extLst>
              <a:ext uri="{FF2B5EF4-FFF2-40B4-BE49-F238E27FC236}">
                <a16:creationId xmlns:a16="http://schemas.microsoft.com/office/drawing/2014/main" id="{AAA61145-206F-5747-8AC8-B8CC858B6F3E}"/>
              </a:ext>
            </a:extLst>
          </p:cNvPr>
          <p:cNvSpPr txBox="1">
            <a:spLocks noChangeArrowheads="1"/>
          </p:cNvSpPr>
          <p:nvPr/>
        </p:nvSpPr>
        <p:spPr bwMode="auto">
          <a:xfrm>
            <a:off x="381000" y="914400"/>
            <a:ext cx="8458200" cy="509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Unlike Unix, whose memory consists of contiguous areas, Mach’s virtual address space contains pages with separate protection and inheritance</a:t>
            </a:r>
          </a:p>
          <a:p>
            <a:pPr eaLnBrk="1" hangingPunct="1">
              <a:spcBef>
                <a:spcPct val="0"/>
              </a:spcBef>
              <a:buFontTx/>
              <a:buNone/>
            </a:pPr>
            <a:endParaRPr lang="en-US" altLang="en-US" sz="800"/>
          </a:p>
          <a:p>
            <a:pPr eaLnBrk="1" hangingPunct="1">
              <a:spcBef>
                <a:spcPct val="0"/>
              </a:spcBef>
              <a:buFontTx/>
              <a:buNone/>
            </a:pPr>
            <a:r>
              <a:rPr lang="en-US" altLang="en-US" sz="2000"/>
              <a:t>Messages in Mach are communicated via ports</a:t>
            </a:r>
          </a:p>
          <a:p>
            <a:pPr eaLnBrk="1" hangingPunct="1">
              <a:spcBef>
                <a:spcPct val="0"/>
              </a:spcBef>
              <a:buFontTx/>
              <a:buNone/>
            </a:pPr>
            <a:endParaRPr lang="en-US" altLang="en-US" sz="800"/>
          </a:p>
          <a:p>
            <a:pPr eaLnBrk="1" hangingPunct="1">
              <a:spcBef>
                <a:spcPct val="0"/>
              </a:spcBef>
              <a:buFontTx/>
              <a:buNone/>
            </a:pPr>
            <a:r>
              <a:rPr lang="en-US" altLang="en-US" sz="2000"/>
              <a:t>Messages are typed according to their data and can be sent over a port only if the sending</a:t>
            </a:r>
            <a:r>
              <a:rPr lang="en-US" altLang="en-US" sz="1000"/>
              <a:t> </a:t>
            </a:r>
            <a:r>
              <a:rPr lang="en-US" altLang="en-US" sz="2000"/>
              <a:t>/</a:t>
            </a:r>
            <a:r>
              <a:rPr lang="en-US" altLang="en-US" sz="1000"/>
              <a:t> </a:t>
            </a:r>
            <a:r>
              <a:rPr lang="en-US" altLang="en-US" sz="2000"/>
              <a:t>receiving thread has the appropriate access rights </a:t>
            </a:r>
          </a:p>
          <a:p>
            <a:pPr eaLnBrk="1" hangingPunct="1">
              <a:spcBef>
                <a:spcPct val="0"/>
              </a:spcBef>
              <a:buFontTx/>
              <a:buNone/>
            </a:pPr>
            <a:endParaRPr lang="en-US" altLang="en-US" sz="800"/>
          </a:p>
          <a:p>
            <a:pPr eaLnBrk="1" hangingPunct="1">
              <a:spcBef>
                <a:spcPct val="0"/>
              </a:spcBef>
              <a:buFontTx/>
              <a:buNone/>
            </a:pPr>
            <a:r>
              <a:rPr lang="en-US" altLang="en-US" sz="2000"/>
              <a:t>For efficiency, messages involving a large amount of data do not actually carry the data; instead a pointer to the actual data pages is transmitted</a:t>
            </a:r>
          </a:p>
          <a:p>
            <a:pPr eaLnBrk="1" hangingPunct="1">
              <a:spcBef>
                <a:spcPct val="0"/>
              </a:spcBef>
              <a:buFontTx/>
              <a:buNone/>
            </a:pPr>
            <a:endParaRPr lang="en-US" altLang="en-US" sz="800"/>
          </a:p>
          <a:p>
            <a:pPr eaLnBrk="1" hangingPunct="1">
              <a:spcBef>
                <a:spcPct val="0"/>
              </a:spcBef>
              <a:buFontTx/>
              <a:buNone/>
            </a:pPr>
            <a:r>
              <a:rPr lang="en-US" altLang="en-US" sz="2000"/>
              <a:t>Copying of the data to the receiver’s pages occurs only upon data access</a:t>
            </a:r>
          </a:p>
          <a:p>
            <a:pPr eaLnBrk="1" hangingPunct="1">
              <a:spcBef>
                <a:spcPct val="0"/>
              </a:spcBef>
              <a:buFontTx/>
              <a:buNone/>
            </a:pPr>
            <a:endParaRPr lang="en-US" altLang="en-US" sz="800"/>
          </a:p>
          <a:p>
            <a:pPr eaLnBrk="1" hangingPunct="1">
              <a:spcBef>
                <a:spcPct val="0"/>
              </a:spcBef>
              <a:buFontTx/>
              <a:buNone/>
            </a:pPr>
            <a:r>
              <a:rPr lang="en-US" altLang="en-US" sz="2000"/>
              <a:t>Mach scheduler assigns to each thread a time quantum upon starting its execution. When the time quantum expires, a context switch is made to a thread with highest priority, if such a thread is awaiting execution</a:t>
            </a:r>
          </a:p>
          <a:p>
            <a:pPr eaLnBrk="1" hangingPunct="1">
              <a:spcBef>
                <a:spcPct val="0"/>
              </a:spcBef>
              <a:buFontTx/>
              <a:buNone/>
            </a:pPr>
            <a:endParaRPr lang="en-US" altLang="en-US" sz="800"/>
          </a:p>
          <a:p>
            <a:pPr eaLnBrk="1" hangingPunct="1">
              <a:spcBef>
                <a:spcPct val="0"/>
              </a:spcBef>
              <a:buFontTx/>
              <a:buNone/>
            </a:pPr>
            <a:r>
              <a:rPr lang="en-US" altLang="en-US" sz="2000"/>
              <a:t>To avoid starvation of low-priority threads (and to favor interactive tasks over computation-intensive ones), priorities are reduced based on “age”; the more CPU time a thread uses, the lower its priority becomes.</a:t>
            </a:r>
          </a:p>
        </p:txBody>
      </p:sp>
      <p:sp>
        <p:nvSpPr>
          <p:cNvPr id="103433" name="Rectangle 6">
            <a:extLst>
              <a:ext uri="{FF2B5EF4-FFF2-40B4-BE49-F238E27FC236}">
                <a16:creationId xmlns:a16="http://schemas.microsoft.com/office/drawing/2014/main" id="{DF00EB87-B941-9241-B96A-E7D523EFC99B}"/>
              </a:ext>
            </a:extLst>
          </p:cNvPr>
          <p:cNvSpPr>
            <a:spLocks noChangeArrowheads="1"/>
          </p:cNvSpPr>
          <p:nvPr/>
        </p:nvSpPr>
        <p:spPr bwMode="auto">
          <a:xfrm>
            <a:off x="0" y="2124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9BBA12A6-43B2-E04F-A10E-5B441D81050F}"/>
              </a:ext>
            </a:extLst>
          </p:cNvPr>
          <p:cNvSpPr>
            <a:spLocks noGrp="1"/>
          </p:cNvSpPr>
          <p:nvPr>
            <p:ph type="dt" sz="quarter" idx="10"/>
          </p:nvPr>
        </p:nvSpPr>
        <p:spPr/>
        <p:txBody>
          <a:bodyPr/>
          <a:lstStyle/>
          <a:p>
            <a:pPr>
              <a:defRPr/>
            </a:pPr>
            <a:r>
              <a:rPr lang="en-US" altLang="en-US"/>
              <a:t>Winter 2021</a:t>
            </a:r>
          </a:p>
        </p:txBody>
      </p:sp>
      <p:sp>
        <p:nvSpPr>
          <p:cNvPr id="11" name="Footer Placeholder 4">
            <a:extLst>
              <a:ext uri="{FF2B5EF4-FFF2-40B4-BE49-F238E27FC236}">
                <a16:creationId xmlns:a16="http://schemas.microsoft.com/office/drawing/2014/main" id="{1BB8CAAB-B0B4-3049-8783-4ECE7B3DA246}"/>
              </a:ext>
            </a:extLst>
          </p:cNvPr>
          <p:cNvSpPr>
            <a:spLocks noGrp="1"/>
          </p:cNvSpPr>
          <p:nvPr>
            <p:ph type="ftr" sz="quarter" idx="11"/>
          </p:nvPr>
        </p:nvSpPr>
        <p:spPr/>
        <p:txBody>
          <a:bodyPr/>
          <a:lstStyle/>
          <a:p>
            <a:pPr>
              <a:defRPr/>
            </a:pPr>
            <a:r>
              <a:rPr lang="en-US" altLang="en-US"/>
              <a:t>Parallel Processing, Some Broad Topics</a:t>
            </a:r>
          </a:p>
        </p:txBody>
      </p:sp>
      <p:sp>
        <p:nvSpPr>
          <p:cNvPr id="104452" name="Slide Number Placeholder 5">
            <a:extLst>
              <a:ext uri="{FF2B5EF4-FFF2-40B4-BE49-F238E27FC236}">
                <a16:creationId xmlns:a16="http://schemas.microsoft.com/office/drawing/2014/main" id="{6D72628B-8896-9140-A3AF-3EB4FF6B262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80106AD2-9FDD-784B-9730-C3DDA33D94FA}" type="slidenum">
              <a:rPr lang="en-US" altLang="en-US" sz="1200" smtClean="0"/>
              <a:pPr>
                <a:spcBef>
                  <a:spcPct val="0"/>
                </a:spcBef>
                <a:buFontTx/>
                <a:buNone/>
              </a:pPr>
              <a:t>97</a:t>
            </a:fld>
            <a:endParaRPr lang="en-US" altLang="en-US" sz="1200"/>
          </a:p>
        </p:txBody>
      </p:sp>
      <p:sp>
        <p:nvSpPr>
          <p:cNvPr id="104453" name="Rectangle 2">
            <a:extLst>
              <a:ext uri="{FF2B5EF4-FFF2-40B4-BE49-F238E27FC236}">
                <a16:creationId xmlns:a16="http://schemas.microsoft.com/office/drawing/2014/main" id="{98551509-4DB0-9941-847F-5E49F0A276D8}"/>
              </a:ext>
            </a:extLst>
          </p:cNvPr>
          <p:cNvSpPr>
            <a:spLocks noGrp="1" noChangeArrowheads="1"/>
          </p:cNvSpPr>
          <p:nvPr>
            <p:ph type="title"/>
          </p:nvPr>
        </p:nvSpPr>
        <p:spPr>
          <a:xfrm>
            <a:off x="228600" y="152400"/>
            <a:ext cx="8610600" cy="533400"/>
          </a:xfrm>
        </p:spPr>
        <p:txBody>
          <a:bodyPr/>
          <a:lstStyle/>
          <a:p>
            <a:pPr eaLnBrk="1" hangingPunct="1"/>
            <a:r>
              <a:rPr lang="en-US" altLang="en-US" sz="3200"/>
              <a:t>20.5  Parallel File Systems</a:t>
            </a:r>
          </a:p>
        </p:txBody>
      </p:sp>
      <p:sp>
        <p:nvSpPr>
          <p:cNvPr id="104454" name="Rectangle 4">
            <a:extLst>
              <a:ext uri="{FF2B5EF4-FFF2-40B4-BE49-F238E27FC236}">
                <a16:creationId xmlns:a16="http://schemas.microsoft.com/office/drawing/2014/main" id="{17A9F294-5681-9A48-B471-BF61EACA0AA3}"/>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4455" name="Text Box 17">
            <a:extLst>
              <a:ext uri="{FF2B5EF4-FFF2-40B4-BE49-F238E27FC236}">
                <a16:creationId xmlns:a16="http://schemas.microsoft.com/office/drawing/2014/main" id="{D3D146B9-CDD8-7B46-B342-F03780901FE0}"/>
              </a:ext>
            </a:extLst>
          </p:cNvPr>
          <p:cNvSpPr txBox="1">
            <a:spLocks noChangeArrowheads="1"/>
          </p:cNvSpPr>
          <p:nvPr/>
        </p:nvSpPr>
        <p:spPr bwMode="auto">
          <a:xfrm>
            <a:off x="228600" y="762000"/>
            <a:ext cx="25908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A parallel file system efficiently maps data access requests by the processors to high-bandwidth data transfers between primary and secondary memories</a:t>
            </a:r>
            <a:endParaRPr lang="en-US" altLang="en-US" sz="800"/>
          </a:p>
        </p:txBody>
      </p:sp>
      <p:sp>
        <p:nvSpPr>
          <p:cNvPr id="104456" name="Rectangle 22">
            <a:extLst>
              <a:ext uri="{FF2B5EF4-FFF2-40B4-BE49-F238E27FC236}">
                <a16:creationId xmlns:a16="http://schemas.microsoft.com/office/drawing/2014/main" id="{D8F0F841-73E0-2B4F-B3AD-8C1CD9F8FFAD}"/>
              </a:ext>
            </a:extLst>
          </p:cNvPr>
          <p:cNvSpPr>
            <a:spLocks noChangeArrowheads="1"/>
          </p:cNvSpPr>
          <p:nvPr/>
        </p:nvSpPr>
        <p:spPr bwMode="auto">
          <a:xfrm>
            <a:off x="0" y="1985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nvGrpSpPr>
          <p:cNvPr id="104457" name="Group 24">
            <a:extLst>
              <a:ext uri="{FF2B5EF4-FFF2-40B4-BE49-F238E27FC236}">
                <a16:creationId xmlns:a16="http://schemas.microsoft.com/office/drawing/2014/main" id="{15200116-3268-2A44-A498-81E2B79717CE}"/>
              </a:ext>
            </a:extLst>
          </p:cNvPr>
          <p:cNvGrpSpPr>
            <a:grpSpLocks/>
          </p:cNvGrpSpPr>
          <p:nvPr/>
        </p:nvGrpSpPr>
        <p:grpSpPr bwMode="auto">
          <a:xfrm>
            <a:off x="1295400" y="685800"/>
            <a:ext cx="7848600" cy="3502025"/>
            <a:chOff x="816" y="432"/>
            <a:chExt cx="4944" cy="2206"/>
          </a:xfrm>
        </p:grpSpPr>
        <p:sp>
          <p:nvSpPr>
            <p:cNvPr id="104459" name="Text Box 19">
              <a:extLst>
                <a:ext uri="{FF2B5EF4-FFF2-40B4-BE49-F238E27FC236}">
                  <a16:creationId xmlns:a16="http://schemas.microsoft.com/office/drawing/2014/main" id="{2C9277D0-B1EC-434A-9E36-72C83812DDEE}"/>
                </a:ext>
              </a:extLst>
            </p:cNvPr>
            <p:cNvSpPr txBox="1">
              <a:spLocks noChangeArrowheads="1"/>
            </p:cNvSpPr>
            <p:nvPr/>
          </p:nvSpPr>
          <p:spPr bwMode="auto">
            <a:xfrm>
              <a:off x="816" y="2160"/>
              <a:ext cx="3024" cy="442"/>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20.6    </a:t>
              </a:r>
              <a:r>
                <a:rPr lang="en-US" altLang="en-US" sz="2000"/>
                <a:t>Handling of a large read request by a parallel file system [Hell93].</a:t>
              </a:r>
            </a:p>
          </p:txBody>
        </p:sp>
        <p:graphicFrame>
          <p:nvGraphicFramePr>
            <p:cNvPr id="104460" name="Object 21">
              <a:extLst>
                <a:ext uri="{FF2B5EF4-FFF2-40B4-BE49-F238E27FC236}">
                  <a16:creationId xmlns:a16="http://schemas.microsoft.com/office/drawing/2014/main" id="{E62A537F-1245-7B41-A6B4-6AF5DADE521D}"/>
                </a:ext>
              </a:extLst>
            </p:cNvPr>
            <p:cNvGraphicFramePr>
              <a:graphicFrameLocks noChangeAspect="1"/>
            </p:cNvGraphicFramePr>
            <p:nvPr/>
          </p:nvGraphicFramePr>
          <p:xfrm>
            <a:off x="1776" y="432"/>
            <a:ext cx="3984" cy="2206"/>
          </p:xfrm>
          <a:graphic>
            <a:graphicData uri="http://schemas.openxmlformats.org/presentationml/2006/ole">
              <mc:AlternateContent xmlns:mc="http://schemas.openxmlformats.org/markup-compatibility/2006">
                <mc:Choice xmlns:v="urn:schemas-microsoft-com:vml" Requires="v">
                  <p:oleObj spid="_x0000_s104461" r:id="rId3" imgW="5003800" imgH="2768600" progId="MSDraw.Drawing.8.2">
                    <p:embed/>
                  </p:oleObj>
                </mc:Choice>
                <mc:Fallback>
                  <p:oleObj r:id="rId3" imgW="5003800" imgH="2768600" progId="MSDraw.Drawing.8.2">
                    <p:embed/>
                    <p:pic>
                      <p:nvPicPr>
                        <p:cNvPr id="0"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6" y="432"/>
                          <a:ext cx="3984" cy="2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04458" name="Text Box 23">
            <a:extLst>
              <a:ext uri="{FF2B5EF4-FFF2-40B4-BE49-F238E27FC236}">
                <a16:creationId xmlns:a16="http://schemas.microsoft.com/office/drawing/2014/main" id="{CE1F7768-8807-8E4C-9B6A-00EBE5113701}"/>
              </a:ext>
            </a:extLst>
          </p:cNvPr>
          <p:cNvSpPr txBox="1">
            <a:spLocks noChangeArrowheads="1"/>
          </p:cNvSpPr>
          <p:nvPr/>
        </p:nvSpPr>
        <p:spPr bwMode="auto">
          <a:xfrm>
            <a:off x="228600" y="4343400"/>
            <a:ext cx="8686800" cy="173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To avoid a performance bottleneck, a parallel file system must be a highly parallel and scalable program that can deal with many access scenarios:</a:t>
            </a:r>
          </a:p>
          <a:p>
            <a:pPr eaLnBrk="1" hangingPunct="1">
              <a:spcBef>
                <a:spcPct val="0"/>
              </a:spcBef>
              <a:buFontTx/>
              <a:buNone/>
            </a:pPr>
            <a:endParaRPr lang="en-US" altLang="en-US" sz="800"/>
          </a:p>
          <a:p>
            <a:pPr eaLnBrk="1" hangingPunct="1">
              <a:spcBef>
                <a:spcPct val="0"/>
              </a:spcBef>
              <a:buFontTx/>
              <a:buNone/>
            </a:pPr>
            <a:r>
              <a:rPr lang="en-US" altLang="en-US" sz="2000"/>
              <a:t>a.  Concurrent file access by independent processes</a:t>
            </a:r>
          </a:p>
          <a:p>
            <a:pPr eaLnBrk="1" hangingPunct="1">
              <a:spcBef>
                <a:spcPct val="0"/>
              </a:spcBef>
              <a:buFontTx/>
              <a:buNone/>
            </a:pPr>
            <a:r>
              <a:rPr lang="en-US" altLang="en-US" sz="2000"/>
              <a:t>b.  Shared access to files by cooperating processes</a:t>
            </a:r>
          </a:p>
          <a:p>
            <a:pPr eaLnBrk="1" hangingPunct="1">
              <a:spcBef>
                <a:spcPct val="0"/>
              </a:spcBef>
              <a:buFontTx/>
              <a:buNone/>
            </a:pPr>
            <a:r>
              <a:rPr lang="en-US" altLang="en-US" sz="2000"/>
              <a:t>c.  Access to large data sets by a single process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7CA9F8E4-F627-C745-B21C-C738CAC8EE2A}"/>
              </a:ext>
            </a:extLst>
          </p:cNvPr>
          <p:cNvSpPr>
            <a:spLocks noGrp="1"/>
          </p:cNvSpPr>
          <p:nvPr>
            <p:ph type="dt" sz="quarter" idx="10"/>
          </p:nvPr>
        </p:nvSpPr>
        <p:spPr/>
        <p:txBody>
          <a:bodyPr/>
          <a:lstStyle/>
          <a:p>
            <a:pPr>
              <a:defRPr/>
            </a:pPr>
            <a:r>
              <a:rPr lang="en-US" altLang="en-US"/>
              <a:t>Winter 2021</a:t>
            </a:r>
          </a:p>
        </p:txBody>
      </p:sp>
      <p:sp>
        <p:nvSpPr>
          <p:cNvPr id="8" name="Footer Placeholder 4">
            <a:extLst>
              <a:ext uri="{FF2B5EF4-FFF2-40B4-BE49-F238E27FC236}">
                <a16:creationId xmlns:a16="http://schemas.microsoft.com/office/drawing/2014/main" id="{41A15DAC-6D7D-EB46-9B4E-978D8CE13664}"/>
              </a:ext>
            </a:extLst>
          </p:cNvPr>
          <p:cNvSpPr>
            <a:spLocks noGrp="1"/>
          </p:cNvSpPr>
          <p:nvPr>
            <p:ph type="ftr" sz="quarter" idx="11"/>
          </p:nvPr>
        </p:nvSpPr>
        <p:spPr/>
        <p:txBody>
          <a:bodyPr/>
          <a:lstStyle/>
          <a:p>
            <a:pPr>
              <a:defRPr/>
            </a:pPr>
            <a:r>
              <a:rPr lang="en-US" altLang="en-US"/>
              <a:t>Parallel Processing, Some Broad Topics</a:t>
            </a:r>
          </a:p>
        </p:txBody>
      </p:sp>
      <p:sp>
        <p:nvSpPr>
          <p:cNvPr id="105476" name="Slide Number Placeholder 5">
            <a:extLst>
              <a:ext uri="{FF2B5EF4-FFF2-40B4-BE49-F238E27FC236}">
                <a16:creationId xmlns:a16="http://schemas.microsoft.com/office/drawing/2014/main" id="{58DD6B5A-010D-CC42-9203-A87E81CB7D4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F4F7F5EA-011B-C546-954A-EBBADC840E87}" type="slidenum">
              <a:rPr lang="en-US" altLang="en-US" sz="1200" smtClean="0"/>
              <a:pPr>
                <a:spcBef>
                  <a:spcPct val="0"/>
                </a:spcBef>
                <a:buFontTx/>
                <a:buNone/>
              </a:pPr>
              <a:t>98</a:t>
            </a:fld>
            <a:endParaRPr lang="en-US" altLang="en-US" sz="1200"/>
          </a:p>
        </p:txBody>
      </p:sp>
      <p:sp>
        <p:nvSpPr>
          <p:cNvPr id="105477" name="Rectangle 2">
            <a:extLst>
              <a:ext uri="{FF2B5EF4-FFF2-40B4-BE49-F238E27FC236}">
                <a16:creationId xmlns:a16="http://schemas.microsoft.com/office/drawing/2014/main" id="{A492D93E-B275-0D41-8A7A-6CEC8F1449E5}"/>
              </a:ext>
            </a:extLst>
          </p:cNvPr>
          <p:cNvSpPr>
            <a:spLocks noGrp="1" noChangeArrowheads="1"/>
          </p:cNvSpPr>
          <p:nvPr>
            <p:ph type="title"/>
          </p:nvPr>
        </p:nvSpPr>
        <p:spPr>
          <a:xfrm>
            <a:off x="304800" y="228600"/>
            <a:ext cx="8534400" cy="685800"/>
          </a:xfrm>
        </p:spPr>
        <p:txBody>
          <a:bodyPr/>
          <a:lstStyle/>
          <a:p>
            <a:pPr eaLnBrk="1" hangingPunct="1"/>
            <a:r>
              <a:rPr lang="en-US" altLang="en-US" sz="3200"/>
              <a:t>20.6  Hardware</a:t>
            </a:r>
            <a:r>
              <a:rPr lang="en-US" altLang="en-US" sz="1600"/>
              <a:t> </a:t>
            </a:r>
            <a:r>
              <a:rPr lang="en-US" altLang="en-US" sz="3200"/>
              <a:t>/</a:t>
            </a:r>
            <a:r>
              <a:rPr lang="en-US" altLang="en-US" sz="1600"/>
              <a:t> </a:t>
            </a:r>
            <a:r>
              <a:rPr lang="en-US" altLang="en-US" sz="3200"/>
              <a:t>Software Interaction</a:t>
            </a:r>
          </a:p>
        </p:txBody>
      </p:sp>
      <p:sp>
        <p:nvSpPr>
          <p:cNvPr id="105478" name="Rectangle 4">
            <a:extLst>
              <a:ext uri="{FF2B5EF4-FFF2-40B4-BE49-F238E27FC236}">
                <a16:creationId xmlns:a16="http://schemas.microsoft.com/office/drawing/2014/main" id="{F198945E-5715-0946-BF56-604AE0BA924F}"/>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5479" name="Rectangle 7">
            <a:extLst>
              <a:ext uri="{FF2B5EF4-FFF2-40B4-BE49-F238E27FC236}">
                <a16:creationId xmlns:a16="http://schemas.microsoft.com/office/drawing/2014/main" id="{7B9E7125-6A58-7E41-9CE4-67C25722CFE8}"/>
              </a:ext>
            </a:extLst>
          </p:cNvPr>
          <p:cNvSpPr>
            <a:spLocks noChangeArrowheads="1"/>
          </p:cNvSpPr>
          <p:nvPr/>
        </p:nvSpPr>
        <p:spPr bwMode="auto">
          <a:xfrm>
            <a:off x="0" y="2319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5480" name="Rectangle 10">
            <a:extLst>
              <a:ext uri="{FF2B5EF4-FFF2-40B4-BE49-F238E27FC236}">
                <a16:creationId xmlns:a16="http://schemas.microsoft.com/office/drawing/2014/main" id="{568A14EA-7616-F646-A814-F5EAED6F1117}"/>
              </a:ext>
            </a:extLst>
          </p:cNvPr>
          <p:cNvSpPr>
            <a:spLocks noChangeArrowheads="1"/>
          </p:cNvSpPr>
          <p:nvPr/>
        </p:nvSpPr>
        <p:spPr bwMode="auto">
          <a:xfrm>
            <a:off x="0" y="2014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5481" name="Text Box 12">
            <a:extLst>
              <a:ext uri="{FF2B5EF4-FFF2-40B4-BE49-F238E27FC236}">
                <a16:creationId xmlns:a16="http://schemas.microsoft.com/office/drawing/2014/main" id="{56A144AC-9A8A-1743-9713-4153966AFD82}"/>
              </a:ext>
            </a:extLst>
          </p:cNvPr>
          <p:cNvSpPr txBox="1">
            <a:spLocks noChangeArrowheads="1"/>
          </p:cNvSpPr>
          <p:nvPr/>
        </p:nvSpPr>
        <p:spPr bwMode="auto">
          <a:xfrm>
            <a:off x="381000" y="1143000"/>
            <a:ext cx="8458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A parallel application should be executable, with little or no modification, on a variety of hardware platforms that differ in architecture and scale</a:t>
            </a:r>
          </a:p>
          <a:p>
            <a:pPr eaLnBrk="1" hangingPunct="1">
              <a:spcBef>
                <a:spcPct val="0"/>
              </a:spcBef>
              <a:buFontTx/>
              <a:buNone/>
            </a:pPr>
            <a:endParaRPr lang="en-US" altLang="en-US" sz="1000"/>
          </a:p>
          <a:p>
            <a:pPr eaLnBrk="1" hangingPunct="1">
              <a:spcBef>
                <a:spcPct val="0"/>
              </a:spcBef>
              <a:buFontTx/>
              <a:buNone/>
            </a:pPr>
            <a:r>
              <a:rPr lang="en-US" altLang="en-US" sz="2000"/>
              <a:t>Changeover from an 8-processor to 16-processor configuration, say, should not require modification in the system or application programs</a:t>
            </a:r>
          </a:p>
          <a:p>
            <a:pPr eaLnBrk="1" hangingPunct="1">
              <a:spcBef>
                <a:spcPct val="0"/>
              </a:spcBef>
              <a:buFontTx/>
              <a:buNone/>
            </a:pPr>
            <a:endParaRPr lang="en-US" altLang="en-US" sz="1000"/>
          </a:p>
          <a:p>
            <a:pPr eaLnBrk="1" hangingPunct="1">
              <a:spcBef>
                <a:spcPct val="0"/>
              </a:spcBef>
              <a:buFontTx/>
              <a:buNone/>
            </a:pPr>
            <a:r>
              <a:rPr lang="en-US" altLang="en-US" sz="2000"/>
              <a:t>Ideally, upgrading should be done by simply plugging in new processors, along with interconnects, and rebooting</a:t>
            </a:r>
          </a:p>
          <a:p>
            <a:pPr eaLnBrk="1" hangingPunct="1">
              <a:spcBef>
                <a:spcPct val="0"/>
              </a:spcBef>
              <a:buFontTx/>
              <a:buNone/>
            </a:pPr>
            <a:endParaRPr lang="en-US" altLang="en-US" sz="1000"/>
          </a:p>
          <a:p>
            <a:pPr eaLnBrk="1" hangingPunct="1">
              <a:spcBef>
                <a:spcPct val="0"/>
              </a:spcBef>
              <a:buFontTx/>
              <a:buNone/>
            </a:pPr>
            <a:r>
              <a:rPr lang="en-US" altLang="en-US" sz="2000" b="1"/>
              <a:t>Scalability in time:</a:t>
            </a:r>
            <a:r>
              <a:rPr lang="en-US" altLang="en-US" sz="2000"/>
              <a:t> Introduction of faster processors and interconnects leads to an increase in system performance with little or no redesign (difficult at present but may become possible in future via the adoption of implementation and interfacing standards)</a:t>
            </a:r>
          </a:p>
          <a:p>
            <a:pPr eaLnBrk="1" hangingPunct="1">
              <a:spcBef>
                <a:spcPct val="0"/>
              </a:spcBef>
              <a:buFontTx/>
              <a:buNone/>
            </a:pPr>
            <a:endParaRPr lang="en-US" altLang="en-US" sz="1000"/>
          </a:p>
          <a:p>
            <a:pPr eaLnBrk="1" hangingPunct="1">
              <a:spcBef>
                <a:spcPct val="0"/>
              </a:spcBef>
              <a:buFontTx/>
              <a:buNone/>
            </a:pPr>
            <a:r>
              <a:rPr lang="en-US" altLang="en-US" sz="2000" b="1"/>
              <a:t>Scalability in space:</a:t>
            </a:r>
            <a:r>
              <a:rPr lang="en-US" altLang="en-US" sz="2000"/>
              <a:t> Computational power can be increased by simply plugging in more processors (many commercially available parallel processors are scalable in space within a range; say 4-256 processors)</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C8139601-4A89-9244-B9A6-88F828DEB89C}"/>
              </a:ext>
            </a:extLst>
          </p:cNvPr>
          <p:cNvSpPr>
            <a:spLocks noGrp="1"/>
          </p:cNvSpPr>
          <p:nvPr>
            <p:ph type="dt" sz="quarter" idx="10"/>
          </p:nvPr>
        </p:nvSpPr>
        <p:spPr/>
        <p:txBody>
          <a:bodyPr/>
          <a:lstStyle/>
          <a:p>
            <a:pPr>
              <a:defRPr/>
            </a:pPr>
            <a:r>
              <a:rPr lang="en-US" altLang="en-US"/>
              <a:t>Winter 2021</a:t>
            </a:r>
          </a:p>
        </p:txBody>
      </p:sp>
      <p:sp>
        <p:nvSpPr>
          <p:cNvPr id="8" name="Footer Placeholder 4">
            <a:extLst>
              <a:ext uri="{FF2B5EF4-FFF2-40B4-BE49-F238E27FC236}">
                <a16:creationId xmlns:a16="http://schemas.microsoft.com/office/drawing/2014/main" id="{D04EF989-C1C6-EA4A-A0A2-C3C45479B94C}"/>
              </a:ext>
            </a:extLst>
          </p:cNvPr>
          <p:cNvSpPr>
            <a:spLocks noGrp="1"/>
          </p:cNvSpPr>
          <p:nvPr>
            <p:ph type="ftr" sz="quarter" idx="11"/>
          </p:nvPr>
        </p:nvSpPr>
        <p:spPr/>
        <p:txBody>
          <a:bodyPr/>
          <a:lstStyle/>
          <a:p>
            <a:pPr>
              <a:defRPr/>
            </a:pPr>
            <a:r>
              <a:rPr lang="en-US" altLang="en-US"/>
              <a:t>Parallel Processing, Some Broad Topics</a:t>
            </a:r>
          </a:p>
        </p:txBody>
      </p:sp>
      <p:sp>
        <p:nvSpPr>
          <p:cNvPr id="106500" name="Slide Number Placeholder 5">
            <a:extLst>
              <a:ext uri="{FF2B5EF4-FFF2-40B4-BE49-F238E27FC236}">
                <a16:creationId xmlns:a16="http://schemas.microsoft.com/office/drawing/2014/main" id="{02E87B14-39A5-0147-9329-872CA92298E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53047B4C-BE92-DA49-B695-4839B3D46ED7}" type="slidenum">
              <a:rPr lang="en-US" altLang="en-US" sz="1200" smtClean="0"/>
              <a:pPr>
                <a:spcBef>
                  <a:spcPct val="0"/>
                </a:spcBef>
                <a:buFontTx/>
                <a:buNone/>
              </a:pPr>
              <a:t>99</a:t>
            </a:fld>
            <a:endParaRPr lang="en-US" altLang="en-US" sz="1200"/>
          </a:p>
        </p:txBody>
      </p:sp>
      <p:sp>
        <p:nvSpPr>
          <p:cNvPr id="106501" name="Rectangle 2">
            <a:extLst>
              <a:ext uri="{FF2B5EF4-FFF2-40B4-BE49-F238E27FC236}">
                <a16:creationId xmlns:a16="http://schemas.microsoft.com/office/drawing/2014/main" id="{06DF7048-71BA-B841-B4AB-D7A2EEC71A2D}"/>
              </a:ext>
            </a:extLst>
          </p:cNvPr>
          <p:cNvSpPr>
            <a:spLocks noGrp="1" noChangeArrowheads="1"/>
          </p:cNvSpPr>
          <p:nvPr>
            <p:ph type="title"/>
          </p:nvPr>
        </p:nvSpPr>
        <p:spPr>
          <a:xfrm>
            <a:off x="304800" y="228600"/>
            <a:ext cx="8534400" cy="685800"/>
          </a:xfrm>
        </p:spPr>
        <p:txBody>
          <a:bodyPr/>
          <a:lstStyle/>
          <a:p>
            <a:pPr eaLnBrk="1" hangingPunct="1"/>
            <a:r>
              <a:rPr lang="en-US" altLang="en-US" sz="2800"/>
              <a:t>Speedup and Amdahl’s Law Revisited</a:t>
            </a:r>
          </a:p>
        </p:txBody>
      </p:sp>
      <p:sp>
        <p:nvSpPr>
          <p:cNvPr id="106502" name="Rectangle 3">
            <a:extLst>
              <a:ext uri="{FF2B5EF4-FFF2-40B4-BE49-F238E27FC236}">
                <a16:creationId xmlns:a16="http://schemas.microsoft.com/office/drawing/2014/main" id="{D7420962-C0CC-6A40-9052-8D065FAE254A}"/>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6503" name="Rectangle 4">
            <a:extLst>
              <a:ext uri="{FF2B5EF4-FFF2-40B4-BE49-F238E27FC236}">
                <a16:creationId xmlns:a16="http://schemas.microsoft.com/office/drawing/2014/main" id="{0F01EE3D-E9D3-9A46-B3C4-85CCB4F9021C}"/>
              </a:ext>
            </a:extLst>
          </p:cNvPr>
          <p:cNvSpPr>
            <a:spLocks noChangeArrowheads="1"/>
          </p:cNvSpPr>
          <p:nvPr/>
        </p:nvSpPr>
        <p:spPr bwMode="auto">
          <a:xfrm>
            <a:off x="0" y="1890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6504" name="Text Box 5">
            <a:extLst>
              <a:ext uri="{FF2B5EF4-FFF2-40B4-BE49-F238E27FC236}">
                <a16:creationId xmlns:a16="http://schemas.microsoft.com/office/drawing/2014/main" id="{30AF3483-1A80-034C-B014-000FF6B7681F}"/>
              </a:ext>
            </a:extLst>
          </p:cNvPr>
          <p:cNvSpPr txBox="1">
            <a:spLocks noChangeArrowheads="1"/>
          </p:cNvSpPr>
          <p:nvPr/>
        </p:nvSpPr>
        <p:spPr bwMode="auto">
          <a:xfrm>
            <a:off x="457200" y="990600"/>
            <a:ext cx="8229600" cy="509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0"/>
              </a:spcBef>
              <a:buFontTx/>
              <a:buNone/>
            </a:pPr>
            <a:r>
              <a:rPr lang="en-US" altLang="en-US" sz="2000"/>
              <a:t>Speedup, with the problem size </a:t>
            </a:r>
            <a:r>
              <a:rPr lang="en-US" altLang="en-US" sz="2000" i="1"/>
              <a:t>n</a:t>
            </a:r>
            <a:r>
              <a:rPr lang="en-US" altLang="en-US" sz="2000"/>
              <a:t> explicitly included, is:</a:t>
            </a:r>
          </a:p>
          <a:p>
            <a:pPr eaLnBrk="1" hangingPunct="1">
              <a:lnSpc>
                <a:spcPct val="95000"/>
              </a:lnSpc>
              <a:spcBef>
                <a:spcPct val="0"/>
              </a:spcBef>
              <a:buFontTx/>
              <a:buNone/>
            </a:pPr>
            <a:endParaRPr lang="en-US" altLang="en-US" sz="800"/>
          </a:p>
          <a:p>
            <a:pPr eaLnBrk="1" hangingPunct="1">
              <a:lnSpc>
                <a:spcPct val="95000"/>
              </a:lnSpc>
              <a:spcBef>
                <a:spcPct val="0"/>
              </a:spcBef>
              <a:buFontTx/>
              <a:buNone/>
            </a:pPr>
            <a:r>
              <a:rPr lang="en-US" altLang="en-US" sz="2000"/>
              <a:t>      </a:t>
            </a:r>
            <a:r>
              <a:rPr lang="en-US" altLang="en-US" sz="2000" i="1"/>
              <a:t>S</a:t>
            </a:r>
            <a:r>
              <a:rPr lang="en-US" altLang="en-US" sz="2000"/>
              <a:t>(</a:t>
            </a:r>
            <a:r>
              <a:rPr lang="en-US" altLang="en-US" sz="2000" i="1"/>
              <a:t>n</a:t>
            </a:r>
            <a:r>
              <a:rPr lang="en-US" altLang="en-US" sz="2000"/>
              <a:t>, </a:t>
            </a:r>
            <a:r>
              <a:rPr lang="en-US" altLang="en-US" sz="2000" i="1"/>
              <a:t>p</a:t>
            </a:r>
            <a:r>
              <a:rPr lang="en-US" altLang="en-US" sz="2000"/>
              <a:t>)  =  </a:t>
            </a:r>
            <a:r>
              <a:rPr lang="en-US" altLang="en-US" sz="2000" i="1"/>
              <a:t>T</a:t>
            </a:r>
            <a:r>
              <a:rPr lang="en-US" altLang="en-US" sz="2000"/>
              <a:t>(</a:t>
            </a:r>
            <a:r>
              <a:rPr lang="en-US" altLang="en-US" sz="2000" i="1"/>
              <a:t>n</a:t>
            </a:r>
            <a:r>
              <a:rPr lang="en-US" altLang="en-US" sz="2000"/>
              <a:t>, 1)</a:t>
            </a:r>
            <a:r>
              <a:rPr lang="en-US" altLang="en-US" sz="1000"/>
              <a:t> </a:t>
            </a:r>
            <a:r>
              <a:rPr lang="en-US" altLang="en-US" sz="2000"/>
              <a:t>/</a:t>
            </a:r>
            <a:r>
              <a:rPr lang="en-US" altLang="en-US" sz="1000"/>
              <a:t> </a:t>
            </a:r>
            <a:r>
              <a:rPr lang="en-US" altLang="en-US" sz="2000" i="1"/>
              <a:t>T</a:t>
            </a:r>
            <a:r>
              <a:rPr lang="en-US" altLang="en-US" sz="2000"/>
              <a:t>(</a:t>
            </a:r>
            <a:r>
              <a:rPr lang="en-US" altLang="en-US" sz="2000" i="1"/>
              <a:t>n</a:t>
            </a:r>
            <a:r>
              <a:rPr lang="en-US" altLang="en-US" sz="2000"/>
              <a:t>, </a:t>
            </a:r>
            <a:r>
              <a:rPr lang="en-US" altLang="en-US" sz="2000" i="1"/>
              <a:t>p</a:t>
            </a:r>
            <a:r>
              <a:rPr lang="en-US" altLang="en-US" sz="2000"/>
              <a:t>)</a:t>
            </a:r>
          </a:p>
          <a:p>
            <a:pPr eaLnBrk="1" hangingPunct="1">
              <a:lnSpc>
                <a:spcPct val="95000"/>
              </a:lnSpc>
              <a:spcBef>
                <a:spcPct val="0"/>
              </a:spcBef>
              <a:buFontTx/>
              <a:buNone/>
            </a:pPr>
            <a:endParaRPr lang="en-US" altLang="en-US" sz="800"/>
          </a:p>
          <a:p>
            <a:pPr eaLnBrk="1" hangingPunct="1">
              <a:lnSpc>
                <a:spcPct val="95000"/>
              </a:lnSpc>
              <a:spcBef>
                <a:spcPct val="0"/>
              </a:spcBef>
              <a:buFontTx/>
              <a:buNone/>
            </a:pPr>
            <a:r>
              <a:rPr lang="en-US" altLang="en-US" sz="2000"/>
              <a:t>The total time </a:t>
            </a:r>
            <a:r>
              <a:rPr lang="en-US" altLang="en-US" sz="2000" i="1"/>
              <a:t>pT</a:t>
            </a:r>
            <a:r>
              <a:rPr lang="en-US" altLang="en-US" sz="2000"/>
              <a:t>(</a:t>
            </a:r>
            <a:r>
              <a:rPr lang="en-US" altLang="en-US" sz="2000" i="1"/>
              <a:t>n</a:t>
            </a:r>
            <a:r>
              <a:rPr lang="en-US" altLang="en-US" sz="2000"/>
              <a:t>, </a:t>
            </a:r>
            <a:r>
              <a:rPr lang="en-US" altLang="en-US" sz="2000" i="1"/>
              <a:t>p</a:t>
            </a:r>
            <a:r>
              <a:rPr lang="en-US" altLang="en-US" sz="2000"/>
              <a:t>) spent by the processors can be divided into computation time </a:t>
            </a:r>
            <a:r>
              <a:rPr lang="en-US" altLang="en-US" sz="2000" i="1"/>
              <a:t>C</a:t>
            </a:r>
            <a:r>
              <a:rPr lang="en-US" altLang="en-US" sz="2000"/>
              <a:t>(</a:t>
            </a:r>
            <a:r>
              <a:rPr lang="en-US" altLang="en-US" sz="2000" i="1"/>
              <a:t>n</a:t>
            </a:r>
            <a:r>
              <a:rPr lang="en-US" altLang="en-US" sz="2000"/>
              <a:t>, </a:t>
            </a:r>
            <a:r>
              <a:rPr lang="en-US" altLang="en-US" sz="2000" i="1"/>
              <a:t>p</a:t>
            </a:r>
            <a:r>
              <a:rPr lang="en-US" altLang="en-US" sz="2000"/>
              <a:t>) and overhead time</a:t>
            </a:r>
          </a:p>
          <a:p>
            <a:pPr eaLnBrk="1" hangingPunct="1">
              <a:lnSpc>
                <a:spcPct val="95000"/>
              </a:lnSpc>
              <a:spcBef>
                <a:spcPct val="0"/>
              </a:spcBef>
              <a:buFontTx/>
              <a:buNone/>
            </a:pPr>
            <a:endParaRPr lang="en-US" altLang="en-US" sz="1000"/>
          </a:p>
          <a:p>
            <a:pPr eaLnBrk="1" hangingPunct="1">
              <a:lnSpc>
                <a:spcPct val="95000"/>
              </a:lnSpc>
              <a:spcBef>
                <a:spcPct val="0"/>
              </a:spcBef>
              <a:buFontTx/>
              <a:buNone/>
            </a:pPr>
            <a:r>
              <a:rPr lang="en-US" altLang="en-US" sz="2000"/>
              <a:t>      </a:t>
            </a:r>
            <a:r>
              <a:rPr lang="en-US" altLang="en-US" sz="2000" i="1"/>
              <a:t>H</a:t>
            </a:r>
            <a:r>
              <a:rPr lang="en-US" altLang="en-US" sz="2000"/>
              <a:t>(</a:t>
            </a:r>
            <a:r>
              <a:rPr lang="en-US" altLang="en-US" sz="2000" i="1"/>
              <a:t>n</a:t>
            </a:r>
            <a:r>
              <a:rPr lang="en-US" altLang="en-US" sz="2000"/>
              <a:t>, </a:t>
            </a:r>
            <a:r>
              <a:rPr lang="en-US" altLang="en-US" sz="2000" i="1"/>
              <a:t>p</a:t>
            </a:r>
            <a:r>
              <a:rPr lang="en-US" altLang="en-US" sz="2000"/>
              <a:t>) = </a:t>
            </a:r>
            <a:r>
              <a:rPr lang="en-US" altLang="en-US" sz="2000" i="1"/>
              <a:t>pT</a:t>
            </a:r>
            <a:r>
              <a:rPr lang="en-US" altLang="en-US" sz="2000"/>
              <a:t>(</a:t>
            </a:r>
            <a:r>
              <a:rPr lang="en-US" altLang="en-US" sz="2000" i="1"/>
              <a:t>n</a:t>
            </a:r>
            <a:r>
              <a:rPr lang="en-US" altLang="en-US" sz="2000"/>
              <a:t>, </a:t>
            </a:r>
            <a:r>
              <a:rPr lang="en-US" altLang="en-US" sz="2000" i="1"/>
              <a:t>p</a:t>
            </a:r>
            <a:r>
              <a:rPr lang="en-US" altLang="en-US" sz="2000"/>
              <a:t>) – </a:t>
            </a:r>
            <a:r>
              <a:rPr lang="en-US" altLang="en-US" sz="2000" i="1"/>
              <a:t>C</a:t>
            </a:r>
            <a:r>
              <a:rPr lang="en-US" altLang="en-US" sz="2000"/>
              <a:t>(</a:t>
            </a:r>
            <a:r>
              <a:rPr lang="en-US" altLang="en-US" sz="2000" i="1"/>
              <a:t>n</a:t>
            </a:r>
            <a:r>
              <a:rPr lang="en-US" altLang="en-US" sz="2000"/>
              <a:t>, </a:t>
            </a:r>
            <a:r>
              <a:rPr lang="en-US" altLang="en-US" sz="2000" i="1"/>
              <a:t>p</a:t>
            </a:r>
            <a:r>
              <a:rPr lang="en-US" altLang="en-US" sz="2000"/>
              <a:t>)</a:t>
            </a:r>
          </a:p>
          <a:p>
            <a:pPr eaLnBrk="1" hangingPunct="1">
              <a:lnSpc>
                <a:spcPct val="95000"/>
              </a:lnSpc>
              <a:spcBef>
                <a:spcPct val="0"/>
              </a:spcBef>
              <a:buFontTx/>
              <a:buNone/>
            </a:pPr>
            <a:endParaRPr lang="en-US" altLang="en-US" sz="1000"/>
          </a:p>
          <a:p>
            <a:pPr eaLnBrk="1" hangingPunct="1">
              <a:lnSpc>
                <a:spcPct val="95000"/>
              </a:lnSpc>
              <a:spcBef>
                <a:spcPct val="0"/>
              </a:spcBef>
              <a:buFontTx/>
              <a:buNone/>
            </a:pPr>
            <a:r>
              <a:rPr lang="en-US" altLang="en-US" sz="2000"/>
              <a:t>Assuming for simplicity that we have no redundancy</a:t>
            </a:r>
          </a:p>
          <a:p>
            <a:pPr eaLnBrk="1" hangingPunct="1">
              <a:lnSpc>
                <a:spcPct val="95000"/>
              </a:lnSpc>
              <a:spcBef>
                <a:spcPct val="0"/>
              </a:spcBef>
              <a:buFontTx/>
              <a:buNone/>
            </a:pPr>
            <a:endParaRPr lang="en-US" altLang="en-US" sz="1000"/>
          </a:p>
          <a:p>
            <a:pPr eaLnBrk="1" hangingPunct="1">
              <a:lnSpc>
                <a:spcPct val="95000"/>
              </a:lnSpc>
              <a:spcBef>
                <a:spcPct val="0"/>
              </a:spcBef>
              <a:buFontTx/>
              <a:buNone/>
            </a:pPr>
            <a:r>
              <a:rPr lang="en-US" altLang="en-US" sz="2000"/>
              <a:t>      </a:t>
            </a:r>
            <a:r>
              <a:rPr lang="en-US" altLang="en-US" sz="2000" i="1"/>
              <a:t>C</a:t>
            </a:r>
            <a:r>
              <a:rPr lang="en-US" altLang="en-US" sz="2000"/>
              <a:t>(</a:t>
            </a:r>
            <a:r>
              <a:rPr lang="en-US" altLang="en-US" sz="2000" i="1"/>
              <a:t>n</a:t>
            </a:r>
            <a:r>
              <a:rPr lang="en-US" altLang="en-US" sz="2000"/>
              <a:t>, </a:t>
            </a:r>
            <a:r>
              <a:rPr lang="en-US" altLang="en-US" sz="2000" i="1"/>
              <a:t>p</a:t>
            </a:r>
            <a:r>
              <a:rPr lang="en-US" altLang="en-US" sz="2000"/>
              <a:t>) = </a:t>
            </a:r>
            <a:r>
              <a:rPr lang="en-US" altLang="en-US" sz="2000" i="1"/>
              <a:t>T</a:t>
            </a:r>
            <a:r>
              <a:rPr lang="en-US" altLang="en-US" sz="2000"/>
              <a:t>(</a:t>
            </a:r>
            <a:r>
              <a:rPr lang="en-US" altLang="en-US" sz="2000" i="1"/>
              <a:t>n</a:t>
            </a:r>
            <a:r>
              <a:rPr lang="en-US" altLang="en-US" sz="2000"/>
              <a:t>, 1)			</a:t>
            </a:r>
          </a:p>
          <a:p>
            <a:pPr eaLnBrk="1" hangingPunct="1">
              <a:lnSpc>
                <a:spcPct val="95000"/>
              </a:lnSpc>
              <a:spcBef>
                <a:spcPct val="0"/>
              </a:spcBef>
              <a:buFontTx/>
              <a:buNone/>
            </a:pPr>
            <a:r>
              <a:rPr lang="en-US" altLang="en-US" sz="2000"/>
              <a:t>      </a:t>
            </a:r>
            <a:r>
              <a:rPr lang="en-US" altLang="en-US" sz="2000" i="1"/>
              <a:t>H</a:t>
            </a:r>
            <a:r>
              <a:rPr lang="en-US" altLang="en-US" sz="2000"/>
              <a:t>(</a:t>
            </a:r>
            <a:r>
              <a:rPr lang="en-US" altLang="en-US" sz="2000" i="1"/>
              <a:t>n</a:t>
            </a:r>
            <a:r>
              <a:rPr lang="en-US" altLang="en-US" sz="2000"/>
              <a:t>, </a:t>
            </a:r>
            <a:r>
              <a:rPr lang="en-US" altLang="en-US" sz="2000" i="1"/>
              <a:t>p</a:t>
            </a:r>
            <a:r>
              <a:rPr lang="en-US" altLang="en-US" sz="2000"/>
              <a:t>) = </a:t>
            </a:r>
            <a:r>
              <a:rPr lang="en-US" altLang="en-US" sz="2000" i="1"/>
              <a:t>pT</a:t>
            </a:r>
            <a:r>
              <a:rPr lang="en-US" altLang="en-US" sz="2000"/>
              <a:t>(</a:t>
            </a:r>
            <a:r>
              <a:rPr lang="en-US" altLang="en-US" sz="2000" i="1"/>
              <a:t>n</a:t>
            </a:r>
            <a:r>
              <a:rPr lang="en-US" altLang="en-US" sz="2000"/>
              <a:t>, </a:t>
            </a:r>
            <a:r>
              <a:rPr lang="en-US" altLang="en-US" sz="2000" i="1"/>
              <a:t>p</a:t>
            </a:r>
            <a:r>
              <a:rPr lang="en-US" altLang="en-US" sz="2000"/>
              <a:t>) – </a:t>
            </a:r>
            <a:r>
              <a:rPr lang="en-US" altLang="en-US" sz="2000" i="1"/>
              <a:t>T</a:t>
            </a:r>
            <a:r>
              <a:rPr lang="en-US" altLang="en-US" sz="2000"/>
              <a:t>(</a:t>
            </a:r>
            <a:r>
              <a:rPr lang="en-US" altLang="en-US" sz="2000" i="1"/>
              <a:t>n</a:t>
            </a:r>
            <a:r>
              <a:rPr lang="en-US" altLang="en-US" sz="2000"/>
              <a:t>, 1) </a:t>
            </a:r>
          </a:p>
          <a:p>
            <a:pPr eaLnBrk="1" hangingPunct="1">
              <a:lnSpc>
                <a:spcPct val="95000"/>
              </a:lnSpc>
              <a:spcBef>
                <a:spcPct val="0"/>
              </a:spcBef>
              <a:buFontTx/>
              <a:buNone/>
            </a:pPr>
            <a:r>
              <a:rPr lang="en-US" altLang="en-US" sz="2000"/>
              <a:t>      </a:t>
            </a:r>
            <a:r>
              <a:rPr lang="en-US" altLang="en-US" sz="2000" i="1"/>
              <a:t>S</a:t>
            </a:r>
            <a:r>
              <a:rPr lang="en-US" altLang="en-US" sz="2000"/>
              <a:t>(</a:t>
            </a:r>
            <a:r>
              <a:rPr lang="en-US" altLang="en-US" sz="2000" i="1"/>
              <a:t>n</a:t>
            </a:r>
            <a:r>
              <a:rPr lang="en-US" altLang="en-US" sz="2000"/>
              <a:t>, </a:t>
            </a:r>
            <a:r>
              <a:rPr lang="en-US" altLang="en-US" sz="2000" i="1"/>
              <a:t>p</a:t>
            </a:r>
            <a:r>
              <a:rPr lang="en-US" altLang="en-US" sz="2000"/>
              <a:t>)  =  </a:t>
            </a:r>
            <a:r>
              <a:rPr lang="en-US" altLang="en-US" sz="2000" i="1"/>
              <a:t>p</a:t>
            </a:r>
            <a:r>
              <a:rPr lang="en-US" altLang="en-US" sz="1000"/>
              <a:t> </a:t>
            </a:r>
            <a:r>
              <a:rPr lang="en-US" altLang="en-US" sz="2000"/>
              <a:t>/</a:t>
            </a:r>
            <a:r>
              <a:rPr lang="en-US" altLang="en-US" sz="1000"/>
              <a:t> </a:t>
            </a:r>
            <a:r>
              <a:rPr lang="en-US" altLang="en-US" sz="2000"/>
              <a:t>[1 + </a:t>
            </a:r>
            <a:r>
              <a:rPr lang="en-US" altLang="en-US" sz="2000" i="1"/>
              <a:t>H</a:t>
            </a:r>
            <a:r>
              <a:rPr lang="en-US" altLang="en-US" sz="2000"/>
              <a:t>(</a:t>
            </a:r>
            <a:r>
              <a:rPr lang="en-US" altLang="en-US" sz="2000" i="1"/>
              <a:t>n</a:t>
            </a:r>
            <a:r>
              <a:rPr lang="en-US" altLang="en-US" sz="2000"/>
              <a:t>, </a:t>
            </a:r>
            <a:r>
              <a:rPr lang="en-US" altLang="en-US" sz="2000" i="1"/>
              <a:t>p</a:t>
            </a:r>
            <a:r>
              <a:rPr lang="en-US" altLang="en-US" sz="2000"/>
              <a:t>)</a:t>
            </a:r>
            <a:r>
              <a:rPr lang="en-US" altLang="en-US" sz="1000"/>
              <a:t> </a:t>
            </a:r>
            <a:r>
              <a:rPr lang="en-US" altLang="en-US" sz="2000"/>
              <a:t>/</a:t>
            </a:r>
            <a:r>
              <a:rPr lang="en-US" altLang="en-US" sz="1000"/>
              <a:t> </a:t>
            </a:r>
            <a:r>
              <a:rPr lang="en-US" altLang="en-US" sz="2000" i="1"/>
              <a:t>T</a:t>
            </a:r>
            <a:r>
              <a:rPr lang="en-US" altLang="en-US" sz="2000"/>
              <a:t>(</a:t>
            </a:r>
            <a:r>
              <a:rPr lang="en-US" altLang="en-US" sz="2000" i="1"/>
              <a:t>n</a:t>
            </a:r>
            <a:r>
              <a:rPr lang="en-US" altLang="en-US" sz="2000"/>
              <a:t>, 1)]</a:t>
            </a:r>
          </a:p>
          <a:p>
            <a:pPr eaLnBrk="1" hangingPunct="1">
              <a:lnSpc>
                <a:spcPct val="95000"/>
              </a:lnSpc>
              <a:spcBef>
                <a:spcPct val="0"/>
              </a:spcBef>
              <a:buFontTx/>
              <a:buNone/>
            </a:pPr>
            <a:r>
              <a:rPr lang="en-US" altLang="en-US" sz="2000"/>
              <a:t>      </a:t>
            </a:r>
            <a:r>
              <a:rPr lang="en-US" altLang="en-US" sz="2000" i="1"/>
              <a:t>E</a:t>
            </a:r>
            <a:r>
              <a:rPr lang="en-US" altLang="en-US" sz="2000"/>
              <a:t>(</a:t>
            </a:r>
            <a:r>
              <a:rPr lang="en-US" altLang="en-US" sz="2000" i="1"/>
              <a:t>n</a:t>
            </a:r>
            <a:r>
              <a:rPr lang="en-US" altLang="en-US" sz="2000"/>
              <a:t>, </a:t>
            </a:r>
            <a:r>
              <a:rPr lang="en-US" altLang="en-US" sz="2000" i="1"/>
              <a:t>p</a:t>
            </a:r>
            <a:r>
              <a:rPr lang="en-US" altLang="en-US" sz="2000"/>
              <a:t>)  = </a:t>
            </a:r>
            <a:r>
              <a:rPr lang="en-US" altLang="en-US" sz="2000" i="1"/>
              <a:t>S</a:t>
            </a:r>
            <a:r>
              <a:rPr lang="en-US" altLang="en-US" sz="2000"/>
              <a:t>(</a:t>
            </a:r>
            <a:r>
              <a:rPr lang="en-US" altLang="en-US" sz="2000" i="1"/>
              <a:t>n</a:t>
            </a:r>
            <a:r>
              <a:rPr lang="en-US" altLang="en-US" sz="2000"/>
              <a:t>, </a:t>
            </a:r>
            <a:r>
              <a:rPr lang="en-US" altLang="en-US" sz="2000" i="1"/>
              <a:t>p</a:t>
            </a:r>
            <a:r>
              <a:rPr lang="en-US" altLang="en-US" sz="2000"/>
              <a:t>)</a:t>
            </a:r>
            <a:r>
              <a:rPr lang="en-US" altLang="en-US" sz="1000"/>
              <a:t> </a:t>
            </a:r>
            <a:r>
              <a:rPr lang="en-US" altLang="en-US" sz="2000"/>
              <a:t>/</a:t>
            </a:r>
            <a:r>
              <a:rPr lang="en-US" altLang="en-US" sz="1000"/>
              <a:t> </a:t>
            </a:r>
            <a:r>
              <a:rPr lang="en-US" altLang="en-US" sz="2000" i="1"/>
              <a:t>p </a:t>
            </a:r>
            <a:r>
              <a:rPr lang="en-US" altLang="en-US" sz="2000"/>
              <a:t> = 1 / [1 + </a:t>
            </a:r>
            <a:r>
              <a:rPr lang="en-US" altLang="en-US" sz="2000" i="1"/>
              <a:t>H</a:t>
            </a:r>
            <a:r>
              <a:rPr lang="en-US" altLang="en-US" sz="2000"/>
              <a:t>(</a:t>
            </a:r>
            <a:r>
              <a:rPr lang="en-US" altLang="en-US" sz="2000" i="1"/>
              <a:t>n</a:t>
            </a:r>
            <a:r>
              <a:rPr lang="en-US" altLang="en-US" sz="2000"/>
              <a:t>, </a:t>
            </a:r>
            <a:r>
              <a:rPr lang="en-US" altLang="en-US" sz="2000" i="1"/>
              <a:t>p</a:t>
            </a:r>
            <a:r>
              <a:rPr lang="en-US" altLang="en-US" sz="2000"/>
              <a:t>)</a:t>
            </a:r>
            <a:r>
              <a:rPr lang="en-US" altLang="en-US" sz="1000"/>
              <a:t> </a:t>
            </a:r>
            <a:r>
              <a:rPr lang="en-US" altLang="en-US" sz="2000"/>
              <a:t>/</a:t>
            </a:r>
            <a:r>
              <a:rPr lang="en-US" altLang="en-US" sz="1000"/>
              <a:t> </a:t>
            </a:r>
            <a:r>
              <a:rPr lang="en-US" altLang="en-US" sz="2000" i="1"/>
              <a:t>T</a:t>
            </a:r>
            <a:r>
              <a:rPr lang="en-US" altLang="en-US" sz="2000"/>
              <a:t>(</a:t>
            </a:r>
            <a:r>
              <a:rPr lang="en-US" altLang="en-US" sz="2000" i="1"/>
              <a:t>n</a:t>
            </a:r>
            <a:r>
              <a:rPr lang="en-US" altLang="en-US" sz="2000"/>
              <a:t>, 1)]</a:t>
            </a:r>
          </a:p>
          <a:p>
            <a:pPr eaLnBrk="1" hangingPunct="1">
              <a:lnSpc>
                <a:spcPct val="95000"/>
              </a:lnSpc>
              <a:spcBef>
                <a:spcPct val="0"/>
              </a:spcBef>
              <a:buFontTx/>
              <a:buNone/>
            </a:pPr>
            <a:endParaRPr lang="en-US" altLang="en-US" sz="1000"/>
          </a:p>
          <a:p>
            <a:pPr eaLnBrk="1" hangingPunct="1">
              <a:lnSpc>
                <a:spcPct val="95000"/>
              </a:lnSpc>
              <a:spcBef>
                <a:spcPct val="0"/>
              </a:spcBef>
              <a:buFontTx/>
              <a:buNone/>
            </a:pPr>
            <a:r>
              <a:rPr lang="en-US" altLang="en-US" sz="2000"/>
              <a:t>If the overhead per processor, </a:t>
            </a:r>
            <a:r>
              <a:rPr lang="en-US" altLang="en-US" sz="2000" i="1"/>
              <a:t>H</a:t>
            </a:r>
            <a:r>
              <a:rPr lang="en-US" altLang="en-US" sz="2000"/>
              <a:t>(</a:t>
            </a:r>
            <a:r>
              <a:rPr lang="en-US" altLang="en-US" sz="2000" i="1"/>
              <a:t>n</a:t>
            </a:r>
            <a:r>
              <a:rPr lang="en-US" altLang="en-US" sz="2000"/>
              <a:t>, </a:t>
            </a:r>
            <a:r>
              <a:rPr lang="en-US" altLang="en-US" sz="2000" i="1"/>
              <a:t>p</a:t>
            </a:r>
            <a:r>
              <a:rPr lang="en-US" altLang="en-US" sz="2000"/>
              <a:t>)/</a:t>
            </a:r>
            <a:r>
              <a:rPr lang="en-US" altLang="en-US" sz="2000" i="1"/>
              <a:t>p</a:t>
            </a:r>
            <a:r>
              <a:rPr lang="en-US" altLang="en-US" sz="2000"/>
              <a:t>, is a fixed fraction </a:t>
            </a:r>
            <a:r>
              <a:rPr lang="en-US" altLang="en-US" sz="2000" i="1"/>
              <a:t>f</a:t>
            </a:r>
            <a:r>
              <a:rPr lang="en-US" altLang="en-US" sz="2000"/>
              <a:t> of </a:t>
            </a:r>
            <a:r>
              <a:rPr lang="en-US" altLang="en-US" sz="2000" i="1"/>
              <a:t>T</a:t>
            </a:r>
            <a:r>
              <a:rPr lang="en-US" altLang="en-US" sz="2000"/>
              <a:t>(</a:t>
            </a:r>
            <a:r>
              <a:rPr lang="en-US" altLang="en-US" sz="2000" i="1"/>
              <a:t>n</a:t>
            </a:r>
            <a:r>
              <a:rPr lang="en-US" altLang="en-US" sz="2000"/>
              <a:t>, 1), speedup and efficiency become:</a:t>
            </a:r>
          </a:p>
          <a:p>
            <a:pPr eaLnBrk="1" hangingPunct="1">
              <a:lnSpc>
                <a:spcPct val="95000"/>
              </a:lnSpc>
              <a:spcBef>
                <a:spcPct val="0"/>
              </a:spcBef>
              <a:buFontTx/>
              <a:buNone/>
            </a:pPr>
            <a:endParaRPr lang="en-US" altLang="en-US" sz="1000"/>
          </a:p>
          <a:p>
            <a:pPr eaLnBrk="1" hangingPunct="1">
              <a:lnSpc>
                <a:spcPct val="95000"/>
              </a:lnSpc>
              <a:spcBef>
                <a:spcPct val="0"/>
              </a:spcBef>
              <a:buFontTx/>
              <a:buNone/>
            </a:pPr>
            <a:r>
              <a:rPr lang="en-US" altLang="en-US" sz="2000"/>
              <a:t>      </a:t>
            </a:r>
            <a:r>
              <a:rPr lang="en-US" altLang="en-US" sz="2000" i="1"/>
              <a:t>S</a:t>
            </a:r>
            <a:r>
              <a:rPr lang="en-US" altLang="en-US" sz="2000"/>
              <a:t>(</a:t>
            </a:r>
            <a:r>
              <a:rPr lang="en-US" altLang="en-US" sz="2000" i="1"/>
              <a:t>n</a:t>
            </a:r>
            <a:r>
              <a:rPr lang="en-US" altLang="en-US" sz="2000"/>
              <a:t>, </a:t>
            </a:r>
            <a:r>
              <a:rPr lang="en-US" altLang="en-US" sz="2000" i="1"/>
              <a:t>p</a:t>
            </a:r>
            <a:r>
              <a:rPr lang="en-US" altLang="en-US" sz="2000"/>
              <a:t>)  =  </a:t>
            </a:r>
            <a:r>
              <a:rPr lang="en-US" altLang="en-US" sz="2000" i="1"/>
              <a:t>p</a:t>
            </a:r>
            <a:r>
              <a:rPr lang="en-US" altLang="en-US" sz="1000"/>
              <a:t> </a:t>
            </a:r>
            <a:r>
              <a:rPr lang="en-US" altLang="en-US" sz="2000"/>
              <a:t>/</a:t>
            </a:r>
            <a:r>
              <a:rPr lang="en-US" altLang="en-US" sz="1000"/>
              <a:t> </a:t>
            </a:r>
            <a:r>
              <a:rPr lang="en-US" altLang="en-US" sz="2000"/>
              <a:t>(1 + </a:t>
            </a:r>
            <a:r>
              <a:rPr lang="en-US" altLang="en-US" sz="2000" i="1"/>
              <a:t>pf</a:t>
            </a:r>
            <a:r>
              <a:rPr lang="en-US" altLang="en-US" sz="2000"/>
              <a:t>)  &lt; 1/</a:t>
            </a:r>
            <a:r>
              <a:rPr lang="en-US" altLang="en-US" sz="2000" i="1"/>
              <a:t>f</a:t>
            </a:r>
            <a:r>
              <a:rPr lang="en-US" altLang="en-US" sz="2000"/>
              <a:t>	        {Alternate form of Amdahl’s law}</a:t>
            </a:r>
          </a:p>
          <a:p>
            <a:pPr eaLnBrk="1" hangingPunct="1">
              <a:lnSpc>
                <a:spcPct val="95000"/>
              </a:lnSpc>
              <a:spcBef>
                <a:spcPct val="0"/>
              </a:spcBef>
              <a:buFontTx/>
              <a:buNone/>
            </a:pPr>
            <a:r>
              <a:rPr lang="en-US" altLang="en-US" sz="2000"/>
              <a:t>      </a:t>
            </a:r>
            <a:r>
              <a:rPr lang="en-US" altLang="en-US" sz="2000" i="1"/>
              <a:t>E</a:t>
            </a:r>
            <a:r>
              <a:rPr lang="en-US" altLang="en-US" sz="2000"/>
              <a:t>(</a:t>
            </a:r>
            <a:r>
              <a:rPr lang="en-US" altLang="en-US" sz="2000" i="1"/>
              <a:t>n</a:t>
            </a:r>
            <a:r>
              <a:rPr lang="en-US" altLang="en-US" sz="2000"/>
              <a:t>, </a:t>
            </a:r>
            <a:r>
              <a:rPr lang="en-US" altLang="en-US" sz="2000" i="1"/>
              <a:t>p</a:t>
            </a:r>
            <a:r>
              <a:rPr lang="en-US" altLang="en-US" sz="2000"/>
              <a:t>)  =  1</a:t>
            </a:r>
            <a:r>
              <a:rPr lang="en-US" altLang="en-US" sz="1000"/>
              <a:t> </a:t>
            </a:r>
            <a:r>
              <a:rPr lang="en-US" altLang="en-US" sz="2000"/>
              <a:t>/</a:t>
            </a:r>
            <a:r>
              <a:rPr lang="en-US" altLang="en-US" sz="1000"/>
              <a:t> </a:t>
            </a:r>
            <a:r>
              <a:rPr lang="en-US" altLang="en-US" sz="2000"/>
              <a:t>(1 + </a:t>
            </a:r>
            <a:r>
              <a:rPr lang="en-US" altLang="en-US" sz="2000" i="1"/>
              <a:t>pf</a:t>
            </a:r>
            <a:r>
              <a:rPr lang="en-US" altLang="en-US" sz="2000"/>
              <a:t>)</a:t>
            </a:r>
          </a:p>
        </p:txBody>
      </p:sp>
      <p:sp>
        <p:nvSpPr>
          <p:cNvPr id="106505" name="Rectangle 6">
            <a:extLst>
              <a:ext uri="{FF2B5EF4-FFF2-40B4-BE49-F238E27FC236}">
                <a16:creationId xmlns:a16="http://schemas.microsoft.com/office/drawing/2014/main" id="{6B8C4314-14FB-7249-9C10-132FAF2B4811}"/>
              </a:ext>
            </a:extLst>
          </p:cNvPr>
          <p:cNvSpPr>
            <a:spLocks noChangeArrowheads="1"/>
          </p:cNvSpPr>
          <p:nvPr/>
        </p:nvSpPr>
        <p:spPr bwMode="auto">
          <a:xfrm>
            <a:off x="0" y="2124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Default Design">
  <a:themeElements>
    <a:clrScheme name="">
      <a:dk1>
        <a:srgbClr val="000000"/>
      </a:dk1>
      <a:lt1>
        <a:srgbClr val="CCECFF"/>
      </a:lt1>
      <a:dk2>
        <a:srgbClr val="000000"/>
      </a:dk2>
      <a:lt2>
        <a:srgbClr val="808080"/>
      </a:lt2>
      <a:accent1>
        <a:srgbClr val="00CC99"/>
      </a:accent1>
      <a:accent2>
        <a:srgbClr val="3333CC"/>
      </a:accent2>
      <a:accent3>
        <a:srgbClr val="E2F4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33300</TotalTime>
  <Words>10092</Words>
  <Application>Microsoft Macintosh PowerPoint</Application>
  <PresentationFormat>On-screen Show (4:3)</PresentationFormat>
  <Paragraphs>1684</Paragraphs>
  <Slides>101</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101</vt:i4>
      </vt:variant>
    </vt:vector>
  </HeadingPairs>
  <TitlesOfParts>
    <vt:vector size="109" baseType="lpstr">
      <vt:lpstr>Times New Roman</vt:lpstr>
      <vt:lpstr>Arial</vt:lpstr>
      <vt:lpstr>Symbol</vt:lpstr>
      <vt:lpstr>Arial Narrow</vt:lpstr>
      <vt:lpstr>Courier New</vt:lpstr>
      <vt:lpstr>Default Design</vt:lpstr>
      <vt:lpstr>MSDraw.Drawing.8.2</vt:lpstr>
      <vt:lpstr>Microsoft Draw 98 Drawing</vt:lpstr>
      <vt:lpstr>Part V Some Broad Topic</vt:lpstr>
      <vt:lpstr>PowerPoint Presentation</vt:lpstr>
      <vt:lpstr>V   Some Broad Topics</vt:lpstr>
      <vt:lpstr>17  Emulation and Scheduling</vt:lpstr>
      <vt:lpstr>17.1  Emulations Among Architectures</vt:lpstr>
      <vt:lpstr>Virtual Network Embedding (VNE)</vt:lpstr>
      <vt:lpstr>Simple Emulation Results</vt:lpstr>
      <vt:lpstr>Versatility of the Butterfly Network</vt:lpstr>
      <vt:lpstr>17.2  Distributed Shared Memory</vt:lpstr>
      <vt:lpstr>PRAM Emulation with Butterfly MIN</vt:lpstr>
      <vt:lpstr>Deterministic Shared-Memory Emulation</vt:lpstr>
      <vt:lpstr>PRAM Emulation Using Information Dispersal </vt:lpstr>
      <vt:lpstr>17.3  The Task Scheduling Problem</vt:lpstr>
      <vt:lpstr>Job-Shop Scheduling</vt:lpstr>
      <vt:lpstr>Schedule Refinement</vt:lpstr>
      <vt:lpstr>Complexity of Scheduling Problems</vt:lpstr>
      <vt:lpstr>17.4  A Class of Scheduling Algorithms</vt:lpstr>
      <vt:lpstr>List Scheduling Example</vt:lpstr>
      <vt:lpstr>Assignment to Processors</vt:lpstr>
      <vt:lpstr>Scheduling with Non-Unit-Time Tasks</vt:lpstr>
      <vt:lpstr>Fault-Tolerant Scheduling</vt:lpstr>
      <vt:lpstr>17.5  Some Useful Bounds for Scheduling</vt:lpstr>
      <vt:lpstr>Proof of Brent’s Theorem: Tp  &lt;  T + T1/p </vt:lpstr>
      <vt:lpstr>Good-News Corollaries</vt:lpstr>
      <vt:lpstr>ABCs of Parallel Processing in One Slide</vt:lpstr>
      <vt:lpstr>Cost-Effectiveness Adage in Parallel Processing</vt:lpstr>
      <vt:lpstr>17.6  Load Balancing and Dataflow Systems</vt:lpstr>
      <vt:lpstr>Dataflow Systems</vt:lpstr>
      <vt:lpstr>18  Data Storage, Input, and Output</vt:lpstr>
      <vt:lpstr>18.1  Data Access Problems and Caching</vt:lpstr>
      <vt:lpstr>Why Data Caching Works</vt:lpstr>
      <vt:lpstr>Benefits of Caching Formulated as Amdahl’s Law</vt:lpstr>
      <vt:lpstr>PowerPoint Presentation</vt:lpstr>
      <vt:lpstr>Example: A Bus-Based Snoopy Protocol</vt:lpstr>
      <vt:lpstr>Implementing a Snoopy Protocol</vt:lpstr>
      <vt:lpstr>Example: A Directory-Based Protocol</vt:lpstr>
      <vt:lpstr>Implementing a Directory-Based Protocol</vt:lpstr>
      <vt:lpstr>18.3  Multithreading and Latency Hiding</vt:lpstr>
      <vt:lpstr>Multithreading on a Single Processor</vt:lpstr>
      <vt:lpstr>18.4  Parallel I/O Technology</vt:lpstr>
      <vt:lpstr>Access Time for a Disk</vt:lpstr>
      <vt:lpstr>Amdahl’s Rules of Thumb for System Balance</vt:lpstr>
      <vt:lpstr>Growing Gap Between Disk and CPU Performance</vt:lpstr>
      <vt:lpstr>Head-Per-Track Disks</vt:lpstr>
      <vt:lpstr>18.5  Redundant Disk Arrays</vt:lpstr>
      <vt:lpstr>RAID Level 0</vt:lpstr>
      <vt:lpstr>RAID Level 1</vt:lpstr>
      <vt:lpstr>RAID Level 2</vt:lpstr>
      <vt:lpstr>RAID Level 3</vt:lpstr>
      <vt:lpstr>RAID Level 4</vt:lpstr>
      <vt:lpstr>RAID Level 5</vt:lpstr>
      <vt:lpstr>RAID Level 6</vt:lpstr>
      <vt:lpstr>RAID Summary</vt:lpstr>
      <vt:lpstr>RAID Performance Considerations</vt:lpstr>
      <vt:lpstr>RAID Tradeoffs</vt:lpstr>
      <vt:lpstr>18.6  Interfaces and Standards</vt:lpstr>
      <vt:lpstr>Other Interface Standards</vt:lpstr>
      <vt:lpstr>19  Reliable Parallel Processing</vt:lpstr>
      <vt:lpstr>19.1  Defects, Faults, . . . , Failures</vt:lpstr>
      <vt:lpstr>Analogy for the Multilevel Model</vt:lpstr>
      <vt:lpstr>19.2  Defect-Level Methods</vt:lpstr>
      <vt:lpstr>Defect Tolerance Schemes for Linear Arrays</vt:lpstr>
      <vt:lpstr>Defect Tolerance in 2D Arrays</vt:lpstr>
      <vt:lpstr>A Reconfiguration Scheme for 2D Arrays</vt:lpstr>
      <vt:lpstr>Limits of Defect Tolerance</vt:lpstr>
      <vt:lpstr>19.3  Fault-Level Methods</vt:lpstr>
      <vt:lpstr>Fault Tolerance via Replication</vt:lpstr>
      <vt:lpstr>Fault Detection and Bypassing</vt:lpstr>
      <vt:lpstr>19.4  Error-Level Methods</vt:lpstr>
      <vt:lpstr>Application of Coding to Error Control</vt:lpstr>
      <vt:lpstr>Algorithm-Based Error Tolerance</vt:lpstr>
      <vt:lpstr>19.5  Malfunction-Level Methods</vt:lpstr>
      <vt:lpstr>Malfunction Diagnosis in Parallel Systems</vt:lpstr>
      <vt:lpstr>Diagnosability Models and Reconfiguration</vt:lpstr>
      <vt:lpstr>Malfunction Tolerance with Low Redundancy</vt:lpstr>
      <vt:lpstr>19.6  Degradation-Level Methods</vt:lpstr>
      <vt:lpstr>Fail-Hard and Fail-Soft Systems</vt:lpstr>
      <vt:lpstr>Checkpointing for Recovery from Malfunctions</vt:lpstr>
      <vt:lpstr>The Robust Algorithm Approach</vt:lpstr>
      <vt:lpstr>The End of the Line: System Failure</vt:lpstr>
      <vt:lpstr>20  System and Software Issues</vt:lpstr>
      <vt:lpstr>20.1  Coordination and Synchronization</vt:lpstr>
      <vt:lpstr>Synchronization with Shared Memory</vt:lpstr>
      <vt:lpstr>Barrier Synchronization</vt:lpstr>
      <vt:lpstr>Synchronization Overhead</vt:lpstr>
      <vt:lpstr>20.2  Parallel Programming</vt:lpstr>
      <vt:lpstr>Automatic Extraction of Parallelism</vt:lpstr>
      <vt:lpstr>Data-Parallel Programming</vt:lpstr>
      <vt:lpstr>Data-Parallel Languages</vt:lpstr>
      <vt:lpstr>Other Approaches to Parallel Programming</vt:lpstr>
      <vt:lpstr>20.3  Software Portability and Standards</vt:lpstr>
      <vt:lpstr>The Message Passing Interface (MPI) Standard</vt:lpstr>
      <vt:lpstr>The Parallel Virtual Machine (PVM) Standard</vt:lpstr>
      <vt:lpstr>20.4  Parallel Operating Systems</vt:lpstr>
      <vt:lpstr>The Mach Operating System</vt:lpstr>
      <vt:lpstr>Some Features of The Mach OS</vt:lpstr>
      <vt:lpstr>20.5  Parallel File Systems</vt:lpstr>
      <vt:lpstr>20.6  Hardware / Software Interaction</vt:lpstr>
      <vt:lpstr>Speedup and Amdahl’s Law Revisited</vt:lpstr>
      <vt:lpstr>Maintaining a Reasonable Efficiency</vt:lpstr>
      <vt:lpstr>Scaled Speedup and Isoefficiency</vt:lpstr>
    </vt:vector>
  </TitlesOfParts>
  <Company>UCSB ECE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Parallel Processing, Part 5</dc:title>
  <dc:creator>Behrooz Parhami</dc:creator>
  <cp:lastModifiedBy>Joseph Picone</cp:lastModifiedBy>
  <cp:revision>428</cp:revision>
  <dcterms:created xsi:type="dcterms:W3CDTF">2003-03-02T07:14:00Z</dcterms:created>
  <dcterms:modified xsi:type="dcterms:W3CDTF">2021-11-10T13:22:45Z</dcterms:modified>
</cp:coreProperties>
</file>