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541" r:id="rId3"/>
    <p:sldId id="387" r:id="rId4"/>
    <p:sldId id="257" r:id="rId5"/>
    <p:sldId id="306" r:id="rId6"/>
    <p:sldId id="550" r:id="rId7"/>
    <p:sldId id="391" r:id="rId8"/>
    <p:sldId id="307" r:id="rId9"/>
    <p:sldId id="516" r:id="rId10"/>
    <p:sldId id="464" r:id="rId11"/>
    <p:sldId id="389" r:id="rId12"/>
    <p:sldId id="553" r:id="rId13"/>
    <p:sldId id="308" r:id="rId14"/>
    <p:sldId id="506" r:id="rId15"/>
    <p:sldId id="507" r:id="rId16"/>
    <p:sldId id="508" r:id="rId17"/>
    <p:sldId id="509" r:id="rId18"/>
    <p:sldId id="314" r:id="rId19"/>
    <p:sldId id="510" r:id="rId20"/>
    <p:sldId id="511" r:id="rId21"/>
    <p:sldId id="467" r:id="rId22"/>
    <p:sldId id="316" r:id="rId23"/>
    <p:sldId id="398" r:id="rId24"/>
    <p:sldId id="320" r:id="rId25"/>
    <p:sldId id="542" r:id="rId26"/>
    <p:sldId id="399" r:id="rId27"/>
    <p:sldId id="400" r:id="rId28"/>
    <p:sldId id="547" r:id="rId29"/>
    <p:sldId id="420" r:id="rId30"/>
    <p:sldId id="512" r:id="rId31"/>
    <p:sldId id="513" r:id="rId32"/>
    <p:sldId id="474" r:id="rId33"/>
    <p:sldId id="539" r:id="rId34"/>
    <p:sldId id="475" r:id="rId35"/>
    <p:sldId id="476" r:id="rId36"/>
    <p:sldId id="402" r:id="rId37"/>
    <p:sldId id="477" r:id="rId38"/>
    <p:sldId id="403" r:id="rId39"/>
    <p:sldId id="479" r:id="rId40"/>
    <p:sldId id="480" r:id="rId41"/>
    <p:sldId id="514" r:id="rId42"/>
    <p:sldId id="515" r:id="rId43"/>
    <p:sldId id="404" r:id="rId44"/>
    <p:sldId id="448" r:id="rId45"/>
    <p:sldId id="405" r:id="rId46"/>
    <p:sldId id="481" r:id="rId47"/>
    <p:sldId id="406" r:id="rId48"/>
    <p:sldId id="407" r:id="rId49"/>
    <p:sldId id="517" r:id="rId50"/>
    <p:sldId id="449" r:id="rId51"/>
    <p:sldId id="543" r:id="rId52"/>
    <p:sldId id="408" r:id="rId53"/>
    <p:sldId id="487" r:id="rId54"/>
    <p:sldId id="488" r:id="rId55"/>
    <p:sldId id="489" r:id="rId56"/>
    <p:sldId id="518" r:id="rId57"/>
    <p:sldId id="519" r:id="rId58"/>
    <p:sldId id="409" r:id="rId59"/>
    <p:sldId id="454" r:id="rId60"/>
    <p:sldId id="410" r:id="rId61"/>
    <p:sldId id="520" r:id="rId62"/>
    <p:sldId id="548" r:id="rId63"/>
    <p:sldId id="540" r:id="rId64"/>
    <p:sldId id="491" r:id="rId65"/>
    <p:sldId id="411" r:id="rId66"/>
    <p:sldId id="496" r:id="rId67"/>
    <p:sldId id="497" r:id="rId68"/>
    <p:sldId id="521" r:id="rId69"/>
    <p:sldId id="522" r:id="rId70"/>
    <p:sldId id="412" r:id="rId71"/>
    <p:sldId id="455" r:id="rId72"/>
    <p:sldId id="413" r:id="rId73"/>
    <p:sldId id="414" r:id="rId74"/>
    <p:sldId id="459" r:id="rId75"/>
    <p:sldId id="524" r:id="rId76"/>
    <p:sldId id="523" r:id="rId77"/>
    <p:sldId id="549" r:id="rId78"/>
    <p:sldId id="525" r:id="rId79"/>
    <p:sldId id="526" r:id="rId80"/>
    <p:sldId id="527" r:id="rId81"/>
    <p:sldId id="528" r:id="rId82"/>
    <p:sldId id="529" r:id="rId83"/>
    <p:sldId id="415" r:id="rId84"/>
    <p:sldId id="498" r:id="rId85"/>
    <p:sldId id="530" r:id="rId86"/>
    <p:sldId id="531" r:id="rId87"/>
    <p:sldId id="499" r:id="rId88"/>
    <p:sldId id="532" r:id="rId89"/>
    <p:sldId id="538" r:id="rId90"/>
    <p:sldId id="416" r:id="rId91"/>
    <p:sldId id="460" r:id="rId92"/>
    <p:sldId id="533" r:id="rId93"/>
    <p:sldId id="534" r:id="rId94"/>
    <p:sldId id="535" r:id="rId95"/>
    <p:sldId id="417" r:id="rId96"/>
    <p:sldId id="462" r:id="rId97"/>
    <p:sldId id="500" r:id="rId98"/>
    <p:sldId id="418" r:id="rId99"/>
    <p:sldId id="463" r:id="rId100"/>
    <p:sldId id="536" r:id="rId101"/>
    <p:sldId id="545" r:id="rId102"/>
    <p:sldId id="544" r:id="rId103"/>
    <p:sldId id="554" r:id="rId104"/>
    <p:sldId id="537" r:id="rId105"/>
    <p:sldId id="369" r:id="rId106"/>
    <p:sldId id="505" r:id="rId107"/>
    <p:sldId id="551" r:id="rId108"/>
    <p:sldId id="552" r:id="rId10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 autoAdjust="0"/>
  </p:normalViewPr>
  <p:slideViewPr>
    <p:cSldViewPr showGuide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5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1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D93C911-A8DB-C945-A40F-A14F4DF6F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BBB4A1F-DF05-0D4C-B98C-AA4DF7FDC4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8FC0784-5D93-AA41-A010-D02DF2C6A0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9342505-A076-E444-9829-D2CA3A2CEA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DB4342-1DD6-7E43-ABA7-344F2C66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BC83D3E-310C-B745-BDDD-1056C3CC1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A559B7-214F-2D40-B264-4005812DE2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B0A96B3-9A77-834E-B9C2-56CAF3CC168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797D980-D714-B249-B5AC-7D7343606A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716314A-F9F0-4F41-9F19-566219B9A3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39E6827-8C20-FE4A-8CC1-FC1962ACF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D58EB9-222C-DF47-9666-5CE8F2FCC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018E28-A058-CD42-BBCD-90C85AD19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BC19C6-4E11-1D49-A86C-B1EF5F71A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6A01F8-B112-C842-892C-424818E28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058A980-AA55-5F40-8F32-AD3DFF3995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9DBC6B-E740-884C-A349-9E6F152AC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30C1F-9FF1-B946-A0FA-CE3DFD199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C6759E-DEBA-974B-B6D0-5973F23E0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516F940-1E1F-B543-B0E3-F5805B57C9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83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5C771-18A7-0E41-8C10-092CAB562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55A6AA-D7BB-D944-8B07-7FE364BD7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665EA-F58A-9649-A651-336082D86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2FD1943-A4D6-E847-ABA3-AF12B22CC2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3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3A62F-E63B-3143-B664-CE50C353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8F179-BD75-914B-9B68-95F0847DE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F6E8C-AE3E-5C4F-82D7-A187CE2A4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D93E50E-5789-A342-9FCE-9D656DD4ED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93B168-6A0A-CD4F-860C-FA22B6F3F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4A0516-C91E-0348-A391-569A89975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1F0CF6-BA69-2B4D-9253-668309BAC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111DB3-2626-3947-9E08-527B3021C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78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66F2B-2A60-C041-A1A3-EB88846DA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74B7B1-05E0-1E49-A477-1DE55D0F9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B1400-0360-C34B-AA3E-BF14E6D98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297D927-67F2-EE46-867B-24D7F0D977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8ACCE6-66C5-594C-B681-B8A05E88D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A23C8-B64A-6942-86EB-855A92BD6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206FB-2BA8-0B49-B5A6-040EB1195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5A6578A-646F-0D46-89F7-BD856151DE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9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D3D88-5D68-8544-90BF-34C5D6DC4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85D8C-BD98-964A-9D53-F0BA6699D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B007E-D6FB-3041-898E-88AAB2E44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2CE3E04-F4F5-D744-8FE3-A658E5EEAD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3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23696C-4F33-CE49-8EC7-D14636EB0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445760-C3EE-724C-B634-92EB55704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372807-3247-7442-9A2B-E89046FA0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1B7D78C-72CC-8D49-8C8A-B3339FDF7D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67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8CE36A-C023-9C4E-B813-74851D582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D62B0-3F54-6C41-B5DE-29779AFA2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C3ABB4-8F67-8347-B4DA-88111973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A2619A2-62AF-D64C-9E5A-EA50BC6B64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95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D55FF6-EF86-AB47-B3AE-966758A3A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DC5E93-B502-1347-A315-31166E45C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E725D7-14DC-8F4D-AA7D-CE4B5F186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01ABDE0-B3CB-7E41-B079-70A5887D17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3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5A263-155C-694E-A490-73E35F866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CB937-6E06-264E-9CBA-A6C32E6B6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61C6A-29AD-FD4B-AC64-D51484599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452C3D5-7522-AF4E-99FD-277071207F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98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C049E-0B3F-9C46-8E00-C968FD9A9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24607-44B9-F449-9C16-E5AC7A4BE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AD856-3E2D-0642-B7E4-FE893875E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C893786-12FA-EE4A-9AA2-343A100394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5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29326C-F4FF-4741-81F7-690164A79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E15097-DEE3-5E4A-90DF-B6D69CA5E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45FA5B-15DE-4C44-8004-FD8AAABFC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8A538E-C70C-9346-9A33-1F9CC89B3F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80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8F1D9A-8FB5-4C48-8233-47E22E83C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1920A7F-6B98-C249-9C07-FC06E1D16B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>
            <a:extLst>
              <a:ext uri="{FF2B5EF4-FFF2-40B4-BE49-F238E27FC236}">
                <a16:creationId xmlns:a16="http://schemas.microsoft.com/office/drawing/2014/main" id="{E194556E-4AE9-E644-BBF4-9D8A6CEDD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1143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WordArt 13">
            <a:extLst>
              <a:ext uri="{FF2B5EF4-FFF2-40B4-BE49-F238E27FC236}">
                <a16:creationId xmlns:a16="http://schemas.microsoft.com/office/drawing/2014/main" id="{C2A3A644-382C-4145-96F3-D1FC6EEFFFAA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6553200" y="6324600"/>
            <a:ext cx="9906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 Parhami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file:///C:\MyDocs\hot\nets-indirect.jpg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93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6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6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6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7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71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hyperlink" Target="http://www.math.fau.edu/locke/graphs/Petersen2.jpg" TargetMode="Externa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5.png"/><Relationship Id="rId5" Type="http://schemas.openxmlformats.org/officeDocument/2006/relationships/hyperlink" Target="http://mathworld.wolfram.com/PetersenGraph.html" TargetMode="External"/><Relationship Id="rId4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76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77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78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7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7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8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8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8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3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85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86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8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4C1EFD2-B705-7B44-878A-6108A8B1CC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C74E89-C042-674F-8FAE-5E29405F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21FC96EA-642A-2342-A7F6-5444E938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1EAA038-97FC-7648-A4FF-77E68ED747A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grpSp>
        <p:nvGrpSpPr>
          <p:cNvPr id="4101" name="Group 28">
            <a:extLst>
              <a:ext uri="{FF2B5EF4-FFF2-40B4-BE49-F238E27FC236}">
                <a16:creationId xmlns:a16="http://schemas.microsoft.com/office/drawing/2014/main" id="{380F8E69-B07C-0C4B-97BF-78A45BC8094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1000"/>
            <a:ext cx="3698875" cy="5638800"/>
            <a:chOff x="192" y="336"/>
            <a:chExt cx="2282" cy="3408"/>
          </a:xfrm>
        </p:grpSpPr>
        <p:pic>
          <p:nvPicPr>
            <p:cNvPr id="4107" name="Picture 25" descr="parallel_cover">
              <a:extLst>
                <a:ext uri="{FF2B5EF4-FFF2-40B4-BE49-F238E27FC236}">
                  <a16:creationId xmlns:a16="http://schemas.microsoft.com/office/drawing/2014/main" id="{573CE1D7-EA3D-E148-A30E-EFEF045C6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2282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26">
              <a:extLst>
                <a:ext uri="{FF2B5EF4-FFF2-40B4-BE49-F238E27FC236}">
                  <a16:creationId xmlns:a16="http://schemas.microsoft.com/office/drawing/2014/main" id="{47124034-0BBE-7F4F-8482-2879308B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46"/>
              <a:ext cx="192" cy="96"/>
            </a:xfrm>
            <a:prstGeom prst="rect">
              <a:avLst/>
            </a:prstGeom>
            <a:solidFill>
              <a:srgbClr val="311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2" name="Rectangle 18">
            <a:extLst>
              <a:ext uri="{FF2B5EF4-FFF2-40B4-BE49-F238E27FC236}">
                <a16:creationId xmlns:a16="http://schemas.microsoft.com/office/drawing/2014/main" id="{11FC2290-7184-204C-B777-B3B94B902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8768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Part IV</a:t>
            </a:r>
            <a:br>
              <a:rPr lang="en-US" altLang="en-US" sz="2400" b="1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Low-Diameter Architectures</a:t>
            </a:r>
          </a:p>
        </p:txBody>
      </p:sp>
      <p:sp>
        <p:nvSpPr>
          <p:cNvPr id="4103" name="Rectangle 23">
            <a:extLst>
              <a:ext uri="{FF2B5EF4-FFF2-40B4-BE49-F238E27FC236}">
                <a16:creationId xmlns:a16="http://schemas.microsoft.com/office/drawing/2014/main" id="{EB8EA095-7709-984D-A277-915DD6B4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8001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104" name="Group 33">
            <a:extLst>
              <a:ext uri="{FF2B5EF4-FFF2-40B4-BE49-F238E27FC236}">
                <a16:creationId xmlns:a16="http://schemas.microsoft.com/office/drawing/2014/main" id="{9A98812E-B460-4042-B807-467294EB726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49325"/>
            <a:ext cx="4953000" cy="5149850"/>
            <a:chOff x="2544" y="598"/>
            <a:chExt cx="3120" cy="3244"/>
          </a:xfrm>
        </p:grpSpPr>
        <p:pic>
          <p:nvPicPr>
            <p:cNvPr id="4105" name="Picture 29" descr="parallel_brief_toc">
              <a:extLst>
                <a:ext uri="{FF2B5EF4-FFF2-40B4-BE49-F238E27FC236}">
                  <a16:creationId xmlns:a16="http://schemas.microsoft.com/office/drawing/2014/main" id="{88EC1E60-8A8B-0646-BF25-9FB3BEFFE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98"/>
              <a:ext cx="3072" cy="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AutoShape 24">
              <a:extLst>
                <a:ext uri="{FF2B5EF4-FFF2-40B4-BE49-F238E27FC236}">
                  <a16:creationId xmlns:a16="http://schemas.microsoft.com/office/drawing/2014/main" id="{4BE35302-9FFD-0246-A9F2-9A435F30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11"/>
              <a:ext cx="2976" cy="52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F7E3727-FF02-4845-AE7E-2D721F6135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22F8DF-69BE-084C-BA58-9BA7F17A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E001756-A9C9-E745-AB5A-F0479910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201A19D-E9F1-B948-8A23-A6044F07D58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014A970-5FFC-064D-8158-5065010D6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Neighbors of a Node in a Hypercube </a:t>
            </a:r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A29E7642-7402-624E-B459-CA58418ED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69342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ID of node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	dimension-0 neighbor; N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	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	dimension-1 neighbor; N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en-US" sz="20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			  .</a:t>
            </a:r>
          </a:p>
          <a:p>
            <a:pPr algn="just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			  .</a:t>
            </a:r>
          </a:p>
          <a:p>
            <a:pPr algn="just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			  .</a:t>
            </a:r>
            <a:endParaRPr lang="en-US" altLang="en-US" sz="2000">
              <a:solidFill>
                <a:srgbClr val="000000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	dimension-(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1) neighbor; 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319" name="Text Box 4">
            <a:extLst>
              <a:ext uri="{FF2B5EF4-FFF2-40B4-BE49-F238E27FC236}">
                <a16:creationId xmlns:a16="http://schemas.microsoft.com/office/drawing/2014/main" id="{855EF0A5-FB6B-F644-A8B8-89BF9EC6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5240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</a:t>
            </a:r>
            <a:r>
              <a:rPr lang="en-US" altLang="en-US" sz="2000" i="1"/>
              <a:t>q</a:t>
            </a:r>
            <a:r>
              <a:rPr lang="en-US" altLang="en-US" sz="2000"/>
              <a:t> neighbors of node </a:t>
            </a:r>
            <a:r>
              <a:rPr lang="en-US" altLang="en-US" sz="2000" i="1"/>
              <a:t>x</a:t>
            </a:r>
          </a:p>
        </p:txBody>
      </p:sp>
      <p:sp>
        <p:nvSpPr>
          <p:cNvPr id="13320" name="Text Box 5">
            <a:extLst>
              <a:ext uri="{FF2B5EF4-FFF2-40B4-BE49-F238E27FC236}">
                <a16:creationId xmlns:a16="http://schemas.microsoft.com/office/drawing/2014/main" id="{A1965E97-3117-054F-8B06-FB73EFA9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4191000" cy="2846388"/>
          </a:xfrm>
          <a:prstGeom prst="rect">
            <a:avLst/>
          </a:prstGeom>
          <a:solidFill>
            <a:srgbClr val="FFFF99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Nodes whose labels differ in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bits (at Hamming distance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connected by shortest path of length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Both node- and edge-symmetric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Strengths: symmetry, log diameter, and linear bisection width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Weakness: poor scalability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321" name="Line 6">
            <a:extLst>
              <a:ext uri="{FF2B5EF4-FFF2-40B4-BE49-F238E27FC236}">
                <a16:creationId xmlns:a16="http://schemas.microsoft.com/office/drawing/2014/main" id="{799A6543-937E-9C4B-A782-C1E8BDEAD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95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AutoShape 7">
            <a:extLst>
              <a:ext uri="{FF2B5EF4-FFF2-40B4-BE49-F238E27FC236}">
                <a16:creationId xmlns:a16="http://schemas.microsoft.com/office/drawing/2014/main" id="{BA96DDF2-8EC1-B440-8357-84A093C74B54}"/>
              </a:ext>
            </a:extLst>
          </p:cNvPr>
          <p:cNvSpPr>
            <a:spLocks/>
          </p:cNvSpPr>
          <p:nvPr/>
        </p:nvSpPr>
        <p:spPr bwMode="auto">
          <a:xfrm>
            <a:off x="7086600" y="13716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323" name="Rectangle 9">
            <a:extLst>
              <a:ext uri="{FF2B5EF4-FFF2-40B4-BE49-F238E27FC236}">
                <a16:creationId xmlns:a16="http://schemas.microsoft.com/office/drawing/2014/main" id="{7E8E344F-48A6-0746-80A9-EB673FD7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3324" name="Object 8">
            <a:extLst>
              <a:ext uri="{FF2B5EF4-FFF2-40B4-BE49-F238E27FC236}">
                <a16:creationId xmlns:a16="http://schemas.microsoft.com/office/drawing/2014/main" id="{DEF0A032-4CD3-A640-AB5B-D8CF92635C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124200"/>
          <a:ext cx="4343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3" imgW="2959100" imgH="2171700" progId="MSDraw.Drawing.8.2">
                  <p:embed/>
                </p:oleObj>
              </mc:Choice>
              <mc:Fallback>
                <p:oleObj r:id="rId3" imgW="2959100" imgH="21717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24200"/>
                        <a:ext cx="4343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1F41E506-0AFD-754C-9EAD-2F3838241A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769E9CD-3798-784D-A07E-0EC79A95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5476" name="Slide Number Placeholder 5">
            <a:extLst>
              <a:ext uri="{FF2B5EF4-FFF2-40B4-BE49-F238E27FC236}">
                <a16:creationId xmlns:a16="http://schemas.microsoft.com/office/drawing/2014/main" id="{F5FE6B2A-1B4C-8348-AB52-C0B796DC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094166D-B2C2-234A-A237-C0D8CF16542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/>
          </a:p>
        </p:txBody>
      </p:sp>
      <p:sp>
        <p:nvSpPr>
          <p:cNvPr id="105477" name="Rectangle 2">
            <a:extLst>
              <a:ext uri="{FF2B5EF4-FFF2-40B4-BE49-F238E27FC236}">
                <a16:creationId xmlns:a16="http://schemas.microsoft.com/office/drawing/2014/main" id="{E24F043D-CC27-1C4E-90E1-5878ECDDE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Swapped Networks</a:t>
            </a:r>
          </a:p>
        </p:txBody>
      </p:sp>
      <p:sp>
        <p:nvSpPr>
          <p:cNvPr id="105478" name="Rectangle 3">
            <a:extLst>
              <a:ext uri="{FF2B5EF4-FFF2-40B4-BE49-F238E27FC236}">
                <a16:creationId xmlns:a16="http://schemas.microsoft.com/office/drawing/2014/main" id="{196C4AA3-C150-3D41-B653-BDBE9B14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5479" name="Rectangle 4">
            <a:extLst>
              <a:ext uri="{FF2B5EF4-FFF2-40B4-BE49-F238E27FC236}">
                <a16:creationId xmlns:a16="http://schemas.microsoft.com/office/drawing/2014/main" id="{79E4569A-1139-1A43-B58C-7B1D50AA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5480" name="Text Box 6">
            <a:extLst>
              <a:ext uri="{FF2B5EF4-FFF2-40B4-BE49-F238E27FC236}">
                <a16:creationId xmlns:a16="http://schemas.microsoft.com/office/drawing/2014/main" id="{4A8F0430-93F9-7F4E-A980-C3B4A35A3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7010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Two-level swapped network with 2 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cs typeface="Times New Roman" panose="02020603050405020304" pitchFamily="18" charset="0"/>
              </a:rPr>
              <a:t> 2 mesh as its nucleus.</a:t>
            </a:r>
            <a:endParaRPr lang="en-US" altLang="en-US" sz="2000"/>
          </a:p>
        </p:txBody>
      </p:sp>
      <p:grpSp>
        <p:nvGrpSpPr>
          <p:cNvPr id="105481" name="Group 180">
            <a:extLst>
              <a:ext uri="{FF2B5EF4-FFF2-40B4-BE49-F238E27FC236}">
                <a16:creationId xmlns:a16="http://schemas.microsoft.com/office/drawing/2014/main" id="{8140A3FC-FB45-6948-B70D-8F3A678B8FC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0"/>
            <a:ext cx="1735138" cy="1776413"/>
            <a:chOff x="336" y="3120"/>
            <a:chExt cx="528" cy="528"/>
          </a:xfrm>
        </p:grpSpPr>
        <p:sp>
          <p:nvSpPr>
            <p:cNvPr id="105527" name="Rectangle 181">
              <a:extLst>
                <a:ext uri="{FF2B5EF4-FFF2-40B4-BE49-F238E27FC236}">
                  <a16:creationId xmlns:a16="http://schemas.microsoft.com/office/drawing/2014/main" id="{026F7143-5956-594D-B4DD-6AF99353E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16"/>
              <a:ext cx="336" cy="336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5528" name="Oval 182">
              <a:extLst>
                <a:ext uri="{FF2B5EF4-FFF2-40B4-BE49-F238E27FC236}">
                  <a16:creationId xmlns:a16="http://schemas.microsoft.com/office/drawing/2014/main" id="{18F0F12E-7BC9-AE43-9CA0-FB7CD5BBC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12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5529" name="Oval 183">
              <a:extLst>
                <a:ext uri="{FF2B5EF4-FFF2-40B4-BE49-F238E27FC236}">
                  <a16:creationId xmlns:a16="http://schemas.microsoft.com/office/drawing/2014/main" id="{C72C2307-D81D-9949-8979-31277214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5530" name="Oval 184">
              <a:extLst>
                <a:ext uri="{FF2B5EF4-FFF2-40B4-BE49-F238E27FC236}">
                  <a16:creationId xmlns:a16="http://schemas.microsoft.com/office/drawing/2014/main" id="{379F9DEA-4035-4843-9884-F0A88A0AD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4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5531" name="Oval 185">
              <a:extLst>
                <a:ext uri="{FF2B5EF4-FFF2-40B4-BE49-F238E27FC236}">
                  <a16:creationId xmlns:a16="http://schemas.microsoft.com/office/drawing/2014/main" id="{36F48771-2F33-9D4D-8D6C-9BDC5CBD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4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05482" name="Text Box 186">
            <a:extLst>
              <a:ext uri="{FF2B5EF4-FFF2-40B4-BE49-F238E27FC236}">
                <a16:creationId xmlns:a16="http://schemas.microsoft.com/office/drawing/2014/main" id="{1FA1BBDE-F67B-BA45-B322-D3900B6D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3309938"/>
            <a:ext cx="1468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Level-1 link</a:t>
            </a:r>
          </a:p>
        </p:txBody>
      </p:sp>
      <p:sp>
        <p:nvSpPr>
          <p:cNvPr id="105483" name="Line 187">
            <a:extLst>
              <a:ext uri="{FF2B5EF4-FFF2-40B4-BE49-F238E27FC236}">
                <a16:creationId xmlns:a16="http://schemas.microsoft.com/office/drawing/2014/main" id="{EF60EB6B-8D8C-D54E-A23E-07BCD47646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3690938"/>
            <a:ext cx="220662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84" name="Group 189">
            <a:extLst>
              <a:ext uri="{FF2B5EF4-FFF2-40B4-BE49-F238E27FC236}">
                <a16:creationId xmlns:a16="http://schemas.microsoft.com/office/drawing/2014/main" id="{D1208B74-71EC-C64B-9D9B-30B4D7D640C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828800"/>
            <a:ext cx="3943350" cy="3810000"/>
            <a:chOff x="1200" y="2592"/>
            <a:chExt cx="1200" cy="1200"/>
          </a:xfrm>
        </p:grpSpPr>
        <p:sp>
          <p:nvSpPr>
            <p:cNvPr id="105497" name="Line 190">
              <a:extLst>
                <a:ext uri="{FF2B5EF4-FFF2-40B4-BE49-F238E27FC236}">
                  <a16:creationId xmlns:a16="http://schemas.microsoft.com/office/drawing/2014/main" id="{11979712-ACF8-B947-A7DA-204AEDBDC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696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191">
              <a:extLst>
                <a:ext uri="{FF2B5EF4-FFF2-40B4-BE49-F238E27FC236}">
                  <a16:creationId xmlns:a16="http://schemas.microsoft.com/office/drawing/2014/main" id="{16BDE73D-4463-BE47-9547-BE973BFD5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024"/>
              <a:ext cx="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192">
              <a:extLst>
                <a:ext uri="{FF2B5EF4-FFF2-40B4-BE49-F238E27FC236}">
                  <a16:creationId xmlns:a16="http://schemas.microsoft.com/office/drawing/2014/main" id="{91DDF9EE-39F2-A249-AC3D-F24C4B50B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696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193">
              <a:extLst>
                <a:ext uri="{FF2B5EF4-FFF2-40B4-BE49-F238E27FC236}">
                  <a16:creationId xmlns:a16="http://schemas.microsoft.com/office/drawing/2014/main" id="{2E21E07F-DC87-464E-AF8F-177F16345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032"/>
              <a:ext cx="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194">
              <a:extLst>
                <a:ext uri="{FF2B5EF4-FFF2-40B4-BE49-F238E27FC236}">
                  <a16:creationId xmlns:a16="http://schemas.microsoft.com/office/drawing/2014/main" id="{D02D6C16-2E8C-4B40-83B6-D07FFFD15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032"/>
              <a:ext cx="336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195">
              <a:extLst>
                <a:ext uri="{FF2B5EF4-FFF2-40B4-BE49-F238E27FC236}">
                  <a16:creationId xmlns:a16="http://schemas.microsoft.com/office/drawing/2014/main" id="{64E1C5F5-87A3-4B4C-8603-E8246B0A6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3024"/>
              <a:ext cx="336" cy="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03" name="Group 196">
              <a:extLst>
                <a:ext uri="{FF2B5EF4-FFF2-40B4-BE49-F238E27FC236}">
                  <a16:creationId xmlns:a16="http://schemas.microsoft.com/office/drawing/2014/main" id="{11B71764-032A-C544-80C7-45D8027DF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592"/>
              <a:ext cx="528" cy="528"/>
              <a:chOff x="480" y="1440"/>
              <a:chExt cx="528" cy="528"/>
            </a:xfrm>
          </p:grpSpPr>
          <p:sp>
            <p:nvSpPr>
              <p:cNvPr id="105522" name="Rectangle 197">
                <a:extLst>
                  <a:ext uri="{FF2B5EF4-FFF2-40B4-BE49-F238E27FC236}">
                    <a16:creationId xmlns:a16="http://schemas.microsoft.com/office/drawing/2014/main" id="{9F577FAF-8602-CD46-8298-E0F06D35A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23" name="Oval 198">
                <a:extLst>
                  <a:ext uri="{FF2B5EF4-FFF2-40B4-BE49-F238E27FC236}">
                    <a16:creationId xmlns:a16="http://schemas.microsoft.com/office/drawing/2014/main" id="{D704A522-A61B-1E46-9A09-A3426B51E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00</a:t>
                </a:r>
              </a:p>
            </p:txBody>
          </p:sp>
          <p:sp>
            <p:nvSpPr>
              <p:cNvPr id="105524" name="Oval 199">
                <a:extLst>
                  <a:ext uri="{FF2B5EF4-FFF2-40B4-BE49-F238E27FC236}">
                    <a16:creationId xmlns:a16="http://schemas.microsoft.com/office/drawing/2014/main" id="{9F634C78-A27F-B249-B84B-37EEC624F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05525" name="Oval 200">
                <a:extLst>
                  <a:ext uri="{FF2B5EF4-FFF2-40B4-BE49-F238E27FC236}">
                    <a16:creationId xmlns:a16="http://schemas.microsoft.com/office/drawing/2014/main" id="{C1154E06-B44D-1443-BDD2-B5026FD3C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05526" name="Oval 201">
                <a:extLst>
                  <a:ext uri="{FF2B5EF4-FFF2-40B4-BE49-F238E27FC236}">
                    <a16:creationId xmlns:a16="http://schemas.microsoft.com/office/drawing/2014/main" id="{B1149930-BB09-3C4B-B676-8CCEBBBEC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30</a:t>
                </a:r>
              </a:p>
            </p:txBody>
          </p:sp>
        </p:grpSp>
        <p:grpSp>
          <p:nvGrpSpPr>
            <p:cNvPr id="105504" name="Group 202">
              <a:extLst>
                <a:ext uri="{FF2B5EF4-FFF2-40B4-BE49-F238E27FC236}">
                  <a16:creationId xmlns:a16="http://schemas.microsoft.com/office/drawing/2014/main" id="{61A8117F-196F-3647-8E30-0B4916819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592"/>
              <a:ext cx="528" cy="528"/>
              <a:chOff x="1392" y="1440"/>
              <a:chExt cx="528" cy="528"/>
            </a:xfrm>
          </p:grpSpPr>
          <p:sp>
            <p:nvSpPr>
              <p:cNvPr id="105517" name="Rectangle 203">
                <a:extLst>
                  <a:ext uri="{FF2B5EF4-FFF2-40B4-BE49-F238E27FC236}">
                    <a16:creationId xmlns:a16="http://schemas.microsoft.com/office/drawing/2014/main" id="{97F12F55-DF89-D143-BD80-CD9A692A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18" name="Oval 204">
                <a:extLst>
                  <a:ext uri="{FF2B5EF4-FFF2-40B4-BE49-F238E27FC236}">
                    <a16:creationId xmlns:a16="http://schemas.microsoft.com/office/drawing/2014/main" id="{43FE4EBB-27C6-4347-9A42-AEC15C227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01</a:t>
                </a:r>
              </a:p>
            </p:txBody>
          </p:sp>
          <p:sp>
            <p:nvSpPr>
              <p:cNvPr id="105519" name="Oval 205">
                <a:extLst>
                  <a:ext uri="{FF2B5EF4-FFF2-40B4-BE49-F238E27FC236}">
                    <a16:creationId xmlns:a16="http://schemas.microsoft.com/office/drawing/2014/main" id="{C392B355-AEF0-5245-861E-4D4096701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05520" name="Oval 206">
                <a:extLst>
                  <a:ext uri="{FF2B5EF4-FFF2-40B4-BE49-F238E27FC236}">
                    <a16:creationId xmlns:a16="http://schemas.microsoft.com/office/drawing/2014/main" id="{4BC5A717-865B-CA40-A7F2-AA35CE741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05521" name="Oval 207">
                <a:extLst>
                  <a:ext uri="{FF2B5EF4-FFF2-40B4-BE49-F238E27FC236}">
                    <a16:creationId xmlns:a16="http://schemas.microsoft.com/office/drawing/2014/main" id="{441D1B0C-5020-0B49-A291-5B8112408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31</a:t>
                </a:r>
              </a:p>
            </p:txBody>
          </p:sp>
        </p:grpSp>
        <p:grpSp>
          <p:nvGrpSpPr>
            <p:cNvPr id="105505" name="Group 208">
              <a:extLst>
                <a:ext uri="{FF2B5EF4-FFF2-40B4-BE49-F238E27FC236}">
                  <a16:creationId xmlns:a16="http://schemas.microsoft.com/office/drawing/2014/main" id="{05C53E52-AF59-AC4C-89A8-44A78F9E8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264"/>
              <a:ext cx="528" cy="528"/>
              <a:chOff x="480" y="1440"/>
              <a:chExt cx="528" cy="528"/>
            </a:xfrm>
          </p:grpSpPr>
          <p:sp>
            <p:nvSpPr>
              <p:cNvPr id="105512" name="Rectangle 209">
                <a:extLst>
                  <a:ext uri="{FF2B5EF4-FFF2-40B4-BE49-F238E27FC236}">
                    <a16:creationId xmlns:a16="http://schemas.microsoft.com/office/drawing/2014/main" id="{EBEE31C8-D07A-484B-9335-1B115E27F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13" name="Oval 210">
                <a:extLst>
                  <a:ext uri="{FF2B5EF4-FFF2-40B4-BE49-F238E27FC236}">
                    <a16:creationId xmlns:a16="http://schemas.microsoft.com/office/drawing/2014/main" id="{9CED66D1-2689-A446-8B34-7FAF36DAC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02</a:t>
                </a:r>
              </a:p>
            </p:txBody>
          </p:sp>
          <p:sp>
            <p:nvSpPr>
              <p:cNvPr id="105514" name="Oval 211">
                <a:extLst>
                  <a:ext uri="{FF2B5EF4-FFF2-40B4-BE49-F238E27FC236}">
                    <a16:creationId xmlns:a16="http://schemas.microsoft.com/office/drawing/2014/main" id="{3C07F8C5-1C51-704B-A2EA-6B25703F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05515" name="Oval 212">
                <a:extLst>
                  <a:ext uri="{FF2B5EF4-FFF2-40B4-BE49-F238E27FC236}">
                    <a16:creationId xmlns:a16="http://schemas.microsoft.com/office/drawing/2014/main" id="{4821C5DB-EB66-9148-B750-A444119F1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105516" name="Oval 213">
                <a:extLst>
                  <a:ext uri="{FF2B5EF4-FFF2-40B4-BE49-F238E27FC236}">
                    <a16:creationId xmlns:a16="http://schemas.microsoft.com/office/drawing/2014/main" id="{498B005A-BA99-9141-BF39-881A0D616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32</a:t>
                </a:r>
              </a:p>
            </p:txBody>
          </p:sp>
        </p:grpSp>
        <p:grpSp>
          <p:nvGrpSpPr>
            <p:cNvPr id="105506" name="Group 214">
              <a:extLst>
                <a:ext uri="{FF2B5EF4-FFF2-40B4-BE49-F238E27FC236}">
                  <a16:creationId xmlns:a16="http://schemas.microsoft.com/office/drawing/2014/main" id="{8E6029D2-B58E-C541-A306-7CD180B96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264"/>
              <a:ext cx="528" cy="528"/>
              <a:chOff x="480" y="1440"/>
              <a:chExt cx="528" cy="528"/>
            </a:xfrm>
          </p:grpSpPr>
          <p:sp>
            <p:nvSpPr>
              <p:cNvPr id="105507" name="Rectangle 215">
                <a:extLst>
                  <a:ext uri="{FF2B5EF4-FFF2-40B4-BE49-F238E27FC236}">
                    <a16:creationId xmlns:a16="http://schemas.microsoft.com/office/drawing/2014/main" id="{07DBF5E1-E23E-564A-9E3F-CBEC6A91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08" name="Oval 216">
                <a:extLst>
                  <a:ext uri="{FF2B5EF4-FFF2-40B4-BE49-F238E27FC236}">
                    <a16:creationId xmlns:a16="http://schemas.microsoft.com/office/drawing/2014/main" id="{5E6A0131-68CB-5141-9FF7-02982B5F1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03</a:t>
                </a:r>
              </a:p>
            </p:txBody>
          </p:sp>
          <p:sp>
            <p:nvSpPr>
              <p:cNvPr id="105509" name="Oval 217">
                <a:extLst>
                  <a:ext uri="{FF2B5EF4-FFF2-40B4-BE49-F238E27FC236}">
                    <a16:creationId xmlns:a16="http://schemas.microsoft.com/office/drawing/2014/main" id="{008DF2D8-5B5D-F745-BB76-C3F3C470F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05510" name="Oval 218">
                <a:extLst>
                  <a:ext uri="{FF2B5EF4-FFF2-40B4-BE49-F238E27FC236}">
                    <a16:creationId xmlns:a16="http://schemas.microsoft.com/office/drawing/2014/main" id="{C4A663E5-70A2-1440-B381-9F95592A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105511" name="Oval 219">
                <a:extLst>
                  <a:ext uri="{FF2B5EF4-FFF2-40B4-BE49-F238E27FC236}">
                    <a16:creationId xmlns:a16="http://schemas.microsoft.com/office/drawing/2014/main" id="{7D37FD90-5D91-D44C-8985-4AB565C3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7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33</a:t>
                </a:r>
              </a:p>
            </p:txBody>
          </p:sp>
        </p:grpSp>
      </p:grpSp>
      <p:sp>
        <p:nvSpPr>
          <p:cNvPr id="105485" name="Text Box 220">
            <a:extLst>
              <a:ext uri="{FF2B5EF4-FFF2-40B4-BE49-F238E27FC236}">
                <a16:creationId xmlns:a16="http://schemas.microsoft.com/office/drawing/2014/main" id="{5DA7AEE3-A093-2C49-84A0-DCE201CA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67000"/>
            <a:ext cx="1468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Level-2 link</a:t>
            </a:r>
          </a:p>
        </p:txBody>
      </p:sp>
      <p:sp>
        <p:nvSpPr>
          <p:cNvPr id="105486" name="Line 221">
            <a:extLst>
              <a:ext uri="{FF2B5EF4-FFF2-40B4-BE49-F238E27FC236}">
                <a16:creationId xmlns:a16="http://schemas.microsoft.com/office/drawing/2014/main" id="{BE0622E9-6AB3-364B-85DE-20034DEB1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048000"/>
            <a:ext cx="7683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7" name="Text Box 223">
            <a:extLst>
              <a:ext uri="{FF2B5EF4-FFF2-40B4-BE49-F238E27FC236}">
                <a16:creationId xmlns:a16="http://schemas.microsoft.com/office/drawing/2014/main" id="{36184189-AA1C-DA41-B894-69753128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Build a </a:t>
            </a:r>
            <a:r>
              <a:rPr lang="en-US" altLang="en-US" sz="2000" i="1"/>
              <a:t>p</a:t>
            </a:r>
            <a:r>
              <a:rPr lang="en-US" altLang="en-US" sz="2000" baseline="30000"/>
              <a:t>2</a:t>
            </a:r>
            <a:r>
              <a:rPr lang="en-US" altLang="en-US" sz="2000"/>
              <a:t>-node network using </a:t>
            </a:r>
            <a:r>
              <a:rPr lang="en-US" altLang="en-US" sz="2000" i="1"/>
              <a:t>p</a:t>
            </a:r>
            <a:r>
              <a:rPr lang="en-US" altLang="en-US" sz="2000"/>
              <a:t>-node building blocks (nuclei or clusters) by connecting node </a:t>
            </a:r>
            <a:r>
              <a:rPr lang="en-US" altLang="en-US" sz="2000" i="1"/>
              <a:t>i</a:t>
            </a:r>
            <a:r>
              <a:rPr lang="en-US" altLang="en-US" sz="2000"/>
              <a:t> in cluster </a:t>
            </a:r>
            <a:r>
              <a:rPr lang="en-US" altLang="en-US" sz="2000" i="1"/>
              <a:t>j</a:t>
            </a:r>
            <a:r>
              <a:rPr lang="en-US" altLang="en-US" sz="2000"/>
              <a:t> to node </a:t>
            </a:r>
            <a:r>
              <a:rPr lang="en-US" altLang="en-US" sz="2000" i="1"/>
              <a:t>j</a:t>
            </a:r>
            <a:r>
              <a:rPr lang="en-US" altLang="en-US" sz="2000"/>
              <a:t> in cluster </a:t>
            </a:r>
            <a:r>
              <a:rPr lang="en-US" altLang="en-US" sz="2000" i="1"/>
              <a:t>i</a:t>
            </a:r>
          </a:p>
        </p:txBody>
      </p:sp>
      <p:grpSp>
        <p:nvGrpSpPr>
          <p:cNvPr id="105488" name="Group 233">
            <a:extLst>
              <a:ext uri="{FF2B5EF4-FFF2-40B4-BE49-F238E27FC236}">
                <a16:creationId xmlns:a16="http://schemas.microsoft.com/office/drawing/2014/main" id="{5965ABA1-A7EC-4A46-84D4-89F61413C4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28800"/>
            <a:ext cx="2133600" cy="1143000"/>
            <a:chOff x="288" y="1104"/>
            <a:chExt cx="1344" cy="720"/>
          </a:xfrm>
        </p:grpSpPr>
        <p:sp>
          <p:nvSpPr>
            <p:cNvPr id="105491" name="Rectangle 224">
              <a:extLst>
                <a:ext uri="{FF2B5EF4-FFF2-40B4-BE49-F238E27FC236}">
                  <a16:creationId xmlns:a16="http://schemas.microsoft.com/office/drawing/2014/main" id="{DB7E6D45-9ED7-8C48-99B7-B8C8D50C4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04"/>
              <a:ext cx="67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Cluster #</a:t>
              </a:r>
            </a:p>
          </p:txBody>
        </p:sp>
        <p:sp>
          <p:nvSpPr>
            <p:cNvPr id="105492" name="Rectangle 226">
              <a:extLst>
                <a:ext uri="{FF2B5EF4-FFF2-40B4-BE49-F238E27FC236}">
                  <a16:creationId xmlns:a16="http://schemas.microsoft.com/office/drawing/2014/main" id="{58BE50A5-3F2F-1748-9677-14C596CE7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04"/>
              <a:ext cx="6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Node #</a:t>
              </a:r>
            </a:p>
          </p:txBody>
        </p:sp>
        <p:sp>
          <p:nvSpPr>
            <p:cNvPr id="105493" name="Rectangle 228">
              <a:extLst>
                <a:ext uri="{FF2B5EF4-FFF2-40B4-BE49-F238E27FC236}">
                  <a16:creationId xmlns:a16="http://schemas.microsoft.com/office/drawing/2014/main" id="{305D25DC-A789-604E-8085-C9B4C1EDF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32"/>
              <a:ext cx="67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Cluster #</a:t>
              </a:r>
            </a:p>
          </p:txBody>
        </p:sp>
        <p:sp>
          <p:nvSpPr>
            <p:cNvPr id="105494" name="Rectangle 229">
              <a:extLst>
                <a:ext uri="{FF2B5EF4-FFF2-40B4-BE49-F238E27FC236}">
                  <a16:creationId xmlns:a16="http://schemas.microsoft.com/office/drawing/2014/main" id="{7F42B356-9813-8C41-8AC6-7C820C970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632"/>
              <a:ext cx="6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Node #</a:t>
              </a:r>
            </a:p>
          </p:txBody>
        </p:sp>
        <p:sp>
          <p:nvSpPr>
            <p:cNvPr id="105495" name="Line 230">
              <a:extLst>
                <a:ext uri="{FF2B5EF4-FFF2-40B4-BE49-F238E27FC236}">
                  <a16:creationId xmlns:a16="http://schemas.microsoft.com/office/drawing/2014/main" id="{3D84678C-86EB-2245-912D-3057C4610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29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231">
              <a:extLst>
                <a:ext uri="{FF2B5EF4-FFF2-40B4-BE49-F238E27FC236}">
                  <a16:creationId xmlns:a16="http://schemas.microsoft.com/office/drawing/2014/main" id="{BB161C41-C341-1542-8985-9CC0C4EB3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29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9" name="Text Box 232">
            <a:extLst>
              <a:ext uri="{FF2B5EF4-FFF2-40B4-BE49-F238E27FC236}">
                <a16:creationId xmlns:a16="http://schemas.microsoft.com/office/drawing/2014/main" id="{7AA61C6F-FB02-2C4C-85F0-B0F522025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1387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can square the network size by adding one link per node</a:t>
            </a:r>
          </a:p>
        </p:txBody>
      </p:sp>
      <p:sp>
        <p:nvSpPr>
          <p:cNvPr id="105490" name="Text Box 234">
            <a:extLst>
              <a:ext uri="{FF2B5EF4-FFF2-40B4-BE49-F238E27FC236}">
                <a16:creationId xmlns:a16="http://schemas.microsoft.com/office/drawing/2014/main" id="{D0A93D52-925A-5A47-A398-3D4A681B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800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Also known in the literature as OTIS (optical transpose interconnect system) network</a:t>
            </a:r>
            <a:endParaRPr lang="en-US" altLang="en-US" sz="16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65B934-17EE-A546-B4C1-35DFF45965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F2421-0684-414C-841A-2B53D423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6500" name="Slide Number Placeholder 5">
            <a:extLst>
              <a:ext uri="{FF2B5EF4-FFF2-40B4-BE49-F238E27FC236}">
                <a16:creationId xmlns:a16="http://schemas.microsoft.com/office/drawing/2014/main" id="{FE5C2542-C9C4-5144-BBD0-8846FF15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3C0978B-072E-DC40-8D38-CA5A31BE1DF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/>
          </a:p>
        </p:txBody>
      </p:sp>
      <p:sp>
        <p:nvSpPr>
          <p:cNvPr id="106501" name="Rectangle 2">
            <a:extLst>
              <a:ext uri="{FF2B5EF4-FFF2-40B4-BE49-F238E27FC236}">
                <a16:creationId xmlns:a16="http://schemas.microsoft.com/office/drawing/2014/main" id="{60E79421-E21F-1F43-B2A4-DC41A08AE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Swapped Networks Are Maximally Fault-Tolerant</a:t>
            </a:r>
          </a:p>
        </p:txBody>
      </p:sp>
      <p:sp>
        <p:nvSpPr>
          <p:cNvPr id="106502" name="Text Box 55">
            <a:extLst>
              <a:ext uri="{FF2B5EF4-FFF2-40B4-BE49-F238E27FC236}">
                <a16:creationId xmlns:a16="http://schemas.microsoft.com/office/drawing/2014/main" id="{41FE5D9F-39DA-B44B-B731-C1178169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1828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One case of several cases in the proof, corresponding to source and destination nodes being in different clusters</a:t>
            </a:r>
          </a:p>
        </p:txBody>
      </p:sp>
      <p:pic>
        <p:nvPicPr>
          <p:cNvPr id="106503" name="Picture 57">
            <a:extLst>
              <a:ext uri="{FF2B5EF4-FFF2-40B4-BE49-F238E27FC236}">
                <a16:creationId xmlns:a16="http://schemas.microsoft.com/office/drawing/2014/main" id="{36B0010B-0105-5E48-825C-3523A2BE4A7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6934200" cy="4275138"/>
          </a:xfrm>
          <a:noFill/>
        </p:spPr>
      </p:pic>
      <p:sp>
        <p:nvSpPr>
          <p:cNvPr id="106504" name="Text Box 47">
            <a:extLst>
              <a:ext uri="{FF2B5EF4-FFF2-40B4-BE49-F238E27FC236}">
                <a16:creationId xmlns:a16="http://schemas.microsoft.com/office/drawing/2014/main" id="{B685920A-1C0B-1545-BEBE-698F3FBC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any connected, degree-</a:t>
            </a:r>
            <a:r>
              <a:rPr lang="en-US" altLang="en-US" sz="2000" i="1"/>
              <a:t>d</a:t>
            </a:r>
            <a:r>
              <a:rPr lang="en-US" altLang="en-US" sz="2000"/>
              <a:t> basis network </a:t>
            </a:r>
            <a:r>
              <a:rPr lang="en-US" altLang="en-US" sz="2000" i="1"/>
              <a:t>G</a:t>
            </a:r>
            <a:r>
              <a:rPr lang="en-US" altLang="en-US" sz="2000"/>
              <a:t>, Swap(</a:t>
            </a:r>
            <a:r>
              <a:rPr lang="en-US" altLang="en-US" sz="2000" i="1"/>
              <a:t>G</a:t>
            </a:r>
            <a:r>
              <a:rPr lang="en-US" altLang="en-US" sz="2000"/>
              <a:t>) = OTIS(</a:t>
            </a:r>
            <a:r>
              <a:rPr lang="en-US" altLang="en-US" sz="2000" i="1"/>
              <a:t>G</a:t>
            </a:r>
            <a:r>
              <a:rPr lang="en-US" altLang="en-US" sz="2000"/>
              <a:t>) has the maximal connectivity of </a:t>
            </a:r>
            <a:r>
              <a:rPr lang="en-US" altLang="en-US" sz="2000" i="1"/>
              <a:t>d</a:t>
            </a:r>
            <a:r>
              <a:rPr lang="en-US" altLang="en-US" sz="2000"/>
              <a:t> and can thus tolerate up to </a:t>
            </a:r>
            <a:r>
              <a:rPr lang="en-US" altLang="en-US" sz="2000" i="1"/>
              <a:t>d</a:t>
            </a:r>
            <a:r>
              <a:rPr lang="en-US" altLang="en-US" sz="2000"/>
              <a:t> – 1 faults</a:t>
            </a:r>
            <a:endParaRPr lang="en-US" altLang="en-US" sz="2000" i="1"/>
          </a:p>
        </p:txBody>
      </p:sp>
      <p:sp>
        <p:nvSpPr>
          <p:cNvPr id="106505" name="Text Box 5">
            <a:extLst>
              <a:ext uri="{FF2B5EF4-FFF2-40B4-BE49-F238E27FC236}">
                <a16:creationId xmlns:a16="http://schemas.microsoft.com/office/drawing/2014/main" id="{D0299C80-FADF-8145-BD37-2E77C6AAA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Source: Chen, Xiao, Parhami,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IEEE TPDS, March 2009</a:t>
            </a:r>
            <a:endParaRPr lang="en-US" altLang="en-US" sz="1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6425CD-2F4A-264C-A967-75300DAD99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2A876DE-E05F-1C44-BA30-2152EAED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7524" name="Slide Number Placeholder 5">
            <a:extLst>
              <a:ext uri="{FF2B5EF4-FFF2-40B4-BE49-F238E27FC236}">
                <a16:creationId xmlns:a16="http://schemas.microsoft.com/office/drawing/2014/main" id="{05CE5C0F-3407-1A48-8868-7D1E22F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FC0F9DF-42EB-DD43-ADDA-7C19FABF102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/>
          </a:p>
        </p:txBody>
      </p:sp>
      <p:sp>
        <p:nvSpPr>
          <p:cNvPr id="107525" name="Rectangle 2">
            <a:extLst>
              <a:ext uri="{FF2B5EF4-FFF2-40B4-BE49-F238E27FC236}">
                <a16:creationId xmlns:a16="http://schemas.microsoft.com/office/drawing/2014/main" id="{4BC66419-6A59-CA4B-8A8D-CBCD1C567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Biswapped Networks</a:t>
            </a:r>
          </a:p>
        </p:txBody>
      </p:sp>
      <p:sp>
        <p:nvSpPr>
          <p:cNvPr id="107526" name="Rectangle 3">
            <a:extLst>
              <a:ext uri="{FF2B5EF4-FFF2-40B4-BE49-F238E27FC236}">
                <a16:creationId xmlns:a16="http://schemas.microsoft.com/office/drawing/2014/main" id="{AD4D4865-2AF6-1F43-A1FF-F45B7C0F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7527" name="Rectangle 4">
            <a:extLst>
              <a:ext uri="{FF2B5EF4-FFF2-40B4-BE49-F238E27FC236}">
                <a16:creationId xmlns:a16="http://schemas.microsoft.com/office/drawing/2014/main" id="{A9AC064B-BEED-0041-90E9-3D728A0A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7528" name="Text Box 47">
            <a:extLst>
              <a:ext uri="{FF2B5EF4-FFF2-40B4-BE49-F238E27FC236}">
                <a16:creationId xmlns:a16="http://schemas.microsoft.com/office/drawing/2014/main" id="{3030FB15-D31F-1A4D-AE29-CD2D3D4B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Build a 2</a:t>
            </a:r>
            <a:r>
              <a:rPr lang="en-US" altLang="en-US" sz="2000" i="1"/>
              <a:t>p</a:t>
            </a:r>
            <a:r>
              <a:rPr lang="en-US" altLang="en-US" sz="2000" baseline="30000"/>
              <a:t>2</a:t>
            </a:r>
            <a:r>
              <a:rPr lang="en-US" altLang="en-US" sz="2000"/>
              <a:t>-node network using </a:t>
            </a:r>
            <a:r>
              <a:rPr lang="en-US" altLang="en-US" sz="2000" i="1"/>
              <a:t>p</a:t>
            </a:r>
            <a:r>
              <a:rPr lang="en-US" altLang="en-US" sz="2000"/>
              <a:t>-node building blocks (nuclei or clusters) by connecting node </a:t>
            </a:r>
            <a:r>
              <a:rPr lang="en-US" altLang="en-US" sz="2000" i="1"/>
              <a:t>i</a:t>
            </a:r>
            <a:r>
              <a:rPr lang="en-US" altLang="en-US" sz="2000"/>
              <a:t> in cluster </a:t>
            </a:r>
            <a:r>
              <a:rPr lang="en-US" altLang="en-US" sz="2000" i="1"/>
              <a:t>j</a:t>
            </a:r>
            <a:r>
              <a:rPr lang="en-US" altLang="en-US" sz="2000"/>
              <a:t> of part 0 to node </a:t>
            </a:r>
            <a:r>
              <a:rPr lang="en-US" altLang="en-US" sz="2000" i="1"/>
              <a:t>j</a:t>
            </a:r>
            <a:r>
              <a:rPr lang="en-US" altLang="en-US" sz="2000"/>
              <a:t> in cluster </a:t>
            </a:r>
            <a:r>
              <a:rPr lang="en-US" altLang="en-US" sz="2000" i="1"/>
              <a:t>i </a:t>
            </a:r>
            <a:r>
              <a:rPr lang="en-US" altLang="en-US" sz="2000"/>
              <a:t>of part 1</a:t>
            </a:r>
          </a:p>
        </p:txBody>
      </p:sp>
      <p:pic>
        <p:nvPicPr>
          <p:cNvPr id="107529" name="Picture 57">
            <a:extLst>
              <a:ext uri="{FF2B5EF4-FFF2-40B4-BE49-F238E27FC236}">
                <a16:creationId xmlns:a16="http://schemas.microsoft.com/office/drawing/2014/main" id="{E7C12AFD-2F14-2D44-A105-316C2FE556E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57400"/>
            <a:ext cx="7696200" cy="3983038"/>
          </a:xfrm>
          <a:noFill/>
        </p:spPr>
      </p:pic>
      <p:grpSp>
        <p:nvGrpSpPr>
          <p:cNvPr id="107530" name="Group 61">
            <a:extLst>
              <a:ext uri="{FF2B5EF4-FFF2-40B4-BE49-F238E27FC236}">
                <a16:creationId xmlns:a16="http://schemas.microsoft.com/office/drawing/2014/main" id="{044883DB-A3EC-334B-804B-47C17D7D7A0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3048000" cy="1905000"/>
            <a:chOff x="240" y="1200"/>
            <a:chExt cx="1920" cy="1200"/>
          </a:xfrm>
        </p:grpSpPr>
        <p:sp>
          <p:nvSpPr>
            <p:cNvPr id="107540" name="Text Box 55">
              <a:extLst>
                <a:ext uri="{FF2B5EF4-FFF2-40B4-BE49-F238E27FC236}">
                  <a16:creationId xmlns:a16="http://schemas.microsoft.com/office/drawing/2014/main" id="{CBB49EC8-6172-F24C-956E-26E666CD1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00"/>
              <a:ext cx="87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</a:rPr>
                <a:t>p</a:t>
              </a:r>
              <a:r>
                <a:rPr lang="en-US" altLang="en-US" sz="2000">
                  <a:solidFill>
                    <a:srgbClr val="FF0000"/>
                  </a:solidFill>
                </a:rPr>
                <a:t>-node basis network</a:t>
              </a:r>
            </a:p>
          </p:txBody>
        </p:sp>
        <p:sp>
          <p:nvSpPr>
            <p:cNvPr id="107541" name="Oval 59">
              <a:extLst>
                <a:ext uri="{FF2B5EF4-FFF2-40B4-BE49-F238E27FC236}">
                  <a16:creationId xmlns:a16="http://schemas.microsoft.com/office/drawing/2014/main" id="{8D3C8EEB-1E9A-6542-AF33-A8E7F8CC7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96"/>
              <a:ext cx="1152" cy="11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7542" name="Line 60">
              <a:extLst>
                <a:ext uri="{FF2B5EF4-FFF2-40B4-BE49-F238E27FC236}">
                  <a16:creationId xmlns:a16="http://schemas.microsoft.com/office/drawing/2014/main" id="{29E698FC-D457-F448-9F5A-52D3C2B17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440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31" name="Group 64">
            <a:extLst>
              <a:ext uri="{FF2B5EF4-FFF2-40B4-BE49-F238E27FC236}">
                <a16:creationId xmlns:a16="http://schemas.microsoft.com/office/drawing/2014/main" id="{CE716EF1-2631-4B4A-B6C9-B61CA8D366B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52600"/>
            <a:ext cx="6858000" cy="396875"/>
            <a:chOff x="1104" y="1104"/>
            <a:chExt cx="4320" cy="250"/>
          </a:xfrm>
        </p:grpSpPr>
        <p:sp>
          <p:nvSpPr>
            <p:cNvPr id="107538" name="Line 62">
              <a:extLst>
                <a:ext uri="{FF2B5EF4-FFF2-40B4-BE49-F238E27FC236}">
                  <a16:creationId xmlns:a16="http://schemas.microsoft.com/office/drawing/2014/main" id="{7A822D7E-3CD4-3043-9727-44546D76B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248"/>
              <a:ext cx="43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Text Box 63">
              <a:extLst>
                <a:ext uri="{FF2B5EF4-FFF2-40B4-BE49-F238E27FC236}">
                  <a16:creationId xmlns:a16="http://schemas.microsoft.com/office/drawing/2014/main" id="{AC33B385-DCFA-EE47-9B43-84E2CB769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104"/>
              <a:ext cx="712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accent2"/>
                  </a:solidFill>
                </a:rPr>
                <a:t>p</a:t>
              </a:r>
              <a:r>
                <a:rPr lang="en-US" altLang="en-US" sz="2000">
                  <a:solidFill>
                    <a:schemeClr val="accent2"/>
                  </a:solidFill>
                </a:rPr>
                <a:t> copies</a:t>
              </a:r>
            </a:p>
          </p:txBody>
        </p:sp>
      </p:grpSp>
      <p:grpSp>
        <p:nvGrpSpPr>
          <p:cNvPr id="107532" name="Group 70">
            <a:extLst>
              <a:ext uri="{FF2B5EF4-FFF2-40B4-BE49-F238E27FC236}">
                <a16:creationId xmlns:a16="http://schemas.microsoft.com/office/drawing/2014/main" id="{DEC8346D-0A97-1F46-A01E-153AA1C5620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429000"/>
            <a:ext cx="1143000" cy="1765300"/>
            <a:chOff x="192" y="2160"/>
            <a:chExt cx="720" cy="1112"/>
          </a:xfrm>
        </p:grpSpPr>
        <p:sp>
          <p:nvSpPr>
            <p:cNvPr id="107533" name="Text Box 65">
              <a:extLst>
                <a:ext uri="{FF2B5EF4-FFF2-40B4-BE49-F238E27FC236}">
                  <a16:creationId xmlns:a16="http://schemas.microsoft.com/office/drawing/2014/main" id="{4B193169-76BE-1F48-AC59-314D89F28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448"/>
              <a:ext cx="4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C00CC"/>
                  </a:solidFill>
                </a:rPr>
                <a:t>Two parts</a:t>
              </a:r>
            </a:p>
          </p:txBody>
        </p:sp>
        <p:sp>
          <p:nvSpPr>
            <p:cNvPr id="107534" name="Line 66">
              <a:extLst>
                <a:ext uri="{FF2B5EF4-FFF2-40B4-BE49-F238E27FC236}">
                  <a16:creationId xmlns:a16="http://schemas.microsoft.com/office/drawing/2014/main" id="{7ADF40F6-0607-FA4D-B384-F27616D34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208"/>
              <a:ext cx="288" cy="33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5" name="Line 67">
              <a:extLst>
                <a:ext uri="{FF2B5EF4-FFF2-40B4-BE49-F238E27FC236}">
                  <a16:creationId xmlns:a16="http://schemas.microsoft.com/office/drawing/2014/main" id="{ECDE87E0-2596-2D46-871C-71A887DBE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880"/>
              <a:ext cx="288" cy="38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6" name="Text Box 68">
              <a:extLst>
                <a:ext uri="{FF2B5EF4-FFF2-40B4-BE49-F238E27FC236}">
                  <a16:creationId xmlns:a16="http://schemas.microsoft.com/office/drawing/2014/main" id="{7AB73440-85EB-784E-B94F-54540CDA6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16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C00CC"/>
                  </a:solidFill>
                </a:rPr>
                <a:t>0</a:t>
              </a:r>
            </a:p>
          </p:txBody>
        </p:sp>
        <p:sp>
          <p:nvSpPr>
            <p:cNvPr id="107537" name="Text Box 69">
              <a:extLst>
                <a:ext uri="{FF2B5EF4-FFF2-40B4-BE49-F238E27FC236}">
                  <a16:creationId xmlns:a16="http://schemas.microsoft.com/office/drawing/2014/main" id="{48CE1768-7169-2E4F-BBB5-94249D5B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02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C00CC"/>
                  </a:solidFill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1E4AB9-9824-334B-AD64-4645541C9C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7B41AA5-6B24-6C41-835A-61FAFAAD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8548" name="Slide Number Placeholder 5">
            <a:extLst>
              <a:ext uri="{FF2B5EF4-FFF2-40B4-BE49-F238E27FC236}">
                <a16:creationId xmlns:a16="http://schemas.microsoft.com/office/drawing/2014/main" id="{697D45FE-D625-EA40-95E3-6A9EA72C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04C0C66-F5B3-9547-9DC8-5FAC20371CA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/>
          </a:p>
        </p:txBody>
      </p:sp>
      <p:sp>
        <p:nvSpPr>
          <p:cNvPr id="108549" name="Rectangle 2">
            <a:extLst>
              <a:ext uri="{FF2B5EF4-FFF2-40B4-BE49-F238E27FC236}">
                <a16:creationId xmlns:a16="http://schemas.microsoft.com/office/drawing/2014/main" id="{9B6E4B2E-7ED0-134C-9391-3A82BA500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Data-Center Networks</a:t>
            </a:r>
          </a:p>
        </p:txBody>
      </p:sp>
      <p:sp>
        <p:nvSpPr>
          <p:cNvPr id="108550" name="Rectangle 3">
            <a:extLst>
              <a:ext uri="{FF2B5EF4-FFF2-40B4-BE49-F238E27FC236}">
                <a16:creationId xmlns:a16="http://schemas.microsoft.com/office/drawing/2014/main" id="{76E962A9-2C5C-624C-B7C7-2C1873148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8551" name="Rectangle 4">
            <a:extLst>
              <a:ext uri="{FF2B5EF4-FFF2-40B4-BE49-F238E27FC236}">
                <a16:creationId xmlns:a16="http://schemas.microsoft.com/office/drawing/2014/main" id="{2641E91E-24DA-5145-96DE-1B807025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8552" name="Text Box 47">
            <a:extLst>
              <a:ext uri="{FF2B5EF4-FFF2-40B4-BE49-F238E27FC236}">
                <a16:creationId xmlns:a16="http://schemas.microsoft.com/office/drawing/2014/main" id="{510CCF9C-B465-6443-8DBE-A5B9F6E1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036638"/>
            <a:ext cx="85185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Data-center communication patterns are different from parallel processors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Current networks are variations of the fat-tree concept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Two competing approaches: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- Specialized hardware and communication protocols (e.g., InfiniBand)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- Commodity Ethernet switches and routers for interconnecting clusters</a:t>
            </a:r>
          </a:p>
        </p:txBody>
      </p:sp>
      <p:pic>
        <p:nvPicPr>
          <p:cNvPr id="108553" name="Picture 2" descr="Image result for data center network">
            <a:extLst>
              <a:ext uri="{FF2B5EF4-FFF2-40B4-BE49-F238E27FC236}">
                <a16:creationId xmlns:a16="http://schemas.microsoft.com/office/drawing/2014/main" id="{E7A49C99-A806-C348-A2D7-7D1708EB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1111" b="28889"/>
          <a:stretch>
            <a:fillRect/>
          </a:stretch>
        </p:blipFill>
        <p:spPr bwMode="auto">
          <a:xfrm>
            <a:off x="358775" y="2941638"/>
            <a:ext cx="84264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6DF48-CDC9-D643-A4AE-1B0E3BBB3A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376B25-4D74-5D46-8F3E-D8525C94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9572" name="Slide Number Placeholder 5">
            <a:extLst>
              <a:ext uri="{FF2B5EF4-FFF2-40B4-BE49-F238E27FC236}">
                <a16:creationId xmlns:a16="http://schemas.microsoft.com/office/drawing/2014/main" id="{75ED8E9A-A828-224D-ACA9-05DF4BD2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11C7366-8626-E340-B5F3-23E76C94E40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/>
          </a:p>
        </p:txBody>
      </p:sp>
      <p:sp>
        <p:nvSpPr>
          <p:cNvPr id="109573" name="Rectangle 2">
            <a:extLst>
              <a:ext uri="{FF2B5EF4-FFF2-40B4-BE49-F238E27FC236}">
                <a16:creationId xmlns:a16="http://schemas.microsoft.com/office/drawing/2014/main" id="{EBA3B74F-9546-9A4E-9FE0-E70335E2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16.6  Multistage Interconnection Networks</a:t>
            </a:r>
          </a:p>
        </p:txBody>
      </p:sp>
      <p:sp>
        <p:nvSpPr>
          <p:cNvPr id="109574" name="Text Box 4">
            <a:extLst>
              <a:ext uri="{FF2B5EF4-FFF2-40B4-BE49-F238E27FC236}">
                <a16:creationId xmlns:a16="http://schemas.microsoft.com/office/drawing/2014/main" id="{38BF4E83-345E-7840-ACBE-839C6F58A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35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Numerous indirect  or multistage interconnection networks (MINs) have been proposed for, or used in, parallel computers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They differ in topological, performance, robustness, and realizability attributes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have already seen the butterfly, hierarchical bus, bene</a:t>
            </a:r>
            <a:r>
              <a:rPr lang="en-US" altLang="en-US" sz="2000">
                <a:cs typeface="Arial" panose="020B0604020202020204" pitchFamily="34" charset="0"/>
              </a:rPr>
              <a:t>š</a:t>
            </a:r>
            <a:r>
              <a:rPr lang="en-US" altLang="en-US" sz="2000"/>
              <a:t>, and ADM networks</a:t>
            </a: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87CA9C4D-7D84-584F-855B-2EF8F1E5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32004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4.8 (modified)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sea of indirect interconnection networks.</a:t>
            </a:r>
          </a:p>
        </p:txBody>
      </p:sp>
      <p:sp>
        <p:nvSpPr>
          <p:cNvPr id="109576" name="Rectangle 19">
            <a:extLst>
              <a:ext uri="{FF2B5EF4-FFF2-40B4-BE49-F238E27FC236}">
                <a16:creationId xmlns:a16="http://schemas.microsoft.com/office/drawing/2014/main" id="{F6C192C5-D47D-6A4B-91EB-7637A21A6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287338"/>
            <a:ext cx="184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11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9577" name="Picture 18" descr="C:\MyDocs\hot\nets-indirect.jpg">
            <a:extLst>
              <a:ext uri="{FF2B5EF4-FFF2-40B4-BE49-F238E27FC236}">
                <a16:creationId xmlns:a16="http://schemas.microsoft.com/office/drawing/2014/main" id="{BEE06E41-EF4C-3343-9B06-50201CC2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5022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2BAC36-177F-4B4D-995B-D71769E06F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6829A78-21CF-634D-BD57-9DC03F1A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10596" name="Slide Number Placeholder 5">
            <a:extLst>
              <a:ext uri="{FF2B5EF4-FFF2-40B4-BE49-F238E27FC236}">
                <a16:creationId xmlns:a16="http://schemas.microsoft.com/office/drawing/2014/main" id="{612DF135-A393-E045-8F7A-0D618389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B262F2B-0C45-CE41-8997-D743C08C770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/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982A7856-5ECD-7044-9E0C-586716FC7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0598" name="Rectangle 8">
            <a:extLst>
              <a:ext uri="{FF2B5EF4-FFF2-40B4-BE49-F238E27FC236}">
                <a16:creationId xmlns:a16="http://schemas.microsoft.com/office/drawing/2014/main" id="{9C54D48D-224B-0140-952F-08B36CB27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Self-Routing Permutation Networks</a:t>
            </a:r>
          </a:p>
        </p:txBody>
      </p:sp>
      <p:sp>
        <p:nvSpPr>
          <p:cNvPr id="110599" name="Text Box 6">
            <a:extLst>
              <a:ext uri="{FF2B5EF4-FFF2-40B4-BE49-F238E27FC236}">
                <a16:creationId xmlns:a16="http://schemas.microsoft.com/office/drawing/2014/main" id="{15758400-88B3-EF45-9C86-6F94A993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2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Do there exist self-routing permutation networks? (The butterfly network is self-routing, but it is not a permutation network)</a:t>
            </a:r>
          </a:p>
        </p:txBody>
      </p:sp>
      <p:sp>
        <p:nvSpPr>
          <p:cNvPr id="110600" name="Text Box 7">
            <a:extLst>
              <a:ext uri="{FF2B5EF4-FFF2-40B4-BE49-F238E27FC236}">
                <a16:creationId xmlns:a16="http://schemas.microsoft.com/office/drawing/2014/main" id="{9E16DDB2-5C18-7E4B-9E23-B0630F7E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32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Permutation routing through a MIN is the same problem as sorting     </a:t>
            </a:r>
          </a:p>
        </p:txBody>
      </p:sp>
      <p:grpSp>
        <p:nvGrpSpPr>
          <p:cNvPr id="110601" name="Group 10">
            <a:extLst>
              <a:ext uri="{FF2B5EF4-FFF2-40B4-BE49-F238E27FC236}">
                <a16:creationId xmlns:a16="http://schemas.microsoft.com/office/drawing/2014/main" id="{78F7B5A6-B85D-F146-AE6C-704EE2285EA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09800"/>
            <a:ext cx="8839200" cy="3902075"/>
            <a:chOff x="96" y="1392"/>
            <a:chExt cx="5568" cy="2458"/>
          </a:xfrm>
        </p:grpSpPr>
        <p:sp>
          <p:nvSpPr>
            <p:cNvPr id="110602" name="Text Box 3">
              <a:extLst>
                <a:ext uri="{FF2B5EF4-FFF2-40B4-BE49-F238E27FC236}">
                  <a16:creationId xmlns:a16="http://schemas.microsoft.com/office/drawing/2014/main" id="{F03C409F-CE89-0045-8027-CE651FE79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0"/>
              <a:ext cx="46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16.14    </a:t>
              </a:r>
              <a:r>
                <a:rPr lang="en-US" altLang="en-US" sz="2000"/>
                <a:t>Example of sorting on a binary radix sort network.</a:t>
              </a:r>
            </a:p>
          </p:txBody>
        </p:sp>
        <p:graphicFrame>
          <p:nvGraphicFramePr>
            <p:cNvPr id="110603" name="Object 8">
              <a:extLst>
                <a:ext uri="{FF2B5EF4-FFF2-40B4-BE49-F238E27FC236}">
                  <a16:creationId xmlns:a16="http://schemas.microsoft.com/office/drawing/2014/main" id="{4A68190C-FD1A-E843-BC37-AE8DBEDAAC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392"/>
            <a:ext cx="5568" cy="2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4" r:id="rId3" imgW="3733800" imgH="1473200" progId="MSDraw.Drawing.8.2">
                    <p:embed/>
                  </p:oleObj>
                </mc:Choice>
                <mc:Fallback>
                  <p:oleObj r:id="rId3" imgW="3733800" imgH="1473200" progId="MSDraw.Drawing.8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392"/>
                          <a:ext cx="5568" cy="2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112C5-B9EE-0844-B272-49E5AE84F9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B3D5BD-C785-1345-A4AC-16D14DB7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11620" name="Slide Number Placeholder 5">
            <a:extLst>
              <a:ext uri="{FF2B5EF4-FFF2-40B4-BE49-F238E27FC236}">
                <a16:creationId xmlns:a16="http://schemas.microsoft.com/office/drawing/2014/main" id="{015A6072-4BB1-D342-A08E-DB5C3EC2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A40F4BC-200A-BC4D-88E7-5E56603A353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/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BD2851EA-524B-CC44-B685-92666BA0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1622" name="Rectangle 4">
            <a:extLst>
              <a:ext uri="{FF2B5EF4-FFF2-40B4-BE49-F238E27FC236}">
                <a16:creationId xmlns:a16="http://schemas.microsoft.com/office/drawing/2014/main" id="{0C50F88F-6077-8442-A64D-BEF15CE8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Partial List of Important MINs</a:t>
            </a:r>
          </a:p>
        </p:txBody>
      </p:sp>
      <p:sp>
        <p:nvSpPr>
          <p:cNvPr id="111623" name="Text Box 10">
            <a:extLst>
              <a:ext uri="{FF2B5EF4-FFF2-40B4-BE49-F238E27FC236}">
                <a16:creationId xmlns:a16="http://schemas.microsoft.com/office/drawing/2014/main" id="{219E7CE0-0A46-534D-A8B5-5E8ABAB9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229600" cy="50831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8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Augmented data manipulator (ADM)</a:t>
            </a:r>
            <a:r>
              <a:rPr lang="en-US" altLang="en-US" sz="1600"/>
              <a:t>: aka unfolded PM2I (Fig. 15.12)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Banyan</a:t>
            </a:r>
            <a:r>
              <a:rPr lang="en-US" altLang="en-US" sz="1600"/>
              <a:t>: Any MIN with a unique path between any input and any output (e.g. butterfly)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Baseline</a:t>
            </a:r>
            <a:r>
              <a:rPr lang="en-US" altLang="en-US" sz="1600"/>
              <a:t>: Butterfly network with nodes labeled differently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Beneš</a:t>
            </a:r>
            <a:r>
              <a:rPr lang="en-US" altLang="en-US" sz="1600"/>
              <a:t>: Back-to-back butterfly networks, sharing one column (Figs. 15.9-10)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Bidelta</a:t>
            </a:r>
            <a:r>
              <a:rPr lang="en-US" altLang="en-US" sz="1600"/>
              <a:t>: A MIN that is a delta network in either direction 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Butterfly</a:t>
            </a:r>
            <a:r>
              <a:rPr lang="en-US" altLang="en-US" sz="1600"/>
              <a:t>: aka unfolded hypercube (Figs. 6.9, 15.4-5)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Data manipulator</a:t>
            </a:r>
            <a:r>
              <a:rPr lang="en-US" altLang="en-US" sz="1600"/>
              <a:t>: Same as ADM, but with switches in a column restricted to same state  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Delta</a:t>
            </a:r>
            <a:r>
              <a:rPr lang="en-US" altLang="en-US" sz="1600"/>
              <a:t>: Any MIN for which the outputs of each switch have distinct labels (say 0 and 1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2 </a:t>
            </a:r>
            <a:r>
              <a:rPr lang="en-US" altLang="en-US" sz="1600">
                <a:sym typeface="Symbol" pitchFamily="2" charset="2"/>
              </a:rPr>
              <a:t></a:t>
            </a:r>
            <a:r>
              <a:rPr lang="en-US" altLang="en-US" sz="1600"/>
              <a:t> 2 switches) and path label, composed of concatenating switch output labels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leading from an input to an output depends only on the output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Flip</a:t>
            </a:r>
            <a:r>
              <a:rPr lang="en-US" altLang="en-US" sz="1600"/>
              <a:t>: Reverse of the omega network (inputs </a:t>
            </a:r>
            <a:r>
              <a:rPr lang="en-US" altLang="en-US" sz="1600">
                <a:sym typeface="Symbol" pitchFamily="2" charset="2"/>
              </a:rPr>
              <a:t></a:t>
            </a:r>
            <a:r>
              <a:rPr lang="en-US" altLang="en-US" sz="1600"/>
              <a:t> outputs)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Indirect cube</a:t>
            </a:r>
            <a:r>
              <a:rPr lang="en-US" altLang="en-US" sz="1600"/>
              <a:t>: Same as butterfly or omega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Omega</a:t>
            </a:r>
            <a:r>
              <a:rPr lang="en-US" altLang="en-US" sz="1600"/>
              <a:t>: Multi-stage shuffle-exchange network; isomorphic to butterfly (Fig. 15.19)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Permutation</a:t>
            </a:r>
            <a:r>
              <a:rPr lang="en-US" altLang="en-US" sz="1600"/>
              <a:t>: Any MIN that can realize all permutations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Rearrangeable</a:t>
            </a:r>
            <a:r>
              <a:rPr lang="en-US" altLang="en-US" sz="1600"/>
              <a:t>: Same as permutation network</a:t>
            </a:r>
            <a:endParaRPr lang="en-US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Reverse baseline</a:t>
            </a:r>
            <a:r>
              <a:rPr lang="en-US" altLang="en-US" sz="1600"/>
              <a:t>: Baseline network, with the roles of inputs and outputs interchanged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0305BB-FC75-1949-8D03-CC8B48D9FA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777858-2C1B-B54F-8096-F79ABCBD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12644" name="Slide Number Placeholder 5">
            <a:extLst>
              <a:ext uri="{FF2B5EF4-FFF2-40B4-BE49-F238E27FC236}">
                <a16:creationId xmlns:a16="http://schemas.microsoft.com/office/drawing/2014/main" id="{87C1767D-4812-B942-9100-45D89226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B7290EA-45E3-A74F-862C-2921505FCC0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/>
          </a:p>
        </p:txBody>
      </p:sp>
      <p:sp>
        <p:nvSpPr>
          <p:cNvPr id="112645" name="Rectangle 2">
            <a:extLst>
              <a:ext uri="{FF2B5EF4-FFF2-40B4-BE49-F238E27FC236}">
                <a16:creationId xmlns:a16="http://schemas.microsoft.com/office/drawing/2014/main" id="{220F4E78-21D7-014F-BAAE-2F4FAA0D8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16.6*  Natural and Human-Made Networks</a:t>
            </a:r>
          </a:p>
        </p:txBody>
      </p:sp>
      <p:sp>
        <p:nvSpPr>
          <p:cNvPr id="112646" name="Rectangle 19">
            <a:extLst>
              <a:ext uri="{FF2B5EF4-FFF2-40B4-BE49-F238E27FC236}">
                <a16:creationId xmlns:a16="http://schemas.microsoft.com/office/drawing/2014/main" id="{765285AA-B7E4-9449-8E17-CA0299D7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287338"/>
            <a:ext cx="184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11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47" name="Picture 2" descr="http://image.slidesharecdn.com/ars15vaneck-150430160717-conversion-gate01/95/network-visualization-finetuning-layout-techniques-for-different-types-of-networks-10-638.jpg?cb=1430410272">
            <a:extLst>
              <a:ext uri="{FF2B5EF4-FFF2-40B4-BE49-F238E27FC236}">
                <a16:creationId xmlns:a16="http://schemas.microsoft.com/office/drawing/2014/main" id="{433D163D-2E71-014E-887D-15A937CC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6402" r="9920" b="10533"/>
          <a:stretch>
            <a:fillRect/>
          </a:stretch>
        </p:blipFill>
        <p:spPr bwMode="auto">
          <a:xfrm>
            <a:off x="1219200" y="1600200"/>
            <a:ext cx="768667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Text Box 4">
            <a:extLst>
              <a:ext uri="{FF2B5EF4-FFF2-40B4-BE49-F238E27FC236}">
                <a16:creationId xmlns:a16="http://schemas.microsoft.com/office/drawing/2014/main" id="{A3C54FC2-1EF9-6B4E-83D5-B4F201F7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71538"/>
            <a:ext cx="749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Since multistage networks will move to Part II’ (shared memory), the new version of this subsection will discuss the classes of small-world and scale-free networks</a:t>
            </a:r>
          </a:p>
        </p:txBody>
      </p:sp>
      <p:sp>
        <p:nvSpPr>
          <p:cNvPr id="112649" name="Text Box 4">
            <a:extLst>
              <a:ext uri="{FF2B5EF4-FFF2-40B4-BE49-F238E27FC236}">
                <a16:creationId xmlns:a16="http://schemas.microsoft.com/office/drawing/2014/main" id="{F05ED7EC-E5F9-FA44-B5B8-663569F9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68600"/>
            <a:ext cx="1930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 of a collaboration network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(e.g., co-authors of papers) showing clusters and inter-cluster connectivity</a:t>
            </a:r>
          </a:p>
        </p:txBody>
      </p:sp>
      <p:sp>
        <p:nvSpPr>
          <p:cNvPr id="112650" name="Text Box 4">
            <a:extLst>
              <a:ext uri="{FF2B5EF4-FFF2-40B4-BE49-F238E27FC236}">
                <a16:creationId xmlns:a16="http://schemas.microsoft.com/office/drawing/2014/main" id="{EB217F3D-543E-5D46-8294-D2B12C83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2190750"/>
            <a:ext cx="1676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Image credit: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Univ. Leiden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EF6E63-5856-344F-B248-84FA94E687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5D9A2F-271E-FB46-9F71-55AF6665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13668" name="Slide Number Placeholder 5">
            <a:extLst>
              <a:ext uri="{FF2B5EF4-FFF2-40B4-BE49-F238E27FC236}">
                <a16:creationId xmlns:a16="http://schemas.microsoft.com/office/drawing/2014/main" id="{329C27FA-F396-6048-AED4-61A3F21A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6660020-3309-B141-829C-901C28BD9A1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/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417680EE-3B37-AE4B-AC0B-9A900D92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Professional Connections Networks</a:t>
            </a:r>
          </a:p>
        </p:txBody>
      </p:sp>
      <p:sp>
        <p:nvSpPr>
          <p:cNvPr id="113670" name="Rectangle 19">
            <a:extLst>
              <a:ext uri="{FF2B5EF4-FFF2-40B4-BE49-F238E27FC236}">
                <a16:creationId xmlns:a16="http://schemas.microsoft.com/office/drawing/2014/main" id="{4C6AF16A-3B91-A648-955D-540A555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287338"/>
            <a:ext cx="184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11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3671" name="Picture 2" descr="Related image">
            <a:extLst>
              <a:ext uri="{FF2B5EF4-FFF2-40B4-BE49-F238E27FC236}">
                <a16:creationId xmlns:a16="http://schemas.microsoft.com/office/drawing/2014/main" id="{45804005-2239-4B4C-8692-297DB4E5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685800"/>
            <a:ext cx="8001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Text Box 4">
            <a:extLst>
              <a:ext uri="{FF2B5EF4-FFF2-40B4-BE49-F238E27FC236}">
                <a16:creationId xmlns:a16="http://schemas.microsoft.com/office/drawing/2014/main" id="{D2382794-20F8-9547-A649-79D75BB0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130300"/>
            <a:ext cx="1676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Image credit: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LinkedIn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22F459A-7967-4646-A457-251903E97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3FC21C-65CE-8041-90FE-00B27D13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2BB07B00-1497-EA44-842B-35A84EAD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E826EC0-D381-EF46-9949-BFC5FC12324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14341" name="Text Box 21">
            <a:extLst>
              <a:ext uri="{FF2B5EF4-FFF2-40B4-BE49-F238E27FC236}">
                <a16:creationId xmlns:a16="http://schemas.microsoft.com/office/drawing/2014/main" id="{99199328-BCED-5645-9388-AE5A2DF2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8574088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79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79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79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9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Dilation:</a:t>
            </a:r>
            <a:r>
              <a:rPr lang="en-US" altLang="en-US" sz="1800"/>
              <a:t>	Longest path onto which an edge is mapped (routing slowdown)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Congestion:</a:t>
            </a:r>
            <a:r>
              <a:rPr lang="en-US" altLang="en-US" sz="1800"/>
              <a:t>	Max number of edges mapped onto one edge (contention slowdown)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Load factor:</a:t>
            </a:r>
            <a:r>
              <a:rPr lang="en-US" altLang="en-US" sz="1800"/>
              <a:t>	Max number of nodes mapped onto one node (processing slowdown)</a:t>
            </a: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FC7E800A-E348-9E46-85C7-640E5212C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13.2  Embeddings and Their Usefulness</a:t>
            </a:r>
          </a:p>
        </p:txBody>
      </p:sp>
      <p:sp>
        <p:nvSpPr>
          <p:cNvPr id="14343" name="Text Box 3">
            <a:extLst>
              <a:ext uri="{FF2B5EF4-FFF2-40B4-BE49-F238E27FC236}">
                <a16:creationId xmlns:a16="http://schemas.microsoft.com/office/drawing/2014/main" id="{C1B06DFC-E99B-064E-9065-49E53E61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90600"/>
            <a:ext cx="1828800" cy="2225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13.2  Embedding a seven-node binary tree into 2D meshes of various sizes.</a:t>
            </a:r>
            <a:endParaRPr lang="en-US" altLang="en-US" sz="2000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49E2CF9-0991-3B46-A302-12BE6BD3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4345" name="Rectangle 11">
            <a:extLst>
              <a:ext uri="{FF2B5EF4-FFF2-40B4-BE49-F238E27FC236}">
                <a16:creationId xmlns:a16="http://schemas.microsoft.com/office/drawing/2014/main" id="{92D0E5DE-F368-2F45-B178-FB34F876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4346" name="Rectangle 15">
            <a:extLst>
              <a:ext uri="{FF2B5EF4-FFF2-40B4-BE49-F238E27FC236}">
                <a16:creationId xmlns:a16="http://schemas.microsoft.com/office/drawing/2014/main" id="{BA0363A9-1515-C74D-8A70-DBC6541B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4347" name="Object 14">
            <a:extLst>
              <a:ext uri="{FF2B5EF4-FFF2-40B4-BE49-F238E27FC236}">
                <a16:creationId xmlns:a16="http://schemas.microsoft.com/office/drawing/2014/main" id="{51227588-36F5-914E-8AA7-9D3EE29ED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6705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r:id="rId3" imgW="4051300" imgH="2527300" progId="MSDraw.Drawing.8.2">
                  <p:embed/>
                </p:oleObj>
              </mc:Choice>
              <mc:Fallback>
                <p:oleObj r:id="rId3" imgW="4051300" imgH="2527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67056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12">
            <a:extLst>
              <a:ext uri="{FF2B5EF4-FFF2-40B4-BE49-F238E27FC236}">
                <a16:creationId xmlns:a16="http://schemas.microsoft.com/office/drawing/2014/main" id="{A6A51297-A356-154B-8F30-B2807F3F3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1600200" cy="644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Dilation = 1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Congestion = 1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Load factor = 1</a:t>
            </a:r>
          </a:p>
        </p:txBody>
      </p:sp>
      <p:sp>
        <p:nvSpPr>
          <p:cNvPr id="14349" name="Text Box 19">
            <a:extLst>
              <a:ext uri="{FF2B5EF4-FFF2-40B4-BE49-F238E27FC236}">
                <a16:creationId xmlns:a16="http://schemas.microsoft.com/office/drawing/2014/main" id="{57EAA37F-C88E-3C46-BBA2-4810A6A2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1600200" cy="644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Dilation = 2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Congestion = 2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Load factor = 1</a:t>
            </a:r>
          </a:p>
        </p:txBody>
      </p:sp>
      <p:sp>
        <p:nvSpPr>
          <p:cNvPr id="14350" name="Text Box 20">
            <a:extLst>
              <a:ext uri="{FF2B5EF4-FFF2-40B4-BE49-F238E27FC236}">
                <a16:creationId xmlns:a16="http://schemas.microsoft.com/office/drawing/2014/main" id="{9BFBF69B-33C2-4445-8887-39075209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1600200" cy="644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Dilation = 1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Congestion = 2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Load factor = 2</a:t>
            </a:r>
          </a:p>
        </p:txBody>
      </p:sp>
      <p:sp>
        <p:nvSpPr>
          <p:cNvPr id="14351" name="Text Box 22">
            <a:extLst>
              <a:ext uri="{FF2B5EF4-FFF2-40B4-BE49-F238E27FC236}">
                <a16:creationId xmlns:a16="http://schemas.microsoft.com/office/drawing/2014/main" id="{369B3DE3-57F3-064D-B369-AD805A5F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05200"/>
            <a:ext cx="18446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Expansion: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ratio of the number of nodes (9/7, 8/7, and 4/7 here)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EAB5B88-28B9-0C45-BDD7-5D5221016A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989DB6D-76D9-804C-B600-20CE5214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B4F5C2DA-9E4D-4E42-A775-7CD0926C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337DC27-22C9-EA41-9A79-F1EA0C66F70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7B3BD46F-EC60-2843-BD7A-729FF4A3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13.3  Embedding of Arrays and Trees</a:t>
            </a:r>
          </a:p>
        </p:txBody>
      </p:sp>
      <p:sp>
        <p:nvSpPr>
          <p:cNvPr id="15366" name="Rectangle 1038">
            <a:extLst>
              <a:ext uri="{FF2B5EF4-FFF2-40B4-BE49-F238E27FC236}">
                <a16:creationId xmlns:a16="http://schemas.microsoft.com/office/drawing/2014/main" id="{2378C085-E299-704B-B3C1-AF710F32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5367" name="Rectangle 1044">
            <a:extLst>
              <a:ext uri="{FF2B5EF4-FFF2-40B4-BE49-F238E27FC236}">
                <a16:creationId xmlns:a16="http://schemas.microsoft.com/office/drawing/2014/main" id="{4610998F-0351-794F-B7DA-94ACCAF6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5368" name="Rectangle 1047">
            <a:extLst>
              <a:ext uri="{FF2B5EF4-FFF2-40B4-BE49-F238E27FC236}">
                <a16:creationId xmlns:a16="http://schemas.microsoft.com/office/drawing/2014/main" id="{F70A08EF-08BE-884F-8819-EED970315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5369" name="Rectangle 1050">
            <a:extLst>
              <a:ext uri="{FF2B5EF4-FFF2-40B4-BE49-F238E27FC236}">
                <a16:creationId xmlns:a16="http://schemas.microsoft.com/office/drawing/2014/main" id="{DB883079-F7FA-0349-98EA-5DC187FC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5370" name="Text Box 1060">
            <a:extLst>
              <a:ext uri="{FF2B5EF4-FFF2-40B4-BE49-F238E27FC236}">
                <a16:creationId xmlns:a16="http://schemas.microsoft.com/office/drawing/2014/main" id="{82A614A5-74F7-7A40-B1DA-45DB76C3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860425"/>
            <a:ext cx="8137525" cy="1938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Hamiltonicity is an important property of a 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graph with </a:t>
            </a:r>
            <a:r>
              <a:rPr lang="en-US" altLang="en-US" sz="2000" i="1"/>
              <a:t>n</a:t>
            </a:r>
            <a:r>
              <a:rPr lang="en-US" altLang="en-US" sz="2000"/>
              <a:t> nodes is Hamiltonian if the </a:t>
            </a:r>
            <a:r>
              <a:rPr lang="en-US" altLang="en-US" sz="2000" i="1"/>
              <a:t>n</a:t>
            </a:r>
            <a:r>
              <a:rPr lang="en-US" altLang="en-US" sz="2000"/>
              <a:t>-node cycle is its subgraph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More generally, embedding of cycles of various lengths in an intact or faulty network of nodes may be sought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Bridges of Konigsberg: Find a path that crosses each bridge once</a:t>
            </a:r>
          </a:p>
        </p:txBody>
      </p:sp>
      <p:pic>
        <p:nvPicPr>
          <p:cNvPr id="15371" name="Picture 1">
            <a:extLst>
              <a:ext uri="{FF2B5EF4-FFF2-40B4-BE49-F238E27FC236}">
                <a16:creationId xmlns:a16="http://schemas.microsoft.com/office/drawing/2014/main" id="{9812A1B0-518C-6547-9CF7-55AF2743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0200"/>
            <a:ext cx="6448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>
            <a:extLst>
              <a:ext uri="{FF2B5EF4-FFF2-40B4-BE49-F238E27FC236}">
                <a16:creationId xmlns:a16="http://schemas.microsoft.com/office/drawing/2014/main" id="{2FB4A0E0-C27A-F74C-BB5B-A2A3DF88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48213"/>
            <a:ext cx="19161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>
            <a:extLst>
              <a:ext uri="{FF2B5EF4-FFF2-40B4-BE49-F238E27FC236}">
                <a16:creationId xmlns:a16="http://schemas.microsoft.com/office/drawing/2014/main" id="{0029CCBD-2703-FC4D-9053-A2521BF4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0" b="27206"/>
          <a:stretch>
            <a:fillRect/>
          </a:stretch>
        </p:blipFill>
        <p:spPr bwMode="auto">
          <a:xfrm>
            <a:off x="3536950" y="4776788"/>
            <a:ext cx="16906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2">
            <a:extLst>
              <a:ext uri="{FF2B5EF4-FFF2-40B4-BE49-F238E27FC236}">
                <a16:creationId xmlns:a16="http://schemas.microsoft.com/office/drawing/2014/main" id="{EA50F8B0-2B21-304E-B80B-572712B8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4445000"/>
            <a:ext cx="1600200" cy="2762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Hamiltonian</a:t>
            </a:r>
          </a:p>
        </p:txBody>
      </p:sp>
      <p:sp>
        <p:nvSpPr>
          <p:cNvPr id="15375" name="Text Box 12">
            <a:extLst>
              <a:ext uri="{FF2B5EF4-FFF2-40B4-BE49-F238E27FC236}">
                <a16:creationId xmlns:a16="http://schemas.microsoft.com/office/drawing/2014/main" id="{EE84A126-1D91-5041-84DB-B7E7B0CD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4446588"/>
            <a:ext cx="1782763" cy="2762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Non-Hamiltonian</a:t>
            </a:r>
          </a:p>
        </p:txBody>
      </p:sp>
      <p:pic>
        <p:nvPicPr>
          <p:cNvPr id="15376" name="Picture 4">
            <a:extLst>
              <a:ext uri="{FF2B5EF4-FFF2-40B4-BE49-F238E27FC236}">
                <a16:creationId xmlns:a16="http://schemas.microsoft.com/office/drawing/2014/main" id="{72C42FAD-0160-6A49-A4AE-A1EB5A26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754563"/>
            <a:ext cx="2247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2">
            <a:extLst>
              <a:ext uri="{FF2B5EF4-FFF2-40B4-BE49-F238E27FC236}">
                <a16:creationId xmlns:a16="http://schemas.microsoft.com/office/drawing/2014/main" id="{0E8B4818-045E-8E42-B5CA-BC67DAC4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4445000"/>
            <a:ext cx="1782763" cy="2762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Hamiltonian?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8777320-B374-B24A-BD42-0173D42E0B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A1C00F0-8207-4740-972E-D5323F0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20333E81-4AAE-A14B-9885-C1840483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125F98C-3B0F-3C42-A0E9-16DC5E82E72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BF2DAB84-C4AC-3249-95DF-8CB3E95E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Hamiltonicity of the Hypercube</a:t>
            </a:r>
          </a:p>
        </p:txBody>
      </p:sp>
      <p:sp>
        <p:nvSpPr>
          <p:cNvPr id="16390" name="Rectangle 1038">
            <a:extLst>
              <a:ext uri="{FF2B5EF4-FFF2-40B4-BE49-F238E27FC236}">
                <a16:creationId xmlns:a16="http://schemas.microsoft.com/office/drawing/2014/main" id="{DEF3A364-56C8-8B41-95AD-300C807F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91" name="Text Box 1040">
            <a:extLst>
              <a:ext uri="{FF2B5EF4-FFF2-40B4-BE49-F238E27FC236}">
                <a16:creationId xmlns:a16="http://schemas.microsoft.com/office/drawing/2014/main" id="{C5741FAE-A9B4-9E4C-86B1-E9692C7E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6172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Alternate inductive proof: Hamiltonicity of the </a:t>
            </a:r>
            <a:r>
              <a:rPr lang="en-US" altLang="en-US" sz="2000" i="1"/>
              <a:t>q</a:t>
            </a:r>
            <a:r>
              <a:rPr lang="en-US" altLang="en-US" sz="2000"/>
              <a:t>-cube is equivalent to the existence of a </a:t>
            </a:r>
            <a:r>
              <a:rPr lang="en-US" altLang="en-US" sz="2000" i="1"/>
              <a:t>q</a:t>
            </a:r>
            <a:r>
              <a:rPr lang="en-US" altLang="en-US" sz="2000"/>
              <a:t>-bit Gray code</a:t>
            </a:r>
          </a:p>
        </p:txBody>
      </p:sp>
      <p:sp>
        <p:nvSpPr>
          <p:cNvPr id="16392" name="Text Box 1042">
            <a:extLst>
              <a:ext uri="{FF2B5EF4-FFF2-40B4-BE49-F238E27FC236}">
                <a16:creationId xmlns:a16="http://schemas.microsoft.com/office/drawing/2014/main" id="{63EB0887-A983-4B44-A913-1468F238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5029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13.3   Hamiltonian cycle in the </a:t>
            </a:r>
            <a:r>
              <a:rPr lang="en-US" altLang="en-US" sz="2000" i="1"/>
              <a:t>q</a:t>
            </a:r>
            <a:r>
              <a:rPr lang="en-US" altLang="en-US" sz="2000"/>
              <a:t>-cube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000"/>
              <a:t> </a:t>
            </a:r>
          </a:p>
        </p:txBody>
      </p:sp>
      <p:sp>
        <p:nvSpPr>
          <p:cNvPr id="16393" name="Rectangle 1044">
            <a:extLst>
              <a:ext uri="{FF2B5EF4-FFF2-40B4-BE49-F238E27FC236}">
                <a16:creationId xmlns:a16="http://schemas.microsoft.com/office/drawing/2014/main" id="{1B89EADB-7805-1443-8960-A265E931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94" name="Rectangle 1047">
            <a:extLst>
              <a:ext uri="{FF2B5EF4-FFF2-40B4-BE49-F238E27FC236}">
                <a16:creationId xmlns:a16="http://schemas.microsoft.com/office/drawing/2014/main" id="{3374A1C8-F138-6D4F-BB72-CEA152EF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95" name="Rectangle 1050">
            <a:extLst>
              <a:ext uri="{FF2B5EF4-FFF2-40B4-BE49-F238E27FC236}">
                <a16:creationId xmlns:a16="http://schemas.microsoft.com/office/drawing/2014/main" id="{6EC406A7-885B-4941-AA1B-DBFEE7B8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6396" name="Object 1049">
            <a:extLst>
              <a:ext uri="{FF2B5EF4-FFF2-40B4-BE49-F238E27FC236}">
                <a16:creationId xmlns:a16="http://schemas.microsoft.com/office/drawing/2014/main" id="{6B910666-62A1-6147-B480-597CAB6D72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90600"/>
          <a:ext cx="6858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3" imgW="4356100" imgH="1689100" progId="MSDraw.Drawing.8.2">
                  <p:embed/>
                </p:oleObj>
              </mc:Choice>
              <mc:Fallback>
                <p:oleObj r:id="rId3" imgW="4356100" imgH="1689100" progId="MSDraw.Drawing.8.2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6858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7" name="Group 1062">
            <a:extLst>
              <a:ext uri="{FF2B5EF4-FFF2-40B4-BE49-F238E27FC236}">
                <a16:creationId xmlns:a16="http://schemas.microsoft.com/office/drawing/2014/main" id="{338CD59F-39CC-CE4A-A089-4AF8315E8E8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1524000" cy="2559050"/>
            <a:chOff x="4704" y="576"/>
            <a:chExt cx="960" cy="1612"/>
          </a:xfrm>
        </p:grpSpPr>
        <p:sp>
          <p:nvSpPr>
            <p:cNvPr id="16405" name="Text Box 1041">
              <a:extLst>
                <a:ext uri="{FF2B5EF4-FFF2-40B4-BE49-F238E27FC236}">
                  <a16:creationId xmlns:a16="http://schemas.microsoft.com/office/drawing/2014/main" id="{ABDC56D1-B431-D04F-AC82-39CE4849E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" y="576"/>
              <a:ext cx="900" cy="38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(</a:t>
              </a:r>
              <a:r>
                <a:rPr lang="en-US" altLang="en-US" sz="2000" i="1"/>
                <a:t>q</a:t>
              </a:r>
              <a:r>
                <a:rPr lang="en-US" altLang="en-US" sz="2000"/>
                <a:t> – 1)-bit Gray code</a:t>
              </a:r>
            </a:p>
          </p:txBody>
        </p:sp>
        <p:sp>
          <p:nvSpPr>
            <p:cNvPr id="16406" name="Text Box 1051">
              <a:extLst>
                <a:ext uri="{FF2B5EF4-FFF2-40B4-BE49-F238E27FC236}">
                  <a16:creationId xmlns:a16="http://schemas.microsoft.com/office/drawing/2014/main" id="{5C7E3EB7-6309-9A4E-AA71-A998DA246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960"/>
              <a:ext cx="960" cy="1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000 . . . 011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100 . . . 000</a:t>
              </a:r>
            </a:p>
          </p:txBody>
        </p:sp>
      </p:grpSp>
      <p:sp>
        <p:nvSpPr>
          <p:cNvPr id="16398" name="Text Box 1054">
            <a:extLst>
              <a:ext uri="{FF2B5EF4-FFF2-40B4-BE49-F238E27FC236}">
                <a16:creationId xmlns:a16="http://schemas.microsoft.com/office/drawing/2014/main" id="{BB9450B6-B388-B54C-B201-053274D3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0"/>
            <a:ext cx="381000" cy="1949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6399" name="Text Box 1055">
            <a:extLst>
              <a:ext uri="{FF2B5EF4-FFF2-40B4-BE49-F238E27FC236}">
                <a16:creationId xmlns:a16="http://schemas.microsoft.com/office/drawing/2014/main" id="{21FDBFD1-DCCA-9B40-8798-6608A663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381000" cy="1949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grpSp>
        <p:nvGrpSpPr>
          <p:cNvPr id="16400" name="Group 1061">
            <a:extLst>
              <a:ext uri="{FF2B5EF4-FFF2-40B4-BE49-F238E27FC236}">
                <a16:creationId xmlns:a16="http://schemas.microsoft.com/office/drawing/2014/main" id="{9F24ED9F-8BAA-2540-A788-6D709B8282CD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429000"/>
            <a:ext cx="1524000" cy="2759075"/>
            <a:chOff x="4704" y="2160"/>
            <a:chExt cx="960" cy="1738"/>
          </a:xfrm>
        </p:grpSpPr>
        <p:sp>
          <p:nvSpPr>
            <p:cNvPr id="16402" name="Text Box 1052">
              <a:extLst>
                <a:ext uri="{FF2B5EF4-FFF2-40B4-BE49-F238E27FC236}">
                  <a16:creationId xmlns:a16="http://schemas.microsoft.com/office/drawing/2014/main" id="{F8617C7B-02D0-184C-96C0-1EC4C69E0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60"/>
              <a:ext cx="960" cy="1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100 . . . 000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000 . . . 000</a:t>
              </a:r>
            </a:p>
          </p:txBody>
        </p:sp>
        <p:sp>
          <p:nvSpPr>
            <p:cNvPr id="16403" name="Rectangle 1053">
              <a:extLst>
                <a:ext uri="{FF2B5EF4-FFF2-40B4-BE49-F238E27FC236}">
                  <a16:creationId xmlns:a16="http://schemas.microsoft.com/office/drawing/2014/main" id="{8FC5862C-6DFB-4F42-9592-8F80E010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160"/>
              <a:ext cx="86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6404" name="Text Box 1057">
              <a:extLst>
                <a:ext uri="{FF2B5EF4-FFF2-40B4-BE49-F238E27FC236}">
                  <a16:creationId xmlns:a16="http://schemas.microsoft.com/office/drawing/2014/main" id="{0454BBEA-C4E5-3C4E-A828-6E7AC229D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" y="3408"/>
              <a:ext cx="900" cy="49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(</a:t>
              </a:r>
              <a:r>
                <a:rPr lang="en-US" altLang="en-US" sz="2000" i="1"/>
                <a:t>q</a:t>
              </a:r>
              <a:r>
                <a:rPr lang="en-US" altLang="en-US" sz="2000"/>
                <a:t> – 1)-bit Gray code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 reverse</a:t>
              </a:r>
            </a:p>
          </p:txBody>
        </p:sp>
      </p:grpSp>
      <p:sp>
        <p:nvSpPr>
          <p:cNvPr id="16401" name="Text Box 1060">
            <a:extLst>
              <a:ext uri="{FF2B5EF4-FFF2-40B4-BE49-F238E27FC236}">
                <a16:creationId xmlns:a16="http://schemas.microsoft.com/office/drawing/2014/main" id="{8BBF2F42-D31D-C640-BB80-3AC53B96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67056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Basis: </a:t>
            </a:r>
            <a:r>
              <a:rPr lang="en-US" altLang="en-US" sz="2000" i="1"/>
              <a:t>q</a:t>
            </a:r>
            <a:r>
              <a:rPr lang="en-US" altLang="en-US" sz="2000"/>
              <a:t>-bit Gray code beginning with the all-0s codeword and ending with 10</a:t>
            </a:r>
            <a:r>
              <a:rPr lang="en-US" altLang="en-US" sz="2000" i="1" baseline="30000"/>
              <a:t>q</a:t>
            </a:r>
            <a:r>
              <a:rPr lang="en-US" altLang="en-US" sz="2000" baseline="30000"/>
              <a:t>–1</a:t>
            </a:r>
            <a:r>
              <a:rPr lang="en-US" altLang="en-US" sz="2000"/>
              <a:t> exists for </a:t>
            </a:r>
            <a:r>
              <a:rPr lang="en-US" altLang="en-US" sz="2000" i="1"/>
              <a:t>q</a:t>
            </a:r>
            <a:r>
              <a:rPr lang="en-US" altLang="en-US" sz="2000"/>
              <a:t> = 2:     00, 01, 11, 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F83E2C3-E1BE-E448-BEB7-5A19B9C3EA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A9A0C7D-EE24-2D4A-8697-4990F5EA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1D530E4C-4771-ED4B-BC64-B9CA3BB8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FE838FB-40AB-D543-84DC-500B6154369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ECF92D2A-3C9D-0B4B-9CF4-A8A57040C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Mesh/Torus Embedding in a Hypercube 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186AF43E-DF97-4E43-93EE-37E58B26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76962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Is a mesh or torus a subgraph of the hypercube of the same size?</a:t>
            </a: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15" name="Rectangle 12">
            <a:extLst>
              <a:ext uri="{FF2B5EF4-FFF2-40B4-BE49-F238E27FC236}">
                <a16:creationId xmlns:a16="http://schemas.microsoft.com/office/drawing/2014/main" id="{81924D52-AAFA-3142-A293-45056847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7416" name="Object 11">
            <a:extLst>
              <a:ext uri="{FF2B5EF4-FFF2-40B4-BE49-F238E27FC236}">
                <a16:creationId xmlns:a16="http://schemas.microsoft.com/office/drawing/2014/main" id="{66329ADC-7980-EC42-AA61-2D8873BD2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914400"/>
          <a:ext cx="39624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r:id="rId3" imgW="2070100" imgH="1778000" progId="MSDraw.Drawing.8.2">
                  <p:embed/>
                </p:oleObj>
              </mc:Choice>
              <mc:Fallback>
                <p:oleObj r:id="rId3" imgW="2070100" imgH="17780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396240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3">
            <a:extLst>
              <a:ext uri="{FF2B5EF4-FFF2-40B4-BE49-F238E27FC236}">
                <a16:creationId xmlns:a16="http://schemas.microsoft.com/office/drawing/2014/main" id="{70190D62-1ED7-B840-9DAD-D61D70D1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32464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418" name="Object 10">
            <a:extLst>
              <a:ext uri="{FF2B5EF4-FFF2-40B4-BE49-F238E27FC236}">
                <a16:creationId xmlns:a16="http://schemas.microsoft.com/office/drawing/2014/main" id="{F841DF40-A963-4D49-95AE-1EA7C8223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914400"/>
          <a:ext cx="39624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5" imgW="2070100" imgH="1778000" progId="MSDraw.Drawing.8.2">
                  <p:embed/>
                </p:oleObj>
              </mc:Choice>
              <mc:Fallback>
                <p:oleObj r:id="rId5" imgW="2070100" imgH="17780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396240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4">
            <a:extLst>
              <a:ext uri="{FF2B5EF4-FFF2-40B4-BE49-F238E27FC236}">
                <a16:creationId xmlns:a16="http://schemas.microsoft.com/office/drawing/2014/main" id="{9E1004B9-2A58-9C48-8B5B-04A985A4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7010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13.5   The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mesh/torus is a subgraph of the 4-cube.</a:t>
            </a:r>
          </a:p>
        </p:txBody>
      </p:sp>
      <p:sp>
        <p:nvSpPr>
          <p:cNvPr id="17420" name="Text Box 15">
            <a:extLst>
              <a:ext uri="{FF2B5EF4-FFF2-40B4-BE49-F238E27FC236}">
                <a16:creationId xmlns:a16="http://schemas.microsoft.com/office/drawing/2014/main" id="{BA2A0E37-57C5-F841-B503-48FD00C19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696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We prove this to be the case for a torus (and thus for a mesh)</a:t>
            </a: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91934C-921A-9240-B9D2-417BF88DB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BBF820-12D9-1445-9F1A-B16AD057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8B5994E6-1D9E-7746-9E4F-E5575313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AF01DB6-A4BE-7043-B51C-F07B32C726A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C9EF5459-B06A-074C-A3A7-1B2914C3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Torus is a Subgraph of Same-Size Hypercube </a:t>
            </a: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1EE5CC98-5A0C-ED4C-B4A0-8D1245F1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3429000" cy="3689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A tool used in our proof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Product graph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Has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nodes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Each node is labeled by a pair of labels, one from each component graph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Two nodes are connected if either component of the two nodes were connected in the component graphs</a:t>
            </a: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E1695658-33D3-714D-9D6D-B2B61616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32464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098FF9E3-C580-2741-A4DD-28FAC687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14800"/>
            <a:ext cx="4648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13.4   Examples of product graphs.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9DF2F37-3BF2-4D44-BD19-7752212E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82296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torus is the product of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2000">
                <a:solidFill>
                  <a:srgbClr val="000000"/>
                </a:solidFill>
              </a:rPr>
              <a:t>,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-,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2000">
                <a:solidFill>
                  <a:srgbClr val="000000"/>
                </a:solidFill>
              </a:rPr>
              <a:t>,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 . . node rings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+ ... )-cube is the product of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-cube, . . 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-node ring is a subgraph of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If a set of component graphs are subgraphs of another set, the product graphs will have the same relationship</a:t>
            </a:r>
          </a:p>
        </p:txBody>
      </p:sp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id="{54FCE883-B643-8248-9AD4-CECD665BE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762000"/>
          <a:ext cx="4724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3" imgW="3403600" imgH="2565400" progId="MSDraw.Drawing.8.2">
                  <p:embed/>
                </p:oleObj>
              </mc:Choice>
              <mc:Fallback>
                <p:oleObj r:id="rId3" imgW="3403600" imgH="25654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62000"/>
                        <a:ext cx="4724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3E7DC8-7858-8045-BEBE-CF025D1948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14FCEF-7347-2546-9184-6404DE0D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93F7900D-0B3E-D14E-BB53-3955F361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A3B05CB-0382-7E4B-B1F6-DBB4BD62BA7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9D41E4E1-63B2-EB44-BD1F-51D87F95A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Embedding Trees in the Hypercube </a:t>
            </a:r>
          </a:p>
        </p:txBody>
      </p:sp>
      <p:sp>
        <p:nvSpPr>
          <p:cNvPr id="19462" name="Text Box 3">
            <a:extLst>
              <a:ext uri="{FF2B5EF4-FFF2-40B4-BE49-F238E27FC236}">
                <a16:creationId xmlns:a16="http://schemas.microsoft.com/office/drawing/2014/main" id="{CFA284E1-697D-1842-A38A-A2D1074E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47244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(2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1)-node complete binary tree is not a subgraph of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B62A9EE7-1FE4-6844-A4B2-2DE089AE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32464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0FB091A2-6CA6-6A42-9196-C015C84B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9465" name="Group 15">
            <a:extLst>
              <a:ext uri="{FF2B5EF4-FFF2-40B4-BE49-F238E27FC236}">
                <a16:creationId xmlns:a16="http://schemas.microsoft.com/office/drawing/2014/main" id="{2DB37F91-C222-5D43-BA6C-4A5BF42C5D54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990600"/>
            <a:ext cx="8626475" cy="2263775"/>
            <a:chOff x="230" y="624"/>
            <a:chExt cx="5434" cy="1426"/>
          </a:xfrm>
        </p:grpSpPr>
        <p:graphicFrame>
          <p:nvGraphicFramePr>
            <p:cNvPr id="19471" name="Object 8">
              <a:extLst>
                <a:ext uri="{FF2B5EF4-FFF2-40B4-BE49-F238E27FC236}">
                  <a16:creationId xmlns:a16="http://schemas.microsoft.com/office/drawing/2014/main" id="{0EF78D3C-8841-124F-96A9-3BFF301F55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624"/>
            <a:ext cx="2304" cy="1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3" r:id="rId3" imgW="2870200" imgH="1612900" progId="MSDraw.Drawing.8.2">
                    <p:embed/>
                  </p:oleObj>
                </mc:Choice>
                <mc:Fallback>
                  <p:oleObj r:id="rId3" imgW="2870200" imgH="1612900" progId="MSDraw.Drawing.8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624"/>
                          <a:ext cx="2304" cy="1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2" name="Text Box 10">
              <a:extLst>
                <a:ext uri="{FF2B5EF4-FFF2-40B4-BE49-F238E27FC236}">
                  <a16:creationId xmlns:a16="http://schemas.microsoft.com/office/drawing/2014/main" id="{E9178276-7A28-B24D-8828-21D51CE9D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065"/>
              <a:ext cx="31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Proof by contradiction based on the parity of node label weights (number of 1s is the labels)</a:t>
              </a:r>
            </a:p>
          </p:txBody>
        </p:sp>
      </p:grpSp>
      <p:sp>
        <p:nvSpPr>
          <p:cNvPr id="19466" name="Text Box 11">
            <a:extLst>
              <a:ext uri="{FF2B5EF4-FFF2-40B4-BE49-F238E27FC236}">
                <a16:creationId xmlns:a16="http://schemas.microsoft.com/office/drawing/2014/main" id="{2F160A11-B904-2F45-8ADD-8C6A8F4C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472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-node double-rooted complete binary tree is a subgraph of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</a:p>
        </p:txBody>
      </p:sp>
      <p:sp>
        <p:nvSpPr>
          <p:cNvPr id="19467" name="Rectangle 13">
            <a:extLst>
              <a:ext uri="{FF2B5EF4-FFF2-40B4-BE49-F238E27FC236}">
                <a16:creationId xmlns:a16="http://schemas.microsoft.com/office/drawing/2014/main" id="{56339252-6D93-7B4A-B2D0-49BE7679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9468" name="Group 16">
            <a:extLst>
              <a:ext uri="{FF2B5EF4-FFF2-40B4-BE49-F238E27FC236}">
                <a16:creationId xmlns:a16="http://schemas.microsoft.com/office/drawing/2014/main" id="{69032163-E956-1C4C-A7DB-D2C5ADB5684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52800"/>
            <a:ext cx="8763000" cy="2743200"/>
            <a:chOff x="96" y="2112"/>
            <a:chExt cx="5520" cy="1728"/>
          </a:xfrm>
        </p:grpSpPr>
        <p:sp>
          <p:nvSpPr>
            <p:cNvPr id="19469" name="Text Box 5">
              <a:extLst>
                <a:ext uri="{FF2B5EF4-FFF2-40B4-BE49-F238E27FC236}">
                  <a16:creationId xmlns:a16="http://schemas.microsoft.com/office/drawing/2014/main" id="{8D9C09C1-C81E-BC44-996C-E4FF5D30F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256"/>
              <a:ext cx="1104" cy="140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Fig. 13.6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The 2</a:t>
              </a:r>
              <a:r>
                <a:rPr lang="en-US" altLang="en-US" sz="2000" i="1" baseline="30000"/>
                <a:t>q</a:t>
              </a:r>
              <a:r>
                <a:rPr lang="en-US" altLang="en-US" sz="2000"/>
                <a:t>-node double-rooted complete binary tree is a subgraph of the </a:t>
              </a:r>
              <a:r>
                <a:rPr lang="en-US" altLang="en-US" sz="2000" i="1"/>
                <a:t>q</a:t>
              </a:r>
              <a:r>
                <a:rPr lang="en-US" altLang="en-US" sz="2000"/>
                <a:t>-cube.</a:t>
              </a:r>
            </a:p>
          </p:txBody>
        </p:sp>
        <p:graphicFrame>
          <p:nvGraphicFramePr>
            <p:cNvPr id="19470" name="Object 12">
              <a:extLst>
                <a:ext uri="{FF2B5EF4-FFF2-40B4-BE49-F238E27FC236}">
                  <a16:creationId xmlns:a16="http://schemas.microsoft.com/office/drawing/2014/main" id="{A4C10335-7A49-7547-833E-8AC08C803B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112"/>
            <a:ext cx="4320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r:id="rId5" imgW="4927600" imgH="1790700" progId="MSDraw.Drawing.8.2">
                    <p:embed/>
                  </p:oleObj>
                </mc:Choice>
                <mc:Fallback>
                  <p:oleObj r:id="rId5" imgW="4927600" imgH="1790700" progId="MSDraw.Drawing.8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112"/>
                          <a:ext cx="4320" cy="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2B41B56-2720-CE46-820A-F71A776A9F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FCF61C-57BE-6E46-8682-D735803B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E0938A8A-F10C-DD43-9053-81165C97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1EA64C2-9D46-F44D-8BF3-CA45537F11B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9A25812D-78AA-EE42-A93F-7B930EBB0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A Useful Tree Embedding in the Hypercube </a:t>
            </a:r>
          </a:p>
        </p:txBody>
      </p:sp>
      <p:sp>
        <p:nvSpPr>
          <p:cNvPr id="20486" name="Text Box 3">
            <a:extLst>
              <a:ext uri="{FF2B5EF4-FFF2-40B4-BE49-F238E27FC236}">
                <a16:creationId xmlns:a16="http://schemas.microsoft.com/office/drawing/2014/main" id="{6B9AD69B-CA02-4646-A37C-ECB80694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2590800" cy="13112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(2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1)-node complete binary tree can be embedded into the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1)-cube</a:t>
            </a:r>
          </a:p>
        </p:txBody>
      </p:sp>
      <p:sp>
        <p:nvSpPr>
          <p:cNvPr id="20487" name="Rectangle 4">
            <a:extLst>
              <a:ext uri="{FF2B5EF4-FFF2-40B4-BE49-F238E27FC236}">
                <a16:creationId xmlns:a16="http://schemas.microsoft.com/office/drawing/2014/main" id="{3EB696EF-AB13-884C-82EF-2147E1B00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32464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en-US" altLang="en-US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8" name="Rectangle 5">
            <a:extLst>
              <a:ext uri="{FF2B5EF4-FFF2-40B4-BE49-F238E27FC236}">
                <a16:creationId xmlns:a16="http://schemas.microsoft.com/office/drawing/2014/main" id="{2E7617FB-AD94-6F4C-A042-4D7E11E9C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0489" name="Rectangle 10">
            <a:extLst>
              <a:ext uri="{FF2B5EF4-FFF2-40B4-BE49-F238E27FC236}">
                <a16:creationId xmlns:a16="http://schemas.microsoft.com/office/drawing/2014/main" id="{89D0643B-803E-5146-9C5F-46F0273C7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EBDDBDA0-32D0-9F4C-9140-4454D981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8229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13.7   Embedding a 15-node complete binary tree into the 3-cube.</a:t>
            </a:r>
          </a:p>
        </p:txBody>
      </p:sp>
      <p:sp>
        <p:nvSpPr>
          <p:cNvPr id="20491" name="Rectangle 15">
            <a:extLst>
              <a:ext uri="{FF2B5EF4-FFF2-40B4-BE49-F238E27FC236}">
                <a16:creationId xmlns:a16="http://schemas.microsoft.com/office/drawing/2014/main" id="{A8A7767D-8268-7542-86AE-B8C8E8BF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0492" name="Object 14">
            <a:extLst>
              <a:ext uri="{FF2B5EF4-FFF2-40B4-BE49-F238E27FC236}">
                <a16:creationId xmlns:a16="http://schemas.microsoft.com/office/drawing/2014/main" id="{10E8E937-8AF8-644E-BDB7-959B16EF6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990600"/>
          <a:ext cx="6553200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3" imgW="3733800" imgH="2806700" progId="MSDraw.Drawing.8.2">
                  <p:embed/>
                </p:oleObj>
              </mc:Choice>
              <mc:Fallback>
                <p:oleObj r:id="rId3" imgW="3733800" imgH="28067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0"/>
                        <a:ext cx="6553200" cy="491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16">
            <a:extLst>
              <a:ext uri="{FF2B5EF4-FFF2-40B4-BE49-F238E27FC236}">
                <a16:creationId xmlns:a16="http://schemas.microsoft.com/office/drawing/2014/main" id="{5D0E323F-EEE2-B947-AD67-E79BE693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47800"/>
            <a:ext cx="2438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Despite the load factor of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many tree algorithms entail no slowdown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278426-BCB1-B84A-83AE-56FC326F36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97CD20-A639-7240-8A1E-D1A9094D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10191CB4-C7DE-5D4A-A708-CA90E75E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79D4E7B-C520-844D-9A22-D2A7916B4E4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956422D4-AA86-6B49-B4CD-7DB2381AE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13.4  A Few Simple Algorithms</a:t>
            </a:r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6B81B8D7-EE32-3C46-9724-F235C2D7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5638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13.8    </a:t>
            </a:r>
            <a:r>
              <a:rPr lang="en-US" altLang="en-US" sz="2000"/>
              <a:t>Semigroup computation on a 3-cube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511" name="Text Box 1040">
            <a:extLst>
              <a:ext uri="{FF2B5EF4-FFF2-40B4-BE49-F238E27FC236}">
                <a16:creationId xmlns:a16="http://schemas.microsoft.com/office/drawing/2014/main" id="{E9AC433F-AF41-5048-B8B1-D5A04F3D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4724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Semigroup computation on the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{initialize “total” to own value}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0 to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 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get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:=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)]                          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set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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endfor </a:t>
            </a:r>
          </a:p>
        </p:txBody>
      </p:sp>
      <p:graphicFrame>
        <p:nvGraphicFramePr>
          <p:cNvPr id="21512" name="Object 1041">
            <a:extLst>
              <a:ext uri="{FF2B5EF4-FFF2-40B4-BE49-F238E27FC236}">
                <a16:creationId xmlns:a16="http://schemas.microsoft.com/office/drawing/2014/main" id="{16E27357-3427-8E41-990B-9BB1E9FA5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219200"/>
          <a:ext cx="61722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3" imgW="4559300" imgH="2984500" progId="MSDraw.Drawing.8.2">
                  <p:embed/>
                </p:oleObj>
              </mc:Choice>
              <mc:Fallback>
                <p:oleObj r:id="rId3" imgW="4559300" imgH="2984500" progId="MSDraw.Drawing.8.2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19200"/>
                        <a:ext cx="61722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043">
            <a:extLst>
              <a:ext uri="{FF2B5EF4-FFF2-40B4-BE49-F238E27FC236}">
                <a16:creationId xmlns:a16="http://schemas.microsoft.com/office/drawing/2014/main" id="{7EDF464E-781E-AA4E-B522-E527CDB6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2133600" cy="2103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Commutativity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 the operator </a:t>
            </a:r>
            <a:r>
              <a:rPr lang="en-US" altLang="en-US" sz="2000">
                <a:sym typeface="Symbol" pitchFamily="2" charset="2"/>
              </a:rPr>
              <a:t></a:t>
            </a:r>
            <a:r>
              <a:rPr lang="en-US" altLang="en-US" sz="2000"/>
              <a:t> is implicit here.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How can we remove this assumption? </a:t>
            </a:r>
          </a:p>
        </p:txBody>
      </p:sp>
      <p:grpSp>
        <p:nvGrpSpPr>
          <p:cNvPr id="21514" name="Group 1052">
            <a:extLst>
              <a:ext uri="{FF2B5EF4-FFF2-40B4-BE49-F238E27FC236}">
                <a16:creationId xmlns:a16="http://schemas.microsoft.com/office/drawing/2014/main" id="{CE25F380-77E1-C941-98A1-7F76D8C1A3B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447800"/>
            <a:ext cx="1323975" cy="1250950"/>
            <a:chOff x="4416" y="912"/>
            <a:chExt cx="834" cy="788"/>
          </a:xfrm>
        </p:grpSpPr>
        <p:sp>
          <p:nvSpPr>
            <p:cNvPr id="21515" name="Line 1044">
              <a:extLst>
                <a:ext uri="{FF2B5EF4-FFF2-40B4-BE49-F238E27FC236}">
                  <a16:creationId xmlns:a16="http://schemas.microsoft.com/office/drawing/2014/main" id="{DB19CCC8-F824-F444-B79F-30232001B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45">
              <a:extLst>
                <a:ext uri="{FF2B5EF4-FFF2-40B4-BE49-F238E27FC236}">
                  <a16:creationId xmlns:a16="http://schemas.microsoft.com/office/drawing/2014/main" id="{FB79ECEE-C4A6-1F41-9BF3-A022CE85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046">
              <a:extLst>
                <a:ext uri="{FF2B5EF4-FFF2-40B4-BE49-F238E27FC236}">
                  <a16:creationId xmlns:a16="http://schemas.microsoft.com/office/drawing/2014/main" id="{44DE2686-C013-7241-BA63-ABB4AA944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Text Box 1047">
              <a:extLst>
                <a:ext uri="{FF2B5EF4-FFF2-40B4-BE49-F238E27FC236}">
                  <a16:creationId xmlns:a16="http://schemas.microsoft.com/office/drawing/2014/main" id="{E1328D08-5C5E-0744-ABDE-E475D86C6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21519" name="Text Box 1048">
              <a:extLst>
                <a:ext uri="{FF2B5EF4-FFF2-40B4-BE49-F238E27FC236}">
                  <a16:creationId xmlns:a16="http://schemas.microsoft.com/office/drawing/2014/main" id="{E45F99EA-99F7-0B4B-943F-1701607A2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21520" name="Text Box 1049">
              <a:extLst>
                <a:ext uri="{FF2B5EF4-FFF2-40B4-BE49-F238E27FC236}">
                  <a16:creationId xmlns:a16="http://schemas.microsoft.com/office/drawing/2014/main" id="{412AECE2-C0D6-FD46-B550-A03789CE6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D07CAE9-552B-C040-86F3-1DCD5604BD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EE7864C-04C0-444A-9AEB-9AD9363A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BA996973-04C3-AA4F-8AE0-FF0E81C6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1D47A13-1DA4-124F-BED8-5E3D21CE95F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40DD97E2-ED4C-B64D-B299-5254B1B2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Parallel Prefix Computation</a:t>
            </a:r>
          </a:p>
        </p:txBody>
      </p:sp>
      <p:sp>
        <p:nvSpPr>
          <p:cNvPr id="22534" name="Text Box 3">
            <a:extLst>
              <a:ext uri="{FF2B5EF4-FFF2-40B4-BE49-F238E27FC236}">
                <a16:creationId xmlns:a16="http://schemas.microsoft.com/office/drawing/2014/main" id="{33A6C2CD-C753-4A44-A5FA-E96275D9F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5638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13.8    </a:t>
            </a:r>
            <a:r>
              <a:rPr lang="en-US" altLang="en-US" sz="2000"/>
              <a:t>Semigroup computation on a 3-cube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7BE47F13-27AB-2E40-A33C-94FC9D03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36" name="Rectangle 5">
            <a:extLst>
              <a:ext uri="{FF2B5EF4-FFF2-40B4-BE49-F238E27FC236}">
                <a16:creationId xmlns:a16="http://schemas.microsoft.com/office/drawing/2014/main" id="{15EC81C9-38C8-DD4C-8975-66F41B93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37" name="Rectangle 7">
            <a:extLst>
              <a:ext uri="{FF2B5EF4-FFF2-40B4-BE49-F238E27FC236}">
                <a16:creationId xmlns:a16="http://schemas.microsoft.com/office/drawing/2014/main" id="{AC6FA143-BE34-5B44-9688-7E2551DB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38" name="Text Box 9">
            <a:extLst>
              <a:ext uri="{FF2B5EF4-FFF2-40B4-BE49-F238E27FC236}">
                <a16:creationId xmlns:a16="http://schemas.microsoft.com/office/drawing/2014/main" id="{CA3B177A-1175-0C45-9721-524351B5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286000" cy="2408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Commutativity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 the operator </a:t>
            </a:r>
            <a:r>
              <a:rPr lang="en-US" altLang="en-US" sz="2000">
                <a:sym typeface="Symbol" pitchFamily="2" charset="2"/>
              </a:rPr>
              <a:t></a:t>
            </a:r>
            <a:r>
              <a:rPr lang="en-US" altLang="en-US" sz="2000"/>
              <a:t> is implicit in this algorithm as well.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How can we remove this assumption? 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37790A24-07B4-AA42-8E89-1C57EFCC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40" name="Oval 12">
            <a:extLst>
              <a:ext uri="{FF2B5EF4-FFF2-40B4-BE49-F238E27FC236}">
                <a16:creationId xmlns:a16="http://schemas.microsoft.com/office/drawing/2014/main" id="{0E42223A-8519-7C45-8050-6D086A343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CBC0BB60-314D-8142-890E-508EC0DF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066800"/>
            <a:ext cx="210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800" i="1"/>
              <a:t> </a:t>
            </a:r>
            <a:r>
              <a:rPr lang="en-US" altLang="en-US" sz="2000"/>
              <a:t>: subcube “total”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07AB8F81-711A-194D-A530-6ECFBE11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28800"/>
            <a:ext cx="214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u</a:t>
            </a:r>
            <a:r>
              <a:rPr lang="en-US" altLang="en-US" sz="800" i="1"/>
              <a:t> </a:t>
            </a:r>
            <a:r>
              <a:rPr lang="en-US" altLang="en-US" sz="2000"/>
              <a:t>: subcube prefix</a:t>
            </a:r>
          </a:p>
        </p:txBody>
      </p:sp>
      <p:grpSp>
        <p:nvGrpSpPr>
          <p:cNvPr id="22543" name="Group 16">
            <a:extLst>
              <a:ext uri="{FF2B5EF4-FFF2-40B4-BE49-F238E27FC236}">
                <a16:creationId xmlns:a16="http://schemas.microsoft.com/office/drawing/2014/main" id="{08245907-A176-2648-8D14-5A4F4251300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295400"/>
            <a:ext cx="6477000" cy="4495800"/>
            <a:chOff x="1680" y="816"/>
            <a:chExt cx="4080" cy="2832"/>
          </a:xfrm>
        </p:grpSpPr>
        <p:graphicFrame>
          <p:nvGraphicFramePr>
            <p:cNvPr id="22552" name="Object 10">
              <a:extLst>
                <a:ext uri="{FF2B5EF4-FFF2-40B4-BE49-F238E27FC236}">
                  <a16:creationId xmlns:a16="http://schemas.microsoft.com/office/drawing/2014/main" id="{D3CE4239-7812-E34D-8362-3AAEECE1FA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008"/>
            <a:ext cx="3984" cy="2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4" r:id="rId3" imgW="4559300" imgH="2857500" progId="MSDraw.Drawing.8.2">
                    <p:embed/>
                  </p:oleObj>
                </mc:Choice>
                <mc:Fallback>
                  <p:oleObj r:id="rId3" imgW="4559300" imgH="2857500" progId="MSDraw.Drawing.8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08"/>
                          <a:ext cx="3984" cy="2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3" name="Rectangle 15">
              <a:extLst>
                <a:ext uri="{FF2B5EF4-FFF2-40B4-BE49-F238E27FC236}">
                  <a16:creationId xmlns:a16="http://schemas.microsoft.com/office/drawing/2014/main" id="{BEACE056-A98E-484C-B1B1-D6324664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816"/>
              <a:ext cx="1296" cy="1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44" name="Text Box 6">
            <a:extLst>
              <a:ext uri="{FF2B5EF4-FFF2-40B4-BE49-F238E27FC236}">
                <a16:creationId xmlns:a16="http://schemas.microsoft.com/office/drawing/2014/main" id="{652ED91F-A21C-5C43-AF92-029F23E9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5257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Parallel prefix computation on the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do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{initialize subcube “total” and partial prefix}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0 to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 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get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:=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)]                          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set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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if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&gt; 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then set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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endfor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545" name="Group 17">
            <a:extLst>
              <a:ext uri="{FF2B5EF4-FFF2-40B4-BE49-F238E27FC236}">
                <a16:creationId xmlns:a16="http://schemas.microsoft.com/office/drawing/2014/main" id="{DB5ACBC2-9B11-7340-86B4-E49D0746968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209800"/>
            <a:ext cx="1323975" cy="1250950"/>
            <a:chOff x="4416" y="912"/>
            <a:chExt cx="834" cy="788"/>
          </a:xfrm>
        </p:grpSpPr>
        <p:sp>
          <p:nvSpPr>
            <p:cNvPr id="22546" name="Line 18">
              <a:extLst>
                <a:ext uri="{FF2B5EF4-FFF2-40B4-BE49-F238E27FC236}">
                  <a16:creationId xmlns:a16="http://schemas.microsoft.com/office/drawing/2014/main" id="{9BF6765E-44AB-304D-AE23-3993D8F84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9">
              <a:extLst>
                <a:ext uri="{FF2B5EF4-FFF2-40B4-BE49-F238E27FC236}">
                  <a16:creationId xmlns:a16="http://schemas.microsoft.com/office/drawing/2014/main" id="{578DE2E0-59F0-294E-9E03-709EB224B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20">
              <a:extLst>
                <a:ext uri="{FF2B5EF4-FFF2-40B4-BE49-F238E27FC236}">
                  <a16:creationId xmlns:a16="http://schemas.microsoft.com/office/drawing/2014/main" id="{C0649446-2BC7-6D4F-9E2B-8DC104321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21">
              <a:extLst>
                <a:ext uri="{FF2B5EF4-FFF2-40B4-BE49-F238E27FC236}">
                  <a16:creationId xmlns:a16="http://schemas.microsoft.com/office/drawing/2014/main" id="{62B98148-73A0-3F41-B21B-03D858644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22550" name="Text Box 22">
              <a:extLst>
                <a:ext uri="{FF2B5EF4-FFF2-40B4-BE49-F238E27FC236}">
                  <a16:creationId xmlns:a16="http://schemas.microsoft.com/office/drawing/2014/main" id="{026F37BE-E006-724B-88B5-5BEB7C9E7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22551" name="Text Box 23">
              <a:extLst>
                <a:ext uri="{FF2B5EF4-FFF2-40B4-BE49-F238E27FC236}">
                  <a16:creationId xmlns:a16="http://schemas.microsoft.com/office/drawing/2014/main" id="{0B5A98BB-2584-8B46-9F62-525A84ED3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1">
            <a:extLst>
              <a:ext uri="{FF2B5EF4-FFF2-40B4-BE49-F238E27FC236}">
                <a16:creationId xmlns:a16="http://schemas.microsoft.com/office/drawing/2014/main" id="{B0B8A94C-0D0B-F348-A54F-E4E3254D35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A6BFB0E7-195B-5149-BA60-09E5EB53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61B682-063E-644F-A40F-E748F21E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6310364-D4C2-1142-B1BD-FBC09547D3F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2763812C-9F41-F84B-89E1-D6A96014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About This Presentation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76D2C02A-8B98-4F42-B081-DCCC05AA5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96200" cy="2530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This presentation is intended to support the use of the textbook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Introduction to Parallel Processing: Algorithms and Architectures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(Plenum Press, 1999, ISBN 0-306-45970-1). It was prepared by the author in connection with teaching the graduate-level course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ECE 254B: Advanced Computer Architecture: Parallel Processing,  at the University of California, Santa Barbara. Instructors can use these slides in classroom teaching and for other educational purposes. Any other use is strictly prohibited.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©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Behrooz Parhami</a:t>
            </a:r>
          </a:p>
        </p:txBody>
      </p:sp>
      <p:graphicFrame>
        <p:nvGraphicFramePr>
          <p:cNvPr id="376836" name="Group 4">
            <a:extLst>
              <a:ext uri="{FF2B5EF4-FFF2-40B4-BE49-F238E27FC236}">
                <a16:creationId xmlns:a16="http://schemas.microsoft.com/office/drawing/2014/main" id="{719A5B7D-F33B-6440-8861-2CC319ED9C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267200"/>
          <a:ext cx="7391400" cy="1503363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Released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First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Spring 2005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Spring 2006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 2008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 2010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2013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2014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2016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2019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2020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2021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0ABD09-5A07-1B43-82A1-6C26C7D5E9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6480572-5145-E640-A458-422752F2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2A095A10-5F87-5640-84A2-CF4F19DE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93DFBCA-3346-554E-B9B1-C94E8191CFF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C297438B-9E9D-224F-9B9D-1001A8C08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Sequence Reversal on the Hypercube</a:t>
            </a:r>
          </a:p>
        </p:txBody>
      </p:sp>
      <p:sp>
        <p:nvSpPr>
          <p:cNvPr id="23558" name="Text Box 3">
            <a:extLst>
              <a:ext uri="{FF2B5EF4-FFF2-40B4-BE49-F238E27FC236}">
                <a16:creationId xmlns:a16="http://schemas.microsoft.com/office/drawing/2014/main" id="{E40742F6-9C2A-134D-B500-888863FE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15000"/>
            <a:ext cx="5410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13.11    </a:t>
            </a:r>
            <a:r>
              <a:rPr lang="en-US" altLang="en-US" sz="2000"/>
              <a:t>Sequence reversal on a 3-cube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559" name="Text Box 15">
            <a:extLst>
              <a:ext uri="{FF2B5EF4-FFF2-40B4-BE49-F238E27FC236}">
                <a16:creationId xmlns:a16="http://schemas.microsoft.com/office/drawing/2014/main" id="{E47FED8E-9C95-6445-8EB8-837CE40D0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480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Reversing a sequence on the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-cube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0 to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 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get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)]                          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set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]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endfor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560" name="Object 16">
            <a:extLst>
              <a:ext uri="{FF2B5EF4-FFF2-40B4-BE49-F238E27FC236}">
                <a16:creationId xmlns:a16="http://schemas.microsoft.com/office/drawing/2014/main" id="{28BDB878-5F5D-8840-9752-C7BD3AF52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219200"/>
          <a:ext cx="7086600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r:id="rId3" imgW="5486400" imgH="3543300" progId="MSDraw.Drawing.8.2">
                  <p:embed/>
                </p:oleObj>
              </mc:Choice>
              <mc:Fallback>
                <p:oleObj r:id="rId3" imgW="5486400" imgH="35433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7086600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1" name="Group 18">
            <a:extLst>
              <a:ext uri="{FF2B5EF4-FFF2-40B4-BE49-F238E27FC236}">
                <a16:creationId xmlns:a16="http://schemas.microsoft.com/office/drawing/2014/main" id="{7738510C-A11D-184E-AFEF-8E85E3A6A48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00200"/>
            <a:ext cx="1323975" cy="1250950"/>
            <a:chOff x="4416" y="912"/>
            <a:chExt cx="834" cy="788"/>
          </a:xfrm>
        </p:grpSpPr>
        <p:sp>
          <p:nvSpPr>
            <p:cNvPr id="23562" name="Line 19">
              <a:extLst>
                <a:ext uri="{FF2B5EF4-FFF2-40B4-BE49-F238E27FC236}">
                  <a16:creationId xmlns:a16="http://schemas.microsoft.com/office/drawing/2014/main" id="{4B161194-1878-184D-B8FB-3DB821E33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20">
              <a:extLst>
                <a:ext uri="{FF2B5EF4-FFF2-40B4-BE49-F238E27FC236}">
                  <a16:creationId xmlns:a16="http://schemas.microsoft.com/office/drawing/2014/main" id="{5AFF7CAD-83B6-F04B-92A2-02E89A4B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21">
              <a:extLst>
                <a:ext uri="{FF2B5EF4-FFF2-40B4-BE49-F238E27FC236}">
                  <a16:creationId xmlns:a16="http://schemas.microsoft.com/office/drawing/2014/main" id="{707DA297-525D-0E4A-BBB5-F1F62813A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22">
              <a:extLst>
                <a:ext uri="{FF2B5EF4-FFF2-40B4-BE49-F238E27FC236}">
                  <a16:creationId xmlns:a16="http://schemas.microsoft.com/office/drawing/2014/main" id="{97371C70-0BA8-DE47-9C8E-77CAF5869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23566" name="Text Box 23">
              <a:extLst>
                <a:ext uri="{FF2B5EF4-FFF2-40B4-BE49-F238E27FC236}">
                  <a16:creationId xmlns:a16="http://schemas.microsoft.com/office/drawing/2014/main" id="{9CD9AD2E-742F-3C47-BC68-498AFFBD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23567" name="Text Box 24">
              <a:extLst>
                <a:ext uri="{FF2B5EF4-FFF2-40B4-BE49-F238E27FC236}">
                  <a16:creationId xmlns:a16="http://schemas.microsoft.com/office/drawing/2014/main" id="{A95BCA57-EE96-DE4A-94EB-0DA3D3A9D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90EB9FA-A2EB-AE49-B26A-366365A80A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D334A574-DCBC-124D-A91B-10ECB744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4580" name="Slide Number Placeholder 6">
            <a:extLst>
              <a:ext uri="{FF2B5EF4-FFF2-40B4-BE49-F238E27FC236}">
                <a16:creationId xmlns:a16="http://schemas.microsoft.com/office/drawing/2014/main" id="{795A65B7-DADA-D545-9DF1-1165CE0E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13E00B9-900F-7743-8130-E7AA151B274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8918C9C4-DEFD-4440-9B25-F7080B81D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50292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Ascend, Descend, and Normal Algorithms </a:t>
            </a: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3B0F4649-9DE5-4342-9A63-0E245A95F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4724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Graphical depiction of ascend, descend, and normal algorithms.</a:t>
            </a:r>
          </a:p>
        </p:txBody>
      </p:sp>
      <p:sp>
        <p:nvSpPr>
          <p:cNvPr id="24583" name="Rectangle 13">
            <a:extLst>
              <a:ext uri="{FF2B5EF4-FFF2-40B4-BE49-F238E27FC236}">
                <a16:creationId xmlns:a16="http://schemas.microsoft.com/office/drawing/2014/main" id="{AF93DD7B-2E24-A742-8703-8A3C657D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584" name="Rectangle 17">
            <a:extLst>
              <a:ext uri="{FF2B5EF4-FFF2-40B4-BE49-F238E27FC236}">
                <a16:creationId xmlns:a16="http://schemas.microsoft.com/office/drawing/2014/main" id="{A3F34E96-F1D4-2B4E-9FA7-C59C31DB5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4585" name="Object 16">
            <a:extLst>
              <a:ext uri="{FF2B5EF4-FFF2-40B4-BE49-F238E27FC236}">
                <a16:creationId xmlns:a16="http://schemas.microsoft.com/office/drawing/2014/main" id="{F9BED251-CCFE-4647-84E4-81229262D1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838200"/>
          <a:ext cx="5334000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3" imgW="3276600" imgH="2908300" progId="MSDraw.Drawing.8.2">
                  <p:embed/>
                </p:oleObj>
              </mc:Choice>
              <mc:Fallback>
                <p:oleObj r:id="rId3" imgW="3276600" imgH="29083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5334000" cy="473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6" name="Group 28">
            <a:extLst>
              <a:ext uri="{FF2B5EF4-FFF2-40B4-BE49-F238E27FC236}">
                <a16:creationId xmlns:a16="http://schemas.microsoft.com/office/drawing/2014/main" id="{3330F8C3-F1BE-934F-A054-E48F5C4C57B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981200"/>
            <a:ext cx="3352800" cy="2209800"/>
            <a:chOff x="3504" y="1248"/>
            <a:chExt cx="2112" cy="1392"/>
          </a:xfrm>
        </p:grpSpPr>
        <p:grpSp>
          <p:nvGrpSpPr>
            <p:cNvPr id="24594" name="Group 20">
              <a:extLst>
                <a:ext uri="{FF2B5EF4-FFF2-40B4-BE49-F238E27FC236}">
                  <a16:creationId xmlns:a16="http://schemas.microsoft.com/office/drawing/2014/main" id="{77A1CA83-36F4-0148-9300-C4D96CC70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248"/>
              <a:ext cx="2064" cy="1392"/>
              <a:chOff x="1680" y="816"/>
              <a:chExt cx="4080" cy="2832"/>
            </a:xfrm>
          </p:grpSpPr>
          <p:graphicFrame>
            <p:nvGraphicFramePr>
              <p:cNvPr id="24596" name="Object 21">
                <a:extLst>
                  <a:ext uri="{FF2B5EF4-FFF2-40B4-BE49-F238E27FC236}">
                    <a16:creationId xmlns:a16="http://schemas.microsoft.com/office/drawing/2014/main" id="{21EC749D-B2DE-8A41-ABEF-A749C358F5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76" y="1008"/>
              <a:ext cx="3984" cy="2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99" r:id="rId5" imgW="4559300" imgH="2857500" progId="MSDraw.Drawing.8.2">
                      <p:embed/>
                    </p:oleObj>
                  </mc:Choice>
                  <mc:Fallback>
                    <p:oleObj r:id="rId5" imgW="4559300" imgH="2857500" progId="MSDraw.Drawing.8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1008"/>
                            <a:ext cx="3984" cy="2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597" name="Rectangle 22">
                <a:extLst>
                  <a:ext uri="{FF2B5EF4-FFF2-40B4-BE49-F238E27FC236}">
                    <a16:creationId xmlns:a16="http://schemas.microsoft.com/office/drawing/2014/main" id="{AEA001B2-393E-5F45-A22D-769EAF9DF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1296" cy="13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595" name="Text Box 25">
              <a:extLst>
                <a:ext uri="{FF2B5EF4-FFF2-40B4-BE49-F238E27FC236}">
                  <a16:creationId xmlns:a16="http://schemas.microsoft.com/office/drawing/2014/main" id="{2C86DBAE-2A09-D44F-B499-4C6E61F03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536"/>
              <a:ext cx="768" cy="36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Parallel prefix</a:t>
              </a:r>
            </a:p>
          </p:txBody>
        </p:sp>
      </p:grpSp>
      <p:grpSp>
        <p:nvGrpSpPr>
          <p:cNvPr id="24587" name="Group 29">
            <a:extLst>
              <a:ext uri="{FF2B5EF4-FFF2-40B4-BE49-F238E27FC236}">
                <a16:creationId xmlns:a16="http://schemas.microsoft.com/office/drawing/2014/main" id="{F631901F-FE47-0E41-AE20-D82207F2FED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191000"/>
            <a:ext cx="3276600" cy="1981200"/>
            <a:chOff x="3552" y="2640"/>
            <a:chExt cx="2064" cy="1248"/>
          </a:xfrm>
        </p:grpSpPr>
        <p:graphicFrame>
          <p:nvGraphicFramePr>
            <p:cNvPr id="24592" name="Object 23">
              <a:extLst>
                <a:ext uri="{FF2B5EF4-FFF2-40B4-BE49-F238E27FC236}">
                  <a16:creationId xmlns:a16="http://schemas.microsoft.com/office/drawing/2014/main" id="{C36DDB33-F7E4-0343-8ECC-A69F023ED7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640"/>
            <a:ext cx="2016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" r:id="rId7" imgW="5486400" imgH="3543300" progId="MSDraw.Drawing.8.2">
                    <p:embed/>
                  </p:oleObj>
                </mc:Choice>
                <mc:Fallback>
                  <p:oleObj r:id="rId7" imgW="5486400" imgH="3543300" progId="MSDraw.Drawing.8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640"/>
                          <a:ext cx="2016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3" name="Text Box 26">
              <a:extLst>
                <a:ext uri="{FF2B5EF4-FFF2-40B4-BE49-F238E27FC236}">
                  <a16:creationId xmlns:a16="http://schemas.microsoft.com/office/drawing/2014/main" id="{D8550106-616D-4646-AAAE-B96304262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784"/>
              <a:ext cx="768" cy="36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Sequence reversal</a:t>
              </a:r>
            </a:p>
          </p:txBody>
        </p:sp>
      </p:grpSp>
      <p:grpSp>
        <p:nvGrpSpPr>
          <p:cNvPr id="24588" name="Group 27">
            <a:extLst>
              <a:ext uri="{FF2B5EF4-FFF2-40B4-BE49-F238E27FC236}">
                <a16:creationId xmlns:a16="http://schemas.microsoft.com/office/drawing/2014/main" id="{E05B6E18-7B73-244C-A08B-FC8F902A5EAA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0"/>
            <a:ext cx="3352800" cy="2151063"/>
            <a:chOff x="3504" y="0"/>
            <a:chExt cx="2112" cy="1355"/>
          </a:xfrm>
        </p:grpSpPr>
        <p:sp>
          <p:nvSpPr>
            <p:cNvPr id="24590" name="Text Box 14">
              <a:extLst>
                <a:ext uri="{FF2B5EF4-FFF2-40B4-BE49-F238E27FC236}">
                  <a16:creationId xmlns:a16="http://schemas.microsoft.com/office/drawing/2014/main" id="{0E2CE42F-A426-9744-A9B6-73DFD085B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8"/>
              <a:ext cx="76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Semigroup</a:t>
              </a:r>
            </a:p>
          </p:txBody>
        </p:sp>
        <p:graphicFrame>
          <p:nvGraphicFramePr>
            <p:cNvPr id="24591" name="Object 18">
              <a:extLst>
                <a:ext uri="{FF2B5EF4-FFF2-40B4-BE49-F238E27FC236}">
                  <a16:creationId xmlns:a16="http://schemas.microsoft.com/office/drawing/2014/main" id="{3AB52628-8045-A24C-A51B-A407300BC2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0"/>
            <a:ext cx="2064" cy="1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r:id="rId9" imgW="4559300" imgH="2984500" progId="MSDraw.Drawing.8.2">
                    <p:embed/>
                  </p:oleObj>
                </mc:Choice>
                <mc:Fallback>
                  <p:oleObj r:id="rId9" imgW="4559300" imgH="2984500" progId="MSDraw.Drawing.8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0"/>
                          <a:ext cx="2064" cy="1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9" name="Text Box 15">
            <a:extLst>
              <a:ext uri="{FF2B5EF4-FFF2-40B4-BE49-F238E27FC236}">
                <a16:creationId xmlns:a16="http://schemas.microsoft.com/office/drawing/2014/main" id="{A9C0B8EC-89F3-644B-AB0E-0B071FEE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21336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Dimension-order communication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300CDF8-9488-4F46-BFFB-91815ECCA9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BAEE347-AF2C-7B4B-8E60-2BDF99BC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5039F2B9-2129-0349-A750-30D4DC2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1868C96-B460-E146-8690-BF83EA081FB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B64081CC-47A3-2040-A6D3-7E8760B16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13.5  Matrix Multiplication</a:t>
            </a:r>
          </a:p>
        </p:txBody>
      </p:sp>
      <p:sp>
        <p:nvSpPr>
          <p:cNvPr id="25606" name="Rectangle 1049">
            <a:extLst>
              <a:ext uri="{FF2B5EF4-FFF2-40B4-BE49-F238E27FC236}">
                <a16:creationId xmlns:a16="http://schemas.microsoft.com/office/drawing/2014/main" id="{C4EB3A62-E6E3-9643-BF23-AFC52127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607" name="Text Box 1050">
            <a:extLst>
              <a:ext uri="{FF2B5EF4-FFF2-40B4-BE49-F238E27FC236}">
                <a16:creationId xmlns:a16="http://schemas.microsoft.com/office/drawing/2014/main" id="{FC77756D-BF3F-7A4C-88E2-CBA67DC5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0"/>
            <a:ext cx="6553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13.12     Multiplying two 2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 matrices on a 3-cube.</a:t>
            </a:r>
          </a:p>
        </p:txBody>
      </p:sp>
      <p:sp>
        <p:nvSpPr>
          <p:cNvPr id="25608" name="Rectangle 1053">
            <a:extLst>
              <a:ext uri="{FF2B5EF4-FFF2-40B4-BE49-F238E27FC236}">
                <a16:creationId xmlns:a16="http://schemas.microsoft.com/office/drawing/2014/main" id="{4AC1ED7C-991B-BE46-A828-26A357AA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609" name="Rectangle 1058">
            <a:extLst>
              <a:ext uri="{FF2B5EF4-FFF2-40B4-BE49-F238E27FC236}">
                <a16:creationId xmlns:a16="http://schemas.microsoft.com/office/drawing/2014/main" id="{5F1F625F-5144-9D40-90E0-EB37002F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5610" name="Object 1057">
            <a:extLst>
              <a:ext uri="{FF2B5EF4-FFF2-40B4-BE49-F238E27FC236}">
                <a16:creationId xmlns:a16="http://schemas.microsoft.com/office/drawing/2014/main" id="{88179D02-0C99-254E-BB61-5017748B6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295400"/>
          <a:ext cx="7010400" cy="465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r:id="rId3" imgW="4737100" imgH="3086100" progId="MSDraw.Drawing.8.2">
                  <p:embed/>
                </p:oleObj>
              </mc:Choice>
              <mc:Fallback>
                <p:oleObj r:id="rId3" imgW="4737100" imgH="3086100" progId="MSDraw.Drawing.8.2">
                  <p:embed/>
                  <p:pic>
                    <p:nvPicPr>
                      <p:cNvPr id="0" name="Object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7010400" cy="465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059">
            <a:extLst>
              <a:ext uri="{FF2B5EF4-FFF2-40B4-BE49-F238E27FC236}">
                <a16:creationId xmlns:a16="http://schemas.microsoft.com/office/drawing/2014/main" id="{F17DCA55-B9B5-994E-88EB-F6B9515B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057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1. Place elements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of </a:t>
            </a:r>
            <a:r>
              <a:rPr lang="en-US" altLang="en-US" sz="1800" i="1"/>
              <a:t>A</a:t>
            </a:r>
            <a:r>
              <a:rPr lang="en-US" altLang="en-US" sz="1800"/>
              <a:t> and </a:t>
            </a:r>
            <a:r>
              <a:rPr lang="en-US" altLang="en-US" sz="1800" i="1"/>
              <a:t>B</a:t>
            </a:r>
            <a:r>
              <a:rPr lang="en-US" altLang="en-US" sz="1800"/>
              <a:t> in registers R</a:t>
            </a:r>
            <a:r>
              <a:rPr lang="en-US" altLang="en-US" sz="1800" i="1" baseline="-25000"/>
              <a:t>A</a:t>
            </a:r>
            <a:r>
              <a:rPr lang="en-US" altLang="en-US" sz="1800"/>
              <a:t> &amp; R</a:t>
            </a:r>
            <a:r>
              <a:rPr lang="en-US" altLang="en-US" sz="1800" i="1" baseline="-25000"/>
              <a:t>B</a:t>
            </a:r>
            <a:r>
              <a:rPr lang="en-US" altLang="en-US" sz="1800"/>
              <a:t> of </a:t>
            </a:r>
            <a:r>
              <a:rPr lang="en-US" altLang="en-US" sz="1800" i="1"/>
              <a:t>m</a:t>
            </a:r>
            <a:r>
              <a:rPr lang="en-US" altLang="en-US" sz="1800" baseline="30000"/>
              <a:t>2</a:t>
            </a:r>
            <a:r>
              <a:rPr lang="en-US" altLang="en-US" sz="1800"/>
              <a:t> processors with the IDs 0</a:t>
            </a:r>
            <a:r>
              <a:rPr lang="en-US" altLang="en-US" sz="1800" i="1"/>
              <a:t>jk</a:t>
            </a:r>
          </a:p>
        </p:txBody>
      </p:sp>
      <p:sp>
        <p:nvSpPr>
          <p:cNvPr id="25612" name="Text Box 1060">
            <a:extLst>
              <a:ext uri="{FF2B5EF4-FFF2-40B4-BE49-F238E27FC236}">
                <a16:creationId xmlns:a16="http://schemas.microsoft.com/office/drawing/2014/main" id="{15D43B84-59CB-BC46-8F9A-4E65782B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 </a:t>
            </a:r>
            <a:r>
              <a:rPr lang="en-US" altLang="en-US" sz="1800"/>
              <a:t>=</a:t>
            </a:r>
            <a:r>
              <a:rPr lang="en-US" altLang="en-US" sz="1800" i="1"/>
              <a:t> m</a:t>
            </a:r>
            <a:r>
              <a:rPr lang="en-US" altLang="en-US" sz="1800" baseline="30000"/>
              <a:t>3</a:t>
            </a:r>
            <a:r>
              <a:rPr lang="en-US" altLang="en-US" sz="1800"/>
              <a:t> = 2</a:t>
            </a:r>
            <a:r>
              <a:rPr lang="en-US" altLang="en-US" sz="1800" i="1" baseline="30000"/>
              <a:t>q</a:t>
            </a:r>
            <a:r>
              <a:rPr lang="en-US" altLang="en-US" sz="1800"/>
              <a:t> processors, indexed as </a:t>
            </a:r>
            <a:r>
              <a:rPr lang="en-US" altLang="en-US" sz="1800" i="1"/>
              <a:t>ijk</a:t>
            </a:r>
            <a:r>
              <a:rPr lang="en-US" altLang="en-US" sz="1800"/>
              <a:t> (with three </a:t>
            </a:r>
            <a:r>
              <a:rPr lang="en-US" altLang="en-US" sz="1800" i="1"/>
              <a:t>q</a:t>
            </a:r>
            <a:r>
              <a:rPr lang="en-US" altLang="en-US" sz="1800"/>
              <a:t>/3-bit segments)</a:t>
            </a:r>
          </a:p>
        </p:txBody>
      </p:sp>
      <p:sp>
        <p:nvSpPr>
          <p:cNvPr id="25613" name="Text Box 1061">
            <a:extLst>
              <a:ext uri="{FF2B5EF4-FFF2-40B4-BE49-F238E27FC236}">
                <a16:creationId xmlns:a16="http://schemas.microsoft.com/office/drawing/2014/main" id="{119EBF57-E31F-274C-8343-68322D9B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2. Replicate inputs: communicate across 1/3 of the dimensions</a:t>
            </a:r>
            <a:endParaRPr lang="en-US" altLang="en-US" sz="1800" i="1"/>
          </a:p>
        </p:txBody>
      </p:sp>
      <p:sp>
        <p:nvSpPr>
          <p:cNvPr id="25614" name="Text Box 1062">
            <a:extLst>
              <a:ext uri="{FF2B5EF4-FFF2-40B4-BE49-F238E27FC236}">
                <a16:creationId xmlns:a16="http://schemas.microsoft.com/office/drawing/2014/main" id="{AE88942A-029D-5346-93C4-F73F1900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1981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3, 4. Rearrange the data by communicating across the remaining 2/3 of dimensions so that processor </a:t>
            </a:r>
            <a:r>
              <a:rPr lang="en-US" altLang="en-US" sz="1800" i="1"/>
              <a:t>ijk</a:t>
            </a:r>
            <a:r>
              <a:rPr lang="en-US" altLang="en-US" sz="1800"/>
              <a:t> has </a:t>
            </a:r>
            <a:r>
              <a:rPr lang="en-US" altLang="en-US" sz="1800" i="1"/>
              <a:t>A</a:t>
            </a:r>
            <a:r>
              <a:rPr lang="en-US" altLang="en-US" sz="1800" i="1" baseline="-25000"/>
              <a:t>ji</a:t>
            </a:r>
            <a:r>
              <a:rPr lang="en-US" altLang="en-US" sz="1800"/>
              <a:t> and </a:t>
            </a:r>
            <a:r>
              <a:rPr lang="en-US" altLang="en-US" sz="1800" i="1"/>
              <a:t>B</a:t>
            </a:r>
            <a:r>
              <a:rPr lang="en-US" altLang="en-US" sz="1800" i="1" baseline="-25000"/>
              <a:t>ik</a:t>
            </a:r>
          </a:p>
        </p:txBody>
      </p:sp>
      <p:sp>
        <p:nvSpPr>
          <p:cNvPr id="25615" name="Text Box 1063">
            <a:extLst>
              <a:ext uri="{FF2B5EF4-FFF2-40B4-BE49-F238E27FC236}">
                <a16:creationId xmlns:a16="http://schemas.microsoft.com/office/drawing/2014/main" id="{C45190F0-3423-F543-A53F-DFDDC4E1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6. Move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jk</a:t>
            </a:r>
            <a:r>
              <a:rPr lang="en-US" altLang="en-US" sz="1800"/>
              <a:t> to processor 0</a:t>
            </a:r>
            <a:r>
              <a:rPr lang="en-US" altLang="en-US" sz="1800" i="1"/>
              <a:t>jk</a:t>
            </a:r>
          </a:p>
        </p:txBody>
      </p:sp>
      <p:grpSp>
        <p:nvGrpSpPr>
          <p:cNvPr id="25616" name="Group 1064">
            <a:extLst>
              <a:ext uri="{FF2B5EF4-FFF2-40B4-BE49-F238E27FC236}">
                <a16:creationId xmlns:a16="http://schemas.microsoft.com/office/drawing/2014/main" id="{1AC917A1-9F40-E043-995F-5F9C0B83BC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"/>
            <a:ext cx="1323975" cy="1250950"/>
            <a:chOff x="4416" y="912"/>
            <a:chExt cx="834" cy="788"/>
          </a:xfrm>
        </p:grpSpPr>
        <p:sp>
          <p:nvSpPr>
            <p:cNvPr id="25617" name="Line 1065">
              <a:extLst>
                <a:ext uri="{FF2B5EF4-FFF2-40B4-BE49-F238E27FC236}">
                  <a16:creationId xmlns:a16="http://schemas.microsoft.com/office/drawing/2014/main" id="{AA34C0CE-F7AC-C54E-B1BC-A65843B01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066">
              <a:extLst>
                <a:ext uri="{FF2B5EF4-FFF2-40B4-BE49-F238E27FC236}">
                  <a16:creationId xmlns:a16="http://schemas.microsoft.com/office/drawing/2014/main" id="{FB2D1F90-3700-9C41-929E-1E2B3138F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067">
              <a:extLst>
                <a:ext uri="{FF2B5EF4-FFF2-40B4-BE49-F238E27FC236}">
                  <a16:creationId xmlns:a16="http://schemas.microsoft.com/office/drawing/2014/main" id="{D8A81BBA-5329-814E-9EDA-D9F56A66C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Text Box 1068">
              <a:extLst>
                <a:ext uri="{FF2B5EF4-FFF2-40B4-BE49-F238E27FC236}">
                  <a16:creationId xmlns:a16="http://schemas.microsoft.com/office/drawing/2014/main" id="{DD495969-C9C3-8F41-9C20-286548035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25621" name="Text Box 1069">
              <a:extLst>
                <a:ext uri="{FF2B5EF4-FFF2-40B4-BE49-F238E27FC236}">
                  <a16:creationId xmlns:a16="http://schemas.microsoft.com/office/drawing/2014/main" id="{1636C942-E0A6-9346-A9A9-5F92BCA5C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25622" name="Text Box 1070">
              <a:extLst>
                <a:ext uri="{FF2B5EF4-FFF2-40B4-BE49-F238E27FC236}">
                  <a16:creationId xmlns:a16="http://schemas.microsoft.com/office/drawing/2014/main" id="{966ED9B5-CA16-6B41-9671-08A0FA0A4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FFC4885-EE24-A542-BC07-8FB2FDAB73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131792F-F002-9042-A704-91C4073A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030F196D-B7A6-454E-ABEE-1BD4103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F2412D4-EEC6-4748-B686-3AF8B1CE858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6BF44BFF-93F0-014A-BFF4-9F648A5C8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Analysis of Matrix Multiplication</a:t>
            </a:r>
          </a:p>
        </p:txBody>
      </p:sp>
      <p:sp>
        <p:nvSpPr>
          <p:cNvPr id="26630" name="Text Box 10">
            <a:extLst>
              <a:ext uri="{FF2B5EF4-FFF2-40B4-BE49-F238E27FC236}">
                <a16:creationId xmlns:a16="http://schemas.microsoft.com/office/drawing/2014/main" id="{3A24B50B-7E35-324F-B301-3AB70EDA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124200" cy="2835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algorithm involves communication steps in three loops, each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q</a:t>
            </a:r>
            <a:r>
              <a:rPr lang="en-US" altLang="en-US" sz="1000" i="1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/>
              <a:t>3 iterations (in one of the 4 loops, 2 values are exchanged per iteration)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mul</a:t>
            </a:r>
            <a:r>
              <a:rPr lang="en-US" altLang="en-US" sz="2000"/>
              <a:t> (</a:t>
            </a:r>
            <a:r>
              <a:rPr lang="en-US" altLang="en-US" sz="2000" i="1"/>
              <a:t>m</a:t>
            </a:r>
            <a:r>
              <a:rPr lang="en-US" altLang="en-US" sz="2000"/>
              <a:t>, </a:t>
            </a:r>
            <a:r>
              <a:rPr lang="en-US" altLang="en-US" sz="2000" i="1"/>
              <a:t>m</a:t>
            </a:r>
            <a:r>
              <a:rPr lang="en-US" altLang="en-US" sz="2000" baseline="30000"/>
              <a:t>3</a:t>
            </a:r>
            <a:r>
              <a:rPr lang="en-US" altLang="en-US" sz="2000"/>
              <a:t>)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O(</a:t>
            </a:r>
            <a:r>
              <a:rPr lang="en-US" altLang="en-US" sz="2000" i="1"/>
              <a:t>q</a:t>
            </a:r>
            <a:r>
              <a:rPr lang="en-US" altLang="en-US" sz="2000"/>
              <a:t>) = O(log </a:t>
            </a:r>
            <a:r>
              <a:rPr lang="en-US" altLang="en-US" sz="2000" i="1"/>
              <a:t>m</a:t>
            </a:r>
            <a:r>
              <a:rPr lang="en-US" altLang="en-US" sz="2000"/>
              <a:t>)</a:t>
            </a:r>
          </a:p>
        </p:txBody>
      </p:sp>
      <p:sp>
        <p:nvSpPr>
          <p:cNvPr id="26631" name="Rectangle 12">
            <a:extLst>
              <a:ext uri="{FF2B5EF4-FFF2-40B4-BE49-F238E27FC236}">
                <a16:creationId xmlns:a16="http://schemas.microsoft.com/office/drawing/2014/main" id="{3B940250-C347-8949-ADD9-2952D3367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6632" name="Object 23">
            <a:extLst>
              <a:ext uri="{FF2B5EF4-FFF2-40B4-BE49-F238E27FC236}">
                <a16:creationId xmlns:a16="http://schemas.microsoft.com/office/drawing/2014/main" id="{53876A24-4DB6-5B40-AF19-DE07371CF9A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733800" y="762000"/>
          <a:ext cx="510540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r:id="rId3" imgW="4737100" imgH="3086100" progId="MSDraw.Drawing.8.2">
                  <p:embed/>
                </p:oleObj>
              </mc:Choice>
              <mc:Fallback>
                <p:oleObj r:id="rId3" imgW="4737100" imgH="3086100" progId="MSDraw.Drawing.8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62000"/>
                        <a:ext cx="510540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25">
            <a:extLst>
              <a:ext uri="{FF2B5EF4-FFF2-40B4-BE49-F238E27FC236}">
                <a16:creationId xmlns:a16="http://schemas.microsoft.com/office/drawing/2014/main" id="{3EB09272-DB09-7349-A551-F470CD50A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820102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Analysis in the case of block matrix multiplication 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matrices):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Matrices are partitioned into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blocks of size 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1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1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Each communication step deals with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1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block elements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Each multiplication entails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arithmetic operations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mul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  =  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1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2/3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O(log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   +   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1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Communication	        Computation</a:t>
            </a:r>
            <a:r>
              <a:rPr lang="en-US" altLang="en-US" sz="18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6634" name="Group 26">
            <a:extLst>
              <a:ext uri="{FF2B5EF4-FFF2-40B4-BE49-F238E27FC236}">
                <a16:creationId xmlns:a16="http://schemas.microsoft.com/office/drawing/2014/main" id="{E099C83E-599A-9546-B62C-6BD3721F815E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953000"/>
            <a:ext cx="1323975" cy="1250950"/>
            <a:chOff x="4416" y="912"/>
            <a:chExt cx="834" cy="788"/>
          </a:xfrm>
        </p:grpSpPr>
        <p:sp>
          <p:nvSpPr>
            <p:cNvPr id="26635" name="Line 27">
              <a:extLst>
                <a:ext uri="{FF2B5EF4-FFF2-40B4-BE49-F238E27FC236}">
                  <a16:creationId xmlns:a16="http://schemas.microsoft.com/office/drawing/2014/main" id="{06733BA8-F491-474F-80FD-9258B8921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28">
              <a:extLst>
                <a:ext uri="{FF2B5EF4-FFF2-40B4-BE49-F238E27FC236}">
                  <a16:creationId xmlns:a16="http://schemas.microsoft.com/office/drawing/2014/main" id="{70B2B701-BBEB-CF42-A061-1E24CCC05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29">
              <a:extLst>
                <a:ext uri="{FF2B5EF4-FFF2-40B4-BE49-F238E27FC236}">
                  <a16:creationId xmlns:a16="http://schemas.microsoft.com/office/drawing/2014/main" id="{BD41A674-39BE-D048-A090-B6148BD5F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Text Box 30">
              <a:extLst>
                <a:ext uri="{FF2B5EF4-FFF2-40B4-BE49-F238E27FC236}">
                  <a16:creationId xmlns:a16="http://schemas.microsoft.com/office/drawing/2014/main" id="{FB522A88-B5F7-CB49-BE83-C8504098D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26639" name="Text Box 31">
              <a:extLst>
                <a:ext uri="{FF2B5EF4-FFF2-40B4-BE49-F238E27FC236}">
                  <a16:creationId xmlns:a16="http://schemas.microsoft.com/office/drawing/2014/main" id="{F31B52F5-60E4-4941-8063-C032D9D56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26640" name="Text Box 32">
              <a:extLst>
                <a:ext uri="{FF2B5EF4-FFF2-40B4-BE49-F238E27FC236}">
                  <a16:creationId xmlns:a16="http://schemas.microsoft.com/office/drawing/2014/main" id="{5BDCD362-5406-2844-9614-7B5BED892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4CDE24AB-8561-3045-82FD-D624E96B27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B6413973-7564-BF4B-B418-14F0FE04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2B8EB0AB-D7D1-794A-BA6A-664EA4FC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2062ABD-2F93-DF4E-9E6E-3F78ECA8620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8A4019C0-3204-5D45-845E-97F3670AC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13.6  Inverting a Lower-Triangular Matrix</a:t>
            </a:r>
          </a:p>
        </p:txBody>
      </p:sp>
      <p:sp>
        <p:nvSpPr>
          <p:cNvPr id="27654" name="Rectangle 1047">
            <a:extLst>
              <a:ext uri="{FF2B5EF4-FFF2-40B4-BE49-F238E27FC236}">
                <a16:creationId xmlns:a16="http://schemas.microsoft.com/office/drawing/2014/main" id="{0BE2C75C-DC1E-2246-9C72-0418573BC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7655" name="Text Box 1058">
            <a:extLst>
              <a:ext uri="{FF2B5EF4-FFF2-40B4-BE49-F238E27FC236}">
                <a16:creationId xmlns:a16="http://schemas.microsoft.com/office/drawing/2014/main" id="{C34C61BB-0B4D-6648-8ABE-D98D5380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791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inv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 =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inv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mul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 =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inv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O(log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 =  O(log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/>
              <a:t> </a:t>
            </a:r>
          </a:p>
        </p:txBody>
      </p:sp>
      <p:grpSp>
        <p:nvGrpSpPr>
          <p:cNvPr id="27656" name="Group 1070">
            <a:extLst>
              <a:ext uri="{FF2B5EF4-FFF2-40B4-BE49-F238E27FC236}">
                <a16:creationId xmlns:a16="http://schemas.microsoft.com/office/drawing/2014/main" id="{45615C5B-1D63-DB48-9154-07B526D9A2C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066800"/>
            <a:ext cx="8077200" cy="1187450"/>
            <a:chOff x="336" y="672"/>
            <a:chExt cx="5088" cy="748"/>
          </a:xfrm>
        </p:grpSpPr>
        <p:sp>
          <p:nvSpPr>
            <p:cNvPr id="27677" name="Text Box 1055">
              <a:extLst>
                <a:ext uri="{FF2B5EF4-FFF2-40B4-BE49-F238E27FC236}">
                  <a16:creationId xmlns:a16="http://schemas.microsoft.com/office/drawing/2014/main" id="{7A78AD88-B61C-BE42-9501-7E4163D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72"/>
              <a:ext cx="5088" cy="74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  	B</a:t>
              </a:r>
              <a:r>
                <a:rPr lang="en-US" altLang="en-US" sz="2400"/>
                <a:t>	0	     </a:t>
              </a:r>
              <a:r>
                <a:rPr lang="en-US" altLang="en-US" sz="2400" i="1"/>
                <a:t>B</a:t>
              </a:r>
              <a:r>
                <a:rPr lang="en-US" altLang="en-US" sz="2400" baseline="30000"/>
                <a:t>–1</a:t>
              </a:r>
              <a:r>
                <a:rPr lang="en-US" altLang="en-US" sz="2400"/>
                <a:t>    	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For </a:t>
              </a:r>
              <a:r>
                <a:rPr lang="en-US" altLang="en-US" sz="2400" i="1"/>
                <a:t>A</a:t>
              </a:r>
              <a:r>
                <a:rPr lang="en-US" altLang="en-US" sz="2400"/>
                <a:t> = 		        we have  </a:t>
              </a:r>
              <a:r>
                <a:rPr lang="en-US" altLang="en-US" sz="2400" i="1"/>
                <a:t>A</a:t>
              </a:r>
              <a:r>
                <a:rPr lang="en-US" altLang="en-US" sz="2400" baseline="30000"/>
                <a:t>–1</a:t>
              </a:r>
              <a:r>
                <a:rPr lang="en-US" altLang="en-US" sz="2400"/>
                <a:t>  = </a:t>
              </a:r>
              <a:endParaRPr lang="en-US" altLang="en-US" sz="2400" baseline="-25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	</a:t>
              </a:r>
              <a:r>
                <a:rPr lang="en-US" altLang="en-US" sz="2400" i="1"/>
                <a:t>C</a:t>
              </a:r>
              <a:r>
                <a:rPr lang="en-US" altLang="en-US" sz="2400"/>
                <a:t>	</a:t>
              </a:r>
              <a:r>
                <a:rPr lang="en-US" altLang="en-US" sz="2400" i="1"/>
                <a:t>D	</a:t>
              </a:r>
              <a:r>
                <a:rPr lang="en-US" altLang="en-US" sz="2400"/>
                <a:t>–</a:t>
              </a:r>
              <a:r>
                <a:rPr lang="en-US" altLang="en-US" sz="2400" i="1"/>
                <a:t>D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CB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	D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 </a:t>
              </a:r>
            </a:p>
          </p:txBody>
        </p:sp>
        <p:sp>
          <p:nvSpPr>
            <p:cNvPr id="27678" name="AutoShape 1061">
              <a:extLst>
                <a:ext uri="{FF2B5EF4-FFF2-40B4-BE49-F238E27FC236}">
                  <a16:creationId xmlns:a16="http://schemas.microsoft.com/office/drawing/2014/main" id="{72710B9F-FB23-7543-ACF2-F201FB0BD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768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79" name="AutoShape 1062">
              <a:extLst>
                <a:ext uri="{FF2B5EF4-FFF2-40B4-BE49-F238E27FC236}">
                  <a16:creationId xmlns:a16="http://schemas.microsoft.com/office/drawing/2014/main" id="{F8C34DD7-CD8B-A349-B9F6-F5D2B8FA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768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80" name="AutoShape 1063">
              <a:extLst>
                <a:ext uri="{FF2B5EF4-FFF2-40B4-BE49-F238E27FC236}">
                  <a16:creationId xmlns:a16="http://schemas.microsoft.com/office/drawing/2014/main" id="{7105CAAF-7491-CB41-ADFA-B2147D17F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768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81" name="AutoShape 1064">
              <a:extLst>
                <a:ext uri="{FF2B5EF4-FFF2-40B4-BE49-F238E27FC236}">
                  <a16:creationId xmlns:a16="http://schemas.microsoft.com/office/drawing/2014/main" id="{C9D6BC83-1F37-3A4D-BB21-40A15EE4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768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7657" name="Object 1065">
            <a:extLst>
              <a:ext uri="{FF2B5EF4-FFF2-40B4-BE49-F238E27FC236}">
                <a16:creationId xmlns:a16="http://schemas.microsoft.com/office/drawing/2014/main" id="{E36C092A-33B7-6248-89D1-A241A77C95F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867400" y="2438400"/>
          <a:ext cx="701040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r:id="rId3" imgW="3378200" imgH="1460500" progId="MSDraw.Drawing.8.2">
                  <p:embed/>
                </p:oleObj>
              </mc:Choice>
              <mc:Fallback>
                <p:oleObj r:id="rId3" imgW="3378200" imgH="1460500" progId="MSDraw.Drawing.8.2">
                  <p:embed/>
                  <p:pic>
                    <p:nvPicPr>
                      <p:cNvPr id="0" name="Object 10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7010400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8" name="Group 1082">
            <a:extLst>
              <a:ext uri="{FF2B5EF4-FFF2-40B4-BE49-F238E27FC236}">
                <a16:creationId xmlns:a16="http://schemas.microsoft.com/office/drawing/2014/main" id="{40040F61-4C75-4941-A0CD-08A0E1B1972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667000"/>
            <a:ext cx="8382000" cy="2590800"/>
            <a:chOff x="336" y="1680"/>
            <a:chExt cx="5280" cy="1632"/>
          </a:xfrm>
        </p:grpSpPr>
        <p:sp>
          <p:nvSpPr>
            <p:cNvPr id="27674" name="Text Box 1056">
              <a:extLst>
                <a:ext uri="{FF2B5EF4-FFF2-40B4-BE49-F238E27FC236}">
                  <a16:creationId xmlns:a16="http://schemas.microsoft.com/office/drawing/2014/main" id="{F3F6928C-E5CF-9E4B-8B65-26D9A230F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48"/>
              <a:ext cx="2496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Because </a:t>
              </a:r>
              <a:r>
                <a:rPr lang="en-US" altLang="en-US" sz="2000" i="1"/>
                <a:t>B</a:t>
              </a:r>
              <a:r>
                <a:rPr lang="en-US" altLang="en-US" sz="2000"/>
                <a:t> and </a:t>
              </a:r>
              <a:r>
                <a:rPr lang="en-US" altLang="en-US" sz="2000" i="1"/>
                <a:t>D</a:t>
              </a:r>
              <a:r>
                <a:rPr lang="en-US" altLang="en-US" sz="2000"/>
                <a:t> are both lower triangular, the same algorithm can be used recursively to invert them in parallel</a:t>
              </a:r>
            </a:p>
          </p:txBody>
        </p:sp>
        <p:sp>
          <p:nvSpPr>
            <p:cNvPr id="27675" name="Line 1067">
              <a:extLst>
                <a:ext uri="{FF2B5EF4-FFF2-40B4-BE49-F238E27FC236}">
                  <a16:creationId xmlns:a16="http://schemas.microsoft.com/office/drawing/2014/main" id="{C34C571C-3E5F-964B-BE03-667A95476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4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1068">
              <a:extLst>
                <a:ext uri="{FF2B5EF4-FFF2-40B4-BE49-F238E27FC236}">
                  <a16:creationId xmlns:a16="http://schemas.microsoft.com/office/drawing/2014/main" id="{CF21F5C3-FCA0-0444-AFA5-05261AC13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68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9" name="Group 1081">
            <a:extLst>
              <a:ext uri="{FF2B5EF4-FFF2-40B4-BE49-F238E27FC236}">
                <a16:creationId xmlns:a16="http://schemas.microsoft.com/office/drawing/2014/main" id="{00DB1A4B-4A7E-FF47-B3BA-F3BC93B207E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667000"/>
            <a:ext cx="8077200" cy="776288"/>
            <a:chOff x="288" y="1584"/>
            <a:chExt cx="5088" cy="489"/>
          </a:xfrm>
        </p:grpSpPr>
        <p:sp>
          <p:nvSpPr>
            <p:cNvPr id="27667" name="Text Box 1073">
              <a:extLst>
                <a:ext uri="{FF2B5EF4-FFF2-40B4-BE49-F238E27FC236}">
                  <a16:creationId xmlns:a16="http://schemas.microsoft.com/office/drawing/2014/main" id="{6A115457-DD84-B84B-8AE3-C33A63F07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584"/>
              <a:ext cx="5088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/>
                <a:t>  B</a:t>
              </a:r>
              <a:r>
                <a:rPr lang="en-US" altLang="en-US" sz="1600"/>
                <a:t>      0	  </a:t>
              </a:r>
              <a:r>
                <a:rPr lang="en-US" altLang="en-US" sz="1600" i="1"/>
                <a:t>B</a:t>
              </a:r>
              <a:r>
                <a:rPr lang="en-US" altLang="en-US" sz="1600" baseline="30000"/>
                <a:t>–1</a:t>
              </a:r>
              <a:r>
                <a:rPr lang="en-US" altLang="en-US" sz="1600"/>
                <a:t>         0                </a:t>
              </a:r>
              <a:r>
                <a:rPr lang="en-US" altLang="en-US" sz="1600" i="1"/>
                <a:t>BB</a:t>
              </a:r>
              <a:r>
                <a:rPr lang="en-US" altLang="en-US" sz="1600" baseline="30000"/>
                <a:t>–1</a:t>
              </a:r>
              <a:r>
                <a:rPr lang="en-US" altLang="en-US" sz="1600"/>
                <a:t>                   0 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               </a:t>
              </a:r>
              <a:r>
                <a:rPr lang="en-US" altLang="en-US" sz="1000"/>
                <a:t> </a:t>
              </a:r>
              <a:r>
                <a:rPr lang="en-US" altLang="en-US" sz="1600">
                  <a:sym typeface="Symbol" pitchFamily="2" charset="2"/>
                </a:rPr>
                <a:t></a:t>
              </a:r>
              <a:r>
                <a:rPr lang="en-US" altLang="en-US" sz="1600"/>
                <a:t>	                      </a:t>
              </a:r>
              <a:r>
                <a:rPr lang="en-US" altLang="en-US" sz="1000"/>
                <a:t>   </a:t>
              </a:r>
              <a:r>
                <a:rPr lang="en-US" altLang="en-US" sz="1600"/>
                <a:t>= </a:t>
              </a:r>
              <a:endParaRPr lang="en-US" altLang="en-US" sz="1600" baseline="-25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  </a:t>
              </a:r>
              <a:r>
                <a:rPr lang="en-US" altLang="en-US" sz="1600" i="1"/>
                <a:t>C</a:t>
              </a:r>
              <a:r>
                <a:rPr lang="en-US" altLang="en-US" sz="1600"/>
                <a:t>     </a:t>
              </a:r>
              <a:r>
                <a:rPr lang="en-US" altLang="en-US" sz="1600" i="1"/>
                <a:t>D         </a:t>
              </a:r>
              <a:r>
                <a:rPr lang="en-US" altLang="en-US" sz="1600"/>
                <a:t>–</a:t>
              </a:r>
              <a:r>
                <a:rPr lang="en-US" altLang="en-US" sz="1600" i="1"/>
                <a:t>D</a:t>
              </a:r>
              <a:r>
                <a:rPr lang="en-US" altLang="en-US" sz="1600" baseline="30000"/>
                <a:t>–1</a:t>
              </a:r>
              <a:r>
                <a:rPr lang="en-US" altLang="en-US" sz="1600" i="1"/>
                <a:t>CB</a:t>
              </a:r>
              <a:r>
                <a:rPr lang="en-US" altLang="en-US" sz="1600" baseline="30000"/>
                <a:t>–1     </a:t>
              </a:r>
              <a:r>
                <a:rPr lang="en-US" altLang="en-US" sz="1600" i="1"/>
                <a:t>D</a:t>
              </a:r>
              <a:r>
                <a:rPr lang="en-US" altLang="en-US" sz="1600" baseline="30000"/>
                <a:t>–1</a:t>
              </a:r>
              <a:r>
                <a:rPr lang="en-US" altLang="en-US" sz="1600" i="1"/>
                <a:t>       CB</a:t>
              </a:r>
              <a:r>
                <a:rPr lang="en-US" altLang="en-US" sz="1600" baseline="30000"/>
                <a:t>–1</a:t>
              </a:r>
              <a:r>
                <a:rPr lang="en-US" altLang="en-US" sz="1000" baseline="30000"/>
                <a:t> </a:t>
              </a:r>
              <a:r>
                <a:rPr lang="en-US" altLang="en-US" sz="1600"/>
                <a:t>–</a:t>
              </a:r>
              <a:r>
                <a:rPr lang="en-US" altLang="en-US" sz="1000"/>
                <a:t> </a:t>
              </a:r>
              <a:r>
                <a:rPr lang="en-US" altLang="en-US" sz="1600" i="1"/>
                <a:t>DD</a:t>
              </a:r>
              <a:r>
                <a:rPr lang="en-US" altLang="en-US" sz="1600" baseline="30000"/>
                <a:t>–1</a:t>
              </a:r>
              <a:r>
                <a:rPr lang="en-US" altLang="en-US" sz="1600" i="1"/>
                <a:t>CB</a:t>
              </a:r>
              <a:r>
                <a:rPr lang="en-US" altLang="en-US" sz="1600" baseline="30000"/>
                <a:t>–1</a:t>
              </a:r>
              <a:r>
                <a:rPr lang="en-US" altLang="en-US" sz="1600"/>
                <a:t>     </a:t>
              </a:r>
              <a:r>
                <a:rPr lang="en-US" altLang="en-US" sz="1600" i="1"/>
                <a:t>DD</a:t>
              </a:r>
              <a:r>
                <a:rPr lang="en-US" altLang="en-US" sz="1600" baseline="30000"/>
                <a:t>–1</a:t>
              </a:r>
              <a:r>
                <a:rPr lang="en-US" altLang="en-US" sz="1600"/>
                <a:t> </a:t>
              </a:r>
            </a:p>
          </p:txBody>
        </p:sp>
        <p:sp>
          <p:nvSpPr>
            <p:cNvPr id="27668" name="AutoShape 1074">
              <a:extLst>
                <a:ext uri="{FF2B5EF4-FFF2-40B4-BE49-F238E27FC236}">
                  <a16:creationId xmlns:a16="http://schemas.microsoft.com/office/drawing/2014/main" id="{CDC49E4D-A07A-0947-AC52-B822CFE1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584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69" name="AutoShape 1075">
              <a:extLst>
                <a:ext uri="{FF2B5EF4-FFF2-40B4-BE49-F238E27FC236}">
                  <a16:creationId xmlns:a16="http://schemas.microsoft.com/office/drawing/2014/main" id="{23ADF5AC-052C-E54C-AA9F-A0FA505F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48" cy="480"/>
            </a:xfrm>
            <a:prstGeom prst="righ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70" name="AutoShape 1076">
              <a:extLst>
                <a:ext uri="{FF2B5EF4-FFF2-40B4-BE49-F238E27FC236}">
                  <a16:creationId xmlns:a16="http://schemas.microsoft.com/office/drawing/2014/main" id="{419138B8-F862-0246-ACCD-C895B094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584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71" name="AutoShape 1077">
              <a:extLst>
                <a:ext uri="{FF2B5EF4-FFF2-40B4-BE49-F238E27FC236}">
                  <a16:creationId xmlns:a16="http://schemas.microsoft.com/office/drawing/2014/main" id="{1E5E2BE1-98E0-2A4F-810B-EE1F89A7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584"/>
              <a:ext cx="48" cy="480"/>
            </a:xfrm>
            <a:prstGeom prst="righ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72" name="AutoShape 1078">
              <a:extLst>
                <a:ext uri="{FF2B5EF4-FFF2-40B4-BE49-F238E27FC236}">
                  <a16:creationId xmlns:a16="http://schemas.microsoft.com/office/drawing/2014/main" id="{BD74617B-4353-D743-9202-F5C6FFBA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584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7673" name="AutoShape 1079">
              <a:extLst>
                <a:ext uri="{FF2B5EF4-FFF2-40B4-BE49-F238E27FC236}">
                  <a16:creationId xmlns:a16="http://schemas.microsoft.com/office/drawing/2014/main" id="{B82E4594-D0C3-FD49-9EF7-F637E9A94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584"/>
              <a:ext cx="48" cy="480"/>
            </a:xfrm>
            <a:prstGeom prst="righ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60" name="Group 1090">
            <a:extLst>
              <a:ext uri="{FF2B5EF4-FFF2-40B4-BE49-F238E27FC236}">
                <a16:creationId xmlns:a16="http://schemas.microsoft.com/office/drawing/2014/main" id="{9D6FA2B7-1155-8041-9619-61DEF5B56B2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438400"/>
            <a:ext cx="2073275" cy="1357313"/>
            <a:chOff x="2208" y="1536"/>
            <a:chExt cx="1306" cy="855"/>
          </a:xfrm>
        </p:grpSpPr>
        <p:sp>
          <p:nvSpPr>
            <p:cNvPr id="27661" name="Line 1083">
              <a:extLst>
                <a:ext uri="{FF2B5EF4-FFF2-40B4-BE49-F238E27FC236}">
                  <a16:creationId xmlns:a16="http://schemas.microsoft.com/office/drawing/2014/main" id="{A70FB015-9818-D741-92BE-C2729ECA9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084">
              <a:extLst>
                <a:ext uri="{FF2B5EF4-FFF2-40B4-BE49-F238E27FC236}">
                  <a16:creationId xmlns:a16="http://schemas.microsoft.com/office/drawing/2014/main" id="{51FA60F4-1C40-B84F-9128-F3CBA9C95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96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085">
              <a:extLst>
                <a:ext uri="{FF2B5EF4-FFF2-40B4-BE49-F238E27FC236}">
                  <a16:creationId xmlns:a16="http://schemas.microsoft.com/office/drawing/2014/main" id="{8285E24C-5EC3-0146-98EC-E75960DCD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96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Text Box 1086">
              <a:extLst>
                <a:ext uri="{FF2B5EF4-FFF2-40B4-BE49-F238E27FC236}">
                  <a16:creationId xmlns:a16="http://schemas.microsoft.com/office/drawing/2014/main" id="{FF076127-6FD0-934D-92C4-3394B6C03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536"/>
              <a:ext cx="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ourier New" panose="02070309020205020404" pitchFamily="49" charset="0"/>
                </a:rPr>
                <a:t>I</a:t>
              </a:r>
            </a:p>
          </p:txBody>
        </p:sp>
        <p:sp>
          <p:nvSpPr>
            <p:cNvPr id="27665" name="Text Box 1087">
              <a:extLst>
                <a:ext uri="{FF2B5EF4-FFF2-40B4-BE49-F238E27FC236}">
                  <a16:creationId xmlns:a16="http://schemas.microsoft.com/office/drawing/2014/main" id="{95788645-ED35-014D-8D77-E39FF2A5C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125"/>
              <a:ext cx="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ourier New" panose="02070309020205020404" pitchFamily="49" charset="0"/>
                </a:rPr>
                <a:t>I</a:t>
              </a:r>
            </a:p>
          </p:txBody>
        </p:sp>
        <p:sp>
          <p:nvSpPr>
            <p:cNvPr id="27666" name="Text Box 1088">
              <a:extLst>
                <a:ext uri="{FF2B5EF4-FFF2-40B4-BE49-F238E27FC236}">
                  <a16:creationId xmlns:a16="http://schemas.microsoft.com/office/drawing/2014/main" id="{46BC4DDE-D966-D340-9F15-10646BDC3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16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0E10C899-B5BC-E946-B151-1586DBD3C6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8CD3302E-29E3-5843-AEE9-30BAD8E8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6FF33AF5-D6B6-6E48-AF1F-3969567D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C826312-26DD-2643-AA78-1579D0A3D3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988326F8-209F-9743-9C33-8012B69A6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Recursive Lower-Triangular Matrix Inversion Algorithm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53B4E40A-AC2D-5D45-8357-B7B033F2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28679" name="Group 5">
            <a:extLst>
              <a:ext uri="{FF2B5EF4-FFF2-40B4-BE49-F238E27FC236}">
                <a16:creationId xmlns:a16="http://schemas.microsoft.com/office/drawing/2014/main" id="{0C2F2C1C-20F5-2E43-A520-8BCE44CD79D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066800"/>
            <a:ext cx="8077200" cy="1187450"/>
            <a:chOff x="336" y="672"/>
            <a:chExt cx="5088" cy="748"/>
          </a:xfrm>
        </p:grpSpPr>
        <p:sp>
          <p:nvSpPr>
            <p:cNvPr id="28748" name="Text Box 6">
              <a:extLst>
                <a:ext uri="{FF2B5EF4-FFF2-40B4-BE49-F238E27FC236}">
                  <a16:creationId xmlns:a16="http://schemas.microsoft.com/office/drawing/2014/main" id="{4060F9F5-A297-6248-82D2-AD4982EAF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72"/>
              <a:ext cx="5088" cy="74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379538" algn="l"/>
                  <a:tab pos="2119313" algn="l"/>
                  <a:tab pos="5254625" algn="l"/>
                  <a:tab pos="686593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  	B</a:t>
              </a:r>
              <a:r>
                <a:rPr lang="en-US" altLang="en-US" sz="2400"/>
                <a:t>	0	     </a:t>
              </a:r>
              <a:r>
                <a:rPr lang="en-US" altLang="en-US" sz="2400" i="1"/>
                <a:t>B</a:t>
              </a:r>
              <a:r>
                <a:rPr lang="en-US" altLang="en-US" sz="2400" baseline="30000"/>
                <a:t>–1</a:t>
              </a:r>
              <a:r>
                <a:rPr lang="en-US" altLang="en-US" sz="2400"/>
                <a:t>    	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For </a:t>
              </a:r>
              <a:r>
                <a:rPr lang="en-US" altLang="en-US" sz="2400" i="1"/>
                <a:t>A</a:t>
              </a:r>
              <a:r>
                <a:rPr lang="en-US" altLang="en-US" sz="2400"/>
                <a:t> = 		        we have  </a:t>
              </a:r>
              <a:r>
                <a:rPr lang="en-US" altLang="en-US" sz="2400" i="1"/>
                <a:t>A</a:t>
              </a:r>
              <a:r>
                <a:rPr lang="en-US" altLang="en-US" sz="2400" baseline="30000"/>
                <a:t>–1</a:t>
              </a:r>
              <a:r>
                <a:rPr lang="en-US" altLang="en-US" sz="2400"/>
                <a:t>  = </a:t>
              </a:r>
              <a:endParaRPr lang="en-US" altLang="en-US" sz="2400" baseline="-25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	</a:t>
              </a:r>
              <a:r>
                <a:rPr lang="en-US" altLang="en-US" sz="2400" i="1"/>
                <a:t>C</a:t>
              </a:r>
              <a:r>
                <a:rPr lang="en-US" altLang="en-US" sz="2400"/>
                <a:t>	</a:t>
              </a:r>
              <a:r>
                <a:rPr lang="en-US" altLang="en-US" sz="2400" i="1"/>
                <a:t>D	</a:t>
              </a:r>
              <a:r>
                <a:rPr lang="en-US" altLang="en-US" sz="2400"/>
                <a:t>–</a:t>
              </a:r>
              <a:r>
                <a:rPr lang="en-US" altLang="en-US" sz="2400" i="1"/>
                <a:t>D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CB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	D</a:t>
              </a:r>
              <a:r>
                <a:rPr lang="en-US" altLang="en-US" sz="2400" baseline="30000"/>
                <a:t>–1</a:t>
              </a:r>
              <a:r>
                <a:rPr lang="en-US" altLang="en-US" sz="2400" i="1"/>
                <a:t> </a:t>
              </a:r>
            </a:p>
          </p:txBody>
        </p:sp>
        <p:sp>
          <p:nvSpPr>
            <p:cNvPr id="28749" name="AutoShape 7">
              <a:extLst>
                <a:ext uri="{FF2B5EF4-FFF2-40B4-BE49-F238E27FC236}">
                  <a16:creationId xmlns:a16="http://schemas.microsoft.com/office/drawing/2014/main" id="{88E4FE04-64C5-C248-93BB-10A3E3ED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768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50" name="AutoShape 8">
              <a:extLst>
                <a:ext uri="{FF2B5EF4-FFF2-40B4-BE49-F238E27FC236}">
                  <a16:creationId xmlns:a16="http://schemas.microsoft.com/office/drawing/2014/main" id="{170C2780-9186-3B4F-821D-9003BE83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768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51" name="AutoShape 9">
              <a:extLst>
                <a:ext uri="{FF2B5EF4-FFF2-40B4-BE49-F238E27FC236}">
                  <a16:creationId xmlns:a16="http://schemas.microsoft.com/office/drawing/2014/main" id="{D3CA4F96-BAB8-F94A-BABF-5C6C10E1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768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52" name="AutoShape 10">
              <a:extLst>
                <a:ext uri="{FF2B5EF4-FFF2-40B4-BE49-F238E27FC236}">
                  <a16:creationId xmlns:a16="http://schemas.microsoft.com/office/drawing/2014/main" id="{3F604E29-C1DF-A94A-8840-6E10405C0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768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680" name="Group 54">
            <a:extLst>
              <a:ext uri="{FF2B5EF4-FFF2-40B4-BE49-F238E27FC236}">
                <a16:creationId xmlns:a16="http://schemas.microsoft.com/office/drawing/2014/main" id="{42F8F463-990A-A045-B42A-4F51F807D3D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438400" cy="2438400"/>
            <a:chOff x="3456" y="1920"/>
            <a:chExt cx="1536" cy="1536"/>
          </a:xfrm>
        </p:grpSpPr>
        <p:sp>
          <p:nvSpPr>
            <p:cNvPr id="28744" name="Rectangle 48">
              <a:extLst>
                <a:ext uri="{FF2B5EF4-FFF2-40B4-BE49-F238E27FC236}">
                  <a16:creationId xmlns:a16="http://schemas.microsoft.com/office/drawing/2014/main" id="{E7868AEE-AC66-B749-9206-345C556E9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768" cy="7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0</a:t>
              </a:r>
            </a:p>
          </p:txBody>
        </p:sp>
        <p:sp>
          <p:nvSpPr>
            <p:cNvPr id="28745" name="Rectangle 49">
              <a:extLst>
                <a:ext uri="{FF2B5EF4-FFF2-40B4-BE49-F238E27FC236}">
                  <a16:creationId xmlns:a16="http://schemas.microsoft.com/office/drawing/2014/main" id="{E99EC089-46D3-AC42-8731-C1F83A5DE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768" cy="7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i="1"/>
                <a:t>C</a:t>
              </a:r>
            </a:p>
          </p:txBody>
        </p:sp>
        <p:sp>
          <p:nvSpPr>
            <p:cNvPr id="28746" name="Rectangle 50">
              <a:extLst>
                <a:ext uri="{FF2B5EF4-FFF2-40B4-BE49-F238E27FC236}">
                  <a16:creationId xmlns:a16="http://schemas.microsoft.com/office/drawing/2014/main" id="{9CCE51EC-EE42-A54F-9086-7F0809544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20"/>
              <a:ext cx="768" cy="7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i="1"/>
                <a:t>B </a:t>
              </a:r>
            </a:p>
          </p:txBody>
        </p:sp>
        <p:sp>
          <p:nvSpPr>
            <p:cNvPr id="28747" name="Rectangle 51">
              <a:extLst>
                <a:ext uri="{FF2B5EF4-FFF2-40B4-BE49-F238E27FC236}">
                  <a16:creationId xmlns:a16="http://schemas.microsoft.com/office/drawing/2014/main" id="{59123DF1-7156-5941-A7C2-94EA2F539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688"/>
              <a:ext cx="768" cy="7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i="1"/>
                <a:t>D </a:t>
              </a:r>
            </a:p>
          </p:txBody>
        </p:sp>
      </p:grpSp>
      <p:grpSp>
        <p:nvGrpSpPr>
          <p:cNvPr id="28681" name="Group 57">
            <a:extLst>
              <a:ext uri="{FF2B5EF4-FFF2-40B4-BE49-F238E27FC236}">
                <a16:creationId xmlns:a16="http://schemas.microsoft.com/office/drawing/2014/main" id="{3058E8B0-856F-474C-8674-134AA90D9D8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886200"/>
            <a:ext cx="990600" cy="1019175"/>
            <a:chOff x="4032" y="2544"/>
            <a:chExt cx="624" cy="642"/>
          </a:xfrm>
        </p:grpSpPr>
        <p:sp>
          <p:nvSpPr>
            <p:cNvPr id="28742" name="AutoShape 52">
              <a:extLst>
                <a:ext uri="{FF2B5EF4-FFF2-40B4-BE49-F238E27FC236}">
                  <a16:creationId xmlns:a16="http://schemas.microsoft.com/office/drawing/2014/main" id="{68D30060-746A-5449-BBDA-90F71C143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306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43" name="AutoShape 53">
              <a:extLst>
                <a:ext uri="{FF2B5EF4-FFF2-40B4-BE49-F238E27FC236}">
                  <a16:creationId xmlns:a16="http://schemas.microsoft.com/office/drawing/2014/main" id="{D9B92240-51E7-0F4B-9CDF-ACA6A6F8BE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07" y="2937"/>
              <a:ext cx="306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8682" name="Text Box 55">
            <a:extLst>
              <a:ext uri="{FF2B5EF4-FFF2-40B4-BE49-F238E27FC236}">
                <a16:creationId xmlns:a16="http://schemas.microsoft.com/office/drawing/2014/main" id="{F2726AA5-16DD-0645-80A2-65793B17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465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 lower-triangular matrices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altLang="en-US" sz="1800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3" name="Text Box 56">
            <a:extLst>
              <a:ext uri="{FF2B5EF4-FFF2-40B4-BE49-F238E27FC236}">
                <a16:creationId xmlns:a16="http://schemas.microsoft.com/office/drawing/2014/main" id="{976EB6F1-D6A0-374D-AD29-454569EB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501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Send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 the subcube holding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altLang="en-US" sz="1800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4" name="Group 60">
            <a:extLst>
              <a:ext uri="{FF2B5EF4-FFF2-40B4-BE49-F238E27FC236}">
                <a16:creationId xmlns:a16="http://schemas.microsoft.com/office/drawing/2014/main" id="{F428661B-D80B-9142-96B6-E2F32FFEB78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048000"/>
            <a:ext cx="1685925" cy="1616075"/>
            <a:chOff x="4224" y="2016"/>
            <a:chExt cx="1062" cy="1018"/>
          </a:xfrm>
        </p:grpSpPr>
        <p:sp>
          <p:nvSpPr>
            <p:cNvPr id="28740" name="Text Box 58">
              <a:extLst>
                <a:ext uri="{FF2B5EF4-FFF2-40B4-BE49-F238E27FC236}">
                  <a16:creationId xmlns:a16="http://schemas.microsoft.com/office/drawing/2014/main" id="{6A1931D7-9848-AF48-AEB1-EABADCA86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016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–1</a:t>
              </a:r>
              <a:endParaRPr lang="en-US" altLang="en-US" sz="1800" i="1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41" name="Text Box 59">
              <a:extLst>
                <a:ext uri="{FF2B5EF4-FFF2-40B4-BE49-F238E27FC236}">
                  <a16:creationId xmlns:a16="http://schemas.microsoft.com/office/drawing/2014/main" id="{E1E7B533-23AD-6C4B-AB52-4B1AC07E5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78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–1</a:t>
              </a:r>
              <a:endParaRPr lang="en-US" altLang="en-US" sz="1800" i="1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5" name="Group 63">
            <a:extLst>
              <a:ext uri="{FF2B5EF4-FFF2-40B4-BE49-F238E27FC236}">
                <a16:creationId xmlns:a16="http://schemas.microsoft.com/office/drawing/2014/main" id="{B37072FF-68CD-4A49-A288-D2A8D294A2B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343400"/>
            <a:ext cx="1231900" cy="609600"/>
            <a:chOff x="1584" y="2736"/>
            <a:chExt cx="776" cy="384"/>
          </a:xfrm>
        </p:grpSpPr>
        <p:sp>
          <p:nvSpPr>
            <p:cNvPr id="28738" name="Rectangle 62">
              <a:extLst>
                <a:ext uri="{FF2B5EF4-FFF2-40B4-BE49-F238E27FC236}">
                  <a16:creationId xmlns:a16="http://schemas.microsoft.com/office/drawing/2014/main" id="{F3290879-C282-4F44-98AF-AE70DB9AF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36"/>
              <a:ext cx="288" cy="38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39" name="Text Box 61">
              <a:extLst>
                <a:ext uri="{FF2B5EF4-FFF2-40B4-BE49-F238E27FC236}">
                  <a16:creationId xmlns:a16="http://schemas.microsoft.com/office/drawing/2014/main" id="{4F648118-B316-9642-80FE-75F6BFC68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814"/>
              <a:ext cx="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  <a:r>
                <a:rPr lang="en-US" altLang="en-US" sz="2000" i="1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r>
                <a:rPr lang="en-US" altLang="en-US" sz="2000" baseline="30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–1</a:t>
              </a:r>
              <a:r>
                <a:rPr lang="en-US" altLang="en-US" sz="2000" i="1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CB</a:t>
              </a:r>
              <a:r>
                <a:rPr lang="en-US" altLang="en-US" sz="2000" baseline="30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–1</a:t>
              </a:r>
              <a:endParaRPr lang="en-US" altLang="en-US" sz="2000" i="1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6" name="Group 43">
            <a:extLst>
              <a:ext uri="{FF2B5EF4-FFF2-40B4-BE49-F238E27FC236}">
                <a16:creationId xmlns:a16="http://schemas.microsoft.com/office/drawing/2014/main" id="{2B249556-42C7-D548-9F88-3FF5DEB86B2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1219200" cy="1219200"/>
            <a:chOff x="3072" y="1632"/>
            <a:chExt cx="768" cy="768"/>
          </a:xfrm>
        </p:grpSpPr>
        <p:sp>
          <p:nvSpPr>
            <p:cNvPr id="28734" name="Rectangle 44">
              <a:extLst>
                <a:ext uri="{FF2B5EF4-FFF2-40B4-BE49-F238E27FC236}">
                  <a16:creationId xmlns:a16="http://schemas.microsoft.com/office/drawing/2014/main" id="{271E77A0-6EA8-674D-A5C5-ADAE664A6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28735" name="Rectangle 45">
              <a:extLst>
                <a:ext uri="{FF2B5EF4-FFF2-40B4-BE49-F238E27FC236}">
                  <a16:creationId xmlns:a16="http://schemas.microsoft.com/office/drawing/2014/main" id="{EE11A15B-AB9F-3242-8667-00D0ED13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016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36" name="Rectangle 46">
              <a:extLst>
                <a:ext uri="{FF2B5EF4-FFF2-40B4-BE49-F238E27FC236}">
                  <a16:creationId xmlns:a16="http://schemas.microsoft.com/office/drawing/2014/main" id="{9B80F23C-3632-EF42-8382-9F95D097D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Inv</a:t>
              </a:r>
            </a:p>
          </p:txBody>
        </p:sp>
        <p:sp>
          <p:nvSpPr>
            <p:cNvPr id="28737" name="Rectangle 47">
              <a:extLst>
                <a:ext uri="{FF2B5EF4-FFF2-40B4-BE49-F238E27FC236}">
                  <a16:creationId xmlns:a16="http://schemas.microsoft.com/office/drawing/2014/main" id="{A2868CE1-E77B-A04E-B1D5-E033D497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Inv</a:t>
              </a:r>
            </a:p>
          </p:txBody>
        </p:sp>
      </p:grpSp>
      <p:grpSp>
        <p:nvGrpSpPr>
          <p:cNvPr id="28687" name="Group 64">
            <a:extLst>
              <a:ext uri="{FF2B5EF4-FFF2-40B4-BE49-F238E27FC236}">
                <a16:creationId xmlns:a16="http://schemas.microsoft.com/office/drawing/2014/main" id="{7C597BDB-E248-944B-B693-612DEF3135C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038600"/>
            <a:ext cx="1219200" cy="1219200"/>
            <a:chOff x="3072" y="1632"/>
            <a:chExt cx="768" cy="768"/>
          </a:xfrm>
        </p:grpSpPr>
        <p:sp>
          <p:nvSpPr>
            <p:cNvPr id="28730" name="Rectangle 65">
              <a:extLst>
                <a:ext uri="{FF2B5EF4-FFF2-40B4-BE49-F238E27FC236}">
                  <a16:creationId xmlns:a16="http://schemas.microsoft.com/office/drawing/2014/main" id="{9EBEBE9D-BBB3-AF4A-B5AC-620274D4A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28731" name="Rectangle 66">
              <a:extLst>
                <a:ext uri="{FF2B5EF4-FFF2-40B4-BE49-F238E27FC236}">
                  <a16:creationId xmlns:a16="http://schemas.microsoft.com/office/drawing/2014/main" id="{91452BCE-3E5D-8445-892C-A19CB0D4C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016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32" name="Rectangle 67">
              <a:extLst>
                <a:ext uri="{FF2B5EF4-FFF2-40B4-BE49-F238E27FC236}">
                  <a16:creationId xmlns:a16="http://schemas.microsoft.com/office/drawing/2014/main" id="{1E4FB552-5CB3-C24D-BF32-04A1DE12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Inv</a:t>
              </a:r>
            </a:p>
          </p:txBody>
        </p:sp>
        <p:sp>
          <p:nvSpPr>
            <p:cNvPr id="28733" name="Rectangle 68">
              <a:extLst>
                <a:ext uri="{FF2B5EF4-FFF2-40B4-BE49-F238E27FC236}">
                  <a16:creationId xmlns:a16="http://schemas.microsoft.com/office/drawing/2014/main" id="{FA45A462-D5FE-3243-ADAD-58EF20DA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384" cy="38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Inv</a:t>
              </a:r>
            </a:p>
          </p:txBody>
        </p:sp>
      </p:grpSp>
      <p:sp>
        <p:nvSpPr>
          <p:cNvPr id="28688" name="Text Box 69">
            <a:extLst>
              <a:ext uri="{FF2B5EF4-FFF2-40B4-BE49-F238E27FC236}">
                <a16:creationId xmlns:a16="http://schemas.microsoft.com/office/drawing/2014/main" id="{D6CB46B4-225B-2C4E-806B-E4932F10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440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Compute –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 in the subcube</a:t>
            </a:r>
            <a:endParaRPr lang="en-US" altLang="en-US" sz="1800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9" name="Group 106">
            <a:extLst>
              <a:ext uri="{FF2B5EF4-FFF2-40B4-BE49-F238E27FC236}">
                <a16:creationId xmlns:a16="http://schemas.microsoft.com/office/drawing/2014/main" id="{BE74BF8C-A653-7148-BEF0-37CF22ADA71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352800"/>
            <a:ext cx="1752600" cy="1752600"/>
            <a:chOff x="3888" y="2112"/>
            <a:chExt cx="1104" cy="1104"/>
          </a:xfrm>
        </p:grpSpPr>
        <p:grpSp>
          <p:nvGrpSpPr>
            <p:cNvPr id="28724" name="Group 73">
              <a:extLst>
                <a:ext uri="{FF2B5EF4-FFF2-40B4-BE49-F238E27FC236}">
                  <a16:creationId xmlns:a16="http://schemas.microsoft.com/office/drawing/2014/main" id="{157B1681-EDB3-7247-BF87-6232604EC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112"/>
              <a:ext cx="336" cy="336"/>
              <a:chOff x="3888" y="2208"/>
              <a:chExt cx="336" cy="336"/>
            </a:xfrm>
          </p:grpSpPr>
          <p:sp>
            <p:nvSpPr>
              <p:cNvPr id="28728" name="AutoShape 71">
                <a:extLst>
                  <a:ext uri="{FF2B5EF4-FFF2-40B4-BE49-F238E27FC236}">
                    <a16:creationId xmlns:a16="http://schemas.microsoft.com/office/drawing/2014/main" id="{8CF79C16-84A8-A44C-B5B8-864680444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192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29" name="AutoShape 72">
                <a:extLst>
                  <a:ext uri="{FF2B5EF4-FFF2-40B4-BE49-F238E27FC236}">
                    <a16:creationId xmlns:a16="http://schemas.microsoft.com/office/drawing/2014/main" id="{6B889475-E6D8-664F-BF19-4976E6D61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56" y="2376"/>
                <a:ext cx="192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25" name="Group 74">
              <a:extLst>
                <a:ext uri="{FF2B5EF4-FFF2-40B4-BE49-F238E27FC236}">
                  <a16:creationId xmlns:a16="http://schemas.microsoft.com/office/drawing/2014/main" id="{B7366793-3D37-4841-BCCC-413741C52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2880"/>
              <a:ext cx="336" cy="336"/>
              <a:chOff x="3888" y="2208"/>
              <a:chExt cx="336" cy="336"/>
            </a:xfrm>
          </p:grpSpPr>
          <p:sp>
            <p:nvSpPr>
              <p:cNvPr id="28726" name="AutoShape 75">
                <a:extLst>
                  <a:ext uri="{FF2B5EF4-FFF2-40B4-BE49-F238E27FC236}">
                    <a16:creationId xmlns:a16="http://schemas.microsoft.com/office/drawing/2014/main" id="{DD4C8945-91B0-F94D-BE6B-72127D9C6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192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27" name="AutoShape 76">
                <a:extLst>
                  <a:ext uri="{FF2B5EF4-FFF2-40B4-BE49-F238E27FC236}">
                    <a16:creationId xmlns:a16="http://schemas.microsoft.com/office/drawing/2014/main" id="{7675622B-6845-E546-B713-0EE90F9F6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56" y="2376"/>
                <a:ext cx="192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690" name="Group 40">
            <a:extLst>
              <a:ext uri="{FF2B5EF4-FFF2-40B4-BE49-F238E27FC236}">
                <a16:creationId xmlns:a16="http://schemas.microsoft.com/office/drawing/2014/main" id="{E0113E7A-A8CE-464D-B017-2DDD8E829497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609600" cy="609600"/>
            <a:chOff x="3072" y="1632"/>
            <a:chExt cx="384" cy="384"/>
          </a:xfrm>
        </p:grpSpPr>
        <p:sp>
          <p:nvSpPr>
            <p:cNvPr id="28720" name="Rectangle 36">
              <a:extLst>
                <a:ext uri="{FF2B5EF4-FFF2-40B4-BE49-F238E27FC236}">
                  <a16:creationId xmlns:a16="http://schemas.microsoft.com/office/drawing/2014/main" id="{59E10C37-A7DA-BE44-A882-7461B012F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  <p:sp>
          <p:nvSpPr>
            <p:cNvPr id="28721" name="Rectangle 37">
              <a:extLst>
                <a:ext uri="{FF2B5EF4-FFF2-40B4-BE49-F238E27FC236}">
                  <a16:creationId xmlns:a16="http://schemas.microsoft.com/office/drawing/2014/main" id="{FAD92CB6-D459-E943-A618-6E9163A76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0</a:t>
              </a:r>
            </a:p>
          </p:txBody>
        </p:sp>
        <p:sp>
          <p:nvSpPr>
            <p:cNvPr id="28722" name="Rectangle 38">
              <a:extLst>
                <a:ext uri="{FF2B5EF4-FFF2-40B4-BE49-F238E27FC236}">
                  <a16:creationId xmlns:a16="http://schemas.microsoft.com/office/drawing/2014/main" id="{7F70E79C-AC8A-6346-A0AE-54648AA2A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23" name="Rectangle 39">
              <a:extLst>
                <a:ext uri="{FF2B5EF4-FFF2-40B4-BE49-F238E27FC236}">
                  <a16:creationId xmlns:a16="http://schemas.microsoft.com/office/drawing/2014/main" id="{ED693E20-C46E-E742-B9D1-73B4ABD1B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</p:grpSp>
      <p:grpSp>
        <p:nvGrpSpPr>
          <p:cNvPr id="28691" name="Group 77">
            <a:extLst>
              <a:ext uri="{FF2B5EF4-FFF2-40B4-BE49-F238E27FC236}">
                <a16:creationId xmlns:a16="http://schemas.microsoft.com/office/drawing/2014/main" id="{93E0B310-93B9-FF43-8DC3-D3315117A7E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429000"/>
            <a:ext cx="609600" cy="609600"/>
            <a:chOff x="3072" y="1632"/>
            <a:chExt cx="384" cy="384"/>
          </a:xfrm>
        </p:grpSpPr>
        <p:sp>
          <p:nvSpPr>
            <p:cNvPr id="28716" name="Rectangle 78">
              <a:extLst>
                <a:ext uri="{FF2B5EF4-FFF2-40B4-BE49-F238E27FC236}">
                  <a16:creationId xmlns:a16="http://schemas.microsoft.com/office/drawing/2014/main" id="{DE6C3021-913F-0F47-A042-2EF17AB6A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  <p:sp>
          <p:nvSpPr>
            <p:cNvPr id="28717" name="Rectangle 79">
              <a:extLst>
                <a:ext uri="{FF2B5EF4-FFF2-40B4-BE49-F238E27FC236}">
                  <a16:creationId xmlns:a16="http://schemas.microsoft.com/office/drawing/2014/main" id="{6158BD66-9780-AB4F-A60F-7DC65AA4C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0</a:t>
              </a:r>
            </a:p>
          </p:txBody>
        </p:sp>
        <p:sp>
          <p:nvSpPr>
            <p:cNvPr id="28718" name="Rectangle 80">
              <a:extLst>
                <a:ext uri="{FF2B5EF4-FFF2-40B4-BE49-F238E27FC236}">
                  <a16:creationId xmlns:a16="http://schemas.microsoft.com/office/drawing/2014/main" id="{D585075F-38D7-C24E-BD23-A00B5B62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19" name="Rectangle 81">
              <a:extLst>
                <a:ext uri="{FF2B5EF4-FFF2-40B4-BE49-F238E27FC236}">
                  <a16:creationId xmlns:a16="http://schemas.microsoft.com/office/drawing/2014/main" id="{2D803FD9-4B50-234D-AE12-3165BD064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</p:grpSp>
      <p:grpSp>
        <p:nvGrpSpPr>
          <p:cNvPr id="28692" name="Group 82">
            <a:extLst>
              <a:ext uri="{FF2B5EF4-FFF2-40B4-BE49-F238E27FC236}">
                <a16:creationId xmlns:a16="http://schemas.microsoft.com/office/drawing/2014/main" id="{428C4597-E027-7E43-A4BF-76DCC9581C0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038600"/>
            <a:ext cx="609600" cy="609600"/>
            <a:chOff x="3072" y="1632"/>
            <a:chExt cx="384" cy="384"/>
          </a:xfrm>
        </p:grpSpPr>
        <p:sp>
          <p:nvSpPr>
            <p:cNvPr id="28712" name="Rectangle 83">
              <a:extLst>
                <a:ext uri="{FF2B5EF4-FFF2-40B4-BE49-F238E27FC236}">
                  <a16:creationId xmlns:a16="http://schemas.microsoft.com/office/drawing/2014/main" id="{35AD9ED0-749C-B34C-85C0-D7D0535F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  <p:sp>
          <p:nvSpPr>
            <p:cNvPr id="28713" name="Rectangle 84">
              <a:extLst>
                <a:ext uri="{FF2B5EF4-FFF2-40B4-BE49-F238E27FC236}">
                  <a16:creationId xmlns:a16="http://schemas.microsoft.com/office/drawing/2014/main" id="{F8A49AAA-6E6D-2E46-93D7-718150E4C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0</a:t>
              </a:r>
            </a:p>
          </p:txBody>
        </p:sp>
        <p:sp>
          <p:nvSpPr>
            <p:cNvPr id="28714" name="Rectangle 85">
              <a:extLst>
                <a:ext uri="{FF2B5EF4-FFF2-40B4-BE49-F238E27FC236}">
                  <a16:creationId xmlns:a16="http://schemas.microsoft.com/office/drawing/2014/main" id="{341B7B33-A72E-6B45-89C9-E5E6F368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15" name="Rectangle 86">
              <a:extLst>
                <a:ext uri="{FF2B5EF4-FFF2-40B4-BE49-F238E27FC236}">
                  <a16:creationId xmlns:a16="http://schemas.microsoft.com/office/drawing/2014/main" id="{CAA2260D-E7BD-B04B-BF4D-952F53E2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</p:grpSp>
      <p:grpSp>
        <p:nvGrpSpPr>
          <p:cNvPr id="28693" name="Group 87">
            <a:extLst>
              <a:ext uri="{FF2B5EF4-FFF2-40B4-BE49-F238E27FC236}">
                <a16:creationId xmlns:a16="http://schemas.microsoft.com/office/drawing/2014/main" id="{D15804AC-E604-9D4F-AFAF-B9B33846F99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4648200"/>
            <a:ext cx="609600" cy="609600"/>
            <a:chOff x="3072" y="1632"/>
            <a:chExt cx="384" cy="384"/>
          </a:xfrm>
        </p:grpSpPr>
        <p:sp>
          <p:nvSpPr>
            <p:cNvPr id="28708" name="Rectangle 88">
              <a:extLst>
                <a:ext uri="{FF2B5EF4-FFF2-40B4-BE49-F238E27FC236}">
                  <a16:creationId xmlns:a16="http://schemas.microsoft.com/office/drawing/2014/main" id="{786BE82A-DC1E-F14A-BFA7-9810C560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  <p:sp>
          <p:nvSpPr>
            <p:cNvPr id="28709" name="Rectangle 89">
              <a:extLst>
                <a:ext uri="{FF2B5EF4-FFF2-40B4-BE49-F238E27FC236}">
                  <a16:creationId xmlns:a16="http://schemas.microsoft.com/office/drawing/2014/main" id="{7499C07C-2404-6346-8BCD-1E55DAC8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0</a:t>
              </a:r>
            </a:p>
          </p:txBody>
        </p:sp>
        <p:sp>
          <p:nvSpPr>
            <p:cNvPr id="28710" name="Rectangle 90">
              <a:extLst>
                <a:ext uri="{FF2B5EF4-FFF2-40B4-BE49-F238E27FC236}">
                  <a16:creationId xmlns:a16="http://schemas.microsoft.com/office/drawing/2014/main" id="{CDE1205B-9A86-054D-89DF-C944E43DE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711" name="Rectangle 91">
              <a:extLst>
                <a:ext uri="{FF2B5EF4-FFF2-40B4-BE49-F238E27FC236}">
                  <a16:creationId xmlns:a16="http://schemas.microsoft.com/office/drawing/2014/main" id="{84E6DC95-A353-C141-A4AC-E6F898867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Inv</a:t>
              </a:r>
            </a:p>
          </p:txBody>
        </p:sp>
      </p:grpSp>
      <p:grpSp>
        <p:nvGrpSpPr>
          <p:cNvPr id="28694" name="Group 107">
            <a:extLst>
              <a:ext uri="{FF2B5EF4-FFF2-40B4-BE49-F238E27FC236}">
                <a16:creationId xmlns:a16="http://schemas.microsoft.com/office/drawing/2014/main" id="{DE5404E9-3810-CA4F-B796-785BFDD3A55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048000"/>
            <a:ext cx="2133600" cy="2133600"/>
            <a:chOff x="3840" y="1920"/>
            <a:chExt cx="1344" cy="1344"/>
          </a:xfrm>
        </p:grpSpPr>
        <p:grpSp>
          <p:nvGrpSpPr>
            <p:cNvPr id="28696" name="Group 95">
              <a:extLst>
                <a:ext uri="{FF2B5EF4-FFF2-40B4-BE49-F238E27FC236}">
                  <a16:creationId xmlns:a16="http://schemas.microsoft.com/office/drawing/2014/main" id="{88C3492D-32E1-4943-BF77-8BD4AAF1E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3840" y="2016"/>
              <a:chExt cx="192" cy="192"/>
            </a:xfrm>
          </p:grpSpPr>
          <p:sp>
            <p:nvSpPr>
              <p:cNvPr id="28706" name="AutoShape 93">
                <a:extLst>
                  <a:ext uri="{FF2B5EF4-FFF2-40B4-BE49-F238E27FC236}">
                    <a16:creationId xmlns:a16="http://schemas.microsoft.com/office/drawing/2014/main" id="{521BBE1B-A632-6541-AAB1-A82DE2611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7" name="AutoShape 94">
                <a:extLst>
                  <a:ext uri="{FF2B5EF4-FFF2-40B4-BE49-F238E27FC236}">
                    <a16:creationId xmlns:a16="http://schemas.microsoft.com/office/drawing/2014/main" id="{530E56EC-3E85-A149-BEEB-25E95286E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36" y="2112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97" name="Group 96">
              <a:extLst>
                <a:ext uri="{FF2B5EF4-FFF2-40B4-BE49-F238E27FC236}">
                  <a16:creationId xmlns:a16="http://schemas.microsoft.com/office/drawing/2014/main" id="{DA9B1CB6-BCC4-0042-B66A-95E9FA511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304"/>
              <a:ext cx="192" cy="192"/>
              <a:chOff x="3840" y="2016"/>
              <a:chExt cx="192" cy="192"/>
            </a:xfrm>
          </p:grpSpPr>
          <p:sp>
            <p:nvSpPr>
              <p:cNvPr id="28704" name="AutoShape 97">
                <a:extLst>
                  <a:ext uri="{FF2B5EF4-FFF2-40B4-BE49-F238E27FC236}">
                    <a16:creationId xmlns:a16="http://schemas.microsoft.com/office/drawing/2014/main" id="{4D1CB3F2-3AEC-2D4D-8C31-CB62BA222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5" name="AutoShape 98">
                <a:extLst>
                  <a:ext uri="{FF2B5EF4-FFF2-40B4-BE49-F238E27FC236}">
                    <a16:creationId xmlns:a16="http://schemas.microsoft.com/office/drawing/2014/main" id="{D61861A9-F16F-A347-BA35-7A447892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36" y="2112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98" name="Group 99">
              <a:extLst>
                <a:ext uri="{FF2B5EF4-FFF2-40B4-BE49-F238E27FC236}">
                  <a16:creationId xmlns:a16="http://schemas.microsoft.com/office/drawing/2014/main" id="{D04B6DC2-E034-304F-9634-2DBE4AF7C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688"/>
              <a:ext cx="192" cy="192"/>
              <a:chOff x="3840" y="2016"/>
              <a:chExt cx="192" cy="192"/>
            </a:xfrm>
          </p:grpSpPr>
          <p:sp>
            <p:nvSpPr>
              <p:cNvPr id="28702" name="AutoShape 100">
                <a:extLst>
                  <a:ext uri="{FF2B5EF4-FFF2-40B4-BE49-F238E27FC236}">
                    <a16:creationId xmlns:a16="http://schemas.microsoft.com/office/drawing/2014/main" id="{45AF33FA-6993-3F4A-9426-26C5E529E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3" name="AutoShape 101">
                <a:extLst>
                  <a:ext uri="{FF2B5EF4-FFF2-40B4-BE49-F238E27FC236}">
                    <a16:creationId xmlns:a16="http://schemas.microsoft.com/office/drawing/2014/main" id="{8E37E994-F9A3-B44F-BABD-BECB26AFE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36" y="2112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99" name="Group 102">
              <a:extLst>
                <a:ext uri="{FF2B5EF4-FFF2-40B4-BE49-F238E27FC236}">
                  <a16:creationId xmlns:a16="http://schemas.microsoft.com/office/drawing/2014/main" id="{552EBEE6-B3E0-8243-B2C1-6D6DCB29B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072"/>
              <a:ext cx="192" cy="192"/>
              <a:chOff x="3840" y="2016"/>
              <a:chExt cx="192" cy="192"/>
            </a:xfrm>
          </p:grpSpPr>
          <p:sp>
            <p:nvSpPr>
              <p:cNvPr id="28700" name="AutoShape 103">
                <a:extLst>
                  <a:ext uri="{FF2B5EF4-FFF2-40B4-BE49-F238E27FC236}">
                    <a16:creationId xmlns:a16="http://schemas.microsoft.com/office/drawing/2014/main" id="{F44501E8-0580-C440-BE18-CCE95FC13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1" name="AutoShape 104">
                <a:extLst>
                  <a:ext uri="{FF2B5EF4-FFF2-40B4-BE49-F238E27FC236}">
                    <a16:creationId xmlns:a16="http://schemas.microsoft.com/office/drawing/2014/main" id="{7FF69EA6-49C7-EA43-8F58-259346D0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36" y="2112"/>
                <a:ext cx="96" cy="9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695" name="Text Box 105">
            <a:extLst>
              <a:ext uri="{FF2B5EF4-FFF2-40B4-BE49-F238E27FC236}">
                <a16:creationId xmlns:a16="http://schemas.microsoft.com/office/drawing/2014/main" id="{F73EDD32-90C7-9740-9A58-5B52019EF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235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-cube and its four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2)-subcubes</a:t>
            </a:r>
            <a:endParaRPr lang="en-US" altLang="en-US" sz="1800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B98BFCF-688E-F349-B9BF-FC921FA0CD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65D7E69-FAD0-3649-A850-0331962C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AB0E2FF9-E040-EB4B-8384-FAD430F0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9B64782-728E-984B-B81B-774AF90D19E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5A40CE82-C9B9-A64B-B997-BBA33844D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14  Sorting and Routing on Hypercubes</a:t>
            </a:r>
          </a:p>
        </p:txBody>
      </p:sp>
      <p:sp>
        <p:nvSpPr>
          <p:cNvPr id="29702" name="Text Box 3">
            <a:extLst>
              <a:ext uri="{FF2B5EF4-FFF2-40B4-BE49-F238E27FC236}">
                <a16:creationId xmlns:a16="http://schemas.microsoft.com/office/drawing/2014/main" id="{EE24ED82-E0B5-5943-B027-96A628AE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Study routing and data movement problems on hypercubes: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Learn about limitations of oblivious routing algorithms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Show that bitonic sorting is a good match to hypercube</a:t>
            </a:r>
          </a:p>
        </p:txBody>
      </p:sp>
      <p:graphicFrame>
        <p:nvGraphicFramePr>
          <p:cNvPr id="191492" name="Group 4">
            <a:extLst>
              <a:ext uri="{FF2B5EF4-FFF2-40B4-BE49-F238E27FC236}">
                <a16:creationId xmlns:a16="http://schemas.microsoft.com/office/drawing/2014/main" id="{0B0C2BBA-1CAD-C346-B390-84D26E3CF8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14.1   Defining the Sorting Problem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14.2   Bitonic Sorting on a Hypercube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14.3   Routing Problems on a Hypercube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14.4   Dimension-Order Routing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14.5   Broadcasting on a Hypercube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14.6   Adaptive and Fault-Tolerant Routing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D62D643-04E1-0A43-8072-A73B523E3A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A8B3FE2-A0CB-C144-B4D9-49AAF043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55F592F9-D393-3B45-8C25-5B9EA52C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C4CB936-CDAE-7447-861A-82DF7A59286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420C800B-BC3A-D347-BAB0-A06C6852C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14.1  Defining the Sorting Problem</a:t>
            </a:r>
          </a:p>
        </p:txBody>
      </p:sp>
      <p:sp>
        <p:nvSpPr>
          <p:cNvPr id="30726" name="Text Box 22">
            <a:extLst>
              <a:ext uri="{FF2B5EF4-FFF2-40B4-BE49-F238E27FC236}">
                <a16:creationId xmlns:a16="http://schemas.microsoft.com/office/drawing/2014/main" id="{25D94B4A-7344-BA40-8516-ACB297EF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3200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Review of the hypercube: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Fully symmetric with respect to dimensions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Typical computations involve communication across all dimensions</a:t>
            </a:r>
          </a:p>
        </p:txBody>
      </p:sp>
      <p:grpSp>
        <p:nvGrpSpPr>
          <p:cNvPr id="30727" name="Group 26">
            <a:extLst>
              <a:ext uri="{FF2B5EF4-FFF2-40B4-BE49-F238E27FC236}">
                <a16:creationId xmlns:a16="http://schemas.microsoft.com/office/drawing/2014/main" id="{FB42375D-7B9D-EE45-855F-DE6B90754980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066800"/>
            <a:ext cx="5943600" cy="2590800"/>
            <a:chOff x="2016" y="816"/>
            <a:chExt cx="3744" cy="1632"/>
          </a:xfrm>
        </p:grpSpPr>
        <p:graphicFrame>
          <p:nvGraphicFramePr>
            <p:cNvPr id="30741" name="Object 24">
              <a:extLst>
                <a:ext uri="{FF2B5EF4-FFF2-40B4-BE49-F238E27FC236}">
                  <a16:creationId xmlns:a16="http://schemas.microsoft.com/office/drawing/2014/main" id="{E71AFE6A-E156-A34A-9C43-AE6925FAD8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7" y="816"/>
            <a:ext cx="3723" cy="1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3" r:id="rId3" imgW="3594100" imgH="1511300" progId="MSDraw.Drawing.8.2">
                    <p:embed/>
                  </p:oleObj>
                </mc:Choice>
                <mc:Fallback>
                  <p:oleObj r:id="rId3" imgW="3594100" imgH="1511300" progId="MSDraw.Drawing.8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" y="816"/>
                          <a:ext cx="3723" cy="1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2" name="Rectangle 25">
              <a:extLst>
                <a:ext uri="{FF2B5EF4-FFF2-40B4-BE49-F238E27FC236}">
                  <a16:creationId xmlns:a16="http://schemas.microsoft.com/office/drawing/2014/main" id="{DD4FF4C0-7501-0349-84CC-2F3BE2C8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60"/>
              <a:ext cx="3648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28" name="Group 34">
            <a:extLst>
              <a:ext uri="{FF2B5EF4-FFF2-40B4-BE49-F238E27FC236}">
                <a16:creationId xmlns:a16="http://schemas.microsoft.com/office/drawing/2014/main" id="{6B142B1E-C4F2-8648-AEC3-26ACDCB1485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066800"/>
            <a:ext cx="781050" cy="2652713"/>
            <a:chOff x="3504" y="720"/>
            <a:chExt cx="492" cy="1671"/>
          </a:xfrm>
        </p:grpSpPr>
        <p:sp>
          <p:nvSpPr>
            <p:cNvPr id="30739" name="Line 27">
              <a:extLst>
                <a:ext uri="{FF2B5EF4-FFF2-40B4-BE49-F238E27FC236}">
                  <a16:creationId xmlns:a16="http://schemas.microsoft.com/office/drawing/2014/main" id="{DD653AFF-40FB-4847-8288-F7089B092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720"/>
              <a:ext cx="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Text Box 20">
              <a:extLst>
                <a:ext uri="{FF2B5EF4-FFF2-40B4-BE49-F238E27FC236}">
                  <a16:creationId xmlns:a16="http://schemas.microsoft.com/office/drawing/2014/main" id="{53766FED-CE50-CA4C-90B5-C5FF45EC6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160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2</a:t>
              </a:r>
            </a:p>
          </p:txBody>
        </p:sp>
      </p:grpSp>
      <p:grpSp>
        <p:nvGrpSpPr>
          <p:cNvPr id="30729" name="Group 35">
            <a:extLst>
              <a:ext uri="{FF2B5EF4-FFF2-40B4-BE49-F238E27FC236}">
                <a16:creationId xmlns:a16="http://schemas.microsoft.com/office/drawing/2014/main" id="{B56D13C4-D22C-DC4D-B785-947E072C5C5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81200"/>
            <a:ext cx="5334000" cy="366713"/>
            <a:chOff x="2400" y="1296"/>
            <a:chExt cx="3360" cy="231"/>
          </a:xfrm>
        </p:grpSpPr>
        <p:sp>
          <p:nvSpPr>
            <p:cNvPr id="30737" name="Line 28">
              <a:extLst>
                <a:ext uri="{FF2B5EF4-FFF2-40B4-BE49-F238E27FC236}">
                  <a16:creationId xmlns:a16="http://schemas.microsoft.com/office/drawing/2014/main" id="{FC60B435-C82D-9142-8847-21527FD1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296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4577D9AB-863E-EE4F-80C7-69E50B09B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29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1</a:t>
              </a:r>
            </a:p>
          </p:txBody>
        </p:sp>
      </p:grpSp>
      <p:grpSp>
        <p:nvGrpSpPr>
          <p:cNvPr id="30730" name="Group 36">
            <a:extLst>
              <a:ext uri="{FF2B5EF4-FFF2-40B4-BE49-F238E27FC236}">
                <a16:creationId xmlns:a16="http://schemas.microsoft.com/office/drawing/2014/main" id="{138384FE-448D-A244-A8BA-00593F8E3629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447800"/>
            <a:ext cx="4191000" cy="2673350"/>
            <a:chOff x="2784" y="960"/>
            <a:chExt cx="2640" cy="1684"/>
          </a:xfrm>
        </p:grpSpPr>
        <p:sp>
          <p:nvSpPr>
            <p:cNvPr id="30734" name="Freeform 30">
              <a:extLst>
                <a:ext uri="{FF2B5EF4-FFF2-40B4-BE49-F238E27FC236}">
                  <a16:creationId xmlns:a16="http://schemas.microsoft.com/office/drawing/2014/main" id="{5EA21399-19A1-3A43-A1B9-937F77A6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960"/>
              <a:ext cx="1102" cy="1684"/>
            </a:xfrm>
            <a:custGeom>
              <a:avLst/>
              <a:gdLst>
                <a:gd name="T0" fmla="*/ 112 w 942"/>
                <a:gd name="T1" fmla="*/ 0 h 1684"/>
                <a:gd name="T2" fmla="*/ 275 w 942"/>
                <a:gd name="T3" fmla="*/ 1417 h 1684"/>
                <a:gd name="T4" fmla="*/ 1764 w 942"/>
                <a:gd name="T5" fmla="*/ 1600 h 1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2" h="1684">
                  <a:moveTo>
                    <a:pt x="60" y="0"/>
                  </a:moveTo>
                  <a:cubicBezTo>
                    <a:pt x="74" y="236"/>
                    <a:pt x="0" y="1150"/>
                    <a:pt x="147" y="1417"/>
                  </a:cubicBezTo>
                  <a:cubicBezTo>
                    <a:pt x="294" y="1684"/>
                    <a:pt x="777" y="1562"/>
                    <a:pt x="942" y="160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31">
              <a:extLst>
                <a:ext uri="{FF2B5EF4-FFF2-40B4-BE49-F238E27FC236}">
                  <a16:creationId xmlns:a16="http://schemas.microsoft.com/office/drawing/2014/main" id="{A1518AE7-B549-5C4A-931A-4E736D657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8" y="960"/>
              <a:ext cx="1134" cy="1684"/>
            </a:xfrm>
            <a:custGeom>
              <a:avLst/>
              <a:gdLst>
                <a:gd name="T0" fmla="*/ 126 w 942"/>
                <a:gd name="T1" fmla="*/ 0 h 1684"/>
                <a:gd name="T2" fmla="*/ 308 w 942"/>
                <a:gd name="T3" fmla="*/ 1417 h 1684"/>
                <a:gd name="T4" fmla="*/ 1978 w 942"/>
                <a:gd name="T5" fmla="*/ 1600 h 1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2" h="1684">
                  <a:moveTo>
                    <a:pt x="60" y="0"/>
                  </a:moveTo>
                  <a:cubicBezTo>
                    <a:pt x="74" y="236"/>
                    <a:pt x="0" y="1150"/>
                    <a:pt x="147" y="1417"/>
                  </a:cubicBezTo>
                  <a:cubicBezTo>
                    <a:pt x="294" y="1684"/>
                    <a:pt x="777" y="1562"/>
                    <a:pt x="942" y="160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Text Box 33">
              <a:extLst>
                <a:ext uri="{FF2B5EF4-FFF2-40B4-BE49-F238E27FC236}">
                  <a16:creationId xmlns:a16="http://schemas.microsoft.com/office/drawing/2014/main" id="{3BD7BCCD-D35D-4E49-8392-CCF8CED68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0</a:t>
              </a:r>
            </a:p>
          </p:txBody>
        </p:sp>
      </p:grpSp>
      <p:sp>
        <p:nvSpPr>
          <p:cNvPr id="30731" name="Text Box 37">
            <a:extLst>
              <a:ext uri="{FF2B5EF4-FFF2-40B4-BE49-F238E27FC236}">
                <a16:creationId xmlns:a16="http://schemas.microsoft.com/office/drawing/2014/main" id="{E5E18FA0-2547-6C46-B2A0-D98A7A90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Dimension-order communication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 known as “ascend” or “descend”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 up to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1, or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 down to 0)</a:t>
            </a:r>
          </a:p>
        </p:txBody>
      </p:sp>
      <p:sp>
        <p:nvSpPr>
          <p:cNvPr id="30732" name="Text Box 38">
            <a:extLst>
              <a:ext uri="{FF2B5EF4-FFF2-40B4-BE49-F238E27FC236}">
                <a16:creationId xmlns:a16="http://schemas.microsoft.com/office/drawing/2014/main" id="{90B4274E-137F-ED41-8B6A-9934D453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Due to symmetry, any hypercube dimension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be labeled as 0, any other as 1, and so on</a:t>
            </a:r>
          </a:p>
        </p:txBody>
      </p:sp>
      <p:graphicFrame>
        <p:nvGraphicFramePr>
          <p:cNvPr id="30733" name="Object 41">
            <a:extLst>
              <a:ext uri="{FF2B5EF4-FFF2-40B4-BE49-F238E27FC236}">
                <a16:creationId xmlns:a16="http://schemas.microsoft.com/office/drawing/2014/main" id="{1347EA05-1BFB-D043-A91B-DEC4B71D4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191000"/>
          <a:ext cx="2209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r:id="rId5" imgW="1663700" imgH="1549400" progId="MSDraw.Drawing.8.2">
                  <p:embed/>
                </p:oleObj>
              </mc:Choice>
              <mc:Fallback>
                <p:oleObj r:id="rId5" imgW="1663700" imgH="1549400" progId="MSDraw.Drawing.8.2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2209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D84EE9E-557F-294E-B7B5-907BF7C17D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9B8D89A-4CC8-8B49-92B1-A223566D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FC5983A1-539A-AD46-BF71-89E6E58D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0F5B559-E1A3-D54E-B414-9A7FAFE053D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6EA335F0-CACD-2449-9381-CDFCF35FB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Hypercube Sorting: Goals and Definitions</a:t>
            </a:r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880EE2E9-C424-1F46-A849-F760961E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1" name="Rectangle 4">
            <a:extLst>
              <a:ext uri="{FF2B5EF4-FFF2-40B4-BE49-F238E27FC236}">
                <a16:creationId xmlns:a16="http://schemas.microsoft.com/office/drawing/2014/main" id="{1D0D5973-2C79-814E-8CCE-4F80C1EA4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2" name="Text Box 5">
            <a:extLst>
              <a:ext uri="{FF2B5EF4-FFF2-40B4-BE49-F238E27FC236}">
                <a16:creationId xmlns:a16="http://schemas.microsoft.com/office/drawing/2014/main" id="{580D9B7D-07B2-334C-8F14-51A0869D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633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Arrange data in order of processor ID numbers (labels)</a:t>
            </a:r>
          </a:p>
        </p:txBody>
      </p:sp>
      <p:sp>
        <p:nvSpPr>
          <p:cNvPr id="31753" name="Text Box 6">
            <a:extLst>
              <a:ext uri="{FF2B5EF4-FFF2-40B4-BE49-F238E27FC236}">
                <a16:creationId xmlns:a16="http://schemas.microsoft.com/office/drawing/2014/main" id="{95AC7759-E49E-7E4B-B56B-60396212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5410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1-1 sorting (</a:t>
            </a:r>
            <a:r>
              <a:rPr lang="en-US" altLang="en-US" sz="2000" i="1"/>
              <a:t>p</a:t>
            </a:r>
            <a:r>
              <a:rPr lang="en-US" altLang="en-US" sz="2000"/>
              <a:t> items to sort, </a:t>
            </a:r>
            <a:r>
              <a:rPr lang="en-US" altLang="en-US" sz="2000" i="1"/>
              <a:t>p</a:t>
            </a:r>
            <a:r>
              <a:rPr lang="en-US" altLang="en-US" sz="2000"/>
              <a:t> processors)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31754" name="Rectangle 7">
            <a:extLst>
              <a:ext uri="{FF2B5EF4-FFF2-40B4-BE49-F238E27FC236}">
                <a16:creationId xmlns:a16="http://schemas.microsoft.com/office/drawing/2014/main" id="{3F82D030-14BD-5A4F-8FBC-0A55F68A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5" name="Text Box 8">
            <a:extLst>
              <a:ext uri="{FF2B5EF4-FFF2-40B4-BE49-F238E27FC236}">
                <a16:creationId xmlns:a16="http://schemas.microsoft.com/office/drawing/2014/main" id="{576BED48-F4FA-7F47-B951-28C78CF3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54102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k</a:t>
            </a:r>
            <a:r>
              <a:rPr lang="en-US" altLang="en-US" sz="2000"/>
              <a:t>-</a:t>
            </a:r>
            <a:r>
              <a:rPr lang="en-US" altLang="en-US" sz="2000" i="1"/>
              <a:t>k</a:t>
            </a:r>
            <a:r>
              <a:rPr lang="en-US" altLang="en-US" sz="2000"/>
              <a:t> sorting (</a:t>
            </a:r>
            <a:r>
              <a:rPr lang="en-US" altLang="en-US" sz="2000" i="1"/>
              <a:t>n</a:t>
            </a:r>
            <a:r>
              <a:rPr lang="en-US" altLang="en-US" sz="2000"/>
              <a:t> = </a:t>
            </a:r>
            <a:r>
              <a:rPr lang="en-US" altLang="en-US" sz="2000" i="1"/>
              <a:t>kp</a:t>
            </a:r>
            <a:r>
              <a:rPr lang="en-US" altLang="en-US" sz="2000"/>
              <a:t> items to sort, </a:t>
            </a:r>
            <a:r>
              <a:rPr lang="en-US" altLang="en-US" sz="2000" i="1"/>
              <a:t>p</a:t>
            </a:r>
            <a:r>
              <a:rPr lang="en-US" altLang="en-US" sz="2000"/>
              <a:t> processors)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</a:t>
            </a:r>
          </a:p>
        </p:txBody>
      </p:sp>
      <p:pic>
        <p:nvPicPr>
          <p:cNvPr id="31756" name="Picture 9">
            <a:extLst>
              <a:ext uri="{FF2B5EF4-FFF2-40B4-BE49-F238E27FC236}">
                <a16:creationId xmlns:a16="http://schemas.microsoft.com/office/drawing/2014/main" id="{68E9D61C-2FCC-FF44-B038-F105D1095C2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87" t="-13838" r="-15887" b="-13838"/>
          <a:stretch>
            <a:fillRect/>
          </a:stretch>
        </p:blipFill>
        <p:spPr>
          <a:xfrm>
            <a:off x="5486400" y="762000"/>
            <a:ext cx="3275013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7" name="Text Box 10">
            <a:extLst>
              <a:ext uri="{FF2B5EF4-FFF2-40B4-BE49-F238E27FC236}">
                <a16:creationId xmlns:a16="http://schemas.microsoft.com/office/drawing/2014/main" id="{BAA195C9-F527-F244-833C-6E7F2D0D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464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ideal parallel sorting algorithm: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) = 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((</a:t>
            </a:r>
            <a:r>
              <a:rPr lang="en-US" altLang="en-US" sz="2000" i="1"/>
              <a:t>n </a:t>
            </a:r>
            <a:r>
              <a:rPr lang="en-US" altLang="en-US" sz="2000"/>
              <a:t>log </a:t>
            </a:r>
            <a:r>
              <a:rPr lang="en-US" altLang="en-US" sz="2000" i="1"/>
              <a:t>n</a:t>
            </a:r>
            <a:r>
              <a:rPr lang="en-US" altLang="en-US" sz="2000"/>
              <a:t>)/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ideal has not been achieved in all cases for the hypercube </a:t>
            </a:r>
          </a:p>
        </p:txBody>
      </p:sp>
      <p:sp>
        <p:nvSpPr>
          <p:cNvPr id="31758" name="Text Box 11">
            <a:extLst>
              <a:ext uri="{FF2B5EF4-FFF2-40B4-BE49-F238E27FC236}">
                <a16:creationId xmlns:a16="http://schemas.microsoft.com/office/drawing/2014/main" id="{A853A918-43F0-2F44-B18D-93C43458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09800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value</a:t>
            </a:r>
          </a:p>
        </p:txBody>
      </p:sp>
      <p:sp>
        <p:nvSpPr>
          <p:cNvPr id="31759" name="Text Box 12">
            <a:extLst>
              <a:ext uri="{FF2B5EF4-FFF2-40B4-BE49-F238E27FC236}">
                <a16:creationId xmlns:a16="http://schemas.microsoft.com/office/drawing/2014/main" id="{6D556DF2-0460-E340-8A01-596C3459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1242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value</a:t>
            </a:r>
          </a:p>
        </p:txBody>
      </p:sp>
      <p:sp>
        <p:nvSpPr>
          <p:cNvPr id="31760" name="Text Box 13">
            <a:extLst>
              <a:ext uri="{FF2B5EF4-FFF2-40B4-BE49-F238E27FC236}">
                <a16:creationId xmlns:a16="http://schemas.microsoft.com/office/drawing/2014/main" id="{1472EC1D-F855-C940-8F82-76E6D707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6380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Batcher’s odd-even merge or bitonic sort: O(log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O(log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)-time deterministic algorithm not known</a:t>
            </a:r>
            <a:r>
              <a:rPr lang="en-US" altLang="en-US" sz="2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61" name="Text Box 14">
            <a:extLst>
              <a:ext uri="{FF2B5EF4-FFF2-40B4-BE49-F238E27FC236}">
                <a16:creationId xmlns:a16="http://schemas.microsoft.com/office/drawing/2014/main" id="{E00003FB-9F17-0346-B205-E33C7A65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Optimal algorithms known for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&gt;&gt;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or when average running time is considered (randomized)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BAF117-526D-324A-98B1-DB2793C4F3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C8DA016-71B5-2D41-81CB-B1B9BFA3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BF32F822-3884-6948-A6B9-27AF4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08AD4D9-69A3-9245-AEAC-C958D4DD0C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5E2C5F85-F646-3442-8A1E-1781A675D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Hypercube Sorting: Attempts and Progress</a:t>
            </a:r>
          </a:p>
        </p:txBody>
      </p:sp>
      <p:sp>
        <p:nvSpPr>
          <p:cNvPr id="32774" name="Rectangle 12">
            <a:extLst>
              <a:ext uri="{FF2B5EF4-FFF2-40B4-BE49-F238E27FC236}">
                <a16:creationId xmlns:a16="http://schemas.microsoft.com/office/drawing/2014/main" id="{596D07CC-5661-6A41-A917-70D81D37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75" name="Text Box 22">
            <a:extLst>
              <a:ext uri="{FF2B5EF4-FFF2-40B4-BE49-F238E27FC236}">
                <a16:creationId xmlns:a16="http://schemas.microsoft.com/office/drawing/2014/main" id="{3C9B3DBF-5FA2-EC49-9B72-4BDF7E64B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26670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bull’s eye yet!</a:t>
            </a:r>
          </a:p>
        </p:txBody>
      </p:sp>
      <p:sp>
        <p:nvSpPr>
          <p:cNvPr id="32776" name="Text Box 24">
            <a:extLst>
              <a:ext uri="{FF2B5EF4-FFF2-40B4-BE49-F238E27FC236}">
                <a16:creationId xmlns:a16="http://schemas.microsoft.com/office/drawing/2014/main" id="{1296E188-06E3-874A-89F9-46A92DE3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2667000" cy="3597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There are three categories of practical sorting algorithms: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1. Deterministic 1-1,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O(log</a:t>
            </a:r>
            <a:r>
              <a:rPr lang="en-US" altLang="en-US" sz="2000" baseline="30000"/>
              <a:t>2</a:t>
            </a:r>
            <a:r>
              <a:rPr lang="en-US" altLang="en-US" sz="2000" i="1"/>
              <a:t>p</a:t>
            </a:r>
            <a:r>
              <a:rPr lang="en-US" altLang="en-US" sz="2000"/>
              <a:t>)-time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2. Deterministic </a:t>
            </a:r>
            <a:r>
              <a:rPr lang="en-US" altLang="en-US" sz="2000" i="1"/>
              <a:t>k</a:t>
            </a:r>
            <a:r>
              <a:rPr lang="en-US" altLang="en-US" sz="2000"/>
              <a:t>-</a:t>
            </a:r>
            <a:r>
              <a:rPr lang="en-US" altLang="en-US" sz="2000" i="1"/>
              <a:t>k</a:t>
            </a:r>
            <a:r>
              <a:rPr lang="en-US" altLang="en-US" sz="200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optimal for </a:t>
            </a:r>
            <a:r>
              <a:rPr lang="en-US" altLang="en-US" sz="2000" i="1"/>
              <a:t>n</a:t>
            </a:r>
            <a:r>
              <a:rPr lang="en-US" altLang="en-US" sz="2000"/>
              <a:t> &gt;&gt; </a:t>
            </a:r>
            <a:r>
              <a:rPr lang="en-US" altLang="en-US" sz="2000" i="1"/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    </a:t>
            </a:r>
            <a:r>
              <a:rPr lang="en-US" altLang="en-US" sz="2000"/>
              <a:t>(that is, for large </a:t>
            </a:r>
            <a:r>
              <a:rPr lang="en-US" altLang="en-US" sz="2000" i="1"/>
              <a:t>k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3. Probabilistic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(1-1 or </a:t>
            </a:r>
            <a:r>
              <a:rPr lang="en-US" altLang="en-US" sz="2000" i="1"/>
              <a:t>k</a:t>
            </a:r>
            <a:r>
              <a:rPr lang="en-US" altLang="en-US" sz="2000"/>
              <a:t>-</a:t>
            </a:r>
            <a:r>
              <a:rPr lang="en-US" altLang="en-US" sz="2000" i="1"/>
              <a:t>k</a:t>
            </a:r>
            <a:r>
              <a:rPr lang="en-US" altLang="en-US" sz="2000"/>
              <a:t>)</a:t>
            </a:r>
          </a:p>
        </p:txBody>
      </p:sp>
      <p:sp>
        <p:nvSpPr>
          <p:cNvPr id="32777" name="Text Box 25">
            <a:extLst>
              <a:ext uri="{FF2B5EF4-FFF2-40B4-BE49-F238E27FC236}">
                <a16:creationId xmlns:a16="http://schemas.microsoft.com/office/drawing/2014/main" id="{C9AC5134-54C7-0C40-B4E7-8B86844C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Pursuit of O(log </a:t>
            </a:r>
            <a:r>
              <a:rPr lang="en-US" altLang="en-US" sz="2000" i="1"/>
              <a:t>p</a:t>
            </a:r>
            <a:r>
              <a:rPr lang="en-US" altLang="en-US" sz="2000"/>
              <a:t>)-time algorithm is of theoretical interest only</a:t>
            </a:r>
          </a:p>
        </p:txBody>
      </p:sp>
      <p:sp>
        <p:nvSpPr>
          <p:cNvPr id="32778" name="Rectangle 28">
            <a:extLst>
              <a:ext uri="{FF2B5EF4-FFF2-40B4-BE49-F238E27FC236}">
                <a16:creationId xmlns:a16="http://schemas.microsoft.com/office/drawing/2014/main" id="{2E6F16BB-4F7E-1942-BDA4-2D4AA900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2779" name="Object 27">
            <a:extLst>
              <a:ext uri="{FF2B5EF4-FFF2-40B4-BE49-F238E27FC236}">
                <a16:creationId xmlns:a16="http://schemas.microsoft.com/office/drawing/2014/main" id="{63C244C3-3817-024B-983E-5E6E6E9FB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838200"/>
          <a:ext cx="594360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r:id="rId3" imgW="5130800" imgH="4686300" progId="MSDraw.Drawing.8.2">
                  <p:embed/>
                </p:oleObj>
              </mc:Choice>
              <mc:Fallback>
                <p:oleObj r:id="rId3" imgW="5130800" imgH="4686300" progId="MSDraw.Drawing.8.2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38200"/>
                        <a:ext cx="5943600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9AD3A96-3BB6-314E-B4C0-F40054D38F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8B55E6E-DC28-1C4D-B752-D367A952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99E5A4B3-5BEB-2A46-A20F-ABB4CEDD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29C55B2-7C4B-FC44-BCDE-67266E1047B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9B859A3-664D-4147-8EA1-3E242A862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IV   Low-Diameter Architectures</a:t>
            </a: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2EEEB212-05B8-004B-86DA-EAD6FFAA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40000"/>
                </a:solidFill>
              </a:rPr>
              <a:t> Study the hypercube and related interconnection schemes: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Prime example of low-diameter (logarithmic) networks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Theoretical properties, realizability, and scalability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Complete our view of the “sea of interconnection nets”</a:t>
            </a:r>
          </a:p>
        </p:txBody>
      </p:sp>
      <p:graphicFrame>
        <p:nvGraphicFramePr>
          <p:cNvPr id="145456" name="Group 48">
            <a:extLst>
              <a:ext uri="{FF2B5EF4-FFF2-40B4-BE49-F238E27FC236}">
                <a16:creationId xmlns:a16="http://schemas.microsoft.com/office/drawing/2014/main" id="{43EAF6DA-A43F-064F-A09E-C4D2EE8979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3429000"/>
          <a:ext cx="6934200" cy="2286000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Part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13   Hypercubes and Their Algorithms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14   Sorting and Routing on Hypercubes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15   Other Hypercubic Architectures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16   A Sampler of Other Networks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276BF0B-2D1A-8148-AFE3-FCB9D7B70A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4F27816-4F79-9A4B-AC5B-A9F6C12D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97161B30-59A5-AA4B-A60C-E2D174AB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2E822A7-797B-B04B-A783-BCB9ACCFBA5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3CB28407-C7FC-BF4D-B461-AB01F50DB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Bitonic Sequences</a:t>
            </a:r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3CB72A91-7F37-2240-B2B3-79BA7AA5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9" name="Rectangle 4">
            <a:extLst>
              <a:ext uri="{FF2B5EF4-FFF2-40B4-BE49-F238E27FC236}">
                <a16:creationId xmlns:a16="http://schemas.microsoft.com/office/drawing/2014/main" id="{D2A4EBBA-0559-AE4E-97F4-A80B8C9A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0" name="Rectangle 5">
            <a:extLst>
              <a:ext uri="{FF2B5EF4-FFF2-40B4-BE49-F238E27FC236}">
                <a16:creationId xmlns:a16="http://schemas.microsoft.com/office/drawing/2014/main" id="{2CFA3C60-570A-9C42-AAC1-C567F650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1" name="Rectangle 6">
            <a:extLst>
              <a:ext uri="{FF2B5EF4-FFF2-40B4-BE49-F238E27FC236}">
                <a16:creationId xmlns:a16="http://schemas.microsoft.com/office/drawing/2014/main" id="{FFD33726-5BCA-244A-A1E6-C30EF034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2" name="Rectangle 7">
            <a:extLst>
              <a:ext uri="{FF2B5EF4-FFF2-40B4-BE49-F238E27FC236}">
                <a16:creationId xmlns:a16="http://schemas.microsoft.com/office/drawing/2014/main" id="{2D47D210-0AD9-E242-BB34-8550323A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548426BC-5042-9F4C-8825-34B84750D8A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3505200" cy="5213350"/>
            <a:chOff x="3408" y="528"/>
            <a:chExt cx="2208" cy="3284"/>
          </a:xfrm>
        </p:grpSpPr>
        <p:sp>
          <p:nvSpPr>
            <p:cNvPr id="33808" name="Text Box 12">
              <a:extLst>
                <a:ext uri="{FF2B5EF4-FFF2-40B4-BE49-F238E27FC236}">
                  <a16:creationId xmlns:a16="http://schemas.microsoft.com/office/drawing/2014/main" id="{548EF6F8-EE34-6F4B-8685-366F0985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528"/>
              <a:ext cx="2208" cy="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Bitonic sequence: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  3  3  4  6  6  6  2  2  1  0  0      Rises, then falls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8  7  7  6  6  6  5  4  6  8  8  9      Falls, then rises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8  9  8  7  7  6  6  6  5  4  6  8     The previous sequence, right-rotated by 2 </a:t>
              </a:r>
            </a:p>
          </p:txBody>
        </p:sp>
        <p:sp>
          <p:nvSpPr>
            <p:cNvPr id="33809" name="Freeform 13">
              <a:extLst>
                <a:ext uri="{FF2B5EF4-FFF2-40B4-BE49-F238E27FC236}">
                  <a16:creationId xmlns:a16="http://schemas.microsoft.com/office/drawing/2014/main" id="{4744D4FE-FE57-CB4C-A2B3-EF90A83F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336"/>
              <a:ext cx="1968" cy="552"/>
            </a:xfrm>
            <a:custGeom>
              <a:avLst/>
              <a:gdLst>
                <a:gd name="T0" fmla="*/ 0 w 1776"/>
                <a:gd name="T1" fmla="*/ 536 h 552"/>
                <a:gd name="T2" fmla="*/ 290 w 1776"/>
                <a:gd name="T3" fmla="*/ 440 h 552"/>
                <a:gd name="T4" fmla="*/ 362 w 1776"/>
                <a:gd name="T5" fmla="*/ 296 h 552"/>
                <a:gd name="T6" fmla="*/ 580 w 1776"/>
                <a:gd name="T7" fmla="*/ 200 h 552"/>
                <a:gd name="T8" fmla="*/ 941 w 1776"/>
                <a:gd name="T9" fmla="*/ 56 h 552"/>
                <a:gd name="T10" fmla="*/ 1447 w 1776"/>
                <a:gd name="T11" fmla="*/ 56 h 552"/>
                <a:gd name="T12" fmla="*/ 1810 w 1776"/>
                <a:gd name="T13" fmla="*/ 392 h 552"/>
                <a:gd name="T14" fmla="*/ 2244 w 1776"/>
                <a:gd name="T15" fmla="*/ 440 h 552"/>
                <a:gd name="T16" fmla="*/ 2388 w 1776"/>
                <a:gd name="T17" fmla="*/ 536 h 552"/>
                <a:gd name="T18" fmla="*/ 2678 w 1776"/>
                <a:gd name="T19" fmla="*/ 536 h 5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76" h="552">
                  <a:moveTo>
                    <a:pt x="0" y="536"/>
                  </a:moveTo>
                  <a:cubicBezTo>
                    <a:pt x="76" y="508"/>
                    <a:pt x="152" y="480"/>
                    <a:pt x="192" y="440"/>
                  </a:cubicBezTo>
                  <a:cubicBezTo>
                    <a:pt x="232" y="400"/>
                    <a:pt x="208" y="336"/>
                    <a:pt x="240" y="296"/>
                  </a:cubicBezTo>
                  <a:cubicBezTo>
                    <a:pt x="272" y="256"/>
                    <a:pt x="320" y="240"/>
                    <a:pt x="384" y="200"/>
                  </a:cubicBezTo>
                  <a:cubicBezTo>
                    <a:pt x="448" y="160"/>
                    <a:pt x="528" y="80"/>
                    <a:pt x="624" y="56"/>
                  </a:cubicBezTo>
                  <a:cubicBezTo>
                    <a:pt x="720" y="32"/>
                    <a:pt x="864" y="0"/>
                    <a:pt x="960" y="56"/>
                  </a:cubicBezTo>
                  <a:cubicBezTo>
                    <a:pt x="1056" y="112"/>
                    <a:pt x="1112" y="328"/>
                    <a:pt x="1200" y="392"/>
                  </a:cubicBezTo>
                  <a:cubicBezTo>
                    <a:pt x="1288" y="456"/>
                    <a:pt x="1424" y="416"/>
                    <a:pt x="1488" y="440"/>
                  </a:cubicBezTo>
                  <a:cubicBezTo>
                    <a:pt x="1552" y="464"/>
                    <a:pt x="1536" y="520"/>
                    <a:pt x="1584" y="536"/>
                  </a:cubicBezTo>
                  <a:cubicBezTo>
                    <a:pt x="1632" y="552"/>
                    <a:pt x="1744" y="536"/>
                    <a:pt x="1776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4">
              <a:extLst>
                <a:ext uri="{FF2B5EF4-FFF2-40B4-BE49-F238E27FC236}">
                  <a16:creationId xmlns:a16="http://schemas.microsoft.com/office/drawing/2014/main" id="{8F026DC2-3116-BA4F-8E00-5A8E41D9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55"/>
              <a:ext cx="1968" cy="552"/>
            </a:xfrm>
            <a:custGeom>
              <a:avLst/>
              <a:gdLst>
                <a:gd name="T0" fmla="*/ 0 w 1968"/>
                <a:gd name="T1" fmla="*/ 5 h 552"/>
                <a:gd name="T2" fmla="*/ 213 w 1968"/>
                <a:gd name="T3" fmla="*/ 101 h 552"/>
                <a:gd name="T4" fmla="*/ 407 w 1968"/>
                <a:gd name="T5" fmla="*/ 151 h 552"/>
                <a:gd name="T6" fmla="*/ 608 w 1968"/>
                <a:gd name="T7" fmla="*/ 307 h 552"/>
                <a:gd name="T8" fmla="*/ 800 w 1968"/>
                <a:gd name="T9" fmla="*/ 380 h 552"/>
                <a:gd name="T10" fmla="*/ 1065 w 1968"/>
                <a:gd name="T11" fmla="*/ 462 h 552"/>
                <a:gd name="T12" fmla="*/ 1358 w 1968"/>
                <a:gd name="T13" fmla="*/ 508 h 552"/>
                <a:gd name="T14" fmla="*/ 1550 w 1968"/>
                <a:gd name="T15" fmla="*/ 197 h 552"/>
                <a:gd name="T16" fmla="*/ 1769 w 1968"/>
                <a:gd name="T17" fmla="*/ 32 h 552"/>
                <a:gd name="T18" fmla="*/ 1968 w 1968"/>
                <a:gd name="T19" fmla="*/ 5 h 5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8" h="552">
                  <a:moveTo>
                    <a:pt x="0" y="5"/>
                  </a:moveTo>
                  <a:cubicBezTo>
                    <a:pt x="84" y="33"/>
                    <a:pt x="145" y="77"/>
                    <a:pt x="213" y="101"/>
                  </a:cubicBezTo>
                  <a:cubicBezTo>
                    <a:pt x="281" y="125"/>
                    <a:pt x="341" y="117"/>
                    <a:pt x="407" y="151"/>
                  </a:cubicBezTo>
                  <a:cubicBezTo>
                    <a:pt x="473" y="185"/>
                    <a:pt x="543" y="269"/>
                    <a:pt x="608" y="307"/>
                  </a:cubicBezTo>
                  <a:cubicBezTo>
                    <a:pt x="673" y="345"/>
                    <a:pt x="724" y="354"/>
                    <a:pt x="800" y="380"/>
                  </a:cubicBezTo>
                  <a:cubicBezTo>
                    <a:pt x="876" y="406"/>
                    <a:pt x="972" y="441"/>
                    <a:pt x="1065" y="462"/>
                  </a:cubicBezTo>
                  <a:cubicBezTo>
                    <a:pt x="1158" y="483"/>
                    <a:pt x="1277" y="552"/>
                    <a:pt x="1358" y="508"/>
                  </a:cubicBezTo>
                  <a:cubicBezTo>
                    <a:pt x="1439" y="464"/>
                    <a:pt x="1482" y="276"/>
                    <a:pt x="1550" y="197"/>
                  </a:cubicBezTo>
                  <a:cubicBezTo>
                    <a:pt x="1618" y="118"/>
                    <a:pt x="1699" y="64"/>
                    <a:pt x="1769" y="32"/>
                  </a:cubicBezTo>
                  <a:cubicBezTo>
                    <a:pt x="1839" y="0"/>
                    <a:pt x="1927" y="11"/>
                    <a:pt x="1968" y="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Rectangle 16">
            <a:extLst>
              <a:ext uri="{FF2B5EF4-FFF2-40B4-BE49-F238E27FC236}">
                <a16:creationId xmlns:a16="http://schemas.microsoft.com/office/drawing/2014/main" id="{0D378C92-A93E-4641-87D1-B056B16B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3805" name="Object 15">
            <a:extLst>
              <a:ext uri="{FF2B5EF4-FFF2-40B4-BE49-F238E27FC236}">
                <a16:creationId xmlns:a16="http://schemas.microsoft.com/office/drawing/2014/main" id="{3079FF03-A4F5-484C-82CE-5E4ECCD33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676400"/>
          <a:ext cx="5181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r:id="rId3" imgW="4165600" imgH="2857500" progId="MSDraw.Drawing.8.2">
                  <p:embed/>
                </p:oleObj>
              </mc:Choice>
              <mc:Fallback>
                <p:oleObj r:id="rId3" imgW="4165600" imgH="28575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5181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Text Box 17">
            <a:extLst>
              <a:ext uri="{FF2B5EF4-FFF2-40B4-BE49-F238E27FC236}">
                <a16:creationId xmlns:a16="http://schemas.microsoft.com/office/drawing/2014/main" id="{0F825A73-A5FE-E949-9486-049D0F20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5029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14.1    </a:t>
            </a:r>
            <a:r>
              <a:rPr lang="en-US" altLang="en-US" sz="2000"/>
              <a:t>Examples of bitonic sequences. </a:t>
            </a:r>
          </a:p>
        </p:txBody>
      </p:sp>
      <p:sp>
        <p:nvSpPr>
          <p:cNvPr id="33807" name="Text Box 18">
            <a:extLst>
              <a:ext uri="{FF2B5EF4-FFF2-40B4-BE49-F238E27FC236}">
                <a16:creationId xmlns:a16="http://schemas.microsoft.com/office/drawing/2014/main" id="{186FDA1E-0A1B-8449-BD3B-DF04B1BF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38200"/>
            <a:ext cx="4876800" cy="76358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Chapter 7, we designed bitonic sorting nets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Bitonic sorting is ideally suited to hypercube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C38A4FC-B434-FD4B-852A-31F01AA5ED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43CE76F-1168-B845-8259-20720D7A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236CA56C-EFF2-EC45-AE3A-42D77F09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7454A3D-D4F8-284B-B7E0-93DDCF00AAC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D3037569-23F7-3F41-9474-992C01BA5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Sorting a Bitonic Sequence on a Linear Array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F1051B5F-1EEC-0349-8756-17FEB47A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3" name="Rectangle 4">
            <a:extLst>
              <a:ext uri="{FF2B5EF4-FFF2-40B4-BE49-F238E27FC236}">
                <a16:creationId xmlns:a16="http://schemas.microsoft.com/office/drawing/2014/main" id="{20FE7E99-B976-6A48-A661-C48B16CD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4" name="Rectangle 5">
            <a:extLst>
              <a:ext uri="{FF2B5EF4-FFF2-40B4-BE49-F238E27FC236}">
                <a16:creationId xmlns:a16="http://schemas.microsoft.com/office/drawing/2014/main" id="{5528A06C-F6C6-EA41-A9B5-0604F247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5" name="Rectangle 6">
            <a:extLst>
              <a:ext uri="{FF2B5EF4-FFF2-40B4-BE49-F238E27FC236}">
                <a16:creationId xmlns:a16="http://schemas.microsoft.com/office/drawing/2014/main" id="{6528A688-2E51-624A-BE13-3CFCBD671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6" name="Rectangle 7">
            <a:extLst>
              <a:ext uri="{FF2B5EF4-FFF2-40B4-BE49-F238E27FC236}">
                <a16:creationId xmlns:a16="http://schemas.microsoft.com/office/drawing/2014/main" id="{C59D43AF-5C57-B844-A083-30B2D7A8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7" name="Text Box 9">
            <a:extLst>
              <a:ext uri="{FF2B5EF4-FFF2-40B4-BE49-F238E27FC236}">
                <a16:creationId xmlns:a16="http://schemas.microsoft.com/office/drawing/2014/main" id="{7D9E920D-EC01-E847-84F5-A9AABF1A0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800"/>
            <a:ext cx="6477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14.2    </a:t>
            </a:r>
            <a:r>
              <a:rPr lang="en-US" altLang="en-US" sz="2000"/>
              <a:t>Sorting a bitonic sequence on a linear array. </a:t>
            </a:r>
          </a:p>
        </p:txBody>
      </p:sp>
      <p:sp>
        <p:nvSpPr>
          <p:cNvPr id="34828" name="Rectangle 16">
            <a:extLst>
              <a:ext uri="{FF2B5EF4-FFF2-40B4-BE49-F238E27FC236}">
                <a16:creationId xmlns:a16="http://schemas.microsoft.com/office/drawing/2014/main" id="{6583A911-DA29-3348-A8C2-002856FA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4829" name="Object 15">
            <a:extLst>
              <a:ext uri="{FF2B5EF4-FFF2-40B4-BE49-F238E27FC236}">
                <a16:creationId xmlns:a16="http://schemas.microsoft.com/office/drawing/2014/main" id="{209735FA-A972-0544-8CED-4481887AF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47675"/>
          <a:ext cx="6934200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r:id="rId3" imgW="4521200" imgH="3302000" progId="MSDraw.Drawing.8.2">
                  <p:embed/>
                </p:oleObj>
              </mc:Choice>
              <mc:Fallback>
                <p:oleObj r:id="rId3" imgW="4521200" imgH="33020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7675"/>
                        <a:ext cx="6934200" cy="523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7">
            <a:extLst>
              <a:ext uri="{FF2B5EF4-FFF2-40B4-BE49-F238E27FC236}">
                <a16:creationId xmlns:a16="http://schemas.microsoft.com/office/drawing/2014/main" id="{ADCA6C86-E029-014C-9763-25F4FFFE7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2057400" cy="2835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Time needed to sort a bitonic sequence on a </a:t>
            </a:r>
            <a:r>
              <a:rPr lang="en-US" altLang="en-US" sz="2000" i="1"/>
              <a:t>p</a:t>
            </a:r>
            <a:r>
              <a:rPr lang="en-US" altLang="en-US" sz="2000"/>
              <a:t>-processor linear array: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B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) = </a:t>
            </a:r>
            <a:r>
              <a:rPr lang="en-US" altLang="en-US" sz="2000" i="1"/>
              <a:t>p</a:t>
            </a:r>
            <a:r>
              <a:rPr lang="en-US" altLang="en-US" sz="2000"/>
              <a:t> + </a:t>
            </a:r>
            <a:r>
              <a:rPr lang="en-US" altLang="en-US" sz="2000" i="1"/>
              <a:t>p</a:t>
            </a:r>
            <a:r>
              <a:rPr lang="en-US" altLang="en-US" sz="2000"/>
              <a:t>/2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+ </a:t>
            </a:r>
            <a:r>
              <a:rPr lang="en-US" altLang="en-US" sz="2000" i="1"/>
              <a:t>p</a:t>
            </a:r>
            <a:r>
              <a:rPr lang="en-US" altLang="en-US" sz="2000"/>
              <a:t>/4 + . . . + 2 = 2</a:t>
            </a:r>
            <a:r>
              <a:rPr lang="en-US" altLang="en-US" sz="2000" i="1"/>
              <a:t>p</a:t>
            </a:r>
            <a:r>
              <a:rPr lang="en-US" altLang="en-US" sz="2000"/>
              <a:t> – 2</a:t>
            </a:r>
          </a:p>
        </p:txBody>
      </p:sp>
      <p:sp>
        <p:nvSpPr>
          <p:cNvPr id="34831" name="Text Box 18">
            <a:extLst>
              <a:ext uri="{FF2B5EF4-FFF2-40B4-BE49-F238E27FC236}">
                <a16:creationId xmlns:a16="http://schemas.microsoft.com/office/drawing/2014/main" id="{005D253C-D210-9E48-B95C-201BD3C1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2057400" cy="22891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 competitive, because we can sort an arbitrary sequence in 2</a:t>
            </a:r>
            <a:r>
              <a:rPr lang="en-US" altLang="en-US" sz="1800" i="1"/>
              <a:t>p</a:t>
            </a:r>
            <a:r>
              <a:rPr lang="en-US" altLang="en-US" sz="800"/>
              <a:t> </a:t>
            </a:r>
            <a:r>
              <a:rPr lang="en-US" altLang="en-US" sz="1800"/>
              <a:t>–</a:t>
            </a:r>
            <a:r>
              <a:rPr lang="en-US" altLang="en-US" sz="800"/>
              <a:t> </a:t>
            </a:r>
            <a:r>
              <a:rPr lang="en-US" altLang="en-US" sz="1800"/>
              <a:t>2 unidirectional communication steps using odd-even transposition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443FB31-D0FB-6F49-8CFB-C470480B44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DD9419-D993-6A4B-B97C-8F1C42E6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EDFDD3EE-9EC6-C04D-B8A5-3052862A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292794A-1EF3-E74B-B149-39C43ABD070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/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15E92FC5-1970-DF44-A3F5-26C3EFE8F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Bitonic Sorting on a Linear Array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623ECABB-DB24-3F43-9C5F-05626D29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47" name="Text Box 13">
            <a:extLst>
              <a:ext uri="{FF2B5EF4-FFF2-40B4-BE49-F238E27FC236}">
                <a16:creationId xmlns:a16="http://schemas.microsoft.com/office/drawing/2014/main" id="{7D96A63D-4D3C-8D4A-BD7E-E79A8E46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7924800" cy="2506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5   9  10  15   3   7  14  12   8   1   4  13  16  11   6   2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----&gt;   &lt;----   ----&gt;   &lt;----   ----&gt;   &lt;----   ----&gt;   &lt;----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5   9  15  10   3   7  14  12   1   8  13   4  11  16   6   2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------------&gt;   &lt;------------   ------------&gt;   &lt;------------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5   9  10  15  14  12   7   3   1   4   8  13  16  11   6   2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----------------------------&gt;   &lt;----------------------------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3   5   7   9  10  12  14  15  16  13  11   8   6   4   2   1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------------------------------------------------------------&gt;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1   2   3   4   5   6   7   8   9  10  11  12  13  14  15  16</a:t>
            </a:r>
          </a:p>
        </p:txBody>
      </p:sp>
      <p:sp>
        <p:nvSpPr>
          <p:cNvPr id="35848" name="Text Box 15">
            <a:extLst>
              <a:ext uri="{FF2B5EF4-FFF2-40B4-BE49-F238E27FC236}">
                <a16:creationId xmlns:a16="http://schemas.microsoft.com/office/drawing/2014/main" id="{EA145060-EF3F-D94A-B3FA-D3680BF5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7924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14.3    Sorting an arbitrary sequence on a linear array through recursive application of bitonic sorting. </a:t>
            </a:r>
          </a:p>
        </p:txBody>
      </p:sp>
      <p:sp>
        <p:nvSpPr>
          <p:cNvPr id="35849" name="Text Box 16">
            <a:extLst>
              <a:ext uri="{FF2B5EF4-FFF2-40B4-BE49-F238E27FC236}">
                <a16:creationId xmlns:a16="http://schemas.microsoft.com/office/drawing/2014/main" id="{DE4C8300-71AD-434E-BE96-E4974FCE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43400"/>
            <a:ext cx="167640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Recall that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B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) = 2</a:t>
            </a:r>
            <a:r>
              <a:rPr lang="en-US" altLang="en-US" sz="2000" i="1"/>
              <a:t>p</a:t>
            </a:r>
            <a:r>
              <a:rPr lang="en-US" altLang="en-US" sz="2000"/>
              <a:t> – 2</a:t>
            </a:r>
            <a:endParaRPr lang="en-US" altLang="en-US" sz="1000"/>
          </a:p>
        </p:txBody>
      </p:sp>
      <p:sp>
        <p:nvSpPr>
          <p:cNvPr id="35850" name="Text Box 17">
            <a:extLst>
              <a:ext uri="{FF2B5EF4-FFF2-40B4-BE49-F238E27FC236}">
                <a16:creationId xmlns:a16="http://schemas.microsoft.com/office/drawing/2014/main" id="{618EB779-5B38-5E4D-944A-4F50096A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 an arbitrary sequence of length </a:t>
            </a:r>
            <a:r>
              <a:rPr lang="en-US" altLang="en-US" sz="2000" i="1"/>
              <a:t>p</a:t>
            </a:r>
            <a:r>
              <a:rPr lang="en-US" altLang="en-US" sz="2000"/>
              <a:t>:</a:t>
            </a:r>
            <a:endParaRPr lang="en-US" altLang="en-US" sz="20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2  =  4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4 – 2 log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endParaRPr lang="en-US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851" name="Text Box 18">
            <a:extLst>
              <a:ext uri="{FF2B5EF4-FFF2-40B4-BE49-F238E27FC236}">
                <a16:creationId xmlns:a16="http://schemas.microsoft.com/office/drawing/2014/main" id="{2FD547E7-D675-3A4E-AF84-DC27CC12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Alternate derivation: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(2)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(4) + . . .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2 + 6 + . . . + (2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2) = 4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4 – 2 log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/>
              <a:t>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3">
            <a:extLst>
              <a:ext uri="{FF2B5EF4-FFF2-40B4-BE49-F238E27FC236}">
                <a16:creationId xmlns:a16="http://schemas.microsoft.com/office/drawing/2014/main" id="{337C798B-39E8-B944-98F6-FF14BA8696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9" name="Footer Placeholder 4">
            <a:extLst>
              <a:ext uri="{FF2B5EF4-FFF2-40B4-BE49-F238E27FC236}">
                <a16:creationId xmlns:a16="http://schemas.microsoft.com/office/drawing/2014/main" id="{50CE5097-955A-4C41-A87D-D75E1EA6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84CAB625-37FA-8C45-969C-44DEB2A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7A3A154-E8AE-554C-8981-61C4B3E825F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/>
          </a:p>
        </p:txBody>
      </p:sp>
      <p:grpSp>
        <p:nvGrpSpPr>
          <p:cNvPr id="36869" name="Group 59">
            <a:extLst>
              <a:ext uri="{FF2B5EF4-FFF2-40B4-BE49-F238E27FC236}">
                <a16:creationId xmlns:a16="http://schemas.microsoft.com/office/drawing/2014/main" id="{80AAB1B6-7202-914F-82D8-6BF93CD1A71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24200"/>
            <a:ext cx="2286000" cy="762000"/>
            <a:chOff x="192" y="1248"/>
            <a:chExt cx="1440" cy="480"/>
          </a:xfrm>
        </p:grpSpPr>
        <p:sp>
          <p:nvSpPr>
            <p:cNvPr id="36966" name="Line 60">
              <a:extLst>
                <a:ext uri="{FF2B5EF4-FFF2-40B4-BE49-F238E27FC236}">
                  <a16:creationId xmlns:a16="http://schemas.microsoft.com/office/drawing/2014/main" id="{03EFF3CF-77A9-3248-A6EC-A1B3DF1A6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48"/>
              <a:ext cx="0" cy="4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Line 61">
              <a:extLst>
                <a:ext uri="{FF2B5EF4-FFF2-40B4-BE49-F238E27FC236}">
                  <a16:creationId xmlns:a16="http://schemas.microsoft.com/office/drawing/2014/main" id="{1B4411A5-39A1-7440-A30C-C2CD6E662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92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62">
              <a:extLst>
                <a:ext uri="{FF2B5EF4-FFF2-40B4-BE49-F238E27FC236}">
                  <a16:creationId xmlns:a16="http://schemas.microsoft.com/office/drawing/2014/main" id="{A2FD5D91-44DC-9E41-ABA6-A909113E1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1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Line 63">
              <a:extLst>
                <a:ext uri="{FF2B5EF4-FFF2-40B4-BE49-F238E27FC236}">
                  <a16:creationId xmlns:a16="http://schemas.microsoft.com/office/drawing/2014/main" id="{3CABF793-8117-244D-80EC-B54082035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536"/>
              <a:ext cx="0" cy="1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Line 64">
              <a:extLst>
                <a:ext uri="{FF2B5EF4-FFF2-40B4-BE49-F238E27FC236}">
                  <a16:creationId xmlns:a16="http://schemas.microsoft.com/office/drawing/2014/main" id="{D46B3DC2-D349-764E-89CF-EA2A5B090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296"/>
              <a:ext cx="0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Line 65">
              <a:extLst>
                <a:ext uri="{FF2B5EF4-FFF2-40B4-BE49-F238E27FC236}">
                  <a16:creationId xmlns:a16="http://schemas.microsoft.com/office/drawing/2014/main" id="{002BC756-EDB5-B146-9136-6ED64FD3D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58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Line 66">
              <a:extLst>
                <a:ext uri="{FF2B5EF4-FFF2-40B4-BE49-F238E27FC236}">
                  <a16:creationId xmlns:a16="http://schemas.microsoft.com/office/drawing/2014/main" id="{DB4009CD-4FED-B246-AB66-B2EB41543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58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67">
              <a:extLst>
                <a:ext uri="{FF2B5EF4-FFF2-40B4-BE49-F238E27FC236}">
                  <a16:creationId xmlns:a16="http://schemas.microsoft.com/office/drawing/2014/main" id="{074E8F77-FD17-784D-A7CC-460982F9A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Line 68">
              <a:extLst>
                <a:ext uri="{FF2B5EF4-FFF2-40B4-BE49-F238E27FC236}">
                  <a16:creationId xmlns:a16="http://schemas.microsoft.com/office/drawing/2014/main" id="{7E081544-B050-C348-96C0-0BD05B6B1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2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Rectangle 2">
            <a:extLst>
              <a:ext uri="{FF2B5EF4-FFF2-40B4-BE49-F238E27FC236}">
                <a16:creationId xmlns:a16="http://schemas.microsoft.com/office/drawing/2014/main" id="{9A31A350-04D3-5345-9DDC-ED9B87420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Visualizing Bitonic Sorting on a Linear Array</a:t>
            </a:r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D914544B-FCFF-044A-8CEC-4623B1D6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33528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1: Sort half-arrays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opposite directions</a:t>
            </a:r>
          </a:p>
        </p:txBody>
      </p:sp>
      <p:grpSp>
        <p:nvGrpSpPr>
          <p:cNvPr id="36872" name="Group 115">
            <a:extLst>
              <a:ext uri="{FF2B5EF4-FFF2-40B4-BE49-F238E27FC236}">
                <a16:creationId xmlns:a16="http://schemas.microsoft.com/office/drawing/2014/main" id="{F8B619FC-F4C5-E743-A97E-DAF5E6CFDCC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4724400" cy="838200"/>
            <a:chOff x="192" y="672"/>
            <a:chExt cx="2976" cy="528"/>
          </a:xfrm>
        </p:grpSpPr>
        <p:sp>
          <p:nvSpPr>
            <p:cNvPr id="36948" name="Line 9">
              <a:extLst>
                <a:ext uri="{FF2B5EF4-FFF2-40B4-BE49-F238E27FC236}">
                  <a16:creationId xmlns:a16="http://schemas.microsoft.com/office/drawing/2014/main" id="{200237A1-F7C6-1244-9587-1FCA24661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720"/>
              <a:ext cx="0" cy="4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Line 10">
              <a:extLst>
                <a:ext uri="{FF2B5EF4-FFF2-40B4-BE49-F238E27FC236}">
                  <a16:creationId xmlns:a16="http://schemas.microsoft.com/office/drawing/2014/main" id="{D32BB74F-3452-E54B-ADA0-C900769AC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Line 11">
              <a:extLst>
                <a:ext uri="{FF2B5EF4-FFF2-40B4-BE49-F238E27FC236}">
                  <a16:creationId xmlns:a16="http://schemas.microsoft.com/office/drawing/2014/main" id="{1C3E0E9E-2845-9E4B-BA93-7553F95AB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960"/>
              <a:ext cx="0" cy="1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12">
              <a:extLst>
                <a:ext uri="{FF2B5EF4-FFF2-40B4-BE49-F238E27FC236}">
                  <a16:creationId xmlns:a16="http://schemas.microsoft.com/office/drawing/2014/main" id="{6E8559CB-C129-2047-A9B2-B989841E9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008"/>
              <a:ext cx="0" cy="1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Line 13">
              <a:extLst>
                <a:ext uri="{FF2B5EF4-FFF2-40B4-BE49-F238E27FC236}">
                  <a16:creationId xmlns:a16="http://schemas.microsoft.com/office/drawing/2014/main" id="{FF8E9973-46C9-3143-B4E9-1E6AECB2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768"/>
              <a:ext cx="0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Line 14">
              <a:extLst>
                <a:ext uri="{FF2B5EF4-FFF2-40B4-BE49-F238E27FC236}">
                  <a16:creationId xmlns:a16="http://schemas.microsoft.com/office/drawing/2014/main" id="{1BCBE5A6-EDCD-2B4B-A4E5-3D07DCCB8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56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Line 15">
              <a:extLst>
                <a:ext uri="{FF2B5EF4-FFF2-40B4-BE49-F238E27FC236}">
                  <a16:creationId xmlns:a16="http://schemas.microsoft.com/office/drawing/2014/main" id="{E6385474-E13A-2345-924C-6AD455784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056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Line 16">
              <a:extLst>
                <a:ext uri="{FF2B5EF4-FFF2-40B4-BE49-F238E27FC236}">
                  <a16:creationId xmlns:a16="http://schemas.microsoft.com/office/drawing/2014/main" id="{DFA6DBB7-92EC-7543-B5C8-B6A8DE816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912"/>
              <a:ext cx="0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7">
              <a:extLst>
                <a:ext uri="{FF2B5EF4-FFF2-40B4-BE49-F238E27FC236}">
                  <a16:creationId xmlns:a16="http://schemas.microsoft.com/office/drawing/2014/main" id="{F4BAEAB3-45EC-384F-A24A-DEDB97DA3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672"/>
              <a:ext cx="0" cy="4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Line 18">
              <a:extLst>
                <a:ext uri="{FF2B5EF4-FFF2-40B4-BE49-F238E27FC236}">
                  <a16:creationId xmlns:a16="http://schemas.microsoft.com/office/drawing/2014/main" id="{025D43F8-0CF4-174F-8E8E-B1721331E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720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19">
              <a:extLst>
                <a:ext uri="{FF2B5EF4-FFF2-40B4-BE49-F238E27FC236}">
                  <a16:creationId xmlns:a16="http://schemas.microsoft.com/office/drawing/2014/main" id="{D3ED56E3-2FB8-CD46-8641-C3A2E79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768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Line 20">
              <a:extLst>
                <a:ext uri="{FF2B5EF4-FFF2-40B4-BE49-F238E27FC236}">
                  <a16:creationId xmlns:a16="http://schemas.microsoft.com/office/drawing/2014/main" id="{0E1D33D3-C95E-E54E-986E-E587D2CB0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008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Line 21">
              <a:extLst>
                <a:ext uri="{FF2B5EF4-FFF2-40B4-BE49-F238E27FC236}">
                  <a16:creationId xmlns:a16="http://schemas.microsoft.com/office/drawing/2014/main" id="{9508D657-4EA2-4B48-B54D-C1427630A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960"/>
              <a:ext cx="0" cy="19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Line 22">
              <a:extLst>
                <a:ext uri="{FF2B5EF4-FFF2-40B4-BE49-F238E27FC236}">
                  <a16:creationId xmlns:a16="http://schemas.microsoft.com/office/drawing/2014/main" id="{F5A8A365-40CC-C04F-91DE-730339161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720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Line 23">
              <a:extLst>
                <a:ext uri="{FF2B5EF4-FFF2-40B4-BE49-F238E27FC236}">
                  <a16:creationId xmlns:a16="http://schemas.microsoft.com/office/drawing/2014/main" id="{DE6A298F-49A4-9F41-8483-B748D23E8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768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24">
              <a:extLst>
                <a:ext uri="{FF2B5EF4-FFF2-40B4-BE49-F238E27FC236}">
                  <a16:creationId xmlns:a16="http://schemas.microsoft.com/office/drawing/2014/main" id="{A41F949A-AEF1-D347-A7FB-63010AA5E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41">
              <a:extLst>
                <a:ext uri="{FF2B5EF4-FFF2-40B4-BE49-F238E27FC236}">
                  <a16:creationId xmlns:a16="http://schemas.microsoft.com/office/drawing/2014/main" id="{84795F0D-5ABD-3546-872D-FA5E87CEF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200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42">
              <a:extLst>
                <a:ext uri="{FF2B5EF4-FFF2-40B4-BE49-F238E27FC236}">
                  <a16:creationId xmlns:a16="http://schemas.microsoft.com/office/drawing/2014/main" id="{EA78227C-8FB9-0249-8026-7838D8535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00"/>
              <a:ext cx="144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3" name="Group 46">
            <a:extLst>
              <a:ext uri="{FF2B5EF4-FFF2-40B4-BE49-F238E27FC236}">
                <a16:creationId xmlns:a16="http://schemas.microsoft.com/office/drawing/2014/main" id="{0FCC97BC-E43E-A142-BF0B-8333B0D2F19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057400"/>
            <a:ext cx="2286000" cy="838200"/>
            <a:chOff x="1728" y="1200"/>
            <a:chExt cx="1440" cy="528"/>
          </a:xfrm>
        </p:grpSpPr>
        <p:sp>
          <p:nvSpPr>
            <p:cNvPr id="36939" name="Line 33">
              <a:extLst>
                <a:ext uri="{FF2B5EF4-FFF2-40B4-BE49-F238E27FC236}">
                  <a16:creationId xmlns:a16="http://schemas.microsoft.com/office/drawing/2014/main" id="{5ACD8059-684A-5749-BF20-CA13E4A7B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00"/>
              <a:ext cx="0" cy="4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34">
              <a:extLst>
                <a:ext uri="{FF2B5EF4-FFF2-40B4-BE49-F238E27FC236}">
                  <a16:creationId xmlns:a16="http://schemas.microsoft.com/office/drawing/2014/main" id="{A9C9AE36-EEC7-4940-BDEA-07E45A2BC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24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35">
              <a:extLst>
                <a:ext uri="{FF2B5EF4-FFF2-40B4-BE49-F238E27FC236}">
                  <a16:creationId xmlns:a16="http://schemas.microsoft.com/office/drawing/2014/main" id="{32579C21-A8DC-1B46-AC53-9574DA5E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9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Line 36">
              <a:extLst>
                <a:ext uri="{FF2B5EF4-FFF2-40B4-BE49-F238E27FC236}">
                  <a16:creationId xmlns:a16="http://schemas.microsoft.com/office/drawing/2014/main" id="{59391F7F-FBAB-D145-9B20-0E21715DA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3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37">
              <a:extLst>
                <a:ext uri="{FF2B5EF4-FFF2-40B4-BE49-F238E27FC236}">
                  <a16:creationId xmlns:a16="http://schemas.microsoft.com/office/drawing/2014/main" id="{6ABDFBF1-E20C-0B48-BE29-A2E617C45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488"/>
              <a:ext cx="0" cy="19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38">
              <a:extLst>
                <a:ext uri="{FF2B5EF4-FFF2-40B4-BE49-F238E27FC236}">
                  <a16:creationId xmlns:a16="http://schemas.microsoft.com/office/drawing/2014/main" id="{04446871-5664-574F-BB3C-FD8121756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24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Line 39">
              <a:extLst>
                <a:ext uri="{FF2B5EF4-FFF2-40B4-BE49-F238E27FC236}">
                  <a16:creationId xmlns:a16="http://schemas.microsoft.com/office/drawing/2014/main" id="{C821902A-AE2C-9845-AC6E-1DEDAC981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29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40">
              <a:extLst>
                <a:ext uri="{FF2B5EF4-FFF2-40B4-BE49-F238E27FC236}">
                  <a16:creationId xmlns:a16="http://schemas.microsoft.com/office/drawing/2014/main" id="{17DC61EA-1702-F341-84EA-782B9C2D9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44"/>
              <a:ext cx="0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Line 43">
              <a:extLst>
                <a:ext uri="{FF2B5EF4-FFF2-40B4-BE49-F238E27FC236}">
                  <a16:creationId xmlns:a16="http://schemas.microsoft.com/office/drawing/2014/main" id="{E00EC581-C0BF-8B4D-ABE7-95346793B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728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4" name="Group 47">
            <a:extLst>
              <a:ext uri="{FF2B5EF4-FFF2-40B4-BE49-F238E27FC236}">
                <a16:creationId xmlns:a16="http://schemas.microsoft.com/office/drawing/2014/main" id="{BEC55B54-2B53-B44F-885B-11FEDA89C02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2286000" cy="762000"/>
            <a:chOff x="192" y="1248"/>
            <a:chExt cx="1440" cy="480"/>
          </a:xfrm>
        </p:grpSpPr>
        <p:sp>
          <p:nvSpPr>
            <p:cNvPr id="36930" name="Line 25">
              <a:extLst>
                <a:ext uri="{FF2B5EF4-FFF2-40B4-BE49-F238E27FC236}">
                  <a16:creationId xmlns:a16="http://schemas.microsoft.com/office/drawing/2014/main" id="{A8B17C50-71DE-FD49-A540-4DCA330D1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48"/>
              <a:ext cx="0" cy="4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Line 26">
              <a:extLst>
                <a:ext uri="{FF2B5EF4-FFF2-40B4-BE49-F238E27FC236}">
                  <a16:creationId xmlns:a16="http://schemas.microsoft.com/office/drawing/2014/main" id="{30D92CF6-30C8-3F47-8946-7212A38C8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92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Line 27">
              <a:extLst>
                <a:ext uri="{FF2B5EF4-FFF2-40B4-BE49-F238E27FC236}">
                  <a16:creationId xmlns:a16="http://schemas.microsoft.com/office/drawing/2014/main" id="{EE8B35C6-E349-8449-975B-6DD840036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1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Line 28">
              <a:extLst>
                <a:ext uri="{FF2B5EF4-FFF2-40B4-BE49-F238E27FC236}">
                  <a16:creationId xmlns:a16="http://schemas.microsoft.com/office/drawing/2014/main" id="{503AD926-EC7D-414D-A508-84CF5CCAE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536"/>
              <a:ext cx="0" cy="1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Line 29">
              <a:extLst>
                <a:ext uri="{FF2B5EF4-FFF2-40B4-BE49-F238E27FC236}">
                  <a16:creationId xmlns:a16="http://schemas.microsoft.com/office/drawing/2014/main" id="{2F42136D-3E1B-904F-9D9D-9703ED2F4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296"/>
              <a:ext cx="0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Line 30">
              <a:extLst>
                <a:ext uri="{FF2B5EF4-FFF2-40B4-BE49-F238E27FC236}">
                  <a16:creationId xmlns:a16="http://schemas.microsoft.com/office/drawing/2014/main" id="{4ABF58E0-E9D3-6F47-9EFB-C69ABCF11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58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Line 31">
              <a:extLst>
                <a:ext uri="{FF2B5EF4-FFF2-40B4-BE49-F238E27FC236}">
                  <a16:creationId xmlns:a16="http://schemas.microsoft.com/office/drawing/2014/main" id="{5A97CA35-EB09-7841-B0C8-95054DCEB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58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Line 32">
              <a:extLst>
                <a:ext uri="{FF2B5EF4-FFF2-40B4-BE49-F238E27FC236}">
                  <a16:creationId xmlns:a16="http://schemas.microsoft.com/office/drawing/2014/main" id="{1C824FE3-55C9-CE47-919F-238E30723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44">
              <a:extLst>
                <a:ext uri="{FF2B5EF4-FFF2-40B4-BE49-F238E27FC236}">
                  <a16:creationId xmlns:a16="http://schemas.microsoft.com/office/drawing/2014/main" id="{CE98E040-91D1-AE42-A387-DAE00B7FC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28"/>
              <a:ext cx="144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5" name="Line 45">
            <a:extLst>
              <a:ext uri="{FF2B5EF4-FFF2-40B4-BE49-F238E27FC236}">
                <a16:creationId xmlns:a16="http://schemas.microsoft.com/office/drawing/2014/main" id="{54DD02AA-9070-9742-8529-619F87C39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990600"/>
            <a:ext cx="0" cy="21336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Text Box 48">
            <a:extLst>
              <a:ext uri="{FF2B5EF4-FFF2-40B4-BE49-F238E27FC236}">
                <a16:creationId xmlns:a16="http://schemas.microsoft.com/office/drawing/2014/main" id="{E55EA780-E999-2142-9122-92F18434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3352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2: Shift data leftward to compare half-arrays</a:t>
            </a:r>
          </a:p>
        </p:txBody>
      </p:sp>
      <p:grpSp>
        <p:nvGrpSpPr>
          <p:cNvPr id="36877" name="Group 49">
            <a:extLst>
              <a:ext uri="{FF2B5EF4-FFF2-40B4-BE49-F238E27FC236}">
                <a16:creationId xmlns:a16="http://schemas.microsoft.com/office/drawing/2014/main" id="{6732A86A-A22A-2348-B1AA-7055C8E7AB0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2286000" cy="838200"/>
            <a:chOff x="1728" y="1200"/>
            <a:chExt cx="1440" cy="528"/>
          </a:xfrm>
        </p:grpSpPr>
        <p:sp>
          <p:nvSpPr>
            <p:cNvPr id="36921" name="Line 50">
              <a:extLst>
                <a:ext uri="{FF2B5EF4-FFF2-40B4-BE49-F238E27FC236}">
                  <a16:creationId xmlns:a16="http://schemas.microsoft.com/office/drawing/2014/main" id="{919AE083-8CEB-D047-BCF3-68FEF3FEC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00"/>
              <a:ext cx="0" cy="4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Line 51">
              <a:extLst>
                <a:ext uri="{FF2B5EF4-FFF2-40B4-BE49-F238E27FC236}">
                  <a16:creationId xmlns:a16="http://schemas.microsoft.com/office/drawing/2014/main" id="{30880DA0-AB08-8143-ABB0-D8E23088E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24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Line 52">
              <a:extLst>
                <a:ext uri="{FF2B5EF4-FFF2-40B4-BE49-F238E27FC236}">
                  <a16:creationId xmlns:a16="http://schemas.microsoft.com/office/drawing/2014/main" id="{9C70CB32-AEDC-7B47-A4C7-1FFF10E40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9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Line 53">
              <a:extLst>
                <a:ext uri="{FF2B5EF4-FFF2-40B4-BE49-F238E27FC236}">
                  <a16:creationId xmlns:a16="http://schemas.microsoft.com/office/drawing/2014/main" id="{DE6FE686-F0D2-C246-8D26-4850D8B8E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3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Line 54">
              <a:extLst>
                <a:ext uri="{FF2B5EF4-FFF2-40B4-BE49-F238E27FC236}">
                  <a16:creationId xmlns:a16="http://schemas.microsoft.com/office/drawing/2014/main" id="{C876AE50-80F8-6F48-AE2A-17111399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488"/>
              <a:ext cx="0" cy="19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55">
              <a:extLst>
                <a:ext uri="{FF2B5EF4-FFF2-40B4-BE49-F238E27FC236}">
                  <a16:creationId xmlns:a16="http://schemas.microsoft.com/office/drawing/2014/main" id="{EF5C9D71-E876-5C4A-AABF-77999BD1E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24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56">
              <a:extLst>
                <a:ext uri="{FF2B5EF4-FFF2-40B4-BE49-F238E27FC236}">
                  <a16:creationId xmlns:a16="http://schemas.microsoft.com/office/drawing/2014/main" id="{17BF4B95-13DC-274E-AF46-8AB1EE366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29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Line 57">
              <a:extLst>
                <a:ext uri="{FF2B5EF4-FFF2-40B4-BE49-F238E27FC236}">
                  <a16:creationId xmlns:a16="http://schemas.microsoft.com/office/drawing/2014/main" id="{9E9EF40D-FFAB-BE4E-8E84-843A1321E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44"/>
              <a:ext cx="0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Line 58">
              <a:extLst>
                <a:ext uri="{FF2B5EF4-FFF2-40B4-BE49-F238E27FC236}">
                  <a16:creationId xmlns:a16="http://schemas.microsoft.com/office/drawing/2014/main" id="{F5F2E277-E2DA-3046-9538-6E3678656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72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8" name="Group 109">
            <a:extLst>
              <a:ext uri="{FF2B5EF4-FFF2-40B4-BE49-F238E27FC236}">
                <a16:creationId xmlns:a16="http://schemas.microsoft.com/office/drawing/2014/main" id="{37719422-9D23-554C-AF87-C07C7016C6E6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38600"/>
            <a:ext cx="2286000" cy="838200"/>
            <a:chOff x="1728" y="2496"/>
            <a:chExt cx="1440" cy="528"/>
          </a:xfrm>
        </p:grpSpPr>
        <p:sp>
          <p:nvSpPr>
            <p:cNvPr id="36912" name="Line 70">
              <a:extLst>
                <a:ext uri="{FF2B5EF4-FFF2-40B4-BE49-F238E27FC236}">
                  <a16:creationId xmlns:a16="http://schemas.microsoft.com/office/drawing/2014/main" id="{E82C845A-6ABE-364B-ABDE-D02C8B774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96"/>
              <a:ext cx="0" cy="4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71">
              <a:extLst>
                <a:ext uri="{FF2B5EF4-FFF2-40B4-BE49-F238E27FC236}">
                  <a16:creationId xmlns:a16="http://schemas.microsoft.com/office/drawing/2014/main" id="{7B249E81-BC77-8C46-9BF3-D7FBFF0A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544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Line 72">
              <a:extLst>
                <a:ext uri="{FF2B5EF4-FFF2-40B4-BE49-F238E27FC236}">
                  <a16:creationId xmlns:a16="http://schemas.microsoft.com/office/drawing/2014/main" id="{D6F37C82-734A-3545-A08B-2CA824D1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592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75">
              <a:extLst>
                <a:ext uri="{FF2B5EF4-FFF2-40B4-BE49-F238E27FC236}">
                  <a16:creationId xmlns:a16="http://schemas.microsoft.com/office/drawing/2014/main" id="{08B0EED2-73A9-BA47-AC51-50B3140ED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544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Line 76">
              <a:extLst>
                <a:ext uri="{FF2B5EF4-FFF2-40B4-BE49-F238E27FC236}">
                  <a16:creationId xmlns:a16="http://schemas.microsoft.com/office/drawing/2014/main" id="{2957AECB-A69A-7E4F-ADF3-5E81EA6D3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592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Line 77">
              <a:extLst>
                <a:ext uri="{FF2B5EF4-FFF2-40B4-BE49-F238E27FC236}">
                  <a16:creationId xmlns:a16="http://schemas.microsoft.com/office/drawing/2014/main" id="{6E30904C-6D85-A74A-B8C7-7E888D9B3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0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Line 78">
              <a:extLst>
                <a:ext uri="{FF2B5EF4-FFF2-40B4-BE49-F238E27FC236}">
                  <a16:creationId xmlns:a16="http://schemas.microsoft.com/office/drawing/2014/main" id="{C4C318D4-0DC7-CC4D-9755-F161704C9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Line 80">
              <a:extLst>
                <a:ext uri="{FF2B5EF4-FFF2-40B4-BE49-F238E27FC236}">
                  <a16:creationId xmlns:a16="http://schemas.microsoft.com/office/drawing/2014/main" id="{FD409FB8-B575-A648-845F-415C1A13E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544"/>
              <a:ext cx="0" cy="4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84">
              <a:extLst>
                <a:ext uri="{FF2B5EF4-FFF2-40B4-BE49-F238E27FC236}">
                  <a16:creationId xmlns:a16="http://schemas.microsoft.com/office/drawing/2014/main" id="{0F8DFEC2-AA67-6447-B966-6F0EA2709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592"/>
              <a:ext cx="0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9" name="Group 108">
            <a:extLst>
              <a:ext uri="{FF2B5EF4-FFF2-40B4-BE49-F238E27FC236}">
                <a16:creationId xmlns:a16="http://schemas.microsoft.com/office/drawing/2014/main" id="{F15F9684-CEC5-4F46-A744-11A8BDCC02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343400"/>
            <a:ext cx="2286000" cy="533400"/>
            <a:chOff x="192" y="2688"/>
            <a:chExt cx="1440" cy="336"/>
          </a:xfrm>
        </p:grpSpPr>
        <p:sp>
          <p:nvSpPr>
            <p:cNvPr id="36903" name="Line 73">
              <a:extLst>
                <a:ext uri="{FF2B5EF4-FFF2-40B4-BE49-F238E27FC236}">
                  <a16:creationId xmlns:a16="http://schemas.microsoft.com/office/drawing/2014/main" id="{23D3988D-0C05-624F-88C3-87438B007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832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74">
              <a:extLst>
                <a:ext uri="{FF2B5EF4-FFF2-40B4-BE49-F238E27FC236}">
                  <a16:creationId xmlns:a16="http://schemas.microsoft.com/office/drawing/2014/main" id="{FD19D396-1438-954A-B26A-2FF76D2FF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0" cy="19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81">
              <a:extLst>
                <a:ext uri="{FF2B5EF4-FFF2-40B4-BE49-F238E27FC236}">
                  <a16:creationId xmlns:a16="http://schemas.microsoft.com/office/drawing/2014/main" id="{22790B61-08F7-7844-A0DA-174720AB1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88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82">
              <a:extLst>
                <a:ext uri="{FF2B5EF4-FFF2-40B4-BE49-F238E27FC236}">
                  <a16:creationId xmlns:a16="http://schemas.microsoft.com/office/drawing/2014/main" id="{9CF58B02-AE82-8843-A136-AD43DCD36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784"/>
              <a:ext cx="0" cy="1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83">
              <a:extLst>
                <a:ext uri="{FF2B5EF4-FFF2-40B4-BE49-F238E27FC236}">
                  <a16:creationId xmlns:a16="http://schemas.microsoft.com/office/drawing/2014/main" id="{47FC8847-D161-6D4E-BE0C-09BC70265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832"/>
              <a:ext cx="0" cy="1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Line 85">
              <a:extLst>
                <a:ext uri="{FF2B5EF4-FFF2-40B4-BE49-F238E27FC236}">
                  <a16:creationId xmlns:a16="http://schemas.microsoft.com/office/drawing/2014/main" id="{7A5D1DF1-5E4A-9641-8BE4-D8BCC00A6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880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Line 86">
              <a:extLst>
                <a:ext uri="{FF2B5EF4-FFF2-40B4-BE49-F238E27FC236}">
                  <a16:creationId xmlns:a16="http://schemas.microsoft.com/office/drawing/2014/main" id="{D2F11E83-E021-F843-8AA3-F96AD55E5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80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87">
              <a:extLst>
                <a:ext uri="{FF2B5EF4-FFF2-40B4-BE49-F238E27FC236}">
                  <a16:creationId xmlns:a16="http://schemas.microsoft.com/office/drawing/2014/main" id="{25186F78-6D19-4949-9B2B-AD97EDE04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36"/>
              <a:ext cx="0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88">
              <a:extLst>
                <a:ext uri="{FF2B5EF4-FFF2-40B4-BE49-F238E27FC236}">
                  <a16:creationId xmlns:a16="http://schemas.microsoft.com/office/drawing/2014/main" id="{8096853E-C3F4-6847-B8F5-79217EFC3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02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0" name="Group 112">
            <a:extLst>
              <a:ext uri="{FF2B5EF4-FFF2-40B4-BE49-F238E27FC236}">
                <a16:creationId xmlns:a16="http://schemas.microsoft.com/office/drawing/2014/main" id="{441E7FC3-0F0A-D747-A882-47578640830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029200"/>
            <a:ext cx="2286000" cy="838200"/>
            <a:chOff x="1728" y="3120"/>
            <a:chExt cx="1440" cy="528"/>
          </a:xfrm>
        </p:grpSpPr>
        <p:sp>
          <p:nvSpPr>
            <p:cNvPr id="36894" name="Line 89">
              <a:extLst>
                <a:ext uri="{FF2B5EF4-FFF2-40B4-BE49-F238E27FC236}">
                  <a16:creationId xmlns:a16="http://schemas.microsoft.com/office/drawing/2014/main" id="{3B12E486-CC65-404B-B440-62F271E80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120"/>
              <a:ext cx="0" cy="4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90">
              <a:extLst>
                <a:ext uri="{FF2B5EF4-FFF2-40B4-BE49-F238E27FC236}">
                  <a16:creationId xmlns:a16="http://schemas.microsoft.com/office/drawing/2014/main" id="{9D0AD80C-23BF-184C-BC91-2AE68F111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6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91">
              <a:extLst>
                <a:ext uri="{FF2B5EF4-FFF2-40B4-BE49-F238E27FC236}">
                  <a16:creationId xmlns:a16="http://schemas.microsoft.com/office/drawing/2014/main" id="{48523DE7-7387-DE4E-AC15-CF7BB9E02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21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94">
              <a:extLst>
                <a:ext uri="{FF2B5EF4-FFF2-40B4-BE49-F238E27FC236}">
                  <a16:creationId xmlns:a16="http://schemas.microsoft.com/office/drawing/2014/main" id="{BFD2E509-343A-DA44-8059-6934D59B6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68"/>
              <a:ext cx="0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95">
              <a:extLst>
                <a:ext uri="{FF2B5EF4-FFF2-40B4-BE49-F238E27FC236}">
                  <a16:creationId xmlns:a16="http://schemas.microsoft.com/office/drawing/2014/main" id="{A1B73592-2D31-8D46-8B4A-8DC26BBFA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216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96">
              <a:extLst>
                <a:ext uri="{FF2B5EF4-FFF2-40B4-BE49-F238E27FC236}">
                  <a16:creationId xmlns:a16="http://schemas.microsoft.com/office/drawing/2014/main" id="{5CA47476-1163-D245-AE61-671E4DD9F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264"/>
              <a:ext cx="0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97">
              <a:extLst>
                <a:ext uri="{FF2B5EF4-FFF2-40B4-BE49-F238E27FC236}">
                  <a16:creationId xmlns:a16="http://schemas.microsoft.com/office/drawing/2014/main" id="{B46311FF-4F93-6046-9DA9-ECC48C395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64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98">
              <a:extLst>
                <a:ext uri="{FF2B5EF4-FFF2-40B4-BE49-F238E27FC236}">
                  <a16:creationId xmlns:a16="http://schemas.microsoft.com/office/drawing/2014/main" id="{9C035D15-67DB-A14E-B73A-0E0EC2B8F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168"/>
              <a:ext cx="0" cy="4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102">
              <a:extLst>
                <a:ext uri="{FF2B5EF4-FFF2-40B4-BE49-F238E27FC236}">
                  <a16:creationId xmlns:a16="http://schemas.microsoft.com/office/drawing/2014/main" id="{CC671E14-801A-4847-A73F-F4AA5DA3E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216"/>
              <a:ext cx="0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1" name="Group 111">
            <a:extLst>
              <a:ext uri="{FF2B5EF4-FFF2-40B4-BE49-F238E27FC236}">
                <a16:creationId xmlns:a16="http://schemas.microsoft.com/office/drawing/2014/main" id="{71F28CED-6107-E743-A57E-F5EB61A563C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2286000" cy="533400"/>
            <a:chOff x="192" y="3312"/>
            <a:chExt cx="1440" cy="336"/>
          </a:xfrm>
        </p:grpSpPr>
        <p:sp>
          <p:nvSpPr>
            <p:cNvPr id="36885" name="Line 92">
              <a:extLst>
                <a:ext uri="{FF2B5EF4-FFF2-40B4-BE49-F238E27FC236}">
                  <a16:creationId xmlns:a16="http://schemas.microsoft.com/office/drawing/2014/main" id="{C0F17D25-B731-E148-9C40-B592794C6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93">
              <a:extLst>
                <a:ext uri="{FF2B5EF4-FFF2-40B4-BE49-F238E27FC236}">
                  <a16:creationId xmlns:a16="http://schemas.microsoft.com/office/drawing/2014/main" id="{E504E2D5-620A-0042-B1D8-15229F709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0" cy="19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99">
              <a:extLst>
                <a:ext uri="{FF2B5EF4-FFF2-40B4-BE49-F238E27FC236}">
                  <a16:creationId xmlns:a16="http://schemas.microsoft.com/office/drawing/2014/main" id="{16E6729D-E2BF-2243-B0F8-F84E85C4A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312"/>
              <a:ext cx="0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100">
              <a:extLst>
                <a:ext uri="{FF2B5EF4-FFF2-40B4-BE49-F238E27FC236}">
                  <a16:creationId xmlns:a16="http://schemas.microsoft.com/office/drawing/2014/main" id="{8E3729DE-616E-E643-8D52-4CFE1C17A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408"/>
              <a:ext cx="0" cy="1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101">
              <a:extLst>
                <a:ext uri="{FF2B5EF4-FFF2-40B4-BE49-F238E27FC236}">
                  <a16:creationId xmlns:a16="http://schemas.microsoft.com/office/drawing/2014/main" id="{81003BC9-3AF7-694C-904B-25BAFF6B0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56"/>
              <a:ext cx="0" cy="1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103">
              <a:extLst>
                <a:ext uri="{FF2B5EF4-FFF2-40B4-BE49-F238E27FC236}">
                  <a16:creationId xmlns:a16="http://schemas.microsoft.com/office/drawing/2014/main" id="{BF36511F-DCAD-2841-AAC9-959D47FE2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50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104">
              <a:extLst>
                <a:ext uri="{FF2B5EF4-FFF2-40B4-BE49-F238E27FC236}">
                  <a16:creationId xmlns:a16="http://schemas.microsoft.com/office/drawing/2014/main" id="{14854C32-8BEE-404D-B1F7-83979CBFE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04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105">
              <a:extLst>
                <a:ext uri="{FF2B5EF4-FFF2-40B4-BE49-F238E27FC236}">
                  <a16:creationId xmlns:a16="http://schemas.microsoft.com/office/drawing/2014/main" id="{641BE0D3-95E2-0B49-91CB-7185E9AC1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360"/>
              <a:ext cx="0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106">
              <a:extLst>
                <a:ext uri="{FF2B5EF4-FFF2-40B4-BE49-F238E27FC236}">
                  <a16:creationId xmlns:a16="http://schemas.microsoft.com/office/drawing/2014/main" id="{185C958A-7152-934E-A023-2AEC52DD5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64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2" name="Text Box 107">
            <a:extLst>
              <a:ext uri="{FF2B5EF4-FFF2-40B4-BE49-F238E27FC236}">
                <a16:creationId xmlns:a16="http://schemas.microsoft.com/office/drawing/2014/main" id="{CAC32F6B-CAC1-0F49-B9BD-2B2C294D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3352800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3: Send larger item in each pair to the right</a:t>
            </a:r>
          </a:p>
        </p:txBody>
      </p:sp>
      <p:sp>
        <p:nvSpPr>
          <p:cNvPr id="36883" name="Text Box 110">
            <a:extLst>
              <a:ext uri="{FF2B5EF4-FFF2-40B4-BE49-F238E27FC236}">
                <a16:creationId xmlns:a16="http://schemas.microsoft.com/office/drawing/2014/main" id="{99B8D9CB-8D8F-0540-A2ED-51D4826E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335280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4: Sort each bitonic half-sequence separately</a:t>
            </a:r>
          </a:p>
        </p:txBody>
      </p:sp>
      <p:sp>
        <p:nvSpPr>
          <p:cNvPr id="36884" name="Text Box 114">
            <a:extLst>
              <a:ext uri="{FF2B5EF4-FFF2-40B4-BE49-F238E27FC236}">
                <a16:creationId xmlns:a16="http://schemas.microsoft.com/office/drawing/2014/main" id="{16183510-392B-1549-9E4C-41D4B082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43000"/>
            <a:ext cx="33528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Initial data sequence, stored one per processor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A7F192-9443-D844-AF30-53CE9E0306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EB429D-48CB-9443-A042-B9443ADE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60B8E5BB-C74B-AD41-9D6B-6BF285BA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F6A76A5-B7E9-6A4E-8914-6096CB67DD7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/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F75419E1-DF68-8641-9147-504A3319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50FEF3DA-6025-C240-8F93-4FDCFECE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784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linear array, the 4</a:t>
            </a:r>
            <a:r>
              <a:rPr lang="en-US" altLang="en-US" sz="2000" i="1"/>
              <a:t>p</a:t>
            </a:r>
            <a:r>
              <a:rPr lang="en-US" altLang="en-US" sz="2000"/>
              <a:t>-step bitonic sorting algorithm is inferior to odd-even transposition which requires </a:t>
            </a:r>
            <a:r>
              <a:rPr lang="en-US" altLang="en-US" sz="2000" i="1"/>
              <a:t>p</a:t>
            </a:r>
            <a:r>
              <a:rPr lang="en-US" altLang="en-US" sz="2000"/>
              <a:t> compare-exchange steps (or 2</a:t>
            </a:r>
            <a:r>
              <a:rPr lang="en-US" altLang="en-US" sz="2000" i="1"/>
              <a:t>p</a:t>
            </a:r>
            <a:r>
              <a:rPr lang="en-US" altLang="en-US" sz="2000"/>
              <a:t> unidirectional communications)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situation is quite different for a hypercube</a:t>
            </a:r>
          </a:p>
        </p:txBody>
      </p:sp>
      <p:sp>
        <p:nvSpPr>
          <p:cNvPr id="37895" name="Rectangle 13">
            <a:extLst>
              <a:ext uri="{FF2B5EF4-FFF2-40B4-BE49-F238E27FC236}">
                <a16:creationId xmlns:a16="http://schemas.microsoft.com/office/drawing/2014/main" id="{5F68C4FF-23E3-6F4B-91DE-F7E7DFF3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14.2  Bitonic Sorting on a Hypercube</a:t>
            </a:r>
          </a:p>
        </p:txBody>
      </p:sp>
      <p:sp>
        <p:nvSpPr>
          <p:cNvPr id="37896" name="Text Box 16">
            <a:extLst>
              <a:ext uri="{FF2B5EF4-FFF2-40B4-BE49-F238E27FC236}">
                <a16:creationId xmlns:a16="http://schemas.microsoft.com/office/drawing/2014/main" id="{913EC95B-5295-E748-B975-F19EBD21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22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Sorting a bitonic sequence on a hypercube: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Compare-exchange values in the upper subcube (nodes with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1) with those in the lower subcube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0); sort the resulting bitonic half-sequences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 + 1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7897" name="Text Box 17">
            <a:extLst>
              <a:ext uri="{FF2B5EF4-FFF2-40B4-BE49-F238E27FC236}">
                <a16:creationId xmlns:a16="http://schemas.microsoft.com/office/drawing/2014/main" id="{E4515472-C672-2D41-A2FC-11D77409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8382000" cy="1920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Sorting a bitonic sequence of size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 on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-cube,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 = log</a:t>
            </a:r>
            <a:r>
              <a:rPr lang="en-US" altLang="en-US" sz="2000" u="sng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 downto 0 processor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0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if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0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then get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:=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[N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)]; keep min(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); send max(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to N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endif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endfor </a:t>
            </a:r>
          </a:p>
        </p:txBody>
      </p:sp>
      <p:sp>
        <p:nvSpPr>
          <p:cNvPr id="37898" name="Text Box 15">
            <a:extLst>
              <a:ext uri="{FF2B5EF4-FFF2-40B4-BE49-F238E27FC236}">
                <a16:creationId xmlns:a16="http://schemas.microsoft.com/office/drawing/2014/main" id="{826CCBC1-2410-2942-867C-1F6BD72E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05200"/>
            <a:ext cx="449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Complexity: 2</a:t>
            </a:r>
            <a:r>
              <a:rPr lang="en-US" altLang="en-US" sz="2000" i="1"/>
              <a:t>q</a:t>
            </a:r>
            <a:r>
              <a:rPr lang="en-US" altLang="en-US" sz="2000"/>
              <a:t> communication steps</a:t>
            </a:r>
          </a:p>
        </p:txBody>
      </p:sp>
      <p:sp>
        <p:nvSpPr>
          <p:cNvPr id="37899" name="Text Box 18">
            <a:extLst>
              <a:ext uri="{FF2B5EF4-FFF2-40B4-BE49-F238E27FC236}">
                <a16:creationId xmlns:a16="http://schemas.microsoft.com/office/drawing/2014/main" id="{85BA97A7-8EF7-AC40-881A-BCACF030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3505200" cy="3968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is a “descend” algorithm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307B8-E1B9-C64A-9E59-32EB6B56C3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2A661AC-1B2B-8E4F-94D8-F39F442A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989C2BE2-C5BA-F342-AC28-3600B31B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83850EC-CB21-9B46-8674-8959B630526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5E5C7C90-17F5-7A43-A3B8-5C8AB1BF8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Bitonic Sorting on a Hypercube</a:t>
            </a: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89F5BA45-0071-7441-8748-E56F7B68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9" name="Text Box 13">
            <a:extLst>
              <a:ext uri="{FF2B5EF4-FFF2-40B4-BE49-F238E27FC236}">
                <a16:creationId xmlns:a16="http://schemas.microsoft.com/office/drawing/2014/main" id="{274C2B12-60BC-B747-9F72-C96E67FB5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90600"/>
            <a:ext cx="2971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    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	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+ 1)/2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= O(log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en-US" sz="2000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920" name="Rectangle 15">
            <a:extLst>
              <a:ext uri="{FF2B5EF4-FFF2-40B4-BE49-F238E27FC236}">
                <a16:creationId xmlns:a16="http://schemas.microsoft.com/office/drawing/2014/main" id="{CFDF569D-5A5A-4C4B-A2C5-E1E528F14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8921" name="Object 14">
            <a:extLst>
              <a:ext uri="{FF2B5EF4-FFF2-40B4-BE49-F238E27FC236}">
                <a16:creationId xmlns:a16="http://schemas.microsoft.com/office/drawing/2014/main" id="{FEE2F5E6-C61D-EA48-8B43-9EAEE681A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762000"/>
          <a:ext cx="7848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r:id="rId3" imgW="5448300" imgH="3733800" progId="MSDraw.Drawing.8.2">
                  <p:embed/>
                </p:oleObj>
              </mc:Choice>
              <mc:Fallback>
                <p:oleObj r:id="rId3" imgW="5448300" imgH="37338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7848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16">
            <a:extLst>
              <a:ext uri="{FF2B5EF4-FFF2-40B4-BE49-F238E27FC236}">
                <a16:creationId xmlns:a16="http://schemas.microsoft.com/office/drawing/2014/main" id="{F4C88DF8-444A-F443-8804-1E7C6D91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752600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14.4    Sorting a bitonic sequence of size 8 on the 3-cube. </a:t>
            </a:r>
          </a:p>
        </p:txBody>
      </p:sp>
      <p:grpSp>
        <p:nvGrpSpPr>
          <p:cNvPr id="38923" name="Group 17">
            <a:extLst>
              <a:ext uri="{FF2B5EF4-FFF2-40B4-BE49-F238E27FC236}">
                <a16:creationId xmlns:a16="http://schemas.microsoft.com/office/drawing/2014/main" id="{D9EA0BBD-90F1-414F-8B58-29A65CBB1C30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209800"/>
            <a:ext cx="1323975" cy="1250950"/>
            <a:chOff x="4416" y="912"/>
            <a:chExt cx="834" cy="788"/>
          </a:xfrm>
        </p:grpSpPr>
        <p:sp>
          <p:nvSpPr>
            <p:cNvPr id="38924" name="Line 18">
              <a:extLst>
                <a:ext uri="{FF2B5EF4-FFF2-40B4-BE49-F238E27FC236}">
                  <a16:creationId xmlns:a16="http://schemas.microsoft.com/office/drawing/2014/main" id="{366145C7-5E70-EF4C-8CEF-414E4BBE7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9">
              <a:extLst>
                <a:ext uri="{FF2B5EF4-FFF2-40B4-BE49-F238E27FC236}">
                  <a16:creationId xmlns:a16="http://schemas.microsoft.com/office/drawing/2014/main" id="{7D44CE13-B238-104D-9F0D-21ACD5006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20">
              <a:extLst>
                <a:ext uri="{FF2B5EF4-FFF2-40B4-BE49-F238E27FC236}">
                  <a16:creationId xmlns:a16="http://schemas.microsoft.com/office/drawing/2014/main" id="{FB503116-EDC6-C640-BAF4-F1414AC00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Text Box 21">
              <a:extLst>
                <a:ext uri="{FF2B5EF4-FFF2-40B4-BE49-F238E27FC236}">
                  <a16:creationId xmlns:a16="http://schemas.microsoft.com/office/drawing/2014/main" id="{724A745A-5517-CC4F-BFD4-2D8AC488A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38928" name="Text Box 22">
              <a:extLst>
                <a:ext uri="{FF2B5EF4-FFF2-40B4-BE49-F238E27FC236}">
                  <a16:creationId xmlns:a16="http://schemas.microsoft.com/office/drawing/2014/main" id="{6CD6C5AB-CC14-ED44-8BE2-23B6E0F1D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38929" name="Text Box 23">
              <a:extLst>
                <a:ext uri="{FF2B5EF4-FFF2-40B4-BE49-F238E27FC236}">
                  <a16:creationId xmlns:a16="http://schemas.microsoft.com/office/drawing/2014/main" id="{A78FAF94-0C03-0D45-848B-2A5356DFC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838F74E-5F74-3149-B3DA-1280B23D3D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E58DD5-F486-4144-891F-3871F877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32056B3A-634F-094C-AD05-48F595D6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84752AA-73AD-D04F-BDDB-7B298816E14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B418FE35-46BB-864E-A3C5-5C401C6DC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14.3  Routing Problems on a Hypercube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9AFD585B-4F94-334F-92C4-5F891475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D1003453-46DA-A54D-B2CB-8F620773C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44" name="Rectangle 15">
            <a:extLst>
              <a:ext uri="{FF2B5EF4-FFF2-40B4-BE49-F238E27FC236}">
                <a16:creationId xmlns:a16="http://schemas.microsoft.com/office/drawing/2014/main" id="{F469BCD6-1777-A842-8EC3-6200325C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45" name="Text Box 19">
            <a:extLst>
              <a:ext uri="{FF2B5EF4-FFF2-40B4-BE49-F238E27FC236}">
                <a16:creationId xmlns:a16="http://schemas.microsoft.com/office/drawing/2014/main" id="{21329A93-AF46-E645-8349-291B9E95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63246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62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62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62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2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Recall the following categories of routing algorithms: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Off-line:	Routes precomputed, stored in tables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On-line:	Routing decisions made on the fly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Oblivious:	Path depends only on source &amp; destination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Adaptive:	Path may vary by link and node conditions</a:t>
            </a:r>
          </a:p>
        </p:txBody>
      </p:sp>
      <p:sp>
        <p:nvSpPr>
          <p:cNvPr id="39946" name="Text Box 20">
            <a:extLst>
              <a:ext uri="{FF2B5EF4-FFF2-40B4-BE49-F238E27FC236}">
                <a16:creationId xmlns:a16="http://schemas.microsoft.com/office/drawing/2014/main" id="{660EB4EC-8C27-844A-95D5-9CCC0E28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762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Good news for routing on a hypercube: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Any 1-1 routing problem with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or fewer packets can be solved in O(log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steps, using an off-line algorithm; this is a consequence of there being many paths to choose from</a:t>
            </a:r>
          </a:p>
        </p:txBody>
      </p:sp>
      <p:sp>
        <p:nvSpPr>
          <p:cNvPr id="39947" name="Text Box 21">
            <a:extLst>
              <a:ext uri="{FF2B5EF4-FFF2-40B4-BE49-F238E27FC236}">
                <a16:creationId xmlns:a16="http://schemas.microsoft.com/office/drawing/2014/main" id="{E11E0B89-AFCE-5D4C-8803-436C2924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Bad news for routing on a hypercube: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Oblivious routing requires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/log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time in the worst case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(only slightly better than mesh)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In practice, actual routing performance is usually much closer to the log-time best case than to the worst case.</a:t>
            </a:r>
          </a:p>
        </p:txBody>
      </p:sp>
      <p:graphicFrame>
        <p:nvGraphicFramePr>
          <p:cNvPr id="39948" name="Object 22">
            <a:extLst>
              <a:ext uri="{FF2B5EF4-FFF2-40B4-BE49-F238E27FC236}">
                <a16:creationId xmlns:a16="http://schemas.microsoft.com/office/drawing/2014/main" id="{93C4F477-53FF-7842-ACC3-E760E4FB48A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6858000" y="990600"/>
          <a:ext cx="200977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r:id="rId3" imgW="2070100" imgH="2006600" progId="MSDraw.Drawing.8.2">
                  <p:embed/>
                </p:oleObj>
              </mc:Choice>
              <mc:Fallback>
                <p:oleObj r:id="rId3" imgW="2070100" imgH="2006600" progId="MSDraw.Drawing.8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90600"/>
                        <a:ext cx="200977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314E04-4CFB-3444-A9EA-9E8870D87C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11B1AB-FBEB-CD44-B541-C1A10FC0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5CEA4E8B-ADEB-F14B-B69A-134BACC7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D971D2D-C123-E845-A300-2C9E7858FD9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D1B73E0E-0F09-974B-844B-A19DF077B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Limitations of Oblivious Routing</a:t>
            </a: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6841F2CA-8D11-F049-B5B0-60CF5C43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0967" name="Text Box 5">
            <a:extLst>
              <a:ext uri="{FF2B5EF4-FFF2-40B4-BE49-F238E27FC236}">
                <a16:creationId xmlns:a16="http://schemas.microsoft.com/office/drawing/2014/main" id="{20FC9934-D781-B84B-BB72-BB861611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8392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Theorem 14.1:</a:t>
            </a:r>
            <a:r>
              <a:rPr lang="en-US" altLang="en-US" sz="2000"/>
              <a:t> Let </a:t>
            </a:r>
            <a:r>
              <a:rPr lang="en-US" altLang="en-US" sz="2000" i="1"/>
              <a:t>G</a:t>
            </a:r>
            <a:r>
              <a:rPr lang="en-US" altLang="en-US" sz="2000"/>
              <a:t> = (</a:t>
            </a:r>
            <a:r>
              <a:rPr lang="en-US" altLang="en-US" sz="2000" i="1"/>
              <a:t>V</a:t>
            </a:r>
            <a:r>
              <a:rPr lang="en-US" altLang="en-US" sz="2000"/>
              <a:t>, </a:t>
            </a:r>
            <a:r>
              <a:rPr lang="en-US" altLang="en-US" sz="2000" i="1"/>
              <a:t>E</a:t>
            </a:r>
            <a:r>
              <a:rPr lang="en-US" altLang="en-US" sz="2000"/>
              <a:t>) be a </a:t>
            </a:r>
            <a:r>
              <a:rPr lang="en-US" altLang="en-US" sz="2000" i="1"/>
              <a:t>p</a:t>
            </a:r>
            <a:r>
              <a:rPr lang="en-US" altLang="en-US" sz="2000"/>
              <a:t>-node, degree-</a:t>
            </a:r>
            <a:r>
              <a:rPr lang="en-US" altLang="en-US" sz="2000" i="1"/>
              <a:t>d</a:t>
            </a:r>
            <a:r>
              <a:rPr lang="en-US" altLang="en-US" sz="2000"/>
              <a:t> network. Any oblivious routing algorithm for routing </a:t>
            </a:r>
            <a:r>
              <a:rPr lang="en-US" altLang="en-US" sz="2000" i="1"/>
              <a:t>p</a:t>
            </a:r>
            <a:r>
              <a:rPr lang="en-US" altLang="en-US" sz="2000"/>
              <a:t> packets in </a:t>
            </a:r>
            <a:r>
              <a:rPr lang="en-US" altLang="en-US" sz="2000" i="1"/>
              <a:t>G</a:t>
            </a:r>
            <a:r>
              <a:rPr lang="en-US" altLang="en-US" sz="2000"/>
              <a:t> needs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</a:t>
            </a:r>
            <a:r>
              <a:rPr lang="en-US" altLang="en-US" sz="2000" i="1"/>
              <a:t>d</a:t>
            </a:r>
            <a:r>
              <a:rPr lang="en-US" altLang="en-US" sz="2000"/>
              <a:t>) worst-case time</a:t>
            </a:r>
          </a:p>
        </p:txBody>
      </p:sp>
      <p:sp>
        <p:nvSpPr>
          <p:cNvPr id="40968" name="Text Box 6">
            <a:extLst>
              <a:ext uri="{FF2B5EF4-FFF2-40B4-BE49-F238E27FC236}">
                <a16:creationId xmlns:a16="http://schemas.microsoft.com/office/drawing/2014/main" id="{A87D2A16-4BAE-A040-AC35-9CC5BC7A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382000" cy="4210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Proof Sketch:</a:t>
            </a:r>
            <a:r>
              <a:rPr lang="en-US" altLang="en-US" sz="2000"/>
              <a:t> Let </a:t>
            </a:r>
            <a:r>
              <a:rPr lang="en-US" altLang="en-US" sz="2000" i="1"/>
              <a:t>P</a:t>
            </a:r>
            <a:r>
              <a:rPr lang="en-US" altLang="en-US" sz="2000" i="1" baseline="-25000"/>
              <a:t>u</a:t>
            </a:r>
            <a:r>
              <a:rPr lang="en-US" altLang="en-US" sz="2000" baseline="-25000"/>
              <a:t>,</a:t>
            </a:r>
            <a:r>
              <a:rPr lang="en-US" altLang="en-US" sz="2000" i="1" baseline="-25000"/>
              <a:t>v</a:t>
            </a:r>
            <a:r>
              <a:rPr lang="en-US" altLang="en-US" sz="2000"/>
              <a:t> be the unique path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used for routing messages from </a:t>
            </a:r>
            <a:r>
              <a:rPr lang="en-US" altLang="en-US" sz="2000" i="1"/>
              <a:t>u</a:t>
            </a:r>
            <a:r>
              <a:rPr lang="en-US" altLang="en-US" sz="2000"/>
              <a:t> to </a:t>
            </a:r>
            <a:r>
              <a:rPr lang="en-US" altLang="en-US" sz="2000" i="1"/>
              <a:t>v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There are </a:t>
            </a:r>
            <a:r>
              <a:rPr lang="en-US" altLang="en-US" sz="2000" i="1"/>
              <a:t>p</a:t>
            </a:r>
            <a:r>
              <a:rPr lang="en-US" altLang="en-US" sz="2000"/>
              <a:t>(</a:t>
            </a:r>
            <a:r>
              <a:rPr lang="en-US" altLang="en-US" sz="2000" i="1"/>
              <a:t>p </a:t>
            </a:r>
            <a:r>
              <a:rPr lang="en-US" altLang="en-US" sz="2000"/>
              <a:t>– 1) possible paths for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routing among all node pairs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These paths are predetermined and do not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depend on traffic within the network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Our strategy: find </a:t>
            </a:r>
            <a:r>
              <a:rPr lang="en-US" altLang="en-US" sz="2000" i="1"/>
              <a:t>k</a:t>
            </a:r>
            <a:r>
              <a:rPr lang="en-US" altLang="en-US" sz="2000"/>
              <a:t> node pairs </a:t>
            </a:r>
            <a:r>
              <a:rPr lang="en-US" altLang="en-US" sz="2000" i="1"/>
              <a:t>u</a:t>
            </a:r>
            <a:r>
              <a:rPr lang="en-US" altLang="en-US" sz="2000" i="1" baseline="-25000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v</a:t>
            </a:r>
            <a:r>
              <a:rPr lang="en-US" altLang="en-US" sz="2000" i="1" baseline="-25000"/>
              <a:t>i</a:t>
            </a:r>
            <a:r>
              <a:rPr lang="en-US" altLang="en-US" sz="2000"/>
              <a:t> (1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i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k</a:t>
            </a:r>
            <a:r>
              <a:rPr lang="en-US" altLang="en-US" sz="2000"/>
              <a:t>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such that </a:t>
            </a:r>
            <a:r>
              <a:rPr lang="en-US" altLang="en-US" sz="2000" i="1"/>
              <a:t>u</a:t>
            </a:r>
            <a:r>
              <a:rPr lang="en-US" altLang="en-US" sz="2000" i="1" baseline="-25000"/>
              <a:t>i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</a:t>
            </a:r>
            <a:r>
              <a:rPr lang="en-US" altLang="en-US" sz="2000"/>
              <a:t> </a:t>
            </a:r>
            <a:r>
              <a:rPr lang="en-US" altLang="en-US" sz="2000" i="1"/>
              <a:t>u</a:t>
            </a:r>
            <a:r>
              <a:rPr lang="en-US" altLang="en-US" sz="2000" i="1" baseline="-25000"/>
              <a:t>j</a:t>
            </a:r>
            <a:r>
              <a:rPr lang="en-US" altLang="en-US" sz="2000"/>
              <a:t> and </a:t>
            </a:r>
            <a:r>
              <a:rPr lang="en-US" altLang="en-US" sz="2000" i="1"/>
              <a:t>v</a:t>
            </a:r>
            <a:r>
              <a:rPr lang="en-US" altLang="en-US" sz="2000" i="1" baseline="-25000"/>
              <a:t>i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</a:t>
            </a:r>
            <a:r>
              <a:rPr lang="en-US" altLang="en-US" sz="2000"/>
              <a:t> </a:t>
            </a:r>
            <a:r>
              <a:rPr lang="en-US" altLang="en-US" sz="2000" i="1"/>
              <a:t>v</a:t>
            </a:r>
            <a:r>
              <a:rPr lang="en-US" altLang="en-US" sz="2000" i="1" baseline="-25000"/>
              <a:t>j</a:t>
            </a:r>
            <a:r>
              <a:rPr lang="en-US" altLang="en-US" sz="2000"/>
              <a:t> for </a:t>
            </a:r>
            <a:r>
              <a:rPr lang="en-US" altLang="en-US" sz="2000" i="1"/>
              <a:t>i </a:t>
            </a:r>
            <a:r>
              <a:rPr lang="en-US" altLang="en-US" sz="2000">
                <a:sym typeface="Symbol" pitchFamily="2" charset="2"/>
              </a:rPr>
              <a:t></a:t>
            </a:r>
            <a:r>
              <a:rPr lang="en-US" altLang="en-US" sz="2000"/>
              <a:t> </a:t>
            </a:r>
            <a:r>
              <a:rPr lang="en-US" altLang="en-US" sz="2000" i="1"/>
              <a:t>j</a:t>
            </a:r>
            <a:r>
              <a:rPr lang="en-US" altLang="en-US" sz="2000"/>
              <a:t>, and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 i="1"/>
              <a:t>P</a:t>
            </a:r>
            <a:r>
              <a:rPr lang="en-US" altLang="en-US" sz="2000" i="1" baseline="-25000"/>
              <a:t>u</a:t>
            </a:r>
            <a:r>
              <a:rPr lang="en-US" altLang="en-US" sz="2000" i="1" baseline="-40000"/>
              <a:t>i</a:t>
            </a:r>
            <a:r>
              <a:rPr lang="en-US" altLang="en-US" sz="2000" baseline="-25000"/>
              <a:t>,</a:t>
            </a:r>
            <a:r>
              <a:rPr lang="en-US" altLang="en-US" sz="2000" i="1" baseline="-25000"/>
              <a:t>v</a:t>
            </a:r>
            <a:r>
              <a:rPr lang="en-US" altLang="en-US" sz="2000" i="1" baseline="-40000"/>
              <a:t>i</a:t>
            </a:r>
            <a:r>
              <a:rPr lang="en-US" altLang="en-US" sz="2000"/>
              <a:t> all pass through the same edge </a:t>
            </a:r>
            <a:r>
              <a:rPr lang="en-US" altLang="en-US" sz="2000" i="1"/>
              <a:t>e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Because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2 packets can go through a link in one step,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k</a:t>
            </a:r>
            <a:r>
              <a:rPr lang="en-US" altLang="en-US" sz="2000"/>
              <a:t>) steps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will be needed for some 1-1 routing problem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main part of the proof consists of showing that </a:t>
            </a:r>
            <a:r>
              <a:rPr lang="en-US" altLang="en-US" sz="2000" i="1"/>
              <a:t>k</a:t>
            </a:r>
            <a:r>
              <a:rPr lang="en-US" altLang="en-US" sz="2000"/>
              <a:t> can be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as large as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</a:t>
            </a:r>
            <a:r>
              <a:rPr lang="en-US" altLang="en-US" sz="2000" i="1"/>
              <a:t>d</a:t>
            </a:r>
            <a:r>
              <a:rPr lang="en-US" altLang="en-US" sz="2000"/>
              <a:t> </a:t>
            </a:r>
          </a:p>
        </p:txBody>
      </p:sp>
      <p:sp>
        <p:nvSpPr>
          <p:cNvPr id="40969" name="Rectangle 14">
            <a:extLst>
              <a:ext uri="{FF2B5EF4-FFF2-40B4-BE49-F238E27FC236}">
                <a16:creationId xmlns:a16="http://schemas.microsoft.com/office/drawing/2014/main" id="{3F886895-C3AA-D841-BD75-B385B06C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0970" name="Object 13">
            <a:extLst>
              <a:ext uri="{FF2B5EF4-FFF2-40B4-BE49-F238E27FC236}">
                <a16:creationId xmlns:a16="http://schemas.microsoft.com/office/drawing/2014/main" id="{8EBD5343-A21A-AA44-8351-B7B743319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2090738"/>
          <a:ext cx="36576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r:id="rId3" imgW="2603500" imgH="1866900" progId="MSDraw.Drawing.8.2">
                  <p:embed/>
                </p:oleObj>
              </mc:Choice>
              <mc:Fallback>
                <p:oleObj r:id="rId3" imgW="2603500" imgH="18669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90738"/>
                        <a:ext cx="36576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3C7D314-48E4-124D-B0ED-6AB8800DBE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94FE7A-FF3B-EC44-97F0-9DC39621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11286D35-D4E9-BC47-9ED7-841E1B0B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DCB5A61-4797-1149-9C80-0801C5F8930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88DA02E4-76C6-E546-9315-680BA6D6B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3200"/>
              <a:t>14.4  Dimension-Order Routing</a:t>
            </a:r>
          </a:p>
        </p:txBody>
      </p:sp>
      <p:sp>
        <p:nvSpPr>
          <p:cNvPr id="41990" name="Text Box 30">
            <a:extLst>
              <a:ext uri="{FF2B5EF4-FFF2-40B4-BE49-F238E27FC236}">
                <a16:creationId xmlns:a16="http://schemas.microsoft.com/office/drawing/2014/main" id="{90524390-9DF7-4A4E-8C52-B8667BC3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3352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Source		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01011011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Destination	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11010110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Differences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^   ^^ ^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Path: 		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1011011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		1101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011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		11010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11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		1101011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1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		11010110</a:t>
            </a:r>
          </a:p>
        </p:txBody>
      </p:sp>
      <p:sp>
        <p:nvSpPr>
          <p:cNvPr id="41991" name="Rectangle 32">
            <a:extLst>
              <a:ext uri="{FF2B5EF4-FFF2-40B4-BE49-F238E27FC236}">
                <a16:creationId xmlns:a16="http://schemas.microsoft.com/office/drawing/2014/main" id="{3FE0A94C-685A-2742-AB5A-65E74035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1992" name="Group 40">
            <a:extLst>
              <a:ext uri="{FF2B5EF4-FFF2-40B4-BE49-F238E27FC236}">
                <a16:creationId xmlns:a16="http://schemas.microsoft.com/office/drawing/2014/main" id="{467D48A1-E911-0D46-AC2B-679C0DF57CC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838200"/>
            <a:ext cx="5410200" cy="4359275"/>
            <a:chOff x="2256" y="528"/>
            <a:chExt cx="3408" cy="2746"/>
          </a:xfrm>
        </p:grpSpPr>
        <p:graphicFrame>
          <p:nvGraphicFramePr>
            <p:cNvPr id="41999" name="Object 31">
              <a:extLst>
                <a:ext uri="{FF2B5EF4-FFF2-40B4-BE49-F238E27FC236}">
                  <a16:creationId xmlns:a16="http://schemas.microsoft.com/office/drawing/2014/main" id="{C14EBB67-CD57-DC4E-BF7E-EABBAAABEC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528"/>
            <a:ext cx="3408" cy="2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1" r:id="rId3" imgW="4495800" imgH="3086100" progId="MSDraw.Drawing.8.2">
                    <p:embed/>
                  </p:oleObj>
                </mc:Choice>
                <mc:Fallback>
                  <p:oleObj r:id="rId3" imgW="4495800" imgH="3086100" progId="MSDraw.Drawing.8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528"/>
                          <a:ext cx="3408" cy="2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0" name="Text Box 33">
              <a:extLst>
                <a:ext uri="{FF2B5EF4-FFF2-40B4-BE49-F238E27FC236}">
                  <a16:creationId xmlns:a16="http://schemas.microsoft.com/office/drawing/2014/main" id="{5CA25155-A89F-B846-BAEC-98972343F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832"/>
              <a:ext cx="3264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14.5    </a:t>
              </a:r>
              <a:r>
                <a:rPr lang="en-US" altLang="en-US" sz="2000"/>
                <a:t>Unfolded 3-cube or the 32-node butterfly network. </a:t>
              </a:r>
            </a:p>
          </p:txBody>
        </p:sp>
      </p:grpSp>
      <p:sp>
        <p:nvSpPr>
          <p:cNvPr id="41993" name="Text Box 34">
            <a:extLst>
              <a:ext uri="{FF2B5EF4-FFF2-40B4-BE49-F238E27FC236}">
                <a16:creationId xmlns:a16="http://schemas.microsoft.com/office/drawing/2014/main" id="{97AF5DB2-7AB5-EB4C-903F-FB1414D2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31242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Unfolded hypercube (indirect cube, butterfly) facilitates the discussion, visualization, and analysis of routing algorithms</a:t>
            </a:r>
          </a:p>
        </p:txBody>
      </p:sp>
      <p:sp>
        <p:nvSpPr>
          <p:cNvPr id="41994" name="Text Box 35">
            <a:extLst>
              <a:ext uri="{FF2B5EF4-FFF2-40B4-BE49-F238E27FC236}">
                <a16:creationId xmlns:a16="http://schemas.microsoft.com/office/drawing/2014/main" id="{F8E5FC78-6A3F-D245-A53E-B0A4BAA8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Dimension-order routing between nodes </a:t>
            </a:r>
            <a:r>
              <a:rPr lang="en-US" altLang="en-US" sz="2000" i="1"/>
              <a:t>i</a:t>
            </a:r>
            <a:r>
              <a:rPr lang="en-US" altLang="en-US" sz="2000"/>
              <a:t> and </a:t>
            </a:r>
            <a:r>
              <a:rPr lang="en-US" altLang="en-US" sz="2000" i="1"/>
              <a:t>j</a:t>
            </a:r>
            <a:r>
              <a:rPr lang="en-US" altLang="en-US" sz="2000"/>
              <a:t> in </a:t>
            </a:r>
            <a:r>
              <a:rPr lang="en-US" altLang="en-US" sz="2000" i="1"/>
              <a:t>q</a:t>
            </a:r>
            <a:r>
              <a:rPr lang="en-US" altLang="en-US" sz="2000"/>
              <a:t>-cube can be viewed as routing from node </a:t>
            </a:r>
            <a:r>
              <a:rPr lang="en-US" altLang="en-US" sz="2000" i="1"/>
              <a:t>i</a:t>
            </a:r>
            <a:r>
              <a:rPr lang="en-US" altLang="en-US" sz="2000"/>
              <a:t> in column 0 (</a:t>
            </a:r>
            <a:r>
              <a:rPr lang="en-US" altLang="en-US" sz="2000" i="1"/>
              <a:t>q</a:t>
            </a:r>
            <a:r>
              <a:rPr lang="en-US" altLang="en-US" sz="2000"/>
              <a:t>) to node </a:t>
            </a:r>
            <a:r>
              <a:rPr lang="en-US" altLang="en-US" sz="2000" i="1"/>
              <a:t>j</a:t>
            </a:r>
            <a:r>
              <a:rPr lang="en-US" altLang="en-US" sz="2000"/>
              <a:t> in column </a:t>
            </a:r>
            <a:r>
              <a:rPr lang="en-US" altLang="en-US" sz="2000" i="1"/>
              <a:t>q</a:t>
            </a:r>
            <a:r>
              <a:rPr lang="en-US" altLang="en-US" sz="2000"/>
              <a:t> (0) of the butterfly </a:t>
            </a:r>
          </a:p>
        </p:txBody>
      </p:sp>
      <p:grpSp>
        <p:nvGrpSpPr>
          <p:cNvPr id="41995" name="Group 39">
            <a:extLst>
              <a:ext uri="{FF2B5EF4-FFF2-40B4-BE49-F238E27FC236}">
                <a16:creationId xmlns:a16="http://schemas.microsoft.com/office/drawing/2014/main" id="{473E669A-F407-DD4D-A908-568923C5F71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86000"/>
            <a:ext cx="2362200" cy="1600200"/>
            <a:chOff x="2448" y="1440"/>
            <a:chExt cx="1488" cy="1008"/>
          </a:xfrm>
        </p:grpSpPr>
        <p:sp>
          <p:nvSpPr>
            <p:cNvPr id="41996" name="Line 36">
              <a:extLst>
                <a:ext uri="{FF2B5EF4-FFF2-40B4-BE49-F238E27FC236}">
                  <a16:creationId xmlns:a16="http://schemas.microsoft.com/office/drawing/2014/main" id="{87508D2A-8414-754C-B99B-8F27A4CB4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920"/>
              <a:ext cx="480" cy="0"/>
            </a:xfrm>
            <a:prstGeom prst="line">
              <a:avLst/>
            </a:prstGeom>
            <a:noFill/>
            <a:ln w="571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37">
              <a:extLst>
                <a:ext uri="{FF2B5EF4-FFF2-40B4-BE49-F238E27FC236}">
                  <a16:creationId xmlns:a16="http://schemas.microsoft.com/office/drawing/2014/main" id="{3ADA66F9-F290-B340-A622-869FBE5F0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920"/>
              <a:ext cx="480" cy="528"/>
            </a:xfrm>
            <a:prstGeom prst="line">
              <a:avLst/>
            </a:prstGeom>
            <a:noFill/>
            <a:ln w="571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38">
              <a:extLst>
                <a:ext uri="{FF2B5EF4-FFF2-40B4-BE49-F238E27FC236}">
                  <a16:creationId xmlns:a16="http://schemas.microsoft.com/office/drawing/2014/main" id="{AC605EA2-E2E7-604A-B67E-42CE4458A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480" cy="960"/>
            </a:xfrm>
            <a:prstGeom prst="line">
              <a:avLst/>
            </a:prstGeom>
            <a:noFill/>
            <a:ln w="571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AFB2B7-3A61-BE45-A8BA-2AFBE1A0D2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BA1DBEF-3412-1C42-8C67-4BC65CA8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1D32E5D4-6DAB-7A46-B143-103EE540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30EACF5-2047-3241-A106-BCDB0E30AE4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599F615F-53C9-ED48-A9FE-149BF3343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Self-Routing on a Butterfly Network</a:t>
            </a:r>
          </a:p>
        </p:txBody>
      </p:sp>
      <p:sp>
        <p:nvSpPr>
          <p:cNvPr id="43014" name="Text Box 20">
            <a:extLst>
              <a:ext uri="{FF2B5EF4-FFF2-40B4-BE49-F238E27FC236}">
                <a16:creationId xmlns:a16="http://schemas.microsoft.com/office/drawing/2014/main" id="{102E903B-A710-EB42-A43D-E87CC820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60975"/>
            <a:ext cx="8305800" cy="9159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From node 3 to 6: routing tag = 011 </a:t>
            </a:r>
            <a:r>
              <a:rPr lang="en-US" altLang="en-US" sz="2000">
                <a:sym typeface="Symbol" pitchFamily="2" charset="2"/>
              </a:rPr>
              <a:t></a:t>
            </a:r>
            <a:r>
              <a:rPr lang="en-US" altLang="en-US" sz="2000"/>
              <a:t> 110 = 101 “cross-straight-cross”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From node 3 to 5: routing tag = 011 </a:t>
            </a:r>
            <a:r>
              <a:rPr lang="en-US" altLang="en-US" sz="2000">
                <a:solidFill>
                  <a:schemeClr val="accent2"/>
                </a:solidFill>
                <a:sym typeface="Symbol" pitchFamily="2" charset="2"/>
              </a:rPr>
              <a:t></a:t>
            </a:r>
            <a:r>
              <a:rPr lang="en-US" altLang="en-US" sz="2000">
                <a:solidFill>
                  <a:schemeClr val="accent2"/>
                </a:solidFill>
              </a:rPr>
              <a:t> 101 = 110 “straight-cross-cross”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E40000"/>
                </a:solidFill>
              </a:rPr>
              <a:t>From node 6 to 1: routing tag = 110 </a:t>
            </a:r>
            <a:r>
              <a:rPr lang="en-US" altLang="en-US" sz="2000">
                <a:solidFill>
                  <a:srgbClr val="E40000"/>
                </a:solidFill>
                <a:sym typeface="Symbol" pitchFamily="2" charset="2"/>
              </a:rPr>
              <a:t></a:t>
            </a:r>
            <a:r>
              <a:rPr lang="en-US" altLang="en-US" sz="2000">
                <a:solidFill>
                  <a:srgbClr val="E40000"/>
                </a:solidFill>
              </a:rPr>
              <a:t> 001 = 111 “cross-cross-cross”</a:t>
            </a:r>
          </a:p>
        </p:txBody>
      </p:sp>
      <p:sp>
        <p:nvSpPr>
          <p:cNvPr id="43015" name="Rectangle 22">
            <a:extLst>
              <a:ext uri="{FF2B5EF4-FFF2-40B4-BE49-F238E27FC236}">
                <a16:creationId xmlns:a16="http://schemas.microsoft.com/office/drawing/2014/main" id="{3BA7FB5C-1AD0-604E-BC25-B7D6D0D1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3016" name="Object 21">
            <a:extLst>
              <a:ext uri="{FF2B5EF4-FFF2-40B4-BE49-F238E27FC236}">
                <a16:creationId xmlns:a16="http://schemas.microsoft.com/office/drawing/2014/main" id="{2941C5EC-5494-0842-8035-6563921E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914400"/>
          <a:ext cx="7162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r:id="rId3" imgW="4216400" imgH="2628900" progId="MSDraw.Drawing.8.2">
                  <p:embed/>
                </p:oleObj>
              </mc:Choice>
              <mc:Fallback>
                <p:oleObj r:id="rId3" imgW="4216400" imgH="2628900" progId="MSDraw.Drawing.8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0"/>
                        <a:ext cx="7162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23">
            <a:extLst>
              <a:ext uri="{FF2B5EF4-FFF2-40B4-BE49-F238E27FC236}">
                <a16:creationId xmlns:a16="http://schemas.microsoft.com/office/drawing/2014/main" id="{EF975ABD-0DBF-EF4C-A392-759683836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25146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14.6   Example dimension-order routing paths. </a:t>
            </a:r>
          </a:p>
        </p:txBody>
      </p:sp>
      <p:sp>
        <p:nvSpPr>
          <p:cNvPr id="43018" name="Line 24">
            <a:extLst>
              <a:ext uri="{FF2B5EF4-FFF2-40B4-BE49-F238E27FC236}">
                <a16:creationId xmlns:a16="http://schemas.microsoft.com/office/drawing/2014/main" id="{80C04CCA-7F15-914D-9E5D-7516849B3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6670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25">
            <a:extLst>
              <a:ext uri="{FF2B5EF4-FFF2-40B4-BE49-F238E27FC236}">
                <a16:creationId xmlns:a16="http://schemas.microsoft.com/office/drawing/2014/main" id="{68455586-BA67-AA4E-A231-0F5A53D650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752600"/>
            <a:ext cx="9906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26">
            <a:extLst>
              <a:ext uri="{FF2B5EF4-FFF2-40B4-BE49-F238E27FC236}">
                <a16:creationId xmlns:a16="http://schemas.microsoft.com/office/drawing/2014/main" id="{A71F89DC-03CC-EE4A-9350-FD0EA2EDE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752600"/>
            <a:ext cx="990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Text Box 27">
            <a:extLst>
              <a:ext uri="{FF2B5EF4-FFF2-40B4-BE49-F238E27FC236}">
                <a16:creationId xmlns:a16="http://schemas.microsoft.com/office/drawing/2014/main" id="{A84B33C8-B081-9042-96AF-B960940E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2514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Number of cross links taken = length of path in hypercube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E0122B-5E9C-9341-8440-3C015FBDB2F5}"/>
              </a:ext>
            </a:extLst>
          </p:cNvPr>
          <p:cNvCxnSpPr>
            <a:cxnSpLocks/>
          </p:cNvCxnSpPr>
          <p:nvPr/>
        </p:nvCxnSpPr>
        <p:spPr>
          <a:xfrm flipH="1">
            <a:off x="5448300" y="5181600"/>
            <a:ext cx="419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532FDC2-F5CB-3349-A937-EA7DCFDDB5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B364B0F-72B2-5D4C-8A81-F41B791D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5F1B117F-72B9-EA43-9AD6-8CE66E26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8FA0C2C-7881-8F4C-8A47-C0EE1B11373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5F20A5A6-AAD7-3643-8B99-679C4975A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13  Hypercubes and Their Algorithms</a:t>
            </a:r>
          </a:p>
        </p:txBody>
      </p:sp>
      <p:sp>
        <p:nvSpPr>
          <p:cNvPr id="7174" name="Text Box 15">
            <a:extLst>
              <a:ext uri="{FF2B5EF4-FFF2-40B4-BE49-F238E27FC236}">
                <a16:creationId xmlns:a16="http://schemas.microsoft.com/office/drawing/2014/main" id="{E90C0703-BBF9-7846-BFEC-DD49A737C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Study the hypercube and its topological/algorithmic properties: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Develop simple hypercube algorithms (more in Ch. 14)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Learn about embeddings and their usefulness</a:t>
            </a:r>
          </a:p>
        </p:txBody>
      </p:sp>
      <p:graphicFrame>
        <p:nvGraphicFramePr>
          <p:cNvPr id="86083" name="Group 1091">
            <a:extLst>
              <a:ext uri="{FF2B5EF4-FFF2-40B4-BE49-F238E27FC236}">
                <a16:creationId xmlns:a16="http://schemas.microsoft.com/office/drawing/2014/main" id="{443A9CD2-B9F2-8646-B1E3-45A6281C1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13.1   Definition and Main Properties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13.2   Embeddings and Their Usefulness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13.3   Embedding of Arrays and Trees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13.4   A Few Simple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13.5   Matrix Multiplication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13.6   Inverting a Lower-Triangular Matrix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C9D9CD-40CC-EE4A-990B-B6E0526BB4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3E3FD0-DA41-184F-9D9D-458644E5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CF102889-7B39-9F4B-85E2-7B183ADC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219F768-EEE2-0D48-8805-D82A4F98481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EB6B1B19-B0A8-AD47-9DB2-D3AC6B7B1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Butterfly Is Not a Permutation Network</a:t>
            </a:r>
          </a:p>
        </p:txBody>
      </p:sp>
      <p:sp>
        <p:nvSpPr>
          <p:cNvPr id="44038" name="Rectangle 21">
            <a:extLst>
              <a:ext uri="{FF2B5EF4-FFF2-40B4-BE49-F238E27FC236}">
                <a16:creationId xmlns:a16="http://schemas.microsoft.com/office/drawing/2014/main" id="{7AAD5407-66E2-B84D-BAE3-AC53CDCF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4039" name="Object 20">
            <a:extLst>
              <a:ext uri="{FF2B5EF4-FFF2-40B4-BE49-F238E27FC236}">
                <a16:creationId xmlns:a16="http://schemas.microsoft.com/office/drawing/2014/main" id="{1AFC2274-84D8-1448-9F5F-195CD57DBA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14400"/>
          <a:ext cx="42672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r:id="rId3" imgW="2971800" imgH="2844800" progId="MSDraw.Drawing.8.2">
                  <p:embed/>
                </p:oleObj>
              </mc:Choice>
              <mc:Fallback>
                <p:oleObj r:id="rId3" imgW="2971800" imgH="2844800" progId="MSDraw.Drawing.8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2672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23">
            <a:extLst>
              <a:ext uri="{FF2B5EF4-FFF2-40B4-BE49-F238E27FC236}">
                <a16:creationId xmlns:a16="http://schemas.microsoft.com/office/drawing/2014/main" id="{63AB01F1-D24F-FC4B-8B4C-5A77D20D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4041" name="Text Box 24">
            <a:extLst>
              <a:ext uri="{FF2B5EF4-FFF2-40B4-BE49-F238E27FC236}">
                <a16:creationId xmlns:a16="http://schemas.microsoft.com/office/drawing/2014/main" id="{97C14FDB-7459-C647-9F07-C276137C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37338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14.7    Packing is a “good” routing problem for dimension-order routing on the hypercube. </a:t>
            </a:r>
          </a:p>
        </p:txBody>
      </p:sp>
      <p:grpSp>
        <p:nvGrpSpPr>
          <p:cNvPr id="44042" name="Group 26">
            <a:extLst>
              <a:ext uri="{FF2B5EF4-FFF2-40B4-BE49-F238E27FC236}">
                <a16:creationId xmlns:a16="http://schemas.microsoft.com/office/drawing/2014/main" id="{0D973032-86FB-7545-91E6-7DEBD2786CA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914400"/>
            <a:ext cx="4627563" cy="5197475"/>
            <a:chOff x="2736" y="576"/>
            <a:chExt cx="2915" cy="3274"/>
          </a:xfrm>
        </p:grpSpPr>
        <p:graphicFrame>
          <p:nvGraphicFramePr>
            <p:cNvPr id="44043" name="Object 22">
              <a:extLst>
                <a:ext uri="{FF2B5EF4-FFF2-40B4-BE49-F238E27FC236}">
                  <a16:creationId xmlns:a16="http://schemas.microsoft.com/office/drawing/2014/main" id="{4E25B2D1-F86D-3049-AD6E-42BDC2BD7F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576"/>
            <a:ext cx="2627" cy="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6" r:id="rId5" imgW="2819400" imgH="2882900" progId="MSDraw.Drawing.8.2">
                    <p:embed/>
                  </p:oleObj>
                </mc:Choice>
                <mc:Fallback>
                  <p:oleObj r:id="rId5" imgW="2819400" imgH="2882900" progId="MSDraw.Drawing.8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576"/>
                          <a:ext cx="2627" cy="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4" name="Text Box 25">
              <a:extLst>
                <a:ext uri="{FF2B5EF4-FFF2-40B4-BE49-F238E27FC236}">
                  <a16:creationId xmlns:a16="http://schemas.microsoft.com/office/drawing/2014/main" id="{549E9E23-317A-534D-89AA-58E85AF9F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216"/>
              <a:ext cx="2880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Fig. 14.8    Bit-reversal permutation is a “bad” routing problem for dimension-order routing on the hypercube. 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31430A-9E19-A14E-A68E-A505D21A1B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9120C4-974C-5343-A7A6-82138EE1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BE725580-E680-094D-AFA8-DB7C23D3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D183F75-FAB0-5940-A0A5-A305BB90512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/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DD3C3A3D-A44B-6445-B619-DEBBF0D50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Why Bit-Reversal Routing Leads to Conflicts?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70BC709F-767B-7742-A90E-5B094195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3" name="Text Box 5">
            <a:extLst>
              <a:ext uri="{FF2B5EF4-FFF2-40B4-BE49-F238E27FC236}">
                <a16:creationId xmlns:a16="http://schemas.microsoft.com/office/drawing/2014/main" id="{FA30C05D-E71A-7D4D-AE83-0C64AB9C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924800" cy="286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Consider the (2</a:t>
            </a:r>
            <a:r>
              <a:rPr lang="en-US" altLang="en-US" sz="2000" i="1"/>
              <a:t>a</a:t>
            </a:r>
            <a:r>
              <a:rPr lang="en-US" altLang="en-US" sz="2000"/>
              <a:t> + 1)-cube and messages that must go from nodes 0 0 0 . . . 0 </a:t>
            </a:r>
            <a:r>
              <a:rPr lang="en-US" altLang="en-US" sz="2000" i="1"/>
              <a:t>x</a:t>
            </a:r>
            <a:r>
              <a:rPr lang="en-US" altLang="en-US" sz="2000" baseline="-25000"/>
              <a:t>1 </a:t>
            </a:r>
            <a:r>
              <a:rPr lang="en-US" altLang="en-US" sz="2000" i="1"/>
              <a:t>x</a:t>
            </a:r>
            <a:r>
              <a:rPr lang="en-US" altLang="en-US" sz="2000" baseline="-25000"/>
              <a:t>2 </a:t>
            </a:r>
            <a:r>
              <a:rPr lang="en-US" altLang="en-US" sz="2000"/>
              <a:t>. . .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a</a:t>
            </a:r>
            <a:r>
              <a:rPr lang="en-US" altLang="en-US" sz="2000" baseline="-25000"/>
              <a:t>–1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a</a:t>
            </a:r>
            <a:r>
              <a:rPr lang="en-US" altLang="en-US" sz="2000"/>
              <a:t>  to nodes 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a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a</a:t>
            </a:r>
            <a:r>
              <a:rPr lang="en-US" altLang="en-US" sz="2000" baseline="-25000"/>
              <a:t>–1 </a:t>
            </a:r>
            <a:r>
              <a:rPr lang="en-US" altLang="en-US" sz="2000"/>
              <a:t>. . . </a:t>
            </a:r>
            <a:r>
              <a:rPr lang="en-US" altLang="en-US" sz="2000" i="1"/>
              <a:t>x</a:t>
            </a:r>
            <a:r>
              <a:rPr lang="en-US" altLang="en-US" sz="2000" baseline="-25000"/>
              <a:t>2 </a:t>
            </a:r>
            <a:r>
              <a:rPr lang="en-US" altLang="en-US" sz="2000" i="1"/>
              <a:t>x</a:t>
            </a:r>
            <a:r>
              <a:rPr lang="en-US" altLang="en-US" sz="2000" baseline="-25000"/>
              <a:t>1 </a:t>
            </a:r>
            <a:r>
              <a:rPr lang="en-US" altLang="en-US" sz="2000"/>
              <a:t>0 0 0 . . . 0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/>
              <a:t> a</a:t>
            </a:r>
            <a:r>
              <a:rPr lang="en-US" altLang="en-US" sz="1800"/>
              <a:t> + 1 zeros					      </a:t>
            </a:r>
            <a:r>
              <a:rPr lang="en-US" altLang="en-US" sz="1800" i="1"/>
              <a:t>a</a:t>
            </a:r>
            <a:r>
              <a:rPr lang="en-US" altLang="en-US" sz="1800"/>
              <a:t> + 1 zeros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If we route messages in dimension order, starting from the right end, all of these 2</a:t>
            </a:r>
            <a:r>
              <a:rPr lang="en-US" altLang="en-US" sz="2000" i="1" baseline="30000"/>
              <a:t>a</a:t>
            </a:r>
            <a:r>
              <a:rPr lang="en-US" altLang="en-US" sz="2000"/>
              <a:t> = 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messages will pass through node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Consequences of this result: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1. The 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delay is even worse than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</a:t>
            </a:r>
            <a:r>
              <a:rPr lang="en-US" altLang="en-US" sz="2000" i="1"/>
              <a:t>d</a:t>
            </a:r>
            <a:r>
              <a:rPr lang="en-US" altLang="en-US" sz="2000"/>
              <a:t>) of Theorem 14.1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2. Besides delay, large buffers are needed within the nodes</a:t>
            </a:r>
          </a:p>
        </p:txBody>
      </p:sp>
      <p:sp>
        <p:nvSpPr>
          <p:cNvPr id="45064" name="Rectangle 6">
            <a:extLst>
              <a:ext uri="{FF2B5EF4-FFF2-40B4-BE49-F238E27FC236}">
                <a16:creationId xmlns:a16="http://schemas.microsoft.com/office/drawing/2014/main" id="{ACF88061-0E80-7645-A1EF-7D1511D6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F822E02C-86D0-4D4F-9B83-B34985EE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7924800" cy="9159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True or false?</a:t>
            </a:r>
            <a:r>
              <a:rPr lang="en-US" altLang="en-US" sz="2000"/>
              <a:t>  If we limit nodes to a constant number of message buffers, then the 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bound still holds, except that messages are queued at several levels before reaching node 0 </a:t>
            </a:r>
          </a:p>
        </p:txBody>
      </p:sp>
      <p:sp>
        <p:nvSpPr>
          <p:cNvPr id="45066" name="Text Box 9">
            <a:extLst>
              <a:ext uri="{FF2B5EF4-FFF2-40B4-BE49-F238E27FC236}">
                <a16:creationId xmlns:a16="http://schemas.microsoft.com/office/drawing/2014/main" id="{83215705-D933-C44D-8013-B780E3C8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Bad news (false):</a:t>
            </a:r>
            <a:r>
              <a:rPr lang="en-US" altLang="en-US" sz="2000"/>
              <a:t> The delay can be 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) for some permutations</a:t>
            </a:r>
          </a:p>
        </p:txBody>
      </p:sp>
      <p:sp>
        <p:nvSpPr>
          <p:cNvPr id="45067" name="Text Box 10">
            <a:extLst>
              <a:ext uri="{FF2B5EF4-FFF2-40B4-BE49-F238E27FC236}">
                <a16:creationId xmlns:a16="http://schemas.microsoft.com/office/drawing/2014/main" id="{4F3C9346-27C8-DE47-AA53-3360C97C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79248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Good news:</a:t>
            </a:r>
            <a:r>
              <a:rPr lang="en-US" altLang="en-US" sz="2000"/>
              <a:t> Performance usually much better; i.e.,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p</a:t>
            </a:r>
            <a:r>
              <a:rPr lang="en-US" altLang="en-US" sz="2000"/>
              <a:t> + o(log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</p:txBody>
      </p:sp>
      <p:sp>
        <p:nvSpPr>
          <p:cNvPr id="45068" name="Line 11">
            <a:extLst>
              <a:ext uri="{FF2B5EF4-FFF2-40B4-BE49-F238E27FC236}">
                <a16:creationId xmlns:a16="http://schemas.microsoft.com/office/drawing/2014/main" id="{478D5C41-1885-7F49-97D8-AE4377414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2">
            <a:extLst>
              <a:ext uri="{FF2B5EF4-FFF2-40B4-BE49-F238E27FC236}">
                <a16:creationId xmlns:a16="http://schemas.microsoft.com/office/drawing/2014/main" id="{E769E5CA-6CB1-9A4C-846A-179726823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B96020-5914-4440-84D2-9EA8E3ECC3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23BB4D-96A4-3445-989E-C819C30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8E6EABF6-A1D8-7B47-A4B1-9B2A1537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865F6B3-C977-C541-A464-1D9B50B3606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/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0420F0EC-8262-4C46-B06F-A15E8D9D6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Wormhole Routing on a Hypercube</a:t>
            </a: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196AF6A3-37D0-804B-BBDA-25EB2CCA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6087" name="Object 4">
            <a:extLst>
              <a:ext uri="{FF2B5EF4-FFF2-40B4-BE49-F238E27FC236}">
                <a16:creationId xmlns:a16="http://schemas.microsoft.com/office/drawing/2014/main" id="{6FF28DAC-F1CA-BB41-933F-DE82A7108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905000"/>
          <a:ext cx="42672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r:id="rId3" imgW="2971800" imgH="2844800" progId="MSDraw.Drawing.8.2">
                  <p:embed/>
                </p:oleObj>
              </mc:Choice>
              <mc:Fallback>
                <p:oleObj r:id="rId3" imgW="2971800" imgH="2844800" progId="MSDraw.Drawing.8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42672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5">
            <a:extLst>
              <a:ext uri="{FF2B5EF4-FFF2-40B4-BE49-F238E27FC236}">
                <a16:creationId xmlns:a16="http://schemas.microsoft.com/office/drawing/2014/main" id="{C1EBF9EF-EB82-2849-8F87-1A984587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6089" name="Object 8">
            <a:extLst>
              <a:ext uri="{FF2B5EF4-FFF2-40B4-BE49-F238E27FC236}">
                <a16:creationId xmlns:a16="http://schemas.microsoft.com/office/drawing/2014/main" id="{A3F90FA8-9B25-DC41-94DF-E71D79935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905000"/>
          <a:ext cx="417036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r:id="rId5" imgW="2819400" imgH="2882900" progId="MSDraw.Drawing.8.2">
                  <p:embed/>
                </p:oleObj>
              </mc:Choice>
              <mc:Fallback>
                <p:oleObj r:id="rId5" imgW="2819400" imgH="28829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05000"/>
                        <a:ext cx="417036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 Box 10">
            <a:extLst>
              <a:ext uri="{FF2B5EF4-FFF2-40B4-BE49-F238E27FC236}">
                <a16:creationId xmlns:a16="http://schemas.microsoft.com/office/drawing/2014/main" id="{D834EF15-6A8A-EA46-BB11-E3C0994F9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925513"/>
            <a:ext cx="8054975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Good/bad routing problems are good/bad for wormhole routing as well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Dimension-order routing is deadlock-free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8201E5-B1A6-3F49-8A60-7AD187D9EA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85D1C-6E21-0346-8DBB-AD338139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CD82F326-B9CD-2C41-8A1C-973D7494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7D7E258-D7BA-1F45-AE1E-1EA22DAC80E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/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F27CBBEC-082C-684E-BD3B-D9E86432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14.5  Broadcasting on a Hypercube</a:t>
            </a: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BC15C152-4380-314C-BBFF-80E930F5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D77DD077-82E9-4E41-A2F3-61394AC2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2" name="Rectangle 11">
            <a:extLst>
              <a:ext uri="{FF2B5EF4-FFF2-40B4-BE49-F238E27FC236}">
                <a16:creationId xmlns:a16="http://schemas.microsoft.com/office/drawing/2014/main" id="{401020B3-4640-174F-B0C0-BE6B210C6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3" name="Rectangle 13">
            <a:extLst>
              <a:ext uri="{FF2B5EF4-FFF2-40B4-BE49-F238E27FC236}">
                <a16:creationId xmlns:a16="http://schemas.microsoft.com/office/drawing/2014/main" id="{9DB8A1E1-BFEB-9749-9806-28208D30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4" name="Rectangle 15">
            <a:extLst>
              <a:ext uri="{FF2B5EF4-FFF2-40B4-BE49-F238E27FC236}">
                <a16:creationId xmlns:a16="http://schemas.microsoft.com/office/drawing/2014/main" id="{C1402591-EBC0-704F-992D-D1F5CF64A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5" name="Text Box 16">
            <a:extLst>
              <a:ext uri="{FF2B5EF4-FFF2-40B4-BE49-F238E27FC236}">
                <a16:creationId xmlns:a16="http://schemas.microsoft.com/office/drawing/2014/main" id="{C2EDE7F3-12D9-BD47-B820-5A8A2365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396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Flooding: applicable to any network with all-port communication</a:t>
            </a:r>
          </a:p>
        </p:txBody>
      </p:sp>
      <p:sp>
        <p:nvSpPr>
          <p:cNvPr id="47116" name="Text Box 18">
            <a:extLst>
              <a:ext uri="{FF2B5EF4-FFF2-40B4-BE49-F238E27FC236}">
                <a16:creationId xmlns:a16="http://schemas.microsoft.com/office/drawing/2014/main" id="{9837D76B-F987-A541-8DDF-4A0C4B0AC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9916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0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0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0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0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00000	Source node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00001, 00010, 00100, 01000, 10000	Neighbors</a:t>
            </a:r>
            <a:r>
              <a:rPr lang="en-US" altLang="en-US" sz="1000" b="1"/>
              <a:t> </a:t>
            </a:r>
            <a:r>
              <a:rPr lang="en-US" altLang="en-US" sz="1600" b="1"/>
              <a:t>of</a:t>
            </a:r>
            <a:r>
              <a:rPr lang="en-US" altLang="en-US" sz="1000" b="1"/>
              <a:t> </a:t>
            </a:r>
            <a:r>
              <a:rPr lang="en-US" altLang="en-US" sz="1600" b="1"/>
              <a:t>source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00011, 00101, 01001, 10001, 00110, 01010, 10010, 01100, 10100, 11000	Distance-2 nodes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00111, 01011, 10011, 01101, 10101, 11001, 01110, 10110, 11010, 11100	Distance-3 nodes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01111, 10111, 11011, 11101, 11110	Distance-4 nodes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11111  	Distance-5 node</a:t>
            </a:r>
          </a:p>
        </p:txBody>
      </p:sp>
      <p:sp>
        <p:nvSpPr>
          <p:cNvPr id="47117" name="Rectangle 21">
            <a:extLst>
              <a:ext uri="{FF2B5EF4-FFF2-40B4-BE49-F238E27FC236}">
                <a16:creationId xmlns:a16="http://schemas.microsoft.com/office/drawing/2014/main" id="{30631BDE-1261-9140-B42D-6D5D8326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7118" name="Group 24">
            <a:extLst>
              <a:ext uri="{FF2B5EF4-FFF2-40B4-BE49-F238E27FC236}">
                <a16:creationId xmlns:a16="http://schemas.microsoft.com/office/drawing/2014/main" id="{00949749-95FD-7440-BD90-CB85389348E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429000"/>
            <a:ext cx="8915400" cy="2770188"/>
            <a:chOff x="144" y="2160"/>
            <a:chExt cx="5616" cy="1745"/>
          </a:xfrm>
        </p:grpSpPr>
        <p:sp>
          <p:nvSpPr>
            <p:cNvPr id="47119" name="Text Box 19">
              <a:extLst>
                <a:ext uri="{FF2B5EF4-FFF2-40B4-BE49-F238E27FC236}">
                  <a16:creationId xmlns:a16="http://schemas.microsoft.com/office/drawing/2014/main" id="{5BA19B47-4E97-FA41-820C-B4EF1A49E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160"/>
              <a:ext cx="5472" cy="25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Binomial broadcast tree with single-port communication</a:t>
              </a:r>
            </a:p>
          </p:txBody>
        </p:sp>
        <p:graphicFrame>
          <p:nvGraphicFramePr>
            <p:cNvPr id="47120" name="Object 20">
              <a:extLst>
                <a:ext uri="{FF2B5EF4-FFF2-40B4-BE49-F238E27FC236}">
                  <a16:creationId xmlns:a16="http://schemas.microsoft.com/office/drawing/2014/main" id="{D4104A3B-76DE-0541-83B9-8ED156E4D4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448"/>
            <a:ext cx="4512" cy="1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2" r:id="rId3" imgW="4356100" imgH="1409700" progId="MSDraw.Drawing.8.2">
                    <p:embed/>
                  </p:oleObj>
                </mc:Choice>
                <mc:Fallback>
                  <p:oleObj r:id="rId3" imgW="4356100" imgH="1409700" progId="MSDraw.Drawing.8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448"/>
                          <a:ext cx="4512" cy="1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1" name="Text Box 22">
              <a:extLst>
                <a:ext uri="{FF2B5EF4-FFF2-40B4-BE49-F238E27FC236}">
                  <a16:creationId xmlns:a16="http://schemas.microsoft.com/office/drawing/2014/main" id="{796A55BE-6B98-6140-AC44-B7E7530A3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40"/>
              <a:ext cx="1152" cy="82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14.9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The binomial broadcast tree for a 5-cube.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E75AF23-AF8B-5E46-9D2D-E7B1FC1251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F34F991-6DB2-9B47-8CA2-6EA56CAA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BDD7DF55-9CC7-6A47-93B1-C917E423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0CAB76C-029D-004F-B5B8-18039E4B61B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7C795FAD-196C-884E-AED4-02A2D6AD7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Hypercube Broadcasting Algorithms</a:t>
            </a:r>
          </a:p>
        </p:txBody>
      </p:sp>
      <p:sp>
        <p:nvSpPr>
          <p:cNvPr id="48134" name="Text Box 3">
            <a:extLst>
              <a:ext uri="{FF2B5EF4-FFF2-40B4-BE49-F238E27FC236}">
                <a16:creationId xmlns:a16="http://schemas.microsoft.com/office/drawing/2014/main" id="{B345636F-F1CD-7B42-B187-0485C151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1676400" cy="2225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14.10   </a:t>
            </a:r>
            <a:r>
              <a:rPr lang="en-US" altLang="en-US" sz="2000"/>
              <a:t>Three hypercube broadcasting schemes as performed on a 4-cube. </a:t>
            </a:r>
          </a:p>
        </p:txBody>
      </p:sp>
      <p:sp>
        <p:nvSpPr>
          <p:cNvPr id="48135" name="Rectangle 4">
            <a:extLst>
              <a:ext uri="{FF2B5EF4-FFF2-40B4-BE49-F238E27FC236}">
                <a16:creationId xmlns:a16="http://schemas.microsoft.com/office/drawing/2014/main" id="{E893BA27-067E-2046-9248-B0A7E9E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136" name="Rectangle 14">
            <a:extLst>
              <a:ext uri="{FF2B5EF4-FFF2-40B4-BE49-F238E27FC236}">
                <a16:creationId xmlns:a16="http://schemas.microsoft.com/office/drawing/2014/main" id="{05B765E9-320B-1240-872E-F709AEF8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137" name="Rectangle 16">
            <a:extLst>
              <a:ext uri="{FF2B5EF4-FFF2-40B4-BE49-F238E27FC236}">
                <a16:creationId xmlns:a16="http://schemas.microsoft.com/office/drawing/2014/main" id="{9493B824-BCC1-304E-AFC4-2DC181A3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8138" name="Object 15">
            <a:extLst>
              <a:ext uri="{FF2B5EF4-FFF2-40B4-BE49-F238E27FC236}">
                <a16:creationId xmlns:a16="http://schemas.microsoft.com/office/drawing/2014/main" id="{FA2C9B63-90E5-B54C-8E67-D61364D0F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6858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r:id="rId3" imgW="5499100" imgH="4356100" progId="MSDraw.Drawing.8.2">
                  <p:embed/>
                </p:oleObj>
              </mc:Choice>
              <mc:Fallback>
                <p:oleObj r:id="rId3" imgW="5499100" imgH="43561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9" name="Group 17">
            <a:extLst>
              <a:ext uri="{FF2B5EF4-FFF2-40B4-BE49-F238E27FC236}">
                <a16:creationId xmlns:a16="http://schemas.microsoft.com/office/drawing/2014/main" id="{372333C6-A1EA-3D43-9EB7-CF36162BB66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33800"/>
            <a:ext cx="1323975" cy="1250950"/>
            <a:chOff x="4416" y="912"/>
            <a:chExt cx="834" cy="788"/>
          </a:xfrm>
        </p:grpSpPr>
        <p:sp>
          <p:nvSpPr>
            <p:cNvPr id="48142" name="Line 18">
              <a:extLst>
                <a:ext uri="{FF2B5EF4-FFF2-40B4-BE49-F238E27FC236}">
                  <a16:creationId xmlns:a16="http://schemas.microsoft.com/office/drawing/2014/main" id="{99278E74-6F71-174F-BA12-4A7FCF098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19">
              <a:extLst>
                <a:ext uri="{FF2B5EF4-FFF2-40B4-BE49-F238E27FC236}">
                  <a16:creationId xmlns:a16="http://schemas.microsoft.com/office/drawing/2014/main" id="{DAF6B8FA-28E5-1044-AE1B-578C38C28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20">
              <a:extLst>
                <a:ext uri="{FF2B5EF4-FFF2-40B4-BE49-F238E27FC236}">
                  <a16:creationId xmlns:a16="http://schemas.microsoft.com/office/drawing/2014/main" id="{6D5BED40-B297-CC40-A98A-C2313D2AE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21">
              <a:extLst>
                <a:ext uri="{FF2B5EF4-FFF2-40B4-BE49-F238E27FC236}">
                  <a16:creationId xmlns:a16="http://schemas.microsoft.com/office/drawing/2014/main" id="{9A376D81-EEA4-C24C-B9D8-1F5B25205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48146" name="Text Box 22">
              <a:extLst>
                <a:ext uri="{FF2B5EF4-FFF2-40B4-BE49-F238E27FC236}">
                  <a16:creationId xmlns:a16="http://schemas.microsoft.com/office/drawing/2014/main" id="{0318C791-D687-0648-9828-4D872936F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48147" name="Text Box 23">
              <a:extLst>
                <a:ext uri="{FF2B5EF4-FFF2-40B4-BE49-F238E27FC236}">
                  <a16:creationId xmlns:a16="http://schemas.microsoft.com/office/drawing/2014/main" id="{AF0669B0-87F3-464D-81AD-84AF65EEC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  <p:sp>
        <p:nvSpPr>
          <p:cNvPr id="48140" name="Line 24">
            <a:extLst>
              <a:ext uri="{FF2B5EF4-FFF2-40B4-BE49-F238E27FC236}">
                <a16:creationId xmlns:a16="http://schemas.microsoft.com/office/drawing/2014/main" id="{DEA30557-175A-574E-BEFD-4BBC4C698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267200"/>
            <a:ext cx="762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25">
            <a:extLst>
              <a:ext uri="{FF2B5EF4-FFF2-40B4-BE49-F238E27FC236}">
                <a16:creationId xmlns:a16="http://schemas.microsoft.com/office/drawing/2014/main" id="{E06D5E0A-240B-DE48-94AF-C4DA6EE1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0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Dim 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2070B2-F077-7748-B5BA-54255CE3B0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96466C0-4E42-1245-9339-F00C10A9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62B2DA31-8F2D-AA43-910B-332EFAD4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82636FD-06AE-6448-93D3-E6EA308471F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22CFE9B2-FB09-AF4C-BB60-5C11BD533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14.6  Adaptive and Fault-Tolerant Routing</a:t>
            </a: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07F9C355-C1D3-BF42-AEA5-3AB45471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59" name="Text Box 8">
            <a:extLst>
              <a:ext uri="{FF2B5EF4-FFF2-40B4-BE49-F238E27FC236}">
                <a16:creationId xmlns:a16="http://schemas.microsoft.com/office/drawing/2014/main" id="{DC1972C5-2657-774D-9704-70A3D16B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82000" cy="1860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There are up to </a:t>
            </a:r>
            <a:r>
              <a:rPr lang="en-US" altLang="en-US" sz="2000" i="1"/>
              <a:t>q</a:t>
            </a:r>
            <a:r>
              <a:rPr lang="en-US" altLang="en-US" sz="2000"/>
              <a:t> node-disjoint and edge-disjoint shortest paths between any node pairs in a </a:t>
            </a:r>
            <a:r>
              <a:rPr lang="en-US" altLang="en-US" sz="2000" i="1"/>
              <a:t>q</a:t>
            </a:r>
            <a:r>
              <a:rPr lang="en-US" altLang="en-US" sz="2000"/>
              <a:t>-cube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Thus, one can route messages around congested or failed nodes/links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useful notion for designing adaptive wormhole routing algorithms is that of virtual communication networks</a:t>
            </a:r>
          </a:p>
        </p:txBody>
      </p:sp>
      <p:sp>
        <p:nvSpPr>
          <p:cNvPr id="49160" name="Rectangle 12">
            <a:extLst>
              <a:ext uri="{FF2B5EF4-FFF2-40B4-BE49-F238E27FC236}">
                <a16:creationId xmlns:a16="http://schemas.microsoft.com/office/drawing/2014/main" id="{53379138-E880-024A-B0FD-9CB2FE0E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61" name="Text Box 14">
            <a:extLst>
              <a:ext uri="{FF2B5EF4-FFF2-40B4-BE49-F238E27FC236}">
                <a16:creationId xmlns:a16="http://schemas.microsoft.com/office/drawing/2014/main" id="{900345E4-1AE7-F741-B663-2DA399D0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24200"/>
            <a:ext cx="3581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Each of the two subnetworks in Fig. 14.11 is acyclic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Hence, any routing scheme that begins by using links in subnet 0, at some point switches the path to subnet 1, and from then on remains in subnet 1, is deadlock-free</a:t>
            </a:r>
          </a:p>
        </p:txBody>
      </p:sp>
      <p:sp>
        <p:nvSpPr>
          <p:cNvPr id="49162" name="Rectangle 17">
            <a:extLst>
              <a:ext uri="{FF2B5EF4-FFF2-40B4-BE49-F238E27FC236}">
                <a16:creationId xmlns:a16="http://schemas.microsoft.com/office/drawing/2014/main" id="{4336BDD8-DEC4-6D47-994E-9520DC51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9163" name="Group 19">
            <a:extLst>
              <a:ext uri="{FF2B5EF4-FFF2-40B4-BE49-F238E27FC236}">
                <a16:creationId xmlns:a16="http://schemas.microsoft.com/office/drawing/2014/main" id="{D5E731E7-0A43-2847-9729-55E0744B07B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5600"/>
            <a:ext cx="4953000" cy="3140075"/>
            <a:chOff x="144" y="1824"/>
            <a:chExt cx="3120" cy="1978"/>
          </a:xfrm>
        </p:grpSpPr>
        <p:graphicFrame>
          <p:nvGraphicFramePr>
            <p:cNvPr id="49165" name="Object 16">
              <a:extLst>
                <a:ext uri="{FF2B5EF4-FFF2-40B4-BE49-F238E27FC236}">
                  <a16:creationId xmlns:a16="http://schemas.microsoft.com/office/drawing/2014/main" id="{2A1897D9-9E29-D347-ABCA-6563902893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1824"/>
            <a:ext cx="3120" cy="1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7" r:id="rId3" imgW="2921000" imgH="1485900" progId="MSDraw.Drawing.8.2">
                    <p:embed/>
                  </p:oleObj>
                </mc:Choice>
                <mc:Fallback>
                  <p:oleObj r:id="rId3" imgW="2921000" imgH="1485900" progId="MSDraw.Drawing.8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824"/>
                          <a:ext cx="3120" cy="1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" name="Text Box 18">
              <a:extLst>
                <a:ext uri="{FF2B5EF4-FFF2-40B4-BE49-F238E27FC236}">
                  <a16:creationId xmlns:a16="http://schemas.microsoft.com/office/drawing/2014/main" id="{E06FE832-35C5-1547-9004-D31E58F81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60"/>
              <a:ext cx="2928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14.11   </a:t>
              </a:r>
              <a:r>
                <a:rPr lang="en-US" altLang="en-US" sz="2000"/>
                <a:t>Partitioning a 3-cube into subnetworks for deadlock-free routing. 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57824E-E1BD-2049-94AC-01A9F0073505}"/>
              </a:ext>
            </a:extLst>
          </p:cNvPr>
          <p:cNvCxnSpPr/>
          <p:nvPr/>
        </p:nvCxnSpPr>
        <p:spPr>
          <a:xfrm>
            <a:off x="1066800" y="3276600"/>
            <a:ext cx="533400" cy="16002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2B2E0CCF-7FB8-E847-9895-639F420E6C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8062C82-6DEC-F244-BEC3-9A876EFF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0131005E-5795-0C47-89EB-B1B04AF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7617BEC-E6D8-AF46-BD73-4AFD864DFB9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/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2288E2BD-259E-9C41-96B4-9B85E6B6D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B1ACBE3F-0787-F848-9255-64617A78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3" name="Rectangle 4">
            <a:extLst>
              <a:ext uri="{FF2B5EF4-FFF2-40B4-BE49-F238E27FC236}">
                <a16:creationId xmlns:a16="http://schemas.microsoft.com/office/drawing/2014/main" id="{EF0560FF-C512-7C4D-96CE-3ED8C4F7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4" name="Text Box 5">
            <a:extLst>
              <a:ext uri="{FF2B5EF4-FFF2-40B4-BE49-F238E27FC236}">
                <a16:creationId xmlns:a16="http://schemas.microsoft.com/office/drawing/2014/main" id="{326B0F75-6AAC-A548-A1BA-25ED7C8E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4800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fault diameter of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 is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+ 1.</a:t>
            </a:r>
            <a:endParaRPr lang="en-US" altLang="en-US" sz="2000"/>
          </a:p>
        </p:txBody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BAFAFEE6-F2A5-CA41-ABE7-B490CAE2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Robustness of the Hypercube</a:t>
            </a:r>
          </a:p>
        </p:txBody>
      </p:sp>
      <p:sp>
        <p:nvSpPr>
          <p:cNvPr id="50186" name="Rectangle 12">
            <a:extLst>
              <a:ext uri="{FF2B5EF4-FFF2-40B4-BE49-F238E27FC236}">
                <a16:creationId xmlns:a16="http://schemas.microsoft.com/office/drawing/2014/main" id="{4770F223-2BF5-8648-AF48-7F9D7D08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0187" name="Object 13">
            <a:extLst>
              <a:ext uri="{FF2B5EF4-FFF2-40B4-BE49-F238E27FC236}">
                <a16:creationId xmlns:a16="http://schemas.microsoft.com/office/drawing/2014/main" id="{4EB152A8-4235-D146-91FE-70D09CBB02E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505200" y="12192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r:id="rId3" imgW="2070100" imgH="2006600" progId="MSDraw.Drawing.8.2">
                  <p:embed/>
                </p:oleObj>
              </mc:Choice>
              <mc:Fallback>
                <p:oleObj r:id="rId3" imgW="2070100" imgH="20066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192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Text Box 18">
            <a:extLst>
              <a:ext uri="{FF2B5EF4-FFF2-40B4-BE49-F238E27FC236}">
                <a16:creationId xmlns:a16="http://schemas.microsoft.com/office/drawing/2014/main" id="{98A8FD1D-07FA-6D44-A8C9-CC89C965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Source</a:t>
            </a:r>
          </a:p>
        </p:txBody>
      </p:sp>
      <p:grpSp>
        <p:nvGrpSpPr>
          <p:cNvPr id="50189" name="Group 28">
            <a:extLst>
              <a:ext uri="{FF2B5EF4-FFF2-40B4-BE49-F238E27FC236}">
                <a16:creationId xmlns:a16="http://schemas.microsoft.com/office/drawing/2014/main" id="{16978122-D39E-6C40-B540-1A9315A0ABC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24000"/>
            <a:ext cx="1524000" cy="3124200"/>
            <a:chOff x="2976" y="960"/>
            <a:chExt cx="960" cy="1968"/>
          </a:xfrm>
        </p:grpSpPr>
        <p:sp>
          <p:nvSpPr>
            <p:cNvPr id="50208" name="Line 19">
              <a:extLst>
                <a:ext uri="{FF2B5EF4-FFF2-40B4-BE49-F238E27FC236}">
                  <a16:creationId xmlns:a16="http://schemas.microsoft.com/office/drawing/2014/main" id="{3F18132C-7663-9945-A240-4D2F68742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960"/>
              <a:ext cx="288" cy="432"/>
            </a:xfrm>
            <a:prstGeom prst="line">
              <a:avLst/>
            </a:prstGeom>
            <a:noFill/>
            <a:ln w="57150">
              <a:solidFill>
                <a:srgbClr val="24922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20">
              <a:extLst>
                <a:ext uri="{FF2B5EF4-FFF2-40B4-BE49-F238E27FC236}">
                  <a16:creationId xmlns:a16="http://schemas.microsoft.com/office/drawing/2014/main" id="{46216FCC-1292-924D-8C26-319700CCC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1392"/>
              <a:ext cx="528" cy="480"/>
            </a:xfrm>
            <a:prstGeom prst="line">
              <a:avLst/>
            </a:prstGeom>
            <a:noFill/>
            <a:ln w="57150">
              <a:solidFill>
                <a:srgbClr val="24922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21">
              <a:extLst>
                <a:ext uri="{FF2B5EF4-FFF2-40B4-BE49-F238E27FC236}">
                  <a16:creationId xmlns:a16="http://schemas.microsoft.com/office/drawing/2014/main" id="{8DFDDAD4-4841-0240-A30C-42E6F3083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872"/>
              <a:ext cx="864" cy="0"/>
            </a:xfrm>
            <a:prstGeom prst="line">
              <a:avLst/>
            </a:prstGeom>
            <a:noFill/>
            <a:ln w="57150">
              <a:solidFill>
                <a:srgbClr val="24922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22">
              <a:extLst>
                <a:ext uri="{FF2B5EF4-FFF2-40B4-BE49-F238E27FC236}">
                  <a16:creationId xmlns:a16="http://schemas.microsoft.com/office/drawing/2014/main" id="{F72FE64B-36CE-8445-85AF-8DBBCE684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872"/>
              <a:ext cx="0" cy="768"/>
            </a:xfrm>
            <a:prstGeom prst="line">
              <a:avLst/>
            </a:prstGeom>
            <a:noFill/>
            <a:ln w="57150">
              <a:solidFill>
                <a:srgbClr val="24922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23">
              <a:extLst>
                <a:ext uri="{FF2B5EF4-FFF2-40B4-BE49-F238E27FC236}">
                  <a16:creationId xmlns:a16="http://schemas.microsoft.com/office/drawing/2014/main" id="{8EDC43E4-FC9F-A844-B46D-87058AC99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40"/>
              <a:ext cx="96" cy="288"/>
            </a:xfrm>
            <a:prstGeom prst="line">
              <a:avLst/>
            </a:prstGeom>
            <a:noFill/>
            <a:ln w="57150">
              <a:solidFill>
                <a:srgbClr val="24922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25">
            <a:extLst>
              <a:ext uri="{FF2B5EF4-FFF2-40B4-BE49-F238E27FC236}">
                <a16:creationId xmlns:a16="http://schemas.microsoft.com/office/drawing/2014/main" id="{33EB84A3-AA89-ED43-B61A-3EA6A2CA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Destination</a:t>
            </a:r>
          </a:p>
        </p:txBody>
      </p:sp>
      <p:grpSp>
        <p:nvGrpSpPr>
          <p:cNvPr id="50191" name="Group 32">
            <a:extLst>
              <a:ext uri="{FF2B5EF4-FFF2-40B4-BE49-F238E27FC236}">
                <a16:creationId xmlns:a16="http://schemas.microsoft.com/office/drawing/2014/main" id="{4159969F-B168-314B-B974-A1545A79E29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19200"/>
            <a:ext cx="5181600" cy="2759075"/>
            <a:chOff x="1728" y="768"/>
            <a:chExt cx="3264" cy="1738"/>
          </a:xfrm>
        </p:grpSpPr>
        <p:sp>
          <p:nvSpPr>
            <p:cNvPr id="50204" name="Text Box 15">
              <a:extLst>
                <a:ext uri="{FF2B5EF4-FFF2-40B4-BE49-F238E27FC236}">
                  <a16:creationId xmlns:a16="http://schemas.microsoft.com/office/drawing/2014/main" id="{FCA37D50-E7CA-D04C-B8C3-2A060A8CD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440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E40000"/>
                  </a:solidFill>
                </a:rPr>
                <a:t>X</a:t>
              </a:r>
            </a:p>
          </p:txBody>
        </p:sp>
        <p:sp>
          <p:nvSpPr>
            <p:cNvPr id="50205" name="Text Box 16">
              <a:extLst>
                <a:ext uri="{FF2B5EF4-FFF2-40B4-BE49-F238E27FC236}">
                  <a16:creationId xmlns:a16="http://schemas.microsoft.com/office/drawing/2014/main" id="{88C8DE72-28A8-EE44-BB08-34114C28D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76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E40000"/>
                  </a:solidFill>
                </a:rPr>
                <a:t>X</a:t>
              </a:r>
            </a:p>
          </p:txBody>
        </p:sp>
        <p:sp>
          <p:nvSpPr>
            <p:cNvPr id="50206" name="Text Box 17">
              <a:extLst>
                <a:ext uri="{FF2B5EF4-FFF2-40B4-BE49-F238E27FC236}">
                  <a16:creationId xmlns:a16="http://schemas.microsoft.com/office/drawing/2014/main" id="{6AC7433D-E1A2-4E42-B726-E6B070C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E40000"/>
                  </a:solidFill>
                </a:rPr>
                <a:t>X</a:t>
              </a:r>
            </a:p>
          </p:txBody>
        </p:sp>
        <p:sp>
          <p:nvSpPr>
            <p:cNvPr id="50207" name="Text Box 26">
              <a:extLst>
                <a:ext uri="{FF2B5EF4-FFF2-40B4-BE49-F238E27FC236}">
                  <a16:creationId xmlns:a16="http://schemas.microsoft.com/office/drawing/2014/main" id="{7D76E2B0-2405-1D41-B3A5-39232E0F3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84"/>
              <a:ext cx="7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E40000"/>
                  </a:solidFill>
                </a:rPr>
                <a:t>Three faulty nodes</a:t>
              </a:r>
            </a:p>
          </p:txBody>
        </p:sp>
      </p:grpSp>
      <p:sp>
        <p:nvSpPr>
          <p:cNvPr id="50192" name="Text Box 27">
            <a:extLst>
              <a:ext uri="{FF2B5EF4-FFF2-40B4-BE49-F238E27FC236}">
                <a16:creationId xmlns:a16="http://schemas.microsoft.com/office/drawing/2014/main" id="{CA109057-4B3D-AD40-95C2-1C9A89A3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454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node that is furthest from S is not its diametrically opposite node in the fault-free hypercube</a:t>
            </a:r>
          </a:p>
        </p:txBody>
      </p:sp>
      <p:sp>
        <p:nvSpPr>
          <p:cNvPr id="50193" name="Text Box 29">
            <a:extLst>
              <a:ext uri="{FF2B5EF4-FFF2-40B4-BE49-F238E27FC236}">
                <a16:creationId xmlns:a16="http://schemas.microsoft.com/office/drawing/2014/main" id="{51A087F6-C303-9C47-9023-2C0FD026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19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50194" name="Text Box 31">
            <a:extLst>
              <a:ext uri="{FF2B5EF4-FFF2-40B4-BE49-F238E27FC236}">
                <a16:creationId xmlns:a16="http://schemas.microsoft.com/office/drawing/2014/main" id="{DEC75B67-DD85-544F-931B-85C2F0A8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Rich connectivity provides many alternate paths for message routing</a:t>
            </a:r>
          </a:p>
        </p:txBody>
      </p:sp>
      <p:grpSp>
        <p:nvGrpSpPr>
          <p:cNvPr id="50195" name="Group 33">
            <a:extLst>
              <a:ext uri="{FF2B5EF4-FFF2-40B4-BE49-F238E27FC236}">
                <a16:creationId xmlns:a16="http://schemas.microsoft.com/office/drawing/2014/main" id="{64CA0394-5E23-B244-A460-EC0F9A305FB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1323975" cy="1250950"/>
            <a:chOff x="4416" y="912"/>
            <a:chExt cx="834" cy="788"/>
          </a:xfrm>
        </p:grpSpPr>
        <p:sp>
          <p:nvSpPr>
            <p:cNvPr id="50198" name="Line 34">
              <a:extLst>
                <a:ext uri="{FF2B5EF4-FFF2-40B4-BE49-F238E27FC236}">
                  <a16:creationId xmlns:a16="http://schemas.microsoft.com/office/drawing/2014/main" id="{9689BEE8-C18F-044D-8763-098A723A3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35">
              <a:extLst>
                <a:ext uri="{FF2B5EF4-FFF2-40B4-BE49-F238E27FC236}">
                  <a16:creationId xmlns:a16="http://schemas.microsoft.com/office/drawing/2014/main" id="{D6D5A60A-3FF6-4C4C-AF1F-D3AEC8F36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36">
              <a:extLst>
                <a:ext uri="{FF2B5EF4-FFF2-40B4-BE49-F238E27FC236}">
                  <a16:creationId xmlns:a16="http://schemas.microsoft.com/office/drawing/2014/main" id="{A709BE8B-275E-8C4B-AFA1-ADB43BEBF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1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Text Box 37">
              <a:extLst>
                <a:ext uri="{FF2B5EF4-FFF2-40B4-BE49-F238E27FC236}">
                  <a16:creationId xmlns:a16="http://schemas.microsoft.com/office/drawing/2014/main" id="{508AA636-050B-7A4E-84A1-2D1C7CBA0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1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0</a:t>
              </a:r>
            </a:p>
          </p:txBody>
        </p:sp>
        <p:sp>
          <p:nvSpPr>
            <p:cNvPr id="50202" name="Text Box 38">
              <a:extLst>
                <a:ext uri="{FF2B5EF4-FFF2-40B4-BE49-F238E27FC236}">
                  <a16:creationId xmlns:a16="http://schemas.microsoft.com/office/drawing/2014/main" id="{A9F1C7EA-105A-424D-A5A5-756B1AD43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8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1</a:t>
              </a:r>
            </a:p>
          </p:txBody>
        </p:sp>
        <p:sp>
          <p:nvSpPr>
            <p:cNvPr id="50203" name="Text Box 39">
              <a:extLst>
                <a:ext uri="{FF2B5EF4-FFF2-40B4-BE49-F238E27FC236}">
                  <a16:creationId xmlns:a16="http://schemas.microsoft.com/office/drawing/2014/main" id="{453FCF5F-4222-0D42-9482-31FE1AF04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1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Dim 2</a:t>
              </a:r>
            </a:p>
          </p:txBody>
        </p:sp>
      </p:grpSp>
      <p:sp>
        <p:nvSpPr>
          <p:cNvPr id="50196" name="Line 40">
            <a:extLst>
              <a:ext uri="{FF2B5EF4-FFF2-40B4-BE49-F238E27FC236}">
                <a16:creationId xmlns:a16="http://schemas.microsoft.com/office/drawing/2014/main" id="{A2C1E852-7CC8-D649-AA55-79AC0A283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971800"/>
            <a:ext cx="762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41">
            <a:extLst>
              <a:ext uri="{FF2B5EF4-FFF2-40B4-BE49-F238E27FC236}">
                <a16:creationId xmlns:a16="http://schemas.microsoft.com/office/drawing/2014/main" id="{DFA3B6A9-719E-1543-AD02-4D354453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76600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Dim 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14CAC2F-E064-C543-99A9-2165559897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EC6B386-146D-814E-846A-CA3D6A99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33B5A901-692F-9149-9E80-3C3EB56D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DF40F1D-888E-DB45-B46B-2AD3A19E04A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27F2D3FF-9B6B-AD41-8174-B9129478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15  Other Hypercubic Architectures</a:t>
            </a:r>
          </a:p>
        </p:txBody>
      </p:sp>
      <p:sp>
        <p:nvSpPr>
          <p:cNvPr id="51206" name="Text Box 3">
            <a:extLst>
              <a:ext uri="{FF2B5EF4-FFF2-40B4-BE49-F238E27FC236}">
                <a16:creationId xmlns:a16="http://schemas.microsoft.com/office/drawing/2014/main" id="{9C223E0F-5D58-A04A-A2A8-CBD5E96D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Learn how the hypercube can be generalized or extended: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Develop algorithms for our derived architectures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Compare these architectures based on various criteria</a:t>
            </a:r>
          </a:p>
        </p:txBody>
      </p:sp>
      <p:graphicFrame>
        <p:nvGraphicFramePr>
          <p:cNvPr id="198660" name="Group 4">
            <a:extLst>
              <a:ext uri="{FF2B5EF4-FFF2-40B4-BE49-F238E27FC236}">
                <a16:creationId xmlns:a16="http://schemas.microsoft.com/office/drawing/2014/main" id="{4F625D9F-1AD1-3C41-BEEB-B4DCAD1463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15.1   Modified and Generalized Hypercubes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15.2   Butterfly and Permutation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15.3   Plus-or-Minus-2</a:t>
                      </a:r>
                      <a:r>
                        <a:rPr kumimoji="0" lang="en-US" alt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Network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15.4   The Cube-Connected Cycles Network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15.5   Shuffle and Shuffle-Exchange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15.6   That’s Not All, Folks!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8362AF-89EE-FF47-A983-DF6F2F906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0774697-C5C4-3743-B9B7-685F5CD5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83972359-2B04-DE44-905E-35F9FF7F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44506BE-36F9-0D4E-9514-6F982CDDBC5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A30BA021-E1BC-0745-9638-E7734FDB9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200"/>
              <a:t>15.1  Modified and Generalized Hypercubes</a:t>
            </a:r>
          </a:p>
        </p:txBody>
      </p:sp>
      <p:sp>
        <p:nvSpPr>
          <p:cNvPr id="52230" name="Text Box 3">
            <a:extLst>
              <a:ext uri="{FF2B5EF4-FFF2-40B4-BE49-F238E27FC236}">
                <a16:creationId xmlns:a16="http://schemas.microsoft.com/office/drawing/2014/main" id="{AF41538C-E0E6-E743-A03E-4A3EDCF9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3400"/>
            <a:ext cx="4953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   </a:t>
            </a:r>
            <a:r>
              <a:rPr lang="en-US" altLang="en-US" sz="2000"/>
              <a:t>Deriving a twisted 3-cube by redirecting two links in a 4-cycle.</a:t>
            </a:r>
          </a:p>
        </p:txBody>
      </p:sp>
      <p:sp>
        <p:nvSpPr>
          <p:cNvPr id="52231" name="Rectangle 4">
            <a:extLst>
              <a:ext uri="{FF2B5EF4-FFF2-40B4-BE49-F238E27FC236}">
                <a16:creationId xmlns:a16="http://schemas.microsoft.com/office/drawing/2014/main" id="{BF227476-F0CC-104C-A036-77B4CB7E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2" name="Rectangle 7">
            <a:extLst>
              <a:ext uri="{FF2B5EF4-FFF2-40B4-BE49-F238E27FC236}">
                <a16:creationId xmlns:a16="http://schemas.microsoft.com/office/drawing/2014/main" id="{1B099C2C-4C99-8943-BE2C-CE674EBE9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3" name="Rectangle 30">
            <a:extLst>
              <a:ext uri="{FF2B5EF4-FFF2-40B4-BE49-F238E27FC236}">
                <a16:creationId xmlns:a16="http://schemas.microsoft.com/office/drawing/2014/main" id="{5DDD60E0-91F3-0E45-867D-7B2E6ACEA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4" name="Rectangle 36">
            <a:extLst>
              <a:ext uri="{FF2B5EF4-FFF2-40B4-BE49-F238E27FC236}">
                <a16:creationId xmlns:a16="http://schemas.microsoft.com/office/drawing/2014/main" id="{3BC3EF44-6CDC-0C4C-9399-394E74B8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2235" name="Object 35">
            <a:extLst>
              <a:ext uri="{FF2B5EF4-FFF2-40B4-BE49-F238E27FC236}">
                <a16:creationId xmlns:a16="http://schemas.microsoft.com/office/drawing/2014/main" id="{EEE622D7-8774-6A40-A3E9-5D2E348E4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143000"/>
          <a:ext cx="617220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r:id="rId3" imgW="2933700" imgH="1447800" progId="MSDraw.Drawing.8.2">
                  <p:embed/>
                </p:oleObj>
              </mc:Choice>
              <mc:Fallback>
                <p:oleObj r:id="rId3" imgW="2933700" imgH="1447800" progId="MSDraw.Drawing.8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17220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Rectangle 39">
            <a:extLst>
              <a:ext uri="{FF2B5EF4-FFF2-40B4-BE49-F238E27FC236}">
                <a16:creationId xmlns:a16="http://schemas.microsoft.com/office/drawing/2014/main" id="{21ED5D0B-5A89-DE42-9302-2435F021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7" name="Text Box 40">
            <a:extLst>
              <a:ext uri="{FF2B5EF4-FFF2-40B4-BE49-F238E27FC236}">
                <a16:creationId xmlns:a16="http://schemas.microsoft.com/office/drawing/2014/main" id="{14E8341C-FF77-FA4D-8E6B-39A4F987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Diameter is one less than the original hypercube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753277-785B-1342-AF73-297E4040D1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69DDAC8-C588-2047-BEAD-23892F7E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5583C997-F2F6-1F49-8FE0-4BBF9135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D303472-3467-8146-9927-519A90B4703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/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B3A98280-38E5-DF46-AC2C-E5483050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Folded Hypercubes</a:t>
            </a: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CF8FD105-088E-1C47-A567-AE6F81BA7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3255" name="Rectangle 5">
            <a:extLst>
              <a:ext uri="{FF2B5EF4-FFF2-40B4-BE49-F238E27FC236}">
                <a16:creationId xmlns:a16="http://schemas.microsoft.com/office/drawing/2014/main" id="{DDDFC183-2DCD-384B-B2FC-2BF13C155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3256" name="Rectangle 6">
            <a:extLst>
              <a:ext uri="{FF2B5EF4-FFF2-40B4-BE49-F238E27FC236}">
                <a16:creationId xmlns:a16="http://schemas.microsoft.com/office/drawing/2014/main" id="{F59FD349-342F-D04E-8A93-C457863E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3257" name="Rectangle 7">
            <a:extLst>
              <a:ext uri="{FF2B5EF4-FFF2-40B4-BE49-F238E27FC236}">
                <a16:creationId xmlns:a16="http://schemas.microsoft.com/office/drawing/2014/main" id="{641FA971-DF70-BA44-A910-AF025B5C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3258" name="Rectangle 8">
            <a:extLst>
              <a:ext uri="{FF2B5EF4-FFF2-40B4-BE49-F238E27FC236}">
                <a16:creationId xmlns:a16="http://schemas.microsoft.com/office/drawing/2014/main" id="{6CB3E0EE-0814-F745-AF99-6E40B6DC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3259" name="Text Box 10">
            <a:extLst>
              <a:ext uri="{FF2B5EF4-FFF2-40B4-BE49-F238E27FC236}">
                <a16:creationId xmlns:a16="http://schemas.microsoft.com/office/drawing/2014/main" id="{85C86BC2-E9D0-C947-993D-C92E09E0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28956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15.2   </a:t>
            </a:r>
            <a:r>
              <a:rPr lang="en-US" altLang="en-US" sz="2000"/>
              <a:t>Deriving a folded 3-cube by adding four diametral links.</a:t>
            </a:r>
          </a:p>
        </p:txBody>
      </p:sp>
      <p:sp>
        <p:nvSpPr>
          <p:cNvPr id="53260" name="Rectangle 11">
            <a:extLst>
              <a:ext uri="{FF2B5EF4-FFF2-40B4-BE49-F238E27FC236}">
                <a16:creationId xmlns:a16="http://schemas.microsoft.com/office/drawing/2014/main" id="{24D3BF84-83D2-6B41-AE04-8E5541B9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3261" name="Object 12">
            <a:extLst>
              <a:ext uri="{FF2B5EF4-FFF2-40B4-BE49-F238E27FC236}">
                <a16:creationId xmlns:a16="http://schemas.microsoft.com/office/drawing/2014/main" id="{D77BA8AD-5529-1147-BD60-AD5108623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762000"/>
          <a:ext cx="5410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r:id="rId3" imgW="2921000" imgH="1435100" progId="MSDraw.Drawing.8.2">
                  <p:embed/>
                </p:oleObj>
              </mc:Choice>
              <mc:Fallback>
                <p:oleObj r:id="rId3" imgW="2921000" imgH="14351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62000"/>
                        <a:ext cx="5410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4">
            <a:extLst>
              <a:ext uri="{FF2B5EF4-FFF2-40B4-BE49-F238E27FC236}">
                <a16:creationId xmlns:a16="http://schemas.microsoft.com/office/drawing/2014/main" id="{D48A3EC8-910B-E54C-B88B-277472E0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3263" name="Group 15">
            <a:extLst>
              <a:ext uri="{FF2B5EF4-FFF2-40B4-BE49-F238E27FC236}">
                <a16:creationId xmlns:a16="http://schemas.microsoft.com/office/drawing/2014/main" id="{88F2E741-F987-894C-8E9B-440D7433849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352800"/>
            <a:ext cx="8458200" cy="2819400"/>
            <a:chOff x="144" y="2112"/>
            <a:chExt cx="5328" cy="1776"/>
          </a:xfrm>
        </p:grpSpPr>
        <p:sp>
          <p:nvSpPr>
            <p:cNvPr id="53265" name="Text Box 3">
              <a:extLst>
                <a:ext uri="{FF2B5EF4-FFF2-40B4-BE49-F238E27FC236}">
                  <a16:creationId xmlns:a16="http://schemas.microsoft.com/office/drawing/2014/main" id="{5DD06DA8-1552-7C4A-ADF5-86843AD25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48"/>
              <a:ext cx="1200" cy="121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15.3 </a:t>
              </a:r>
              <a:r>
                <a:rPr lang="en-US" altLang="en-US" sz="2000"/>
                <a:t>Folded 3-cube viewed as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3-cube with a redundant dimension.</a:t>
              </a:r>
            </a:p>
          </p:txBody>
        </p:sp>
        <p:graphicFrame>
          <p:nvGraphicFramePr>
            <p:cNvPr id="53266" name="Object 13">
              <a:extLst>
                <a:ext uri="{FF2B5EF4-FFF2-40B4-BE49-F238E27FC236}">
                  <a16:creationId xmlns:a16="http://schemas.microsoft.com/office/drawing/2014/main" id="{93C7BC1C-604C-3C43-8EA5-BE35253F8B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2112"/>
            <a:ext cx="4128" cy="1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8" r:id="rId5" imgW="3543300" imgH="1587500" progId="MSDraw.Drawing.8.2">
                    <p:embed/>
                  </p:oleObj>
                </mc:Choice>
                <mc:Fallback>
                  <p:oleObj r:id="rId5" imgW="3543300" imgH="1587500" progId="MSDraw.Drawing.8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112"/>
                          <a:ext cx="4128" cy="1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64" name="Text Box 16">
            <a:extLst>
              <a:ext uri="{FF2B5EF4-FFF2-40B4-BE49-F238E27FC236}">
                <a16:creationId xmlns:a16="http://schemas.microsoft.com/office/drawing/2014/main" id="{8D0F4E02-432C-1344-990E-49045326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Diameter is half that of the original hypercube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459008-1894-CB41-896B-B863CAC8B9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700CC3-944F-0745-A072-2FE1504A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C0918D97-1A80-6945-9A82-74A3F418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128A249-1608-4D41-8B2B-7F19A4501EA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C27A12BF-FCA7-FC46-AB39-2B528772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13.1  Definition and Main Properties</a:t>
            </a:r>
          </a:p>
        </p:txBody>
      </p:sp>
      <p:sp>
        <p:nvSpPr>
          <p:cNvPr id="8198" name="Rectangle 1040">
            <a:extLst>
              <a:ext uri="{FF2B5EF4-FFF2-40B4-BE49-F238E27FC236}">
                <a16:creationId xmlns:a16="http://schemas.microsoft.com/office/drawing/2014/main" id="{937FA95A-3602-D34D-BC11-373ED8B5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9" name="Rectangle 1042">
            <a:extLst>
              <a:ext uri="{FF2B5EF4-FFF2-40B4-BE49-F238E27FC236}">
                <a16:creationId xmlns:a16="http://schemas.microsoft.com/office/drawing/2014/main" id="{AA045F84-56D5-E147-92CC-42986562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00" name="Rectangle 1045">
            <a:extLst>
              <a:ext uri="{FF2B5EF4-FFF2-40B4-BE49-F238E27FC236}">
                <a16:creationId xmlns:a16="http://schemas.microsoft.com/office/drawing/2014/main" id="{E5A1A952-33CC-EA42-9329-6846F0A1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201" name="Object 1044">
            <a:extLst>
              <a:ext uri="{FF2B5EF4-FFF2-40B4-BE49-F238E27FC236}">
                <a16:creationId xmlns:a16="http://schemas.microsoft.com/office/drawing/2014/main" id="{50E15B76-3A2E-574A-8B84-DE2A5BD7B6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838200"/>
          <a:ext cx="7239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3" imgW="5575300" imgH="2235200" progId="MSDraw.Drawing.8.2">
                  <p:embed/>
                </p:oleObj>
              </mc:Choice>
              <mc:Fallback>
                <p:oleObj r:id="rId3" imgW="5575300" imgH="2235200" progId="MSDraw.Drawing.8.2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7239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46">
            <a:extLst>
              <a:ext uri="{FF2B5EF4-FFF2-40B4-BE49-F238E27FC236}">
                <a16:creationId xmlns:a16="http://schemas.microsoft.com/office/drawing/2014/main" id="{FA68AA25-B8A5-7144-BF85-F3F4B9FB2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814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Begin studying networks that are intermediate between diameter-1 complete network and diameter-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mesh</a:t>
            </a:r>
          </a:p>
        </p:txBody>
      </p:sp>
      <p:sp>
        <p:nvSpPr>
          <p:cNvPr id="8203" name="Rectangle 1048">
            <a:extLst>
              <a:ext uri="{FF2B5EF4-FFF2-40B4-BE49-F238E27FC236}">
                <a16:creationId xmlns:a16="http://schemas.microsoft.com/office/drawing/2014/main" id="{15C89D4F-0453-F54E-8664-6D82070DF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204" name="Object 1047">
            <a:extLst>
              <a:ext uri="{FF2B5EF4-FFF2-40B4-BE49-F238E27FC236}">
                <a16:creationId xmlns:a16="http://schemas.microsoft.com/office/drawing/2014/main" id="{AA1E21BD-D0B8-B044-B9E3-6D1F77C337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343400"/>
          <a:ext cx="80010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5" imgW="4368800" imgH="927100" progId="MSDraw.Drawing.8.2">
                  <p:embed/>
                </p:oleObj>
              </mc:Choice>
              <mc:Fallback>
                <p:oleObj r:id="rId5" imgW="4368800" imgH="927100" progId="MSDraw.Drawing.8.2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80010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A65A880-7A0A-B94D-B153-2E49D1F7DC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70A75B2-7C47-8444-80BF-5CB56844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BF9D862E-5F9B-784B-AC58-2D974D25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A78E44C-2560-254A-BB3D-6028FEE7739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/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73BF8427-B58B-DD46-821A-5EFAE0F53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Generalized Hypercubes</a:t>
            </a:r>
          </a:p>
        </p:txBody>
      </p:sp>
      <p:sp>
        <p:nvSpPr>
          <p:cNvPr id="54278" name="Rectangle 13">
            <a:extLst>
              <a:ext uri="{FF2B5EF4-FFF2-40B4-BE49-F238E27FC236}">
                <a16:creationId xmlns:a16="http://schemas.microsoft.com/office/drawing/2014/main" id="{0E1AC053-9AF4-844E-AE0B-04F9D699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4279" name="Text Box 14">
            <a:extLst>
              <a:ext uri="{FF2B5EF4-FFF2-40B4-BE49-F238E27FC236}">
                <a16:creationId xmlns:a16="http://schemas.microsoft.com/office/drawing/2014/main" id="{0AA6ECCF-39B8-7E41-895D-1B359BA2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6686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hypercube is a power or homogeneous product network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-cube  = (o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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o)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;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 power of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Generalized hypercube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 power of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(node labels are radix-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numbers)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Node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connected to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iff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differ in one digit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Each node has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 dimension-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links</a:t>
            </a: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4280" name="Group 30">
            <a:extLst>
              <a:ext uri="{FF2B5EF4-FFF2-40B4-BE49-F238E27FC236}">
                <a16:creationId xmlns:a16="http://schemas.microsoft.com/office/drawing/2014/main" id="{826786C3-4FE5-ED4D-A902-E004718546B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52800"/>
            <a:ext cx="7696200" cy="2225675"/>
            <a:chOff x="336" y="1920"/>
            <a:chExt cx="4848" cy="1402"/>
          </a:xfrm>
        </p:grpSpPr>
        <p:sp>
          <p:nvSpPr>
            <p:cNvPr id="54281" name="Freeform 23">
              <a:extLst>
                <a:ext uri="{FF2B5EF4-FFF2-40B4-BE49-F238E27FC236}">
                  <a16:creationId xmlns:a16="http://schemas.microsoft.com/office/drawing/2014/main" id="{018A6A5F-9F2C-B644-847F-DAD75DBE7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13"/>
              <a:ext cx="1728" cy="988"/>
            </a:xfrm>
            <a:custGeom>
              <a:avLst/>
              <a:gdLst>
                <a:gd name="T0" fmla="*/ 1728 w 1728"/>
                <a:gd name="T1" fmla="*/ 0 h 988"/>
                <a:gd name="T2" fmla="*/ 1451 w 1728"/>
                <a:gd name="T3" fmla="*/ 392 h 988"/>
                <a:gd name="T4" fmla="*/ 665 w 1728"/>
                <a:gd name="T5" fmla="*/ 849 h 988"/>
                <a:gd name="T6" fmla="*/ 0 w 1728"/>
                <a:gd name="T7" fmla="*/ 988 h 9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8" h="988">
                  <a:moveTo>
                    <a:pt x="1728" y="0"/>
                  </a:moveTo>
                  <a:cubicBezTo>
                    <a:pt x="1682" y="65"/>
                    <a:pt x="1628" y="251"/>
                    <a:pt x="1451" y="392"/>
                  </a:cubicBezTo>
                  <a:cubicBezTo>
                    <a:pt x="1274" y="533"/>
                    <a:pt x="907" y="750"/>
                    <a:pt x="665" y="849"/>
                  </a:cubicBezTo>
                  <a:cubicBezTo>
                    <a:pt x="423" y="948"/>
                    <a:pt x="139" y="959"/>
                    <a:pt x="0" y="9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Freeform 22">
              <a:extLst>
                <a:ext uri="{FF2B5EF4-FFF2-40B4-BE49-F238E27FC236}">
                  <a16:creationId xmlns:a16="http://schemas.microsoft.com/office/drawing/2014/main" id="{63C57D84-36E7-D040-9820-3B0EC1437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016"/>
              <a:ext cx="1152" cy="715"/>
            </a:xfrm>
            <a:custGeom>
              <a:avLst/>
              <a:gdLst>
                <a:gd name="T0" fmla="*/ 0 w 1152"/>
                <a:gd name="T1" fmla="*/ 715 h 715"/>
                <a:gd name="T2" fmla="*/ 210 w 1152"/>
                <a:gd name="T3" fmla="*/ 331 h 715"/>
                <a:gd name="T4" fmla="*/ 741 w 1152"/>
                <a:gd name="T5" fmla="*/ 48 h 715"/>
                <a:gd name="T6" fmla="*/ 1152 w 1152"/>
                <a:gd name="T7" fmla="*/ 43 h 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715">
                  <a:moveTo>
                    <a:pt x="0" y="715"/>
                  </a:moveTo>
                  <a:cubicBezTo>
                    <a:pt x="35" y="651"/>
                    <a:pt x="86" y="442"/>
                    <a:pt x="210" y="331"/>
                  </a:cubicBezTo>
                  <a:cubicBezTo>
                    <a:pt x="334" y="220"/>
                    <a:pt x="584" y="96"/>
                    <a:pt x="741" y="48"/>
                  </a:cubicBezTo>
                  <a:cubicBezTo>
                    <a:pt x="898" y="0"/>
                    <a:pt x="1067" y="44"/>
                    <a:pt x="1152" y="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Freeform 21">
              <a:extLst>
                <a:ext uri="{FF2B5EF4-FFF2-40B4-BE49-F238E27FC236}">
                  <a16:creationId xmlns:a16="http://schemas.microsoft.com/office/drawing/2014/main" id="{29CB6597-DEF4-DA40-ADD8-EA456E79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357"/>
              <a:ext cx="1152" cy="715"/>
            </a:xfrm>
            <a:custGeom>
              <a:avLst/>
              <a:gdLst>
                <a:gd name="T0" fmla="*/ 0 w 1152"/>
                <a:gd name="T1" fmla="*/ 715 h 715"/>
                <a:gd name="T2" fmla="*/ 210 w 1152"/>
                <a:gd name="T3" fmla="*/ 331 h 715"/>
                <a:gd name="T4" fmla="*/ 741 w 1152"/>
                <a:gd name="T5" fmla="*/ 48 h 715"/>
                <a:gd name="T6" fmla="*/ 1152 w 1152"/>
                <a:gd name="T7" fmla="*/ 43 h 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715">
                  <a:moveTo>
                    <a:pt x="0" y="715"/>
                  </a:moveTo>
                  <a:cubicBezTo>
                    <a:pt x="35" y="651"/>
                    <a:pt x="86" y="442"/>
                    <a:pt x="210" y="331"/>
                  </a:cubicBezTo>
                  <a:cubicBezTo>
                    <a:pt x="334" y="220"/>
                    <a:pt x="584" y="96"/>
                    <a:pt x="741" y="48"/>
                  </a:cubicBezTo>
                  <a:cubicBezTo>
                    <a:pt x="898" y="0"/>
                    <a:pt x="1067" y="44"/>
                    <a:pt x="1152" y="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Text Box 15">
              <a:extLst>
                <a:ext uri="{FF2B5EF4-FFF2-40B4-BE49-F238E27FC236}">
                  <a16:creationId xmlns:a16="http://schemas.microsoft.com/office/drawing/2014/main" id="{3AA8F24D-D9A0-1540-8FA0-E51A4FA6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208"/>
              <a:ext cx="29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Example: radix-4 generalized hypercube</a:t>
              </a:r>
              <a:endPara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Node labels are radix-4 numbers</a:t>
              </a:r>
            </a:p>
          </p:txBody>
        </p:sp>
        <p:sp>
          <p:nvSpPr>
            <p:cNvPr id="54285" name="Line 16">
              <a:extLst>
                <a:ext uri="{FF2B5EF4-FFF2-40B4-BE49-F238E27FC236}">
                  <a16:creationId xmlns:a16="http://schemas.microsoft.com/office/drawing/2014/main" id="{61B3C81C-8189-0447-A6DA-2C0473C73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064"/>
              <a:ext cx="17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Oval 17">
              <a:extLst>
                <a:ext uri="{FF2B5EF4-FFF2-40B4-BE49-F238E27FC236}">
                  <a16:creationId xmlns:a16="http://schemas.microsoft.com/office/drawing/2014/main" id="{B4D8018F-1615-9547-BDDB-90829B4F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76"/>
              <a:ext cx="33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-25000"/>
                <a:t>0</a:t>
              </a:r>
            </a:p>
          </p:txBody>
        </p:sp>
        <p:sp>
          <p:nvSpPr>
            <p:cNvPr id="54287" name="Oval 18">
              <a:extLst>
                <a:ext uri="{FF2B5EF4-FFF2-40B4-BE49-F238E27FC236}">
                  <a16:creationId xmlns:a16="http://schemas.microsoft.com/office/drawing/2014/main" id="{1BF7826A-890B-9542-B8DF-8FE9AC521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640"/>
              <a:ext cx="33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-25000"/>
                <a:t>1</a:t>
              </a:r>
            </a:p>
          </p:txBody>
        </p:sp>
        <p:sp>
          <p:nvSpPr>
            <p:cNvPr id="54288" name="Oval 19">
              <a:extLst>
                <a:ext uri="{FF2B5EF4-FFF2-40B4-BE49-F238E27FC236}">
                  <a16:creationId xmlns:a16="http://schemas.microsoft.com/office/drawing/2014/main" id="{343FE377-0FC9-C44D-9BEE-561643B4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56"/>
              <a:ext cx="33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54289" name="Oval 20">
              <a:extLst>
                <a:ext uri="{FF2B5EF4-FFF2-40B4-BE49-F238E27FC236}">
                  <a16:creationId xmlns:a16="http://schemas.microsoft.com/office/drawing/2014/main" id="{B0004748-050E-F641-87E5-DF130751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33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-25000"/>
                <a:t>3</a:t>
              </a:r>
            </a:p>
          </p:txBody>
        </p:sp>
        <p:sp>
          <p:nvSpPr>
            <p:cNvPr id="54290" name="Text Box 29">
              <a:extLst>
                <a:ext uri="{FF2B5EF4-FFF2-40B4-BE49-F238E27FC236}">
                  <a16:creationId xmlns:a16="http://schemas.microsoft.com/office/drawing/2014/main" id="{B56F4F52-8223-1F49-987C-537D6878F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72"/>
              <a:ext cx="1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Dimension-0 links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ate Placeholder 3">
            <a:extLst>
              <a:ext uri="{FF2B5EF4-FFF2-40B4-BE49-F238E27FC236}">
                <a16:creationId xmlns:a16="http://schemas.microsoft.com/office/drawing/2014/main" id="{A9DC5015-0122-3744-9A43-AB0716B039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7" name="Footer Placeholder 4">
            <a:extLst>
              <a:ext uri="{FF2B5EF4-FFF2-40B4-BE49-F238E27FC236}">
                <a16:creationId xmlns:a16="http://schemas.microsoft.com/office/drawing/2014/main" id="{B8637C4C-BCDC-864A-855A-61D29D00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1661B228-A316-0742-B0EF-FFAAFCBE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868D522-3BB0-2E45-9495-DA599596B55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/>
          </a:p>
        </p:txBody>
      </p:sp>
      <p:grpSp>
        <p:nvGrpSpPr>
          <p:cNvPr id="55301" name="Group 60">
            <a:extLst>
              <a:ext uri="{FF2B5EF4-FFF2-40B4-BE49-F238E27FC236}">
                <a16:creationId xmlns:a16="http://schemas.microsoft.com/office/drawing/2014/main" id="{31C939FB-5A58-2F4C-98B8-E5436C8307D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276600"/>
            <a:ext cx="2209800" cy="1447800"/>
            <a:chOff x="1776" y="2448"/>
            <a:chExt cx="1392" cy="912"/>
          </a:xfrm>
        </p:grpSpPr>
        <p:sp>
          <p:nvSpPr>
            <p:cNvPr id="55389" name="Line 54">
              <a:extLst>
                <a:ext uri="{FF2B5EF4-FFF2-40B4-BE49-F238E27FC236}">
                  <a16:creationId xmlns:a16="http://schemas.microsoft.com/office/drawing/2014/main" id="{838BC6F1-9844-5347-B049-6C480FFF3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0" name="Line 55">
              <a:extLst>
                <a:ext uri="{FF2B5EF4-FFF2-40B4-BE49-F238E27FC236}">
                  <a16:creationId xmlns:a16="http://schemas.microsoft.com/office/drawing/2014/main" id="{A508BF31-B7D8-984C-B025-0C7A9363D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1" name="Line 56">
              <a:extLst>
                <a:ext uri="{FF2B5EF4-FFF2-40B4-BE49-F238E27FC236}">
                  <a16:creationId xmlns:a16="http://schemas.microsoft.com/office/drawing/2014/main" id="{7BBBB616-2C40-0B49-A5F8-A724AC72F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448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Line 57">
              <a:extLst>
                <a:ext uri="{FF2B5EF4-FFF2-40B4-BE49-F238E27FC236}">
                  <a16:creationId xmlns:a16="http://schemas.microsoft.com/office/drawing/2014/main" id="{AB2EA352-046A-004A-B396-230BF29A8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48"/>
              <a:ext cx="124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Line 58">
              <a:extLst>
                <a:ext uri="{FF2B5EF4-FFF2-40B4-BE49-F238E27FC236}">
                  <a16:creationId xmlns:a16="http://schemas.microsoft.com/office/drawing/2014/main" id="{88C86AE0-BEC8-5C4F-A626-EBBBB9BDF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736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59">
              <a:extLst>
                <a:ext uri="{FF2B5EF4-FFF2-40B4-BE49-F238E27FC236}">
                  <a16:creationId xmlns:a16="http://schemas.microsoft.com/office/drawing/2014/main" id="{898A7771-C638-9842-A57C-F7072CB0D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36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2" name="Group 34">
            <a:extLst>
              <a:ext uri="{FF2B5EF4-FFF2-40B4-BE49-F238E27FC236}">
                <a16:creationId xmlns:a16="http://schemas.microsoft.com/office/drawing/2014/main" id="{EC4FBE1A-F494-3B45-A378-9A3E2C00739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276600"/>
            <a:ext cx="609600" cy="1447800"/>
            <a:chOff x="1776" y="2448"/>
            <a:chExt cx="384" cy="912"/>
          </a:xfrm>
        </p:grpSpPr>
        <p:sp>
          <p:nvSpPr>
            <p:cNvPr id="55386" name="Line 31">
              <a:extLst>
                <a:ext uri="{FF2B5EF4-FFF2-40B4-BE49-F238E27FC236}">
                  <a16:creationId xmlns:a16="http://schemas.microsoft.com/office/drawing/2014/main" id="{702759EA-9BF8-CB4A-9E6F-931D3DCDD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48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7" name="Line 32">
              <a:extLst>
                <a:ext uri="{FF2B5EF4-FFF2-40B4-BE49-F238E27FC236}">
                  <a16:creationId xmlns:a16="http://schemas.microsoft.com/office/drawing/2014/main" id="{0E930E0D-551E-3F40-91F7-BE60CB3A4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448"/>
              <a:ext cx="9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8" name="Line 33">
              <a:extLst>
                <a:ext uri="{FF2B5EF4-FFF2-40B4-BE49-F238E27FC236}">
                  <a16:creationId xmlns:a16="http://schemas.microsoft.com/office/drawing/2014/main" id="{B3402E01-270F-4A49-B737-8F1FA6CE1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3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3" name="Rectangle 2">
            <a:extLst>
              <a:ext uri="{FF2B5EF4-FFF2-40B4-BE49-F238E27FC236}">
                <a16:creationId xmlns:a16="http://schemas.microsoft.com/office/drawing/2014/main" id="{8C1CB8E9-F2AE-A249-8406-140997E4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Bijective Connection Graphs</a:t>
            </a:r>
          </a:p>
        </p:txBody>
      </p:sp>
      <p:sp>
        <p:nvSpPr>
          <p:cNvPr id="55304" name="Rectangle 3">
            <a:extLst>
              <a:ext uri="{FF2B5EF4-FFF2-40B4-BE49-F238E27FC236}">
                <a16:creationId xmlns:a16="http://schemas.microsoft.com/office/drawing/2014/main" id="{2D8C95DC-092E-564D-A310-B5102BFE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5305" name="Text Box 4">
            <a:extLst>
              <a:ext uri="{FF2B5EF4-FFF2-40B4-BE49-F238E27FC236}">
                <a16:creationId xmlns:a16="http://schemas.microsoft.com/office/drawing/2014/main" id="{32754C53-A9A0-D247-8928-7B8821AC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8229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Beginning with a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-node seed network, the network size is recursively doubled in each step by linking nodes in the two halves via an arbitrary one-to-one mapping. Number of nodes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Hypercube is a special case, as are many hypercube variant networks (twisted, crossed, mobius, . . . , cubes)</a:t>
            </a: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5306" name="Group 23">
            <a:extLst>
              <a:ext uri="{FF2B5EF4-FFF2-40B4-BE49-F238E27FC236}">
                <a16:creationId xmlns:a16="http://schemas.microsoft.com/office/drawing/2014/main" id="{15CEB855-1807-DD4F-A398-B234CC8DCD5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191000"/>
            <a:ext cx="685800" cy="609600"/>
            <a:chOff x="1680" y="2784"/>
            <a:chExt cx="432" cy="384"/>
          </a:xfrm>
        </p:grpSpPr>
        <p:sp>
          <p:nvSpPr>
            <p:cNvPr id="55380" name="Line 20">
              <a:extLst>
                <a:ext uri="{FF2B5EF4-FFF2-40B4-BE49-F238E27FC236}">
                  <a16:creationId xmlns:a16="http://schemas.microsoft.com/office/drawing/2014/main" id="{C980F14C-3F02-AA4D-991A-3E668B617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83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1" name="Line 21">
              <a:extLst>
                <a:ext uri="{FF2B5EF4-FFF2-40B4-BE49-F238E27FC236}">
                  <a16:creationId xmlns:a16="http://schemas.microsoft.com/office/drawing/2014/main" id="{9FBCBA01-9924-3746-BACA-5D7978FFD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83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2" name="Line 22">
              <a:extLst>
                <a:ext uri="{FF2B5EF4-FFF2-40B4-BE49-F238E27FC236}">
                  <a16:creationId xmlns:a16="http://schemas.microsoft.com/office/drawing/2014/main" id="{350FA156-4E8F-8848-8F3E-6B3CFAAA5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3" name="Oval 16">
              <a:extLst>
                <a:ext uri="{FF2B5EF4-FFF2-40B4-BE49-F238E27FC236}">
                  <a16:creationId xmlns:a16="http://schemas.microsoft.com/office/drawing/2014/main" id="{D225585F-5653-1D42-B935-0FE1CE44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78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84" name="Oval 17">
              <a:extLst>
                <a:ext uri="{FF2B5EF4-FFF2-40B4-BE49-F238E27FC236}">
                  <a16:creationId xmlns:a16="http://schemas.microsoft.com/office/drawing/2014/main" id="{CB2F0033-78E8-4D4C-9C82-2B5B5F0D6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85" name="Oval 18">
              <a:extLst>
                <a:ext uri="{FF2B5EF4-FFF2-40B4-BE49-F238E27FC236}">
                  <a16:creationId xmlns:a16="http://schemas.microsoft.com/office/drawing/2014/main" id="{E8771176-5A4B-404D-BEC0-B6D94D8C0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8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5307" name="Group 24">
            <a:extLst>
              <a:ext uri="{FF2B5EF4-FFF2-40B4-BE49-F238E27FC236}">
                <a16:creationId xmlns:a16="http://schemas.microsoft.com/office/drawing/2014/main" id="{D4A5B404-848D-8E41-993E-C6577A365CC6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00400"/>
            <a:ext cx="685800" cy="609600"/>
            <a:chOff x="1680" y="2784"/>
            <a:chExt cx="432" cy="384"/>
          </a:xfrm>
        </p:grpSpPr>
        <p:sp>
          <p:nvSpPr>
            <p:cNvPr id="55374" name="Line 25">
              <a:extLst>
                <a:ext uri="{FF2B5EF4-FFF2-40B4-BE49-F238E27FC236}">
                  <a16:creationId xmlns:a16="http://schemas.microsoft.com/office/drawing/2014/main" id="{AF6A4316-3E04-7441-AEE1-30449E3F8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83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Line 26">
              <a:extLst>
                <a:ext uri="{FF2B5EF4-FFF2-40B4-BE49-F238E27FC236}">
                  <a16:creationId xmlns:a16="http://schemas.microsoft.com/office/drawing/2014/main" id="{B6868932-5870-AC43-9C62-B756C1BC3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83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Line 27">
              <a:extLst>
                <a:ext uri="{FF2B5EF4-FFF2-40B4-BE49-F238E27FC236}">
                  <a16:creationId xmlns:a16="http://schemas.microsoft.com/office/drawing/2014/main" id="{94C384D2-5565-044F-8B20-405AF40D4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Oval 28">
              <a:extLst>
                <a:ext uri="{FF2B5EF4-FFF2-40B4-BE49-F238E27FC236}">
                  <a16:creationId xmlns:a16="http://schemas.microsoft.com/office/drawing/2014/main" id="{09B8823C-4CC2-404C-8540-3075F8CC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78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78" name="Oval 29">
              <a:extLst>
                <a:ext uri="{FF2B5EF4-FFF2-40B4-BE49-F238E27FC236}">
                  <a16:creationId xmlns:a16="http://schemas.microsoft.com/office/drawing/2014/main" id="{15D435EC-1E85-BA4D-AD2B-9A649C763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79" name="Oval 30">
              <a:extLst>
                <a:ext uri="{FF2B5EF4-FFF2-40B4-BE49-F238E27FC236}">
                  <a16:creationId xmlns:a16="http://schemas.microsoft.com/office/drawing/2014/main" id="{FA61E55C-53FD-2941-835C-5D14BAE48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8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5308" name="Group 53">
            <a:extLst>
              <a:ext uri="{FF2B5EF4-FFF2-40B4-BE49-F238E27FC236}">
                <a16:creationId xmlns:a16="http://schemas.microsoft.com/office/drawing/2014/main" id="{60C4484A-8AF1-8F4E-A5AB-DB767C32F81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200400"/>
            <a:ext cx="762000" cy="1600200"/>
            <a:chOff x="2736" y="2352"/>
            <a:chExt cx="480" cy="1008"/>
          </a:xfrm>
        </p:grpSpPr>
        <p:grpSp>
          <p:nvGrpSpPr>
            <p:cNvPr id="55356" name="Group 35">
              <a:extLst>
                <a:ext uri="{FF2B5EF4-FFF2-40B4-BE49-F238E27FC236}">
                  <a16:creationId xmlns:a16="http://schemas.microsoft.com/office/drawing/2014/main" id="{5A75896C-1E96-DB45-ABEC-97B54034F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400"/>
              <a:ext cx="384" cy="912"/>
              <a:chOff x="1776" y="2448"/>
              <a:chExt cx="384" cy="912"/>
            </a:xfrm>
          </p:grpSpPr>
          <p:sp>
            <p:nvSpPr>
              <p:cNvPr id="55371" name="Line 36">
                <a:extLst>
                  <a:ext uri="{FF2B5EF4-FFF2-40B4-BE49-F238E27FC236}">
                    <a16:creationId xmlns:a16="http://schemas.microsoft.com/office/drawing/2014/main" id="{D296DE4C-EE69-7A4E-943F-AFEB88663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448"/>
                <a:ext cx="4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2" name="Line 37">
                <a:extLst>
                  <a:ext uri="{FF2B5EF4-FFF2-40B4-BE49-F238E27FC236}">
                    <a16:creationId xmlns:a16="http://schemas.microsoft.com/office/drawing/2014/main" id="{8C3CB2B5-50BF-DC44-8B5C-25F8AE6D6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448"/>
                <a:ext cx="96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3" name="Line 38">
                <a:extLst>
                  <a:ext uri="{FF2B5EF4-FFF2-40B4-BE49-F238E27FC236}">
                    <a16:creationId xmlns:a16="http://schemas.microsoft.com/office/drawing/2014/main" id="{2572DB56-9C00-FF43-8B37-4EAF07DD5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7" name="Group 39">
              <a:extLst>
                <a:ext uri="{FF2B5EF4-FFF2-40B4-BE49-F238E27FC236}">
                  <a16:creationId xmlns:a16="http://schemas.microsoft.com/office/drawing/2014/main" id="{871E7DF1-C116-9F47-8EE3-F21B7DA6B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976"/>
              <a:ext cx="432" cy="384"/>
              <a:chOff x="1680" y="2784"/>
              <a:chExt cx="432" cy="384"/>
            </a:xfrm>
          </p:grpSpPr>
          <p:sp>
            <p:nvSpPr>
              <p:cNvPr id="55365" name="Line 40">
                <a:extLst>
                  <a:ext uri="{FF2B5EF4-FFF2-40B4-BE49-F238E27FC236}">
                    <a16:creationId xmlns:a16="http://schemas.microsoft.com/office/drawing/2014/main" id="{7D4CA756-1B11-024B-A468-68FD52902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6" name="Line 41">
                <a:extLst>
                  <a:ext uri="{FF2B5EF4-FFF2-40B4-BE49-F238E27FC236}">
                    <a16:creationId xmlns:a16="http://schemas.microsoft.com/office/drawing/2014/main" id="{5F203308-9D7E-7B4E-958E-4DA6EED77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7" name="Line 42">
                <a:extLst>
                  <a:ext uri="{FF2B5EF4-FFF2-40B4-BE49-F238E27FC236}">
                    <a16:creationId xmlns:a16="http://schemas.microsoft.com/office/drawing/2014/main" id="{9264410D-44B0-6648-8B3E-E35146D70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8" name="Oval 43">
                <a:extLst>
                  <a:ext uri="{FF2B5EF4-FFF2-40B4-BE49-F238E27FC236}">
                    <a16:creationId xmlns:a16="http://schemas.microsoft.com/office/drawing/2014/main" id="{4AA76CB4-D3AE-024A-9C8E-545C8911B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69" name="Oval 44">
                <a:extLst>
                  <a:ext uri="{FF2B5EF4-FFF2-40B4-BE49-F238E27FC236}">
                    <a16:creationId xmlns:a16="http://schemas.microsoft.com/office/drawing/2014/main" id="{8DCC6F3A-6B0B-F446-9B88-C6620383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70" name="Oval 45">
                <a:extLst>
                  <a:ext uri="{FF2B5EF4-FFF2-40B4-BE49-F238E27FC236}">
                    <a16:creationId xmlns:a16="http://schemas.microsoft.com/office/drawing/2014/main" id="{6C21447C-5EB2-074F-83EE-F45846933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358" name="Group 46">
              <a:extLst>
                <a:ext uri="{FF2B5EF4-FFF2-40B4-BE49-F238E27FC236}">
                  <a16:creationId xmlns:a16="http://schemas.microsoft.com/office/drawing/2014/main" id="{578EC791-812D-5840-BFDA-9A97DDCD9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352"/>
              <a:ext cx="432" cy="384"/>
              <a:chOff x="1680" y="2784"/>
              <a:chExt cx="432" cy="384"/>
            </a:xfrm>
          </p:grpSpPr>
          <p:sp>
            <p:nvSpPr>
              <p:cNvPr id="55359" name="Line 47">
                <a:extLst>
                  <a:ext uri="{FF2B5EF4-FFF2-40B4-BE49-F238E27FC236}">
                    <a16:creationId xmlns:a16="http://schemas.microsoft.com/office/drawing/2014/main" id="{E3E96E5A-84FF-8B46-A9E1-1D192B8F2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Line 48">
                <a:extLst>
                  <a:ext uri="{FF2B5EF4-FFF2-40B4-BE49-F238E27FC236}">
                    <a16:creationId xmlns:a16="http://schemas.microsoft.com/office/drawing/2014/main" id="{E8158C61-03EC-524B-8D22-C9CD17EAF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Line 49">
                <a:extLst>
                  <a:ext uri="{FF2B5EF4-FFF2-40B4-BE49-F238E27FC236}">
                    <a16:creationId xmlns:a16="http://schemas.microsoft.com/office/drawing/2014/main" id="{78369AD3-0569-814E-B52A-3AACA1C9F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2" name="Oval 50">
                <a:extLst>
                  <a:ext uri="{FF2B5EF4-FFF2-40B4-BE49-F238E27FC236}">
                    <a16:creationId xmlns:a16="http://schemas.microsoft.com/office/drawing/2014/main" id="{46DDE3C5-B0E0-2544-8DF7-E37F452B8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63" name="Oval 51">
                <a:extLst>
                  <a:ext uri="{FF2B5EF4-FFF2-40B4-BE49-F238E27FC236}">
                    <a16:creationId xmlns:a16="http://schemas.microsoft.com/office/drawing/2014/main" id="{505C90D9-7A7B-594D-988F-6CE05800A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64" name="Oval 52">
                <a:extLst>
                  <a:ext uri="{FF2B5EF4-FFF2-40B4-BE49-F238E27FC236}">
                    <a16:creationId xmlns:a16="http://schemas.microsoft.com/office/drawing/2014/main" id="{EFE01E79-F776-0B49-8D14-CC5E56E7B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309" name="Group 106">
            <a:extLst>
              <a:ext uri="{FF2B5EF4-FFF2-40B4-BE49-F238E27FC236}">
                <a16:creationId xmlns:a16="http://schemas.microsoft.com/office/drawing/2014/main" id="{CAD92ADC-0907-2C44-A994-393BDC5EB84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200400"/>
            <a:ext cx="2362200" cy="1600200"/>
            <a:chOff x="3360" y="2352"/>
            <a:chExt cx="1488" cy="1008"/>
          </a:xfrm>
        </p:grpSpPr>
        <p:grpSp>
          <p:nvGrpSpPr>
            <p:cNvPr id="55312" name="Group 61">
              <a:extLst>
                <a:ext uri="{FF2B5EF4-FFF2-40B4-BE49-F238E27FC236}">
                  <a16:creationId xmlns:a16="http://schemas.microsoft.com/office/drawing/2014/main" id="{4009B1C3-B82C-A140-AD95-4E0FB8338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0"/>
              <a:ext cx="1392" cy="912"/>
              <a:chOff x="1776" y="2448"/>
              <a:chExt cx="1392" cy="912"/>
            </a:xfrm>
          </p:grpSpPr>
          <p:sp>
            <p:nvSpPr>
              <p:cNvPr id="55350" name="Line 62">
                <a:extLst>
                  <a:ext uri="{FF2B5EF4-FFF2-40B4-BE49-F238E27FC236}">
                    <a16:creationId xmlns:a16="http://schemas.microsoft.com/office/drawing/2014/main" id="{7E7E82F7-11D5-2748-8099-A49128A13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4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1" name="Line 63">
                <a:extLst>
                  <a:ext uri="{FF2B5EF4-FFF2-40B4-BE49-F238E27FC236}">
                    <a16:creationId xmlns:a16="http://schemas.microsoft.com/office/drawing/2014/main" id="{C3CC30C0-5DD3-3E46-A824-7D64449AE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7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Line 64">
                <a:extLst>
                  <a:ext uri="{FF2B5EF4-FFF2-40B4-BE49-F238E27FC236}">
                    <a16:creationId xmlns:a16="http://schemas.microsoft.com/office/drawing/2014/main" id="{D8DFE942-EF46-154D-A2FD-E92740106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1104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3" name="Line 65">
                <a:extLst>
                  <a:ext uri="{FF2B5EF4-FFF2-40B4-BE49-F238E27FC236}">
                    <a16:creationId xmlns:a16="http://schemas.microsoft.com/office/drawing/2014/main" id="{1E22BE91-4D86-6B40-8CD6-8586D95D0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448"/>
                <a:ext cx="1248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4" name="Line 66">
                <a:extLst>
                  <a:ext uri="{FF2B5EF4-FFF2-40B4-BE49-F238E27FC236}">
                    <a16:creationId xmlns:a16="http://schemas.microsoft.com/office/drawing/2014/main" id="{58290A70-1F1E-324F-9322-DC8EC05BA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Line 67">
                <a:extLst>
                  <a:ext uri="{FF2B5EF4-FFF2-40B4-BE49-F238E27FC236}">
                    <a16:creationId xmlns:a16="http://schemas.microsoft.com/office/drawing/2014/main" id="{1A9E25EC-1382-2546-A4F6-89D2CDD42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120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13" name="Group 68">
              <a:extLst>
                <a:ext uri="{FF2B5EF4-FFF2-40B4-BE49-F238E27FC236}">
                  <a16:creationId xmlns:a16="http://schemas.microsoft.com/office/drawing/2014/main" id="{4A250AA3-3AD1-5E48-BD94-D5EEAA00E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0"/>
              <a:ext cx="384" cy="912"/>
              <a:chOff x="1776" y="2448"/>
              <a:chExt cx="384" cy="912"/>
            </a:xfrm>
          </p:grpSpPr>
          <p:sp>
            <p:nvSpPr>
              <p:cNvPr id="55347" name="Line 69">
                <a:extLst>
                  <a:ext uri="{FF2B5EF4-FFF2-40B4-BE49-F238E27FC236}">
                    <a16:creationId xmlns:a16="http://schemas.microsoft.com/office/drawing/2014/main" id="{11656165-7007-0642-AAC1-3D4AD5D08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448"/>
                <a:ext cx="4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70">
                <a:extLst>
                  <a:ext uri="{FF2B5EF4-FFF2-40B4-BE49-F238E27FC236}">
                    <a16:creationId xmlns:a16="http://schemas.microsoft.com/office/drawing/2014/main" id="{FDCD567D-6F13-FB48-8DB0-A3687E156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448"/>
                <a:ext cx="96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Line 71">
                <a:extLst>
                  <a:ext uri="{FF2B5EF4-FFF2-40B4-BE49-F238E27FC236}">
                    <a16:creationId xmlns:a16="http://schemas.microsoft.com/office/drawing/2014/main" id="{D2472CAF-7C4F-0D4D-A782-0AA79D024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14" name="Group 72">
              <a:extLst>
                <a:ext uri="{FF2B5EF4-FFF2-40B4-BE49-F238E27FC236}">
                  <a16:creationId xmlns:a16="http://schemas.microsoft.com/office/drawing/2014/main" id="{6316D0DA-6D23-B24E-B1F3-54EE69B35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976"/>
              <a:ext cx="432" cy="384"/>
              <a:chOff x="1680" y="2784"/>
              <a:chExt cx="432" cy="384"/>
            </a:xfrm>
          </p:grpSpPr>
          <p:sp>
            <p:nvSpPr>
              <p:cNvPr id="55341" name="Line 73">
                <a:extLst>
                  <a:ext uri="{FF2B5EF4-FFF2-40B4-BE49-F238E27FC236}">
                    <a16:creationId xmlns:a16="http://schemas.microsoft.com/office/drawing/2014/main" id="{E4ADAB2E-B551-E24C-8B25-8E89073ED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Line 74">
                <a:extLst>
                  <a:ext uri="{FF2B5EF4-FFF2-40B4-BE49-F238E27FC236}">
                    <a16:creationId xmlns:a16="http://schemas.microsoft.com/office/drawing/2014/main" id="{BA2AF9E6-8699-E249-BF9E-BD0A82229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Line 75">
                <a:extLst>
                  <a:ext uri="{FF2B5EF4-FFF2-40B4-BE49-F238E27FC236}">
                    <a16:creationId xmlns:a16="http://schemas.microsoft.com/office/drawing/2014/main" id="{B0C7350A-9AAD-BA4F-9F0A-3C0766733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Oval 76">
                <a:extLst>
                  <a:ext uri="{FF2B5EF4-FFF2-40B4-BE49-F238E27FC236}">
                    <a16:creationId xmlns:a16="http://schemas.microsoft.com/office/drawing/2014/main" id="{AB80C2AD-87DD-3749-BB2E-724BAE261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45" name="Oval 77">
                <a:extLst>
                  <a:ext uri="{FF2B5EF4-FFF2-40B4-BE49-F238E27FC236}">
                    <a16:creationId xmlns:a16="http://schemas.microsoft.com/office/drawing/2014/main" id="{93BE320A-23C6-474B-8431-D2B0528A8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46" name="Oval 78">
                <a:extLst>
                  <a:ext uri="{FF2B5EF4-FFF2-40B4-BE49-F238E27FC236}">
                    <a16:creationId xmlns:a16="http://schemas.microsoft.com/office/drawing/2014/main" id="{409EDF3E-B5AC-A146-B19B-1EE00CA3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315" name="Group 79">
              <a:extLst>
                <a:ext uri="{FF2B5EF4-FFF2-40B4-BE49-F238E27FC236}">
                  <a16:creationId xmlns:a16="http://schemas.microsoft.com/office/drawing/2014/main" id="{B4D87A85-F3C5-AB43-B17F-1FA6632D3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352"/>
              <a:ext cx="432" cy="384"/>
              <a:chOff x="1680" y="2784"/>
              <a:chExt cx="432" cy="384"/>
            </a:xfrm>
          </p:grpSpPr>
          <p:sp>
            <p:nvSpPr>
              <p:cNvPr id="55335" name="Line 80">
                <a:extLst>
                  <a:ext uri="{FF2B5EF4-FFF2-40B4-BE49-F238E27FC236}">
                    <a16:creationId xmlns:a16="http://schemas.microsoft.com/office/drawing/2014/main" id="{E35BB946-FA36-C647-B0F8-4892F49B3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Line 81">
                <a:extLst>
                  <a:ext uri="{FF2B5EF4-FFF2-40B4-BE49-F238E27FC236}">
                    <a16:creationId xmlns:a16="http://schemas.microsoft.com/office/drawing/2014/main" id="{5B6FAB14-F659-F848-B4E3-21DE9DD2F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Line 82">
                <a:extLst>
                  <a:ext uri="{FF2B5EF4-FFF2-40B4-BE49-F238E27FC236}">
                    <a16:creationId xmlns:a16="http://schemas.microsoft.com/office/drawing/2014/main" id="{2AE9BB12-1010-EE4A-9324-E630B0DD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Oval 83">
                <a:extLst>
                  <a:ext uri="{FF2B5EF4-FFF2-40B4-BE49-F238E27FC236}">
                    <a16:creationId xmlns:a16="http://schemas.microsoft.com/office/drawing/2014/main" id="{94048B16-04FF-E446-A318-1C7C572B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39" name="Oval 84">
                <a:extLst>
                  <a:ext uri="{FF2B5EF4-FFF2-40B4-BE49-F238E27FC236}">
                    <a16:creationId xmlns:a16="http://schemas.microsoft.com/office/drawing/2014/main" id="{8899C778-AA9F-2C43-997E-83332958F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40" name="Oval 85">
                <a:extLst>
                  <a:ext uri="{FF2B5EF4-FFF2-40B4-BE49-F238E27FC236}">
                    <a16:creationId xmlns:a16="http://schemas.microsoft.com/office/drawing/2014/main" id="{7B211577-FE4B-D242-AD8D-E58C5D19B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96" cy="9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316" name="Group 86">
              <a:extLst>
                <a:ext uri="{FF2B5EF4-FFF2-40B4-BE49-F238E27FC236}">
                  <a16:creationId xmlns:a16="http://schemas.microsoft.com/office/drawing/2014/main" id="{BF24B136-32D4-164C-A278-D41B6530E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352"/>
              <a:ext cx="480" cy="1008"/>
              <a:chOff x="2736" y="2352"/>
              <a:chExt cx="480" cy="1008"/>
            </a:xfrm>
          </p:grpSpPr>
          <p:grpSp>
            <p:nvGrpSpPr>
              <p:cNvPr id="55317" name="Group 87">
                <a:extLst>
                  <a:ext uri="{FF2B5EF4-FFF2-40B4-BE49-F238E27FC236}">
                    <a16:creationId xmlns:a16="http://schemas.microsoft.com/office/drawing/2014/main" id="{59C0DD8D-173F-C446-969A-3D8833E42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2400"/>
                <a:ext cx="384" cy="912"/>
                <a:chOff x="1776" y="2448"/>
                <a:chExt cx="384" cy="912"/>
              </a:xfrm>
            </p:grpSpPr>
            <p:sp>
              <p:nvSpPr>
                <p:cNvPr id="55332" name="Line 88">
                  <a:extLst>
                    <a:ext uri="{FF2B5EF4-FFF2-40B4-BE49-F238E27FC236}">
                      <a16:creationId xmlns:a16="http://schemas.microsoft.com/office/drawing/2014/main" id="{9B24C088-63F1-EA4C-BCE8-20A50F450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2448"/>
                  <a:ext cx="4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33" name="Line 89">
                  <a:extLst>
                    <a:ext uri="{FF2B5EF4-FFF2-40B4-BE49-F238E27FC236}">
                      <a16:creationId xmlns:a16="http://schemas.microsoft.com/office/drawing/2014/main" id="{976322B2-4F8A-2841-A51E-672BC1724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2448"/>
                  <a:ext cx="96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34" name="Line 90">
                  <a:extLst>
                    <a:ext uri="{FF2B5EF4-FFF2-40B4-BE49-F238E27FC236}">
                      <a16:creationId xmlns:a16="http://schemas.microsoft.com/office/drawing/2014/main" id="{C842737C-6636-8F42-84FC-EEB29D30F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736"/>
                  <a:ext cx="19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318" name="Group 91">
                <a:extLst>
                  <a:ext uri="{FF2B5EF4-FFF2-40B4-BE49-F238E27FC236}">
                    <a16:creationId xmlns:a16="http://schemas.microsoft.com/office/drawing/2014/main" id="{445C3C39-2B54-8346-8A82-31E8AE94D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2976"/>
                <a:ext cx="432" cy="384"/>
                <a:chOff x="1680" y="2784"/>
                <a:chExt cx="432" cy="384"/>
              </a:xfrm>
            </p:grpSpPr>
            <p:sp>
              <p:nvSpPr>
                <p:cNvPr id="55326" name="Line 92">
                  <a:extLst>
                    <a:ext uri="{FF2B5EF4-FFF2-40B4-BE49-F238E27FC236}">
                      <a16:creationId xmlns:a16="http://schemas.microsoft.com/office/drawing/2014/main" id="{0512B18E-ACBF-CB42-BE0E-D0A322C91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19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7" name="Line 93">
                  <a:extLst>
                    <a:ext uri="{FF2B5EF4-FFF2-40B4-BE49-F238E27FC236}">
                      <a16:creationId xmlns:a16="http://schemas.microsoft.com/office/drawing/2014/main" id="{069D85BE-08CA-5D42-8E37-F6C552802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0" y="2832"/>
                  <a:ext cx="14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8" name="Line 94">
                  <a:extLst>
                    <a:ext uri="{FF2B5EF4-FFF2-40B4-BE49-F238E27FC236}">
                      <a16:creationId xmlns:a16="http://schemas.microsoft.com/office/drawing/2014/main" id="{FDA18EC3-20F3-0F43-866A-15E14834E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9" name="Oval 95">
                  <a:extLst>
                    <a:ext uri="{FF2B5EF4-FFF2-40B4-BE49-F238E27FC236}">
                      <a16:creationId xmlns:a16="http://schemas.microsoft.com/office/drawing/2014/main" id="{847F581B-0DE4-504E-B348-60C24CB9A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2784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0" name="Oval 96">
                  <a:extLst>
                    <a:ext uri="{FF2B5EF4-FFF2-40B4-BE49-F238E27FC236}">
                      <a16:creationId xmlns:a16="http://schemas.microsoft.com/office/drawing/2014/main" id="{79687D22-58D7-7A4D-A582-9DE66799F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072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1" name="Oval 97">
                  <a:extLst>
                    <a:ext uri="{FF2B5EF4-FFF2-40B4-BE49-F238E27FC236}">
                      <a16:creationId xmlns:a16="http://schemas.microsoft.com/office/drawing/2014/main" id="{72CCAB04-8721-B64A-B05D-652BB0516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784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319" name="Group 98">
                <a:extLst>
                  <a:ext uri="{FF2B5EF4-FFF2-40B4-BE49-F238E27FC236}">
                    <a16:creationId xmlns:a16="http://schemas.microsoft.com/office/drawing/2014/main" id="{16DC219D-6509-0A44-98F5-1977C28DD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6" y="2352"/>
                <a:ext cx="432" cy="384"/>
                <a:chOff x="1680" y="2784"/>
                <a:chExt cx="432" cy="384"/>
              </a:xfrm>
            </p:grpSpPr>
            <p:sp>
              <p:nvSpPr>
                <p:cNvPr id="55320" name="Line 99">
                  <a:extLst>
                    <a:ext uri="{FF2B5EF4-FFF2-40B4-BE49-F238E27FC236}">
                      <a16:creationId xmlns:a16="http://schemas.microsoft.com/office/drawing/2014/main" id="{B16DF053-180B-4248-B0E6-D55631153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19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1" name="Line 100">
                  <a:extLst>
                    <a:ext uri="{FF2B5EF4-FFF2-40B4-BE49-F238E27FC236}">
                      <a16:creationId xmlns:a16="http://schemas.microsoft.com/office/drawing/2014/main" id="{84050955-C4AA-6D4A-B8F4-DA9182CAE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0" y="2832"/>
                  <a:ext cx="14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2" name="Line 101">
                  <a:extLst>
                    <a:ext uri="{FF2B5EF4-FFF2-40B4-BE49-F238E27FC236}">
                      <a16:creationId xmlns:a16="http://schemas.microsoft.com/office/drawing/2014/main" id="{A854C005-E140-6C40-B972-E3E2270BC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23" name="Oval 102">
                  <a:extLst>
                    <a:ext uri="{FF2B5EF4-FFF2-40B4-BE49-F238E27FC236}">
                      <a16:creationId xmlns:a16="http://schemas.microsoft.com/office/drawing/2014/main" id="{EC6D7D25-ED44-484A-8DA7-95B748B1C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2784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24" name="Oval 103">
                  <a:extLst>
                    <a:ext uri="{FF2B5EF4-FFF2-40B4-BE49-F238E27FC236}">
                      <a16:creationId xmlns:a16="http://schemas.microsoft.com/office/drawing/2014/main" id="{EDF84302-4B9E-0A4B-A182-5267571C2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072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25" name="Oval 104">
                  <a:extLst>
                    <a:ext uri="{FF2B5EF4-FFF2-40B4-BE49-F238E27FC236}">
                      <a16:creationId xmlns:a16="http://schemas.microsoft.com/office/drawing/2014/main" id="{3112AD61-95F1-AB4E-8FC4-9044028EE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784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55310" name="AutoShape 107">
            <a:extLst>
              <a:ext uri="{FF2B5EF4-FFF2-40B4-BE49-F238E27FC236}">
                <a16:creationId xmlns:a16="http://schemas.microsoft.com/office/drawing/2014/main" id="{B726C0C0-9EC2-6348-8AC9-FDAF48DB1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1214438" cy="990600"/>
          </a:xfrm>
          <a:prstGeom prst="leftRightArrow">
            <a:avLst>
              <a:gd name="adj1" fmla="val 50000"/>
              <a:gd name="adj2" fmla="val 245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Bijective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mapping</a:t>
            </a:r>
          </a:p>
        </p:txBody>
      </p:sp>
      <p:sp>
        <p:nvSpPr>
          <p:cNvPr id="55311" name="Text Box 108">
            <a:extLst>
              <a:ext uri="{FF2B5EF4-FFF2-40B4-BE49-F238E27FC236}">
                <a16:creationId xmlns:a16="http://schemas.microsoft.com/office/drawing/2014/main" id="{22F51841-E59D-5141-856B-1511FDF3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Special case of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Diameter upper bound is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Diameter lower bound is an open problem (it is better than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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+ 1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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/2)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FD23BF-936F-FD47-B2DA-2A240C3000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E3CEA9-E8F6-644F-9F55-8DDEB9B7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A200CB0A-A3FF-1341-AF7D-0C6C4045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5574967-5AAC-514C-AE34-B3E2F108DD5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27A99DFB-3CD6-AC46-BE47-AD47FCB96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15.2  Butterfly and Permutation Networks</a:t>
            </a:r>
          </a:p>
        </p:txBody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7EC2A75F-C8A5-AC42-A40D-C32CC1C8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6D54A3C0-69CA-0B46-AD95-6C7A3391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6328" name="Rectangle 23">
            <a:extLst>
              <a:ext uri="{FF2B5EF4-FFF2-40B4-BE49-F238E27FC236}">
                <a16:creationId xmlns:a16="http://schemas.microsoft.com/office/drawing/2014/main" id="{6E3A1441-8D32-0941-A578-99C6995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6329" name="Text Box 31">
            <a:extLst>
              <a:ext uri="{FF2B5EF4-FFF2-40B4-BE49-F238E27FC236}">
                <a16:creationId xmlns:a16="http://schemas.microsoft.com/office/drawing/2014/main" id="{0293A0C0-517F-6446-934C-7D4F6E9D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1295400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7.4    </a:t>
            </a:r>
            <a:r>
              <a:rPr lang="en-US" altLang="en-US" sz="2000"/>
              <a:t>Butterfly and wrapped butterfly networks.</a:t>
            </a:r>
          </a:p>
        </p:txBody>
      </p:sp>
      <p:sp>
        <p:nvSpPr>
          <p:cNvPr id="56330" name="Rectangle 33">
            <a:extLst>
              <a:ext uri="{FF2B5EF4-FFF2-40B4-BE49-F238E27FC236}">
                <a16:creationId xmlns:a16="http://schemas.microsoft.com/office/drawing/2014/main" id="{19F86771-4077-C748-9F00-DC94750F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6331" name="Object 32">
            <a:extLst>
              <a:ext uri="{FF2B5EF4-FFF2-40B4-BE49-F238E27FC236}">
                <a16:creationId xmlns:a16="http://schemas.microsoft.com/office/drawing/2014/main" id="{1AAAB009-BE0D-7845-B458-D97FADDA7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762000"/>
          <a:ext cx="7162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r:id="rId3" imgW="4292600" imgH="3467100" progId="MSDraw.Drawing.8.2">
                  <p:embed/>
                </p:oleObj>
              </mc:Choice>
              <mc:Fallback>
                <p:oleObj r:id="rId3" imgW="4292600" imgH="3467100" progId="MSDraw.Drawing.8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762000"/>
                        <a:ext cx="71628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A7FF45-8EE4-B846-ACFA-0DB668C41E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BFE102-E59F-FE4E-95F1-17EDB2D2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025FD8A2-7CA3-FC4C-89FD-81F8BE7A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893F858-2F60-5546-9F2A-5C1F1B90322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/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B160A8C8-A58D-F548-BD42-652B3A630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410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Structure of Butterfly Networks</a:t>
            </a:r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4F5A8430-0AAF-974A-B1B7-83C3075FC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7351" name="Object 57">
            <a:extLst>
              <a:ext uri="{FF2B5EF4-FFF2-40B4-BE49-F238E27FC236}">
                <a16:creationId xmlns:a16="http://schemas.microsoft.com/office/drawing/2014/main" id="{B0414B0C-7CA0-D145-BD86-55569C7BE5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0"/>
          <a:ext cx="34671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r:id="rId3" imgW="3111500" imgH="6083300" progId="MSDraw.Drawing.8.2">
                  <p:embed/>
                </p:oleObj>
              </mc:Choice>
              <mc:Fallback>
                <p:oleObj r:id="rId3" imgW="3111500" imgH="6083300" progId="MSDraw.Drawing.8.2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0"/>
                        <a:ext cx="34671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59">
            <a:extLst>
              <a:ext uri="{FF2B5EF4-FFF2-40B4-BE49-F238E27FC236}">
                <a16:creationId xmlns:a16="http://schemas.microsoft.com/office/drawing/2014/main" id="{730A4CE8-E620-0140-A385-252F7529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91200"/>
            <a:ext cx="3505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16-row butterfly network.</a:t>
            </a:r>
          </a:p>
        </p:txBody>
      </p:sp>
      <p:sp>
        <p:nvSpPr>
          <p:cNvPr id="57353" name="Rectangle 61">
            <a:extLst>
              <a:ext uri="{FF2B5EF4-FFF2-40B4-BE49-F238E27FC236}">
                <a16:creationId xmlns:a16="http://schemas.microsoft.com/office/drawing/2014/main" id="{7355C5DD-6E2F-244D-A457-ECFF82FE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7354" name="Group 62">
            <a:extLst>
              <a:ext uri="{FF2B5EF4-FFF2-40B4-BE49-F238E27FC236}">
                <a16:creationId xmlns:a16="http://schemas.microsoft.com/office/drawing/2014/main" id="{671596D1-8D73-334C-BEA5-819E839B55E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62000"/>
            <a:ext cx="5486400" cy="5273675"/>
            <a:chOff x="96" y="480"/>
            <a:chExt cx="3456" cy="3322"/>
          </a:xfrm>
        </p:grpSpPr>
        <p:sp>
          <p:nvSpPr>
            <p:cNvPr id="57355" name="Text Box 5">
              <a:extLst>
                <a:ext uri="{FF2B5EF4-FFF2-40B4-BE49-F238E27FC236}">
                  <a16:creationId xmlns:a16="http://schemas.microsoft.com/office/drawing/2014/main" id="{D8A784DD-5B07-D542-84C7-FD65A517E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60"/>
              <a:ext cx="2208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15.5    </a:t>
              </a:r>
              <a:r>
                <a:rPr lang="en-US" altLang="en-US" sz="2000"/>
                <a:t>Butterfly network with permuted dimensions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7356" name="Object 60">
              <a:extLst>
                <a:ext uri="{FF2B5EF4-FFF2-40B4-BE49-F238E27FC236}">
                  <a16:creationId xmlns:a16="http://schemas.microsoft.com/office/drawing/2014/main" id="{6466C5CE-CCD6-2B42-A74D-588EBBFF99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480"/>
            <a:ext cx="3456" cy="2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8" r:id="rId5" imgW="3835400" imgH="3187700" progId="MSDraw.Drawing.8.2">
                    <p:embed/>
                  </p:oleObj>
                </mc:Choice>
                <mc:Fallback>
                  <p:oleObj r:id="rId5" imgW="3835400" imgH="3187700" progId="MSDraw.Drawing.8.2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480"/>
                          <a:ext cx="3456" cy="2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91F02A4-0A96-854F-AE11-1256ADEF9B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F2D88A1-5573-B74C-85C8-E2309CCD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E5CD527B-7D66-564C-BB88-AC6A5305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B45E8B8-A122-4543-B40D-7881FD16114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/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990CDC54-9097-894C-8FC2-05557661C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Fat Trees</a:t>
            </a:r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9B4A9E47-13D8-404F-9A90-EEDA214E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5334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15.6    </a:t>
            </a:r>
            <a:r>
              <a:rPr lang="en-US" altLang="en-US" sz="2000"/>
              <a:t>Two representations of a fat tree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5" name="Rectangle 5">
            <a:extLst>
              <a:ext uri="{FF2B5EF4-FFF2-40B4-BE49-F238E27FC236}">
                <a16:creationId xmlns:a16="http://schemas.microsoft.com/office/drawing/2014/main" id="{975F8D5C-70C9-BB49-A163-C0D046FB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8376" name="Rectangle 6">
            <a:extLst>
              <a:ext uri="{FF2B5EF4-FFF2-40B4-BE49-F238E27FC236}">
                <a16:creationId xmlns:a16="http://schemas.microsoft.com/office/drawing/2014/main" id="{606E9F36-0C7F-4D4E-B4B5-B6C0CDD31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8377" name="Rectangle 51">
            <a:extLst>
              <a:ext uri="{FF2B5EF4-FFF2-40B4-BE49-F238E27FC236}">
                <a16:creationId xmlns:a16="http://schemas.microsoft.com/office/drawing/2014/main" id="{0E522D70-5377-D648-873A-BFD1AC2D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8378" name="Rectangle 114">
            <a:extLst>
              <a:ext uri="{FF2B5EF4-FFF2-40B4-BE49-F238E27FC236}">
                <a16:creationId xmlns:a16="http://schemas.microsoft.com/office/drawing/2014/main" id="{5D9802D6-21DE-5E40-9595-16CC1C9B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8379" name="Object 113">
            <a:extLst>
              <a:ext uri="{FF2B5EF4-FFF2-40B4-BE49-F238E27FC236}">
                <a16:creationId xmlns:a16="http://schemas.microsoft.com/office/drawing/2014/main" id="{55D96FBB-1373-6249-8610-269FA0F15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0"/>
          <a:ext cx="54864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r:id="rId3" imgW="5588000" imgH="2171700" progId="MSDraw.Drawing.8.2">
                  <p:embed/>
                </p:oleObj>
              </mc:Choice>
              <mc:Fallback>
                <p:oleObj r:id="rId3" imgW="5588000" imgH="2171700" progId="MSDraw.Drawing.8.2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54864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Rectangle 116">
            <a:extLst>
              <a:ext uri="{FF2B5EF4-FFF2-40B4-BE49-F238E27FC236}">
                <a16:creationId xmlns:a16="http://schemas.microsoft.com/office/drawing/2014/main" id="{C28B51A1-C87E-C640-91C2-FE9D6705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8381" name="Group 120">
            <a:extLst>
              <a:ext uri="{FF2B5EF4-FFF2-40B4-BE49-F238E27FC236}">
                <a16:creationId xmlns:a16="http://schemas.microsoft.com/office/drawing/2014/main" id="{B73C6D81-13BC-9A46-BE4E-04CB5B1AE423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762000"/>
            <a:ext cx="2895600" cy="2286000"/>
            <a:chOff x="3936" y="528"/>
            <a:chExt cx="1824" cy="1440"/>
          </a:xfrm>
        </p:grpSpPr>
        <p:graphicFrame>
          <p:nvGraphicFramePr>
            <p:cNvPr id="58386" name="Object 115">
              <a:extLst>
                <a:ext uri="{FF2B5EF4-FFF2-40B4-BE49-F238E27FC236}">
                  <a16:creationId xmlns:a16="http://schemas.microsoft.com/office/drawing/2014/main" id="{5D123C89-EF02-BE47-BB0F-9B777BC577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528"/>
            <a:ext cx="1796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0" r:id="rId5" imgW="2882900" imgH="2197100" progId="MSDraw.Drawing.8.2">
                    <p:embed/>
                  </p:oleObj>
                </mc:Choice>
                <mc:Fallback>
                  <p:oleObj r:id="rId5" imgW="2882900" imgH="2197100" progId="MSDraw.Drawing.8.2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528"/>
                          <a:ext cx="1796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7" name="Rectangle 117">
              <a:extLst>
                <a:ext uri="{FF2B5EF4-FFF2-40B4-BE49-F238E27FC236}">
                  <a16:creationId xmlns:a16="http://schemas.microsoft.com/office/drawing/2014/main" id="{8FA0729D-5BBC-284C-9B30-2EBD60C3D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1488"/>
              <a:ext cx="638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8388" name="Text Box 119">
              <a:extLst>
                <a:ext uri="{FF2B5EF4-FFF2-40B4-BE49-F238E27FC236}">
                  <a16:creationId xmlns:a16="http://schemas.microsoft.com/office/drawing/2014/main" id="{BA01E383-7AF5-9D4A-9990-3A19CAEA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584"/>
              <a:ext cx="10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Skinny</a:t>
              </a:r>
              <a:r>
                <a:rPr lang="en-US" altLang="en-US" sz="2000"/>
                <a:t> tree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8382" name="Rectangle 122">
            <a:extLst>
              <a:ext uri="{FF2B5EF4-FFF2-40B4-BE49-F238E27FC236}">
                <a16:creationId xmlns:a16="http://schemas.microsoft.com/office/drawing/2014/main" id="{EDDFFB32-4288-804D-B46B-2B412332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8383" name="Group 124">
            <a:extLst>
              <a:ext uri="{FF2B5EF4-FFF2-40B4-BE49-F238E27FC236}">
                <a16:creationId xmlns:a16="http://schemas.microsoft.com/office/drawing/2014/main" id="{8E23EC72-BCB5-9F49-B826-AB017E448D6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95600"/>
            <a:ext cx="8382000" cy="3313113"/>
            <a:chOff x="192" y="1824"/>
            <a:chExt cx="5280" cy="2087"/>
          </a:xfrm>
        </p:grpSpPr>
        <p:graphicFrame>
          <p:nvGraphicFramePr>
            <p:cNvPr id="58384" name="Object 121">
              <a:extLst>
                <a:ext uri="{FF2B5EF4-FFF2-40B4-BE49-F238E27FC236}">
                  <a16:creationId xmlns:a16="http://schemas.microsoft.com/office/drawing/2014/main" id="{0C5371CB-22C4-564B-977B-2E5BE46659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1824"/>
            <a:ext cx="4032" cy="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1" r:id="rId7" imgW="4927600" imgH="2552700" progId="MSDraw.Drawing.8.2">
                    <p:embed/>
                  </p:oleObj>
                </mc:Choice>
                <mc:Fallback>
                  <p:oleObj r:id="rId7" imgW="4927600" imgH="2552700" progId="MSDraw.Drawing.8.2">
                    <p:embed/>
                    <p:pic>
                      <p:nvPicPr>
                        <p:cNvPr id="0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824"/>
                          <a:ext cx="4032" cy="2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5" name="Text Box 123">
              <a:extLst>
                <a:ext uri="{FF2B5EF4-FFF2-40B4-BE49-F238E27FC236}">
                  <a16:creationId xmlns:a16="http://schemas.microsoft.com/office/drawing/2014/main" id="{9A49BCB8-D4FC-D94C-8A5D-445BE65F9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40"/>
              <a:ext cx="1008" cy="1018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15.7    </a:t>
              </a:r>
              <a:r>
                <a:rPr lang="en-US" altLang="en-US" sz="2000"/>
                <a:t>Butterfly network redrawn as a fat tree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1E45F3-605C-034D-8574-5E0C097504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82A4FF9-67E9-7749-9190-DEE35AC7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620086CF-8A0A-4A47-B382-3A54D74D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CC140F4-33DC-FA4C-A2F1-3A2F3526787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/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0E31E307-9A44-AC4A-9875-F5472A0B0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Butterfly as Multistage Interconnection Network</a:t>
            </a: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A21E1AE8-8AFE-FF43-B5E7-645D39AB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9399" name="Rectangle 6">
            <a:extLst>
              <a:ext uri="{FF2B5EF4-FFF2-40B4-BE49-F238E27FC236}">
                <a16:creationId xmlns:a16="http://schemas.microsoft.com/office/drawing/2014/main" id="{336281A6-AA0D-EE49-A0C6-6A6769E0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9400" name="Text Box 58">
            <a:extLst>
              <a:ext uri="{FF2B5EF4-FFF2-40B4-BE49-F238E27FC236}">
                <a16:creationId xmlns:a16="http://schemas.microsoft.com/office/drawing/2014/main" id="{9133C669-09E1-5743-A9C9-8AA16A6B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114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6.9    </a:t>
            </a:r>
            <a:r>
              <a:rPr lang="en-US" altLang="en-US" sz="2000"/>
              <a:t>Example of a multistage memory access network </a:t>
            </a:r>
          </a:p>
        </p:txBody>
      </p:sp>
      <p:sp>
        <p:nvSpPr>
          <p:cNvPr id="59401" name="Text Box 61">
            <a:extLst>
              <a:ext uri="{FF2B5EF4-FFF2-40B4-BE49-F238E27FC236}">
                <a16:creationId xmlns:a16="http://schemas.microsoft.com/office/drawing/2014/main" id="{5A1407E1-9FFA-8344-8C28-EAFCFBC6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6310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Generalization of the butterfly network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High-radix 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-ary butterfly, built of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switches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Has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rows and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+ 1 columns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if wrapped)</a:t>
            </a:r>
            <a:r>
              <a:rPr lang="en-US" altLang="en-US" sz="2000"/>
              <a:t> </a:t>
            </a:r>
          </a:p>
        </p:txBody>
      </p:sp>
      <p:sp>
        <p:nvSpPr>
          <p:cNvPr id="59402" name="Rectangle 64">
            <a:extLst>
              <a:ext uri="{FF2B5EF4-FFF2-40B4-BE49-F238E27FC236}">
                <a16:creationId xmlns:a16="http://schemas.microsoft.com/office/drawing/2014/main" id="{F6AE7626-56EF-2345-82FB-13D99AD1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9403" name="Object 63">
            <a:extLst>
              <a:ext uri="{FF2B5EF4-FFF2-40B4-BE49-F238E27FC236}">
                <a16:creationId xmlns:a16="http://schemas.microsoft.com/office/drawing/2014/main" id="{DBD5FEFA-3735-834D-85A2-17A41A86F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838200"/>
          <a:ext cx="48006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r:id="rId3" imgW="4279900" imgH="2921000" progId="MSDraw.Drawing.8.2">
                  <p:embed/>
                </p:oleObj>
              </mc:Choice>
              <mc:Fallback>
                <p:oleObj r:id="rId3" imgW="4279900" imgH="2921000" progId="MSDraw.Drawing.8.2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48006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Rectangle 66">
            <a:extLst>
              <a:ext uri="{FF2B5EF4-FFF2-40B4-BE49-F238E27FC236}">
                <a16:creationId xmlns:a16="http://schemas.microsoft.com/office/drawing/2014/main" id="{BDDF7C69-4C02-754A-8D49-76A721DE5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9405" name="Object 65">
            <a:extLst>
              <a:ext uri="{FF2B5EF4-FFF2-40B4-BE49-F238E27FC236}">
                <a16:creationId xmlns:a16="http://schemas.microsoft.com/office/drawing/2014/main" id="{C2A4B2C6-64E5-7443-AAB0-F772C8746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762000"/>
          <a:ext cx="3886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r:id="rId5" imgW="3505200" imgH="2959100" progId="MSDraw.Drawing.8.2">
                  <p:embed/>
                </p:oleObj>
              </mc:Choice>
              <mc:Fallback>
                <p:oleObj r:id="rId5" imgW="3505200" imgH="2959100" progId="MSDraw.Drawing.8.2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762000"/>
                        <a:ext cx="3886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Text Box 67">
            <a:extLst>
              <a:ext uri="{FF2B5EF4-FFF2-40B4-BE49-F238E27FC236}">
                <a16:creationId xmlns:a16="http://schemas.microsoft.com/office/drawing/2014/main" id="{144619B4-239C-7A41-AD32-B8BF0948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34290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15.8    Butterfly network used to connect modules that are on the same side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DD3873-935B-084A-BB5C-8CDD559B8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C0ADEF-1842-2A48-AF69-034964AE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:a16="http://schemas.microsoft.com/office/drawing/2014/main" id="{5F1D4A2F-79FE-DA49-A635-469B01A3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9D1F22A-D9E3-974C-B736-0FEF8CEB3BE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/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CEF941A2-EEB9-BA4D-9C09-DB7060B58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Bene</a:t>
            </a:r>
            <a:r>
              <a:rPr lang="en-US" altLang="en-US" sz="2800">
                <a:solidFill>
                  <a:schemeClr val="tx1"/>
                </a:solidFill>
              </a:rPr>
              <a:t>š</a:t>
            </a:r>
            <a:r>
              <a:rPr lang="en-US" altLang="en-US" sz="2800"/>
              <a:t> Network</a:t>
            </a:r>
          </a:p>
        </p:txBody>
      </p:sp>
      <p:sp>
        <p:nvSpPr>
          <p:cNvPr id="60422" name="Rectangle 3">
            <a:extLst>
              <a:ext uri="{FF2B5EF4-FFF2-40B4-BE49-F238E27FC236}">
                <a16:creationId xmlns:a16="http://schemas.microsoft.com/office/drawing/2014/main" id="{144AF6C4-02D7-EF4B-AE63-6BF01159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0423" name="Rectangle 4">
            <a:extLst>
              <a:ext uri="{FF2B5EF4-FFF2-40B4-BE49-F238E27FC236}">
                <a16:creationId xmlns:a16="http://schemas.microsoft.com/office/drawing/2014/main" id="{B3C69954-0B5E-7D44-98F0-DBF3B73D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0424" name="Text Box 5">
            <a:extLst>
              <a:ext uri="{FF2B5EF4-FFF2-40B4-BE49-F238E27FC236}">
                <a16:creationId xmlns:a16="http://schemas.microsoft.com/office/drawing/2014/main" id="{FE8D52DF-531B-FF43-9FB7-DD44ABB7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7924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15.9    </a:t>
            </a:r>
            <a:r>
              <a:rPr lang="en-US" altLang="en-US" sz="2000"/>
              <a:t>Beneš network formed from two back-to-back butterflies.</a:t>
            </a:r>
          </a:p>
        </p:txBody>
      </p:sp>
      <p:sp>
        <p:nvSpPr>
          <p:cNvPr id="60425" name="Text Box 6">
            <a:extLst>
              <a:ext uri="{FF2B5EF4-FFF2-40B4-BE49-F238E27FC236}">
                <a16:creationId xmlns:a16="http://schemas.microsoft.com/office/drawing/2014/main" id="{F16C2B71-F5E7-CB4B-910A-D7998155F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4283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A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-row Bene</a:t>
            </a:r>
            <a:r>
              <a:rPr lang="en-US" altLang="en-US" sz="2000"/>
              <a:t>š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network: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Can route any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permutation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It is “rearrangeable”</a:t>
            </a:r>
          </a:p>
        </p:txBody>
      </p:sp>
      <p:sp>
        <p:nvSpPr>
          <p:cNvPr id="60426" name="Rectangle 7">
            <a:extLst>
              <a:ext uri="{FF2B5EF4-FFF2-40B4-BE49-F238E27FC236}">
                <a16:creationId xmlns:a16="http://schemas.microsoft.com/office/drawing/2014/main" id="{CCBF8991-5074-F44A-AE5B-E5FD3C4A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0427" name="Rectangle 9">
            <a:extLst>
              <a:ext uri="{FF2B5EF4-FFF2-40B4-BE49-F238E27FC236}">
                <a16:creationId xmlns:a16="http://schemas.microsoft.com/office/drawing/2014/main" id="{AFA33454-35AB-304D-B2A8-8EC6B1C0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0428" name="Rectangle 13">
            <a:extLst>
              <a:ext uri="{FF2B5EF4-FFF2-40B4-BE49-F238E27FC236}">
                <a16:creationId xmlns:a16="http://schemas.microsoft.com/office/drawing/2014/main" id="{4780C3A9-455B-A140-8EC0-FAACD04CE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0429" name="Object 12">
            <a:extLst>
              <a:ext uri="{FF2B5EF4-FFF2-40B4-BE49-F238E27FC236}">
                <a16:creationId xmlns:a16="http://schemas.microsoft.com/office/drawing/2014/main" id="{5846E42B-1D4C-BA44-8733-B1C5A15FA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85344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r:id="rId3" imgW="4927600" imgH="1689100" progId="MSDraw.Drawing.8.2">
                  <p:embed/>
                </p:oleObj>
              </mc:Choice>
              <mc:Fallback>
                <p:oleObj r:id="rId3" imgW="4927600" imgH="16891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5344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1030DE6-75E9-0740-B3E9-0A54EE265B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A664549-0485-8B45-9DFA-42C3C55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2EFD8246-32E6-934C-8262-9F9F7028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4B7C48C-E551-D545-A0C0-F8E5EFAE9AC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/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C4FB5E38-FECF-E443-A22C-DF481EDD6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Paths in a Bene</a:t>
            </a:r>
            <a:r>
              <a:rPr lang="en-US" altLang="en-US" sz="2800">
                <a:solidFill>
                  <a:schemeClr val="tx1"/>
                </a:solidFill>
              </a:rPr>
              <a:t>š</a:t>
            </a:r>
            <a:r>
              <a:rPr lang="en-US" altLang="en-US" sz="2800"/>
              <a:t> Network</a:t>
            </a: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49A87F3D-BA74-7A4A-81B8-CB88B8D8B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47" name="Rectangle 4">
            <a:extLst>
              <a:ext uri="{FF2B5EF4-FFF2-40B4-BE49-F238E27FC236}">
                <a16:creationId xmlns:a16="http://schemas.microsoft.com/office/drawing/2014/main" id="{8DE20C79-F5F5-4D4D-B805-ED81D40A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48" name="Text Box 5">
            <a:extLst>
              <a:ext uri="{FF2B5EF4-FFF2-40B4-BE49-F238E27FC236}">
                <a16:creationId xmlns:a16="http://schemas.microsoft.com/office/drawing/2014/main" id="{7D888CC8-3C6F-FC42-8056-6B798FFC3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8800"/>
            <a:ext cx="6019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15.10    </a:t>
            </a:r>
            <a:r>
              <a:rPr lang="en-US" altLang="en-US" sz="2000"/>
              <a:t>Another example of a Beneš network.</a:t>
            </a:r>
          </a:p>
        </p:txBody>
      </p:sp>
      <p:sp>
        <p:nvSpPr>
          <p:cNvPr id="61449" name="Rectangle 7">
            <a:extLst>
              <a:ext uri="{FF2B5EF4-FFF2-40B4-BE49-F238E27FC236}">
                <a16:creationId xmlns:a16="http://schemas.microsoft.com/office/drawing/2014/main" id="{A1CE1E2D-3D1B-B843-A757-1DE47191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50" name="Rectangle 8">
            <a:extLst>
              <a:ext uri="{FF2B5EF4-FFF2-40B4-BE49-F238E27FC236}">
                <a16:creationId xmlns:a16="http://schemas.microsoft.com/office/drawing/2014/main" id="{9F30E25E-E5DC-CC4E-A3C3-339D709B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51" name="Rectangle 9">
            <a:extLst>
              <a:ext uri="{FF2B5EF4-FFF2-40B4-BE49-F238E27FC236}">
                <a16:creationId xmlns:a16="http://schemas.microsoft.com/office/drawing/2014/main" id="{6CEDB4A5-8D0F-A141-883D-F1D23D90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CDE5DC6C-C32E-744B-BB60-E5526FE4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1453" name="Object 11">
            <a:extLst>
              <a:ext uri="{FF2B5EF4-FFF2-40B4-BE49-F238E27FC236}">
                <a16:creationId xmlns:a16="http://schemas.microsoft.com/office/drawing/2014/main" id="{F9D96702-F6AC-234B-B230-FF03BAB9B5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914400"/>
          <a:ext cx="7391400" cy="47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r:id="rId3" imgW="4699000" imgH="3035300" progId="MSDraw.Drawing.8.2">
                  <p:embed/>
                </p:oleObj>
              </mc:Choice>
              <mc:Fallback>
                <p:oleObj r:id="rId3" imgW="4699000" imgH="30353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7391400" cy="477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Text Box 13">
            <a:extLst>
              <a:ext uri="{FF2B5EF4-FFF2-40B4-BE49-F238E27FC236}">
                <a16:creationId xmlns:a16="http://schemas.microsoft.com/office/drawing/2014/main" id="{61A27F06-F985-2847-8372-B567E93B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1463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which memory modules can we connect proc 4 without rearranging the other paths?</a:t>
            </a:r>
          </a:p>
        </p:txBody>
      </p:sp>
      <p:sp>
        <p:nvSpPr>
          <p:cNvPr id="61455" name="Text Box 14">
            <a:extLst>
              <a:ext uri="{FF2B5EF4-FFF2-40B4-BE49-F238E27FC236}">
                <a16:creationId xmlns:a16="http://schemas.microsoft.com/office/drawing/2014/main" id="{15AA2F31-8B48-E642-BB44-44EA8EBB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What about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proc 6?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7E8236B-A299-8346-A271-13E7F250C5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CB06004-54AD-0A45-98B6-7244B7B7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2468" name="Slide Number Placeholder 8">
            <a:extLst>
              <a:ext uri="{FF2B5EF4-FFF2-40B4-BE49-F238E27FC236}">
                <a16:creationId xmlns:a16="http://schemas.microsoft.com/office/drawing/2014/main" id="{5195FEBD-77D0-AC4E-B68D-AFBA3CB7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BE62169-DC4C-BB47-972F-B9E087DEE3F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1CAE6FA3-BE6E-E340-B8F2-C687241C84B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15.3  Plus-or-Minus-2</a:t>
            </a:r>
            <a:r>
              <a:rPr lang="en-US" altLang="en-US" sz="3200" i="1" baseline="30000"/>
              <a:t>i</a:t>
            </a:r>
            <a:r>
              <a:rPr lang="en-US" altLang="en-US" sz="3200"/>
              <a:t> Network</a:t>
            </a:r>
          </a:p>
        </p:txBody>
      </p:sp>
      <p:sp>
        <p:nvSpPr>
          <p:cNvPr id="62470" name="Text Box 3">
            <a:extLst>
              <a:ext uri="{FF2B5EF4-FFF2-40B4-BE49-F238E27FC236}">
                <a16:creationId xmlns:a16="http://schemas.microsoft.com/office/drawing/2014/main" id="{0D75FF66-2AC7-A14B-8E64-5BE645135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7696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15.11   </a:t>
            </a:r>
            <a:r>
              <a:rPr lang="en-US" altLang="en-US" sz="2000"/>
              <a:t>Two representations of the eight-node PM2I network. </a:t>
            </a:r>
          </a:p>
        </p:txBody>
      </p:sp>
      <p:sp>
        <p:nvSpPr>
          <p:cNvPr id="62471" name="Rectangle 4">
            <a:extLst>
              <a:ext uri="{FF2B5EF4-FFF2-40B4-BE49-F238E27FC236}">
                <a16:creationId xmlns:a16="http://schemas.microsoft.com/office/drawing/2014/main" id="{0E1E5780-AC98-1C4D-A627-211FB3F8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2" name="Rectangle 29">
            <a:extLst>
              <a:ext uri="{FF2B5EF4-FFF2-40B4-BE49-F238E27FC236}">
                <a16:creationId xmlns:a16="http://schemas.microsoft.com/office/drawing/2014/main" id="{D9F10AEF-59A1-B24F-88D5-AF72D4AE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3" name="Rectangle 31">
            <a:extLst>
              <a:ext uri="{FF2B5EF4-FFF2-40B4-BE49-F238E27FC236}">
                <a16:creationId xmlns:a16="http://schemas.microsoft.com/office/drawing/2014/main" id="{CFB1CF18-0F3C-7E4C-A263-B1774380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4" name="Rectangle 35">
            <a:extLst>
              <a:ext uri="{FF2B5EF4-FFF2-40B4-BE49-F238E27FC236}">
                <a16:creationId xmlns:a16="http://schemas.microsoft.com/office/drawing/2014/main" id="{92659C41-8827-814A-9C62-C7594A4A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5" name="Text Box 36">
            <a:extLst>
              <a:ext uri="{FF2B5EF4-FFF2-40B4-BE49-F238E27FC236}">
                <a16:creationId xmlns:a16="http://schemas.microsoft.com/office/drawing/2014/main" id="{F06A7CB4-C09F-7144-8810-EFBDE6D27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58658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hypercube is a subgraph of the PM2I network </a:t>
            </a:r>
          </a:p>
        </p:txBody>
      </p:sp>
      <p:sp>
        <p:nvSpPr>
          <p:cNvPr id="62476" name="Rectangle 38">
            <a:extLst>
              <a:ext uri="{FF2B5EF4-FFF2-40B4-BE49-F238E27FC236}">
                <a16:creationId xmlns:a16="http://schemas.microsoft.com/office/drawing/2014/main" id="{F999621F-CCF1-8D47-ACF2-C24C0C298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2477" name="Object 37">
            <a:extLst>
              <a:ext uri="{FF2B5EF4-FFF2-40B4-BE49-F238E27FC236}">
                <a16:creationId xmlns:a16="http://schemas.microsoft.com/office/drawing/2014/main" id="{CDBC7ACC-1315-3E43-B0B9-FE8635A80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066800"/>
          <a:ext cx="8305800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r:id="rId3" imgW="4737100" imgH="1905000" progId="MSDraw.Drawing.8.2">
                  <p:embed/>
                </p:oleObj>
              </mc:Choice>
              <mc:Fallback>
                <p:oleObj r:id="rId3" imgW="4737100" imgH="1905000" progId="MSDraw.Drawing.8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8305800" cy="33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1BCF621-8CD7-7E4D-AE30-6A2D791409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7B3389-0797-5243-A799-EEBB809F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0F6D07F8-E221-534C-A157-ECF28E28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5C3D266-4640-5546-A866-83BB2840735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/>
          </a:p>
        </p:txBody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F9DE2CF9-6D19-9940-A5C5-A7C33DBCB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505200" cy="1219200"/>
          </a:xfrm>
        </p:spPr>
        <p:txBody>
          <a:bodyPr/>
          <a:lstStyle/>
          <a:p>
            <a:pPr eaLnBrk="1" hangingPunct="1"/>
            <a:r>
              <a:rPr lang="en-US" altLang="en-US" sz="2800"/>
              <a:t>Unfolded PM2I Network</a:t>
            </a:r>
          </a:p>
        </p:txBody>
      </p:sp>
      <p:sp>
        <p:nvSpPr>
          <p:cNvPr id="63494" name="Text Box 15">
            <a:extLst>
              <a:ext uri="{FF2B5EF4-FFF2-40B4-BE49-F238E27FC236}">
                <a16:creationId xmlns:a16="http://schemas.microsoft.com/office/drawing/2014/main" id="{0500E5A3-EB52-3B4D-8034-612A5B75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3200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15.12   </a:t>
            </a:r>
            <a:r>
              <a:rPr lang="en-US" altLang="en-US" sz="2000"/>
              <a:t>Augmented data manipulator network. </a:t>
            </a:r>
          </a:p>
        </p:txBody>
      </p:sp>
      <p:sp>
        <p:nvSpPr>
          <p:cNvPr id="63495" name="Rectangle 18">
            <a:extLst>
              <a:ext uri="{FF2B5EF4-FFF2-40B4-BE49-F238E27FC236}">
                <a16:creationId xmlns:a16="http://schemas.microsoft.com/office/drawing/2014/main" id="{2EF6FF4A-C4CE-A24B-94BA-A123906A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496" name="Text Box 19">
            <a:extLst>
              <a:ext uri="{FF2B5EF4-FFF2-40B4-BE49-F238E27FC236}">
                <a16:creationId xmlns:a16="http://schemas.microsoft.com/office/drawing/2014/main" id="{C0CF2F42-6CC4-7D45-A41B-16926509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3124200" cy="298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Data manipulator network was used in Goodyear MPP, an early SIMD parallel machine.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“Augmented” means that switches in a column are independent, as opposed to all being set to same state (simplified control).</a:t>
            </a:r>
          </a:p>
        </p:txBody>
      </p:sp>
      <p:sp>
        <p:nvSpPr>
          <p:cNvPr id="63497" name="Rectangle 21">
            <a:extLst>
              <a:ext uri="{FF2B5EF4-FFF2-40B4-BE49-F238E27FC236}">
                <a16:creationId xmlns:a16="http://schemas.microsoft.com/office/drawing/2014/main" id="{F878D3FA-D2B4-9E4E-A567-7ABE87FB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3498" name="Object 20">
            <a:extLst>
              <a:ext uri="{FF2B5EF4-FFF2-40B4-BE49-F238E27FC236}">
                <a16:creationId xmlns:a16="http://schemas.microsoft.com/office/drawing/2014/main" id="{B7B697EC-600D-804B-B5AD-2A9ACD628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0"/>
          <a:ext cx="49641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r:id="rId3" imgW="3086100" imgH="4114800" progId="MSDraw.Drawing.8.2">
                  <p:embed/>
                </p:oleObj>
              </mc:Choice>
              <mc:Fallback>
                <p:oleObj r:id="rId3" imgW="3086100" imgH="4114800" progId="MSDraw.Drawing.8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0"/>
                        <a:ext cx="49641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B519C73-5B0A-9F46-828E-7A213D37E4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D65A7D5-FAD2-A749-8EC5-7FF0542F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3E80D60C-3B74-3D44-8DE8-1FDC94DA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2064D71-3BAC-6241-9D85-D7277137A62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BE5317E3-F86F-ED48-A8FA-8624E3CDA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Very-High-Dimensional Meshes and Tori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8E1BB109-2B70-5443-8686-AB008AB7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52399805-C118-CA46-AF7C-D49B28C32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4" name="Rectangle 10">
            <a:extLst>
              <a:ext uri="{FF2B5EF4-FFF2-40B4-BE49-F238E27FC236}">
                <a16:creationId xmlns:a16="http://schemas.microsoft.com/office/drawing/2014/main" id="{65B342B7-3DBF-CC47-92D9-35F56FCF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5" name="Rectangle 22">
            <a:extLst>
              <a:ext uri="{FF2B5EF4-FFF2-40B4-BE49-F238E27FC236}">
                <a16:creationId xmlns:a16="http://schemas.microsoft.com/office/drawing/2014/main" id="{30F71E35-EFE9-134B-8E5C-D392A3F8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6" name="Text Box 23">
            <a:extLst>
              <a:ext uri="{FF2B5EF4-FFF2-40B4-BE49-F238E27FC236}">
                <a16:creationId xmlns:a16="http://schemas.microsoft.com/office/drawing/2014/main" id="{20F616E4-04EC-5B4B-BE86-3508B00B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066800"/>
            <a:ext cx="77247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 mesh with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processors along each dimension: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Diameter 	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1)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Bisection width: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1–1/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when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even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Node degree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 torus with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processors along each dimension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-ary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-cube</a:t>
            </a:r>
            <a:r>
              <a:rPr lang="en-US" altLang="en-US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227" name="Rectangle 25">
            <a:extLst>
              <a:ext uri="{FF2B5EF4-FFF2-40B4-BE49-F238E27FC236}">
                <a16:creationId xmlns:a16="http://schemas.microsoft.com/office/drawing/2014/main" id="{1A1DFC80-74FF-0144-B803-30B4B590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8" name="Text Box 23">
            <a:extLst>
              <a:ext uri="{FF2B5EF4-FFF2-40B4-BE49-F238E27FC236}">
                <a16:creationId xmlns:a16="http://schemas.microsoft.com/office/drawing/2014/main" id="{80079EAC-3520-C841-AB1F-15B252998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3124200"/>
            <a:ext cx="75199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What happens when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becomes as large as log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000" i="1" baseline="30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Diameter 	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1) = log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 * = O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(log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Bisection width: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1–1/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/2 *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O(p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Node degree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 =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log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 ** = O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(log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 torus with 2 processors along each dimension same as mesh</a:t>
            </a:r>
            <a:endParaRPr lang="en-US" altLang="en-US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9" name="Text Box 23">
            <a:extLst>
              <a:ext uri="{FF2B5EF4-FFF2-40B4-BE49-F238E27FC236}">
                <a16:creationId xmlns:a16="http://schemas.microsoft.com/office/drawing/2014/main" id="{972BE1C8-368A-BA42-AB35-F30C87BD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953000"/>
            <a:ext cx="63531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*   What is the value of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1/log2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000" i="1" baseline="30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1/log2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      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log2 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	         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endParaRPr lang="en-US" altLang="en-US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**  When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2, node degree becomes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instead of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61419486-5E5A-9A40-B20B-58C2E6DCBE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60DE2C1C-D3CA-C147-BCAB-D4632BF3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A364416C-C77F-F54E-AC08-75C2241D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4F33CC0-E826-B947-B179-C7E1ED5260E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BEAB2C95-97AB-F54F-A8EB-04BB2E134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15.4  The Cube-Connected Cycles Network</a:t>
            </a: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CE61E16B-BB8D-9E44-891B-7DEE0B7F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4519" name="Rectangle 11">
            <a:extLst>
              <a:ext uri="{FF2B5EF4-FFF2-40B4-BE49-F238E27FC236}">
                <a16:creationId xmlns:a16="http://schemas.microsoft.com/office/drawing/2014/main" id="{61CA7CD2-B7BE-E94C-980B-98CCF46B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4520" name="Rectangle 51">
            <a:extLst>
              <a:ext uri="{FF2B5EF4-FFF2-40B4-BE49-F238E27FC236}">
                <a16:creationId xmlns:a16="http://schemas.microsoft.com/office/drawing/2014/main" id="{38E0BDE1-87AE-CD4B-B0A1-FB66A20E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4521" name="Text Box 52">
            <a:extLst>
              <a:ext uri="{FF2B5EF4-FFF2-40B4-BE49-F238E27FC236}">
                <a16:creationId xmlns:a16="http://schemas.microsoft.com/office/drawing/2014/main" id="{482B7430-0B6B-114D-8312-8B70F3D1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26828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cube-connected cycles network (CCC) is the earliest example of what later became known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X-connected cycles, with X being an arbitrary network</a:t>
            </a:r>
          </a:p>
        </p:txBody>
      </p:sp>
      <p:sp>
        <p:nvSpPr>
          <p:cNvPr id="64522" name="Text Box 53">
            <a:extLst>
              <a:ext uri="{FF2B5EF4-FFF2-40B4-BE49-F238E27FC236}">
                <a16:creationId xmlns:a16="http://schemas.microsoft.com/office/drawing/2014/main" id="{5C022A44-C583-D94F-B7A1-8EE07170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26828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Transform a </a:t>
            </a:r>
            <a:r>
              <a:rPr lang="en-US" altLang="en-US" sz="2000" i="1"/>
              <a:t>p</a:t>
            </a:r>
            <a:r>
              <a:rPr lang="en-US" altLang="en-US" sz="2000"/>
              <a:t>-node, degree-</a:t>
            </a:r>
            <a:r>
              <a:rPr lang="en-US" altLang="en-US" sz="2000" i="1"/>
              <a:t>d</a:t>
            </a:r>
            <a:r>
              <a:rPr lang="en-US" altLang="en-US" sz="2000"/>
              <a:t> network into a </a:t>
            </a:r>
            <a:r>
              <a:rPr lang="en-US" altLang="en-US" sz="2000" i="1"/>
              <a:t>pd</a:t>
            </a:r>
            <a:r>
              <a:rPr lang="en-US" altLang="en-US" sz="2000"/>
              <a:t>-node, degree-3 network by replacing each of the original network nodes with a </a:t>
            </a:r>
            <a:r>
              <a:rPr lang="en-US" altLang="en-US" sz="2000" i="1"/>
              <a:t>d</a:t>
            </a:r>
            <a:r>
              <a:rPr lang="en-US" altLang="en-US" sz="2000"/>
              <a:t>-node cycle</a:t>
            </a:r>
          </a:p>
        </p:txBody>
      </p:sp>
      <p:grpSp>
        <p:nvGrpSpPr>
          <p:cNvPr id="64523" name="Group 108">
            <a:extLst>
              <a:ext uri="{FF2B5EF4-FFF2-40B4-BE49-F238E27FC236}">
                <a16:creationId xmlns:a16="http://schemas.microsoft.com/office/drawing/2014/main" id="{56218BFD-2AA6-2C44-8675-D0178334EE14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762000"/>
            <a:ext cx="5562600" cy="2595563"/>
            <a:chOff x="2016" y="480"/>
            <a:chExt cx="3504" cy="1635"/>
          </a:xfrm>
        </p:grpSpPr>
        <p:grpSp>
          <p:nvGrpSpPr>
            <p:cNvPr id="64552" name="Group 107">
              <a:extLst>
                <a:ext uri="{FF2B5EF4-FFF2-40B4-BE49-F238E27FC236}">
                  <a16:creationId xmlns:a16="http://schemas.microsoft.com/office/drawing/2014/main" id="{E9D5F106-C3D3-F04E-948A-B7BDE3510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480"/>
              <a:ext cx="2082" cy="1635"/>
              <a:chOff x="2016" y="480"/>
              <a:chExt cx="2082" cy="1635"/>
            </a:xfrm>
          </p:grpSpPr>
          <p:sp>
            <p:nvSpPr>
              <p:cNvPr id="64554" name="Line 55">
                <a:extLst>
                  <a:ext uri="{FF2B5EF4-FFF2-40B4-BE49-F238E27FC236}">
                    <a16:creationId xmlns:a16="http://schemas.microsoft.com/office/drawing/2014/main" id="{F49D3750-1A2F-6842-8608-4CCC7EE33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624"/>
                <a:ext cx="48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5" name="Line 56">
                <a:extLst>
                  <a:ext uri="{FF2B5EF4-FFF2-40B4-BE49-F238E27FC236}">
                    <a16:creationId xmlns:a16="http://schemas.microsoft.com/office/drawing/2014/main" id="{3E68C203-BCA0-4E4E-AAC5-E64E1F1E4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912"/>
                <a:ext cx="91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6" name="Line 57">
                <a:extLst>
                  <a:ext uri="{FF2B5EF4-FFF2-40B4-BE49-F238E27FC236}">
                    <a16:creationId xmlns:a16="http://schemas.microsoft.com/office/drawing/2014/main" id="{8A84ECC4-D6F4-114F-A544-D08570A7C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528"/>
                <a:ext cx="192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7" name="Line 58">
                <a:extLst>
                  <a:ext uri="{FF2B5EF4-FFF2-40B4-BE49-F238E27FC236}">
                    <a16:creationId xmlns:a16="http://schemas.microsoft.com/office/drawing/2014/main" id="{0A8131DB-4588-3C43-82C7-762046B51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6" y="1008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8" name="Line 59">
                <a:extLst>
                  <a:ext uri="{FF2B5EF4-FFF2-40B4-BE49-F238E27FC236}">
                    <a16:creationId xmlns:a16="http://schemas.microsoft.com/office/drawing/2014/main" id="{D060AD0A-8BF8-FB4A-848B-11AEA618D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392"/>
                <a:ext cx="76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9" name="Line 60">
                <a:extLst>
                  <a:ext uri="{FF2B5EF4-FFF2-40B4-BE49-F238E27FC236}">
                    <a16:creationId xmlns:a16="http://schemas.microsoft.com/office/drawing/2014/main" id="{95812178-2C94-E54E-B84F-1B1882535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1488"/>
                <a:ext cx="19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0" name="Line 61">
                <a:extLst>
                  <a:ext uri="{FF2B5EF4-FFF2-40B4-BE49-F238E27FC236}">
                    <a16:creationId xmlns:a16="http://schemas.microsoft.com/office/drawing/2014/main" id="{A680B397-51E6-374A-A2A0-FAAF01859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3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1" name="Line 62">
                <a:extLst>
                  <a:ext uri="{FF2B5EF4-FFF2-40B4-BE49-F238E27FC236}">
                    <a16:creationId xmlns:a16="http://schemas.microsoft.com/office/drawing/2014/main" id="{B7E194F7-0D20-784B-BE5B-6419DBB7F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105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2" name="Text Box 83">
                <a:extLst>
                  <a:ext uri="{FF2B5EF4-FFF2-40B4-BE49-F238E27FC236}">
                    <a16:creationId xmlns:a16="http://schemas.microsoft.com/office/drawing/2014/main" id="{BAA57A68-71E7-FC4C-95A6-71C0FD239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511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0</a:t>
                </a:r>
              </a:p>
            </p:txBody>
          </p:sp>
          <p:sp>
            <p:nvSpPr>
              <p:cNvPr id="64563" name="Text Box 84">
                <a:extLst>
                  <a:ext uri="{FF2B5EF4-FFF2-40B4-BE49-F238E27FC236}">
                    <a16:creationId xmlns:a16="http://schemas.microsoft.com/office/drawing/2014/main" id="{EB3DC9DB-229C-0741-9842-591FF615B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799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1</a:t>
                </a:r>
              </a:p>
            </p:txBody>
          </p:sp>
          <p:sp>
            <p:nvSpPr>
              <p:cNvPr id="64564" name="Text Box 86">
                <a:extLst>
                  <a:ext uri="{FF2B5EF4-FFF2-40B4-BE49-F238E27FC236}">
                    <a16:creationId xmlns:a16="http://schemas.microsoft.com/office/drawing/2014/main" id="{FC6C034C-A91E-C745-8931-FB37D9767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471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2</a:t>
                </a:r>
              </a:p>
            </p:txBody>
          </p:sp>
          <p:sp>
            <p:nvSpPr>
              <p:cNvPr id="64565" name="Text Box 87">
                <a:extLst>
                  <a:ext uri="{FF2B5EF4-FFF2-40B4-BE49-F238E27FC236}">
                    <a16:creationId xmlns:a16="http://schemas.microsoft.com/office/drawing/2014/main" id="{00652414-3198-064C-BDB8-6F9F6749E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3</a:t>
                </a:r>
              </a:p>
            </p:txBody>
          </p:sp>
          <p:sp>
            <p:nvSpPr>
              <p:cNvPr id="64566" name="Text Box 88">
                <a:extLst>
                  <a:ext uri="{FF2B5EF4-FFF2-40B4-BE49-F238E27FC236}">
                    <a16:creationId xmlns:a16="http://schemas.microsoft.com/office/drawing/2014/main" id="{A6345787-C393-634D-A047-D687FF61D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903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4</a:t>
                </a:r>
              </a:p>
            </p:txBody>
          </p:sp>
          <p:sp>
            <p:nvSpPr>
              <p:cNvPr id="64567" name="Text Box 89">
                <a:extLst>
                  <a:ext uri="{FF2B5EF4-FFF2-40B4-BE49-F238E27FC236}">
                    <a16:creationId xmlns:a16="http://schemas.microsoft.com/office/drawing/2014/main" id="{999D7FD9-F952-3E44-BFAF-5523CA00C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615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5</a:t>
                </a:r>
              </a:p>
            </p:txBody>
          </p:sp>
          <p:sp>
            <p:nvSpPr>
              <p:cNvPr id="64568" name="Text Box 90">
                <a:extLst>
                  <a:ext uri="{FF2B5EF4-FFF2-40B4-BE49-F238E27FC236}">
                    <a16:creationId xmlns:a16="http://schemas.microsoft.com/office/drawing/2014/main" id="{077926A6-C404-4345-9A3B-55DB97CAE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480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 L</a:t>
                </a:r>
                <a:r>
                  <a:rPr lang="en-US" altLang="en-US" sz="1600"/>
                  <a:t>7</a:t>
                </a:r>
              </a:p>
            </p:txBody>
          </p:sp>
          <p:sp>
            <p:nvSpPr>
              <p:cNvPr id="64569" name="Text Box 91">
                <a:extLst>
                  <a:ext uri="{FF2B5EF4-FFF2-40B4-BE49-F238E27FC236}">
                    <a16:creationId xmlns:a16="http://schemas.microsoft.com/office/drawing/2014/main" id="{E7F4BAB1-5391-A049-8F4E-E947948EA0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816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6</a:t>
                </a:r>
              </a:p>
            </p:txBody>
          </p:sp>
          <p:sp>
            <p:nvSpPr>
              <p:cNvPr id="64570" name="Oval 54">
                <a:extLst>
                  <a:ext uri="{FF2B5EF4-FFF2-40B4-BE49-F238E27FC236}">
                    <a16:creationId xmlns:a16="http://schemas.microsoft.com/office/drawing/2014/main" id="{25786904-0713-414E-A626-28BD135D5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/>
                  <a:t>x</a:t>
                </a:r>
              </a:p>
            </p:txBody>
          </p:sp>
        </p:grpSp>
        <p:sp>
          <p:nvSpPr>
            <p:cNvPr id="64553" name="Text Box 102">
              <a:extLst>
                <a:ext uri="{FF2B5EF4-FFF2-40B4-BE49-F238E27FC236}">
                  <a16:creationId xmlns:a16="http://schemas.microsoft.com/office/drawing/2014/main" id="{E6E210A1-7D42-7A45-9123-9A7BC2F3C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624"/>
              <a:ext cx="1248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Original degree-8 node in a network, with its links labeled </a:t>
              </a:r>
              <a:r>
                <a:rPr lang="en-US" altLang="en-US" sz="2000" i="1"/>
                <a:t>L</a:t>
              </a:r>
              <a:r>
                <a:rPr lang="en-US" altLang="en-US" sz="2000"/>
                <a:t>0 through </a:t>
              </a:r>
              <a:r>
                <a:rPr lang="en-US" altLang="en-US" sz="2000" i="1"/>
                <a:t>L</a:t>
              </a:r>
              <a:r>
                <a:rPr lang="en-US" altLang="en-US" sz="2000"/>
                <a:t>7</a:t>
              </a:r>
            </a:p>
          </p:txBody>
        </p:sp>
      </p:grpSp>
      <p:grpSp>
        <p:nvGrpSpPr>
          <p:cNvPr id="64524" name="Group 106">
            <a:extLst>
              <a:ext uri="{FF2B5EF4-FFF2-40B4-BE49-F238E27FC236}">
                <a16:creationId xmlns:a16="http://schemas.microsoft.com/office/drawing/2014/main" id="{816101D0-D9DB-D245-8388-7F22F31C8224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608388"/>
            <a:ext cx="5638800" cy="2671762"/>
            <a:chOff x="2016" y="2273"/>
            <a:chExt cx="3552" cy="1683"/>
          </a:xfrm>
        </p:grpSpPr>
        <p:grpSp>
          <p:nvGrpSpPr>
            <p:cNvPr id="64525" name="Group 101">
              <a:extLst>
                <a:ext uri="{FF2B5EF4-FFF2-40B4-BE49-F238E27FC236}">
                  <a16:creationId xmlns:a16="http://schemas.microsoft.com/office/drawing/2014/main" id="{1D9FADDC-AC15-CF48-9994-C64D4F28A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273"/>
              <a:ext cx="2082" cy="1683"/>
              <a:chOff x="2016" y="2273"/>
              <a:chExt cx="2082" cy="1683"/>
            </a:xfrm>
          </p:grpSpPr>
          <p:sp>
            <p:nvSpPr>
              <p:cNvPr id="64527" name="Oval 82">
                <a:extLst>
                  <a:ext uri="{FF2B5EF4-FFF2-40B4-BE49-F238E27FC236}">
                    <a16:creationId xmlns:a16="http://schemas.microsoft.com/office/drawing/2014/main" id="{28707257-B17B-C14D-B41D-9B060A7D4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1104" cy="10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28" name="Line 66">
                <a:extLst>
                  <a:ext uri="{FF2B5EF4-FFF2-40B4-BE49-F238E27FC236}">
                    <a16:creationId xmlns:a16="http://schemas.microsoft.com/office/drawing/2014/main" id="{5A7ADFCF-ACCB-E445-B57B-18CABBDBD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40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Line 67">
                <a:extLst>
                  <a:ext uri="{FF2B5EF4-FFF2-40B4-BE49-F238E27FC236}">
                    <a16:creationId xmlns:a16="http://schemas.microsoft.com/office/drawing/2014/main" id="{D155FCC4-A0A7-8846-ACA6-6103AF476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68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0" name="Line 68">
                <a:extLst>
                  <a:ext uri="{FF2B5EF4-FFF2-40B4-BE49-F238E27FC236}">
                    <a16:creationId xmlns:a16="http://schemas.microsoft.com/office/drawing/2014/main" id="{E8D52304-B369-1B44-A671-6D95E48E3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230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1" name="Line 69">
                <a:extLst>
                  <a:ext uri="{FF2B5EF4-FFF2-40B4-BE49-F238E27FC236}">
                    <a16:creationId xmlns:a16="http://schemas.microsoft.com/office/drawing/2014/main" id="{B9BA4D36-DD31-E949-B13E-99E59DC95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6" y="2784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2" name="Line 70">
                <a:extLst>
                  <a:ext uri="{FF2B5EF4-FFF2-40B4-BE49-F238E27FC236}">
                    <a16:creationId xmlns:a16="http://schemas.microsoft.com/office/drawing/2014/main" id="{A693F001-C5E9-7E4A-B1CE-47238C8E6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312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3" name="Line 71">
                <a:extLst>
                  <a:ext uri="{FF2B5EF4-FFF2-40B4-BE49-F238E27FC236}">
                    <a16:creationId xmlns:a16="http://schemas.microsoft.com/office/drawing/2014/main" id="{39F4C5DE-4A95-394A-A610-70CA5D530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355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4" name="Line 72">
                <a:extLst>
                  <a:ext uri="{FF2B5EF4-FFF2-40B4-BE49-F238E27FC236}">
                    <a16:creationId xmlns:a16="http://schemas.microsoft.com/office/drawing/2014/main" id="{1DA84FAF-2605-5E44-B575-87CB5500E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552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5" name="Line 73">
                <a:extLst>
                  <a:ext uri="{FF2B5EF4-FFF2-40B4-BE49-F238E27FC236}">
                    <a16:creationId xmlns:a16="http://schemas.microsoft.com/office/drawing/2014/main" id="{F33E595F-DBB0-4A4C-8232-91C90BCFE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43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6" name="Oval 74">
                <a:extLst>
                  <a:ext uri="{FF2B5EF4-FFF2-40B4-BE49-F238E27FC236}">
                    <a16:creationId xmlns:a16="http://schemas.microsoft.com/office/drawing/2014/main" id="{A3E5EE72-357C-8E43-8F3A-1756EB1DD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0</a:t>
                </a:r>
              </a:p>
            </p:txBody>
          </p:sp>
          <p:sp>
            <p:nvSpPr>
              <p:cNvPr id="64537" name="Oval 75">
                <a:extLst>
                  <a:ext uri="{FF2B5EF4-FFF2-40B4-BE49-F238E27FC236}">
                    <a16:creationId xmlns:a16="http://schemas.microsoft.com/office/drawing/2014/main" id="{AB52624A-ADE2-3A44-90E3-B283C4D02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1</a:t>
                </a:r>
              </a:p>
            </p:txBody>
          </p:sp>
          <p:sp>
            <p:nvSpPr>
              <p:cNvPr id="64538" name="Oval 76">
                <a:extLst>
                  <a:ext uri="{FF2B5EF4-FFF2-40B4-BE49-F238E27FC236}">
                    <a16:creationId xmlns:a16="http://schemas.microsoft.com/office/drawing/2014/main" id="{BFF72A1C-6D8B-B549-80DE-601D55F9C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2</a:t>
                </a:r>
              </a:p>
            </p:txBody>
          </p:sp>
          <p:sp>
            <p:nvSpPr>
              <p:cNvPr id="64539" name="Oval 77">
                <a:extLst>
                  <a:ext uri="{FF2B5EF4-FFF2-40B4-BE49-F238E27FC236}">
                    <a16:creationId xmlns:a16="http://schemas.microsoft.com/office/drawing/2014/main" id="{4F30270D-29D0-3B41-8700-07ED65F48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45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3</a:t>
                </a:r>
              </a:p>
            </p:txBody>
          </p:sp>
          <p:sp>
            <p:nvSpPr>
              <p:cNvPr id="64540" name="Oval 78">
                <a:extLst>
                  <a:ext uri="{FF2B5EF4-FFF2-40B4-BE49-F238E27FC236}">
                    <a16:creationId xmlns:a16="http://schemas.microsoft.com/office/drawing/2014/main" id="{679713D0-F006-514B-9B29-6F74CE21B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4</a:t>
                </a:r>
              </a:p>
            </p:txBody>
          </p:sp>
          <p:sp>
            <p:nvSpPr>
              <p:cNvPr id="64541" name="Oval 79">
                <a:extLst>
                  <a:ext uri="{FF2B5EF4-FFF2-40B4-BE49-F238E27FC236}">
                    <a16:creationId xmlns:a16="http://schemas.microsoft.com/office/drawing/2014/main" id="{00C8E9A9-0994-A14A-A445-3C10C4C1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5</a:t>
                </a:r>
              </a:p>
            </p:txBody>
          </p:sp>
          <p:sp>
            <p:nvSpPr>
              <p:cNvPr id="64542" name="Oval 80">
                <a:extLst>
                  <a:ext uri="{FF2B5EF4-FFF2-40B4-BE49-F238E27FC236}">
                    <a16:creationId xmlns:a16="http://schemas.microsoft.com/office/drawing/2014/main" id="{CE9E6683-8D7E-3E4D-AEA4-F15841E3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49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7</a:t>
                </a:r>
              </a:p>
            </p:txBody>
          </p:sp>
          <p:sp>
            <p:nvSpPr>
              <p:cNvPr id="64543" name="Oval 81">
                <a:extLst>
                  <a:ext uri="{FF2B5EF4-FFF2-40B4-BE49-F238E27FC236}">
                    <a16:creationId xmlns:a16="http://schemas.microsoft.com/office/drawing/2014/main" id="{122151E4-0524-E34C-9C8A-2856119F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x</a:t>
                </a:r>
                <a:r>
                  <a:rPr lang="en-US" altLang="en-US" sz="1600"/>
                  <a:t>6</a:t>
                </a:r>
              </a:p>
            </p:txBody>
          </p:sp>
          <p:sp>
            <p:nvSpPr>
              <p:cNvPr id="64544" name="Text Box 92">
                <a:extLst>
                  <a:ext uri="{FF2B5EF4-FFF2-40B4-BE49-F238E27FC236}">
                    <a16:creationId xmlns:a16="http://schemas.microsoft.com/office/drawing/2014/main" id="{0CF327F3-E0B5-744F-B5FF-0C2D5A833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230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0</a:t>
                </a:r>
              </a:p>
            </p:txBody>
          </p:sp>
          <p:sp>
            <p:nvSpPr>
              <p:cNvPr id="64545" name="Text Box 93">
                <a:extLst>
                  <a:ext uri="{FF2B5EF4-FFF2-40B4-BE49-F238E27FC236}">
                    <a16:creationId xmlns:a16="http://schemas.microsoft.com/office/drawing/2014/main" id="{45049BB2-8EE3-7F46-9312-7A6ED3135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1</a:t>
                </a:r>
              </a:p>
            </p:txBody>
          </p:sp>
          <p:sp>
            <p:nvSpPr>
              <p:cNvPr id="64546" name="Text Box 94">
                <a:extLst>
                  <a:ext uri="{FF2B5EF4-FFF2-40B4-BE49-F238E27FC236}">
                    <a16:creationId xmlns:a16="http://schemas.microsoft.com/office/drawing/2014/main" id="{9BB53C34-298D-6947-870F-02036016C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26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2</a:t>
                </a:r>
              </a:p>
            </p:txBody>
          </p:sp>
          <p:sp>
            <p:nvSpPr>
              <p:cNvPr id="64547" name="Text Box 95">
                <a:extLst>
                  <a:ext uri="{FF2B5EF4-FFF2-40B4-BE49-F238E27FC236}">
                    <a16:creationId xmlns:a16="http://schemas.microsoft.com/office/drawing/2014/main" id="{D0D20CF9-702B-B14D-BF7B-90C731664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3696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3</a:t>
                </a:r>
              </a:p>
            </p:txBody>
          </p:sp>
          <p:sp>
            <p:nvSpPr>
              <p:cNvPr id="64548" name="Text Box 96">
                <a:extLst>
                  <a:ext uri="{FF2B5EF4-FFF2-40B4-BE49-F238E27FC236}">
                    <a16:creationId xmlns:a16="http://schemas.microsoft.com/office/drawing/2014/main" id="{E136DC93-6880-284A-8B00-0A3298B31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374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4</a:t>
                </a:r>
              </a:p>
            </p:txBody>
          </p:sp>
          <p:sp>
            <p:nvSpPr>
              <p:cNvPr id="64549" name="Text Box 97">
                <a:extLst>
                  <a:ext uri="{FF2B5EF4-FFF2-40B4-BE49-F238E27FC236}">
                    <a16:creationId xmlns:a16="http://schemas.microsoft.com/office/drawing/2014/main" id="{5A396FE2-7994-2041-B6D5-0EC98887A1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40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5</a:t>
                </a:r>
              </a:p>
            </p:txBody>
          </p:sp>
          <p:sp>
            <p:nvSpPr>
              <p:cNvPr id="64550" name="Text Box 98">
                <a:extLst>
                  <a:ext uri="{FF2B5EF4-FFF2-40B4-BE49-F238E27FC236}">
                    <a16:creationId xmlns:a16="http://schemas.microsoft.com/office/drawing/2014/main" id="{F9B54E6F-099B-C645-A840-EA6D9DBED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273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 L</a:t>
                </a:r>
                <a:r>
                  <a:rPr lang="en-US" altLang="en-US" sz="1600"/>
                  <a:t>7</a:t>
                </a:r>
              </a:p>
            </p:txBody>
          </p:sp>
          <p:sp>
            <p:nvSpPr>
              <p:cNvPr id="64551" name="Text Box 99">
                <a:extLst>
                  <a:ext uri="{FF2B5EF4-FFF2-40B4-BE49-F238E27FC236}">
                    <a16:creationId xmlns:a16="http://schemas.microsoft.com/office/drawing/2014/main" id="{656A5429-4594-AD46-A5EA-ABCDB82B5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609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/>
                  <a:t>L</a:t>
                </a:r>
                <a:r>
                  <a:rPr lang="en-US" altLang="en-US" sz="1600"/>
                  <a:t>6</a:t>
                </a:r>
              </a:p>
            </p:txBody>
          </p:sp>
        </p:grpSp>
        <p:sp>
          <p:nvSpPr>
            <p:cNvPr id="64526" name="Text Box 103">
              <a:extLst>
                <a:ext uri="{FF2B5EF4-FFF2-40B4-BE49-F238E27FC236}">
                  <a16:creationId xmlns:a16="http://schemas.microsoft.com/office/drawing/2014/main" id="{F1DDBD50-4EB0-B949-AE35-5111949FA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352"/>
              <a:ext cx="1248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Replacement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8-node cycle, with each of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its 8 nodes accommodating one of the links </a:t>
              </a:r>
              <a:r>
                <a:rPr lang="en-US" altLang="en-US" sz="2000" i="1"/>
                <a:t>L</a:t>
              </a:r>
              <a:r>
                <a:rPr lang="en-US" altLang="en-US" sz="2000"/>
                <a:t>0 through </a:t>
              </a:r>
              <a:r>
                <a:rPr lang="en-US" altLang="en-US" sz="2000" i="1"/>
                <a:t>L</a:t>
              </a:r>
              <a:r>
                <a:rPr lang="en-US" altLang="en-US" sz="2000"/>
                <a:t>7 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E1CE04A-4DB6-9A40-BA5A-B5E7B13279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19ABB19-D917-1D42-8848-F97735D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070F7A6D-951A-BE4A-A4B8-BAD1E027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258CE6A-7F85-B241-AC20-F9FF832521D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9B752504-D225-F345-A7BF-84B4C44DA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A View of The CCC Network</a:t>
            </a:r>
          </a:p>
        </p:txBody>
      </p:sp>
      <p:sp>
        <p:nvSpPr>
          <p:cNvPr id="65542" name="Text Box 3">
            <a:extLst>
              <a:ext uri="{FF2B5EF4-FFF2-40B4-BE49-F238E27FC236}">
                <a16:creationId xmlns:a16="http://schemas.microsoft.com/office/drawing/2014/main" id="{ECBEE5F1-2F88-DE47-AF27-32440F43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40386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15.14    </a:t>
            </a:r>
            <a:r>
              <a:rPr lang="en-US" altLang="en-US" sz="2000"/>
              <a:t>Alternate derivation of CCC from a hypercube. </a:t>
            </a:r>
          </a:p>
        </p:txBody>
      </p:sp>
      <p:sp>
        <p:nvSpPr>
          <p:cNvPr id="65543" name="Rectangle 4">
            <a:extLst>
              <a:ext uri="{FF2B5EF4-FFF2-40B4-BE49-F238E27FC236}">
                <a16:creationId xmlns:a16="http://schemas.microsoft.com/office/drawing/2014/main" id="{0C712AD3-27AF-7442-84C3-F84DC8D1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4" name="Rectangle 5">
            <a:extLst>
              <a:ext uri="{FF2B5EF4-FFF2-40B4-BE49-F238E27FC236}">
                <a16:creationId xmlns:a16="http://schemas.microsoft.com/office/drawing/2014/main" id="{EEBC4D1C-2A5C-134F-8802-44599491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5" name="Rectangle 6">
            <a:extLst>
              <a:ext uri="{FF2B5EF4-FFF2-40B4-BE49-F238E27FC236}">
                <a16:creationId xmlns:a16="http://schemas.microsoft.com/office/drawing/2014/main" id="{712FB44C-A698-544A-8838-19C27D68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6" name="Rectangle 9">
            <a:extLst>
              <a:ext uri="{FF2B5EF4-FFF2-40B4-BE49-F238E27FC236}">
                <a16:creationId xmlns:a16="http://schemas.microsoft.com/office/drawing/2014/main" id="{C9DD0102-0A5F-3544-8F2F-BD95DD49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5547" name="Object 8">
            <a:extLst>
              <a:ext uri="{FF2B5EF4-FFF2-40B4-BE49-F238E27FC236}">
                <a16:creationId xmlns:a16="http://schemas.microsoft.com/office/drawing/2014/main" id="{BEB2517B-E134-C64D-A953-FEFAA6F1E8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670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r:id="rId3" imgW="4826000" imgH="2044700" progId="MSDraw.Drawing.8.2">
                  <p:embed/>
                </p:oleObj>
              </mc:Choice>
              <mc:Fallback>
                <p:oleObj r:id="rId3" imgW="4826000" imgH="20447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6705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0">
            <a:extLst>
              <a:ext uri="{FF2B5EF4-FFF2-40B4-BE49-F238E27FC236}">
                <a16:creationId xmlns:a16="http://schemas.microsoft.com/office/drawing/2014/main" id="{6110AEAD-6D7B-8B4A-BD00-49E754A3BDC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715000" y="3505200"/>
          <a:ext cx="29718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r:id="rId5" imgW="2070100" imgH="2006600" progId="MSDraw.Drawing.8.2">
                  <p:embed/>
                </p:oleObj>
              </mc:Choice>
              <mc:Fallback>
                <p:oleObj r:id="rId5" imgW="2070100" imgH="20066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29718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9" name="Group 24">
            <a:extLst>
              <a:ext uri="{FF2B5EF4-FFF2-40B4-BE49-F238E27FC236}">
                <a16:creationId xmlns:a16="http://schemas.microsoft.com/office/drawing/2014/main" id="{7EF0D408-C836-4E41-B458-79C4DF39F47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021138"/>
            <a:ext cx="685800" cy="741362"/>
            <a:chOff x="3600" y="2533"/>
            <a:chExt cx="432" cy="467"/>
          </a:xfrm>
        </p:grpSpPr>
        <p:grpSp>
          <p:nvGrpSpPr>
            <p:cNvPr id="65553" name="Group 22">
              <a:extLst>
                <a:ext uri="{FF2B5EF4-FFF2-40B4-BE49-F238E27FC236}">
                  <a16:creationId xmlns:a16="http://schemas.microsoft.com/office/drawing/2014/main" id="{81BC0F91-4BAD-1849-9DCD-5526712BD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592"/>
              <a:ext cx="288" cy="336"/>
              <a:chOff x="3648" y="2592"/>
              <a:chExt cx="288" cy="336"/>
            </a:xfrm>
          </p:grpSpPr>
          <p:sp>
            <p:nvSpPr>
              <p:cNvPr id="65558" name="Line 18">
                <a:extLst>
                  <a:ext uri="{FF2B5EF4-FFF2-40B4-BE49-F238E27FC236}">
                    <a16:creationId xmlns:a16="http://schemas.microsoft.com/office/drawing/2014/main" id="{509C7A91-D70F-DA43-AACC-2B272CCE0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92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Line 19">
                <a:extLst>
                  <a:ext uri="{FF2B5EF4-FFF2-40B4-BE49-F238E27FC236}">
                    <a16:creationId xmlns:a16="http://schemas.microsoft.com/office/drawing/2014/main" id="{19838CD5-6EA0-B241-9EAD-2C2D58413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736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Line 20">
                <a:extLst>
                  <a:ext uri="{FF2B5EF4-FFF2-40B4-BE49-F238E27FC236}">
                    <a16:creationId xmlns:a16="http://schemas.microsoft.com/office/drawing/2014/main" id="{A852BECC-FD29-B848-9AFA-D9E3C3FE0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6" y="288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Line 21">
                <a:extLst>
                  <a:ext uri="{FF2B5EF4-FFF2-40B4-BE49-F238E27FC236}">
                    <a16:creationId xmlns:a16="http://schemas.microsoft.com/office/drawing/2014/main" id="{A67E0D79-8C20-F24D-813E-138AEE1B7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54" name="Oval 13">
              <a:extLst>
                <a:ext uri="{FF2B5EF4-FFF2-40B4-BE49-F238E27FC236}">
                  <a16:creationId xmlns:a16="http://schemas.microsoft.com/office/drawing/2014/main" id="{7A6DFFDE-7C24-B54D-86A1-860567D0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3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5555" name="Oval 14">
              <a:extLst>
                <a:ext uri="{FF2B5EF4-FFF2-40B4-BE49-F238E27FC236}">
                  <a16:creationId xmlns:a16="http://schemas.microsoft.com/office/drawing/2014/main" id="{82366982-F30C-6E48-ABB3-C5153878A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5556" name="Oval 15">
              <a:extLst>
                <a:ext uri="{FF2B5EF4-FFF2-40B4-BE49-F238E27FC236}">
                  <a16:creationId xmlns:a16="http://schemas.microsoft.com/office/drawing/2014/main" id="{21248664-F4AB-A14D-B5A7-D13F9B9B7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5557" name="Oval 16">
              <a:extLst>
                <a:ext uri="{FF2B5EF4-FFF2-40B4-BE49-F238E27FC236}">
                  <a16:creationId xmlns:a16="http://schemas.microsoft.com/office/drawing/2014/main" id="{BF63B878-511A-9A4F-A0B3-3F1FD540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5550" name="Oval 17">
            <a:extLst>
              <a:ext uri="{FF2B5EF4-FFF2-40B4-BE49-F238E27FC236}">
                <a16:creationId xmlns:a16="http://schemas.microsoft.com/office/drawing/2014/main" id="{A95F4B14-DEE4-E64A-A900-DBCF8C11D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249738"/>
            <a:ext cx="228600" cy="228600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51" name="Text Box 25">
            <a:extLst>
              <a:ext uri="{FF2B5EF4-FFF2-40B4-BE49-F238E27FC236}">
                <a16:creationId xmlns:a16="http://schemas.microsoft.com/office/drawing/2014/main" id="{B451E02F-B538-1047-9D50-ECEB864E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518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Replacing each node of a high-dimensional </a:t>
            </a:r>
            <a:r>
              <a:rPr lang="en-US" altLang="en-US" sz="2000" i="1"/>
              <a:t>q</a:t>
            </a:r>
            <a:r>
              <a:rPr lang="en-US" altLang="en-US" sz="2000"/>
              <a:t>-cube by a cycle of length </a:t>
            </a:r>
            <a:r>
              <a:rPr lang="en-US" altLang="en-US" sz="2000" i="1"/>
              <a:t>q</a:t>
            </a:r>
            <a:r>
              <a:rPr lang="en-US" altLang="en-US" sz="2000"/>
              <a:t> is how CCC was originally proposed</a:t>
            </a:r>
          </a:p>
        </p:txBody>
      </p:sp>
      <p:sp>
        <p:nvSpPr>
          <p:cNvPr id="65552" name="Text Box 26">
            <a:extLst>
              <a:ext uri="{FF2B5EF4-FFF2-40B4-BE49-F238E27FC236}">
                <a16:creationId xmlns:a16="http://schemas.microsoft.com/office/drawing/2014/main" id="{B362D5E8-AD06-0846-BF22-7C5DEF24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838200"/>
            <a:ext cx="1676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Example of hierarchical substitution to derive a lower-cost network from a basis network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EA27DFA-0982-9B45-96DF-E5865F272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0D4A30-46F2-C548-9D1F-BD457CE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48F542F2-C546-654C-8EBD-5E94CC38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E5B545D-AA24-3248-95E1-9C24E2B3F9D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1E05FF97-9FCB-4A46-9934-7F264407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Another View of the Cube-Connected Cycles Network</a:t>
            </a:r>
          </a:p>
        </p:txBody>
      </p:sp>
      <p:sp>
        <p:nvSpPr>
          <p:cNvPr id="66566" name="Text Box 3">
            <a:extLst>
              <a:ext uri="{FF2B5EF4-FFF2-40B4-BE49-F238E27FC236}">
                <a16:creationId xmlns:a16="http://schemas.microsoft.com/office/drawing/2014/main" id="{5291ADC3-5CFE-9D40-868B-F0A04CA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62600"/>
            <a:ext cx="47244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15.13    </a:t>
            </a:r>
            <a:r>
              <a:rPr lang="en-US" altLang="en-US" sz="2000"/>
              <a:t>A wrapped butterfly (left) converted into cube-connected cycles. </a:t>
            </a:r>
          </a:p>
        </p:txBody>
      </p:sp>
      <p:sp>
        <p:nvSpPr>
          <p:cNvPr id="66567" name="Rectangle 4">
            <a:extLst>
              <a:ext uri="{FF2B5EF4-FFF2-40B4-BE49-F238E27FC236}">
                <a16:creationId xmlns:a16="http://schemas.microsoft.com/office/drawing/2014/main" id="{2C332701-F9DC-2F45-95CF-D93A50AF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6568" name="Rectangle 5">
            <a:extLst>
              <a:ext uri="{FF2B5EF4-FFF2-40B4-BE49-F238E27FC236}">
                <a16:creationId xmlns:a16="http://schemas.microsoft.com/office/drawing/2014/main" id="{0F471FC1-C23B-1B4F-B76D-75A8DB13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6569" name="Rectangle 6">
            <a:extLst>
              <a:ext uri="{FF2B5EF4-FFF2-40B4-BE49-F238E27FC236}">
                <a16:creationId xmlns:a16="http://schemas.microsoft.com/office/drawing/2014/main" id="{0276EA7B-7127-894E-8D3E-748EFAA8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6570" name="Object 7">
            <a:extLst>
              <a:ext uri="{FF2B5EF4-FFF2-40B4-BE49-F238E27FC236}">
                <a16:creationId xmlns:a16="http://schemas.microsoft.com/office/drawing/2014/main" id="{C0077679-A5D1-5340-BCC8-4D03B4B6F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685800"/>
          <a:ext cx="63246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r:id="rId3" imgW="4292600" imgH="3314700" progId="MSDraw.Drawing.8.2">
                  <p:embed/>
                </p:oleObj>
              </mc:Choice>
              <mc:Fallback>
                <p:oleObj r:id="rId3" imgW="4292600" imgH="33147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632460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Text Box 8">
            <a:extLst>
              <a:ext uri="{FF2B5EF4-FFF2-40B4-BE49-F238E27FC236}">
                <a16:creationId xmlns:a16="http://schemas.microsoft.com/office/drawing/2014/main" id="{F3F8C283-3410-1E4D-9E03-C5CBB196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26828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cube-connected cycles network (CCC) can be viewed as a simplified wrapped butterfly whose node degree is reduced from 4 to 3.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E524E51-41C9-804F-8512-C8E4A0F4D3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0C166068-4F44-BA40-80A8-8FF0FA1E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14365779-E461-FA4A-ACAA-9CC421B0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ABAD1C9-2346-B142-A091-AF86D842151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/>
          </a:p>
        </p:txBody>
      </p:sp>
      <p:grpSp>
        <p:nvGrpSpPr>
          <p:cNvPr id="67589" name="Group 31">
            <a:extLst>
              <a:ext uri="{FF2B5EF4-FFF2-40B4-BE49-F238E27FC236}">
                <a16:creationId xmlns:a16="http://schemas.microsoft.com/office/drawing/2014/main" id="{BC6D458A-4B63-F445-A862-7CB67F8AA90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5410200" cy="4648200"/>
            <a:chOff x="1315" y="-96"/>
            <a:chExt cx="4445" cy="4032"/>
          </a:xfrm>
        </p:grpSpPr>
        <p:pic>
          <p:nvPicPr>
            <p:cNvPr id="67610" name="Picture 32" descr="q6isq3xq3">
              <a:extLst>
                <a:ext uri="{FF2B5EF4-FFF2-40B4-BE49-F238E27FC236}">
                  <a16:creationId xmlns:a16="http://schemas.microsoft.com/office/drawing/2014/main" id="{5E5AE999-5107-D24F-8A21-52B9A49FC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-96"/>
              <a:ext cx="4368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11" name="Group 33">
              <a:extLst>
                <a:ext uri="{FF2B5EF4-FFF2-40B4-BE49-F238E27FC236}">
                  <a16:creationId xmlns:a16="http://schemas.microsoft.com/office/drawing/2014/main" id="{21FA4127-FD8E-7C49-8631-2E60866D0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5" y="18"/>
              <a:ext cx="3020" cy="3913"/>
              <a:chOff x="1315" y="18"/>
              <a:chExt cx="3020" cy="3913"/>
            </a:xfrm>
          </p:grpSpPr>
          <p:sp>
            <p:nvSpPr>
              <p:cNvPr id="67612" name="Freeform 34">
                <a:extLst>
                  <a:ext uri="{FF2B5EF4-FFF2-40B4-BE49-F238E27FC236}">
                    <a16:creationId xmlns:a16="http://schemas.microsoft.com/office/drawing/2014/main" id="{BCF8301D-03F4-1E46-9AF8-8B365AAEF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8"/>
                <a:ext cx="1872" cy="1015"/>
              </a:xfrm>
              <a:custGeom>
                <a:avLst/>
                <a:gdLst>
                  <a:gd name="T0" fmla="*/ 242 w 1872"/>
                  <a:gd name="T1" fmla="*/ 942 h 1015"/>
                  <a:gd name="T2" fmla="*/ 231 w 1872"/>
                  <a:gd name="T3" fmla="*/ 878 h 1015"/>
                  <a:gd name="T4" fmla="*/ 1630 w 1872"/>
                  <a:gd name="T5" fmla="*/ 119 h 1015"/>
                  <a:gd name="T6" fmla="*/ 1685 w 1872"/>
                  <a:gd name="T7" fmla="*/ 165 h 10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" h="1015">
                    <a:moveTo>
                      <a:pt x="242" y="942"/>
                    </a:moveTo>
                    <a:cubicBezTo>
                      <a:pt x="240" y="931"/>
                      <a:pt x="0" y="1015"/>
                      <a:pt x="231" y="878"/>
                    </a:cubicBezTo>
                    <a:cubicBezTo>
                      <a:pt x="462" y="741"/>
                      <a:pt x="1388" y="238"/>
                      <a:pt x="1630" y="119"/>
                    </a:cubicBezTo>
                    <a:cubicBezTo>
                      <a:pt x="1872" y="0"/>
                      <a:pt x="1674" y="156"/>
                      <a:pt x="1685" y="165"/>
                    </a:cubicBezTo>
                  </a:path>
                </a:pathLst>
              </a:custGeom>
              <a:noFill/>
              <a:ln w="38100" cap="flat" cmpd="sng">
                <a:solidFill>
                  <a:srgbClr val="249224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3" name="Freeform 35">
                <a:extLst>
                  <a:ext uri="{FF2B5EF4-FFF2-40B4-BE49-F238E27FC236}">
                    <a16:creationId xmlns:a16="http://schemas.microsoft.com/office/drawing/2014/main" id="{FDD43D39-B532-864B-AF6A-70DE38A8F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717"/>
                <a:ext cx="76" cy="3214"/>
              </a:xfrm>
              <a:custGeom>
                <a:avLst/>
                <a:gdLst>
                  <a:gd name="T0" fmla="*/ 67 w 76"/>
                  <a:gd name="T1" fmla="*/ 2958 h 3214"/>
                  <a:gd name="T2" fmla="*/ 12 w 76"/>
                  <a:gd name="T3" fmla="*/ 2986 h 3214"/>
                  <a:gd name="T4" fmla="*/ 3 w 76"/>
                  <a:gd name="T5" fmla="*/ 1587 h 3214"/>
                  <a:gd name="T6" fmla="*/ 12 w 76"/>
                  <a:gd name="T7" fmla="*/ 225 h 3214"/>
                  <a:gd name="T8" fmla="*/ 76 w 76"/>
                  <a:gd name="T9" fmla="*/ 234 h 3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3214">
                    <a:moveTo>
                      <a:pt x="67" y="2958"/>
                    </a:moveTo>
                    <a:cubicBezTo>
                      <a:pt x="58" y="2963"/>
                      <a:pt x="23" y="3214"/>
                      <a:pt x="12" y="2986"/>
                    </a:cubicBezTo>
                    <a:cubicBezTo>
                      <a:pt x="1" y="2758"/>
                      <a:pt x="3" y="2047"/>
                      <a:pt x="3" y="1587"/>
                    </a:cubicBezTo>
                    <a:cubicBezTo>
                      <a:pt x="3" y="1127"/>
                      <a:pt x="0" y="450"/>
                      <a:pt x="12" y="225"/>
                    </a:cubicBezTo>
                    <a:cubicBezTo>
                      <a:pt x="24" y="0"/>
                      <a:pt x="63" y="232"/>
                      <a:pt x="76" y="234"/>
                    </a:cubicBezTo>
                  </a:path>
                </a:pathLst>
              </a:custGeom>
              <a:noFill/>
              <a:ln w="38100" cap="flat" cmpd="sng">
                <a:solidFill>
                  <a:srgbClr val="CC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4" name="Freeform 36">
                <a:extLst>
                  <a:ext uri="{FF2B5EF4-FFF2-40B4-BE49-F238E27FC236}">
                    <a16:creationId xmlns:a16="http://schemas.microsoft.com/office/drawing/2014/main" id="{5E2C8B48-D854-6942-ABAA-0E5D6D83D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960"/>
                <a:ext cx="3020" cy="84"/>
              </a:xfrm>
              <a:custGeom>
                <a:avLst/>
                <a:gdLst>
                  <a:gd name="T0" fmla="*/ 317 w 3020"/>
                  <a:gd name="T1" fmla="*/ 0 h 84"/>
                  <a:gd name="T2" fmla="*/ 386 w 3020"/>
                  <a:gd name="T3" fmla="*/ 73 h 84"/>
                  <a:gd name="T4" fmla="*/ 2635 w 3020"/>
                  <a:gd name="T5" fmla="*/ 64 h 84"/>
                  <a:gd name="T6" fmla="*/ 2699 w 3020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20" h="84">
                    <a:moveTo>
                      <a:pt x="317" y="0"/>
                    </a:moveTo>
                    <a:cubicBezTo>
                      <a:pt x="329" y="12"/>
                      <a:pt x="0" y="62"/>
                      <a:pt x="386" y="73"/>
                    </a:cubicBezTo>
                    <a:cubicBezTo>
                      <a:pt x="772" y="84"/>
                      <a:pt x="2250" y="76"/>
                      <a:pt x="2635" y="64"/>
                    </a:cubicBezTo>
                    <a:cubicBezTo>
                      <a:pt x="3020" y="52"/>
                      <a:pt x="2686" y="13"/>
                      <a:pt x="2699" y="0"/>
                    </a:cubicBezTo>
                  </a:path>
                </a:pathLst>
              </a:custGeom>
              <a:noFill/>
              <a:ln w="38100" cap="flat" cmpd="sng">
                <a:solidFill>
                  <a:srgbClr val="E4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5" name="Oval 37">
                <a:extLst>
                  <a:ext uri="{FF2B5EF4-FFF2-40B4-BE49-F238E27FC236}">
                    <a16:creationId xmlns:a16="http://schemas.microsoft.com/office/drawing/2014/main" id="{806663DC-43B9-4B48-AB0A-9A226B89C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16" name="Oval 38">
                <a:extLst>
                  <a:ext uri="{FF2B5EF4-FFF2-40B4-BE49-F238E27FC236}">
                    <a16:creationId xmlns:a16="http://schemas.microsoft.com/office/drawing/2014/main" id="{BA780788-EB12-E040-B30D-60CFEA119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17" name="Oval 39">
                <a:extLst>
                  <a:ext uri="{FF2B5EF4-FFF2-40B4-BE49-F238E27FC236}">
                    <a16:creationId xmlns:a16="http://schemas.microsoft.com/office/drawing/2014/main" id="{7A8CA205-4671-D04A-A4DD-C1916950E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18" name="Oval 40">
                <a:extLst>
                  <a:ext uri="{FF2B5EF4-FFF2-40B4-BE49-F238E27FC236}">
                    <a16:creationId xmlns:a16="http://schemas.microsoft.com/office/drawing/2014/main" id="{5FBC8DD2-CD03-B041-AB37-9C56A60EC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7590" name="Rectangle 2">
            <a:extLst>
              <a:ext uri="{FF2B5EF4-FFF2-40B4-BE49-F238E27FC236}">
                <a16:creationId xmlns:a16="http://schemas.microsoft.com/office/drawing/2014/main" id="{8BD47886-F27C-E142-A6BD-1E3E0CCB2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Emulation of a 6-Cube by a 64-Node CCC</a:t>
            </a:r>
          </a:p>
        </p:txBody>
      </p:sp>
      <p:sp>
        <p:nvSpPr>
          <p:cNvPr id="67591" name="Rectangle 4">
            <a:extLst>
              <a:ext uri="{FF2B5EF4-FFF2-40B4-BE49-F238E27FC236}">
                <a16:creationId xmlns:a16="http://schemas.microsoft.com/office/drawing/2014/main" id="{3A253D94-8538-7947-ADA0-234A2D41D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2" name="Rectangle 5">
            <a:extLst>
              <a:ext uri="{FF2B5EF4-FFF2-40B4-BE49-F238E27FC236}">
                <a16:creationId xmlns:a16="http://schemas.microsoft.com/office/drawing/2014/main" id="{98B2FF6A-1CD5-9441-9506-73E80338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3" name="Rectangle 6">
            <a:extLst>
              <a:ext uri="{FF2B5EF4-FFF2-40B4-BE49-F238E27FC236}">
                <a16:creationId xmlns:a16="http://schemas.microsoft.com/office/drawing/2014/main" id="{F14B8A1E-4E69-2047-B66C-4E670B64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4" name="Rectangle 7">
            <a:extLst>
              <a:ext uri="{FF2B5EF4-FFF2-40B4-BE49-F238E27FC236}">
                <a16:creationId xmlns:a16="http://schemas.microsoft.com/office/drawing/2014/main" id="{9246A3E0-9DD6-B645-B5D0-55409309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7595" name="Object 9">
            <a:extLst>
              <a:ext uri="{FF2B5EF4-FFF2-40B4-BE49-F238E27FC236}">
                <a16:creationId xmlns:a16="http://schemas.microsoft.com/office/drawing/2014/main" id="{2A7BC6C8-0299-094D-94E3-25EBB8B97072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715000" y="3505200"/>
          <a:ext cx="29718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r:id="rId4" imgW="2070100" imgH="2006600" progId="MSDraw.Drawing.8.2">
                  <p:embed/>
                </p:oleObj>
              </mc:Choice>
              <mc:Fallback>
                <p:oleObj r:id="rId4" imgW="2070100" imgH="20066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29718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6" name="Group 41">
            <a:extLst>
              <a:ext uri="{FF2B5EF4-FFF2-40B4-BE49-F238E27FC236}">
                <a16:creationId xmlns:a16="http://schemas.microsoft.com/office/drawing/2014/main" id="{D94F55F4-94E1-0B45-A358-22B662A1C45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021138"/>
            <a:ext cx="685800" cy="741362"/>
            <a:chOff x="3600" y="2533"/>
            <a:chExt cx="432" cy="467"/>
          </a:xfrm>
        </p:grpSpPr>
        <p:grpSp>
          <p:nvGrpSpPr>
            <p:cNvPr id="67599" name="Group 10">
              <a:extLst>
                <a:ext uri="{FF2B5EF4-FFF2-40B4-BE49-F238E27FC236}">
                  <a16:creationId xmlns:a16="http://schemas.microsoft.com/office/drawing/2014/main" id="{3DF94B2B-DAF4-6B4C-9477-5AE894FC3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533"/>
              <a:ext cx="432" cy="467"/>
              <a:chOff x="3600" y="2533"/>
              <a:chExt cx="432" cy="467"/>
            </a:xfrm>
          </p:grpSpPr>
          <p:grpSp>
            <p:nvGrpSpPr>
              <p:cNvPr id="67601" name="Group 11">
                <a:extLst>
                  <a:ext uri="{FF2B5EF4-FFF2-40B4-BE49-F238E27FC236}">
                    <a16:creationId xmlns:a16="http://schemas.microsoft.com/office/drawing/2014/main" id="{30C36215-2AC1-F246-8A11-9C3CF11F6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592"/>
                <a:ext cx="288" cy="336"/>
                <a:chOff x="3648" y="2592"/>
                <a:chExt cx="288" cy="336"/>
              </a:xfrm>
            </p:grpSpPr>
            <p:sp>
              <p:nvSpPr>
                <p:cNvPr id="67606" name="Line 12">
                  <a:extLst>
                    <a:ext uri="{FF2B5EF4-FFF2-40B4-BE49-F238E27FC236}">
                      <a16:creationId xmlns:a16="http://schemas.microsoft.com/office/drawing/2014/main" id="{34B58C7B-EE1D-3C42-B506-92B3139CC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592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7" name="Line 13">
                  <a:extLst>
                    <a:ext uri="{FF2B5EF4-FFF2-40B4-BE49-F238E27FC236}">
                      <a16:creationId xmlns:a16="http://schemas.microsoft.com/office/drawing/2014/main" id="{DBE80AA1-88F7-7445-AB79-4E3B956DD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8" y="2736"/>
                  <a:ext cx="4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8" name="Line 14">
                  <a:extLst>
                    <a:ext uri="{FF2B5EF4-FFF2-40B4-BE49-F238E27FC236}">
                      <a16:creationId xmlns:a16="http://schemas.microsoft.com/office/drawing/2014/main" id="{AF9A9747-C0E1-564F-A1DE-A6FB9FFF6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96" y="2880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9" name="Line 15">
                  <a:extLst>
                    <a:ext uri="{FF2B5EF4-FFF2-40B4-BE49-F238E27FC236}">
                      <a16:creationId xmlns:a16="http://schemas.microsoft.com/office/drawing/2014/main" id="{06946FC0-4BE0-E049-99C8-4C89100EC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2592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602" name="Oval 16">
                <a:extLst>
                  <a:ext uri="{FF2B5EF4-FFF2-40B4-BE49-F238E27FC236}">
                    <a16:creationId xmlns:a16="http://schemas.microsoft.com/office/drawing/2014/main" id="{3FE1FEAC-91D6-6D43-8247-CD2BA5354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53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03" name="Oval 17">
                <a:extLst>
                  <a:ext uri="{FF2B5EF4-FFF2-40B4-BE49-F238E27FC236}">
                    <a16:creationId xmlns:a16="http://schemas.microsoft.com/office/drawing/2014/main" id="{1E14CB60-7733-7240-B0C5-7C8CAC71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6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04" name="Oval 18">
                <a:extLst>
                  <a:ext uri="{FF2B5EF4-FFF2-40B4-BE49-F238E27FC236}">
                    <a16:creationId xmlns:a16="http://schemas.microsoft.com/office/drawing/2014/main" id="{0B30E48D-8B78-344C-80CB-4B63D065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85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05" name="Oval 19">
                <a:extLst>
                  <a:ext uri="{FF2B5EF4-FFF2-40B4-BE49-F238E27FC236}">
                    <a16:creationId xmlns:a16="http://schemas.microsoft.com/office/drawing/2014/main" id="{6631CE73-981A-8049-A297-2FF718C4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7600" name="Oval 20">
              <a:extLst>
                <a:ext uri="{FF2B5EF4-FFF2-40B4-BE49-F238E27FC236}">
                  <a16:creationId xmlns:a16="http://schemas.microsoft.com/office/drawing/2014/main" id="{8A72F57D-C0F9-B248-A54A-BDE661E2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677"/>
              <a:ext cx="144" cy="144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7" name="Text Box 22">
            <a:extLst>
              <a:ext uri="{FF2B5EF4-FFF2-40B4-BE49-F238E27FC236}">
                <a16:creationId xmlns:a16="http://schemas.microsoft.com/office/drawing/2014/main" id="{CADD3DD5-801E-1B4E-8673-3BEC9423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14400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With proper node mapping, dim-0 and dim-1 neighbors of each node will map onto the same cycle</a:t>
            </a:r>
          </a:p>
        </p:txBody>
      </p:sp>
      <p:sp>
        <p:nvSpPr>
          <p:cNvPr id="67598" name="Text Box 42">
            <a:extLst>
              <a:ext uri="{FF2B5EF4-FFF2-40B4-BE49-F238E27FC236}">
                <a16:creationId xmlns:a16="http://schemas.microsoft.com/office/drawing/2014/main" id="{1A572D5D-777A-AB49-A8B5-CCCAC221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Suffices to show how to communicate along other dimensions of the 6-cube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5BD0136-29A4-244E-8BD1-B9823A11B2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D4D82B-989D-1C43-B47D-28299DAD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DE9BA8D7-E543-8347-9283-C5F8E79B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958DDFB-9D0B-4E4E-BC1D-577D2B59B8D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/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DF1FB048-7BDB-4F42-BFD6-0E6036DEF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Emulation of Hypercube Algorithms by CCC</a:t>
            </a:r>
          </a:p>
        </p:txBody>
      </p:sp>
      <p:sp>
        <p:nvSpPr>
          <p:cNvPr id="68614" name="Rectangle 5">
            <a:extLst>
              <a:ext uri="{FF2B5EF4-FFF2-40B4-BE49-F238E27FC236}">
                <a16:creationId xmlns:a16="http://schemas.microsoft.com/office/drawing/2014/main" id="{140E4EAB-9272-8547-9182-C65AF88CB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15" name="Text Box 38">
            <a:extLst>
              <a:ext uri="{FF2B5EF4-FFF2-40B4-BE49-F238E27FC236}">
                <a16:creationId xmlns:a16="http://schemas.microsoft.com/office/drawing/2014/main" id="{6EDFD50A-030D-0A40-8786-007696CC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3429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 (</a:t>
            </a:r>
            <a:r>
              <a:rPr lang="en-US" altLang="en-US" sz="2000" i="1"/>
              <a:t>x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is communicating along dimension </a:t>
            </a:r>
            <a:r>
              <a:rPr lang="en-US" altLang="en-US" sz="2000" i="1"/>
              <a:t>j</a:t>
            </a:r>
            <a:r>
              <a:rPr lang="en-US" altLang="en-US" sz="2000"/>
              <a:t>; after the next rotation, it will be linked to its dimension-(</a:t>
            </a:r>
            <a:r>
              <a:rPr lang="en-US" altLang="en-US" sz="2000" i="1"/>
              <a:t>j</a:t>
            </a:r>
            <a:r>
              <a:rPr lang="en-US" altLang="en-US" sz="2000"/>
              <a:t> + 1) neighbor.</a:t>
            </a:r>
          </a:p>
        </p:txBody>
      </p:sp>
      <p:sp>
        <p:nvSpPr>
          <p:cNvPr id="68616" name="Rectangle 44">
            <a:extLst>
              <a:ext uri="{FF2B5EF4-FFF2-40B4-BE49-F238E27FC236}">
                <a16:creationId xmlns:a16="http://schemas.microsoft.com/office/drawing/2014/main" id="{D19ED13E-14D1-884F-8B68-59D5C37C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8617" name="Object 43">
            <a:extLst>
              <a:ext uri="{FF2B5EF4-FFF2-40B4-BE49-F238E27FC236}">
                <a16:creationId xmlns:a16="http://schemas.microsoft.com/office/drawing/2014/main" id="{E0D78D4F-32A3-EB42-A724-1ABD92AAF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r:id="rId3" imgW="3263900" imgH="2844800" progId="MSDraw.Drawing.8.2">
                  <p:embed/>
                </p:oleObj>
              </mc:Choice>
              <mc:Fallback>
                <p:oleObj r:id="rId3" imgW="3263900" imgH="2844800" progId="MSDraw.Drawing.8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46">
            <a:extLst>
              <a:ext uri="{FF2B5EF4-FFF2-40B4-BE49-F238E27FC236}">
                <a16:creationId xmlns:a16="http://schemas.microsoft.com/office/drawing/2014/main" id="{0FCE26EE-BC4D-BD4C-B77D-8B38B118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8619" name="Object 45">
            <a:extLst>
              <a:ext uri="{FF2B5EF4-FFF2-40B4-BE49-F238E27FC236}">
                <a16:creationId xmlns:a16="http://schemas.microsoft.com/office/drawing/2014/main" id="{C489B103-E6DB-6B44-BD92-B2E242ECD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752600"/>
          <a:ext cx="5943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r:id="rId5" imgW="4508500" imgH="3149600" progId="MSDraw.Drawing.8.2">
                  <p:embed/>
                </p:oleObj>
              </mc:Choice>
              <mc:Fallback>
                <p:oleObj r:id="rId5" imgW="4508500" imgH="3149600" progId="MSDraw.Drawing.8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594360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Text Box 47">
            <a:extLst>
              <a:ext uri="{FF2B5EF4-FFF2-40B4-BE49-F238E27FC236}">
                <a16:creationId xmlns:a16="http://schemas.microsoft.com/office/drawing/2014/main" id="{EEFDFF28-7382-B144-B319-303E3002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36576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15.15    </a:t>
            </a:r>
            <a:r>
              <a:rPr lang="en-US" altLang="en-US" sz="2000"/>
              <a:t>CCC emulating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 normal hypercube algorithm. </a:t>
            </a:r>
          </a:p>
        </p:txBody>
      </p:sp>
      <p:sp>
        <p:nvSpPr>
          <p:cNvPr id="68621" name="Text Box 48">
            <a:extLst>
              <a:ext uri="{FF2B5EF4-FFF2-40B4-BE49-F238E27FC236}">
                <a16:creationId xmlns:a16="http://schemas.microsoft.com/office/drawing/2014/main" id="{0CFE06EE-60F3-1640-A1E3-80A7759A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2514600" cy="5873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Ascend, descend,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and normal algorithms.</a:t>
            </a:r>
            <a:endParaRPr lang="en-US" altLang="en-US" sz="1800"/>
          </a:p>
        </p:txBody>
      </p:sp>
      <p:sp>
        <p:nvSpPr>
          <p:cNvPr id="68622" name="Oval 49">
            <a:extLst>
              <a:ext uri="{FF2B5EF4-FFF2-40B4-BE49-F238E27FC236}">
                <a16:creationId xmlns:a16="http://schemas.microsoft.com/office/drawing/2014/main" id="{52BBB14D-E1EB-DA46-8A6D-F7D813F2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3657600"/>
            <a:ext cx="228600" cy="228600"/>
          </a:xfrm>
          <a:prstGeom prst="ellipse">
            <a:avLst/>
          </a:prstGeom>
          <a:solidFill>
            <a:srgbClr val="E4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3" name="Oval 50">
            <a:extLst>
              <a:ext uri="{FF2B5EF4-FFF2-40B4-BE49-F238E27FC236}">
                <a16:creationId xmlns:a16="http://schemas.microsoft.com/office/drawing/2014/main" id="{5851A1F1-85FD-1F4A-BA2D-7FB01D98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382905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4" name="Oval 51">
            <a:extLst>
              <a:ext uri="{FF2B5EF4-FFF2-40B4-BE49-F238E27FC236}">
                <a16:creationId xmlns:a16="http://schemas.microsoft.com/office/drawing/2014/main" id="{042CAB55-4204-724E-B75B-FAA0C4D7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288" y="5562600"/>
            <a:ext cx="228600" cy="2286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CC1E38-1A15-5748-9F95-175C04769E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F8B037-5053-C84A-BF6F-58A75193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76E27892-44DC-8C4E-9EAA-88393FE9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6984C9A-2E42-7145-BF8E-580866B4510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69637" name="Rectangle 2">
            <a:extLst>
              <a:ext uri="{FF2B5EF4-FFF2-40B4-BE49-F238E27FC236}">
                <a16:creationId xmlns:a16="http://schemas.microsoft.com/office/drawing/2014/main" id="{D0C584E7-4B7A-224D-A63B-9ADED355E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15.5  Shuffle and Shuffle-Exchange Networks</a:t>
            </a:r>
          </a:p>
        </p:txBody>
      </p:sp>
      <p:sp>
        <p:nvSpPr>
          <p:cNvPr id="69638" name="Rectangle 4">
            <a:extLst>
              <a:ext uri="{FF2B5EF4-FFF2-40B4-BE49-F238E27FC236}">
                <a16:creationId xmlns:a16="http://schemas.microsoft.com/office/drawing/2014/main" id="{4B38C0E9-95DD-3E48-93C7-EBB80E21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9639" name="Rectangle 8">
            <a:extLst>
              <a:ext uri="{FF2B5EF4-FFF2-40B4-BE49-F238E27FC236}">
                <a16:creationId xmlns:a16="http://schemas.microsoft.com/office/drawing/2014/main" id="{6B3AE8C7-C65F-2B45-9916-833DE528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9640" name="Text Box 9">
            <a:extLst>
              <a:ext uri="{FF2B5EF4-FFF2-40B4-BE49-F238E27FC236}">
                <a16:creationId xmlns:a16="http://schemas.microsoft.com/office/drawing/2014/main" id="{25E427F8-8A87-A344-8C61-4D31A09E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8077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15.16    </a:t>
            </a:r>
            <a:r>
              <a:rPr lang="en-US" altLang="en-US" sz="2000"/>
              <a:t>Shuffle, exchange, and shuffle–exchange connectivities. 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F75B4852-E30A-C941-8736-D588794F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9642" name="Object 11">
            <a:extLst>
              <a:ext uri="{FF2B5EF4-FFF2-40B4-BE49-F238E27FC236}">
                <a16:creationId xmlns:a16="http://schemas.microsoft.com/office/drawing/2014/main" id="{665E8647-C643-224E-813B-5FE916B1F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90600"/>
          <a:ext cx="822960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r:id="rId3" imgW="5562600" imgH="3124200" progId="MSDraw.Drawing.8.2">
                  <p:embed/>
                </p:oleObj>
              </mc:Choice>
              <mc:Fallback>
                <p:oleObj r:id="rId3" imgW="5562600" imgH="31242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22960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A5AE6C5F-3A9C-574D-807A-AF7E66F5C6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8BC4DBFD-E752-7749-A8AB-DCC81263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8B278866-1CA1-644B-9A89-0BCDEAF2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D3FB327-C50E-BD4C-B589-7549B2809E1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FED44FCC-89A5-2D41-BFD1-824CAEBB3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Shuffle-Exchange Network</a:t>
            </a:r>
          </a:p>
        </p:txBody>
      </p:sp>
      <p:sp>
        <p:nvSpPr>
          <p:cNvPr id="70662" name="Rectangle 3">
            <a:extLst>
              <a:ext uri="{FF2B5EF4-FFF2-40B4-BE49-F238E27FC236}">
                <a16:creationId xmlns:a16="http://schemas.microsoft.com/office/drawing/2014/main" id="{1028C3D2-6A20-8548-AEB0-90469F41C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3" name="Rectangle 4">
            <a:extLst>
              <a:ext uri="{FF2B5EF4-FFF2-40B4-BE49-F238E27FC236}">
                <a16:creationId xmlns:a16="http://schemas.microsoft.com/office/drawing/2014/main" id="{066ACA0C-9EC6-A445-8A58-D85E9FDE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4" name="Rectangle 5">
            <a:extLst>
              <a:ext uri="{FF2B5EF4-FFF2-40B4-BE49-F238E27FC236}">
                <a16:creationId xmlns:a16="http://schemas.microsoft.com/office/drawing/2014/main" id="{6D811730-12CF-324E-BBB1-C3548E65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5" name="Rectangle 6">
            <a:extLst>
              <a:ext uri="{FF2B5EF4-FFF2-40B4-BE49-F238E27FC236}">
                <a16:creationId xmlns:a16="http://schemas.microsoft.com/office/drawing/2014/main" id="{6BB569A5-BEEB-FF4C-888E-9F432473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6" name="Rectangle 7">
            <a:extLst>
              <a:ext uri="{FF2B5EF4-FFF2-40B4-BE49-F238E27FC236}">
                <a16:creationId xmlns:a16="http://schemas.microsoft.com/office/drawing/2014/main" id="{9EE8D8FC-FA0F-5F49-A56E-D8050C6A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7" name="Text Box 8">
            <a:extLst>
              <a:ext uri="{FF2B5EF4-FFF2-40B4-BE49-F238E27FC236}">
                <a16:creationId xmlns:a16="http://schemas.microsoft.com/office/drawing/2014/main" id="{D49BF359-BEB4-834C-8702-A5B08983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458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15.17    </a:t>
            </a:r>
            <a:r>
              <a:rPr lang="en-US" altLang="en-US" sz="2000"/>
              <a:t>Alternate views of an eight-node shuffle–exchange network. </a:t>
            </a:r>
          </a:p>
        </p:txBody>
      </p:sp>
      <p:sp>
        <p:nvSpPr>
          <p:cNvPr id="70668" name="Rectangle 9">
            <a:extLst>
              <a:ext uri="{FF2B5EF4-FFF2-40B4-BE49-F238E27FC236}">
                <a16:creationId xmlns:a16="http://schemas.microsoft.com/office/drawing/2014/main" id="{64F93C84-711A-A34D-AA3E-A8A20FAB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9" name="Rectangle 12">
            <a:extLst>
              <a:ext uri="{FF2B5EF4-FFF2-40B4-BE49-F238E27FC236}">
                <a16:creationId xmlns:a16="http://schemas.microsoft.com/office/drawing/2014/main" id="{D6ECFD48-4253-5C40-ACEC-509DDD1A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70" name="Rectangle 15">
            <a:extLst>
              <a:ext uri="{FF2B5EF4-FFF2-40B4-BE49-F238E27FC236}">
                <a16:creationId xmlns:a16="http://schemas.microsoft.com/office/drawing/2014/main" id="{D0CDAB59-CE8E-CE49-8C9B-B3133C921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71" name="Rectangle 17">
            <a:extLst>
              <a:ext uri="{FF2B5EF4-FFF2-40B4-BE49-F238E27FC236}">
                <a16:creationId xmlns:a16="http://schemas.microsoft.com/office/drawing/2014/main" id="{C92FC403-C183-584A-BABB-7411B038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0672" name="Object 16">
            <a:extLst>
              <a:ext uri="{FF2B5EF4-FFF2-40B4-BE49-F238E27FC236}">
                <a16:creationId xmlns:a16="http://schemas.microsoft.com/office/drawing/2014/main" id="{32A43136-9566-D64F-848C-77FA1A3B7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371600"/>
          <a:ext cx="8153400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r:id="rId3" imgW="4343400" imgH="2108200" progId="MSDraw.Drawing.8.2">
                  <p:embed/>
                </p:oleObj>
              </mc:Choice>
              <mc:Fallback>
                <p:oleObj r:id="rId3" imgW="4343400" imgH="21082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153400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3" name="Text Box 18">
            <a:extLst>
              <a:ext uri="{FF2B5EF4-FFF2-40B4-BE49-F238E27FC236}">
                <a16:creationId xmlns:a16="http://schemas.microsoft.com/office/drawing/2014/main" id="{3FBF7FDE-CCFA-624E-8016-2436CD3D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74" name="Text Box 19">
            <a:extLst>
              <a:ext uri="{FF2B5EF4-FFF2-40B4-BE49-F238E27FC236}">
                <a16:creationId xmlns:a16="http://schemas.microsoft.com/office/drawing/2014/main" id="{AF6BB948-76EB-F847-8949-F07A0AC6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05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75" name="Text Box 20">
            <a:extLst>
              <a:ext uri="{FF2B5EF4-FFF2-40B4-BE49-F238E27FC236}">
                <a16:creationId xmlns:a16="http://schemas.microsoft.com/office/drawing/2014/main" id="{EBDF839A-5920-B942-83F9-808EB8BE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76" name="Text Box 21">
            <a:extLst>
              <a:ext uri="{FF2B5EF4-FFF2-40B4-BE49-F238E27FC236}">
                <a16:creationId xmlns:a16="http://schemas.microsoft.com/office/drawing/2014/main" id="{4C0E5B13-497C-6642-86B5-99ABAD1C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71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77" name="Text Box 22">
            <a:extLst>
              <a:ext uri="{FF2B5EF4-FFF2-40B4-BE49-F238E27FC236}">
                <a16:creationId xmlns:a16="http://schemas.microsoft.com/office/drawing/2014/main" id="{0A869006-4119-EC4D-ACFA-8EA8AC10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343400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78" name="Text Box 23">
            <a:extLst>
              <a:ext uri="{FF2B5EF4-FFF2-40B4-BE49-F238E27FC236}">
                <a16:creationId xmlns:a16="http://schemas.microsoft.com/office/drawing/2014/main" id="{8BDB2D2A-86CE-E34F-8974-1B676DDD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79" name="Text Box 24">
            <a:extLst>
              <a:ext uri="{FF2B5EF4-FFF2-40B4-BE49-F238E27FC236}">
                <a16:creationId xmlns:a16="http://schemas.microsoft.com/office/drawing/2014/main" id="{01194146-F021-2E48-AB84-69D69833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05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80" name="Text Box 25">
            <a:extLst>
              <a:ext uri="{FF2B5EF4-FFF2-40B4-BE49-F238E27FC236}">
                <a16:creationId xmlns:a16="http://schemas.microsoft.com/office/drawing/2014/main" id="{403B5680-EAFD-5540-A4BC-828BA046E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00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81" name="Text Box 26">
            <a:extLst>
              <a:ext uri="{FF2B5EF4-FFF2-40B4-BE49-F238E27FC236}">
                <a16:creationId xmlns:a16="http://schemas.microsoft.com/office/drawing/2014/main" id="{2BFCD06F-7CF1-F54A-A850-7D7CDE98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022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82" name="Text Box 27">
            <a:extLst>
              <a:ext uri="{FF2B5EF4-FFF2-40B4-BE49-F238E27FC236}">
                <a16:creationId xmlns:a16="http://schemas.microsoft.com/office/drawing/2014/main" id="{906D325D-8253-1F46-8AAA-A06CFC2E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48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83" name="Text Box 28">
            <a:extLst>
              <a:ext uri="{FF2B5EF4-FFF2-40B4-BE49-F238E27FC236}">
                <a16:creationId xmlns:a16="http://schemas.microsoft.com/office/drawing/2014/main" id="{E20AABB2-1ABB-E848-B139-4DA3E39D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442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84" name="Text Box 29">
            <a:extLst>
              <a:ext uri="{FF2B5EF4-FFF2-40B4-BE49-F238E27FC236}">
                <a16:creationId xmlns:a16="http://schemas.microsoft.com/office/drawing/2014/main" id="{0505DEB7-5553-594D-97AE-6CFABDB9A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14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85" name="Text Box 30">
            <a:extLst>
              <a:ext uri="{FF2B5EF4-FFF2-40B4-BE49-F238E27FC236}">
                <a16:creationId xmlns:a16="http://schemas.microsoft.com/office/drawing/2014/main" id="{F6B0EA98-8E26-9C4A-BF2B-C705B4FF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6425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86" name="Text Box 31">
            <a:extLst>
              <a:ext uri="{FF2B5EF4-FFF2-40B4-BE49-F238E27FC236}">
                <a16:creationId xmlns:a16="http://schemas.microsoft.com/office/drawing/2014/main" id="{84260B9B-EFEA-D247-ACCC-2061C1AA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815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  <p:sp>
        <p:nvSpPr>
          <p:cNvPr id="70687" name="Text Box 32">
            <a:extLst>
              <a:ext uri="{FF2B5EF4-FFF2-40B4-BE49-F238E27FC236}">
                <a16:creationId xmlns:a16="http://schemas.microsoft.com/office/drawing/2014/main" id="{C20EBD9F-A091-6544-9132-3954E660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200400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0688" name="Text Box 33">
            <a:extLst>
              <a:ext uri="{FF2B5EF4-FFF2-40B4-BE49-F238E27FC236}">
                <a16:creationId xmlns:a16="http://schemas.microsoft.com/office/drawing/2014/main" id="{60B79F5A-F021-DF40-9D74-A2EE4C41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D516785-3A19-364D-B3DC-12F1874CE1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A50AD7F-E49E-354D-8140-F7A1BB6D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9A97B8D3-7BC8-2348-9C94-9B66AFF2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DEA61DD-5999-FF4B-A629-CE7054A6267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/>
          </a:p>
        </p:txBody>
      </p:sp>
      <p:sp>
        <p:nvSpPr>
          <p:cNvPr id="71685" name="Rectangle 2">
            <a:extLst>
              <a:ext uri="{FF2B5EF4-FFF2-40B4-BE49-F238E27FC236}">
                <a16:creationId xmlns:a16="http://schemas.microsoft.com/office/drawing/2014/main" id="{91E6F395-6550-2344-BA94-78B9419C2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in Shuffle-Exchange Networks</a:t>
            </a:r>
          </a:p>
        </p:txBody>
      </p:sp>
      <p:sp>
        <p:nvSpPr>
          <p:cNvPr id="71686" name="Rectangle 3">
            <a:extLst>
              <a:ext uri="{FF2B5EF4-FFF2-40B4-BE49-F238E27FC236}">
                <a16:creationId xmlns:a16="http://schemas.microsoft.com/office/drawing/2014/main" id="{4EA6D3CC-7E0B-4D46-A59E-42D588B0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7" name="Rectangle 4">
            <a:extLst>
              <a:ext uri="{FF2B5EF4-FFF2-40B4-BE49-F238E27FC236}">
                <a16:creationId xmlns:a16="http://schemas.microsoft.com/office/drawing/2014/main" id="{69BD9DB5-56CB-884A-97FE-B2A9506A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8" name="Rectangle 5">
            <a:extLst>
              <a:ext uri="{FF2B5EF4-FFF2-40B4-BE49-F238E27FC236}">
                <a16:creationId xmlns:a16="http://schemas.microsoft.com/office/drawing/2014/main" id="{F9EED97F-4D66-1C48-8EF4-E3287A13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9" name="Rectangle 6">
            <a:extLst>
              <a:ext uri="{FF2B5EF4-FFF2-40B4-BE49-F238E27FC236}">
                <a16:creationId xmlns:a16="http://schemas.microsoft.com/office/drawing/2014/main" id="{AB731876-C832-1247-A7A5-FE89808A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0" name="Rectangle 7">
            <a:extLst>
              <a:ext uri="{FF2B5EF4-FFF2-40B4-BE49-F238E27FC236}">
                <a16:creationId xmlns:a16="http://schemas.microsoft.com/office/drawing/2014/main" id="{C9849985-9902-5645-AF42-6A42CB8D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1" name="Rectangle 9">
            <a:extLst>
              <a:ext uri="{FF2B5EF4-FFF2-40B4-BE49-F238E27FC236}">
                <a16:creationId xmlns:a16="http://schemas.microsoft.com/office/drawing/2014/main" id="{730DC05A-597A-B042-AA30-A451994D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2" name="Rectangle 10">
            <a:extLst>
              <a:ext uri="{FF2B5EF4-FFF2-40B4-BE49-F238E27FC236}">
                <a16:creationId xmlns:a16="http://schemas.microsoft.com/office/drawing/2014/main" id="{EF200C74-23A6-114F-8ADD-6C7D259B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3" name="Rectangle 11">
            <a:extLst>
              <a:ext uri="{FF2B5EF4-FFF2-40B4-BE49-F238E27FC236}">
                <a16:creationId xmlns:a16="http://schemas.microsoft.com/office/drawing/2014/main" id="{89C1D4F8-966D-2649-B471-1FF3BA2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4" name="Rectangle 14">
            <a:extLst>
              <a:ext uri="{FF2B5EF4-FFF2-40B4-BE49-F238E27FC236}">
                <a16:creationId xmlns:a16="http://schemas.microsoft.com/office/drawing/2014/main" id="{961E72F0-C52F-D84E-8DBA-E5FD505E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95" name="Text Box 16">
            <a:extLst>
              <a:ext uri="{FF2B5EF4-FFF2-40B4-BE49-F238E27FC236}">
                <a16:creationId xmlns:a16="http://schemas.microsoft.com/office/drawing/2014/main" id="{AA4AA46C-9023-C843-944C-6CE30785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67214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the 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-node shuffle network, node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 connected to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(cyclic left-shift of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the 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-node shuffle-exchange network, node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additionally connected to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8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</a:t>
            </a:r>
          </a:p>
        </p:txBody>
      </p:sp>
      <p:sp>
        <p:nvSpPr>
          <p:cNvPr id="71696" name="Text Box 17">
            <a:extLst>
              <a:ext uri="{FF2B5EF4-FFF2-40B4-BE49-F238E27FC236}">
                <a16:creationId xmlns:a16="http://schemas.microsoft.com/office/drawing/2014/main" id="{26F77A6C-BF54-BD41-8E15-9A2D48F7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83058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01011011  Source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11010110  Destination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^   ^^ ^  Positions that differ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1011011  Shuffle to  1011011</a:t>
            </a: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  Exchange to  1011011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0110111  Shuffle to  0110111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1101111  Shuffle to  1101111</a:t>
            </a: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1011110  Shuffle to  1011110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0111101  Shuffle to  0111101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  Exchange to  0111101</a:t>
            </a: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1111010  Shuffle to  1111010</a:t>
            </a: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latin typeface="Courier New" panose="02070309020205020404" pitchFamily="49" charset="0"/>
              </a:rPr>
              <a:t>  Exchange to  1111010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1110101  Shuffle to  1110101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1101011  Shuffle to  1101011</a:t>
            </a:r>
            <a:r>
              <a:rPr lang="en-US" altLang="en-US" sz="2000" b="1" u="sng">
                <a:latin typeface="Courier New" panose="02070309020205020404" pitchFamily="49" charset="0"/>
              </a:rPr>
              <a:t>1</a:t>
            </a:r>
            <a:r>
              <a:rPr lang="en-US" altLang="en-US" sz="2000" b="1">
                <a:latin typeface="Courier New" panose="02070309020205020404" pitchFamily="49" charset="0"/>
              </a:rPr>
              <a:t>  Exchange to  1101011</a:t>
            </a:r>
            <a:r>
              <a:rPr lang="en-US" altLang="en-US" sz="2000" b="1" u="sng">
                <a:latin typeface="Courier New" panose="02070309020205020404" pitchFamily="49" charset="0"/>
              </a:rPr>
              <a:t>0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2C65815-BD85-1247-BA16-3508F67E6A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307293A-1232-1640-BC21-4C6FEB80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2708" name="Slide Number Placeholder 5">
            <a:extLst>
              <a:ext uri="{FF2B5EF4-FFF2-40B4-BE49-F238E27FC236}">
                <a16:creationId xmlns:a16="http://schemas.microsoft.com/office/drawing/2014/main" id="{8BA9FAED-962D-8443-947D-C616F864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D7E355E-E1E0-534D-BB22-A27BC75903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/>
          </a:p>
        </p:txBody>
      </p:sp>
      <p:sp>
        <p:nvSpPr>
          <p:cNvPr id="72709" name="Rectangle 2">
            <a:extLst>
              <a:ext uri="{FF2B5EF4-FFF2-40B4-BE49-F238E27FC236}">
                <a16:creationId xmlns:a16="http://schemas.microsoft.com/office/drawing/2014/main" id="{97C28D09-B2BD-C644-BF83-E2183075F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Diameter of Shuffle-Exchange Networks</a:t>
            </a:r>
          </a:p>
        </p:txBody>
      </p:sp>
      <p:sp>
        <p:nvSpPr>
          <p:cNvPr id="72710" name="Rectangle 3">
            <a:extLst>
              <a:ext uri="{FF2B5EF4-FFF2-40B4-BE49-F238E27FC236}">
                <a16:creationId xmlns:a16="http://schemas.microsoft.com/office/drawing/2014/main" id="{4C30A2B8-FC00-4A4F-80A5-1BAED328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1" name="Rectangle 4">
            <a:extLst>
              <a:ext uri="{FF2B5EF4-FFF2-40B4-BE49-F238E27FC236}">
                <a16:creationId xmlns:a16="http://schemas.microsoft.com/office/drawing/2014/main" id="{4264D508-F5DA-8A4F-9E3A-4BA68EDA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2" name="Rectangle 5">
            <a:extLst>
              <a:ext uri="{FF2B5EF4-FFF2-40B4-BE49-F238E27FC236}">
                <a16:creationId xmlns:a16="http://schemas.microsoft.com/office/drawing/2014/main" id="{2438D0DC-2707-F44F-9AC3-0E76C20AD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3" name="Rectangle 6">
            <a:extLst>
              <a:ext uri="{FF2B5EF4-FFF2-40B4-BE49-F238E27FC236}">
                <a16:creationId xmlns:a16="http://schemas.microsoft.com/office/drawing/2014/main" id="{7A43BFF7-86E9-2E4F-B20D-9CCBFE54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4" name="Rectangle 7">
            <a:extLst>
              <a:ext uri="{FF2B5EF4-FFF2-40B4-BE49-F238E27FC236}">
                <a16:creationId xmlns:a16="http://schemas.microsoft.com/office/drawing/2014/main" id="{FEDD8944-A750-BE41-8B0C-EB1AC395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5" name="Rectangle 8">
            <a:extLst>
              <a:ext uri="{FF2B5EF4-FFF2-40B4-BE49-F238E27FC236}">
                <a16:creationId xmlns:a16="http://schemas.microsoft.com/office/drawing/2014/main" id="{5E9023FA-F591-C44A-A895-2EF3B0EB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6" name="Rectangle 9">
            <a:extLst>
              <a:ext uri="{FF2B5EF4-FFF2-40B4-BE49-F238E27FC236}">
                <a16:creationId xmlns:a16="http://schemas.microsoft.com/office/drawing/2014/main" id="{3D890954-8F08-0345-9F88-6744A705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7" name="Rectangle 10">
            <a:extLst>
              <a:ext uri="{FF2B5EF4-FFF2-40B4-BE49-F238E27FC236}">
                <a16:creationId xmlns:a16="http://schemas.microsoft.com/office/drawing/2014/main" id="{85D6291A-7D5D-1D43-BEF4-DE48025D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8" name="Rectangle 11">
            <a:extLst>
              <a:ext uri="{FF2B5EF4-FFF2-40B4-BE49-F238E27FC236}">
                <a16:creationId xmlns:a16="http://schemas.microsoft.com/office/drawing/2014/main" id="{888EFFE3-0036-3A4F-95F0-84FBB2D6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9" name="Text Box 12">
            <a:extLst>
              <a:ext uri="{FF2B5EF4-FFF2-40B4-BE49-F238E27FC236}">
                <a16:creationId xmlns:a16="http://schemas.microsoft.com/office/drawing/2014/main" id="{6099A5D6-85B3-6D47-8316-C2507C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229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2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-node shuffle-exchange network: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  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log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= 4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br>
              <a:rPr lang="en-US" altLang="en-US" sz="8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With shuffle and exchange links provided separately, as in Fig. 15.18, the diameter increases to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 and node degree reduces to 3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720" name="Rectangle 15">
            <a:extLst>
              <a:ext uri="{FF2B5EF4-FFF2-40B4-BE49-F238E27FC236}">
                <a16:creationId xmlns:a16="http://schemas.microsoft.com/office/drawing/2014/main" id="{A9AF9B41-57C2-6E42-841F-BCC9FAB3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2721" name="Object 14">
            <a:extLst>
              <a:ext uri="{FF2B5EF4-FFF2-40B4-BE49-F238E27FC236}">
                <a16:creationId xmlns:a16="http://schemas.microsoft.com/office/drawing/2014/main" id="{F53830E8-34E6-3A4B-A1B6-A9F7C58CB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103438"/>
          <a:ext cx="7772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r:id="rId3" imgW="4368800" imgH="2019300" progId="MSDraw.Drawing.8.2">
                  <p:embed/>
                </p:oleObj>
              </mc:Choice>
              <mc:Fallback>
                <p:oleObj r:id="rId3" imgW="4368800" imgH="2019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03438"/>
                        <a:ext cx="77724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2" name="Text Box 16">
            <a:extLst>
              <a:ext uri="{FF2B5EF4-FFF2-40B4-BE49-F238E27FC236}">
                <a16:creationId xmlns:a16="http://schemas.microsoft.com/office/drawing/2014/main" id="{D2A707D4-14EE-4347-80D2-E37FE8F8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53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15.18    </a:t>
            </a:r>
            <a:r>
              <a:rPr lang="en-US" altLang="en-US" sz="2000"/>
              <a:t>Eight-node network with separate shuffle and exchange links. </a:t>
            </a:r>
          </a:p>
        </p:txBody>
      </p:sp>
      <p:sp>
        <p:nvSpPr>
          <p:cNvPr id="72723" name="Text Box 17">
            <a:extLst>
              <a:ext uri="{FF2B5EF4-FFF2-40B4-BE49-F238E27FC236}">
                <a16:creationId xmlns:a16="http://schemas.microsoft.com/office/drawing/2014/main" id="{29A42305-430B-8A4E-B79B-6E8ABEB2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72724" name="Text Box 18">
            <a:extLst>
              <a:ext uri="{FF2B5EF4-FFF2-40B4-BE49-F238E27FC236}">
                <a16:creationId xmlns:a16="http://schemas.microsoft.com/office/drawing/2014/main" id="{FBECD565-B041-1343-8A52-6E4FD335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25" name="Text Box 19">
            <a:extLst>
              <a:ext uri="{FF2B5EF4-FFF2-40B4-BE49-F238E27FC236}">
                <a16:creationId xmlns:a16="http://schemas.microsoft.com/office/drawing/2014/main" id="{1247B032-928C-BF4F-BFFA-EB726A3E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26" name="Text Box 20">
            <a:extLst>
              <a:ext uri="{FF2B5EF4-FFF2-40B4-BE49-F238E27FC236}">
                <a16:creationId xmlns:a16="http://schemas.microsoft.com/office/drawing/2014/main" id="{D8EF0972-37AA-BA4D-8947-A20856BC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27" name="Text Box 21">
            <a:extLst>
              <a:ext uri="{FF2B5EF4-FFF2-40B4-BE49-F238E27FC236}">
                <a16:creationId xmlns:a16="http://schemas.microsoft.com/office/drawing/2014/main" id="{3B71BA5D-D69F-174F-8072-E218576C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05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28" name="Text Box 22">
            <a:extLst>
              <a:ext uri="{FF2B5EF4-FFF2-40B4-BE49-F238E27FC236}">
                <a16:creationId xmlns:a16="http://schemas.microsoft.com/office/drawing/2014/main" id="{E7E3D467-D01B-4B44-A799-971C2B28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29" name="Text Box 23">
            <a:extLst>
              <a:ext uri="{FF2B5EF4-FFF2-40B4-BE49-F238E27FC236}">
                <a16:creationId xmlns:a16="http://schemas.microsoft.com/office/drawing/2014/main" id="{34353D92-B4BE-1641-9E3A-ECB8CA001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30" name="Text Box 24">
            <a:extLst>
              <a:ext uri="{FF2B5EF4-FFF2-40B4-BE49-F238E27FC236}">
                <a16:creationId xmlns:a16="http://schemas.microsoft.com/office/drawing/2014/main" id="{E7F99907-D30A-644B-8B44-C12B5284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31" name="Text Box 25">
            <a:extLst>
              <a:ext uri="{FF2B5EF4-FFF2-40B4-BE49-F238E27FC236}">
                <a16:creationId xmlns:a16="http://schemas.microsoft.com/office/drawing/2014/main" id="{2E6D1FE6-6D1A-E049-B934-35DCA76E3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72732" name="Text Box 26">
            <a:extLst>
              <a:ext uri="{FF2B5EF4-FFF2-40B4-BE49-F238E27FC236}">
                <a16:creationId xmlns:a16="http://schemas.microsoft.com/office/drawing/2014/main" id="{09D47C4D-50B6-6A44-99CF-B0DC05CA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72733" name="Text Box 27">
            <a:extLst>
              <a:ext uri="{FF2B5EF4-FFF2-40B4-BE49-F238E27FC236}">
                <a16:creationId xmlns:a16="http://schemas.microsoft.com/office/drawing/2014/main" id="{8FFA0D25-8D6A-F740-B680-2A8113BE5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72734" name="Text Box 28">
            <a:extLst>
              <a:ext uri="{FF2B5EF4-FFF2-40B4-BE49-F238E27FC236}">
                <a16:creationId xmlns:a16="http://schemas.microsoft.com/office/drawing/2014/main" id="{31DA57BC-66EE-254C-A6F3-806EAAE6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343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839601F-139C-5E4B-B1F3-735B234D0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16A965A-1186-C543-A619-44D375DF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8A50266C-C40A-454A-8BBC-E03B40FF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30EC8B6-4B4B-ED49-B970-95EC479BF10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/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6CBE3BB-E9B5-EB46-9BBA-081DD0A3F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362200" cy="1905000"/>
          </a:xfrm>
        </p:spPr>
        <p:txBody>
          <a:bodyPr/>
          <a:lstStyle/>
          <a:p>
            <a:pPr eaLnBrk="1" hangingPunct="1"/>
            <a:r>
              <a:rPr lang="en-US" altLang="en-US" sz="2800"/>
              <a:t>Multistage </a:t>
            </a:r>
            <a:br>
              <a:rPr lang="en-US" altLang="en-US" sz="2800"/>
            </a:br>
            <a:r>
              <a:rPr lang="en-US" altLang="en-US" sz="2800"/>
              <a:t>Shuffle-Exchange </a:t>
            </a:r>
            <a:br>
              <a:rPr lang="en-US" altLang="en-US" sz="2800"/>
            </a:br>
            <a:r>
              <a:rPr lang="en-US" altLang="en-US" sz="2800"/>
              <a:t>Network</a:t>
            </a:r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69B60BBA-B994-6643-908E-D8F1704C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47A9DD30-66BF-F443-9C56-7A285B55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6" name="Rectangle 5">
            <a:extLst>
              <a:ext uri="{FF2B5EF4-FFF2-40B4-BE49-F238E27FC236}">
                <a16:creationId xmlns:a16="http://schemas.microsoft.com/office/drawing/2014/main" id="{CEDE42D9-4B3D-F845-89E5-F6053D920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7" name="Rectangle 7">
            <a:extLst>
              <a:ext uri="{FF2B5EF4-FFF2-40B4-BE49-F238E27FC236}">
                <a16:creationId xmlns:a16="http://schemas.microsoft.com/office/drawing/2014/main" id="{34E67393-5159-274F-91E6-9C5BFFC5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8" name="Rectangle 8">
            <a:extLst>
              <a:ext uri="{FF2B5EF4-FFF2-40B4-BE49-F238E27FC236}">
                <a16:creationId xmlns:a16="http://schemas.microsoft.com/office/drawing/2014/main" id="{79AD3D86-C691-6C41-8190-685B361C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9" name="Rectangle 9">
            <a:extLst>
              <a:ext uri="{FF2B5EF4-FFF2-40B4-BE49-F238E27FC236}">
                <a16:creationId xmlns:a16="http://schemas.microsoft.com/office/drawing/2014/main" id="{A157A30D-019F-0B40-B99E-D0ED215B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40" name="Rectangle 10">
            <a:extLst>
              <a:ext uri="{FF2B5EF4-FFF2-40B4-BE49-F238E27FC236}">
                <a16:creationId xmlns:a16="http://schemas.microsoft.com/office/drawing/2014/main" id="{375DE452-E8C1-D344-AB56-F6F247F4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41" name="Rectangle 11">
            <a:extLst>
              <a:ext uri="{FF2B5EF4-FFF2-40B4-BE49-F238E27FC236}">
                <a16:creationId xmlns:a16="http://schemas.microsoft.com/office/drawing/2014/main" id="{2AB4787F-41A7-C54D-BC3F-7A518013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42" name="Rectangle 13">
            <a:extLst>
              <a:ext uri="{FF2B5EF4-FFF2-40B4-BE49-F238E27FC236}">
                <a16:creationId xmlns:a16="http://schemas.microsoft.com/office/drawing/2014/main" id="{405BBDC1-E339-0A47-ACE6-ED6EB584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41725AE3-A288-BC44-9664-313A8FB1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2209800" cy="2225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15.19    </a:t>
            </a:r>
            <a:r>
              <a:rPr lang="en-US" altLang="en-US" sz="2000"/>
              <a:t>Multistage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shuffle–exchange network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(omega network)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is the same as butterfly network. </a:t>
            </a:r>
          </a:p>
        </p:txBody>
      </p:sp>
      <p:sp>
        <p:nvSpPr>
          <p:cNvPr id="73744" name="Rectangle 29">
            <a:extLst>
              <a:ext uri="{FF2B5EF4-FFF2-40B4-BE49-F238E27FC236}">
                <a16:creationId xmlns:a16="http://schemas.microsoft.com/office/drawing/2014/main" id="{AED971EF-EC48-0A43-B813-815F0A8D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3745" name="Object 28">
            <a:extLst>
              <a:ext uri="{FF2B5EF4-FFF2-40B4-BE49-F238E27FC236}">
                <a16:creationId xmlns:a16="http://schemas.microsoft.com/office/drawing/2014/main" id="{2CA55D23-053D-E34A-BC0B-6D6EA894EC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52400"/>
          <a:ext cx="5715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r:id="rId3" imgW="5321300" imgH="6007100" progId="MSDraw.Drawing.8.2">
                  <p:embed/>
                </p:oleObj>
              </mc:Choice>
              <mc:Fallback>
                <p:oleObj r:id="rId3" imgW="5321300" imgH="6007100" progId="MSDraw.Drawing.8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"/>
                        <a:ext cx="57150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C0CA96-3386-0546-B51B-F0A49B9C98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78439C-DD45-6040-BA0B-2E34DB0B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EA693BFB-39F8-9D43-A5B2-054A2129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71A4FCC-16FA-EF49-A289-0BBFD6C1495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09067D38-CF08-C745-841E-B4007769E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Hypercube and Its History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D3ADC8D9-B1E8-3648-9D79-38883722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339F22E-691A-BA48-A5DD-CB37B7D7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594337E4-2BA8-F849-8BFC-5B0056B63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22D2ECD3-BFB0-F845-92A6-7781A5F0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382000" cy="2454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Binary tree has logarithmic diameter, but small bisection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Hypercube has a much larger bisection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Hypercube is a mesh with the maximum possible number of dimensions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2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 . . . 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sym typeface="Symbol" pitchFamily="2" charset="2"/>
              </a:rPr>
              <a:t></a:t>
            </a:r>
            <a:r>
              <a:rPr lang="en-US" altLang="en-US" sz="2000"/>
              <a:t> </a:t>
            </a:r>
            <a:r>
              <a:rPr lang="en-US" altLang="en-US" sz="2000" i="1"/>
              <a:t>q</a:t>
            </a:r>
            <a:r>
              <a:rPr lang="en-US" altLang="en-US" sz="2000"/>
              <a:t> =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p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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saw that increasing the number of dimensions made it harder to design and visualize algorithms for the mesh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Oddly, at the extreme of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p</a:t>
            </a:r>
            <a:r>
              <a:rPr lang="en-US" altLang="en-US" sz="2000"/>
              <a:t> dimensions, things become simple again! </a:t>
            </a: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638E33DF-5640-C048-A50D-02E46AF5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8382000" cy="25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E40000"/>
                </a:solidFill>
              </a:rPr>
              <a:t>Brief history of the hypercube (binary </a:t>
            </a:r>
            <a:r>
              <a:rPr lang="en-US" altLang="en-US" sz="2000" b="1" i="1">
                <a:solidFill>
                  <a:srgbClr val="E40000"/>
                </a:solidFill>
              </a:rPr>
              <a:t>q</a:t>
            </a:r>
            <a:r>
              <a:rPr lang="en-US" altLang="en-US" sz="2000" b="1">
                <a:solidFill>
                  <a:srgbClr val="E40000"/>
                </a:solidFill>
              </a:rPr>
              <a:t>-cube) architecture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Concept developed: early 1960s [Squi63]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Direct (single-stage) and indirect (multistage) versions: mid 1970s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Initial proposals [Peas77], [Sull77] included no hardware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Caltech’s 64-node Cosmic Cube: early 1980s [Seit85]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Introduced an elegant solution to routing (wormhole switching)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Several commercial machines: mid to late 1980s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Intel PSC (personal supercomputer), CM-2, nCUBE (Section 22.3)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74A3EF2-0467-B148-974E-1238CC7450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508976-64A2-5F4B-931C-DD572574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D2EE717F-44BC-FD41-B246-5CFEAA7D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0AD4717-DD1B-2E40-8F02-1571C45BB10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/>
          </a:p>
        </p:txBody>
      </p:sp>
      <p:sp>
        <p:nvSpPr>
          <p:cNvPr id="74757" name="Rectangle 2">
            <a:extLst>
              <a:ext uri="{FF2B5EF4-FFF2-40B4-BE49-F238E27FC236}">
                <a16:creationId xmlns:a16="http://schemas.microsoft.com/office/drawing/2014/main" id="{B0F210ED-8731-8147-BD3B-10E30385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15.6  That’s Not All, Folks!</a:t>
            </a: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13547477-2438-AD48-83C1-A3069A52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077A7B14-5DEC-B940-9E6C-3E1DCAD0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22098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CC0000"/>
                </a:solidFill>
              </a:rPr>
              <a:t>D</a:t>
            </a:r>
            <a:r>
              <a:rPr lang="en-US" altLang="en-US" sz="2000" b="1">
                <a:solidFill>
                  <a:srgbClr val="CC0000"/>
                </a:solidFill>
              </a:rPr>
              <a:t> = log</a:t>
            </a:r>
            <a:r>
              <a:rPr lang="en-US" altLang="en-US" sz="2000" b="1" baseline="-25000">
                <a:solidFill>
                  <a:srgbClr val="CC0000"/>
                </a:solidFill>
              </a:rPr>
              <a:t>2 </a:t>
            </a:r>
            <a:r>
              <a:rPr lang="en-US" altLang="en-US" sz="2000" b="1" i="1">
                <a:solidFill>
                  <a:srgbClr val="CC0000"/>
                </a:solidFill>
              </a:rPr>
              <a:t>p</a:t>
            </a:r>
            <a:r>
              <a:rPr lang="en-US" altLang="en-US" sz="2000" b="1">
                <a:solidFill>
                  <a:srgbClr val="CC0000"/>
                </a:solidFill>
              </a:rPr>
              <a:t> + 1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CC0000"/>
                </a:solidFill>
              </a:rPr>
              <a:t>d</a:t>
            </a:r>
            <a:r>
              <a:rPr lang="en-US" altLang="en-US" sz="2000" b="1">
                <a:solidFill>
                  <a:srgbClr val="CC0000"/>
                </a:solidFill>
              </a:rPr>
              <a:t> = (log</a:t>
            </a:r>
            <a:r>
              <a:rPr lang="en-US" altLang="en-US" sz="2000" b="1" baseline="-25000">
                <a:solidFill>
                  <a:srgbClr val="CC0000"/>
                </a:solidFill>
              </a:rPr>
              <a:t>2 </a:t>
            </a:r>
            <a:r>
              <a:rPr lang="en-US" altLang="en-US" sz="2000" b="1" i="1">
                <a:solidFill>
                  <a:srgbClr val="CC0000"/>
                </a:solidFill>
              </a:rPr>
              <a:t>p</a:t>
            </a:r>
            <a:r>
              <a:rPr lang="en-US" altLang="en-US" sz="2000" b="1">
                <a:solidFill>
                  <a:srgbClr val="CC0000"/>
                </a:solidFill>
              </a:rPr>
              <a:t> + 1)/2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CC0000"/>
                </a:solidFill>
              </a:rPr>
              <a:t>B</a:t>
            </a:r>
            <a:r>
              <a:rPr lang="en-US" altLang="en-US" sz="2000" b="1">
                <a:solidFill>
                  <a:srgbClr val="CC0000"/>
                </a:solidFill>
              </a:rPr>
              <a:t> = </a:t>
            </a:r>
            <a:r>
              <a:rPr lang="en-US" altLang="en-US" sz="2000" b="1" i="1">
                <a:solidFill>
                  <a:srgbClr val="CC0000"/>
                </a:solidFill>
              </a:rPr>
              <a:t>p</a:t>
            </a:r>
            <a:r>
              <a:rPr lang="en-US" altLang="en-US" sz="2000" b="1">
                <a:solidFill>
                  <a:srgbClr val="CC0000"/>
                </a:solidFill>
              </a:rPr>
              <a:t>/4</a:t>
            </a:r>
            <a:endParaRPr lang="en-US" altLang="en-US" sz="2000" i="1"/>
          </a:p>
        </p:txBody>
      </p:sp>
      <p:sp>
        <p:nvSpPr>
          <p:cNvPr id="74760" name="Rectangle 10">
            <a:extLst>
              <a:ext uri="{FF2B5EF4-FFF2-40B4-BE49-F238E27FC236}">
                <a16:creationId xmlns:a16="http://schemas.microsoft.com/office/drawing/2014/main" id="{25468F07-DC73-7B40-9CCC-56BE699C7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61" name="Text Box 14">
            <a:extLst>
              <a:ext uri="{FF2B5EF4-FFF2-40B4-BE49-F238E27FC236}">
                <a16:creationId xmlns:a16="http://schemas.microsoft.com/office/drawing/2014/main" id="{C50CC62B-B0B6-F746-B6D4-7DEA780D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When </a:t>
            </a:r>
            <a:r>
              <a:rPr lang="en-US" altLang="en-US" sz="2000" i="1"/>
              <a:t>q</a:t>
            </a:r>
            <a:r>
              <a:rPr lang="en-US" altLang="en-US" sz="2000"/>
              <a:t> is a power of 2, the 2</a:t>
            </a:r>
            <a:r>
              <a:rPr lang="en-US" altLang="en-US" sz="2000" i="1" baseline="30000"/>
              <a:t>q</a:t>
            </a:r>
            <a:r>
              <a:rPr lang="en-US" altLang="en-US" sz="2000" i="1"/>
              <a:t>q</a:t>
            </a:r>
            <a:r>
              <a:rPr lang="en-US" altLang="en-US" sz="2000"/>
              <a:t>-node cube-connected cycles network derived from the </a:t>
            </a:r>
            <a:r>
              <a:rPr lang="en-US" altLang="en-US" sz="2000" i="1"/>
              <a:t>q</a:t>
            </a:r>
            <a:r>
              <a:rPr lang="en-US" altLang="en-US" sz="2000"/>
              <a:t>-cube, by replacing each node with a </a:t>
            </a:r>
            <a:r>
              <a:rPr lang="en-US" altLang="en-US" sz="2000" i="1"/>
              <a:t>q</a:t>
            </a:r>
            <a:r>
              <a:rPr lang="en-US" altLang="en-US" sz="2000"/>
              <a:t>-node cycle,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is a subgraph of the (</a:t>
            </a:r>
            <a:r>
              <a:rPr lang="en-US" altLang="en-US" sz="2000" i="1"/>
              <a:t>q </a:t>
            </a:r>
            <a:r>
              <a:rPr lang="en-US" altLang="en-US" sz="2000"/>
              <a:t>+ log</a:t>
            </a:r>
            <a:r>
              <a:rPr lang="en-US" altLang="en-US" sz="2000" baseline="-25000"/>
              <a:t>2</a:t>
            </a:r>
            <a:r>
              <a:rPr lang="en-US" altLang="en-US" sz="2000" i="1"/>
              <a:t>q</a:t>
            </a:r>
            <a:r>
              <a:rPr lang="en-US" altLang="en-US" sz="2000"/>
              <a:t>)-cube   </a:t>
            </a:r>
            <a:r>
              <a:rPr lang="en-US" altLang="en-US" sz="2000">
                <a:sym typeface="Wingdings" pitchFamily="2" charset="2"/>
              </a:rPr>
              <a:t> </a:t>
            </a:r>
            <a:r>
              <a:rPr lang="en-US" altLang="en-US" sz="2000"/>
              <a:t> CCC is a pruned hypercube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Other pruning strategies are possible, leading to interesting tradeoffs </a:t>
            </a:r>
          </a:p>
        </p:txBody>
      </p:sp>
      <p:sp>
        <p:nvSpPr>
          <p:cNvPr id="74762" name="Rectangle 16">
            <a:extLst>
              <a:ext uri="{FF2B5EF4-FFF2-40B4-BE49-F238E27FC236}">
                <a16:creationId xmlns:a16="http://schemas.microsoft.com/office/drawing/2014/main" id="{8DD3E64D-8852-7A43-B8F4-C71B11F5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74763" name="Group 17">
            <a:extLst>
              <a:ext uri="{FF2B5EF4-FFF2-40B4-BE49-F238E27FC236}">
                <a16:creationId xmlns:a16="http://schemas.microsoft.com/office/drawing/2014/main" id="{1EDFFCDC-1DC0-3E4D-8823-D7C777FF790A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6096000" cy="3444875"/>
            <a:chOff x="0" y="1584"/>
            <a:chExt cx="3840" cy="2170"/>
          </a:xfrm>
        </p:grpSpPr>
        <p:sp>
          <p:nvSpPr>
            <p:cNvPr id="74764" name="Text Box 11">
              <a:extLst>
                <a:ext uri="{FF2B5EF4-FFF2-40B4-BE49-F238E27FC236}">
                  <a16:creationId xmlns:a16="http://schemas.microsoft.com/office/drawing/2014/main" id="{0D58A2EF-90C9-C54E-8B53-4519041C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504"/>
              <a:ext cx="34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Fig. 15.20    Example of a pruned hypercube. </a:t>
              </a:r>
            </a:p>
          </p:txBody>
        </p:sp>
        <p:graphicFrame>
          <p:nvGraphicFramePr>
            <p:cNvPr id="74765" name="Object 15">
              <a:extLst>
                <a:ext uri="{FF2B5EF4-FFF2-40B4-BE49-F238E27FC236}">
                  <a16:creationId xmlns:a16="http://schemas.microsoft.com/office/drawing/2014/main" id="{0F1CF619-0255-BC4A-8224-602F40AB97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584"/>
            <a:ext cx="3840" cy="1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6" r:id="rId3" imgW="3924300" imgH="2044700" progId="MSDraw.Drawing.8.2">
                    <p:embed/>
                  </p:oleObj>
                </mc:Choice>
                <mc:Fallback>
                  <p:oleObj r:id="rId3" imgW="3924300" imgH="2044700" progId="MSDraw.Drawing.8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84"/>
                          <a:ext cx="3840" cy="19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EF0224-5167-CC42-959A-6A6CC22F89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9FEB20-9B70-6340-9A8A-6FE54031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C64E48AF-AA48-6641-BBC8-B6CD9492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22F6DE6-679B-4147-81FA-C98F2239BAB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/>
          </a:p>
        </p:txBody>
      </p:sp>
      <p:sp>
        <p:nvSpPr>
          <p:cNvPr id="75781" name="Rectangle 2">
            <a:extLst>
              <a:ext uri="{FF2B5EF4-FFF2-40B4-BE49-F238E27FC236}">
                <a16:creationId xmlns:a16="http://schemas.microsoft.com/office/drawing/2014/main" id="{640DDA22-6C5D-834F-A159-8E253E3B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Möbius Cubes </a:t>
            </a: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AE925BAE-E84C-B747-BBF8-2DB2C113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5783" name="Text Box 6">
            <a:extLst>
              <a:ext uri="{FF2B5EF4-FFF2-40B4-BE49-F238E27FC236}">
                <a16:creationId xmlns:a16="http://schemas.microsoft.com/office/drawing/2014/main" id="{6A4392FD-15E0-5F4E-B27A-19C32BD9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305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Dimension-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neighbor of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...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...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is: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... 0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...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if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0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complemented, as in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-cube)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... 1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...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if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1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and bits to its right complemented)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For dimension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1, since there is no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the neighbor can be defined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in two possible ways, leading to 0- and 1-Mobius cubes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A 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ö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bius cube has a diameter of about 1/2 and an average internode distance of about 2/3 of that of a hypercube</a:t>
            </a:r>
          </a:p>
        </p:txBody>
      </p:sp>
      <p:sp>
        <p:nvSpPr>
          <p:cNvPr id="75784" name="Rectangle 33">
            <a:extLst>
              <a:ext uri="{FF2B5EF4-FFF2-40B4-BE49-F238E27FC236}">
                <a16:creationId xmlns:a16="http://schemas.microsoft.com/office/drawing/2014/main" id="{44048F98-AC7A-DB4F-A535-93C167BE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5785" name="Object 32">
            <a:extLst>
              <a:ext uri="{FF2B5EF4-FFF2-40B4-BE49-F238E27FC236}">
                <a16:creationId xmlns:a16="http://schemas.microsoft.com/office/drawing/2014/main" id="{378C4ED4-5D23-C047-A9C2-788B6D140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810000"/>
          <a:ext cx="5410200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3" imgW="2997200" imgH="1333500" progId="MSDraw.Drawing.8.2">
                  <p:embed/>
                </p:oleObj>
              </mc:Choice>
              <mc:Fallback>
                <p:oleObj r:id="rId3" imgW="2997200" imgH="1333500" progId="MSDraw.Drawing.8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410200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Text Box 34">
            <a:extLst>
              <a:ext uri="{FF2B5EF4-FFF2-40B4-BE49-F238E27FC236}">
                <a16:creationId xmlns:a16="http://schemas.microsoft.com/office/drawing/2014/main" id="{23411627-307F-EA4B-AF7C-2E3D0917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18288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15.21    Two 8-node Möbius cubes.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F56415F-4433-844F-8EAA-6B4C313B0C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B4EF86A-AFBB-6140-904D-EB97C950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AFF9771E-809F-4448-8D17-E8AD573E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0A407D6-014B-BD44-B1FC-5D9E0637E21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/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EF9694D0-D88C-FE41-A779-CEE6B979D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16  A Sampler of Other Networks</a:t>
            </a:r>
          </a:p>
        </p:txBody>
      </p:sp>
      <p:sp>
        <p:nvSpPr>
          <p:cNvPr id="76806" name="Text Box 3">
            <a:extLst>
              <a:ext uri="{FF2B5EF4-FFF2-40B4-BE49-F238E27FC236}">
                <a16:creationId xmlns:a16="http://schemas.microsoft.com/office/drawing/2014/main" id="{245762B2-590D-D24F-877D-3BA5E4D2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Complete the picture of the “sea of interconnection networks”: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Examples of composite, hybrid, and multilevel networks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Notions of network performance and cost-effectiveness</a:t>
            </a:r>
          </a:p>
        </p:txBody>
      </p:sp>
      <p:graphicFrame>
        <p:nvGraphicFramePr>
          <p:cNvPr id="205828" name="Group 4">
            <a:extLst>
              <a:ext uri="{FF2B5EF4-FFF2-40B4-BE49-F238E27FC236}">
                <a16:creationId xmlns:a16="http://schemas.microsoft.com/office/drawing/2014/main" id="{6D5A578B-524E-7845-BACF-28DB52A8B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16.1   Performance Parameters for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16.2   Star and Pancake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16.3   Ring-Based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16.4   Composite or Hybrid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16.5   Hierarchical (Multilevel)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16.6   Multistage Interconnection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95FFD1-E905-4946-A64A-5018CFB307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C1B305-E423-084B-8C4E-E5573A59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B3C2FA4F-58AF-C24E-BC2B-CEF36F05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F04443B-96B0-9F4B-976F-0EAB32716C6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/>
          </a:p>
        </p:txBody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2306EEDA-DF52-AC4B-9D63-7FF637285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16.1  Performance Parameters for Networks</a:t>
            </a:r>
          </a:p>
        </p:txBody>
      </p:sp>
      <p:sp>
        <p:nvSpPr>
          <p:cNvPr id="77830" name="Rectangle 4">
            <a:extLst>
              <a:ext uri="{FF2B5EF4-FFF2-40B4-BE49-F238E27FC236}">
                <a16:creationId xmlns:a16="http://schemas.microsoft.com/office/drawing/2014/main" id="{653D96B1-8130-BA41-A05A-FC40C399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A6C6E2A7-A9F3-5441-BBDF-07BA05F8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3276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wide variety of direct interconnection networks have been proposed for, or used in, parallel computers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They differ in topological, performance, robustness, and realizability attributes.</a:t>
            </a:r>
          </a:p>
        </p:txBody>
      </p:sp>
      <p:sp>
        <p:nvSpPr>
          <p:cNvPr id="77832" name="Rectangle 25">
            <a:extLst>
              <a:ext uri="{FF2B5EF4-FFF2-40B4-BE49-F238E27FC236}">
                <a16:creationId xmlns:a16="http://schemas.microsoft.com/office/drawing/2014/main" id="{74D63539-CD23-2E4C-AA47-F5A70B06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77833" name="Picture 44" descr="nets-direct">
            <a:extLst>
              <a:ext uri="{FF2B5EF4-FFF2-40B4-BE49-F238E27FC236}">
                <a16:creationId xmlns:a16="http://schemas.microsoft.com/office/drawing/2014/main" id="{B9C24955-2938-AE4B-BF31-16D66A91F33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938" y="609600"/>
            <a:ext cx="5080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4" name="Text Box 46">
            <a:extLst>
              <a:ext uri="{FF2B5EF4-FFF2-40B4-BE49-F238E27FC236}">
                <a16:creationId xmlns:a16="http://schemas.microsoft.com/office/drawing/2014/main" id="{FC328835-E6AA-4546-A45D-626E8BCFA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53000"/>
            <a:ext cx="32004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4.8 (expanded)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sea of direct interconnection networks.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9AFB3E-BF68-2348-9D91-5904BD72B5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8B24A8-EA0D-234C-9B0A-78725DB3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8852" name="Slide Number Placeholder 5">
            <a:extLst>
              <a:ext uri="{FF2B5EF4-FFF2-40B4-BE49-F238E27FC236}">
                <a16:creationId xmlns:a16="http://schemas.microsoft.com/office/drawing/2014/main" id="{9A01E622-6F1B-614A-999E-DF15CEAC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3CF4EED-F9D4-A642-AD98-357327DE07A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/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75169A51-9F7B-D348-ACD2-E015602FB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Diameter and Average Distance</a:t>
            </a:r>
          </a:p>
        </p:txBody>
      </p:sp>
      <p:sp>
        <p:nvSpPr>
          <p:cNvPr id="78854" name="Rectangle 3">
            <a:extLst>
              <a:ext uri="{FF2B5EF4-FFF2-40B4-BE49-F238E27FC236}">
                <a16:creationId xmlns:a16="http://schemas.microsoft.com/office/drawing/2014/main" id="{93612D63-5219-8142-82BC-EBAAA6D6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66922819-522B-E742-8645-C50BED79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6" name="Rectangle 10">
            <a:extLst>
              <a:ext uri="{FF2B5EF4-FFF2-40B4-BE49-F238E27FC236}">
                <a16:creationId xmlns:a16="http://schemas.microsoft.com/office/drawing/2014/main" id="{3A4FAC26-6891-5A4D-971F-716014D6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7" name="Text Box 17">
            <a:extLst>
              <a:ext uri="{FF2B5EF4-FFF2-40B4-BE49-F238E27FC236}">
                <a16:creationId xmlns:a16="http://schemas.microsoft.com/office/drawing/2014/main" id="{DC6E667B-063C-1645-9DE7-9FFA8389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13001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Diameter </a:t>
            </a:r>
            <a:r>
              <a:rPr lang="en-US" altLang="en-US" sz="2000" i="1"/>
              <a:t>D</a:t>
            </a:r>
            <a:r>
              <a:rPr lang="en-US" altLang="en-US" sz="2000"/>
              <a:t> (indicator of worst-case message latency)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Routing diameter </a:t>
            </a:r>
            <a:r>
              <a:rPr lang="en-US" altLang="en-US" sz="2000" i="1"/>
              <a:t>D</a:t>
            </a:r>
            <a:r>
              <a:rPr lang="en-US" altLang="en-US" sz="2000"/>
              <a:t>(</a:t>
            </a:r>
            <a:r>
              <a:rPr lang="en-US" altLang="en-US" sz="2000" i="1"/>
              <a:t>R</a:t>
            </a:r>
            <a:r>
              <a:rPr lang="en-US" altLang="en-US" sz="2000"/>
              <a:t>); based on routing algorithm </a:t>
            </a:r>
            <a:r>
              <a:rPr lang="en-US" altLang="en-US" sz="2000" i="1"/>
              <a:t>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Average internode distance </a:t>
            </a:r>
            <a:r>
              <a:rPr lang="en-US" altLang="en-US" sz="2000">
                <a:latin typeface="Symbol" pitchFamily="2" charset="2"/>
              </a:rPr>
              <a:t>D</a:t>
            </a:r>
            <a:r>
              <a:rPr lang="en-US" altLang="en-US" sz="2000"/>
              <a:t> (indicator of average-case latency)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Routing average internode distance </a:t>
            </a:r>
            <a:r>
              <a:rPr lang="en-US" altLang="en-US" sz="2000">
                <a:latin typeface="Symbol" pitchFamily="2" charset="2"/>
              </a:rPr>
              <a:t>D</a:t>
            </a:r>
            <a:r>
              <a:rPr lang="en-US" altLang="en-US" sz="2000"/>
              <a:t>(</a:t>
            </a:r>
            <a:r>
              <a:rPr lang="en-US" altLang="en-US" sz="2000" i="1"/>
              <a:t>R</a:t>
            </a:r>
            <a:r>
              <a:rPr lang="en-US" altLang="en-US" sz="2000"/>
              <a:t>)</a:t>
            </a:r>
          </a:p>
        </p:txBody>
      </p:sp>
      <p:sp>
        <p:nvSpPr>
          <p:cNvPr id="78858" name="Rectangle 22">
            <a:extLst>
              <a:ext uri="{FF2B5EF4-FFF2-40B4-BE49-F238E27FC236}">
                <a16:creationId xmlns:a16="http://schemas.microsoft.com/office/drawing/2014/main" id="{3E99E6B5-516E-4D42-B4DB-1AC7F011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9" name="Text Box 23">
            <a:extLst>
              <a:ext uri="{FF2B5EF4-FFF2-40B4-BE49-F238E27FC236}">
                <a16:creationId xmlns:a16="http://schemas.microsoft.com/office/drawing/2014/main" id="{4B3C0D7C-3742-A949-A376-3EAAEE63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86000"/>
            <a:ext cx="2743200" cy="112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For the 3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3 mesh: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2" charset="2"/>
              </a:rPr>
              <a:t>D</a:t>
            </a:r>
            <a:r>
              <a:rPr lang="en-US" altLang="en-US" sz="2000"/>
              <a:t> = (4</a:t>
            </a:r>
            <a:r>
              <a:rPr lang="en-US" altLang="en-US" sz="8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800"/>
              <a:t> </a:t>
            </a:r>
            <a:r>
              <a:rPr lang="en-US" altLang="en-US" sz="2000"/>
              <a:t>18</a:t>
            </a:r>
            <a:r>
              <a:rPr lang="en-US" altLang="en-US" sz="800"/>
              <a:t> </a:t>
            </a:r>
            <a:r>
              <a:rPr lang="en-US" altLang="en-US" sz="2000"/>
              <a:t>+</a:t>
            </a:r>
            <a:r>
              <a:rPr lang="en-US" altLang="en-US" sz="800"/>
              <a:t> </a:t>
            </a:r>
            <a:r>
              <a:rPr lang="en-US" altLang="en-US" sz="2000"/>
              <a:t>4</a:t>
            </a:r>
            <a:r>
              <a:rPr lang="en-US" altLang="en-US" sz="8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800"/>
              <a:t> </a:t>
            </a:r>
            <a:r>
              <a:rPr lang="en-US" altLang="en-US" sz="2000"/>
              <a:t>15</a:t>
            </a:r>
            <a:r>
              <a:rPr lang="en-US" altLang="en-US" sz="800"/>
              <a:t> </a:t>
            </a:r>
            <a:r>
              <a:rPr lang="en-US" altLang="en-US" sz="2000"/>
              <a:t>+12)</a:t>
            </a:r>
            <a:r>
              <a:rPr lang="en-US" altLang="en-US" sz="1000"/>
              <a:t>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           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/>
              <a:t>(9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/>
              <a:t> 8) = 2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[or 144</a:t>
            </a:r>
            <a:r>
              <a:rPr lang="en-US" altLang="en-US" sz="800"/>
              <a:t> </a:t>
            </a:r>
            <a:r>
              <a:rPr lang="en-US" altLang="en-US" sz="2000"/>
              <a:t>/</a:t>
            </a:r>
            <a:r>
              <a:rPr lang="en-US" altLang="en-US" sz="800"/>
              <a:t> </a:t>
            </a:r>
            <a:r>
              <a:rPr lang="en-US" altLang="en-US" sz="2000"/>
              <a:t>81 = 16</a:t>
            </a:r>
            <a:r>
              <a:rPr lang="en-US" altLang="en-US" sz="800"/>
              <a:t> </a:t>
            </a:r>
            <a:r>
              <a:rPr lang="en-US" altLang="en-US" sz="2000"/>
              <a:t>/</a:t>
            </a:r>
            <a:r>
              <a:rPr lang="en-US" altLang="en-US" sz="800"/>
              <a:t> </a:t>
            </a:r>
            <a:r>
              <a:rPr lang="en-US" altLang="en-US" sz="2000"/>
              <a:t>9]</a:t>
            </a:r>
          </a:p>
        </p:txBody>
      </p:sp>
      <p:grpSp>
        <p:nvGrpSpPr>
          <p:cNvPr id="78860" name="Group 27">
            <a:extLst>
              <a:ext uri="{FF2B5EF4-FFF2-40B4-BE49-F238E27FC236}">
                <a16:creationId xmlns:a16="http://schemas.microsoft.com/office/drawing/2014/main" id="{EC22CC28-24CD-EF4B-A056-209EF1E2DD1A}"/>
              </a:ext>
            </a:extLst>
          </p:cNvPr>
          <p:cNvGrpSpPr>
            <a:grpSpLocks/>
          </p:cNvGrpSpPr>
          <p:nvPr/>
        </p:nvGrpSpPr>
        <p:grpSpPr bwMode="auto">
          <a:xfrm>
            <a:off x="0" y="1981200"/>
            <a:ext cx="8229600" cy="4130675"/>
            <a:chOff x="0" y="1248"/>
            <a:chExt cx="5184" cy="2602"/>
          </a:xfrm>
        </p:grpSpPr>
        <p:grpSp>
          <p:nvGrpSpPr>
            <p:cNvPr id="78862" name="Group 25">
              <a:extLst>
                <a:ext uri="{FF2B5EF4-FFF2-40B4-BE49-F238E27FC236}">
                  <a16:creationId xmlns:a16="http://schemas.microsoft.com/office/drawing/2014/main" id="{864750BA-932C-474A-8DFE-D407649C0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48"/>
              <a:ext cx="5184" cy="2602"/>
              <a:chOff x="0" y="1248"/>
              <a:chExt cx="5184" cy="2602"/>
            </a:xfrm>
          </p:grpSpPr>
          <p:sp>
            <p:nvSpPr>
              <p:cNvPr id="78864" name="Text Box 20">
                <a:extLst>
                  <a:ext uri="{FF2B5EF4-FFF2-40B4-BE49-F238E27FC236}">
                    <a16:creationId xmlns:a16="http://schemas.microsoft.com/office/drawing/2014/main" id="{7593B0EF-8D35-6C4F-8618-DE9E1FF2D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3600"/>
                <a:ext cx="4128" cy="250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Finding the average internode distance of a 3 </a:t>
                </a:r>
                <a:r>
                  <a:rPr lang="en-US" altLang="en-US" sz="2000">
                    <a:sym typeface="Symbol" pitchFamily="2" charset="2"/>
                  </a:rPr>
                  <a:t></a:t>
                </a:r>
                <a:r>
                  <a:rPr lang="en-US" altLang="en-US" sz="2000"/>
                  <a:t> 3 mesh.</a:t>
                </a:r>
              </a:p>
            </p:txBody>
          </p:sp>
          <p:graphicFrame>
            <p:nvGraphicFramePr>
              <p:cNvPr id="78865" name="Object 21">
                <a:extLst>
                  <a:ext uri="{FF2B5EF4-FFF2-40B4-BE49-F238E27FC236}">
                    <a16:creationId xmlns:a16="http://schemas.microsoft.com/office/drawing/2014/main" id="{9FDC7475-DE2A-154F-B895-6785FFB4F7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0" y="1248"/>
              <a:ext cx="5184" cy="2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66" r:id="rId3" imgW="4394200" imgH="2108200" progId="MSDraw.Drawing.8.2">
                      <p:embed/>
                    </p:oleObj>
                  </mc:Choice>
                  <mc:Fallback>
                    <p:oleObj r:id="rId3" imgW="4394200" imgH="2108200" progId="MSDraw.Drawing.8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248"/>
                            <a:ext cx="5184" cy="24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63" name="Rectangle 26">
              <a:extLst>
                <a:ext uri="{FF2B5EF4-FFF2-40B4-BE49-F238E27FC236}">
                  <a16:creationId xmlns:a16="http://schemas.microsoft.com/office/drawing/2014/main" id="{4020B60B-238E-774A-AFBB-6EEAAC6CB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129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61" name="Text Box 24">
            <a:extLst>
              <a:ext uri="{FF2B5EF4-FFF2-40B4-BE49-F238E27FC236}">
                <a16:creationId xmlns:a16="http://schemas.microsoft.com/office/drawing/2014/main" id="{DCCCA14E-69C1-1A42-B02A-A22359E8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2759075" cy="10064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the 3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3 torus: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2" charset="2"/>
              </a:rPr>
              <a:t>D</a:t>
            </a:r>
            <a:r>
              <a:rPr lang="en-US" altLang="en-US" sz="2000"/>
              <a:t> = (4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1 + 4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2)</a:t>
            </a:r>
            <a:r>
              <a:rPr lang="en-US" altLang="en-US" sz="1000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/>
              <a:t>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= 1.5 [or 12</a:t>
            </a:r>
            <a:r>
              <a:rPr lang="en-US" altLang="en-US" sz="800"/>
              <a:t> </a:t>
            </a:r>
            <a:r>
              <a:rPr lang="en-US" altLang="en-US" sz="2000"/>
              <a:t>/</a:t>
            </a:r>
            <a:r>
              <a:rPr lang="en-US" altLang="en-US" sz="800"/>
              <a:t> </a:t>
            </a:r>
            <a:r>
              <a:rPr lang="en-US" altLang="en-US" sz="2000"/>
              <a:t>9 = 4</a:t>
            </a:r>
            <a:r>
              <a:rPr lang="en-US" altLang="en-US" sz="1000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/>
              <a:t>3]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09927C-490A-244F-8382-CCB6E3B0A6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5734E2-F98F-8548-BC1C-3E2EC95E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5D736E0A-A8C8-0D45-B2C1-297F6DCA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40E4492-E6F4-7249-B17A-0212E507159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/>
          </a:p>
        </p:txBody>
      </p:sp>
      <p:sp>
        <p:nvSpPr>
          <p:cNvPr id="79877" name="Rectangle 2">
            <a:extLst>
              <a:ext uri="{FF2B5EF4-FFF2-40B4-BE49-F238E27FC236}">
                <a16:creationId xmlns:a16="http://schemas.microsoft.com/office/drawing/2014/main" id="{10FE8095-B1E2-2C42-A2B4-DC4728759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0480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Bisection Width</a:t>
            </a:r>
          </a:p>
        </p:txBody>
      </p:sp>
      <p:sp>
        <p:nvSpPr>
          <p:cNvPr id="79878" name="Rectangle 3">
            <a:extLst>
              <a:ext uri="{FF2B5EF4-FFF2-40B4-BE49-F238E27FC236}">
                <a16:creationId xmlns:a16="http://schemas.microsoft.com/office/drawing/2014/main" id="{6041A731-5270-E649-A408-E564061D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79" name="Rectangle 4">
            <a:extLst>
              <a:ext uri="{FF2B5EF4-FFF2-40B4-BE49-F238E27FC236}">
                <a16:creationId xmlns:a16="http://schemas.microsoft.com/office/drawing/2014/main" id="{6ED1EABF-4E83-C94E-A032-958AB0F2E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0" name="Rectangle 5">
            <a:extLst>
              <a:ext uri="{FF2B5EF4-FFF2-40B4-BE49-F238E27FC236}">
                <a16:creationId xmlns:a16="http://schemas.microsoft.com/office/drawing/2014/main" id="{8A66E4F7-3BEA-7A4F-83BB-0D6E2F6B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1" name="Rectangle 6">
            <a:extLst>
              <a:ext uri="{FF2B5EF4-FFF2-40B4-BE49-F238E27FC236}">
                <a16:creationId xmlns:a16="http://schemas.microsoft.com/office/drawing/2014/main" id="{4B6BB4F1-01C7-A347-B147-0390FE40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2" name="Rectangle 8">
            <a:extLst>
              <a:ext uri="{FF2B5EF4-FFF2-40B4-BE49-F238E27FC236}">
                <a16:creationId xmlns:a16="http://schemas.microsoft.com/office/drawing/2014/main" id="{94772BAA-8EA0-BA44-A83C-C13C6D15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3" name="Rectangle 9">
            <a:extLst>
              <a:ext uri="{FF2B5EF4-FFF2-40B4-BE49-F238E27FC236}">
                <a16:creationId xmlns:a16="http://schemas.microsoft.com/office/drawing/2014/main" id="{FBB110CD-6D68-8C48-8C3A-1D08D3E2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9884" name="Object 10">
            <a:extLst>
              <a:ext uri="{FF2B5EF4-FFF2-40B4-BE49-F238E27FC236}">
                <a16:creationId xmlns:a16="http://schemas.microsoft.com/office/drawing/2014/main" id="{D5934F87-88BC-4E45-9665-4E65E6069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46088"/>
          <a:ext cx="6019800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r:id="rId3" imgW="3898900" imgH="3708400" progId="MSDraw.Drawing.8.2">
                  <p:embed/>
                </p:oleObj>
              </mc:Choice>
              <mc:Fallback>
                <p:oleObj r:id="rId3" imgW="3898900" imgH="37084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6088"/>
                        <a:ext cx="6019800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Text Box 11">
            <a:extLst>
              <a:ext uri="{FF2B5EF4-FFF2-40B4-BE49-F238E27FC236}">
                <a16:creationId xmlns:a16="http://schemas.microsoft.com/office/drawing/2014/main" id="{5DCB0A63-F15E-594F-A239-FF6423A7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30480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16.2    </a:t>
            </a:r>
            <a:r>
              <a:rPr lang="en-US" altLang="en-US" sz="2000"/>
              <a:t>A network whose bisection width is not as large at it appears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886" name="Text Box 12">
            <a:extLst>
              <a:ext uri="{FF2B5EF4-FFF2-40B4-BE49-F238E27FC236}">
                <a16:creationId xmlns:a16="http://schemas.microsoft.com/office/drawing/2014/main" id="{71DF8A8E-4EC3-924C-A843-43FDE569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2438400" cy="7016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 bisection and link bisection</a:t>
            </a:r>
          </a:p>
        </p:txBody>
      </p:sp>
      <p:sp>
        <p:nvSpPr>
          <p:cNvPr id="79887" name="Text Box 13">
            <a:extLst>
              <a:ext uri="{FF2B5EF4-FFF2-40B4-BE49-F238E27FC236}">
                <a16:creationId xmlns:a16="http://schemas.microsoft.com/office/drawing/2014/main" id="{DE60712B-4F2B-EF42-A389-B61DDFFA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438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Indicator or random communication capacity</a:t>
            </a:r>
          </a:p>
        </p:txBody>
      </p:sp>
      <p:sp>
        <p:nvSpPr>
          <p:cNvPr id="79888" name="Text Box 14">
            <a:extLst>
              <a:ext uri="{FF2B5EF4-FFF2-40B4-BE49-F238E27FC236}">
                <a16:creationId xmlns:a16="http://schemas.microsoft.com/office/drawing/2014/main" id="{28D994FD-0948-3C41-BA8F-B31BA101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24384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Hard to determine; Intuition can be very misleading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6C9DE96-F216-E541-BF85-28D4D56D62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006070C-86F9-0541-A92C-8130974F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0900" name="Slide Number Placeholder 5">
            <a:extLst>
              <a:ext uri="{FF2B5EF4-FFF2-40B4-BE49-F238E27FC236}">
                <a16:creationId xmlns:a16="http://schemas.microsoft.com/office/drawing/2014/main" id="{6447B099-1E11-904A-A6B4-13A7706F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A431D99-3FD9-2841-A35D-073706DD050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/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A5D8942C-C990-A549-9CBC-7F313CBA4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Determining the Bisection Width</a:t>
            </a:r>
          </a:p>
        </p:txBody>
      </p:sp>
      <p:sp>
        <p:nvSpPr>
          <p:cNvPr id="80902" name="Rectangle 3">
            <a:extLst>
              <a:ext uri="{FF2B5EF4-FFF2-40B4-BE49-F238E27FC236}">
                <a16:creationId xmlns:a16="http://schemas.microsoft.com/office/drawing/2014/main" id="{25DCA166-8137-9048-8251-2DC88C40F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3" name="Rectangle 4">
            <a:extLst>
              <a:ext uri="{FF2B5EF4-FFF2-40B4-BE49-F238E27FC236}">
                <a16:creationId xmlns:a16="http://schemas.microsoft.com/office/drawing/2014/main" id="{1276BD95-56B5-1F45-A9E6-029EFBBBE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4" name="Rectangle 5">
            <a:extLst>
              <a:ext uri="{FF2B5EF4-FFF2-40B4-BE49-F238E27FC236}">
                <a16:creationId xmlns:a16="http://schemas.microsoft.com/office/drawing/2014/main" id="{BE34E280-93E9-3F45-BFC5-8D2FFAF69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5" name="Text Box 6">
            <a:extLst>
              <a:ext uri="{FF2B5EF4-FFF2-40B4-BE49-F238E27FC236}">
                <a16:creationId xmlns:a16="http://schemas.microsoft.com/office/drawing/2014/main" id="{BBED3D70-1160-6046-B8B9-4DE49925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4400"/>
            <a:ext cx="64008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Establish upper bound by taking a number of trial cuts.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Then, try to match the upper bound by a lower bound.</a:t>
            </a:r>
          </a:p>
        </p:txBody>
      </p:sp>
      <p:sp>
        <p:nvSpPr>
          <p:cNvPr id="80906" name="Rectangle 7">
            <a:extLst>
              <a:ext uri="{FF2B5EF4-FFF2-40B4-BE49-F238E27FC236}">
                <a16:creationId xmlns:a16="http://schemas.microsoft.com/office/drawing/2014/main" id="{BF5C0FE8-12FD-964A-B665-9C81E635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7" name="Text Box 8">
            <a:extLst>
              <a:ext uri="{FF2B5EF4-FFF2-40B4-BE49-F238E27FC236}">
                <a16:creationId xmlns:a16="http://schemas.microsoft.com/office/drawing/2014/main" id="{0D066006-A653-9548-9A88-B5438FCCE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05000"/>
            <a:ext cx="1600200" cy="397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Establishing a lower bound on </a:t>
            </a:r>
            <a:r>
              <a:rPr lang="en-US" altLang="en-US" sz="2000" i="1"/>
              <a:t>B</a:t>
            </a:r>
            <a:r>
              <a:rPr lang="en-US" altLang="en-US" sz="200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Embed </a:t>
            </a:r>
            <a:r>
              <a:rPr lang="en-US" altLang="en-US" sz="2000" i="1"/>
              <a:t>K</a:t>
            </a:r>
            <a:r>
              <a:rPr lang="en-US" altLang="en-US" sz="2000" i="1" baseline="-25000"/>
              <a:t>p</a:t>
            </a:r>
            <a:r>
              <a:rPr lang="en-US" altLang="en-US" sz="2000" i="1"/>
              <a:t> </a:t>
            </a:r>
            <a:r>
              <a:rPr lang="en-US" altLang="en-US" sz="2000"/>
              <a:t>into </a:t>
            </a:r>
            <a:r>
              <a:rPr lang="en-US" altLang="en-US" sz="2000" i="1"/>
              <a:t>p</a:t>
            </a:r>
            <a:r>
              <a:rPr lang="en-US" altLang="en-US" sz="2000"/>
              <a:t>-node network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Let </a:t>
            </a:r>
            <a:r>
              <a:rPr lang="en-US" altLang="en-US" sz="2000" i="1"/>
              <a:t>c</a:t>
            </a:r>
            <a:r>
              <a:rPr lang="en-US" altLang="en-US" sz="2000"/>
              <a:t> be the maximum congestion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B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 i="1"/>
              <a:t>p</a:t>
            </a:r>
            <a:r>
              <a:rPr lang="en-US" altLang="en-US" sz="2000" baseline="30000"/>
              <a:t>2</a:t>
            </a:r>
            <a:r>
              <a:rPr lang="en-US" altLang="en-US" sz="2000"/>
              <a:t>/4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/</a:t>
            </a:r>
            <a:r>
              <a:rPr lang="en-US" altLang="en-US" sz="2000" i="1"/>
              <a:t>c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0908" name="Rectangle 16">
            <a:extLst>
              <a:ext uri="{FF2B5EF4-FFF2-40B4-BE49-F238E27FC236}">
                <a16:creationId xmlns:a16="http://schemas.microsoft.com/office/drawing/2014/main" id="{6A2EC8D0-F950-B742-9CD4-12C2BA41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0909" name="Object 15">
            <a:extLst>
              <a:ext uri="{FF2B5EF4-FFF2-40B4-BE49-F238E27FC236}">
                <a16:creationId xmlns:a16="http://schemas.microsoft.com/office/drawing/2014/main" id="{FFC90A21-7B75-AC42-9F46-4637EC5AB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0"/>
          <a:ext cx="69342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r:id="rId3" imgW="4584700" imgH="3086100" progId="MSDraw.Drawing.8.2">
                  <p:embed/>
                </p:oleObj>
              </mc:Choice>
              <mc:Fallback>
                <p:oleObj r:id="rId3" imgW="4584700" imgH="30861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69342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10" name="Group 22">
            <a:extLst>
              <a:ext uri="{FF2B5EF4-FFF2-40B4-BE49-F238E27FC236}">
                <a16:creationId xmlns:a16="http://schemas.microsoft.com/office/drawing/2014/main" id="{898B75C0-9FDB-1B4F-889A-E34CD71CE9E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267200"/>
            <a:ext cx="1287463" cy="1460500"/>
            <a:chOff x="1392" y="2592"/>
            <a:chExt cx="811" cy="920"/>
          </a:xfrm>
        </p:grpSpPr>
        <p:sp>
          <p:nvSpPr>
            <p:cNvPr id="80911" name="Text Box 19">
              <a:extLst>
                <a:ext uri="{FF2B5EF4-FFF2-40B4-BE49-F238E27FC236}">
                  <a16:creationId xmlns:a16="http://schemas.microsoft.com/office/drawing/2014/main" id="{A6EBD0F6-601E-4542-8D18-23BC8C2BB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784"/>
              <a:ext cx="81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Improved,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corrected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version of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this diagram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on next slide</a:t>
              </a:r>
            </a:p>
          </p:txBody>
        </p:sp>
        <p:sp>
          <p:nvSpPr>
            <p:cNvPr id="80912" name="Line 20">
              <a:extLst>
                <a:ext uri="{FF2B5EF4-FFF2-40B4-BE49-F238E27FC236}">
                  <a16:creationId xmlns:a16="http://schemas.microsoft.com/office/drawing/2014/main" id="{774D6397-6B6A-254F-9680-495150615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592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Line 21">
              <a:extLst>
                <a:ext uri="{FF2B5EF4-FFF2-40B4-BE49-F238E27FC236}">
                  <a16:creationId xmlns:a16="http://schemas.microsoft.com/office/drawing/2014/main" id="{EB18B31E-465B-3D47-90F3-111573B70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59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F56D2988-BB8E-DE48-84BA-102FBBE923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3D79BFCC-5492-E44E-B0B8-618F5DB4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912F23BE-0908-6C41-9BB4-B1DA216E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773F300-1181-8842-868E-AE17A981A4F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/>
          </a:p>
        </p:txBody>
      </p:sp>
      <p:sp>
        <p:nvSpPr>
          <p:cNvPr id="81925" name="Rectangle 2">
            <a:extLst>
              <a:ext uri="{FF2B5EF4-FFF2-40B4-BE49-F238E27FC236}">
                <a16:creationId xmlns:a16="http://schemas.microsoft.com/office/drawing/2014/main" id="{93740CC0-CE2A-F945-9F2E-A6415D521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Example for Bounding the Bisection Width</a:t>
            </a:r>
          </a:p>
        </p:txBody>
      </p:sp>
      <p:sp>
        <p:nvSpPr>
          <p:cNvPr id="81926" name="Rectangle 3">
            <a:extLst>
              <a:ext uri="{FF2B5EF4-FFF2-40B4-BE49-F238E27FC236}">
                <a16:creationId xmlns:a16="http://schemas.microsoft.com/office/drawing/2014/main" id="{BACFE9F7-2705-F543-BE9D-DC0B1457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27" name="Rectangle 4">
            <a:extLst>
              <a:ext uri="{FF2B5EF4-FFF2-40B4-BE49-F238E27FC236}">
                <a16:creationId xmlns:a16="http://schemas.microsoft.com/office/drawing/2014/main" id="{A5531BBF-FFE1-AB46-8639-E1C43BD6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28" name="Rectangle 5">
            <a:extLst>
              <a:ext uri="{FF2B5EF4-FFF2-40B4-BE49-F238E27FC236}">
                <a16:creationId xmlns:a16="http://schemas.microsoft.com/office/drawing/2014/main" id="{2EF4ACF8-832E-8B44-A3EF-5F250165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29" name="Rectangle 7">
            <a:extLst>
              <a:ext uri="{FF2B5EF4-FFF2-40B4-BE49-F238E27FC236}">
                <a16:creationId xmlns:a16="http://schemas.microsoft.com/office/drawing/2014/main" id="{434BB02E-3882-3E49-AB92-78F4EC54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30" name="Text Box 8">
            <a:extLst>
              <a:ext uri="{FF2B5EF4-FFF2-40B4-BE49-F238E27FC236}">
                <a16:creationId xmlns:a16="http://schemas.microsoft.com/office/drawing/2014/main" id="{B1EC860D-2134-8740-BBF0-BF26D71F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838200"/>
            <a:ext cx="2209800" cy="504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Embed </a:t>
            </a:r>
            <a:r>
              <a:rPr lang="en-US" altLang="en-US" sz="2000" i="1"/>
              <a:t>K</a:t>
            </a:r>
            <a:r>
              <a:rPr lang="en-US" altLang="en-US" sz="2000" baseline="-25000"/>
              <a:t>9</a:t>
            </a:r>
            <a:r>
              <a:rPr lang="en-US" altLang="en-US" sz="2000"/>
              <a:t>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 sz="2000"/>
              <a:t> 3 mesh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Observe the max congestion of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 i="1"/>
              <a:t>p</a:t>
            </a:r>
            <a:r>
              <a:rPr lang="en-US" altLang="en-US" sz="2000" baseline="30000"/>
              <a:t>2</a:t>
            </a:r>
            <a:r>
              <a:rPr lang="en-US" altLang="en-US" sz="2000"/>
              <a:t>/4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Must cut at least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 bundles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sever 20 paths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Bisection width of a 3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/>
              <a:t> 3 mesh is at least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Given the upper bound of 4: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B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/>
              <a:t> 4</a:t>
            </a:r>
          </a:p>
        </p:txBody>
      </p:sp>
      <p:sp>
        <p:nvSpPr>
          <p:cNvPr id="81931" name="Rectangle 9">
            <a:extLst>
              <a:ext uri="{FF2B5EF4-FFF2-40B4-BE49-F238E27FC236}">
                <a16:creationId xmlns:a16="http://schemas.microsoft.com/office/drawing/2014/main" id="{CDD7A572-A838-334F-B8DF-04DFF867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81932" name="Picture 15" descr="embedding-for-bisection">
            <a:extLst>
              <a:ext uri="{FF2B5EF4-FFF2-40B4-BE49-F238E27FC236}">
                <a16:creationId xmlns:a16="http://schemas.microsoft.com/office/drawing/2014/main" id="{AC1F1AFC-1F09-5343-9FCA-27D2786946F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5715000" cy="536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3" name="Oval 17">
            <a:extLst>
              <a:ext uri="{FF2B5EF4-FFF2-40B4-BE49-F238E27FC236}">
                <a16:creationId xmlns:a16="http://schemas.microsoft.com/office/drawing/2014/main" id="{76512803-695D-C94F-ABB3-9C8369AE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34" name="Text Box 18">
            <a:extLst>
              <a:ext uri="{FF2B5EF4-FFF2-40B4-BE49-F238E27FC236}">
                <a16:creationId xmlns:a16="http://schemas.microsoft.com/office/drawing/2014/main" id="{C24E10E1-2FB1-7C4F-92C6-207E7DD2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81935" name="Oval 19">
            <a:extLst>
              <a:ext uri="{FF2B5EF4-FFF2-40B4-BE49-F238E27FC236}">
                <a16:creationId xmlns:a16="http://schemas.microsoft.com/office/drawing/2014/main" id="{2DD7479A-8297-084B-891A-97A70B08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7620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36" name="Text Box 20">
            <a:extLst>
              <a:ext uri="{FF2B5EF4-FFF2-40B4-BE49-F238E27FC236}">
                <a16:creationId xmlns:a16="http://schemas.microsoft.com/office/drawing/2014/main" id="{38AE64EA-6912-A146-8193-54FE7D80C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295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81937" name="Oval 21">
            <a:extLst>
              <a:ext uri="{FF2B5EF4-FFF2-40B4-BE49-F238E27FC236}">
                <a16:creationId xmlns:a16="http://schemas.microsoft.com/office/drawing/2014/main" id="{D71138A9-8AD9-2E41-8CA7-E127641F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38" name="Text Box 22">
            <a:extLst>
              <a:ext uri="{FF2B5EF4-FFF2-40B4-BE49-F238E27FC236}">
                <a16:creationId xmlns:a16="http://schemas.microsoft.com/office/drawing/2014/main" id="{1B6E0815-1ED7-DB4C-BE3D-767EF9F5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81939" name="Oval 23">
            <a:extLst>
              <a:ext uri="{FF2B5EF4-FFF2-40B4-BE49-F238E27FC236}">
                <a16:creationId xmlns:a16="http://schemas.microsoft.com/office/drawing/2014/main" id="{9020641E-7EE5-6C46-908E-152D3350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242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40" name="Text Box 24">
            <a:extLst>
              <a:ext uri="{FF2B5EF4-FFF2-40B4-BE49-F238E27FC236}">
                <a16:creationId xmlns:a16="http://schemas.microsoft.com/office/drawing/2014/main" id="{993306FA-6C8B-CB41-A851-8D67F8DB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81941" name="Oval 25">
            <a:extLst>
              <a:ext uri="{FF2B5EF4-FFF2-40B4-BE49-F238E27FC236}">
                <a16:creationId xmlns:a16="http://schemas.microsoft.com/office/drawing/2014/main" id="{7178E2DB-7EFE-A943-93C6-D98289A7E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102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42" name="Text Box 26">
            <a:extLst>
              <a:ext uri="{FF2B5EF4-FFF2-40B4-BE49-F238E27FC236}">
                <a16:creationId xmlns:a16="http://schemas.microsoft.com/office/drawing/2014/main" id="{2CE65DF5-A28F-2A49-B1D1-F041514C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81943" name="Oval 27">
            <a:extLst>
              <a:ext uri="{FF2B5EF4-FFF2-40B4-BE49-F238E27FC236}">
                <a16:creationId xmlns:a16="http://schemas.microsoft.com/office/drawing/2014/main" id="{80F24CAD-2C58-5845-B041-2D0B6CED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1524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44" name="Text Box 28">
            <a:extLst>
              <a:ext uri="{FF2B5EF4-FFF2-40B4-BE49-F238E27FC236}">
                <a16:creationId xmlns:a16="http://schemas.microsoft.com/office/drawing/2014/main" id="{B7F1D88C-4C35-374F-9C0F-D0BA66C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81945" name="Oval 29">
            <a:extLst>
              <a:ext uri="{FF2B5EF4-FFF2-40B4-BE49-F238E27FC236}">
                <a16:creationId xmlns:a16="http://schemas.microsoft.com/office/drawing/2014/main" id="{F7EEDBCC-69B0-2748-ADB7-1DDD6F06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46" name="Text Box 30">
            <a:extLst>
              <a:ext uri="{FF2B5EF4-FFF2-40B4-BE49-F238E27FC236}">
                <a16:creationId xmlns:a16="http://schemas.microsoft.com/office/drawing/2014/main" id="{DA93200D-0ED7-834E-A406-249592A7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81947" name="Oval 31">
            <a:extLst>
              <a:ext uri="{FF2B5EF4-FFF2-40B4-BE49-F238E27FC236}">
                <a16:creationId xmlns:a16="http://schemas.microsoft.com/office/drawing/2014/main" id="{0B94A3DC-FA4D-A341-9955-E80B0C1E4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48" name="Text Box 32">
            <a:extLst>
              <a:ext uri="{FF2B5EF4-FFF2-40B4-BE49-F238E27FC236}">
                <a16:creationId xmlns:a16="http://schemas.microsoft.com/office/drawing/2014/main" id="{EEB99637-EB4C-2F47-866E-ACB90BE94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81949" name="Oval 33">
            <a:extLst>
              <a:ext uri="{FF2B5EF4-FFF2-40B4-BE49-F238E27FC236}">
                <a16:creationId xmlns:a16="http://schemas.microsoft.com/office/drawing/2014/main" id="{BAF23D45-7E31-914D-BE23-02817A6B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50" name="Text Box 34">
            <a:extLst>
              <a:ext uri="{FF2B5EF4-FFF2-40B4-BE49-F238E27FC236}">
                <a16:creationId xmlns:a16="http://schemas.microsoft.com/office/drawing/2014/main" id="{427A0A3D-4A8D-8D49-B598-156A60DF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05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81951" name="Oval 35">
            <a:extLst>
              <a:ext uri="{FF2B5EF4-FFF2-40B4-BE49-F238E27FC236}">
                <a16:creationId xmlns:a16="http://schemas.microsoft.com/office/drawing/2014/main" id="{5108D006-6BF8-C544-922E-0BEB1628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52" name="Text Box 36">
            <a:extLst>
              <a:ext uri="{FF2B5EF4-FFF2-40B4-BE49-F238E27FC236}">
                <a16:creationId xmlns:a16="http://schemas.microsoft.com/office/drawing/2014/main" id="{983CD78D-BE72-EE42-9679-81E9C4E1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81953" name="Oval 37">
            <a:extLst>
              <a:ext uri="{FF2B5EF4-FFF2-40B4-BE49-F238E27FC236}">
                <a16:creationId xmlns:a16="http://schemas.microsoft.com/office/drawing/2014/main" id="{8902E2DE-EF3C-4341-9CA0-EBBD6F69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54" name="Text Box 38">
            <a:extLst>
              <a:ext uri="{FF2B5EF4-FFF2-40B4-BE49-F238E27FC236}">
                <a16:creationId xmlns:a16="http://schemas.microsoft.com/office/drawing/2014/main" id="{40B93C95-EAE0-BF4D-A0CF-52106AC8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81955" name="Oval 39">
            <a:extLst>
              <a:ext uri="{FF2B5EF4-FFF2-40B4-BE49-F238E27FC236}">
                <a16:creationId xmlns:a16="http://schemas.microsoft.com/office/drawing/2014/main" id="{37DC7824-8D16-BB41-8950-DE30B5CD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685800" cy="152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56" name="Text Box 40">
            <a:extLst>
              <a:ext uri="{FF2B5EF4-FFF2-40B4-BE49-F238E27FC236}">
                <a16:creationId xmlns:a16="http://schemas.microsoft.com/office/drawing/2014/main" id="{F3C5ED0D-B536-7348-9202-8E1D7B47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91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5B3396F5-414D-2149-8DEA-49D72E192F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10C34717-54A5-CA43-BBFF-490F1D09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2948" name="Slide Number Placeholder 5">
            <a:extLst>
              <a:ext uri="{FF2B5EF4-FFF2-40B4-BE49-F238E27FC236}">
                <a16:creationId xmlns:a16="http://schemas.microsoft.com/office/drawing/2014/main" id="{853464A1-AC72-6A4F-BB96-4F1C3EE3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95D3FF6-8C30-B541-BDC6-98328BF9ADB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/>
          </a:p>
        </p:txBody>
      </p:sp>
      <p:sp>
        <p:nvSpPr>
          <p:cNvPr id="82949" name="Rectangle 2">
            <a:extLst>
              <a:ext uri="{FF2B5EF4-FFF2-40B4-BE49-F238E27FC236}">
                <a16:creationId xmlns:a16="http://schemas.microsoft.com/office/drawing/2014/main" id="{F4BE64F2-6FB9-DF48-9FE4-2E641510E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Degree-Diameter Relationship</a:t>
            </a:r>
          </a:p>
        </p:txBody>
      </p:sp>
      <p:sp>
        <p:nvSpPr>
          <p:cNvPr id="82950" name="Rectangle 3">
            <a:extLst>
              <a:ext uri="{FF2B5EF4-FFF2-40B4-BE49-F238E27FC236}">
                <a16:creationId xmlns:a16="http://schemas.microsoft.com/office/drawing/2014/main" id="{BF46011B-39C5-4D42-A424-CA78AD4E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951" name="Rectangle 4">
            <a:extLst>
              <a:ext uri="{FF2B5EF4-FFF2-40B4-BE49-F238E27FC236}">
                <a16:creationId xmlns:a16="http://schemas.microsoft.com/office/drawing/2014/main" id="{CE3856AC-30CC-AB41-905B-93A84AEF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952" name="Rectangle 5">
            <a:extLst>
              <a:ext uri="{FF2B5EF4-FFF2-40B4-BE49-F238E27FC236}">
                <a16:creationId xmlns:a16="http://schemas.microsoft.com/office/drawing/2014/main" id="{7322B352-B0CB-CE4D-9083-3D6FBEAB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953" name="Text Box 6">
            <a:extLst>
              <a:ext uri="{FF2B5EF4-FFF2-40B4-BE49-F238E27FC236}">
                <a16:creationId xmlns:a16="http://schemas.microsoft.com/office/drawing/2014/main" id="{57F64D27-69E1-FC42-BC0C-7A5B493B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7696200" cy="14636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Age-old question:</a:t>
            </a:r>
            <a:r>
              <a:rPr lang="en-US" altLang="en-US" sz="2000"/>
              <a:t> What is the best way to interconnect </a:t>
            </a:r>
            <a:r>
              <a:rPr lang="en-US" altLang="en-US" sz="2000" i="1"/>
              <a:t>p</a:t>
            </a:r>
            <a:r>
              <a:rPr lang="en-US" altLang="en-US" sz="2000"/>
              <a:t> nodes of degree </a:t>
            </a:r>
            <a:r>
              <a:rPr lang="en-US" altLang="en-US" sz="2000" i="1"/>
              <a:t>d</a:t>
            </a:r>
            <a:r>
              <a:rPr lang="en-US" altLang="en-US" sz="2000"/>
              <a:t> to minimize the diameter </a:t>
            </a:r>
            <a:r>
              <a:rPr lang="en-US" altLang="en-US" sz="2000" i="1"/>
              <a:t>D</a:t>
            </a:r>
            <a:r>
              <a:rPr lang="en-US" altLang="en-US" sz="2000"/>
              <a:t> of the resulting network?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Alternatively:</a:t>
            </a:r>
            <a:r>
              <a:rPr lang="en-US" altLang="en-US" sz="2000"/>
              <a:t> Given a desired diameter </a:t>
            </a:r>
            <a:r>
              <a:rPr lang="en-US" altLang="en-US" sz="2000" i="1"/>
              <a:t>D</a:t>
            </a:r>
            <a:r>
              <a:rPr lang="en-US" altLang="en-US" sz="2000"/>
              <a:t> and nodes of degree </a:t>
            </a:r>
            <a:r>
              <a:rPr lang="en-US" altLang="en-US" sz="2000" i="1"/>
              <a:t>d</a:t>
            </a:r>
            <a:r>
              <a:rPr lang="en-US" altLang="en-US" sz="2000"/>
              <a:t>, what is the max number of nodes </a:t>
            </a:r>
            <a:r>
              <a:rPr lang="en-US" altLang="en-US" sz="2000" i="1"/>
              <a:t>p</a:t>
            </a:r>
            <a:r>
              <a:rPr lang="en-US" altLang="en-US" sz="2000"/>
              <a:t> that can be accommodated?</a:t>
            </a:r>
          </a:p>
        </p:txBody>
      </p:sp>
      <p:sp>
        <p:nvSpPr>
          <p:cNvPr id="82954" name="Rectangle 7">
            <a:extLst>
              <a:ext uri="{FF2B5EF4-FFF2-40B4-BE49-F238E27FC236}">
                <a16:creationId xmlns:a16="http://schemas.microsoft.com/office/drawing/2014/main" id="{DD25CBDB-F717-0F4C-801A-A3C64CD1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955" name="Rectangle 9">
            <a:extLst>
              <a:ext uri="{FF2B5EF4-FFF2-40B4-BE49-F238E27FC236}">
                <a16:creationId xmlns:a16="http://schemas.microsoft.com/office/drawing/2014/main" id="{41C63B37-B67F-4349-99A0-EAB419C83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2956" name="Group 63">
            <a:extLst>
              <a:ext uri="{FF2B5EF4-FFF2-40B4-BE49-F238E27FC236}">
                <a16:creationId xmlns:a16="http://schemas.microsoft.com/office/drawing/2014/main" id="{3C788B56-CA09-594D-A870-4741F35C20A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11400"/>
            <a:ext cx="8001000" cy="1803400"/>
            <a:chOff x="336" y="1456"/>
            <a:chExt cx="5040" cy="1136"/>
          </a:xfrm>
        </p:grpSpPr>
        <p:sp>
          <p:nvSpPr>
            <p:cNvPr id="82977" name="Text Box 8">
              <a:extLst>
                <a:ext uri="{FF2B5EF4-FFF2-40B4-BE49-F238E27FC236}">
                  <a16:creationId xmlns:a16="http://schemas.microsoft.com/office/drawing/2014/main" id="{4582604A-4C30-D34B-B172-0308DF3D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56"/>
              <a:ext cx="3120" cy="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Moore bounds (digraphs)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  <a:sym typeface="Symbol" pitchFamily="2" charset="2"/>
                </a:rPr>
                <a:t>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1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+ .</a:t>
              </a:r>
              <a:r>
                <a:rPr lang="en-US" altLang="en-US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  <a:r>
                <a:rPr lang="en-US" altLang="en-US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.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i="1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D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= 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i="1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+1</a:t>
              </a:r>
              <a:r>
                <a:rPr lang="en-US" altLang="en-US" sz="8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–</a:t>
              </a:r>
              <a:r>
                <a:rPr lang="en-US" altLang="en-US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1)/(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–</a:t>
              </a:r>
              <a:r>
                <a:rPr lang="en-US" altLang="en-US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1)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  <a:sym typeface="Symbol" pitchFamily="2" charset="2"/>
                </a:rPr>
                <a:t>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log</a:t>
              </a:r>
              <a:r>
                <a:rPr lang="en-US" altLang="en-US" sz="2000" i="1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d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[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1) + 1] – 1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Only ring and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K</a:t>
              </a:r>
              <a:r>
                <a:rPr lang="en-US" altLang="en-US" sz="2000" i="1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match these bounds</a:t>
              </a:r>
              <a:r>
                <a:rPr lang="en-US" altLang="en-US" sz="2000"/>
                <a:t> </a:t>
              </a:r>
            </a:p>
          </p:txBody>
        </p:sp>
        <p:grpSp>
          <p:nvGrpSpPr>
            <p:cNvPr id="82978" name="Group 34">
              <a:extLst>
                <a:ext uri="{FF2B5EF4-FFF2-40B4-BE49-F238E27FC236}">
                  <a16:creationId xmlns:a16="http://schemas.microsoft.com/office/drawing/2014/main" id="{8D9E6458-DDEF-3F42-9865-982345CEF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488"/>
              <a:ext cx="1728" cy="1104"/>
              <a:chOff x="3408" y="1584"/>
              <a:chExt cx="1728" cy="1104"/>
            </a:xfrm>
          </p:grpSpPr>
          <p:sp>
            <p:nvSpPr>
              <p:cNvPr id="82979" name="Line 13">
                <a:extLst>
                  <a:ext uri="{FF2B5EF4-FFF2-40B4-BE49-F238E27FC236}">
                    <a16:creationId xmlns:a16="http://schemas.microsoft.com/office/drawing/2014/main" id="{96C61DF5-622D-FF49-823C-A839E5B2B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2160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0" name="Line 14">
                <a:extLst>
                  <a:ext uri="{FF2B5EF4-FFF2-40B4-BE49-F238E27FC236}">
                    <a16:creationId xmlns:a16="http://schemas.microsoft.com/office/drawing/2014/main" id="{A65F1513-5A0C-8348-9E1A-723CF9333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2256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1" name="Line 15">
                <a:extLst>
                  <a:ext uri="{FF2B5EF4-FFF2-40B4-BE49-F238E27FC236}">
                    <a16:creationId xmlns:a16="http://schemas.microsoft.com/office/drawing/2014/main" id="{947B1994-707A-704F-9D34-ED260EF03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235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2" name="Line 16">
                <a:extLst>
                  <a:ext uri="{FF2B5EF4-FFF2-40B4-BE49-F238E27FC236}">
                    <a16:creationId xmlns:a16="http://schemas.microsoft.com/office/drawing/2014/main" id="{3A5C8639-A7C6-D248-A7BF-8E30B8E7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54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3" name="Oval 12">
                <a:extLst>
                  <a:ext uri="{FF2B5EF4-FFF2-40B4-BE49-F238E27FC236}">
                    <a16:creationId xmlns:a16="http://schemas.microsoft.com/office/drawing/2014/main" id="{EE2DC257-4506-5B49-A022-CDDACEDD5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x</a:t>
                </a:r>
              </a:p>
            </p:txBody>
          </p:sp>
          <p:sp>
            <p:nvSpPr>
              <p:cNvPr id="82984" name="Line 18">
                <a:extLst>
                  <a:ext uri="{FF2B5EF4-FFF2-40B4-BE49-F238E27FC236}">
                    <a16:creationId xmlns:a16="http://schemas.microsoft.com/office/drawing/2014/main" id="{44ECFB6A-0D0A-9C48-8791-8E1964DFD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5" name="Line 19">
                <a:extLst>
                  <a:ext uri="{FF2B5EF4-FFF2-40B4-BE49-F238E27FC236}">
                    <a16:creationId xmlns:a16="http://schemas.microsoft.com/office/drawing/2014/main" id="{67A79C51-7185-4B49-A6BA-159601A75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064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6" name="Line 21">
                <a:extLst>
                  <a:ext uri="{FF2B5EF4-FFF2-40B4-BE49-F238E27FC236}">
                    <a16:creationId xmlns:a16="http://schemas.microsoft.com/office/drawing/2014/main" id="{332BFDF4-3706-8E4E-8886-A10099EA4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35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7" name="Line 23">
                <a:extLst>
                  <a:ext uri="{FF2B5EF4-FFF2-40B4-BE49-F238E27FC236}">
                    <a16:creationId xmlns:a16="http://schemas.microsoft.com/office/drawing/2014/main" id="{68851D86-CF4B-6B4E-AFE6-A06741C18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216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8" name="Line 24">
                <a:extLst>
                  <a:ext uri="{FF2B5EF4-FFF2-40B4-BE49-F238E27FC236}">
                    <a16:creationId xmlns:a16="http://schemas.microsoft.com/office/drawing/2014/main" id="{7B3EE1E4-68F1-1749-96E0-6D71F488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" y="1776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9" name="Line 25">
                <a:extLst>
                  <a:ext uri="{FF2B5EF4-FFF2-40B4-BE49-F238E27FC236}">
                    <a16:creationId xmlns:a16="http://schemas.microsoft.com/office/drawing/2014/main" id="{6A8B63F8-968A-824D-A0CA-B667861CA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" y="1872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0" name="Line 26">
                <a:extLst>
                  <a:ext uri="{FF2B5EF4-FFF2-40B4-BE49-F238E27FC236}">
                    <a16:creationId xmlns:a16="http://schemas.microsoft.com/office/drawing/2014/main" id="{2FD4EAAC-920D-C043-AAFC-CCD7D715B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6" y="201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1" name="Line 27">
                <a:extLst>
                  <a:ext uri="{FF2B5EF4-FFF2-40B4-BE49-F238E27FC236}">
                    <a16:creationId xmlns:a16="http://schemas.microsoft.com/office/drawing/2014/main" id="{37329AB4-BEBF-C34F-BF1C-39E5F7FAA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2" name="Oval 28">
                <a:extLst>
                  <a:ext uri="{FF2B5EF4-FFF2-40B4-BE49-F238E27FC236}">
                    <a16:creationId xmlns:a16="http://schemas.microsoft.com/office/drawing/2014/main" id="{B874B758-1720-BE46-85BD-F3DE819BF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01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93" name="Oval 17">
                <a:extLst>
                  <a:ext uri="{FF2B5EF4-FFF2-40B4-BE49-F238E27FC236}">
                    <a16:creationId xmlns:a16="http://schemas.microsoft.com/office/drawing/2014/main" id="{83E4C56E-5E25-7044-9F8E-4D6C799B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208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94" name="Freeform 30">
                <a:extLst>
                  <a:ext uri="{FF2B5EF4-FFF2-40B4-BE49-F238E27FC236}">
                    <a16:creationId xmlns:a16="http://schemas.microsoft.com/office/drawing/2014/main" id="{38271972-EA64-464F-B87F-ADB054220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920"/>
                <a:ext cx="530" cy="768"/>
              </a:xfrm>
              <a:custGeom>
                <a:avLst/>
                <a:gdLst>
                  <a:gd name="T0" fmla="*/ 0 w 530"/>
                  <a:gd name="T1" fmla="*/ 0 h 768"/>
                  <a:gd name="T2" fmla="*/ 192 w 530"/>
                  <a:gd name="T3" fmla="*/ 144 h 768"/>
                  <a:gd name="T4" fmla="*/ 432 w 530"/>
                  <a:gd name="T5" fmla="*/ 432 h 768"/>
                  <a:gd name="T6" fmla="*/ 514 w 530"/>
                  <a:gd name="T7" fmla="*/ 642 h 768"/>
                  <a:gd name="T8" fmla="*/ 528 w 530"/>
                  <a:gd name="T9" fmla="*/ 768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768">
                    <a:moveTo>
                      <a:pt x="0" y="0"/>
                    </a:moveTo>
                    <a:cubicBezTo>
                      <a:pt x="60" y="36"/>
                      <a:pt x="120" y="72"/>
                      <a:pt x="192" y="144"/>
                    </a:cubicBezTo>
                    <a:cubicBezTo>
                      <a:pt x="264" y="216"/>
                      <a:pt x="378" y="349"/>
                      <a:pt x="432" y="432"/>
                    </a:cubicBezTo>
                    <a:cubicBezTo>
                      <a:pt x="486" y="515"/>
                      <a:pt x="498" y="586"/>
                      <a:pt x="514" y="642"/>
                    </a:cubicBezTo>
                    <a:cubicBezTo>
                      <a:pt x="530" y="698"/>
                      <a:pt x="525" y="742"/>
                      <a:pt x="528" y="76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5" name="Text Box 31">
                <a:extLst>
                  <a:ext uri="{FF2B5EF4-FFF2-40B4-BE49-F238E27FC236}">
                    <a16:creationId xmlns:a16="http://schemas.microsoft.com/office/drawing/2014/main" id="{5FFF84B1-EB3A-204F-ADD2-0877DC59A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728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d</a:t>
                </a:r>
                <a:r>
                  <a:rPr lang="en-US" altLang="en-US" sz="1800"/>
                  <a:t> nodes</a:t>
                </a:r>
              </a:p>
            </p:txBody>
          </p:sp>
          <p:sp>
            <p:nvSpPr>
              <p:cNvPr id="82996" name="Freeform 32">
                <a:extLst>
                  <a:ext uri="{FF2B5EF4-FFF2-40B4-BE49-F238E27FC236}">
                    <a16:creationId xmlns:a16="http://schemas.microsoft.com/office/drawing/2014/main" id="{B16B79BA-90B7-344A-8FF4-D3B51E295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1776"/>
                <a:ext cx="530" cy="768"/>
              </a:xfrm>
              <a:custGeom>
                <a:avLst/>
                <a:gdLst>
                  <a:gd name="T0" fmla="*/ 0 w 530"/>
                  <a:gd name="T1" fmla="*/ 0 h 768"/>
                  <a:gd name="T2" fmla="*/ 192 w 530"/>
                  <a:gd name="T3" fmla="*/ 144 h 768"/>
                  <a:gd name="T4" fmla="*/ 432 w 530"/>
                  <a:gd name="T5" fmla="*/ 432 h 768"/>
                  <a:gd name="T6" fmla="*/ 514 w 530"/>
                  <a:gd name="T7" fmla="*/ 642 h 768"/>
                  <a:gd name="T8" fmla="*/ 528 w 530"/>
                  <a:gd name="T9" fmla="*/ 768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768">
                    <a:moveTo>
                      <a:pt x="0" y="0"/>
                    </a:moveTo>
                    <a:cubicBezTo>
                      <a:pt x="60" y="36"/>
                      <a:pt x="120" y="72"/>
                      <a:pt x="192" y="144"/>
                    </a:cubicBezTo>
                    <a:cubicBezTo>
                      <a:pt x="264" y="216"/>
                      <a:pt x="378" y="349"/>
                      <a:pt x="432" y="432"/>
                    </a:cubicBezTo>
                    <a:cubicBezTo>
                      <a:pt x="486" y="515"/>
                      <a:pt x="498" y="586"/>
                      <a:pt x="514" y="642"/>
                    </a:cubicBezTo>
                    <a:cubicBezTo>
                      <a:pt x="530" y="698"/>
                      <a:pt x="525" y="742"/>
                      <a:pt x="528" y="76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7" name="Text Box 33">
                <a:extLst>
                  <a:ext uri="{FF2B5EF4-FFF2-40B4-BE49-F238E27FC236}">
                    <a16:creationId xmlns:a16="http://schemas.microsoft.com/office/drawing/2014/main" id="{CC60D97A-7B26-844C-93BA-E3FAE24B5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584"/>
                <a:ext cx="6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d</a:t>
                </a:r>
                <a:r>
                  <a:rPr lang="en-US" altLang="en-US" sz="800" i="1"/>
                  <a:t> 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nodes</a:t>
                </a:r>
              </a:p>
            </p:txBody>
          </p:sp>
        </p:grpSp>
      </p:grpSp>
      <p:grpSp>
        <p:nvGrpSpPr>
          <p:cNvPr id="82957" name="Group 64">
            <a:extLst>
              <a:ext uri="{FF2B5EF4-FFF2-40B4-BE49-F238E27FC236}">
                <a16:creationId xmlns:a16="http://schemas.microsoft.com/office/drawing/2014/main" id="{6AF00C40-63E7-854C-BA8C-50DE254E7E4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962400"/>
            <a:ext cx="8010525" cy="2195513"/>
            <a:chOff x="336" y="2496"/>
            <a:chExt cx="5046" cy="1383"/>
          </a:xfrm>
        </p:grpSpPr>
        <p:sp>
          <p:nvSpPr>
            <p:cNvPr id="82958" name="Text Box 11">
              <a:extLst>
                <a:ext uri="{FF2B5EF4-FFF2-40B4-BE49-F238E27FC236}">
                  <a16:creationId xmlns:a16="http://schemas.microsoft.com/office/drawing/2014/main" id="{128F8C02-F178-6341-897B-B2A31DA91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96"/>
              <a:ext cx="3120" cy="138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Moore bounds (undirected graphs)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  <a:sym typeface="Symbol" pitchFamily="2" charset="2"/>
                </a:rPr>
                <a:t>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1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1)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. . .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1)</a:t>
              </a:r>
              <a:r>
                <a:rPr lang="en-US" altLang="en-US" sz="2000" i="1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–1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  = 1 +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1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[(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1)</a:t>
              </a:r>
              <a:r>
                <a:rPr lang="en-US" altLang="en-US" sz="2000" i="1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1]/(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2)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  <a:sym typeface="Symbol" pitchFamily="2" charset="2"/>
                </a:rPr>
                <a:t>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log</a:t>
              </a:r>
              <a:r>
                <a:rPr lang="en-US" altLang="en-US" sz="2000" i="1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–1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[(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1)(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– 2)/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+ 1]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Only ring with odd size </a:t>
              </a:r>
              <a:r>
                <a:rPr lang="en-US" altLang="en-US" sz="20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 and a few other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networks match these bounds</a:t>
              </a:r>
              <a:r>
                <a:rPr lang="en-US" altLang="en-US" sz="2000"/>
                <a:t> </a:t>
              </a:r>
            </a:p>
          </p:txBody>
        </p:sp>
        <p:grpSp>
          <p:nvGrpSpPr>
            <p:cNvPr id="82959" name="Group 61">
              <a:extLst>
                <a:ext uri="{FF2B5EF4-FFF2-40B4-BE49-F238E27FC236}">
                  <a16:creationId xmlns:a16="http://schemas.microsoft.com/office/drawing/2014/main" id="{D80C9BCF-F6F4-004A-A71D-BB2AA738C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688"/>
              <a:ext cx="1734" cy="1104"/>
              <a:chOff x="3648" y="2640"/>
              <a:chExt cx="1734" cy="1104"/>
            </a:xfrm>
          </p:grpSpPr>
          <p:sp>
            <p:nvSpPr>
              <p:cNvPr id="82960" name="Line 42">
                <a:extLst>
                  <a:ext uri="{FF2B5EF4-FFF2-40B4-BE49-F238E27FC236}">
                    <a16:creationId xmlns:a16="http://schemas.microsoft.com/office/drawing/2014/main" id="{724D06F1-E94A-7C43-B5DB-45605F63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3216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1" name="Line 43">
                <a:extLst>
                  <a:ext uri="{FF2B5EF4-FFF2-40B4-BE49-F238E27FC236}">
                    <a16:creationId xmlns:a16="http://schemas.microsoft.com/office/drawing/2014/main" id="{31B1F636-6795-2B48-A150-28C512BBB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3312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2" name="Line 44">
                <a:extLst>
                  <a:ext uri="{FF2B5EF4-FFF2-40B4-BE49-F238E27FC236}">
                    <a16:creationId xmlns:a16="http://schemas.microsoft.com/office/drawing/2014/main" id="{347237DE-05C7-C746-881E-CFD046475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40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3" name="Line 45">
                <a:extLst>
                  <a:ext uri="{FF2B5EF4-FFF2-40B4-BE49-F238E27FC236}">
                    <a16:creationId xmlns:a16="http://schemas.microsoft.com/office/drawing/2014/main" id="{E1C21ADF-BA59-2E4D-8933-7D5E00310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4" name="Oval 46">
                <a:extLst>
                  <a:ext uri="{FF2B5EF4-FFF2-40B4-BE49-F238E27FC236}">
                    <a16:creationId xmlns:a16="http://schemas.microsoft.com/office/drawing/2014/main" id="{475C94CC-742C-7647-9B06-7242F9107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45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x</a:t>
                </a:r>
              </a:p>
            </p:txBody>
          </p:sp>
          <p:sp>
            <p:nvSpPr>
              <p:cNvPr id="82965" name="Line 48">
                <a:extLst>
                  <a:ext uri="{FF2B5EF4-FFF2-40B4-BE49-F238E27FC236}">
                    <a16:creationId xmlns:a16="http://schemas.microsoft.com/office/drawing/2014/main" id="{9F196A55-BA45-EB47-ADEB-7FD56606D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312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6" name="Line 49">
                <a:extLst>
                  <a:ext uri="{FF2B5EF4-FFF2-40B4-BE49-F238E27FC236}">
                    <a16:creationId xmlns:a16="http://schemas.microsoft.com/office/drawing/2014/main" id="{5920CC3F-B68C-8049-87C3-EAFA6B8D8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7" name="Line 50">
                <a:extLst>
                  <a:ext uri="{FF2B5EF4-FFF2-40B4-BE49-F238E27FC236}">
                    <a16:creationId xmlns:a16="http://schemas.microsoft.com/office/drawing/2014/main" id="{EE02C1EC-7276-DB45-8B45-387D34590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" y="3216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8" name="Line 52">
                <a:extLst>
                  <a:ext uri="{FF2B5EF4-FFF2-40B4-BE49-F238E27FC236}">
                    <a16:creationId xmlns:a16="http://schemas.microsoft.com/office/drawing/2014/main" id="{CFCD1403-3B24-D944-9C84-0515F2D5F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2928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9" name="Line 53">
                <a:extLst>
                  <a:ext uri="{FF2B5EF4-FFF2-40B4-BE49-F238E27FC236}">
                    <a16:creationId xmlns:a16="http://schemas.microsoft.com/office/drawing/2014/main" id="{B41AEEA6-BC49-7C49-8193-E18F92578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0" name="Line 54">
                <a:extLst>
                  <a:ext uri="{FF2B5EF4-FFF2-40B4-BE49-F238E27FC236}">
                    <a16:creationId xmlns:a16="http://schemas.microsoft.com/office/drawing/2014/main" id="{83182593-E283-524A-8850-67D1A6D9A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2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1" name="Oval 55">
                <a:extLst>
                  <a:ext uri="{FF2B5EF4-FFF2-40B4-BE49-F238E27FC236}">
                    <a16:creationId xmlns:a16="http://schemas.microsoft.com/office/drawing/2014/main" id="{4B276940-1649-4D41-BA4A-D5FCB53B5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3072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72" name="Oval 56">
                <a:extLst>
                  <a:ext uri="{FF2B5EF4-FFF2-40B4-BE49-F238E27FC236}">
                    <a16:creationId xmlns:a16="http://schemas.microsoft.com/office/drawing/2014/main" id="{DB9E26B9-1E22-CD48-93C9-6E1C2586D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264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73" name="Freeform 57">
                <a:extLst>
                  <a:ext uri="{FF2B5EF4-FFF2-40B4-BE49-F238E27FC236}">
                    <a16:creationId xmlns:a16="http://schemas.microsoft.com/office/drawing/2014/main" id="{86F503E3-20A3-E444-A50B-50DF89A3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976"/>
                <a:ext cx="530" cy="768"/>
              </a:xfrm>
              <a:custGeom>
                <a:avLst/>
                <a:gdLst>
                  <a:gd name="T0" fmla="*/ 0 w 530"/>
                  <a:gd name="T1" fmla="*/ 0 h 768"/>
                  <a:gd name="T2" fmla="*/ 192 w 530"/>
                  <a:gd name="T3" fmla="*/ 144 h 768"/>
                  <a:gd name="T4" fmla="*/ 432 w 530"/>
                  <a:gd name="T5" fmla="*/ 432 h 768"/>
                  <a:gd name="T6" fmla="*/ 514 w 530"/>
                  <a:gd name="T7" fmla="*/ 642 h 768"/>
                  <a:gd name="T8" fmla="*/ 528 w 530"/>
                  <a:gd name="T9" fmla="*/ 768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768">
                    <a:moveTo>
                      <a:pt x="0" y="0"/>
                    </a:moveTo>
                    <a:cubicBezTo>
                      <a:pt x="60" y="36"/>
                      <a:pt x="120" y="72"/>
                      <a:pt x="192" y="144"/>
                    </a:cubicBezTo>
                    <a:cubicBezTo>
                      <a:pt x="264" y="216"/>
                      <a:pt x="378" y="349"/>
                      <a:pt x="432" y="432"/>
                    </a:cubicBezTo>
                    <a:cubicBezTo>
                      <a:pt x="486" y="515"/>
                      <a:pt x="498" y="586"/>
                      <a:pt x="514" y="642"/>
                    </a:cubicBezTo>
                    <a:cubicBezTo>
                      <a:pt x="530" y="698"/>
                      <a:pt x="525" y="742"/>
                      <a:pt x="528" y="76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4" name="Text Box 58">
                <a:extLst>
                  <a:ext uri="{FF2B5EF4-FFF2-40B4-BE49-F238E27FC236}">
                    <a16:creationId xmlns:a16="http://schemas.microsoft.com/office/drawing/2014/main" id="{CC1FC60D-F6FB-1C4F-949A-EB1439423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2784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d</a:t>
                </a:r>
                <a:r>
                  <a:rPr lang="en-US" altLang="en-US" sz="1800"/>
                  <a:t> nodes</a:t>
                </a:r>
              </a:p>
            </p:txBody>
          </p:sp>
          <p:sp>
            <p:nvSpPr>
              <p:cNvPr id="82975" name="Freeform 59">
                <a:extLst>
                  <a:ext uri="{FF2B5EF4-FFF2-40B4-BE49-F238E27FC236}">
                    <a16:creationId xmlns:a16="http://schemas.microsoft.com/office/drawing/2014/main" id="{AC92D3C3-DD91-4748-B62C-ECA14484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2832"/>
                <a:ext cx="530" cy="768"/>
              </a:xfrm>
              <a:custGeom>
                <a:avLst/>
                <a:gdLst>
                  <a:gd name="T0" fmla="*/ 0 w 530"/>
                  <a:gd name="T1" fmla="*/ 0 h 768"/>
                  <a:gd name="T2" fmla="*/ 192 w 530"/>
                  <a:gd name="T3" fmla="*/ 144 h 768"/>
                  <a:gd name="T4" fmla="*/ 432 w 530"/>
                  <a:gd name="T5" fmla="*/ 432 h 768"/>
                  <a:gd name="T6" fmla="*/ 514 w 530"/>
                  <a:gd name="T7" fmla="*/ 642 h 768"/>
                  <a:gd name="T8" fmla="*/ 528 w 530"/>
                  <a:gd name="T9" fmla="*/ 768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768">
                    <a:moveTo>
                      <a:pt x="0" y="0"/>
                    </a:moveTo>
                    <a:cubicBezTo>
                      <a:pt x="60" y="36"/>
                      <a:pt x="120" y="72"/>
                      <a:pt x="192" y="144"/>
                    </a:cubicBezTo>
                    <a:cubicBezTo>
                      <a:pt x="264" y="216"/>
                      <a:pt x="378" y="349"/>
                      <a:pt x="432" y="432"/>
                    </a:cubicBezTo>
                    <a:cubicBezTo>
                      <a:pt x="486" y="515"/>
                      <a:pt x="498" y="586"/>
                      <a:pt x="514" y="642"/>
                    </a:cubicBezTo>
                    <a:cubicBezTo>
                      <a:pt x="530" y="698"/>
                      <a:pt x="525" y="742"/>
                      <a:pt x="528" y="76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6" name="Text Box 60">
                <a:extLst>
                  <a:ext uri="{FF2B5EF4-FFF2-40B4-BE49-F238E27FC236}">
                    <a16:creationId xmlns:a16="http://schemas.microsoft.com/office/drawing/2014/main" id="{2696E340-2378-B945-BA7F-DFB3151EC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640"/>
                <a:ext cx="10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/>
                  <a:t>d</a:t>
                </a:r>
                <a:r>
                  <a:rPr lang="en-US" altLang="en-US" sz="800" i="1"/>
                  <a:t> </a:t>
                </a:r>
                <a:r>
                  <a:rPr lang="en-US" altLang="en-US" sz="1800"/>
                  <a:t>(</a:t>
                </a:r>
                <a:r>
                  <a:rPr lang="en-US" altLang="en-US" sz="1800" i="1"/>
                  <a:t>d</a:t>
                </a:r>
                <a:r>
                  <a:rPr lang="en-US" altLang="en-US" sz="1800"/>
                  <a:t> – 1) nodes</a:t>
                </a:r>
              </a:p>
            </p:txBody>
          </p:sp>
        </p:grp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B3F3AE00-6B32-F24E-B19F-19225FD042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23DB3627-7438-2F4C-ACB9-D0880230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3972" name="Slide Number Placeholder 6">
            <a:extLst>
              <a:ext uri="{FF2B5EF4-FFF2-40B4-BE49-F238E27FC236}">
                <a16:creationId xmlns:a16="http://schemas.microsoft.com/office/drawing/2014/main" id="{DC931E12-1603-2945-84C9-F0877F27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A56A578-899E-B740-B470-59074365EBA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/>
          </a:p>
        </p:txBody>
      </p:sp>
      <p:pic>
        <p:nvPicPr>
          <p:cNvPr id="83973" name="Picture 39" descr="Petersen Graph">
            <a:hlinkClick r:id="rId3"/>
            <a:extLst>
              <a:ext uri="{FF2B5EF4-FFF2-40B4-BE49-F238E27FC236}">
                <a16:creationId xmlns:a16="http://schemas.microsoft.com/office/drawing/2014/main" id="{230A4BB6-4427-A549-AFF2-924E8271857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200400"/>
            <a:ext cx="35052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" name="Picture 36" descr="petersen%20graph">
            <a:hlinkClick r:id="rId5"/>
            <a:extLst>
              <a:ext uri="{FF2B5EF4-FFF2-40B4-BE49-F238E27FC236}">
                <a16:creationId xmlns:a16="http://schemas.microsoft.com/office/drawing/2014/main" id="{BF1E0099-5C69-AB4D-A34A-8EF5484810E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505200"/>
            <a:ext cx="2590800" cy="2132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5" name="Rectangle 2">
            <a:extLst>
              <a:ext uri="{FF2B5EF4-FFF2-40B4-BE49-F238E27FC236}">
                <a16:creationId xmlns:a16="http://schemas.microsoft.com/office/drawing/2014/main" id="{8013D0E6-63BF-E047-9E22-02C5497F5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Moore Graphs</a:t>
            </a:r>
          </a:p>
        </p:txBody>
      </p:sp>
      <p:sp>
        <p:nvSpPr>
          <p:cNvPr id="83976" name="Rectangle 4">
            <a:extLst>
              <a:ext uri="{FF2B5EF4-FFF2-40B4-BE49-F238E27FC236}">
                <a16:creationId xmlns:a16="http://schemas.microsoft.com/office/drawing/2014/main" id="{95C4CAAC-BD35-6D4D-B8BA-00F9C88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3977" name="Rectangle 5">
            <a:extLst>
              <a:ext uri="{FF2B5EF4-FFF2-40B4-BE49-F238E27FC236}">
                <a16:creationId xmlns:a16="http://schemas.microsoft.com/office/drawing/2014/main" id="{92638888-7E2F-664C-9356-B820A990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3978" name="Text Box 6">
            <a:extLst>
              <a:ext uri="{FF2B5EF4-FFF2-40B4-BE49-F238E27FC236}">
                <a16:creationId xmlns:a16="http://schemas.microsoft.com/office/drawing/2014/main" id="{7B48F773-7E40-DF48-8B97-635D6644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3058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Moore graph matches the bounds on diameter and number of nodes.</a:t>
            </a:r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06D80319-2CB8-8E4E-AD71-E5E03E15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4953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 i="1"/>
              <a:t>d</a:t>
            </a:r>
            <a:r>
              <a:rPr lang="en-US" altLang="en-US" sz="2000"/>
              <a:t> = 2, we have </a:t>
            </a:r>
            <a:r>
              <a:rPr lang="en-US" altLang="en-US" sz="2000" i="1"/>
              <a:t>p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2</a:t>
            </a:r>
            <a:r>
              <a:rPr lang="en-US" altLang="en-US" sz="2000" i="1"/>
              <a:t>D</a:t>
            </a:r>
            <a:r>
              <a:rPr lang="en-US" altLang="en-US" sz="2000"/>
              <a:t> + 1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Odd-sized ring satisfies this bound</a:t>
            </a:r>
          </a:p>
        </p:txBody>
      </p:sp>
      <p:sp>
        <p:nvSpPr>
          <p:cNvPr id="83980" name="Rectangle 33">
            <a:extLst>
              <a:ext uri="{FF2B5EF4-FFF2-40B4-BE49-F238E27FC236}">
                <a16:creationId xmlns:a16="http://schemas.microsoft.com/office/drawing/2014/main" id="{46FDE348-AACE-AE41-B95F-01A138E5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3981" name="Group 41">
            <a:extLst>
              <a:ext uri="{FF2B5EF4-FFF2-40B4-BE49-F238E27FC236}">
                <a16:creationId xmlns:a16="http://schemas.microsoft.com/office/drawing/2014/main" id="{FD8B96F2-EE87-7E4B-B036-9CEFD81608C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57600"/>
            <a:ext cx="8001000" cy="2501900"/>
            <a:chOff x="288" y="2304"/>
            <a:chExt cx="5040" cy="1576"/>
          </a:xfrm>
        </p:grpSpPr>
        <p:graphicFrame>
          <p:nvGraphicFramePr>
            <p:cNvPr id="83983" name="Object 32">
              <a:extLst>
                <a:ext uri="{FF2B5EF4-FFF2-40B4-BE49-F238E27FC236}">
                  <a16:creationId xmlns:a16="http://schemas.microsoft.com/office/drawing/2014/main" id="{5CCCAE53-E5CF-474C-81DA-0D8FF9A7CE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2304"/>
            <a:ext cx="1968" cy="1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5" r:id="rId7" imgW="2171700" imgH="1676400" progId="MSDraw.Drawing.8.2">
                    <p:embed/>
                  </p:oleObj>
                </mc:Choice>
                <mc:Fallback>
                  <p:oleObj r:id="rId7" imgW="2171700" imgH="1676400" progId="MSDraw.Drawing.8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304"/>
                          <a:ext cx="1968" cy="1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84" name="Text Box 34">
              <a:extLst>
                <a:ext uri="{FF2B5EF4-FFF2-40B4-BE49-F238E27FC236}">
                  <a16:creationId xmlns:a16="http://schemas.microsoft.com/office/drawing/2014/main" id="{268D0F70-786E-FB4E-928E-9F2819BDD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00"/>
              <a:ext cx="3072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16.1    </a:t>
              </a:r>
              <a:r>
                <a:rPr lang="en-US" altLang="en-US" sz="2000"/>
                <a:t>The 10-node Petersen graph</a:t>
              </a: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3982" name="Text Box 9">
            <a:extLst>
              <a:ext uri="{FF2B5EF4-FFF2-40B4-BE49-F238E27FC236}">
                <a16:creationId xmlns:a16="http://schemas.microsoft.com/office/drawing/2014/main" id="{D1B2CFAF-201D-DE40-99DA-B602330A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077200" cy="10064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 i="1"/>
              <a:t>d</a:t>
            </a:r>
            <a:r>
              <a:rPr lang="en-US" altLang="en-US" sz="2000"/>
              <a:t> = 3, we have </a:t>
            </a:r>
            <a:r>
              <a:rPr lang="en-US" altLang="en-US" sz="2000" i="1"/>
              <a:t>p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3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2</a:t>
            </a:r>
            <a:r>
              <a:rPr lang="en-US" altLang="en-US" sz="2000" i="1" baseline="30000"/>
              <a:t>D</a:t>
            </a:r>
            <a:r>
              <a:rPr lang="en-US" altLang="en-US" sz="2000"/>
              <a:t> – 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 = 1 leads to </a:t>
            </a:r>
            <a:r>
              <a:rPr lang="en-US" altLang="en-US" sz="2000" i="1"/>
              <a:t>p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/>
              <a:t> 4 (</a:t>
            </a:r>
            <a:r>
              <a:rPr lang="en-US" altLang="en-US" sz="2000" i="1"/>
              <a:t>K</a:t>
            </a:r>
            <a:r>
              <a:rPr lang="en-US" altLang="en-US" sz="2000" baseline="-25000"/>
              <a:t>4</a:t>
            </a:r>
            <a:r>
              <a:rPr lang="en-US" altLang="en-US" sz="2000"/>
              <a:t> satisfies the bound)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 = 2 leads to </a:t>
            </a:r>
            <a:r>
              <a:rPr lang="en-US" altLang="en-US" sz="2000" i="1"/>
              <a:t>p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/>
              <a:t> 10 and the first nontrivial example (Petersen graph)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AD9A214-7C7E-C940-8958-217B84AAF0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C66AE1-CF84-6341-BE8E-F231B74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EA9068D9-4226-B54F-B5AD-6F861EC5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EF94550-8F2E-AD4A-80EA-63E5F60904F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8790E77F-18B9-974B-900E-DEE1BCB4F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124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Basic Definitions </a:t>
            </a:r>
          </a:p>
        </p:txBody>
      </p:sp>
      <p:sp>
        <p:nvSpPr>
          <p:cNvPr id="11270" name="Text Box 1101">
            <a:extLst>
              <a:ext uri="{FF2B5EF4-FFF2-40B4-BE49-F238E27FC236}">
                <a16:creationId xmlns:a16="http://schemas.microsoft.com/office/drawing/2014/main" id="{A095907F-BA71-8548-9A28-E28B4D95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429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Hypercube is generic term; 3-cube, 4-cube, . . . , </a:t>
            </a:r>
            <a:r>
              <a:rPr lang="en-US" altLang="en-US" sz="2000" i="1"/>
              <a:t>q</a:t>
            </a:r>
            <a:r>
              <a:rPr lang="en-US" altLang="en-US" sz="2000"/>
              <a:t>-cube in specific cases</a:t>
            </a:r>
          </a:p>
        </p:txBody>
      </p:sp>
      <p:sp>
        <p:nvSpPr>
          <p:cNvPr id="11271" name="Rectangle 1104">
            <a:extLst>
              <a:ext uri="{FF2B5EF4-FFF2-40B4-BE49-F238E27FC236}">
                <a16:creationId xmlns:a16="http://schemas.microsoft.com/office/drawing/2014/main" id="{7116DACB-4111-DA4F-95B0-86B0F4CA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272" name="Object 1103">
            <a:extLst>
              <a:ext uri="{FF2B5EF4-FFF2-40B4-BE49-F238E27FC236}">
                <a16:creationId xmlns:a16="http://schemas.microsoft.com/office/drawing/2014/main" id="{85AD2CED-251C-D641-9761-054D21B957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28600"/>
          <a:ext cx="52197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3" imgW="4495800" imgH="1308100" progId="MSDraw.Drawing.8.2">
                  <p:embed/>
                </p:oleObj>
              </mc:Choice>
              <mc:Fallback>
                <p:oleObj r:id="rId3" imgW="4495800" imgH="1308100" progId="MSDraw.Drawing.8.2">
                  <p:embed/>
                  <p:pic>
                    <p:nvPicPr>
                      <p:cNvPr id="0" name="Object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"/>
                        <a:ext cx="521970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107">
            <a:extLst>
              <a:ext uri="{FF2B5EF4-FFF2-40B4-BE49-F238E27FC236}">
                <a16:creationId xmlns:a16="http://schemas.microsoft.com/office/drawing/2014/main" id="{9B3C21BC-1DB5-6B4D-A310-AE7F6342F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274" name="Object 1106">
            <a:extLst>
              <a:ext uri="{FF2B5EF4-FFF2-40B4-BE49-F238E27FC236}">
                <a16:creationId xmlns:a16="http://schemas.microsoft.com/office/drawing/2014/main" id="{D1EAC539-74D7-C340-A228-474F206E11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45053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5" imgW="3594100" imgH="1511300" progId="MSDraw.Drawing.8.2">
                  <p:embed/>
                </p:oleObj>
              </mc:Choice>
              <mc:Fallback>
                <p:oleObj r:id="rId5" imgW="3594100" imgH="1511300" progId="MSDraw.Drawing.8.2">
                  <p:embed/>
                  <p:pic>
                    <p:nvPicPr>
                      <p:cNvPr id="0" name="Object 1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505325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05">
            <a:extLst>
              <a:ext uri="{FF2B5EF4-FFF2-40B4-BE49-F238E27FC236}">
                <a16:creationId xmlns:a16="http://schemas.microsoft.com/office/drawing/2014/main" id="{87129348-EC85-3747-B140-FCDBF09ED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828800"/>
          <a:ext cx="20383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7" imgW="1663700" imgH="1549400" progId="MSDraw.Drawing.8.2">
                  <p:embed/>
                </p:oleObj>
              </mc:Choice>
              <mc:Fallback>
                <p:oleObj r:id="rId7" imgW="1663700" imgH="1549400" progId="MSDraw.Drawing.8.2">
                  <p:embed/>
                  <p:pic>
                    <p:nvPicPr>
                      <p:cNvPr id="0" name="Object 1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28800"/>
                        <a:ext cx="20383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10">
            <a:extLst>
              <a:ext uri="{FF2B5EF4-FFF2-40B4-BE49-F238E27FC236}">
                <a16:creationId xmlns:a16="http://schemas.microsoft.com/office/drawing/2014/main" id="{ECF24B14-5E64-334B-ACCE-B05E34BC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277" name="Object 1109">
            <a:extLst>
              <a:ext uri="{FF2B5EF4-FFF2-40B4-BE49-F238E27FC236}">
                <a16:creationId xmlns:a16="http://schemas.microsoft.com/office/drawing/2014/main" id="{2770508D-C77A-2145-94F0-5F29B4A159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810000"/>
          <a:ext cx="4391025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9" imgW="3632200" imgH="1981200" progId="MSDraw.Drawing.8.2">
                  <p:embed/>
                </p:oleObj>
              </mc:Choice>
              <mc:Fallback>
                <p:oleObj r:id="rId9" imgW="3632200" imgH="1981200" progId="MSDraw.Drawing.8.2">
                  <p:embed/>
                  <p:pic>
                    <p:nvPicPr>
                      <p:cNvPr id="0" name="Object 1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4391025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108">
            <a:extLst>
              <a:ext uri="{FF2B5EF4-FFF2-40B4-BE49-F238E27FC236}">
                <a16:creationId xmlns:a16="http://schemas.microsoft.com/office/drawing/2014/main" id="{A8D53D9F-729A-944F-938F-9B622C45F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0025" y="3810000"/>
          <a:ext cx="23256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11" imgW="2070100" imgH="2006600" progId="MSDraw.Drawing.8.2">
                  <p:embed/>
                </p:oleObj>
              </mc:Choice>
              <mc:Fallback>
                <p:oleObj r:id="rId11" imgW="2070100" imgH="2006600" progId="MSDraw.Drawing.8.2">
                  <p:embed/>
                  <p:pic>
                    <p:nvPicPr>
                      <p:cNvPr id="0" name="Object 1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3810000"/>
                        <a:ext cx="23256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1111">
            <a:extLst>
              <a:ext uri="{FF2B5EF4-FFF2-40B4-BE49-F238E27FC236}">
                <a16:creationId xmlns:a16="http://schemas.microsoft.com/office/drawing/2014/main" id="{DA6108AA-F0F3-E746-AB67-7968B8D6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828800" cy="1616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13.1    </a:t>
            </a:r>
            <a:r>
              <a:rPr lang="en-US" altLang="en-US" sz="2000"/>
              <a:t>The recursive structure of binary hypercubes. </a:t>
            </a:r>
          </a:p>
        </p:txBody>
      </p:sp>
      <p:sp>
        <p:nvSpPr>
          <p:cNvPr id="11280" name="Text Box 1112">
            <a:extLst>
              <a:ext uri="{FF2B5EF4-FFF2-40B4-BE49-F238E27FC236}">
                <a16:creationId xmlns:a16="http://schemas.microsoft.com/office/drawing/2014/main" id="{B14762C5-1F11-AC4B-8610-53F9433D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16986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E4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Parameters: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/2 = 2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log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endParaRPr lang="en-US" altLang="en-US" sz="2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log</a:t>
            </a:r>
            <a:r>
              <a:rPr lang="en-US" altLang="en-US" sz="20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33E1F7F-B410-C549-B143-C0162DE5EA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B046943-E594-E942-950C-38FD00BD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4996" name="Slide Number Placeholder 6">
            <a:extLst>
              <a:ext uri="{FF2B5EF4-FFF2-40B4-BE49-F238E27FC236}">
                <a16:creationId xmlns:a16="http://schemas.microsoft.com/office/drawing/2014/main" id="{0B498062-065C-9444-9EE3-7A38755D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8ADEE8F-26B5-A046-9263-7E283885EE7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/>
          </a:p>
        </p:txBody>
      </p:sp>
      <p:sp>
        <p:nvSpPr>
          <p:cNvPr id="84997" name="Rectangle 4">
            <a:extLst>
              <a:ext uri="{FF2B5EF4-FFF2-40B4-BE49-F238E27FC236}">
                <a16:creationId xmlns:a16="http://schemas.microsoft.com/office/drawing/2014/main" id="{900CEC7F-4E2E-974E-A11E-D28801BDC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How Good Are Meshes and Hypercubes?</a:t>
            </a:r>
          </a:p>
        </p:txBody>
      </p:sp>
      <p:sp>
        <p:nvSpPr>
          <p:cNvPr id="84998" name="Rectangle 5">
            <a:extLst>
              <a:ext uri="{FF2B5EF4-FFF2-40B4-BE49-F238E27FC236}">
                <a16:creationId xmlns:a16="http://schemas.microsoft.com/office/drawing/2014/main" id="{76BE216F-E693-3E45-8355-900B8E85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4999" name="Rectangle 6">
            <a:extLst>
              <a:ext uri="{FF2B5EF4-FFF2-40B4-BE49-F238E27FC236}">
                <a16:creationId xmlns:a16="http://schemas.microsoft.com/office/drawing/2014/main" id="{7BF818E4-4BB8-674F-9FF0-2572A5A1F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25A73F0A-8CC3-5F4C-B419-21F381C9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112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 i="1"/>
              <a:t>d</a:t>
            </a:r>
            <a:r>
              <a:rPr lang="en-US" altLang="en-US" sz="2000"/>
              <a:t> = 4, we have </a:t>
            </a:r>
            <a:r>
              <a:rPr lang="en-US" altLang="en-US" sz="2000" i="1"/>
              <a:t>D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log</a:t>
            </a:r>
            <a:r>
              <a:rPr lang="en-US" altLang="en-US" sz="2000" baseline="-25000"/>
              <a:t>3</a:t>
            </a:r>
            <a:r>
              <a:rPr lang="en-US" altLang="en-US" sz="2000"/>
              <a:t>[(</a:t>
            </a:r>
            <a:r>
              <a:rPr lang="en-US" altLang="en-US" sz="2000" i="1"/>
              <a:t>p</a:t>
            </a:r>
            <a:r>
              <a:rPr lang="en-US" altLang="en-US" sz="2000"/>
              <a:t> + 1)/2]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So, 2D mesh and torus networks are far from optimal in diameter, whereas butterfly is asymptotically optimal within a constant factor </a:t>
            </a:r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EB4B5DBC-5D30-A043-887C-4C65383C0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5002" name="Text Box 13">
            <a:extLst>
              <a:ext uri="{FF2B5EF4-FFF2-40B4-BE49-F238E27FC236}">
                <a16:creationId xmlns:a16="http://schemas.microsoft.com/office/drawing/2014/main" id="{D956BC79-419E-1E45-B4CE-73CBA551B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229600" cy="10064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 i="1"/>
              <a:t>d</a:t>
            </a:r>
            <a:r>
              <a:rPr lang="en-US" altLang="en-US" sz="2000"/>
              <a:t> =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p</a:t>
            </a:r>
            <a:r>
              <a:rPr lang="en-US" altLang="en-US" sz="2000"/>
              <a:t> (as for </a:t>
            </a:r>
            <a:r>
              <a:rPr lang="en-US" altLang="en-US" sz="2000" i="1"/>
              <a:t>d</a:t>
            </a:r>
            <a:r>
              <a:rPr lang="en-US" altLang="en-US" sz="2000"/>
              <a:t>-cube), we have </a:t>
            </a:r>
            <a:r>
              <a:rPr lang="en-US" altLang="en-US" sz="2000" i="1"/>
              <a:t>D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=</a:t>
            </a:r>
            <a:r>
              <a:rPr lang="en-US" altLang="en-US" sz="2000"/>
              <a:t>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d</a:t>
            </a:r>
            <a:r>
              <a:rPr lang="en-US" altLang="en-US" sz="2000"/>
              <a:t> / log</a:t>
            </a:r>
            <a:r>
              <a:rPr lang="en-US" altLang="en-US" sz="1000"/>
              <a:t> </a:t>
            </a:r>
            <a:r>
              <a:rPr lang="en-US" altLang="en-US" sz="2000" i="1"/>
              <a:t>d</a:t>
            </a:r>
            <a:r>
              <a:rPr lang="en-US" altLang="en-US" sz="20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 the diameter </a:t>
            </a:r>
            <a:r>
              <a:rPr lang="en-US" altLang="en-US" sz="2000" i="1"/>
              <a:t>d</a:t>
            </a:r>
            <a:r>
              <a:rPr lang="en-US" altLang="en-US" sz="2000"/>
              <a:t> of a </a:t>
            </a:r>
            <a:r>
              <a:rPr lang="en-US" altLang="en-US" sz="2000" i="1"/>
              <a:t>d</a:t>
            </a:r>
            <a:r>
              <a:rPr lang="en-US" altLang="en-US" sz="2000"/>
              <a:t>-cube is a factor of log </a:t>
            </a:r>
            <a:r>
              <a:rPr lang="en-US" altLang="en-US" sz="2000" i="1"/>
              <a:t>d</a:t>
            </a:r>
            <a:r>
              <a:rPr lang="en-US" altLang="en-US" sz="2000"/>
              <a:t> over the best 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will see that star graphs match this bound asymptotically</a:t>
            </a:r>
          </a:p>
        </p:txBody>
      </p:sp>
      <p:sp>
        <p:nvSpPr>
          <p:cNvPr id="85003" name="Text Box 16">
            <a:extLst>
              <a:ext uri="{FF2B5EF4-FFF2-40B4-BE49-F238E27FC236}">
                <a16:creationId xmlns:a16="http://schemas.microsoft.com/office/drawing/2014/main" id="{DE8AA28D-550A-8049-A4BA-07E5F4A5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077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Summary: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node degree </a:t>
            </a:r>
            <a:r>
              <a:rPr lang="en-US" altLang="en-US" sz="2000" i="1"/>
              <a:t>d</a:t>
            </a:r>
            <a:r>
              <a:rPr lang="en-US" altLang="en-US" sz="2000"/>
              <a:t>, Moore’s bounds establish the lowest possible diameter </a:t>
            </a:r>
            <a:r>
              <a:rPr lang="en-US" altLang="en-US" sz="2000" i="1"/>
              <a:t>D</a:t>
            </a:r>
            <a:r>
              <a:rPr lang="en-US" altLang="en-US" sz="2000"/>
              <a:t> that we can hope to achieve with </a:t>
            </a:r>
            <a:r>
              <a:rPr lang="en-US" altLang="en-US" sz="2000" i="1"/>
              <a:t>p</a:t>
            </a:r>
            <a:r>
              <a:rPr lang="en-US" altLang="en-US" sz="2000"/>
              <a:t> nodes, or the largest number </a:t>
            </a:r>
            <a:r>
              <a:rPr lang="en-US" altLang="en-US" sz="2000" i="1"/>
              <a:t>p</a:t>
            </a:r>
            <a:r>
              <a:rPr lang="en-US" altLang="en-US" sz="2000"/>
              <a:t> of nodes that we can hope to accommodate for a given </a:t>
            </a:r>
            <a:r>
              <a:rPr lang="en-US" altLang="en-US" sz="2000" i="1"/>
              <a:t>D</a:t>
            </a:r>
            <a:r>
              <a:rPr lang="en-US" altLang="en-US" sz="20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Coming within a constant factor of the bound is usually good enough; the smaller the constant factor, the better.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197E23F-CF13-8C42-B3F5-E854B491D3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2C01E58-F73B-ED43-AA93-FB3B6F45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6020" name="Slide Number Placeholder 6">
            <a:extLst>
              <a:ext uri="{FF2B5EF4-FFF2-40B4-BE49-F238E27FC236}">
                <a16:creationId xmlns:a16="http://schemas.microsoft.com/office/drawing/2014/main" id="{884A25E2-D013-C74F-A763-0272FC8D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77609FB-0CC8-6B46-887A-2EAE8E00B45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/>
          </a:p>
        </p:txBody>
      </p:sp>
      <p:sp>
        <p:nvSpPr>
          <p:cNvPr id="86021" name="Rectangle 2">
            <a:extLst>
              <a:ext uri="{FF2B5EF4-FFF2-40B4-BE49-F238E27FC236}">
                <a16:creationId xmlns:a16="http://schemas.microsoft.com/office/drawing/2014/main" id="{92703A27-E0F2-EA4D-8828-751E4521B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Layout Area and Longest Wire</a:t>
            </a:r>
          </a:p>
        </p:txBody>
      </p:sp>
      <p:sp>
        <p:nvSpPr>
          <p:cNvPr id="86022" name="Rectangle 3">
            <a:extLst>
              <a:ext uri="{FF2B5EF4-FFF2-40B4-BE49-F238E27FC236}">
                <a16:creationId xmlns:a16="http://schemas.microsoft.com/office/drawing/2014/main" id="{369C44B1-405A-0D42-94C1-887BEEAD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6023" name="Rectangle 4">
            <a:extLst>
              <a:ext uri="{FF2B5EF4-FFF2-40B4-BE49-F238E27FC236}">
                <a16:creationId xmlns:a16="http://schemas.microsoft.com/office/drawing/2014/main" id="{2AA56832-D960-9C4C-B070-02C33663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6024" name="Text Box 5">
            <a:extLst>
              <a:ext uri="{FF2B5EF4-FFF2-40B4-BE49-F238E27FC236}">
                <a16:creationId xmlns:a16="http://schemas.microsoft.com/office/drawing/2014/main" id="{28EE24A4-7724-DD41-A57B-2920C46B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VLSI layout area required by an interconnection network is intimately related to its bisection width </a:t>
            </a:r>
            <a:r>
              <a:rPr lang="en-US" altLang="en-US" sz="2000" i="1"/>
              <a:t>B</a:t>
            </a:r>
          </a:p>
        </p:txBody>
      </p:sp>
      <p:sp>
        <p:nvSpPr>
          <p:cNvPr id="86025" name="Rectangle 6">
            <a:extLst>
              <a:ext uri="{FF2B5EF4-FFF2-40B4-BE49-F238E27FC236}">
                <a16:creationId xmlns:a16="http://schemas.microsoft.com/office/drawing/2014/main" id="{022BA1C4-A0FB-4848-9E44-DBCA113D7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6026" name="Text Box 8">
            <a:extLst>
              <a:ext uri="{FF2B5EF4-FFF2-40B4-BE49-F238E27FC236}">
                <a16:creationId xmlns:a16="http://schemas.microsoft.com/office/drawing/2014/main" id="{AE245752-5C3F-DC4C-B716-5EC2C39C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8229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longest wire required in VLSI layout affects network performance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example, any 2D layout of a </a:t>
            </a:r>
            <a:r>
              <a:rPr lang="en-US" altLang="en-US" sz="2000" i="1"/>
              <a:t>p</a:t>
            </a:r>
            <a:r>
              <a:rPr lang="en-US" altLang="en-US" sz="2000"/>
              <a:t>-node hypercube requires wires of length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((</a:t>
            </a:r>
            <a:r>
              <a:rPr lang="en-US" altLang="en-US" sz="2000" i="1"/>
              <a:t>p</a:t>
            </a:r>
            <a:r>
              <a:rPr lang="en-US" altLang="en-US" sz="1000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/>
              <a:t>log</a:t>
            </a:r>
            <a:r>
              <a:rPr lang="en-US" altLang="en-US" sz="800"/>
              <a:t>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  <a:r>
              <a:rPr lang="en-US" altLang="en-US" sz="2000" baseline="30000"/>
              <a:t>1/2</a:t>
            </a:r>
            <a:r>
              <a:rPr lang="en-US" altLang="en-US" sz="2000"/>
              <a:t>); wire length of a mesh does not grow with size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When wire length grows with size, the per-node performance is bound to degrade for larger systems, thus implying sublinear speedup</a:t>
            </a:r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B257CDA0-1ECB-784D-A169-EA74FAD1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6028" name="Group 12">
            <a:extLst>
              <a:ext uri="{FF2B5EF4-FFF2-40B4-BE49-F238E27FC236}">
                <a16:creationId xmlns:a16="http://schemas.microsoft.com/office/drawing/2014/main" id="{A952493D-7328-8B42-8228-78A9D2193AD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05000"/>
            <a:ext cx="8448675" cy="2185988"/>
            <a:chOff x="288" y="1248"/>
            <a:chExt cx="5322" cy="1377"/>
          </a:xfrm>
        </p:grpSpPr>
        <p:sp>
          <p:nvSpPr>
            <p:cNvPr id="86029" name="Text Box 9">
              <a:extLst>
                <a:ext uri="{FF2B5EF4-FFF2-40B4-BE49-F238E27FC236}">
                  <a16:creationId xmlns:a16="http://schemas.microsoft.com/office/drawing/2014/main" id="{DCC3B9C4-7650-DB4F-ACDC-158922BEF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248"/>
              <a:ext cx="3456" cy="130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If </a:t>
              </a:r>
              <a:r>
                <a:rPr lang="en-US" altLang="en-US" sz="2000" i="1"/>
                <a:t>B</a:t>
              </a:r>
              <a:r>
                <a:rPr lang="en-US" altLang="en-US" sz="2000"/>
                <a:t> wires must cross the bisection in 2D layout of a network and wire separation is 1 unit, the smallest dimension of the VLSI chip will be </a:t>
              </a:r>
              <a:r>
                <a:rPr lang="en-US" altLang="en-US" sz="2000">
                  <a:sym typeface="Symbol" pitchFamily="2" charset="2"/>
                </a:rPr>
                <a:t></a:t>
              </a:r>
              <a:r>
                <a:rPr lang="en-US" altLang="en-US" sz="2000"/>
                <a:t> </a:t>
              </a:r>
              <a:r>
                <a:rPr lang="en-US" altLang="en-US" sz="2000" i="1"/>
                <a:t>B</a:t>
              </a:r>
              <a:r>
                <a:rPr lang="en-US" altLang="en-US" sz="200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The chip area will thus be </a:t>
              </a:r>
              <a:r>
                <a:rPr lang="en-US" altLang="en-US" sz="2000">
                  <a:latin typeface="Symbol" pitchFamily="2" charset="2"/>
                </a:rPr>
                <a:t>W</a:t>
              </a:r>
              <a:r>
                <a:rPr lang="en-US" altLang="en-US" sz="2000"/>
                <a:t>(</a:t>
              </a:r>
              <a:r>
                <a:rPr lang="en-US" altLang="en-US" sz="2000" i="1"/>
                <a:t>B</a:t>
              </a:r>
              <a:r>
                <a:rPr lang="en-US" altLang="en-US" sz="2000" baseline="30000"/>
                <a:t>2</a:t>
              </a:r>
              <a:r>
                <a:rPr lang="en-US" altLang="en-US" sz="2000"/>
                <a:t>) units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</a:t>
              </a:r>
              <a:r>
                <a:rPr lang="en-US" altLang="en-US" sz="2000" i="1"/>
                <a:t>p</a:t>
              </a:r>
              <a:r>
                <a:rPr lang="en-US" altLang="en-US" sz="2000"/>
                <a:t>-node 2D mesh needs O(</a:t>
              </a:r>
              <a:r>
                <a:rPr lang="en-US" altLang="en-US" sz="2000" i="1"/>
                <a:t>p</a:t>
              </a:r>
              <a:r>
                <a:rPr lang="en-US" altLang="en-US" sz="2000"/>
                <a:t>) area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</a:t>
              </a:r>
              <a:r>
                <a:rPr lang="en-US" altLang="en-US" sz="2000" i="1"/>
                <a:t>p</a:t>
              </a:r>
              <a:r>
                <a:rPr lang="en-US" altLang="en-US" sz="2000"/>
                <a:t>-node hypercube needs at least </a:t>
              </a:r>
              <a:r>
                <a:rPr lang="en-US" altLang="en-US" sz="2000">
                  <a:latin typeface="Symbol" pitchFamily="2" charset="2"/>
                </a:rPr>
                <a:t>W</a:t>
              </a:r>
              <a:r>
                <a:rPr lang="en-US" altLang="en-US" sz="2000"/>
                <a:t>(</a:t>
              </a:r>
              <a:r>
                <a:rPr lang="en-US" altLang="en-US" sz="2000" i="1"/>
                <a:t>p</a:t>
              </a:r>
              <a:r>
                <a:rPr lang="en-US" altLang="en-US" sz="2000" baseline="30000"/>
                <a:t>2</a:t>
              </a:r>
              <a:r>
                <a:rPr lang="en-US" altLang="en-US" sz="2000"/>
                <a:t>) area</a:t>
              </a:r>
            </a:p>
          </p:txBody>
        </p:sp>
        <p:graphicFrame>
          <p:nvGraphicFramePr>
            <p:cNvPr id="86030" name="Object 10">
              <a:extLst>
                <a:ext uri="{FF2B5EF4-FFF2-40B4-BE49-F238E27FC236}">
                  <a16:creationId xmlns:a16="http://schemas.microsoft.com/office/drawing/2014/main" id="{D55BBC35-F805-3844-AF79-8B4866B7E4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1248"/>
            <a:ext cx="1722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1" r:id="rId3" imgW="3276600" imgH="2628900" progId="MSDraw.Drawing.8.2">
                    <p:embed/>
                  </p:oleObj>
                </mc:Choice>
                <mc:Fallback>
                  <p:oleObj r:id="rId3" imgW="3276600" imgH="2628900" progId="MSDraw.Drawing.8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248"/>
                          <a:ext cx="1722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883181E2-6452-434C-9568-1412B20CFA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4E2B0821-053C-E248-A106-BC85B572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7044" name="Slide Number Placeholder 6">
            <a:extLst>
              <a:ext uri="{FF2B5EF4-FFF2-40B4-BE49-F238E27FC236}">
                <a16:creationId xmlns:a16="http://schemas.microsoft.com/office/drawing/2014/main" id="{FFD75D36-CA5D-0544-9824-0C6AB18D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57107A1-081E-7541-81E9-39DFE527337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/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90C664CC-E0D3-8C49-B57D-0317B92C9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Measures of Network Cost-Effectiveness</a:t>
            </a:r>
          </a:p>
        </p:txBody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DAF08D4A-04D0-0B48-A348-750FD045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47" name="Rectangle 4">
            <a:extLst>
              <a:ext uri="{FF2B5EF4-FFF2-40B4-BE49-F238E27FC236}">
                <a16:creationId xmlns:a16="http://schemas.microsoft.com/office/drawing/2014/main" id="{5C0F072B-B10B-F644-A39D-F5F694AB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48" name="Text Box 5">
            <a:extLst>
              <a:ext uri="{FF2B5EF4-FFF2-40B4-BE49-F238E27FC236}">
                <a16:creationId xmlns:a16="http://schemas.microsoft.com/office/drawing/2014/main" id="{A9DA3B9C-72C3-644B-8045-6C9B67A4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229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Composite measures, that take both the network performance and its implementation cost into account, are useful in comparisons</a:t>
            </a:r>
            <a:endParaRPr lang="en-US" altLang="en-US" sz="2000" i="1"/>
          </a:p>
        </p:txBody>
      </p:sp>
      <p:sp>
        <p:nvSpPr>
          <p:cNvPr id="87049" name="Rectangle 6">
            <a:extLst>
              <a:ext uri="{FF2B5EF4-FFF2-40B4-BE49-F238E27FC236}">
                <a16:creationId xmlns:a16="http://schemas.microsoft.com/office/drawing/2014/main" id="{414D6A42-A56F-854D-873F-34045D3DF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50" name="Text Box 7">
            <a:extLst>
              <a:ext uri="{FF2B5EF4-FFF2-40B4-BE49-F238E27FC236}">
                <a16:creationId xmlns:a16="http://schemas.microsoft.com/office/drawing/2014/main" id="{E59E69B0-6329-4F4F-8A27-81507B91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Robustness must be taken into account in any practical comparison of interconnection networks (e.g., tree is not as attractive in this regard)</a:t>
            </a:r>
            <a:endParaRPr lang="en-US" altLang="en-US" sz="800"/>
          </a:p>
        </p:txBody>
      </p:sp>
      <p:sp>
        <p:nvSpPr>
          <p:cNvPr id="87051" name="Rectangle 8">
            <a:extLst>
              <a:ext uri="{FF2B5EF4-FFF2-40B4-BE49-F238E27FC236}">
                <a16:creationId xmlns:a16="http://schemas.microsoft.com/office/drawing/2014/main" id="{53B38521-D4E1-7247-9F88-83EB575D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52" name="Text Box 10">
            <a:extLst>
              <a:ext uri="{FF2B5EF4-FFF2-40B4-BE49-F238E27FC236}">
                <a16:creationId xmlns:a16="http://schemas.microsoft.com/office/drawing/2014/main" id="{E0E04A5D-4EEE-E948-A000-DFD11308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229600" cy="31400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One such measure is the degree-diameter product, </a:t>
            </a:r>
            <a:r>
              <a:rPr lang="en-US" altLang="en-US" sz="2000" i="1"/>
              <a:t>dD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Mesh / torus: 	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Binary tree:	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(log</a:t>
            </a:r>
            <a:r>
              <a:rPr lang="en-US" altLang="en-US" sz="1000"/>
              <a:t>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Pyramid:	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(log</a:t>
            </a:r>
            <a:r>
              <a:rPr lang="en-US" altLang="en-US" sz="1000"/>
              <a:t>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Hypercube:	</a:t>
            </a:r>
            <a:r>
              <a:rPr lang="en-US" altLang="en-US" sz="2000">
                <a:latin typeface="Symbol" pitchFamily="2" charset="2"/>
              </a:rPr>
              <a:t>Q</a:t>
            </a:r>
            <a:r>
              <a:rPr lang="en-US" altLang="en-US" sz="2000"/>
              <a:t>(log</a:t>
            </a:r>
            <a:r>
              <a:rPr lang="en-US" altLang="en-US" sz="2000" baseline="30000"/>
              <a:t>2</a:t>
            </a:r>
            <a:r>
              <a:rPr lang="en-US" altLang="en-US" sz="1000" baseline="30000"/>
              <a:t>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However, this measure is somewhat misleading, as the node degree </a:t>
            </a:r>
            <a:r>
              <a:rPr lang="en-US" altLang="en-US" sz="2000" i="1"/>
              <a:t>d</a:t>
            </a:r>
            <a:r>
              <a:rPr lang="en-US" altLang="en-US" sz="2000"/>
              <a:t> is not an accurate measure of cost; e.g., VLSI layout area also depends on wire lengths and wiring pattern and bus based systems have low node degrees and diameters without necessarily being cost-effective</a:t>
            </a:r>
          </a:p>
        </p:txBody>
      </p:sp>
      <p:grpSp>
        <p:nvGrpSpPr>
          <p:cNvPr id="87053" name="Group 14">
            <a:extLst>
              <a:ext uri="{FF2B5EF4-FFF2-40B4-BE49-F238E27FC236}">
                <a16:creationId xmlns:a16="http://schemas.microsoft.com/office/drawing/2014/main" id="{03D261C5-19AE-B54A-BF1C-5CC1C3A9ADA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743200"/>
            <a:ext cx="4545013" cy="457200"/>
            <a:chOff x="2256" y="1776"/>
            <a:chExt cx="2863" cy="288"/>
          </a:xfrm>
        </p:grpSpPr>
        <p:sp>
          <p:nvSpPr>
            <p:cNvPr id="87054" name="AutoShape 12">
              <a:extLst>
                <a:ext uri="{FF2B5EF4-FFF2-40B4-BE49-F238E27FC236}">
                  <a16:creationId xmlns:a16="http://schemas.microsoft.com/office/drawing/2014/main" id="{F8B9DD46-9CD6-7441-BA16-5AC817B27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776"/>
              <a:ext cx="96" cy="288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7055" name="Text Box 13">
              <a:extLst>
                <a:ext uri="{FF2B5EF4-FFF2-40B4-BE49-F238E27FC236}">
                  <a16:creationId xmlns:a16="http://schemas.microsoft.com/office/drawing/2014/main" id="{3628232D-E94D-D444-B476-CBDE83F1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776"/>
              <a:ext cx="27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C3300"/>
                  </a:solidFill>
                </a:rPr>
                <a:t>Not quite similar in cost-performance</a:t>
              </a:r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6CCC1-4E12-EF40-A973-F3AE7FAD7C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1AA824-7B82-BD4D-BEED-03AAB7A6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592F8E2F-5300-F943-AC47-B6AF00CD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0ADAAF0-A645-3349-8FBF-19F519A5ED4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/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CA0C8BFE-A893-304C-8E98-DDC3599C1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16.2  Star and Pancake Networks</a:t>
            </a:r>
          </a:p>
        </p:txBody>
      </p:sp>
      <p:sp>
        <p:nvSpPr>
          <p:cNvPr id="88070" name="Rectangle 4">
            <a:extLst>
              <a:ext uri="{FF2B5EF4-FFF2-40B4-BE49-F238E27FC236}">
                <a16:creationId xmlns:a16="http://schemas.microsoft.com/office/drawing/2014/main" id="{304DA90F-97EA-CD4B-8AAF-FDB9405A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1" name="Text Box 24">
            <a:extLst>
              <a:ext uri="{FF2B5EF4-FFF2-40B4-BE49-F238E27FC236}">
                <a16:creationId xmlns:a16="http://schemas.microsoft.com/office/drawing/2014/main" id="{7590D89C-3577-E540-BF21-F43F52A6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181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16.3    </a:t>
            </a:r>
            <a:r>
              <a:rPr lang="en-US" altLang="en-US" sz="2000"/>
              <a:t>The four-dimensional star graph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72" name="Rectangle 26">
            <a:extLst>
              <a:ext uri="{FF2B5EF4-FFF2-40B4-BE49-F238E27FC236}">
                <a16:creationId xmlns:a16="http://schemas.microsoft.com/office/drawing/2014/main" id="{6119A23D-ECCC-0E49-8394-137962E5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3" name="Text Box 27">
            <a:extLst>
              <a:ext uri="{FF2B5EF4-FFF2-40B4-BE49-F238E27FC236}">
                <a16:creationId xmlns:a16="http://schemas.microsoft.com/office/drawing/2014/main" id="{7FC0C673-4691-C94F-B97C-B4FBCFFA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90600"/>
            <a:ext cx="32004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Has </a:t>
            </a:r>
            <a:r>
              <a:rPr lang="en-US" altLang="en-US" sz="2000" i="1"/>
              <a:t>p</a:t>
            </a:r>
            <a:r>
              <a:rPr lang="en-US" altLang="en-US" sz="2000"/>
              <a:t> = </a:t>
            </a:r>
            <a:r>
              <a:rPr lang="en-US" altLang="en-US" sz="2000" i="1"/>
              <a:t>q</a:t>
            </a:r>
            <a:r>
              <a:rPr lang="en-US" altLang="en-US" sz="800" i="1"/>
              <a:t> </a:t>
            </a:r>
            <a:r>
              <a:rPr lang="en-US" altLang="en-US" sz="2000"/>
              <a:t>! nodes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Each node labeled with a string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2000" i="1"/>
              <a:t>x</a:t>
            </a:r>
            <a:r>
              <a:rPr lang="en-US" altLang="en-US" sz="2000" baseline="-25000"/>
              <a:t>2</a:t>
            </a:r>
            <a:r>
              <a:rPr lang="en-US" altLang="en-US" sz="1000"/>
              <a:t> </a:t>
            </a:r>
            <a:r>
              <a:rPr lang="en-US" altLang="en-US" sz="2000"/>
              <a:t>...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q</a:t>
            </a:r>
            <a:r>
              <a:rPr lang="en-US" altLang="en-US" sz="2000"/>
              <a:t> which is a permutation of {1, 2, ... , </a:t>
            </a:r>
            <a:r>
              <a:rPr lang="en-US" altLang="en-US" sz="2000" i="1"/>
              <a:t>q</a:t>
            </a:r>
            <a:r>
              <a:rPr lang="en-US" altLang="en-US" sz="2000"/>
              <a:t>}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2000" i="1"/>
              <a:t>x</a:t>
            </a:r>
            <a:r>
              <a:rPr lang="en-US" altLang="en-US" sz="2000" baseline="-25000"/>
              <a:t>2</a:t>
            </a:r>
            <a:r>
              <a:rPr lang="en-US" altLang="en-US" sz="1000"/>
              <a:t> </a:t>
            </a:r>
            <a:r>
              <a:rPr lang="en-US" altLang="en-US" sz="2000"/>
              <a:t>...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1000"/>
              <a:t> </a:t>
            </a:r>
            <a:r>
              <a:rPr lang="en-US" altLang="en-US" sz="2000"/>
              <a:t>...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q</a:t>
            </a:r>
            <a:r>
              <a:rPr lang="en-US" altLang="en-US" sz="2000"/>
              <a:t> is connected to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1000" i="1" baseline="-25000"/>
              <a:t> </a:t>
            </a:r>
            <a:r>
              <a:rPr lang="en-US" altLang="en-US" sz="2000" i="1"/>
              <a:t>x</a:t>
            </a:r>
            <a:r>
              <a:rPr lang="en-US" altLang="en-US" sz="2000" baseline="-25000"/>
              <a:t>2</a:t>
            </a:r>
            <a:r>
              <a:rPr lang="en-US" altLang="en-US" sz="1000"/>
              <a:t> </a:t>
            </a:r>
            <a:r>
              <a:rPr lang="en-US" altLang="en-US" sz="2000"/>
              <a:t>...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1000"/>
              <a:t> </a:t>
            </a:r>
            <a:r>
              <a:rPr lang="en-US" altLang="en-US" sz="2000"/>
              <a:t>...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q</a:t>
            </a:r>
            <a:r>
              <a:rPr lang="en-US" altLang="en-US" sz="2000"/>
              <a:t> for each </a:t>
            </a:r>
            <a:r>
              <a:rPr lang="en-US" altLang="en-US" sz="2000" i="1"/>
              <a:t>i</a:t>
            </a:r>
            <a:r>
              <a:rPr lang="en-US" altLang="en-US" sz="2000"/>
              <a:t> (note that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2000"/>
              <a:t>  and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are interchanged)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When the </a:t>
            </a:r>
            <a:r>
              <a:rPr lang="en-US" altLang="en-US" sz="2000" i="1"/>
              <a:t>i</a:t>
            </a:r>
            <a:r>
              <a:rPr lang="en-US" altLang="en-US" sz="1000" i="1"/>
              <a:t> </a:t>
            </a:r>
            <a:r>
              <a:rPr lang="en-US" altLang="en-US" sz="2000"/>
              <a:t>th symbol is switched with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1000"/>
              <a:t> </a:t>
            </a:r>
            <a:r>
              <a:rPr lang="en-US" altLang="en-US" sz="2000"/>
              <a:t>, the corresponding link is called a dimension-</a:t>
            </a:r>
            <a:r>
              <a:rPr lang="en-US" altLang="en-US" sz="2000" i="1"/>
              <a:t>i</a:t>
            </a:r>
            <a:r>
              <a:rPr lang="en-US" altLang="en-US" sz="2000"/>
              <a:t> link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 = </a:t>
            </a:r>
            <a:r>
              <a:rPr lang="en-US" altLang="en-US" sz="2000" i="1"/>
              <a:t>q</a:t>
            </a:r>
            <a:r>
              <a:rPr lang="en-US" altLang="en-US" sz="2000"/>
              <a:t> – 1; </a:t>
            </a:r>
            <a:r>
              <a:rPr lang="en-US" altLang="en-US" sz="2000" i="1"/>
              <a:t>D</a:t>
            </a:r>
            <a:r>
              <a:rPr lang="en-US" altLang="en-US" sz="2000"/>
              <a:t> =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3(</a:t>
            </a:r>
            <a:r>
              <a:rPr lang="en-US" altLang="en-US" sz="2000" i="1"/>
              <a:t>q</a:t>
            </a:r>
            <a:r>
              <a:rPr lang="en-US" altLang="en-US" sz="2000"/>
              <a:t> – 1)/2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, </a:t>
            </a:r>
            <a:r>
              <a:rPr lang="en-US" altLang="en-US" sz="2000" i="1"/>
              <a:t>d</a:t>
            </a:r>
            <a:r>
              <a:rPr lang="en-US" altLang="en-US" sz="2000"/>
              <a:t> = O(log </a:t>
            </a:r>
            <a:r>
              <a:rPr lang="en-US" altLang="en-US" sz="2000" i="1"/>
              <a:t>p</a:t>
            </a:r>
            <a:r>
              <a:rPr lang="en-US" altLang="en-US" sz="2000"/>
              <a:t> / log log </a:t>
            </a:r>
            <a:r>
              <a:rPr lang="en-US" altLang="en-US" sz="2000" i="1"/>
              <a:t>p</a:t>
            </a:r>
            <a:r>
              <a:rPr lang="en-US" altLang="en-US" sz="2000"/>
              <a:t>)</a:t>
            </a:r>
          </a:p>
        </p:txBody>
      </p:sp>
      <p:sp>
        <p:nvSpPr>
          <p:cNvPr id="88074" name="Rectangle 36">
            <a:extLst>
              <a:ext uri="{FF2B5EF4-FFF2-40B4-BE49-F238E27FC236}">
                <a16:creationId xmlns:a16="http://schemas.microsoft.com/office/drawing/2014/main" id="{ADFFE432-FFF2-4A41-BB37-C7760133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8075" name="Object 35">
            <a:extLst>
              <a:ext uri="{FF2B5EF4-FFF2-40B4-BE49-F238E27FC236}">
                <a16:creationId xmlns:a16="http://schemas.microsoft.com/office/drawing/2014/main" id="{D9EF13AA-BBBA-D543-B1C4-2E9BB3EC3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74725"/>
          <a:ext cx="57912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r:id="rId3" imgW="3111500" imgH="2463800" progId="MSDraw.Drawing.8.2">
                  <p:embed/>
                </p:oleObj>
              </mc:Choice>
              <mc:Fallback>
                <p:oleObj r:id="rId3" imgW="3111500" imgH="2463800" progId="MSDraw.Drawing.8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4725"/>
                        <a:ext cx="579120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E07F7282-7B02-6045-A587-35154A1311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6A5CE71A-8F96-8747-AEF8-1EAE035C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89092" name="Slide Number Placeholder 5">
            <a:extLst>
              <a:ext uri="{FF2B5EF4-FFF2-40B4-BE49-F238E27FC236}">
                <a16:creationId xmlns:a16="http://schemas.microsoft.com/office/drawing/2014/main" id="{A3056C68-32F1-5040-9394-34F4B398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8546D78-7DFD-5F4A-894D-ABC3101AC67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200"/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76F1FD7B-73A0-0A44-8AB7-BB1DCC223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in the Star Graph</a:t>
            </a:r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AEB7C7AB-CA57-FC49-89BA-C0FA54DB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9095" name="Rectangle 4">
            <a:extLst>
              <a:ext uri="{FF2B5EF4-FFF2-40B4-BE49-F238E27FC236}">
                <a16:creationId xmlns:a16="http://schemas.microsoft.com/office/drawing/2014/main" id="{40716343-8BAA-DE42-A24E-EFC7DE8D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9096" name="Text Box 14">
            <a:extLst>
              <a:ext uri="{FF2B5EF4-FFF2-40B4-BE49-F238E27FC236}">
                <a16:creationId xmlns:a16="http://schemas.microsoft.com/office/drawing/2014/main" id="{30066ECE-8C43-8E44-900F-D69EE71B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958850"/>
            <a:ext cx="6629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Source node   			1 5 4 3 6 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to		5 1 4 3 6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Dimension-6 link to		2 1 4 3 6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Last symbol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to		1 2 4 3 6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Dimension-5 link to		6 2 4 3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Last 2 symbols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to		2 6 4 3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1 5</a:t>
            </a: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Dimension-4 link to		3 6 4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2 1 5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Last 3 symbols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to		6 3 4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2 1 5</a:t>
            </a: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Dimension-3 link to		4 3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6 2 1 5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Last 4 symbols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(Dest’n)	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3 4 6 2 1 5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9097" name="Group 19">
            <a:extLst>
              <a:ext uri="{FF2B5EF4-FFF2-40B4-BE49-F238E27FC236}">
                <a16:creationId xmlns:a16="http://schemas.microsoft.com/office/drawing/2014/main" id="{63F2C7C5-2D74-B44F-8576-045C85DBC19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219200"/>
            <a:ext cx="228600" cy="152400"/>
            <a:chOff x="3168" y="768"/>
            <a:chExt cx="144" cy="96"/>
          </a:xfrm>
        </p:grpSpPr>
        <p:sp>
          <p:nvSpPr>
            <p:cNvPr id="89125" name="Line 15">
              <a:extLst>
                <a:ext uri="{FF2B5EF4-FFF2-40B4-BE49-F238E27FC236}">
                  <a16:creationId xmlns:a16="http://schemas.microsoft.com/office/drawing/2014/main" id="{00FDBBA0-A926-A74D-AD09-F09E1F531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Line 16">
              <a:extLst>
                <a:ext uri="{FF2B5EF4-FFF2-40B4-BE49-F238E27FC236}">
                  <a16:creationId xmlns:a16="http://schemas.microsoft.com/office/drawing/2014/main" id="{D840CAFC-14A0-C249-B391-E03250B3C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8" name="Group 20">
            <a:extLst>
              <a:ext uri="{FF2B5EF4-FFF2-40B4-BE49-F238E27FC236}">
                <a16:creationId xmlns:a16="http://schemas.microsoft.com/office/drawing/2014/main" id="{BA7DBC9C-896B-3D4C-9B70-0CC629F65D6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524000"/>
            <a:ext cx="1447800" cy="152400"/>
            <a:chOff x="3168" y="960"/>
            <a:chExt cx="912" cy="96"/>
          </a:xfrm>
        </p:grpSpPr>
        <p:sp>
          <p:nvSpPr>
            <p:cNvPr id="89123" name="Line 17">
              <a:extLst>
                <a:ext uri="{FF2B5EF4-FFF2-40B4-BE49-F238E27FC236}">
                  <a16:creationId xmlns:a16="http://schemas.microsoft.com/office/drawing/2014/main" id="{62532DE9-D9D9-AE4A-94EB-28B7E9FBF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Line 18">
              <a:extLst>
                <a:ext uri="{FF2B5EF4-FFF2-40B4-BE49-F238E27FC236}">
                  <a16:creationId xmlns:a16="http://schemas.microsoft.com/office/drawing/2014/main" id="{5C9D06F6-DF04-D843-B4CC-3862233F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9" name="Group 21">
            <a:extLst>
              <a:ext uri="{FF2B5EF4-FFF2-40B4-BE49-F238E27FC236}">
                <a16:creationId xmlns:a16="http://schemas.microsoft.com/office/drawing/2014/main" id="{2251C30F-8E95-914C-970E-1576517831F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828800"/>
            <a:ext cx="228600" cy="457200"/>
            <a:chOff x="3168" y="768"/>
            <a:chExt cx="144" cy="96"/>
          </a:xfrm>
        </p:grpSpPr>
        <p:sp>
          <p:nvSpPr>
            <p:cNvPr id="89121" name="Line 22">
              <a:extLst>
                <a:ext uri="{FF2B5EF4-FFF2-40B4-BE49-F238E27FC236}">
                  <a16:creationId xmlns:a16="http://schemas.microsoft.com/office/drawing/2014/main" id="{A6D1BFA2-F856-2B41-9815-84D050DE7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Line 23">
              <a:extLst>
                <a:ext uri="{FF2B5EF4-FFF2-40B4-BE49-F238E27FC236}">
                  <a16:creationId xmlns:a16="http://schemas.microsoft.com/office/drawing/2014/main" id="{6AD31FCC-F989-6746-AFFD-A960FFDAF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0" name="Group 24">
            <a:extLst>
              <a:ext uri="{FF2B5EF4-FFF2-40B4-BE49-F238E27FC236}">
                <a16:creationId xmlns:a16="http://schemas.microsoft.com/office/drawing/2014/main" id="{77B644CB-AA56-9A4E-AFEC-20A928F15A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438400"/>
            <a:ext cx="1143000" cy="152400"/>
            <a:chOff x="3168" y="960"/>
            <a:chExt cx="912" cy="96"/>
          </a:xfrm>
        </p:grpSpPr>
        <p:sp>
          <p:nvSpPr>
            <p:cNvPr id="89119" name="Line 25">
              <a:extLst>
                <a:ext uri="{FF2B5EF4-FFF2-40B4-BE49-F238E27FC236}">
                  <a16:creationId xmlns:a16="http://schemas.microsoft.com/office/drawing/2014/main" id="{53BEE3A4-49C3-D144-8F00-30DD8D4B8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Line 26">
              <a:extLst>
                <a:ext uri="{FF2B5EF4-FFF2-40B4-BE49-F238E27FC236}">
                  <a16:creationId xmlns:a16="http://schemas.microsoft.com/office/drawing/2014/main" id="{FB28B226-B7D3-BE47-A500-1C2B7BA9A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1" name="Group 27">
            <a:extLst>
              <a:ext uri="{FF2B5EF4-FFF2-40B4-BE49-F238E27FC236}">
                <a16:creationId xmlns:a16="http://schemas.microsoft.com/office/drawing/2014/main" id="{B9A9C086-EFAF-D443-8581-8C28A8531FB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743200"/>
            <a:ext cx="228600" cy="457200"/>
            <a:chOff x="3168" y="768"/>
            <a:chExt cx="144" cy="96"/>
          </a:xfrm>
        </p:grpSpPr>
        <p:sp>
          <p:nvSpPr>
            <p:cNvPr id="89117" name="Line 28">
              <a:extLst>
                <a:ext uri="{FF2B5EF4-FFF2-40B4-BE49-F238E27FC236}">
                  <a16:creationId xmlns:a16="http://schemas.microsoft.com/office/drawing/2014/main" id="{1D0492BD-DBDC-1B47-A312-428CE751E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Line 29">
              <a:extLst>
                <a:ext uri="{FF2B5EF4-FFF2-40B4-BE49-F238E27FC236}">
                  <a16:creationId xmlns:a16="http://schemas.microsoft.com/office/drawing/2014/main" id="{0B64FF5E-DDB3-D14A-B9CF-189199A88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2" name="Group 30">
            <a:extLst>
              <a:ext uri="{FF2B5EF4-FFF2-40B4-BE49-F238E27FC236}">
                <a16:creationId xmlns:a16="http://schemas.microsoft.com/office/drawing/2014/main" id="{657EF7B0-71FD-FA46-8B43-52FAEEDC6ED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352800"/>
            <a:ext cx="838200" cy="152400"/>
            <a:chOff x="3168" y="960"/>
            <a:chExt cx="912" cy="96"/>
          </a:xfrm>
        </p:grpSpPr>
        <p:sp>
          <p:nvSpPr>
            <p:cNvPr id="89115" name="Line 31">
              <a:extLst>
                <a:ext uri="{FF2B5EF4-FFF2-40B4-BE49-F238E27FC236}">
                  <a16:creationId xmlns:a16="http://schemas.microsoft.com/office/drawing/2014/main" id="{050D0D8D-AE4D-C94E-BF4F-B4827974C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Line 32">
              <a:extLst>
                <a:ext uri="{FF2B5EF4-FFF2-40B4-BE49-F238E27FC236}">
                  <a16:creationId xmlns:a16="http://schemas.microsoft.com/office/drawing/2014/main" id="{CF09A0FC-6CE4-1142-83A2-E1DFFB015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3" name="Group 33">
            <a:extLst>
              <a:ext uri="{FF2B5EF4-FFF2-40B4-BE49-F238E27FC236}">
                <a16:creationId xmlns:a16="http://schemas.microsoft.com/office/drawing/2014/main" id="{7324A9B0-2BEB-BE49-AD5C-E4241E6B134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657600"/>
            <a:ext cx="228600" cy="457200"/>
            <a:chOff x="3168" y="768"/>
            <a:chExt cx="144" cy="96"/>
          </a:xfrm>
        </p:grpSpPr>
        <p:sp>
          <p:nvSpPr>
            <p:cNvPr id="89113" name="Line 34">
              <a:extLst>
                <a:ext uri="{FF2B5EF4-FFF2-40B4-BE49-F238E27FC236}">
                  <a16:creationId xmlns:a16="http://schemas.microsoft.com/office/drawing/2014/main" id="{5DB86BC2-32B6-924B-A802-F5C38E87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35">
              <a:extLst>
                <a:ext uri="{FF2B5EF4-FFF2-40B4-BE49-F238E27FC236}">
                  <a16:creationId xmlns:a16="http://schemas.microsoft.com/office/drawing/2014/main" id="{95AEAB49-A24E-1D41-ADAE-E448A4D80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4" name="Group 36">
            <a:extLst>
              <a:ext uri="{FF2B5EF4-FFF2-40B4-BE49-F238E27FC236}">
                <a16:creationId xmlns:a16="http://schemas.microsoft.com/office/drawing/2014/main" id="{AB9BE696-ECCC-D349-BE0B-C982A5E6739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267200"/>
            <a:ext cx="533400" cy="152400"/>
            <a:chOff x="3168" y="960"/>
            <a:chExt cx="912" cy="96"/>
          </a:xfrm>
        </p:grpSpPr>
        <p:sp>
          <p:nvSpPr>
            <p:cNvPr id="89111" name="Line 37">
              <a:extLst>
                <a:ext uri="{FF2B5EF4-FFF2-40B4-BE49-F238E27FC236}">
                  <a16:creationId xmlns:a16="http://schemas.microsoft.com/office/drawing/2014/main" id="{6089862F-987A-EA4E-AAE0-50A42AE5A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38">
              <a:extLst>
                <a:ext uri="{FF2B5EF4-FFF2-40B4-BE49-F238E27FC236}">
                  <a16:creationId xmlns:a16="http://schemas.microsoft.com/office/drawing/2014/main" id="{60C977D2-7D3B-9E4D-A03D-D76BAE050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960"/>
              <a:ext cx="912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5" name="Group 39">
            <a:extLst>
              <a:ext uri="{FF2B5EF4-FFF2-40B4-BE49-F238E27FC236}">
                <a16:creationId xmlns:a16="http://schemas.microsoft.com/office/drawing/2014/main" id="{B14DC153-A85D-2846-84A4-7A7F439CB4AD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572000"/>
            <a:ext cx="228600" cy="457200"/>
            <a:chOff x="3168" y="768"/>
            <a:chExt cx="144" cy="96"/>
          </a:xfrm>
        </p:grpSpPr>
        <p:sp>
          <p:nvSpPr>
            <p:cNvPr id="89109" name="Line 40">
              <a:extLst>
                <a:ext uri="{FF2B5EF4-FFF2-40B4-BE49-F238E27FC236}">
                  <a16:creationId xmlns:a16="http://schemas.microsoft.com/office/drawing/2014/main" id="{7F39DEB8-F142-184E-AB94-4089277C1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Line 41">
              <a:extLst>
                <a:ext uri="{FF2B5EF4-FFF2-40B4-BE49-F238E27FC236}">
                  <a16:creationId xmlns:a16="http://schemas.microsoft.com/office/drawing/2014/main" id="{DD443853-BF9F-F349-A40B-5ED7C2280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768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6" name="Text Box 42">
            <a:extLst>
              <a:ext uri="{FF2B5EF4-FFF2-40B4-BE49-F238E27FC236}">
                <a16:creationId xmlns:a16="http://schemas.microsoft.com/office/drawing/2014/main" id="{691A8090-FF44-F54C-A116-D06951A2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305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need a maximum of two routing steps per symbol, except that last two symbols need at most 1 step for adjustment  </a:t>
            </a:r>
            <a:r>
              <a:rPr lang="en-US" altLang="en-US" sz="2000">
                <a:sym typeface="Wingdings" pitchFamily="2" charset="2"/>
              </a:rPr>
              <a:t>  </a:t>
            </a:r>
            <a:r>
              <a:rPr lang="en-US" altLang="en-US" sz="2000" i="1">
                <a:sym typeface="Wingdings" pitchFamily="2" charset="2"/>
              </a:rPr>
              <a:t>D</a:t>
            </a:r>
            <a:r>
              <a:rPr lang="en-US" altLang="en-US" sz="2000">
                <a:sym typeface="Wingdings" pitchFamily="2" charset="2"/>
              </a:rPr>
              <a:t>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>
                <a:sym typeface="Wingdings" pitchFamily="2" charset="2"/>
              </a:rPr>
              <a:t> 2</a:t>
            </a:r>
            <a:r>
              <a:rPr lang="en-US" altLang="en-US" sz="2000" i="1">
                <a:sym typeface="Wingdings" pitchFamily="2" charset="2"/>
              </a:rPr>
              <a:t>q</a:t>
            </a:r>
            <a:r>
              <a:rPr lang="en-US" altLang="en-US" sz="2000">
                <a:sym typeface="Wingdings" pitchFamily="2" charset="2"/>
              </a:rPr>
              <a:t> – 3 </a:t>
            </a:r>
            <a:endParaRPr lang="en-US" altLang="en-US" sz="2000"/>
          </a:p>
        </p:txBody>
      </p:sp>
      <p:sp>
        <p:nvSpPr>
          <p:cNvPr id="89107" name="Text Box 43">
            <a:extLst>
              <a:ext uri="{FF2B5EF4-FFF2-40B4-BE49-F238E27FC236}">
                <a16:creationId xmlns:a16="http://schemas.microsoft.com/office/drawing/2014/main" id="{C0C2788B-4B16-E445-B367-0FB58932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066800"/>
            <a:ext cx="1920875" cy="2682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diameter of star is in fact somewhat less </a:t>
            </a:r>
            <a:r>
              <a:rPr lang="en-US" altLang="en-US" sz="2000" i="1"/>
              <a:t>D</a:t>
            </a:r>
            <a:r>
              <a:rPr lang="en-US" altLang="en-US" sz="2000"/>
              <a:t> =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3(</a:t>
            </a:r>
            <a:r>
              <a:rPr lang="en-US" altLang="en-US" sz="2000" i="1"/>
              <a:t>q</a:t>
            </a:r>
            <a:r>
              <a:rPr lang="en-US" altLang="en-US" sz="1000"/>
              <a:t> </a:t>
            </a:r>
            <a:r>
              <a:rPr lang="en-US" altLang="en-US" sz="2000"/>
              <a:t>–</a:t>
            </a:r>
            <a:r>
              <a:rPr lang="en-US" altLang="en-US" sz="1000"/>
              <a:t> </a:t>
            </a:r>
            <a:r>
              <a:rPr lang="en-US" altLang="en-US" sz="2000"/>
              <a:t>1)/2</a:t>
            </a:r>
            <a:r>
              <a:rPr lang="en-US" altLang="en-US" sz="2000">
                <a:sym typeface="Symbol" pitchFamily="2" charset="2"/>
              </a:rPr>
              <a:t>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Clearly, this is not a shortest-path routing algorithm.</a:t>
            </a:r>
          </a:p>
        </p:txBody>
      </p:sp>
      <p:sp>
        <p:nvSpPr>
          <p:cNvPr id="89108" name="Text Box 44">
            <a:extLst>
              <a:ext uri="{FF2B5EF4-FFF2-40B4-BE49-F238E27FC236}">
                <a16:creationId xmlns:a16="http://schemas.microsoft.com/office/drawing/2014/main" id="{A42D19D6-E6EF-ED4E-9048-F823BE5A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14800"/>
            <a:ext cx="1920875" cy="8255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Correction to text, p. 328: diameter is not 2</a:t>
            </a:r>
            <a:r>
              <a:rPr lang="en-US" altLang="en-US" sz="1600" i="1"/>
              <a:t>q</a:t>
            </a:r>
            <a:r>
              <a:rPr lang="en-US" altLang="en-US" sz="1600"/>
              <a:t> – 3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EF25A9-0CC3-8E45-8929-FF365D29B6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07AEF7-47DA-8442-8C6D-B7DBACB8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0116" name="Slide Number Placeholder 5">
            <a:extLst>
              <a:ext uri="{FF2B5EF4-FFF2-40B4-BE49-F238E27FC236}">
                <a16:creationId xmlns:a16="http://schemas.microsoft.com/office/drawing/2014/main" id="{2C9F84E5-17A8-F048-9530-586ABB8D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88EFB83-5FE2-414F-ACDF-36E6F31BFC3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200"/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4E403479-AD8A-3E41-91EE-B8963C3F8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Star’s Sublogarithmic Degree and Diameter</a:t>
            </a:r>
          </a:p>
        </p:txBody>
      </p:sp>
      <p:sp>
        <p:nvSpPr>
          <p:cNvPr id="90118" name="Rectangle 3">
            <a:extLst>
              <a:ext uri="{FF2B5EF4-FFF2-40B4-BE49-F238E27FC236}">
                <a16:creationId xmlns:a16="http://schemas.microsoft.com/office/drawing/2014/main" id="{9B69264F-D6BC-2846-91E7-0DB31110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0119" name="Rectangle 4">
            <a:extLst>
              <a:ext uri="{FF2B5EF4-FFF2-40B4-BE49-F238E27FC236}">
                <a16:creationId xmlns:a16="http://schemas.microsoft.com/office/drawing/2014/main" id="{4C015845-C108-834C-91F8-0E21F2DF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0120" name="Text Box 33">
            <a:extLst>
              <a:ext uri="{FF2B5EF4-FFF2-40B4-BE49-F238E27FC236}">
                <a16:creationId xmlns:a16="http://schemas.microsoft.com/office/drawing/2014/main" id="{7308B2A7-C66A-134A-BB9F-741B3B21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0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and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); but how is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related to the number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of nodes?</a:t>
            </a:r>
          </a:p>
        </p:txBody>
      </p:sp>
      <p:sp>
        <p:nvSpPr>
          <p:cNvPr id="90121" name="Text Box 34">
            <a:extLst>
              <a:ext uri="{FF2B5EF4-FFF2-40B4-BE49-F238E27FC236}">
                <a16:creationId xmlns:a16="http://schemas.microsoft.com/office/drawing/2014/main" id="{2BB3E0EB-25F9-9640-B290-BDC002D49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305800" cy="8540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!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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/>
              <a:t> (2</a:t>
            </a:r>
            <a:r>
              <a:rPr lang="en-US" altLang="en-US" sz="2000">
                <a:latin typeface="Symbol" pitchFamily="2" charset="2"/>
              </a:rPr>
              <a:t>p</a:t>
            </a:r>
            <a:r>
              <a:rPr lang="en-US" altLang="en-US" sz="2000" i="1"/>
              <a:t>q</a:t>
            </a:r>
            <a:r>
              <a:rPr lang="en-US" altLang="en-US" sz="2000"/>
              <a:t>)</a:t>
            </a:r>
            <a:r>
              <a:rPr lang="en-US" altLang="en-US" sz="2000" baseline="30000"/>
              <a:t>1/2</a:t>
            </a:r>
            <a:r>
              <a:rPr lang="en-US" altLang="en-US" sz="2000"/>
              <a:t>      [ using Striling’s approximation to </a:t>
            </a:r>
            <a:r>
              <a:rPr lang="en-US" altLang="en-US" sz="2000" i="1"/>
              <a:t>q</a:t>
            </a:r>
            <a:r>
              <a:rPr lang="en-US" altLang="en-US" sz="1000" i="1"/>
              <a:t> </a:t>
            </a:r>
            <a:r>
              <a:rPr lang="en-US" altLang="en-US" sz="2000"/>
              <a:t>!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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+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1/2) ln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+ ln(2</a:t>
            </a:r>
            <a:r>
              <a:rPr lang="en-US" altLang="en-US" sz="2000" i="1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)/2 =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log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  or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(log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0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log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log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22" name="Text Box 35">
            <a:extLst>
              <a:ext uri="{FF2B5EF4-FFF2-40B4-BE49-F238E27FC236}">
                <a16:creationId xmlns:a16="http://schemas.microsoft.com/office/drawing/2014/main" id="{EE34B848-327B-134A-A629-C9DD5FBA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8534400" cy="22256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Hence,  node degree and diameter are sublogarithmic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Star graph is asymptotically optimal to within a constant factor with regard to Moore’s diameter lower bound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Routing on star graphs is simple and reasonably efficient; however, virtually all other algorithms are more complex than the corresponding algorithms on hypercubes</a:t>
            </a:r>
          </a:p>
        </p:txBody>
      </p:sp>
      <p:sp>
        <p:nvSpPr>
          <p:cNvPr id="90123" name="Text Box 36">
            <a:extLst>
              <a:ext uri="{FF2B5EF4-FFF2-40B4-BE49-F238E27FC236}">
                <a16:creationId xmlns:a16="http://schemas.microsoft.com/office/drawing/2014/main" id="{C7042C0D-F9DD-CB4F-943C-725E16F3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534400" cy="10064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Network diameter	  4	   5	    6	     7	      8	       9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Star nodes		24	  --	 120	 720	     --	 5040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Hypercube nodes	16	 32	   64	 128	  256	   512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EDA59A3-444B-CE4E-B5B9-CCC3D22642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86A22D-071E-6340-A3C9-BE9C5E10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1140" name="Slide Number Placeholder 5">
            <a:extLst>
              <a:ext uri="{FF2B5EF4-FFF2-40B4-BE49-F238E27FC236}">
                <a16:creationId xmlns:a16="http://schemas.microsoft.com/office/drawing/2014/main" id="{51152A22-7843-4C4F-9C38-9EB5279A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47961CB-EC17-674D-9A38-F55D1343701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200"/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1B400B27-3A20-6146-832F-584126A2D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The Star-Connected Cycles Network</a:t>
            </a:r>
          </a:p>
        </p:txBody>
      </p:sp>
      <p:sp>
        <p:nvSpPr>
          <p:cNvPr id="91142" name="Rectangle 3">
            <a:extLst>
              <a:ext uri="{FF2B5EF4-FFF2-40B4-BE49-F238E27FC236}">
                <a16:creationId xmlns:a16="http://schemas.microsoft.com/office/drawing/2014/main" id="{7332BD54-E937-A34B-913F-E483A4D1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3" name="Text Box 4">
            <a:extLst>
              <a:ext uri="{FF2B5EF4-FFF2-40B4-BE49-F238E27FC236}">
                <a16:creationId xmlns:a16="http://schemas.microsoft.com/office/drawing/2014/main" id="{D9EE2B23-9C7D-2C46-9CD3-7771DC1A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4191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16.4    </a:t>
            </a:r>
            <a:r>
              <a:rPr lang="en-US" altLang="en-US" sz="2000"/>
              <a:t>The four-dimensional star-connected cycles network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144" name="Rectangle 5">
            <a:extLst>
              <a:ext uri="{FF2B5EF4-FFF2-40B4-BE49-F238E27FC236}">
                <a16:creationId xmlns:a16="http://schemas.microsoft.com/office/drawing/2014/main" id="{E2949D25-AEF9-224E-B016-9EBDC293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5" name="Text Box 6">
            <a:extLst>
              <a:ext uri="{FF2B5EF4-FFF2-40B4-BE49-F238E27FC236}">
                <a16:creationId xmlns:a16="http://schemas.microsoft.com/office/drawing/2014/main" id="{E51A3E80-B132-7E40-A8B9-3474D2FA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66800"/>
            <a:ext cx="32004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Replace degree-(</a:t>
            </a:r>
            <a:r>
              <a:rPr lang="en-US" altLang="en-US" sz="2000" i="1"/>
              <a:t>q</a:t>
            </a:r>
            <a:r>
              <a:rPr lang="en-US" altLang="en-US" sz="2000"/>
              <a:t> – 1) nodes with (</a:t>
            </a:r>
            <a:r>
              <a:rPr lang="en-US" altLang="en-US" sz="2000" i="1"/>
              <a:t>q</a:t>
            </a:r>
            <a:r>
              <a:rPr lang="en-US" altLang="en-US" sz="2000"/>
              <a:t> – 1)-cycles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leads to a scalable version of the star graph whose node degree of 3 does not grow with size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The diameter of SCC is about the same as that of a comparably sized CCC network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However, routing and other algorithms for SCC are more complex</a:t>
            </a:r>
            <a:endParaRPr lang="en-US" altLang="en-US" sz="1000"/>
          </a:p>
        </p:txBody>
      </p:sp>
      <p:sp>
        <p:nvSpPr>
          <p:cNvPr id="91146" name="Rectangle 7">
            <a:extLst>
              <a:ext uri="{FF2B5EF4-FFF2-40B4-BE49-F238E27FC236}">
                <a16:creationId xmlns:a16="http://schemas.microsoft.com/office/drawing/2014/main" id="{5322B20D-991D-BC4D-8231-F5AE82E6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7" name="Rectangle 10">
            <a:extLst>
              <a:ext uri="{FF2B5EF4-FFF2-40B4-BE49-F238E27FC236}">
                <a16:creationId xmlns:a16="http://schemas.microsoft.com/office/drawing/2014/main" id="{49C31824-2600-B74E-837D-BDF426CB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1148" name="Object 9">
            <a:extLst>
              <a:ext uri="{FF2B5EF4-FFF2-40B4-BE49-F238E27FC236}">
                <a16:creationId xmlns:a16="http://schemas.microsoft.com/office/drawing/2014/main" id="{EC52FD70-2728-BE49-9C38-0CB146597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838200"/>
          <a:ext cx="5257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r:id="rId3" imgW="2781300" imgH="2387600" progId="MSDraw.Drawing.8.2">
                  <p:embed/>
                </p:oleObj>
              </mc:Choice>
              <mc:Fallback>
                <p:oleObj r:id="rId3" imgW="2781300" imgH="23876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52578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6F636856-788F-C84F-B519-2EC0BA7994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5F294713-A304-B049-AFC9-39425C1D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52A9A713-F694-D440-A49B-9E899EC1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A62A980-BA2D-EE45-B523-4A22B9B4E88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/>
          </a:p>
        </p:txBody>
      </p:sp>
      <p:sp>
        <p:nvSpPr>
          <p:cNvPr id="92165" name="Rectangle 2">
            <a:extLst>
              <a:ext uri="{FF2B5EF4-FFF2-40B4-BE49-F238E27FC236}">
                <a16:creationId xmlns:a16="http://schemas.microsoft.com/office/drawing/2014/main" id="{7C25E56F-AF99-834E-B301-F9D19367D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Pancake Networks</a:t>
            </a:r>
          </a:p>
        </p:txBody>
      </p:sp>
      <p:sp>
        <p:nvSpPr>
          <p:cNvPr id="92166" name="Rectangle 3">
            <a:extLst>
              <a:ext uri="{FF2B5EF4-FFF2-40B4-BE49-F238E27FC236}">
                <a16:creationId xmlns:a16="http://schemas.microsoft.com/office/drawing/2014/main" id="{69E6101F-BD5E-7748-9242-FE6DB05C6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7" name="Rectangle 4">
            <a:extLst>
              <a:ext uri="{FF2B5EF4-FFF2-40B4-BE49-F238E27FC236}">
                <a16:creationId xmlns:a16="http://schemas.microsoft.com/office/drawing/2014/main" id="{8052B20A-399B-324C-AD82-DCF76C4E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8" name="Rectangle 6">
            <a:extLst>
              <a:ext uri="{FF2B5EF4-FFF2-40B4-BE49-F238E27FC236}">
                <a16:creationId xmlns:a16="http://schemas.microsoft.com/office/drawing/2014/main" id="{94C50FB6-3BEB-1543-AF71-34131DD0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9" name="Rectangle 16">
            <a:extLst>
              <a:ext uri="{FF2B5EF4-FFF2-40B4-BE49-F238E27FC236}">
                <a16:creationId xmlns:a16="http://schemas.microsoft.com/office/drawing/2014/main" id="{C9738286-AB2A-B04C-9069-75A3EBD5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70" name="Text Box 25">
            <a:extLst>
              <a:ext uri="{FF2B5EF4-FFF2-40B4-BE49-F238E27FC236}">
                <a16:creationId xmlns:a16="http://schemas.microsoft.com/office/drawing/2014/main" id="{8C8BDFF3-0C43-564E-8F00-07E2837C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14400"/>
            <a:ext cx="4343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Similar to star networks in terms of node degree and diameter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Dimension-</a:t>
            </a:r>
            <a:r>
              <a:rPr lang="en-US" altLang="en-US" sz="2000" i="1"/>
              <a:t>i</a:t>
            </a:r>
            <a:r>
              <a:rPr lang="en-US" altLang="en-US" sz="2000"/>
              <a:t> neighbor obtained by “flipping” the first </a:t>
            </a:r>
            <a:r>
              <a:rPr lang="en-US" altLang="en-US" sz="2000" i="1"/>
              <a:t>i</a:t>
            </a:r>
            <a:r>
              <a:rPr lang="en-US" altLang="en-US" sz="2000"/>
              <a:t> symbols;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hence, the name “pancake”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171" name="Group 40">
            <a:extLst>
              <a:ext uri="{FF2B5EF4-FFF2-40B4-BE49-F238E27FC236}">
                <a16:creationId xmlns:a16="http://schemas.microsoft.com/office/drawing/2014/main" id="{5D335681-9ECF-6240-A2F7-B3E4A39A1EC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38200"/>
            <a:ext cx="3568700" cy="2900363"/>
            <a:chOff x="240" y="775"/>
            <a:chExt cx="2248" cy="1827"/>
          </a:xfrm>
        </p:grpSpPr>
        <p:sp>
          <p:nvSpPr>
            <p:cNvPr id="92178" name="Text Box 27">
              <a:extLst>
                <a:ext uri="{FF2B5EF4-FFF2-40B4-BE49-F238E27FC236}">
                  <a16:creationId xmlns:a16="http://schemas.microsoft.com/office/drawing/2014/main" id="{4117522D-6503-E94F-9C40-7273711AF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775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1234</a:t>
              </a:r>
            </a:p>
          </p:txBody>
        </p:sp>
        <p:sp>
          <p:nvSpPr>
            <p:cNvPr id="92179" name="Text Box 29">
              <a:extLst>
                <a:ext uri="{FF2B5EF4-FFF2-40B4-BE49-F238E27FC236}">
                  <a16:creationId xmlns:a16="http://schemas.microsoft.com/office/drawing/2014/main" id="{3E042C33-D547-4947-834E-86A10D068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2134</a:t>
              </a:r>
            </a:p>
          </p:txBody>
        </p:sp>
        <p:sp>
          <p:nvSpPr>
            <p:cNvPr id="92180" name="Text Box 31">
              <a:extLst>
                <a:ext uri="{FF2B5EF4-FFF2-40B4-BE49-F238E27FC236}">
                  <a16:creationId xmlns:a16="http://schemas.microsoft.com/office/drawing/2014/main" id="{DF89E0C8-6DFA-A44D-BFF8-AEE752092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208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3214</a:t>
              </a:r>
            </a:p>
          </p:txBody>
        </p:sp>
        <p:sp>
          <p:nvSpPr>
            <p:cNvPr id="92181" name="Text Box 33">
              <a:extLst>
                <a:ext uri="{FF2B5EF4-FFF2-40B4-BE49-F238E27FC236}">
                  <a16:creationId xmlns:a16="http://schemas.microsoft.com/office/drawing/2014/main" id="{49D29894-008C-CD4E-AA05-CC6F1247F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536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4321</a:t>
              </a:r>
            </a:p>
          </p:txBody>
        </p:sp>
        <p:sp>
          <p:nvSpPr>
            <p:cNvPr id="92182" name="Line 34">
              <a:extLst>
                <a:ext uri="{FF2B5EF4-FFF2-40B4-BE49-F238E27FC236}">
                  <a16:creationId xmlns:a16="http://schemas.microsoft.com/office/drawing/2014/main" id="{5A5B05F4-C4A1-EF45-A706-3B69646ED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52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Line 35">
              <a:extLst>
                <a:ext uri="{FF2B5EF4-FFF2-40B4-BE49-F238E27FC236}">
                  <a16:creationId xmlns:a16="http://schemas.microsoft.com/office/drawing/2014/main" id="{F633C185-38A0-4A43-A9D6-EF7F1F7D0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52"/>
              <a:ext cx="81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Line 36">
              <a:extLst>
                <a:ext uri="{FF2B5EF4-FFF2-40B4-BE49-F238E27FC236}">
                  <a16:creationId xmlns:a16="http://schemas.microsoft.com/office/drawing/2014/main" id="{2F249A62-BADB-6644-BB4B-CDCDC7103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152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Oval 26">
              <a:extLst>
                <a:ext uri="{FF2B5EF4-FFF2-40B4-BE49-F238E27FC236}">
                  <a16:creationId xmlns:a16="http://schemas.microsoft.com/office/drawing/2014/main" id="{86E553B7-0778-AB45-954F-4930E077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56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2186" name="Oval 28">
              <a:extLst>
                <a:ext uri="{FF2B5EF4-FFF2-40B4-BE49-F238E27FC236}">
                  <a16:creationId xmlns:a16="http://schemas.microsoft.com/office/drawing/2014/main" id="{DE1FE3AF-E1D2-8D45-BDB8-97BBC8E41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12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2187" name="Oval 30">
              <a:extLst>
                <a:ext uri="{FF2B5EF4-FFF2-40B4-BE49-F238E27FC236}">
                  <a16:creationId xmlns:a16="http://schemas.microsoft.com/office/drawing/2014/main" id="{C60DAB2B-B1B1-FB4A-ACAF-EF5A3F78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16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2188" name="Oval 32">
              <a:extLst>
                <a:ext uri="{FF2B5EF4-FFF2-40B4-BE49-F238E27FC236}">
                  <a16:creationId xmlns:a16="http://schemas.microsoft.com/office/drawing/2014/main" id="{24490E58-3D20-AE4A-B73D-45DCBB345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44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2189" name="Text Box 37">
              <a:extLst>
                <a:ext uri="{FF2B5EF4-FFF2-40B4-BE49-F238E27FC236}">
                  <a16:creationId xmlns:a16="http://schemas.microsoft.com/office/drawing/2014/main" id="{EED69564-B778-9C44-A085-5314C2E5B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50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2</a:t>
              </a:r>
            </a:p>
          </p:txBody>
        </p:sp>
        <p:sp>
          <p:nvSpPr>
            <p:cNvPr id="92190" name="Text Box 38">
              <a:extLst>
                <a:ext uri="{FF2B5EF4-FFF2-40B4-BE49-F238E27FC236}">
                  <a16:creationId xmlns:a16="http://schemas.microsoft.com/office/drawing/2014/main" id="{7EBE4B19-73E1-854E-9444-EDBD9A6CA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728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3</a:t>
              </a:r>
            </a:p>
          </p:txBody>
        </p:sp>
        <p:sp>
          <p:nvSpPr>
            <p:cNvPr id="92191" name="Text Box 39">
              <a:extLst>
                <a:ext uri="{FF2B5EF4-FFF2-40B4-BE49-F238E27FC236}">
                  <a16:creationId xmlns:a16="http://schemas.microsoft.com/office/drawing/2014/main" id="{5F26CCC5-F251-5641-8D40-176AC6FA1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10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Dim 4</a:t>
              </a:r>
            </a:p>
          </p:txBody>
        </p:sp>
      </p:grpSp>
      <p:sp>
        <p:nvSpPr>
          <p:cNvPr id="92172" name="Text Box 41">
            <a:extLst>
              <a:ext uri="{FF2B5EF4-FFF2-40B4-BE49-F238E27FC236}">
                <a16:creationId xmlns:a16="http://schemas.microsoft.com/office/drawing/2014/main" id="{A369EDFC-6381-464D-9510-62E6FFCA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84613"/>
            <a:ext cx="6721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Source node   			1 5 4 3 6 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to		5 1 4 3 6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Dimension-6 link to		2 6 3 4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Last 2 symbols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Dimension-4 link to		4 3 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6 2 1 5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Last 4 symbols now adjusted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Dimension-2 link (Dest’n)	</a:t>
            </a:r>
            <a:r>
              <a:rPr lang="en-US" altLang="en-US" sz="2000" b="1" u="sng">
                <a:solidFill>
                  <a:srgbClr val="000000"/>
                </a:solidFill>
                <a:latin typeface="Courier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3 4 6 2 1 5</a:t>
            </a:r>
            <a:endParaRPr lang="en-US" altLang="en-US" sz="2000" b="1">
              <a:solidFill>
                <a:srgbClr val="000000"/>
              </a:solidFill>
              <a:latin typeface="Courier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73" name="Line 42">
            <a:extLst>
              <a:ext uri="{FF2B5EF4-FFF2-40B4-BE49-F238E27FC236}">
                <a16:creationId xmlns:a16="http://schemas.microsoft.com/office/drawing/2014/main" id="{35E6D1AF-3237-DD4F-ADC4-43AAD0AED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178300"/>
            <a:ext cx="381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Line 43">
            <a:extLst>
              <a:ext uri="{FF2B5EF4-FFF2-40B4-BE49-F238E27FC236}">
                <a16:creationId xmlns:a16="http://schemas.microsoft.com/office/drawing/2014/main" id="{9C57F365-8773-614D-8FD7-156D70B8B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483100"/>
            <a:ext cx="16002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Line 44">
            <a:extLst>
              <a:ext uri="{FF2B5EF4-FFF2-40B4-BE49-F238E27FC236}">
                <a16:creationId xmlns:a16="http://schemas.microsoft.com/office/drawing/2014/main" id="{EF8EB396-9C86-5E48-89C9-D438918CE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864100"/>
            <a:ext cx="9906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Line 45">
            <a:extLst>
              <a:ext uri="{FF2B5EF4-FFF2-40B4-BE49-F238E27FC236}">
                <a16:creationId xmlns:a16="http://schemas.microsoft.com/office/drawing/2014/main" id="{8472F397-57D6-5B4A-A1F8-337072EBB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486400"/>
            <a:ext cx="381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Text Box 46">
            <a:extLst>
              <a:ext uri="{FF2B5EF4-FFF2-40B4-BE49-F238E27FC236}">
                <a16:creationId xmlns:a16="http://schemas.microsoft.com/office/drawing/2014/main" id="{1CDB3622-BE7D-0C4F-9D5A-1DB1A217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4038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need two flips per symbol in the worst case; </a:t>
            </a:r>
            <a:r>
              <a:rPr lang="en-US" altLang="en-US" sz="2000" i="1"/>
              <a:t>D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2</a:t>
            </a:r>
            <a:r>
              <a:rPr lang="en-US" altLang="en-US" sz="2000" i="1"/>
              <a:t>q</a:t>
            </a:r>
            <a:r>
              <a:rPr lang="en-US" altLang="en-US" sz="2000"/>
              <a:t> – 3 </a:t>
            </a: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EE4334F-0806-C44D-B943-08D2800845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FBF8F15-5078-2B43-B417-287CC54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7BB01B43-02FB-A946-AF2D-B86F5D5F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A1FCF75-A76B-F348-BD6A-B2865775EF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200"/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3F723AF7-8784-1449-8772-581A9F6FF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Cayley Networks</a:t>
            </a:r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3E2191D8-67C7-7A46-9464-9E34CFE5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1" name="Rectangle 4">
            <a:extLst>
              <a:ext uri="{FF2B5EF4-FFF2-40B4-BE49-F238E27FC236}">
                <a16:creationId xmlns:a16="http://schemas.microsoft.com/office/drawing/2014/main" id="{FE5956BF-0FA4-C045-8516-868F4CE7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2" name="Rectangle 5">
            <a:extLst>
              <a:ext uri="{FF2B5EF4-FFF2-40B4-BE49-F238E27FC236}">
                <a16:creationId xmlns:a16="http://schemas.microsoft.com/office/drawing/2014/main" id="{AF704034-7982-A64F-9C2F-61B29C16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3" name="Rectangle 6">
            <a:extLst>
              <a:ext uri="{FF2B5EF4-FFF2-40B4-BE49-F238E27FC236}">
                <a16:creationId xmlns:a16="http://schemas.microsoft.com/office/drawing/2014/main" id="{0DF1E426-211A-2749-B352-162BF29F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4" name="Text Box 7">
            <a:extLst>
              <a:ext uri="{FF2B5EF4-FFF2-40B4-BE49-F238E27FC236}">
                <a16:creationId xmlns:a16="http://schemas.microsoft.com/office/drawing/2014/main" id="{9B59F8E9-1F54-0D48-84F1-8B6D719A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90600"/>
            <a:ext cx="4495800" cy="25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sym typeface="Symbol" pitchFamily="2" charset="2"/>
              </a:rPr>
              <a:t>Group:</a:t>
            </a:r>
            <a:r>
              <a:rPr lang="en-US" altLang="en-US" sz="2000">
                <a:sym typeface="Symbol" pitchFamily="2" charset="2"/>
              </a:rPr>
              <a:t> </a:t>
            </a:r>
            <a:endParaRPr lang="en-US" altLang="en-US" sz="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2" charset="2"/>
              </a:rPr>
              <a:t>A semigroup with an identity element and inverses for all elements.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ym typeface="Symbol" pitchFamily="2" charset="2"/>
              </a:rPr>
              <a:t>Example 1:</a:t>
            </a:r>
            <a:r>
              <a:rPr lang="en-US" altLang="en-US" sz="2000">
                <a:sym typeface="Symbol" pitchFamily="2" charset="2"/>
              </a:rPr>
              <a:t> Integers with addition or multiplication operator form a group.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Example 2:</a:t>
            </a:r>
            <a:r>
              <a:rPr lang="en-US" altLang="en-US" sz="2000"/>
              <a:t> Permutations, with the composition operator, form a group.</a:t>
            </a:r>
            <a:endParaRPr lang="en-US" altLang="en-US" sz="800"/>
          </a:p>
        </p:txBody>
      </p:sp>
      <p:grpSp>
        <p:nvGrpSpPr>
          <p:cNvPr id="93195" name="Group 8">
            <a:extLst>
              <a:ext uri="{FF2B5EF4-FFF2-40B4-BE49-F238E27FC236}">
                <a16:creationId xmlns:a16="http://schemas.microsoft.com/office/drawing/2014/main" id="{F572631D-029D-9942-9DD8-35E98828C85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762000"/>
            <a:ext cx="3592513" cy="2897188"/>
            <a:chOff x="240" y="775"/>
            <a:chExt cx="2263" cy="1825"/>
          </a:xfrm>
        </p:grpSpPr>
        <p:sp>
          <p:nvSpPr>
            <p:cNvPr id="93199" name="Text Box 9">
              <a:extLst>
                <a:ext uri="{FF2B5EF4-FFF2-40B4-BE49-F238E27FC236}">
                  <a16:creationId xmlns:a16="http://schemas.microsoft.com/office/drawing/2014/main" id="{9ED79557-5A30-8D4D-8D85-8F3C72C4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775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Node</a:t>
              </a:r>
              <a:r>
                <a:rPr lang="en-US" altLang="en-US" sz="2000" i="1"/>
                <a:t> x</a:t>
              </a:r>
            </a:p>
          </p:txBody>
        </p:sp>
        <p:sp>
          <p:nvSpPr>
            <p:cNvPr id="93200" name="Text Box 10">
              <a:extLst>
                <a:ext uri="{FF2B5EF4-FFF2-40B4-BE49-F238E27FC236}">
                  <a16:creationId xmlns:a16="http://schemas.microsoft.com/office/drawing/2014/main" id="{D9407D99-FE93-C641-AC45-5DE9F7FCC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0"/>
              <a:ext cx="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x</a:t>
              </a:r>
              <a:r>
                <a:rPr lang="en-US" altLang="en-US" sz="1000" i="1"/>
                <a:t> </a:t>
              </a: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</a:t>
              </a:r>
              <a:r>
                <a:rPr lang="en-US" altLang="en-US" sz="1000">
                  <a:latin typeface="Times New Roman" panose="02020603050405020304" pitchFamily="18" charset="0"/>
                </a:rPr>
                <a:t> </a:t>
              </a:r>
              <a:r>
                <a:rPr lang="en-US" altLang="en-US" sz="2000">
                  <a:latin typeface="Symbol" pitchFamily="2" charset="2"/>
                </a:rPr>
                <a:t>g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93201" name="Text Box 11">
              <a:extLst>
                <a:ext uri="{FF2B5EF4-FFF2-40B4-BE49-F238E27FC236}">
                  <a16:creationId xmlns:a16="http://schemas.microsoft.com/office/drawing/2014/main" id="{6A362B2E-D3AE-2B4D-B448-FDDED31A1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206"/>
              <a:ext cx="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x</a:t>
              </a:r>
              <a:r>
                <a:rPr lang="en-US" altLang="en-US" sz="1000" i="1"/>
                <a:t> </a:t>
              </a: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</a:t>
              </a:r>
              <a:r>
                <a:rPr lang="en-US" altLang="en-US" sz="1000">
                  <a:latin typeface="Times New Roman" panose="02020603050405020304" pitchFamily="18" charset="0"/>
                </a:rPr>
                <a:t> </a:t>
              </a:r>
              <a:r>
                <a:rPr lang="en-US" altLang="en-US" sz="2000">
                  <a:latin typeface="Symbol" pitchFamily="2" charset="2"/>
                </a:rPr>
                <a:t>g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93202" name="Text Box 12">
              <a:extLst>
                <a:ext uri="{FF2B5EF4-FFF2-40B4-BE49-F238E27FC236}">
                  <a16:creationId xmlns:a16="http://schemas.microsoft.com/office/drawing/2014/main" id="{71796CD8-050E-AA45-91AA-FD148862A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534"/>
              <a:ext cx="4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x</a:t>
              </a:r>
              <a:r>
                <a:rPr lang="en-US" altLang="en-US" sz="1000" i="1"/>
                <a:t> </a:t>
              </a:r>
              <a:r>
                <a:rPr lang="en-US" altLang="en-US" sz="2000">
                  <a:sym typeface="Symbol" pitchFamily="2" charset="2"/>
                </a:rPr>
                <a:t></a:t>
              </a:r>
              <a:r>
                <a:rPr lang="en-US" altLang="en-US" sz="1000">
                  <a:sym typeface="Symbol" pitchFamily="2" charset="2"/>
                </a:rPr>
                <a:t> </a:t>
              </a:r>
              <a:r>
                <a:rPr lang="en-US" altLang="en-US" sz="2000">
                  <a:latin typeface="Symbol" pitchFamily="2" charset="2"/>
                </a:rPr>
                <a:t>g</a:t>
              </a:r>
              <a:r>
                <a:rPr lang="en-US" altLang="en-US" sz="2000" baseline="-25000"/>
                <a:t>3</a:t>
              </a:r>
            </a:p>
          </p:txBody>
        </p:sp>
        <p:sp>
          <p:nvSpPr>
            <p:cNvPr id="93203" name="Line 13">
              <a:extLst>
                <a:ext uri="{FF2B5EF4-FFF2-40B4-BE49-F238E27FC236}">
                  <a16:creationId xmlns:a16="http://schemas.microsoft.com/office/drawing/2014/main" id="{71F5CFA8-CD58-E543-BC52-ED53A8F36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52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Line 14">
              <a:extLst>
                <a:ext uri="{FF2B5EF4-FFF2-40B4-BE49-F238E27FC236}">
                  <a16:creationId xmlns:a16="http://schemas.microsoft.com/office/drawing/2014/main" id="{B23DE6A2-8F23-F548-B8DA-C1F6BED91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52"/>
              <a:ext cx="81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Line 15">
              <a:extLst>
                <a:ext uri="{FF2B5EF4-FFF2-40B4-BE49-F238E27FC236}">
                  <a16:creationId xmlns:a16="http://schemas.microsoft.com/office/drawing/2014/main" id="{7B4F745D-E248-2D48-AC33-F3A73D5EA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152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Oval 16">
              <a:extLst>
                <a:ext uri="{FF2B5EF4-FFF2-40B4-BE49-F238E27FC236}">
                  <a16:creationId xmlns:a16="http://schemas.microsoft.com/office/drawing/2014/main" id="{CFE81B94-48FE-8345-A430-DCA002905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56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3207" name="Oval 17">
              <a:extLst>
                <a:ext uri="{FF2B5EF4-FFF2-40B4-BE49-F238E27FC236}">
                  <a16:creationId xmlns:a16="http://schemas.microsoft.com/office/drawing/2014/main" id="{4D517C90-650B-7D4E-A502-C06D2A601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12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3208" name="Oval 18">
              <a:extLst>
                <a:ext uri="{FF2B5EF4-FFF2-40B4-BE49-F238E27FC236}">
                  <a16:creationId xmlns:a16="http://schemas.microsoft.com/office/drawing/2014/main" id="{4E11EAD7-CE1D-8048-9425-7BE5C354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16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3209" name="Oval 19">
              <a:extLst>
                <a:ext uri="{FF2B5EF4-FFF2-40B4-BE49-F238E27FC236}">
                  <a16:creationId xmlns:a16="http://schemas.microsoft.com/office/drawing/2014/main" id="{DCC8B91E-BD82-934B-A2C5-49CE410EE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44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3210" name="Text Box 20">
              <a:extLst>
                <a:ext uri="{FF2B5EF4-FFF2-40B4-BE49-F238E27FC236}">
                  <a16:creationId xmlns:a16="http://schemas.microsoft.com/office/drawing/2014/main" id="{33611E9B-6199-354A-A24C-8DA4B64C7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502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Gen </a:t>
              </a:r>
              <a:r>
                <a:rPr lang="en-US" altLang="en-US" sz="1800">
                  <a:latin typeface="Symbol" pitchFamily="2" charset="2"/>
                </a:rPr>
                <a:t>g</a:t>
              </a:r>
              <a:r>
                <a:rPr lang="en-US" altLang="en-US" sz="1800" baseline="-25000"/>
                <a:t>1</a:t>
              </a:r>
            </a:p>
          </p:txBody>
        </p:sp>
        <p:sp>
          <p:nvSpPr>
            <p:cNvPr id="93211" name="Text Box 21">
              <a:extLst>
                <a:ext uri="{FF2B5EF4-FFF2-40B4-BE49-F238E27FC236}">
                  <a16:creationId xmlns:a16="http://schemas.microsoft.com/office/drawing/2014/main" id="{868CCA67-20E9-AE40-9134-25318B66E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726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Gen </a:t>
              </a:r>
              <a:r>
                <a:rPr lang="en-US" altLang="en-US" sz="1800">
                  <a:latin typeface="Symbol" pitchFamily="2" charset="2"/>
                </a:rPr>
                <a:t>g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93212" name="Text Box 22">
              <a:extLst>
                <a:ext uri="{FF2B5EF4-FFF2-40B4-BE49-F238E27FC236}">
                  <a16:creationId xmlns:a16="http://schemas.microsoft.com/office/drawing/2014/main" id="{ADA21527-F3B9-9947-A200-4381768CF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102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Gen </a:t>
              </a:r>
              <a:r>
                <a:rPr lang="en-US" altLang="en-US" sz="1800">
                  <a:latin typeface="Symbol" pitchFamily="2" charset="2"/>
                </a:rPr>
                <a:t>g</a:t>
              </a:r>
              <a:r>
                <a:rPr lang="en-US" altLang="en-US" sz="1800" baseline="-25000"/>
                <a:t>3</a:t>
              </a:r>
            </a:p>
          </p:txBody>
        </p:sp>
      </p:grpSp>
      <p:sp>
        <p:nvSpPr>
          <p:cNvPr id="93196" name="Text Box 28">
            <a:extLst>
              <a:ext uri="{FF2B5EF4-FFF2-40B4-BE49-F238E27FC236}">
                <a16:creationId xmlns:a16="http://schemas.microsoft.com/office/drawing/2014/main" id="{2BC06BC4-2762-7B4C-9918-A3E84EAB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3733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Star and pancake networks are instances of Cayley graphs</a:t>
            </a:r>
          </a:p>
        </p:txBody>
      </p:sp>
      <p:sp>
        <p:nvSpPr>
          <p:cNvPr id="93197" name="Text Box 29">
            <a:extLst>
              <a:ext uri="{FF2B5EF4-FFF2-40B4-BE49-F238E27FC236}">
                <a16:creationId xmlns:a16="http://schemas.microsoft.com/office/drawing/2014/main" id="{7FFA2561-825D-AC47-A61C-40CF8E70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4495800" cy="2165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Cayley graph:</a:t>
            </a:r>
            <a:r>
              <a:rPr lang="en-US" altLang="en-US" sz="2000"/>
              <a:t> </a:t>
            </a: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 labels are from a group </a:t>
            </a:r>
            <a:r>
              <a:rPr lang="en-US" altLang="en-US" sz="2000" i="1"/>
              <a:t>G</a:t>
            </a:r>
            <a:r>
              <a:rPr lang="en-US" altLang="en-US" sz="2000"/>
              <a:t>, and a subset </a:t>
            </a:r>
            <a:r>
              <a:rPr lang="en-US" altLang="en-US" sz="2000" i="1"/>
              <a:t>S</a:t>
            </a:r>
            <a:r>
              <a:rPr lang="en-US" altLang="en-US" sz="2000"/>
              <a:t> of </a:t>
            </a:r>
            <a:r>
              <a:rPr lang="en-US" altLang="en-US" sz="2000" i="1"/>
              <a:t>G</a:t>
            </a:r>
            <a:r>
              <a:rPr lang="en-US" altLang="en-US" sz="2000"/>
              <a:t> defines the connectivity via the group operator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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 </a:t>
            </a:r>
            <a:r>
              <a:rPr lang="en-US" altLang="en-US" sz="2000" i="1"/>
              <a:t>x</a:t>
            </a:r>
            <a:r>
              <a:rPr lang="en-US" altLang="en-US" sz="2000"/>
              <a:t> is connected to node </a:t>
            </a:r>
            <a:r>
              <a:rPr lang="en-US" altLang="en-US" sz="2000" i="1"/>
              <a:t>y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iff </a:t>
            </a:r>
            <a:r>
              <a:rPr lang="en-US" altLang="en-US" sz="2000" i="1"/>
              <a:t>x</a:t>
            </a:r>
            <a:r>
              <a:rPr lang="en-US" altLang="en-US" sz="1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</a:t>
            </a:r>
            <a:r>
              <a:rPr lang="en-US" altLang="en-US" sz="10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  = </a:t>
            </a:r>
            <a:r>
              <a:rPr lang="en-US" altLang="en-US" sz="2000" i="1"/>
              <a:t>y</a:t>
            </a:r>
            <a:r>
              <a:rPr lang="en-US" altLang="en-US" sz="2000"/>
              <a:t> for some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</a:t>
            </a:r>
            <a:r>
              <a:rPr lang="en-US" altLang="en-US" sz="2000"/>
              <a:t> </a:t>
            </a:r>
            <a:r>
              <a:rPr lang="en-US" altLang="en-US" sz="2000" i="1"/>
              <a:t>S</a:t>
            </a:r>
          </a:p>
        </p:txBody>
      </p:sp>
      <p:sp>
        <p:nvSpPr>
          <p:cNvPr id="93198" name="Text Box 30">
            <a:extLst>
              <a:ext uri="{FF2B5EF4-FFF2-40B4-BE49-F238E27FC236}">
                <a16:creationId xmlns:a16="http://schemas.microsoft.com/office/drawing/2014/main" id="{5BBD48CD-0534-6B40-B5B2-4A9CEAD84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3733800" cy="13112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Elements of </a:t>
            </a:r>
            <a:r>
              <a:rPr lang="en-US" altLang="en-US" sz="2000" i="1"/>
              <a:t>S</a:t>
            </a:r>
            <a:r>
              <a:rPr lang="en-US" altLang="en-US" sz="2000"/>
              <a:t> are “generators” of </a:t>
            </a:r>
            <a:r>
              <a:rPr lang="en-US" altLang="en-US" sz="2000" i="1"/>
              <a:t>G</a:t>
            </a:r>
            <a:r>
              <a:rPr lang="en-US" altLang="en-US" sz="2000"/>
              <a:t> if every element of </a:t>
            </a:r>
            <a:r>
              <a:rPr lang="en-US" altLang="en-US" sz="2000" i="1"/>
              <a:t>G</a:t>
            </a:r>
            <a:r>
              <a:rPr lang="en-US" altLang="en-US" sz="2000"/>
              <a:t> can be expressed as a finite product of their powers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0F4BDF-4F7B-9D42-A1CF-37D3E39865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DE6811-CAC1-BC4F-A2F4-7FEB45C0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4212" name="Slide Number Placeholder 5">
            <a:extLst>
              <a:ext uri="{FF2B5EF4-FFF2-40B4-BE49-F238E27FC236}">
                <a16:creationId xmlns:a16="http://schemas.microsoft.com/office/drawing/2014/main" id="{E4AA726C-C8B2-F84D-87AC-61A4CB7B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9AA0177-949B-C74D-854B-30865D1ACC8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/>
          </a:p>
        </p:txBody>
      </p:sp>
      <p:sp>
        <p:nvSpPr>
          <p:cNvPr id="94213" name="Rectangle 2">
            <a:extLst>
              <a:ext uri="{FF2B5EF4-FFF2-40B4-BE49-F238E27FC236}">
                <a16:creationId xmlns:a16="http://schemas.microsoft.com/office/drawing/2014/main" id="{800F4A1E-6F88-C042-A02A-3CF977104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Star as a Cayley Network</a:t>
            </a:r>
          </a:p>
        </p:txBody>
      </p:sp>
      <p:sp>
        <p:nvSpPr>
          <p:cNvPr id="94214" name="Rectangle 3">
            <a:extLst>
              <a:ext uri="{FF2B5EF4-FFF2-40B4-BE49-F238E27FC236}">
                <a16:creationId xmlns:a16="http://schemas.microsoft.com/office/drawing/2014/main" id="{72E44A7B-4E82-594E-BE30-0C54ECEC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4215" name="Text Box 4">
            <a:extLst>
              <a:ext uri="{FF2B5EF4-FFF2-40B4-BE49-F238E27FC236}">
                <a16:creationId xmlns:a16="http://schemas.microsoft.com/office/drawing/2014/main" id="{8268FB65-FCED-A94D-ACDF-0D234574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181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16.3    </a:t>
            </a:r>
            <a:r>
              <a:rPr lang="en-US" altLang="en-US" sz="2000"/>
              <a:t>The four-dimensional star graph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216" name="Rectangle 5">
            <a:extLst>
              <a:ext uri="{FF2B5EF4-FFF2-40B4-BE49-F238E27FC236}">
                <a16:creationId xmlns:a16="http://schemas.microsoft.com/office/drawing/2014/main" id="{F7C7707B-4E2B-A548-95F7-6A74CCC2A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4217" name="Text Box 6">
            <a:extLst>
              <a:ext uri="{FF2B5EF4-FFF2-40B4-BE49-F238E27FC236}">
                <a16:creationId xmlns:a16="http://schemas.microsoft.com/office/drawing/2014/main" id="{68C20C89-9CDB-C249-966C-8924D05A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90600"/>
            <a:ext cx="3200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Four-dimensional star: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Group </a:t>
            </a:r>
            <a:r>
              <a:rPr lang="en-US" altLang="en-US" sz="2000" i="1"/>
              <a:t>G</a:t>
            </a:r>
            <a:r>
              <a:rPr lang="en-US" altLang="en-US" sz="2000"/>
              <a:t> of the permutations of {1, 2, 3, 4}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generators are the following permutations: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  2) (3) (4)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  3) (2) (4)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  4) (2) 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identity element 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(1) (2) (3) (4)</a:t>
            </a:r>
          </a:p>
        </p:txBody>
      </p:sp>
      <p:sp>
        <p:nvSpPr>
          <p:cNvPr id="94218" name="Rectangle 7">
            <a:extLst>
              <a:ext uri="{FF2B5EF4-FFF2-40B4-BE49-F238E27FC236}">
                <a16:creationId xmlns:a16="http://schemas.microsoft.com/office/drawing/2014/main" id="{DAB346D7-955F-E141-AD14-F27D5CC9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4219" name="Object 8">
            <a:extLst>
              <a:ext uri="{FF2B5EF4-FFF2-40B4-BE49-F238E27FC236}">
                <a16:creationId xmlns:a16="http://schemas.microsoft.com/office/drawing/2014/main" id="{00A4817F-FA5B-4B47-972A-C3FF78AAE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74725"/>
          <a:ext cx="57912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r:id="rId3" imgW="3111500" imgH="2463800" progId="MSDraw.Drawing.8.2">
                  <p:embed/>
                </p:oleObj>
              </mc:Choice>
              <mc:Fallback>
                <p:oleObj r:id="rId3" imgW="3111500" imgH="24638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4725"/>
                        <a:ext cx="579120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Text Box 9">
            <a:extLst>
              <a:ext uri="{FF2B5EF4-FFF2-40B4-BE49-F238E27FC236}">
                <a16:creationId xmlns:a16="http://schemas.microsoft.com/office/drawing/2014/main" id="{62962ABF-823B-244C-95A4-CF959C97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798513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(1  4) (2) (3)</a:t>
            </a:r>
          </a:p>
        </p:txBody>
      </p:sp>
      <p:sp>
        <p:nvSpPr>
          <p:cNvPr id="94221" name="Text Box 10">
            <a:extLst>
              <a:ext uri="{FF2B5EF4-FFF2-40B4-BE49-F238E27FC236}">
                <a16:creationId xmlns:a16="http://schemas.microsoft.com/office/drawing/2014/main" id="{D1DA4626-05A5-CD41-91B3-38768759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(1  3) (2) (4)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1C53A7C-9B12-DC4B-8898-9DC8F4E1CE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C904AF2-AA54-DD49-98D1-6BC8D7A4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6A08C18E-CFCC-AF41-B1D0-8CA9A3C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B9C8F5D-62F9-F04E-9171-BFC942B6756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/>
          </a:p>
        </p:txBody>
      </p:sp>
      <p:grpSp>
        <p:nvGrpSpPr>
          <p:cNvPr id="12293" name="Group 175">
            <a:extLst>
              <a:ext uri="{FF2B5EF4-FFF2-40B4-BE49-F238E27FC236}">
                <a16:creationId xmlns:a16="http://schemas.microsoft.com/office/drawing/2014/main" id="{833A80BB-8303-7F4E-88A8-6B749B50A94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7086600" cy="6248400"/>
            <a:chOff x="1315" y="-96"/>
            <a:chExt cx="4445" cy="4032"/>
          </a:xfrm>
        </p:grpSpPr>
        <p:pic>
          <p:nvPicPr>
            <p:cNvPr id="12298" name="Picture 166" descr="q6isq3xq3">
              <a:extLst>
                <a:ext uri="{FF2B5EF4-FFF2-40B4-BE49-F238E27FC236}">
                  <a16:creationId xmlns:a16="http://schemas.microsoft.com/office/drawing/2014/main" id="{B2248BB2-9017-0F4B-A034-72A4F88A9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-96"/>
              <a:ext cx="4368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299" name="Group 174">
              <a:extLst>
                <a:ext uri="{FF2B5EF4-FFF2-40B4-BE49-F238E27FC236}">
                  <a16:creationId xmlns:a16="http://schemas.microsoft.com/office/drawing/2014/main" id="{760C96FF-CB67-4641-B59F-FFD089F7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5" y="18"/>
              <a:ext cx="3020" cy="3913"/>
              <a:chOff x="1315" y="18"/>
              <a:chExt cx="3020" cy="3913"/>
            </a:xfrm>
          </p:grpSpPr>
          <p:sp>
            <p:nvSpPr>
              <p:cNvPr id="12300" name="Freeform 13">
                <a:extLst>
                  <a:ext uri="{FF2B5EF4-FFF2-40B4-BE49-F238E27FC236}">
                    <a16:creationId xmlns:a16="http://schemas.microsoft.com/office/drawing/2014/main" id="{0249FA6B-747F-F848-834B-960C64B89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8"/>
                <a:ext cx="1872" cy="1015"/>
              </a:xfrm>
              <a:custGeom>
                <a:avLst/>
                <a:gdLst>
                  <a:gd name="T0" fmla="*/ 242 w 1872"/>
                  <a:gd name="T1" fmla="*/ 942 h 1015"/>
                  <a:gd name="T2" fmla="*/ 231 w 1872"/>
                  <a:gd name="T3" fmla="*/ 878 h 1015"/>
                  <a:gd name="T4" fmla="*/ 1630 w 1872"/>
                  <a:gd name="T5" fmla="*/ 119 h 1015"/>
                  <a:gd name="T6" fmla="*/ 1685 w 1872"/>
                  <a:gd name="T7" fmla="*/ 165 h 10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" h="1015">
                    <a:moveTo>
                      <a:pt x="242" y="942"/>
                    </a:moveTo>
                    <a:cubicBezTo>
                      <a:pt x="240" y="931"/>
                      <a:pt x="0" y="1015"/>
                      <a:pt x="231" y="878"/>
                    </a:cubicBezTo>
                    <a:cubicBezTo>
                      <a:pt x="462" y="741"/>
                      <a:pt x="1388" y="238"/>
                      <a:pt x="1630" y="119"/>
                    </a:cubicBezTo>
                    <a:cubicBezTo>
                      <a:pt x="1872" y="0"/>
                      <a:pt x="1674" y="156"/>
                      <a:pt x="1685" y="165"/>
                    </a:cubicBezTo>
                  </a:path>
                </a:pathLst>
              </a:custGeom>
              <a:noFill/>
              <a:ln w="38100" cap="flat" cmpd="sng">
                <a:solidFill>
                  <a:srgbClr val="249224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4">
                <a:extLst>
                  <a:ext uri="{FF2B5EF4-FFF2-40B4-BE49-F238E27FC236}">
                    <a16:creationId xmlns:a16="http://schemas.microsoft.com/office/drawing/2014/main" id="{15D6D895-BB0A-E04A-B816-8D0DA1998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717"/>
                <a:ext cx="76" cy="3214"/>
              </a:xfrm>
              <a:custGeom>
                <a:avLst/>
                <a:gdLst>
                  <a:gd name="T0" fmla="*/ 67 w 76"/>
                  <a:gd name="T1" fmla="*/ 2958 h 3214"/>
                  <a:gd name="T2" fmla="*/ 12 w 76"/>
                  <a:gd name="T3" fmla="*/ 2986 h 3214"/>
                  <a:gd name="T4" fmla="*/ 3 w 76"/>
                  <a:gd name="T5" fmla="*/ 1587 h 3214"/>
                  <a:gd name="T6" fmla="*/ 12 w 76"/>
                  <a:gd name="T7" fmla="*/ 225 h 3214"/>
                  <a:gd name="T8" fmla="*/ 76 w 76"/>
                  <a:gd name="T9" fmla="*/ 234 h 3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3214">
                    <a:moveTo>
                      <a:pt x="67" y="2958"/>
                    </a:moveTo>
                    <a:cubicBezTo>
                      <a:pt x="58" y="2963"/>
                      <a:pt x="23" y="3214"/>
                      <a:pt x="12" y="2986"/>
                    </a:cubicBezTo>
                    <a:cubicBezTo>
                      <a:pt x="1" y="2758"/>
                      <a:pt x="3" y="2047"/>
                      <a:pt x="3" y="1587"/>
                    </a:cubicBezTo>
                    <a:cubicBezTo>
                      <a:pt x="3" y="1127"/>
                      <a:pt x="0" y="450"/>
                      <a:pt x="12" y="225"/>
                    </a:cubicBezTo>
                    <a:cubicBezTo>
                      <a:pt x="24" y="0"/>
                      <a:pt x="63" y="232"/>
                      <a:pt x="76" y="234"/>
                    </a:cubicBezTo>
                  </a:path>
                </a:pathLst>
              </a:custGeom>
              <a:noFill/>
              <a:ln w="38100" cap="flat" cmpd="sng">
                <a:solidFill>
                  <a:srgbClr val="CC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68">
                <a:extLst>
                  <a:ext uri="{FF2B5EF4-FFF2-40B4-BE49-F238E27FC236}">
                    <a16:creationId xmlns:a16="http://schemas.microsoft.com/office/drawing/2014/main" id="{DCB7F118-0547-CA45-8C5D-8FEFC3801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960"/>
                <a:ext cx="3020" cy="84"/>
              </a:xfrm>
              <a:custGeom>
                <a:avLst/>
                <a:gdLst>
                  <a:gd name="T0" fmla="*/ 317 w 3020"/>
                  <a:gd name="T1" fmla="*/ 0 h 84"/>
                  <a:gd name="T2" fmla="*/ 386 w 3020"/>
                  <a:gd name="T3" fmla="*/ 73 h 84"/>
                  <a:gd name="T4" fmla="*/ 2635 w 3020"/>
                  <a:gd name="T5" fmla="*/ 64 h 84"/>
                  <a:gd name="T6" fmla="*/ 2699 w 3020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20" h="84">
                    <a:moveTo>
                      <a:pt x="317" y="0"/>
                    </a:moveTo>
                    <a:cubicBezTo>
                      <a:pt x="329" y="12"/>
                      <a:pt x="0" y="62"/>
                      <a:pt x="386" y="73"/>
                    </a:cubicBezTo>
                    <a:cubicBezTo>
                      <a:pt x="772" y="84"/>
                      <a:pt x="2250" y="76"/>
                      <a:pt x="2635" y="64"/>
                    </a:cubicBezTo>
                    <a:cubicBezTo>
                      <a:pt x="3020" y="52"/>
                      <a:pt x="2686" y="13"/>
                      <a:pt x="2699" y="0"/>
                    </a:cubicBezTo>
                  </a:path>
                </a:pathLst>
              </a:custGeom>
              <a:noFill/>
              <a:ln w="38100" cap="flat" cmpd="sng">
                <a:solidFill>
                  <a:srgbClr val="E4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Oval 170">
                <a:extLst>
                  <a:ext uri="{FF2B5EF4-FFF2-40B4-BE49-F238E27FC236}">
                    <a16:creationId xmlns:a16="http://schemas.microsoft.com/office/drawing/2014/main" id="{24B7DBCC-217B-1D49-9A93-1B9876B6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4" name="Oval 171">
                <a:extLst>
                  <a:ext uri="{FF2B5EF4-FFF2-40B4-BE49-F238E27FC236}">
                    <a16:creationId xmlns:a16="http://schemas.microsoft.com/office/drawing/2014/main" id="{7F46FD24-15C1-B149-A5F5-B04BF05E8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5" name="Oval 172">
                <a:extLst>
                  <a:ext uri="{FF2B5EF4-FFF2-40B4-BE49-F238E27FC236}">
                    <a16:creationId xmlns:a16="http://schemas.microsoft.com/office/drawing/2014/main" id="{BDA7F01B-15D8-DC40-AC8C-3E5DDF16B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6" name="Oval 173">
                <a:extLst>
                  <a:ext uri="{FF2B5EF4-FFF2-40B4-BE49-F238E27FC236}">
                    <a16:creationId xmlns:a16="http://schemas.microsoft.com/office/drawing/2014/main" id="{0E1810CA-CB92-F240-806F-ACE76648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294" name="Text Box 4">
            <a:extLst>
              <a:ext uri="{FF2B5EF4-FFF2-40B4-BE49-F238E27FC236}">
                <a16:creationId xmlns:a16="http://schemas.microsoft.com/office/drawing/2014/main" id="{3B644D3A-9CC3-614B-8491-1234D5011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8288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Only sample wraparound links are shown to avoid clutter</a:t>
            </a:r>
            <a:endParaRPr lang="en-US" altLang="en-US" sz="2000" i="1"/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2B9ECB69-F475-CD44-A340-A7FA6E87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Rectangle 2">
            <a:extLst>
              <a:ext uri="{FF2B5EF4-FFF2-40B4-BE49-F238E27FC236}">
                <a16:creationId xmlns:a16="http://schemas.microsoft.com/office/drawing/2014/main" id="{901AB242-5D8B-9C4D-AF93-57822608F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2362200" cy="1066800"/>
          </a:xfrm>
        </p:spPr>
        <p:txBody>
          <a:bodyPr/>
          <a:lstStyle/>
          <a:p>
            <a:pPr eaLnBrk="1" hangingPunct="1"/>
            <a:r>
              <a:rPr lang="en-US" altLang="en-US" sz="2800"/>
              <a:t>The 64-Node Hypercube </a:t>
            </a:r>
          </a:p>
        </p:txBody>
      </p:sp>
      <p:sp>
        <p:nvSpPr>
          <p:cNvPr id="12297" name="Text Box 169">
            <a:extLst>
              <a:ext uri="{FF2B5EF4-FFF2-40B4-BE49-F238E27FC236}">
                <a16:creationId xmlns:a16="http://schemas.microsoft.com/office/drawing/2014/main" id="{DEE75585-3544-8948-A6D6-D73C5B5D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828800" cy="16160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Isomorphic to the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/>
              <a:t> 4 3D torus (each has    64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/>
              <a:t> 6/2 links)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EBCA0F-05EB-2B41-8025-B369905E0B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1B9349-D708-6146-886A-0EB16153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5236" name="Slide Number Placeholder 5">
            <a:extLst>
              <a:ext uri="{FF2B5EF4-FFF2-40B4-BE49-F238E27FC236}">
                <a16:creationId xmlns:a16="http://schemas.microsoft.com/office/drawing/2014/main" id="{D8B4DD92-7CFA-B54C-9330-9F36962F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4DB49A6-3CCD-8845-9AD3-20FC72F830B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/>
          </a:p>
        </p:txBody>
      </p:sp>
      <p:sp>
        <p:nvSpPr>
          <p:cNvPr id="95237" name="Rectangle 2">
            <a:extLst>
              <a:ext uri="{FF2B5EF4-FFF2-40B4-BE49-F238E27FC236}">
                <a16:creationId xmlns:a16="http://schemas.microsoft.com/office/drawing/2014/main" id="{7070668B-0F7B-7E4D-BD27-54DE168A2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16.3  Ring-Based Networks</a:t>
            </a:r>
          </a:p>
        </p:txBody>
      </p:sp>
      <p:sp>
        <p:nvSpPr>
          <p:cNvPr id="95238" name="Rectangle 4">
            <a:extLst>
              <a:ext uri="{FF2B5EF4-FFF2-40B4-BE49-F238E27FC236}">
                <a16:creationId xmlns:a16="http://schemas.microsoft.com/office/drawing/2014/main" id="{F57EA483-5EE8-B047-A0D6-39FFCE4E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FB0F0457-19F3-CF49-9FAA-B5DE0FDB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40" name="Rectangle 12">
            <a:extLst>
              <a:ext uri="{FF2B5EF4-FFF2-40B4-BE49-F238E27FC236}">
                <a16:creationId xmlns:a16="http://schemas.microsoft.com/office/drawing/2014/main" id="{9A91FAFC-D6BA-EB45-9628-59CD7809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41" name="Text Box 3">
            <a:extLst>
              <a:ext uri="{FF2B5EF4-FFF2-40B4-BE49-F238E27FC236}">
                <a16:creationId xmlns:a16="http://schemas.microsoft.com/office/drawing/2014/main" id="{EAC24444-2875-F441-B0AC-BC344C4E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0"/>
            <a:ext cx="6781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16.5    </a:t>
            </a:r>
            <a:r>
              <a:rPr lang="en-US" altLang="en-US" sz="2000"/>
              <a:t>A 64-node ring-of-rings architecture composed of eight 8-node local rings and one second-level ring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5242" name="Text Box 13">
            <a:extLst>
              <a:ext uri="{FF2B5EF4-FFF2-40B4-BE49-F238E27FC236}">
                <a16:creationId xmlns:a16="http://schemas.microsoft.com/office/drawing/2014/main" id="{F555B453-99CB-2640-B206-EDA36492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228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Rings are simple, but have low performance and lack robustness</a:t>
            </a:r>
            <a:endParaRPr lang="en-US" altLang="en-US" sz="2000" i="1" baseline="-25000"/>
          </a:p>
        </p:txBody>
      </p:sp>
      <p:graphicFrame>
        <p:nvGraphicFramePr>
          <p:cNvPr id="95243" name="Object 16">
            <a:extLst>
              <a:ext uri="{FF2B5EF4-FFF2-40B4-BE49-F238E27FC236}">
                <a16:creationId xmlns:a16="http://schemas.microsoft.com/office/drawing/2014/main" id="{9DBE6112-E98B-B74A-A3EE-C53ABF1EEC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66800"/>
          <a:ext cx="6858000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r:id="rId3" imgW="3822700" imgH="2438400" progId="MSDraw.Drawing.8.2">
                  <p:embed/>
                </p:oleObj>
              </mc:Choice>
              <mc:Fallback>
                <p:oleObj r:id="rId3" imgW="3822700" imgH="24384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6858000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Text Box 18">
            <a:extLst>
              <a:ext uri="{FF2B5EF4-FFF2-40B4-BE49-F238E27FC236}">
                <a16:creationId xmlns:a16="http://schemas.microsoft.com/office/drawing/2014/main" id="{07958FB0-27E7-6546-8AFC-0083602D8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2286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Hence, a variety of multilevel and augmented ring networks have been proposed</a:t>
            </a:r>
            <a:endParaRPr lang="en-US" altLang="en-US" sz="2000" i="1" baseline="-250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1F95DD-8433-BC4B-BA6B-9F8350015C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C74B63-B95C-CB46-97B9-8E0B6F5E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6260" name="Slide Number Placeholder 5">
            <a:extLst>
              <a:ext uri="{FF2B5EF4-FFF2-40B4-BE49-F238E27FC236}">
                <a16:creationId xmlns:a16="http://schemas.microsoft.com/office/drawing/2014/main" id="{8CE9D4FF-6D7D-644C-936C-78C690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586F278-F97B-5340-BD08-BF3EBC81831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/>
          </a:p>
        </p:txBody>
      </p:sp>
      <p:sp>
        <p:nvSpPr>
          <p:cNvPr id="96261" name="Rectangle 2">
            <a:extLst>
              <a:ext uri="{FF2B5EF4-FFF2-40B4-BE49-F238E27FC236}">
                <a16:creationId xmlns:a16="http://schemas.microsoft.com/office/drawing/2014/main" id="{0D74FE89-562E-AF48-861B-F3449785F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14600" cy="1066800"/>
          </a:xfrm>
        </p:spPr>
        <p:txBody>
          <a:bodyPr/>
          <a:lstStyle/>
          <a:p>
            <a:pPr eaLnBrk="1" hangingPunct="1"/>
            <a:r>
              <a:rPr lang="en-US" altLang="en-US" sz="2800"/>
              <a:t>Chordal Ring Networks</a:t>
            </a:r>
          </a:p>
        </p:txBody>
      </p:sp>
      <p:sp>
        <p:nvSpPr>
          <p:cNvPr id="96262" name="Rectangle 3">
            <a:extLst>
              <a:ext uri="{FF2B5EF4-FFF2-40B4-BE49-F238E27FC236}">
                <a16:creationId xmlns:a16="http://schemas.microsoft.com/office/drawing/2014/main" id="{8FDEDA85-0EFF-E943-97CD-6AAC505F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3" name="Rectangle 4">
            <a:extLst>
              <a:ext uri="{FF2B5EF4-FFF2-40B4-BE49-F238E27FC236}">
                <a16:creationId xmlns:a16="http://schemas.microsoft.com/office/drawing/2014/main" id="{733F3E51-BA2D-3049-8E97-8A335DD9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4" name="Text Box 6">
            <a:extLst>
              <a:ext uri="{FF2B5EF4-FFF2-40B4-BE49-F238E27FC236}">
                <a16:creationId xmlns:a16="http://schemas.microsoft.com/office/drawing/2014/main" id="{89FC5C75-5011-2A45-A526-ADB4A673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2362200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16.6   </a:t>
            </a:r>
            <a:r>
              <a:rPr lang="en-US" altLang="en-US" sz="2000"/>
              <a:t>Unidirectional ring, two chordal rings, and node connectivity in general.</a:t>
            </a:r>
          </a:p>
        </p:txBody>
      </p:sp>
      <p:sp>
        <p:nvSpPr>
          <p:cNvPr id="96265" name="Rectangle 7">
            <a:extLst>
              <a:ext uri="{FF2B5EF4-FFF2-40B4-BE49-F238E27FC236}">
                <a16:creationId xmlns:a16="http://schemas.microsoft.com/office/drawing/2014/main" id="{F9C90E57-80AD-9D45-B7A7-48749B8E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6" name="Rectangle 13">
            <a:extLst>
              <a:ext uri="{FF2B5EF4-FFF2-40B4-BE49-F238E27FC236}">
                <a16:creationId xmlns:a16="http://schemas.microsoft.com/office/drawing/2014/main" id="{26991725-6E3D-604A-87F7-676CC9BF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7" name="Text Box 15">
            <a:extLst>
              <a:ext uri="{FF2B5EF4-FFF2-40B4-BE49-F238E27FC236}">
                <a16:creationId xmlns:a16="http://schemas.microsoft.com/office/drawing/2014/main" id="{7DE391D4-CCD0-7849-B314-3DA60588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2362200" cy="13112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Given one chord type </a:t>
            </a:r>
            <a:r>
              <a:rPr lang="en-US" altLang="en-US" sz="2000" i="1"/>
              <a:t>s</a:t>
            </a:r>
            <a:r>
              <a:rPr lang="en-US" altLang="en-US" sz="2000"/>
              <a:t>, the optimal length for </a:t>
            </a:r>
            <a:r>
              <a:rPr lang="en-US" altLang="en-US" sz="2000" i="1"/>
              <a:t>s</a:t>
            </a:r>
            <a:r>
              <a:rPr lang="en-US" altLang="en-US" sz="2000"/>
              <a:t> is approximately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 </a:t>
            </a:r>
            <a:endParaRPr lang="en-US" altLang="en-US" sz="2000" i="1"/>
          </a:p>
        </p:txBody>
      </p:sp>
      <p:sp>
        <p:nvSpPr>
          <p:cNvPr id="96268" name="Rectangle 19">
            <a:extLst>
              <a:ext uri="{FF2B5EF4-FFF2-40B4-BE49-F238E27FC236}">
                <a16:creationId xmlns:a16="http://schemas.microsoft.com/office/drawing/2014/main" id="{64322C5D-4B0D-AE45-A9A9-A3AA4CB2F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9" name="Rectangle 23">
            <a:extLst>
              <a:ext uri="{FF2B5EF4-FFF2-40B4-BE49-F238E27FC236}">
                <a16:creationId xmlns:a16="http://schemas.microsoft.com/office/drawing/2014/main" id="{623D1FF7-540E-DB4E-8798-9BCC5AA1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6270" name="Object 22">
            <a:extLst>
              <a:ext uri="{FF2B5EF4-FFF2-40B4-BE49-F238E27FC236}">
                <a16:creationId xmlns:a16="http://schemas.microsoft.com/office/drawing/2014/main" id="{D3682558-CE76-3744-87B6-AE52A6B84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52400"/>
          <a:ext cx="5951538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r:id="rId3" imgW="4927600" imgH="5168900" progId="MSDraw.Drawing.8.2">
                  <p:embed/>
                </p:oleObj>
              </mc:Choice>
              <mc:Fallback>
                <p:oleObj r:id="rId3" imgW="4927600" imgH="5168900" progId="MSDraw.Drawing.8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"/>
                        <a:ext cx="5951538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1" name="Text Box 24">
            <a:extLst>
              <a:ext uri="{FF2B5EF4-FFF2-40B4-BE49-F238E27FC236}">
                <a16:creationId xmlns:a16="http://schemas.microsoft.com/office/drawing/2014/main" id="{1BD0D7E5-9876-6E4E-8555-2774A20D0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23622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 algorithm: Greedy routing</a:t>
            </a:r>
            <a:endParaRPr lang="en-US" altLang="en-US" sz="2000" i="1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76B8F6F-9582-3841-9D3C-FD16C67070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F7111B-FB6B-EB4C-B367-AACD331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7284" name="Slide Number Placeholder 5">
            <a:extLst>
              <a:ext uri="{FF2B5EF4-FFF2-40B4-BE49-F238E27FC236}">
                <a16:creationId xmlns:a16="http://schemas.microsoft.com/office/drawing/2014/main" id="{E0AAAACF-6B07-3849-BACB-BCAAF8A0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E94770F-60CA-A247-97E6-6CEBD942975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/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26B0DCC1-83B5-4243-8BF8-F646907AD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Chordal Rings Compared to Torus Networks</a:t>
            </a:r>
          </a:p>
        </p:txBody>
      </p:sp>
      <p:sp>
        <p:nvSpPr>
          <p:cNvPr id="97286" name="Rectangle 3">
            <a:extLst>
              <a:ext uri="{FF2B5EF4-FFF2-40B4-BE49-F238E27FC236}">
                <a16:creationId xmlns:a16="http://schemas.microsoft.com/office/drawing/2014/main" id="{68080C38-8E5A-734B-90BA-19514236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87" name="Rectangle 4">
            <a:extLst>
              <a:ext uri="{FF2B5EF4-FFF2-40B4-BE49-F238E27FC236}">
                <a16:creationId xmlns:a16="http://schemas.microsoft.com/office/drawing/2014/main" id="{2BC94FC9-AF88-0749-8CED-358369F0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88" name="Text Box 5">
            <a:extLst>
              <a:ext uri="{FF2B5EF4-FFF2-40B4-BE49-F238E27FC236}">
                <a16:creationId xmlns:a16="http://schemas.microsoft.com/office/drawing/2014/main" id="{71F00B8E-83D9-DC42-A40F-3764D8F1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00400"/>
            <a:ext cx="4953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16.7   </a:t>
            </a:r>
            <a:r>
              <a:rPr lang="en-US" altLang="en-US" sz="2000"/>
              <a:t>Chordal rings redrawn to show their similarity to torus networks.</a:t>
            </a:r>
          </a:p>
        </p:txBody>
      </p:sp>
      <p:sp>
        <p:nvSpPr>
          <p:cNvPr id="97289" name="Rectangle 6">
            <a:extLst>
              <a:ext uri="{FF2B5EF4-FFF2-40B4-BE49-F238E27FC236}">
                <a16:creationId xmlns:a16="http://schemas.microsoft.com/office/drawing/2014/main" id="{FF2C4E4C-5FA8-B140-BE11-B50E8E6A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0" name="Rectangle 7">
            <a:extLst>
              <a:ext uri="{FF2B5EF4-FFF2-40B4-BE49-F238E27FC236}">
                <a16:creationId xmlns:a16="http://schemas.microsoft.com/office/drawing/2014/main" id="{536370F5-F61B-2C4E-8042-40ECB283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1" name="Rectangle 9">
            <a:extLst>
              <a:ext uri="{FF2B5EF4-FFF2-40B4-BE49-F238E27FC236}">
                <a16:creationId xmlns:a16="http://schemas.microsoft.com/office/drawing/2014/main" id="{790E0C81-226A-504C-A6E3-14ACF392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2" name="Rectangle 10">
            <a:extLst>
              <a:ext uri="{FF2B5EF4-FFF2-40B4-BE49-F238E27FC236}">
                <a16:creationId xmlns:a16="http://schemas.microsoft.com/office/drawing/2014/main" id="{BE33AB9B-0E82-8643-9636-97FEFC9E2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3" name="Text Box 12">
            <a:extLst>
              <a:ext uri="{FF2B5EF4-FFF2-40B4-BE49-F238E27FC236}">
                <a16:creationId xmlns:a16="http://schemas.microsoft.com/office/drawing/2014/main" id="{60C70AF3-3E88-1B40-975D-3F71B4ED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2133600" cy="2835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ILLIAC IV interconnection scheme, often described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8 mesh or torus, was really a 64-node chordal ring with skip distance 8.</a:t>
            </a:r>
            <a:endParaRPr lang="en-US" altLang="en-US" sz="2000" i="1"/>
          </a:p>
        </p:txBody>
      </p:sp>
      <p:sp>
        <p:nvSpPr>
          <p:cNvPr id="97294" name="Rectangle 14">
            <a:extLst>
              <a:ext uri="{FF2B5EF4-FFF2-40B4-BE49-F238E27FC236}">
                <a16:creationId xmlns:a16="http://schemas.microsoft.com/office/drawing/2014/main" id="{59292E30-F1E8-2146-8582-DB1B2047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7295" name="Object 13">
            <a:extLst>
              <a:ext uri="{FF2B5EF4-FFF2-40B4-BE49-F238E27FC236}">
                <a16:creationId xmlns:a16="http://schemas.microsoft.com/office/drawing/2014/main" id="{ADE6F56B-FC8F-9240-BB44-1EA92F67F6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990600"/>
          <a:ext cx="55626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r:id="rId3" imgW="2832100" imgH="1168400" progId="MSDraw.Drawing.8.2">
                  <p:embed/>
                </p:oleObj>
              </mc:Choice>
              <mc:Fallback>
                <p:oleObj r:id="rId3" imgW="2832100" imgH="11684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556260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296" name="Group 16">
            <a:extLst>
              <a:ext uri="{FF2B5EF4-FFF2-40B4-BE49-F238E27FC236}">
                <a16:creationId xmlns:a16="http://schemas.microsoft.com/office/drawing/2014/main" id="{74214438-C0F0-4F42-B141-4C7246532875}"/>
              </a:ext>
            </a:extLst>
          </p:cNvPr>
          <p:cNvGrpSpPr>
            <a:grpSpLocks/>
          </p:cNvGrpSpPr>
          <p:nvPr/>
        </p:nvGrpSpPr>
        <p:grpSpPr bwMode="auto">
          <a:xfrm>
            <a:off x="0" y="3962400"/>
            <a:ext cx="9144000" cy="2119313"/>
            <a:chOff x="0" y="2544"/>
            <a:chExt cx="5760" cy="1335"/>
          </a:xfrm>
        </p:grpSpPr>
        <p:sp>
          <p:nvSpPr>
            <p:cNvPr id="97297" name="Text Box 8">
              <a:extLst>
                <a:ext uri="{FF2B5EF4-FFF2-40B4-BE49-F238E27FC236}">
                  <a16:creationId xmlns:a16="http://schemas.microsoft.com/office/drawing/2014/main" id="{FDE2081F-866B-3A43-AF78-BA255C924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76"/>
              <a:ext cx="4800" cy="90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 class of chordal rings, studied at UCSB (two-part paper in </a:t>
              </a:r>
              <a:r>
                <a:rPr lang="en-US" altLang="en-US" sz="2000" i="1"/>
                <a:t>IEEE TPDS</a:t>
              </a:r>
              <a:r>
                <a:rPr lang="en-US" altLang="en-US" sz="2000"/>
                <a:t>, August 2005) have a diameter of </a:t>
              </a:r>
              <a:r>
                <a:rPr lang="en-US" altLang="en-US" sz="2000" i="1"/>
                <a:t>D</a:t>
              </a:r>
              <a:r>
                <a:rPr lang="en-US" altLang="en-US" sz="2000"/>
                <a:t>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Perfect difference {0, 1, 3}: All numbers in the range 1-6 mod 7 can be formed as the difference of two numbers in the set.  </a:t>
              </a:r>
              <a:endParaRPr lang="en-US" altLang="en-US" sz="2000" i="1"/>
            </a:p>
          </p:txBody>
        </p:sp>
        <p:sp>
          <p:nvSpPr>
            <p:cNvPr id="97298" name="Rectangle 15">
              <a:extLst>
                <a:ext uri="{FF2B5EF4-FFF2-40B4-BE49-F238E27FC236}">
                  <a16:creationId xmlns:a16="http://schemas.microsoft.com/office/drawing/2014/main" id="{ADF27321-E272-A445-830B-420B8584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57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cs typeface="Arial" panose="020B0604020202020204" pitchFamily="34" charset="0"/>
                </a:rPr>
                <a:t>Perfect Difference Networks</a:t>
              </a: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96EADF6-DF3F-8B43-AF1A-3E6A9498F8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DF506D-8E0D-864A-A43A-31CF1B6E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8308" name="Slide Number Placeholder 5">
            <a:extLst>
              <a:ext uri="{FF2B5EF4-FFF2-40B4-BE49-F238E27FC236}">
                <a16:creationId xmlns:a16="http://schemas.microsoft.com/office/drawing/2014/main" id="{3179DEBF-9DD9-CE44-87B9-FB93D4DE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2ABFA28-258C-3443-A922-A3857C48F5A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/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833C0460-95AC-AC4D-8053-38BA2B95D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Periodically Regular Chordal Rings</a:t>
            </a:r>
          </a:p>
        </p:txBody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CFCB9FA9-6B71-2242-9848-FA44C6578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1" name="Rectangle 4">
            <a:extLst>
              <a:ext uri="{FF2B5EF4-FFF2-40B4-BE49-F238E27FC236}">
                <a16:creationId xmlns:a16="http://schemas.microsoft.com/office/drawing/2014/main" id="{EFFF62ED-A852-B64E-BA72-3530999E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2" name="Text Box 5">
            <a:extLst>
              <a:ext uri="{FF2B5EF4-FFF2-40B4-BE49-F238E27FC236}">
                <a16:creationId xmlns:a16="http://schemas.microsoft.com/office/drawing/2014/main" id="{EF2BC664-BAFA-4A48-9BB2-7B47F557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48200"/>
            <a:ext cx="5257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16.8   </a:t>
            </a:r>
            <a:r>
              <a:rPr lang="en-US" altLang="en-US" sz="2000"/>
              <a:t>Periodically regular chordal ring.</a:t>
            </a:r>
          </a:p>
        </p:txBody>
      </p:sp>
      <p:sp>
        <p:nvSpPr>
          <p:cNvPr id="98313" name="Rectangle 6">
            <a:extLst>
              <a:ext uri="{FF2B5EF4-FFF2-40B4-BE49-F238E27FC236}">
                <a16:creationId xmlns:a16="http://schemas.microsoft.com/office/drawing/2014/main" id="{8237EEC9-BCD0-B947-BD2A-15C707C6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4" name="Rectangle 7">
            <a:extLst>
              <a:ext uri="{FF2B5EF4-FFF2-40B4-BE49-F238E27FC236}">
                <a16:creationId xmlns:a16="http://schemas.microsoft.com/office/drawing/2014/main" id="{5457FB24-3890-2349-9DD4-03D31DE8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5" name="Rectangle 8">
            <a:extLst>
              <a:ext uri="{FF2B5EF4-FFF2-40B4-BE49-F238E27FC236}">
                <a16:creationId xmlns:a16="http://schemas.microsoft.com/office/drawing/2014/main" id="{5DF5550A-0F5E-EF49-86F0-8CCEB7D7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6" name="Rectangle 9">
            <a:extLst>
              <a:ext uri="{FF2B5EF4-FFF2-40B4-BE49-F238E27FC236}">
                <a16:creationId xmlns:a16="http://schemas.microsoft.com/office/drawing/2014/main" id="{5BEE6221-2F59-164F-953E-FB77D5BF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7" name="Text Box 10">
            <a:extLst>
              <a:ext uri="{FF2B5EF4-FFF2-40B4-BE49-F238E27FC236}">
                <a16:creationId xmlns:a16="http://schemas.microsoft.com/office/drawing/2014/main" id="{A7DE2B42-8CE2-6D45-9EB1-4DC5D74D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57800"/>
            <a:ext cx="69342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Modified greedy routing: first route to the head of a group; then use pure greedy routing</a:t>
            </a:r>
            <a:endParaRPr lang="en-US" altLang="en-US" sz="2000" i="1"/>
          </a:p>
        </p:txBody>
      </p:sp>
      <p:sp>
        <p:nvSpPr>
          <p:cNvPr id="98318" name="Rectangle 11">
            <a:extLst>
              <a:ext uri="{FF2B5EF4-FFF2-40B4-BE49-F238E27FC236}">
                <a16:creationId xmlns:a16="http://schemas.microsoft.com/office/drawing/2014/main" id="{94A0DEFE-145D-7646-BCD3-3594A24C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9" name="Rectangle 17">
            <a:extLst>
              <a:ext uri="{FF2B5EF4-FFF2-40B4-BE49-F238E27FC236}">
                <a16:creationId xmlns:a16="http://schemas.microsoft.com/office/drawing/2014/main" id="{A9FAFEF8-8A1D-3746-9810-CAC7E03A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8320" name="Object 16">
            <a:extLst>
              <a:ext uri="{FF2B5EF4-FFF2-40B4-BE49-F238E27FC236}">
                <a16:creationId xmlns:a16="http://schemas.microsoft.com/office/drawing/2014/main" id="{55C385EB-6542-0F4E-9E5A-931534451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876300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r:id="rId3" imgW="5283200" imgH="2349500" progId="MSDraw.Drawing.8.2">
                  <p:embed/>
                </p:oleObj>
              </mc:Choice>
              <mc:Fallback>
                <p:oleObj r:id="rId3" imgW="5283200" imgH="23495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76300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87001E-4C63-A24C-91AD-B2DCB53384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4D6ABB-E6A6-BA4B-B85E-FBC844B1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99332" name="Slide Number Placeholder 5">
            <a:extLst>
              <a:ext uri="{FF2B5EF4-FFF2-40B4-BE49-F238E27FC236}">
                <a16:creationId xmlns:a16="http://schemas.microsoft.com/office/drawing/2014/main" id="{BFE42915-6296-5141-BC17-33F4CB35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851EE9D-B0A8-ED42-8C25-1B76C409236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/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8C6E5714-5091-F94A-865F-C49BBEE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5626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Some Properties of PRC Rings</a:t>
            </a:r>
          </a:p>
        </p:txBody>
      </p:sp>
      <p:sp>
        <p:nvSpPr>
          <p:cNvPr id="99334" name="Rectangle 3">
            <a:extLst>
              <a:ext uri="{FF2B5EF4-FFF2-40B4-BE49-F238E27FC236}">
                <a16:creationId xmlns:a16="http://schemas.microsoft.com/office/drawing/2014/main" id="{69B88C0B-4CB8-3D42-B1AD-82F75A8E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5" name="Rectangle 4">
            <a:extLst>
              <a:ext uri="{FF2B5EF4-FFF2-40B4-BE49-F238E27FC236}">
                <a16:creationId xmlns:a16="http://schemas.microsoft.com/office/drawing/2014/main" id="{8462E82C-E0AB-644D-9A50-D54D7633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6" name="Text Box 5">
            <a:extLst>
              <a:ext uri="{FF2B5EF4-FFF2-40B4-BE49-F238E27FC236}">
                <a16:creationId xmlns:a16="http://schemas.microsoft.com/office/drawing/2014/main" id="{DE164C6A-F3E6-C04B-8C06-1AECA4C3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4267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16.9   </a:t>
            </a:r>
            <a:r>
              <a:rPr lang="en-US" altLang="en-US" sz="2000"/>
              <a:t>VLSI layout for a 64-node periodically regular chordal ring.</a:t>
            </a:r>
          </a:p>
        </p:txBody>
      </p:sp>
      <p:sp>
        <p:nvSpPr>
          <p:cNvPr id="99337" name="Rectangle 6">
            <a:extLst>
              <a:ext uri="{FF2B5EF4-FFF2-40B4-BE49-F238E27FC236}">
                <a16:creationId xmlns:a16="http://schemas.microsoft.com/office/drawing/2014/main" id="{E15989F9-D5A7-104C-9260-1B9B2EBC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8" name="Rectangle 7">
            <a:extLst>
              <a:ext uri="{FF2B5EF4-FFF2-40B4-BE49-F238E27FC236}">
                <a16:creationId xmlns:a16="http://schemas.microsoft.com/office/drawing/2014/main" id="{CEA610A4-6AE3-5D46-A748-F67882DE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9" name="Rectangle 9">
            <a:extLst>
              <a:ext uri="{FF2B5EF4-FFF2-40B4-BE49-F238E27FC236}">
                <a16:creationId xmlns:a16="http://schemas.microsoft.com/office/drawing/2014/main" id="{FB86B906-919E-6D47-AD00-40F89DF26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40" name="Rectangle 11">
            <a:extLst>
              <a:ext uri="{FF2B5EF4-FFF2-40B4-BE49-F238E27FC236}">
                <a16:creationId xmlns:a16="http://schemas.microsoft.com/office/drawing/2014/main" id="{79F970EF-7647-3B4C-8DC6-239D7486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41" name="Rectangle 12">
            <a:extLst>
              <a:ext uri="{FF2B5EF4-FFF2-40B4-BE49-F238E27FC236}">
                <a16:creationId xmlns:a16="http://schemas.microsoft.com/office/drawing/2014/main" id="{91B5546D-7D08-4A4B-98ED-52A32F94C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42" name="Rectangle 16">
            <a:extLst>
              <a:ext uri="{FF2B5EF4-FFF2-40B4-BE49-F238E27FC236}">
                <a16:creationId xmlns:a16="http://schemas.microsoft.com/office/drawing/2014/main" id="{A1FB6E50-B1B3-3149-A459-8E35AF42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9343" name="Object 15">
            <a:extLst>
              <a:ext uri="{FF2B5EF4-FFF2-40B4-BE49-F238E27FC236}">
                <a16:creationId xmlns:a16="http://schemas.microsoft.com/office/drawing/2014/main" id="{98BB88B5-9D46-1A4C-AE7F-286FE1535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556260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r:id="rId3" imgW="4381500" imgH="2197100" progId="MSDraw.Drawing.8.2">
                  <p:embed/>
                </p:oleObj>
              </mc:Choice>
              <mc:Fallback>
                <p:oleObj r:id="rId3" imgW="4381500" imgH="21971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5562600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4" name="Text Box 10">
            <a:extLst>
              <a:ext uri="{FF2B5EF4-FFF2-40B4-BE49-F238E27FC236}">
                <a16:creationId xmlns:a16="http://schemas.microsoft.com/office/drawing/2014/main" id="{8156BF57-4AC4-0145-882B-83624805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2971800" cy="16160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Remove some skip links for cost-performance tradeoff; similar in nature to CCC network with longer cycles</a:t>
            </a:r>
            <a:endParaRPr lang="en-US" altLang="en-US" sz="2000" i="1"/>
          </a:p>
        </p:txBody>
      </p:sp>
      <p:grpSp>
        <p:nvGrpSpPr>
          <p:cNvPr id="99345" name="Group 20">
            <a:extLst>
              <a:ext uri="{FF2B5EF4-FFF2-40B4-BE49-F238E27FC236}">
                <a16:creationId xmlns:a16="http://schemas.microsoft.com/office/drawing/2014/main" id="{243DA7DD-FD26-0D47-A371-656616C88EF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0"/>
            <a:ext cx="5410200" cy="6629400"/>
            <a:chOff x="2256" y="0"/>
            <a:chExt cx="3408" cy="4176"/>
          </a:xfrm>
        </p:grpSpPr>
        <p:sp>
          <p:nvSpPr>
            <p:cNvPr id="99346" name="Text Box 14">
              <a:extLst>
                <a:ext uri="{FF2B5EF4-FFF2-40B4-BE49-F238E27FC236}">
                  <a16:creationId xmlns:a16="http://schemas.microsoft.com/office/drawing/2014/main" id="{6BCF9CEC-1BAE-7548-B91D-C33026682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880"/>
              <a:ext cx="1488" cy="82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16.10   </a:t>
              </a:r>
              <a:r>
                <a:rPr lang="en-US" altLang="en-US" sz="2000"/>
                <a:t>A PRC ring redrawn as a butterfly- or ADM-like network.</a:t>
              </a:r>
            </a:p>
          </p:txBody>
        </p:sp>
        <p:graphicFrame>
          <p:nvGraphicFramePr>
            <p:cNvPr id="99347" name="Object 17">
              <a:extLst>
                <a:ext uri="{FF2B5EF4-FFF2-40B4-BE49-F238E27FC236}">
                  <a16:creationId xmlns:a16="http://schemas.microsoft.com/office/drawing/2014/main" id="{559A1054-B789-884F-810E-1E8CF1EFA4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0"/>
            <a:ext cx="2016" cy="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9" r:id="rId5" imgW="2717800" imgH="5829300" progId="MSDraw.Drawing.8.2">
                    <p:embed/>
                  </p:oleObj>
                </mc:Choice>
                <mc:Fallback>
                  <p:oleObj r:id="rId5" imgW="2717800" imgH="5829300" progId="MSDraw.Drawing.8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0"/>
                          <a:ext cx="2016" cy="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9C5AF2-8D55-E34D-86CB-BAA5332B1A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2C01B9F-B04B-FB40-9372-F3A1988E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0356" name="Slide Number Placeholder 5">
            <a:extLst>
              <a:ext uri="{FF2B5EF4-FFF2-40B4-BE49-F238E27FC236}">
                <a16:creationId xmlns:a16="http://schemas.microsoft.com/office/drawing/2014/main" id="{2664D7FC-006D-4041-BEFD-D29590BB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110C161-D594-F548-8F71-26FA09DCB1B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/>
          </a:p>
        </p:txBody>
      </p:sp>
      <p:sp>
        <p:nvSpPr>
          <p:cNvPr id="100357" name="Rectangle 2">
            <a:extLst>
              <a:ext uri="{FF2B5EF4-FFF2-40B4-BE49-F238E27FC236}">
                <a16:creationId xmlns:a16="http://schemas.microsoft.com/office/drawing/2014/main" id="{3AE87DF0-4055-5846-BFC1-1D24022F7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3200"/>
              <a:t>16.4  Composite or Hybrid Networks</a:t>
            </a:r>
          </a:p>
        </p:txBody>
      </p:sp>
      <p:sp>
        <p:nvSpPr>
          <p:cNvPr id="100358" name="Rectangle 4">
            <a:extLst>
              <a:ext uri="{FF2B5EF4-FFF2-40B4-BE49-F238E27FC236}">
                <a16:creationId xmlns:a16="http://schemas.microsoft.com/office/drawing/2014/main" id="{F751661C-F9EF-2841-A053-5427F99D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55875B04-0153-B246-86F0-402AE7FA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0" name="Rectangle 9">
            <a:extLst>
              <a:ext uri="{FF2B5EF4-FFF2-40B4-BE49-F238E27FC236}">
                <a16:creationId xmlns:a16="http://schemas.microsoft.com/office/drawing/2014/main" id="{39AE83B3-4A54-B84F-873B-C955E335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1" name="Text Box 12">
            <a:extLst>
              <a:ext uri="{FF2B5EF4-FFF2-40B4-BE49-F238E27FC236}">
                <a16:creationId xmlns:a16="http://schemas.microsoft.com/office/drawing/2014/main" id="{8304C551-6869-D54A-9ADF-006D9441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71600"/>
            <a:ext cx="76200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Motivation: Combine the connectivity schemes from two (or more) “pure” networks in order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sym typeface="Symbol" pitchFamily="2" charset="2"/>
              </a:rPr>
              <a:t></a:t>
            </a:r>
            <a:r>
              <a:rPr lang="en-US" altLang="en-US" sz="2400"/>
              <a:t> Achieve some advantages from each 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sym typeface="Symbol" pitchFamily="2" charset="2"/>
              </a:rPr>
              <a:t></a:t>
            </a:r>
            <a:r>
              <a:rPr lang="en-US" altLang="en-US" sz="2400"/>
              <a:t> Derive network sizes that are otherwise unavailable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sym typeface="Symbol" pitchFamily="2" charset="2"/>
              </a:rPr>
              <a:t></a:t>
            </a:r>
            <a:r>
              <a:rPr lang="en-US" altLang="en-US" sz="2400"/>
              <a:t> Realize any number of performance</a:t>
            </a:r>
            <a:r>
              <a:rPr lang="en-US" altLang="en-US" sz="1200"/>
              <a:t> </a:t>
            </a:r>
            <a:r>
              <a:rPr lang="en-US" altLang="en-US" sz="2400"/>
              <a:t>/</a:t>
            </a:r>
            <a:r>
              <a:rPr lang="en-US" altLang="en-US" sz="1200"/>
              <a:t> </a:t>
            </a:r>
            <a:r>
              <a:rPr lang="en-US" altLang="en-US" sz="2400"/>
              <a:t>cost benefits </a:t>
            </a:r>
          </a:p>
        </p:txBody>
      </p:sp>
      <p:sp>
        <p:nvSpPr>
          <p:cNvPr id="100362" name="Text Box 13">
            <a:extLst>
              <a:ext uri="{FF2B5EF4-FFF2-40B4-BE49-F238E27FC236}">
                <a16:creationId xmlns:a16="http://schemas.microsoft.com/office/drawing/2014/main" id="{5D81386B-CB0E-2C40-A23F-31502BCA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239000" cy="100488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very large set of combinations have been tried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New combinations are still being discovered</a:t>
            </a:r>
            <a:endParaRPr lang="en-US" altLang="en-US" sz="2400" i="1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F0D725-E8B8-6C42-B555-0423F8E736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39D791-1236-114B-AA1F-8D8BD5B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EAE5B91F-041D-6C4F-A4A7-D6B83B66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C79FCCB-DB17-0840-9B7C-187422E9014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/>
          </a:p>
        </p:txBody>
      </p:sp>
      <p:sp>
        <p:nvSpPr>
          <p:cNvPr id="101381" name="Rectangle 2">
            <a:extLst>
              <a:ext uri="{FF2B5EF4-FFF2-40B4-BE49-F238E27FC236}">
                <a16:creationId xmlns:a16="http://schemas.microsoft.com/office/drawing/2014/main" id="{C90FCDA4-4447-D54F-8B91-3A0F11F8D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Composition by Cartesian Product Operation</a:t>
            </a:r>
          </a:p>
        </p:txBody>
      </p:sp>
      <p:sp>
        <p:nvSpPr>
          <p:cNvPr id="101382" name="Rectangle 3">
            <a:extLst>
              <a:ext uri="{FF2B5EF4-FFF2-40B4-BE49-F238E27FC236}">
                <a16:creationId xmlns:a16="http://schemas.microsoft.com/office/drawing/2014/main" id="{33B2EC5D-D071-A64C-89DA-604D57E9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3" name="Rectangle 4">
            <a:extLst>
              <a:ext uri="{FF2B5EF4-FFF2-40B4-BE49-F238E27FC236}">
                <a16:creationId xmlns:a16="http://schemas.microsoft.com/office/drawing/2014/main" id="{B517E05C-A20A-284F-97C9-17DECAC22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4" name="Text Box 5">
            <a:extLst>
              <a:ext uri="{FF2B5EF4-FFF2-40B4-BE49-F238E27FC236}">
                <a16:creationId xmlns:a16="http://schemas.microsoft.com/office/drawing/2014/main" id="{FF0A3903-99A2-3D4B-A653-0421A4CF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4800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13.4    </a:t>
            </a:r>
            <a:r>
              <a:rPr lang="en-US" altLang="en-US" sz="2000"/>
              <a:t>Examples of product graphs. </a:t>
            </a:r>
          </a:p>
        </p:txBody>
      </p:sp>
      <p:sp>
        <p:nvSpPr>
          <p:cNvPr id="101385" name="Rectangle 6">
            <a:extLst>
              <a:ext uri="{FF2B5EF4-FFF2-40B4-BE49-F238E27FC236}">
                <a16:creationId xmlns:a16="http://schemas.microsoft.com/office/drawing/2014/main" id="{3295054F-17DD-544A-AE4D-4DCE8697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6" name="Rectangle 7">
            <a:extLst>
              <a:ext uri="{FF2B5EF4-FFF2-40B4-BE49-F238E27FC236}">
                <a16:creationId xmlns:a16="http://schemas.microsoft.com/office/drawing/2014/main" id="{089A55FD-AB06-5B4B-BA07-F237B6B8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7" name="Rectangle 8">
            <a:extLst>
              <a:ext uri="{FF2B5EF4-FFF2-40B4-BE49-F238E27FC236}">
                <a16:creationId xmlns:a16="http://schemas.microsoft.com/office/drawing/2014/main" id="{FEAB79FF-0797-A547-B91B-8BA7F9286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DBF29357-9818-8941-8FF1-999AAA95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9" name="Rectangle 14">
            <a:extLst>
              <a:ext uri="{FF2B5EF4-FFF2-40B4-BE49-F238E27FC236}">
                <a16:creationId xmlns:a16="http://schemas.microsoft.com/office/drawing/2014/main" id="{E7E5BF43-C67A-744A-A343-D05BE2B6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90" name="Text Box 17">
            <a:extLst>
              <a:ext uri="{FF2B5EF4-FFF2-40B4-BE49-F238E27FC236}">
                <a16:creationId xmlns:a16="http://schemas.microsoft.com/office/drawing/2014/main" id="{885EB296-8084-ED45-A0BB-7B43829A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14400"/>
            <a:ext cx="28194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Properties of product graph </a:t>
            </a:r>
            <a:r>
              <a:rPr lang="en-US" altLang="en-US" sz="2000" i="1"/>
              <a:t>G</a:t>
            </a:r>
            <a:r>
              <a:rPr lang="en-US" altLang="en-US" sz="2000"/>
              <a:t> = </a:t>
            </a:r>
            <a:r>
              <a:rPr lang="en-US" altLang="en-US" sz="2000" i="1"/>
              <a:t>G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G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Nodes labeled (</a:t>
            </a:r>
            <a:r>
              <a:rPr lang="en-US" altLang="en-US" sz="2000" i="1"/>
              <a:t>x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, </a:t>
            </a:r>
            <a:r>
              <a:rPr lang="en-US" altLang="en-US" sz="2000" i="1"/>
              <a:t>x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), </a:t>
            </a:r>
            <a:r>
              <a:rPr lang="en-US" altLang="en-US" sz="2000" i="1"/>
              <a:t>x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</a:t>
            </a:r>
            <a:r>
              <a:rPr lang="en-US" altLang="en-US" sz="2000"/>
              <a:t> </a:t>
            </a:r>
            <a:r>
              <a:rPr lang="en-US" altLang="en-US" sz="2000" i="1"/>
              <a:t>V</a:t>
            </a:r>
            <a:r>
              <a:rPr lang="en-US" altLang="en-US" sz="10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, </a:t>
            </a:r>
            <a:r>
              <a:rPr lang="en-US" altLang="en-US" sz="2000" i="1"/>
              <a:t>x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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1"/>
              <a:t>V</a:t>
            </a:r>
            <a:r>
              <a:rPr lang="en-US" altLang="en-US" sz="8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</a:t>
            </a:r>
            <a:r>
              <a:rPr lang="en-US" altLang="en-US" sz="2000"/>
              <a:t> = </a:t>
            </a:r>
            <a:r>
              <a:rPr lang="en-US" altLang="en-US" sz="2000" i="1"/>
              <a:t>p</a:t>
            </a:r>
            <a:r>
              <a:rPr lang="en-US" altLang="en-US" sz="2000">
                <a:sym typeface="Symbol" pitchFamily="2" charset="2"/>
              </a:rPr>
              <a:t></a:t>
            </a:r>
            <a:r>
              <a:rPr lang="en-US" altLang="en-US" sz="2000" i="1"/>
              <a:t>p</a:t>
            </a:r>
            <a:r>
              <a:rPr lang="en-US" altLang="en-US" sz="2000">
                <a:sym typeface="Symbol" pitchFamily="2" charset="2"/>
              </a:rPr>
              <a:t></a:t>
            </a:r>
            <a:r>
              <a:rPr lang="en-US" altLang="en-US" sz="20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 = </a:t>
            </a:r>
            <a:r>
              <a:rPr lang="en-US" altLang="en-US" sz="2000" i="1"/>
              <a:t>d</a:t>
            </a:r>
            <a:r>
              <a:rPr lang="en-US" altLang="en-US" sz="800" i="1"/>
              <a:t> </a:t>
            </a:r>
            <a:r>
              <a:rPr lang="en-US" altLang="en-US" sz="2000">
                <a:sym typeface="Symbol" pitchFamily="2" charset="2"/>
              </a:rPr>
              <a:t></a:t>
            </a:r>
            <a:r>
              <a:rPr lang="en-US" altLang="en-US" sz="2000"/>
              <a:t> + </a:t>
            </a:r>
            <a:r>
              <a:rPr lang="en-US" altLang="en-US" sz="2000" i="1"/>
              <a:t>d</a:t>
            </a:r>
            <a:r>
              <a:rPr lang="en-US" altLang="en-US" sz="800" i="1"/>
              <a:t> </a:t>
            </a:r>
            <a:r>
              <a:rPr lang="en-US" altLang="en-US" sz="2000">
                <a:sym typeface="Symbol" pitchFamily="2" charset="2"/>
              </a:rPr>
              <a:t></a:t>
            </a:r>
            <a:r>
              <a:rPr lang="en-US" altLang="en-US" sz="20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D</a:t>
            </a:r>
            <a:r>
              <a:rPr lang="en-US" altLang="en-US" sz="2000"/>
              <a:t> = </a:t>
            </a:r>
            <a:r>
              <a:rPr lang="en-US" altLang="en-US" sz="2000" i="1"/>
              <a:t>D</a:t>
            </a:r>
            <a:r>
              <a:rPr lang="en-US" altLang="en-US" sz="2000">
                <a:sym typeface="Symbol" pitchFamily="2" charset="2"/>
              </a:rPr>
              <a:t></a:t>
            </a:r>
            <a:r>
              <a:rPr lang="en-US" altLang="en-US" sz="2000"/>
              <a:t> + </a:t>
            </a:r>
            <a:r>
              <a:rPr lang="en-US" altLang="en-US" sz="2000" i="1"/>
              <a:t>D</a:t>
            </a:r>
            <a:r>
              <a:rPr lang="en-US" altLang="en-US" sz="2000">
                <a:sym typeface="Symbol" pitchFamily="2" charset="2"/>
              </a:rPr>
              <a:t></a:t>
            </a:r>
            <a:r>
              <a:rPr lang="en-US" altLang="en-US" sz="20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2" charset="2"/>
              </a:rPr>
              <a:t></a:t>
            </a:r>
            <a:r>
              <a:rPr lang="en-US" altLang="en-US" sz="2000"/>
              <a:t> = </a:t>
            </a:r>
            <a:r>
              <a:rPr lang="en-US" altLang="en-US" sz="2000">
                <a:sym typeface="Symbol" pitchFamily="2" charset="2"/>
              </a:rPr>
              <a:t>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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Routing: </a:t>
            </a:r>
            <a:r>
              <a:rPr lang="en-US" altLang="en-US" sz="2000" i="1"/>
              <a:t>G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-first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(</a:t>
            </a:r>
            <a:r>
              <a:rPr lang="en-US" altLang="en-US" sz="2000" i="1"/>
              <a:t>x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,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)  </a:t>
            </a:r>
            <a:r>
              <a:rPr lang="en-US" altLang="en-US" sz="2000">
                <a:sym typeface="Wingdings" pitchFamily="2" charset="2"/>
              </a:rPr>
              <a:t>  </a:t>
            </a:r>
            <a:r>
              <a:rPr lang="en-US" altLang="en-US" sz="2000"/>
              <a:t>(</a:t>
            </a:r>
            <a:r>
              <a:rPr lang="en-US" altLang="en-US" sz="2000" i="1"/>
              <a:t>y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,</a:t>
            </a:r>
            <a:r>
              <a:rPr lang="en-US" altLang="en-US" sz="1000"/>
              <a:t> </a:t>
            </a:r>
            <a:r>
              <a:rPr lang="en-US" altLang="en-US" sz="2000" i="1"/>
              <a:t>x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</a:t>
            </a:r>
            <a:r>
              <a:rPr lang="en-US" altLang="en-US" sz="2000">
                <a:sym typeface="Wingdings" pitchFamily="2" charset="2"/>
              </a:rPr>
              <a:t>  </a:t>
            </a:r>
            <a:r>
              <a:rPr lang="en-US" altLang="en-US" sz="2000"/>
              <a:t>(</a:t>
            </a:r>
            <a:r>
              <a:rPr lang="en-US" altLang="en-US" sz="2000" i="1"/>
              <a:t>y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,</a:t>
            </a:r>
            <a:r>
              <a:rPr lang="en-US" altLang="en-US" sz="1000"/>
              <a:t> </a:t>
            </a:r>
            <a:r>
              <a:rPr lang="en-US" altLang="en-US" sz="2000" i="1"/>
              <a:t>y</a:t>
            </a:r>
            <a:r>
              <a:rPr lang="en-US" altLang="en-US" sz="800" i="1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Broadcasting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Semigroup &amp; parallel prefix computations</a:t>
            </a:r>
          </a:p>
        </p:txBody>
      </p:sp>
      <p:sp>
        <p:nvSpPr>
          <p:cNvPr id="101391" name="Rectangle 19">
            <a:extLst>
              <a:ext uri="{FF2B5EF4-FFF2-40B4-BE49-F238E27FC236}">
                <a16:creationId xmlns:a16="http://schemas.microsoft.com/office/drawing/2014/main" id="{56404F1B-C194-134A-9E8E-019BC38C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1392" name="Object 18">
            <a:extLst>
              <a:ext uri="{FF2B5EF4-FFF2-40B4-BE49-F238E27FC236}">
                <a16:creationId xmlns:a16="http://schemas.microsoft.com/office/drawing/2014/main" id="{F1D6B131-4F76-C347-A2FF-2808773C0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90600"/>
          <a:ext cx="5486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r:id="rId3" imgW="3390900" imgH="2527300" progId="MSDraw.Drawing.8.2">
                  <p:embed/>
                </p:oleObj>
              </mc:Choice>
              <mc:Fallback>
                <p:oleObj r:id="rId3" imgW="3390900" imgH="2527300" progId="MSDraw.Drawing.8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4864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90D4B49-E866-1C4E-9005-82D0099380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37BF725-7F94-2E45-ABA0-34A82F40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2404" name="Slide Number Placeholder 5">
            <a:extLst>
              <a:ext uri="{FF2B5EF4-FFF2-40B4-BE49-F238E27FC236}">
                <a16:creationId xmlns:a16="http://schemas.microsoft.com/office/drawing/2014/main" id="{1B662F19-7B72-254F-AC22-110FFC20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CA3D5B3-DB37-2D41-B2DA-FD88D6317B3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/>
          </a:p>
        </p:txBody>
      </p:sp>
      <p:sp>
        <p:nvSpPr>
          <p:cNvPr id="102405" name="Rectangle 2">
            <a:extLst>
              <a:ext uri="{FF2B5EF4-FFF2-40B4-BE49-F238E27FC236}">
                <a16:creationId xmlns:a16="http://schemas.microsoft.com/office/drawing/2014/main" id="{FC792B25-4790-5A49-835D-36884B392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Other Properties and Examples of Product Graphs</a:t>
            </a:r>
          </a:p>
        </p:txBody>
      </p:sp>
      <p:sp>
        <p:nvSpPr>
          <p:cNvPr id="102406" name="Text Box 3">
            <a:extLst>
              <a:ext uri="{FF2B5EF4-FFF2-40B4-BE49-F238E27FC236}">
                <a16:creationId xmlns:a16="http://schemas.microsoft.com/office/drawing/2014/main" id="{1504B709-4E67-BF43-A6A4-618877BE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712075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Fig. 16.11    </a:t>
            </a:r>
            <a:r>
              <a:rPr lang="en-US" altLang="en-US" sz="2000"/>
              <a:t>Mesh of trees compared with mesh-connected trees.</a:t>
            </a:r>
          </a:p>
        </p:txBody>
      </p:sp>
      <p:sp>
        <p:nvSpPr>
          <p:cNvPr id="102407" name="Rectangle 4">
            <a:extLst>
              <a:ext uri="{FF2B5EF4-FFF2-40B4-BE49-F238E27FC236}">
                <a16:creationId xmlns:a16="http://schemas.microsoft.com/office/drawing/2014/main" id="{927718D9-F4FF-2B48-B377-1DA2FCB3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08" name="Rectangle 5">
            <a:extLst>
              <a:ext uri="{FF2B5EF4-FFF2-40B4-BE49-F238E27FC236}">
                <a16:creationId xmlns:a16="http://schemas.microsoft.com/office/drawing/2014/main" id="{0DB6CBAC-00AD-5742-B3AB-226EEF73D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09" name="Rectangle 6">
            <a:extLst>
              <a:ext uri="{FF2B5EF4-FFF2-40B4-BE49-F238E27FC236}">
                <a16:creationId xmlns:a16="http://schemas.microsoft.com/office/drawing/2014/main" id="{BD324E48-88B7-854D-A267-2F5F9961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10" name="Text Box 9">
            <a:extLst>
              <a:ext uri="{FF2B5EF4-FFF2-40B4-BE49-F238E27FC236}">
                <a16:creationId xmlns:a16="http://schemas.microsoft.com/office/drawing/2014/main" id="{CD5BDFE5-72DD-1540-9777-DD8C719B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en-US" altLang="en-US" sz="2000" i="1"/>
              <a:t>G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/>
              <a:t> and </a:t>
            </a:r>
            <a:r>
              <a:rPr lang="en-US" altLang="en-US" sz="2000" i="1"/>
              <a:t>G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are Hamiltonian, then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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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torus is a subgraph of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 results on connectivity and fault diameter, see [Day00], [AlAy02]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11" name="Rectangle 11">
            <a:extLst>
              <a:ext uri="{FF2B5EF4-FFF2-40B4-BE49-F238E27FC236}">
                <a16:creationId xmlns:a16="http://schemas.microsoft.com/office/drawing/2014/main" id="{15E64CB5-2FA9-FE41-B877-7A6F6079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12" name="Rectangle 13">
            <a:extLst>
              <a:ext uri="{FF2B5EF4-FFF2-40B4-BE49-F238E27FC236}">
                <a16:creationId xmlns:a16="http://schemas.microsoft.com/office/drawing/2014/main" id="{9A22A405-3E3D-AA40-9A51-BF6C1DF9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2413" name="Object 12">
            <a:extLst>
              <a:ext uri="{FF2B5EF4-FFF2-40B4-BE49-F238E27FC236}">
                <a16:creationId xmlns:a16="http://schemas.microsoft.com/office/drawing/2014/main" id="{17DC9F92-7D1C-874F-AC5C-13445870BD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209800"/>
          <a:ext cx="7467600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r:id="rId3" imgW="4686300" imgH="2146300" progId="MSDraw.Drawing.8.2">
                  <p:embed/>
                </p:oleObj>
              </mc:Choice>
              <mc:Fallback>
                <p:oleObj r:id="rId3" imgW="4686300" imgH="21463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7467600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Text Box 14">
            <a:extLst>
              <a:ext uri="{FF2B5EF4-FFF2-40B4-BE49-F238E27FC236}">
                <a16:creationId xmlns:a16="http://schemas.microsoft.com/office/drawing/2014/main" id="{E5D7AC5D-49BD-3945-8670-A63653377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5000"/>
            <a:ext cx="305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Mesh of trees (Section 12.6)</a:t>
            </a: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7C3A7AAD-7ED6-3846-B039-0B1D5E1E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0500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Product of two trees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1818DF6-B6A3-C64F-8EF3-5D2C5EB4C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20E3BB-87FF-0245-A75B-A3DE2AA4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AFEB80D9-5B4E-374D-A4B3-D2C342B9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24E249A-12E7-924F-A627-C8CA6D80989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/>
          </a:p>
        </p:txBody>
      </p:sp>
      <p:sp>
        <p:nvSpPr>
          <p:cNvPr id="103429" name="Rectangle 2">
            <a:extLst>
              <a:ext uri="{FF2B5EF4-FFF2-40B4-BE49-F238E27FC236}">
                <a16:creationId xmlns:a16="http://schemas.microsoft.com/office/drawing/2014/main" id="{D5A24C2C-3D69-0D40-A055-4A0AC08BB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16.5  Hierarchical (Multilevel) Networks</a:t>
            </a:r>
          </a:p>
        </p:txBody>
      </p:sp>
      <p:sp>
        <p:nvSpPr>
          <p:cNvPr id="103430" name="Rectangle 4">
            <a:extLst>
              <a:ext uri="{FF2B5EF4-FFF2-40B4-BE49-F238E27FC236}">
                <a16:creationId xmlns:a16="http://schemas.microsoft.com/office/drawing/2014/main" id="{00CB364F-2262-0A41-8A71-610C93F0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3431" name="Text Box 16">
            <a:extLst>
              <a:ext uri="{FF2B5EF4-FFF2-40B4-BE49-F238E27FC236}">
                <a16:creationId xmlns:a16="http://schemas.microsoft.com/office/drawing/2014/main" id="{46042338-6D64-FE43-8BC3-DFD36A06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590800" cy="10064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Can be defined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the bottom up or from the top down</a:t>
            </a:r>
            <a:endParaRPr lang="en-US" altLang="en-US" sz="2000" i="1"/>
          </a:p>
        </p:txBody>
      </p:sp>
      <p:sp>
        <p:nvSpPr>
          <p:cNvPr id="103432" name="Text Box 17">
            <a:extLst>
              <a:ext uri="{FF2B5EF4-FFF2-40B4-BE49-F238E27FC236}">
                <a16:creationId xmlns:a16="http://schemas.microsoft.com/office/drawing/2014/main" id="{5384823F-9C17-E74F-8C17-3FE3DF54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3276600" cy="161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 have already seen several examples of hierarchical networks: multilevel buses (Fig. 4.9); CCC; PRC rings</a:t>
            </a:r>
            <a:endParaRPr lang="en-US" altLang="en-US" sz="2000" i="1"/>
          </a:p>
        </p:txBody>
      </p:sp>
      <p:graphicFrame>
        <p:nvGraphicFramePr>
          <p:cNvPr id="103433" name="Object 18">
            <a:extLst>
              <a:ext uri="{FF2B5EF4-FFF2-40B4-BE49-F238E27FC236}">
                <a16:creationId xmlns:a16="http://schemas.microsoft.com/office/drawing/2014/main" id="{8DC178E2-6B87-4C4C-AB57-8FF5021B97D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743200" y="3505200"/>
          <a:ext cx="29718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2" r:id="rId3" imgW="2070100" imgH="2006600" progId="MSDraw.Drawing.8.2">
                  <p:embed/>
                </p:oleObj>
              </mc:Choice>
              <mc:Fallback>
                <p:oleObj r:id="rId3" imgW="2070100" imgH="2006600" progId="MSDraw.Drawing.8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29718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Rectangle 30">
            <a:extLst>
              <a:ext uri="{FF2B5EF4-FFF2-40B4-BE49-F238E27FC236}">
                <a16:creationId xmlns:a16="http://schemas.microsoft.com/office/drawing/2014/main" id="{B7D318C3-105E-E24D-8F9A-1307B3304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3435" name="Object 29">
            <a:extLst>
              <a:ext uri="{FF2B5EF4-FFF2-40B4-BE49-F238E27FC236}">
                <a16:creationId xmlns:a16="http://schemas.microsoft.com/office/drawing/2014/main" id="{F53024D4-3073-824A-AAA5-33BE28283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914400"/>
          <a:ext cx="519112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r:id="rId5" imgW="4254500" imgH="1600200" progId="MSDraw.Drawing.8.2">
                  <p:embed/>
                </p:oleObj>
              </mc:Choice>
              <mc:Fallback>
                <p:oleObj r:id="rId5" imgW="4254500" imgH="1600200" progId="MSDraw.Drawing.8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914400"/>
                        <a:ext cx="5191125" cy="195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6" name="Text Box 31">
            <a:extLst>
              <a:ext uri="{FF2B5EF4-FFF2-40B4-BE49-F238E27FC236}">
                <a16:creationId xmlns:a16="http://schemas.microsoft.com/office/drawing/2014/main" id="{C796ACDF-369B-344E-9136-9A6AB22BB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19400"/>
            <a:ext cx="53340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Fig. 16.13    </a:t>
            </a:r>
            <a:r>
              <a:rPr lang="en-US" altLang="en-US" sz="1800"/>
              <a:t>Hierarchical or multilevel bus network.</a:t>
            </a:r>
          </a:p>
        </p:txBody>
      </p:sp>
      <p:grpSp>
        <p:nvGrpSpPr>
          <p:cNvPr id="103437" name="Group 43">
            <a:extLst>
              <a:ext uri="{FF2B5EF4-FFF2-40B4-BE49-F238E27FC236}">
                <a16:creationId xmlns:a16="http://schemas.microsoft.com/office/drawing/2014/main" id="{81A5A7EC-02E8-504D-867A-B2906D6B627F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038600"/>
            <a:ext cx="685800" cy="741363"/>
            <a:chOff x="3600" y="2533"/>
            <a:chExt cx="432" cy="467"/>
          </a:xfrm>
        </p:grpSpPr>
        <p:grpSp>
          <p:nvGrpSpPr>
            <p:cNvPr id="103453" name="Group 44">
              <a:extLst>
                <a:ext uri="{FF2B5EF4-FFF2-40B4-BE49-F238E27FC236}">
                  <a16:creationId xmlns:a16="http://schemas.microsoft.com/office/drawing/2014/main" id="{79205E10-47B9-FC43-8ECF-F98A4640F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592"/>
              <a:ext cx="288" cy="336"/>
              <a:chOff x="3648" y="2592"/>
              <a:chExt cx="288" cy="336"/>
            </a:xfrm>
          </p:grpSpPr>
          <p:sp>
            <p:nvSpPr>
              <p:cNvPr id="103458" name="Line 45">
                <a:extLst>
                  <a:ext uri="{FF2B5EF4-FFF2-40B4-BE49-F238E27FC236}">
                    <a16:creationId xmlns:a16="http://schemas.microsoft.com/office/drawing/2014/main" id="{74546A99-538B-7145-A712-0E30C0674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92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9" name="Line 46">
                <a:extLst>
                  <a:ext uri="{FF2B5EF4-FFF2-40B4-BE49-F238E27FC236}">
                    <a16:creationId xmlns:a16="http://schemas.microsoft.com/office/drawing/2014/main" id="{4C572BBC-3D93-9649-A5D4-6BF78A245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736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0" name="Line 47">
                <a:extLst>
                  <a:ext uri="{FF2B5EF4-FFF2-40B4-BE49-F238E27FC236}">
                    <a16:creationId xmlns:a16="http://schemas.microsoft.com/office/drawing/2014/main" id="{40F27146-2961-FA4F-8027-0B5605D68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6" y="288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1" name="Line 48">
                <a:extLst>
                  <a:ext uri="{FF2B5EF4-FFF2-40B4-BE49-F238E27FC236}">
                    <a16:creationId xmlns:a16="http://schemas.microsoft.com/office/drawing/2014/main" id="{920610A2-6056-2646-9FE0-BDEB7626A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54" name="Oval 49">
              <a:extLst>
                <a:ext uri="{FF2B5EF4-FFF2-40B4-BE49-F238E27FC236}">
                  <a16:creationId xmlns:a16="http://schemas.microsoft.com/office/drawing/2014/main" id="{D90F47BB-2860-5B4C-9D68-A673C41FE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3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3455" name="Oval 50">
              <a:extLst>
                <a:ext uri="{FF2B5EF4-FFF2-40B4-BE49-F238E27FC236}">
                  <a16:creationId xmlns:a16="http://schemas.microsoft.com/office/drawing/2014/main" id="{6E2AD32E-E289-4445-ABEB-478446B3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3456" name="Oval 51">
              <a:extLst>
                <a:ext uri="{FF2B5EF4-FFF2-40B4-BE49-F238E27FC236}">
                  <a16:creationId xmlns:a16="http://schemas.microsoft.com/office/drawing/2014/main" id="{B245083F-7E9F-9144-ABC8-253B05CC4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3457" name="Oval 52">
              <a:extLst>
                <a:ext uri="{FF2B5EF4-FFF2-40B4-BE49-F238E27FC236}">
                  <a16:creationId xmlns:a16="http://schemas.microsoft.com/office/drawing/2014/main" id="{8C3BC015-4835-BE41-9434-7D45DF0C1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438" name="Group 56">
            <a:extLst>
              <a:ext uri="{FF2B5EF4-FFF2-40B4-BE49-F238E27FC236}">
                <a16:creationId xmlns:a16="http://schemas.microsoft.com/office/drawing/2014/main" id="{FF7CF07B-1486-2D49-A487-3464C565488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33800"/>
            <a:ext cx="3048000" cy="1190625"/>
            <a:chOff x="240" y="2352"/>
            <a:chExt cx="1920" cy="750"/>
          </a:xfrm>
        </p:grpSpPr>
        <p:grpSp>
          <p:nvGrpSpPr>
            <p:cNvPr id="103442" name="Group 19">
              <a:extLst>
                <a:ext uri="{FF2B5EF4-FFF2-40B4-BE49-F238E27FC236}">
                  <a16:creationId xmlns:a16="http://schemas.microsoft.com/office/drawing/2014/main" id="{447AADD7-44F9-6949-851F-BE2327176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44"/>
              <a:ext cx="432" cy="467"/>
              <a:chOff x="3600" y="2533"/>
              <a:chExt cx="432" cy="467"/>
            </a:xfrm>
          </p:grpSpPr>
          <p:grpSp>
            <p:nvGrpSpPr>
              <p:cNvPr id="103444" name="Group 20">
                <a:extLst>
                  <a:ext uri="{FF2B5EF4-FFF2-40B4-BE49-F238E27FC236}">
                    <a16:creationId xmlns:a16="http://schemas.microsoft.com/office/drawing/2014/main" id="{6E85E31F-AC7B-FC45-A9E5-93D2622FBD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592"/>
                <a:ext cx="288" cy="336"/>
                <a:chOff x="3648" y="2592"/>
                <a:chExt cx="288" cy="336"/>
              </a:xfrm>
            </p:grpSpPr>
            <p:sp>
              <p:nvSpPr>
                <p:cNvPr id="103449" name="Line 21">
                  <a:extLst>
                    <a:ext uri="{FF2B5EF4-FFF2-40B4-BE49-F238E27FC236}">
                      <a16:creationId xmlns:a16="http://schemas.microsoft.com/office/drawing/2014/main" id="{5A2EF0F1-DA88-6C49-B86D-A9140345D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592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0" name="Line 22">
                  <a:extLst>
                    <a:ext uri="{FF2B5EF4-FFF2-40B4-BE49-F238E27FC236}">
                      <a16:creationId xmlns:a16="http://schemas.microsoft.com/office/drawing/2014/main" id="{E5374261-8695-C440-88BA-7CC5A41D8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8" y="2736"/>
                  <a:ext cx="4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1" name="Line 23">
                  <a:extLst>
                    <a:ext uri="{FF2B5EF4-FFF2-40B4-BE49-F238E27FC236}">
                      <a16:creationId xmlns:a16="http://schemas.microsoft.com/office/drawing/2014/main" id="{C1B5C421-28F7-B54B-8D81-B995F0FB7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96" y="2880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2" name="Line 24">
                  <a:extLst>
                    <a:ext uri="{FF2B5EF4-FFF2-40B4-BE49-F238E27FC236}">
                      <a16:creationId xmlns:a16="http://schemas.microsoft.com/office/drawing/2014/main" id="{6C2BF2F6-8A60-D749-A6ED-6906199E3F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2592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45" name="Oval 25">
                <a:extLst>
                  <a:ext uri="{FF2B5EF4-FFF2-40B4-BE49-F238E27FC236}">
                    <a16:creationId xmlns:a16="http://schemas.microsoft.com/office/drawing/2014/main" id="{37094985-585F-9A4F-93E4-39B36DE11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53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46" name="Oval 26">
                <a:extLst>
                  <a:ext uri="{FF2B5EF4-FFF2-40B4-BE49-F238E27FC236}">
                    <a16:creationId xmlns:a16="http://schemas.microsoft.com/office/drawing/2014/main" id="{A2445C20-B439-A443-970D-45819CC9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6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47" name="Oval 27">
                <a:extLst>
                  <a:ext uri="{FF2B5EF4-FFF2-40B4-BE49-F238E27FC236}">
                    <a16:creationId xmlns:a16="http://schemas.microsoft.com/office/drawing/2014/main" id="{7AD16749-E769-8C42-8A03-3351BABD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85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48" name="Oval 28">
                <a:extLst>
                  <a:ext uri="{FF2B5EF4-FFF2-40B4-BE49-F238E27FC236}">
                    <a16:creationId xmlns:a16="http://schemas.microsoft.com/office/drawing/2014/main" id="{B596C86E-E7C4-F84B-8332-D1F12CA52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443" name="Text Box 53">
              <a:extLst>
                <a:ext uri="{FF2B5EF4-FFF2-40B4-BE49-F238E27FC236}">
                  <a16:creationId xmlns:a16="http://schemas.microsoft.com/office/drawing/2014/main" id="{68D995BE-A5FB-4F41-A266-51EBBECDB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352"/>
              <a:ext cx="139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Take first-level ring networks and interconnect them as a hypercube</a:t>
              </a:r>
            </a:p>
          </p:txBody>
        </p:sp>
      </p:grpSp>
      <p:grpSp>
        <p:nvGrpSpPr>
          <p:cNvPr id="103439" name="Group 57">
            <a:extLst>
              <a:ext uri="{FF2B5EF4-FFF2-40B4-BE49-F238E27FC236}">
                <a16:creationId xmlns:a16="http://schemas.microsoft.com/office/drawing/2014/main" id="{94DAAF85-8771-A045-B51D-37CF5D15DED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05200"/>
            <a:ext cx="8534400" cy="3095625"/>
            <a:chOff x="240" y="2208"/>
            <a:chExt cx="5376" cy="1950"/>
          </a:xfrm>
        </p:grpSpPr>
        <p:graphicFrame>
          <p:nvGraphicFramePr>
            <p:cNvPr id="103440" name="Object 42">
              <a:extLst>
                <a:ext uri="{FF2B5EF4-FFF2-40B4-BE49-F238E27FC236}">
                  <a16:creationId xmlns:a16="http://schemas.microsoft.com/office/drawing/2014/main" id="{A3E855EA-1A52-4044-BDAE-2961AE44CC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2208"/>
            <a:ext cx="1872" cy="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4" r:id="rId7" imgW="2070100" imgH="2006600" progId="MSDraw.Drawing.8.2">
                    <p:embed/>
                  </p:oleObj>
                </mc:Choice>
                <mc:Fallback>
                  <p:oleObj r:id="rId7" imgW="2070100" imgH="2006600" progId="MSDraw.Drawing.8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208"/>
                          <a:ext cx="1872" cy="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41" name="Text Box 55">
              <a:extLst>
                <a:ext uri="{FF2B5EF4-FFF2-40B4-BE49-F238E27FC236}">
                  <a16:creationId xmlns:a16="http://schemas.microsoft.com/office/drawing/2014/main" id="{7F99D28E-9D34-F849-ADB7-7660077C9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20"/>
              <a:ext cx="1392" cy="7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Take a top-level hypercube and replace its nodes with given networks</a:t>
              </a: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8EFBC8-D662-1043-8F5C-16BBC59670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9BAA3E-CC20-D845-8C0D-E2E6EF8B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Low-Diameter Architectures</a:t>
            </a:r>
          </a:p>
        </p:txBody>
      </p:sp>
      <p:sp>
        <p:nvSpPr>
          <p:cNvPr id="104452" name="Slide Number Placeholder 5">
            <a:extLst>
              <a:ext uri="{FF2B5EF4-FFF2-40B4-BE49-F238E27FC236}">
                <a16:creationId xmlns:a16="http://schemas.microsoft.com/office/drawing/2014/main" id="{42486163-0168-CD45-A827-E7A58860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27C3194-52C3-3445-981D-160CA9CB95B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/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E330070C-F151-654D-A74F-242F4EDC3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Mesh of Meshes Networks</a:t>
            </a:r>
          </a:p>
        </p:txBody>
      </p:sp>
      <p:sp>
        <p:nvSpPr>
          <p:cNvPr id="104454" name="Rectangle 5">
            <a:extLst>
              <a:ext uri="{FF2B5EF4-FFF2-40B4-BE49-F238E27FC236}">
                <a16:creationId xmlns:a16="http://schemas.microsoft.com/office/drawing/2014/main" id="{08576D38-BD4B-3847-9662-E0BF3D431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7BE579AD-B32C-0E47-AB9C-1E275C051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4456" name="Object 6">
            <a:extLst>
              <a:ext uri="{FF2B5EF4-FFF2-40B4-BE49-F238E27FC236}">
                <a16:creationId xmlns:a16="http://schemas.microsoft.com/office/drawing/2014/main" id="{DCBF9844-960C-E249-A9FA-3F49D48AD2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14400"/>
          <a:ext cx="47244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r:id="rId3" imgW="1879600" imgH="1790700" progId="MSDraw.Drawing.8.2">
                  <p:embed/>
                </p:oleObj>
              </mc:Choice>
              <mc:Fallback>
                <p:oleObj r:id="rId3" imgW="1879600" imgH="17907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4724400" cy="449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Text Box 8">
            <a:extLst>
              <a:ext uri="{FF2B5EF4-FFF2-40B4-BE49-F238E27FC236}">
                <a16:creationId xmlns:a16="http://schemas.microsoft.com/office/drawing/2014/main" id="{D5021DA3-869C-694B-A2F2-3B026576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10200"/>
            <a:ext cx="5029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Fig. 16.12    </a:t>
            </a:r>
            <a:r>
              <a:rPr lang="en-US" altLang="en-US" sz="2000"/>
              <a:t>The mesh of meshes network exhibits greater modularity than a mesh.</a:t>
            </a:r>
          </a:p>
        </p:txBody>
      </p:sp>
      <p:sp>
        <p:nvSpPr>
          <p:cNvPr id="104458" name="Text Box 9">
            <a:extLst>
              <a:ext uri="{FF2B5EF4-FFF2-40B4-BE49-F238E27FC236}">
                <a16:creationId xmlns:a16="http://schemas.microsoft.com/office/drawing/2014/main" id="{BDE20FDA-8215-0043-AE2B-E9842C7E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3444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same idea can be used to form ring of rings, hypercube of hypercubes, complete graph of complete graphs, and more generally, </a:t>
            </a:r>
            <a:r>
              <a:rPr lang="en-US" altLang="en-US" sz="2000" i="1"/>
              <a:t>X</a:t>
            </a:r>
            <a:r>
              <a:rPr lang="en-US" altLang="en-US" sz="2000"/>
              <a:t> of </a:t>
            </a:r>
            <a:r>
              <a:rPr lang="en-US" altLang="en-US" sz="2000" i="1"/>
              <a:t>X</a:t>
            </a:r>
            <a:r>
              <a:rPr lang="en-US" altLang="en-US" sz="2000"/>
              <a:t>s networks</a:t>
            </a:r>
          </a:p>
        </p:txBody>
      </p:sp>
      <p:sp>
        <p:nvSpPr>
          <p:cNvPr id="104459" name="Text Box 10">
            <a:extLst>
              <a:ext uri="{FF2B5EF4-FFF2-40B4-BE49-F238E27FC236}">
                <a16:creationId xmlns:a16="http://schemas.microsoft.com/office/drawing/2014/main" id="{F3246865-5C33-E34B-9BB2-19A661A6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3444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When network topologies at the two levels are different, we have </a:t>
            </a:r>
            <a:r>
              <a:rPr lang="en-US" altLang="en-US" sz="2000" i="1"/>
              <a:t>X</a:t>
            </a:r>
            <a:r>
              <a:rPr lang="en-US" altLang="en-US" sz="2000"/>
              <a:t> of </a:t>
            </a:r>
            <a:r>
              <a:rPr lang="en-US" altLang="en-US" sz="2000" i="1"/>
              <a:t>Y</a:t>
            </a:r>
            <a:r>
              <a:rPr lang="en-US" altLang="en-US" sz="2000"/>
              <a:t>s networks</a:t>
            </a:r>
          </a:p>
        </p:txBody>
      </p:sp>
      <p:sp>
        <p:nvSpPr>
          <p:cNvPr id="104460" name="Text Box 11">
            <a:extLst>
              <a:ext uri="{FF2B5EF4-FFF2-40B4-BE49-F238E27FC236}">
                <a16:creationId xmlns:a16="http://schemas.microsoft.com/office/drawing/2014/main" id="{79FC79D6-CA26-9244-9F59-B963EA8D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3444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Generalizable to three levels (</a:t>
            </a:r>
            <a:r>
              <a:rPr lang="en-US" altLang="en-US" sz="2000" i="1"/>
              <a:t>X</a:t>
            </a:r>
            <a:r>
              <a:rPr lang="en-US" altLang="en-US" sz="2000"/>
              <a:t> of </a:t>
            </a:r>
            <a:r>
              <a:rPr lang="en-US" altLang="en-US" sz="2000" i="1"/>
              <a:t>Y</a:t>
            </a:r>
            <a:r>
              <a:rPr lang="en-US" altLang="en-US" sz="2000"/>
              <a:t>s of </a:t>
            </a:r>
            <a:r>
              <a:rPr lang="en-US" altLang="en-US" sz="2000" i="1"/>
              <a:t>Z</a:t>
            </a:r>
            <a:r>
              <a:rPr lang="en-US" altLang="en-US" sz="2000"/>
              <a:t>s networks), four levels, or more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27236</TotalTime>
  <Words>10280</Words>
  <Application>Microsoft Macintosh PowerPoint</Application>
  <PresentationFormat>On-screen Show (4:3)</PresentationFormat>
  <Paragraphs>1523</Paragraphs>
  <Slides>108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Times New Roman</vt:lpstr>
      <vt:lpstr>Arial</vt:lpstr>
      <vt:lpstr>Symbol</vt:lpstr>
      <vt:lpstr>Courier New</vt:lpstr>
      <vt:lpstr>Courier</vt:lpstr>
      <vt:lpstr>Wingdings</vt:lpstr>
      <vt:lpstr>Default Design</vt:lpstr>
      <vt:lpstr>MSDraw.Drawing.8.2</vt:lpstr>
      <vt:lpstr>Part IV Low-Diameter Architectures</vt:lpstr>
      <vt:lpstr>PowerPoint Presentation</vt:lpstr>
      <vt:lpstr>IV   Low-Diameter Architectures</vt:lpstr>
      <vt:lpstr>13  Hypercubes and Their Algorithms</vt:lpstr>
      <vt:lpstr>13.1  Definition and Main Properties</vt:lpstr>
      <vt:lpstr>Very-High-Dimensional Meshes and Tori</vt:lpstr>
      <vt:lpstr>Hypercube and Its History</vt:lpstr>
      <vt:lpstr>Basic Definitions </vt:lpstr>
      <vt:lpstr>The 64-Node Hypercube </vt:lpstr>
      <vt:lpstr>Neighbors of a Node in a Hypercube </vt:lpstr>
      <vt:lpstr>13.2  Embeddings and Their Usefulness</vt:lpstr>
      <vt:lpstr>13.3  Embedding of Arrays and Trees</vt:lpstr>
      <vt:lpstr>Hamiltonicity of the Hypercube</vt:lpstr>
      <vt:lpstr>Mesh/Torus Embedding in a Hypercube </vt:lpstr>
      <vt:lpstr>Torus is a Subgraph of Same-Size Hypercube </vt:lpstr>
      <vt:lpstr>Embedding Trees in the Hypercube </vt:lpstr>
      <vt:lpstr>A Useful Tree Embedding in the Hypercube </vt:lpstr>
      <vt:lpstr>13.4  A Few Simple Algorithms</vt:lpstr>
      <vt:lpstr>Parallel Prefix Computation</vt:lpstr>
      <vt:lpstr>Sequence Reversal on the Hypercube</vt:lpstr>
      <vt:lpstr>Ascend, Descend, and Normal Algorithms </vt:lpstr>
      <vt:lpstr>13.5  Matrix Multiplication</vt:lpstr>
      <vt:lpstr>Analysis of Matrix Multiplication</vt:lpstr>
      <vt:lpstr>13.6  Inverting a Lower-Triangular Matrix</vt:lpstr>
      <vt:lpstr>Recursive Lower-Triangular Matrix Inversion Algorithm</vt:lpstr>
      <vt:lpstr>14  Sorting and Routing on Hypercubes</vt:lpstr>
      <vt:lpstr>14.1  Defining the Sorting Problem</vt:lpstr>
      <vt:lpstr>Hypercube Sorting: Goals and Definitions</vt:lpstr>
      <vt:lpstr>Hypercube Sorting: Attempts and Progress</vt:lpstr>
      <vt:lpstr>Bitonic Sequences</vt:lpstr>
      <vt:lpstr>Sorting a Bitonic Sequence on a Linear Array</vt:lpstr>
      <vt:lpstr>Bitonic Sorting on a Linear Array</vt:lpstr>
      <vt:lpstr>Visualizing Bitonic Sorting on a Linear Array</vt:lpstr>
      <vt:lpstr>PowerPoint Presentation</vt:lpstr>
      <vt:lpstr>Bitonic Sorting on a Hypercube</vt:lpstr>
      <vt:lpstr>14.3  Routing Problems on a Hypercube</vt:lpstr>
      <vt:lpstr>Limitations of Oblivious Routing</vt:lpstr>
      <vt:lpstr>14.4  Dimension-Order Routing</vt:lpstr>
      <vt:lpstr>Self-Routing on a Butterfly Network</vt:lpstr>
      <vt:lpstr>Butterfly Is Not a Permutation Network</vt:lpstr>
      <vt:lpstr>Why Bit-Reversal Routing Leads to Conflicts?</vt:lpstr>
      <vt:lpstr>Wormhole Routing on a Hypercube</vt:lpstr>
      <vt:lpstr>14.5  Broadcasting on a Hypercube</vt:lpstr>
      <vt:lpstr>Hypercube Broadcasting Algorithms</vt:lpstr>
      <vt:lpstr>14.6  Adaptive and Fault-Tolerant Routing</vt:lpstr>
      <vt:lpstr>Robustness of the Hypercube</vt:lpstr>
      <vt:lpstr>15  Other Hypercubic Architectures</vt:lpstr>
      <vt:lpstr>15.1  Modified and Generalized Hypercubes</vt:lpstr>
      <vt:lpstr>Folded Hypercubes</vt:lpstr>
      <vt:lpstr>Generalized Hypercubes</vt:lpstr>
      <vt:lpstr>Bijective Connection Graphs</vt:lpstr>
      <vt:lpstr>15.2  Butterfly and Permutation Networks</vt:lpstr>
      <vt:lpstr>Structure of Butterfly Networks</vt:lpstr>
      <vt:lpstr>Fat Trees</vt:lpstr>
      <vt:lpstr>Butterfly as Multistage Interconnection Network</vt:lpstr>
      <vt:lpstr>Beneš Network</vt:lpstr>
      <vt:lpstr>Routing Paths in a Beneš Network</vt:lpstr>
      <vt:lpstr>15.3  Plus-or-Minus-2i Network</vt:lpstr>
      <vt:lpstr>Unfolded PM2I Network</vt:lpstr>
      <vt:lpstr>15.4  The Cube-Connected Cycles Network</vt:lpstr>
      <vt:lpstr>A View of The CCC Network</vt:lpstr>
      <vt:lpstr>Another View of the Cube-Connected Cycles Network</vt:lpstr>
      <vt:lpstr>Emulation of a 6-Cube by a 64-Node CCC</vt:lpstr>
      <vt:lpstr>Emulation of Hypercube Algorithms by CCC</vt:lpstr>
      <vt:lpstr>15.5  Shuffle and Shuffle-Exchange Networks</vt:lpstr>
      <vt:lpstr>Shuffle-Exchange Network</vt:lpstr>
      <vt:lpstr>Routing in Shuffle-Exchange Networks</vt:lpstr>
      <vt:lpstr>Diameter of Shuffle-Exchange Networks</vt:lpstr>
      <vt:lpstr>Multistage  Shuffle-Exchange  Network</vt:lpstr>
      <vt:lpstr>15.6  That’s Not All, Folks!</vt:lpstr>
      <vt:lpstr>Möbius Cubes </vt:lpstr>
      <vt:lpstr>16  A Sampler of Other Networks</vt:lpstr>
      <vt:lpstr>16.1  Performance Parameters for Networks</vt:lpstr>
      <vt:lpstr>Diameter and Average Distance</vt:lpstr>
      <vt:lpstr>Bisection Width</vt:lpstr>
      <vt:lpstr>Determining the Bisection Width</vt:lpstr>
      <vt:lpstr>Example for Bounding the Bisection Width</vt:lpstr>
      <vt:lpstr>Degree-Diameter Relationship</vt:lpstr>
      <vt:lpstr>Moore Graphs</vt:lpstr>
      <vt:lpstr>How Good Are Meshes and Hypercubes?</vt:lpstr>
      <vt:lpstr>Layout Area and Longest Wire</vt:lpstr>
      <vt:lpstr>Measures of Network Cost-Effectiveness</vt:lpstr>
      <vt:lpstr>16.2  Star and Pancake Networks</vt:lpstr>
      <vt:lpstr>Routing in the Star Graph</vt:lpstr>
      <vt:lpstr>Star’s Sublogarithmic Degree and Diameter</vt:lpstr>
      <vt:lpstr>The Star-Connected Cycles Network</vt:lpstr>
      <vt:lpstr>Pancake Networks</vt:lpstr>
      <vt:lpstr>Cayley Networks</vt:lpstr>
      <vt:lpstr>Star as a Cayley Network</vt:lpstr>
      <vt:lpstr>16.3  Ring-Based Networks</vt:lpstr>
      <vt:lpstr>Chordal Ring Networks</vt:lpstr>
      <vt:lpstr>Chordal Rings Compared to Torus Networks</vt:lpstr>
      <vt:lpstr>Periodically Regular Chordal Rings</vt:lpstr>
      <vt:lpstr>Some Properties of PRC Rings</vt:lpstr>
      <vt:lpstr>16.4  Composite or Hybrid Networks</vt:lpstr>
      <vt:lpstr>Composition by Cartesian Product Operation</vt:lpstr>
      <vt:lpstr>Other Properties and Examples of Product Graphs</vt:lpstr>
      <vt:lpstr>16.5  Hierarchical (Multilevel) Networks</vt:lpstr>
      <vt:lpstr>Example: Mesh of Meshes Networks</vt:lpstr>
      <vt:lpstr>Example: Swapped Networks</vt:lpstr>
      <vt:lpstr>Swapped Networks Are Maximally Fault-Tolerant</vt:lpstr>
      <vt:lpstr>Example: Biswapped Networks</vt:lpstr>
      <vt:lpstr>Data-Center Networks</vt:lpstr>
      <vt:lpstr>16.6  Multistage Interconnection Networks</vt:lpstr>
      <vt:lpstr>Self-Routing Permutation Networks</vt:lpstr>
      <vt:lpstr>Partial List of Important MINs</vt:lpstr>
      <vt:lpstr>16.6*  Natural and Human-Made Networks</vt:lpstr>
      <vt:lpstr>Professional Connections Networks</vt:lpstr>
    </vt:vector>
  </TitlesOfParts>
  <Company>UCSB ECE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Processing, Part 4</dc:title>
  <dc:creator>Behrooz Parhami</dc:creator>
  <cp:lastModifiedBy>Joseph Picone</cp:lastModifiedBy>
  <cp:revision>434</cp:revision>
  <dcterms:created xsi:type="dcterms:W3CDTF">2003-03-02T07:14:00Z</dcterms:created>
  <dcterms:modified xsi:type="dcterms:W3CDTF">2021-11-10T13:22:19Z</dcterms:modified>
</cp:coreProperties>
</file>