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256" r:id="rId2"/>
    <p:sldId id="538" r:id="rId3"/>
    <p:sldId id="387" r:id="rId4"/>
    <p:sldId id="257" r:id="rId5"/>
    <p:sldId id="306" r:id="rId6"/>
    <p:sldId id="506" r:id="rId7"/>
    <p:sldId id="391" r:id="rId8"/>
    <p:sldId id="307" r:id="rId9"/>
    <p:sldId id="507" r:id="rId10"/>
    <p:sldId id="389" r:id="rId11"/>
    <p:sldId id="466" r:id="rId12"/>
    <p:sldId id="508" r:id="rId13"/>
    <p:sldId id="534" r:id="rId14"/>
    <p:sldId id="308" r:id="rId15"/>
    <p:sldId id="509" r:id="rId16"/>
    <p:sldId id="314" r:id="rId17"/>
    <p:sldId id="467" r:id="rId18"/>
    <p:sldId id="539" r:id="rId19"/>
    <p:sldId id="468" r:id="rId20"/>
    <p:sldId id="511" r:id="rId21"/>
    <p:sldId id="510" r:id="rId22"/>
    <p:sldId id="316" r:id="rId23"/>
    <p:sldId id="398" r:id="rId24"/>
    <p:sldId id="545" r:id="rId25"/>
    <p:sldId id="320" r:id="rId26"/>
    <p:sldId id="512" r:id="rId27"/>
    <p:sldId id="399" r:id="rId28"/>
    <p:sldId id="400" r:id="rId29"/>
    <p:sldId id="540" r:id="rId30"/>
    <p:sldId id="546" r:id="rId31"/>
    <p:sldId id="513" r:id="rId32"/>
    <p:sldId id="420" r:id="rId33"/>
    <p:sldId id="475" r:id="rId34"/>
    <p:sldId id="476" r:id="rId35"/>
    <p:sldId id="402" r:id="rId36"/>
    <p:sldId id="477" r:id="rId37"/>
    <p:sldId id="403" r:id="rId38"/>
    <p:sldId id="479" r:id="rId39"/>
    <p:sldId id="480" r:id="rId40"/>
    <p:sldId id="535" r:id="rId41"/>
    <p:sldId id="404" r:id="rId42"/>
    <p:sldId id="448" r:id="rId43"/>
    <p:sldId id="405" r:id="rId44"/>
    <p:sldId id="481" r:id="rId45"/>
    <p:sldId id="482" r:id="rId46"/>
    <p:sldId id="483" r:id="rId47"/>
    <p:sldId id="485" r:id="rId48"/>
    <p:sldId id="484" r:id="rId49"/>
    <p:sldId id="406" r:id="rId50"/>
    <p:sldId id="407" r:id="rId51"/>
    <p:sldId id="449" r:id="rId52"/>
    <p:sldId id="451" r:id="rId53"/>
    <p:sldId id="514" r:id="rId54"/>
    <p:sldId id="515" r:id="rId55"/>
    <p:sldId id="408" r:id="rId56"/>
    <p:sldId id="487" r:id="rId57"/>
    <p:sldId id="488" r:id="rId58"/>
    <p:sldId id="489" r:id="rId59"/>
    <p:sldId id="409" r:id="rId60"/>
    <p:sldId id="454" r:id="rId61"/>
    <p:sldId id="516" r:id="rId62"/>
    <p:sldId id="490" r:id="rId63"/>
    <p:sldId id="517" r:id="rId64"/>
    <p:sldId id="518" r:id="rId65"/>
    <p:sldId id="410" r:id="rId66"/>
    <p:sldId id="491" r:id="rId67"/>
    <p:sldId id="492" r:id="rId68"/>
    <p:sldId id="519" r:id="rId69"/>
    <p:sldId id="544" r:id="rId70"/>
    <p:sldId id="493" r:id="rId71"/>
    <p:sldId id="411" r:id="rId72"/>
    <p:sldId id="496" r:id="rId73"/>
    <p:sldId id="497" r:id="rId74"/>
    <p:sldId id="520" r:id="rId75"/>
    <p:sldId id="521" r:id="rId76"/>
    <p:sldId id="522" r:id="rId77"/>
    <p:sldId id="412" r:id="rId78"/>
    <p:sldId id="455" r:id="rId79"/>
    <p:sldId id="456" r:id="rId80"/>
    <p:sldId id="523" r:id="rId81"/>
    <p:sldId id="413" r:id="rId82"/>
    <p:sldId id="414" r:id="rId83"/>
    <p:sldId id="459" r:id="rId84"/>
    <p:sldId id="537" r:id="rId85"/>
    <p:sldId id="524" r:id="rId86"/>
    <p:sldId id="525" r:id="rId87"/>
    <p:sldId id="526" r:id="rId88"/>
    <p:sldId id="527" r:id="rId89"/>
    <p:sldId id="415" r:id="rId90"/>
    <p:sldId id="498" r:id="rId91"/>
    <p:sldId id="528" r:id="rId92"/>
    <p:sldId id="529" r:id="rId93"/>
    <p:sldId id="416" r:id="rId94"/>
    <p:sldId id="460" r:id="rId95"/>
    <p:sldId id="530" r:id="rId96"/>
    <p:sldId id="417" r:id="rId97"/>
    <p:sldId id="541" r:id="rId98"/>
    <p:sldId id="542" r:id="rId99"/>
    <p:sldId id="543" r:id="rId100"/>
    <p:sldId id="418" r:id="rId101"/>
    <p:sldId id="463" r:id="rId102"/>
    <p:sldId id="419" r:id="rId103"/>
    <p:sldId id="369" r:id="rId104"/>
    <p:sldId id="505" r:id="rId105"/>
    <p:sldId id="531" r:id="rId106"/>
    <p:sldId id="532" r:id="rId107"/>
    <p:sldId id="533" r:id="rId10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 autoAdjust="0"/>
    <p:restoredTop sz="94762" autoAdjust="0"/>
  </p:normalViewPr>
  <p:slideViewPr>
    <p:cSldViewPr showGuides="1">
      <p:cViewPr varScale="1">
        <p:scale>
          <a:sx n="117" d="100"/>
          <a:sy n="117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1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7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7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8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89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8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91.emf"/></Relationships>
</file>

<file path=ppt/drawings/_rels/vmlDrawing8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0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8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5FDC3A2-40C1-8E4E-8A3D-B109376029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0E8DE84-F3D6-C145-BD9D-1642BD596F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C033C0C6-9A4A-FB4C-AEAA-CB77F220DD0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41ECFADA-3FB8-F342-B9DE-2F137427CD6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3CDB77A-9A75-024A-B234-0A8497DB47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04D2085-4BA7-9947-964E-C2B34EF93A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CD5E4C8-305E-3545-A517-C7FBF61CFC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356D875-160B-8741-A226-44A15D7DEC6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DD0257F-7EDB-134B-97A3-324008F528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D0F93A7-648B-E24E-902C-1A31DD08BB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BD14683-A99E-B046-B6F5-D91F9FF200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3ECDECF-6894-F54E-B1FF-3800332AB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9C1B6861-0208-3442-B9C7-3D6C6F97B1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C310E9-064C-4F41-8F3F-100DCBB83AFA}" type="slidenum">
              <a:rPr lang="en-US" altLang="en-US"/>
              <a:pPr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5841F3C0-BED1-DB47-9473-5B144A39B1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D1B52786-DBD1-7F47-A03A-B96D9B1CF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64B8E756-03F8-D846-9122-10E15CA96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D84263-6279-BB40-892B-F91DE2B4A00D}" type="slidenum">
              <a:rPr lang="en-US" altLang="en-US"/>
              <a:pPr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ABA4803B-4A56-6241-B382-1177B45041C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547E4D2E-F8EB-234F-838F-ED749BA2B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F4A964-6C86-584F-BE25-BC789DA96E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754E34-ACE4-A541-A6D7-AAD70ED4D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E878D3-8ACF-344A-B99A-989EF60F8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88EC6B06-836C-274D-BDF1-E3C46D32DA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27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BB6971-0290-0A4A-A95F-204C97110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AE182A-0555-444C-84BC-19DF8A2E4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363936-6835-224A-83F8-C63E3E992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BDDC981E-5F97-DE4C-8C0F-8F1CD8253F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27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114EFA-56DC-D146-BF08-6D10C0C53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050FBB-8A00-1A4F-9671-9404B5813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EB5ECD-F72B-1E4C-9771-02C8CA701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2F83CAFF-BC5B-9F4E-814F-7D1CB63F52D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072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9A5F31-1D89-D841-8329-B1B0999AA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205B84-E6E0-C84D-ACA0-29FBA97CE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38E352-D2C7-9B4D-80BC-E42F1DB68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9B45D57D-7090-9347-9CDF-7333A7781C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92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774CAF-DF21-9A44-91C4-66FD90F36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D76D927-07D1-6348-91E4-F3828A6B9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A5E762-B67A-F944-8E1C-E0ADA90154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94882F5-D56C-F44A-B3AB-46AE455D9F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25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06246A-D63E-3040-928C-5AF20EC11E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57D923-89FE-694F-AF65-B7B43FC7F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DD032F-4A94-4640-8E83-8618F4F2A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EC1A3D93-D965-6C4A-BFAD-9D2A069B36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23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218F51-A05A-DA4B-B7C4-09E499AEF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9ED689-65D2-CA43-8417-92DB63FC4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1A99E3-AE03-2B41-9D11-B6857FEDD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E23C2994-E17A-2F49-A014-98FAF2840D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67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31F8F-DE3E-1645-8121-CEFC56972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56DC16-A3B5-DC47-9164-09F2621B89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5EF231-61C9-B94D-9200-14BBC71FF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F0DB1C3-C55A-4449-AAE5-0CDDD3731A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46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37BA6D-B24C-2349-83B2-AF192876F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63EE33-E6C8-3145-B2A5-3C58A1E56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9A168D-F124-964E-B1AE-8C273AE18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DB09D90-D75B-3447-8C05-C8CA7018E7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E6FC99-FF21-BA49-959E-6D8D4C2E7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619526-9229-C244-971E-5D352877A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D28DCF-3AFC-4D4A-AC3E-E98D54E1E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ABB388E-5101-D24E-8524-8E52783AAB5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80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037D08-199C-AF4C-856A-C450C70AC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F8F5E6C-4FD5-A947-8FE6-E5B351D9D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0A072F-2F64-CC4C-9D92-0E8A736FB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0F661C8-5B2D-584F-BEBC-7A46F5E3671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77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FFE9B5-F87B-1746-8D27-54120F726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286E8-F3F4-CC4B-B4F0-EEE89A4503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1D2F30-1200-2543-8DEE-247664009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8832A658-F9DB-8242-B3B4-82A2CF3178B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59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D6B2E7-9577-4244-AD05-EF298824A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7420B-2A52-654E-836D-59FD655514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F57DB2-6665-F347-BE01-E207528872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847C1738-16EA-4047-86D1-DB1E7DC8367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17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8CDE53-760F-B44E-B91D-E67937814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08128B-E292-B94B-83A3-2FF06B59A0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71E25C-BB4F-A141-B4B2-0C413BDE81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499E84F-F15F-5D4E-BA78-079BFD9F78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4800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38A5C7-E79D-B04B-A029-E085D78816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Slide </a:t>
            </a:r>
            <a:fld id="{9FC4B1F6-CF38-1F4D-9C86-245524DB07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0">
            <a:extLst>
              <a:ext uri="{FF2B5EF4-FFF2-40B4-BE49-F238E27FC236}">
                <a16:creationId xmlns:a16="http://schemas.microsoft.com/office/drawing/2014/main" id="{F861413E-7817-FC40-93B4-33B03DC6AC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72200"/>
            <a:ext cx="11430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2" name="WordArt 13">
            <a:extLst>
              <a:ext uri="{FF2B5EF4-FFF2-40B4-BE49-F238E27FC236}">
                <a16:creationId xmlns:a16="http://schemas.microsoft.com/office/drawing/2014/main" id="{A3A6E119-AB19-5A4C-80E4-B7EAE092ACAD}"/>
              </a:ext>
            </a:extLst>
          </p:cNvPr>
          <p:cNvSpPr>
            <a:spLocks noChangeArrowheads="1" noChangeShapeType="1" noTextEdit="1"/>
          </p:cNvSpPr>
          <p:nvPr userDrawn="1"/>
        </p:nvSpPr>
        <p:spPr bwMode="auto">
          <a:xfrm>
            <a:off x="6553200" y="6324600"/>
            <a:ext cx="990600" cy="381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B Parhami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4" Type="http://schemas.openxmlformats.org/officeDocument/2006/relationships/image" Target="../media/image88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89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4" Type="http://schemas.openxmlformats.org/officeDocument/2006/relationships/image" Target="../media/image90.e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4" Type="http://schemas.openxmlformats.org/officeDocument/2006/relationships/image" Target="../media/image91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90.e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91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92.e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90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6.vml"/><Relationship Id="rId4" Type="http://schemas.openxmlformats.org/officeDocument/2006/relationships/image" Target="../media/image93.e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94.e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9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oleObject" Target="../embeddings/oleObject17.bin"/><Relationship Id="rId7" Type="http://schemas.openxmlformats.org/officeDocument/2006/relationships/hyperlink" Target="http://www.psych.purdue.edu/~xiaoli/xiaoli/cartoon/turtle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9.jpeg"/><Relationship Id="rId11" Type="http://schemas.openxmlformats.org/officeDocument/2006/relationships/image" Target="../media/image22.jpeg"/><Relationship Id="rId5" Type="http://schemas.openxmlformats.org/officeDocument/2006/relationships/hyperlink" Target="http://www.toongalaxy.com/preview/_truck_clip.jpg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emf"/><Relationship Id="rId9" Type="http://schemas.openxmlformats.org/officeDocument/2006/relationships/hyperlink" Target="http://www.ars.usda.gov/is/kids/farm/story4/ToonMan2.g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3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4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4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4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5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5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5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5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54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5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56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57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58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59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60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60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60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0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62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63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4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66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6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69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70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71.e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73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73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4" Type="http://schemas.openxmlformats.org/officeDocument/2006/relationships/image" Target="../media/image74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4" Type="http://schemas.openxmlformats.org/officeDocument/2006/relationships/image" Target="../media/image70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4" Type="http://schemas.openxmlformats.org/officeDocument/2006/relationships/image" Target="../media/image7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76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77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4" Type="http://schemas.openxmlformats.org/officeDocument/2006/relationships/image" Target="../media/image79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80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4" Type="http://schemas.openxmlformats.org/officeDocument/2006/relationships/image" Target="../media/image82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4" Type="http://schemas.openxmlformats.org/officeDocument/2006/relationships/image" Target="../media/image83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84.emf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8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8C31E6-D443-774B-B51B-1B6ABB527B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C740E21-9B30-FB41-808E-21D4EB8A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4100" name="Slide Number Placeholder 5">
            <a:extLst>
              <a:ext uri="{FF2B5EF4-FFF2-40B4-BE49-F238E27FC236}">
                <a16:creationId xmlns:a16="http://schemas.microsoft.com/office/drawing/2014/main" id="{056E8388-9DBE-4041-AA69-C6151C5D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4F44150-0D24-B646-83A9-52577E70C31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/>
          </a:p>
        </p:txBody>
      </p:sp>
      <p:grpSp>
        <p:nvGrpSpPr>
          <p:cNvPr id="4101" name="Group 28">
            <a:extLst>
              <a:ext uri="{FF2B5EF4-FFF2-40B4-BE49-F238E27FC236}">
                <a16:creationId xmlns:a16="http://schemas.microsoft.com/office/drawing/2014/main" id="{9123537E-DE59-204A-8744-6BAE5FF2D2A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81000"/>
            <a:ext cx="3698875" cy="5638800"/>
            <a:chOff x="192" y="336"/>
            <a:chExt cx="2282" cy="3408"/>
          </a:xfrm>
        </p:grpSpPr>
        <p:pic>
          <p:nvPicPr>
            <p:cNvPr id="4107" name="Picture 25" descr="parallel_cover">
              <a:extLst>
                <a:ext uri="{FF2B5EF4-FFF2-40B4-BE49-F238E27FC236}">
                  <a16:creationId xmlns:a16="http://schemas.microsoft.com/office/drawing/2014/main" id="{A6AC790E-2635-284D-B283-72A336962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6"/>
              <a:ext cx="2282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26">
              <a:extLst>
                <a:ext uri="{FF2B5EF4-FFF2-40B4-BE49-F238E27FC236}">
                  <a16:creationId xmlns:a16="http://schemas.microsoft.com/office/drawing/2014/main" id="{78F577D2-1CB3-0B4A-B460-D80746FB5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046"/>
              <a:ext cx="192" cy="96"/>
            </a:xfrm>
            <a:prstGeom prst="rect">
              <a:avLst/>
            </a:prstGeom>
            <a:solidFill>
              <a:srgbClr val="311C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4102" name="Rectangle 18">
            <a:extLst>
              <a:ext uri="{FF2B5EF4-FFF2-40B4-BE49-F238E27FC236}">
                <a16:creationId xmlns:a16="http://schemas.microsoft.com/office/drawing/2014/main" id="{4B6F7E40-7A9C-C94F-B22F-7BB27896A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304800"/>
            <a:ext cx="4876800" cy="609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FF3300"/>
                </a:solidFill>
              </a:rPr>
              <a:t>Part III</a:t>
            </a:r>
            <a:br>
              <a:rPr lang="en-US" altLang="en-US" sz="2400" b="1">
                <a:solidFill>
                  <a:schemeClr val="tx1"/>
                </a:solidFill>
              </a:rPr>
            </a:br>
            <a:r>
              <a:rPr lang="en-US" altLang="en-US" sz="2400">
                <a:solidFill>
                  <a:schemeClr val="tx1"/>
                </a:solidFill>
              </a:rPr>
              <a:t>Mesh-Based Architectures</a:t>
            </a:r>
          </a:p>
        </p:txBody>
      </p:sp>
      <p:sp>
        <p:nvSpPr>
          <p:cNvPr id="4103" name="Rectangle 23">
            <a:extLst>
              <a:ext uri="{FF2B5EF4-FFF2-40B4-BE49-F238E27FC236}">
                <a16:creationId xmlns:a16="http://schemas.microsoft.com/office/drawing/2014/main" id="{29B1DCBC-0AFC-A643-9F22-789380D7C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8001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4104" name="Group 32">
            <a:extLst>
              <a:ext uri="{FF2B5EF4-FFF2-40B4-BE49-F238E27FC236}">
                <a16:creationId xmlns:a16="http://schemas.microsoft.com/office/drawing/2014/main" id="{C69BFFD6-7EF6-8A4A-89F5-145423B754FB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49325"/>
            <a:ext cx="4953000" cy="5149850"/>
            <a:chOff x="2544" y="598"/>
            <a:chExt cx="3120" cy="3244"/>
          </a:xfrm>
        </p:grpSpPr>
        <p:pic>
          <p:nvPicPr>
            <p:cNvPr id="4105" name="Picture 29" descr="parallel_brief_toc">
              <a:extLst>
                <a:ext uri="{FF2B5EF4-FFF2-40B4-BE49-F238E27FC236}">
                  <a16:creationId xmlns:a16="http://schemas.microsoft.com/office/drawing/2014/main" id="{186005EF-8FC3-8F4A-A785-69E8000F3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598"/>
              <a:ext cx="3072" cy="3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AutoShape 24">
              <a:extLst>
                <a:ext uri="{FF2B5EF4-FFF2-40B4-BE49-F238E27FC236}">
                  <a16:creationId xmlns:a16="http://schemas.microsoft.com/office/drawing/2014/main" id="{91A26DC8-2C4B-824A-B2C9-E72E8C39C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687"/>
              <a:ext cx="2976" cy="528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7CF0A1A-738A-2744-8A3B-9DB42B041B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5B12302-FAC3-3446-BE80-C2D60A17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23350691-3415-1F4B-8C5D-82617560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926ED68F-014D-8D4A-B553-16A0D8F995E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/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4963F677-D5A4-2440-9DBA-91CD50DBE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9.2  The Shearsort Algorithm</a:t>
            </a:r>
          </a:p>
        </p:txBody>
      </p:sp>
      <p:sp>
        <p:nvSpPr>
          <p:cNvPr id="13318" name="Text Box 3">
            <a:extLst>
              <a:ext uri="{FF2B5EF4-FFF2-40B4-BE49-F238E27FC236}">
                <a16:creationId xmlns:a16="http://schemas.microsoft.com/office/drawing/2014/main" id="{7F413290-7B40-5C4B-98F2-7E6ABA561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572000"/>
            <a:ext cx="2514600" cy="13112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9.5  </a:t>
            </a:r>
            <a:r>
              <a:rPr lang="en-US" altLang="en-US" sz="2000"/>
              <a:t>Description of the shearsort algorithm on 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r</a:t>
            </a:r>
            <a:r>
              <a:rPr lang="en-US" altLang="en-US" sz="2000"/>
              <a:t>-row 2D mesh. </a:t>
            </a:r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7538B6F3-A452-9E4B-8A31-480225E86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9906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</a:t>
            </a:r>
            <a:r>
              <a:rPr lang="en-US" altLang="en-US" sz="2000" baseline="-25000"/>
              <a:t>shearsort</a:t>
            </a:r>
            <a:r>
              <a:rPr lang="en-US" altLang="en-US" sz="2000"/>
              <a:t> = </a:t>
            </a:r>
            <a:r>
              <a:rPr lang="en-US" altLang="en-US" sz="2000">
                <a:sym typeface="Symbol" pitchFamily="2" charset="2"/>
              </a:rPr>
              <a:t></a:t>
            </a:r>
            <a:r>
              <a:rPr lang="en-US" altLang="en-US" sz="2000"/>
              <a:t>log</a:t>
            </a:r>
            <a:r>
              <a:rPr lang="en-US" altLang="en-US" sz="2000" baseline="-25000"/>
              <a:t>2</a:t>
            </a:r>
            <a:r>
              <a:rPr lang="en-US" altLang="en-US" sz="2000" i="1"/>
              <a:t>r</a:t>
            </a:r>
            <a:r>
              <a:rPr lang="en-US" altLang="en-US" sz="2000">
                <a:sym typeface="Symbol" pitchFamily="2" charset="2"/>
              </a:rPr>
              <a:t></a:t>
            </a:r>
            <a:r>
              <a:rPr lang="en-US" altLang="en-US" sz="2000"/>
              <a:t> (</a:t>
            </a:r>
            <a:r>
              <a:rPr lang="en-US" altLang="en-US" sz="2000" i="1"/>
              <a:t>p</a:t>
            </a:r>
            <a:r>
              <a:rPr lang="en-US" altLang="en-US" sz="2000"/>
              <a:t>/</a:t>
            </a:r>
            <a:r>
              <a:rPr lang="en-US" altLang="en-US" sz="2000" i="1"/>
              <a:t>r</a:t>
            </a:r>
            <a:r>
              <a:rPr lang="en-US" altLang="en-US" sz="2000"/>
              <a:t> + </a:t>
            </a:r>
            <a:r>
              <a:rPr lang="en-US" altLang="en-US" sz="2000" i="1"/>
              <a:t>r</a:t>
            </a:r>
            <a:r>
              <a:rPr lang="en-US" altLang="en-US" sz="2000"/>
              <a:t>) + </a:t>
            </a:r>
            <a:r>
              <a:rPr lang="en-US" altLang="en-US" sz="2000" i="1"/>
              <a:t>p</a:t>
            </a:r>
            <a:r>
              <a:rPr lang="en-US" altLang="en-US" sz="2000"/>
              <a:t>/</a:t>
            </a:r>
            <a:r>
              <a:rPr lang="en-US" altLang="en-US" sz="2000" i="1"/>
              <a:t>r</a:t>
            </a:r>
            <a:r>
              <a:rPr lang="en-US" altLang="en-US" sz="2000"/>
              <a:t>   </a:t>
            </a:r>
          </a:p>
        </p:txBody>
      </p:sp>
      <p:sp>
        <p:nvSpPr>
          <p:cNvPr id="13320" name="Rectangle 9">
            <a:extLst>
              <a:ext uri="{FF2B5EF4-FFF2-40B4-BE49-F238E27FC236}">
                <a16:creationId xmlns:a16="http://schemas.microsoft.com/office/drawing/2014/main" id="{CB6C708C-62DE-8F40-A943-43E2E8DD9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1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3321" name="Rectangle 11">
            <a:extLst>
              <a:ext uri="{FF2B5EF4-FFF2-40B4-BE49-F238E27FC236}">
                <a16:creationId xmlns:a16="http://schemas.microsoft.com/office/drawing/2014/main" id="{DCFFF840-189F-BE45-AA69-038C4A54A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3322" name="Rectangle 15">
            <a:extLst>
              <a:ext uri="{FF2B5EF4-FFF2-40B4-BE49-F238E27FC236}">
                <a16:creationId xmlns:a16="http://schemas.microsoft.com/office/drawing/2014/main" id="{CBC49165-3306-9D46-B566-94AE10A48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3323" name="Object 14">
            <a:extLst>
              <a:ext uri="{FF2B5EF4-FFF2-40B4-BE49-F238E27FC236}">
                <a16:creationId xmlns:a16="http://schemas.microsoft.com/office/drawing/2014/main" id="{01A7634C-550A-B748-8D9E-2B58D0A763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90600"/>
          <a:ext cx="5943600" cy="529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r:id="rId3" imgW="3543300" imgH="3149600" progId="MSDraw.Drawing.8.2">
                  <p:embed/>
                </p:oleObj>
              </mc:Choice>
              <mc:Fallback>
                <p:oleObj r:id="rId3" imgW="3543300" imgH="3149600" progId="MSDraw.Drawing.8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5943600" cy="529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Text Box 16">
            <a:extLst>
              <a:ext uri="{FF2B5EF4-FFF2-40B4-BE49-F238E27FC236}">
                <a16:creationId xmlns:a16="http://schemas.microsoft.com/office/drawing/2014/main" id="{7A2CAB5E-9A72-1D41-A3C2-7E7C6117D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6002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On a square mesh: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</a:t>
            </a:r>
            <a:r>
              <a:rPr lang="en-US" altLang="en-US" sz="2000" baseline="-25000"/>
              <a:t>shearsort</a:t>
            </a:r>
            <a:r>
              <a:rPr lang="en-US" altLang="en-US" sz="1000"/>
              <a:t> </a:t>
            </a:r>
            <a:r>
              <a:rPr lang="en-US" altLang="en-US" sz="2000"/>
              <a:t>=</a:t>
            </a:r>
            <a:r>
              <a:rPr lang="en-US" altLang="en-US" sz="1000"/>
              <a:t> 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(log</a:t>
            </a:r>
            <a:r>
              <a:rPr lang="en-US" altLang="en-US" sz="2000" baseline="-25000"/>
              <a:t>2</a:t>
            </a:r>
            <a:r>
              <a:rPr lang="en-US" altLang="en-US" sz="2000" i="1"/>
              <a:t>p</a:t>
            </a:r>
            <a:r>
              <a:rPr lang="en-US" altLang="en-US" sz="1000"/>
              <a:t> </a:t>
            </a:r>
            <a:r>
              <a:rPr lang="en-US" altLang="en-US" sz="2000"/>
              <a:t>+</a:t>
            </a:r>
            <a:r>
              <a:rPr lang="en-US" altLang="en-US" sz="1000"/>
              <a:t> </a:t>
            </a:r>
            <a:r>
              <a:rPr lang="en-US" altLang="en-US" sz="2000"/>
              <a:t>1)</a:t>
            </a:r>
          </a:p>
        </p:txBody>
      </p:sp>
      <p:sp>
        <p:nvSpPr>
          <p:cNvPr id="13325" name="Text Box 17">
            <a:extLst>
              <a:ext uri="{FF2B5EF4-FFF2-40B4-BE49-F238E27FC236}">
                <a16:creationId xmlns:a16="http://schemas.microsoft.com/office/drawing/2014/main" id="{00AE9E84-4E07-8B41-82E0-989331A73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194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Diameter-based LB: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</a:t>
            </a:r>
            <a:r>
              <a:rPr lang="en-US" altLang="en-US" sz="2000" baseline="-25000"/>
              <a:t>sort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</a:t>
            </a:r>
            <a:r>
              <a:rPr lang="en-US" altLang="en-US" sz="2000"/>
              <a:t> 2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 – 2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7DA907-387A-B847-9689-36B37C77137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54DF88-1CD1-F94D-AC0B-7D49D34E8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07524" name="Slide Number Placeholder 5">
            <a:extLst>
              <a:ext uri="{FF2B5EF4-FFF2-40B4-BE49-F238E27FC236}">
                <a16:creationId xmlns:a16="http://schemas.microsoft.com/office/drawing/2014/main" id="{6FE055CA-B222-194B-A9E5-29727750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13FEA9A-DD00-564E-8340-EB7C3A5F028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/>
          </a:p>
        </p:txBody>
      </p:sp>
      <p:sp>
        <p:nvSpPr>
          <p:cNvPr id="107525" name="Rectangle 2">
            <a:extLst>
              <a:ext uri="{FF2B5EF4-FFF2-40B4-BE49-F238E27FC236}">
                <a16:creationId xmlns:a16="http://schemas.microsoft.com/office/drawing/2014/main" id="{426136D2-7A63-804F-8632-68C83E7EB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12.5  Pyramid and Multigrid Systems</a:t>
            </a:r>
          </a:p>
        </p:txBody>
      </p:sp>
      <p:sp>
        <p:nvSpPr>
          <p:cNvPr id="107526" name="Rectangle 4">
            <a:extLst>
              <a:ext uri="{FF2B5EF4-FFF2-40B4-BE49-F238E27FC236}">
                <a16:creationId xmlns:a16="http://schemas.microsoft.com/office/drawing/2014/main" id="{23A29BF0-C301-1C4A-A30B-E02F625E4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7527" name="Text Box 16">
            <a:extLst>
              <a:ext uri="{FF2B5EF4-FFF2-40B4-BE49-F238E27FC236}">
                <a16:creationId xmlns:a16="http://schemas.microsoft.com/office/drawing/2014/main" id="{FCA8E0F9-DA5D-1E41-BB95-83157C2BE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00600"/>
            <a:ext cx="6400800" cy="118745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Originally developed for image processing applications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Roughly 3/4 of the processors belong to the base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For an </a:t>
            </a:r>
            <a:r>
              <a:rPr lang="en-US" altLang="en-US" sz="2000" i="1"/>
              <a:t>l</a:t>
            </a:r>
            <a:r>
              <a:rPr lang="en-US" altLang="en-US" sz="2000"/>
              <a:t>-level pyramid:	  </a:t>
            </a:r>
            <a:r>
              <a:rPr lang="en-US" altLang="en-US" sz="2000" i="1"/>
              <a:t>D</a:t>
            </a:r>
            <a:r>
              <a:rPr lang="en-US" altLang="en-US" sz="2000"/>
              <a:t> = 2</a:t>
            </a:r>
            <a:r>
              <a:rPr lang="en-US" altLang="en-US" sz="2000" i="1"/>
              <a:t>l</a:t>
            </a:r>
            <a:r>
              <a:rPr lang="en-US" altLang="en-US" sz="2000"/>
              <a:t> – 2      </a:t>
            </a:r>
            <a:r>
              <a:rPr lang="en-US" altLang="en-US" sz="2000" i="1"/>
              <a:t>d</a:t>
            </a:r>
            <a:r>
              <a:rPr lang="en-US" altLang="en-US" sz="2000"/>
              <a:t> = 9      </a:t>
            </a:r>
            <a:r>
              <a:rPr lang="en-US" altLang="en-US" sz="2000" i="1"/>
              <a:t>B</a:t>
            </a:r>
            <a:r>
              <a:rPr lang="en-US" altLang="en-US" sz="2000"/>
              <a:t> = 2</a:t>
            </a:r>
            <a:r>
              <a:rPr lang="en-US" altLang="en-US" sz="2000" i="1" baseline="30000"/>
              <a:t>l</a:t>
            </a:r>
            <a:endParaRPr lang="en-US" altLang="en-US" sz="2000"/>
          </a:p>
        </p:txBody>
      </p:sp>
      <p:sp>
        <p:nvSpPr>
          <p:cNvPr id="107528" name="Rectangle 18">
            <a:extLst>
              <a:ext uri="{FF2B5EF4-FFF2-40B4-BE49-F238E27FC236}">
                <a16:creationId xmlns:a16="http://schemas.microsoft.com/office/drawing/2014/main" id="{E7E1CF7C-5B5A-6546-B674-55541369B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07529" name="Object 17">
            <a:extLst>
              <a:ext uri="{FF2B5EF4-FFF2-40B4-BE49-F238E27FC236}">
                <a16:creationId xmlns:a16="http://schemas.microsoft.com/office/drawing/2014/main" id="{DA23C3A8-1EAB-D248-BB23-80358D51A9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914400"/>
          <a:ext cx="7315200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r:id="rId3" imgW="4813300" imgH="2133600" progId="MSDraw.Drawing.8.2">
                  <p:embed/>
                </p:oleObj>
              </mc:Choice>
              <mc:Fallback>
                <p:oleObj r:id="rId3" imgW="4813300" imgH="2133600" progId="MSDraw.Drawing.8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7315200" cy="325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0" name="Text Box 19">
            <a:extLst>
              <a:ext uri="{FF2B5EF4-FFF2-40B4-BE49-F238E27FC236}">
                <a16:creationId xmlns:a16="http://schemas.microsoft.com/office/drawing/2014/main" id="{9EB34681-03E3-7541-A724-2B140F1F2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91000"/>
            <a:ext cx="85344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12.11    </a:t>
            </a:r>
            <a:r>
              <a:rPr lang="en-US" altLang="en-US" sz="2000"/>
              <a:t>Pyramid with 3 levels and 4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4 base along with its 2D layout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7531" name="Text Box 20">
            <a:extLst>
              <a:ext uri="{FF2B5EF4-FFF2-40B4-BE49-F238E27FC236}">
                <a16:creationId xmlns:a16="http://schemas.microsoft.com/office/drawing/2014/main" id="{72904EE0-2A27-CF44-A5A9-76F3615E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3124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Faster than mesh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for semigroup computation,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but not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sorting 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arbitrary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routing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1428E6D-D5E4-8043-8E72-D49A9B8A55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D98887F-DF02-BC49-8A1A-42C6ADBA2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08548" name="Slide Number Placeholder 5">
            <a:extLst>
              <a:ext uri="{FF2B5EF4-FFF2-40B4-BE49-F238E27FC236}">
                <a16:creationId xmlns:a16="http://schemas.microsoft.com/office/drawing/2014/main" id="{C5D4C5CB-8FA0-6B47-9665-0A987F9F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F2C3AEC-76E1-ED42-AE2A-E65DDC1459F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/>
          </a:p>
        </p:txBody>
      </p:sp>
      <p:sp>
        <p:nvSpPr>
          <p:cNvPr id="108549" name="Rectangle 2">
            <a:extLst>
              <a:ext uri="{FF2B5EF4-FFF2-40B4-BE49-F238E27FC236}">
                <a16:creationId xmlns:a16="http://schemas.microsoft.com/office/drawing/2014/main" id="{840E96F2-35E6-844C-945F-16852068E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Pyramid and 2D Multigrid Architectures</a:t>
            </a:r>
          </a:p>
        </p:txBody>
      </p:sp>
      <p:sp>
        <p:nvSpPr>
          <p:cNvPr id="108550" name="Rectangle 5">
            <a:extLst>
              <a:ext uri="{FF2B5EF4-FFF2-40B4-BE49-F238E27FC236}">
                <a16:creationId xmlns:a16="http://schemas.microsoft.com/office/drawing/2014/main" id="{8E2C935C-A472-C945-BC8D-06D5525F9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8551" name="Rectangle 7">
            <a:extLst>
              <a:ext uri="{FF2B5EF4-FFF2-40B4-BE49-F238E27FC236}">
                <a16:creationId xmlns:a16="http://schemas.microsoft.com/office/drawing/2014/main" id="{466001F0-34E8-B24B-A7B9-0D6785ED1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08552" name="Object 6">
            <a:extLst>
              <a:ext uri="{FF2B5EF4-FFF2-40B4-BE49-F238E27FC236}">
                <a16:creationId xmlns:a16="http://schemas.microsoft.com/office/drawing/2014/main" id="{DA45BD3D-A4EF-7F46-8AA4-C07FEA6F0D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838200"/>
          <a:ext cx="7391400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8" r:id="rId3" imgW="4851400" imgH="2108200" progId="MSDraw.Drawing.8.2">
                  <p:embed/>
                </p:oleObj>
              </mc:Choice>
              <mc:Fallback>
                <p:oleObj r:id="rId3" imgW="4851400" imgH="2108200" progId="MSDraw.Drawing.8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7391400" cy="338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3" name="Text Box 8">
            <a:extLst>
              <a:ext uri="{FF2B5EF4-FFF2-40B4-BE49-F238E27FC236}">
                <a16:creationId xmlns:a16="http://schemas.microsoft.com/office/drawing/2014/main" id="{1E50A292-39BE-E04C-95FB-F009B0067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14800"/>
            <a:ext cx="55626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12.12    </a:t>
            </a:r>
            <a:r>
              <a:rPr lang="en-US" altLang="en-US" sz="2000"/>
              <a:t>The relationship between pyramid and 2D multigrid architectures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8554" name="Text Box 9">
            <a:extLst>
              <a:ext uri="{FF2B5EF4-FFF2-40B4-BE49-F238E27FC236}">
                <a16:creationId xmlns:a16="http://schemas.microsoft.com/office/drawing/2014/main" id="{021EF069-1395-E44D-BBEB-2C21E2E76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4267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Multigrid architecture is less costly and can emulate the pyramid architecture quite efficiently</a:t>
            </a:r>
          </a:p>
        </p:txBody>
      </p:sp>
      <p:grpSp>
        <p:nvGrpSpPr>
          <p:cNvPr id="108555" name="Group 13">
            <a:extLst>
              <a:ext uri="{FF2B5EF4-FFF2-40B4-BE49-F238E27FC236}">
                <a16:creationId xmlns:a16="http://schemas.microsoft.com/office/drawing/2014/main" id="{54C6E749-BA80-B747-B789-18267EFBB3B4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838200"/>
            <a:ext cx="3429000" cy="5257800"/>
            <a:chOff x="3408" y="528"/>
            <a:chExt cx="2160" cy="3312"/>
          </a:xfrm>
        </p:grpSpPr>
        <p:graphicFrame>
          <p:nvGraphicFramePr>
            <p:cNvPr id="108556" name="Object 10">
              <a:extLst>
                <a:ext uri="{FF2B5EF4-FFF2-40B4-BE49-F238E27FC236}">
                  <a16:creationId xmlns:a16="http://schemas.microsoft.com/office/drawing/2014/main" id="{95D69545-0F54-9B4C-8906-5A58BD798B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4" y="2208"/>
            <a:ext cx="2064" cy="1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59" r:id="rId5" imgW="4394200" imgH="3251200" progId="MSDraw.Drawing.8.2">
                    <p:embed/>
                  </p:oleObj>
                </mc:Choice>
                <mc:Fallback>
                  <p:oleObj r:id="rId5" imgW="4394200" imgH="3251200" progId="MSDraw.Drawing.8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2208"/>
                          <a:ext cx="2064" cy="1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557" name="Text Box 12">
              <a:extLst>
                <a:ext uri="{FF2B5EF4-FFF2-40B4-BE49-F238E27FC236}">
                  <a16:creationId xmlns:a16="http://schemas.microsoft.com/office/drawing/2014/main" id="{DB32B71C-71CB-A44D-8985-A8737C819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528"/>
              <a:ext cx="2016" cy="40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Pyramid is to 2D multigrid what X-tree is to 1D multigrid</a:t>
              </a:r>
            </a:p>
          </p:txBody>
        </p:sp>
      </p:grp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3A153A-6193-D648-88BC-137F1CBE510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DF8C2D4-DA13-B843-A8D3-1E06A58D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09572" name="Slide Number Placeholder 5">
            <a:extLst>
              <a:ext uri="{FF2B5EF4-FFF2-40B4-BE49-F238E27FC236}">
                <a16:creationId xmlns:a16="http://schemas.microsoft.com/office/drawing/2014/main" id="{FE7F08B0-0F8D-8641-96D6-46B18749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625445E7-7527-1C4C-A862-0FA64D299A0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/>
          </a:p>
        </p:txBody>
      </p:sp>
      <p:sp>
        <p:nvSpPr>
          <p:cNvPr id="109573" name="Rectangle 2">
            <a:extLst>
              <a:ext uri="{FF2B5EF4-FFF2-40B4-BE49-F238E27FC236}">
                <a16:creationId xmlns:a16="http://schemas.microsoft.com/office/drawing/2014/main" id="{3B020DE9-04C9-BA4A-9837-803011C94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12.6  Meshes of Trees</a:t>
            </a:r>
          </a:p>
        </p:txBody>
      </p:sp>
      <p:sp>
        <p:nvSpPr>
          <p:cNvPr id="109574" name="Text Box 3">
            <a:extLst>
              <a:ext uri="{FF2B5EF4-FFF2-40B4-BE49-F238E27FC236}">
                <a16:creationId xmlns:a16="http://schemas.microsoft.com/office/drawing/2014/main" id="{EC5B0501-4D80-6346-839F-81259FF57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62600"/>
            <a:ext cx="8077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12.13    </a:t>
            </a:r>
            <a:r>
              <a:rPr lang="en-US" altLang="en-US" sz="2000"/>
              <a:t>Mesh of trees architecture with 3 levels and a 4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4 base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9575" name="Rectangle 4">
            <a:extLst>
              <a:ext uri="{FF2B5EF4-FFF2-40B4-BE49-F238E27FC236}">
                <a16:creationId xmlns:a16="http://schemas.microsoft.com/office/drawing/2014/main" id="{3BBFC338-4C3A-B24F-B949-4E747974C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9576" name="Rectangle 7">
            <a:extLst>
              <a:ext uri="{FF2B5EF4-FFF2-40B4-BE49-F238E27FC236}">
                <a16:creationId xmlns:a16="http://schemas.microsoft.com/office/drawing/2014/main" id="{718A6005-5886-B44A-8BD9-C2B1AD403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9577" name="Text Box 8">
            <a:extLst>
              <a:ext uri="{FF2B5EF4-FFF2-40B4-BE49-F238E27FC236}">
                <a16:creationId xmlns:a16="http://schemas.microsoft.com/office/drawing/2014/main" id="{635F2708-BD90-A74D-AB49-D847CD46B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35814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E40000"/>
                </a:solidFill>
              </a:rPr>
              <a:t>2</a:t>
            </a:r>
            <a:r>
              <a:rPr lang="en-US" altLang="en-US" sz="2000" i="1">
                <a:solidFill>
                  <a:srgbClr val="E40000"/>
                </a:solidFill>
              </a:rPr>
              <a:t>m</a:t>
            </a:r>
            <a:r>
              <a:rPr lang="en-US" altLang="en-US" sz="2000">
                <a:solidFill>
                  <a:srgbClr val="E40000"/>
                </a:solidFill>
              </a:rPr>
              <a:t> trees, each with </a:t>
            </a:r>
            <a:r>
              <a:rPr lang="en-US" altLang="en-US" sz="2000" i="1">
                <a:solidFill>
                  <a:srgbClr val="E40000"/>
                </a:solidFill>
              </a:rPr>
              <a:t>m</a:t>
            </a:r>
            <a:r>
              <a:rPr lang="en-US" altLang="en-US" sz="2000">
                <a:solidFill>
                  <a:srgbClr val="E40000"/>
                </a:solidFill>
              </a:rPr>
              <a:t> leaves, sharing leaves in the base</a:t>
            </a:r>
          </a:p>
        </p:txBody>
      </p:sp>
      <p:sp>
        <p:nvSpPr>
          <p:cNvPr id="109578" name="Rectangle 10">
            <a:extLst>
              <a:ext uri="{FF2B5EF4-FFF2-40B4-BE49-F238E27FC236}">
                <a16:creationId xmlns:a16="http://schemas.microsoft.com/office/drawing/2014/main" id="{4C079AE2-5DD4-E443-AF82-3F72A9B9A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9579" name="Text Box 11">
            <a:extLst>
              <a:ext uri="{FF2B5EF4-FFF2-40B4-BE49-F238E27FC236}">
                <a16:creationId xmlns:a16="http://schemas.microsoft.com/office/drawing/2014/main" id="{AF73B8C7-1E81-4344-9B42-23712264D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990600"/>
            <a:ext cx="3962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Row and column roots can be combined into </a:t>
            </a:r>
            <a:r>
              <a:rPr lang="en-US" altLang="en-US" sz="2000" i="1"/>
              <a:t>m</a:t>
            </a:r>
            <a:r>
              <a:rPr lang="en-US" altLang="en-US" sz="2000"/>
              <a:t> degree-4 nodes</a:t>
            </a:r>
          </a:p>
        </p:txBody>
      </p:sp>
      <p:sp>
        <p:nvSpPr>
          <p:cNvPr id="109580" name="Rectangle 13">
            <a:extLst>
              <a:ext uri="{FF2B5EF4-FFF2-40B4-BE49-F238E27FC236}">
                <a16:creationId xmlns:a16="http://schemas.microsoft.com/office/drawing/2014/main" id="{ED312FD0-E4C8-C740-BCAE-1C6FD76B2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09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09581" name="Object 12">
            <a:extLst>
              <a:ext uri="{FF2B5EF4-FFF2-40B4-BE49-F238E27FC236}">
                <a16:creationId xmlns:a16="http://schemas.microsoft.com/office/drawing/2014/main" id="{088622D9-4891-184B-871C-2B10372D14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752600"/>
          <a:ext cx="8686800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2" r:id="rId3" imgW="4318000" imgH="1765300" progId="MSDraw.Drawing.8.2">
                  <p:embed/>
                </p:oleObj>
              </mc:Choice>
              <mc:Fallback>
                <p:oleObj r:id="rId3" imgW="4318000" imgH="1765300" progId="MSDraw.Drawing.8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8686800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79F46F9-D34C-1A4F-A3CB-85340E7627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DEE190-EE87-7346-ABE7-1CAD4454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10596" name="Slide Number Placeholder 5">
            <a:extLst>
              <a:ext uri="{FF2B5EF4-FFF2-40B4-BE49-F238E27FC236}">
                <a16:creationId xmlns:a16="http://schemas.microsoft.com/office/drawing/2014/main" id="{F59059D4-03C7-4E46-A3BA-79951047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8E6BD010-62BC-3148-B102-092D92EDEEB6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/>
          </a:p>
        </p:txBody>
      </p:sp>
      <p:sp>
        <p:nvSpPr>
          <p:cNvPr id="110597" name="Text Box 3">
            <a:extLst>
              <a:ext uri="{FF2B5EF4-FFF2-40B4-BE49-F238E27FC236}">
                <a16:creationId xmlns:a16="http://schemas.microsoft.com/office/drawing/2014/main" id="{2130BC6F-68B2-C647-B1A6-47337D84C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181600"/>
            <a:ext cx="5715000" cy="82232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12.14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000"/>
              <a:t>Alternate views of the mesh of trees architecture with a 4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4 base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0598" name="Rectangle 7">
            <a:extLst>
              <a:ext uri="{FF2B5EF4-FFF2-40B4-BE49-F238E27FC236}">
                <a16:creationId xmlns:a16="http://schemas.microsoft.com/office/drawing/2014/main" id="{8BC8DB03-B4DB-9B40-9E35-3D5DE16C6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9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0599" name="Rectangle 8">
            <a:extLst>
              <a:ext uri="{FF2B5EF4-FFF2-40B4-BE49-F238E27FC236}">
                <a16:creationId xmlns:a16="http://schemas.microsoft.com/office/drawing/2014/main" id="{117EF167-FAAB-4746-93AC-AFDFDE2F1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Alternate Views of a Mesh of Trees</a:t>
            </a:r>
          </a:p>
        </p:txBody>
      </p:sp>
      <p:sp>
        <p:nvSpPr>
          <p:cNvPr id="110600" name="Rectangle 3">
            <a:extLst>
              <a:ext uri="{FF2B5EF4-FFF2-40B4-BE49-F238E27FC236}">
                <a16:creationId xmlns:a16="http://schemas.microsoft.com/office/drawing/2014/main" id="{A6D79332-ED07-B24D-8E29-52E4E2C9E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0601" name="Rectangle 5">
            <a:extLst>
              <a:ext uri="{FF2B5EF4-FFF2-40B4-BE49-F238E27FC236}">
                <a16:creationId xmlns:a16="http://schemas.microsoft.com/office/drawing/2014/main" id="{4AA46B34-5507-6C40-8F6F-B543D8875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8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0602" name="Rectangle 7">
            <a:extLst>
              <a:ext uri="{FF2B5EF4-FFF2-40B4-BE49-F238E27FC236}">
                <a16:creationId xmlns:a16="http://schemas.microsoft.com/office/drawing/2014/main" id="{86DC907E-805E-704A-B5E7-EDD6E5313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10603" name="Object 6">
            <a:extLst>
              <a:ext uri="{FF2B5EF4-FFF2-40B4-BE49-F238E27FC236}">
                <a16:creationId xmlns:a16="http://schemas.microsoft.com/office/drawing/2014/main" id="{6D515480-01F8-E44F-97DC-60F03237C7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990600"/>
          <a:ext cx="7848600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4" r:id="rId3" imgW="4584700" imgH="2438400" progId="MSDraw.Drawing.8.2">
                  <p:embed/>
                </p:oleObj>
              </mc:Choice>
              <mc:Fallback>
                <p:oleObj r:id="rId3" imgW="4584700" imgH="2438400" progId="MSDraw.Drawing.8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7848600" cy="415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883A7492-0317-6A42-AA0A-0EB69C0BA0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AAC4C8D-FA3C-A645-813D-AE427E45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11620" name="Slide Number Placeholder 6">
            <a:extLst>
              <a:ext uri="{FF2B5EF4-FFF2-40B4-BE49-F238E27FC236}">
                <a16:creationId xmlns:a16="http://schemas.microsoft.com/office/drawing/2014/main" id="{C79E3AEC-E3CB-A64A-B76A-B94900C2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6A1EA3DF-5AEC-2845-8D1F-943D253202A6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/>
          </a:p>
        </p:txBody>
      </p:sp>
      <p:grpSp>
        <p:nvGrpSpPr>
          <p:cNvPr id="111621" name="Group 16">
            <a:extLst>
              <a:ext uri="{FF2B5EF4-FFF2-40B4-BE49-F238E27FC236}">
                <a16:creationId xmlns:a16="http://schemas.microsoft.com/office/drawing/2014/main" id="{7F330CE3-4411-C044-93CA-7627A4FB4B21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276600"/>
            <a:ext cx="4419600" cy="2743200"/>
            <a:chOff x="2976" y="2544"/>
            <a:chExt cx="2496" cy="1392"/>
          </a:xfrm>
        </p:grpSpPr>
        <p:graphicFrame>
          <p:nvGraphicFramePr>
            <p:cNvPr id="111631" name="Object 13">
              <a:extLst>
                <a:ext uri="{FF2B5EF4-FFF2-40B4-BE49-F238E27FC236}">
                  <a16:creationId xmlns:a16="http://schemas.microsoft.com/office/drawing/2014/main" id="{61C3C2DD-2989-AE4D-B67F-3EB8F34F2D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2" y="2640"/>
            <a:ext cx="2400" cy="1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33" r:id="rId3" imgW="4584700" imgH="2438400" progId="MSDraw.Drawing.8.2">
                    <p:embed/>
                  </p:oleObj>
                </mc:Choice>
                <mc:Fallback>
                  <p:oleObj r:id="rId3" imgW="4584700" imgH="2438400" progId="MSDraw.Drawing.8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640"/>
                          <a:ext cx="2400" cy="1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32" name="Rectangle 15">
              <a:extLst>
                <a:ext uri="{FF2B5EF4-FFF2-40B4-BE49-F238E27FC236}">
                  <a16:creationId xmlns:a16="http://schemas.microsoft.com/office/drawing/2014/main" id="{01682C5B-2427-3242-87FA-17F3A04F1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544"/>
              <a:ext cx="1056" cy="1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111622" name="Rectangle 3">
            <a:extLst>
              <a:ext uri="{FF2B5EF4-FFF2-40B4-BE49-F238E27FC236}">
                <a16:creationId xmlns:a16="http://schemas.microsoft.com/office/drawing/2014/main" id="{3E1118C7-1E13-2740-B9AF-B3688D5BC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9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1623" name="Rectangle 4">
            <a:extLst>
              <a:ext uri="{FF2B5EF4-FFF2-40B4-BE49-F238E27FC236}">
                <a16:creationId xmlns:a16="http://schemas.microsoft.com/office/drawing/2014/main" id="{5E326A7B-7453-AB4D-A9C5-06BEC06C1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Simple Algorithms for Mesh of Trees</a:t>
            </a:r>
          </a:p>
        </p:txBody>
      </p:sp>
      <p:sp>
        <p:nvSpPr>
          <p:cNvPr id="111624" name="Rectangle 5">
            <a:extLst>
              <a:ext uri="{FF2B5EF4-FFF2-40B4-BE49-F238E27FC236}">
                <a16:creationId xmlns:a16="http://schemas.microsoft.com/office/drawing/2014/main" id="{F882F34B-C087-4848-B15A-B57FD0FF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1625" name="Rectangle 6">
            <a:extLst>
              <a:ext uri="{FF2B5EF4-FFF2-40B4-BE49-F238E27FC236}">
                <a16:creationId xmlns:a16="http://schemas.microsoft.com/office/drawing/2014/main" id="{A0D03409-D261-194D-97A1-9650EFC67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8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1626" name="Rectangle 9">
            <a:extLst>
              <a:ext uri="{FF2B5EF4-FFF2-40B4-BE49-F238E27FC236}">
                <a16:creationId xmlns:a16="http://schemas.microsoft.com/office/drawing/2014/main" id="{4A9E7916-EAA3-5C4F-8CB8-3B1ECB96D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1627" name="Text Box 10">
            <a:extLst>
              <a:ext uri="{FF2B5EF4-FFF2-40B4-BE49-F238E27FC236}">
                <a16:creationId xmlns:a16="http://schemas.microsoft.com/office/drawing/2014/main" id="{8EDECF8E-9901-4749-AB23-18395EF50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58674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Semigroup computation: row/column combining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Parallel prefix computation: similar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Routing </a:t>
            </a:r>
            <a:r>
              <a:rPr lang="en-US" altLang="en-US" sz="2000" i="1"/>
              <a:t>m</a:t>
            </a:r>
            <a:r>
              <a:rPr lang="en-US" altLang="en-US" sz="2000" baseline="30000"/>
              <a:t>2</a:t>
            </a:r>
            <a:r>
              <a:rPr lang="en-US" altLang="en-US" sz="2000"/>
              <a:t> packets, one per processor on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m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</a:t>
            </a:r>
            <a:r>
              <a:rPr lang="en-US" altLang="en-US" sz="2000" i="1"/>
              <a:t>m</a:t>
            </a:r>
            <a:r>
              <a:rPr lang="en-US" altLang="en-US" sz="2000"/>
              <a:t> base: requires </a:t>
            </a:r>
            <a:r>
              <a:rPr lang="en-US" altLang="en-US" sz="2000">
                <a:latin typeface="Symbol" pitchFamily="2" charset="2"/>
              </a:rPr>
              <a:t>W</a:t>
            </a:r>
            <a:r>
              <a:rPr lang="en-US" altLang="en-US" sz="2000"/>
              <a:t>(</a:t>
            </a:r>
            <a:r>
              <a:rPr lang="en-US" altLang="en-US" sz="2000" i="1"/>
              <a:t>m</a:t>
            </a:r>
            <a:r>
              <a:rPr lang="en-US" altLang="en-US" sz="2000"/>
              <a:t>) = </a:t>
            </a:r>
            <a:r>
              <a:rPr lang="en-US" altLang="en-US" sz="2000">
                <a:latin typeface="Symbol" pitchFamily="2" charset="2"/>
              </a:rPr>
              <a:t>W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) steps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 the view of Fig. 12.14, with only </a:t>
            </a:r>
            <a:r>
              <a:rPr lang="en-US" altLang="en-US" sz="2000" i="1"/>
              <a:t>m</a:t>
            </a:r>
            <a:r>
              <a:rPr lang="en-US" altLang="en-US" sz="2000"/>
              <a:t> packets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to be routed from one side of the network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other, 2 log</a:t>
            </a:r>
            <a:r>
              <a:rPr lang="en-US" altLang="en-US" sz="2000" baseline="-25000"/>
              <a:t>2 </a:t>
            </a:r>
            <a:r>
              <a:rPr lang="en-US" altLang="en-US" sz="2000" i="1"/>
              <a:t>m</a:t>
            </a:r>
            <a:r>
              <a:rPr lang="en-US" altLang="en-US" sz="2000"/>
              <a:t> steps are required,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provided destination nodes are distinct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Sorting </a:t>
            </a:r>
            <a:r>
              <a:rPr lang="en-US" altLang="en-US" sz="2000" i="1"/>
              <a:t>m</a:t>
            </a:r>
            <a:r>
              <a:rPr lang="en-US" altLang="en-US" sz="2000" baseline="30000"/>
              <a:t>2</a:t>
            </a:r>
            <a:r>
              <a:rPr lang="en-US" altLang="en-US" sz="2000"/>
              <a:t> keys, one per processor on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m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</a:t>
            </a:r>
            <a:r>
              <a:rPr lang="en-US" altLang="en-US" sz="2000" i="1"/>
              <a:t>m</a:t>
            </a:r>
            <a:r>
              <a:rPr lang="en-US" altLang="en-US" sz="2000"/>
              <a:t> base: emulate any mesh sorting algorithm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Sorting </a:t>
            </a:r>
            <a:r>
              <a:rPr lang="en-US" altLang="en-US" sz="2000" i="1"/>
              <a:t>m</a:t>
            </a:r>
            <a:r>
              <a:rPr lang="en-US" altLang="en-US" sz="2000"/>
              <a:t> keys stored in merged roots: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broadcast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i</a:t>
            </a:r>
            <a:r>
              <a:rPr lang="en-US" altLang="en-US" sz="2000" i="1"/>
              <a:t> </a:t>
            </a:r>
            <a:r>
              <a:rPr lang="en-US" altLang="en-US" sz="2000"/>
              <a:t>to row </a:t>
            </a:r>
            <a:r>
              <a:rPr lang="en-US" altLang="en-US" sz="2000" i="1"/>
              <a:t>i</a:t>
            </a:r>
            <a:r>
              <a:rPr lang="en-US" altLang="en-US" sz="2000"/>
              <a:t> and column </a:t>
            </a:r>
            <a:r>
              <a:rPr lang="en-US" altLang="en-US" sz="2000" i="1"/>
              <a:t>i</a:t>
            </a:r>
            <a:r>
              <a:rPr lang="en-US" altLang="en-US" sz="2000"/>
              <a:t>, compare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i</a:t>
            </a:r>
            <a:r>
              <a:rPr lang="en-US" altLang="en-US" sz="2000"/>
              <a:t> to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j</a:t>
            </a:r>
            <a:r>
              <a:rPr lang="en-US" altLang="en-US" sz="2000"/>
              <a:t> in leaf (</a:t>
            </a:r>
            <a:r>
              <a:rPr lang="en-US" altLang="en-US" sz="2000" i="1"/>
              <a:t>i</a:t>
            </a:r>
            <a:r>
              <a:rPr lang="en-US" altLang="en-US" sz="2000"/>
              <a:t>, </a:t>
            </a:r>
            <a:r>
              <a:rPr lang="en-US" altLang="en-US" sz="2000" i="1"/>
              <a:t>j</a:t>
            </a:r>
            <a:r>
              <a:rPr lang="en-US" altLang="en-US" sz="2000"/>
              <a:t>) to set a flag, add flags in column trees to find the rank of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i</a:t>
            </a:r>
            <a:r>
              <a:rPr lang="en-US" altLang="en-US" sz="2000"/>
              <a:t> , route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i</a:t>
            </a:r>
            <a:r>
              <a:rPr lang="en-US" altLang="en-US" sz="2000"/>
              <a:t> to node </a:t>
            </a:r>
            <a:r>
              <a:rPr lang="en-US" altLang="en-US" sz="2000" i="1"/>
              <a:t>rank</a:t>
            </a:r>
            <a:r>
              <a:rPr lang="en-US" altLang="en-US" sz="2000"/>
              <a:t>[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i</a:t>
            </a:r>
            <a:r>
              <a:rPr lang="en-US" altLang="en-US" sz="2000"/>
              <a:t>]</a:t>
            </a:r>
          </a:p>
        </p:txBody>
      </p:sp>
      <p:graphicFrame>
        <p:nvGraphicFramePr>
          <p:cNvPr id="111628" name="Object 11">
            <a:extLst>
              <a:ext uri="{FF2B5EF4-FFF2-40B4-BE49-F238E27FC236}">
                <a16:creationId xmlns:a16="http://schemas.microsoft.com/office/drawing/2014/main" id="{CB05C7F1-F762-AC4E-8863-F25F22CF9364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5943600" y="990600"/>
          <a:ext cx="5561013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4" r:id="rId5" imgW="4318000" imgH="1765300" progId="MSDraw.Drawing.8.2">
                  <p:embed/>
                </p:oleObj>
              </mc:Choice>
              <mc:Fallback>
                <p:oleObj r:id="rId5" imgW="4318000" imgH="1765300" progId="MSDraw.Drawing.8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90600"/>
                        <a:ext cx="5561013" cy="235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9" name="Line 17">
            <a:extLst>
              <a:ext uri="{FF2B5EF4-FFF2-40B4-BE49-F238E27FC236}">
                <a16:creationId xmlns:a16="http://schemas.microsoft.com/office/drawing/2014/main" id="{7DBE2D60-8BBA-7A4E-ACDF-E908DD0672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819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0" name="Line 18">
            <a:extLst>
              <a:ext uri="{FF2B5EF4-FFF2-40B4-BE49-F238E27FC236}">
                <a16:creationId xmlns:a16="http://schemas.microsoft.com/office/drawing/2014/main" id="{E8FFA059-9D2E-CB41-8A7B-52160C551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8194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B9FB1FF6-2DC0-2B4C-A443-E254696825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747B5566-3A39-4547-BEB0-5781802C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12644" name="Slide Number Placeholder 6">
            <a:extLst>
              <a:ext uri="{FF2B5EF4-FFF2-40B4-BE49-F238E27FC236}">
                <a16:creationId xmlns:a16="http://schemas.microsoft.com/office/drawing/2014/main" id="{6DF7C588-64D4-CF4B-A036-2D086F7D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8224ABE-20C9-6342-A347-1BA221F3F31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AD1E9B7D-72A1-EE4F-A2F4-70B2346FC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9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1E915F4E-5922-FF49-A9A2-F98BB9A6D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Some Numerical Algorithms for Mesh of Trees</a:t>
            </a:r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A2352D68-EBE0-F94E-B000-CFB08A027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648" name="Rectangle 8">
            <a:extLst>
              <a:ext uri="{FF2B5EF4-FFF2-40B4-BE49-F238E27FC236}">
                <a16:creationId xmlns:a16="http://schemas.microsoft.com/office/drawing/2014/main" id="{56559D80-AFB1-D54D-AE11-88DB3D718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8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649" name="Rectangle 9">
            <a:extLst>
              <a:ext uri="{FF2B5EF4-FFF2-40B4-BE49-F238E27FC236}">
                <a16:creationId xmlns:a16="http://schemas.microsoft.com/office/drawing/2014/main" id="{D5A200C6-E10D-664C-BCC5-C69676114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2650" name="Text Box 10">
            <a:extLst>
              <a:ext uri="{FF2B5EF4-FFF2-40B4-BE49-F238E27FC236}">
                <a16:creationId xmlns:a16="http://schemas.microsoft.com/office/drawing/2014/main" id="{C0214EA9-9464-4A45-88AA-BE195A641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5638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Matrix-vector multiplication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Ax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stored on the base and vector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in the column roots, say; result vector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y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is obtained in the row roots): broadcast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in the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th column tree, compute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ij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in base processor 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), sum over row trees</a:t>
            </a:r>
            <a:endParaRPr lang="en-US" altLang="en-US" sz="2000"/>
          </a:p>
        </p:txBody>
      </p:sp>
      <p:graphicFrame>
        <p:nvGraphicFramePr>
          <p:cNvPr id="112651" name="Object 11">
            <a:extLst>
              <a:ext uri="{FF2B5EF4-FFF2-40B4-BE49-F238E27FC236}">
                <a16:creationId xmlns:a16="http://schemas.microsoft.com/office/drawing/2014/main" id="{EC41FC2D-F50E-A044-A7C3-30A11A1CC8A0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5943600" y="990600"/>
          <a:ext cx="5561013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7" r:id="rId3" imgW="4318000" imgH="1765300" progId="MSDraw.Drawing.8.2">
                  <p:embed/>
                </p:oleObj>
              </mc:Choice>
              <mc:Fallback>
                <p:oleObj r:id="rId3" imgW="4318000" imgH="1765300" progId="MSDraw.Drawing.8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90600"/>
                        <a:ext cx="5561013" cy="235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2" name="Rectangle 15">
            <a:extLst>
              <a:ext uri="{FF2B5EF4-FFF2-40B4-BE49-F238E27FC236}">
                <a16:creationId xmlns:a16="http://schemas.microsoft.com/office/drawing/2014/main" id="{19CE7445-42CC-2F45-AA84-3C32F65F9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112653" name="Group 18">
            <a:extLst>
              <a:ext uri="{FF2B5EF4-FFF2-40B4-BE49-F238E27FC236}">
                <a16:creationId xmlns:a16="http://schemas.microsoft.com/office/drawing/2014/main" id="{67971EB3-529B-554A-A81E-770DCB171D1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743200"/>
            <a:ext cx="8458200" cy="3705225"/>
            <a:chOff x="192" y="1728"/>
            <a:chExt cx="5328" cy="2334"/>
          </a:xfrm>
        </p:grpSpPr>
        <p:graphicFrame>
          <p:nvGraphicFramePr>
            <p:cNvPr id="112654" name="Object 14">
              <a:extLst>
                <a:ext uri="{FF2B5EF4-FFF2-40B4-BE49-F238E27FC236}">
                  <a16:creationId xmlns:a16="http://schemas.microsoft.com/office/drawing/2014/main" id="{73CF9E20-CAAE-CB4C-8F18-DF88D7D9D4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" y="2016"/>
            <a:ext cx="4080" cy="20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8" r:id="rId5" imgW="3009900" imgH="1511300" progId="MSDraw.Drawing.8.2">
                    <p:embed/>
                  </p:oleObj>
                </mc:Choice>
                <mc:Fallback>
                  <p:oleObj r:id="rId5" imgW="3009900" imgH="1511300" progId="MSDraw.Drawing.8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016"/>
                          <a:ext cx="4080" cy="20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655" name="Text Box 16">
              <a:extLst>
                <a:ext uri="{FF2B5EF4-FFF2-40B4-BE49-F238E27FC236}">
                  <a16:creationId xmlns:a16="http://schemas.microsoft.com/office/drawing/2014/main" id="{135A67BF-E333-1445-8A1E-57AA83CBD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400"/>
              <a:ext cx="1104" cy="1286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12.15</a:t>
              </a:r>
              <a:r>
                <a:rPr lang="en-US" altLang="en-US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   </a:t>
              </a:r>
              <a:r>
                <a:rPr lang="en-US" altLang="en-US" sz="2000"/>
                <a:t>Mesh of trees variant with row, column, and diagonal trees</a:t>
              </a:r>
              <a:r>
                <a:rPr lang="en-US" altLang="en-US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2656" name="Text Box 17">
              <a:extLst>
                <a:ext uri="{FF2B5EF4-FFF2-40B4-BE49-F238E27FC236}">
                  <a16:creationId xmlns:a16="http://schemas.microsoft.com/office/drawing/2014/main" id="{26C6DA3D-DFC5-F745-9CE1-90AE39C00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728"/>
              <a:ext cx="3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Convolution of two vectors: similar</a:t>
              </a:r>
            </a:p>
          </p:txBody>
        </p:sp>
      </p:grp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1264E62-F650-6141-82F0-90C6C80FD4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7B5DE659-66DA-C84B-BCFD-3E35AB352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13668" name="Slide Number Placeholder 6">
            <a:extLst>
              <a:ext uri="{FF2B5EF4-FFF2-40B4-BE49-F238E27FC236}">
                <a16:creationId xmlns:a16="http://schemas.microsoft.com/office/drawing/2014/main" id="{FE60401F-6B41-E648-91D8-6265349B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A086AFD9-DB79-DA48-ADB1-5FEA361F679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/>
          </a:p>
        </p:txBody>
      </p:sp>
      <p:sp>
        <p:nvSpPr>
          <p:cNvPr id="113669" name="Rectangle 2">
            <a:extLst>
              <a:ext uri="{FF2B5EF4-FFF2-40B4-BE49-F238E27FC236}">
                <a16:creationId xmlns:a16="http://schemas.microsoft.com/office/drawing/2014/main" id="{37E80954-043E-3842-AA55-A907062FE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9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3670" name="Rectangle 3">
            <a:extLst>
              <a:ext uri="{FF2B5EF4-FFF2-40B4-BE49-F238E27FC236}">
                <a16:creationId xmlns:a16="http://schemas.microsoft.com/office/drawing/2014/main" id="{68975918-D427-9746-8C5F-EA634F75A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Minimal-Weight Spanning Tree Algorithm</a:t>
            </a:r>
          </a:p>
        </p:txBody>
      </p:sp>
      <p:sp>
        <p:nvSpPr>
          <p:cNvPr id="113671" name="Rectangle 4">
            <a:extLst>
              <a:ext uri="{FF2B5EF4-FFF2-40B4-BE49-F238E27FC236}">
                <a16:creationId xmlns:a16="http://schemas.microsoft.com/office/drawing/2014/main" id="{4EFBCA55-6742-C74B-9B56-01C91479A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672" name="Rectangle 5">
            <a:extLst>
              <a:ext uri="{FF2B5EF4-FFF2-40B4-BE49-F238E27FC236}">
                <a16:creationId xmlns:a16="http://schemas.microsoft.com/office/drawing/2014/main" id="{92FFFF0D-27DC-E647-8998-87C27A3DE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8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673" name="Rectangle 6">
            <a:extLst>
              <a:ext uri="{FF2B5EF4-FFF2-40B4-BE49-F238E27FC236}">
                <a16:creationId xmlns:a16="http://schemas.microsoft.com/office/drawing/2014/main" id="{DF689A2F-FE46-5F4E-870E-57430458B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674" name="Rectangle 9">
            <a:extLst>
              <a:ext uri="{FF2B5EF4-FFF2-40B4-BE49-F238E27FC236}">
                <a16:creationId xmlns:a16="http://schemas.microsoft.com/office/drawing/2014/main" id="{D17664F6-3555-6B4D-BE01-A12EE936B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675" name="Rectangle 15">
            <a:extLst>
              <a:ext uri="{FF2B5EF4-FFF2-40B4-BE49-F238E27FC236}">
                <a16:creationId xmlns:a16="http://schemas.microsoft.com/office/drawing/2014/main" id="{13648D8A-B53E-3647-BC78-27A717474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13676" name="Object 14">
            <a:extLst>
              <a:ext uri="{FF2B5EF4-FFF2-40B4-BE49-F238E27FC236}">
                <a16:creationId xmlns:a16="http://schemas.microsoft.com/office/drawing/2014/main" id="{45C96DA1-DA27-7A48-8956-5B60E148F3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371600"/>
          <a:ext cx="5410200" cy="449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0" r:id="rId3" imgW="4229100" imgH="3517900" progId="MSDraw.Drawing.8.2">
                  <p:embed/>
                </p:oleObj>
              </mc:Choice>
              <mc:Fallback>
                <p:oleObj r:id="rId3" imgW="4229100" imgH="3517900" progId="MSDraw.Drawing.8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5410200" cy="449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7" name="Text Box 16">
            <a:extLst>
              <a:ext uri="{FF2B5EF4-FFF2-40B4-BE49-F238E27FC236}">
                <a16:creationId xmlns:a16="http://schemas.microsoft.com/office/drawing/2014/main" id="{739FBB8B-C901-7141-B158-5E2E19EB1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739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Greedy algorithm: in each of at most log</a:t>
            </a:r>
            <a:r>
              <a:rPr lang="en-US" altLang="en-US" sz="2000" baseline="-25000"/>
              <a:t>2 </a:t>
            </a:r>
            <a:r>
              <a:rPr lang="en-US" altLang="en-US" sz="2000" i="1"/>
              <a:t>n</a:t>
            </a:r>
            <a:r>
              <a:rPr lang="en-US" altLang="en-US" sz="2000"/>
              <a:t> phases, add the minimal-weight edge that connects a component to a neighbor </a:t>
            </a:r>
          </a:p>
        </p:txBody>
      </p:sp>
      <p:sp>
        <p:nvSpPr>
          <p:cNvPr id="113678" name="Text Box 18">
            <a:extLst>
              <a:ext uri="{FF2B5EF4-FFF2-40B4-BE49-F238E27FC236}">
                <a16:creationId xmlns:a16="http://schemas.microsoft.com/office/drawing/2014/main" id="{70B57ABF-F192-384D-B04A-A4EBAA22E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600200"/>
            <a:ext cx="2895600" cy="402431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Sequential algorithms, for an </a:t>
            </a:r>
            <a:r>
              <a:rPr lang="en-US" altLang="en-US" sz="2000" i="1">
                <a:latin typeface="Times New Roman" panose="02020603050405020304" pitchFamily="18" charset="0"/>
              </a:rPr>
              <a:t>n</a:t>
            </a:r>
            <a:r>
              <a:rPr lang="en-US" altLang="en-US" sz="2000">
                <a:latin typeface="Times New Roman" panose="02020603050405020304" pitchFamily="18" charset="0"/>
              </a:rPr>
              <a:t>-node, </a:t>
            </a:r>
            <a:r>
              <a:rPr lang="en-US" altLang="en-US" sz="2000" i="1">
                <a:latin typeface="Times New Roman" panose="02020603050405020304" pitchFamily="18" charset="0"/>
              </a:rPr>
              <a:t>e</a:t>
            </a:r>
            <a:r>
              <a:rPr lang="en-US" altLang="en-US" sz="2000">
                <a:latin typeface="Times New Roman" panose="02020603050405020304" pitchFamily="18" charset="0"/>
              </a:rPr>
              <a:t>-edge graph: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Kruskal’s: O(</a:t>
            </a:r>
            <a:r>
              <a:rPr lang="en-US" altLang="en-US" sz="2000" i="1">
                <a:latin typeface="Times New Roman" panose="02020603050405020304" pitchFamily="18" charset="0"/>
              </a:rPr>
              <a:t>e</a:t>
            </a:r>
            <a:r>
              <a:rPr lang="en-US" altLang="en-US" sz="2000">
                <a:latin typeface="Times New Roman" panose="02020603050405020304" pitchFamily="18" charset="0"/>
              </a:rPr>
              <a:t> log </a:t>
            </a:r>
            <a:r>
              <a:rPr lang="en-US" altLang="en-US" sz="2000" i="1">
                <a:latin typeface="Times New Roman" panose="02020603050405020304" pitchFamily="18" charset="0"/>
              </a:rPr>
              <a:t>e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Prim’s (binary heap):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O((</a:t>
            </a:r>
            <a:r>
              <a:rPr lang="en-US" altLang="en-US" sz="2000" i="1">
                <a:latin typeface="Times New Roman" panose="02020603050405020304" pitchFamily="18" charset="0"/>
              </a:rPr>
              <a:t>e</a:t>
            </a:r>
            <a:r>
              <a:rPr lang="en-US" altLang="en-US" sz="2000">
                <a:latin typeface="Times New Roman" panose="02020603050405020304" pitchFamily="18" charset="0"/>
              </a:rPr>
              <a:t> + </a:t>
            </a:r>
            <a:r>
              <a:rPr lang="en-US" altLang="en-US" sz="2000" i="1">
                <a:latin typeface="Times New Roman" panose="02020603050405020304" pitchFamily="18" charset="0"/>
              </a:rPr>
              <a:t>n</a:t>
            </a:r>
            <a:r>
              <a:rPr lang="en-US" altLang="en-US" sz="2000">
                <a:latin typeface="Times New Roman" panose="02020603050405020304" pitchFamily="18" charset="0"/>
              </a:rPr>
              <a:t>) log </a:t>
            </a:r>
            <a:r>
              <a:rPr lang="en-US" altLang="en-US" sz="2000" i="1">
                <a:latin typeface="Times New Roman" panose="02020603050405020304" pitchFamily="18" charset="0"/>
              </a:rPr>
              <a:t>n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Both of these algorithms are O(</a:t>
            </a:r>
            <a:r>
              <a:rPr lang="en-US" altLang="en-US" sz="2000" i="1">
                <a:latin typeface="Times New Roman" panose="02020603050405020304" pitchFamily="18" charset="0"/>
              </a:rPr>
              <a:t>n</a:t>
            </a:r>
            <a:r>
              <a:rPr lang="en-US" altLang="en-US" sz="2000" baseline="30000">
                <a:latin typeface="Times New Roman" panose="02020603050405020304" pitchFamily="18" charset="0"/>
              </a:rPr>
              <a:t>2</a:t>
            </a:r>
            <a:r>
              <a:rPr lang="en-US" altLang="en-US" sz="2000">
                <a:latin typeface="Times New Roman" panose="02020603050405020304" pitchFamily="18" charset="0"/>
              </a:rPr>
              <a:t> log </a:t>
            </a:r>
            <a:r>
              <a:rPr lang="en-US" altLang="en-US" sz="2000" i="1">
                <a:latin typeface="Times New Roman" panose="02020603050405020304" pitchFamily="18" charset="0"/>
              </a:rPr>
              <a:t>n</a:t>
            </a:r>
            <a:r>
              <a:rPr lang="en-US" altLang="en-US" sz="2000">
                <a:latin typeface="Times New Roman" panose="02020603050405020304" pitchFamily="18" charset="0"/>
              </a:rPr>
              <a:t>) for dense graphs, with </a:t>
            </a:r>
            <a:r>
              <a:rPr lang="en-US" altLang="en-US" sz="2000" i="1">
                <a:latin typeface="Times New Roman" panose="02020603050405020304" pitchFamily="18" charset="0"/>
              </a:rPr>
              <a:t>e</a:t>
            </a:r>
            <a:r>
              <a:rPr lang="en-US" altLang="en-US" sz="2000">
                <a:latin typeface="Times New Roman" panose="02020603050405020304" pitchFamily="18" charset="0"/>
              </a:rPr>
              <a:t> = O(</a:t>
            </a:r>
            <a:r>
              <a:rPr lang="en-US" altLang="en-US" sz="2000" i="1">
                <a:latin typeface="Times New Roman" panose="02020603050405020304" pitchFamily="18" charset="0"/>
              </a:rPr>
              <a:t>n</a:t>
            </a:r>
            <a:r>
              <a:rPr lang="en-US" altLang="en-US" sz="2000" baseline="30000">
                <a:latin typeface="Times New Roman" panose="02020603050405020304" pitchFamily="18" charset="0"/>
              </a:rPr>
              <a:t>2</a:t>
            </a:r>
            <a:r>
              <a:rPr lang="en-US" altLang="en-US" sz="200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Prim’s (Fibonacci heap):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O(</a:t>
            </a:r>
            <a:r>
              <a:rPr lang="en-US" altLang="en-US" sz="2000" i="1">
                <a:latin typeface="Times New Roman" panose="02020603050405020304" pitchFamily="18" charset="0"/>
              </a:rPr>
              <a:t>e</a:t>
            </a:r>
            <a:r>
              <a:rPr lang="en-US" altLang="en-US" sz="2000">
                <a:latin typeface="Times New Roman" panose="02020603050405020304" pitchFamily="18" charset="0"/>
              </a:rPr>
              <a:t> + </a:t>
            </a:r>
            <a:r>
              <a:rPr lang="en-US" altLang="en-US" sz="2000" i="1">
                <a:latin typeface="Times New Roman" panose="02020603050405020304" pitchFamily="18" charset="0"/>
              </a:rPr>
              <a:t>n</a:t>
            </a:r>
            <a:r>
              <a:rPr lang="en-US" altLang="en-US" sz="2000">
                <a:latin typeface="Times New Roman" panose="02020603050405020304" pitchFamily="18" charset="0"/>
              </a:rPr>
              <a:t> log </a:t>
            </a:r>
            <a:r>
              <a:rPr lang="en-US" altLang="en-US" sz="2000" i="1">
                <a:latin typeface="Times New Roman" panose="02020603050405020304" pitchFamily="18" charset="0"/>
              </a:rPr>
              <a:t>n</a:t>
            </a:r>
            <a:r>
              <a:rPr lang="en-US" altLang="en-US" sz="2000">
                <a:latin typeface="Times New Roman" panose="02020603050405020304" pitchFamily="18" charset="0"/>
              </a:rPr>
              <a:t>), 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O(</a:t>
            </a:r>
            <a:r>
              <a:rPr lang="en-US" altLang="en-US" sz="2000" i="1">
                <a:latin typeface="Times New Roman" panose="02020603050405020304" pitchFamily="18" charset="0"/>
              </a:rPr>
              <a:t>n</a:t>
            </a:r>
            <a:r>
              <a:rPr lang="en-US" altLang="en-US" sz="2000" baseline="30000">
                <a:latin typeface="Times New Roman" panose="02020603050405020304" pitchFamily="18" charset="0"/>
              </a:rPr>
              <a:t>2</a:t>
            </a:r>
            <a:r>
              <a:rPr lang="en-US" altLang="en-US" sz="2000">
                <a:latin typeface="Times New Roman" panose="02020603050405020304" pitchFamily="18" charset="0"/>
              </a:rPr>
              <a:t>) for dense graphs</a:t>
            </a:r>
          </a:p>
        </p:txBody>
      </p:sp>
      <p:sp>
        <p:nvSpPr>
          <p:cNvPr id="113679" name="Text Box 19">
            <a:extLst>
              <a:ext uri="{FF2B5EF4-FFF2-40B4-BE49-F238E27FC236}">
                <a16:creationId xmlns:a16="http://schemas.microsoft.com/office/drawing/2014/main" id="{E3208D45-F75B-9445-B1B1-B3F422D9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91200"/>
            <a:ext cx="7315200" cy="3841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12.16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000"/>
              <a:t>Example for min-weight spanning tree algorithm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8D3101BB-6B6E-F844-8D1C-80B4AAA5E7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8CC53380-FDFC-3B4E-839A-44E610BC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14692" name="Slide Number Placeholder 6">
            <a:extLst>
              <a:ext uri="{FF2B5EF4-FFF2-40B4-BE49-F238E27FC236}">
                <a16:creationId xmlns:a16="http://schemas.microsoft.com/office/drawing/2014/main" id="{DE5F5E28-FE8D-274D-AC53-E446D527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F4564817-A283-FB4B-AF7D-00E50224DBB3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/>
          </a:p>
        </p:txBody>
      </p:sp>
      <p:sp>
        <p:nvSpPr>
          <p:cNvPr id="114693" name="Rectangle 2">
            <a:extLst>
              <a:ext uri="{FF2B5EF4-FFF2-40B4-BE49-F238E27FC236}">
                <a16:creationId xmlns:a16="http://schemas.microsoft.com/office/drawing/2014/main" id="{902A2F33-A22A-4E40-B242-C88F6B727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9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4694" name="Rectangle 3">
            <a:extLst>
              <a:ext uri="{FF2B5EF4-FFF2-40B4-BE49-F238E27FC236}">
                <a16:creationId xmlns:a16="http://schemas.microsoft.com/office/drawing/2014/main" id="{4369E377-D66C-5A4D-9170-CB02AAE50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MWST Algorithm on a Mesh of Trees</a:t>
            </a:r>
          </a:p>
        </p:txBody>
      </p:sp>
      <p:sp>
        <p:nvSpPr>
          <p:cNvPr id="114695" name="Rectangle 4">
            <a:extLst>
              <a:ext uri="{FF2B5EF4-FFF2-40B4-BE49-F238E27FC236}">
                <a16:creationId xmlns:a16="http://schemas.microsoft.com/office/drawing/2014/main" id="{5C04EBCD-3251-BD4D-8497-850796FD8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4696" name="Rectangle 5">
            <a:extLst>
              <a:ext uri="{FF2B5EF4-FFF2-40B4-BE49-F238E27FC236}">
                <a16:creationId xmlns:a16="http://schemas.microsoft.com/office/drawing/2014/main" id="{C840A681-3B45-1C49-B6F9-07EBE5B73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8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4697" name="Rectangle 6">
            <a:extLst>
              <a:ext uri="{FF2B5EF4-FFF2-40B4-BE49-F238E27FC236}">
                <a16:creationId xmlns:a16="http://schemas.microsoft.com/office/drawing/2014/main" id="{F142B9E1-44B1-1C42-81BD-6C5D7A249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14698" name="Object 7">
            <a:extLst>
              <a:ext uri="{FF2B5EF4-FFF2-40B4-BE49-F238E27FC236}">
                <a16:creationId xmlns:a16="http://schemas.microsoft.com/office/drawing/2014/main" id="{57ED23B5-E28C-9343-B129-D1DE9EDFF3CC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5486400" y="990600"/>
          <a:ext cx="6399213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8" r:id="rId3" imgW="4318000" imgH="1765300" progId="MSDraw.Drawing.8.2">
                  <p:embed/>
                </p:oleObj>
              </mc:Choice>
              <mc:Fallback>
                <p:oleObj r:id="rId3" imgW="4318000" imgH="1765300" progId="MSDraw.Drawing.8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990600"/>
                        <a:ext cx="6399213" cy="270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9" name="Rectangle 8">
            <a:extLst>
              <a:ext uri="{FF2B5EF4-FFF2-40B4-BE49-F238E27FC236}">
                <a16:creationId xmlns:a16="http://schemas.microsoft.com/office/drawing/2014/main" id="{B609634D-6CD0-AD4A-BA90-218F60519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4700" name="Rectangle 9">
            <a:extLst>
              <a:ext uri="{FF2B5EF4-FFF2-40B4-BE49-F238E27FC236}">
                <a16:creationId xmlns:a16="http://schemas.microsoft.com/office/drawing/2014/main" id="{D7FAFA21-B21A-EB45-B61F-643B45A3C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95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4701" name="Text Box 11">
            <a:extLst>
              <a:ext uri="{FF2B5EF4-FFF2-40B4-BE49-F238E27FC236}">
                <a16:creationId xmlns:a16="http://schemas.microsoft.com/office/drawing/2014/main" id="{52E5FDA2-9616-A946-BD0D-D56EF09D4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key to parallel version of the algorithm is showing that each phase can be done in O(log</a:t>
            </a:r>
            <a:r>
              <a:rPr lang="en-US" altLang="en-US" sz="2000" baseline="30000"/>
              <a:t>2</a:t>
            </a:r>
            <a:r>
              <a:rPr lang="en-US" altLang="en-US" sz="2000" i="1"/>
              <a:t>n</a:t>
            </a:r>
            <a:r>
              <a:rPr lang="en-US" altLang="en-US" sz="2000"/>
              <a:t>) steps; O(log</a:t>
            </a:r>
            <a:r>
              <a:rPr lang="en-US" altLang="en-US" sz="2000" baseline="30000"/>
              <a:t>3</a:t>
            </a:r>
            <a:r>
              <a:rPr lang="en-US" altLang="en-US" sz="2000" i="1"/>
              <a:t>n</a:t>
            </a:r>
            <a:r>
              <a:rPr lang="en-US" altLang="en-US" sz="2000"/>
              <a:t>) overall</a:t>
            </a:r>
          </a:p>
        </p:txBody>
      </p:sp>
      <p:sp>
        <p:nvSpPr>
          <p:cNvPr id="114702" name="Text Box 12">
            <a:extLst>
              <a:ext uri="{FF2B5EF4-FFF2-40B4-BE49-F238E27FC236}">
                <a16:creationId xmlns:a16="http://schemas.microsoft.com/office/drawing/2014/main" id="{DD4F14F5-0F35-224B-9CE8-CA2413F22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5257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Leaf (</a:t>
            </a:r>
            <a:r>
              <a:rPr lang="en-US" altLang="en-US" sz="2000" i="1"/>
              <a:t>i</a:t>
            </a:r>
            <a:r>
              <a:rPr lang="en-US" altLang="en-US" sz="2000"/>
              <a:t>, </a:t>
            </a:r>
            <a:r>
              <a:rPr lang="en-US" altLang="en-US" sz="2000" i="1"/>
              <a:t>j</a:t>
            </a:r>
            <a:r>
              <a:rPr lang="en-US" altLang="en-US" sz="2000"/>
              <a:t>) holds the weight </a:t>
            </a:r>
            <a:r>
              <a:rPr lang="en-US" altLang="en-US" sz="2000" i="1"/>
              <a:t>W</a:t>
            </a:r>
            <a:r>
              <a:rPr lang="en-US" altLang="en-US" sz="2000"/>
              <a:t>(</a:t>
            </a:r>
            <a:r>
              <a:rPr lang="en-US" altLang="en-US" sz="2000" i="1"/>
              <a:t>i</a:t>
            </a:r>
            <a:r>
              <a:rPr lang="en-US" altLang="en-US" sz="2000"/>
              <a:t>, </a:t>
            </a:r>
            <a:r>
              <a:rPr lang="en-US" altLang="en-US" sz="2000" i="1"/>
              <a:t>j</a:t>
            </a:r>
            <a:r>
              <a:rPr lang="en-US" altLang="en-US" sz="2000"/>
              <a:t>) of edge (</a:t>
            </a:r>
            <a:r>
              <a:rPr lang="en-US" altLang="en-US" sz="2000" i="1"/>
              <a:t>i</a:t>
            </a:r>
            <a:r>
              <a:rPr lang="en-US" altLang="en-US" sz="2000"/>
              <a:t>, </a:t>
            </a:r>
            <a:r>
              <a:rPr lang="en-US" altLang="en-US" sz="2000" i="1"/>
              <a:t>j</a:t>
            </a:r>
            <a:r>
              <a:rPr lang="en-US" altLang="en-US" sz="2000"/>
              <a:t>) and “knows” whether the edge is in the spanning tree, and if so, in which supernode. In each phase, we must: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a. Find the min-weight edge incident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to each supernode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b. Merge supernodes for next phase</a:t>
            </a:r>
          </a:p>
        </p:txBody>
      </p:sp>
      <p:sp>
        <p:nvSpPr>
          <p:cNvPr id="114703" name="Rectangle 14">
            <a:extLst>
              <a:ext uri="{FF2B5EF4-FFF2-40B4-BE49-F238E27FC236}">
                <a16:creationId xmlns:a16="http://schemas.microsoft.com/office/drawing/2014/main" id="{F41B9567-5D89-E44D-9C54-E27A015D5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38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114704" name="Group 17">
            <a:extLst>
              <a:ext uri="{FF2B5EF4-FFF2-40B4-BE49-F238E27FC236}">
                <a16:creationId xmlns:a16="http://schemas.microsoft.com/office/drawing/2014/main" id="{DBDE495D-1B2B-6542-AA16-F924D1F27E8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657600"/>
            <a:ext cx="8572500" cy="2422525"/>
            <a:chOff x="240" y="2304"/>
            <a:chExt cx="5400" cy="1526"/>
          </a:xfrm>
        </p:grpSpPr>
        <p:graphicFrame>
          <p:nvGraphicFramePr>
            <p:cNvPr id="114706" name="Object 13">
              <a:extLst>
                <a:ext uri="{FF2B5EF4-FFF2-40B4-BE49-F238E27FC236}">
                  <a16:creationId xmlns:a16="http://schemas.microsoft.com/office/drawing/2014/main" id="{932CE39B-B1F8-3946-9A2D-5368EE59EC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2304"/>
            <a:ext cx="2904" cy="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09" r:id="rId5" imgW="3479800" imgH="1714500" progId="MSDraw.Drawing.8.2">
                    <p:embed/>
                  </p:oleObj>
                </mc:Choice>
                <mc:Fallback>
                  <p:oleObj r:id="rId5" imgW="3479800" imgH="1714500" progId="MSDraw.Drawing.8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2304"/>
                          <a:ext cx="2904" cy="1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4707" name="Text Box 15">
              <a:extLst>
                <a:ext uri="{FF2B5EF4-FFF2-40B4-BE49-F238E27FC236}">
                  <a16:creationId xmlns:a16="http://schemas.microsoft.com/office/drawing/2014/main" id="{48337673-99E5-9F43-A415-AF4AA2DD2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312"/>
              <a:ext cx="2928" cy="518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12.17</a:t>
              </a:r>
              <a:r>
                <a:rPr lang="en-US" altLang="en-US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   </a:t>
              </a:r>
              <a:r>
                <a:rPr lang="en-US" altLang="en-US" sz="2000"/>
                <a:t>Finding the new supernode ID when several supernodes merge</a:t>
              </a:r>
              <a:r>
                <a:rPr lang="en-US" altLang="en-US" sz="2400">
                  <a:solidFill>
                    <a:srgbClr val="000000"/>
                  </a:solidFill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14705" name="Text Box 16">
            <a:extLst>
              <a:ext uri="{FF2B5EF4-FFF2-40B4-BE49-F238E27FC236}">
                <a16:creationId xmlns:a16="http://schemas.microsoft.com/office/drawing/2014/main" id="{FD02346D-0501-A74B-83B3-7D647B3C1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14800"/>
            <a:ext cx="411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Subphase a takes O(log </a:t>
            </a:r>
            <a:r>
              <a:rPr lang="en-US" altLang="en-US" sz="2000" i="1"/>
              <a:t>n</a:t>
            </a:r>
            <a:r>
              <a:rPr lang="en-US" altLang="en-US" sz="2000"/>
              <a:t>) steps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Subphase b takes O(log</a:t>
            </a:r>
            <a:r>
              <a:rPr lang="en-US" altLang="en-US" sz="2000" baseline="30000"/>
              <a:t>2</a:t>
            </a:r>
            <a:r>
              <a:rPr lang="en-US" altLang="en-US" sz="1200"/>
              <a:t> </a:t>
            </a:r>
            <a:r>
              <a:rPr lang="en-US" altLang="en-US" sz="2000" i="1"/>
              <a:t>n</a:t>
            </a:r>
            <a:r>
              <a:rPr lang="en-US" altLang="en-US" sz="2000"/>
              <a:t>) steps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5546A4-5DAC-0F4A-9FE1-8A58DFA96E9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B20FB68-F280-D042-88DB-87B3E2D6B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FE2467AA-4578-B44A-92DD-A38EFF4E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560DE028-49E4-454C-8716-069474FE84C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/>
          </a:p>
        </p:txBody>
      </p:sp>
      <p:sp>
        <p:nvSpPr>
          <p:cNvPr id="14341" name="Rectangle 2">
            <a:extLst>
              <a:ext uri="{FF2B5EF4-FFF2-40B4-BE49-F238E27FC236}">
                <a16:creationId xmlns:a16="http://schemas.microsoft.com/office/drawing/2014/main" id="{64C2981B-EDA9-6D4E-8EE1-CC1BBD492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z="2800"/>
              <a:t>Proving Shearsort Correct </a:t>
            </a:r>
          </a:p>
        </p:txBody>
      </p:sp>
      <p:sp>
        <p:nvSpPr>
          <p:cNvPr id="14342" name="Text Box 4">
            <a:extLst>
              <a:ext uri="{FF2B5EF4-FFF2-40B4-BE49-F238E27FC236}">
                <a16:creationId xmlns:a16="http://schemas.microsoft.com/office/drawing/2014/main" id="{7E069B2B-E2D8-0F4F-8CFE-FE716ACF1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10200"/>
            <a:ext cx="76962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9.6   A pair of dirty rows create at least one clean row in each shearsort iteration  </a:t>
            </a:r>
          </a:p>
        </p:txBody>
      </p:sp>
      <p:sp>
        <p:nvSpPr>
          <p:cNvPr id="14343" name="Text Box 12">
            <a:extLst>
              <a:ext uri="{FF2B5EF4-FFF2-40B4-BE49-F238E27FC236}">
                <a16:creationId xmlns:a16="http://schemas.microsoft.com/office/drawing/2014/main" id="{39CE0EA4-2207-2B4E-A01B-127A45838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219200"/>
            <a:ext cx="1676400" cy="314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Assume that in doing the column sorts, we first sort pairs of elements in the column and then sort the entire column</a:t>
            </a:r>
          </a:p>
        </p:txBody>
      </p:sp>
      <p:sp>
        <p:nvSpPr>
          <p:cNvPr id="14344" name="Rectangle 16">
            <a:extLst>
              <a:ext uri="{FF2B5EF4-FFF2-40B4-BE49-F238E27FC236}">
                <a16:creationId xmlns:a16="http://schemas.microsoft.com/office/drawing/2014/main" id="{48BAC2EC-C8F0-B546-8F71-69D6F14B1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4345" name="Object 15">
            <a:extLst>
              <a:ext uri="{FF2B5EF4-FFF2-40B4-BE49-F238E27FC236}">
                <a16:creationId xmlns:a16="http://schemas.microsoft.com/office/drawing/2014/main" id="{155F2368-BFC2-3B4A-A6E5-C132122864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066800"/>
          <a:ext cx="70104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r:id="rId3" imgW="4457700" imgH="2806700" progId="MSDraw.Drawing.8.2">
                  <p:embed/>
                </p:oleObj>
              </mc:Choice>
              <mc:Fallback>
                <p:oleObj r:id="rId3" imgW="4457700" imgH="2806700" progId="MSDraw.Drawing.8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70104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BBAC6C6-3CE7-4B4C-95E4-30CF36CC46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4643352-725C-CA4C-9230-F6B3340C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C11F25E0-9647-504C-8343-D5366A8A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AE0FE832-BD2E-1D44-B3F0-09DC4992E0A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DB20D3F6-CE88-1247-9E86-086EEB50E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z="2800"/>
              <a:t>Shearsort Proof (Continued) </a:t>
            </a:r>
          </a:p>
        </p:txBody>
      </p:sp>
      <p:sp>
        <p:nvSpPr>
          <p:cNvPr id="15366" name="Text Box 3">
            <a:extLst>
              <a:ext uri="{FF2B5EF4-FFF2-40B4-BE49-F238E27FC236}">
                <a16:creationId xmlns:a16="http://schemas.microsoft.com/office/drawing/2014/main" id="{4181CB80-4C5E-8442-B281-9D918491E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8229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9.7  The number of dirty rows halves with each shearsort iteration. </a:t>
            </a:r>
          </a:p>
        </p:txBody>
      </p:sp>
      <p:sp>
        <p:nvSpPr>
          <p:cNvPr id="15367" name="Rectangle 5">
            <a:extLst>
              <a:ext uri="{FF2B5EF4-FFF2-40B4-BE49-F238E27FC236}">
                <a16:creationId xmlns:a16="http://schemas.microsoft.com/office/drawing/2014/main" id="{65326894-B88E-384E-BC57-B3543873A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5368" name="Object 7">
            <a:extLst>
              <a:ext uri="{FF2B5EF4-FFF2-40B4-BE49-F238E27FC236}">
                <a16:creationId xmlns:a16="http://schemas.microsoft.com/office/drawing/2014/main" id="{11EBB76E-43E5-7A4A-AFFE-36B8C30673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066800"/>
          <a:ext cx="8001000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r:id="rId3" imgW="4533900" imgH="1397000" progId="MSDraw.Drawing.8.2">
                  <p:embed/>
                </p:oleObj>
              </mc:Choice>
              <mc:Fallback>
                <p:oleObj r:id="rId3" imgW="4533900" imgH="1397000" progId="MSDraw.Drawing.8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8001000" cy="257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9" name="Group 15">
            <a:extLst>
              <a:ext uri="{FF2B5EF4-FFF2-40B4-BE49-F238E27FC236}">
                <a16:creationId xmlns:a16="http://schemas.microsoft.com/office/drawing/2014/main" id="{3075F1CC-10A8-804D-8384-06A21F62B182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4343400"/>
            <a:ext cx="1752600" cy="1676400"/>
            <a:chOff x="3936" y="672"/>
            <a:chExt cx="1104" cy="1056"/>
          </a:xfrm>
        </p:grpSpPr>
        <p:sp>
          <p:nvSpPr>
            <p:cNvPr id="15379" name="Rectangle 9">
              <a:extLst>
                <a:ext uri="{FF2B5EF4-FFF2-40B4-BE49-F238E27FC236}">
                  <a16:creationId xmlns:a16="http://schemas.microsoft.com/office/drawing/2014/main" id="{683C51AD-E85F-F24E-9003-268F9B012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672"/>
              <a:ext cx="1104" cy="10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5380" name="Line 10">
              <a:extLst>
                <a:ext uri="{FF2B5EF4-FFF2-40B4-BE49-F238E27FC236}">
                  <a16:creationId xmlns:a16="http://schemas.microsoft.com/office/drawing/2014/main" id="{885869DB-85FD-A647-9CD9-486DBB3AC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1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11">
              <a:extLst>
                <a:ext uri="{FF2B5EF4-FFF2-40B4-BE49-F238E27FC236}">
                  <a16:creationId xmlns:a16="http://schemas.microsoft.com/office/drawing/2014/main" id="{EE2FB9FC-607D-4444-8868-6F27FE9B0A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105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12">
              <a:extLst>
                <a:ext uri="{FF2B5EF4-FFF2-40B4-BE49-F238E27FC236}">
                  <a16:creationId xmlns:a16="http://schemas.microsoft.com/office/drawing/2014/main" id="{1B2046E8-B9B8-C545-903D-DCD6494B5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05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Text Box 13">
              <a:extLst>
                <a:ext uri="{FF2B5EF4-FFF2-40B4-BE49-F238E27FC236}">
                  <a16:creationId xmlns:a16="http://schemas.microsoft.com/office/drawing/2014/main" id="{205A618A-D1BF-BC49-B5FB-6D5CA497E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76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</a:t>
              </a:r>
            </a:p>
          </p:txBody>
        </p:sp>
        <p:sp>
          <p:nvSpPr>
            <p:cNvPr id="15384" name="Text Box 14">
              <a:extLst>
                <a:ext uri="{FF2B5EF4-FFF2-40B4-BE49-F238E27FC236}">
                  <a16:creationId xmlns:a16="http://schemas.microsoft.com/office/drawing/2014/main" id="{CC0CAEF1-6F8C-BA48-BA86-161D66555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34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1</a:t>
              </a:r>
            </a:p>
          </p:txBody>
        </p:sp>
      </p:grpSp>
      <p:grpSp>
        <p:nvGrpSpPr>
          <p:cNvPr id="15370" name="Group 25">
            <a:extLst>
              <a:ext uri="{FF2B5EF4-FFF2-40B4-BE49-F238E27FC236}">
                <a16:creationId xmlns:a16="http://schemas.microsoft.com/office/drawing/2014/main" id="{A507AE40-4427-EC4D-9316-27336D8B2D4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343400"/>
            <a:ext cx="5591175" cy="1676400"/>
            <a:chOff x="336" y="672"/>
            <a:chExt cx="3522" cy="1056"/>
          </a:xfrm>
        </p:grpSpPr>
        <p:sp>
          <p:nvSpPr>
            <p:cNvPr id="15371" name="Text Box 4">
              <a:extLst>
                <a:ext uri="{FF2B5EF4-FFF2-40B4-BE49-F238E27FC236}">
                  <a16:creationId xmlns:a16="http://schemas.microsoft.com/office/drawing/2014/main" id="{67B31EF8-DE9E-7341-A62A-3414E7E12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816"/>
              <a:ext cx="2064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After log</a:t>
              </a:r>
              <a:r>
                <a:rPr lang="en-US" altLang="en-US" sz="2000" baseline="-25000"/>
                <a:t>2</a:t>
              </a:r>
              <a:r>
                <a:rPr lang="en-US" altLang="en-US" sz="2000" i="1"/>
                <a:t>r</a:t>
              </a:r>
              <a:r>
                <a:rPr lang="en-US" altLang="en-US" sz="2000"/>
                <a:t> iterations, only one dirty row remains</a:t>
              </a:r>
            </a:p>
          </p:txBody>
        </p:sp>
        <p:grpSp>
          <p:nvGrpSpPr>
            <p:cNvPr id="15372" name="Group 24">
              <a:extLst>
                <a:ext uri="{FF2B5EF4-FFF2-40B4-BE49-F238E27FC236}">
                  <a16:creationId xmlns:a16="http://schemas.microsoft.com/office/drawing/2014/main" id="{C4845286-D304-8E4E-AC15-920A5E7685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672"/>
              <a:ext cx="1218" cy="1056"/>
              <a:chOff x="2640" y="672"/>
              <a:chExt cx="1218" cy="1056"/>
            </a:xfrm>
          </p:grpSpPr>
          <p:sp>
            <p:nvSpPr>
              <p:cNvPr id="15373" name="Rectangle 17">
                <a:extLst>
                  <a:ext uri="{FF2B5EF4-FFF2-40B4-BE49-F238E27FC236}">
                    <a16:creationId xmlns:a16="http://schemas.microsoft.com/office/drawing/2014/main" id="{6D06785E-6DB6-9D4F-B6A3-9C3E294EB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672"/>
                <a:ext cx="1104" cy="10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4" name="Line 18">
                <a:extLst>
                  <a:ext uri="{FF2B5EF4-FFF2-40B4-BE49-F238E27FC236}">
                    <a16:creationId xmlns:a16="http://schemas.microsoft.com/office/drawing/2014/main" id="{A9DB1A6B-0FE9-D64E-A614-BEFC6DD99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1152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Line 20">
                <a:extLst>
                  <a:ext uri="{FF2B5EF4-FFF2-40B4-BE49-F238E27FC236}">
                    <a16:creationId xmlns:a16="http://schemas.microsoft.com/office/drawing/2014/main" id="{0EAF881E-B886-6C40-8BF3-C807AD1B6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8" y="1056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Text Box 21">
                <a:extLst>
                  <a:ext uri="{FF2B5EF4-FFF2-40B4-BE49-F238E27FC236}">
                    <a16:creationId xmlns:a16="http://schemas.microsoft.com/office/drawing/2014/main" id="{DCE522D8-0609-7240-966E-376DD39F02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768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0</a:t>
                </a:r>
              </a:p>
            </p:txBody>
          </p:sp>
          <p:sp>
            <p:nvSpPr>
              <p:cNvPr id="15377" name="Text Box 22">
                <a:extLst>
                  <a:ext uri="{FF2B5EF4-FFF2-40B4-BE49-F238E27FC236}">
                    <a16:creationId xmlns:a16="http://schemas.microsoft.com/office/drawing/2014/main" id="{68B2B691-9FE6-7942-B1A6-A41F68CBFC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1344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1</a:t>
                </a:r>
              </a:p>
            </p:txBody>
          </p:sp>
          <p:sp>
            <p:nvSpPr>
              <p:cNvPr id="15378" name="Text Box 23">
                <a:extLst>
                  <a:ext uri="{FF2B5EF4-FFF2-40B4-BE49-F238E27FC236}">
                    <a16:creationId xmlns:a16="http://schemas.microsoft.com/office/drawing/2014/main" id="{FDC385F8-5609-C741-AD5C-FA46D22AF7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21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00111010011010110</a:t>
                </a: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F12015-63C7-6F42-812A-30EC663043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63C4B64-0C64-A843-870C-CA02A974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D6C75CFE-0968-744B-BDCB-DFCA9D3C2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5099FF4C-C7FE-4D40-9685-55EAABEC257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/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B059EA1C-68DA-624F-AE5B-E6D4303C0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Shearsort Example </a:t>
            </a:r>
          </a:p>
        </p:txBody>
      </p:sp>
      <p:sp>
        <p:nvSpPr>
          <p:cNvPr id="16390" name="Text Box 3">
            <a:extLst>
              <a:ext uri="{FF2B5EF4-FFF2-40B4-BE49-F238E27FC236}">
                <a16:creationId xmlns:a16="http://schemas.microsoft.com/office/drawing/2014/main" id="{BC18D7E9-4214-E04B-9FF1-75813771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638800"/>
            <a:ext cx="5638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9.8  Example of shearsort on a 4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4 mesh. </a:t>
            </a:r>
          </a:p>
        </p:txBody>
      </p:sp>
      <p:sp>
        <p:nvSpPr>
          <p:cNvPr id="16391" name="Rectangle 4">
            <a:extLst>
              <a:ext uri="{FF2B5EF4-FFF2-40B4-BE49-F238E27FC236}">
                <a16:creationId xmlns:a16="http://schemas.microsoft.com/office/drawing/2014/main" id="{E47629B9-3EF7-CC47-8E7C-6898260C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6392" name="Rectangle 23">
            <a:extLst>
              <a:ext uri="{FF2B5EF4-FFF2-40B4-BE49-F238E27FC236}">
                <a16:creationId xmlns:a16="http://schemas.microsoft.com/office/drawing/2014/main" id="{0D455BF5-FC5E-E747-A1F9-27FC8446E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47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6393" name="Object 22">
            <a:extLst>
              <a:ext uri="{FF2B5EF4-FFF2-40B4-BE49-F238E27FC236}">
                <a16:creationId xmlns:a16="http://schemas.microsoft.com/office/drawing/2014/main" id="{CB570F9C-9E47-3C45-AD3A-87D08C32AB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984250"/>
          <a:ext cx="8991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r:id="rId3" imgW="4610100" imgH="2463800" progId="MSDraw.Drawing.8.2">
                  <p:embed/>
                </p:oleObj>
              </mc:Choice>
              <mc:Fallback>
                <p:oleObj r:id="rId3" imgW="4610100" imgH="2463800" progId="MSDraw.Drawing.8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84250"/>
                        <a:ext cx="8991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489EA49D-642B-EA4C-9AC7-8258E2078D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234D2F3-6E7D-224F-8D34-0478C70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05985199-CEB8-4E48-9325-4DB572DF7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36C991D-933C-D744-A67F-BE67323FEAE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/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A1B6F1CF-4859-4B46-B924-2A608609E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9.3  Variants of Simple Shearsort</a:t>
            </a:r>
          </a:p>
        </p:txBody>
      </p:sp>
      <p:sp>
        <p:nvSpPr>
          <p:cNvPr id="17414" name="Rectangle 1038">
            <a:extLst>
              <a:ext uri="{FF2B5EF4-FFF2-40B4-BE49-F238E27FC236}">
                <a16:creationId xmlns:a16="http://schemas.microsoft.com/office/drawing/2014/main" id="{8D96B107-0D28-6A4E-9072-6E5A7834F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668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7415" name="Text Box 1040">
            <a:extLst>
              <a:ext uri="{FF2B5EF4-FFF2-40B4-BE49-F238E27FC236}">
                <a16:creationId xmlns:a16="http://schemas.microsoft.com/office/drawing/2014/main" id="{0D9BDDF2-281C-1C49-A527-08270CAAA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382000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Observation: On a linear array, odd-even transposition sort needs only </a:t>
            </a:r>
            <a:r>
              <a:rPr lang="en-US" altLang="en-US" sz="2000" i="1"/>
              <a:t>k</a:t>
            </a:r>
            <a:r>
              <a:rPr lang="en-US" altLang="en-US" sz="2000"/>
              <a:t> steps if the “dirty” (unsorted) part of the array is of length </a:t>
            </a:r>
            <a:r>
              <a:rPr lang="en-US" altLang="en-US" sz="2000" i="1"/>
              <a:t>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0   0   0   0   0   0   1   1   0   1   0   0   0   1   0   1   1   1   1   1   1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7416" name="Rectangle 1047">
            <a:extLst>
              <a:ext uri="{FF2B5EF4-FFF2-40B4-BE49-F238E27FC236}">
                <a16:creationId xmlns:a16="http://schemas.microsoft.com/office/drawing/2014/main" id="{0E16492E-F324-D44A-881A-12D9821E9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17417" name="Group 1052">
            <a:extLst>
              <a:ext uri="{FF2B5EF4-FFF2-40B4-BE49-F238E27FC236}">
                <a16:creationId xmlns:a16="http://schemas.microsoft.com/office/drawing/2014/main" id="{708DD7F7-8F12-E24C-9B3A-7AF2B879AA6A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905000"/>
            <a:ext cx="3048000" cy="793750"/>
            <a:chOff x="1920" y="1296"/>
            <a:chExt cx="1920" cy="500"/>
          </a:xfrm>
        </p:grpSpPr>
        <p:sp>
          <p:nvSpPr>
            <p:cNvPr id="17428" name="Text Box 1041">
              <a:extLst>
                <a:ext uri="{FF2B5EF4-FFF2-40B4-BE49-F238E27FC236}">
                  <a16:creationId xmlns:a16="http://schemas.microsoft.com/office/drawing/2014/main" id="{538668E9-A619-1246-AFD7-A4F0938A4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584"/>
              <a:ext cx="1920" cy="21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Unsorted part</a:t>
              </a:r>
            </a:p>
          </p:txBody>
        </p:sp>
        <p:sp>
          <p:nvSpPr>
            <p:cNvPr id="17429" name="Rectangle 1051">
              <a:extLst>
                <a:ext uri="{FF2B5EF4-FFF2-40B4-BE49-F238E27FC236}">
                  <a16:creationId xmlns:a16="http://schemas.microsoft.com/office/drawing/2014/main" id="{4395E58B-599F-284F-AFB1-FA18011CE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296"/>
              <a:ext cx="192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418" name="Group 1063">
            <a:extLst>
              <a:ext uri="{FF2B5EF4-FFF2-40B4-BE49-F238E27FC236}">
                <a16:creationId xmlns:a16="http://schemas.microsoft.com/office/drawing/2014/main" id="{1A28AC41-CF38-7045-BEF6-6A79C79AAEB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895600"/>
            <a:ext cx="5791200" cy="3352800"/>
            <a:chOff x="240" y="1824"/>
            <a:chExt cx="3648" cy="2112"/>
          </a:xfrm>
        </p:grpSpPr>
        <p:graphicFrame>
          <p:nvGraphicFramePr>
            <p:cNvPr id="17423" name="Object 1050">
              <a:extLst>
                <a:ext uri="{FF2B5EF4-FFF2-40B4-BE49-F238E27FC236}">
                  <a16:creationId xmlns:a16="http://schemas.microsoft.com/office/drawing/2014/main" id="{808402EA-A114-ED42-8DA7-10B584AF396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0" y="2784"/>
            <a:ext cx="3648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0" r:id="rId3" imgW="4533900" imgH="1397000" progId="MSDraw.Drawing.8.2">
                    <p:embed/>
                  </p:oleObj>
                </mc:Choice>
                <mc:Fallback>
                  <p:oleObj r:id="rId3" imgW="4533900" imgH="1397000" progId="MSDraw.Drawing.8.2">
                    <p:embed/>
                    <p:pic>
                      <p:nvPicPr>
                        <p:cNvPr id="0" name="Object 10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2784"/>
                          <a:ext cx="3648" cy="1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4" name="Text Box 1054">
              <a:extLst>
                <a:ext uri="{FF2B5EF4-FFF2-40B4-BE49-F238E27FC236}">
                  <a16:creationId xmlns:a16="http://schemas.microsoft.com/office/drawing/2014/main" id="{E63B896B-BF34-4641-B21E-80A411AD0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824"/>
              <a:ext cx="2688" cy="826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In shearsort, we do not have to sort columns completely, because only a portion of the column is unsorted (the portion shrinks in each phase)</a:t>
              </a:r>
            </a:p>
          </p:txBody>
        </p:sp>
        <p:grpSp>
          <p:nvGrpSpPr>
            <p:cNvPr id="17425" name="Group 1057">
              <a:extLst>
                <a:ext uri="{FF2B5EF4-FFF2-40B4-BE49-F238E27FC236}">
                  <a16:creationId xmlns:a16="http://schemas.microsoft.com/office/drawing/2014/main" id="{FD94469D-430C-1F49-B926-AB67A6E9E9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784"/>
              <a:ext cx="1776" cy="1056"/>
              <a:chOff x="1008" y="2736"/>
              <a:chExt cx="1776" cy="1056"/>
            </a:xfrm>
          </p:grpSpPr>
          <p:sp>
            <p:nvSpPr>
              <p:cNvPr id="17426" name="Rectangle 1055">
                <a:extLst>
                  <a:ext uri="{FF2B5EF4-FFF2-40B4-BE49-F238E27FC236}">
                    <a16:creationId xmlns:a16="http://schemas.microsoft.com/office/drawing/2014/main" id="{AC61B7EA-AEA5-0E4F-8885-5F12AE040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736"/>
                <a:ext cx="96" cy="1056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7" name="Rectangle 1056">
                <a:extLst>
                  <a:ext uri="{FF2B5EF4-FFF2-40B4-BE49-F238E27FC236}">
                    <a16:creationId xmlns:a16="http://schemas.microsoft.com/office/drawing/2014/main" id="{6BE1D039-4E28-584C-BC1F-0984E11CD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736"/>
                <a:ext cx="96" cy="1056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7419" name="Text Box 1061">
            <a:extLst>
              <a:ext uri="{FF2B5EF4-FFF2-40B4-BE49-F238E27FC236}">
                <a16:creationId xmlns:a16="http://schemas.microsoft.com/office/drawing/2014/main" id="{91A2D057-C28D-9B48-BF42-EBB3C8E08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029200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On a square mesh: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</a:t>
            </a:r>
            <a:r>
              <a:rPr lang="en-US" altLang="en-US" sz="2000" baseline="-25000"/>
              <a:t>opt shearsort</a:t>
            </a:r>
            <a:r>
              <a:rPr lang="en-US" altLang="en-US" sz="1000"/>
              <a:t> </a:t>
            </a:r>
            <a:r>
              <a:rPr lang="en-US" altLang="en-US" sz="2000"/>
              <a:t>=</a:t>
            </a:r>
            <a:r>
              <a:rPr lang="en-US" altLang="en-US" sz="1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       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(½ log</a:t>
            </a:r>
            <a:r>
              <a:rPr lang="en-US" altLang="en-US" sz="2000" baseline="-25000"/>
              <a:t>2</a:t>
            </a:r>
            <a:r>
              <a:rPr lang="en-US" altLang="en-US" sz="2000" i="1"/>
              <a:t>p</a:t>
            </a:r>
            <a:r>
              <a:rPr lang="en-US" altLang="en-US" sz="1000"/>
              <a:t> </a:t>
            </a:r>
            <a:r>
              <a:rPr lang="en-US" altLang="en-US" sz="2000"/>
              <a:t>+</a:t>
            </a:r>
            <a:r>
              <a:rPr lang="en-US" altLang="en-US" sz="1000"/>
              <a:t> </a:t>
            </a:r>
            <a:r>
              <a:rPr lang="en-US" altLang="en-US" sz="2000"/>
              <a:t>3)</a:t>
            </a:r>
            <a:r>
              <a:rPr lang="en-US" altLang="en-US" sz="1000"/>
              <a:t> </a:t>
            </a:r>
            <a:r>
              <a:rPr lang="en-US" altLang="en-US" sz="2000"/>
              <a:t>–</a:t>
            </a:r>
            <a:r>
              <a:rPr lang="en-US" altLang="en-US" sz="1000"/>
              <a:t> </a:t>
            </a:r>
            <a:r>
              <a:rPr lang="en-US" altLang="en-US" sz="2000"/>
              <a:t>2</a:t>
            </a:r>
          </a:p>
        </p:txBody>
      </p:sp>
      <p:grpSp>
        <p:nvGrpSpPr>
          <p:cNvPr id="17420" name="Group 1064">
            <a:extLst>
              <a:ext uri="{FF2B5EF4-FFF2-40B4-BE49-F238E27FC236}">
                <a16:creationId xmlns:a16="http://schemas.microsoft.com/office/drawing/2014/main" id="{7E73D04E-03B7-E34F-80CC-7954954925C8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2895600"/>
            <a:ext cx="3733800" cy="1920875"/>
            <a:chOff x="3264" y="1824"/>
            <a:chExt cx="2352" cy="1210"/>
          </a:xfrm>
        </p:grpSpPr>
        <p:sp>
          <p:nvSpPr>
            <p:cNvPr id="17421" name="Text Box 1060">
              <a:extLst>
                <a:ext uri="{FF2B5EF4-FFF2-40B4-BE49-F238E27FC236}">
                  <a16:creationId xmlns:a16="http://schemas.microsoft.com/office/drawing/2014/main" id="{1EFC6EDC-D626-4449-8D54-600AC272A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824"/>
              <a:ext cx="2352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baseline="-25000"/>
                <a:t>opt shearsort</a:t>
              </a:r>
              <a:r>
                <a:rPr lang="en-US" altLang="en-US" sz="2000"/>
                <a:t> = (</a:t>
              </a:r>
              <a:r>
                <a:rPr lang="en-US" altLang="en-US" sz="2000" i="1"/>
                <a:t>p</a:t>
              </a:r>
              <a:r>
                <a:rPr lang="en-US" altLang="en-US" sz="1000" i="1"/>
                <a:t> </a:t>
              </a:r>
              <a:r>
                <a:rPr lang="en-US" altLang="en-US" sz="2000"/>
                <a:t>/</a:t>
              </a:r>
              <a:r>
                <a:rPr lang="en-US" altLang="en-US" sz="1000"/>
                <a:t> </a:t>
              </a:r>
              <a:r>
                <a:rPr lang="en-US" altLang="en-US" sz="2000" i="1"/>
                <a:t>r</a:t>
              </a:r>
              <a:r>
                <a:rPr lang="en-US" altLang="en-US" sz="2000"/>
                <a:t>)(</a:t>
              </a:r>
              <a:r>
                <a:rPr lang="en-US" altLang="en-US" sz="2000">
                  <a:sym typeface="Symbol" pitchFamily="2" charset="2"/>
                </a:rPr>
                <a:t></a:t>
              </a:r>
              <a:r>
                <a:rPr lang="en-US" altLang="en-US" sz="2000"/>
                <a:t>log</a:t>
              </a:r>
              <a:r>
                <a:rPr lang="en-US" altLang="en-US" sz="2000" baseline="-25000"/>
                <a:t>2</a:t>
              </a:r>
              <a:r>
                <a:rPr lang="en-US" altLang="en-US" sz="2000" i="1"/>
                <a:t>r</a:t>
              </a:r>
              <a:r>
                <a:rPr lang="en-US" altLang="en-US" sz="2000">
                  <a:sym typeface="Symbol" pitchFamily="2" charset="2"/>
                </a:rPr>
                <a:t></a:t>
              </a:r>
              <a:r>
                <a:rPr lang="en-US" altLang="en-US" sz="2000"/>
                <a:t> + 1) +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                    </a:t>
              </a:r>
              <a:r>
                <a:rPr lang="en-US" altLang="en-US" sz="2000" i="1"/>
                <a:t>r</a:t>
              </a:r>
              <a:r>
                <a:rPr lang="en-US" altLang="en-US" sz="2000"/>
                <a:t> + </a:t>
              </a:r>
              <a:r>
                <a:rPr lang="en-US" altLang="en-US" sz="2000" i="1"/>
                <a:t>r</a:t>
              </a:r>
              <a:r>
                <a:rPr lang="en-US" altLang="en-US" sz="2000"/>
                <a:t>/2 + . . . + 2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                            2</a:t>
              </a:r>
              <a:r>
                <a:rPr lang="en-US" altLang="en-US" sz="2000" i="1"/>
                <a:t>r</a:t>
              </a:r>
              <a:r>
                <a:rPr lang="en-US" altLang="en-US" sz="2000"/>
                <a:t> – 2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Thus, 2</a:t>
              </a:r>
              <a:r>
                <a:rPr lang="en-US" altLang="en-US" sz="2000" i="1"/>
                <a:t>r</a:t>
              </a:r>
              <a:r>
                <a:rPr lang="en-US" altLang="en-US" sz="2000"/>
                <a:t> – 2 replaces </a:t>
              </a:r>
              <a:r>
                <a:rPr lang="en-US" altLang="en-US" sz="2000" i="1"/>
                <a:t>r</a:t>
              </a:r>
              <a:r>
                <a:rPr lang="en-US" altLang="en-US" sz="2000"/>
                <a:t> log</a:t>
              </a:r>
              <a:r>
                <a:rPr lang="en-US" altLang="en-US" sz="2000" baseline="-25000"/>
                <a:t>2</a:t>
              </a:r>
              <a:r>
                <a:rPr lang="en-US" altLang="en-US" sz="2000" i="1"/>
                <a:t>r</a:t>
              </a:r>
              <a:r>
                <a:rPr lang="en-US" altLang="en-US" sz="2000"/>
                <a:t> in simple shearsort  </a:t>
              </a:r>
            </a:p>
          </p:txBody>
        </p:sp>
        <p:sp>
          <p:nvSpPr>
            <p:cNvPr id="17422" name="AutoShape 1062">
              <a:extLst>
                <a:ext uri="{FF2B5EF4-FFF2-40B4-BE49-F238E27FC236}">
                  <a16:creationId xmlns:a16="http://schemas.microsoft.com/office/drawing/2014/main" id="{DD21190C-089B-8F4C-ABBA-EFDBB7523D7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80" y="1704"/>
              <a:ext cx="144" cy="1152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1D53774-7813-C344-A67A-874F861953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D09BF6C-8725-7E4B-9864-7E6E4283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AAC018F2-66C3-9142-A199-3FD3FC9C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D1C06750-CEEF-BA44-ABD0-B629C0EB195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/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1E06322D-43D0-1F47-B31D-5B2F711F1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1200" y="152400"/>
            <a:ext cx="3048000" cy="1447800"/>
          </a:xfrm>
        </p:spPr>
        <p:txBody>
          <a:bodyPr/>
          <a:lstStyle/>
          <a:p>
            <a:pPr eaLnBrk="1" hangingPunct="1"/>
            <a:r>
              <a:rPr lang="en-US" altLang="en-US" sz="2800"/>
              <a:t>Shearsort with Multiple Items per Processor </a:t>
            </a:r>
          </a:p>
        </p:txBody>
      </p:sp>
      <p:sp>
        <p:nvSpPr>
          <p:cNvPr id="18438" name="Text Box 3">
            <a:extLst>
              <a:ext uri="{FF2B5EF4-FFF2-40B4-BE49-F238E27FC236}">
                <a16:creationId xmlns:a16="http://schemas.microsoft.com/office/drawing/2014/main" id="{29500B8F-A4BB-1F44-ACC8-7FA25B98B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648200"/>
            <a:ext cx="2667000" cy="13112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9.9   Example of shearsort on a 4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4 mesh with two keys stored per processor. </a:t>
            </a:r>
          </a:p>
        </p:txBody>
      </p:sp>
      <p:sp>
        <p:nvSpPr>
          <p:cNvPr id="18439" name="Rectangle 4">
            <a:extLst>
              <a:ext uri="{FF2B5EF4-FFF2-40B4-BE49-F238E27FC236}">
                <a16:creationId xmlns:a16="http://schemas.microsoft.com/office/drawing/2014/main" id="{7CAD84DC-EF3B-B644-BDB9-723F6736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8440" name="Text Box 7">
            <a:extLst>
              <a:ext uri="{FF2B5EF4-FFF2-40B4-BE49-F238E27FC236}">
                <a16:creationId xmlns:a16="http://schemas.microsoft.com/office/drawing/2014/main" id="{7E719213-9B90-1644-8654-68F63AE21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828800"/>
            <a:ext cx="2667000" cy="23780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Perform ordinary shearsort, but replace compare-exchange with merge-split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</a:t>
            </a:r>
            <a:r>
              <a:rPr lang="en-US" altLang="en-US" sz="2000" i="1"/>
              <a:t>n</a:t>
            </a:r>
            <a:r>
              <a:rPr lang="en-US" altLang="en-US" sz="2000"/>
              <a:t>/</a:t>
            </a:r>
            <a:r>
              <a:rPr lang="en-US" altLang="en-US" sz="2000" i="1"/>
              <a:t>p</a:t>
            </a:r>
            <a:r>
              <a:rPr lang="en-US" altLang="en-US" sz="2000"/>
              <a:t>) log</a:t>
            </a:r>
            <a:r>
              <a:rPr lang="en-US" altLang="en-US" sz="2000" baseline="-25000"/>
              <a:t>2</a:t>
            </a:r>
            <a:r>
              <a:rPr lang="en-US" altLang="en-US" sz="2000"/>
              <a:t>(</a:t>
            </a:r>
            <a:r>
              <a:rPr lang="en-US" altLang="en-US" sz="2000" i="1"/>
              <a:t>n</a:t>
            </a:r>
            <a:r>
              <a:rPr lang="en-US" altLang="en-US" sz="2000"/>
              <a:t>/</a:t>
            </a:r>
            <a:r>
              <a:rPr lang="en-US" altLang="en-US" sz="2000" i="1"/>
              <a:t>p</a:t>
            </a:r>
            <a:r>
              <a:rPr lang="en-US" altLang="en-US" sz="2000"/>
              <a:t>) steps for the initial sort; the rest multiplied by </a:t>
            </a:r>
            <a:r>
              <a:rPr lang="en-US" altLang="en-US" sz="2000" i="1"/>
              <a:t>n</a:t>
            </a:r>
            <a:r>
              <a:rPr lang="en-US" altLang="en-US" sz="2000"/>
              <a:t>/</a:t>
            </a:r>
            <a:r>
              <a:rPr lang="en-US" altLang="en-US" sz="2000" i="1"/>
              <a:t>p</a:t>
            </a:r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E18438EC-C0F1-C44B-B6BC-4C7610EEC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7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8442" name="Object 8">
            <a:extLst>
              <a:ext uri="{FF2B5EF4-FFF2-40B4-BE49-F238E27FC236}">
                <a16:creationId xmlns:a16="http://schemas.microsoft.com/office/drawing/2014/main" id="{F158D9FF-20DF-5C4D-9B27-A2C7059C3F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52400"/>
          <a:ext cx="577532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r:id="rId3" imgW="3784600" imgH="4000500" progId="MSDraw.Drawing.8.2">
                  <p:embed/>
                </p:oleObj>
              </mc:Choice>
              <mc:Fallback>
                <p:oleObj r:id="rId3" imgW="3784600" imgH="4000500" progId="MSDraw.Drawing.8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5775325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20F7F2C-4BD9-8646-894C-3B5330FCE1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C5ED43E-CDDE-6947-8E1B-5A2C378C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22A6559B-197D-2C43-AF5C-DAB30E4C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CCDA016E-B51F-5043-9149-C4A99E9445B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/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0280CE49-F189-8449-85EB-3B3E78438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9.4  Recursive Sorting Algorithms</a:t>
            </a:r>
          </a:p>
        </p:txBody>
      </p:sp>
      <p:sp>
        <p:nvSpPr>
          <p:cNvPr id="19462" name="Text Box 9">
            <a:extLst>
              <a:ext uri="{FF2B5EF4-FFF2-40B4-BE49-F238E27FC236}">
                <a16:creationId xmlns:a16="http://schemas.microsoft.com/office/drawing/2014/main" id="{C6DDBDD6-2773-2140-8841-4051B4AF9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419600"/>
            <a:ext cx="3581400" cy="16160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9.10   </a:t>
            </a:r>
            <a:r>
              <a:rPr lang="en-US" altLang="en-US" sz="2000"/>
              <a:t>Graphical depiction of the first recursive algorithm for sorting on a 2D mesh based on four-way divide and conquer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463" name="Rectangle 1037">
            <a:extLst>
              <a:ext uri="{FF2B5EF4-FFF2-40B4-BE49-F238E27FC236}">
                <a16:creationId xmlns:a16="http://schemas.microsoft.com/office/drawing/2014/main" id="{A8F11E0F-B3AC-DC48-9272-F0B83B512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9464" name="Rectangle 1039">
            <a:extLst>
              <a:ext uri="{FF2B5EF4-FFF2-40B4-BE49-F238E27FC236}">
                <a16:creationId xmlns:a16="http://schemas.microsoft.com/office/drawing/2014/main" id="{BC3560CF-1DCA-DE4D-88C8-7BDD44894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9465" name="Text Box 1040">
            <a:extLst>
              <a:ext uri="{FF2B5EF4-FFF2-40B4-BE49-F238E27FC236}">
                <a16:creationId xmlns:a16="http://schemas.microsoft.com/office/drawing/2014/main" id="{83DC2A10-23D1-7F4D-8C20-10CBA255A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990600"/>
            <a:ext cx="2971800" cy="7016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Snakelike sorting order on a square mesh</a:t>
            </a:r>
          </a:p>
        </p:txBody>
      </p:sp>
      <p:sp>
        <p:nvSpPr>
          <p:cNvPr id="19466" name="Rectangle 1042">
            <a:extLst>
              <a:ext uri="{FF2B5EF4-FFF2-40B4-BE49-F238E27FC236}">
                <a16:creationId xmlns:a16="http://schemas.microsoft.com/office/drawing/2014/main" id="{BACB452B-A4C7-2B4A-8C48-0C4FD9902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9467" name="Object 1041">
            <a:extLst>
              <a:ext uri="{FF2B5EF4-FFF2-40B4-BE49-F238E27FC236}">
                <a16:creationId xmlns:a16="http://schemas.microsoft.com/office/drawing/2014/main" id="{8C021C2A-F1EC-9349-ABF3-595992BDC4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14400"/>
          <a:ext cx="501015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r:id="rId3" imgW="3251200" imgH="3467100" progId="MSDraw.Drawing.8.2">
                  <p:embed/>
                </p:oleObj>
              </mc:Choice>
              <mc:Fallback>
                <p:oleObj r:id="rId3" imgW="3251200" imgH="3467100" progId="MSDraw.Drawing.8.2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501015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Text Box 1043">
            <a:extLst>
              <a:ext uri="{FF2B5EF4-FFF2-40B4-BE49-F238E27FC236}">
                <a16:creationId xmlns:a16="http://schemas.microsoft.com/office/drawing/2014/main" id="{03F602FF-5113-434B-BA0E-030A78A42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81200"/>
            <a:ext cx="3429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) = </a:t>
            </a:r>
            <a:r>
              <a:rPr lang="en-US" altLang="en-US" sz="2000" i="1"/>
              <a:t>T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/2) + 5.5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Note that row sort in phase 2 needs fewer steps</a:t>
            </a:r>
          </a:p>
        </p:txBody>
      </p:sp>
      <p:sp>
        <p:nvSpPr>
          <p:cNvPr id="19469" name="Text Box 1044">
            <a:extLst>
              <a:ext uri="{FF2B5EF4-FFF2-40B4-BE49-F238E27FC236}">
                <a16:creationId xmlns:a16="http://schemas.microsoft.com/office/drawing/2014/main" id="{3A781DEB-81A6-B242-8E01-94E57A61A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6576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</a:t>
            </a:r>
            <a:r>
              <a:rPr lang="en-US" altLang="en-US" sz="2000" baseline="-25000"/>
              <a:t>recursive 1</a:t>
            </a:r>
            <a:r>
              <a:rPr lang="en-US" altLang="en-US" sz="1000"/>
              <a:t> </a:t>
            </a:r>
            <a:r>
              <a:rPr lang="en-US" altLang="en-US" sz="2000">
                <a:sym typeface="Symbol" pitchFamily="2" charset="2"/>
              </a:rPr>
              <a:t></a:t>
            </a:r>
            <a:r>
              <a:rPr lang="en-US" altLang="en-US" sz="2000"/>
              <a:t> 11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endParaRPr lang="en-US" altLang="en-US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B3E69F3-C6CC-604D-9C03-8F8678F46E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27DFF6B-CA8D-894D-AD2F-F7330F58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BFBA880B-2056-6C4D-97CF-D4236890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F22433A7-BB56-1F43-A233-236BA910837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/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4BF2DA4E-FF40-D243-85DD-215AB0347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lang="en-US" altLang="en-US" sz="2800"/>
              <a:t>Proof of the 11</a:t>
            </a:r>
            <a:r>
              <a:rPr lang="en-US" altLang="en-US" sz="2800" i="1"/>
              <a:t>p</a:t>
            </a:r>
            <a:r>
              <a:rPr lang="en-US" altLang="en-US" sz="2800" baseline="30000"/>
              <a:t>1/2</a:t>
            </a:r>
            <a:r>
              <a:rPr lang="en-US" altLang="en-US" sz="2800"/>
              <a:t>-Time Sorting Algorithm </a:t>
            </a:r>
          </a:p>
        </p:txBody>
      </p:sp>
      <p:sp>
        <p:nvSpPr>
          <p:cNvPr id="20486" name="Text Box 4">
            <a:extLst>
              <a:ext uri="{FF2B5EF4-FFF2-40B4-BE49-F238E27FC236}">
                <a16:creationId xmlns:a16="http://schemas.microsoft.com/office/drawing/2014/main" id="{5AB2F6D6-A791-A741-BAD4-57DBED233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066800"/>
            <a:ext cx="1371600" cy="2530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9.11   The proof of the first recursive sorting algorithm for 2D meshes. </a:t>
            </a:r>
          </a:p>
        </p:txBody>
      </p:sp>
      <p:sp>
        <p:nvSpPr>
          <p:cNvPr id="20487" name="Rectangle 13">
            <a:extLst>
              <a:ext uri="{FF2B5EF4-FFF2-40B4-BE49-F238E27FC236}">
                <a16:creationId xmlns:a16="http://schemas.microsoft.com/office/drawing/2014/main" id="{FC35AC75-7357-5541-845C-D0507F7D3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0488" name="Text Box 14">
            <a:extLst>
              <a:ext uri="{FF2B5EF4-FFF2-40B4-BE49-F238E27FC236}">
                <a16:creationId xmlns:a16="http://schemas.microsoft.com/office/drawing/2014/main" id="{2AC9C71E-BD2F-164E-95B8-875748D14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24400"/>
            <a:ext cx="85344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x</a:t>
            </a:r>
            <a:r>
              <a:rPr lang="en-US" altLang="en-US" sz="2000"/>
              <a:t> + </a:t>
            </a:r>
            <a:r>
              <a:rPr lang="en-US" altLang="en-US" sz="2000" i="1"/>
              <a:t>x'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</a:t>
            </a:r>
            <a:r>
              <a:rPr lang="en-US" altLang="en-US" sz="2000"/>
              <a:t> </a:t>
            </a:r>
            <a:r>
              <a:rPr lang="en-US" altLang="en-US" sz="2000" i="1"/>
              <a:t>b</a:t>
            </a:r>
            <a:r>
              <a:rPr lang="en-US" altLang="en-US" sz="2000"/>
              <a:t> + </a:t>
            </a:r>
            <a:r>
              <a:rPr lang="en-US" altLang="en-US" sz="2000" i="1"/>
              <a:t>c</a:t>
            </a:r>
            <a:r>
              <a:rPr lang="en-US" altLang="en-US" sz="2000"/>
              <a:t> + </a:t>
            </a:r>
            <a:r>
              <a:rPr lang="en-US" altLang="en-US" sz="2000">
                <a:sym typeface="Symbol" pitchFamily="2" charset="2"/>
              </a:rPr>
              <a:t></a:t>
            </a:r>
            <a:r>
              <a:rPr lang="en-US" altLang="en-US" sz="2000"/>
              <a:t>(</a:t>
            </a:r>
            <a:r>
              <a:rPr lang="en-US" altLang="en-US" sz="2000" i="1"/>
              <a:t>a</a:t>
            </a:r>
            <a:r>
              <a:rPr lang="en-US" altLang="en-US" sz="2000"/>
              <a:t> – </a:t>
            </a:r>
            <a:r>
              <a:rPr lang="en-US" altLang="en-US" sz="2000" i="1"/>
              <a:t>b</a:t>
            </a:r>
            <a:r>
              <a:rPr lang="en-US" altLang="en-US" sz="2000"/>
              <a:t>)/2</a:t>
            </a:r>
            <a:r>
              <a:rPr lang="en-US" altLang="en-US" sz="2000">
                <a:sym typeface="Symbol" pitchFamily="2" charset="2"/>
              </a:rPr>
              <a:t></a:t>
            </a:r>
            <a:r>
              <a:rPr lang="en-US" altLang="en-US" sz="2000"/>
              <a:t> + </a:t>
            </a:r>
            <a:r>
              <a:rPr lang="en-US" altLang="en-US" sz="2000">
                <a:sym typeface="Symbol" pitchFamily="2" charset="2"/>
              </a:rPr>
              <a:t></a:t>
            </a:r>
            <a:r>
              <a:rPr lang="en-US" altLang="en-US" sz="2000"/>
              <a:t>(</a:t>
            </a:r>
            <a:r>
              <a:rPr lang="en-US" altLang="en-US" sz="2000" i="1"/>
              <a:t>d</a:t>
            </a:r>
            <a:r>
              <a:rPr lang="en-US" altLang="en-US" sz="2000"/>
              <a:t> – </a:t>
            </a:r>
            <a:r>
              <a:rPr lang="en-US" altLang="en-US" sz="2000" i="1"/>
              <a:t>c</a:t>
            </a:r>
            <a:r>
              <a:rPr lang="en-US" altLang="en-US" sz="2000"/>
              <a:t>)/2</a:t>
            </a:r>
            <a:r>
              <a:rPr lang="en-US" altLang="en-US" sz="2000">
                <a:sym typeface="Symbol" pitchFamily="2" charset="2"/>
              </a:rPr>
              <a:t></a:t>
            </a:r>
            <a:r>
              <a:rPr lang="en-US" altLang="en-US" sz="2000"/>
              <a:t> + </a:t>
            </a:r>
            <a:r>
              <a:rPr lang="en-US" altLang="en-US" sz="2000" i="1"/>
              <a:t>a'</a:t>
            </a:r>
            <a:r>
              <a:rPr lang="en-US" altLang="en-US" sz="2000"/>
              <a:t> + </a:t>
            </a:r>
            <a:r>
              <a:rPr lang="en-US" altLang="en-US" sz="2000" i="1"/>
              <a:t>d'</a:t>
            </a:r>
            <a:r>
              <a:rPr lang="en-US" altLang="en-US" sz="2000"/>
              <a:t> + </a:t>
            </a:r>
            <a:r>
              <a:rPr lang="en-US" altLang="en-US" sz="2000">
                <a:sym typeface="Symbol" pitchFamily="2" charset="2"/>
              </a:rPr>
              <a:t></a:t>
            </a:r>
            <a:r>
              <a:rPr lang="en-US" altLang="en-US" sz="2000"/>
              <a:t>(</a:t>
            </a:r>
            <a:r>
              <a:rPr lang="en-US" altLang="en-US" sz="2000" i="1"/>
              <a:t>b'</a:t>
            </a:r>
            <a:r>
              <a:rPr lang="en-US" altLang="en-US" sz="2000"/>
              <a:t> – </a:t>
            </a:r>
            <a:r>
              <a:rPr lang="en-US" altLang="en-US" sz="2000" i="1"/>
              <a:t>a'</a:t>
            </a:r>
            <a:r>
              <a:rPr lang="en-US" altLang="en-US" sz="2000"/>
              <a:t>)/2</a:t>
            </a:r>
            <a:r>
              <a:rPr lang="en-US" altLang="en-US" sz="2000">
                <a:sym typeface="Symbol" pitchFamily="2" charset="2"/>
              </a:rPr>
              <a:t></a:t>
            </a:r>
            <a:r>
              <a:rPr lang="en-US" altLang="en-US" sz="2000"/>
              <a:t> + </a:t>
            </a:r>
            <a:r>
              <a:rPr lang="en-US" altLang="en-US" sz="2000">
                <a:sym typeface="Symbol" pitchFamily="2" charset="2"/>
              </a:rPr>
              <a:t></a:t>
            </a:r>
            <a:r>
              <a:rPr lang="en-US" altLang="en-US" sz="2000"/>
              <a:t>(</a:t>
            </a:r>
            <a:r>
              <a:rPr lang="en-US" altLang="en-US" sz="2000" i="1"/>
              <a:t>c'</a:t>
            </a:r>
            <a:r>
              <a:rPr lang="en-US" altLang="en-US" sz="2000"/>
              <a:t> – </a:t>
            </a:r>
            <a:r>
              <a:rPr lang="en-US" altLang="en-US" sz="2000" i="1"/>
              <a:t>d'</a:t>
            </a:r>
            <a:r>
              <a:rPr lang="en-US" altLang="en-US" sz="2000"/>
              <a:t>)/2</a:t>
            </a:r>
            <a:r>
              <a:rPr lang="en-US" altLang="en-US" sz="2000">
                <a:sym typeface="Symbol" pitchFamily="2" charset="2"/>
              </a:rPr>
              <a:t></a:t>
            </a: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</a:t>
            </a:r>
            <a:r>
              <a:rPr lang="en-US" altLang="en-US" sz="1000"/>
              <a:t> </a:t>
            </a:r>
            <a:r>
              <a:rPr lang="en-US" altLang="en-US" sz="2000">
                <a:sym typeface="Symbol" pitchFamily="2" charset="2"/>
              </a:rPr>
              <a:t></a:t>
            </a:r>
            <a:r>
              <a:rPr lang="en-US" altLang="en-US" sz="2000"/>
              <a:t>  </a:t>
            </a:r>
            <a:r>
              <a:rPr lang="en-US" altLang="en-US" sz="2000" i="1"/>
              <a:t>b</a:t>
            </a:r>
            <a:r>
              <a:rPr lang="en-US" altLang="en-US" sz="2000"/>
              <a:t> + </a:t>
            </a:r>
            <a:r>
              <a:rPr lang="en-US" altLang="en-US" sz="2000" i="1"/>
              <a:t>c</a:t>
            </a:r>
            <a:r>
              <a:rPr lang="en-US" altLang="en-US" sz="2000"/>
              <a:t> + </a:t>
            </a:r>
            <a:r>
              <a:rPr lang="en-US" altLang="en-US" sz="2000" i="1"/>
              <a:t>a'</a:t>
            </a:r>
            <a:r>
              <a:rPr lang="en-US" altLang="en-US" sz="2000"/>
              <a:t> + </a:t>
            </a:r>
            <a:r>
              <a:rPr lang="en-US" altLang="en-US" sz="2000" i="1"/>
              <a:t>d'</a:t>
            </a:r>
            <a:r>
              <a:rPr lang="en-US" altLang="en-US" sz="2000"/>
              <a:t> + (</a:t>
            </a:r>
            <a:r>
              <a:rPr lang="en-US" altLang="en-US" sz="2000" i="1"/>
              <a:t>a</a:t>
            </a:r>
            <a:r>
              <a:rPr lang="en-US" altLang="en-US" sz="2000"/>
              <a:t> – </a:t>
            </a:r>
            <a:r>
              <a:rPr lang="en-US" altLang="en-US" sz="2000" i="1"/>
              <a:t>b</a:t>
            </a:r>
            <a:r>
              <a:rPr lang="en-US" altLang="en-US" sz="2000"/>
              <a:t>)/2 + (</a:t>
            </a:r>
            <a:r>
              <a:rPr lang="en-US" altLang="en-US" sz="2000" i="1"/>
              <a:t>d</a:t>
            </a:r>
            <a:r>
              <a:rPr lang="en-US" altLang="en-US" sz="2000"/>
              <a:t> – </a:t>
            </a:r>
            <a:r>
              <a:rPr lang="en-US" altLang="en-US" sz="2000" i="1"/>
              <a:t>c</a:t>
            </a:r>
            <a:r>
              <a:rPr lang="en-US" altLang="en-US" sz="2000"/>
              <a:t>)/2 + (</a:t>
            </a:r>
            <a:r>
              <a:rPr lang="en-US" altLang="en-US" sz="2000" i="1"/>
              <a:t>b'</a:t>
            </a:r>
            <a:r>
              <a:rPr lang="en-US" altLang="en-US" sz="2000"/>
              <a:t> – </a:t>
            </a:r>
            <a:r>
              <a:rPr lang="en-US" altLang="en-US" sz="2000" i="1"/>
              <a:t>a'</a:t>
            </a:r>
            <a:r>
              <a:rPr lang="en-US" altLang="en-US" sz="2000"/>
              <a:t>)/2 + (</a:t>
            </a:r>
            <a:r>
              <a:rPr lang="en-US" altLang="en-US" sz="2000" i="1"/>
              <a:t>c'</a:t>
            </a:r>
            <a:r>
              <a:rPr lang="en-US" altLang="en-US" sz="2000"/>
              <a:t> – </a:t>
            </a:r>
            <a:r>
              <a:rPr lang="en-US" altLang="en-US" sz="2000" i="1"/>
              <a:t>d'</a:t>
            </a:r>
            <a:r>
              <a:rPr lang="en-US" altLang="en-US" sz="2000"/>
              <a:t>)/2 – 4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</a:t>
            </a:r>
            <a:r>
              <a:rPr lang="en-US" altLang="en-US" sz="1000"/>
              <a:t> </a:t>
            </a:r>
            <a:r>
              <a:rPr lang="en-US" altLang="en-US" sz="2000"/>
              <a:t>=  (</a:t>
            </a:r>
            <a:r>
              <a:rPr lang="en-US" altLang="en-US" sz="2000" i="1"/>
              <a:t>a</a:t>
            </a:r>
            <a:r>
              <a:rPr lang="en-US" altLang="en-US" sz="2000"/>
              <a:t> + </a:t>
            </a:r>
            <a:r>
              <a:rPr lang="en-US" altLang="en-US" sz="2000" i="1"/>
              <a:t>a'</a:t>
            </a:r>
            <a:r>
              <a:rPr lang="en-US" altLang="en-US" sz="2000"/>
              <a:t>)/2 + (</a:t>
            </a:r>
            <a:r>
              <a:rPr lang="en-US" altLang="en-US" sz="2000" i="1"/>
              <a:t>b</a:t>
            </a:r>
            <a:r>
              <a:rPr lang="en-US" altLang="en-US" sz="2000"/>
              <a:t> + </a:t>
            </a:r>
            <a:r>
              <a:rPr lang="en-US" altLang="en-US" sz="2000" i="1"/>
              <a:t>b'</a:t>
            </a:r>
            <a:r>
              <a:rPr lang="en-US" altLang="en-US" sz="2000"/>
              <a:t>)/2 + (</a:t>
            </a:r>
            <a:r>
              <a:rPr lang="en-US" altLang="en-US" sz="2000" i="1"/>
              <a:t>c</a:t>
            </a:r>
            <a:r>
              <a:rPr lang="en-US" altLang="en-US" sz="2000"/>
              <a:t> + </a:t>
            </a:r>
            <a:r>
              <a:rPr lang="en-US" altLang="en-US" sz="2000" i="1"/>
              <a:t>c'</a:t>
            </a:r>
            <a:r>
              <a:rPr lang="en-US" altLang="en-US" sz="2000"/>
              <a:t>)/2 + (</a:t>
            </a:r>
            <a:r>
              <a:rPr lang="en-US" altLang="en-US" sz="2000" i="1"/>
              <a:t>d</a:t>
            </a:r>
            <a:r>
              <a:rPr lang="en-US" altLang="en-US" sz="2000"/>
              <a:t> + </a:t>
            </a:r>
            <a:r>
              <a:rPr lang="en-US" altLang="en-US" sz="2000" i="1"/>
              <a:t>d'</a:t>
            </a:r>
            <a:r>
              <a:rPr lang="en-US" altLang="en-US" sz="2000"/>
              <a:t>)/2 – 2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 </a:t>
            </a:r>
            <a:r>
              <a:rPr lang="en-US" altLang="en-US" sz="2000">
                <a:sym typeface="Symbol" pitchFamily="2" charset="2"/>
              </a:rPr>
              <a:t></a:t>
            </a:r>
            <a:r>
              <a:rPr lang="en-US" altLang="en-US" sz="2000"/>
              <a:t>  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 – 4 </a:t>
            </a:r>
          </a:p>
        </p:txBody>
      </p:sp>
      <p:sp>
        <p:nvSpPr>
          <p:cNvPr id="20489" name="Text Box 15">
            <a:extLst>
              <a:ext uri="{FF2B5EF4-FFF2-40B4-BE49-F238E27FC236}">
                <a16:creationId xmlns:a16="http://schemas.microsoft.com/office/drawing/2014/main" id="{D912FD40-D731-974E-BDBA-3597D349B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14800"/>
            <a:ext cx="8610600" cy="3968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x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</a:t>
            </a:r>
            <a:r>
              <a:rPr lang="en-US" altLang="en-US" sz="2000"/>
              <a:t> </a:t>
            </a:r>
            <a:r>
              <a:rPr lang="en-US" altLang="en-US" sz="2000" i="1"/>
              <a:t>b</a:t>
            </a:r>
            <a:r>
              <a:rPr lang="en-US" altLang="en-US" sz="2000"/>
              <a:t> + </a:t>
            </a:r>
            <a:r>
              <a:rPr lang="en-US" altLang="en-US" sz="2000" i="1"/>
              <a:t>c</a:t>
            </a:r>
            <a:r>
              <a:rPr lang="en-US" altLang="en-US" sz="2000"/>
              <a:t> + </a:t>
            </a:r>
            <a:r>
              <a:rPr lang="en-US" altLang="en-US" sz="2000">
                <a:sym typeface="Symbol" pitchFamily="2" charset="2"/>
              </a:rPr>
              <a:t></a:t>
            </a:r>
            <a:r>
              <a:rPr lang="en-US" altLang="en-US" sz="2000"/>
              <a:t>(</a:t>
            </a:r>
            <a:r>
              <a:rPr lang="en-US" altLang="en-US" sz="2000" i="1"/>
              <a:t>a</a:t>
            </a:r>
            <a:r>
              <a:rPr lang="en-US" altLang="en-US" sz="2000"/>
              <a:t> – </a:t>
            </a:r>
            <a:r>
              <a:rPr lang="en-US" altLang="en-US" sz="2000" i="1"/>
              <a:t>b</a:t>
            </a:r>
            <a:r>
              <a:rPr lang="en-US" altLang="en-US" sz="2000"/>
              <a:t>)/2</a:t>
            </a:r>
            <a:r>
              <a:rPr lang="en-US" altLang="en-US" sz="2000">
                <a:sym typeface="Symbol" pitchFamily="2" charset="2"/>
              </a:rPr>
              <a:t></a:t>
            </a:r>
            <a:r>
              <a:rPr lang="en-US" altLang="en-US" sz="2000"/>
              <a:t> + </a:t>
            </a:r>
            <a:r>
              <a:rPr lang="en-US" altLang="en-US" sz="2000">
                <a:sym typeface="Symbol" pitchFamily="2" charset="2"/>
              </a:rPr>
              <a:t></a:t>
            </a:r>
            <a:r>
              <a:rPr lang="en-US" altLang="en-US" sz="2000"/>
              <a:t>(</a:t>
            </a:r>
            <a:r>
              <a:rPr lang="en-US" altLang="en-US" sz="2000" i="1"/>
              <a:t>d</a:t>
            </a:r>
            <a:r>
              <a:rPr lang="en-US" altLang="en-US" sz="2000"/>
              <a:t> – </a:t>
            </a:r>
            <a:r>
              <a:rPr lang="en-US" altLang="en-US" sz="2000" i="1"/>
              <a:t>c</a:t>
            </a:r>
            <a:r>
              <a:rPr lang="en-US" altLang="en-US" sz="2000"/>
              <a:t>)/2</a:t>
            </a:r>
            <a:r>
              <a:rPr lang="en-US" altLang="en-US" sz="2000">
                <a:sym typeface="Symbol" pitchFamily="2" charset="2"/>
              </a:rPr>
              <a:t>          A similar inequality applies to </a:t>
            </a:r>
            <a:r>
              <a:rPr lang="en-US" altLang="en-US" sz="2000" i="1"/>
              <a:t>x'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490" name="Rectangle 17">
            <a:extLst>
              <a:ext uri="{FF2B5EF4-FFF2-40B4-BE49-F238E27FC236}">
                <a16:creationId xmlns:a16="http://schemas.microsoft.com/office/drawing/2014/main" id="{A7994B18-45E1-1542-979B-E196C8130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20491" name="Object 16">
            <a:extLst>
              <a:ext uri="{FF2B5EF4-FFF2-40B4-BE49-F238E27FC236}">
                <a16:creationId xmlns:a16="http://schemas.microsoft.com/office/drawing/2014/main" id="{CA78CB7F-B36B-3442-8BA3-8F417D4011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90600"/>
          <a:ext cx="7162800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r:id="rId3" imgW="5067300" imgH="2197100" progId="MSDraw.Drawing.8.2">
                  <p:embed/>
                </p:oleObj>
              </mc:Choice>
              <mc:Fallback>
                <p:oleObj r:id="rId3" imgW="5067300" imgH="2197100" progId="MSDraw.Drawing.8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7162800" cy="310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4D20B86-0E21-8C42-A25D-2A42B4D600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D933C41-B3A8-B24B-8411-0C2A000D3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7F27E494-9439-C34E-A168-EDD82CA7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41BA396-AB06-9D42-B1A2-6ECF591DC7D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/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5A57BDAD-7CBE-F847-A9F4-B55247E04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Some Programming Considerations</a:t>
            </a:r>
          </a:p>
        </p:txBody>
      </p:sp>
      <p:sp>
        <p:nvSpPr>
          <p:cNvPr id="21510" name="Rectangle 4">
            <a:extLst>
              <a:ext uri="{FF2B5EF4-FFF2-40B4-BE49-F238E27FC236}">
                <a16:creationId xmlns:a16="http://schemas.microsoft.com/office/drawing/2014/main" id="{DF140E2F-F666-1643-AED3-42623C584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1511" name="Rectangle 5">
            <a:extLst>
              <a:ext uri="{FF2B5EF4-FFF2-40B4-BE49-F238E27FC236}">
                <a16:creationId xmlns:a16="http://schemas.microsoft.com/office/drawing/2014/main" id="{B8E95B6A-A4EC-F042-ABA1-9B67D68F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1512" name="Text Box 6">
            <a:extLst>
              <a:ext uri="{FF2B5EF4-FFF2-40B4-BE49-F238E27FC236}">
                <a16:creationId xmlns:a16="http://schemas.microsoft.com/office/drawing/2014/main" id="{5B214757-1B31-214F-9B79-D95DE8FB5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914400"/>
            <a:ext cx="4724400" cy="7016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Let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(a power of 2) be the block length for snakelike sorting</a:t>
            </a:r>
          </a:p>
        </p:txBody>
      </p:sp>
      <p:sp>
        <p:nvSpPr>
          <p:cNvPr id="21513" name="Rectangle 7">
            <a:extLst>
              <a:ext uri="{FF2B5EF4-FFF2-40B4-BE49-F238E27FC236}">
                <a16:creationId xmlns:a16="http://schemas.microsoft.com/office/drawing/2014/main" id="{590568C0-5A68-BF47-9447-E6693647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21514" name="Object 8">
            <a:extLst>
              <a:ext uri="{FF2B5EF4-FFF2-40B4-BE49-F238E27FC236}">
                <a16:creationId xmlns:a16="http://schemas.microsoft.com/office/drawing/2014/main" id="{32CBA35E-808F-3846-B9B5-026CFD6C5E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914400"/>
          <a:ext cx="322103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r:id="rId3" imgW="3251200" imgH="3467100" progId="MSDraw.Drawing.8.2">
                  <p:embed/>
                </p:oleObj>
              </mc:Choice>
              <mc:Fallback>
                <p:oleObj r:id="rId3" imgW="3251200" imgH="3467100" progId="MSDraw.Drawing.8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322103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9">
            <a:extLst>
              <a:ext uri="{FF2B5EF4-FFF2-40B4-BE49-F238E27FC236}">
                <a16:creationId xmlns:a16="http://schemas.microsoft.com/office/drawing/2014/main" id="{D2389ADB-B100-D54F-8B9C-F2EA1F0AC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752600"/>
            <a:ext cx="3429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/>
              <a:t>snakelike-mesh-sort(</a:t>
            </a:r>
            <a:r>
              <a:rPr lang="en-US" altLang="en-US" sz="2000" i="1" u="sng"/>
              <a:t>b</a:t>
            </a:r>
            <a:r>
              <a:rPr lang="en-US" altLang="en-US" sz="2000" u="sng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snakelike-mesh-sort(</a:t>
            </a:r>
            <a:r>
              <a:rPr lang="en-US" altLang="en-US" sz="2000" i="1"/>
              <a:t>b</a:t>
            </a:r>
            <a:r>
              <a:rPr lang="en-US" altLang="en-US" sz="2000"/>
              <a:t>/2)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snakelike-row-sort(</a:t>
            </a:r>
            <a:r>
              <a:rPr lang="en-US" altLang="en-US" sz="2000" i="1"/>
              <a:t>b</a:t>
            </a:r>
            <a:r>
              <a:rPr lang="en-US" altLang="en-US" sz="20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column-sort(</a:t>
            </a:r>
            <a:r>
              <a:rPr lang="en-US" altLang="en-US" sz="2000" i="1"/>
              <a:t>b</a:t>
            </a:r>
            <a:r>
              <a:rPr lang="en-US" altLang="en-US" sz="20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snake-odd-even-xpose(4</a:t>
            </a:r>
            <a:r>
              <a:rPr lang="en-US" altLang="en-US" sz="2000" i="1"/>
              <a:t>b</a:t>
            </a:r>
            <a:r>
              <a:rPr lang="en-US" altLang="en-US" sz="2000"/>
              <a:t>)</a:t>
            </a:r>
          </a:p>
        </p:txBody>
      </p:sp>
      <p:grpSp>
        <p:nvGrpSpPr>
          <p:cNvPr id="21516" name="Group 14">
            <a:extLst>
              <a:ext uri="{FF2B5EF4-FFF2-40B4-BE49-F238E27FC236}">
                <a16:creationId xmlns:a16="http://schemas.microsoft.com/office/drawing/2014/main" id="{398298B0-8723-454C-AFAB-77B2F7517CC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267200"/>
            <a:ext cx="4572000" cy="1931988"/>
            <a:chOff x="192" y="2688"/>
            <a:chExt cx="2880" cy="1217"/>
          </a:xfrm>
        </p:grpSpPr>
        <p:graphicFrame>
          <p:nvGraphicFramePr>
            <p:cNvPr id="21520" name="Object 11">
              <a:extLst>
                <a:ext uri="{FF2B5EF4-FFF2-40B4-BE49-F238E27FC236}">
                  <a16:creationId xmlns:a16="http://schemas.microsoft.com/office/drawing/2014/main" id="{6AC46E14-9055-114B-A9D9-553688C807A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" y="2688"/>
            <a:ext cx="2880" cy="1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3" r:id="rId5" imgW="3721100" imgH="1574800" progId="MSDraw.Drawing.8.2">
                    <p:embed/>
                  </p:oleObj>
                </mc:Choice>
                <mc:Fallback>
                  <p:oleObj r:id="rId5" imgW="3721100" imgH="1574800" progId="MSDraw.Drawing.8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688"/>
                          <a:ext cx="2880" cy="1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1" name="Rectangle 13">
              <a:extLst>
                <a:ext uri="{FF2B5EF4-FFF2-40B4-BE49-F238E27FC236}">
                  <a16:creationId xmlns:a16="http://schemas.microsoft.com/office/drawing/2014/main" id="{10E064A4-CA32-B749-8C9C-C88A925B2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688"/>
              <a:ext cx="1248" cy="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21517" name="Text Box 3">
            <a:extLst>
              <a:ext uri="{FF2B5EF4-FFF2-40B4-BE49-F238E27FC236}">
                <a16:creationId xmlns:a16="http://schemas.microsoft.com/office/drawing/2014/main" id="{E6AF0771-35D2-AF4F-A55B-1065B2942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343400"/>
            <a:ext cx="1143000" cy="366713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Fig. 9.10</a:t>
            </a:r>
          </a:p>
        </p:txBody>
      </p:sp>
      <p:sp>
        <p:nvSpPr>
          <p:cNvPr id="21518" name="Text Box 15">
            <a:extLst>
              <a:ext uri="{FF2B5EF4-FFF2-40B4-BE49-F238E27FC236}">
                <a16:creationId xmlns:a16="http://schemas.microsoft.com/office/drawing/2014/main" id="{BFCF5DEC-F227-EF4B-983A-9404253BD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638800"/>
            <a:ext cx="1066800" cy="366713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Fig. 9.4</a:t>
            </a:r>
          </a:p>
        </p:txBody>
      </p:sp>
      <p:sp>
        <p:nvSpPr>
          <p:cNvPr id="21519" name="Text Box 16">
            <a:extLst>
              <a:ext uri="{FF2B5EF4-FFF2-40B4-BE49-F238E27FC236}">
                <a16:creationId xmlns:a16="http://schemas.microsoft.com/office/drawing/2014/main" id="{2740978D-1EAC-BC4E-8AF3-D5EED1180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81400"/>
            <a:ext cx="5029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/>
              <a:t>snakelike-row-sort(</a:t>
            </a:r>
            <a:r>
              <a:rPr lang="en-US" altLang="en-US" sz="2000" i="1" u="sng"/>
              <a:t>b</a:t>
            </a:r>
            <a:r>
              <a:rPr lang="en-US" altLang="en-US" sz="2000" u="sng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for </a:t>
            </a:r>
            <a:r>
              <a:rPr lang="en-US" altLang="en-US" sz="2000" i="1"/>
              <a:t>k</a:t>
            </a:r>
            <a:r>
              <a:rPr lang="en-US" altLang="en-US" sz="2000"/>
              <a:t> = 0 to </a:t>
            </a:r>
            <a:r>
              <a:rPr lang="en-US" altLang="en-US" sz="2000" i="1"/>
              <a:t>b</a:t>
            </a:r>
            <a:r>
              <a:rPr lang="en-US" altLang="en-US" sz="2000"/>
              <a:t> – 1 Proc (</a:t>
            </a:r>
            <a:r>
              <a:rPr lang="en-US" altLang="en-US" sz="2000" i="1"/>
              <a:t>i</a:t>
            </a:r>
            <a:r>
              <a:rPr lang="en-US" altLang="en-US" sz="2000"/>
              <a:t>, </a:t>
            </a:r>
            <a:r>
              <a:rPr lang="en-US" altLang="en-US" sz="2000" i="1"/>
              <a:t>j</a:t>
            </a:r>
            <a:r>
              <a:rPr lang="en-US" altLang="en-US" sz="2000"/>
              <a:t>),</a:t>
            </a:r>
            <a:r>
              <a:rPr lang="en-US" altLang="en-US" sz="2000" i="1"/>
              <a:t> j</a:t>
            </a:r>
            <a:r>
              <a:rPr lang="en-US" altLang="en-US" sz="2000"/>
              <a:t> even,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case </a:t>
            </a:r>
            <a:r>
              <a:rPr lang="en-US" altLang="en-US" sz="2000" i="1"/>
              <a:t>i</a:t>
            </a:r>
            <a:r>
              <a:rPr lang="en-US" altLang="en-US" sz="2000"/>
              <a:t>, </a:t>
            </a:r>
            <a:r>
              <a:rPr lang="en-US" altLang="en-US" sz="2000" i="1"/>
              <a:t>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even, even: if </a:t>
            </a:r>
            <a:r>
              <a:rPr lang="en-US" altLang="en-US" sz="2000" i="1"/>
              <a:t>j</a:t>
            </a:r>
            <a:r>
              <a:rPr lang="en-US" altLang="en-US" sz="2000"/>
              <a:t> </a:t>
            </a:r>
            <a:r>
              <a:rPr lang="en-US" altLang="en-US" sz="2000">
                <a:latin typeface="Symbol" pitchFamily="2" charset="2"/>
                <a:sym typeface="Symbol" pitchFamily="2" charset="2"/>
              </a:rPr>
              <a:t></a:t>
            </a:r>
            <a:r>
              <a:rPr lang="en-US" altLang="en-US" sz="2000"/>
              <a:t> 0 mod </a:t>
            </a:r>
            <a:r>
              <a:rPr lang="en-US" altLang="en-US" sz="2000" i="1"/>
              <a:t>b</a:t>
            </a:r>
            <a:r>
              <a:rPr lang="en-US" altLang="en-US" sz="2000"/>
              <a:t> 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	(R5) &lt; (R3) then R5 </a:t>
            </a:r>
            <a:r>
              <a:rPr lang="en-US" altLang="en-US" sz="2000">
                <a:latin typeface="Symbol" pitchFamily="2" charset="2"/>
                <a:sym typeface="Symbol" pitchFamily="2" charset="2"/>
              </a:rPr>
              <a:t></a:t>
            </a:r>
            <a:r>
              <a:rPr lang="en-US" altLang="en-US" sz="2000"/>
              <a:t> R3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even, odd: if (R2) &lt; (R5) then R2 </a:t>
            </a:r>
            <a:r>
              <a:rPr lang="en-US" altLang="en-US" sz="2000">
                <a:latin typeface="Symbol" pitchFamily="2" charset="2"/>
                <a:sym typeface="Symbol" pitchFamily="2" charset="2"/>
              </a:rPr>
              <a:t></a:t>
            </a:r>
            <a:r>
              <a:rPr lang="en-US" altLang="en-US" sz="2000"/>
              <a:t> R5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. . 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4170EF3-D261-6B42-B975-D0D60D006C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63843E-A8B5-6C4F-9E4B-21CFE012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1326A878-D827-7743-864F-96C79A08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3B8A74D9-5CA8-9947-8183-7C0ED182E40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0D0D6105-7C5F-B049-8780-FF6C4D8DA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Another Recursive Sorting Algorithm </a:t>
            </a:r>
            <a:endParaRPr lang="en-US" altLang="en-US" sz="1800"/>
          </a:p>
        </p:txBody>
      </p:sp>
      <p:sp>
        <p:nvSpPr>
          <p:cNvPr id="22534" name="Text Box 3">
            <a:extLst>
              <a:ext uri="{FF2B5EF4-FFF2-40B4-BE49-F238E27FC236}">
                <a16:creationId xmlns:a16="http://schemas.microsoft.com/office/drawing/2014/main" id="{A089902A-F54D-5344-90F4-B5412373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990600"/>
            <a:ext cx="2895600" cy="1920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9.12  Graphical depiction of the second recursive algorithm for sorting on a 2D mesh based on four-way divide and conquer. </a:t>
            </a:r>
          </a:p>
        </p:txBody>
      </p:sp>
      <p:sp>
        <p:nvSpPr>
          <p:cNvPr id="22535" name="Rectangle 4">
            <a:extLst>
              <a:ext uri="{FF2B5EF4-FFF2-40B4-BE49-F238E27FC236}">
                <a16:creationId xmlns:a16="http://schemas.microsoft.com/office/drawing/2014/main" id="{48501865-F458-9B48-AEB8-EDD8D05C3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2536" name="Rectangle 8">
            <a:extLst>
              <a:ext uri="{FF2B5EF4-FFF2-40B4-BE49-F238E27FC236}">
                <a16:creationId xmlns:a16="http://schemas.microsoft.com/office/drawing/2014/main" id="{530D0663-1C79-6D4C-AA74-6E672EB56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2537" name="Rectangle 11">
            <a:extLst>
              <a:ext uri="{FF2B5EF4-FFF2-40B4-BE49-F238E27FC236}">
                <a16:creationId xmlns:a16="http://schemas.microsoft.com/office/drawing/2014/main" id="{0BE85057-E98C-9544-AA7B-5D1B6DC08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22538" name="Object 10">
            <a:extLst>
              <a:ext uri="{FF2B5EF4-FFF2-40B4-BE49-F238E27FC236}">
                <a16:creationId xmlns:a16="http://schemas.microsoft.com/office/drawing/2014/main" id="{25E71F80-D246-3145-B263-7E6FEAF89B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838200"/>
          <a:ext cx="5268913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r:id="rId3" imgW="3606800" imgH="3797300" progId="MSDraw.Drawing.8.2">
                  <p:embed/>
                </p:oleObj>
              </mc:Choice>
              <mc:Fallback>
                <p:oleObj r:id="rId3" imgW="3606800" imgH="3797300" progId="MSDraw.Drawing.8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5268913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Text Box 12">
            <a:extLst>
              <a:ext uri="{FF2B5EF4-FFF2-40B4-BE49-F238E27FC236}">
                <a16:creationId xmlns:a16="http://schemas.microsoft.com/office/drawing/2014/main" id="{34B33DDC-23A9-7842-B8EA-880650B93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505200"/>
            <a:ext cx="3276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) = </a:t>
            </a:r>
            <a:r>
              <a:rPr lang="en-US" altLang="en-US" sz="2000" i="1"/>
              <a:t>T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/2) + 4.5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Note that the distribution in phase 2 needs ½</a:t>
            </a:r>
            <a:r>
              <a:rPr lang="en-US" altLang="en-US" sz="1000"/>
              <a:t> 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 steps</a:t>
            </a:r>
          </a:p>
        </p:txBody>
      </p:sp>
      <p:sp>
        <p:nvSpPr>
          <p:cNvPr id="22540" name="Text Box 13">
            <a:extLst>
              <a:ext uri="{FF2B5EF4-FFF2-40B4-BE49-F238E27FC236}">
                <a16:creationId xmlns:a16="http://schemas.microsoft.com/office/drawing/2014/main" id="{6B33E06F-1440-8641-AE5B-91087D57D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1816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</a:t>
            </a:r>
            <a:r>
              <a:rPr lang="en-US" altLang="en-US" sz="2000" baseline="-25000"/>
              <a:t>recursive 2</a:t>
            </a:r>
            <a:r>
              <a:rPr lang="en-US" altLang="en-US" sz="1000"/>
              <a:t> </a:t>
            </a:r>
            <a:r>
              <a:rPr lang="en-US" altLang="en-US" sz="2000">
                <a:sym typeface="Symbol" pitchFamily="2" charset="2"/>
              </a:rPr>
              <a:t></a:t>
            </a:r>
            <a:r>
              <a:rPr lang="en-US" altLang="en-US" sz="2000"/>
              <a:t> 9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endParaRPr lang="en-US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1">
            <a:extLst>
              <a:ext uri="{FF2B5EF4-FFF2-40B4-BE49-F238E27FC236}">
                <a16:creationId xmlns:a16="http://schemas.microsoft.com/office/drawing/2014/main" id="{D3948397-FA88-434E-8D59-1DAF01DA4E2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09773EA3-21A3-2D4A-A243-E4E49D37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1B712995-2EC8-9E4C-BAF7-88DA89AC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1BDE82CF-6932-FB43-A47D-4B09870D738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414EF0E5-720D-4842-A2D4-983987BE9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cs typeface="Arial" panose="020B0604020202020204" pitchFamily="34" charset="0"/>
              </a:rPr>
              <a:t>About This Presentation</a:t>
            </a:r>
          </a:p>
        </p:txBody>
      </p:sp>
      <p:sp>
        <p:nvSpPr>
          <p:cNvPr id="5126" name="Text Box 3">
            <a:extLst>
              <a:ext uri="{FF2B5EF4-FFF2-40B4-BE49-F238E27FC236}">
                <a16:creationId xmlns:a16="http://schemas.microsoft.com/office/drawing/2014/main" id="{12AA4598-5704-864E-AEFE-5D858C330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7696200" cy="2530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This presentation is intended to support the use of the textbook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Introduction to Parallel Processing: Algorithms and Architectures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(Plenum Press, 1999, ISBN 0-306-45970-1). It was prepared by the author in connection with teaching the graduate-level course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ECE 254B: Advanced Computer Architecture: Parallel Processing,  at the University of California, Santa Barbara. Instructors can use these slides in classroom teaching and for other educational purposes. Any other use is strictly prohibited. </a:t>
            </a:r>
            <a:r>
              <a:rPr lang="en-US" altLang="en-US" sz="2000">
                <a:solidFill>
                  <a:srgbClr val="000000"/>
                </a:solidFill>
                <a:cs typeface="Arial" panose="020B0604020202020204" pitchFamily="34" charset="0"/>
              </a:rPr>
              <a:t>©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Behrooz Parhami</a:t>
            </a:r>
          </a:p>
        </p:txBody>
      </p:sp>
      <p:graphicFrame>
        <p:nvGraphicFramePr>
          <p:cNvPr id="369668" name="Group 4">
            <a:extLst>
              <a:ext uri="{FF2B5EF4-FFF2-40B4-BE49-F238E27FC236}">
                <a16:creationId xmlns:a16="http://schemas.microsoft.com/office/drawing/2014/main" id="{A80D500E-5269-FA4E-87D7-B63F0D8EEAD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267200"/>
          <a:ext cx="7391400" cy="1463675"/>
        </p:xfrm>
        <a:graphic>
          <a:graphicData uri="http://schemas.openxmlformats.org/drawingml/2006/table">
            <a:tbl>
              <a:tblPr/>
              <a:tblGrid>
                <a:gridCol w="147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Edition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Released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Revised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Revised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Revised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First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Spring 2005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Spring 2006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Fall 2008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Fall 2010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2013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2014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2016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2019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2020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2021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31BEEEF-0B42-834D-B336-E918934BA5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DEEE441-04BA-7B46-BD76-4527318B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A6DC4F40-A4AC-8E4F-9426-0A180946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AD77BE34-011B-BC49-898B-107412E1964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/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B7C7B830-6FAF-A342-BA14-D80E1939C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Proof of the 9</a:t>
            </a:r>
            <a:r>
              <a:rPr lang="en-US" altLang="en-US" sz="2800" i="1"/>
              <a:t>p</a:t>
            </a:r>
            <a:r>
              <a:rPr lang="en-US" altLang="en-US" sz="2800" baseline="30000"/>
              <a:t>1/2</a:t>
            </a:r>
            <a:r>
              <a:rPr lang="en-US" altLang="en-US" sz="2800"/>
              <a:t>-Time Sorting Algorithm </a:t>
            </a:r>
          </a:p>
        </p:txBody>
      </p:sp>
      <p:sp>
        <p:nvSpPr>
          <p:cNvPr id="23558" name="Text Box 3">
            <a:extLst>
              <a:ext uri="{FF2B5EF4-FFF2-40B4-BE49-F238E27FC236}">
                <a16:creationId xmlns:a16="http://schemas.microsoft.com/office/drawing/2014/main" id="{2274D546-0D95-3743-A3BA-EA1478089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00600"/>
            <a:ext cx="32766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9.13   The proof of the second recursive sorting algorithm for 2D meshes. </a:t>
            </a:r>
          </a:p>
        </p:txBody>
      </p:sp>
      <p:sp>
        <p:nvSpPr>
          <p:cNvPr id="23559" name="Rectangle 4">
            <a:extLst>
              <a:ext uri="{FF2B5EF4-FFF2-40B4-BE49-F238E27FC236}">
                <a16:creationId xmlns:a16="http://schemas.microsoft.com/office/drawing/2014/main" id="{FDF249DD-4AF1-EB4B-9FF6-943BB66C0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3560" name="Rectangle 7">
            <a:extLst>
              <a:ext uri="{FF2B5EF4-FFF2-40B4-BE49-F238E27FC236}">
                <a16:creationId xmlns:a16="http://schemas.microsoft.com/office/drawing/2014/main" id="{C45FE8B8-FC20-4A49-A57D-7A2463439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3561" name="Rectangle 10">
            <a:extLst>
              <a:ext uri="{FF2B5EF4-FFF2-40B4-BE49-F238E27FC236}">
                <a16:creationId xmlns:a16="http://schemas.microsoft.com/office/drawing/2014/main" id="{AAEA1956-EEE6-004E-8888-C2BF0A7DB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2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23562" name="Object 9">
            <a:extLst>
              <a:ext uri="{FF2B5EF4-FFF2-40B4-BE49-F238E27FC236}">
                <a16:creationId xmlns:a16="http://schemas.microsoft.com/office/drawing/2014/main" id="{57C06DDB-3031-C540-80B0-62C87CBD57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838200"/>
          <a:ext cx="6400800" cy="549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r:id="rId3" imgW="4851400" imgH="4165600" progId="MSDraw.Drawing.8.2">
                  <p:embed/>
                </p:oleObj>
              </mc:Choice>
              <mc:Fallback>
                <p:oleObj r:id="rId3" imgW="4851400" imgH="4165600" progId="MSDraw.Drawing.8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6400800" cy="549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20A350AE-971A-CE41-8628-3F01B82CB9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AE56333C-A43E-3B4D-92C4-20FD3027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AFDDF22A-7FBB-7543-85BD-936E7A72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ADC2B700-C8A9-C747-A797-E93B0BE7CDD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/>
          </a:p>
        </p:txBody>
      </p:sp>
      <p:grpSp>
        <p:nvGrpSpPr>
          <p:cNvPr id="24581" name="Group 19">
            <a:extLst>
              <a:ext uri="{FF2B5EF4-FFF2-40B4-BE49-F238E27FC236}">
                <a16:creationId xmlns:a16="http://schemas.microsoft.com/office/drawing/2014/main" id="{B7C8E20D-4B76-F44C-BB7A-A085472C09E2}"/>
              </a:ext>
            </a:extLst>
          </p:cNvPr>
          <p:cNvGrpSpPr>
            <a:grpSpLocks/>
          </p:cNvGrpSpPr>
          <p:nvPr/>
        </p:nvGrpSpPr>
        <p:grpSpPr bwMode="auto">
          <a:xfrm>
            <a:off x="0" y="1447800"/>
            <a:ext cx="9144000" cy="3810000"/>
            <a:chOff x="0" y="1200"/>
            <a:chExt cx="5760" cy="2400"/>
          </a:xfrm>
        </p:grpSpPr>
        <p:grpSp>
          <p:nvGrpSpPr>
            <p:cNvPr id="24594" name="Group 8">
              <a:extLst>
                <a:ext uri="{FF2B5EF4-FFF2-40B4-BE49-F238E27FC236}">
                  <a16:creationId xmlns:a16="http://schemas.microsoft.com/office/drawing/2014/main" id="{45B6DF79-647B-544E-B6BC-E7BE60346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200"/>
              <a:ext cx="5664" cy="2360"/>
              <a:chOff x="96" y="1200"/>
              <a:chExt cx="5664" cy="2360"/>
            </a:xfrm>
          </p:grpSpPr>
          <p:graphicFrame>
            <p:nvGraphicFramePr>
              <p:cNvPr id="24597" name="Object 9">
                <a:extLst>
                  <a:ext uri="{FF2B5EF4-FFF2-40B4-BE49-F238E27FC236}">
                    <a16:creationId xmlns:a16="http://schemas.microsoft.com/office/drawing/2014/main" id="{C42ED997-153E-034C-AD20-22ECF51467E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6" y="1200"/>
              <a:ext cx="5664" cy="2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05" r:id="rId3" imgW="5257800" imgH="2197100" progId="MSDraw.Drawing.8.2">
                      <p:embed/>
                    </p:oleObj>
                  </mc:Choice>
                  <mc:Fallback>
                    <p:oleObj r:id="rId3" imgW="5257800" imgH="2197100" progId="MSDraw.Drawing.8.2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" y="1200"/>
                            <a:ext cx="5664" cy="23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598" name="Rectangle 10">
                <a:extLst>
                  <a:ext uri="{FF2B5EF4-FFF2-40B4-BE49-F238E27FC236}">
                    <a16:creationId xmlns:a16="http://schemas.microsoft.com/office/drawing/2014/main" id="{B5773759-26CC-0749-8A96-6BF1D1011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2592" cy="7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99" name="Rectangle 11">
                <a:extLst>
                  <a:ext uri="{FF2B5EF4-FFF2-40B4-BE49-F238E27FC236}">
                    <a16:creationId xmlns:a16="http://schemas.microsoft.com/office/drawing/2014/main" id="{E9F2AF58-4209-7E47-807B-B8F3B29A2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160"/>
                <a:ext cx="1728" cy="6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24600" name="Picture 12" descr="_truck_clip">
                <a:hlinkClick r:id="rId5"/>
                <a:extLst>
                  <a:ext uri="{FF2B5EF4-FFF2-40B4-BE49-F238E27FC236}">
                    <a16:creationId xmlns:a16="http://schemas.microsoft.com/office/drawing/2014/main" id="{A21AA009-F093-AE42-8CC9-8810B6B3E7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644"/>
              <a:stretch>
                <a:fillRect/>
              </a:stretch>
            </p:blipFill>
            <p:spPr bwMode="auto">
              <a:xfrm>
                <a:off x="3360" y="2208"/>
                <a:ext cx="816" cy="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1" name="Picture 13" descr="turtle">
                <a:hlinkClick r:id="rId7"/>
                <a:extLst>
                  <a:ext uri="{FF2B5EF4-FFF2-40B4-BE49-F238E27FC236}">
                    <a16:creationId xmlns:a16="http://schemas.microsoft.com/office/drawing/2014/main" id="{E3339722-A458-6142-BC2A-4B56EFFC62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5" y="2304"/>
                <a:ext cx="429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02" name="Rectangle 14">
                <a:extLst>
                  <a:ext uri="{FF2B5EF4-FFF2-40B4-BE49-F238E27FC236}">
                    <a16:creationId xmlns:a16="http://schemas.microsoft.com/office/drawing/2014/main" id="{8B43581E-3FBA-A14D-B514-4F6BCBD40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2740"/>
                <a:ext cx="480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24603" name="Picture 15" descr="ToonMan2">
                <a:hlinkClick r:id="rId9"/>
                <a:extLst>
                  <a:ext uri="{FF2B5EF4-FFF2-40B4-BE49-F238E27FC236}">
                    <a16:creationId xmlns:a16="http://schemas.microsoft.com/office/drawing/2014/main" id="{C8B5E5BD-670D-6E4A-AD9C-D11299DA86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51"/>
              <a:stretch>
                <a:fillRect/>
              </a:stretch>
            </p:blipFill>
            <p:spPr bwMode="auto">
              <a:xfrm>
                <a:off x="4272" y="2160"/>
                <a:ext cx="620" cy="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4" name="Picture 16" descr="{car cartoon}">
                <a:extLst>
                  <a:ext uri="{FF2B5EF4-FFF2-40B4-BE49-F238E27FC236}">
                    <a16:creationId xmlns:a16="http://schemas.microsoft.com/office/drawing/2014/main" id="{DE446412-7099-494E-ADF1-29258DA9CD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304"/>
                <a:ext cx="744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95" name="Rectangle 17">
              <a:extLst>
                <a:ext uri="{FF2B5EF4-FFF2-40B4-BE49-F238E27FC236}">
                  <a16:creationId xmlns:a16="http://schemas.microsoft.com/office/drawing/2014/main" id="{543826AD-54CB-5247-B692-BC9FA56F3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28"/>
              <a:ext cx="5760" cy="6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4596" name="Rectangle 18">
              <a:extLst>
                <a:ext uri="{FF2B5EF4-FFF2-40B4-BE49-F238E27FC236}">
                  <a16:creationId xmlns:a16="http://schemas.microsoft.com/office/drawing/2014/main" id="{625CA91E-4D5D-F645-ABC5-5A6052B4A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00"/>
              <a:ext cx="5760" cy="9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24582" name="Rectangle 2">
            <a:extLst>
              <a:ext uri="{FF2B5EF4-FFF2-40B4-BE49-F238E27FC236}">
                <a16:creationId xmlns:a16="http://schemas.microsoft.com/office/drawing/2014/main" id="{8BA82612-3284-E345-A58E-B267C9489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990600"/>
          </a:xfrm>
        </p:spPr>
        <p:txBody>
          <a:bodyPr/>
          <a:lstStyle/>
          <a:p>
            <a:pPr eaLnBrk="1" hangingPunct="1"/>
            <a:r>
              <a:rPr lang="en-US" altLang="en-US" sz="2800"/>
              <a:t>Our Progress in Mesh Sorting Thus Far</a:t>
            </a:r>
          </a:p>
        </p:txBody>
      </p:sp>
      <p:sp>
        <p:nvSpPr>
          <p:cNvPr id="24583" name="Rectangle 4">
            <a:extLst>
              <a:ext uri="{FF2B5EF4-FFF2-40B4-BE49-F238E27FC236}">
                <a16:creationId xmlns:a16="http://schemas.microsoft.com/office/drawing/2014/main" id="{025167FF-B50B-EA47-9AB9-4E3592623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4584" name="Rectangle 5">
            <a:extLst>
              <a:ext uri="{FF2B5EF4-FFF2-40B4-BE49-F238E27FC236}">
                <a16:creationId xmlns:a16="http://schemas.microsoft.com/office/drawing/2014/main" id="{E21328AF-22FD-634E-BF87-7092E32B5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4585" name="Text Box 6">
            <a:extLst>
              <a:ext uri="{FF2B5EF4-FFF2-40B4-BE49-F238E27FC236}">
                <a16:creationId xmlns:a16="http://schemas.microsoft.com/office/drawing/2014/main" id="{5D06D58D-E8A1-7A41-A0E5-B30CBC120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447800"/>
            <a:ext cx="3962400" cy="641350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Upper bounds:</a:t>
            </a:r>
            <a:r>
              <a:rPr lang="en-US" altLang="en-US" sz="1800"/>
              <a:t> Deriving/analyzing algorithms and proving them correct</a:t>
            </a:r>
          </a:p>
        </p:txBody>
      </p:sp>
      <p:sp>
        <p:nvSpPr>
          <p:cNvPr id="24586" name="Text Box 7">
            <a:extLst>
              <a:ext uri="{FF2B5EF4-FFF2-40B4-BE49-F238E27FC236}">
                <a16:creationId xmlns:a16="http://schemas.microsoft.com/office/drawing/2014/main" id="{5375C13F-6036-7E42-B4D6-3EC39979F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4191000" cy="6413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Lower bounds:</a:t>
            </a:r>
            <a:r>
              <a:rPr lang="en-US" altLang="en-US" sz="1800"/>
              <a:t> Theoretical arguments based on bisection width, and the like</a:t>
            </a:r>
          </a:p>
        </p:txBody>
      </p:sp>
      <p:sp>
        <p:nvSpPr>
          <p:cNvPr id="24587" name="Text Box 20">
            <a:extLst>
              <a:ext uri="{FF2B5EF4-FFF2-40B4-BE49-F238E27FC236}">
                <a16:creationId xmlns:a16="http://schemas.microsoft.com/office/drawing/2014/main" id="{0392D54C-6CD4-D94D-95CD-90ABEFC60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191000"/>
            <a:ext cx="1524000" cy="701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 log</a:t>
            </a:r>
            <a:r>
              <a:rPr lang="en-US" altLang="en-US" sz="2000" baseline="-25000"/>
              <a:t>2</a:t>
            </a:r>
            <a:r>
              <a:rPr lang="en-US" altLang="en-US" sz="2000" i="1"/>
              <a:t>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Shearsort</a:t>
            </a:r>
          </a:p>
        </p:txBody>
      </p:sp>
      <p:sp>
        <p:nvSpPr>
          <p:cNvPr id="24588" name="Text Box 21">
            <a:extLst>
              <a:ext uri="{FF2B5EF4-FFF2-40B4-BE49-F238E27FC236}">
                <a16:creationId xmlns:a16="http://schemas.microsoft.com/office/drawing/2014/main" id="{C5330EB0-0569-F541-92D2-0AF5678F0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191000"/>
            <a:ext cx="8382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11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endParaRPr lang="en-US" altLang="en-US" sz="2000"/>
          </a:p>
        </p:txBody>
      </p:sp>
      <p:sp>
        <p:nvSpPr>
          <p:cNvPr id="24589" name="Text Box 22">
            <a:extLst>
              <a:ext uri="{FF2B5EF4-FFF2-40B4-BE49-F238E27FC236}">
                <a16:creationId xmlns:a16="http://schemas.microsoft.com/office/drawing/2014/main" id="{4E669CEE-9FA7-8E4A-AEF9-D1500BC9F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91000"/>
            <a:ext cx="838200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9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endParaRPr lang="en-US" altLang="en-US" sz="2000"/>
          </a:p>
        </p:txBody>
      </p:sp>
      <p:sp>
        <p:nvSpPr>
          <p:cNvPr id="24590" name="Text Box 23">
            <a:extLst>
              <a:ext uri="{FF2B5EF4-FFF2-40B4-BE49-F238E27FC236}">
                <a16:creationId xmlns:a16="http://schemas.microsoft.com/office/drawing/2014/main" id="{31040131-1E87-444F-A48C-7BDFB24B1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1447800" cy="701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Diameter</a:t>
            </a:r>
          </a:p>
        </p:txBody>
      </p:sp>
      <p:sp>
        <p:nvSpPr>
          <p:cNvPr id="24591" name="Text Box 24">
            <a:extLst>
              <a:ext uri="{FF2B5EF4-FFF2-40B4-BE49-F238E27FC236}">
                <a16:creationId xmlns:a16="http://schemas.microsoft.com/office/drawing/2014/main" id="{BD275780-B154-7A41-B45A-7E5BD9180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191000"/>
            <a:ext cx="1905000" cy="13112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3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For snakelike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order only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(proved next)</a:t>
            </a:r>
          </a:p>
        </p:txBody>
      </p:sp>
      <p:sp>
        <p:nvSpPr>
          <p:cNvPr id="24592" name="Text Box 25">
            <a:extLst>
              <a:ext uri="{FF2B5EF4-FFF2-40B4-BE49-F238E27FC236}">
                <a16:creationId xmlns:a16="http://schemas.microsoft.com/office/drawing/2014/main" id="{BDC7081A-BD1E-3C4D-AEF2-480DB08C5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191000"/>
            <a:ext cx="1143000" cy="701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Problem 9.9</a:t>
            </a:r>
          </a:p>
        </p:txBody>
      </p:sp>
      <p:sp>
        <p:nvSpPr>
          <p:cNvPr id="24593" name="Text Box 26">
            <a:extLst>
              <a:ext uri="{FF2B5EF4-FFF2-40B4-BE49-F238E27FC236}">
                <a16:creationId xmlns:a16="http://schemas.microsoft.com/office/drawing/2014/main" id="{171CBE40-7FB5-1548-A5F8-097C6CA3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438400"/>
            <a:ext cx="1981200" cy="7016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Schnorr/Shamir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algorithm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F33D48B-3D72-D94D-9854-D478A01A81C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4E05BA7-9E86-704D-BF75-D3953253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86736DDF-C555-5449-8583-2FED636B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D4701A2C-37A3-774C-B6AC-E4DD5F870E26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/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6E1167A3-3412-7E46-87C2-D39632522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9.5  A Nontrivial Lower Bound</a:t>
            </a:r>
          </a:p>
        </p:txBody>
      </p:sp>
      <p:sp>
        <p:nvSpPr>
          <p:cNvPr id="25606" name="Rectangle 1049">
            <a:extLst>
              <a:ext uri="{FF2B5EF4-FFF2-40B4-BE49-F238E27FC236}">
                <a16:creationId xmlns:a16="http://schemas.microsoft.com/office/drawing/2014/main" id="{2B36BB0A-7546-EB45-BFAB-3FAB3789C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5607" name="Text Box 1050">
            <a:extLst>
              <a:ext uri="{FF2B5EF4-FFF2-40B4-BE49-F238E27FC236}">
                <a16:creationId xmlns:a16="http://schemas.microsoft.com/office/drawing/2014/main" id="{F5D742AB-BE81-4F43-ADD0-5CEC34306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066800"/>
            <a:ext cx="2743200" cy="16160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9.14    The proof of the 3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 – o(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) lower bound for sorting in snakelike row-major order.</a:t>
            </a:r>
          </a:p>
        </p:txBody>
      </p:sp>
      <p:sp>
        <p:nvSpPr>
          <p:cNvPr id="25608" name="Rectangle 1053">
            <a:extLst>
              <a:ext uri="{FF2B5EF4-FFF2-40B4-BE49-F238E27FC236}">
                <a16:creationId xmlns:a16="http://schemas.microsoft.com/office/drawing/2014/main" id="{97E23178-4038-9D41-9C8B-5451CDF7D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5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5609" name="Rectangle 1058">
            <a:extLst>
              <a:ext uri="{FF2B5EF4-FFF2-40B4-BE49-F238E27FC236}">
                <a16:creationId xmlns:a16="http://schemas.microsoft.com/office/drawing/2014/main" id="{0E6E2663-3594-3645-85C5-3B83306ED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7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25610" name="Object 1057">
            <a:extLst>
              <a:ext uri="{FF2B5EF4-FFF2-40B4-BE49-F238E27FC236}">
                <a16:creationId xmlns:a16="http://schemas.microsoft.com/office/drawing/2014/main" id="{E1C7A7CE-48C2-A743-B58B-38F5737067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914400"/>
          <a:ext cx="8305800" cy="541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r:id="rId3" imgW="4940300" imgH="3225800" progId="MSDraw.Drawing.8.2">
                  <p:embed/>
                </p:oleObj>
              </mc:Choice>
              <mc:Fallback>
                <p:oleObj r:id="rId3" imgW="4940300" imgH="3225800" progId="MSDraw.Drawing.8.2">
                  <p:embed/>
                  <p:pic>
                    <p:nvPicPr>
                      <p:cNvPr id="0" name="Object 10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8305800" cy="541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Text Box 1059">
            <a:extLst>
              <a:ext uri="{FF2B5EF4-FFF2-40B4-BE49-F238E27FC236}">
                <a16:creationId xmlns:a16="http://schemas.microsoft.com/office/drawing/2014/main" id="{B38B78ED-4D15-AC4B-B8FE-6BD69FC1D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95600"/>
            <a:ext cx="2743200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proof is complete if we show that the highlighted element must move by 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 steps in some cases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E1D3A1-06DC-8E4E-B05A-8A72729A1AB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1B5216E-3D1B-564E-ABDA-85DF078D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E17B7595-3656-3E45-A27E-45E93659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6449F1F0-51BF-794E-A4F1-D7E8BDA1928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/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E5088D3E-30E9-A74D-A411-EB265A52F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2200" y="152400"/>
            <a:ext cx="2743200" cy="1600200"/>
          </a:xfrm>
        </p:spPr>
        <p:txBody>
          <a:bodyPr/>
          <a:lstStyle/>
          <a:p>
            <a:pPr eaLnBrk="1" hangingPunct="1"/>
            <a:r>
              <a:rPr lang="en-US" altLang="en-US" sz="2800"/>
              <a:t>Proving the Lower Bound</a:t>
            </a:r>
          </a:p>
        </p:txBody>
      </p:sp>
      <p:sp>
        <p:nvSpPr>
          <p:cNvPr id="26630" name="Text Box 3">
            <a:extLst>
              <a:ext uri="{FF2B5EF4-FFF2-40B4-BE49-F238E27FC236}">
                <a16:creationId xmlns:a16="http://schemas.microsoft.com/office/drawing/2014/main" id="{26B5FE56-7363-9446-A784-FFE106BD0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91200"/>
            <a:ext cx="8458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9.15   </a:t>
            </a:r>
            <a:r>
              <a:rPr lang="en-US" altLang="en-US" sz="2000"/>
              <a:t>Illustrating the effect of fewer or more 0s in the shaded area.</a:t>
            </a:r>
          </a:p>
        </p:txBody>
      </p:sp>
      <p:sp>
        <p:nvSpPr>
          <p:cNvPr id="26631" name="Text Box 10">
            <a:extLst>
              <a:ext uri="{FF2B5EF4-FFF2-40B4-BE49-F238E27FC236}">
                <a16:creationId xmlns:a16="http://schemas.microsoft.com/office/drawing/2014/main" id="{7208AA76-DA90-1843-B3CC-79D0571BD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14600"/>
            <a:ext cx="2362200" cy="2225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Any of the values 1-63 can be forced into any desired column in sorted order by mixing 0s and 64s in the shaded area</a:t>
            </a:r>
          </a:p>
        </p:txBody>
      </p:sp>
      <p:sp>
        <p:nvSpPr>
          <p:cNvPr id="26632" name="Rectangle 12">
            <a:extLst>
              <a:ext uri="{FF2B5EF4-FFF2-40B4-BE49-F238E27FC236}">
                <a16:creationId xmlns:a16="http://schemas.microsoft.com/office/drawing/2014/main" id="{8CF6C054-2FE6-804B-B2C9-ED80A6CEF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6633" name="Rectangle 24">
            <a:extLst>
              <a:ext uri="{FF2B5EF4-FFF2-40B4-BE49-F238E27FC236}">
                <a16:creationId xmlns:a16="http://schemas.microsoft.com/office/drawing/2014/main" id="{49744C3C-5032-AD45-A1C2-D42B66638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8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26634" name="Object 23">
            <a:extLst>
              <a:ext uri="{FF2B5EF4-FFF2-40B4-BE49-F238E27FC236}">
                <a16:creationId xmlns:a16="http://schemas.microsoft.com/office/drawing/2014/main" id="{3FBD28DC-C516-794D-9F2F-BE18960E5B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52400"/>
          <a:ext cx="5564188" cy="564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r:id="rId3" imgW="5486400" imgH="5562600" progId="MSDraw.Drawing.8.2">
                  <p:embed/>
                </p:oleObj>
              </mc:Choice>
              <mc:Fallback>
                <p:oleObj r:id="rId3" imgW="5486400" imgH="5562600" progId="MSDraw.Drawing.8.2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5564188" cy="564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6B72ABA-9B78-8140-86C1-FD2B354C91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FDCFFD-1F78-4049-A731-F4E884F9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5974E855-0055-0842-BDAC-8BED10F3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38CF6011-DBBF-1143-824A-92D3C75805F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/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BE6343EA-09E6-1449-BABE-4485970DD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2200" y="152400"/>
            <a:ext cx="2743200" cy="1600200"/>
          </a:xfrm>
        </p:spPr>
        <p:txBody>
          <a:bodyPr/>
          <a:lstStyle/>
          <a:p>
            <a:pPr eaLnBrk="1" hangingPunct="1"/>
            <a:r>
              <a:rPr lang="en-US" altLang="en-US" sz="2800"/>
              <a:t>Proving the Lower Bound</a:t>
            </a:r>
          </a:p>
        </p:txBody>
      </p:sp>
      <p:sp>
        <p:nvSpPr>
          <p:cNvPr id="27654" name="Text Box 3">
            <a:extLst>
              <a:ext uri="{FF2B5EF4-FFF2-40B4-BE49-F238E27FC236}">
                <a16:creationId xmlns:a16="http://schemas.microsoft.com/office/drawing/2014/main" id="{18DEE51C-6C04-1845-B406-6EE9EF408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203825"/>
            <a:ext cx="8458200" cy="70802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9.15   (Alternate version) </a:t>
            </a:r>
            <a:r>
              <a:rPr lang="en-US" altLang="en-US" sz="2000"/>
              <a:t>Illustrating the effect of fewer or more 0s in the shaded area.</a:t>
            </a:r>
          </a:p>
        </p:txBody>
      </p:sp>
      <p:sp>
        <p:nvSpPr>
          <p:cNvPr id="27655" name="Text Box 10">
            <a:extLst>
              <a:ext uri="{FF2B5EF4-FFF2-40B4-BE49-F238E27FC236}">
                <a16:creationId xmlns:a16="http://schemas.microsoft.com/office/drawing/2014/main" id="{F7739446-B7B5-6444-8304-80D5288A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14600"/>
            <a:ext cx="2362200" cy="2225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Any of the values 1-63 can be forced into any desired column in sorted order by mixing 0s and 64s in the shaded area</a:t>
            </a:r>
          </a:p>
        </p:txBody>
      </p:sp>
      <p:grpSp>
        <p:nvGrpSpPr>
          <p:cNvPr id="27656" name="Group 4">
            <a:extLst>
              <a:ext uri="{FF2B5EF4-FFF2-40B4-BE49-F238E27FC236}">
                <a16:creationId xmlns:a16="http://schemas.microsoft.com/office/drawing/2014/main" id="{F043D91D-E8A2-034E-B6A7-56BD8D4432D4}"/>
              </a:ext>
            </a:extLst>
          </p:cNvPr>
          <p:cNvGrpSpPr>
            <a:grpSpLocks/>
          </p:cNvGrpSpPr>
          <p:nvPr/>
        </p:nvGrpSpPr>
        <p:grpSpPr bwMode="auto">
          <a:xfrm>
            <a:off x="663575" y="663575"/>
            <a:ext cx="1976438" cy="1960563"/>
            <a:chOff x="517071" y="506186"/>
            <a:chExt cx="1975755" cy="195942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FDF590E-4CD8-B547-9492-E13F2AB4C738}"/>
                </a:ext>
              </a:extLst>
            </p:cNvPr>
            <p:cNvSpPr/>
            <p:nvPr/>
          </p:nvSpPr>
          <p:spPr>
            <a:xfrm>
              <a:off x="517071" y="506186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B7F936-8A6D-7D4C-AAF2-90551A8F758E}"/>
                </a:ext>
              </a:extLst>
            </p:cNvPr>
            <p:cNvSpPr/>
            <p:nvPr/>
          </p:nvSpPr>
          <p:spPr>
            <a:xfrm>
              <a:off x="920157" y="506186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DE60FF-C9E6-E443-8835-E546C6F08FF6}"/>
                </a:ext>
              </a:extLst>
            </p:cNvPr>
            <p:cNvSpPr/>
            <p:nvPr/>
          </p:nvSpPr>
          <p:spPr>
            <a:xfrm>
              <a:off x="1312134" y="506186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B1835F-8EDB-584D-B741-0A4B24CFFCD3}"/>
                </a:ext>
              </a:extLst>
            </p:cNvPr>
            <p:cNvSpPr/>
            <p:nvPr/>
          </p:nvSpPr>
          <p:spPr>
            <a:xfrm>
              <a:off x="1708872" y="517293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80E448-6D0E-4C47-9E48-0A12F43E2C2D}"/>
                </a:ext>
              </a:extLst>
            </p:cNvPr>
            <p:cNvSpPr/>
            <p:nvPr/>
          </p:nvSpPr>
          <p:spPr>
            <a:xfrm>
              <a:off x="2111958" y="517293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7957B9-24FA-F546-9AC0-4810608A5EC8}"/>
                </a:ext>
              </a:extLst>
            </p:cNvPr>
            <p:cNvSpPr/>
            <p:nvPr/>
          </p:nvSpPr>
          <p:spPr>
            <a:xfrm>
              <a:off x="517071" y="898072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17D230-CFC8-B546-A6E3-2A8F18ECCB29}"/>
                </a:ext>
              </a:extLst>
            </p:cNvPr>
            <p:cNvSpPr/>
            <p:nvPr/>
          </p:nvSpPr>
          <p:spPr>
            <a:xfrm>
              <a:off x="920157" y="898072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7E9A7B1-805A-BA43-8CFB-E5DB6BC6B960}"/>
                </a:ext>
              </a:extLst>
            </p:cNvPr>
            <p:cNvSpPr/>
            <p:nvPr/>
          </p:nvSpPr>
          <p:spPr>
            <a:xfrm>
              <a:off x="1312134" y="898072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0BA54E-D1C3-4C42-98E3-AFE97087A4D9}"/>
                </a:ext>
              </a:extLst>
            </p:cNvPr>
            <p:cNvSpPr/>
            <p:nvPr/>
          </p:nvSpPr>
          <p:spPr>
            <a:xfrm>
              <a:off x="1708872" y="909178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1361A22-0B05-C948-A546-AE1E42AF7742}"/>
                </a:ext>
              </a:extLst>
            </p:cNvPr>
            <p:cNvSpPr/>
            <p:nvPr/>
          </p:nvSpPr>
          <p:spPr>
            <a:xfrm>
              <a:off x="2111958" y="909178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81344E3-BA24-2143-9EE9-04199B6E5E39}"/>
                </a:ext>
              </a:extLst>
            </p:cNvPr>
            <p:cNvSpPr/>
            <p:nvPr/>
          </p:nvSpPr>
          <p:spPr>
            <a:xfrm>
              <a:off x="517071" y="1289957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25125DC-A822-3543-9B2A-27422607C423}"/>
                </a:ext>
              </a:extLst>
            </p:cNvPr>
            <p:cNvSpPr/>
            <p:nvPr/>
          </p:nvSpPr>
          <p:spPr>
            <a:xfrm>
              <a:off x="920157" y="1289957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E669A7-13B1-1541-A111-2D249033558F}"/>
                </a:ext>
              </a:extLst>
            </p:cNvPr>
            <p:cNvSpPr/>
            <p:nvPr/>
          </p:nvSpPr>
          <p:spPr>
            <a:xfrm>
              <a:off x="1312134" y="1289957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FCBBBC1-9171-3C4F-B70D-C4ECA6D27983}"/>
                </a:ext>
              </a:extLst>
            </p:cNvPr>
            <p:cNvSpPr/>
            <p:nvPr/>
          </p:nvSpPr>
          <p:spPr>
            <a:xfrm>
              <a:off x="1708872" y="1301064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93D951-1D93-D744-9B9A-06D921197BAB}"/>
                </a:ext>
              </a:extLst>
            </p:cNvPr>
            <p:cNvSpPr/>
            <p:nvPr/>
          </p:nvSpPr>
          <p:spPr>
            <a:xfrm>
              <a:off x="2111958" y="1301064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925A60-C311-D047-985E-B1F41300B26E}"/>
                </a:ext>
              </a:extLst>
            </p:cNvPr>
            <p:cNvSpPr/>
            <p:nvPr/>
          </p:nvSpPr>
          <p:spPr>
            <a:xfrm>
              <a:off x="517071" y="1681844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53F9C73-845D-3F4A-A0C5-21B2D88257F7}"/>
                </a:ext>
              </a:extLst>
            </p:cNvPr>
            <p:cNvSpPr/>
            <p:nvPr/>
          </p:nvSpPr>
          <p:spPr>
            <a:xfrm>
              <a:off x="920157" y="1681844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CCFA128-7E0F-F947-97D3-604B6F847D88}"/>
                </a:ext>
              </a:extLst>
            </p:cNvPr>
            <p:cNvSpPr/>
            <p:nvPr/>
          </p:nvSpPr>
          <p:spPr>
            <a:xfrm>
              <a:off x="1312134" y="1681844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18EB3BB-690A-A24B-984E-5FABE2CA4E6A}"/>
                </a:ext>
              </a:extLst>
            </p:cNvPr>
            <p:cNvSpPr/>
            <p:nvPr/>
          </p:nvSpPr>
          <p:spPr>
            <a:xfrm>
              <a:off x="1708872" y="1692949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9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8B7521-84A4-E349-A441-AF95E60F592F}"/>
                </a:ext>
              </a:extLst>
            </p:cNvPr>
            <p:cNvSpPr/>
            <p:nvPr/>
          </p:nvSpPr>
          <p:spPr>
            <a:xfrm>
              <a:off x="2111958" y="1692949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1A3D90B-1279-E542-A851-F4C63A221D11}"/>
                </a:ext>
              </a:extLst>
            </p:cNvPr>
            <p:cNvSpPr/>
            <p:nvPr/>
          </p:nvSpPr>
          <p:spPr>
            <a:xfrm>
              <a:off x="517071" y="2073729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33803CC-2EDF-4649-B51E-1CD6ED63154E}"/>
                </a:ext>
              </a:extLst>
            </p:cNvPr>
            <p:cNvSpPr/>
            <p:nvPr/>
          </p:nvSpPr>
          <p:spPr>
            <a:xfrm>
              <a:off x="920157" y="2073729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226FA3-2AB6-8D4C-817D-1BA8D9BED313}"/>
                </a:ext>
              </a:extLst>
            </p:cNvPr>
            <p:cNvSpPr/>
            <p:nvPr/>
          </p:nvSpPr>
          <p:spPr>
            <a:xfrm>
              <a:off x="1312134" y="2073729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4D3D186-08D0-0046-9D6C-34C9A14F720F}"/>
                </a:ext>
              </a:extLst>
            </p:cNvPr>
            <p:cNvSpPr/>
            <p:nvPr/>
          </p:nvSpPr>
          <p:spPr>
            <a:xfrm>
              <a:off x="1708872" y="2084835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27ADD12-DB73-3F4A-9450-A51F44C8C7C8}"/>
                </a:ext>
              </a:extLst>
            </p:cNvPr>
            <p:cNvSpPr/>
            <p:nvPr/>
          </p:nvSpPr>
          <p:spPr>
            <a:xfrm>
              <a:off x="2111958" y="2084835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64D8BC-6297-5946-9FBE-E54E5D298A07}"/>
                </a:ext>
              </a:extLst>
            </p:cNvPr>
            <p:cNvSpPr/>
            <p:nvPr/>
          </p:nvSpPr>
          <p:spPr>
            <a:xfrm>
              <a:off x="517071" y="506186"/>
              <a:ext cx="1975755" cy="19261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7657" name="Group 163">
            <a:extLst>
              <a:ext uri="{FF2B5EF4-FFF2-40B4-BE49-F238E27FC236}">
                <a16:creationId xmlns:a16="http://schemas.microsoft.com/office/drawing/2014/main" id="{D75E6BCB-C773-4543-B59B-D334EAB2D2DC}"/>
              </a:ext>
            </a:extLst>
          </p:cNvPr>
          <p:cNvGrpSpPr>
            <a:grpSpLocks/>
          </p:cNvGrpSpPr>
          <p:nvPr/>
        </p:nvGrpSpPr>
        <p:grpSpPr bwMode="auto">
          <a:xfrm>
            <a:off x="3006725" y="658813"/>
            <a:ext cx="1976438" cy="1958975"/>
            <a:chOff x="517071" y="506186"/>
            <a:chExt cx="1975755" cy="1959429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3EE5CCF-82E7-5C4D-88E6-8FC27F43C2DE}"/>
                </a:ext>
              </a:extLst>
            </p:cNvPr>
            <p:cNvSpPr/>
            <p:nvPr/>
          </p:nvSpPr>
          <p:spPr>
            <a:xfrm>
              <a:off x="517071" y="506186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44AA3131-5D0E-CB43-9864-D2B78E798594}"/>
                </a:ext>
              </a:extLst>
            </p:cNvPr>
            <p:cNvSpPr/>
            <p:nvPr/>
          </p:nvSpPr>
          <p:spPr>
            <a:xfrm>
              <a:off x="920157" y="506186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02515EE-2650-324E-8F68-11BEF9516CD8}"/>
                </a:ext>
              </a:extLst>
            </p:cNvPr>
            <p:cNvSpPr/>
            <p:nvPr/>
          </p:nvSpPr>
          <p:spPr>
            <a:xfrm>
              <a:off x="1312134" y="506186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9E0B95A9-DA23-B84B-A57D-268A662F8D5E}"/>
                </a:ext>
              </a:extLst>
            </p:cNvPr>
            <p:cNvSpPr/>
            <p:nvPr/>
          </p:nvSpPr>
          <p:spPr>
            <a:xfrm>
              <a:off x="1708872" y="517301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3D3EEF8-80AC-174F-943F-3908B30700BB}"/>
                </a:ext>
              </a:extLst>
            </p:cNvPr>
            <p:cNvSpPr/>
            <p:nvPr/>
          </p:nvSpPr>
          <p:spPr>
            <a:xfrm>
              <a:off x="2111958" y="517301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EFBAB35-3EC9-4746-B4FA-48BA017BD706}"/>
                </a:ext>
              </a:extLst>
            </p:cNvPr>
            <p:cNvSpPr/>
            <p:nvPr/>
          </p:nvSpPr>
          <p:spPr>
            <a:xfrm>
              <a:off x="517071" y="898389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65DF0C4-2AFD-FE41-B820-66133CF68904}"/>
                </a:ext>
              </a:extLst>
            </p:cNvPr>
            <p:cNvSpPr/>
            <p:nvPr/>
          </p:nvSpPr>
          <p:spPr>
            <a:xfrm>
              <a:off x="920157" y="898389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C80ED3A-4A9B-A842-8685-243FA628ACB1}"/>
                </a:ext>
              </a:extLst>
            </p:cNvPr>
            <p:cNvSpPr/>
            <p:nvPr/>
          </p:nvSpPr>
          <p:spPr>
            <a:xfrm>
              <a:off x="1312134" y="898389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D9B223F8-B82B-0640-8A31-46C5CAC89ACD}"/>
                </a:ext>
              </a:extLst>
            </p:cNvPr>
            <p:cNvSpPr/>
            <p:nvPr/>
          </p:nvSpPr>
          <p:spPr>
            <a:xfrm>
              <a:off x="1708872" y="909504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A265E20-10C5-1949-B77E-985307B302E3}"/>
                </a:ext>
              </a:extLst>
            </p:cNvPr>
            <p:cNvSpPr/>
            <p:nvPr/>
          </p:nvSpPr>
          <p:spPr>
            <a:xfrm>
              <a:off x="2111958" y="909504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5D8029E-E2D6-D245-AA6B-7469F3994D3E}"/>
                </a:ext>
              </a:extLst>
            </p:cNvPr>
            <p:cNvSpPr/>
            <p:nvPr/>
          </p:nvSpPr>
          <p:spPr>
            <a:xfrm>
              <a:off x="517071" y="1290593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869E95D-D3E5-724C-9561-974F2C95781E}"/>
                </a:ext>
              </a:extLst>
            </p:cNvPr>
            <p:cNvSpPr/>
            <p:nvPr/>
          </p:nvSpPr>
          <p:spPr>
            <a:xfrm>
              <a:off x="920157" y="1290593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F15DEE42-A9DF-CC4D-9378-56D0410C2A4B}"/>
                </a:ext>
              </a:extLst>
            </p:cNvPr>
            <p:cNvSpPr/>
            <p:nvPr/>
          </p:nvSpPr>
          <p:spPr>
            <a:xfrm>
              <a:off x="1312134" y="1290593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FDC82060-2736-2B4C-8483-6373435A8A26}"/>
                </a:ext>
              </a:extLst>
            </p:cNvPr>
            <p:cNvSpPr/>
            <p:nvPr/>
          </p:nvSpPr>
          <p:spPr>
            <a:xfrm>
              <a:off x="1708872" y="1300120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F676F8DB-6F43-DC4E-9304-E17DD3E86B10}"/>
                </a:ext>
              </a:extLst>
            </p:cNvPr>
            <p:cNvSpPr/>
            <p:nvPr/>
          </p:nvSpPr>
          <p:spPr>
            <a:xfrm>
              <a:off x="2111958" y="1300120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8B0397DD-FBF7-974A-A9CE-9C6A1D3F3D10}"/>
                </a:ext>
              </a:extLst>
            </p:cNvPr>
            <p:cNvSpPr/>
            <p:nvPr/>
          </p:nvSpPr>
          <p:spPr>
            <a:xfrm>
              <a:off x="517071" y="1681208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B63C9BF-C1E4-5749-975B-A8419BAFBDB1}"/>
                </a:ext>
              </a:extLst>
            </p:cNvPr>
            <p:cNvSpPr/>
            <p:nvPr/>
          </p:nvSpPr>
          <p:spPr>
            <a:xfrm>
              <a:off x="920157" y="1681208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9FF4F5ED-8FF0-EC46-85C5-C282A8304F02}"/>
                </a:ext>
              </a:extLst>
            </p:cNvPr>
            <p:cNvSpPr/>
            <p:nvPr/>
          </p:nvSpPr>
          <p:spPr>
            <a:xfrm>
              <a:off x="1312134" y="1681208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DB684EFA-C033-144C-B88C-A800F87F6B18}"/>
                </a:ext>
              </a:extLst>
            </p:cNvPr>
            <p:cNvSpPr/>
            <p:nvPr/>
          </p:nvSpPr>
          <p:spPr>
            <a:xfrm>
              <a:off x="1708872" y="1692323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9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BADAC22A-A99E-5B45-8358-DDD818CC9C20}"/>
                </a:ext>
              </a:extLst>
            </p:cNvPr>
            <p:cNvSpPr/>
            <p:nvPr/>
          </p:nvSpPr>
          <p:spPr>
            <a:xfrm>
              <a:off x="2111958" y="1692323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230D0509-1B0D-AA4A-8686-2A4C5F17654D}"/>
                </a:ext>
              </a:extLst>
            </p:cNvPr>
            <p:cNvSpPr/>
            <p:nvPr/>
          </p:nvSpPr>
          <p:spPr>
            <a:xfrm>
              <a:off x="517071" y="2073411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7DF33451-7874-EA46-A518-DD94A5A80396}"/>
                </a:ext>
              </a:extLst>
            </p:cNvPr>
            <p:cNvSpPr/>
            <p:nvPr/>
          </p:nvSpPr>
          <p:spPr>
            <a:xfrm>
              <a:off x="920157" y="2073411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FDC87EC-F45A-C847-BE1F-B4582EF9A7A4}"/>
                </a:ext>
              </a:extLst>
            </p:cNvPr>
            <p:cNvSpPr/>
            <p:nvPr/>
          </p:nvSpPr>
          <p:spPr>
            <a:xfrm>
              <a:off x="1312134" y="2073411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E7FB6A2C-9585-444E-9B7C-44E21864D5E0}"/>
                </a:ext>
              </a:extLst>
            </p:cNvPr>
            <p:cNvSpPr/>
            <p:nvPr/>
          </p:nvSpPr>
          <p:spPr>
            <a:xfrm>
              <a:off x="1708872" y="2084527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DFCE6352-B639-E945-85DC-AD08B3F8DB3F}"/>
                </a:ext>
              </a:extLst>
            </p:cNvPr>
            <p:cNvSpPr/>
            <p:nvPr/>
          </p:nvSpPr>
          <p:spPr>
            <a:xfrm>
              <a:off x="2111958" y="2084527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86A2E7B-F950-294C-B5F7-EFFF94E93FE3}"/>
                </a:ext>
              </a:extLst>
            </p:cNvPr>
            <p:cNvSpPr/>
            <p:nvPr/>
          </p:nvSpPr>
          <p:spPr>
            <a:xfrm>
              <a:off x="517071" y="506186"/>
              <a:ext cx="1975755" cy="19260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7658" name="Group 190">
            <a:extLst>
              <a:ext uri="{FF2B5EF4-FFF2-40B4-BE49-F238E27FC236}">
                <a16:creationId xmlns:a16="http://schemas.microsoft.com/office/drawing/2014/main" id="{4AB3D49E-37B8-BD45-B688-69B851C49831}"/>
              </a:ext>
            </a:extLst>
          </p:cNvPr>
          <p:cNvGrpSpPr>
            <a:grpSpLocks/>
          </p:cNvGrpSpPr>
          <p:nvPr/>
        </p:nvGrpSpPr>
        <p:grpSpPr bwMode="auto">
          <a:xfrm>
            <a:off x="663575" y="2900363"/>
            <a:ext cx="1976438" cy="1960562"/>
            <a:chOff x="517071" y="506186"/>
            <a:chExt cx="1975755" cy="1959429"/>
          </a:xfrm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0D98134-926A-2743-A986-F2E4B9221B32}"/>
                </a:ext>
              </a:extLst>
            </p:cNvPr>
            <p:cNvSpPr/>
            <p:nvPr/>
          </p:nvSpPr>
          <p:spPr>
            <a:xfrm>
              <a:off x="517071" y="506186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3D750675-9FAE-A749-B05F-9AA1EAB8F5F4}"/>
                </a:ext>
              </a:extLst>
            </p:cNvPr>
            <p:cNvSpPr/>
            <p:nvPr/>
          </p:nvSpPr>
          <p:spPr>
            <a:xfrm>
              <a:off x="920157" y="506186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9AB8A14-9D00-BF49-ABD2-9A39DECE1464}"/>
                </a:ext>
              </a:extLst>
            </p:cNvPr>
            <p:cNvSpPr/>
            <p:nvPr/>
          </p:nvSpPr>
          <p:spPr>
            <a:xfrm>
              <a:off x="1312134" y="506186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C73BABE1-4009-094B-A961-DB735FE7D6CC}"/>
                </a:ext>
              </a:extLst>
            </p:cNvPr>
            <p:cNvSpPr/>
            <p:nvPr/>
          </p:nvSpPr>
          <p:spPr>
            <a:xfrm>
              <a:off x="1708872" y="517292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8C619E5E-84DC-1B4B-9462-95ECD33C5E9B}"/>
                </a:ext>
              </a:extLst>
            </p:cNvPr>
            <p:cNvSpPr/>
            <p:nvPr/>
          </p:nvSpPr>
          <p:spPr>
            <a:xfrm>
              <a:off x="2111958" y="517292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F28533C7-302D-7944-AA8B-CC10CFD9DCE4}"/>
                </a:ext>
              </a:extLst>
            </p:cNvPr>
            <p:cNvSpPr/>
            <p:nvPr/>
          </p:nvSpPr>
          <p:spPr>
            <a:xfrm>
              <a:off x="517071" y="898071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3C82118-1FFC-AD42-A086-33B0425ADF87}"/>
                </a:ext>
              </a:extLst>
            </p:cNvPr>
            <p:cNvSpPr/>
            <p:nvPr/>
          </p:nvSpPr>
          <p:spPr>
            <a:xfrm>
              <a:off x="920157" y="898071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A229676B-FB68-FB4A-B9CF-95762B77C163}"/>
                </a:ext>
              </a:extLst>
            </p:cNvPr>
            <p:cNvSpPr/>
            <p:nvPr/>
          </p:nvSpPr>
          <p:spPr>
            <a:xfrm>
              <a:off x="1312134" y="898071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B1673174-1353-1649-8CB6-6299E53E4DAB}"/>
                </a:ext>
              </a:extLst>
            </p:cNvPr>
            <p:cNvSpPr/>
            <p:nvPr/>
          </p:nvSpPr>
          <p:spPr>
            <a:xfrm>
              <a:off x="1708872" y="909178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61837B85-FE81-0F40-B175-CC45F5AC1CF2}"/>
                </a:ext>
              </a:extLst>
            </p:cNvPr>
            <p:cNvSpPr/>
            <p:nvPr/>
          </p:nvSpPr>
          <p:spPr>
            <a:xfrm>
              <a:off x="2111958" y="909178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13D8507F-6378-CB4F-AA91-5DE663D0C8E2}"/>
                </a:ext>
              </a:extLst>
            </p:cNvPr>
            <p:cNvSpPr/>
            <p:nvPr/>
          </p:nvSpPr>
          <p:spPr>
            <a:xfrm>
              <a:off x="517071" y="1289958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DB697652-6C20-A64B-BF12-856C22F43629}"/>
                </a:ext>
              </a:extLst>
            </p:cNvPr>
            <p:cNvSpPr/>
            <p:nvPr/>
          </p:nvSpPr>
          <p:spPr>
            <a:xfrm>
              <a:off x="920157" y="1289958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4B1E66B5-BD8B-0242-A6A4-39347846996C}"/>
                </a:ext>
              </a:extLst>
            </p:cNvPr>
            <p:cNvSpPr/>
            <p:nvPr/>
          </p:nvSpPr>
          <p:spPr>
            <a:xfrm>
              <a:off x="1312134" y="1289958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74047D08-7C69-FC45-9087-4E40F8E4AE69}"/>
                </a:ext>
              </a:extLst>
            </p:cNvPr>
            <p:cNvSpPr/>
            <p:nvPr/>
          </p:nvSpPr>
          <p:spPr>
            <a:xfrm>
              <a:off x="1708872" y="1301063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C009EDB8-9EE5-604F-BE43-6E7493F86A64}"/>
                </a:ext>
              </a:extLst>
            </p:cNvPr>
            <p:cNvSpPr/>
            <p:nvPr/>
          </p:nvSpPr>
          <p:spPr>
            <a:xfrm>
              <a:off x="2111958" y="1301063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4D693C56-1508-C242-A5E1-7388932F5150}"/>
                </a:ext>
              </a:extLst>
            </p:cNvPr>
            <p:cNvSpPr/>
            <p:nvPr/>
          </p:nvSpPr>
          <p:spPr>
            <a:xfrm>
              <a:off x="517071" y="1681843"/>
              <a:ext cx="380868" cy="3807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208F1CDB-68B1-3D43-91B3-F6A7294B2808}"/>
                </a:ext>
              </a:extLst>
            </p:cNvPr>
            <p:cNvSpPr/>
            <p:nvPr/>
          </p:nvSpPr>
          <p:spPr>
            <a:xfrm>
              <a:off x="920157" y="1681843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9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B0E111FB-758D-D445-B3E1-59B212B7D016}"/>
                </a:ext>
              </a:extLst>
            </p:cNvPr>
            <p:cNvSpPr/>
            <p:nvPr/>
          </p:nvSpPr>
          <p:spPr>
            <a:xfrm>
              <a:off x="1312134" y="1681843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0608BA91-FE0B-E74C-A197-A59D666908C3}"/>
                </a:ext>
              </a:extLst>
            </p:cNvPr>
            <p:cNvSpPr/>
            <p:nvPr/>
          </p:nvSpPr>
          <p:spPr>
            <a:xfrm>
              <a:off x="1708872" y="1692950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512A9CC5-6471-C54F-8B20-31B965DC6D16}"/>
                </a:ext>
              </a:extLst>
            </p:cNvPr>
            <p:cNvSpPr/>
            <p:nvPr/>
          </p:nvSpPr>
          <p:spPr>
            <a:xfrm>
              <a:off x="2111958" y="1692950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28489D33-9C8D-7F4A-BED5-1CF74480C2E4}"/>
                </a:ext>
              </a:extLst>
            </p:cNvPr>
            <p:cNvSpPr/>
            <p:nvPr/>
          </p:nvSpPr>
          <p:spPr>
            <a:xfrm>
              <a:off x="517071" y="2073730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8058BD00-9B8B-1C4B-B69D-5649BADFFD55}"/>
                </a:ext>
              </a:extLst>
            </p:cNvPr>
            <p:cNvSpPr/>
            <p:nvPr/>
          </p:nvSpPr>
          <p:spPr>
            <a:xfrm>
              <a:off x="920157" y="2073730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09D27A8D-DE2F-B84B-A0A5-6219AFB444EB}"/>
                </a:ext>
              </a:extLst>
            </p:cNvPr>
            <p:cNvSpPr/>
            <p:nvPr/>
          </p:nvSpPr>
          <p:spPr>
            <a:xfrm>
              <a:off x="1312134" y="2073730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79003C9E-110B-704D-A61B-563CA595E09E}"/>
                </a:ext>
              </a:extLst>
            </p:cNvPr>
            <p:cNvSpPr/>
            <p:nvPr/>
          </p:nvSpPr>
          <p:spPr>
            <a:xfrm>
              <a:off x="1708872" y="2084835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54B8C949-6ADA-3647-97ED-7BC57C2C24E4}"/>
                </a:ext>
              </a:extLst>
            </p:cNvPr>
            <p:cNvSpPr/>
            <p:nvPr/>
          </p:nvSpPr>
          <p:spPr>
            <a:xfrm>
              <a:off x="2111958" y="2084835"/>
              <a:ext cx="380868" cy="3807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DF5A820B-5859-AC47-BC82-90B7D461D557}"/>
                </a:ext>
              </a:extLst>
            </p:cNvPr>
            <p:cNvSpPr/>
            <p:nvPr/>
          </p:nvSpPr>
          <p:spPr>
            <a:xfrm>
              <a:off x="517071" y="506186"/>
              <a:ext cx="1975755" cy="19261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7659" name="Group 217">
            <a:extLst>
              <a:ext uri="{FF2B5EF4-FFF2-40B4-BE49-F238E27FC236}">
                <a16:creationId xmlns:a16="http://schemas.microsoft.com/office/drawing/2014/main" id="{852DF269-FD51-734B-856F-4655EDA0E013}"/>
              </a:ext>
            </a:extLst>
          </p:cNvPr>
          <p:cNvGrpSpPr>
            <a:grpSpLocks/>
          </p:cNvGrpSpPr>
          <p:nvPr/>
        </p:nvGrpSpPr>
        <p:grpSpPr bwMode="auto">
          <a:xfrm>
            <a:off x="3006725" y="2895600"/>
            <a:ext cx="1976438" cy="1958975"/>
            <a:chOff x="517071" y="506186"/>
            <a:chExt cx="1975755" cy="1959429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3EA34B9B-3550-374B-90E2-F81BE861570D}"/>
                </a:ext>
              </a:extLst>
            </p:cNvPr>
            <p:cNvSpPr/>
            <p:nvPr/>
          </p:nvSpPr>
          <p:spPr>
            <a:xfrm>
              <a:off x="517071" y="506186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B1B0AE3-B8EC-E943-A2EA-123294C01B8A}"/>
                </a:ext>
              </a:extLst>
            </p:cNvPr>
            <p:cNvSpPr/>
            <p:nvPr/>
          </p:nvSpPr>
          <p:spPr>
            <a:xfrm>
              <a:off x="920157" y="506186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8841734C-9863-4F41-8B19-D15B97F9B47A}"/>
                </a:ext>
              </a:extLst>
            </p:cNvPr>
            <p:cNvSpPr/>
            <p:nvPr/>
          </p:nvSpPr>
          <p:spPr>
            <a:xfrm>
              <a:off x="1312134" y="506186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806609-558A-CD45-8B93-41F52C4CF6FA}"/>
                </a:ext>
              </a:extLst>
            </p:cNvPr>
            <p:cNvSpPr/>
            <p:nvPr/>
          </p:nvSpPr>
          <p:spPr>
            <a:xfrm>
              <a:off x="1708872" y="517302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AE0F592E-9923-E949-83DE-82F24EB32973}"/>
                </a:ext>
              </a:extLst>
            </p:cNvPr>
            <p:cNvSpPr/>
            <p:nvPr/>
          </p:nvSpPr>
          <p:spPr>
            <a:xfrm>
              <a:off x="2111958" y="517302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D68BD401-7121-0243-87DE-17C0E8F32933}"/>
                </a:ext>
              </a:extLst>
            </p:cNvPr>
            <p:cNvSpPr/>
            <p:nvPr/>
          </p:nvSpPr>
          <p:spPr>
            <a:xfrm>
              <a:off x="517071" y="898390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54B21B16-1848-E14F-A5C4-4E8889F966DA}"/>
                </a:ext>
              </a:extLst>
            </p:cNvPr>
            <p:cNvSpPr/>
            <p:nvPr/>
          </p:nvSpPr>
          <p:spPr>
            <a:xfrm>
              <a:off x="920157" y="898390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9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6E6B2026-330F-1B4F-A3C7-252BA76C7ED8}"/>
                </a:ext>
              </a:extLst>
            </p:cNvPr>
            <p:cNvSpPr/>
            <p:nvPr/>
          </p:nvSpPr>
          <p:spPr>
            <a:xfrm>
              <a:off x="1312134" y="898390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933BECFB-B649-D341-85FF-839824A683EF}"/>
                </a:ext>
              </a:extLst>
            </p:cNvPr>
            <p:cNvSpPr/>
            <p:nvPr/>
          </p:nvSpPr>
          <p:spPr>
            <a:xfrm>
              <a:off x="1708872" y="909504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BAB878C0-7673-D74E-9C62-B9557B0A7527}"/>
                </a:ext>
              </a:extLst>
            </p:cNvPr>
            <p:cNvSpPr/>
            <p:nvPr/>
          </p:nvSpPr>
          <p:spPr>
            <a:xfrm>
              <a:off x="2111958" y="909504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93656B82-FAF2-6C42-A8D7-E47096B8A7BB}"/>
                </a:ext>
              </a:extLst>
            </p:cNvPr>
            <p:cNvSpPr/>
            <p:nvPr/>
          </p:nvSpPr>
          <p:spPr>
            <a:xfrm>
              <a:off x="517071" y="1290593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2EF94F5E-71F2-D549-8801-764855AFBEC6}"/>
                </a:ext>
              </a:extLst>
            </p:cNvPr>
            <p:cNvSpPr/>
            <p:nvPr/>
          </p:nvSpPr>
          <p:spPr>
            <a:xfrm>
              <a:off x="920157" y="1290593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D5FAF28D-B04E-924C-BA42-EAED4D4F3B96}"/>
                </a:ext>
              </a:extLst>
            </p:cNvPr>
            <p:cNvSpPr/>
            <p:nvPr/>
          </p:nvSpPr>
          <p:spPr>
            <a:xfrm>
              <a:off x="1312134" y="1290593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3E764218-6F93-2A4D-8448-85FA83A826E4}"/>
                </a:ext>
              </a:extLst>
            </p:cNvPr>
            <p:cNvSpPr/>
            <p:nvPr/>
          </p:nvSpPr>
          <p:spPr>
            <a:xfrm>
              <a:off x="1708872" y="1300120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52EB60C4-38F5-7946-B37A-5E4EA03A855E}"/>
                </a:ext>
              </a:extLst>
            </p:cNvPr>
            <p:cNvSpPr/>
            <p:nvPr/>
          </p:nvSpPr>
          <p:spPr>
            <a:xfrm>
              <a:off x="2111958" y="1300120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C3370CDD-6B9B-424D-BEB1-F93F8FA50E6A}"/>
                </a:ext>
              </a:extLst>
            </p:cNvPr>
            <p:cNvSpPr/>
            <p:nvPr/>
          </p:nvSpPr>
          <p:spPr>
            <a:xfrm>
              <a:off x="517071" y="1681208"/>
              <a:ext cx="380868" cy="38108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B5D09D58-EC24-FA43-A737-E8EEB47AE858}"/>
                </a:ext>
              </a:extLst>
            </p:cNvPr>
            <p:cNvSpPr/>
            <p:nvPr/>
          </p:nvSpPr>
          <p:spPr>
            <a:xfrm>
              <a:off x="920157" y="1681208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3C837CCE-D548-2A43-9733-17858FDC12F7}"/>
                </a:ext>
              </a:extLst>
            </p:cNvPr>
            <p:cNvSpPr/>
            <p:nvPr/>
          </p:nvSpPr>
          <p:spPr>
            <a:xfrm>
              <a:off x="1312134" y="1681208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CB7A55CB-C62C-7849-AA2D-5E098B06CE9E}"/>
                </a:ext>
              </a:extLst>
            </p:cNvPr>
            <p:cNvSpPr/>
            <p:nvPr/>
          </p:nvSpPr>
          <p:spPr>
            <a:xfrm>
              <a:off x="1708872" y="1692324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8E2F148F-B94D-5647-9A5D-A2408836FEB1}"/>
                </a:ext>
              </a:extLst>
            </p:cNvPr>
            <p:cNvSpPr/>
            <p:nvPr/>
          </p:nvSpPr>
          <p:spPr>
            <a:xfrm>
              <a:off x="2111958" y="1692324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A34C15D2-61DF-1F41-A38C-462D79424832}"/>
                </a:ext>
              </a:extLst>
            </p:cNvPr>
            <p:cNvSpPr/>
            <p:nvPr/>
          </p:nvSpPr>
          <p:spPr>
            <a:xfrm>
              <a:off x="517071" y="2073412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3BEE36AA-AD69-9247-AE35-E7BC9BC8E9FA}"/>
                </a:ext>
              </a:extLst>
            </p:cNvPr>
            <p:cNvSpPr/>
            <p:nvPr/>
          </p:nvSpPr>
          <p:spPr>
            <a:xfrm>
              <a:off x="920157" y="2073412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9E834970-FFFB-214A-B6DC-04E135CD3580}"/>
                </a:ext>
              </a:extLst>
            </p:cNvPr>
            <p:cNvSpPr/>
            <p:nvPr/>
          </p:nvSpPr>
          <p:spPr>
            <a:xfrm>
              <a:off x="1312134" y="2073412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24CE1427-4202-8743-B638-27B8DD8C4BA0}"/>
                </a:ext>
              </a:extLst>
            </p:cNvPr>
            <p:cNvSpPr/>
            <p:nvPr/>
          </p:nvSpPr>
          <p:spPr>
            <a:xfrm>
              <a:off x="1708872" y="2084527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240EE149-A1E6-7D4A-86F5-2E36841652B9}"/>
                </a:ext>
              </a:extLst>
            </p:cNvPr>
            <p:cNvSpPr/>
            <p:nvPr/>
          </p:nvSpPr>
          <p:spPr>
            <a:xfrm>
              <a:off x="2111958" y="2084527"/>
              <a:ext cx="380868" cy="381088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2B00446B-F6CD-9C41-84DA-671C69ABDDE0}"/>
                </a:ext>
              </a:extLst>
            </p:cNvPr>
            <p:cNvSpPr/>
            <p:nvPr/>
          </p:nvSpPr>
          <p:spPr>
            <a:xfrm>
              <a:off x="517071" y="506186"/>
              <a:ext cx="1975755" cy="19260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7FA13A-594D-B24F-A9DB-2672085352F9}"/>
              </a:ext>
            </a:extLst>
          </p:cNvPr>
          <p:cNvCxnSpPr/>
          <p:nvPr/>
        </p:nvCxnSpPr>
        <p:spPr>
          <a:xfrm>
            <a:off x="757238" y="3200400"/>
            <a:ext cx="1789112" cy="0"/>
          </a:xfrm>
          <a:prstGeom prst="straightConnector1">
            <a:avLst/>
          </a:prstGeom>
          <a:ln>
            <a:solidFill>
              <a:schemeClr val="accent3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DFA7A4B7-F1F0-EF41-A42D-67C0E9B2621A}"/>
              </a:ext>
            </a:extLst>
          </p:cNvPr>
          <p:cNvCxnSpPr/>
          <p:nvPr/>
        </p:nvCxnSpPr>
        <p:spPr>
          <a:xfrm>
            <a:off x="3100388" y="3200400"/>
            <a:ext cx="1789112" cy="0"/>
          </a:xfrm>
          <a:prstGeom prst="straightConnector1">
            <a:avLst/>
          </a:prstGeom>
          <a:ln>
            <a:solidFill>
              <a:schemeClr val="accent3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06C46823-73EC-954B-8A88-C9EB1510A4B8}"/>
              </a:ext>
            </a:extLst>
          </p:cNvPr>
          <p:cNvCxnSpPr/>
          <p:nvPr/>
        </p:nvCxnSpPr>
        <p:spPr>
          <a:xfrm>
            <a:off x="3100388" y="3986213"/>
            <a:ext cx="1789112" cy="0"/>
          </a:xfrm>
          <a:prstGeom prst="straightConnector1">
            <a:avLst/>
          </a:prstGeom>
          <a:ln>
            <a:solidFill>
              <a:schemeClr val="accent3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7F4B784F-6053-E741-B902-759E3FB56821}"/>
              </a:ext>
            </a:extLst>
          </p:cNvPr>
          <p:cNvCxnSpPr/>
          <p:nvPr/>
        </p:nvCxnSpPr>
        <p:spPr>
          <a:xfrm>
            <a:off x="755650" y="3986213"/>
            <a:ext cx="1787525" cy="0"/>
          </a:xfrm>
          <a:prstGeom prst="straightConnector1">
            <a:avLst/>
          </a:prstGeom>
          <a:ln>
            <a:solidFill>
              <a:schemeClr val="accent3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B889E24F-6D1A-C84A-BACF-B95EE9A7B3D7}"/>
              </a:ext>
            </a:extLst>
          </p:cNvPr>
          <p:cNvCxnSpPr/>
          <p:nvPr/>
        </p:nvCxnSpPr>
        <p:spPr>
          <a:xfrm>
            <a:off x="3100388" y="4754563"/>
            <a:ext cx="1789112" cy="0"/>
          </a:xfrm>
          <a:prstGeom prst="straightConnector1">
            <a:avLst/>
          </a:prstGeom>
          <a:ln>
            <a:solidFill>
              <a:schemeClr val="accent3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E2D1E108-D5D1-CA4C-9B2C-23EDD3A3FF72}"/>
              </a:ext>
            </a:extLst>
          </p:cNvPr>
          <p:cNvCxnSpPr/>
          <p:nvPr/>
        </p:nvCxnSpPr>
        <p:spPr>
          <a:xfrm>
            <a:off x="714375" y="4754563"/>
            <a:ext cx="1787525" cy="0"/>
          </a:xfrm>
          <a:prstGeom prst="straightConnector1">
            <a:avLst/>
          </a:prstGeom>
          <a:ln>
            <a:solidFill>
              <a:schemeClr val="accent3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8685912B-A9C6-D045-B1FF-126101E067E0}"/>
              </a:ext>
            </a:extLst>
          </p:cNvPr>
          <p:cNvCxnSpPr/>
          <p:nvPr/>
        </p:nvCxnSpPr>
        <p:spPr>
          <a:xfrm>
            <a:off x="757238" y="3611563"/>
            <a:ext cx="1789112" cy="0"/>
          </a:xfrm>
          <a:prstGeom prst="straightConnector1">
            <a:avLst/>
          </a:prstGeom>
          <a:ln>
            <a:solidFill>
              <a:schemeClr val="accent3">
                <a:lumMod val="2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2450A881-EC35-744F-9F74-A820D543833D}"/>
              </a:ext>
            </a:extLst>
          </p:cNvPr>
          <p:cNvCxnSpPr/>
          <p:nvPr/>
        </p:nvCxnSpPr>
        <p:spPr>
          <a:xfrm>
            <a:off x="3100388" y="3611563"/>
            <a:ext cx="1789112" cy="0"/>
          </a:xfrm>
          <a:prstGeom prst="straightConnector1">
            <a:avLst/>
          </a:prstGeom>
          <a:ln>
            <a:solidFill>
              <a:schemeClr val="accent3">
                <a:lumMod val="2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5E3E1D01-81BD-0F49-8F99-4AF7571D170C}"/>
              </a:ext>
            </a:extLst>
          </p:cNvPr>
          <p:cNvCxnSpPr/>
          <p:nvPr/>
        </p:nvCxnSpPr>
        <p:spPr>
          <a:xfrm>
            <a:off x="757238" y="4370388"/>
            <a:ext cx="1789112" cy="0"/>
          </a:xfrm>
          <a:prstGeom prst="straightConnector1">
            <a:avLst/>
          </a:prstGeom>
          <a:ln>
            <a:solidFill>
              <a:schemeClr val="accent3">
                <a:lumMod val="2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E40A3B3B-C7A0-0A46-8079-FE74DBDD4812}"/>
              </a:ext>
            </a:extLst>
          </p:cNvPr>
          <p:cNvCxnSpPr/>
          <p:nvPr/>
        </p:nvCxnSpPr>
        <p:spPr>
          <a:xfrm>
            <a:off x="3098800" y="4370388"/>
            <a:ext cx="1787525" cy="0"/>
          </a:xfrm>
          <a:prstGeom prst="straightConnector1">
            <a:avLst/>
          </a:prstGeom>
          <a:ln>
            <a:solidFill>
              <a:schemeClr val="accent3">
                <a:lumMod val="2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717D2F2-E615-6645-B741-9690BC6F5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F6673EC-79EE-A040-ADDF-A18EEAA2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AC60DDB8-4E40-3E49-979F-3D5F522D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60814609-517B-4E4D-A7CD-BD86B1746923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/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D8580386-3699-9544-9BC0-8811D26EC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pPr eaLnBrk="1" hangingPunct="1"/>
            <a:r>
              <a:rPr lang="en-US" altLang="en-US" sz="3200"/>
              <a:t>9.6  Achieving the Lower Bound</a:t>
            </a:r>
          </a:p>
        </p:txBody>
      </p:sp>
      <p:sp>
        <p:nvSpPr>
          <p:cNvPr id="28678" name="Rectangle 1047">
            <a:extLst>
              <a:ext uri="{FF2B5EF4-FFF2-40B4-BE49-F238E27FC236}">
                <a16:creationId xmlns:a16="http://schemas.microsoft.com/office/drawing/2014/main" id="{C73B9CCA-2B40-884E-87A2-6DF662C79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8679" name="Text Box 1049">
            <a:extLst>
              <a:ext uri="{FF2B5EF4-FFF2-40B4-BE49-F238E27FC236}">
                <a16:creationId xmlns:a16="http://schemas.microsoft.com/office/drawing/2014/main" id="{7DD5ADD3-1689-6647-8597-071C20489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39624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 indent="-2905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Schnorr-Shamir snakelike sorting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1.	Sort each block in snakelike order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2.	Permute columns such that the columns of each vertical slice are evenly distributed among all slices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3.	Sort each block in snakelike order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4.	Sort columns from top to bottom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5.	Sort Blocks 0&amp;1, 2&amp;3, . . . of all vertical slices together in snakelike order; i.e., sort within 2</a:t>
            </a:r>
            <a:r>
              <a:rPr lang="en-US" altLang="en-US" sz="18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1800" baseline="30000">
                <a:solidFill>
                  <a:srgbClr val="000000"/>
                </a:solidFill>
                <a:cs typeface="Times New Roman" panose="02020603050405020304" pitchFamily="18" charset="0"/>
              </a:rPr>
              <a:t>3/8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1000">
                <a:solidFill>
                  <a:srgbClr val="00000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US" sz="18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1800" baseline="30000">
                <a:solidFill>
                  <a:srgbClr val="000000"/>
                </a:solidFill>
                <a:cs typeface="Times New Roman" panose="02020603050405020304" pitchFamily="18" charset="0"/>
              </a:rPr>
              <a:t>3/8</a:t>
            </a: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 submeshes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6.	Sort Blocks 1&amp;2, 3&amp;4, . . . of all vertical slices together in snakelike order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7.	Sort rows in snakelike order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8.	Apply 2</a:t>
            </a:r>
            <a:r>
              <a:rPr lang="en-US" altLang="en-US" sz="18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1800" baseline="30000">
                <a:solidFill>
                  <a:srgbClr val="000000"/>
                </a:solidFill>
                <a:cs typeface="Times New Roman" panose="02020603050405020304" pitchFamily="18" charset="0"/>
              </a:rPr>
              <a:t>3/8</a:t>
            </a: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 steps of odd-even transposition to the snake</a:t>
            </a:r>
            <a:r>
              <a:rPr lang="en-US" altLang="en-US" sz="1800"/>
              <a:t> </a:t>
            </a:r>
          </a:p>
        </p:txBody>
      </p:sp>
      <p:sp>
        <p:nvSpPr>
          <p:cNvPr id="28680" name="Rectangle 1062">
            <a:extLst>
              <a:ext uri="{FF2B5EF4-FFF2-40B4-BE49-F238E27FC236}">
                <a16:creationId xmlns:a16="http://schemas.microsoft.com/office/drawing/2014/main" id="{7B3E31DB-3757-E947-BA4E-3DA55F562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28681" name="Object 1061">
            <a:extLst>
              <a:ext uri="{FF2B5EF4-FFF2-40B4-BE49-F238E27FC236}">
                <a16:creationId xmlns:a16="http://schemas.microsoft.com/office/drawing/2014/main" id="{6A02A51A-4FD4-7748-A1CA-967E790F3A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2362200"/>
          <a:ext cx="518160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r:id="rId3" imgW="3670300" imgH="2717800" progId="MSDraw.Drawing.8.2">
                  <p:embed/>
                </p:oleObj>
              </mc:Choice>
              <mc:Fallback>
                <p:oleObj r:id="rId3" imgW="3670300" imgH="2717800" progId="MSDraw.Drawing.8.2">
                  <p:embed/>
                  <p:pic>
                    <p:nvPicPr>
                      <p:cNvPr id="0" name="Object 10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62200"/>
                        <a:ext cx="5181600" cy="382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Text Box 1063">
            <a:extLst>
              <a:ext uri="{FF2B5EF4-FFF2-40B4-BE49-F238E27FC236}">
                <a16:creationId xmlns:a16="http://schemas.microsoft.com/office/drawing/2014/main" id="{8BB7BF52-CC1D-4A49-A53E-E3FB20363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143000"/>
            <a:ext cx="31242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9.16    Notation for the asymptotically optimal sorting algorithm.</a:t>
            </a:r>
          </a:p>
        </p:txBody>
      </p:sp>
      <p:grpSp>
        <p:nvGrpSpPr>
          <p:cNvPr id="28683" name="Group 1067">
            <a:extLst>
              <a:ext uri="{FF2B5EF4-FFF2-40B4-BE49-F238E27FC236}">
                <a16:creationId xmlns:a16="http://schemas.microsoft.com/office/drawing/2014/main" id="{61AD4742-A67F-374C-9E32-ADE394210AA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752600"/>
            <a:ext cx="304800" cy="3606800"/>
            <a:chOff x="144" y="1104"/>
            <a:chExt cx="192" cy="2272"/>
          </a:xfrm>
        </p:grpSpPr>
        <p:sp>
          <p:nvSpPr>
            <p:cNvPr id="28684" name="Oval 1064">
              <a:extLst>
                <a:ext uri="{FF2B5EF4-FFF2-40B4-BE49-F238E27FC236}">
                  <a16:creationId xmlns:a16="http://schemas.microsoft.com/office/drawing/2014/main" id="{05CE6D9C-8263-664A-8FBD-E0A1F8410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104"/>
              <a:ext cx="192" cy="192"/>
            </a:xfrm>
            <a:prstGeom prst="ellipse">
              <a:avLst/>
            </a:prstGeom>
            <a:noFill/>
            <a:ln w="38100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8685" name="Oval 1065">
              <a:extLst>
                <a:ext uri="{FF2B5EF4-FFF2-40B4-BE49-F238E27FC236}">
                  <a16:creationId xmlns:a16="http://schemas.microsoft.com/office/drawing/2014/main" id="{2E54E155-58B2-C048-9F3B-4945FDF47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802"/>
              <a:ext cx="192" cy="192"/>
            </a:xfrm>
            <a:prstGeom prst="ellipse">
              <a:avLst/>
            </a:prstGeom>
            <a:noFill/>
            <a:ln w="38100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8686" name="Oval 1066">
              <a:extLst>
                <a:ext uri="{FF2B5EF4-FFF2-40B4-BE49-F238E27FC236}">
                  <a16:creationId xmlns:a16="http://schemas.microsoft.com/office/drawing/2014/main" id="{53054BF5-C535-0E4D-8EC7-4EBA7E99B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184"/>
              <a:ext cx="192" cy="192"/>
            </a:xfrm>
            <a:prstGeom prst="ellipse">
              <a:avLst/>
            </a:prstGeom>
            <a:noFill/>
            <a:ln w="38100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2CEACEB-7E3F-1349-A3DF-E118112324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1B816A4-613D-D245-AD9C-2592D892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F6588CEE-4C5C-B545-8431-9CBE57A5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D5A0CBA-2D8B-9A4B-B2AF-F896F9AEC87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/>
          </a:p>
        </p:txBody>
      </p:sp>
      <p:sp>
        <p:nvSpPr>
          <p:cNvPr id="29701" name="Rectangle 14">
            <a:extLst>
              <a:ext uri="{FF2B5EF4-FFF2-40B4-BE49-F238E27FC236}">
                <a16:creationId xmlns:a16="http://schemas.microsoft.com/office/drawing/2014/main" id="{4706C6FD-A71B-EF48-BD21-C276B586D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sz="2800"/>
              <a:t>Elaboration on the 3</a:t>
            </a:r>
            <a:r>
              <a:rPr lang="en-US" altLang="en-US" sz="2800" i="1"/>
              <a:t>p</a:t>
            </a:r>
            <a:r>
              <a:rPr lang="en-US" altLang="en-US" sz="2800" baseline="30000"/>
              <a:t>1/2</a:t>
            </a:r>
            <a:r>
              <a:rPr lang="en-US" altLang="en-US" sz="2800"/>
              <a:t> Lower Bound</a:t>
            </a:r>
          </a:p>
        </p:txBody>
      </p:sp>
      <p:sp>
        <p:nvSpPr>
          <p:cNvPr id="29702" name="Rectangle 15">
            <a:extLst>
              <a:ext uri="{FF2B5EF4-FFF2-40B4-BE49-F238E27FC236}">
                <a16:creationId xmlns:a16="http://schemas.microsoft.com/office/drawing/2014/main" id="{C2DAE8C2-B1C3-764D-AD8A-BFF6C31CE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9703" name="Text Box 17">
            <a:extLst>
              <a:ext uri="{FF2B5EF4-FFF2-40B4-BE49-F238E27FC236}">
                <a16:creationId xmlns:a16="http://schemas.microsoft.com/office/drawing/2014/main" id="{F78BBAA1-7AFF-E14D-903A-C3AAC24F6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8382000" cy="70167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 deriving the 3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 lower bound for snakelike sorting on a square mesh, we implicitly assumed that each processor holds one item at all times</a:t>
            </a:r>
          </a:p>
        </p:txBody>
      </p:sp>
      <p:sp>
        <p:nvSpPr>
          <p:cNvPr id="29704" name="Text Box 18">
            <a:extLst>
              <a:ext uri="{FF2B5EF4-FFF2-40B4-BE49-F238E27FC236}">
                <a16:creationId xmlns:a16="http://schemas.microsoft.com/office/drawing/2014/main" id="{0064FF16-C459-3C47-B9EC-842B855CD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3657600" cy="10064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Without this assumption, the following algorithm leads to a running time of about 2.5</a:t>
            </a:r>
            <a:r>
              <a:rPr lang="en-US" altLang="en-US" sz="2000" i="1">
                <a:solidFill>
                  <a:srgbClr val="CC0000"/>
                </a:solidFill>
              </a:rPr>
              <a:t>p</a:t>
            </a:r>
            <a:r>
              <a:rPr lang="en-US" altLang="en-US" sz="2000" baseline="30000">
                <a:solidFill>
                  <a:srgbClr val="CC0000"/>
                </a:solidFill>
              </a:rPr>
              <a:t>1/2</a:t>
            </a:r>
            <a:r>
              <a:rPr lang="en-US" altLang="en-US" sz="2000">
                <a:solidFill>
                  <a:srgbClr val="CC0000"/>
                </a:solidFill>
              </a:rPr>
              <a:t>   </a:t>
            </a:r>
            <a:endParaRPr lang="en-US" altLang="en-US" sz="2000"/>
          </a:p>
        </p:txBody>
      </p:sp>
      <p:sp>
        <p:nvSpPr>
          <p:cNvPr id="29705" name="Rectangle 26">
            <a:extLst>
              <a:ext uri="{FF2B5EF4-FFF2-40B4-BE49-F238E27FC236}">
                <a16:creationId xmlns:a16="http://schemas.microsoft.com/office/drawing/2014/main" id="{53815D81-A96A-334F-8025-4A31B50C4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667000"/>
            <a:ext cx="3352800" cy="3124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9706" name="Text Box 32">
            <a:extLst>
              <a:ext uri="{FF2B5EF4-FFF2-40B4-BE49-F238E27FC236}">
                <a16:creationId xmlns:a16="http://schemas.microsoft.com/office/drawing/2014/main" id="{08239EFB-71A5-F844-B431-86BB163D0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36576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Phase 1:</a:t>
            </a:r>
            <a:r>
              <a:rPr lang="en-US" altLang="en-US" sz="2000"/>
              <a:t> Move all data to the center 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/2 columns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Phase 2:</a:t>
            </a:r>
            <a:r>
              <a:rPr lang="en-US" altLang="en-US" sz="2000"/>
              <a:t> Perform 2-2 sorting in the half-wide center mesh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Phase 3:</a:t>
            </a:r>
            <a:r>
              <a:rPr lang="en-US" altLang="en-US" sz="2000"/>
              <a:t> Distribute data from center half of each row to the entire row</a:t>
            </a:r>
          </a:p>
        </p:txBody>
      </p:sp>
      <p:grpSp>
        <p:nvGrpSpPr>
          <p:cNvPr id="29707" name="Group 39">
            <a:extLst>
              <a:ext uri="{FF2B5EF4-FFF2-40B4-BE49-F238E27FC236}">
                <a16:creationId xmlns:a16="http://schemas.microsoft.com/office/drawing/2014/main" id="{69C041B9-5725-334F-AAD9-9945F0F94324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286000"/>
            <a:ext cx="3200400" cy="3505200"/>
            <a:chOff x="3216" y="1440"/>
            <a:chExt cx="2016" cy="2208"/>
          </a:xfrm>
        </p:grpSpPr>
        <p:sp>
          <p:nvSpPr>
            <p:cNvPr id="29711" name="Rectangle 28">
              <a:extLst>
                <a:ext uri="{FF2B5EF4-FFF2-40B4-BE49-F238E27FC236}">
                  <a16:creationId xmlns:a16="http://schemas.microsoft.com/office/drawing/2014/main" id="{B43BFDE0-7627-CB47-93D9-2E958BE61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680"/>
              <a:ext cx="1056" cy="196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29712" name="Line 30">
              <a:extLst>
                <a:ext uri="{FF2B5EF4-FFF2-40B4-BE49-F238E27FC236}">
                  <a16:creationId xmlns:a16="http://schemas.microsoft.com/office/drawing/2014/main" id="{E09A0A0D-497E-1649-8F98-550FBAC403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72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31">
              <a:extLst>
                <a:ext uri="{FF2B5EF4-FFF2-40B4-BE49-F238E27FC236}">
                  <a16:creationId xmlns:a16="http://schemas.microsoft.com/office/drawing/2014/main" id="{E7055655-7D73-9140-B3EE-1B93673702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4" y="172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33">
              <a:extLst>
                <a:ext uri="{FF2B5EF4-FFF2-40B4-BE49-F238E27FC236}">
                  <a16:creationId xmlns:a16="http://schemas.microsoft.com/office/drawing/2014/main" id="{2673A276-0000-BA45-9390-1D85F3611F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77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36">
              <a:extLst>
                <a:ext uri="{FF2B5EF4-FFF2-40B4-BE49-F238E27FC236}">
                  <a16:creationId xmlns:a16="http://schemas.microsoft.com/office/drawing/2014/main" id="{AE6C9485-48D5-4D4B-A96C-89FCEB86F0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8" y="177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Text Box 38">
              <a:extLst>
                <a:ext uri="{FF2B5EF4-FFF2-40B4-BE49-F238E27FC236}">
                  <a16:creationId xmlns:a16="http://schemas.microsoft.com/office/drawing/2014/main" id="{62045602-A138-6041-BBA4-21072E8B3F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440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/>
                <a:t>p</a:t>
              </a:r>
              <a:r>
                <a:rPr lang="en-US" altLang="en-US" sz="2000" baseline="30000"/>
                <a:t>1/2</a:t>
              </a:r>
              <a:r>
                <a:rPr lang="en-US" altLang="en-US" sz="2000"/>
                <a:t>/2</a:t>
              </a:r>
            </a:p>
          </p:txBody>
        </p:sp>
      </p:grpSp>
      <p:sp>
        <p:nvSpPr>
          <p:cNvPr id="29708" name="Text Box 40">
            <a:extLst>
              <a:ext uri="{FF2B5EF4-FFF2-40B4-BE49-F238E27FC236}">
                <a16:creationId xmlns:a16="http://schemas.microsoft.com/office/drawing/2014/main" id="{EB12EEAE-1159-E843-8639-E4DCDF231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29000"/>
            <a:ext cx="838200" cy="39687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CC0000"/>
                </a:solidFill>
              </a:rPr>
              <a:t>p</a:t>
            </a:r>
            <a:r>
              <a:rPr lang="en-US" altLang="en-US" sz="2000" baseline="30000">
                <a:solidFill>
                  <a:srgbClr val="CC0000"/>
                </a:solidFill>
              </a:rPr>
              <a:t>1/2</a:t>
            </a:r>
            <a:r>
              <a:rPr lang="en-US" altLang="en-US" sz="2000">
                <a:solidFill>
                  <a:srgbClr val="CC0000"/>
                </a:solidFill>
              </a:rPr>
              <a:t>/4</a:t>
            </a:r>
          </a:p>
        </p:txBody>
      </p:sp>
      <p:sp>
        <p:nvSpPr>
          <p:cNvPr id="29709" name="Text Box 41">
            <a:extLst>
              <a:ext uri="{FF2B5EF4-FFF2-40B4-BE49-F238E27FC236}">
                <a16:creationId xmlns:a16="http://schemas.microsoft.com/office/drawing/2014/main" id="{F86AD83A-702D-234B-A69F-0FA2CDC29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267200"/>
            <a:ext cx="838200" cy="39687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00"/>
                </a:solidFill>
              </a:rPr>
              <a:t>2</a:t>
            </a:r>
            <a:r>
              <a:rPr lang="en-US" altLang="en-US" sz="2000" i="1">
                <a:solidFill>
                  <a:srgbClr val="CC0000"/>
                </a:solidFill>
              </a:rPr>
              <a:t>p</a:t>
            </a:r>
            <a:r>
              <a:rPr lang="en-US" altLang="en-US" sz="2000" baseline="30000">
                <a:solidFill>
                  <a:srgbClr val="CC0000"/>
                </a:solidFill>
              </a:rPr>
              <a:t>1/2</a:t>
            </a:r>
            <a:endParaRPr lang="en-US" altLang="en-US" sz="2000">
              <a:solidFill>
                <a:srgbClr val="CC0000"/>
              </a:solidFill>
            </a:endParaRPr>
          </a:p>
        </p:txBody>
      </p:sp>
      <p:sp>
        <p:nvSpPr>
          <p:cNvPr id="29710" name="Text Box 42">
            <a:extLst>
              <a:ext uri="{FF2B5EF4-FFF2-40B4-BE49-F238E27FC236}">
                <a16:creationId xmlns:a16="http://schemas.microsoft.com/office/drawing/2014/main" id="{958D3668-3CE4-9140-8967-E3994D808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029200"/>
            <a:ext cx="838200" cy="396875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CC0000"/>
                </a:solidFill>
              </a:rPr>
              <a:t>p</a:t>
            </a:r>
            <a:r>
              <a:rPr lang="en-US" altLang="en-US" sz="2000" baseline="30000">
                <a:solidFill>
                  <a:srgbClr val="CC0000"/>
                </a:solidFill>
              </a:rPr>
              <a:t>1/2</a:t>
            </a:r>
            <a:r>
              <a:rPr lang="en-US" altLang="en-US" sz="2000">
                <a:solidFill>
                  <a:srgbClr val="CC0000"/>
                </a:solidFill>
              </a:rPr>
              <a:t>/4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2B0AAABB-C351-F644-A057-895A7570B4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BDFEC5E-DBCF-8D4D-996F-08ADCEA6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09A071D4-1639-2B4D-905F-2CFA3ACF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9D9D0135-B3BB-BB46-86B5-D75CB8A1104F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/>
          </a:p>
        </p:txBody>
      </p:sp>
      <p:sp>
        <p:nvSpPr>
          <p:cNvPr id="30725" name="Rectangle 2">
            <a:extLst>
              <a:ext uri="{FF2B5EF4-FFF2-40B4-BE49-F238E27FC236}">
                <a16:creationId xmlns:a16="http://schemas.microsoft.com/office/drawing/2014/main" id="{078F7DD1-DD3D-2A43-9C6F-14C6CE3F5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pPr eaLnBrk="1" hangingPunct="1"/>
            <a:r>
              <a:rPr lang="en-US" altLang="en-US" sz="3600"/>
              <a:t>10  Routing on a 2D Mesh or Torus</a:t>
            </a:r>
          </a:p>
        </p:txBody>
      </p:sp>
      <p:sp>
        <p:nvSpPr>
          <p:cNvPr id="30726" name="Text Box 3">
            <a:extLst>
              <a:ext uri="{FF2B5EF4-FFF2-40B4-BE49-F238E27FC236}">
                <a16:creationId xmlns:a16="http://schemas.microsoft.com/office/drawing/2014/main" id="{116C39CF-23FA-6F4F-A352-7ADF23BF0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5344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</a:rPr>
              <a:t>  Routing is nonexistent in PRAM, hardwired in circuit model: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 Study point-to-point and collective communication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 Learn how to route multiple data packets to destinations</a:t>
            </a:r>
          </a:p>
        </p:txBody>
      </p:sp>
      <p:graphicFrame>
        <p:nvGraphicFramePr>
          <p:cNvPr id="191492" name="Group 4">
            <a:extLst>
              <a:ext uri="{FF2B5EF4-FFF2-40B4-BE49-F238E27FC236}">
                <a16:creationId xmlns:a16="http://schemas.microsoft.com/office/drawing/2014/main" id="{491BBB78-B69B-B540-AD21-D14EE79BFF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3048000"/>
          <a:ext cx="7239000" cy="2773363"/>
        </p:xfrm>
        <a:graphic>
          <a:graphicData uri="http://schemas.openxmlformats.org/drawingml/2006/table">
            <a:tbl>
              <a:tblPr/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Topics in This Chapter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10.1   Types of Data Routing Operations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10.2   Useful Elementary Operations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10.3   Data Routing on a 2D Array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10.4   Greedy Routing Algorithms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10.5   Other Classes of Routing Algorithms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10.6   Wormhole Routing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C52D390-C7FA-A747-807F-49563314A9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FE777F2-4ED8-0B42-A56B-985B064A4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31748" name="Slide Number Placeholder 5">
            <a:extLst>
              <a:ext uri="{FF2B5EF4-FFF2-40B4-BE49-F238E27FC236}">
                <a16:creationId xmlns:a16="http://schemas.microsoft.com/office/drawing/2014/main" id="{CAEB3B9C-C2B0-3F41-81D3-BB102722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DE9FD77E-357B-D24E-8800-0D3BA406F70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/>
          </a:p>
        </p:txBody>
      </p:sp>
      <p:sp>
        <p:nvSpPr>
          <p:cNvPr id="31749" name="Rectangle 2">
            <a:extLst>
              <a:ext uri="{FF2B5EF4-FFF2-40B4-BE49-F238E27FC236}">
                <a16:creationId xmlns:a16="http://schemas.microsoft.com/office/drawing/2014/main" id="{A1E3D930-5110-0345-A044-98D9F5627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10.1  Types of Data Routing Operations</a:t>
            </a:r>
          </a:p>
        </p:txBody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094DCC34-DF2F-C542-813A-EC4BC0D2D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09ECB848-94E6-F64F-87C6-96ECA6681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1752" name="Text Box 9">
            <a:extLst>
              <a:ext uri="{FF2B5EF4-FFF2-40B4-BE49-F238E27FC236}">
                <a16:creationId xmlns:a16="http://schemas.microsoft.com/office/drawing/2014/main" id="{A42763BB-3525-554C-8511-F0A079DB3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675688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Point-to-point communication: one source, one destination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Collective communication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One-to-many: multicast, broadcast (one-to-all), scatter</a:t>
            </a: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Many-to-one: combine (fan-in), global combine, gather</a:t>
            </a: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Many-to-many: all-to-all broadcast (gossiping), scatter-gather</a:t>
            </a:r>
            <a:endParaRPr lang="en-US" altLang="en-US" sz="2000"/>
          </a:p>
        </p:txBody>
      </p:sp>
      <p:sp>
        <p:nvSpPr>
          <p:cNvPr id="31753" name="Rectangle 12">
            <a:extLst>
              <a:ext uri="{FF2B5EF4-FFF2-40B4-BE49-F238E27FC236}">
                <a16:creationId xmlns:a16="http://schemas.microsoft.com/office/drawing/2014/main" id="{2E33BF11-348A-9943-8456-551521CA6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31754" name="Object 16">
            <a:extLst>
              <a:ext uri="{FF2B5EF4-FFF2-40B4-BE49-F238E27FC236}">
                <a16:creationId xmlns:a16="http://schemas.microsoft.com/office/drawing/2014/main" id="{904C6C43-782D-4F41-875F-8BB6B7F017FC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04800" y="3352800"/>
          <a:ext cx="85344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r:id="rId3" imgW="4991100" imgH="1625600" progId="MSDraw.Drawing.8.2">
                  <p:embed/>
                </p:oleObj>
              </mc:Choice>
              <mc:Fallback>
                <p:oleObj r:id="rId3" imgW="4991100" imgH="1625600" progId="MSDraw.Drawing.8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352800"/>
                        <a:ext cx="85344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1B63555-E12F-3B4C-A6A1-D70367F1C0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59AF66-AEA9-5B41-9074-3A5EF2D5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CC5AE67F-E0A2-404C-B856-390FD181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5D3363FA-EF8F-7A41-BB6B-BA6D2329E6C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/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465150CB-DF05-D246-AF3E-DCF1AD2A5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Types of Data Routing Algorithms</a:t>
            </a:r>
          </a:p>
        </p:txBody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64D55604-87D4-8D47-B40C-46077F27A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2775" name="Text Box 5">
            <a:extLst>
              <a:ext uri="{FF2B5EF4-FFF2-40B4-BE49-F238E27FC236}">
                <a16:creationId xmlns:a16="http://schemas.microsoft.com/office/drawing/2014/main" id="{A7551758-BCCA-FF40-88E2-539B90A3F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45820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Oblivious:</a:t>
            </a:r>
            <a:r>
              <a:rPr lang="en-US" altLang="en-US" sz="2400"/>
              <a:t> A source-destination pair leads to a unique path;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non-fault-tolerant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00CC"/>
                </a:solidFill>
              </a:rPr>
              <a:t>Adaptive:</a:t>
            </a:r>
            <a:r>
              <a:rPr lang="en-US" altLang="en-US" sz="2400"/>
              <a:t> One of the available paths is chosen dynamically;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can avoid faulty nodes/links or route around congested areas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Degree of adaptivity leads to trade-offs between decision simplicity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(e.g., hard to avoid infinite loops) and routing flexibility</a:t>
            </a:r>
          </a:p>
        </p:txBody>
      </p:sp>
      <p:sp>
        <p:nvSpPr>
          <p:cNvPr id="32776" name="Text Box 9">
            <a:extLst>
              <a:ext uri="{FF2B5EF4-FFF2-40B4-BE49-F238E27FC236}">
                <a16:creationId xmlns:a16="http://schemas.microsoft.com/office/drawing/2014/main" id="{E8711A9A-4504-7B41-B0F3-CB329358A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83058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</a:rPr>
              <a:t>Optimal</a:t>
            </a:r>
            <a:r>
              <a:rPr lang="en-US" altLang="en-US" sz="2400"/>
              <a:t> (shortest-path): Only shortest paths considered; can be oblivious or adaptive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E40000"/>
                </a:solidFill>
              </a:rPr>
              <a:t>Non-optimal</a:t>
            </a:r>
            <a:r>
              <a:rPr lang="en-US" altLang="en-US" sz="2400"/>
              <a:t> (non-shortest-path): Selection of shortest path is not guaranteed, although most algorithms tend to choose a shortest path if possible</a:t>
            </a:r>
            <a:endParaRPr lang="en-US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C66E704-5BA5-5742-8849-081F1D5525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375D018-7570-9641-98DF-4C9D39B3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148" name="Slide Number Placeholder 5">
            <a:extLst>
              <a:ext uri="{FF2B5EF4-FFF2-40B4-BE49-F238E27FC236}">
                <a16:creationId xmlns:a16="http://schemas.microsoft.com/office/drawing/2014/main" id="{EA0DCF7D-973F-E14F-A4A4-F1D4845A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C9FD0886-26F1-C04B-9C22-D4B72094B58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/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7B1FB9BA-0B0D-0542-801D-5F360C59C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4000"/>
              <a:t>III   Mesh-Type Architectures</a:t>
            </a:r>
          </a:p>
        </p:txBody>
      </p:sp>
      <p:sp>
        <p:nvSpPr>
          <p:cNvPr id="6150" name="Text Box 3">
            <a:extLst>
              <a:ext uri="{FF2B5EF4-FFF2-40B4-BE49-F238E27FC236}">
                <a16:creationId xmlns:a16="http://schemas.microsoft.com/office/drawing/2014/main" id="{BE6E4C55-4556-7F49-B28F-0B7087119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382000" cy="15700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E40000"/>
                </a:solidFill>
              </a:rPr>
              <a:t>  Study mesh, torus, and related interconnection schemes: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E40000"/>
                </a:solidFill>
              </a:rPr>
              <a:t>  Many modern parallel machines are mesh/torus-based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E40000"/>
                </a:solidFill>
              </a:rPr>
              <a:t>  Scalability and speed due to short, regular wiring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E40000"/>
                </a:solidFill>
              </a:rPr>
              <a:t>  Enhanced meshes, variants, and derivative networks</a:t>
            </a:r>
          </a:p>
        </p:txBody>
      </p:sp>
      <p:graphicFrame>
        <p:nvGraphicFramePr>
          <p:cNvPr id="145454" name="Group 46">
            <a:extLst>
              <a:ext uri="{FF2B5EF4-FFF2-40B4-BE49-F238E27FC236}">
                <a16:creationId xmlns:a16="http://schemas.microsoft.com/office/drawing/2014/main" id="{717FB80F-3817-EA47-87E7-96F3738F73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3429000"/>
          <a:ext cx="6934200" cy="2286000"/>
        </p:xfrm>
        <a:graphic>
          <a:graphicData uri="http://schemas.openxmlformats.org/drawingml/2006/table">
            <a:tbl>
              <a:tblPr/>
              <a:tblGrid>
                <a:gridCol w="693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Topics in This Part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4922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Chapter   9   Sorting on a 2D Mesh or Torus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4922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4922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Chapter 10   Routing on a 2D Mesh or Torus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4922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4922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Chapter 11   Numerical 2D Mesh Algorithms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4922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49224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Chapter 12   Mesh-Related Architectures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49224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36BE647-9ADF-1F4F-9CE4-C3C48F9580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38C256-C4A9-9241-A660-661D2A42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556F076F-7A4E-004E-8823-0BC7CE35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38849445-5E35-1843-8E0D-DA3477ED9569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/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905D5E9F-9B6B-E141-A94A-571A6F9F4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Our First Encounter with Data Routing Issues</a:t>
            </a:r>
          </a:p>
        </p:txBody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FCAFE10E-DC32-5543-91C4-988D4367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799" name="Text Box 5">
            <a:extLst>
              <a:ext uri="{FF2B5EF4-FFF2-40B4-BE49-F238E27FC236}">
                <a16:creationId xmlns:a16="http://schemas.microsoft.com/office/drawing/2014/main" id="{664F6A1A-C7DE-9B48-BA71-6CFD298A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4582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Shared memory:</a:t>
            </a:r>
            <a:r>
              <a:rPr lang="en-US" altLang="en-US" sz="2400"/>
              <a:t> Processors can communicate by storing data into and reading data from the 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C00CC"/>
                </a:solidFill>
              </a:rPr>
              <a:t>Circuit model:</a:t>
            </a:r>
            <a:r>
              <a:rPr lang="en-US" altLang="en-US" sz="2400"/>
              <a:t> Sending results from one part of the system to other parts is hardwired at design time</a:t>
            </a:r>
            <a:endParaRPr lang="en-US" altLang="en-US" sz="2000"/>
          </a:p>
        </p:txBody>
      </p:sp>
      <p:graphicFrame>
        <p:nvGraphicFramePr>
          <p:cNvPr id="33800" name="Object 1">
            <a:extLst>
              <a:ext uri="{FF2B5EF4-FFF2-40B4-BE49-F238E27FC236}">
                <a16:creationId xmlns:a16="http://schemas.microsoft.com/office/drawing/2014/main" id="{46F54CDE-32A3-C244-ACEA-F0E4193A1E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3352800"/>
          <a:ext cx="725328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r:id="rId3" imgW="4203700" imgH="1066800" progId="MSDraw.Drawing.8.2">
                  <p:embed/>
                </p:oleObj>
              </mc:Choice>
              <mc:Fallback>
                <p:oleObj r:id="rId3" imgW="4203700" imgH="1066800" progId="MSDraw.Drawing.8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352800"/>
                        <a:ext cx="725328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2">
            <a:extLst>
              <a:ext uri="{FF2B5EF4-FFF2-40B4-BE49-F238E27FC236}">
                <a16:creationId xmlns:a16="http://schemas.microsoft.com/office/drawing/2014/main" id="{B66E1E29-696C-0742-A034-9191D68F9A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971800"/>
          <a:ext cx="3597275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r:id="rId5" imgW="2794000" imgH="1803400" progId="MSDraw.Drawing.8.2">
                  <p:embed/>
                </p:oleObj>
              </mc:Choice>
              <mc:Fallback>
                <p:oleObj r:id="rId5" imgW="2794000" imgH="1803400" progId="MSDraw.Drawing.8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1800"/>
                        <a:ext cx="3597275" cy="246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Text Box 5">
            <a:extLst>
              <a:ext uri="{FF2B5EF4-FFF2-40B4-BE49-F238E27FC236}">
                <a16:creationId xmlns:a16="http://schemas.microsoft.com/office/drawing/2014/main" id="{F9CA9A97-5DEC-1541-8F5F-06F87AB3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562600"/>
            <a:ext cx="845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</a:rPr>
              <a:t>Graph model:</a:t>
            </a:r>
            <a:r>
              <a:rPr lang="en-US" altLang="en-US" sz="2400">
                <a:solidFill>
                  <a:srgbClr val="333399"/>
                </a:solidFill>
              </a:rPr>
              <a:t> </a:t>
            </a:r>
            <a:r>
              <a:rPr lang="en-US" altLang="en-US" sz="2400"/>
              <a:t>We must specify the routing process explicitly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F6E0BD-B11F-8C47-BA4F-C0B8A4A49C47}"/>
              </a:ext>
            </a:extLst>
          </p:cNvPr>
          <p:cNvCxnSpPr/>
          <p:nvPr/>
        </p:nvCxnSpPr>
        <p:spPr>
          <a:xfrm>
            <a:off x="1295400" y="3352800"/>
            <a:ext cx="1600200" cy="266700"/>
          </a:xfrm>
          <a:prstGeom prst="straightConnector1">
            <a:avLst/>
          </a:prstGeom>
          <a:ln w="57150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5B0DAD-AC75-334E-8E3C-84CEAC7E04B3}"/>
              </a:ext>
            </a:extLst>
          </p:cNvPr>
          <p:cNvCxnSpPr/>
          <p:nvPr/>
        </p:nvCxnSpPr>
        <p:spPr>
          <a:xfrm flipH="1">
            <a:off x="1295400" y="3638550"/>
            <a:ext cx="1620838" cy="4762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5163B4-A9C6-DC49-9DB9-54EA275E9930}"/>
              </a:ext>
            </a:extLst>
          </p:cNvPr>
          <p:cNvCxnSpPr/>
          <p:nvPr/>
        </p:nvCxnSpPr>
        <p:spPr>
          <a:xfrm>
            <a:off x="5943600" y="3619500"/>
            <a:ext cx="609600" cy="0"/>
          </a:xfrm>
          <a:prstGeom prst="straightConnector1">
            <a:avLst/>
          </a:prstGeom>
          <a:ln w="57150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F4F08A-1898-914B-A9F2-2037D83BCE47}"/>
              </a:ext>
            </a:extLst>
          </p:cNvPr>
          <p:cNvCxnSpPr/>
          <p:nvPr/>
        </p:nvCxnSpPr>
        <p:spPr>
          <a:xfrm flipV="1">
            <a:off x="6019800" y="3968750"/>
            <a:ext cx="533400" cy="4667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Text Box 4">
            <a:extLst>
              <a:ext uri="{FF2B5EF4-FFF2-40B4-BE49-F238E27FC236}">
                <a16:creationId xmlns:a16="http://schemas.microsoft.com/office/drawing/2014/main" id="{D575609C-6711-B148-8817-66B8ADDEC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957513"/>
            <a:ext cx="2052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Sorting network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ate Placeholder 3">
            <a:extLst>
              <a:ext uri="{FF2B5EF4-FFF2-40B4-BE49-F238E27FC236}">
                <a16:creationId xmlns:a16="http://schemas.microsoft.com/office/drawing/2014/main" id="{34402A77-5EC8-974C-B433-22B6A57C9BC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43" name="Footer Placeholder 4">
            <a:extLst>
              <a:ext uri="{FF2B5EF4-FFF2-40B4-BE49-F238E27FC236}">
                <a16:creationId xmlns:a16="http://schemas.microsoft.com/office/drawing/2014/main" id="{51CF1FAA-AC28-154B-96E5-B3279B3D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05C1A6B0-17CA-D44A-989B-BA1A1BF4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132940DD-853A-9341-8428-329B6596147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/>
          </a:p>
        </p:txBody>
      </p:sp>
      <p:sp>
        <p:nvSpPr>
          <p:cNvPr id="34821" name="Rectangle 2">
            <a:extLst>
              <a:ext uri="{FF2B5EF4-FFF2-40B4-BE49-F238E27FC236}">
                <a16:creationId xmlns:a16="http://schemas.microsoft.com/office/drawing/2014/main" id="{B338315A-E6A6-E141-B779-F27B9DC6E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1-to-1 Communication (Point-to-Point Messages)</a:t>
            </a:r>
          </a:p>
        </p:txBody>
      </p:sp>
      <p:sp>
        <p:nvSpPr>
          <p:cNvPr id="34822" name="Rectangle 3">
            <a:extLst>
              <a:ext uri="{FF2B5EF4-FFF2-40B4-BE49-F238E27FC236}">
                <a16:creationId xmlns:a16="http://schemas.microsoft.com/office/drawing/2014/main" id="{B6211B40-65E2-A843-8BE0-18AB808CC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4823" name="Text Box 4">
            <a:extLst>
              <a:ext uri="{FF2B5EF4-FFF2-40B4-BE49-F238E27FC236}">
                <a16:creationId xmlns:a16="http://schemas.microsoft.com/office/drawing/2014/main" id="{734EF5CE-23CF-E744-A260-F20D672C3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838200"/>
            <a:ext cx="1752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Message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sources, destinations,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and routes</a:t>
            </a: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07D60E86-5BA0-5840-B921-44E7C3328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34825" name="Object 7">
            <a:extLst>
              <a:ext uri="{FF2B5EF4-FFF2-40B4-BE49-F238E27FC236}">
                <a16:creationId xmlns:a16="http://schemas.microsoft.com/office/drawing/2014/main" id="{577558F0-D5AD-264B-9ACC-33C5325D75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762000"/>
          <a:ext cx="6172200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" r:id="rId3" imgW="4711700" imgH="1244600" progId="MSDraw.Drawing.8.2">
                  <p:embed/>
                </p:oleObj>
              </mc:Choice>
              <mc:Fallback>
                <p:oleObj r:id="rId3" imgW="4711700" imgH="1244600" progId="MSDraw.Drawing.8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62000"/>
                        <a:ext cx="6172200" cy="162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6" name="Group 9">
            <a:extLst>
              <a:ext uri="{FF2B5EF4-FFF2-40B4-BE49-F238E27FC236}">
                <a16:creationId xmlns:a16="http://schemas.microsoft.com/office/drawing/2014/main" id="{8EC4E2D9-EE10-5C48-805F-0A7865344E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" y="2286000"/>
            <a:ext cx="6172200" cy="4105275"/>
            <a:chOff x="2464" y="1949"/>
            <a:chExt cx="6555" cy="4603"/>
          </a:xfrm>
        </p:grpSpPr>
        <p:sp>
          <p:nvSpPr>
            <p:cNvPr id="34827" name="AutoShape 143">
              <a:extLst>
                <a:ext uri="{FF2B5EF4-FFF2-40B4-BE49-F238E27FC236}">
                  <a16:creationId xmlns:a16="http://schemas.microsoft.com/office/drawing/2014/main" id="{34C5592C-4222-2647-98DE-66E8C1215F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64" y="1949"/>
              <a:ext cx="6555" cy="4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Oval 142">
              <a:extLst>
                <a:ext uri="{FF2B5EF4-FFF2-40B4-BE49-F238E27FC236}">
                  <a16:creationId xmlns:a16="http://schemas.microsoft.com/office/drawing/2014/main" id="{33110872-347B-E544-9F0D-2C4BC906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2041"/>
              <a:ext cx="369" cy="3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29" name="Oval 141">
              <a:extLst>
                <a:ext uri="{FF2B5EF4-FFF2-40B4-BE49-F238E27FC236}">
                  <a16:creationId xmlns:a16="http://schemas.microsoft.com/office/drawing/2014/main" id="{6AB8ACA4-7EC3-2840-8F99-02CBD36A0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2041"/>
              <a:ext cx="368" cy="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30" name="Oval 140">
              <a:extLst>
                <a:ext uri="{FF2B5EF4-FFF2-40B4-BE49-F238E27FC236}">
                  <a16:creationId xmlns:a16="http://schemas.microsoft.com/office/drawing/2014/main" id="{9847B381-8FA8-2143-A405-B16C64FF2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2510"/>
              <a:ext cx="368" cy="37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31" name="Oval 139">
              <a:extLst>
                <a:ext uri="{FF2B5EF4-FFF2-40B4-BE49-F238E27FC236}">
                  <a16:creationId xmlns:a16="http://schemas.microsoft.com/office/drawing/2014/main" id="{E3DE150B-0347-AC4A-B5E2-A83F69954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" y="2981"/>
              <a:ext cx="368" cy="37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32" name="Oval 138">
              <a:extLst>
                <a:ext uri="{FF2B5EF4-FFF2-40B4-BE49-F238E27FC236}">
                  <a16:creationId xmlns:a16="http://schemas.microsoft.com/office/drawing/2014/main" id="{91EAD359-3326-4D4E-BB7A-E2543EF49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2981"/>
              <a:ext cx="368" cy="37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33" name="Oval 137">
              <a:extLst>
                <a:ext uri="{FF2B5EF4-FFF2-40B4-BE49-F238E27FC236}">
                  <a16:creationId xmlns:a16="http://schemas.microsoft.com/office/drawing/2014/main" id="{1EA284E3-9382-044A-AB98-3911B77D0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2981"/>
              <a:ext cx="364" cy="375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f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34" name="Oval 136">
              <a:extLst>
                <a:ext uri="{FF2B5EF4-FFF2-40B4-BE49-F238E27FC236}">
                  <a16:creationId xmlns:a16="http://schemas.microsoft.com/office/drawing/2014/main" id="{29A20928-83D8-1B48-AED8-4C76A51E2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3452"/>
              <a:ext cx="369" cy="3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g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35" name="Oval 135">
              <a:extLst>
                <a:ext uri="{FF2B5EF4-FFF2-40B4-BE49-F238E27FC236}">
                  <a16:creationId xmlns:a16="http://schemas.microsoft.com/office/drawing/2014/main" id="{0B9E0667-44DB-D646-A620-4AE80AF40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3452"/>
              <a:ext cx="370" cy="3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36" name="Oval 134">
              <a:extLst>
                <a:ext uri="{FF2B5EF4-FFF2-40B4-BE49-F238E27FC236}">
                  <a16:creationId xmlns:a16="http://schemas.microsoft.com/office/drawing/2014/main" id="{CDC1C6CA-1531-4B4A-941E-8A7847A9F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2041"/>
              <a:ext cx="367" cy="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37" name="Oval 133">
              <a:extLst>
                <a:ext uri="{FF2B5EF4-FFF2-40B4-BE49-F238E27FC236}">
                  <a16:creationId xmlns:a16="http://schemas.microsoft.com/office/drawing/2014/main" id="{CE09DB6E-E792-AE4F-8BB5-2D054AE60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2041"/>
              <a:ext cx="367" cy="3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38" name="Oval 132">
              <a:extLst>
                <a:ext uri="{FF2B5EF4-FFF2-40B4-BE49-F238E27FC236}">
                  <a16:creationId xmlns:a16="http://schemas.microsoft.com/office/drawing/2014/main" id="{779A70B0-B7C4-4747-AF55-5B0BCD782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2981"/>
              <a:ext cx="367" cy="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39" name="Oval 131">
              <a:extLst>
                <a:ext uri="{FF2B5EF4-FFF2-40B4-BE49-F238E27FC236}">
                  <a16:creationId xmlns:a16="http://schemas.microsoft.com/office/drawing/2014/main" id="{12A801D1-F7ED-3948-BA21-7B9D2AB4D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2510"/>
              <a:ext cx="368" cy="3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40" name="Oval 130">
              <a:extLst>
                <a:ext uri="{FF2B5EF4-FFF2-40B4-BE49-F238E27FC236}">
                  <a16:creationId xmlns:a16="http://schemas.microsoft.com/office/drawing/2014/main" id="{CC9AA793-4A48-0E4F-A76E-076EBBBE3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2510"/>
              <a:ext cx="365" cy="3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41" name="Oval 129">
              <a:extLst>
                <a:ext uri="{FF2B5EF4-FFF2-40B4-BE49-F238E27FC236}">
                  <a16:creationId xmlns:a16="http://schemas.microsoft.com/office/drawing/2014/main" id="{D681FDA0-7227-654D-879B-FCE82BC24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2510"/>
              <a:ext cx="367" cy="3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42" name="Oval 128">
              <a:extLst>
                <a:ext uri="{FF2B5EF4-FFF2-40B4-BE49-F238E27FC236}">
                  <a16:creationId xmlns:a16="http://schemas.microsoft.com/office/drawing/2014/main" id="{7B637EE8-3C55-C242-944A-2C5A9FB17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3452"/>
              <a:ext cx="366" cy="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43" name="Oval 127">
              <a:extLst>
                <a:ext uri="{FF2B5EF4-FFF2-40B4-BE49-F238E27FC236}">
                  <a16:creationId xmlns:a16="http://schemas.microsoft.com/office/drawing/2014/main" id="{BA5F2A59-6543-F44D-BE85-3E083EBC6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3452"/>
              <a:ext cx="368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44" name="Oval 126">
              <a:extLst>
                <a:ext uri="{FF2B5EF4-FFF2-40B4-BE49-F238E27FC236}">
                  <a16:creationId xmlns:a16="http://schemas.microsoft.com/office/drawing/2014/main" id="{A229D410-CC21-9245-A3B2-08D383E76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" y="2043"/>
              <a:ext cx="369" cy="3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45" name="Oval 125">
              <a:extLst>
                <a:ext uri="{FF2B5EF4-FFF2-40B4-BE49-F238E27FC236}">
                  <a16:creationId xmlns:a16="http://schemas.microsoft.com/office/drawing/2014/main" id="{C2B2CC58-5CEE-3D4D-AEF2-0DB3FE1A4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7" y="2043"/>
              <a:ext cx="369" cy="3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46" name="Oval 124">
              <a:extLst>
                <a:ext uri="{FF2B5EF4-FFF2-40B4-BE49-F238E27FC236}">
                  <a16:creationId xmlns:a16="http://schemas.microsoft.com/office/drawing/2014/main" id="{82A303E6-EC9C-8B4C-96CC-FDD18106C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2982"/>
              <a:ext cx="368" cy="37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47" name="Oval 123">
              <a:extLst>
                <a:ext uri="{FF2B5EF4-FFF2-40B4-BE49-F238E27FC236}">
                  <a16:creationId xmlns:a16="http://schemas.microsoft.com/office/drawing/2014/main" id="{E3FFEF05-01EE-304E-8DA1-EBA34F1BA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" y="2982"/>
              <a:ext cx="367" cy="377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48" name="Oval 122">
              <a:extLst>
                <a:ext uri="{FF2B5EF4-FFF2-40B4-BE49-F238E27FC236}">
                  <a16:creationId xmlns:a16="http://schemas.microsoft.com/office/drawing/2014/main" id="{06C8015D-2CB2-C04B-B5BF-155B48163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9" y="2512"/>
              <a:ext cx="363" cy="377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f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49" name="Oval 121">
              <a:extLst>
                <a:ext uri="{FF2B5EF4-FFF2-40B4-BE49-F238E27FC236}">
                  <a16:creationId xmlns:a16="http://schemas.microsoft.com/office/drawing/2014/main" id="{7318E227-6661-C045-AA79-ED99D37C5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" y="3452"/>
              <a:ext cx="368" cy="3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g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50" name="Oval 120">
              <a:extLst>
                <a:ext uri="{FF2B5EF4-FFF2-40B4-BE49-F238E27FC236}">
                  <a16:creationId xmlns:a16="http://schemas.microsoft.com/office/drawing/2014/main" id="{5F54C1BA-2961-0D41-BE7D-0CF16424E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9" y="3452"/>
              <a:ext cx="370" cy="3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51" name="Oval 119">
              <a:extLst>
                <a:ext uri="{FF2B5EF4-FFF2-40B4-BE49-F238E27FC236}">
                  <a16:creationId xmlns:a16="http://schemas.microsoft.com/office/drawing/2014/main" id="{720547A9-8C94-874D-8192-B0A8BE6AE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2043"/>
              <a:ext cx="368" cy="3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52" name="Oval 118">
              <a:extLst>
                <a:ext uri="{FF2B5EF4-FFF2-40B4-BE49-F238E27FC236}">
                  <a16:creationId xmlns:a16="http://schemas.microsoft.com/office/drawing/2014/main" id="{3B945807-2857-8E4F-B3C1-E381B702D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9" y="2042"/>
              <a:ext cx="365" cy="3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53" name="Oval 117">
              <a:extLst>
                <a:ext uri="{FF2B5EF4-FFF2-40B4-BE49-F238E27FC236}">
                  <a16:creationId xmlns:a16="http://schemas.microsoft.com/office/drawing/2014/main" id="{9A291BF8-6776-CD46-ABF9-75C197496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7" y="2513"/>
              <a:ext cx="367" cy="3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54" name="Oval 116">
              <a:extLst>
                <a:ext uri="{FF2B5EF4-FFF2-40B4-BE49-F238E27FC236}">
                  <a16:creationId xmlns:a16="http://schemas.microsoft.com/office/drawing/2014/main" id="{ECD12918-2A92-E446-BB27-D03F6D6CD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9" y="2982"/>
              <a:ext cx="367" cy="3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55" name="Oval 115">
              <a:extLst>
                <a:ext uri="{FF2B5EF4-FFF2-40B4-BE49-F238E27FC236}">
                  <a16:creationId xmlns:a16="http://schemas.microsoft.com/office/drawing/2014/main" id="{46581759-C8FD-3C44-876E-01089911D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2512"/>
              <a:ext cx="365" cy="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56" name="Oval 114">
              <a:extLst>
                <a:ext uri="{FF2B5EF4-FFF2-40B4-BE49-F238E27FC236}">
                  <a16:creationId xmlns:a16="http://schemas.microsoft.com/office/drawing/2014/main" id="{A2969180-7CD1-FE4E-A96E-1535D2476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4" y="2512"/>
              <a:ext cx="368" cy="3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57" name="Oval 113">
              <a:extLst>
                <a:ext uri="{FF2B5EF4-FFF2-40B4-BE49-F238E27FC236}">
                  <a16:creationId xmlns:a16="http://schemas.microsoft.com/office/drawing/2014/main" id="{A521CB3C-7594-3B41-A1AF-B18F1B955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3452"/>
              <a:ext cx="365" cy="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58" name="Oval 112">
              <a:extLst>
                <a:ext uri="{FF2B5EF4-FFF2-40B4-BE49-F238E27FC236}">
                  <a16:creationId xmlns:a16="http://schemas.microsoft.com/office/drawing/2014/main" id="{7F90CC0C-5F96-A040-A80D-53DB7C300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7" y="3452"/>
              <a:ext cx="367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59" name="Oval 111">
              <a:extLst>
                <a:ext uri="{FF2B5EF4-FFF2-40B4-BE49-F238E27FC236}">
                  <a16:creationId xmlns:a16="http://schemas.microsoft.com/office/drawing/2014/main" id="{936DC45E-A30E-5640-BDBF-003E3E0F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7" y="2982"/>
              <a:ext cx="368" cy="3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60" name="Oval 110">
              <a:extLst>
                <a:ext uri="{FF2B5EF4-FFF2-40B4-BE49-F238E27FC236}">
                  <a16:creationId xmlns:a16="http://schemas.microsoft.com/office/drawing/2014/main" id="{DFB1A7AE-971E-4842-91AF-9D8F55A4C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5" y="2043"/>
              <a:ext cx="368" cy="37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61" name="Oval 109">
              <a:extLst>
                <a:ext uri="{FF2B5EF4-FFF2-40B4-BE49-F238E27FC236}">
                  <a16:creationId xmlns:a16="http://schemas.microsoft.com/office/drawing/2014/main" id="{59F52339-CD19-F245-847C-6B0C1CDE8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5" y="2513"/>
              <a:ext cx="369" cy="37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62" name="Oval 108">
              <a:extLst>
                <a:ext uri="{FF2B5EF4-FFF2-40B4-BE49-F238E27FC236}">
                  <a16:creationId xmlns:a16="http://schemas.microsoft.com/office/drawing/2014/main" id="{9A818F12-F92B-D547-B068-ADBA9BEA8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" y="2513"/>
              <a:ext cx="367" cy="37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63" name="Oval 107">
              <a:extLst>
                <a:ext uri="{FF2B5EF4-FFF2-40B4-BE49-F238E27FC236}">
                  <a16:creationId xmlns:a16="http://schemas.microsoft.com/office/drawing/2014/main" id="{90A4756B-5109-984C-B1A1-8846EDBA6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" y="2513"/>
              <a:ext cx="367" cy="378"/>
            </a:xfrm>
            <a:prstGeom prst="ellipse">
              <a:avLst/>
            </a:prstGeom>
            <a:solidFill>
              <a:srgbClr val="00CCFF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64" name="Oval 106">
              <a:extLst>
                <a:ext uri="{FF2B5EF4-FFF2-40B4-BE49-F238E27FC236}">
                  <a16:creationId xmlns:a16="http://schemas.microsoft.com/office/drawing/2014/main" id="{AD47389A-3EB5-214E-8690-AB688937F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6" y="2043"/>
              <a:ext cx="364" cy="376"/>
            </a:xfrm>
            <a:prstGeom prst="ellipse">
              <a:avLst/>
            </a:prstGeom>
            <a:solidFill>
              <a:srgbClr val="CC99FF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f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65" name="Oval 105">
              <a:extLst>
                <a:ext uri="{FF2B5EF4-FFF2-40B4-BE49-F238E27FC236}">
                  <a16:creationId xmlns:a16="http://schemas.microsoft.com/office/drawing/2014/main" id="{0097CECE-A7AC-134D-ABD1-221C27807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5" y="3452"/>
              <a:ext cx="368" cy="3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g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66" name="Oval 104">
              <a:extLst>
                <a:ext uri="{FF2B5EF4-FFF2-40B4-BE49-F238E27FC236}">
                  <a16:creationId xmlns:a16="http://schemas.microsoft.com/office/drawing/2014/main" id="{F37C1280-0431-764C-AB32-D04AFE138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6" y="2982"/>
              <a:ext cx="370" cy="376"/>
            </a:xfrm>
            <a:prstGeom prst="ellipse">
              <a:avLst/>
            </a:prstGeom>
            <a:solidFill>
              <a:srgbClr val="C0C0C0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67" name="Oval 103">
              <a:extLst>
                <a:ext uri="{FF2B5EF4-FFF2-40B4-BE49-F238E27FC236}">
                  <a16:creationId xmlns:a16="http://schemas.microsoft.com/office/drawing/2014/main" id="{0FE5EA2B-B515-8840-A9AF-DABE7A262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" y="2042"/>
              <a:ext cx="367" cy="3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68" name="Oval 102">
              <a:extLst>
                <a:ext uri="{FF2B5EF4-FFF2-40B4-BE49-F238E27FC236}">
                  <a16:creationId xmlns:a16="http://schemas.microsoft.com/office/drawing/2014/main" id="{CB6C668D-546A-3D42-8C3F-C3DBD365E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6" y="2513"/>
              <a:ext cx="367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69" name="Oval 101">
              <a:extLst>
                <a:ext uri="{FF2B5EF4-FFF2-40B4-BE49-F238E27FC236}">
                  <a16:creationId xmlns:a16="http://schemas.microsoft.com/office/drawing/2014/main" id="{E1111D51-25C9-844D-8911-7A009128D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" y="2982"/>
              <a:ext cx="369" cy="3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70" name="Oval 100">
              <a:extLst>
                <a:ext uri="{FF2B5EF4-FFF2-40B4-BE49-F238E27FC236}">
                  <a16:creationId xmlns:a16="http://schemas.microsoft.com/office/drawing/2014/main" id="{CC87D769-8E55-3143-95BF-030C9B9B2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6" y="3452"/>
              <a:ext cx="369" cy="3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71" name="Oval 99">
              <a:extLst>
                <a:ext uri="{FF2B5EF4-FFF2-40B4-BE49-F238E27FC236}">
                  <a16:creationId xmlns:a16="http://schemas.microsoft.com/office/drawing/2014/main" id="{92C896B6-6377-B74E-BD33-2231FF4BB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" y="2043"/>
              <a:ext cx="364" cy="3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72" name="Oval 98">
              <a:extLst>
                <a:ext uri="{FF2B5EF4-FFF2-40B4-BE49-F238E27FC236}">
                  <a16:creationId xmlns:a16="http://schemas.microsoft.com/office/drawing/2014/main" id="{84204C3F-987A-3744-9304-F64662BCF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" y="2982"/>
              <a:ext cx="367" cy="3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73" name="Oval 97">
              <a:extLst>
                <a:ext uri="{FF2B5EF4-FFF2-40B4-BE49-F238E27FC236}">
                  <a16:creationId xmlns:a16="http://schemas.microsoft.com/office/drawing/2014/main" id="{14E84398-FF88-6E42-83D2-D307061AB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" y="3452"/>
              <a:ext cx="364" cy="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74" name="Oval 96">
              <a:extLst>
                <a:ext uri="{FF2B5EF4-FFF2-40B4-BE49-F238E27FC236}">
                  <a16:creationId xmlns:a16="http://schemas.microsoft.com/office/drawing/2014/main" id="{93380D96-C2C1-D94F-BA85-9062693C2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" y="3452"/>
              <a:ext cx="368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75" name="Oval 95">
              <a:extLst>
                <a:ext uri="{FF2B5EF4-FFF2-40B4-BE49-F238E27FC236}">
                  <a16:creationId xmlns:a16="http://schemas.microsoft.com/office/drawing/2014/main" id="{3933E55B-9A71-D64C-8D24-EE2278C48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" y="2981"/>
              <a:ext cx="368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76" name="Oval 94">
              <a:extLst>
                <a:ext uri="{FF2B5EF4-FFF2-40B4-BE49-F238E27FC236}">
                  <a16:creationId xmlns:a16="http://schemas.microsoft.com/office/drawing/2014/main" id="{140ED6BD-64CA-F147-87C3-ACE64D3F8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8" y="4298"/>
              <a:ext cx="368" cy="37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77" name="Oval 93">
              <a:extLst>
                <a:ext uri="{FF2B5EF4-FFF2-40B4-BE49-F238E27FC236}">
                  <a16:creationId xmlns:a16="http://schemas.microsoft.com/office/drawing/2014/main" id="{022D1A96-4317-3B4B-888A-9F8B0736A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6" y="5238"/>
              <a:ext cx="369" cy="3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78" name="Oval 92">
              <a:extLst>
                <a:ext uri="{FF2B5EF4-FFF2-40B4-BE49-F238E27FC236}">
                  <a16:creationId xmlns:a16="http://schemas.microsoft.com/office/drawing/2014/main" id="{ABB51C89-9277-D94C-9CFB-EDDA0316E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" y="4298"/>
              <a:ext cx="367" cy="378"/>
            </a:xfrm>
            <a:prstGeom prst="ellipse">
              <a:avLst/>
            </a:prstGeom>
            <a:solidFill>
              <a:srgbClr val="FF9900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79" name="Oval 91">
              <a:extLst>
                <a:ext uri="{FF2B5EF4-FFF2-40B4-BE49-F238E27FC236}">
                  <a16:creationId xmlns:a16="http://schemas.microsoft.com/office/drawing/2014/main" id="{97A718A7-54DC-4546-99F5-9EB08DFAC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8" y="5706"/>
              <a:ext cx="368" cy="378"/>
            </a:xfrm>
            <a:prstGeom prst="ellipse">
              <a:avLst/>
            </a:prstGeom>
            <a:solidFill>
              <a:srgbClr val="FF00FF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g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80" name="Oval 90">
              <a:extLst>
                <a:ext uri="{FF2B5EF4-FFF2-40B4-BE49-F238E27FC236}">
                  <a16:creationId xmlns:a16="http://schemas.microsoft.com/office/drawing/2014/main" id="{3FB9252C-81A2-2A40-A093-6949A04F8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6" y="4298"/>
              <a:ext cx="366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81" name="Oval 89">
              <a:extLst>
                <a:ext uri="{FF2B5EF4-FFF2-40B4-BE49-F238E27FC236}">
                  <a16:creationId xmlns:a16="http://schemas.microsoft.com/office/drawing/2014/main" id="{41AFC4A7-3D31-374A-9606-9AB323B0B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6" y="4767"/>
              <a:ext cx="368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82" name="Oval 88">
              <a:extLst>
                <a:ext uri="{FF2B5EF4-FFF2-40B4-BE49-F238E27FC236}">
                  <a16:creationId xmlns:a16="http://schemas.microsoft.com/office/drawing/2014/main" id="{947D554E-EB18-7442-B26C-F2B17D365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5" y="5237"/>
              <a:ext cx="369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83" name="Oval 87">
              <a:extLst>
                <a:ext uri="{FF2B5EF4-FFF2-40B4-BE49-F238E27FC236}">
                  <a16:creationId xmlns:a16="http://schemas.microsoft.com/office/drawing/2014/main" id="{C962C642-3698-FE44-8F38-7A2B7E5D1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8" y="5238"/>
              <a:ext cx="370" cy="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84" name="Oval 86">
              <a:extLst>
                <a:ext uri="{FF2B5EF4-FFF2-40B4-BE49-F238E27FC236}">
                  <a16:creationId xmlns:a16="http://schemas.microsoft.com/office/drawing/2014/main" id="{3D74B940-CE7E-5D4B-B2BC-7BBC17B91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5" y="4297"/>
              <a:ext cx="364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85" name="Oval 85">
              <a:extLst>
                <a:ext uri="{FF2B5EF4-FFF2-40B4-BE49-F238E27FC236}">
                  <a16:creationId xmlns:a16="http://schemas.microsoft.com/office/drawing/2014/main" id="{D9B634AC-DACE-B048-BC15-B63FF8C0C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" y="5237"/>
              <a:ext cx="367" cy="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86" name="Oval 84">
              <a:extLst>
                <a:ext uri="{FF2B5EF4-FFF2-40B4-BE49-F238E27FC236}">
                  <a16:creationId xmlns:a16="http://schemas.microsoft.com/office/drawing/2014/main" id="{70A4332E-0B43-F045-BDCA-C5F59F49B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4" y="5706"/>
              <a:ext cx="364" cy="3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87" name="Oval 83">
              <a:extLst>
                <a:ext uri="{FF2B5EF4-FFF2-40B4-BE49-F238E27FC236}">
                  <a16:creationId xmlns:a16="http://schemas.microsoft.com/office/drawing/2014/main" id="{4AEA6C8A-001B-6047-9B86-749DE7900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5" y="5706"/>
              <a:ext cx="367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88" name="Oval 82">
              <a:extLst>
                <a:ext uri="{FF2B5EF4-FFF2-40B4-BE49-F238E27FC236}">
                  <a16:creationId xmlns:a16="http://schemas.microsoft.com/office/drawing/2014/main" id="{0376CFF3-70BB-EF4B-8207-E38F3F37F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5" y="4767"/>
              <a:ext cx="369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89" name="Oval 81">
              <a:extLst>
                <a:ext uri="{FF2B5EF4-FFF2-40B4-BE49-F238E27FC236}">
                  <a16:creationId xmlns:a16="http://schemas.microsoft.com/office/drawing/2014/main" id="{3D9516D9-9F06-3D43-B80E-884979A2A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6" y="5706"/>
              <a:ext cx="370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90" name="Oval 80">
              <a:extLst>
                <a:ext uri="{FF2B5EF4-FFF2-40B4-BE49-F238E27FC236}">
                  <a16:creationId xmlns:a16="http://schemas.microsoft.com/office/drawing/2014/main" id="{38367ED8-196A-1740-A944-AF066F3D6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" y="4767"/>
              <a:ext cx="370" cy="3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91" name="Oval 79">
              <a:extLst>
                <a:ext uri="{FF2B5EF4-FFF2-40B4-BE49-F238E27FC236}">
                  <a16:creationId xmlns:a16="http://schemas.microsoft.com/office/drawing/2014/main" id="{B2BD038C-6958-144E-82FC-4CF7E6A9C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8" y="4767"/>
              <a:ext cx="370" cy="3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92" name="Oval 78">
              <a:extLst>
                <a:ext uri="{FF2B5EF4-FFF2-40B4-BE49-F238E27FC236}">
                  <a16:creationId xmlns:a16="http://schemas.microsoft.com/office/drawing/2014/main" id="{80C52064-29AC-CB4C-990D-6BF1A7E0D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" y="4767"/>
              <a:ext cx="367" cy="378"/>
            </a:xfrm>
            <a:prstGeom prst="ellipse">
              <a:avLst/>
            </a:prstGeom>
            <a:solidFill>
              <a:srgbClr val="FFFF00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93" name="Oval 77">
              <a:extLst>
                <a:ext uri="{FF2B5EF4-FFF2-40B4-BE49-F238E27FC236}">
                  <a16:creationId xmlns:a16="http://schemas.microsoft.com/office/drawing/2014/main" id="{D4325909-8A15-F140-9E3E-8AF000ABD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7" y="5706"/>
              <a:ext cx="370" cy="378"/>
            </a:xfrm>
            <a:prstGeom prst="ellipse">
              <a:avLst/>
            </a:prstGeom>
            <a:solidFill>
              <a:srgbClr val="FF0000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894" name="Oval 76">
              <a:extLst>
                <a:ext uri="{FF2B5EF4-FFF2-40B4-BE49-F238E27FC236}">
                  <a16:creationId xmlns:a16="http://schemas.microsoft.com/office/drawing/2014/main" id="{CD5C2F0B-E129-6E46-A2E0-7F2C9C873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7" y="4298"/>
              <a:ext cx="367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95" name="Oval 75">
              <a:extLst>
                <a:ext uri="{FF2B5EF4-FFF2-40B4-BE49-F238E27FC236}">
                  <a16:creationId xmlns:a16="http://schemas.microsoft.com/office/drawing/2014/main" id="{B297A985-98CE-6A43-84F2-151DBA9CB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7" y="4767"/>
              <a:ext cx="367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96" name="Oval 74">
              <a:extLst>
                <a:ext uri="{FF2B5EF4-FFF2-40B4-BE49-F238E27FC236}">
                  <a16:creationId xmlns:a16="http://schemas.microsoft.com/office/drawing/2014/main" id="{E35CEB84-FB94-F74D-8A5E-78DC16400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" y="5235"/>
              <a:ext cx="368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97" name="Oval 73">
              <a:extLst>
                <a:ext uri="{FF2B5EF4-FFF2-40B4-BE49-F238E27FC236}">
                  <a16:creationId xmlns:a16="http://schemas.microsoft.com/office/drawing/2014/main" id="{586CD8EF-32F5-AD49-BD4F-5BA1E1169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" y="5238"/>
              <a:ext cx="370" cy="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98" name="Oval 72">
              <a:extLst>
                <a:ext uri="{FF2B5EF4-FFF2-40B4-BE49-F238E27FC236}">
                  <a16:creationId xmlns:a16="http://schemas.microsoft.com/office/drawing/2014/main" id="{646DC3D3-6EFC-9841-BCBC-E5531E775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" y="4298"/>
              <a:ext cx="364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899" name="Oval 71">
              <a:extLst>
                <a:ext uri="{FF2B5EF4-FFF2-40B4-BE49-F238E27FC236}">
                  <a16:creationId xmlns:a16="http://schemas.microsoft.com/office/drawing/2014/main" id="{025D43D3-0090-ED41-973A-89B830884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5235"/>
              <a:ext cx="367" cy="3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00" name="Oval 70">
              <a:extLst>
                <a:ext uri="{FF2B5EF4-FFF2-40B4-BE49-F238E27FC236}">
                  <a16:creationId xmlns:a16="http://schemas.microsoft.com/office/drawing/2014/main" id="{CC10426E-8113-904C-A438-07F9396CB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5706"/>
              <a:ext cx="366" cy="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01" name="Oval 69">
              <a:extLst>
                <a:ext uri="{FF2B5EF4-FFF2-40B4-BE49-F238E27FC236}">
                  <a16:creationId xmlns:a16="http://schemas.microsoft.com/office/drawing/2014/main" id="{5B2E655E-FDEB-924A-945D-F5E8C0536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" y="5706"/>
              <a:ext cx="368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02" name="Oval 68">
              <a:extLst>
                <a:ext uri="{FF2B5EF4-FFF2-40B4-BE49-F238E27FC236}">
                  <a16:creationId xmlns:a16="http://schemas.microsoft.com/office/drawing/2014/main" id="{5C27342B-9902-1D42-84B0-E4C5BF1C9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4" y="4767"/>
              <a:ext cx="370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03" name="Oval 67">
              <a:extLst>
                <a:ext uri="{FF2B5EF4-FFF2-40B4-BE49-F238E27FC236}">
                  <a16:creationId xmlns:a16="http://schemas.microsoft.com/office/drawing/2014/main" id="{83418672-3A75-2D4F-8E9F-23B658A4B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" y="5706"/>
              <a:ext cx="370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04" name="Oval 66">
              <a:extLst>
                <a:ext uri="{FF2B5EF4-FFF2-40B4-BE49-F238E27FC236}">
                  <a16:creationId xmlns:a16="http://schemas.microsoft.com/office/drawing/2014/main" id="{17AEB0DD-C4C2-F74A-81F0-95DC08B92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4767"/>
              <a:ext cx="370" cy="3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05" name="Oval 65">
              <a:extLst>
                <a:ext uri="{FF2B5EF4-FFF2-40B4-BE49-F238E27FC236}">
                  <a16:creationId xmlns:a16="http://schemas.microsoft.com/office/drawing/2014/main" id="{05372010-4A46-9646-A0E0-6B5BF90F1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7" y="5238"/>
              <a:ext cx="370" cy="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06" name="Oval 64">
              <a:extLst>
                <a:ext uri="{FF2B5EF4-FFF2-40B4-BE49-F238E27FC236}">
                  <a16:creationId xmlns:a16="http://schemas.microsoft.com/office/drawing/2014/main" id="{02283695-F23A-E343-A348-4C52216B1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" y="4298"/>
              <a:ext cx="370" cy="3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07" name="Oval 63">
              <a:extLst>
                <a:ext uri="{FF2B5EF4-FFF2-40B4-BE49-F238E27FC236}">
                  <a16:creationId xmlns:a16="http://schemas.microsoft.com/office/drawing/2014/main" id="{7CDA092B-0970-8D45-BC65-780D52B79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4297"/>
              <a:ext cx="369" cy="3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08" name="Text Box 62">
              <a:extLst>
                <a:ext uri="{FF2B5EF4-FFF2-40B4-BE49-F238E27FC236}">
                  <a16:creationId xmlns:a16="http://schemas.microsoft.com/office/drawing/2014/main" id="{6C2032FE-C2C2-F94F-B54E-EFC58E4A2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9" y="3827"/>
              <a:ext cx="1569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ea typeface="Times New Roman" panose="02020603050405020304" pitchFamily="18" charset="0"/>
                  <a:cs typeface="Arial" panose="020B0604020202020204" pitchFamily="34" charset="0"/>
                </a:rPr>
                <a:t>Source nodes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909" name="Oval 61">
              <a:extLst>
                <a:ext uri="{FF2B5EF4-FFF2-40B4-BE49-F238E27FC236}">
                  <a16:creationId xmlns:a16="http://schemas.microsoft.com/office/drawing/2014/main" id="{38C05294-6151-C944-B605-182FDFE84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4767"/>
              <a:ext cx="368" cy="3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a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910" name="Oval 60">
              <a:extLst>
                <a:ext uri="{FF2B5EF4-FFF2-40B4-BE49-F238E27FC236}">
                  <a16:creationId xmlns:a16="http://schemas.microsoft.com/office/drawing/2014/main" id="{2E62B915-F7AE-7F41-8BA4-78391B294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5706"/>
              <a:ext cx="369" cy="3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911" name="Oval 59">
              <a:extLst>
                <a:ext uri="{FF2B5EF4-FFF2-40B4-BE49-F238E27FC236}">
                  <a16:creationId xmlns:a16="http://schemas.microsoft.com/office/drawing/2014/main" id="{5ECF560B-7218-B640-A41F-2581884FA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4297"/>
              <a:ext cx="369" cy="37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912" name="Oval 58">
              <a:extLst>
                <a:ext uri="{FF2B5EF4-FFF2-40B4-BE49-F238E27FC236}">
                  <a16:creationId xmlns:a16="http://schemas.microsoft.com/office/drawing/2014/main" id="{8215A817-25C3-6445-B939-D10D9BEE3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4297"/>
              <a:ext cx="367" cy="37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913" name="Oval 57">
              <a:extLst>
                <a:ext uri="{FF2B5EF4-FFF2-40B4-BE49-F238E27FC236}">
                  <a16:creationId xmlns:a16="http://schemas.microsoft.com/office/drawing/2014/main" id="{F23F1E28-8C3C-194A-9652-54A4FC9B9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4767"/>
              <a:ext cx="368" cy="375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e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914" name="Oval 56">
              <a:extLst>
                <a:ext uri="{FF2B5EF4-FFF2-40B4-BE49-F238E27FC236}">
                  <a16:creationId xmlns:a16="http://schemas.microsoft.com/office/drawing/2014/main" id="{65EAAC0B-CFA9-A844-BF5E-C1F7A3242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4297"/>
              <a:ext cx="365" cy="373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f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915" name="Oval 55">
              <a:extLst>
                <a:ext uri="{FF2B5EF4-FFF2-40B4-BE49-F238E27FC236}">
                  <a16:creationId xmlns:a16="http://schemas.microsoft.com/office/drawing/2014/main" id="{B437E591-D0D3-094D-9A67-B7277C97E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5706"/>
              <a:ext cx="368" cy="3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g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916" name="Oval 54">
              <a:extLst>
                <a:ext uri="{FF2B5EF4-FFF2-40B4-BE49-F238E27FC236}">
                  <a16:creationId xmlns:a16="http://schemas.microsoft.com/office/drawing/2014/main" id="{50133481-C59E-0843-A868-1DDEE6306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5236"/>
              <a:ext cx="370" cy="37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h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917" name="Oval 53">
              <a:extLst>
                <a:ext uri="{FF2B5EF4-FFF2-40B4-BE49-F238E27FC236}">
                  <a16:creationId xmlns:a16="http://schemas.microsoft.com/office/drawing/2014/main" id="{0E3EE7B1-6679-D84C-8B5D-2E991C4E1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5236"/>
              <a:ext cx="367" cy="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18" name="Oval 52">
              <a:extLst>
                <a:ext uri="{FF2B5EF4-FFF2-40B4-BE49-F238E27FC236}">
                  <a16:creationId xmlns:a16="http://schemas.microsoft.com/office/drawing/2014/main" id="{22DD187E-1956-A648-9E75-BAE833CB3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" y="4767"/>
              <a:ext cx="369" cy="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19" name="Oval 51">
              <a:extLst>
                <a:ext uri="{FF2B5EF4-FFF2-40B4-BE49-F238E27FC236}">
                  <a16:creationId xmlns:a16="http://schemas.microsoft.com/office/drawing/2014/main" id="{7538972B-8B41-AE4F-8656-79C2F99B1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5235"/>
              <a:ext cx="367" cy="37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20" name="Oval 50">
              <a:extLst>
                <a:ext uri="{FF2B5EF4-FFF2-40B4-BE49-F238E27FC236}">
                  <a16:creationId xmlns:a16="http://schemas.microsoft.com/office/drawing/2014/main" id="{D6EE0FFE-ED72-634A-AB3D-FF35C85E6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5236"/>
              <a:ext cx="368" cy="3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21" name="Oval 49">
              <a:extLst>
                <a:ext uri="{FF2B5EF4-FFF2-40B4-BE49-F238E27FC236}">
                  <a16:creationId xmlns:a16="http://schemas.microsoft.com/office/drawing/2014/main" id="{9264188C-53BA-F24B-99C0-6F2CE39D2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" y="4763"/>
              <a:ext cx="365" cy="3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22" name="Oval 48">
              <a:extLst>
                <a:ext uri="{FF2B5EF4-FFF2-40B4-BE49-F238E27FC236}">
                  <a16:creationId xmlns:a16="http://schemas.microsoft.com/office/drawing/2014/main" id="{94926AC2-BE4A-8145-B717-26BB02758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4297"/>
              <a:ext cx="365" cy="37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23" name="Oval 47">
              <a:extLst>
                <a:ext uri="{FF2B5EF4-FFF2-40B4-BE49-F238E27FC236}">
                  <a16:creationId xmlns:a16="http://schemas.microsoft.com/office/drawing/2014/main" id="{BF3CABE4-FCFD-2F44-AC70-7057C436F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5706"/>
              <a:ext cx="365" cy="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24" name="Oval 46">
              <a:extLst>
                <a:ext uri="{FF2B5EF4-FFF2-40B4-BE49-F238E27FC236}">
                  <a16:creationId xmlns:a16="http://schemas.microsoft.com/office/drawing/2014/main" id="{DF027A02-70BB-8B42-9CD4-1CB5A13F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5706"/>
              <a:ext cx="367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25" name="Text Box 45">
              <a:extLst>
                <a:ext uri="{FF2B5EF4-FFF2-40B4-BE49-F238E27FC236}">
                  <a16:creationId xmlns:a16="http://schemas.microsoft.com/office/drawing/2014/main" id="{BE02881A-09EF-5B49-9B9F-C2A7F9DF2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4" y="6082"/>
              <a:ext cx="1939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ea typeface="Times New Roman" panose="02020603050405020304" pitchFamily="18" charset="0"/>
                  <a:cs typeface="Arial" panose="020B0604020202020204" pitchFamily="34" charset="0"/>
                </a:rPr>
                <a:t>Destination nodes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926" name="AutoShape 44">
              <a:extLst>
                <a:ext uri="{FF2B5EF4-FFF2-40B4-BE49-F238E27FC236}">
                  <a16:creationId xmlns:a16="http://schemas.microsoft.com/office/drawing/2014/main" id="{0C15BB07-9F0A-E74C-9600-D20A713F9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2700"/>
              <a:ext cx="369" cy="50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27" name="AutoShape 43">
              <a:extLst>
                <a:ext uri="{FF2B5EF4-FFF2-40B4-BE49-F238E27FC236}">
                  <a16:creationId xmlns:a16="http://schemas.microsoft.com/office/drawing/2014/main" id="{1C6E2719-2D7B-A243-AFC4-5F9D223AE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0" y="2606"/>
              <a:ext cx="368" cy="50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28" name="AutoShape 42">
              <a:extLst>
                <a:ext uri="{FF2B5EF4-FFF2-40B4-BE49-F238E27FC236}">
                  <a16:creationId xmlns:a16="http://schemas.microsoft.com/office/drawing/2014/main" id="{C007E55C-7842-FD4C-B77B-C95D22E7C6E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03" y="4955"/>
              <a:ext cx="367" cy="50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29" name="AutoShape 41">
              <a:extLst>
                <a:ext uri="{FF2B5EF4-FFF2-40B4-BE49-F238E27FC236}">
                  <a16:creationId xmlns:a16="http://schemas.microsoft.com/office/drawing/2014/main" id="{E5DEB39D-2C6C-3347-A37A-DFAEC8A797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710" y="4955"/>
              <a:ext cx="367" cy="50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30" name="AutoShape 40">
              <a:extLst>
                <a:ext uri="{FF2B5EF4-FFF2-40B4-BE49-F238E27FC236}">
                  <a16:creationId xmlns:a16="http://schemas.microsoft.com/office/drawing/2014/main" id="{EFA799FE-64E6-854B-A284-B59EC147E6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925" y="3814"/>
              <a:ext cx="282" cy="4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34931" name="Line 39">
              <a:extLst>
                <a:ext uri="{FF2B5EF4-FFF2-40B4-BE49-F238E27FC236}">
                  <a16:creationId xmlns:a16="http://schemas.microsoft.com/office/drawing/2014/main" id="{4316674E-4292-C143-94CB-6BB988B5A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9" y="2231"/>
              <a:ext cx="2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2" name="Line 38">
              <a:extLst>
                <a:ext uri="{FF2B5EF4-FFF2-40B4-BE49-F238E27FC236}">
                  <a16:creationId xmlns:a16="http://schemas.microsoft.com/office/drawing/2014/main" id="{77ED2B65-6D68-6C4C-89C6-FE5FE9D0B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7" y="2231"/>
              <a:ext cx="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3" name="Line 37">
              <a:extLst>
                <a:ext uri="{FF2B5EF4-FFF2-40B4-BE49-F238E27FC236}">
                  <a16:creationId xmlns:a16="http://schemas.microsoft.com/office/drawing/2014/main" id="{A886FADE-A95B-F642-A1E8-8ABB1D2AB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7" y="4485"/>
              <a:ext cx="1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4" name="Line 36">
              <a:extLst>
                <a:ext uri="{FF2B5EF4-FFF2-40B4-BE49-F238E27FC236}">
                  <a16:creationId xmlns:a16="http://schemas.microsoft.com/office/drawing/2014/main" id="{09FC7915-FF12-5E4E-A3CB-FF25ED17C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9" y="4485"/>
              <a:ext cx="1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5" name="Line 35">
              <a:extLst>
                <a:ext uri="{FF2B5EF4-FFF2-40B4-BE49-F238E27FC236}">
                  <a16:creationId xmlns:a16="http://schemas.microsoft.com/office/drawing/2014/main" id="{29424D27-A176-D14D-8807-880BBF8B6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3" y="4485"/>
              <a:ext cx="0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6" name="Line 34">
              <a:extLst>
                <a:ext uri="{FF2B5EF4-FFF2-40B4-BE49-F238E27FC236}">
                  <a16:creationId xmlns:a16="http://schemas.microsoft.com/office/drawing/2014/main" id="{CDEBA9C6-E876-C644-AE9B-A83A2736D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3" y="2231"/>
              <a:ext cx="1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7" name="Line 33">
              <a:extLst>
                <a:ext uri="{FF2B5EF4-FFF2-40B4-BE49-F238E27FC236}">
                  <a16:creationId xmlns:a16="http://schemas.microsoft.com/office/drawing/2014/main" id="{6B3DF600-74D7-844A-9789-7922693C6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8" y="2325"/>
              <a:ext cx="4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8" name="Line 32">
              <a:extLst>
                <a:ext uri="{FF2B5EF4-FFF2-40B4-BE49-F238E27FC236}">
                  <a16:creationId xmlns:a16="http://schemas.microsoft.com/office/drawing/2014/main" id="{4DA07364-AC44-0F4B-9C29-CB1061EFF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0" y="2325"/>
              <a:ext cx="0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9" name="Line 31">
              <a:extLst>
                <a:ext uri="{FF2B5EF4-FFF2-40B4-BE49-F238E27FC236}">
                  <a16:creationId xmlns:a16="http://schemas.microsoft.com/office/drawing/2014/main" id="{36393824-AEFB-3D48-900F-6ED92C22E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8" y="4579"/>
              <a:ext cx="4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0" name="Line 30">
              <a:extLst>
                <a:ext uri="{FF2B5EF4-FFF2-40B4-BE49-F238E27FC236}">
                  <a16:creationId xmlns:a16="http://schemas.microsoft.com/office/drawing/2014/main" id="{22527E19-8BE4-F747-85DC-99EAEE89F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0" y="4579"/>
              <a:ext cx="0" cy="6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1" name="Line 29">
              <a:extLst>
                <a:ext uri="{FF2B5EF4-FFF2-40B4-BE49-F238E27FC236}">
                  <a16:creationId xmlns:a16="http://schemas.microsoft.com/office/drawing/2014/main" id="{E4A2BC6D-05A5-4F41-A3E8-D91AED0DE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0" y="4579"/>
              <a:ext cx="4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2" name="Line 28">
              <a:extLst>
                <a:ext uri="{FF2B5EF4-FFF2-40B4-BE49-F238E27FC236}">
                  <a16:creationId xmlns:a16="http://schemas.microsoft.com/office/drawing/2014/main" id="{15BFAB9C-A45E-104F-9251-E9A97BB311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2" y="4579"/>
              <a:ext cx="0" cy="1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3" name="Line 27">
              <a:extLst>
                <a:ext uri="{FF2B5EF4-FFF2-40B4-BE49-F238E27FC236}">
                  <a16:creationId xmlns:a16="http://schemas.microsoft.com/office/drawing/2014/main" id="{D6A89971-6791-FB4A-9F82-F39C37B0A9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72" y="2513"/>
              <a:ext cx="0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4" name="Line 26">
              <a:extLst>
                <a:ext uri="{FF2B5EF4-FFF2-40B4-BE49-F238E27FC236}">
                  <a16:creationId xmlns:a16="http://schemas.microsoft.com/office/drawing/2014/main" id="{73D51367-F56B-6D47-A21E-AA8D8614F2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3" y="3170"/>
              <a:ext cx="1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5" name="Line 25">
              <a:extLst>
                <a:ext uri="{FF2B5EF4-FFF2-40B4-BE49-F238E27FC236}">
                  <a16:creationId xmlns:a16="http://schemas.microsoft.com/office/drawing/2014/main" id="{A566DA36-F99A-0B49-AAC9-864670557D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57" y="3170"/>
              <a:ext cx="4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6" name="Line 24">
              <a:extLst>
                <a:ext uri="{FF2B5EF4-FFF2-40B4-BE49-F238E27FC236}">
                  <a16:creationId xmlns:a16="http://schemas.microsoft.com/office/drawing/2014/main" id="{E8886186-6D94-894D-BE65-42981AD30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57" y="2888"/>
              <a:ext cx="0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7" name="Line 23">
              <a:extLst>
                <a:ext uri="{FF2B5EF4-FFF2-40B4-BE49-F238E27FC236}">
                  <a16:creationId xmlns:a16="http://schemas.microsoft.com/office/drawing/2014/main" id="{438C0BD0-A2F2-7E49-9B7A-54F6045AF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57" y="5424"/>
              <a:ext cx="4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8" name="Line 22">
              <a:extLst>
                <a:ext uri="{FF2B5EF4-FFF2-40B4-BE49-F238E27FC236}">
                  <a16:creationId xmlns:a16="http://schemas.microsoft.com/office/drawing/2014/main" id="{5478944D-6455-A24A-B96C-AC25AD07C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57" y="4673"/>
              <a:ext cx="0" cy="7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9" name="Line 21">
              <a:extLst>
                <a:ext uri="{FF2B5EF4-FFF2-40B4-BE49-F238E27FC236}">
                  <a16:creationId xmlns:a16="http://schemas.microsoft.com/office/drawing/2014/main" id="{1A3A015E-BFEF-CB43-A858-0EF094271F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95" y="3170"/>
              <a:ext cx="2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0" name="Line 20">
              <a:extLst>
                <a:ext uri="{FF2B5EF4-FFF2-40B4-BE49-F238E27FC236}">
                  <a16:creationId xmlns:a16="http://schemas.microsoft.com/office/drawing/2014/main" id="{F8C68840-E3D6-0D42-A629-1E5B5B702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8" y="3076"/>
              <a:ext cx="4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1" name="Line 19">
              <a:extLst>
                <a:ext uri="{FF2B5EF4-FFF2-40B4-BE49-F238E27FC236}">
                  <a16:creationId xmlns:a16="http://schemas.microsoft.com/office/drawing/2014/main" id="{2A972FBB-489C-5A4E-A945-13055EE7C4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18" y="2888"/>
              <a:ext cx="0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2" name="Line 18">
              <a:extLst>
                <a:ext uri="{FF2B5EF4-FFF2-40B4-BE49-F238E27FC236}">
                  <a16:creationId xmlns:a16="http://schemas.microsoft.com/office/drawing/2014/main" id="{7D0D7E67-8AD5-F648-9E85-DB89B3847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33" y="2888"/>
              <a:ext cx="0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3" name="Line 17">
              <a:extLst>
                <a:ext uri="{FF2B5EF4-FFF2-40B4-BE49-F238E27FC236}">
                  <a16:creationId xmlns:a16="http://schemas.microsoft.com/office/drawing/2014/main" id="{844F73E0-B9FC-D049-B413-B939AF19C2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41" y="2419"/>
              <a:ext cx="0" cy="6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4" name="Line 16">
              <a:extLst>
                <a:ext uri="{FF2B5EF4-FFF2-40B4-BE49-F238E27FC236}">
                  <a16:creationId xmlns:a16="http://schemas.microsoft.com/office/drawing/2014/main" id="{D8C0BEA0-F282-8244-82FD-E0DD44109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9" y="3640"/>
              <a:ext cx="2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5" name="Line 15">
              <a:extLst>
                <a:ext uri="{FF2B5EF4-FFF2-40B4-BE49-F238E27FC236}">
                  <a16:creationId xmlns:a16="http://schemas.microsoft.com/office/drawing/2014/main" id="{9A9CC253-96CA-3E4C-89BD-3C52B49DE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7" y="3640"/>
              <a:ext cx="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6" name="Line 14">
              <a:extLst>
                <a:ext uri="{FF2B5EF4-FFF2-40B4-BE49-F238E27FC236}">
                  <a16:creationId xmlns:a16="http://schemas.microsoft.com/office/drawing/2014/main" id="{E46926EB-0CBA-8D43-8081-3AFE17E04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7" y="5894"/>
              <a:ext cx="1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7" name="Line 13">
              <a:extLst>
                <a:ext uri="{FF2B5EF4-FFF2-40B4-BE49-F238E27FC236}">
                  <a16:creationId xmlns:a16="http://schemas.microsoft.com/office/drawing/2014/main" id="{A134D3F1-7FAE-214E-81A2-22603AAE6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2" y="3640"/>
              <a:ext cx="2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8" name="Line 12">
              <a:extLst>
                <a:ext uri="{FF2B5EF4-FFF2-40B4-BE49-F238E27FC236}">
                  <a16:creationId xmlns:a16="http://schemas.microsoft.com/office/drawing/2014/main" id="{703559A3-DA3A-D849-BEFA-5242087B2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2" y="3640"/>
              <a:ext cx="3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9" name="Line 11">
              <a:extLst>
                <a:ext uri="{FF2B5EF4-FFF2-40B4-BE49-F238E27FC236}">
                  <a16:creationId xmlns:a16="http://schemas.microsoft.com/office/drawing/2014/main" id="{79A91681-73DB-9244-907A-3F2AC7813D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41" y="3358"/>
              <a:ext cx="0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0" name="Oval 10">
              <a:extLst>
                <a:ext uri="{FF2B5EF4-FFF2-40B4-BE49-F238E27FC236}">
                  <a16:creationId xmlns:a16="http://schemas.microsoft.com/office/drawing/2014/main" id="{0FC52E9B-46B2-3A43-B732-D80448170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7" y="2137"/>
              <a:ext cx="368" cy="376"/>
            </a:xfrm>
            <a:prstGeom prst="ellipse">
              <a:avLst/>
            </a:prstGeom>
            <a:solidFill>
              <a:srgbClr val="00FF00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ea typeface="Times New Roman" panose="02020603050405020304" pitchFamily="18" charset="0"/>
                  <a:cs typeface="Arial" panose="020B0604020202020204" pitchFamily="34" charset="0"/>
                </a:rPr>
                <a:t>c</a:t>
              </a:r>
              <a:endParaRPr lang="en-US" altLang="en-US" sz="24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AF9EE5A-258C-DB45-8496-C18D1A9B6B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3711331-2C29-8B4E-B61C-EEB32661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35844" name="Slide Number Placeholder 5">
            <a:extLst>
              <a:ext uri="{FF2B5EF4-FFF2-40B4-BE49-F238E27FC236}">
                <a16:creationId xmlns:a16="http://schemas.microsoft.com/office/drawing/2014/main" id="{4B90038F-4EC2-8B4D-BA09-94A0F10E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07D4C0D4-024F-214C-A126-6D0DE77136A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/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CB767916-8F7A-D740-85E8-9766DE276C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Routing Operations Specific to Meshes</a:t>
            </a:r>
          </a:p>
        </p:txBody>
      </p:sp>
      <p:sp>
        <p:nvSpPr>
          <p:cNvPr id="35846" name="Rectangle 12">
            <a:extLst>
              <a:ext uri="{FF2B5EF4-FFF2-40B4-BE49-F238E27FC236}">
                <a16:creationId xmlns:a16="http://schemas.microsoft.com/office/drawing/2014/main" id="{DB8946C9-BD90-A445-80B2-DCA506F9B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5847" name="Text Box 27">
            <a:extLst>
              <a:ext uri="{FF2B5EF4-FFF2-40B4-BE49-F238E27FC236}">
                <a16:creationId xmlns:a16="http://schemas.microsoft.com/office/drawing/2014/main" id="{95ED798B-D519-F241-A992-BA8D2E27D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85825"/>
            <a:ext cx="4038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Data compaction or packing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Move scattered data elements to the smallest possible submesh (e.g., for problem size reduction)</a:t>
            </a:r>
          </a:p>
        </p:txBody>
      </p:sp>
      <p:sp>
        <p:nvSpPr>
          <p:cNvPr id="35848" name="Text Box 28">
            <a:extLst>
              <a:ext uri="{FF2B5EF4-FFF2-40B4-BE49-F238E27FC236}">
                <a16:creationId xmlns:a16="http://schemas.microsoft.com/office/drawing/2014/main" id="{BE8D8F34-671F-BD42-9BAC-8DF7206FD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4191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Random-access write (RAW)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Emulates one write step in PRAM (EREW vs CRCW)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Routing algorithm is critical</a:t>
            </a:r>
          </a:p>
        </p:txBody>
      </p:sp>
      <p:sp>
        <p:nvSpPr>
          <p:cNvPr id="35849" name="Text Box 29">
            <a:extLst>
              <a:ext uri="{FF2B5EF4-FFF2-40B4-BE49-F238E27FC236}">
                <a16:creationId xmlns:a16="http://schemas.microsoft.com/office/drawing/2014/main" id="{D605320D-F81B-8842-B05D-73F8A1A9D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00600"/>
            <a:ext cx="8458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Random-access read (RAR)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Can be performed as two RAWs: Write source addresses to destinations; write data back to sources (emulates on PRAM memory read step)</a:t>
            </a:r>
          </a:p>
        </p:txBody>
      </p:sp>
      <p:sp>
        <p:nvSpPr>
          <p:cNvPr id="35850" name="Rectangle 31">
            <a:extLst>
              <a:ext uri="{FF2B5EF4-FFF2-40B4-BE49-F238E27FC236}">
                <a16:creationId xmlns:a16="http://schemas.microsoft.com/office/drawing/2014/main" id="{E062E3AC-6E28-2D44-9755-EB60FEEAB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35851" name="Group 35">
            <a:extLst>
              <a:ext uri="{FF2B5EF4-FFF2-40B4-BE49-F238E27FC236}">
                <a16:creationId xmlns:a16="http://schemas.microsoft.com/office/drawing/2014/main" id="{C7B93D8D-6286-764D-B8B2-78256B0C25DF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2895600"/>
            <a:ext cx="7848600" cy="2057400"/>
            <a:chOff x="1335" y="2064"/>
            <a:chExt cx="3417" cy="912"/>
          </a:xfrm>
        </p:grpSpPr>
        <p:graphicFrame>
          <p:nvGraphicFramePr>
            <p:cNvPr id="35855" name="Object 32">
              <a:extLst>
                <a:ext uri="{FF2B5EF4-FFF2-40B4-BE49-F238E27FC236}">
                  <a16:creationId xmlns:a16="http://schemas.microsoft.com/office/drawing/2014/main" id="{60F96168-9520-7C4C-BABA-91A778BFE3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35" y="2136"/>
            <a:ext cx="3090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7" r:id="rId3" imgW="4711700" imgH="1244600" progId="MSDraw.Drawing.8.2">
                    <p:embed/>
                  </p:oleObj>
                </mc:Choice>
                <mc:Fallback>
                  <p:oleObj r:id="rId3" imgW="4711700" imgH="1244600" progId="MSDraw.Drawing.8.2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5" y="2136"/>
                          <a:ext cx="3090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6" name="Rectangle 34">
              <a:extLst>
                <a:ext uri="{FF2B5EF4-FFF2-40B4-BE49-F238E27FC236}">
                  <a16:creationId xmlns:a16="http://schemas.microsoft.com/office/drawing/2014/main" id="{412343D3-6DC2-594D-B98D-FC43FE4CE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064"/>
              <a:ext cx="1344" cy="9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852" name="Group 37">
            <a:extLst>
              <a:ext uri="{FF2B5EF4-FFF2-40B4-BE49-F238E27FC236}">
                <a16:creationId xmlns:a16="http://schemas.microsoft.com/office/drawing/2014/main" id="{43B1F905-91DE-FC45-9415-39CA247044D6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838200"/>
            <a:ext cx="5334000" cy="1890713"/>
            <a:chOff x="2304" y="528"/>
            <a:chExt cx="3360" cy="1191"/>
          </a:xfrm>
        </p:grpSpPr>
        <p:graphicFrame>
          <p:nvGraphicFramePr>
            <p:cNvPr id="35853" name="Object 30">
              <a:extLst>
                <a:ext uri="{FF2B5EF4-FFF2-40B4-BE49-F238E27FC236}">
                  <a16:creationId xmlns:a16="http://schemas.microsoft.com/office/drawing/2014/main" id="{257A2442-5955-AC4B-BBA6-03816A88F3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32" y="528"/>
            <a:ext cx="2736" cy="1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8" r:id="rId5" imgW="2857500" imgH="1066800" progId="MSDraw.Drawing.8.2">
                    <p:embed/>
                  </p:oleObj>
                </mc:Choice>
                <mc:Fallback>
                  <p:oleObj r:id="rId5" imgW="2857500" imgH="1066800" progId="MSDraw.Drawing.8.2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528"/>
                          <a:ext cx="2736" cy="10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4" name="Text Box 36">
              <a:extLst>
                <a:ext uri="{FF2B5EF4-FFF2-40B4-BE49-F238E27FC236}">
                  <a16:creationId xmlns:a16="http://schemas.microsoft.com/office/drawing/2014/main" id="{7A5258C3-35EB-564F-8772-871AA0FD5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488"/>
              <a:ext cx="3360" cy="231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10.1   </a:t>
              </a:r>
              <a:r>
                <a:rPr lang="en-US" altLang="en-US" sz="1800"/>
                <a:t>Example of data compaction or packing. 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8D920F1-EAF4-B24A-9270-382C7AED28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9439049-7FDB-1B42-9CB7-709203EE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36868" name="Slide Number Placeholder 5">
            <a:extLst>
              <a:ext uri="{FF2B5EF4-FFF2-40B4-BE49-F238E27FC236}">
                <a16:creationId xmlns:a16="http://schemas.microsoft.com/office/drawing/2014/main" id="{666A524A-8879-844F-9964-3244FF4B8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9FAF2D35-9871-6540-B7CC-20F85C1A989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/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C974F24B-D0CD-E242-B5AE-538197F11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6870" name="Rectangle 13">
            <a:extLst>
              <a:ext uri="{FF2B5EF4-FFF2-40B4-BE49-F238E27FC236}">
                <a16:creationId xmlns:a16="http://schemas.microsoft.com/office/drawing/2014/main" id="{EF9452AB-C330-5D47-BEB8-2978EEECB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cs typeface="Arial" panose="020B0604020202020204" pitchFamily="34" charset="0"/>
              </a:rPr>
              <a:t>10.2  Useful Elementary Operations</a:t>
            </a:r>
          </a:p>
        </p:txBody>
      </p:sp>
      <p:sp>
        <p:nvSpPr>
          <p:cNvPr id="36871" name="Text Box 16">
            <a:extLst>
              <a:ext uri="{FF2B5EF4-FFF2-40B4-BE49-F238E27FC236}">
                <a16:creationId xmlns:a16="http://schemas.microsoft.com/office/drawing/2014/main" id="{388567F3-6381-FA4A-AEB0-E3FAB3A1D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4953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Row/Column rotation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All-to-all broadcasting in a row or column</a:t>
            </a:r>
          </a:p>
        </p:txBody>
      </p:sp>
      <p:sp>
        <p:nvSpPr>
          <p:cNvPr id="36872" name="Text Box 17">
            <a:extLst>
              <a:ext uri="{FF2B5EF4-FFF2-40B4-BE49-F238E27FC236}">
                <a16:creationId xmlns:a16="http://schemas.microsoft.com/office/drawing/2014/main" id="{4FD5325F-D4ED-FF48-82B8-2032DC843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914400"/>
            <a:ext cx="3429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Sorting in various orders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b="1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Chapter 9</a:t>
            </a:r>
          </a:p>
        </p:txBody>
      </p:sp>
      <p:sp>
        <p:nvSpPr>
          <p:cNvPr id="36873" name="Rectangle 20">
            <a:extLst>
              <a:ext uri="{FF2B5EF4-FFF2-40B4-BE49-F238E27FC236}">
                <a16:creationId xmlns:a16="http://schemas.microsoft.com/office/drawing/2014/main" id="{E5A074DE-D89A-5E47-AE25-B244041C4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36874" name="Group 29">
            <a:extLst>
              <a:ext uri="{FF2B5EF4-FFF2-40B4-BE49-F238E27FC236}">
                <a16:creationId xmlns:a16="http://schemas.microsoft.com/office/drawing/2014/main" id="{36E2D8F0-328B-3C47-B3D1-38013AC4A91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81200"/>
            <a:ext cx="8382000" cy="2068513"/>
            <a:chOff x="192" y="1248"/>
            <a:chExt cx="5280" cy="1303"/>
          </a:xfrm>
        </p:grpSpPr>
        <p:sp>
          <p:nvSpPr>
            <p:cNvPr id="36880" name="Text Box 18">
              <a:extLst>
                <a:ext uri="{FF2B5EF4-FFF2-40B4-BE49-F238E27FC236}">
                  <a16:creationId xmlns:a16="http://schemas.microsoft.com/office/drawing/2014/main" id="{5FC50D41-CFD3-3E47-AC50-CD5113484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344"/>
              <a:ext cx="26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CC0000"/>
                  </a:solidFill>
                </a:rPr>
                <a:t>Semigroup computation</a:t>
              </a:r>
              <a:endParaRPr lang="en-US" altLang="en-US" sz="2000"/>
            </a:p>
          </p:txBody>
        </p:sp>
        <p:graphicFrame>
          <p:nvGraphicFramePr>
            <p:cNvPr id="36881" name="Object 19">
              <a:extLst>
                <a:ext uri="{FF2B5EF4-FFF2-40B4-BE49-F238E27FC236}">
                  <a16:creationId xmlns:a16="http://schemas.microsoft.com/office/drawing/2014/main" id="{E3EA262D-39DE-8646-BC1C-553A25B6AC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4" y="1248"/>
            <a:ext cx="2448" cy="1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3" r:id="rId3" imgW="3378200" imgH="1803400" progId="MSDraw.Drawing.8.2">
                    <p:embed/>
                  </p:oleObj>
                </mc:Choice>
                <mc:Fallback>
                  <p:oleObj r:id="rId3" imgW="3378200" imgH="1803400" progId="MSDraw.Drawing.8.2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1248"/>
                          <a:ext cx="2448" cy="1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82" name="Text Box 21">
              <a:extLst>
                <a:ext uri="{FF2B5EF4-FFF2-40B4-BE49-F238E27FC236}">
                  <a16:creationId xmlns:a16="http://schemas.microsoft.com/office/drawing/2014/main" id="{22DA5F91-BC1E-C245-A624-F3F9DCF90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776"/>
              <a:ext cx="2448" cy="44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10.2    </a:t>
              </a:r>
              <a:r>
                <a:rPr lang="en-US" altLang="en-US" sz="2000"/>
                <a:t>Recursive semigroup computation in a 2D mesh. </a:t>
              </a:r>
            </a:p>
          </p:txBody>
        </p:sp>
      </p:grpSp>
      <p:sp>
        <p:nvSpPr>
          <p:cNvPr id="36875" name="Rectangle 24">
            <a:extLst>
              <a:ext uri="{FF2B5EF4-FFF2-40B4-BE49-F238E27FC236}">
                <a16:creationId xmlns:a16="http://schemas.microsoft.com/office/drawing/2014/main" id="{8C7B080E-0317-4748-9E5A-132F64A35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36876" name="Group 28">
            <a:extLst>
              <a:ext uri="{FF2B5EF4-FFF2-40B4-BE49-F238E27FC236}">
                <a16:creationId xmlns:a16="http://schemas.microsoft.com/office/drawing/2014/main" id="{71BBEECD-B8C1-B143-A9A6-C7158314B14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886200"/>
            <a:ext cx="8686800" cy="2346325"/>
            <a:chOff x="192" y="2448"/>
            <a:chExt cx="5472" cy="1478"/>
          </a:xfrm>
        </p:grpSpPr>
        <p:sp>
          <p:nvSpPr>
            <p:cNvPr id="36877" name="Text Box 22">
              <a:extLst>
                <a:ext uri="{FF2B5EF4-FFF2-40B4-BE49-F238E27FC236}">
                  <a16:creationId xmlns:a16="http://schemas.microsoft.com/office/drawing/2014/main" id="{8EFE80A7-5E13-194A-B646-3FB4EA716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448"/>
              <a:ext cx="211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CC0000"/>
                  </a:solidFill>
                </a:rPr>
                <a:t>Parallel prefix computation</a:t>
              </a:r>
              <a:endParaRPr lang="en-US" altLang="en-US" sz="2000"/>
            </a:p>
          </p:txBody>
        </p:sp>
        <p:graphicFrame>
          <p:nvGraphicFramePr>
            <p:cNvPr id="36878" name="Object 23">
              <a:extLst>
                <a:ext uri="{FF2B5EF4-FFF2-40B4-BE49-F238E27FC236}">
                  <a16:creationId xmlns:a16="http://schemas.microsoft.com/office/drawing/2014/main" id="{383B993C-2712-C24A-8D17-6CE1CCB6C9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8" y="2592"/>
            <a:ext cx="3696" cy="1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4" r:id="rId5" imgW="4838700" imgH="1803400" progId="MSDraw.Drawing.8.2">
                    <p:embed/>
                  </p:oleObj>
                </mc:Choice>
                <mc:Fallback>
                  <p:oleObj r:id="rId5" imgW="4838700" imgH="1803400" progId="MSDraw.Drawing.8.2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2592"/>
                          <a:ext cx="3696" cy="1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9" name="Text Box 25">
              <a:extLst>
                <a:ext uri="{FF2B5EF4-FFF2-40B4-BE49-F238E27FC236}">
                  <a16:creationId xmlns:a16="http://schemas.microsoft.com/office/drawing/2014/main" id="{F4CCCBD9-5464-EB4E-843E-30A737404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072"/>
              <a:ext cx="1680" cy="634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10.3    </a:t>
              </a:r>
              <a:r>
                <a:rPr lang="en-US" altLang="en-US" sz="2000"/>
                <a:t>Recursive parallel prefix compu-tation in a 2D mesh. 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D6BD2B-883E-AC4C-9776-E325CD1B4B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AAA5B3-1C85-FE4E-B40B-97D7A7AD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44745CE4-32E5-E043-973D-6496A825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6769968-B9CC-4E41-81E5-D7B444F3D442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/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BD8070D6-61FB-C947-A70F-DB01543D7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2133600" cy="2362200"/>
          </a:xfrm>
        </p:spPr>
        <p:txBody>
          <a:bodyPr/>
          <a:lstStyle/>
          <a:p>
            <a:pPr eaLnBrk="1" hangingPunct="1"/>
            <a:r>
              <a:rPr lang="en-US" altLang="en-US" sz="2800"/>
              <a:t>Routing on a Linear Array </a:t>
            </a:r>
            <a:br>
              <a:rPr lang="en-US" altLang="en-US" sz="2800"/>
            </a:br>
            <a:r>
              <a:rPr lang="en-US" altLang="en-US" sz="2800"/>
              <a:t>(Mesh Row or Column)</a:t>
            </a:r>
          </a:p>
        </p:txBody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7DC1AD8E-512D-ED42-A4B8-45A7DEA75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7895" name="Rectangle 14">
            <a:extLst>
              <a:ext uri="{FF2B5EF4-FFF2-40B4-BE49-F238E27FC236}">
                <a16:creationId xmlns:a16="http://schemas.microsoft.com/office/drawing/2014/main" id="{064761FB-007C-7844-815D-12397D294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37896" name="Object 13">
            <a:extLst>
              <a:ext uri="{FF2B5EF4-FFF2-40B4-BE49-F238E27FC236}">
                <a16:creationId xmlns:a16="http://schemas.microsoft.com/office/drawing/2014/main" id="{94D8E49C-2CFC-C148-9B42-BC52BC375B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152400"/>
          <a:ext cx="67818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r:id="rId3" imgW="4914900" imgH="4368800" progId="MSDraw.Drawing.8.2">
                  <p:embed/>
                </p:oleObj>
              </mc:Choice>
              <mc:Fallback>
                <p:oleObj r:id="rId3" imgW="4914900" imgH="4368800" progId="MSDraw.Drawing.8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52400"/>
                        <a:ext cx="67818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 Box 15">
            <a:extLst>
              <a:ext uri="{FF2B5EF4-FFF2-40B4-BE49-F238E27FC236}">
                <a16:creationId xmlns:a16="http://schemas.microsoft.com/office/drawing/2014/main" id="{8B80BD1C-AFCC-F545-946D-AE3FDEED5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1676400" cy="1920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10.4    </a:t>
            </a:r>
            <a:r>
              <a:rPr lang="en-US" altLang="en-US" sz="2000"/>
              <a:t>Example of routing multiple packets on a linear array.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8D449D-C353-3140-A8BB-50B79EFD84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DE78A2-AB27-8C47-9C59-C415D0D4B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38916" name="Slide Number Placeholder 5">
            <a:extLst>
              <a:ext uri="{FF2B5EF4-FFF2-40B4-BE49-F238E27FC236}">
                <a16:creationId xmlns:a16="http://schemas.microsoft.com/office/drawing/2014/main" id="{E8B6B583-1D4B-C644-B2C5-65C46568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6D813DFD-3E89-0645-AEA0-224A752CA11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/>
          </a:p>
        </p:txBody>
      </p:sp>
      <p:sp>
        <p:nvSpPr>
          <p:cNvPr id="38917" name="Rectangle 2">
            <a:extLst>
              <a:ext uri="{FF2B5EF4-FFF2-40B4-BE49-F238E27FC236}">
                <a16:creationId xmlns:a16="http://schemas.microsoft.com/office/drawing/2014/main" id="{D0F79528-2C71-C54E-AAD2-631F4A7EA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10.3  Data Routing on a 2D Array</a:t>
            </a:r>
          </a:p>
        </p:txBody>
      </p:sp>
      <p:sp>
        <p:nvSpPr>
          <p:cNvPr id="38918" name="Rectangle 4">
            <a:extLst>
              <a:ext uri="{FF2B5EF4-FFF2-40B4-BE49-F238E27FC236}">
                <a16:creationId xmlns:a16="http://schemas.microsoft.com/office/drawing/2014/main" id="{520A3E5A-A065-9B44-BEEC-245D8F846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774B19A5-8A4D-1848-845A-19DA9BD72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8920" name="Rectangle 15">
            <a:extLst>
              <a:ext uri="{FF2B5EF4-FFF2-40B4-BE49-F238E27FC236}">
                <a16:creationId xmlns:a16="http://schemas.microsoft.com/office/drawing/2014/main" id="{B03EC5E8-FC77-4042-BFDC-FD17D7075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8921" name="Text Box 16">
            <a:extLst>
              <a:ext uri="{FF2B5EF4-FFF2-40B4-BE49-F238E27FC236}">
                <a16:creationId xmlns:a16="http://schemas.microsoft.com/office/drawing/2014/main" id="{D2AA6A38-D77D-924A-9206-838149600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0"/>
            <a:ext cx="72390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10.5    </a:t>
            </a:r>
            <a:r>
              <a:rPr lang="en-US" altLang="en-US" sz="2000"/>
              <a:t>Example of random-access write on a 2D mesh. </a:t>
            </a:r>
          </a:p>
        </p:txBody>
      </p:sp>
      <p:sp>
        <p:nvSpPr>
          <p:cNvPr id="38922" name="Text Box 19">
            <a:extLst>
              <a:ext uri="{FF2B5EF4-FFF2-40B4-BE49-F238E27FC236}">
                <a16:creationId xmlns:a16="http://schemas.microsoft.com/office/drawing/2014/main" id="{1A6F9DCB-3C49-C14A-9D56-415BA9F51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801687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/>
              <a:t>Exclusive random-access write on a 2D mesh: </a:t>
            </a:r>
            <a:r>
              <a:rPr lang="en-US" altLang="en-US" sz="2000" i="1" u="sng"/>
              <a:t>MeshRAW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1. Sort packets in column-major order by destination column number; break ties by destination row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2. Shift packets to the right, so that each item is in the correct column (no conflict; at most one element in a row headed for a given column)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3. Route the packets within each column </a:t>
            </a:r>
          </a:p>
        </p:txBody>
      </p:sp>
      <p:sp>
        <p:nvSpPr>
          <p:cNvPr id="38923" name="Rectangle 21">
            <a:extLst>
              <a:ext uri="{FF2B5EF4-FFF2-40B4-BE49-F238E27FC236}">
                <a16:creationId xmlns:a16="http://schemas.microsoft.com/office/drawing/2014/main" id="{4DFDBB35-357C-5F49-9416-1D7134611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38924" name="Object 20">
            <a:extLst>
              <a:ext uri="{FF2B5EF4-FFF2-40B4-BE49-F238E27FC236}">
                <a16:creationId xmlns:a16="http://schemas.microsoft.com/office/drawing/2014/main" id="{711CC734-B5AE-F14A-AC6D-136101631C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124200"/>
          <a:ext cx="84582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r:id="rId3" imgW="4686300" imgH="1447800" progId="MSDraw.Drawing.8.2">
                  <p:embed/>
                </p:oleObj>
              </mc:Choice>
              <mc:Fallback>
                <p:oleObj r:id="rId3" imgW="4686300" imgH="1447800" progId="MSDraw.Drawing.8.2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24200"/>
                        <a:ext cx="8458200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9AD631F-A6A6-D24F-AB81-9844DF654A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6578185-321C-7642-A558-1540A0BB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39940" name="Slide Number Placeholder 5">
            <a:extLst>
              <a:ext uri="{FF2B5EF4-FFF2-40B4-BE49-F238E27FC236}">
                <a16:creationId xmlns:a16="http://schemas.microsoft.com/office/drawing/2014/main" id="{1348DF0E-0466-EF46-BB6C-0B8D3626A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44AACF3-CCB5-1C4B-9B50-2CFF7EAB873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/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32747986-9EC6-FE4C-B509-421528416F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Analysis of Sorting-Based Routing Algorithm</a:t>
            </a:r>
          </a:p>
        </p:txBody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id="{345934A8-1FC2-A54C-8B8A-15ABD3673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9943" name="Text Box 4">
            <a:extLst>
              <a:ext uri="{FF2B5EF4-FFF2-40B4-BE49-F238E27FC236}">
                <a16:creationId xmlns:a16="http://schemas.microsoft.com/office/drawing/2014/main" id="{374A5858-3086-234B-98A5-445BD7F99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124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Not a shortest-path algorithm</a:t>
            </a:r>
            <a:endParaRPr lang="en-US" altLang="en-US" sz="2000" i="1"/>
          </a:p>
        </p:txBody>
      </p:sp>
      <p:sp>
        <p:nvSpPr>
          <p:cNvPr id="39944" name="Text Box 6">
            <a:extLst>
              <a:ext uri="{FF2B5EF4-FFF2-40B4-BE49-F238E27FC236}">
                <a16:creationId xmlns:a16="http://schemas.microsoft.com/office/drawing/2014/main" id="{38EB6B92-2275-BB40-9929-312157B29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57600"/>
            <a:ext cx="8001000" cy="1917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 	=  3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1/2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+ o(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1/2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)  	{snakelike sorting}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	    +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1/2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 		{odd column reversals}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	    + 2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1/2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– 2  	{row &amp; column routing}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	=  6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1/2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+ o(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1/2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	= 11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1/2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 + o(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1/2</a:t>
            </a:r>
            <a:r>
              <a:rPr lang="en-US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) 	with unidirectional commun.</a:t>
            </a:r>
            <a:r>
              <a:rPr lang="en-US" altLang="en-US" sz="2400"/>
              <a:t> </a:t>
            </a:r>
          </a:p>
        </p:txBody>
      </p:sp>
      <p:graphicFrame>
        <p:nvGraphicFramePr>
          <p:cNvPr id="39945" name="Object 13">
            <a:extLst>
              <a:ext uri="{FF2B5EF4-FFF2-40B4-BE49-F238E27FC236}">
                <a16:creationId xmlns:a16="http://schemas.microsoft.com/office/drawing/2014/main" id="{07C6A290-D4B0-6649-9793-9134D9BB2FA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533400" y="838200"/>
          <a:ext cx="8077200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r:id="rId3" imgW="4686300" imgH="1447800" progId="MSDraw.Drawing.8.2">
                  <p:embed/>
                </p:oleObj>
              </mc:Choice>
              <mc:Fallback>
                <p:oleObj r:id="rId3" imgW="4686300" imgH="1447800" progId="MSDraw.Drawing.8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38200"/>
                        <a:ext cx="8077200" cy="250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Freeform 15">
            <a:extLst>
              <a:ext uri="{FF2B5EF4-FFF2-40B4-BE49-F238E27FC236}">
                <a16:creationId xmlns:a16="http://schemas.microsoft.com/office/drawing/2014/main" id="{E769C51B-2B68-474B-B961-24C9B82992E5}"/>
              </a:ext>
            </a:extLst>
          </p:cNvPr>
          <p:cNvSpPr>
            <a:spLocks/>
          </p:cNvSpPr>
          <p:nvPr/>
        </p:nvSpPr>
        <p:spPr bwMode="auto">
          <a:xfrm>
            <a:off x="3440113" y="1274763"/>
            <a:ext cx="831850" cy="989012"/>
          </a:xfrm>
          <a:custGeom>
            <a:avLst/>
            <a:gdLst>
              <a:gd name="T0" fmla="*/ 2147483646 w 524"/>
              <a:gd name="T1" fmla="*/ 2147483646 h 623"/>
              <a:gd name="T2" fmla="*/ 2147483646 w 524"/>
              <a:gd name="T3" fmla="*/ 2147483646 h 623"/>
              <a:gd name="T4" fmla="*/ 2147483646 w 524"/>
              <a:gd name="T5" fmla="*/ 2147483646 h 623"/>
              <a:gd name="T6" fmla="*/ 2147483646 w 524"/>
              <a:gd name="T7" fmla="*/ 2147483646 h 623"/>
              <a:gd name="T8" fmla="*/ 2147483646 w 524"/>
              <a:gd name="T9" fmla="*/ 2147483646 h 623"/>
              <a:gd name="T10" fmla="*/ 2147483646 w 524"/>
              <a:gd name="T11" fmla="*/ 2147483646 h 623"/>
              <a:gd name="T12" fmla="*/ 2147483646 w 524"/>
              <a:gd name="T13" fmla="*/ 2147483646 h 623"/>
              <a:gd name="T14" fmla="*/ 2147483646 w 524"/>
              <a:gd name="T15" fmla="*/ 2147483646 h 623"/>
              <a:gd name="T16" fmla="*/ 2147483646 w 524"/>
              <a:gd name="T17" fmla="*/ 2147483646 h 623"/>
              <a:gd name="T18" fmla="*/ 0 w 524"/>
              <a:gd name="T19" fmla="*/ 2147483646 h 6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4" h="623">
                <a:moveTo>
                  <a:pt x="274" y="623"/>
                </a:moveTo>
                <a:cubicBezTo>
                  <a:pt x="307" y="614"/>
                  <a:pt x="452" y="605"/>
                  <a:pt x="484" y="568"/>
                </a:cubicBezTo>
                <a:cubicBezTo>
                  <a:pt x="516" y="531"/>
                  <a:pt x="504" y="441"/>
                  <a:pt x="466" y="404"/>
                </a:cubicBezTo>
                <a:cubicBezTo>
                  <a:pt x="428" y="367"/>
                  <a:pt x="285" y="394"/>
                  <a:pt x="258" y="345"/>
                </a:cubicBezTo>
                <a:cubicBezTo>
                  <a:pt x="231" y="296"/>
                  <a:pt x="264" y="148"/>
                  <a:pt x="302" y="111"/>
                </a:cubicBezTo>
                <a:cubicBezTo>
                  <a:pt x="340" y="74"/>
                  <a:pt x="455" y="94"/>
                  <a:pt x="484" y="120"/>
                </a:cubicBezTo>
                <a:cubicBezTo>
                  <a:pt x="513" y="146"/>
                  <a:pt x="524" y="246"/>
                  <a:pt x="475" y="267"/>
                </a:cubicBezTo>
                <a:cubicBezTo>
                  <a:pt x="426" y="288"/>
                  <a:pt x="242" y="286"/>
                  <a:pt x="192" y="248"/>
                </a:cubicBezTo>
                <a:cubicBezTo>
                  <a:pt x="142" y="210"/>
                  <a:pt x="206" y="76"/>
                  <a:pt x="174" y="38"/>
                </a:cubicBezTo>
                <a:cubicBezTo>
                  <a:pt x="142" y="0"/>
                  <a:pt x="36" y="24"/>
                  <a:pt x="0" y="20"/>
                </a:cubicBezTo>
              </a:path>
            </a:pathLst>
          </a:custGeom>
          <a:noFill/>
          <a:ln w="57150" cmpd="sng">
            <a:solidFill>
              <a:srgbClr val="E4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6">
            <a:extLst>
              <a:ext uri="{FF2B5EF4-FFF2-40B4-BE49-F238E27FC236}">
                <a16:creationId xmlns:a16="http://schemas.microsoft.com/office/drawing/2014/main" id="{0F030478-3B19-C74C-826C-6BEDD78F5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295400"/>
            <a:ext cx="0" cy="1371600"/>
          </a:xfrm>
          <a:prstGeom prst="line">
            <a:avLst/>
          </a:prstGeom>
          <a:noFill/>
          <a:ln w="57150">
            <a:solidFill>
              <a:srgbClr val="E4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Text Box 17">
            <a:extLst>
              <a:ext uri="{FF2B5EF4-FFF2-40B4-BE49-F238E27FC236}">
                <a16:creationId xmlns:a16="http://schemas.microsoft.com/office/drawing/2014/main" id="{3F86CC84-8780-DF48-8244-67ADD765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81534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Node buffer space requirement: 1 item at any given time</a:t>
            </a:r>
            <a:endParaRPr lang="en-US" altLang="en-US" sz="2400" i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3552E66-0B80-1247-8D0E-F315069CFA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FD5382-E076-094A-B6BB-A3DF4237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40964" name="Slide Number Placeholder 5">
            <a:extLst>
              <a:ext uri="{FF2B5EF4-FFF2-40B4-BE49-F238E27FC236}">
                <a16:creationId xmlns:a16="http://schemas.microsoft.com/office/drawing/2014/main" id="{7988BCB7-03A9-8046-862F-D2BA136FB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A1F04AD-AF8E-5549-A95C-830EEAEC8C5E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/>
          </a:p>
        </p:txBody>
      </p:sp>
      <p:sp>
        <p:nvSpPr>
          <p:cNvPr id="40965" name="Rectangle 2">
            <a:extLst>
              <a:ext uri="{FF2B5EF4-FFF2-40B4-BE49-F238E27FC236}">
                <a16:creationId xmlns:a16="http://schemas.microsoft.com/office/drawing/2014/main" id="{A0B98593-2DCE-2E46-BE58-C30C0891D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10.4  Greedy Routing Algorithms</a:t>
            </a:r>
          </a:p>
        </p:txBody>
      </p:sp>
      <p:sp>
        <p:nvSpPr>
          <p:cNvPr id="40966" name="Rectangle 32">
            <a:extLst>
              <a:ext uri="{FF2B5EF4-FFF2-40B4-BE49-F238E27FC236}">
                <a16:creationId xmlns:a16="http://schemas.microsoft.com/office/drawing/2014/main" id="{BADA2B60-4B63-6245-B5EF-D18BB0996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40967" name="Group 35">
            <a:extLst>
              <a:ext uri="{FF2B5EF4-FFF2-40B4-BE49-F238E27FC236}">
                <a16:creationId xmlns:a16="http://schemas.microsoft.com/office/drawing/2014/main" id="{38E1B8E8-0864-0D46-83D0-FEE3EE01F0F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124200"/>
            <a:ext cx="8763000" cy="2835275"/>
            <a:chOff x="96" y="1968"/>
            <a:chExt cx="5520" cy="1786"/>
          </a:xfrm>
        </p:grpSpPr>
        <p:graphicFrame>
          <p:nvGraphicFramePr>
            <p:cNvPr id="40969" name="Object 31">
              <a:extLst>
                <a:ext uri="{FF2B5EF4-FFF2-40B4-BE49-F238E27FC236}">
                  <a16:creationId xmlns:a16="http://schemas.microsoft.com/office/drawing/2014/main" id="{860043A4-1E7B-6444-B259-1A5F6D6CAA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" y="1968"/>
            <a:ext cx="5520" cy="1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1" r:id="rId3" imgW="4584700" imgH="1358900" progId="MSDraw.Drawing.8.2">
                    <p:embed/>
                  </p:oleObj>
                </mc:Choice>
                <mc:Fallback>
                  <p:oleObj r:id="rId3" imgW="4584700" imgH="1358900" progId="MSDraw.Drawing.8.2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968"/>
                          <a:ext cx="5520" cy="1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0" name="Text Box 33">
              <a:extLst>
                <a:ext uri="{FF2B5EF4-FFF2-40B4-BE49-F238E27FC236}">
                  <a16:creationId xmlns:a16="http://schemas.microsoft.com/office/drawing/2014/main" id="{BE1F3798-53DD-0944-AC81-4F69D36F2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504"/>
              <a:ext cx="3840" cy="25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10.6    </a:t>
              </a:r>
              <a:r>
                <a:rPr lang="en-US" altLang="en-US" sz="2000"/>
                <a:t>Greedy row-first routing on a 2D mesh. </a:t>
              </a:r>
            </a:p>
          </p:txBody>
        </p:sp>
      </p:grpSp>
      <p:sp>
        <p:nvSpPr>
          <p:cNvPr id="40968" name="Text Box 34">
            <a:extLst>
              <a:ext uri="{FF2B5EF4-FFF2-40B4-BE49-F238E27FC236}">
                <a16:creationId xmlns:a16="http://schemas.microsoft.com/office/drawing/2014/main" id="{E27C4CC3-CF9B-6244-9FD6-B76F38993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81692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Greedy algorithm:</a:t>
            </a:r>
            <a:r>
              <a:rPr lang="en-US" altLang="en-US" sz="2000"/>
              <a:t> In each step, try to make the most progress toward the solution based on current conditions or information available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This local or short-term optimization often does not lead to a globally optimal solution; but, problems with optimal greedy algorithms do exist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ED5EAD2-8B45-4A45-814F-10B8132E2AE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8A8DE3D-8332-D54B-9D32-37E0691C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41988" name="Slide Number Placeholder 5">
            <a:extLst>
              <a:ext uri="{FF2B5EF4-FFF2-40B4-BE49-F238E27FC236}">
                <a16:creationId xmlns:a16="http://schemas.microsoft.com/office/drawing/2014/main" id="{8D6D2BCB-95F6-5849-BDFA-29BAE017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14F94410-530B-1D42-B7A0-58292E2BFEE6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/>
          </a:p>
        </p:txBody>
      </p:sp>
      <p:sp>
        <p:nvSpPr>
          <p:cNvPr id="41989" name="Rectangle 2">
            <a:extLst>
              <a:ext uri="{FF2B5EF4-FFF2-40B4-BE49-F238E27FC236}">
                <a16:creationId xmlns:a16="http://schemas.microsoft.com/office/drawing/2014/main" id="{8FBFE18E-185F-E74E-AE5A-099FAD461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Analysis of Row-First Greedy Routing</a:t>
            </a:r>
          </a:p>
        </p:txBody>
      </p:sp>
      <p:sp>
        <p:nvSpPr>
          <p:cNvPr id="41990" name="Text Box 4">
            <a:extLst>
              <a:ext uri="{FF2B5EF4-FFF2-40B4-BE49-F238E27FC236}">
                <a16:creationId xmlns:a16="http://schemas.microsoft.com/office/drawing/2014/main" id="{01A52003-81E7-7F42-BAD0-0B9BED9A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3352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T</a:t>
            </a:r>
            <a:r>
              <a:rPr lang="en-US" altLang="en-US" sz="2400"/>
              <a:t>  =  2</a:t>
            </a:r>
            <a:r>
              <a:rPr lang="en-US" altLang="en-US" sz="2400" i="1"/>
              <a:t>p</a:t>
            </a:r>
            <a:r>
              <a:rPr lang="en-US" altLang="en-US" sz="2400" baseline="30000"/>
              <a:t>1/2</a:t>
            </a:r>
            <a:r>
              <a:rPr lang="en-US" altLang="en-US" sz="2400"/>
              <a:t> – 2</a:t>
            </a:r>
            <a:r>
              <a:rPr lang="en-US" altLang="en-US" sz="200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This optimal time achieved if we give priority to messages that need to go further along a column</a:t>
            </a:r>
          </a:p>
        </p:txBody>
      </p:sp>
      <p:sp>
        <p:nvSpPr>
          <p:cNvPr id="41991" name="Rectangle 22">
            <a:extLst>
              <a:ext uri="{FF2B5EF4-FFF2-40B4-BE49-F238E27FC236}">
                <a16:creationId xmlns:a16="http://schemas.microsoft.com/office/drawing/2014/main" id="{D38F8B52-3C09-E147-9AE4-F80B1F03F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41992" name="Group 25">
            <a:extLst>
              <a:ext uri="{FF2B5EF4-FFF2-40B4-BE49-F238E27FC236}">
                <a16:creationId xmlns:a16="http://schemas.microsoft.com/office/drawing/2014/main" id="{27D0EB36-72E7-1943-9188-4D8F3B4446FD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955675"/>
            <a:ext cx="5181600" cy="5156200"/>
            <a:chOff x="2352" y="602"/>
            <a:chExt cx="3264" cy="3248"/>
          </a:xfrm>
        </p:grpSpPr>
        <p:graphicFrame>
          <p:nvGraphicFramePr>
            <p:cNvPr id="41994" name="Object 21">
              <a:extLst>
                <a:ext uri="{FF2B5EF4-FFF2-40B4-BE49-F238E27FC236}">
                  <a16:creationId xmlns:a16="http://schemas.microsoft.com/office/drawing/2014/main" id="{DB6276F9-A961-384B-B784-C3A3555AB3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52" y="602"/>
            <a:ext cx="3264" cy="2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6" r:id="rId3" imgW="2946400" imgH="2628900" progId="MSDraw.Drawing.8.2">
                    <p:embed/>
                  </p:oleObj>
                </mc:Choice>
                <mc:Fallback>
                  <p:oleObj r:id="rId3" imgW="2946400" imgH="2628900" progId="MSDraw.Drawing.8.2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602"/>
                          <a:ext cx="3264" cy="29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5" name="Text Box 23">
              <a:extLst>
                <a:ext uri="{FF2B5EF4-FFF2-40B4-BE49-F238E27FC236}">
                  <a16:creationId xmlns:a16="http://schemas.microsoft.com/office/drawing/2014/main" id="{BE7E0360-98A0-824A-A109-937FE19DB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408"/>
              <a:ext cx="3120" cy="44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10.7    </a:t>
              </a:r>
              <a:r>
                <a:rPr lang="en-US" altLang="en-US" sz="2000"/>
                <a:t>Demonstrating the worst-case buffer requirement with row-first routing. </a:t>
              </a:r>
            </a:p>
          </p:txBody>
        </p:sp>
      </p:grpSp>
      <p:sp>
        <p:nvSpPr>
          <p:cNvPr id="41993" name="Text Box 24">
            <a:extLst>
              <a:ext uri="{FF2B5EF4-FFF2-40B4-BE49-F238E27FC236}">
                <a16:creationId xmlns:a16="http://schemas.microsoft.com/office/drawing/2014/main" id="{6332A6F7-768B-F442-B70D-2F60FA377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24200"/>
            <a:ext cx="3429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Thus far, we have two mesh routing algorithms: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6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-step, 1 buffer per node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-step, time-optimal, but needs large buffers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Question: Is there a middle ground?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026D25-604F-4346-8C21-5BA4A7B95C0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359B917-42A3-0B48-9986-BF2D77C1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D38E2791-9ACC-984C-B982-4ABFF0CA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FE2DB15-1346-5A4C-8C31-1CFDC6E43BB9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/>
          </a:p>
        </p:txBody>
      </p:sp>
      <p:sp>
        <p:nvSpPr>
          <p:cNvPr id="43013" name="Rectangle 2">
            <a:extLst>
              <a:ext uri="{FF2B5EF4-FFF2-40B4-BE49-F238E27FC236}">
                <a16:creationId xmlns:a16="http://schemas.microsoft.com/office/drawing/2014/main" id="{69F8D28A-2522-AE46-BFC5-81E51DE77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An Intermediate Routing Algorithm</a:t>
            </a:r>
          </a:p>
        </p:txBody>
      </p:sp>
      <p:sp>
        <p:nvSpPr>
          <p:cNvPr id="43014" name="Text Box 3">
            <a:extLst>
              <a:ext uri="{FF2B5EF4-FFF2-40B4-BE49-F238E27FC236}">
                <a16:creationId xmlns:a16="http://schemas.microsoft.com/office/drawing/2014/main" id="{15C31536-132D-114D-AAF9-17F2308E5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3352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Sort (</a:t>
            </a:r>
            <a:r>
              <a:rPr lang="en-US" altLang="en-US" sz="2000" i="1">
                <a:sym typeface="Symbol" pitchFamily="2" charset="2"/>
              </a:rPr>
              <a:t>p</a:t>
            </a:r>
            <a:r>
              <a:rPr lang="en-US" altLang="en-US" sz="2000" baseline="30000">
                <a:sym typeface="Symbol" pitchFamily="2" charset="2"/>
              </a:rPr>
              <a:t>1/2</a:t>
            </a:r>
            <a:r>
              <a:rPr lang="en-US" altLang="en-US" sz="2000">
                <a:sym typeface="Symbol" pitchFamily="2" charset="2"/>
              </a:rPr>
              <a:t>/</a:t>
            </a:r>
            <a:r>
              <a:rPr lang="en-US" altLang="en-US" sz="2000" i="1">
                <a:sym typeface="Symbol" pitchFamily="2" charset="2"/>
              </a:rPr>
              <a:t>q</a:t>
            </a:r>
            <a:r>
              <a:rPr lang="en-US" altLang="en-US" sz="2000">
                <a:sym typeface="Symbol" pitchFamily="2" charset="2"/>
              </a:rPr>
              <a:t>)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(</a:t>
            </a:r>
            <a:r>
              <a:rPr lang="en-US" altLang="en-US" sz="2000" i="1">
                <a:sym typeface="Symbol" pitchFamily="2" charset="2"/>
              </a:rPr>
              <a:t>p</a:t>
            </a:r>
            <a:r>
              <a:rPr lang="en-US" altLang="en-US" sz="2000" baseline="30000">
                <a:sym typeface="Symbol" pitchFamily="2" charset="2"/>
              </a:rPr>
              <a:t>1/2</a:t>
            </a:r>
            <a:r>
              <a:rPr lang="en-US" altLang="en-US" sz="2000">
                <a:sym typeface="Symbol" pitchFamily="2" charset="2"/>
              </a:rPr>
              <a:t>/</a:t>
            </a:r>
            <a:r>
              <a:rPr lang="en-US" altLang="en-US" sz="2000" i="1">
                <a:sym typeface="Symbol" pitchFamily="2" charset="2"/>
              </a:rPr>
              <a:t>q</a:t>
            </a:r>
            <a:r>
              <a:rPr lang="en-US" altLang="en-US" sz="2000">
                <a:sym typeface="Symbol" pitchFamily="2" charset="2"/>
              </a:rPr>
              <a:t>)</a:t>
            </a:r>
            <a:r>
              <a:rPr lang="en-US" altLang="en-US" sz="2000"/>
              <a:t> submeshes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column-major order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Perform greedy routing </a:t>
            </a:r>
          </a:p>
        </p:txBody>
      </p:sp>
      <p:sp>
        <p:nvSpPr>
          <p:cNvPr id="43015" name="Text Box 22">
            <a:extLst>
              <a:ext uri="{FF2B5EF4-FFF2-40B4-BE49-F238E27FC236}">
                <a16:creationId xmlns:a16="http://schemas.microsoft.com/office/drawing/2014/main" id="{C79DEFBA-A0C3-3948-8181-CC66F9B5F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10200"/>
            <a:ext cx="45720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10.8    </a:t>
            </a:r>
            <a:r>
              <a:rPr lang="en-US" altLang="en-US" sz="2000"/>
              <a:t>Illustrating the structure of the intermediate routing algorithm.</a:t>
            </a:r>
          </a:p>
        </p:txBody>
      </p:sp>
      <p:sp>
        <p:nvSpPr>
          <p:cNvPr id="43016" name="Rectangle 24">
            <a:extLst>
              <a:ext uri="{FF2B5EF4-FFF2-40B4-BE49-F238E27FC236}">
                <a16:creationId xmlns:a16="http://schemas.microsoft.com/office/drawing/2014/main" id="{81770F15-A066-3847-A539-4E6AA101A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43017" name="Object 23">
            <a:extLst>
              <a:ext uri="{FF2B5EF4-FFF2-40B4-BE49-F238E27FC236}">
                <a16:creationId xmlns:a16="http://schemas.microsoft.com/office/drawing/2014/main" id="{91A89BE8-C6DB-2741-A3F7-FF7F6955B1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990600"/>
          <a:ext cx="57150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r:id="rId3" imgW="3505200" imgH="2832100" progId="MSDraw.Drawing.8.2">
                  <p:embed/>
                </p:oleObj>
              </mc:Choice>
              <mc:Fallback>
                <p:oleObj r:id="rId3" imgW="3505200" imgH="2832100" progId="MSDraw.Drawing.8.2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90600"/>
                        <a:ext cx="57150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Text Box 25">
            <a:extLst>
              <a:ext uri="{FF2B5EF4-FFF2-40B4-BE49-F238E27FC236}">
                <a16:creationId xmlns:a16="http://schemas.microsoft.com/office/drawing/2014/main" id="{456341C9-E2E8-6544-ADA2-6968C6F6C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432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Let there be </a:t>
            </a:r>
            <a:r>
              <a:rPr lang="en-US" altLang="en-US" sz="2000" i="1"/>
              <a:t>r</a:t>
            </a:r>
            <a:r>
              <a:rPr lang="en-US" altLang="en-US" sz="2000" i="1" baseline="-25000"/>
              <a:t>k</a:t>
            </a:r>
            <a:r>
              <a:rPr lang="en-US" altLang="en-US" sz="2000"/>
              <a:t> packets in </a:t>
            </a:r>
            <a:r>
              <a:rPr lang="en-US" altLang="en-US" sz="2000" i="1"/>
              <a:t>B</a:t>
            </a:r>
            <a:r>
              <a:rPr lang="en-US" altLang="en-US" sz="2000" i="1" baseline="-25000"/>
              <a:t>k</a:t>
            </a:r>
            <a:r>
              <a:rPr lang="en-US" altLang="en-US" sz="2000"/>
              <a:t> headed for column </a:t>
            </a:r>
            <a:r>
              <a:rPr lang="en-US" altLang="en-US" sz="2000" i="1"/>
              <a:t>j</a:t>
            </a:r>
          </a:p>
        </p:txBody>
      </p:sp>
      <p:sp>
        <p:nvSpPr>
          <p:cNvPr id="43019" name="Text Box 26">
            <a:extLst>
              <a:ext uri="{FF2B5EF4-FFF2-40B4-BE49-F238E27FC236}">
                <a16:creationId xmlns:a16="http://schemas.microsoft.com/office/drawing/2014/main" id="{44E71224-A9F7-4E4A-80D4-C4AD2A6C2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33800"/>
            <a:ext cx="31242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Number of row-</a:t>
            </a:r>
            <a:r>
              <a:rPr lang="en-US" altLang="en-US" sz="2000" i="1"/>
              <a:t>i</a:t>
            </a:r>
            <a:r>
              <a:rPr lang="en-US" altLang="en-US" sz="2000"/>
              <a:t> packets headed for column </a:t>
            </a:r>
            <a:r>
              <a:rPr lang="en-US" altLang="en-US" sz="2000" i="1"/>
              <a:t>j</a:t>
            </a:r>
            <a:r>
              <a:rPr lang="en-US" altLang="en-US" sz="20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∑</a:t>
            </a:r>
            <a:r>
              <a:rPr lang="en-US" altLang="en-US" sz="2000" i="1" baseline="-25000"/>
              <a:t>k</a:t>
            </a:r>
            <a:r>
              <a:rPr lang="en-US" altLang="en-US" sz="2000" baseline="-25000"/>
              <a:t>=0 to </a:t>
            </a:r>
            <a:r>
              <a:rPr lang="en-US" altLang="en-US" sz="2000" i="1" baseline="-25000"/>
              <a:t>q</a:t>
            </a:r>
            <a:r>
              <a:rPr lang="en-US" altLang="en-US" sz="2000" baseline="-25000"/>
              <a:t> – 1</a:t>
            </a:r>
            <a:r>
              <a:rPr lang="en-US" altLang="en-US" sz="2000">
                <a:sym typeface="Symbol" pitchFamily="2" charset="2"/>
              </a:rPr>
              <a:t></a:t>
            </a:r>
            <a:r>
              <a:rPr lang="en-US" altLang="en-US" sz="2000" i="1"/>
              <a:t>r</a:t>
            </a:r>
            <a:r>
              <a:rPr lang="en-US" altLang="en-US" sz="2000" i="1" baseline="-25000"/>
              <a:t>k </a:t>
            </a:r>
            <a:r>
              <a:rPr lang="en-US" altLang="en-US" sz="2000">
                <a:sym typeface="Symbol" pitchFamily="2" charset="2"/>
              </a:rPr>
              <a:t>/</a:t>
            </a:r>
            <a:r>
              <a:rPr lang="en-US" altLang="en-US" sz="1200">
                <a:sym typeface="Symbol" pitchFamily="2" charset="2"/>
              </a:rPr>
              <a:t> </a:t>
            </a:r>
            <a:r>
              <a:rPr lang="en-US" altLang="en-US" sz="2000">
                <a:sym typeface="Symbol" pitchFamily="2" charset="2"/>
              </a:rPr>
              <a:t>(</a:t>
            </a:r>
            <a:r>
              <a:rPr lang="en-US" altLang="en-US" sz="2000" i="1">
                <a:sym typeface="Symbol" pitchFamily="2" charset="2"/>
              </a:rPr>
              <a:t>p</a:t>
            </a:r>
            <a:r>
              <a:rPr lang="en-US" altLang="en-US" sz="2000" baseline="30000">
                <a:sym typeface="Symbol" pitchFamily="2" charset="2"/>
              </a:rPr>
              <a:t>1/2</a:t>
            </a:r>
            <a:r>
              <a:rPr lang="en-US" altLang="en-US" sz="2000">
                <a:sym typeface="Symbol" pitchFamily="2" charset="2"/>
              </a:rPr>
              <a:t>/</a:t>
            </a:r>
            <a:r>
              <a:rPr lang="en-US" altLang="en-US" sz="2000" i="1">
                <a:sym typeface="Symbol" pitchFamily="2" charset="2"/>
              </a:rPr>
              <a:t>q</a:t>
            </a:r>
            <a:r>
              <a:rPr lang="en-US" altLang="en-US" sz="2000">
                <a:sym typeface="Symbol" pitchFamily="2" charset="2"/>
              </a:rPr>
              <a:t>)</a:t>
            </a:r>
            <a:r>
              <a:rPr lang="en-US" altLang="en-US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&lt; ∑ [1 + </a:t>
            </a:r>
            <a:r>
              <a:rPr lang="en-US" altLang="en-US" sz="2000" i="1"/>
              <a:t>r</a:t>
            </a:r>
            <a:r>
              <a:rPr lang="en-US" altLang="en-US" sz="2000" i="1" baseline="-25000"/>
              <a:t>k </a:t>
            </a:r>
            <a:r>
              <a:rPr lang="en-US" altLang="en-US" sz="2000">
                <a:sym typeface="Symbol" pitchFamily="2" charset="2"/>
              </a:rPr>
              <a:t>/</a:t>
            </a:r>
            <a:r>
              <a:rPr lang="en-US" altLang="en-US" sz="1000">
                <a:sym typeface="Symbol" pitchFamily="2" charset="2"/>
              </a:rPr>
              <a:t> </a:t>
            </a:r>
            <a:r>
              <a:rPr lang="en-US" altLang="en-US" sz="2000">
                <a:sym typeface="Symbol" pitchFamily="2" charset="2"/>
              </a:rPr>
              <a:t>(</a:t>
            </a:r>
            <a:r>
              <a:rPr lang="en-US" altLang="en-US" sz="2000" i="1">
                <a:sym typeface="Symbol" pitchFamily="2" charset="2"/>
              </a:rPr>
              <a:t>p</a:t>
            </a:r>
            <a:r>
              <a:rPr lang="en-US" altLang="en-US" sz="2000" baseline="30000">
                <a:sym typeface="Symbol" pitchFamily="2" charset="2"/>
              </a:rPr>
              <a:t>1/2 </a:t>
            </a:r>
            <a:r>
              <a:rPr lang="en-US" altLang="en-US" sz="2000">
                <a:sym typeface="Symbol" pitchFamily="2" charset="2"/>
              </a:rPr>
              <a:t>/</a:t>
            </a:r>
            <a:r>
              <a:rPr lang="en-US" altLang="en-US" sz="1000">
                <a:sym typeface="Symbol" pitchFamily="2" charset="2"/>
              </a:rPr>
              <a:t> </a:t>
            </a:r>
            <a:r>
              <a:rPr lang="en-US" altLang="en-US" sz="2000" i="1">
                <a:sym typeface="Symbol" pitchFamily="2" charset="2"/>
              </a:rPr>
              <a:t>q</a:t>
            </a:r>
            <a:r>
              <a:rPr lang="en-US" altLang="en-US" sz="2000">
                <a:sym typeface="Symbol" pitchFamily="2" charset="2"/>
              </a:rPr>
              <a:t>)</a:t>
            </a:r>
            <a:r>
              <a:rPr lang="en-US" altLang="en-US" sz="2000"/>
              <a:t>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</a:t>
            </a:r>
            <a:r>
              <a:rPr lang="en-US" altLang="en-US" sz="2000">
                <a:sym typeface="Symbol" pitchFamily="2" charset="2"/>
              </a:rPr>
              <a:t></a:t>
            </a:r>
            <a:r>
              <a:rPr lang="en-US" altLang="en-US" sz="2000"/>
              <a:t> </a:t>
            </a:r>
            <a:r>
              <a:rPr lang="en-US" altLang="en-US" sz="2000" i="1"/>
              <a:t>q</a:t>
            </a:r>
            <a:r>
              <a:rPr lang="en-US" altLang="en-US" sz="2000"/>
              <a:t> + (</a:t>
            </a:r>
            <a:r>
              <a:rPr lang="en-US" altLang="en-US" sz="2000" i="1"/>
              <a:t>q</a:t>
            </a:r>
            <a:r>
              <a:rPr lang="en-US" altLang="en-US" sz="800" i="1"/>
              <a:t> </a:t>
            </a:r>
            <a:r>
              <a:rPr lang="en-US" altLang="en-US" sz="2000"/>
              <a:t>/</a:t>
            </a:r>
            <a:r>
              <a:rPr lang="en-US" altLang="en-US" sz="1000"/>
              <a:t> 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)</a:t>
            </a:r>
            <a:r>
              <a:rPr lang="en-US" altLang="en-US" sz="2400"/>
              <a:t>∑</a:t>
            </a:r>
            <a:r>
              <a:rPr lang="en-US" altLang="en-US" sz="2000" i="1"/>
              <a:t>r</a:t>
            </a:r>
            <a:r>
              <a:rPr lang="en-US" altLang="en-US" sz="2000" i="1" baseline="-25000"/>
              <a:t>k</a:t>
            </a:r>
            <a:r>
              <a:rPr lang="en-US" altLang="en-US" sz="2000"/>
              <a:t>  </a:t>
            </a:r>
            <a:r>
              <a:rPr lang="en-US" altLang="en-US" sz="2000">
                <a:sym typeface="Symbol" pitchFamily="2" charset="2"/>
              </a:rPr>
              <a:t></a:t>
            </a:r>
            <a:r>
              <a:rPr lang="en-US" altLang="en-US" sz="2000"/>
              <a:t>  2</a:t>
            </a:r>
            <a:r>
              <a:rPr lang="en-US" altLang="en-US" sz="2000" i="1"/>
              <a:t>q</a:t>
            </a:r>
            <a:r>
              <a:rPr lang="en-US" altLang="en-US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So, 2</a:t>
            </a:r>
            <a:r>
              <a:rPr lang="en-US" altLang="en-US" sz="2000" i="1"/>
              <a:t>q</a:t>
            </a:r>
            <a:r>
              <a:rPr lang="en-US" altLang="en-US" sz="2000"/>
              <a:t> – 1 buffers suffice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5490761-E703-3445-95BA-751DAC7D6FB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5E108495-75E6-D14D-91D2-E44F1827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7172" name="Slide Number Placeholder 5">
            <a:extLst>
              <a:ext uri="{FF2B5EF4-FFF2-40B4-BE49-F238E27FC236}">
                <a16:creationId xmlns:a16="http://schemas.microsoft.com/office/drawing/2014/main" id="{47CFEF61-C02E-A845-ACC8-10B33B89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8B700BAD-3CA2-884C-8FF0-001A9DF160A3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D7F3C088-0940-074B-8688-E9815A824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/>
              <a:t>9  Sorting on a 2D Mesh or Torus</a:t>
            </a:r>
          </a:p>
        </p:txBody>
      </p:sp>
      <p:sp>
        <p:nvSpPr>
          <p:cNvPr id="7174" name="Text Box 15">
            <a:extLst>
              <a:ext uri="{FF2B5EF4-FFF2-40B4-BE49-F238E27FC236}">
                <a16:creationId xmlns:a16="http://schemas.microsoft.com/office/drawing/2014/main" id="{A6EE3BD2-713D-1A4C-B9A7-38F8A311B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86106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</a:rPr>
              <a:t>Introduce the mesh model (processors, links, communication):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 Develop 2D mesh sorting algorithms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 Learn about strengths and weaknesses of 2D meshes</a:t>
            </a:r>
          </a:p>
        </p:txBody>
      </p:sp>
      <p:graphicFrame>
        <p:nvGraphicFramePr>
          <p:cNvPr id="86083" name="Group 1091">
            <a:extLst>
              <a:ext uri="{FF2B5EF4-FFF2-40B4-BE49-F238E27FC236}">
                <a16:creationId xmlns:a16="http://schemas.microsoft.com/office/drawing/2014/main" id="{18ED1B8D-1A44-394C-810C-91AC3AFCF3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3048000"/>
          <a:ext cx="7239000" cy="2773363"/>
        </p:xfrm>
        <a:graphic>
          <a:graphicData uri="http://schemas.openxmlformats.org/drawingml/2006/table">
            <a:tbl>
              <a:tblPr/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Topics in This Chapter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9.1   Mesh-Connected Computers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9.2   The Shearsort Algorithm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9.3   Variants of Simple Shearsort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9.4   Recursive Sorting Algorithms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9.5   A Nontrivial Lower Bound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9.6   Achieving the Lower Bound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2C9A2F4-25A9-BE4D-9BD3-1A08251C45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43D668C-3064-0641-A8E8-5A437A272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44036" name="Slide Number Placeholder 5">
            <a:extLst>
              <a:ext uri="{FF2B5EF4-FFF2-40B4-BE49-F238E27FC236}">
                <a16:creationId xmlns:a16="http://schemas.microsoft.com/office/drawing/2014/main" id="{7E03D725-BEEB-704E-A377-957D1BC4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A7A1B3B4-7D19-9D47-A5F9-C94FDF15830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/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8ACF3C81-D572-8B43-B601-BC0622671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Analysis of the Intermediate Algorithm</a:t>
            </a:r>
          </a:p>
        </p:txBody>
      </p:sp>
      <p:sp>
        <p:nvSpPr>
          <p:cNvPr id="44038" name="Text Box 3">
            <a:extLst>
              <a:ext uri="{FF2B5EF4-FFF2-40B4-BE49-F238E27FC236}">
                <a16:creationId xmlns:a16="http://schemas.microsoft.com/office/drawing/2014/main" id="{25A3CBD1-6508-9A4F-9364-AD88C2AA8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0"/>
            <a:ext cx="3352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Sort time:  4</a:t>
            </a:r>
            <a:r>
              <a:rPr lang="en-US" altLang="en-US" sz="2000" i="1">
                <a:sym typeface="Symbol" pitchFamily="2" charset="2"/>
              </a:rPr>
              <a:t>p</a:t>
            </a:r>
            <a:r>
              <a:rPr lang="en-US" altLang="en-US" sz="2000" baseline="30000">
                <a:sym typeface="Symbol" pitchFamily="2" charset="2"/>
              </a:rPr>
              <a:t>1/2</a:t>
            </a:r>
            <a:r>
              <a:rPr lang="en-US" altLang="en-US" sz="2000">
                <a:sym typeface="Symbol" pitchFamily="2" charset="2"/>
              </a:rPr>
              <a:t>/</a:t>
            </a:r>
            <a:r>
              <a:rPr lang="en-US" altLang="en-US" sz="2000" i="1">
                <a:sym typeface="Symbol" pitchFamily="2" charset="2"/>
              </a:rPr>
              <a:t>q</a:t>
            </a:r>
            <a:r>
              <a:rPr lang="en-US" altLang="en-US" sz="2000">
                <a:sym typeface="Symbol" pitchFamily="2" charset="2"/>
              </a:rPr>
              <a:t> + o</a:t>
            </a:r>
            <a:r>
              <a:rPr lang="en-US" altLang="en-US" sz="2000"/>
              <a:t>(</a:t>
            </a:r>
            <a:r>
              <a:rPr lang="en-US" altLang="en-US" sz="2000" i="1">
                <a:sym typeface="Symbol" pitchFamily="2" charset="2"/>
              </a:rPr>
              <a:t>p</a:t>
            </a:r>
            <a:r>
              <a:rPr lang="en-US" altLang="en-US" sz="2000" baseline="30000">
                <a:sym typeface="Symbol" pitchFamily="2" charset="2"/>
              </a:rPr>
              <a:t>1/2</a:t>
            </a:r>
            <a:r>
              <a:rPr lang="en-US" altLang="en-US" sz="2000">
                <a:sym typeface="Symbol" pitchFamily="2" charset="2"/>
              </a:rPr>
              <a:t>/</a:t>
            </a:r>
            <a:r>
              <a:rPr lang="en-US" altLang="en-US" sz="2000" i="1">
                <a:sym typeface="Symbol" pitchFamily="2" charset="2"/>
              </a:rPr>
              <a:t>q</a:t>
            </a:r>
            <a:r>
              <a:rPr lang="en-US" altLang="en-US" sz="2000">
                <a:sym typeface="Symbol" pitchFamily="2" charset="2"/>
              </a:rPr>
              <a:t>)</a:t>
            </a: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Routing time:  2</a:t>
            </a:r>
            <a:r>
              <a:rPr lang="en-US" altLang="en-US" sz="2000" i="1">
                <a:sym typeface="Symbol" pitchFamily="2" charset="2"/>
              </a:rPr>
              <a:t>p</a:t>
            </a:r>
            <a:r>
              <a:rPr lang="en-US" altLang="en-US" sz="2000" baseline="30000">
                <a:sym typeface="Symbol" pitchFamily="2" charset="2"/>
              </a:rPr>
              <a:t>1/2</a:t>
            </a:r>
            <a:r>
              <a:rPr lang="en-US" altLang="en-US" sz="2000"/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Total time:  </a:t>
            </a:r>
            <a:r>
              <a:rPr lang="en-US" altLang="en-US" sz="2000">
                <a:sym typeface="Symbol" pitchFamily="2" charset="2"/>
              </a:rPr>
              <a:t></a:t>
            </a:r>
            <a:r>
              <a:rPr lang="en-US" altLang="en-US" sz="2000"/>
              <a:t> 2</a:t>
            </a:r>
            <a:r>
              <a:rPr lang="en-US" altLang="en-US" sz="2000" i="1">
                <a:sym typeface="Symbol" pitchFamily="2" charset="2"/>
              </a:rPr>
              <a:t>p</a:t>
            </a:r>
            <a:r>
              <a:rPr lang="en-US" altLang="en-US" sz="2000" baseline="30000">
                <a:sym typeface="Symbol" pitchFamily="2" charset="2"/>
              </a:rPr>
              <a:t>1/2</a:t>
            </a:r>
            <a:r>
              <a:rPr lang="en-US" altLang="en-US" sz="2000"/>
              <a:t> + 4</a:t>
            </a:r>
            <a:r>
              <a:rPr lang="en-US" altLang="en-US" sz="2000" i="1">
                <a:sym typeface="Symbol" pitchFamily="2" charset="2"/>
              </a:rPr>
              <a:t>p</a:t>
            </a:r>
            <a:r>
              <a:rPr lang="en-US" altLang="en-US" sz="2000" baseline="30000">
                <a:sym typeface="Symbol" pitchFamily="2" charset="2"/>
              </a:rPr>
              <a:t>1/2</a:t>
            </a:r>
            <a:r>
              <a:rPr lang="en-US" altLang="en-US" sz="2000">
                <a:sym typeface="Symbol" pitchFamily="2" charset="2"/>
              </a:rPr>
              <a:t>/</a:t>
            </a:r>
            <a:r>
              <a:rPr lang="en-US" altLang="en-US" sz="2000" i="1">
                <a:sym typeface="Symbol" pitchFamily="2" charset="2"/>
              </a:rPr>
              <a:t>q</a:t>
            </a:r>
            <a:r>
              <a:rPr lang="en-US" altLang="en-US" sz="2000"/>
              <a:t> </a:t>
            </a:r>
          </a:p>
        </p:txBody>
      </p:sp>
      <p:sp>
        <p:nvSpPr>
          <p:cNvPr id="44039" name="Text Box 4">
            <a:extLst>
              <a:ext uri="{FF2B5EF4-FFF2-40B4-BE49-F238E27FC236}">
                <a16:creationId xmlns:a16="http://schemas.microsoft.com/office/drawing/2014/main" id="{91FDBD9D-7A12-1C45-B828-15AE737EC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10200"/>
            <a:ext cx="45720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10.8    </a:t>
            </a:r>
            <a:r>
              <a:rPr lang="en-US" altLang="en-US" sz="2000"/>
              <a:t>Illustrating the structure of the intermediate routing algorithm.</a:t>
            </a:r>
          </a:p>
        </p:txBody>
      </p:sp>
      <p:sp>
        <p:nvSpPr>
          <p:cNvPr id="44040" name="Rectangle 5">
            <a:extLst>
              <a:ext uri="{FF2B5EF4-FFF2-40B4-BE49-F238E27FC236}">
                <a16:creationId xmlns:a16="http://schemas.microsoft.com/office/drawing/2014/main" id="{88661CFF-02B1-7546-9C83-3ACFC39A8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44041" name="Object 6">
            <a:extLst>
              <a:ext uri="{FF2B5EF4-FFF2-40B4-BE49-F238E27FC236}">
                <a16:creationId xmlns:a16="http://schemas.microsoft.com/office/drawing/2014/main" id="{97FA1BA3-56EE-E14A-A49B-85D69FDCFE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990600"/>
          <a:ext cx="57150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r:id="rId3" imgW="3505200" imgH="2832100" progId="MSDraw.Drawing.8.2">
                  <p:embed/>
                </p:oleObj>
              </mc:Choice>
              <mc:Fallback>
                <p:oleObj r:id="rId3" imgW="3505200" imgH="2832100" progId="MSDraw.Drawing.8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90600"/>
                        <a:ext cx="57150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Text Box 7">
            <a:extLst>
              <a:ext uri="{FF2B5EF4-FFF2-40B4-BE49-F238E27FC236}">
                <a16:creationId xmlns:a16="http://schemas.microsoft.com/office/drawing/2014/main" id="{039C11D8-4F46-CE4B-BBC3-EA294C5AF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3352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One extreme, </a:t>
            </a:r>
            <a:r>
              <a:rPr lang="en-US" altLang="en-US" sz="2000" i="1"/>
              <a:t>q</a:t>
            </a:r>
            <a:r>
              <a:rPr lang="en-US" altLang="en-US" sz="2000"/>
              <a:t> = 1: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Degenerates into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sorting-based routing</a:t>
            </a:r>
            <a:endParaRPr lang="en-US" altLang="en-US" sz="2000" i="1"/>
          </a:p>
        </p:txBody>
      </p:sp>
      <p:sp>
        <p:nvSpPr>
          <p:cNvPr id="44043" name="Text Box 8">
            <a:extLst>
              <a:ext uri="{FF2B5EF4-FFF2-40B4-BE49-F238E27FC236}">
                <a16:creationId xmlns:a16="http://schemas.microsoft.com/office/drawing/2014/main" id="{85932903-CB0D-B54F-A977-57E52B33D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312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Another extreme, large </a:t>
            </a:r>
            <a:r>
              <a:rPr lang="en-US" altLang="en-US" sz="2000" i="1"/>
              <a:t>q</a:t>
            </a:r>
            <a:r>
              <a:rPr lang="en-US" altLang="en-US" sz="20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Approaches the greedy routing algorithm</a:t>
            </a:r>
          </a:p>
        </p:txBody>
      </p:sp>
      <p:sp>
        <p:nvSpPr>
          <p:cNvPr id="44044" name="Text Box 9">
            <a:extLst>
              <a:ext uri="{FF2B5EF4-FFF2-40B4-BE49-F238E27FC236}">
                <a16:creationId xmlns:a16="http://schemas.microsoft.com/office/drawing/2014/main" id="{B47D7946-DFA5-BC4C-96F8-33FC5104C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2895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Buffers: 2</a:t>
            </a:r>
            <a:r>
              <a:rPr lang="en-US" altLang="en-US" sz="2000" i="1"/>
              <a:t>q</a:t>
            </a:r>
            <a:r>
              <a:rPr lang="en-US" altLang="en-US" sz="2000"/>
              <a:t> – 1,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Intermediate between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 and O(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B3C5071-57C4-C044-906D-D35F48CD5B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06CC561-EC7E-5F46-92A1-FE57AA8C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45060" name="Slide Number Placeholder 5">
            <a:extLst>
              <a:ext uri="{FF2B5EF4-FFF2-40B4-BE49-F238E27FC236}">
                <a16:creationId xmlns:a16="http://schemas.microsoft.com/office/drawing/2014/main" id="{4E0CE09E-87D0-B241-BC83-33917E8D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92A0407C-347B-614D-A758-E6FDF608D70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/>
          </a:p>
        </p:txBody>
      </p:sp>
      <p:sp>
        <p:nvSpPr>
          <p:cNvPr id="45061" name="Rectangle 2">
            <a:extLst>
              <a:ext uri="{FF2B5EF4-FFF2-40B4-BE49-F238E27FC236}">
                <a16:creationId xmlns:a16="http://schemas.microsoft.com/office/drawing/2014/main" id="{63393A3B-D803-3244-A3E5-5FF8FE72E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 altLang="en-US" sz="3200"/>
              <a:t>10.5  Other Classes of Routing Algorithms</a:t>
            </a:r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9A492BE4-0E6E-D246-B8EA-A7D309C47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2E618591-14A0-B945-A8CA-B22F04835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3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5064" name="Rectangle 11">
            <a:extLst>
              <a:ext uri="{FF2B5EF4-FFF2-40B4-BE49-F238E27FC236}">
                <a16:creationId xmlns:a16="http://schemas.microsoft.com/office/drawing/2014/main" id="{BF6F51C6-7BFE-4E48-8158-6818D1D1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5065" name="Rectangle 13">
            <a:extLst>
              <a:ext uri="{FF2B5EF4-FFF2-40B4-BE49-F238E27FC236}">
                <a16:creationId xmlns:a16="http://schemas.microsoft.com/office/drawing/2014/main" id="{78B7CDEC-5BFD-1149-9BD4-100C434B9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5066" name="Rectangle 15">
            <a:extLst>
              <a:ext uri="{FF2B5EF4-FFF2-40B4-BE49-F238E27FC236}">
                <a16:creationId xmlns:a16="http://schemas.microsoft.com/office/drawing/2014/main" id="{DAC119F4-CD30-EB46-BF10-356000066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5067" name="Text Box 16">
            <a:extLst>
              <a:ext uri="{FF2B5EF4-FFF2-40B4-BE49-F238E27FC236}">
                <a16:creationId xmlns:a16="http://schemas.microsoft.com/office/drawing/2014/main" id="{513ED5A3-3500-C449-A617-F20E4E424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8077200" cy="14636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Row-first greedy routing has very good average-case performance, even if the node buffer size is restricted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Idea:</a:t>
            </a:r>
            <a:r>
              <a:rPr lang="en-US" altLang="en-US" sz="2000"/>
              <a:t> Convert any routing problem to two random instances by picking a random intermediate node for each message</a:t>
            </a:r>
          </a:p>
        </p:txBody>
      </p:sp>
      <p:sp>
        <p:nvSpPr>
          <p:cNvPr id="45068" name="Rectangle 19">
            <a:extLst>
              <a:ext uri="{FF2B5EF4-FFF2-40B4-BE49-F238E27FC236}">
                <a16:creationId xmlns:a16="http://schemas.microsoft.com/office/drawing/2014/main" id="{6033779D-EBD9-7143-B020-4D2A7E5A6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45069" name="Group 22">
            <a:extLst>
              <a:ext uri="{FF2B5EF4-FFF2-40B4-BE49-F238E27FC236}">
                <a16:creationId xmlns:a16="http://schemas.microsoft.com/office/drawing/2014/main" id="{619A3D99-53A7-E745-AF34-B50A9D4235A2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2590800"/>
            <a:ext cx="4800600" cy="3444875"/>
            <a:chOff x="2544" y="1632"/>
            <a:chExt cx="3024" cy="2170"/>
          </a:xfrm>
        </p:grpSpPr>
        <p:sp>
          <p:nvSpPr>
            <p:cNvPr id="45072" name="Text Box 3">
              <a:extLst>
                <a:ext uri="{FF2B5EF4-FFF2-40B4-BE49-F238E27FC236}">
                  <a16:creationId xmlns:a16="http://schemas.microsoft.com/office/drawing/2014/main" id="{20285B16-3B7F-5548-A3AE-4405AC7FF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360"/>
              <a:ext cx="3024" cy="44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10.9    </a:t>
              </a:r>
              <a:r>
                <a:rPr lang="en-US" altLang="en-US" sz="2000"/>
                <a:t>Combining of write requests headed for the same destination. </a:t>
              </a:r>
            </a:p>
          </p:txBody>
        </p:sp>
        <p:graphicFrame>
          <p:nvGraphicFramePr>
            <p:cNvPr id="45073" name="Object 18">
              <a:extLst>
                <a:ext uri="{FF2B5EF4-FFF2-40B4-BE49-F238E27FC236}">
                  <a16:creationId xmlns:a16="http://schemas.microsoft.com/office/drawing/2014/main" id="{14403EC7-BF76-7344-B022-A1767A0713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6" y="1632"/>
            <a:ext cx="2544" cy="1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74" r:id="rId3" imgW="2260600" imgH="1612900" progId="MSDraw.Drawing.8.2">
                    <p:embed/>
                  </p:oleObj>
                </mc:Choice>
                <mc:Fallback>
                  <p:oleObj r:id="rId3" imgW="2260600" imgH="1612900" progId="MSDraw.Drawing.8.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1632"/>
                          <a:ext cx="2544" cy="1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070" name="Text Box 20">
            <a:extLst>
              <a:ext uri="{FF2B5EF4-FFF2-40B4-BE49-F238E27FC236}">
                <a16:creationId xmlns:a16="http://schemas.microsoft.com/office/drawing/2014/main" id="{05920461-18BA-7148-831A-1744F6C24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67000"/>
            <a:ext cx="3352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Regardless of the routing algorithm used, concurrent writes can degrade the performance</a:t>
            </a:r>
          </a:p>
        </p:txBody>
      </p:sp>
      <p:sp>
        <p:nvSpPr>
          <p:cNvPr id="45071" name="Text Box 21">
            <a:extLst>
              <a:ext uri="{FF2B5EF4-FFF2-40B4-BE49-F238E27FC236}">
                <a16:creationId xmlns:a16="http://schemas.microsoft.com/office/drawing/2014/main" id="{EC2B0F93-9AAA-CA4D-8511-6F9B2C5C4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3505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Priority or combining scheme can be built into the routing algorithm so that congestion close to the common destination is avoided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8D335DF1-5E7A-574C-9860-BD804D87F4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EFB8B55D-4F5C-3F41-A92D-A771DE70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46084" name="Slide Number Placeholder 5">
            <a:extLst>
              <a:ext uri="{FF2B5EF4-FFF2-40B4-BE49-F238E27FC236}">
                <a16:creationId xmlns:a16="http://schemas.microsoft.com/office/drawing/2014/main" id="{0021F481-3770-974C-869B-129C98AE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95E21BC5-33AB-304C-A819-54298670EA2E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/>
          </a:p>
        </p:txBody>
      </p:sp>
      <p:sp>
        <p:nvSpPr>
          <p:cNvPr id="46085" name="Rectangle 2">
            <a:extLst>
              <a:ext uri="{FF2B5EF4-FFF2-40B4-BE49-F238E27FC236}">
                <a16:creationId xmlns:a16="http://schemas.microsoft.com/office/drawing/2014/main" id="{FD832358-545F-2749-AF2E-64F357A77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Types of Routing Problems or Algorithms</a:t>
            </a:r>
          </a:p>
        </p:txBody>
      </p:sp>
      <p:sp>
        <p:nvSpPr>
          <p:cNvPr id="46086" name="Text Box 15">
            <a:extLst>
              <a:ext uri="{FF2B5EF4-FFF2-40B4-BE49-F238E27FC236}">
                <a16:creationId xmlns:a16="http://schemas.microsoft.com/office/drawing/2014/main" id="{9D90B3F4-EBBE-414D-BBFD-CF9C2B353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066800"/>
            <a:ext cx="75438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Static:		Packets to be routed all available at </a:t>
            </a:r>
            <a:r>
              <a:rPr lang="en-US" altLang="en-US" sz="2000" i="1"/>
              <a:t>t</a:t>
            </a:r>
            <a:r>
              <a:rPr lang="en-US" altLang="en-US" sz="2000"/>
              <a:t>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Dynamic:	Packets “born” in the course of computation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Off-line:		Routes precomputed, stored in tables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On-line:		Routing decisions made on the fly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Oblivious:	Path depends only on source and destination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Adaptive:	Path may vary by link and node conditions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Deflection:	Any received packet leaves immediately,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		even if this means misrouting (via detour path);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		also known as hot-potato routing</a:t>
            </a:r>
          </a:p>
        </p:txBody>
      </p:sp>
      <p:sp>
        <p:nvSpPr>
          <p:cNvPr id="46087" name="Rectangle 16">
            <a:extLst>
              <a:ext uri="{FF2B5EF4-FFF2-40B4-BE49-F238E27FC236}">
                <a16:creationId xmlns:a16="http://schemas.microsoft.com/office/drawing/2014/main" id="{3AB8CF04-DB2A-AF4B-B1B5-26F37ACAD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495800"/>
            <a:ext cx="15240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46088" name="Group 20">
            <a:extLst>
              <a:ext uri="{FF2B5EF4-FFF2-40B4-BE49-F238E27FC236}">
                <a16:creationId xmlns:a16="http://schemas.microsoft.com/office/drawing/2014/main" id="{C104A2EA-00CD-B941-9FB1-E5F273D087C5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800600"/>
            <a:ext cx="838200" cy="533400"/>
            <a:chOff x="864" y="3024"/>
            <a:chExt cx="528" cy="336"/>
          </a:xfrm>
        </p:grpSpPr>
        <p:sp>
          <p:nvSpPr>
            <p:cNvPr id="46111" name="Line 17">
              <a:extLst>
                <a:ext uri="{FF2B5EF4-FFF2-40B4-BE49-F238E27FC236}">
                  <a16:creationId xmlns:a16="http://schemas.microsoft.com/office/drawing/2014/main" id="{BD261F7D-13A1-DA4A-A794-81A599900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024"/>
              <a:ext cx="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Line 18">
              <a:extLst>
                <a:ext uri="{FF2B5EF4-FFF2-40B4-BE49-F238E27FC236}">
                  <a16:creationId xmlns:a16="http://schemas.microsoft.com/office/drawing/2014/main" id="{1E8EDA19-0320-E84C-89E1-F1E69B20B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024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Line 19">
              <a:extLst>
                <a:ext uri="{FF2B5EF4-FFF2-40B4-BE49-F238E27FC236}">
                  <a16:creationId xmlns:a16="http://schemas.microsoft.com/office/drawing/2014/main" id="{28AA9AE1-2CCB-FC47-97E6-B0F542C74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360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89" name="Group 26">
            <a:extLst>
              <a:ext uri="{FF2B5EF4-FFF2-40B4-BE49-F238E27FC236}">
                <a16:creationId xmlns:a16="http://schemas.microsoft.com/office/drawing/2014/main" id="{C00FCD45-0DD8-3447-988B-0A3E3EC7C15F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800600"/>
            <a:ext cx="990600" cy="762000"/>
            <a:chOff x="864" y="3024"/>
            <a:chExt cx="624" cy="480"/>
          </a:xfrm>
        </p:grpSpPr>
        <p:sp>
          <p:nvSpPr>
            <p:cNvPr id="46106" name="Line 21">
              <a:extLst>
                <a:ext uri="{FF2B5EF4-FFF2-40B4-BE49-F238E27FC236}">
                  <a16:creationId xmlns:a16="http://schemas.microsoft.com/office/drawing/2014/main" id="{F28F6C87-DCEB-CD4D-B601-003E68875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024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Line 22">
              <a:extLst>
                <a:ext uri="{FF2B5EF4-FFF2-40B4-BE49-F238E27FC236}">
                  <a16:creationId xmlns:a16="http://schemas.microsoft.com/office/drawing/2014/main" id="{CE368DB8-3E4A-3B46-ADC2-98CEE606C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264"/>
              <a:ext cx="624" cy="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Line 23">
              <a:extLst>
                <a:ext uri="{FF2B5EF4-FFF2-40B4-BE49-F238E27FC236}">
                  <a16:creationId xmlns:a16="http://schemas.microsoft.com/office/drawing/2014/main" id="{32D741D7-A168-7E49-8F55-75D2B5D03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264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Line 24">
              <a:extLst>
                <a:ext uri="{FF2B5EF4-FFF2-40B4-BE49-F238E27FC236}">
                  <a16:creationId xmlns:a16="http://schemas.microsoft.com/office/drawing/2014/main" id="{FED03C92-8D9B-B147-B8E4-7BA7245454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504"/>
              <a:ext cx="96" cy="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Line 25">
              <a:extLst>
                <a:ext uri="{FF2B5EF4-FFF2-40B4-BE49-F238E27FC236}">
                  <a16:creationId xmlns:a16="http://schemas.microsoft.com/office/drawing/2014/main" id="{0F984E03-AA52-8043-987C-B42494D7B5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360"/>
              <a:ext cx="0" cy="144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0" name="Line 27">
            <a:extLst>
              <a:ext uri="{FF2B5EF4-FFF2-40B4-BE49-F238E27FC236}">
                <a16:creationId xmlns:a16="http://schemas.microsoft.com/office/drawing/2014/main" id="{D4A178F8-BF05-5F43-BFF3-62E22C606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667000"/>
            <a:ext cx="0" cy="533400"/>
          </a:xfrm>
          <a:prstGeom prst="line">
            <a:avLst/>
          </a:prstGeom>
          <a:noFill/>
          <a:ln w="9525">
            <a:solidFill>
              <a:srgbClr val="E4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28">
            <a:extLst>
              <a:ext uri="{FF2B5EF4-FFF2-40B4-BE49-F238E27FC236}">
                <a16:creationId xmlns:a16="http://schemas.microsoft.com/office/drawing/2014/main" id="{20BB2285-0DC0-9A41-B557-8ADF36A87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667000"/>
            <a:ext cx="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Rectangle 29">
            <a:extLst>
              <a:ext uri="{FF2B5EF4-FFF2-40B4-BE49-F238E27FC236}">
                <a16:creationId xmlns:a16="http://schemas.microsoft.com/office/drawing/2014/main" id="{DB457F63-15E7-B74C-B0DF-0C1E3EDFF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95800"/>
            <a:ext cx="15240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6093" name="Rectangle 36">
            <a:extLst>
              <a:ext uri="{FF2B5EF4-FFF2-40B4-BE49-F238E27FC236}">
                <a16:creationId xmlns:a16="http://schemas.microsoft.com/office/drawing/2014/main" id="{84F1F20D-1A77-F241-80B2-1E7EBF4E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495800"/>
            <a:ext cx="15240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6094" name="Line 38">
            <a:extLst>
              <a:ext uri="{FF2B5EF4-FFF2-40B4-BE49-F238E27FC236}">
                <a16:creationId xmlns:a16="http://schemas.microsoft.com/office/drawing/2014/main" id="{0AF18CE3-3393-DA4F-80FE-4C0186E50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876800"/>
            <a:ext cx="381000" cy="0"/>
          </a:xfrm>
          <a:prstGeom prst="line">
            <a:avLst/>
          </a:prstGeom>
          <a:noFill/>
          <a:ln w="28575">
            <a:solidFill>
              <a:srgbClr val="2492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Line 41">
            <a:extLst>
              <a:ext uri="{FF2B5EF4-FFF2-40B4-BE49-F238E27FC236}">
                <a16:creationId xmlns:a16="http://schemas.microsoft.com/office/drawing/2014/main" id="{1C6DF8F7-CD1F-C94E-9449-AA23822893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876800"/>
            <a:ext cx="0" cy="30480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42">
            <a:extLst>
              <a:ext uri="{FF2B5EF4-FFF2-40B4-BE49-F238E27FC236}">
                <a16:creationId xmlns:a16="http://schemas.microsoft.com/office/drawing/2014/main" id="{BF96F9C9-DFA1-DD4B-82E5-42878B6336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724400"/>
            <a:ext cx="0" cy="152400"/>
          </a:xfrm>
          <a:prstGeom prst="line">
            <a:avLst/>
          </a:prstGeom>
          <a:noFill/>
          <a:ln w="28575">
            <a:solidFill>
              <a:srgbClr val="2492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43">
            <a:extLst>
              <a:ext uri="{FF2B5EF4-FFF2-40B4-BE49-F238E27FC236}">
                <a16:creationId xmlns:a16="http://schemas.microsoft.com/office/drawing/2014/main" id="{1E32E6EE-F9F8-1645-B0D0-888DB6CB9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724400"/>
            <a:ext cx="457200" cy="0"/>
          </a:xfrm>
          <a:prstGeom prst="line">
            <a:avLst/>
          </a:prstGeom>
          <a:noFill/>
          <a:ln w="28575">
            <a:solidFill>
              <a:srgbClr val="2492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44">
            <a:extLst>
              <a:ext uri="{FF2B5EF4-FFF2-40B4-BE49-F238E27FC236}">
                <a16:creationId xmlns:a16="http://schemas.microsoft.com/office/drawing/2014/main" id="{0739D799-738F-E741-BB8A-0EB12D51C0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4724400"/>
            <a:ext cx="3048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Line 45">
            <a:extLst>
              <a:ext uri="{FF2B5EF4-FFF2-40B4-BE49-F238E27FC236}">
                <a16:creationId xmlns:a16="http://schemas.microsoft.com/office/drawing/2014/main" id="{3DEA2D74-166D-A341-B9C4-72C324781C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4572000"/>
            <a:ext cx="0" cy="152400"/>
          </a:xfrm>
          <a:prstGeom prst="line">
            <a:avLst/>
          </a:prstGeom>
          <a:noFill/>
          <a:ln w="28575">
            <a:solidFill>
              <a:srgbClr val="2492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Line 46">
            <a:extLst>
              <a:ext uri="{FF2B5EF4-FFF2-40B4-BE49-F238E27FC236}">
                <a16:creationId xmlns:a16="http://schemas.microsoft.com/office/drawing/2014/main" id="{5549BBCE-A690-E640-982A-4AA50BB8BE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4572000"/>
            <a:ext cx="304800" cy="0"/>
          </a:xfrm>
          <a:prstGeom prst="line">
            <a:avLst/>
          </a:prstGeom>
          <a:noFill/>
          <a:ln w="28575">
            <a:solidFill>
              <a:srgbClr val="2492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47">
            <a:extLst>
              <a:ext uri="{FF2B5EF4-FFF2-40B4-BE49-F238E27FC236}">
                <a16:creationId xmlns:a16="http://schemas.microsoft.com/office/drawing/2014/main" id="{4A4958CB-BA60-2049-A075-5CE9EFC86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572000"/>
            <a:ext cx="0" cy="990600"/>
          </a:xfrm>
          <a:prstGeom prst="line">
            <a:avLst/>
          </a:prstGeom>
          <a:noFill/>
          <a:ln w="28575">
            <a:solidFill>
              <a:srgbClr val="2492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Line 48">
            <a:extLst>
              <a:ext uri="{FF2B5EF4-FFF2-40B4-BE49-F238E27FC236}">
                <a16:creationId xmlns:a16="http://schemas.microsoft.com/office/drawing/2014/main" id="{185E3E8D-25FE-7642-B526-E2E0FE4B4C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5562600"/>
            <a:ext cx="228600" cy="0"/>
          </a:xfrm>
          <a:prstGeom prst="line">
            <a:avLst/>
          </a:prstGeom>
          <a:noFill/>
          <a:ln w="28575">
            <a:solidFill>
              <a:srgbClr val="24922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Oval 49">
            <a:extLst>
              <a:ext uri="{FF2B5EF4-FFF2-40B4-BE49-F238E27FC236}">
                <a16:creationId xmlns:a16="http://schemas.microsoft.com/office/drawing/2014/main" id="{EFA2E4FC-D925-ED48-8DAD-E8143A141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6104" name="Text Box 50">
            <a:extLst>
              <a:ext uri="{FF2B5EF4-FFF2-40B4-BE49-F238E27FC236}">
                <a16:creationId xmlns:a16="http://schemas.microsoft.com/office/drawing/2014/main" id="{1844E04F-1BDE-DF42-92D2-730E6869D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05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x</a:t>
            </a:r>
          </a:p>
        </p:txBody>
      </p:sp>
      <p:sp>
        <p:nvSpPr>
          <p:cNvPr id="46105" name="Text Box 51">
            <a:extLst>
              <a:ext uri="{FF2B5EF4-FFF2-40B4-BE49-F238E27FC236}">
                <a16:creationId xmlns:a16="http://schemas.microsoft.com/office/drawing/2014/main" id="{F206F1D9-EFFD-074E-B860-3FC42C540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025" y="5210175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12B4DDC-D6BC-A84A-ADB5-8190A09CF2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2B9914-6548-404E-9157-90BAD2D7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47108" name="Slide Number Placeholder 5">
            <a:extLst>
              <a:ext uri="{FF2B5EF4-FFF2-40B4-BE49-F238E27FC236}">
                <a16:creationId xmlns:a16="http://schemas.microsoft.com/office/drawing/2014/main" id="{CE09BA62-E45D-B948-A701-EE03C340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9E5397DB-3991-2A49-8E78-C96A998480A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/>
          </a:p>
        </p:txBody>
      </p:sp>
      <p:sp>
        <p:nvSpPr>
          <p:cNvPr id="47109" name="Rectangle 2">
            <a:extLst>
              <a:ext uri="{FF2B5EF4-FFF2-40B4-BE49-F238E27FC236}">
                <a16:creationId xmlns:a16="http://schemas.microsoft.com/office/drawing/2014/main" id="{9F5246A4-7839-3F40-85CA-34D84CF23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10.6  Wormhole Routing</a:t>
            </a:r>
          </a:p>
        </p:txBody>
      </p:sp>
      <p:sp>
        <p:nvSpPr>
          <p:cNvPr id="47110" name="Rectangle 4">
            <a:extLst>
              <a:ext uri="{FF2B5EF4-FFF2-40B4-BE49-F238E27FC236}">
                <a16:creationId xmlns:a16="http://schemas.microsoft.com/office/drawing/2014/main" id="{A57C3E70-7745-FD44-8DCC-620575825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7111" name="Text Box 8">
            <a:extLst>
              <a:ext uri="{FF2B5EF4-FFF2-40B4-BE49-F238E27FC236}">
                <a16:creationId xmlns:a16="http://schemas.microsoft.com/office/drawing/2014/main" id="{4F4E294B-E339-3F4E-AAED-612FA9B2C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8077200" cy="23177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Circuit switching:</a:t>
            </a:r>
            <a:r>
              <a:rPr lang="en-US" altLang="en-US" sz="2000"/>
              <a:t> A circuit is established between source and destination before message is sent (as in old telephone networks)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Advantage:  Fast transmission after the initial overhead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Packet switching:</a:t>
            </a:r>
            <a:r>
              <a:rPr lang="en-US" altLang="en-US" sz="2000"/>
              <a:t> Packets are sent independently over possibly different paths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Advantage:  Efficient use of channels due to sharing </a:t>
            </a:r>
          </a:p>
        </p:txBody>
      </p:sp>
      <p:sp>
        <p:nvSpPr>
          <p:cNvPr id="47112" name="Rectangle 12">
            <a:extLst>
              <a:ext uri="{FF2B5EF4-FFF2-40B4-BE49-F238E27FC236}">
                <a16:creationId xmlns:a16="http://schemas.microsoft.com/office/drawing/2014/main" id="{7A844B43-9BD8-F24A-88BD-DC8514B0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7113" name="Text Box 14">
            <a:extLst>
              <a:ext uri="{FF2B5EF4-FFF2-40B4-BE49-F238E27FC236}">
                <a16:creationId xmlns:a16="http://schemas.microsoft.com/office/drawing/2014/main" id="{0BBC19B8-4EF7-B74A-8E21-769899D56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86200"/>
            <a:ext cx="2057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Wormhole switching: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Combines the advantages of circuit and packet switching</a:t>
            </a:r>
          </a:p>
        </p:txBody>
      </p:sp>
      <p:sp>
        <p:nvSpPr>
          <p:cNvPr id="47114" name="Rectangle 17">
            <a:extLst>
              <a:ext uri="{FF2B5EF4-FFF2-40B4-BE49-F238E27FC236}">
                <a16:creationId xmlns:a16="http://schemas.microsoft.com/office/drawing/2014/main" id="{10DE47CC-323C-924C-B1CC-389556A82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47115" name="Group 19">
            <a:extLst>
              <a:ext uri="{FF2B5EF4-FFF2-40B4-BE49-F238E27FC236}">
                <a16:creationId xmlns:a16="http://schemas.microsoft.com/office/drawing/2014/main" id="{A59C351E-F91C-7641-945A-673DD543962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657600"/>
            <a:ext cx="6477000" cy="2347913"/>
            <a:chOff x="1536" y="2304"/>
            <a:chExt cx="4080" cy="1479"/>
          </a:xfrm>
        </p:grpSpPr>
        <p:graphicFrame>
          <p:nvGraphicFramePr>
            <p:cNvPr id="47116" name="Object 16">
              <a:extLst>
                <a:ext uri="{FF2B5EF4-FFF2-40B4-BE49-F238E27FC236}">
                  <a16:creationId xmlns:a16="http://schemas.microsoft.com/office/drawing/2014/main" id="{4537C7BA-EC76-2941-84A7-CA935EAA2F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2304"/>
            <a:ext cx="4080" cy="1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8" r:id="rId3" imgW="4546600" imgH="1435100" progId="MSDraw.Drawing.8.2">
                    <p:embed/>
                  </p:oleObj>
                </mc:Choice>
                <mc:Fallback>
                  <p:oleObj r:id="rId3" imgW="4546600" imgH="1435100" progId="MSDraw.Drawing.8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304"/>
                          <a:ext cx="4080" cy="1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7" name="Text Box 18">
              <a:extLst>
                <a:ext uri="{FF2B5EF4-FFF2-40B4-BE49-F238E27FC236}">
                  <a16:creationId xmlns:a16="http://schemas.microsoft.com/office/drawing/2014/main" id="{ADD76043-F19B-7844-9365-53413FC75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552"/>
              <a:ext cx="3648" cy="231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10.10    </a:t>
              </a:r>
              <a:r>
                <a:rPr lang="en-US" altLang="en-US" sz="1800"/>
                <a:t>Worms and deadlock in wormhole routing.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427931E-CAD9-5A4F-9EAA-EB955DE916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5B3D2D-5B9B-D440-BD65-CC1B57D2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48132" name="Slide Number Placeholder 5">
            <a:extLst>
              <a:ext uri="{FF2B5EF4-FFF2-40B4-BE49-F238E27FC236}">
                <a16:creationId xmlns:a16="http://schemas.microsoft.com/office/drawing/2014/main" id="{22FBC571-5389-9B40-89B6-159AD4C6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14063937-C448-EB4D-8D4A-B22A0B8A4A0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/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id="{FC35DF5E-7072-7F4B-BBB4-D7A7018AE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8134" name="Rectangle 3">
            <a:extLst>
              <a:ext uri="{FF2B5EF4-FFF2-40B4-BE49-F238E27FC236}">
                <a16:creationId xmlns:a16="http://schemas.microsoft.com/office/drawing/2014/main" id="{28D63F65-4BC5-8847-8D90-C36B08D4F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8135" name="Rectangle 4">
            <a:extLst>
              <a:ext uri="{FF2B5EF4-FFF2-40B4-BE49-F238E27FC236}">
                <a16:creationId xmlns:a16="http://schemas.microsoft.com/office/drawing/2014/main" id="{93EF4988-852E-C146-96E9-DC2C1282C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8136" name="Text Box 5">
            <a:extLst>
              <a:ext uri="{FF2B5EF4-FFF2-40B4-BE49-F238E27FC236}">
                <a16:creationId xmlns:a16="http://schemas.microsoft.com/office/drawing/2014/main" id="{5D345AD2-3DE8-BA42-BFD1-6B2B930D3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8229600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Routing algorithm must be simple to make the route selection quick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Example: row-first routing, with 2-byte header for row &amp; column offsets</a:t>
            </a:r>
          </a:p>
        </p:txBody>
      </p:sp>
      <p:sp>
        <p:nvSpPr>
          <p:cNvPr id="48137" name="Rectangle 7">
            <a:extLst>
              <a:ext uri="{FF2B5EF4-FFF2-40B4-BE49-F238E27FC236}">
                <a16:creationId xmlns:a16="http://schemas.microsoft.com/office/drawing/2014/main" id="{529F0E30-F267-4640-86F4-DD87EC304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Route Selection in Wormhole Switching</a:t>
            </a:r>
          </a:p>
        </p:txBody>
      </p:sp>
      <p:sp>
        <p:nvSpPr>
          <p:cNvPr id="48138" name="Rectangle 12">
            <a:extLst>
              <a:ext uri="{FF2B5EF4-FFF2-40B4-BE49-F238E27FC236}">
                <a16:creationId xmlns:a16="http://schemas.microsoft.com/office/drawing/2014/main" id="{52FFA5AA-7753-EF42-893B-817712270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48139" name="Object 13">
            <a:extLst>
              <a:ext uri="{FF2B5EF4-FFF2-40B4-BE49-F238E27FC236}">
                <a16:creationId xmlns:a16="http://schemas.microsoft.com/office/drawing/2014/main" id="{B5646487-1112-1F44-8B7D-E096D2A48E7F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685800" y="2438400"/>
          <a:ext cx="8153400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r:id="rId3" imgW="4889500" imgH="2184400" progId="MSDraw.Drawing.8.2">
                  <p:embed/>
                </p:oleObj>
              </mc:Choice>
              <mc:Fallback>
                <p:oleObj r:id="rId3" imgW="4889500" imgH="2184400" progId="MSDraw.Drawing.8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38400"/>
                        <a:ext cx="8153400" cy="364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0" name="Text Box 15">
            <a:extLst>
              <a:ext uri="{FF2B5EF4-FFF2-40B4-BE49-F238E27FC236}">
                <a16:creationId xmlns:a16="http://schemas.microsoft.com/office/drawing/2014/main" id="{1E802188-7F13-4A40-8367-1A2174C86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82296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But . . . care must be taken to avoid excessive blocking and deadlock</a:t>
            </a:r>
            <a:endParaRPr lang="en-US" altLang="en-US" sz="2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43F86D2-7820-D54E-AE1D-CFD2D1A8E2C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26DC307-B02E-A94A-9CFE-EABE5DEA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49156" name="Slide Number Placeholder 5">
            <a:extLst>
              <a:ext uri="{FF2B5EF4-FFF2-40B4-BE49-F238E27FC236}">
                <a16:creationId xmlns:a16="http://schemas.microsoft.com/office/drawing/2014/main" id="{6AFAD5C2-BA80-5D41-9547-CB03BCD1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141775FE-711B-1A49-A480-33B746111DA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/>
          </a:p>
        </p:txBody>
      </p:sp>
      <p:sp>
        <p:nvSpPr>
          <p:cNvPr id="49157" name="Rectangle 2">
            <a:extLst>
              <a:ext uri="{FF2B5EF4-FFF2-40B4-BE49-F238E27FC236}">
                <a16:creationId xmlns:a16="http://schemas.microsoft.com/office/drawing/2014/main" id="{942350EE-F501-164E-BCB1-6A0DE948A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9158" name="Rectangle 3">
            <a:extLst>
              <a:ext uri="{FF2B5EF4-FFF2-40B4-BE49-F238E27FC236}">
                <a16:creationId xmlns:a16="http://schemas.microsoft.com/office/drawing/2014/main" id="{ED553E2C-FA84-7948-99A3-CED1728CB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9159" name="Rectangle 4">
            <a:extLst>
              <a:ext uri="{FF2B5EF4-FFF2-40B4-BE49-F238E27FC236}">
                <a16:creationId xmlns:a16="http://schemas.microsoft.com/office/drawing/2014/main" id="{97627ADA-5201-6449-AAC7-7225C8E51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9160" name="Text Box 5">
            <a:extLst>
              <a:ext uri="{FF2B5EF4-FFF2-40B4-BE49-F238E27FC236}">
                <a16:creationId xmlns:a16="http://schemas.microsoft.com/office/drawing/2014/main" id="{08D5ECC3-4AD8-E14F-8184-B7E9BDBF1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46482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10.11    </a:t>
            </a:r>
            <a:r>
              <a:rPr lang="en-US" altLang="en-US" sz="2000"/>
              <a:t>Various ways of dealing with conflicts in wormhole routing. </a:t>
            </a:r>
          </a:p>
        </p:txBody>
      </p:sp>
      <p:sp>
        <p:nvSpPr>
          <p:cNvPr id="49161" name="Rectangle 6">
            <a:extLst>
              <a:ext uri="{FF2B5EF4-FFF2-40B4-BE49-F238E27FC236}">
                <a16:creationId xmlns:a16="http://schemas.microsoft.com/office/drawing/2014/main" id="{441192DB-CD93-624B-9C9F-BCBB780E1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Dealing with Conflicts</a:t>
            </a:r>
          </a:p>
        </p:txBody>
      </p:sp>
      <p:sp>
        <p:nvSpPr>
          <p:cNvPr id="49162" name="Rectangle 8">
            <a:extLst>
              <a:ext uri="{FF2B5EF4-FFF2-40B4-BE49-F238E27FC236}">
                <a16:creationId xmlns:a16="http://schemas.microsoft.com/office/drawing/2014/main" id="{4FF885EA-E6FA-4349-8A0C-0183827B8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248F648B-C83E-384A-8C11-AA022AAA7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9164" name="Rectangle 15">
            <a:extLst>
              <a:ext uri="{FF2B5EF4-FFF2-40B4-BE49-F238E27FC236}">
                <a16:creationId xmlns:a16="http://schemas.microsoft.com/office/drawing/2014/main" id="{F6CC4694-F6BD-FD40-AFB9-1C76E8954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47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49165" name="Object 14">
            <a:extLst>
              <a:ext uri="{FF2B5EF4-FFF2-40B4-BE49-F238E27FC236}">
                <a16:creationId xmlns:a16="http://schemas.microsoft.com/office/drawing/2014/main" id="{937921FB-F8B7-8D4B-AF9B-457EF09A6F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082675"/>
          <a:ext cx="7924800" cy="470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r:id="rId3" imgW="4457700" imgH="2654300" progId="MSDraw.Drawing.8.2">
                  <p:embed/>
                </p:oleObj>
              </mc:Choice>
              <mc:Fallback>
                <p:oleObj r:id="rId3" imgW="4457700" imgH="2654300" progId="MSDraw.Drawing.8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82675"/>
                        <a:ext cx="7924800" cy="470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AA411AE-D4F6-7C47-BF36-90772CF5D31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1EBC114-D440-F149-BAB4-2B592BD0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50180" name="Slide Number Placeholder 5">
            <a:extLst>
              <a:ext uri="{FF2B5EF4-FFF2-40B4-BE49-F238E27FC236}">
                <a16:creationId xmlns:a16="http://schemas.microsoft.com/office/drawing/2014/main" id="{5B5582DF-0F02-1B4A-8F08-0E2CE860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D9AC7C5-CC32-A84C-A9B2-20B318E96B2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/>
          </a:p>
        </p:txBody>
      </p:sp>
      <p:grpSp>
        <p:nvGrpSpPr>
          <p:cNvPr id="50181" name="Group 16">
            <a:extLst>
              <a:ext uri="{FF2B5EF4-FFF2-40B4-BE49-F238E27FC236}">
                <a16:creationId xmlns:a16="http://schemas.microsoft.com/office/drawing/2014/main" id="{7C6B9993-4033-2143-8B91-2BC61F008582}"/>
              </a:ext>
            </a:extLst>
          </p:cNvPr>
          <p:cNvGrpSpPr>
            <a:grpSpLocks/>
          </p:cNvGrpSpPr>
          <p:nvPr/>
        </p:nvGrpSpPr>
        <p:grpSpPr bwMode="auto">
          <a:xfrm>
            <a:off x="-4076700" y="914400"/>
            <a:ext cx="8153400" cy="3733800"/>
            <a:chOff x="336" y="576"/>
            <a:chExt cx="5136" cy="2352"/>
          </a:xfrm>
        </p:grpSpPr>
        <p:graphicFrame>
          <p:nvGraphicFramePr>
            <p:cNvPr id="50189" name="Object 13">
              <a:extLst>
                <a:ext uri="{FF2B5EF4-FFF2-40B4-BE49-F238E27FC236}">
                  <a16:creationId xmlns:a16="http://schemas.microsoft.com/office/drawing/2014/main" id="{6BAB7369-58D8-7545-832F-AE49D20447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" y="576"/>
            <a:ext cx="5136" cy="2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92" r:id="rId3" imgW="4889500" imgH="2184400" progId="MSDraw.Drawing.8.2">
                    <p:embed/>
                  </p:oleObj>
                </mc:Choice>
                <mc:Fallback>
                  <p:oleObj r:id="rId3" imgW="4889500" imgH="2184400" progId="MSDraw.Drawing.8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576"/>
                          <a:ext cx="5136" cy="2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90" name="Rectangle 14">
              <a:extLst>
                <a:ext uri="{FF2B5EF4-FFF2-40B4-BE49-F238E27FC236}">
                  <a16:creationId xmlns:a16="http://schemas.microsoft.com/office/drawing/2014/main" id="{0382C2CB-073D-8043-B650-CDC2383A0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576"/>
              <a:ext cx="2736" cy="2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50191" name="Rectangle 15">
              <a:extLst>
                <a:ext uri="{FF2B5EF4-FFF2-40B4-BE49-F238E27FC236}">
                  <a16:creationId xmlns:a16="http://schemas.microsoft.com/office/drawing/2014/main" id="{1AFD0BD2-9B4D-5344-BB49-2B6CAFD29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448"/>
              <a:ext cx="2736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50182" name="Rectangle 3">
            <a:extLst>
              <a:ext uri="{FF2B5EF4-FFF2-40B4-BE49-F238E27FC236}">
                <a16:creationId xmlns:a16="http://schemas.microsoft.com/office/drawing/2014/main" id="{EEF89880-37C3-664B-8385-0287137E5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0183" name="Rectangle 4">
            <a:extLst>
              <a:ext uri="{FF2B5EF4-FFF2-40B4-BE49-F238E27FC236}">
                <a16:creationId xmlns:a16="http://schemas.microsoft.com/office/drawing/2014/main" id="{DBE39DC6-5C3B-1D45-AD71-0B990D332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340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0184" name="Rectangle 6">
            <a:extLst>
              <a:ext uri="{FF2B5EF4-FFF2-40B4-BE49-F238E27FC236}">
                <a16:creationId xmlns:a16="http://schemas.microsoft.com/office/drawing/2014/main" id="{EBCC952F-AA6F-2145-BB3D-10B4A148D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2800"/>
              <a:t>Deadlock in Wormhole Switching</a:t>
            </a:r>
          </a:p>
        </p:txBody>
      </p:sp>
      <p:sp>
        <p:nvSpPr>
          <p:cNvPr id="50185" name="Rectangle 7">
            <a:extLst>
              <a:ext uri="{FF2B5EF4-FFF2-40B4-BE49-F238E27FC236}">
                <a16:creationId xmlns:a16="http://schemas.microsoft.com/office/drawing/2014/main" id="{95BD8887-AEF5-3C42-8BEF-B285074EA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0186" name="Rectangle 8">
            <a:extLst>
              <a:ext uri="{FF2B5EF4-FFF2-40B4-BE49-F238E27FC236}">
                <a16:creationId xmlns:a16="http://schemas.microsoft.com/office/drawing/2014/main" id="{E25B98CE-2470-4744-96DF-4CC4AFAEF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0187" name="Text Box 11">
            <a:extLst>
              <a:ext uri="{FF2B5EF4-FFF2-40B4-BE49-F238E27FC236}">
                <a16:creationId xmlns:a16="http://schemas.microsoft.com/office/drawing/2014/main" id="{E3D35A4A-953A-EC44-8C57-8C50A7FA0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67200"/>
            <a:ext cx="7848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Deadlock avoidance requires a more complicated routing algorithm and/or more conservative routing decisions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. . .  nontrivial performance penalties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0188" name="Text Box 12">
            <a:extLst>
              <a:ext uri="{FF2B5EF4-FFF2-40B4-BE49-F238E27FC236}">
                <a16:creationId xmlns:a16="http://schemas.microsoft.com/office/drawing/2014/main" id="{DBEBC50B-71F9-2F47-B89F-FEE0AC73D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447800"/>
            <a:ext cx="4953000" cy="1311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Two strategies for dealing with deadlocks: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1. Avoidance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2. Detection and recovery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B942B16-96C2-D54F-913B-517220E799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154EA40-CE94-A540-BBD1-DFDA69C8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C9557627-132B-BC4F-A005-820DB4C8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ADB959C0-1E1A-214A-B912-CB66E5E342E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/>
          </a:p>
        </p:txBody>
      </p:sp>
      <p:sp>
        <p:nvSpPr>
          <p:cNvPr id="51205" name="Rectangle 2">
            <a:extLst>
              <a:ext uri="{FF2B5EF4-FFF2-40B4-BE49-F238E27FC236}">
                <a16:creationId xmlns:a16="http://schemas.microsoft.com/office/drawing/2014/main" id="{E1AB900E-A24B-9F46-8B4D-66608B133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1206" name="Rectangle 3">
            <a:extLst>
              <a:ext uri="{FF2B5EF4-FFF2-40B4-BE49-F238E27FC236}">
                <a16:creationId xmlns:a16="http://schemas.microsoft.com/office/drawing/2014/main" id="{F26C8AA1-73C1-C941-8ED0-496527CD4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1207" name="Rectangle 4">
            <a:extLst>
              <a:ext uri="{FF2B5EF4-FFF2-40B4-BE49-F238E27FC236}">
                <a16:creationId xmlns:a16="http://schemas.microsoft.com/office/drawing/2014/main" id="{68712ED9-B0EF-7E4E-955A-D50F399C1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1208" name="Text Box 5">
            <a:extLst>
              <a:ext uri="{FF2B5EF4-FFF2-40B4-BE49-F238E27FC236}">
                <a16:creationId xmlns:a16="http://schemas.microsoft.com/office/drawing/2014/main" id="{654CEDBF-5F50-2E41-91B3-5AFFD6A7A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572000"/>
            <a:ext cx="2819400" cy="13112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10.12  </a:t>
            </a:r>
            <a:r>
              <a:rPr lang="en-US" altLang="en-US" sz="2000"/>
              <a:t>Use of dependence graph to check for the possibility of deadlock  </a:t>
            </a:r>
          </a:p>
        </p:txBody>
      </p:sp>
      <p:sp>
        <p:nvSpPr>
          <p:cNvPr id="51209" name="Rectangle 6">
            <a:extLst>
              <a:ext uri="{FF2B5EF4-FFF2-40B4-BE49-F238E27FC236}">
                <a16:creationId xmlns:a16="http://schemas.microsoft.com/office/drawing/2014/main" id="{774A029F-ACBA-FB4A-8C69-9B31CD2F4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Deadlock Avoidance via Dependence Analysis</a:t>
            </a:r>
          </a:p>
        </p:txBody>
      </p:sp>
      <p:sp>
        <p:nvSpPr>
          <p:cNvPr id="51210" name="Rectangle 7">
            <a:extLst>
              <a:ext uri="{FF2B5EF4-FFF2-40B4-BE49-F238E27FC236}">
                <a16:creationId xmlns:a16="http://schemas.microsoft.com/office/drawing/2014/main" id="{E9BEDDA1-30A5-6947-9AAF-B8C4C3129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1211" name="Rectangle 8">
            <a:extLst>
              <a:ext uri="{FF2B5EF4-FFF2-40B4-BE49-F238E27FC236}">
                <a16:creationId xmlns:a16="http://schemas.microsoft.com/office/drawing/2014/main" id="{28FE3F79-4069-CF4A-821F-841F0A7EE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1212" name="Text Box 118">
            <a:extLst>
              <a:ext uri="{FF2B5EF4-FFF2-40B4-BE49-F238E27FC236}">
                <a16:creationId xmlns:a16="http://schemas.microsoft.com/office/drawing/2014/main" id="{2DA04153-7312-CC46-B869-5FA7AC365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590800"/>
            <a:ext cx="3124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Less restrictive models are also possible; e.g., the turn model allows three of four possible turns for each worm</a:t>
            </a:r>
          </a:p>
        </p:txBody>
      </p:sp>
      <p:sp>
        <p:nvSpPr>
          <p:cNvPr id="51213" name="Text Box 120">
            <a:extLst>
              <a:ext uri="{FF2B5EF4-FFF2-40B4-BE49-F238E27FC236}">
                <a16:creationId xmlns:a16="http://schemas.microsoft.com/office/drawing/2014/main" id="{26E850C3-49C2-254E-8F0B-3BC851645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1430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A sufficient condition for lack of deadlocks is to have a link dependence graph that is cycle-free</a:t>
            </a:r>
          </a:p>
        </p:txBody>
      </p:sp>
      <p:sp>
        <p:nvSpPr>
          <p:cNvPr id="51214" name="Rectangle 123">
            <a:extLst>
              <a:ext uri="{FF2B5EF4-FFF2-40B4-BE49-F238E27FC236}">
                <a16:creationId xmlns:a16="http://schemas.microsoft.com/office/drawing/2014/main" id="{D483A2B4-4AF3-F84A-BBF4-720461E5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5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51215" name="Object 122">
            <a:extLst>
              <a:ext uri="{FF2B5EF4-FFF2-40B4-BE49-F238E27FC236}">
                <a16:creationId xmlns:a16="http://schemas.microsoft.com/office/drawing/2014/main" id="{E521E1B1-B4DE-CE4E-A6BA-CEC7F1B5BC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14400"/>
          <a:ext cx="55626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r:id="rId3" imgW="4203700" imgH="3898900" progId="MSDraw.Drawing.8.2">
                  <p:embed/>
                </p:oleObj>
              </mc:Choice>
              <mc:Fallback>
                <p:oleObj r:id="rId3" imgW="4203700" imgH="3898900" progId="MSDraw.Drawing.8.2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55626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ate Placeholder 3">
            <a:extLst>
              <a:ext uri="{FF2B5EF4-FFF2-40B4-BE49-F238E27FC236}">
                <a16:creationId xmlns:a16="http://schemas.microsoft.com/office/drawing/2014/main" id="{B5E74439-3FA9-6748-BA5D-42F4682E52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63" name="Footer Placeholder 4">
            <a:extLst>
              <a:ext uri="{FF2B5EF4-FFF2-40B4-BE49-F238E27FC236}">
                <a16:creationId xmlns:a16="http://schemas.microsoft.com/office/drawing/2014/main" id="{50891C21-AB12-084D-B3E5-CB9F81AA9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52228" name="Slide Number Placeholder 5">
            <a:extLst>
              <a:ext uri="{FF2B5EF4-FFF2-40B4-BE49-F238E27FC236}">
                <a16:creationId xmlns:a16="http://schemas.microsoft.com/office/drawing/2014/main" id="{F34FEEBA-2999-E041-ADB7-9AD9A87D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24406B9-0BB3-0245-A4DB-6192EC715CBE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/>
          </a:p>
        </p:txBody>
      </p:sp>
      <p:sp>
        <p:nvSpPr>
          <p:cNvPr id="52229" name="Rectangle 2">
            <a:extLst>
              <a:ext uri="{FF2B5EF4-FFF2-40B4-BE49-F238E27FC236}">
                <a16:creationId xmlns:a16="http://schemas.microsoft.com/office/drawing/2014/main" id="{69F7E989-3D53-9E42-9A4F-A6DE5C683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2230" name="Rectangle 3">
            <a:extLst>
              <a:ext uri="{FF2B5EF4-FFF2-40B4-BE49-F238E27FC236}">
                <a16:creationId xmlns:a16="http://schemas.microsoft.com/office/drawing/2014/main" id="{F200D823-3D2F-8B42-B707-A84E9BA79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2231" name="Text Box 5">
            <a:extLst>
              <a:ext uri="{FF2B5EF4-FFF2-40B4-BE49-F238E27FC236}">
                <a16:creationId xmlns:a16="http://schemas.microsoft.com/office/drawing/2014/main" id="{CB7FFC2D-CECF-1E4A-8FD2-76D4B3C4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066800"/>
            <a:ext cx="26670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10.13    </a:t>
            </a:r>
            <a:r>
              <a:rPr lang="en-US" altLang="en-US" sz="2000"/>
              <a:t>Use of virtual channels for avoiding deadlocks. </a:t>
            </a:r>
          </a:p>
        </p:txBody>
      </p:sp>
      <p:sp>
        <p:nvSpPr>
          <p:cNvPr id="52232" name="Rectangle 6">
            <a:extLst>
              <a:ext uri="{FF2B5EF4-FFF2-40B4-BE49-F238E27FC236}">
                <a16:creationId xmlns:a16="http://schemas.microsoft.com/office/drawing/2014/main" id="{34E95E0E-CA28-534D-8FBE-F30BC7F4D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Deadlock Avoidance via Virtual Channels</a:t>
            </a:r>
          </a:p>
        </p:txBody>
      </p:sp>
      <p:sp>
        <p:nvSpPr>
          <p:cNvPr id="52233" name="Rectangle 7">
            <a:extLst>
              <a:ext uri="{FF2B5EF4-FFF2-40B4-BE49-F238E27FC236}">
                <a16:creationId xmlns:a16="http://schemas.microsoft.com/office/drawing/2014/main" id="{5A5ADD30-9C12-304C-B75D-54229EE0B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2234" name="Rectangle 8">
            <a:extLst>
              <a:ext uri="{FF2B5EF4-FFF2-40B4-BE49-F238E27FC236}">
                <a16:creationId xmlns:a16="http://schemas.microsoft.com/office/drawing/2014/main" id="{C9584A63-272D-BC48-9397-76175A73D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2235" name="Rectangle 9">
            <a:extLst>
              <a:ext uri="{FF2B5EF4-FFF2-40B4-BE49-F238E27FC236}">
                <a16:creationId xmlns:a16="http://schemas.microsoft.com/office/drawing/2014/main" id="{B748C46F-A77B-F54F-98F1-79018A727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2236" name="Text Box 11">
            <a:extLst>
              <a:ext uri="{FF2B5EF4-FFF2-40B4-BE49-F238E27FC236}">
                <a16:creationId xmlns:a16="http://schemas.microsoft.com/office/drawing/2014/main" id="{46B894A2-C363-BB42-87FA-5322203E6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768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Allow only three of the four possible turns</a:t>
            </a:r>
          </a:p>
        </p:txBody>
      </p:sp>
      <p:sp>
        <p:nvSpPr>
          <p:cNvPr id="52237" name="Rectangle 14">
            <a:extLst>
              <a:ext uri="{FF2B5EF4-FFF2-40B4-BE49-F238E27FC236}">
                <a16:creationId xmlns:a16="http://schemas.microsoft.com/office/drawing/2014/main" id="{FD6862C3-D4BB-9C41-B89F-52F52E45B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52238" name="Object 28">
            <a:extLst>
              <a:ext uri="{FF2B5EF4-FFF2-40B4-BE49-F238E27FC236}">
                <a16:creationId xmlns:a16="http://schemas.microsoft.com/office/drawing/2014/main" id="{8C12F444-F6BA-7246-919C-CA2928FC82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990600"/>
          <a:ext cx="40386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9" r:id="rId3" imgW="2400300" imgH="1778000" progId="MSDraw.Drawing.8.2">
                  <p:embed/>
                </p:oleObj>
              </mc:Choice>
              <mc:Fallback>
                <p:oleObj r:id="rId3" imgW="2400300" imgH="1778000" progId="MSDraw.Drawing.8.2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403860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9" name="Rectangle 30">
            <a:extLst>
              <a:ext uri="{FF2B5EF4-FFF2-40B4-BE49-F238E27FC236}">
                <a16:creationId xmlns:a16="http://schemas.microsoft.com/office/drawing/2014/main" id="{24374D6E-FAFC-924C-B8E5-5AF7CCBD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862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cs typeface="Arial" panose="020B0604020202020204" pitchFamily="34" charset="0"/>
              </a:rPr>
              <a:t>Deadlock Avoidance via Routing Restrictions</a:t>
            </a:r>
          </a:p>
        </p:txBody>
      </p:sp>
      <p:sp>
        <p:nvSpPr>
          <p:cNvPr id="52240" name="AutoShape 31">
            <a:extLst>
              <a:ext uri="{FF2B5EF4-FFF2-40B4-BE49-F238E27FC236}">
                <a16:creationId xmlns:a16="http://schemas.microsoft.com/office/drawing/2014/main" id="{F0C0972F-A3D9-B546-8214-C1977F9B3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648200"/>
            <a:ext cx="609600" cy="6381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AutoShape 32">
            <a:extLst>
              <a:ext uri="{FF2B5EF4-FFF2-40B4-BE49-F238E27FC236}">
                <a16:creationId xmlns:a16="http://schemas.microsoft.com/office/drawing/2014/main" id="{17E15A28-5BE5-C14C-BBCE-8C1A577C06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15088" y="4710112"/>
            <a:ext cx="609600" cy="6381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AutoShape 33">
            <a:extLst>
              <a:ext uri="{FF2B5EF4-FFF2-40B4-BE49-F238E27FC236}">
                <a16:creationId xmlns:a16="http://schemas.microsoft.com/office/drawing/2014/main" id="{F57B6A29-FBE6-FD40-B55F-8747040A9AC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576888" y="5395912"/>
            <a:ext cx="609600" cy="6381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43" name="Group 77">
            <a:extLst>
              <a:ext uri="{FF2B5EF4-FFF2-40B4-BE49-F238E27FC236}">
                <a16:creationId xmlns:a16="http://schemas.microsoft.com/office/drawing/2014/main" id="{7A18FB4D-A6DB-B64D-AEA5-3C9699B15F09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667000"/>
            <a:ext cx="3810000" cy="304800"/>
            <a:chOff x="3120" y="1728"/>
            <a:chExt cx="2400" cy="192"/>
          </a:xfrm>
        </p:grpSpPr>
        <p:sp>
          <p:nvSpPr>
            <p:cNvPr id="52272" name="Line 34">
              <a:extLst>
                <a:ext uri="{FF2B5EF4-FFF2-40B4-BE49-F238E27FC236}">
                  <a16:creationId xmlns:a16="http://schemas.microsoft.com/office/drawing/2014/main" id="{92A92CC9-BE79-1E48-8778-9CE9544F6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9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3" name="Line 35">
              <a:extLst>
                <a:ext uri="{FF2B5EF4-FFF2-40B4-BE49-F238E27FC236}">
                  <a16:creationId xmlns:a16="http://schemas.microsoft.com/office/drawing/2014/main" id="{8D7E5D8A-BAFC-5841-B87D-27C4F6DC35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7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Line 36">
              <a:extLst>
                <a:ext uri="{FF2B5EF4-FFF2-40B4-BE49-F238E27FC236}">
                  <a16:creationId xmlns:a16="http://schemas.microsoft.com/office/drawing/2014/main" id="{4E51ED4A-9001-2040-B3C8-EE59E22C8F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Line 37">
              <a:extLst>
                <a:ext uri="{FF2B5EF4-FFF2-40B4-BE49-F238E27FC236}">
                  <a16:creationId xmlns:a16="http://schemas.microsoft.com/office/drawing/2014/main" id="{31DE2EEE-99B4-D049-A32B-D82250C18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7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Line 38">
              <a:extLst>
                <a:ext uri="{FF2B5EF4-FFF2-40B4-BE49-F238E27FC236}">
                  <a16:creationId xmlns:a16="http://schemas.microsoft.com/office/drawing/2014/main" id="{10148C41-247C-E245-9449-A745B4A15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7" name="Line 39">
              <a:extLst>
                <a:ext uri="{FF2B5EF4-FFF2-40B4-BE49-F238E27FC236}">
                  <a16:creationId xmlns:a16="http://schemas.microsoft.com/office/drawing/2014/main" id="{AF31B0EF-6E99-2C44-A5B4-43B11643CA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17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8" name="Line 40">
              <a:extLst>
                <a:ext uri="{FF2B5EF4-FFF2-40B4-BE49-F238E27FC236}">
                  <a16:creationId xmlns:a16="http://schemas.microsoft.com/office/drawing/2014/main" id="{7C9194C3-86BF-7C4D-92FE-B34147B754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9" name="Line 41">
              <a:extLst>
                <a:ext uri="{FF2B5EF4-FFF2-40B4-BE49-F238E27FC236}">
                  <a16:creationId xmlns:a16="http://schemas.microsoft.com/office/drawing/2014/main" id="{3823D231-7BCF-5D46-BF44-DB77C1523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7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0" name="Line 42">
              <a:extLst>
                <a:ext uri="{FF2B5EF4-FFF2-40B4-BE49-F238E27FC236}">
                  <a16:creationId xmlns:a16="http://schemas.microsoft.com/office/drawing/2014/main" id="{7BAB9AA9-4F78-1E40-B230-D68839675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1" name="Line 43">
              <a:extLst>
                <a:ext uri="{FF2B5EF4-FFF2-40B4-BE49-F238E27FC236}">
                  <a16:creationId xmlns:a16="http://schemas.microsoft.com/office/drawing/2014/main" id="{AEF32FE5-0F66-0948-8F3C-B3F048B21A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17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2" name="Line 44">
              <a:extLst>
                <a:ext uri="{FF2B5EF4-FFF2-40B4-BE49-F238E27FC236}">
                  <a16:creationId xmlns:a16="http://schemas.microsoft.com/office/drawing/2014/main" id="{62CBE95E-C823-4A41-AA70-0B3AEFE8D3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3" name="Line 45">
              <a:extLst>
                <a:ext uri="{FF2B5EF4-FFF2-40B4-BE49-F238E27FC236}">
                  <a16:creationId xmlns:a16="http://schemas.microsoft.com/office/drawing/2014/main" id="{601D82A9-0055-8B47-A92C-0D318DF02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17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4" name="Line 46">
              <a:extLst>
                <a:ext uri="{FF2B5EF4-FFF2-40B4-BE49-F238E27FC236}">
                  <a16:creationId xmlns:a16="http://schemas.microsoft.com/office/drawing/2014/main" id="{D793BEE6-C876-5141-8613-D28E98EA7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5" name="Line 47">
              <a:extLst>
                <a:ext uri="{FF2B5EF4-FFF2-40B4-BE49-F238E27FC236}">
                  <a16:creationId xmlns:a16="http://schemas.microsoft.com/office/drawing/2014/main" id="{6441CEDC-6EA4-8147-8E43-ECEB021EF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17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6" name="Line 48">
              <a:extLst>
                <a:ext uri="{FF2B5EF4-FFF2-40B4-BE49-F238E27FC236}">
                  <a16:creationId xmlns:a16="http://schemas.microsoft.com/office/drawing/2014/main" id="{76B66AD8-D54B-054A-9055-D16FC3376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7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7" name="Line 49">
              <a:extLst>
                <a:ext uri="{FF2B5EF4-FFF2-40B4-BE49-F238E27FC236}">
                  <a16:creationId xmlns:a16="http://schemas.microsoft.com/office/drawing/2014/main" id="{FD8FF050-3252-9C4E-A4FF-821914A19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7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8" name="Line 50">
              <a:extLst>
                <a:ext uri="{FF2B5EF4-FFF2-40B4-BE49-F238E27FC236}">
                  <a16:creationId xmlns:a16="http://schemas.microsoft.com/office/drawing/2014/main" id="{6848796A-7BD4-2648-966B-C6C975607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9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44" name="Group 78">
            <a:extLst>
              <a:ext uri="{FF2B5EF4-FFF2-40B4-BE49-F238E27FC236}">
                <a16:creationId xmlns:a16="http://schemas.microsoft.com/office/drawing/2014/main" id="{1320BD61-3452-B945-979D-CF2D354AD91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200400"/>
            <a:ext cx="3810000" cy="304800"/>
            <a:chOff x="3168" y="2064"/>
            <a:chExt cx="2400" cy="192"/>
          </a:xfrm>
        </p:grpSpPr>
        <p:sp>
          <p:nvSpPr>
            <p:cNvPr id="52255" name="Line 60">
              <a:extLst>
                <a:ext uri="{FF2B5EF4-FFF2-40B4-BE49-F238E27FC236}">
                  <a16:creationId xmlns:a16="http://schemas.microsoft.com/office/drawing/2014/main" id="{DFEA0712-9FD8-0C44-8983-4C9A85074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2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61">
              <a:extLst>
                <a:ext uri="{FF2B5EF4-FFF2-40B4-BE49-F238E27FC236}">
                  <a16:creationId xmlns:a16="http://schemas.microsoft.com/office/drawing/2014/main" id="{97C4C9C1-9C78-6743-BFA4-D12AA64E0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Line 62">
              <a:extLst>
                <a:ext uri="{FF2B5EF4-FFF2-40B4-BE49-F238E27FC236}">
                  <a16:creationId xmlns:a16="http://schemas.microsoft.com/office/drawing/2014/main" id="{CD4392D1-478D-D246-B44F-F0B291F2A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Line 63">
              <a:extLst>
                <a:ext uri="{FF2B5EF4-FFF2-40B4-BE49-F238E27FC236}">
                  <a16:creationId xmlns:a16="http://schemas.microsoft.com/office/drawing/2014/main" id="{CE0E9B33-AD7A-C94E-945B-9EF92528B9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Line 64">
              <a:extLst>
                <a:ext uri="{FF2B5EF4-FFF2-40B4-BE49-F238E27FC236}">
                  <a16:creationId xmlns:a16="http://schemas.microsoft.com/office/drawing/2014/main" id="{1A585B05-9D26-5545-8645-38DDA72F9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2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Line 65">
              <a:extLst>
                <a:ext uri="{FF2B5EF4-FFF2-40B4-BE49-F238E27FC236}">
                  <a16:creationId xmlns:a16="http://schemas.microsoft.com/office/drawing/2014/main" id="{0C83CE1D-313D-744B-848E-3021C209C4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Line 66">
              <a:extLst>
                <a:ext uri="{FF2B5EF4-FFF2-40B4-BE49-F238E27FC236}">
                  <a16:creationId xmlns:a16="http://schemas.microsoft.com/office/drawing/2014/main" id="{C181E659-0BB2-9642-8F9B-B2601040B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2" name="Line 67">
              <a:extLst>
                <a:ext uri="{FF2B5EF4-FFF2-40B4-BE49-F238E27FC236}">
                  <a16:creationId xmlns:a16="http://schemas.microsoft.com/office/drawing/2014/main" id="{26DFC1A4-1911-9440-88AB-5C7B89B42E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Line 68">
              <a:extLst>
                <a:ext uri="{FF2B5EF4-FFF2-40B4-BE49-F238E27FC236}">
                  <a16:creationId xmlns:a16="http://schemas.microsoft.com/office/drawing/2014/main" id="{A0398862-E373-7142-BE9E-EC1665C00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2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Line 69">
              <a:extLst>
                <a:ext uri="{FF2B5EF4-FFF2-40B4-BE49-F238E27FC236}">
                  <a16:creationId xmlns:a16="http://schemas.microsoft.com/office/drawing/2014/main" id="{3C6B6D86-9871-8843-A0FE-65A7261D71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Line 70">
              <a:extLst>
                <a:ext uri="{FF2B5EF4-FFF2-40B4-BE49-F238E27FC236}">
                  <a16:creationId xmlns:a16="http://schemas.microsoft.com/office/drawing/2014/main" id="{9F536EC2-1EE2-144A-93D5-D28365BF7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Line 71">
              <a:extLst>
                <a:ext uri="{FF2B5EF4-FFF2-40B4-BE49-F238E27FC236}">
                  <a16:creationId xmlns:a16="http://schemas.microsoft.com/office/drawing/2014/main" id="{99F1BD90-0BE3-4644-91A8-9DBB273AD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Line 72">
              <a:extLst>
                <a:ext uri="{FF2B5EF4-FFF2-40B4-BE49-F238E27FC236}">
                  <a16:creationId xmlns:a16="http://schemas.microsoft.com/office/drawing/2014/main" id="{510B45FD-FA58-7A49-B0D2-D27A8924C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225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8" name="Line 73">
              <a:extLst>
                <a:ext uri="{FF2B5EF4-FFF2-40B4-BE49-F238E27FC236}">
                  <a16:creationId xmlns:a16="http://schemas.microsoft.com/office/drawing/2014/main" id="{E1B1798E-2D05-7643-8363-BA94E4D3E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9" name="Line 74">
              <a:extLst>
                <a:ext uri="{FF2B5EF4-FFF2-40B4-BE49-F238E27FC236}">
                  <a16:creationId xmlns:a16="http://schemas.microsoft.com/office/drawing/2014/main" id="{47E8F9C6-CE4F-7F45-9AFB-9BC4ADBEB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0" name="Line 75">
              <a:extLst>
                <a:ext uri="{FF2B5EF4-FFF2-40B4-BE49-F238E27FC236}">
                  <a16:creationId xmlns:a16="http://schemas.microsoft.com/office/drawing/2014/main" id="{24407E51-CBB8-5142-BFED-FC20FEB23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Line 76">
              <a:extLst>
                <a:ext uri="{FF2B5EF4-FFF2-40B4-BE49-F238E27FC236}">
                  <a16:creationId xmlns:a16="http://schemas.microsoft.com/office/drawing/2014/main" id="{C2794DB6-342E-D742-B90D-F7C7FA0B79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45" name="Text Box 79">
            <a:extLst>
              <a:ext uri="{FF2B5EF4-FFF2-40B4-BE49-F238E27FC236}">
                <a16:creationId xmlns:a16="http://schemas.microsoft.com/office/drawing/2014/main" id="{138EE679-6F5D-B045-B3EC-BAAE8C84E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648200"/>
            <a:ext cx="538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NE</a:t>
            </a:r>
          </a:p>
        </p:txBody>
      </p:sp>
      <p:sp>
        <p:nvSpPr>
          <p:cNvPr id="52246" name="Text Box 80">
            <a:extLst>
              <a:ext uri="{FF2B5EF4-FFF2-40B4-BE49-F238E27FC236}">
                <a16:creationId xmlns:a16="http://schemas.microsoft.com/office/drawing/2014/main" id="{25E4CA69-A8F5-EF45-8CB5-0E0C198AD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638800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WN</a:t>
            </a:r>
          </a:p>
        </p:txBody>
      </p:sp>
      <p:sp>
        <p:nvSpPr>
          <p:cNvPr id="52247" name="Text Box 81">
            <a:extLst>
              <a:ext uri="{FF2B5EF4-FFF2-40B4-BE49-F238E27FC236}">
                <a16:creationId xmlns:a16="http://schemas.microsoft.com/office/drawing/2014/main" id="{3E43226F-6789-F640-8043-8AD66AEF9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648200"/>
            <a:ext cx="52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ES</a:t>
            </a:r>
          </a:p>
        </p:txBody>
      </p:sp>
      <p:sp>
        <p:nvSpPr>
          <p:cNvPr id="52248" name="Text Box 82">
            <a:extLst>
              <a:ext uri="{FF2B5EF4-FFF2-40B4-BE49-F238E27FC236}">
                <a16:creationId xmlns:a16="http://schemas.microsoft.com/office/drawing/2014/main" id="{F3337A39-0CA0-A145-A1E4-7A478771E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638800"/>
            <a:ext cx="59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SW</a:t>
            </a:r>
          </a:p>
        </p:txBody>
      </p:sp>
      <p:sp>
        <p:nvSpPr>
          <p:cNvPr id="52249" name="Text Box 83">
            <a:extLst>
              <a:ext uri="{FF2B5EF4-FFF2-40B4-BE49-F238E27FC236}">
                <a16:creationId xmlns:a16="http://schemas.microsoft.com/office/drawing/2014/main" id="{13963096-787B-FC45-8388-C4052295E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86000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Virtual channel 0 active</a:t>
            </a:r>
          </a:p>
        </p:txBody>
      </p:sp>
      <p:sp>
        <p:nvSpPr>
          <p:cNvPr id="52250" name="Text Box 84">
            <a:extLst>
              <a:ext uri="{FF2B5EF4-FFF2-40B4-BE49-F238E27FC236}">
                <a16:creationId xmlns:a16="http://schemas.microsoft.com/office/drawing/2014/main" id="{729C7B4A-1799-1247-9DB3-CE80DAB80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505200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Virtual channel 1 active</a:t>
            </a:r>
          </a:p>
        </p:txBody>
      </p:sp>
      <p:sp>
        <p:nvSpPr>
          <p:cNvPr id="52251" name="Line 85">
            <a:extLst>
              <a:ext uri="{FF2B5EF4-FFF2-40B4-BE49-F238E27FC236}">
                <a16:creationId xmlns:a16="http://schemas.microsoft.com/office/drawing/2014/main" id="{C5B8FA41-855D-4249-9EE8-3C27A62CAA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3675" y="24780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2" name="Line 86">
            <a:extLst>
              <a:ext uri="{FF2B5EF4-FFF2-40B4-BE49-F238E27FC236}">
                <a16:creationId xmlns:a16="http://schemas.microsoft.com/office/drawing/2014/main" id="{94D94713-6E03-ED49-866C-E84282DEB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3675" y="24780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3" name="Line 87">
            <a:extLst>
              <a:ext uri="{FF2B5EF4-FFF2-40B4-BE49-F238E27FC236}">
                <a16:creationId xmlns:a16="http://schemas.microsoft.com/office/drawing/2014/main" id="{2FC26E41-04A7-ED4A-A8F8-A96DB3F1B9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Line 88">
            <a:extLst>
              <a:ext uri="{FF2B5EF4-FFF2-40B4-BE49-F238E27FC236}">
                <a16:creationId xmlns:a16="http://schemas.microsoft.com/office/drawing/2014/main" id="{255598FF-5806-4541-82DF-DC80ADF4D5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3505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9E85D2E-2CC7-4044-8402-A57D2B848D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0DED7BB4-88EB-AB42-A8B3-07C63670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53252" name="Slide Number Placeholder 5">
            <a:extLst>
              <a:ext uri="{FF2B5EF4-FFF2-40B4-BE49-F238E27FC236}">
                <a16:creationId xmlns:a16="http://schemas.microsoft.com/office/drawing/2014/main" id="{BB03DC65-9B45-1946-AAC5-211C81E9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08BC3107-A3C0-AB4A-9B56-9305CD2C299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/>
          </a:p>
        </p:txBody>
      </p:sp>
      <p:sp>
        <p:nvSpPr>
          <p:cNvPr id="53253" name="Rectangle 2">
            <a:extLst>
              <a:ext uri="{FF2B5EF4-FFF2-40B4-BE49-F238E27FC236}">
                <a16:creationId xmlns:a16="http://schemas.microsoft.com/office/drawing/2014/main" id="{FB477624-259B-EE41-8475-11322DC34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sz="3600"/>
              <a:t>11  Numerical 2D Mesh Algorithms</a:t>
            </a:r>
          </a:p>
        </p:txBody>
      </p:sp>
      <p:sp>
        <p:nvSpPr>
          <p:cNvPr id="53254" name="Text Box 3">
            <a:extLst>
              <a:ext uri="{FF2B5EF4-FFF2-40B4-BE49-F238E27FC236}">
                <a16:creationId xmlns:a16="http://schemas.microsoft.com/office/drawing/2014/main" id="{E1384C32-46C5-2D47-80B2-998D2A1C9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5344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</a:rPr>
              <a:t>  Become more familiar with mesh</a:t>
            </a:r>
            <a:r>
              <a:rPr lang="en-US" altLang="en-US" sz="1000">
                <a:solidFill>
                  <a:srgbClr val="333399"/>
                </a:solidFill>
              </a:rPr>
              <a:t> </a:t>
            </a:r>
            <a:r>
              <a:rPr lang="en-US" altLang="en-US" sz="2400">
                <a:solidFill>
                  <a:srgbClr val="333399"/>
                </a:solidFill>
              </a:rPr>
              <a:t>/</a:t>
            </a:r>
            <a:r>
              <a:rPr lang="en-US" altLang="en-US" sz="1000">
                <a:solidFill>
                  <a:srgbClr val="333399"/>
                </a:solidFill>
              </a:rPr>
              <a:t> </a:t>
            </a:r>
            <a:r>
              <a:rPr lang="en-US" altLang="en-US" sz="2400">
                <a:solidFill>
                  <a:srgbClr val="333399"/>
                </a:solidFill>
              </a:rPr>
              <a:t>torus architectures by: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 Developing a number of useful numerical algorithms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 Studying seminumerical applications (graphs, images)</a:t>
            </a:r>
          </a:p>
        </p:txBody>
      </p:sp>
      <p:graphicFrame>
        <p:nvGraphicFramePr>
          <p:cNvPr id="198660" name="Group 4">
            <a:extLst>
              <a:ext uri="{FF2B5EF4-FFF2-40B4-BE49-F238E27FC236}">
                <a16:creationId xmlns:a16="http://schemas.microsoft.com/office/drawing/2014/main" id="{03B16C85-077F-984A-B69D-505F22055E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3048000"/>
          <a:ext cx="7239000" cy="2773363"/>
        </p:xfrm>
        <a:graphic>
          <a:graphicData uri="http://schemas.openxmlformats.org/drawingml/2006/table">
            <a:tbl>
              <a:tblPr/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Topics in This Chapter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11.1   Matrix Multiplication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11.2   Triangular System of Linear Equations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11.3   Tridiagonal System of Linear Equations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11.4   Arbitrary System of Linear Equations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11.5   Graph Algorithms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11.6   Image-Processing Algorithms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88D3DE8-9D67-7645-98A1-477D91B2C7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D134A9-4089-3443-BB85-5E3A3284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202F72BD-6983-754F-BA10-395AAF71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399AE3D5-28EF-2446-94B1-667E1E03897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/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86C1148B-9BCB-4F43-BCF0-C58B12FAD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9.1  Mesh-Connected Computers</a:t>
            </a:r>
          </a:p>
        </p:txBody>
      </p:sp>
      <p:sp>
        <p:nvSpPr>
          <p:cNvPr id="8198" name="Text Box 5">
            <a:extLst>
              <a:ext uri="{FF2B5EF4-FFF2-40B4-BE49-F238E27FC236}">
                <a16:creationId xmlns:a16="http://schemas.microsoft.com/office/drawing/2014/main" id="{3C2BBD5F-8F14-D441-9043-995AF67DB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6705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9.1    </a:t>
            </a:r>
            <a:r>
              <a:rPr lang="en-US" altLang="en-US" sz="2000"/>
              <a:t>Two-dimensional mesh-connected computer. </a:t>
            </a:r>
          </a:p>
        </p:txBody>
      </p:sp>
      <p:sp>
        <p:nvSpPr>
          <p:cNvPr id="8199" name="Rectangle 1040">
            <a:extLst>
              <a:ext uri="{FF2B5EF4-FFF2-40B4-BE49-F238E27FC236}">
                <a16:creationId xmlns:a16="http://schemas.microsoft.com/office/drawing/2014/main" id="{E88EA4B7-DDA4-1748-8B63-58A44D8A7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200" name="Rectangle 1042">
            <a:extLst>
              <a:ext uri="{FF2B5EF4-FFF2-40B4-BE49-F238E27FC236}">
                <a16:creationId xmlns:a16="http://schemas.microsoft.com/office/drawing/2014/main" id="{E6D7C192-547B-6442-9D25-10E0EB60A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201" name="Text Box 1043">
            <a:extLst>
              <a:ext uri="{FF2B5EF4-FFF2-40B4-BE49-F238E27FC236}">
                <a16:creationId xmlns:a16="http://schemas.microsoft.com/office/drawing/2014/main" id="{574F4ED0-669B-AD43-A939-E84D17905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90600"/>
            <a:ext cx="2606675" cy="4422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7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6638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8138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79638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51138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0833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6553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2273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993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2D, four-neighbor (NEWS) mesh; other types in Chapter 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Square 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 or rectangular </a:t>
            </a:r>
            <a:r>
              <a:rPr lang="en-US" altLang="en-US" sz="2000" i="1"/>
              <a:t>r</a:t>
            </a:r>
            <a:r>
              <a:rPr lang="en-US" altLang="en-US" sz="2000"/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/>
              <a:t> </a:t>
            </a:r>
            <a:r>
              <a:rPr lang="en-US" altLang="en-US" sz="2000" i="1"/>
              <a:t>p</a:t>
            </a:r>
            <a:r>
              <a:rPr lang="en-US" altLang="en-US" sz="2000"/>
              <a:t>/</a:t>
            </a:r>
            <a:r>
              <a:rPr lang="en-US" altLang="en-US" sz="2000" i="1"/>
              <a:t>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MIMD, SPMD, SIMD, Weak SIMD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Single/All-port model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Diameter-based or bisection-based lower bound: O(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)</a:t>
            </a:r>
          </a:p>
        </p:txBody>
      </p:sp>
      <p:sp>
        <p:nvSpPr>
          <p:cNvPr id="8202" name="Rectangle 1045">
            <a:extLst>
              <a:ext uri="{FF2B5EF4-FFF2-40B4-BE49-F238E27FC236}">
                <a16:creationId xmlns:a16="http://schemas.microsoft.com/office/drawing/2014/main" id="{8D65727F-1206-4448-A0CC-64C0416C0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2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8203" name="Object 1044">
            <a:extLst>
              <a:ext uri="{FF2B5EF4-FFF2-40B4-BE49-F238E27FC236}">
                <a16:creationId xmlns:a16="http://schemas.microsoft.com/office/drawing/2014/main" id="{A70CD8F2-030B-8840-A768-76E1C9D7C2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762000"/>
          <a:ext cx="5562600" cy="503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r:id="rId3" imgW="3187700" imgH="2882900" progId="MSDraw.Drawing.8.2">
                  <p:embed/>
                </p:oleObj>
              </mc:Choice>
              <mc:Fallback>
                <p:oleObj r:id="rId3" imgW="3187700" imgH="2882900" progId="MSDraw.Drawing.8.2">
                  <p:embed/>
                  <p:pic>
                    <p:nvPicPr>
                      <p:cNvPr id="0" name="Object 1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62000"/>
                        <a:ext cx="5562600" cy="503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Text Box 1046">
            <a:extLst>
              <a:ext uri="{FF2B5EF4-FFF2-40B4-BE49-F238E27FC236}">
                <a16:creationId xmlns:a16="http://schemas.microsoft.com/office/drawing/2014/main" id="{D5B98544-F5A7-2545-BE3A-4A530FD6520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445418" y="2828131"/>
            <a:ext cx="40703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Input/output via boundary processors?</a:t>
            </a:r>
          </a:p>
        </p:txBody>
      </p:sp>
      <p:sp>
        <p:nvSpPr>
          <p:cNvPr id="8205" name="Text Box 1047">
            <a:extLst>
              <a:ext uri="{FF2B5EF4-FFF2-40B4-BE49-F238E27FC236}">
                <a16:creationId xmlns:a16="http://schemas.microsoft.com/office/drawing/2014/main" id="{36633C91-E6D6-7847-82A2-D072BE034DC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536157" y="2864643"/>
            <a:ext cx="42672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Column wraparound link for torus</a:t>
            </a:r>
          </a:p>
        </p:txBody>
      </p:sp>
      <p:sp>
        <p:nvSpPr>
          <p:cNvPr id="8206" name="Text Box 1048">
            <a:extLst>
              <a:ext uri="{FF2B5EF4-FFF2-40B4-BE49-F238E27FC236}">
                <a16:creationId xmlns:a16="http://schemas.microsoft.com/office/drawing/2014/main" id="{145EB9B6-2578-EF40-8EE1-5F95A71B2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35560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Row wraparound link for torus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8CF44FF-F148-CF42-8C14-39D3A1D393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6284F7E-6375-3B4A-85E9-5961B731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54276" name="Slide Number Placeholder 5">
            <a:extLst>
              <a:ext uri="{FF2B5EF4-FFF2-40B4-BE49-F238E27FC236}">
                <a16:creationId xmlns:a16="http://schemas.microsoft.com/office/drawing/2014/main" id="{13C796AA-BC5F-5741-9B31-24E2BB83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A63A7E4-7960-ED46-8F61-1D0E0B20413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/>
          </a:p>
        </p:txBody>
      </p:sp>
      <p:sp>
        <p:nvSpPr>
          <p:cNvPr id="54277" name="Rectangle 2">
            <a:extLst>
              <a:ext uri="{FF2B5EF4-FFF2-40B4-BE49-F238E27FC236}">
                <a16:creationId xmlns:a16="http://schemas.microsoft.com/office/drawing/2014/main" id="{ED44708D-E596-4544-A81B-C8A43ADA4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11.1  Matrix Multiplication</a:t>
            </a:r>
          </a:p>
        </p:txBody>
      </p:sp>
      <p:sp>
        <p:nvSpPr>
          <p:cNvPr id="54278" name="Rectangle 4">
            <a:extLst>
              <a:ext uri="{FF2B5EF4-FFF2-40B4-BE49-F238E27FC236}">
                <a16:creationId xmlns:a16="http://schemas.microsoft.com/office/drawing/2014/main" id="{6BED2B9D-90A0-A447-A983-177594B2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F181B5FE-018F-474F-82BD-4D997F58D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4280" name="Rectangle 30">
            <a:extLst>
              <a:ext uri="{FF2B5EF4-FFF2-40B4-BE49-F238E27FC236}">
                <a16:creationId xmlns:a16="http://schemas.microsoft.com/office/drawing/2014/main" id="{4A0274A5-004A-B14C-B98C-D638CA9F2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4281" name="Rectangle 33">
            <a:extLst>
              <a:ext uri="{FF2B5EF4-FFF2-40B4-BE49-F238E27FC236}">
                <a16:creationId xmlns:a16="http://schemas.microsoft.com/office/drawing/2014/main" id="{7B37BB43-5E58-2A4D-9342-6A46C7DE0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4282" name="Rectangle 36">
            <a:extLst>
              <a:ext uri="{FF2B5EF4-FFF2-40B4-BE49-F238E27FC236}">
                <a16:creationId xmlns:a16="http://schemas.microsoft.com/office/drawing/2014/main" id="{A00F254E-9FF6-504F-B781-4F0237555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54283" name="Group 39">
            <a:extLst>
              <a:ext uri="{FF2B5EF4-FFF2-40B4-BE49-F238E27FC236}">
                <a16:creationId xmlns:a16="http://schemas.microsoft.com/office/drawing/2014/main" id="{E9725161-4C13-1345-AEE7-64E6CCCB461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800100"/>
            <a:ext cx="8077200" cy="5311775"/>
            <a:chOff x="528" y="504"/>
            <a:chExt cx="5088" cy="3346"/>
          </a:xfrm>
        </p:grpSpPr>
        <p:sp>
          <p:nvSpPr>
            <p:cNvPr id="54286" name="Text Box 3">
              <a:extLst>
                <a:ext uri="{FF2B5EF4-FFF2-40B4-BE49-F238E27FC236}">
                  <a16:creationId xmlns:a16="http://schemas.microsoft.com/office/drawing/2014/main" id="{A86628E2-A861-934E-AE33-F89D98017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600"/>
              <a:ext cx="4176" cy="250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11.1   </a:t>
              </a:r>
              <a:r>
                <a:rPr lang="en-US" altLang="en-US" sz="2000"/>
                <a:t>Matrix–vector multiplication on a linear array.</a:t>
              </a:r>
            </a:p>
          </p:txBody>
        </p:sp>
        <p:graphicFrame>
          <p:nvGraphicFramePr>
            <p:cNvPr id="54287" name="Object 35">
              <a:extLst>
                <a:ext uri="{FF2B5EF4-FFF2-40B4-BE49-F238E27FC236}">
                  <a16:creationId xmlns:a16="http://schemas.microsoft.com/office/drawing/2014/main" id="{60B75E2F-98A2-2443-8E57-2D581E62D7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" y="504"/>
            <a:ext cx="5088" cy="3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88" r:id="rId3" imgW="3873500" imgH="2578100" progId="MSDraw.Drawing.8.2">
                    <p:embed/>
                  </p:oleObj>
                </mc:Choice>
                <mc:Fallback>
                  <p:oleObj r:id="rId3" imgW="3873500" imgH="2578100" progId="MSDraw.Drawing.8.2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504"/>
                          <a:ext cx="5088" cy="3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284" name="Text Box 37">
            <a:extLst>
              <a:ext uri="{FF2B5EF4-FFF2-40B4-BE49-F238E27FC236}">
                <a16:creationId xmlns:a16="http://schemas.microsoft.com/office/drawing/2014/main" id="{3900789B-CD56-BB42-A279-55B2ABD5D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2573338" cy="10509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Ax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∑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en-US" altLang="en-US" sz="24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=0 to 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–1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ij </a:t>
            </a: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i="1" baseline="-250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285" name="Text Box 38">
            <a:extLst>
              <a:ext uri="{FF2B5EF4-FFF2-40B4-BE49-F238E27FC236}">
                <a16:creationId xmlns:a16="http://schemas.microsoft.com/office/drawing/2014/main" id="{FA9F5D3E-4BA0-2047-AB36-D7AD55E42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283527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With </a:t>
            </a:r>
            <a:r>
              <a:rPr lang="en-US" altLang="en-US" sz="2000" i="1"/>
              <a:t>p</a:t>
            </a:r>
            <a:r>
              <a:rPr lang="en-US" altLang="en-US" sz="2000"/>
              <a:t> = </a:t>
            </a:r>
            <a:r>
              <a:rPr lang="en-US" altLang="en-US" sz="2000" i="1"/>
              <a:t>m</a:t>
            </a:r>
            <a:r>
              <a:rPr lang="en-US" altLang="en-US" sz="2000"/>
              <a:t> processors, </a:t>
            </a:r>
            <a:r>
              <a:rPr lang="en-US" altLang="en-US" sz="2000" i="1"/>
              <a:t>T</a:t>
            </a:r>
            <a:r>
              <a:rPr lang="en-US" altLang="en-US" sz="2000"/>
              <a:t> = 2</a:t>
            </a:r>
            <a:r>
              <a:rPr lang="en-US" altLang="en-US" sz="2000" i="1"/>
              <a:t>m</a:t>
            </a:r>
            <a:r>
              <a:rPr lang="en-US" altLang="en-US" sz="2000"/>
              <a:t> – 1 = 2</a:t>
            </a:r>
            <a:r>
              <a:rPr lang="en-US" altLang="en-US" sz="2000" i="1"/>
              <a:t>p</a:t>
            </a:r>
            <a:r>
              <a:rPr lang="en-US" altLang="en-US" sz="2000"/>
              <a:t> – 1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347F2B-7B28-CC4A-9693-D43F79A885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A11161-2CB3-2A4A-BEB4-E9C548F0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55300" name="Slide Number Placeholder 5">
            <a:extLst>
              <a:ext uri="{FF2B5EF4-FFF2-40B4-BE49-F238E27FC236}">
                <a16:creationId xmlns:a16="http://schemas.microsoft.com/office/drawing/2014/main" id="{6EBE15EF-186D-9D44-9074-F41C5259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0304C57C-62D3-FC44-BD82-97331A5AA379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/>
          </a:p>
        </p:txBody>
      </p:sp>
      <p:sp>
        <p:nvSpPr>
          <p:cNvPr id="55301" name="Rectangle 2">
            <a:extLst>
              <a:ext uri="{FF2B5EF4-FFF2-40B4-BE49-F238E27FC236}">
                <a16:creationId xmlns:a16="http://schemas.microsoft.com/office/drawing/2014/main" id="{DBDDE64B-7C8B-DA40-8D17-1C52BA7A7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Another View of Matrix-Vector Multiplication</a:t>
            </a:r>
          </a:p>
        </p:txBody>
      </p:sp>
      <p:sp>
        <p:nvSpPr>
          <p:cNvPr id="55302" name="Text Box 11">
            <a:extLst>
              <a:ext uri="{FF2B5EF4-FFF2-40B4-BE49-F238E27FC236}">
                <a16:creationId xmlns:a16="http://schemas.microsoft.com/office/drawing/2014/main" id="{47EA1A8E-C279-2A40-839D-6B468FFF3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85344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-processor linear array for multiplying an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-vector by an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matrix.</a:t>
            </a:r>
            <a:endParaRPr lang="en-US" altLang="en-US" sz="2000"/>
          </a:p>
        </p:txBody>
      </p:sp>
      <p:sp>
        <p:nvSpPr>
          <p:cNvPr id="55303" name="Rectangle 13">
            <a:extLst>
              <a:ext uri="{FF2B5EF4-FFF2-40B4-BE49-F238E27FC236}">
                <a16:creationId xmlns:a16="http://schemas.microsoft.com/office/drawing/2014/main" id="{A49DB9BD-E0EE-154E-8E9A-1852EB260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5304" name="Rectangle 15">
            <a:extLst>
              <a:ext uri="{FF2B5EF4-FFF2-40B4-BE49-F238E27FC236}">
                <a16:creationId xmlns:a16="http://schemas.microsoft.com/office/drawing/2014/main" id="{28A58475-FFA1-4240-885A-901EF7189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55305" name="Object 14">
            <a:extLst>
              <a:ext uri="{FF2B5EF4-FFF2-40B4-BE49-F238E27FC236}">
                <a16:creationId xmlns:a16="http://schemas.microsoft.com/office/drawing/2014/main" id="{5F0090DB-1780-744D-89D3-CC1FC31145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295400"/>
          <a:ext cx="86868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r:id="rId3" imgW="5245100" imgH="2400300" progId="MSDraw.Drawing.8.2">
                  <p:embed/>
                </p:oleObj>
              </mc:Choice>
              <mc:Fallback>
                <p:oleObj r:id="rId3" imgW="5245100" imgH="2400300" progId="MSDraw.Drawing.8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86868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270FE54-2DEE-0E41-A03E-A41D1FB988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45D9599-A81E-FB40-8649-6E503C5C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56324" name="Slide Number Placeholder 5">
            <a:extLst>
              <a:ext uri="{FF2B5EF4-FFF2-40B4-BE49-F238E27FC236}">
                <a16:creationId xmlns:a16="http://schemas.microsoft.com/office/drawing/2014/main" id="{708BCF0A-7C30-2841-8EC4-59823C15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F63019F-7DCB-1A45-87F7-8BF7A1377499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/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F9F43ABC-669E-9B46-B11A-F5D60944A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Mesh Matrix Multiplication</a:t>
            </a:r>
          </a:p>
        </p:txBody>
      </p:sp>
      <p:sp>
        <p:nvSpPr>
          <p:cNvPr id="56326" name="Rectangle 9">
            <a:extLst>
              <a:ext uri="{FF2B5EF4-FFF2-40B4-BE49-F238E27FC236}">
                <a16:creationId xmlns:a16="http://schemas.microsoft.com/office/drawing/2014/main" id="{40F386BC-6E16-714A-88EF-7E286CD85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6327" name="Rectangle 15">
            <a:extLst>
              <a:ext uri="{FF2B5EF4-FFF2-40B4-BE49-F238E27FC236}">
                <a16:creationId xmlns:a16="http://schemas.microsoft.com/office/drawing/2014/main" id="{D94C4D49-5253-6444-B504-7E0AF3BC0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56328" name="Group 18">
            <a:extLst>
              <a:ext uri="{FF2B5EF4-FFF2-40B4-BE49-F238E27FC236}">
                <a16:creationId xmlns:a16="http://schemas.microsoft.com/office/drawing/2014/main" id="{B579B865-1160-1D49-A7BE-3EAECDA9753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762000"/>
            <a:ext cx="8686800" cy="5289550"/>
            <a:chOff x="144" y="480"/>
            <a:chExt cx="5472" cy="3332"/>
          </a:xfrm>
        </p:grpSpPr>
        <p:sp>
          <p:nvSpPr>
            <p:cNvPr id="56331" name="Text Box 10">
              <a:extLst>
                <a:ext uri="{FF2B5EF4-FFF2-40B4-BE49-F238E27FC236}">
                  <a16:creationId xmlns:a16="http://schemas.microsoft.com/office/drawing/2014/main" id="{3EE638A1-0009-804F-8736-F57F51DEE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576"/>
              <a:ext cx="2208" cy="44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Fig. 11.2    </a:t>
              </a:r>
              <a:r>
                <a:rPr lang="en-US" altLang="en-US" sz="2000"/>
                <a:t>Matrix-matrix multiplication on a 2D mesh.</a:t>
              </a:r>
            </a:p>
          </p:txBody>
        </p:sp>
        <p:graphicFrame>
          <p:nvGraphicFramePr>
            <p:cNvPr id="56332" name="Object 14">
              <a:extLst>
                <a:ext uri="{FF2B5EF4-FFF2-40B4-BE49-F238E27FC236}">
                  <a16:creationId xmlns:a16="http://schemas.microsoft.com/office/drawing/2014/main" id="{81C0DA88-B863-6449-B55B-FF39C4BBF5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4" y="480"/>
            <a:ext cx="4992" cy="3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3" r:id="rId3" imgW="4648200" imgH="3060700" progId="MSDraw.Drawing.8.2">
                    <p:embed/>
                  </p:oleObj>
                </mc:Choice>
                <mc:Fallback>
                  <p:oleObj r:id="rId3" imgW="4648200" imgH="3060700" progId="MSDraw.Drawing.8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480"/>
                          <a:ext cx="4992" cy="3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329" name="Text Box 16">
            <a:extLst>
              <a:ext uri="{FF2B5EF4-FFF2-40B4-BE49-F238E27FC236}">
                <a16:creationId xmlns:a16="http://schemas.microsoft.com/office/drawing/2014/main" id="{3C298904-4FE6-1E4B-B1F0-F9C70296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2895600" cy="10207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ij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∑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altLang="en-US" sz="24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=0 to 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–1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ik </a:t>
            </a: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i="1" baseline="-250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30" name="Text Box 17">
            <a:extLst>
              <a:ext uri="{FF2B5EF4-FFF2-40B4-BE49-F238E27FC236}">
                <a16:creationId xmlns:a16="http://schemas.microsoft.com/office/drawing/2014/main" id="{764D3FFC-7A7C-2D40-A5E3-863926411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15000"/>
            <a:ext cx="22733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p </a:t>
            </a:r>
            <a:r>
              <a:rPr lang="en-US" altLang="en-US" sz="2000"/>
              <a:t>=</a:t>
            </a:r>
            <a:r>
              <a:rPr lang="en-US" altLang="en-US" sz="2000" i="1"/>
              <a:t> m</a:t>
            </a:r>
            <a:r>
              <a:rPr lang="en-US" altLang="en-US" sz="2000" baseline="30000"/>
              <a:t>2</a:t>
            </a:r>
            <a:r>
              <a:rPr lang="en-US" altLang="en-US" sz="2000" i="1"/>
              <a:t>, T</a:t>
            </a:r>
            <a:r>
              <a:rPr lang="en-US" altLang="en-US" sz="2000"/>
              <a:t> = 3</a:t>
            </a:r>
            <a:r>
              <a:rPr lang="en-US" altLang="en-US" sz="2000" i="1"/>
              <a:t>m</a:t>
            </a:r>
            <a:r>
              <a:rPr lang="en-US" altLang="en-US" sz="2000"/>
              <a:t> – 2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14F9BE1-8CE8-FE41-857D-85D2F536AB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0F07D47-1BE9-4648-8C26-A5256209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57348" name="Slide Number Placeholder 5">
            <a:extLst>
              <a:ext uri="{FF2B5EF4-FFF2-40B4-BE49-F238E27FC236}">
                <a16:creationId xmlns:a16="http://schemas.microsoft.com/office/drawing/2014/main" id="{0828BA58-30DA-1C43-8B31-A1E477EF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8EDC6C0-DF4E-C646-A7B1-AC1A31699B3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200"/>
          </a:p>
        </p:txBody>
      </p:sp>
      <p:sp>
        <p:nvSpPr>
          <p:cNvPr id="57349" name="Rectangle 2">
            <a:extLst>
              <a:ext uri="{FF2B5EF4-FFF2-40B4-BE49-F238E27FC236}">
                <a16:creationId xmlns:a16="http://schemas.microsoft.com/office/drawing/2014/main" id="{342DB54C-2043-314F-A521-F9E1933F8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914400"/>
          </a:xfrm>
        </p:spPr>
        <p:txBody>
          <a:bodyPr/>
          <a:lstStyle/>
          <a:p>
            <a:pPr eaLnBrk="1" hangingPunct="1"/>
            <a:r>
              <a:rPr lang="en-US" altLang="en-US" sz="2800"/>
              <a:t>Matrix-Vector Multiplication on a Ring</a:t>
            </a:r>
          </a:p>
        </p:txBody>
      </p:sp>
      <p:sp>
        <p:nvSpPr>
          <p:cNvPr id="57350" name="Rectangle 3">
            <a:extLst>
              <a:ext uri="{FF2B5EF4-FFF2-40B4-BE49-F238E27FC236}">
                <a16:creationId xmlns:a16="http://schemas.microsoft.com/office/drawing/2014/main" id="{4AF6DA31-99C4-804E-AC1C-B4B29B0FF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7351" name="Rectangle 4">
            <a:extLst>
              <a:ext uri="{FF2B5EF4-FFF2-40B4-BE49-F238E27FC236}">
                <a16:creationId xmlns:a16="http://schemas.microsoft.com/office/drawing/2014/main" id="{4B8D02D1-1AFA-C247-9A67-DD363939F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7352" name="Rectangle 5">
            <a:extLst>
              <a:ext uri="{FF2B5EF4-FFF2-40B4-BE49-F238E27FC236}">
                <a16:creationId xmlns:a16="http://schemas.microsoft.com/office/drawing/2014/main" id="{C32601A6-6FFA-C441-BBB2-3609273F1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7353" name="Rectangle 6">
            <a:extLst>
              <a:ext uri="{FF2B5EF4-FFF2-40B4-BE49-F238E27FC236}">
                <a16:creationId xmlns:a16="http://schemas.microsoft.com/office/drawing/2014/main" id="{C597E246-42E8-844F-9E95-DD60544E6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7354" name="Rectangle 7">
            <a:extLst>
              <a:ext uri="{FF2B5EF4-FFF2-40B4-BE49-F238E27FC236}">
                <a16:creationId xmlns:a16="http://schemas.microsoft.com/office/drawing/2014/main" id="{E28352B9-40D1-CC47-BE29-B124A6CBA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7355" name="Text Box 11">
            <a:extLst>
              <a:ext uri="{FF2B5EF4-FFF2-40B4-BE49-F238E27FC236}">
                <a16:creationId xmlns:a16="http://schemas.microsoft.com/office/drawing/2014/main" id="{B4FD6A43-978D-744D-9B0D-3503210A0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2573338" cy="10509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Ax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∑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  <a:r>
              <a:rPr lang="en-US" altLang="en-US" sz="24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=0 to 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–1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ij </a:t>
            </a: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i="1" baseline="-250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356" name="Rectangle 14">
            <a:extLst>
              <a:ext uri="{FF2B5EF4-FFF2-40B4-BE49-F238E27FC236}">
                <a16:creationId xmlns:a16="http://schemas.microsoft.com/office/drawing/2014/main" id="{7D0C1233-BB04-C247-BBC7-24705C986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57357" name="Object 13">
            <a:extLst>
              <a:ext uri="{FF2B5EF4-FFF2-40B4-BE49-F238E27FC236}">
                <a16:creationId xmlns:a16="http://schemas.microsoft.com/office/drawing/2014/main" id="{9127D6F2-FF1F-5E40-B30C-4D49D72109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1371600"/>
          <a:ext cx="6172200" cy="392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0" r:id="rId3" imgW="2730500" imgH="1739900" progId="MSDraw.Drawing.8.2">
                  <p:embed/>
                </p:oleObj>
              </mc:Choice>
              <mc:Fallback>
                <p:oleObj r:id="rId3" imgW="2730500" imgH="1739900" progId="MSDraw.Drawing.8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371600"/>
                        <a:ext cx="6172200" cy="392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8" name="Text Box 15">
            <a:extLst>
              <a:ext uri="{FF2B5EF4-FFF2-40B4-BE49-F238E27FC236}">
                <a16:creationId xmlns:a16="http://schemas.microsoft.com/office/drawing/2014/main" id="{FCCEF176-B2B1-8147-9970-605EDFF9D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334000"/>
            <a:ext cx="57150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11.3    Matrix-vector multiplication on a ring.</a:t>
            </a:r>
          </a:p>
        </p:txBody>
      </p:sp>
      <p:sp>
        <p:nvSpPr>
          <p:cNvPr id="57359" name="Text Box 12">
            <a:extLst>
              <a:ext uri="{FF2B5EF4-FFF2-40B4-BE49-F238E27FC236}">
                <a16:creationId xmlns:a16="http://schemas.microsoft.com/office/drawing/2014/main" id="{99144BD4-7426-0F41-8AF2-6C47E9C07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3200"/>
            <a:ext cx="283527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With </a:t>
            </a:r>
            <a:r>
              <a:rPr lang="en-US" altLang="en-US" sz="2000" i="1"/>
              <a:t>p</a:t>
            </a:r>
            <a:r>
              <a:rPr lang="en-US" altLang="en-US" sz="2000"/>
              <a:t> = </a:t>
            </a:r>
            <a:r>
              <a:rPr lang="en-US" altLang="en-US" sz="2000" i="1"/>
              <a:t>m</a:t>
            </a:r>
            <a:r>
              <a:rPr lang="en-US" altLang="en-US" sz="2000"/>
              <a:t> processors, </a:t>
            </a:r>
            <a:r>
              <a:rPr lang="en-US" altLang="en-US" sz="2000" i="1"/>
              <a:t>T</a:t>
            </a:r>
            <a:r>
              <a:rPr lang="en-US" altLang="en-US" sz="2000"/>
              <a:t> = </a:t>
            </a:r>
            <a:r>
              <a:rPr lang="en-US" altLang="en-US" sz="2000" i="1"/>
              <a:t>m</a:t>
            </a:r>
            <a:r>
              <a:rPr lang="en-US" altLang="en-US" sz="2000"/>
              <a:t> = </a:t>
            </a:r>
            <a:r>
              <a:rPr lang="en-US" altLang="en-US" sz="2000" i="1"/>
              <a:t>p</a:t>
            </a:r>
            <a:r>
              <a:rPr lang="en-US" altLang="en-US" sz="2000"/>
              <a:t> 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9C6F23A5-00DF-3147-8582-3BB67142D0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671F7371-B867-A340-9144-BC104444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58372" name="Slide Number Placeholder 5">
            <a:extLst>
              <a:ext uri="{FF2B5EF4-FFF2-40B4-BE49-F238E27FC236}">
                <a16:creationId xmlns:a16="http://schemas.microsoft.com/office/drawing/2014/main" id="{9E1EA152-D800-A849-8DE5-8CDB5FE1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8BA613B1-9165-194A-AE81-5B9869C8EAC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00"/>
          </a:p>
        </p:txBody>
      </p:sp>
      <p:grpSp>
        <p:nvGrpSpPr>
          <p:cNvPr id="58373" name="Group 37">
            <a:extLst>
              <a:ext uri="{FF2B5EF4-FFF2-40B4-BE49-F238E27FC236}">
                <a16:creationId xmlns:a16="http://schemas.microsoft.com/office/drawing/2014/main" id="{EDE95495-B9B4-E348-BD8A-224A031811E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914400"/>
            <a:ext cx="8153400" cy="4956175"/>
            <a:chOff x="144" y="576"/>
            <a:chExt cx="5136" cy="3122"/>
          </a:xfrm>
        </p:grpSpPr>
        <p:grpSp>
          <p:nvGrpSpPr>
            <p:cNvPr id="58391" name="Group 17">
              <a:extLst>
                <a:ext uri="{FF2B5EF4-FFF2-40B4-BE49-F238E27FC236}">
                  <a16:creationId xmlns:a16="http://schemas.microsoft.com/office/drawing/2014/main" id="{DC8EC063-364D-DD40-B11E-F3FCB61A41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576"/>
              <a:ext cx="5136" cy="3122"/>
              <a:chOff x="144" y="576"/>
              <a:chExt cx="5136" cy="3122"/>
            </a:xfrm>
          </p:grpSpPr>
          <p:sp>
            <p:nvSpPr>
              <p:cNvPr id="58403" name="Text Box 6">
                <a:extLst>
                  <a:ext uri="{FF2B5EF4-FFF2-40B4-BE49-F238E27FC236}">
                    <a16:creationId xmlns:a16="http://schemas.microsoft.com/office/drawing/2014/main" id="{179123FD-EA01-364A-8958-BF1533697D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576"/>
                <a:ext cx="2208" cy="442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Fig. 11.4    </a:t>
                </a:r>
                <a:r>
                  <a:rPr lang="en-US" altLang="en-US" sz="2000"/>
                  <a:t>Matrix–matrix multiplication on a 2D torus.</a:t>
                </a:r>
              </a:p>
            </p:txBody>
          </p:sp>
          <p:graphicFrame>
            <p:nvGraphicFramePr>
              <p:cNvPr id="58404" name="Object 10">
                <a:extLst>
                  <a:ext uri="{FF2B5EF4-FFF2-40B4-BE49-F238E27FC236}">
                    <a16:creationId xmlns:a16="http://schemas.microsoft.com/office/drawing/2014/main" id="{B08FDBFB-4CF7-334C-A271-D1E1F0AA30B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16" y="720"/>
              <a:ext cx="3264" cy="29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405" r:id="rId3" imgW="2209800" imgH="2108200" progId="MSDraw.Drawing.8.2">
                      <p:embed/>
                    </p:oleObj>
                  </mc:Choice>
                  <mc:Fallback>
                    <p:oleObj r:id="rId3" imgW="2209800" imgH="2108200" progId="MSDraw.Drawing.8.2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6" y="720"/>
                            <a:ext cx="3264" cy="29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8392" name="Group 36">
              <a:extLst>
                <a:ext uri="{FF2B5EF4-FFF2-40B4-BE49-F238E27FC236}">
                  <a16:creationId xmlns:a16="http://schemas.microsoft.com/office/drawing/2014/main" id="{77EF7EA2-1600-7A49-ADFE-C9701A977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3072"/>
              <a:ext cx="3120" cy="288"/>
              <a:chOff x="2016" y="3072"/>
              <a:chExt cx="3120" cy="288"/>
            </a:xfrm>
          </p:grpSpPr>
          <p:grpSp>
            <p:nvGrpSpPr>
              <p:cNvPr id="58393" name="Group 31">
                <a:extLst>
                  <a:ext uri="{FF2B5EF4-FFF2-40B4-BE49-F238E27FC236}">
                    <a16:creationId xmlns:a16="http://schemas.microsoft.com/office/drawing/2014/main" id="{9896A257-F3ED-C044-9794-58CF3DAD0C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3072"/>
                <a:ext cx="3120" cy="288"/>
                <a:chOff x="2016" y="3072"/>
                <a:chExt cx="3120" cy="288"/>
              </a:xfrm>
            </p:grpSpPr>
            <p:sp>
              <p:nvSpPr>
                <p:cNvPr id="58397" name="Line 24">
                  <a:extLst>
                    <a:ext uri="{FF2B5EF4-FFF2-40B4-BE49-F238E27FC236}">
                      <a16:creationId xmlns:a16="http://schemas.microsoft.com/office/drawing/2014/main" id="{0C29F2D3-611F-D54C-ACE6-3D6D4C4607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0" y="3072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98" name="Line 25">
                  <a:extLst>
                    <a:ext uri="{FF2B5EF4-FFF2-40B4-BE49-F238E27FC236}">
                      <a16:creationId xmlns:a16="http://schemas.microsoft.com/office/drawing/2014/main" id="{33F1AEDE-6501-FB42-88CF-81B146A6D3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36" y="3072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99" name="Line 26">
                  <a:extLst>
                    <a:ext uri="{FF2B5EF4-FFF2-40B4-BE49-F238E27FC236}">
                      <a16:creationId xmlns:a16="http://schemas.microsoft.com/office/drawing/2014/main" id="{63CFF374-75A3-724F-91B7-690E0CEC71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016" y="3360"/>
                  <a:ext cx="3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00" name="Line 27">
                  <a:extLst>
                    <a:ext uri="{FF2B5EF4-FFF2-40B4-BE49-F238E27FC236}">
                      <a16:creationId xmlns:a16="http://schemas.microsoft.com/office/drawing/2014/main" id="{B4506CD2-9622-8541-B8B3-7F4FF47D41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16" y="3072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01" name="Line 28">
                  <a:extLst>
                    <a:ext uri="{FF2B5EF4-FFF2-40B4-BE49-F238E27FC236}">
                      <a16:creationId xmlns:a16="http://schemas.microsoft.com/office/drawing/2014/main" id="{1F19AAA1-6A1F-2444-984C-58DEB2955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6" y="3072"/>
                  <a:ext cx="39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02" name="Line 29">
                  <a:extLst>
                    <a:ext uri="{FF2B5EF4-FFF2-40B4-BE49-F238E27FC236}">
                      <a16:creationId xmlns:a16="http://schemas.microsoft.com/office/drawing/2014/main" id="{C258BE2F-16C8-BA41-8CE4-E4D192FCFB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0" y="3072"/>
                  <a:ext cx="97" cy="0"/>
                </a:xfrm>
                <a:prstGeom prst="line">
                  <a:avLst/>
                </a:prstGeom>
                <a:noFill/>
                <a:ln w="1016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394" name="Line 33">
                <a:extLst>
                  <a:ext uri="{FF2B5EF4-FFF2-40B4-BE49-F238E27FC236}">
                    <a16:creationId xmlns:a16="http://schemas.microsoft.com/office/drawing/2014/main" id="{05B85417-CB93-FD4D-B261-4BEFAF008F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5" name="Line 34">
                <a:extLst>
                  <a:ext uri="{FF2B5EF4-FFF2-40B4-BE49-F238E27FC236}">
                    <a16:creationId xmlns:a16="http://schemas.microsoft.com/office/drawing/2014/main" id="{70558743-44E9-5A42-A6D4-246289F58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307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6" name="Line 35">
                <a:extLst>
                  <a:ext uri="{FF2B5EF4-FFF2-40B4-BE49-F238E27FC236}">
                    <a16:creationId xmlns:a16="http://schemas.microsoft.com/office/drawing/2014/main" id="{0A177F9C-8BEE-6C44-8F64-FDC9CC87E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07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8374" name="Rectangle 2">
            <a:extLst>
              <a:ext uri="{FF2B5EF4-FFF2-40B4-BE49-F238E27FC236}">
                <a16:creationId xmlns:a16="http://schemas.microsoft.com/office/drawing/2014/main" id="{EC9AB20C-A9E9-0A46-885D-7D141A3F1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Torus Matrix Multiplication</a:t>
            </a:r>
          </a:p>
        </p:txBody>
      </p:sp>
      <p:sp>
        <p:nvSpPr>
          <p:cNvPr id="58375" name="Rectangle 3">
            <a:extLst>
              <a:ext uri="{FF2B5EF4-FFF2-40B4-BE49-F238E27FC236}">
                <a16:creationId xmlns:a16="http://schemas.microsoft.com/office/drawing/2014/main" id="{F75538E3-84BC-A74D-9F50-82B74A20F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8376" name="Rectangle 4">
            <a:extLst>
              <a:ext uri="{FF2B5EF4-FFF2-40B4-BE49-F238E27FC236}">
                <a16:creationId xmlns:a16="http://schemas.microsoft.com/office/drawing/2014/main" id="{8427423E-FC33-A64A-95EF-D75D4A52F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8377" name="Text Box 8">
            <a:extLst>
              <a:ext uri="{FF2B5EF4-FFF2-40B4-BE49-F238E27FC236}">
                <a16:creationId xmlns:a16="http://schemas.microsoft.com/office/drawing/2014/main" id="{4562420D-D783-AD45-9F0E-02F0520BD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2895600" cy="102076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ij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∑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altLang="en-US" sz="24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=0 to 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400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–1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ik </a:t>
            </a:r>
            <a:r>
              <a:rPr lang="en-US" altLang="en-US" sz="24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sz="2400" i="1" baseline="-25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i="1" baseline="-250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8378" name="Text Box 9">
            <a:extLst>
              <a:ext uri="{FF2B5EF4-FFF2-40B4-BE49-F238E27FC236}">
                <a16:creationId xmlns:a16="http://schemas.microsoft.com/office/drawing/2014/main" id="{E50493B2-C8F4-9640-973E-1B8E2284D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23685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p </a:t>
            </a:r>
            <a:r>
              <a:rPr lang="en-US" altLang="en-US" sz="2000"/>
              <a:t>=</a:t>
            </a:r>
            <a:r>
              <a:rPr lang="en-US" altLang="en-US" sz="2000" i="1"/>
              <a:t> m</a:t>
            </a:r>
            <a:r>
              <a:rPr lang="en-US" altLang="en-US" sz="2000" baseline="30000"/>
              <a:t>2</a:t>
            </a:r>
            <a:r>
              <a:rPr lang="en-US" altLang="en-US" sz="2000" i="1"/>
              <a:t>, T</a:t>
            </a:r>
            <a:r>
              <a:rPr lang="en-US" altLang="en-US" sz="2000"/>
              <a:t> = </a:t>
            </a:r>
            <a:r>
              <a:rPr lang="en-US" altLang="en-US" sz="2000" i="1"/>
              <a:t>m</a:t>
            </a:r>
            <a:r>
              <a:rPr lang="en-US" altLang="en-US" sz="2000"/>
              <a:t> = 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</a:p>
        </p:txBody>
      </p:sp>
      <p:sp>
        <p:nvSpPr>
          <p:cNvPr id="58379" name="Rectangle 11">
            <a:extLst>
              <a:ext uri="{FF2B5EF4-FFF2-40B4-BE49-F238E27FC236}">
                <a16:creationId xmlns:a16="http://schemas.microsoft.com/office/drawing/2014/main" id="{62C5D06C-0A81-B54D-B053-A4CE237C8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58380" name="Group 18">
            <a:extLst>
              <a:ext uri="{FF2B5EF4-FFF2-40B4-BE49-F238E27FC236}">
                <a16:creationId xmlns:a16="http://schemas.microsoft.com/office/drawing/2014/main" id="{50ADB3E7-979B-DD4D-856A-63B62A8CC4E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371600"/>
            <a:ext cx="4800600" cy="4584700"/>
            <a:chOff x="2736" y="912"/>
            <a:chExt cx="3024" cy="2888"/>
          </a:xfrm>
        </p:grpSpPr>
        <p:sp>
          <p:nvSpPr>
            <p:cNvPr id="58387" name="Line 12">
              <a:extLst>
                <a:ext uri="{FF2B5EF4-FFF2-40B4-BE49-F238E27FC236}">
                  <a16:creationId xmlns:a16="http://schemas.microsoft.com/office/drawing/2014/main" id="{8B3BF3C8-BD95-B24B-BE55-CE1DC41A5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912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Line 13">
              <a:extLst>
                <a:ext uri="{FF2B5EF4-FFF2-40B4-BE49-F238E27FC236}">
                  <a16:creationId xmlns:a16="http://schemas.microsoft.com/office/drawing/2014/main" id="{73E29031-735C-9C4A-843E-DCEC40BAA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696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9" name="Text Box 14">
              <a:extLst>
                <a:ext uri="{FF2B5EF4-FFF2-40B4-BE49-F238E27FC236}">
                  <a16:creationId xmlns:a16="http://schemas.microsoft.com/office/drawing/2014/main" id="{BBA702CF-C357-4B43-A17D-929485466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3550"/>
              <a:ext cx="7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/>
                <a:t>B</a:t>
              </a:r>
              <a:r>
                <a:rPr lang="en-US" altLang="en-US" sz="2000"/>
                <a:t> moves</a:t>
              </a:r>
            </a:p>
          </p:txBody>
        </p:sp>
        <p:sp>
          <p:nvSpPr>
            <p:cNvPr id="58390" name="Text Box 15">
              <a:extLst>
                <a:ext uri="{FF2B5EF4-FFF2-40B4-BE49-F238E27FC236}">
                  <a16:creationId xmlns:a16="http://schemas.microsoft.com/office/drawing/2014/main" id="{877DD8CC-F492-5C43-B014-EEAF83317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880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/>
                <a:t>A</a:t>
              </a:r>
              <a:r>
                <a:rPr lang="en-US" altLang="en-US" sz="2000"/>
                <a:t> moves</a:t>
              </a:r>
            </a:p>
          </p:txBody>
        </p:sp>
      </p:grpSp>
      <p:sp>
        <p:nvSpPr>
          <p:cNvPr id="58381" name="Text Box 16">
            <a:extLst>
              <a:ext uri="{FF2B5EF4-FFF2-40B4-BE49-F238E27FC236}">
                <a16:creationId xmlns:a16="http://schemas.microsoft.com/office/drawing/2014/main" id="{CAFDD03B-90D8-6B43-A478-10435466A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344487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For </a:t>
            </a:r>
            <a:r>
              <a:rPr lang="en-US" altLang="en-US" sz="2000" i="1"/>
              <a:t>m</a:t>
            </a:r>
            <a:r>
              <a:rPr lang="en-US" altLang="en-US" sz="2000"/>
              <a:t> &gt; 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, use block matrix multiplication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Can gain efficiency from overlapping communication with computation</a:t>
            </a:r>
          </a:p>
        </p:txBody>
      </p:sp>
      <p:grpSp>
        <p:nvGrpSpPr>
          <p:cNvPr id="58382" name="Group 23">
            <a:extLst>
              <a:ext uri="{FF2B5EF4-FFF2-40B4-BE49-F238E27FC236}">
                <a16:creationId xmlns:a16="http://schemas.microsoft.com/office/drawing/2014/main" id="{855A7C07-2FDC-9849-93F6-B2B494C8EF04}"/>
              </a:ext>
            </a:extLst>
          </p:cNvPr>
          <p:cNvGrpSpPr>
            <a:grpSpLocks/>
          </p:cNvGrpSpPr>
          <p:nvPr/>
        </p:nvGrpSpPr>
        <p:grpSpPr bwMode="auto">
          <a:xfrm>
            <a:off x="3783013" y="1690688"/>
            <a:ext cx="3784600" cy="3186112"/>
            <a:chOff x="2383" y="1065"/>
            <a:chExt cx="2384" cy="2007"/>
          </a:xfrm>
        </p:grpSpPr>
        <p:grpSp>
          <p:nvGrpSpPr>
            <p:cNvPr id="58383" name="Group 21">
              <a:extLst>
                <a:ext uri="{FF2B5EF4-FFF2-40B4-BE49-F238E27FC236}">
                  <a16:creationId xmlns:a16="http://schemas.microsoft.com/office/drawing/2014/main" id="{1A0BB3F0-7A76-D449-8DE6-E436E8F56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278"/>
              <a:ext cx="2367" cy="1794"/>
              <a:chOff x="2400" y="1278"/>
              <a:chExt cx="2367" cy="1794"/>
            </a:xfrm>
          </p:grpSpPr>
          <p:sp>
            <p:nvSpPr>
              <p:cNvPr id="58385" name="Rectangle 19">
                <a:extLst>
                  <a:ext uri="{FF2B5EF4-FFF2-40B4-BE49-F238E27FC236}">
                    <a16:creationId xmlns:a16="http://schemas.microsoft.com/office/drawing/2014/main" id="{0548D1A0-D43B-DB45-BC85-F627FB5C5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880"/>
                <a:ext cx="432" cy="192"/>
              </a:xfrm>
              <a:prstGeom prst="rect">
                <a:avLst/>
              </a:prstGeom>
              <a:noFill/>
              <a:ln w="5715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386" name="Rectangle 20">
                <a:extLst>
                  <a:ext uri="{FF2B5EF4-FFF2-40B4-BE49-F238E27FC236}">
                    <a16:creationId xmlns:a16="http://schemas.microsoft.com/office/drawing/2014/main" id="{0192B5B3-2712-B342-BCA6-A8AF539C3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278"/>
                <a:ext cx="432" cy="192"/>
              </a:xfrm>
              <a:prstGeom prst="rect">
                <a:avLst/>
              </a:prstGeom>
              <a:noFill/>
              <a:ln w="5715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8384" name="Rectangle 22">
              <a:extLst>
                <a:ext uri="{FF2B5EF4-FFF2-40B4-BE49-F238E27FC236}">
                  <a16:creationId xmlns:a16="http://schemas.microsoft.com/office/drawing/2014/main" id="{F9E6A9F8-3985-DD48-8BE9-076789F9C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" y="1065"/>
              <a:ext cx="480" cy="43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078288D-AFBC-4047-A9BD-2F08A1C158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26454F7-A20F-E249-B757-DF31831B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59396" name="Slide Number Placeholder 5">
            <a:extLst>
              <a:ext uri="{FF2B5EF4-FFF2-40B4-BE49-F238E27FC236}">
                <a16:creationId xmlns:a16="http://schemas.microsoft.com/office/drawing/2014/main" id="{5C97BAD8-5C0F-AD40-807F-90902540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D6947FE-EF0E-1B42-B587-392AB125AC9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200"/>
          </a:p>
        </p:txBody>
      </p:sp>
      <p:sp>
        <p:nvSpPr>
          <p:cNvPr id="59397" name="Rectangle 2">
            <a:extLst>
              <a:ext uri="{FF2B5EF4-FFF2-40B4-BE49-F238E27FC236}">
                <a16:creationId xmlns:a16="http://schemas.microsoft.com/office/drawing/2014/main" id="{B2C884DD-C674-9B4F-BB94-1DEB2368A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3200"/>
              <a:t>11.2  Triangular System of Linear Equations</a:t>
            </a:r>
          </a:p>
        </p:txBody>
      </p:sp>
      <p:sp>
        <p:nvSpPr>
          <p:cNvPr id="59398" name="Rectangle 4">
            <a:extLst>
              <a:ext uri="{FF2B5EF4-FFF2-40B4-BE49-F238E27FC236}">
                <a16:creationId xmlns:a16="http://schemas.microsoft.com/office/drawing/2014/main" id="{7B0EE677-CA22-3A4C-BA68-125047A8F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61CE03FE-CB1B-4248-91F1-CCBC8CC07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9400" name="Rectangle 23">
            <a:extLst>
              <a:ext uri="{FF2B5EF4-FFF2-40B4-BE49-F238E27FC236}">
                <a16:creationId xmlns:a16="http://schemas.microsoft.com/office/drawing/2014/main" id="{B9D43FAF-27DE-C440-B8DD-050082FAD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59401" name="Text Box 8">
            <a:extLst>
              <a:ext uri="{FF2B5EF4-FFF2-40B4-BE49-F238E27FC236}">
                <a16:creationId xmlns:a16="http://schemas.microsoft.com/office/drawing/2014/main" id="{B0056E1D-AE41-1F4D-B03B-515FEB07E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2133600" cy="2225675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Lower triangular:</a:t>
            </a:r>
            <a:r>
              <a:rPr lang="en-US" altLang="en-US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Find </a:t>
            </a:r>
            <a:r>
              <a:rPr lang="en-US" altLang="en-US" sz="2000" i="1"/>
              <a:t>x</a:t>
            </a:r>
            <a:r>
              <a:rPr lang="en-US" altLang="en-US" sz="2000" baseline="-25000"/>
              <a:t>0</a:t>
            </a:r>
            <a:r>
              <a:rPr lang="en-US" altLang="en-US" sz="2000"/>
              <a:t> from the first equation, substitute in the second equation to find </a:t>
            </a:r>
            <a:r>
              <a:rPr lang="en-US" altLang="en-US" sz="2000" i="1"/>
              <a:t>x</a:t>
            </a:r>
            <a:r>
              <a:rPr lang="en-US" altLang="en-US" sz="2000" baseline="-25000"/>
              <a:t>1</a:t>
            </a:r>
            <a:r>
              <a:rPr lang="en-US" altLang="en-US" sz="2000"/>
              <a:t>, etc.</a:t>
            </a:r>
          </a:p>
        </p:txBody>
      </p:sp>
      <p:sp>
        <p:nvSpPr>
          <p:cNvPr id="59402" name="Text Box 9">
            <a:extLst>
              <a:ext uri="{FF2B5EF4-FFF2-40B4-BE49-F238E27FC236}">
                <a16:creationId xmlns:a16="http://schemas.microsoft.com/office/drawing/2014/main" id="{5023ED72-9FBF-3B49-BACD-3536EA01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2133600" cy="131127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Solution:</a:t>
            </a:r>
            <a:r>
              <a:rPr lang="en-US" altLang="en-US" sz="2000"/>
              <a:t> Use forward (lower) or back (upper) substitution</a:t>
            </a:r>
          </a:p>
        </p:txBody>
      </p:sp>
      <p:sp>
        <p:nvSpPr>
          <p:cNvPr id="59403" name="Text Box 28">
            <a:extLst>
              <a:ext uri="{FF2B5EF4-FFF2-40B4-BE49-F238E27FC236}">
                <a16:creationId xmlns:a16="http://schemas.microsoft.com/office/drawing/2014/main" id="{AB7D534D-B12F-E94A-ABF3-C35CE9027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838200"/>
            <a:ext cx="6019800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a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00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       			   = 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a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10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+  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11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			   = 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a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20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+  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21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+ 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22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		   = 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2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en-US" sz="1400" b="1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en-US" sz="1400" b="1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  </a:t>
            </a:r>
            <a:r>
              <a:rPr lang="en-US" altLang="en-US" sz="1400" b="1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1400" b="1" i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</a:t>
            </a:r>
            <a:r>
              <a:rPr lang="en-US" altLang="en-US" sz="1600" i="1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m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-1,0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+ 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</a:t>
            </a:r>
            <a:r>
              <a:rPr lang="en-US" altLang="en-US" sz="1600" i="1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m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-1,1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+ . . . + 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</a:t>
            </a:r>
            <a:r>
              <a:rPr lang="en-US" altLang="en-US" sz="1600" i="1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m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-1,</a:t>
            </a:r>
            <a:r>
              <a:rPr lang="en-US" altLang="en-US" sz="1600" i="1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m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-1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r>
              <a:rPr lang="en-US" altLang="en-US" sz="1600" i="1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m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-1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 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</a:t>
            </a:r>
            <a:r>
              <a:rPr lang="en-US" altLang="en-US" sz="1600" i="1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m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-1</a:t>
            </a:r>
            <a:r>
              <a:rPr lang="en-US" altLang="en-US" sz="2000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59404" name="Rectangle 33">
            <a:extLst>
              <a:ext uri="{FF2B5EF4-FFF2-40B4-BE49-F238E27FC236}">
                <a16:creationId xmlns:a16="http://schemas.microsoft.com/office/drawing/2014/main" id="{3F526FEF-86D7-834E-950F-05ACC258A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59405" name="Object 32">
            <a:extLst>
              <a:ext uri="{FF2B5EF4-FFF2-40B4-BE49-F238E27FC236}">
                <a16:creationId xmlns:a16="http://schemas.microsoft.com/office/drawing/2014/main" id="{243C200A-DD05-674B-9920-D7CACC406C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895600"/>
          <a:ext cx="6248400" cy="270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r:id="rId3" imgW="3378200" imgH="1460500" progId="MSDraw.Drawing.8.2">
                  <p:embed/>
                </p:oleObj>
              </mc:Choice>
              <mc:Fallback>
                <p:oleObj r:id="rId3" imgW="3378200" imgH="1460500" progId="MSDraw.Drawing.8.2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6248400" cy="270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6" name="Text Box 31">
            <a:extLst>
              <a:ext uri="{FF2B5EF4-FFF2-40B4-BE49-F238E27FC236}">
                <a16:creationId xmlns:a16="http://schemas.microsoft.com/office/drawing/2014/main" id="{A5C2F743-3E0D-F943-B5D9-FC7AF7835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410200"/>
            <a:ext cx="63246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11.5    </a:t>
            </a:r>
            <a:r>
              <a:rPr lang="en-US" altLang="en-US" sz="2000"/>
              <a:t>Lower/upper triangular square matrix;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if </a:t>
            </a:r>
            <a:r>
              <a:rPr lang="en-US" altLang="en-US" sz="2000" i="1"/>
              <a:t>a</a:t>
            </a:r>
            <a:r>
              <a:rPr lang="en-US" altLang="en-US" sz="2000" i="1" baseline="-25000"/>
              <a:t>ii</a:t>
            </a:r>
            <a:r>
              <a:rPr lang="en-US" altLang="en-US" sz="2000" baseline="-25000"/>
              <a:t> </a:t>
            </a:r>
            <a:r>
              <a:rPr lang="en-US" altLang="en-US" sz="2000"/>
              <a:t>= 0 for all </a:t>
            </a:r>
            <a:r>
              <a:rPr lang="en-US" altLang="en-US" sz="2000" i="1"/>
              <a:t>i</a:t>
            </a:r>
            <a:r>
              <a:rPr lang="en-US" altLang="en-US" sz="2000"/>
              <a:t>, then it is strictly lower/upper triangular.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51EAE41-1064-E44F-976A-C3DBCB20938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CEC31CE-18DE-BD4E-B20A-10565C6E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0420" name="Slide Number Placeholder 5">
            <a:extLst>
              <a:ext uri="{FF2B5EF4-FFF2-40B4-BE49-F238E27FC236}">
                <a16:creationId xmlns:a16="http://schemas.microsoft.com/office/drawing/2014/main" id="{7E1FAA04-24DA-B841-AA4B-68DE9E16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AD0BF67-D0E7-8241-B6FE-F3FC9287BEC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/>
          </a:p>
        </p:txBody>
      </p:sp>
      <p:sp>
        <p:nvSpPr>
          <p:cNvPr id="60421" name="Rectangle 2">
            <a:extLst>
              <a:ext uri="{FF2B5EF4-FFF2-40B4-BE49-F238E27FC236}">
                <a16:creationId xmlns:a16="http://schemas.microsoft.com/office/drawing/2014/main" id="{1AFCBABD-0485-4D43-9716-5B366B686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Forward Substitution on a Linear Array</a:t>
            </a:r>
          </a:p>
        </p:txBody>
      </p:sp>
      <p:sp>
        <p:nvSpPr>
          <p:cNvPr id="60422" name="Text Box 5">
            <a:extLst>
              <a:ext uri="{FF2B5EF4-FFF2-40B4-BE49-F238E27FC236}">
                <a16:creationId xmlns:a16="http://schemas.microsoft.com/office/drawing/2014/main" id="{9D986B71-B40D-0941-B73C-2EFDBAE7A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00"/>
            <a:ext cx="8686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11.6   </a:t>
            </a:r>
            <a:r>
              <a:rPr lang="en-US" altLang="en-US" sz="2000"/>
              <a:t>Solving a triangular system of linear equations on a linear array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09CBEFDD-BA93-E24F-9899-620926F2A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0424" name="Rectangle 58">
            <a:extLst>
              <a:ext uri="{FF2B5EF4-FFF2-40B4-BE49-F238E27FC236}">
                <a16:creationId xmlns:a16="http://schemas.microsoft.com/office/drawing/2014/main" id="{A6F2A013-69CC-1D4B-AF2F-77CD0BD69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60425" name="Object 57">
            <a:extLst>
              <a:ext uri="{FF2B5EF4-FFF2-40B4-BE49-F238E27FC236}">
                <a16:creationId xmlns:a16="http://schemas.microsoft.com/office/drawing/2014/main" id="{57AA5931-F47B-A245-A1C5-D15386DE25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838200"/>
          <a:ext cx="8077200" cy="485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r:id="rId3" imgW="4318000" imgH="2590800" progId="MSDraw.Drawing.8.2">
                  <p:embed/>
                </p:oleObj>
              </mc:Choice>
              <mc:Fallback>
                <p:oleObj r:id="rId3" imgW="4318000" imgH="2590800" progId="MSDraw.Drawing.8.2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38200"/>
                        <a:ext cx="8077200" cy="485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6" name="Text Box 59">
            <a:extLst>
              <a:ext uri="{FF2B5EF4-FFF2-40B4-BE49-F238E27FC236}">
                <a16:creationId xmlns:a16="http://schemas.microsoft.com/office/drawing/2014/main" id="{B822DFC3-028B-EB4D-9C30-5E749F3C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2286000" cy="16764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00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	  </a:t>
            </a:r>
            <a:r>
              <a:rPr lang="en-US" altLang="en-US" sz="24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</a:t>
            </a:r>
            <a:r>
              <a:rPr lang="en-US" altLang="en-US" sz="12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10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0</a:t>
            </a:r>
            <a:r>
              <a:rPr lang="en-US" altLang="en-US" sz="8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+</a:t>
            </a:r>
            <a:r>
              <a:rPr lang="en-US" altLang="en-US" sz="8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a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11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  <a:r>
              <a:rPr lang="en-US" altLang="en-US" sz="8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</a:t>
            </a:r>
            <a:r>
              <a:rPr lang="en-US" altLang="en-US" sz="12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b</a:t>
            </a:r>
            <a:r>
              <a:rPr lang="en-US" altLang="en-US" sz="1600" baseline="-2500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894C3F0-AFEC-F241-9A40-D958DCFD5B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E976433-BC7A-1D4F-9FD1-6FDF9CB8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1444" name="Slide Number Placeholder 5">
            <a:extLst>
              <a:ext uri="{FF2B5EF4-FFF2-40B4-BE49-F238E27FC236}">
                <a16:creationId xmlns:a16="http://schemas.microsoft.com/office/drawing/2014/main" id="{D19DFF71-BB7B-E64C-B66A-BA169717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6DC18C6F-D4A9-A641-84B0-445EF3E6C7F9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200"/>
          </a:p>
        </p:txBody>
      </p:sp>
      <p:sp>
        <p:nvSpPr>
          <p:cNvPr id="61445" name="Rectangle 2">
            <a:extLst>
              <a:ext uri="{FF2B5EF4-FFF2-40B4-BE49-F238E27FC236}">
                <a16:creationId xmlns:a16="http://schemas.microsoft.com/office/drawing/2014/main" id="{7BAEDAEA-12A0-FE44-AE7A-5E32E197F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457200"/>
          </a:xfrm>
        </p:spPr>
        <p:txBody>
          <a:bodyPr/>
          <a:lstStyle/>
          <a:p>
            <a:pPr eaLnBrk="1" hangingPunct="1"/>
            <a:r>
              <a:rPr lang="en-US" altLang="en-US" sz="2800"/>
              <a:t>Triangular Matrix Inversion: Algorithm</a:t>
            </a:r>
          </a:p>
        </p:txBody>
      </p:sp>
      <p:sp>
        <p:nvSpPr>
          <p:cNvPr id="61446" name="Text Box 4">
            <a:extLst>
              <a:ext uri="{FF2B5EF4-FFF2-40B4-BE49-F238E27FC236}">
                <a16:creationId xmlns:a16="http://schemas.microsoft.com/office/drawing/2014/main" id="{1D1907FA-AD5F-224E-B9EA-185815C81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10200"/>
            <a:ext cx="57912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11.7  </a:t>
            </a:r>
            <a:r>
              <a:rPr lang="en-US" altLang="en-US" sz="2000"/>
              <a:t>Inverting a triangular matrix by solving triangular systems of linear equations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47" name="Rectangle 5">
            <a:extLst>
              <a:ext uri="{FF2B5EF4-FFF2-40B4-BE49-F238E27FC236}">
                <a16:creationId xmlns:a16="http://schemas.microsoft.com/office/drawing/2014/main" id="{D9860F74-CDC1-434D-9919-315263CB2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1448" name="Rectangle 6">
            <a:extLst>
              <a:ext uri="{FF2B5EF4-FFF2-40B4-BE49-F238E27FC236}">
                <a16:creationId xmlns:a16="http://schemas.microsoft.com/office/drawing/2014/main" id="{CBE74BFD-1994-3C40-9F96-513D2CDB0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1449" name="Rectangle 51">
            <a:extLst>
              <a:ext uri="{FF2B5EF4-FFF2-40B4-BE49-F238E27FC236}">
                <a16:creationId xmlns:a16="http://schemas.microsoft.com/office/drawing/2014/main" id="{BDA20726-872B-4943-ACED-DFECF61BE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1450" name="Rectangle 114">
            <a:extLst>
              <a:ext uri="{FF2B5EF4-FFF2-40B4-BE49-F238E27FC236}">
                <a16:creationId xmlns:a16="http://schemas.microsoft.com/office/drawing/2014/main" id="{F3B7A955-9D25-884D-BA3F-89B7A06EE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5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61451" name="Object 113">
            <a:extLst>
              <a:ext uri="{FF2B5EF4-FFF2-40B4-BE49-F238E27FC236}">
                <a16:creationId xmlns:a16="http://schemas.microsoft.com/office/drawing/2014/main" id="{F6285DE9-F835-8B42-A39D-A5B8839E58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685800"/>
          <a:ext cx="7391400" cy="476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r:id="rId3" imgW="4686300" imgH="3022600" progId="MSDraw.Drawing.8.2">
                  <p:embed/>
                </p:oleObj>
              </mc:Choice>
              <mc:Fallback>
                <p:oleObj r:id="rId3" imgW="4686300" imgH="3022600" progId="MSDraw.Drawing.8.2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91400" cy="476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8A53F79-CADC-2043-B0DE-06149F6266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7E6258-F82F-D64A-9C0C-7A484C78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2468" name="Slide Number Placeholder 5">
            <a:extLst>
              <a:ext uri="{FF2B5EF4-FFF2-40B4-BE49-F238E27FC236}">
                <a16:creationId xmlns:a16="http://schemas.microsoft.com/office/drawing/2014/main" id="{2B1E9496-DBE0-B941-9432-79398068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0DEF9B2-D4D3-654F-81A0-4802C0FC805E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200"/>
          </a:p>
        </p:txBody>
      </p:sp>
      <p:sp>
        <p:nvSpPr>
          <p:cNvPr id="62469" name="Rectangle 2">
            <a:extLst>
              <a:ext uri="{FF2B5EF4-FFF2-40B4-BE49-F238E27FC236}">
                <a16:creationId xmlns:a16="http://schemas.microsoft.com/office/drawing/2014/main" id="{F225ABC5-B9D7-C643-97B1-9425DF204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Triangular Matrix Inversion on a Mesh</a:t>
            </a:r>
          </a:p>
        </p:txBody>
      </p:sp>
      <p:sp>
        <p:nvSpPr>
          <p:cNvPr id="62470" name="Rectangle 4">
            <a:extLst>
              <a:ext uri="{FF2B5EF4-FFF2-40B4-BE49-F238E27FC236}">
                <a16:creationId xmlns:a16="http://schemas.microsoft.com/office/drawing/2014/main" id="{7DA86E26-E7CC-4D43-9602-B44456047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2471" name="Rectangle 5">
            <a:extLst>
              <a:ext uri="{FF2B5EF4-FFF2-40B4-BE49-F238E27FC236}">
                <a16:creationId xmlns:a16="http://schemas.microsoft.com/office/drawing/2014/main" id="{25D22662-924E-8946-8AB2-64E2B6450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2472" name="Rectangle 6">
            <a:extLst>
              <a:ext uri="{FF2B5EF4-FFF2-40B4-BE49-F238E27FC236}">
                <a16:creationId xmlns:a16="http://schemas.microsoft.com/office/drawing/2014/main" id="{72B27D5A-D5FA-894F-97EE-3069270C8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2473" name="Text Box 58">
            <a:extLst>
              <a:ext uri="{FF2B5EF4-FFF2-40B4-BE49-F238E27FC236}">
                <a16:creationId xmlns:a16="http://schemas.microsoft.com/office/drawing/2014/main" id="{D925014E-707A-F648-924E-DDBB8A096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715000"/>
            <a:ext cx="6934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11.8   </a:t>
            </a:r>
            <a:r>
              <a:rPr lang="en-US" altLang="en-US" sz="2000"/>
              <a:t>Inverting a lower triangular matrix on a 2D mesh. </a:t>
            </a:r>
          </a:p>
        </p:txBody>
      </p:sp>
      <p:sp>
        <p:nvSpPr>
          <p:cNvPr id="62474" name="Rectangle 64">
            <a:extLst>
              <a:ext uri="{FF2B5EF4-FFF2-40B4-BE49-F238E27FC236}">
                <a16:creationId xmlns:a16="http://schemas.microsoft.com/office/drawing/2014/main" id="{47520410-AC29-1D4C-9F55-9662E59CB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62475" name="Object 63">
            <a:extLst>
              <a:ext uri="{FF2B5EF4-FFF2-40B4-BE49-F238E27FC236}">
                <a16:creationId xmlns:a16="http://schemas.microsoft.com/office/drawing/2014/main" id="{739316EC-4F88-D740-94EF-75F26900B9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914400"/>
          <a:ext cx="8763000" cy="475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r:id="rId3" imgW="5765800" imgH="3048000" progId="MSDraw.Drawing.8.2">
                  <p:embed/>
                </p:oleObj>
              </mc:Choice>
              <mc:Fallback>
                <p:oleObj r:id="rId3" imgW="5765800" imgH="3048000" progId="MSDraw.Drawing.8.2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14400"/>
                        <a:ext cx="8763000" cy="475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6" name="Text Box 59">
            <a:extLst>
              <a:ext uri="{FF2B5EF4-FFF2-40B4-BE49-F238E27FC236}">
                <a16:creationId xmlns:a16="http://schemas.microsoft.com/office/drawing/2014/main" id="{9FF3E637-D5EF-4241-8392-4834BCFC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21336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CC0000"/>
                </a:solidFill>
              </a:rPr>
              <a:t>T</a:t>
            </a:r>
            <a:r>
              <a:rPr lang="en-US" altLang="en-US" sz="2400">
                <a:solidFill>
                  <a:srgbClr val="CC0000"/>
                </a:solidFill>
              </a:rPr>
              <a:t> = 3</a:t>
            </a:r>
            <a:r>
              <a:rPr lang="en-US" altLang="en-US" sz="2400" i="1">
                <a:solidFill>
                  <a:srgbClr val="CC0000"/>
                </a:solidFill>
              </a:rPr>
              <a:t>m</a:t>
            </a:r>
            <a:r>
              <a:rPr lang="en-US" altLang="en-US" sz="2400">
                <a:solidFill>
                  <a:srgbClr val="CC0000"/>
                </a:solidFill>
              </a:rPr>
              <a:t> – 2</a:t>
            </a:r>
            <a:endParaRPr lang="en-US" altLang="en-US" sz="2400"/>
          </a:p>
        </p:txBody>
      </p:sp>
      <p:sp>
        <p:nvSpPr>
          <p:cNvPr id="62477" name="Text Box 65">
            <a:extLst>
              <a:ext uri="{FF2B5EF4-FFF2-40B4-BE49-F238E27FC236}">
                <a16:creationId xmlns:a16="http://schemas.microsoft.com/office/drawing/2014/main" id="{D0CC7B5E-DCE0-EA4C-90D6-B2133AD88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22098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0000"/>
                </a:solidFill>
              </a:rPr>
              <a:t>Can invert two matrices using one more step</a:t>
            </a:r>
            <a:endParaRPr lang="en-US" altLang="en-US" sz="2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AD7ADD08-D714-D74D-8A9B-CD9134B0BE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E9D47B2A-3624-2A4A-AD52-48B2E5B7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3492" name="Slide Number Placeholder 8">
            <a:extLst>
              <a:ext uri="{FF2B5EF4-FFF2-40B4-BE49-F238E27FC236}">
                <a16:creationId xmlns:a16="http://schemas.microsoft.com/office/drawing/2014/main" id="{66B519AA-293D-7848-893C-5AFEDF1E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641055F-E369-C64E-8D19-BAA1A4BD29C9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200"/>
          </a:p>
        </p:txBody>
      </p:sp>
      <p:sp>
        <p:nvSpPr>
          <p:cNvPr id="63493" name="Rectangle 2">
            <a:extLst>
              <a:ext uri="{FF2B5EF4-FFF2-40B4-BE49-F238E27FC236}">
                <a16:creationId xmlns:a16="http://schemas.microsoft.com/office/drawing/2014/main" id="{29C3E8D8-F5E4-FE4A-97C7-C68DDD49C42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52400" y="228600"/>
            <a:ext cx="8839200" cy="533400"/>
          </a:xfrm>
        </p:spPr>
        <p:txBody>
          <a:bodyPr/>
          <a:lstStyle/>
          <a:p>
            <a:pPr eaLnBrk="1" hangingPunct="1"/>
            <a:r>
              <a:rPr lang="en-US" altLang="en-US" sz="3200"/>
              <a:t>11.3  Tridiagonal System of Linear Equations</a:t>
            </a:r>
          </a:p>
        </p:txBody>
      </p:sp>
      <p:sp>
        <p:nvSpPr>
          <p:cNvPr id="63494" name="Text Box 3">
            <a:extLst>
              <a:ext uri="{FF2B5EF4-FFF2-40B4-BE49-F238E27FC236}">
                <a16:creationId xmlns:a16="http://schemas.microsoft.com/office/drawing/2014/main" id="{075F3019-788A-454A-BFED-D54812F53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638800"/>
            <a:ext cx="60960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11.9    </a:t>
            </a:r>
            <a:r>
              <a:rPr lang="en-US" altLang="en-US" sz="2000"/>
              <a:t>A tridiagonal system of linear equations. </a:t>
            </a:r>
          </a:p>
        </p:txBody>
      </p:sp>
      <p:sp>
        <p:nvSpPr>
          <p:cNvPr id="63495" name="Rectangle 29">
            <a:extLst>
              <a:ext uri="{FF2B5EF4-FFF2-40B4-BE49-F238E27FC236}">
                <a16:creationId xmlns:a16="http://schemas.microsoft.com/office/drawing/2014/main" id="{F2CE628A-B0C3-B346-9C70-5D7878CB7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09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3496" name="Rectangle 31">
            <a:extLst>
              <a:ext uri="{FF2B5EF4-FFF2-40B4-BE49-F238E27FC236}">
                <a16:creationId xmlns:a16="http://schemas.microsoft.com/office/drawing/2014/main" id="{83C55165-7A1D-7E42-957C-690974CDE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3497" name="Rectangle 35">
            <a:extLst>
              <a:ext uri="{FF2B5EF4-FFF2-40B4-BE49-F238E27FC236}">
                <a16:creationId xmlns:a16="http://schemas.microsoft.com/office/drawing/2014/main" id="{67DD54B3-663D-9840-BB8D-1D2521516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3498" name="Text Box 36">
            <a:extLst>
              <a:ext uri="{FF2B5EF4-FFF2-40B4-BE49-F238E27FC236}">
                <a16:creationId xmlns:a16="http://schemas.microsoft.com/office/drawing/2014/main" id="{B3952E35-E3EC-F647-B592-6214E65C7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42975"/>
            <a:ext cx="34972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+  d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+ u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= b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 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+  d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+ u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= b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 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+  d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+ u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= b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 .</a:t>
            </a:r>
          </a:p>
        </p:txBody>
      </p:sp>
      <p:sp>
        <p:nvSpPr>
          <p:cNvPr id="63499" name="Rectangle 38">
            <a:extLst>
              <a:ext uri="{FF2B5EF4-FFF2-40B4-BE49-F238E27FC236}">
                <a16:creationId xmlns:a16="http://schemas.microsoft.com/office/drawing/2014/main" id="{73E60CD1-23A0-D949-8B34-FD005A742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63500" name="Object 37">
            <a:extLst>
              <a:ext uri="{FF2B5EF4-FFF2-40B4-BE49-F238E27FC236}">
                <a16:creationId xmlns:a16="http://schemas.microsoft.com/office/drawing/2014/main" id="{A4FB190D-DFBB-B842-9246-C371540E72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2362200"/>
          <a:ext cx="7543800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r:id="rId3" imgW="3022600" imgH="1422400" progId="MSDraw.Drawing.8.2">
                  <p:embed/>
                </p:oleObj>
              </mc:Choice>
              <mc:Fallback>
                <p:oleObj r:id="rId3" imgW="3022600" imgH="1422400" progId="MSDraw.Drawing.8.2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62200"/>
                        <a:ext cx="7543800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1" name="Text Box 41">
            <a:extLst>
              <a:ext uri="{FF2B5EF4-FFF2-40B4-BE49-F238E27FC236}">
                <a16:creationId xmlns:a16="http://schemas.microsoft.com/office/drawing/2014/main" id="{2BB3FA95-865D-1C4F-8AF1-ACF67E5E1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219200"/>
            <a:ext cx="1976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Special case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 band matrix</a:t>
            </a:r>
          </a:p>
        </p:txBody>
      </p:sp>
      <p:sp>
        <p:nvSpPr>
          <p:cNvPr id="63502" name="Rectangle 42">
            <a:extLst>
              <a:ext uri="{FF2B5EF4-FFF2-40B4-BE49-F238E27FC236}">
                <a16:creationId xmlns:a16="http://schemas.microsoft.com/office/drawing/2014/main" id="{85E91CA5-FF17-9940-B58B-9888148E5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990600"/>
            <a:ext cx="1295400" cy="121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3503" name="Line 43">
            <a:extLst>
              <a:ext uri="{FF2B5EF4-FFF2-40B4-BE49-F238E27FC236}">
                <a16:creationId xmlns:a16="http://schemas.microsoft.com/office/drawing/2014/main" id="{FFA52588-2305-8B4E-AC72-1B7EE6D10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9906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44">
            <a:extLst>
              <a:ext uri="{FF2B5EF4-FFF2-40B4-BE49-F238E27FC236}">
                <a16:creationId xmlns:a16="http://schemas.microsoft.com/office/drawing/2014/main" id="{365B193A-6E24-2F46-9CB7-CAA69C418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12954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Text Box 45">
            <a:extLst>
              <a:ext uri="{FF2B5EF4-FFF2-40B4-BE49-F238E27FC236}">
                <a16:creationId xmlns:a16="http://schemas.microsoft.com/office/drawing/2014/main" id="{08AF2559-F521-F042-B40A-99831A672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0636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  <p:sp>
        <p:nvSpPr>
          <p:cNvPr id="63506" name="Text Box 46">
            <a:extLst>
              <a:ext uri="{FF2B5EF4-FFF2-40B4-BE49-F238E27FC236}">
                <a16:creationId xmlns:a16="http://schemas.microsoft.com/office/drawing/2014/main" id="{226060BC-8A28-D54E-BCE1-A42A7A41A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934DF7B-2268-1141-BCFF-2370BC73F2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17AA2BC-3152-C64B-842A-C3A05FA0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C4097539-2B18-C448-8C8B-66EAC644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1AD6BEB4-897F-D148-B132-395D1279131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/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5A3F04C2-49AB-8040-B76A-76095DD24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MIMD, SPMD, SIMD, or Weak SIMD Mesh</a:t>
            </a:r>
          </a:p>
        </p:txBody>
      </p:sp>
      <p:sp>
        <p:nvSpPr>
          <p:cNvPr id="9222" name="Rectangle 3">
            <a:extLst>
              <a:ext uri="{FF2B5EF4-FFF2-40B4-BE49-F238E27FC236}">
                <a16:creationId xmlns:a16="http://schemas.microsoft.com/office/drawing/2014/main" id="{36DAEA46-A31A-BC4D-A0AD-257308FF8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23" name="Rectangle 4">
            <a:extLst>
              <a:ext uri="{FF2B5EF4-FFF2-40B4-BE49-F238E27FC236}">
                <a16:creationId xmlns:a16="http://schemas.microsoft.com/office/drawing/2014/main" id="{7775378F-194F-3044-947A-08873960D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24" name="Text Box 5">
            <a:extLst>
              <a:ext uri="{FF2B5EF4-FFF2-40B4-BE49-F238E27FC236}">
                <a16:creationId xmlns:a16="http://schemas.microsoft.com/office/drawing/2014/main" id="{988F052C-C161-9246-8A0E-E8382C2EF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91200"/>
            <a:ext cx="47244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Some communication modes. </a:t>
            </a:r>
          </a:p>
        </p:txBody>
      </p:sp>
      <p:sp>
        <p:nvSpPr>
          <p:cNvPr id="9225" name="Rectangle 6">
            <a:extLst>
              <a:ext uri="{FF2B5EF4-FFF2-40B4-BE49-F238E27FC236}">
                <a16:creationId xmlns:a16="http://schemas.microsoft.com/office/drawing/2014/main" id="{E5927988-B4E5-9D4E-AE68-A7E2AB70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26" name="Rectangle 7">
            <a:extLst>
              <a:ext uri="{FF2B5EF4-FFF2-40B4-BE49-F238E27FC236}">
                <a16:creationId xmlns:a16="http://schemas.microsoft.com/office/drawing/2014/main" id="{32AAA4B6-C1D8-EB48-8F9C-8D9D8DCEE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27" name="Rectangle 10">
            <a:extLst>
              <a:ext uri="{FF2B5EF4-FFF2-40B4-BE49-F238E27FC236}">
                <a16:creationId xmlns:a16="http://schemas.microsoft.com/office/drawing/2014/main" id="{AB6CF299-7281-2149-8E02-50E88C530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9228" name="Object 9">
            <a:extLst>
              <a:ext uri="{FF2B5EF4-FFF2-40B4-BE49-F238E27FC236}">
                <a16:creationId xmlns:a16="http://schemas.microsoft.com/office/drawing/2014/main" id="{31494D5E-04AC-7044-848B-07D50280DA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762000"/>
          <a:ext cx="5181600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r:id="rId3" imgW="3429000" imgH="3314700" progId="MSDraw.Drawing.8.2">
                  <p:embed/>
                </p:oleObj>
              </mc:Choice>
              <mc:Fallback>
                <p:oleObj r:id="rId3" imgW="3429000" imgH="3314700" progId="MSDraw.Drawing.8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0"/>
                        <a:ext cx="5181600" cy="501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 Box 11">
            <a:extLst>
              <a:ext uri="{FF2B5EF4-FFF2-40B4-BE49-F238E27FC236}">
                <a16:creationId xmlns:a16="http://schemas.microsoft.com/office/drawing/2014/main" id="{E3814CBD-A7AE-6C4D-9D06-BE592DAA1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914400"/>
            <a:ext cx="3276600" cy="2438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7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6638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8138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79638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51138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0833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6553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2273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993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All-port:</a:t>
            </a:r>
            <a:r>
              <a:rPr lang="en-US" altLang="en-US" sz="2000"/>
              <a:t> Processor can communicate with all its neighbors at once (in one cycle or time step)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Single-port:</a:t>
            </a:r>
            <a:r>
              <a:rPr lang="en-US" altLang="en-US" sz="2000"/>
              <a:t> Processor can send/receive one message per time step</a:t>
            </a:r>
          </a:p>
        </p:txBody>
      </p:sp>
      <p:sp>
        <p:nvSpPr>
          <p:cNvPr id="9230" name="Text Box 12">
            <a:extLst>
              <a:ext uri="{FF2B5EF4-FFF2-40B4-BE49-F238E27FC236}">
                <a16:creationId xmlns:a16="http://schemas.microsoft.com/office/drawing/2014/main" id="{59FA7FCB-CA87-2A43-B8CA-5E3F2B0A6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505200"/>
            <a:ext cx="3276600" cy="2651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7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6638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8138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79638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51138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0833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6553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2273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993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MIMD:</a:t>
            </a:r>
            <a:r>
              <a:rPr lang="en-US" altLang="en-US" sz="2000"/>
              <a:t> Processors choose their communication directions independently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SIMD:</a:t>
            </a:r>
            <a:r>
              <a:rPr lang="en-US" altLang="en-US" sz="2000"/>
              <a:t> All processors directed to do the same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Weak SIMD:</a:t>
            </a:r>
            <a:r>
              <a:rPr lang="en-US" altLang="en-US" sz="2000"/>
              <a:t> Same direction for all (uniaxis)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1D18253-E949-474F-B362-BBB3890D81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83CCDF1-0D82-0F49-A402-AAB10231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4516" name="Slide Number Placeholder 5">
            <a:extLst>
              <a:ext uri="{FF2B5EF4-FFF2-40B4-BE49-F238E27FC236}">
                <a16:creationId xmlns:a16="http://schemas.microsoft.com/office/drawing/2014/main" id="{946AE3D2-053C-8949-B146-6D296628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F30A320E-3709-F646-BAFA-5A878CC95026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200"/>
          </a:p>
        </p:txBody>
      </p:sp>
      <p:sp>
        <p:nvSpPr>
          <p:cNvPr id="64517" name="Rectangle 2">
            <a:extLst>
              <a:ext uri="{FF2B5EF4-FFF2-40B4-BE49-F238E27FC236}">
                <a16:creationId xmlns:a16="http://schemas.microsoft.com/office/drawing/2014/main" id="{C94F1F6E-606D-714A-8243-E702BFDFA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534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Other Types of Diagonal Matrices</a:t>
            </a:r>
          </a:p>
        </p:txBody>
      </p:sp>
      <p:sp>
        <p:nvSpPr>
          <p:cNvPr id="64518" name="Text Box 15">
            <a:extLst>
              <a:ext uri="{FF2B5EF4-FFF2-40B4-BE49-F238E27FC236}">
                <a16:creationId xmlns:a16="http://schemas.microsoft.com/office/drawing/2014/main" id="{7FCE0774-8CF2-9744-90C1-FCA17759D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562600"/>
            <a:ext cx="2895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A pentadiagonal matrix.</a:t>
            </a:r>
            <a:endParaRPr lang="en-US" altLang="en-US" sz="2000"/>
          </a:p>
        </p:txBody>
      </p:sp>
      <p:sp>
        <p:nvSpPr>
          <p:cNvPr id="64519" name="Rectangle 18">
            <a:extLst>
              <a:ext uri="{FF2B5EF4-FFF2-40B4-BE49-F238E27FC236}">
                <a16:creationId xmlns:a16="http://schemas.microsoft.com/office/drawing/2014/main" id="{73827522-8540-864D-BAAF-78F59C2EC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4520" name="Text Box 19">
            <a:extLst>
              <a:ext uri="{FF2B5EF4-FFF2-40B4-BE49-F238E27FC236}">
                <a16:creationId xmlns:a16="http://schemas.microsoft.com/office/drawing/2014/main" id="{B511D59F-D0A2-C149-9990-3D66EBE0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219200"/>
            <a:ext cx="4383088" cy="403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x x x</a:t>
            </a:r>
            <a:r>
              <a:rPr lang="en-US" altLang="en-US" sz="2400">
                <a:latin typeface="Courier New" panose="02070309020205020404" pitchFamily="49" charset="0"/>
              </a:rPr>
              <a:t> 0 0 0 0 0 0 0 0 0</a:t>
            </a:r>
            <a:endParaRPr lang="en-US" altLang="en-US" sz="24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x x x x</a:t>
            </a:r>
            <a:r>
              <a:rPr lang="en-US" altLang="en-US" sz="2400">
                <a:latin typeface="Courier New" panose="02070309020205020404" pitchFamily="49" charset="0"/>
              </a:rPr>
              <a:t> 0 0 0 0 0 0 0 0</a:t>
            </a:r>
            <a:endParaRPr lang="en-US" altLang="en-US" sz="2400" b="1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x x x x x</a:t>
            </a:r>
            <a:r>
              <a:rPr lang="en-US" altLang="en-US" sz="2400">
                <a:latin typeface="Courier New" panose="02070309020205020404" pitchFamily="49" charset="0"/>
              </a:rPr>
              <a:t> 0 0 0 0 0 0 0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0 </a:t>
            </a:r>
            <a:r>
              <a:rPr lang="en-US" altLang="en-US" sz="2400" b="1">
                <a:latin typeface="Courier New" panose="02070309020205020404" pitchFamily="49" charset="0"/>
              </a:rPr>
              <a:t>x x x x x</a:t>
            </a:r>
            <a:r>
              <a:rPr lang="en-US" altLang="en-US" sz="2400">
                <a:latin typeface="Courier New" panose="02070309020205020404" pitchFamily="49" charset="0"/>
              </a:rPr>
              <a:t> 0 0 0 0 0 0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0 0 </a:t>
            </a:r>
            <a:r>
              <a:rPr lang="en-US" altLang="en-US" sz="2400" b="1">
                <a:latin typeface="Courier New" panose="02070309020205020404" pitchFamily="49" charset="0"/>
              </a:rPr>
              <a:t>x x x x x</a:t>
            </a:r>
            <a:r>
              <a:rPr lang="en-US" altLang="en-US" sz="2400">
                <a:latin typeface="Courier New" panose="02070309020205020404" pitchFamily="49" charset="0"/>
              </a:rPr>
              <a:t> 0 0 0 0 0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0 0 0 </a:t>
            </a:r>
            <a:r>
              <a:rPr lang="en-US" altLang="en-US" sz="2400" b="1">
                <a:latin typeface="Courier New" panose="02070309020205020404" pitchFamily="49" charset="0"/>
              </a:rPr>
              <a:t>x x x x x</a:t>
            </a:r>
            <a:r>
              <a:rPr lang="en-US" altLang="en-US" sz="2400">
                <a:latin typeface="Courier New" panose="02070309020205020404" pitchFamily="49" charset="0"/>
              </a:rPr>
              <a:t> 0 0 0 0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0 0 0 0 </a:t>
            </a:r>
            <a:r>
              <a:rPr lang="en-US" altLang="en-US" sz="2400" b="1">
                <a:latin typeface="Courier New" panose="02070309020205020404" pitchFamily="49" charset="0"/>
              </a:rPr>
              <a:t>x x x x x</a:t>
            </a:r>
            <a:r>
              <a:rPr lang="en-US" altLang="en-US" sz="2400">
                <a:latin typeface="Courier New" panose="02070309020205020404" pitchFamily="49" charset="0"/>
              </a:rPr>
              <a:t> 0 0 0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0 0 0 0 0 </a:t>
            </a:r>
            <a:r>
              <a:rPr lang="en-US" altLang="en-US" sz="2400" b="1">
                <a:latin typeface="Courier New" panose="02070309020205020404" pitchFamily="49" charset="0"/>
              </a:rPr>
              <a:t>x x x x x</a:t>
            </a:r>
            <a:r>
              <a:rPr lang="en-US" altLang="en-US" sz="2400">
                <a:latin typeface="Courier New" panose="02070309020205020404" pitchFamily="49" charset="0"/>
              </a:rPr>
              <a:t> 0 0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0 0 0 0 0 0 </a:t>
            </a:r>
            <a:r>
              <a:rPr lang="en-US" altLang="en-US" sz="2400" b="1">
                <a:latin typeface="Courier New" panose="02070309020205020404" pitchFamily="49" charset="0"/>
              </a:rPr>
              <a:t>x x x x x</a:t>
            </a:r>
            <a:r>
              <a:rPr lang="en-US" altLang="en-US" sz="2400">
                <a:latin typeface="Courier New" panose="02070309020205020404" pitchFamily="49" charset="0"/>
              </a:rPr>
              <a:t> 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0 0 0 0 0 0 0 </a:t>
            </a:r>
            <a:r>
              <a:rPr lang="en-US" altLang="en-US" sz="2400" b="1">
                <a:latin typeface="Courier New" panose="02070309020205020404" pitchFamily="49" charset="0"/>
              </a:rPr>
              <a:t>x x x x x</a:t>
            </a:r>
            <a:endParaRPr lang="en-US" altLang="en-US" sz="240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0 0 0 0 0 0 0 0 </a:t>
            </a:r>
            <a:r>
              <a:rPr lang="en-US" altLang="en-US" sz="2400" b="1">
                <a:latin typeface="Courier New" panose="02070309020205020404" pitchFamily="49" charset="0"/>
              </a:rPr>
              <a:t>x x x x</a:t>
            </a:r>
            <a:endParaRPr lang="en-US" altLang="en-US" sz="240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0 0 0 0 0 0 0 0 0 </a:t>
            </a:r>
            <a:r>
              <a:rPr lang="en-US" altLang="en-US" sz="2400" b="1">
                <a:latin typeface="Courier New" panose="02070309020205020404" pitchFamily="49" charset="0"/>
              </a:rPr>
              <a:t>x x x</a:t>
            </a:r>
          </a:p>
        </p:txBody>
      </p:sp>
      <p:sp>
        <p:nvSpPr>
          <p:cNvPr id="64521" name="Text Box 20">
            <a:extLst>
              <a:ext uri="{FF2B5EF4-FFF2-40B4-BE49-F238E27FC236}">
                <a16:creationId xmlns:a16="http://schemas.microsoft.com/office/drawing/2014/main" id="{B8C082EC-380F-5B4C-A816-1464D32BD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3810000" cy="13112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Tridiagonal, pentadiagonal, . . . matrices arise in the solution of differential equations using finite difference methods </a:t>
            </a:r>
          </a:p>
        </p:txBody>
      </p:sp>
      <p:grpSp>
        <p:nvGrpSpPr>
          <p:cNvPr id="64522" name="Group 27">
            <a:extLst>
              <a:ext uri="{FF2B5EF4-FFF2-40B4-BE49-F238E27FC236}">
                <a16:creationId xmlns:a16="http://schemas.microsoft.com/office/drawing/2014/main" id="{EB12E1D7-C47A-5E4F-BFAA-EE2491AA462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95400"/>
            <a:ext cx="5526088" cy="2530475"/>
            <a:chOff x="144" y="720"/>
            <a:chExt cx="3481" cy="1594"/>
          </a:xfrm>
        </p:grpSpPr>
        <p:sp>
          <p:nvSpPr>
            <p:cNvPr id="64523" name="Rectangle 21">
              <a:extLst>
                <a:ext uri="{FF2B5EF4-FFF2-40B4-BE49-F238E27FC236}">
                  <a16:creationId xmlns:a16="http://schemas.microsoft.com/office/drawing/2014/main" id="{D6765A4E-DA75-0D44-B40D-ADF12C387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720"/>
              <a:ext cx="384" cy="384"/>
            </a:xfrm>
            <a:prstGeom prst="rect">
              <a:avLst/>
            </a:prstGeom>
            <a:noFill/>
            <a:ln w="571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4524" name="Rectangle 22">
              <a:extLst>
                <a:ext uri="{FF2B5EF4-FFF2-40B4-BE49-F238E27FC236}">
                  <a16:creationId xmlns:a16="http://schemas.microsoft.com/office/drawing/2014/main" id="{A552D0DB-048C-764D-9549-48794A7C0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720"/>
              <a:ext cx="384" cy="384"/>
            </a:xfrm>
            <a:prstGeom prst="rect">
              <a:avLst/>
            </a:prstGeom>
            <a:noFill/>
            <a:ln w="571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4525" name="Rectangle 23">
              <a:extLst>
                <a:ext uri="{FF2B5EF4-FFF2-40B4-BE49-F238E27FC236}">
                  <a16:creationId xmlns:a16="http://schemas.microsoft.com/office/drawing/2014/main" id="{314EBB69-342D-AC4D-B9F6-CE42D35E8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152"/>
              <a:ext cx="384" cy="384"/>
            </a:xfrm>
            <a:prstGeom prst="rect">
              <a:avLst/>
            </a:prstGeom>
            <a:noFill/>
            <a:ln w="571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4526" name="Text Box 26">
              <a:extLst>
                <a:ext uri="{FF2B5EF4-FFF2-40B4-BE49-F238E27FC236}">
                  <a16:creationId xmlns:a16="http://schemas.microsoft.com/office/drawing/2014/main" id="{2A40B618-6787-A941-A7D0-4A1FEA771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680"/>
              <a:ext cx="2400" cy="63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Matrices with more than three diagonals can be viewed as tridiagonal blocked matrices </a:t>
              </a: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6">
            <a:extLst>
              <a:ext uri="{FF2B5EF4-FFF2-40B4-BE49-F238E27FC236}">
                <a16:creationId xmlns:a16="http://schemas.microsoft.com/office/drawing/2014/main" id="{B5A3C6D0-A6EF-8943-8B99-EDFE09DE874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5B9C2AC-38D3-9F42-AD28-EE0D177D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5540" name="Slide Number Placeholder 8">
            <a:extLst>
              <a:ext uri="{FF2B5EF4-FFF2-40B4-BE49-F238E27FC236}">
                <a16:creationId xmlns:a16="http://schemas.microsoft.com/office/drawing/2014/main" id="{B15B2B31-5C04-5B4A-A69C-C350CF70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6867BE2F-3334-AC41-8F9C-3ABDF682855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200"/>
          </a:p>
        </p:txBody>
      </p:sp>
      <p:sp>
        <p:nvSpPr>
          <p:cNvPr id="65541" name="Rectangle 2">
            <a:extLst>
              <a:ext uri="{FF2B5EF4-FFF2-40B4-BE49-F238E27FC236}">
                <a16:creationId xmlns:a16="http://schemas.microsoft.com/office/drawing/2014/main" id="{AF7DE499-30A5-E946-99F2-C819C9757E4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Odd-Even Reduction</a:t>
            </a:r>
          </a:p>
        </p:txBody>
      </p:sp>
      <p:sp>
        <p:nvSpPr>
          <p:cNvPr id="65542" name="Rectangle 4">
            <a:extLst>
              <a:ext uri="{FF2B5EF4-FFF2-40B4-BE49-F238E27FC236}">
                <a16:creationId xmlns:a16="http://schemas.microsoft.com/office/drawing/2014/main" id="{09AB3658-6017-BA49-8A3E-712B403F8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5543" name="Rectangle 5">
            <a:extLst>
              <a:ext uri="{FF2B5EF4-FFF2-40B4-BE49-F238E27FC236}">
                <a16:creationId xmlns:a16="http://schemas.microsoft.com/office/drawing/2014/main" id="{06BA09FA-2D50-9B47-BEFD-8E80C4E5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09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5544" name="Rectangle 6">
            <a:extLst>
              <a:ext uri="{FF2B5EF4-FFF2-40B4-BE49-F238E27FC236}">
                <a16:creationId xmlns:a16="http://schemas.microsoft.com/office/drawing/2014/main" id="{D2E3C36E-704F-B549-AF7A-2BE96613A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5545" name="Rectangle 7">
            <a:extLst>
              <a:ext uri="{FF2B5EF4-FFF2-40B4-BE49-F238E27FC236}">
                <a16:creationId xmlns:a16="http://schemas.microsoft.com/office/drawing/2014/main" id="{DA33C473-24FC-394A-845A-95BFF81A6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5546" name="Text Box 8">
            <a:extLst>
              <a:ext uri="{FF2B5EF4-FFF2-40B4-BE49-F238E27FC236}">
                <a16:creationId xmlns:a16="http://schemas.microsoft.com/office/drawing/2014/main" id="{47EAA9C4-9651-F442-82E7-07313E31B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3497263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+  d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+ u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= b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0 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+  d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+ u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= b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1 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+  d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+ u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= b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 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+  d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+ u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x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= b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 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 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 .</a:t>
            </a:r>
          </a:p>
        </p:txBody>
      </p:sp>
      <p:sp>
        <p:nvSpPr>
          <p:cNvPr id="65547" name="Rectangle 9">
            <a:extLst>
              <a:ext uri="{FF2B5EF4-FFF2-40B4-BE49-F238E27FC236}">
                <a16:creationId xmlns:a16="http://schemas.microsoft.com/office/drawing/2014/main" id="{904FEF98-9049-4449-870F-9C3DFD309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65548" name="Group 18">
            <a:extLst>
              <a:ext uri="{FF2B5EF4-FFF2-40B4-BE49-F238E27FC236}">
                <a16:creationId xmlns:a16="http://schemas.microsoft.com/office/drawing/2014/main" id="{07F728EF-1090-8746-B0F6-56F7D014CF2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885825"/>
            <a:ext cx="4800600" cy="2384425"/>
            <a:chOff x="2592" y="624"/>
            <a:chExt cx="3024" cy="1502"/>
          </a:xfrm>
        </p:grpSpPr>
        <p:sp>
          <p:nvSpPr>
            <p:cNvPr id="65555" name="Text Box 3">
              <a:extLst>
                <a:ext uri="{FF2B5EF4-FFF2-40B4-BE49-F238E27FC236}">
                  <a16:creationId xmlns:a16="http://schemas.microsoft.com/office/drawing/2014/main" id="{2E5F9279-28E8-F04C-8C20-000C94C1B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624"/>
              <a:ext cx="3024" cy="44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Use odd equations to find odd-indexed variables in terms of even-indexed ones</a:t>
              </a:r>
              <a:endParaRPr lang="en-US" altLang="en-US" sz="2000"/>
            </a:p>
          </p:txBody>
        </p:sp>
        <p:sp>
          <p:nvSpPr>
            <p:cNvPr id="65556" name="Text Box 11">
              <a:extLst>
                <a:ext uri="{FF2B5EF4-FFF2-40B4-BE49-F238E27FC236}">
                  <a16:creationId xmlns:a16="http://schemas.microsoft.com/office/drawing/2014/main" id="{105A9FCE-F035-5D48-9D40-CA6FC6E25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056"/>
              <a:ext cx="2087" cy="1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1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1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= b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1 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– l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1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0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400" i="1">
                  <a:solidFill>
                    <a:srgbClr val="000000"/>
                  </a:solidFill>
                </a:rPr>
                <a:t>–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u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1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2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3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3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= b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3 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– l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3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2400" i="1">
                  <a:solidFill>
                    <a:srgbClr val="000000"/>
                  </a:solidFill>
                </a:rPr>
                <a:t>–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u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3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4 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 .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 .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 .</a:t>
              </a:r>
            </a:p>
          </p:txBody>
        </p:sp>
      </p:grpSp>
      <p:grpSp>
        <p:nvGrpSpPr>
          <p:cNvPr id="65549" name="Group 16">
            <a:extLst>
              <a:ext uri="{FF2B5EF4-FFF2-40B4-BE49-F238E27FC236}">
                <a16:creationId xmlns:a16="http://schemas.microsoft.com/office/drawing/2014/main" id="{6F0294B2-FB1A-7845-88B7-872FB5F154B1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200400"/>
            <a:ext cx="4267200" cy="2898775"/>
            <a:chOff x="144" y="2112"/>
            <a:chExt cx="2688" cy="1826"/>
          </a:xfrm>
        </p:grpSpPr>
        <p:sp>
          <p:nvSpPr>
            <p:cNvPr id="65553" name="Text Box 13">
              <a:extLst>
                <a:ext uri="{FF2B5EF4-FFF2-40B4-BE49-F238E27FC236}">
                  <a16:creationId xmlns:a16="http://schemas.microsoft.com/office/drawing/2014/main" id="{F78CDF2A-E85C-FC4F-9F67-87C4CF860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112"/>
              <a:ext cx="2688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cs typeface="Times New Roman" panose="02020603050405020304" pitchFamily="18" charset="0"/>
                </a:rPr>
                <a:t>Substitute in even equations to get a tridiagonal system of half the size</a:t>
              </a:r>
              <a:endParaRPr lang="en-US" altLang="en-US" sz="2000"/>
            </a:p>
          </p:txBody>
        </p:sp>
        <p:sp>
          <p:nvSpPr>
            <p:cNvPr id="65554" name="Text Box 14">
              <a:extLst>
                <a:ext uri="{FF2B5EF4-FFF2-40B4-BE49-F238E27FC236}">
                  <a16:creationId xmlns:a16="http://schemas.microsoft.com/office/drawing/2014/main" id="{2714CFA0-C885-3F45-B7E9-B3E121DB9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592"/>
              <a:ext cx="2352" cy="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0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–2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+  D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0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0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+ U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0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= B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0  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+  D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+ U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2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4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= B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4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2  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+  D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4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4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+ U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4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6</a:t>
              </a: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= B</a:t>
              </a:r>
              <a:r>
                <a:rPr lang="en-US" altLang="en-US" sz="2400" baseline="-25000">
                  <a:solidFill>
                    <a:srgbClr val="000000"/>
                  </a:solidFill>
                  <a:cs typeface="Times New Roman" panose="02020603050405020304" pitchFamily="18" charset="0"/>
                </a:rPr>
                <a:t>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 .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 .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 .</a:t>
              </a:r>
            </a:p>
          </p:txBody>
        </p:sp>
      </p:grpSp>
      <p:sp>
        <p:nvSpPr>
          <p:cNvPr id="65550" name="Text Box 17">
            <a:extLst>
              <a:ext uri="{FF2B5EF4-FFF2-40B4-BE49-F238E27FC236}">
                <a16:creationId xmlns:a16="http://schemas.microsoft.com/office/drawing/2014/main" id="{1F68412C-72DC-D54E-AFA0-6EA9D2E79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191000"/>
            <a:ext cx="3978275" cy="18446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</a:rPr>
              <a:t>–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l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/d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= d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</a:rPr>
              <a:t>–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u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/d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 </a:t>
            </a:r>
            <a:r>
              <a:rPr lang="en-US" altLang="en-US" sz="2000" i="1">
                <a:solidFill>
                  <a:srgbClr val="000000"/>
                </a:solidFill>
              </a:rPr>
              <a:t>–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l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+1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/d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+1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</a:rPr>
              <a:t>–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u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+1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/d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+1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= b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</a:rPr>
              <a:t>–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b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/d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–1 </a:t>
            </a:r>
            <a:r>
              <a:rPr lang="en-US" altLang="en-US" sz="2000" i="1">
                <a:solidFill>
                  <a:srgbClr val="000000"/>
                </a:solidFill>
              </a:rPr>
              <a:t>–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 b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+1</a:t>
            </a:r>
            <a:r>
              <a:rPr lang="en-US" altLang="en-US" sz="2400" i="1">
                <a:solidFill>
                  <a:srgbClr val="000000"/>
                </a:solidFill>
                <a:cs typeface="Times New Roman" panose="02020603050405020304" pitchFamily="18" charset="0"/>
              </a:rPr>
              <a:t>/d</a:t>
            </a:r>
            <a:r>
              <a:rPr lang="en-US" altLang="en-US" sz="2400" i="1" baseline="-25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65551" name="Text Box 20">
            <a:extLst>
              <a:ext uri="{FF2B5EF4-FFF2-40B4-BE49-F238E27FC236}">
                <a16:creationId xmlns:a16="http://schemas.microsoft.com/office/drawing/2014/main" id="{22B7667D-C456-C540-9744-34644D0FA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971800"/>
            <a:ext cx="335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six divides are replaceable with one reciprocation per equation, to find 1/</a:t>
            </a:r>
            <a:r>
              <a:rPr lang="en-US" altLang="en-US" sz="1800" i="1"/>
              <a:t>d</a:t>
            </a:r>
            <a:r>
              <a:rPr lang="en-US" altLang="en-US" sz="1800" i="1" baseline="-25000"/>
              <a:t>j</a:t>
            </a:r>
            <a:r>
              <a:rPr lang="en-US" altLang="en-US" sz="1800"/>
              <a:t> for odd </a:t>
            </a:r>
            <a:r>
              <a:rPr lang="en-US" altLang="en-US" sz="1800" i="1"/>
              <a:t>j</a:t>
            </a:r>
            <a:r>
              <a:rPr lang="en-US" altLang="en-US" sz="1800"/>
              <a:t>, and six multiplies </a:t>
            </a:r>
          </a:p>
        </p:txBody>
      </p:sp>
      <p:sp>
        <p:nvSpPr>
          <p:cNvPr id="65552" name="Text Box 21">
            <a:extLst>
              <a:ext uri="{FF2B5EF4-FFF2-40B4-BE49-F238E27FC236}">
                <a16:creationId xmlns:a16="http://schemas.microsoft.com/office/drawing/2014/main" id="{10F67B91-EF80-5942-B7C9-D2A5FA90D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410200"/>
            <a:ext cx="3214688" cy="641350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Sequential solution: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/2) +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cm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2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cm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US" altLang="en-US" sz="2000" baseline="-25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8D8730D-FB92-E342-A8D7-1C7CAA51C1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AFA3C9-0509-B245-AF96-78825129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6564" name="Slide Number Placeholder 5">
            <a:extLst>
              <a:ext uri="{FF2B5EF4-FFF2-40B4-BE49-F238E27FC236}">
                <a16:creationId xmlns:a16="http://schemas.microsoft.com/office/drawing/2014/main" id="{550D2C4D-C660-3543-9B16-5CF2D6DE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6F72060-01E4-6144-8907-331E40D8317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200"/>
          </a:p>
        </p:txBody>
      </p:sp>
      <p:sp>
        <p:nvSpPr>
          <p:cNvPr id="66565" name="Rectangle 2">
            <a:extLst>
              <a:ext uri="{FF2B5EF4-FFF2-40B4-BE49-F238E27FC236}">
                <a16:creationId xmlns:a16="http://schemas.microsoft.com/office/drawing/2014/main" id="{486DF839-E56D-724B-AB83-88945AC37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Architecture for Odd-Even Reduction</a:t>
            </a:r>
          </a:p>
        </p:txBody>
      </p:sp>
      <p:sp>
        <p:nvSpPr>
          <p:cNvPr id="66566" name="Text Box 3">
            <a:extLst>
              <a:ext uri="{FF2B5EF4-FFF2-40B4-BE49-F238E27FC236}">
                <a16:creationId xmlns:a16="http://schemas.microsoft.com/office/drawing/2014/main" id="{FFC2BCEA-0F8B-FE41-A9F4-1D96ACC3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57912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11.10    </a:t>
            </a:r>
            <a:r>
              <a:rPr lang="en-US" altLang="en-US" sz="2000"/>
              <a:t>The structure of odd-even reduction for solving a tridiagonal system of equations. </a:t>
            </a:r>
          </a:p>
        </p:txBody>
      </p:sp>
      <p:sp>
        <p:nvSpPr>
          <p:cNvPr id="66567" name="Rectangle 5">
            <a:extLst>
              <a:ext uri="{FF2B5EF4-FFF2-40B4-BE49-F238E27FC236}">
                <a16:creationId xmlns:a16="http://schemas.microsoft.com/office/drawing/2014/main" id="{1EA5CD13-DFE7-C94A-AD9D-DF9742BB9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6568" name="Rectangle 6">
            <a:extLst>
              <a:ext uri="{FF2B5EF4-FFF2-40B4-BE49-F238E27FC236}">
                <a16:creationId xmlns:a16="http://schemas.microsoft.com/office/drawing/2014/main" id="{47522E91-8A83-124B-A001-BF3828175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6569" name="Rectangle 8">
            <a:extLst>
              <a:ext uri="{FF2B5EF4-FFF2-40B4-BE49-F238E27FC236}">
                <a16:creationId xmlns:a16="http://schemas.microsoft.com/office/drawing/2014/main" id="{1BA15417-92E7-414C-BFDF-C7C8F6F21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6570" name="Rectangle 23">
            <a:extLst>
              <a:ext uri="{FF2B5EF4-FFF2-40B4-BE49-F238E27FC236}">
                <a16:creationId xmlns:a16="http://schemas.microsoft.com/office/drawing/2014/main" id="{23CCDD5E-B3F8-A44F-95F0-2BF8EC8EF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66571" name="Object 22">
            <a:extLst>
              <a:ext uri="{FF2B5EF4-FFF2-40B4-BE49-F238E27FC236}">
                <a16:creationId xmlns:a16="http://schemas.microsoft.com/office/drawing/2014/main" id="{603B79AF-E751-CF43-9A98-B373D61ECC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762000"/>
          <a:ext cx="6477000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r:id="rId3" imgW="4394200" imgH="3213100" progId="MSDraw.Drawing.8.2">
                  <p:embed/>
                </p:oleObj>
              </mc:Choice>
              <mc:Fallback>
                <p:oleObj r:id="rId3" imgW="4394200" imgH="3213100" progId="MSDraw.Drawing.8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0"/>
                        <a:ext cx="6477000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2" name="Text Box 24">
            <a:extLst>
              <a:ext uri="{FF2B5EF4-FFF2-40B4-BE49-F238E27FC236}">
                <a16:creationId xmlns:a16="http://schemas.microsoft.com/office/drawing/2014/main" id="{E3DC05A5-B023-1448-B91B-4BAC4A125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71800"/>
            <a:ext cx="2286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Because we ignored communication, our analysis is valid for PRAM or for an architecture whose topology matches that of Fig. 11.10. </a:t>
            </a:r>
          </a:p>
        </p:txBody>
      </p:sp>
      <p:sp>
        <p:nvSpPr>
          <p:cNvPr id="66573" name="Text Box 25">
            <a:extLst>
              <a:ext uri="{FF2B5EF4-FFF2-40B4-BE49-F238E27FC236}">
                <a16:creationId xmlns:a16="http://schemas.microsoft.com/office/drawing/2014/main" id="{D374C276-B28D-3146-BA60-D25143629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295400"/>
            <a:ext cx="2236788" cy="1187450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Parallel solution: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/2) +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log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12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en-US" altLang="en-US" sz="2000" baseline="-25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3A53928-7F25-EE4D-AB2D-88C72483AB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F50E789-C6FC-654F-AAB4-BE5E6BEE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51430E2C-654D-5747-93F4-8CF4B2D7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BB344001-FF75-5048-855B-A4B25AFA968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200"/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B1A90966-3F42-2842-B41B-559B258AD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Odd-Even Reduction on a Linear Array</a:t>
            </a:r>
          </a:p>
        </p:txBody>
      </p:sp>
      <p:sp>
        <p:nvSpPr>
          <p:cNvPr id="67590" name="Text Box 3">
            <a:extLst>
              <a:ext uri="{FF2B5EF4-FFF2-40B4-BE49-F238E27FC236}">
                <a16:creationId xmlns:a16="http://schemas.microsoft.com/office/drawing/2014/main" id="{5867C03E-4924-8B4D-BD43-6908BC09E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14800"/>
            <a:ext cx="46482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11.11    </a:t>
            </a:r>
            <a:r>
              <a:rPr lang="en-US" altLang="en-US" sz="2000"/>
              <a:t>Binary X-tree (with dotted links) and multigrid architectures. </a:t>
            </a:r>
          </a:p>
        </p:txBody>
      </p:sp>
      <p:sp>
        <p:nvSpPr>
          <p:cNvPr id="67591" name="Rectangle 4">
            <a:extLst>
              <a:ext uri="{FF2B5EF4-FFF2-40B4-BE49-F238E27FC236}">
                <a16:creationId xmlns:a16="http://schemas.microsoft.com/office/drawing/2014/main" id="{36107795-1680-0749-96AF-54AD417B3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7592" name="Rectangle 5">
            <a:extLst>
              <a:ext uri="{FF2B5EF4-FFF2-40B4-BE49-F238E27FC236}">
                <a16:creationId xmlns:a16="http://schemas.microsoft.com/office/drawing/2014/main" id="{0885634A-A1F2-D44D-AF7B-5487D23CB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7593" name="Rectangle 6">
            <a:extLst>
              <a:ext uri="{FF2B5EF4-FFF2-40B4-BE49-F238E27FC236}">
                <a16:creationId xmlns:a16="http://schemas.microsoft.com/office/drawing/2014/main" id="{7575B44B-5F6E-CC48-AE3A-C26CC1AE2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7594" name="Rectangle 7">
            <a:extLst>
              <a:ext uri="{FF2B5EF4-FFF2-40B4-BE49-F238E27FC236}">
                <a16:creationId xmlns:a16="http://schemas.microsoft.com/office/drawing/2014/main" id="{37FD527E-A1CF-8841-B891-AF5751153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7595" name="Text Box 9">
            <a:extLst>
              <a:ext uri="{FF2B5EF4-FFF2-40B4-BE49-F238E27FC236}">
                <a16:creationId xmlns:a16="http://schemas.microsoft.com/office/drawing/2014/main" id="{0507AD02-2634-104F-AC97-1EB24497C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914400"/>
            <a:ext cx="320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Architecture of Fig. 11.10 can be modified to binary X-tree and then simplified to 2D multigrid</a:t>
            </a:r>
          </a:p>
        </p:txBody>
      </p:sp>
      <p:sp>
        <p:nvSpPr>
          <p:cNvPr id="67596" name="Text Box 10">
            <a:extLst>
              <a:ext uri="{FF2B5EF4-FFF2-40B4-BE49-F238E27FC236}">
                <a16:creationId xmlns:a16="http://schemas.microsoft.com/office/drawing/2014/main" id="{992D87AA-D6A8-9E48-8F6A-995763E68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743200"/>
            <a:ext cx="3352800" cy="15525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Communication time on linear array: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= 2(1 + 2 + . . . +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/2)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     = 2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 2</a:t>
            </a:r>
            <a:endParaRPr lang="en-US" altLang="en-US" sz="2000" baseline="-25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7597" name="Object 11">
            <a:extLst>
              <a:ext uri="{FF2B5EF4-FFF2-40B4-BE49-F238E27FC236}">
                <a16:creationId xmlns:a16="http://schemas.microsoft.com/office/drawing/2014/main" id="{92EF20C7-1FA8-174C-A92F-554D3C66FB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62000"/>
          <a:ext cx="4724400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2" r:id="rId3" imgW="4394200" imgH="3251200" progId="MSDraw.Drawing.8.2">
                  <p:embed/>
                </p:oleObj>
              </mc:Choice>
              <mc:Fallback>
                <p:oleObj r:id="rId3" imgW="4394200" imgH="3251200" progId="MSDraw.Drawing.8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4724400" cy="338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8" name="Object 13">
            <a:extLst>
              <a:ext uri="{FF2B5EF4-FFF2-40B4-BE49-F238E27FC236}">
                <a16:creationId xmlns:a16="http://schemas.microsoft.com/office/drawing/2014/main" id="{B7686863-7ACF-2D46-8325-DB88198759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495800"/>
          <a:ext cx="563880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r:id="rId5" imgW="4394200" imgH="1358900" progId="MSDraw.Drawing.8.2">
                  <p:embed/>
                </p:oleObj>
              </mc:Choice>
              <mc:Fallback>
                <p:oleObj r:id="rId5" imgW="4394200" imgH="1358900" progId="MSDraw.Drawing.8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95800"/>
                        <a:ext cx="563880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9" name="Line 15">
            <a:extLst>
              <a:ext uri="{FF2B5EF4-FFF2-40B4-BE49-F238E27FC236}">
                <a16:creationId xmlns:a16="http://schemas.microsoft.com/office/drawing/2014/main" id="{CCCDC894-705A-6E4F-91DA-DE90033596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676400"/>
            <a:ext cx="990600" cy="609600"/>
          </a:xfrm>
          <a:prstGeom prst="line">
            <a:avLst/>
          </a:prstGeom>
          <a:noFill/>
          <a:ln w="38100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Line 16">
            <a:extLst>
              <a:ext uri="{FF2B5EF4-FFF2-40B4-BE49-F238E27FC236}">
                <a16:creationId xmlns:a16="http://schemas.microsoft.com/office/drawing/2014/main" id="{E0F68BC6-BF5E-9342-8027-2E5531A565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1676400"/>
            <a:ext cx="228600" cy="381000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Line 17">
            <a:extLst>
              <a:ext uri="{FF2B5EF4-FFF2-40B4-BE49-F238E27FC236}">
                <a16:creationId xmlns:a16="http://schemas.microsoft.com/office/drawing/2014/main" id="{9B5A4C15-7640-CF42-AF42-628078D25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676400"/>
            <a:ext cx="2133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>
            <a:extLst>
              <a:ext uri="{FF2B5EF4-FFF2-40B4-BE49-F238E27FC236}">
                <a16:creationId xmlns:a16="http://schemas.microsoft.com/office/drawing/2014/main" id="{A8B7432A-6B77-7A40-8D47-2FC996FDEF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7A14A3C0-0AD0-7946-93FC-DF867652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8612" name="Slide Number Placeholder 5">
            <a:extLst>
              <a:ext uri="{FF2B5EF4-FFF2-40B4-BE49-F238E27FC236}">
                <a16:creationId xmlns:a16="http://schemas.microsoft.com/office/drawing/2014/main" id="{B538576F-8CA6-AD49-8567-6A000F28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8D05B776-B586-F740-B3CF-1D371D8828AE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200"/>
          </a:p>
        </p:txBody>
      </p:sp>
      <p:sp>
        <p:nvSpPr>
          <p:cNvPr id="68613" name="Rectangle 2">
            <a:extLst>
              <a:ext uri="{FF2B5EF4-FFF2-40B4-BE49-F238E27FC236}">
                <a16:creationId xmlns:a16="http://schemas.microsoft.com/office/drawing/2014/main" id="{D7558302-0C66-104A-96F5-031CB9441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Odd-Even Reduction on a 2D Mesh</a:t>
            </a:r>
          </a:p>
        </p:txBody>
      </p:sp>
      <p:sp>
        <p:nvSpPr>
          <p:cNvPr id="68614" name="Rectangle 5">
            <a:extLst>
              <a:ext uri="{FF2B5EF4-FFF2-40B4-BE49-F238E27FC236}">
                <a16:creationId xmlns:a16="http://schemas.microsoft.com/office/drawing/2014/main" id="{02D1FA5A-0010-4448-BADF-3ECEF5236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8615" name="Rectangle 6">
            <a:extLst>
              <a:ext uri="{FF2B5EF4-FFF2-40B4-BE49-F238E27FC236}">
                <a16:creationId xmlns:a16="http://schemas.microsoft.com/office/drawing/2014/main" id="{A0C5DF7F-DF1E-0548-9E69-E0EC51A76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8616" name="Rectangle 7">
            <a:extLst>
              <a:ext uri="{FF2B5EF4-FFF2-40B4-BE49-F238E27FC236}">
                <a16:creationId xmlns:a16="http://schemas.microsoft.com/office/drawing/2014/main" id="{6274E485-092B-CD46-A8A4-795D65F92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8617" name="Text Box 9">
            <a:extLst>
              <a:ext uri="{FF2B5EF4-FFF2-40B4-BE49-F238E27FC236}">
                <a16:creationId xmlns:a16="http://schemas.microsoft.com/office/drawing/2014/main" id="{32D663B4-565A-1641-9654-79AC9CEAF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1000"/>
            <a:ext cx="4191000" cy="11874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Communication time on 2D mesh: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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2[2(1 + 2 + . . . +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1/2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/2)]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      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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2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1/2</a:t>
            </a:r>
          </a:p>
        </p:txBody>
      </p:sp>
      <p:graphicFrame>
        <p:nvGraphicFramePr>
          <p:cNvPr id="68618" name="Object 11">
            <a:extLst>
              <a:ext uri="{FF2B5EF4-FFF2-40B4-BE49-F238E27FC236}">
                <a16:creationId xmlns:a16="http://schemas.microsoft.com/office/drawing/2014/main" id="{DB1B6D53-2BBE-D743-8486-9060A6389B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990600"/>
          <a:ext cx="624840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3" r:id="rId3" imgW="4394200" imgH="1358900" progId="MSDraw.Drawing.8.2">
                  <p:embed/>
                </p:oleObj>
              </mc:Choice>
              <mc:Fallback>
                <p:oleObj r:id="rId3" imgW="4394200" imgH="1358900" progId="MSDraw.Drawing.8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6248400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9" name="Oval 14">
            <a:extLst>
              <a:ext uri="{FF2B5EF4-FFF2-40B4-BE49-F238E27FC236}">
                <a16:creationId xmlns:a16="http://schemas.microsoft.com/office/drawing/2014/main" id="{8D7375C0-4AF6-4A4E-87DB-313A3A2FA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200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0</a:t>
            </a:r>
          </a:p>
        </p:txBody>
      </p:sp>
      <p:sp>
        <p:nvSpPr>
          <p:cNvPr id="68620" name="Oval 30">
            <a:extLst>
              <a:ext uri="{FF2B5EF4-FFF2-40B4-BE49-F238E27FC236}">
                <a16:creationId xmlns:a16="http://schemas.microsoft.com/office/drawing/2014/main" id="{672D463F-70A5-904E-83A7-9E5299E26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133600"/>
            <a:ext cx="1600200" cy="533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8621" name="Text Box 31">
            <a:extLst>
              <a:ext uri="{FF2B5EF4-FFF2-40B4-BE49-F238E27FC236}">
                <a16:creationId xmlns:a16="http://schemas.microsoft.com/office/drawing/2014/main" id="{71967503-F85B-5446-93CE-D2EF5027B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7432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Row 0</a:t>
            </a:r>
          </a:p>
        </p:txBody>
      </p:sp>
      <p:sp>
        <p:nvSpPr>
          <p:cNvPr id="68622" name="Oval 32">
            <a:extLst>
              <a:ext uri="{FF2B5EF4-FFF2-40B4-BE49-F238E27FC236}">
                <a16:creationId xmlns:a16="http://schemas.microsoft.com/office/drawing/2014/main" id="{E52DD751-4219-B141-8029-A9716118A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133600"/>
            <a:ext cx="1600200" cy="533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8623" name="Oval 33">
            <a:extLst>
              <a:ext uri="{FF2B5EF4-FFF2-40B4-BE49-F238E27FC236}">
                <a16:creationId xmlns:a16="http://schemas.microsoft.com/office/drawing/2014/main" id="{F4679D91-6172-BB40-A7E7-B14126B8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133600"/>
            <a:ext cx="1600200" cy="533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8624" name="Oval 34">
            <a:extLst>
              <a:ext uri="{FF2B5EF4-FFF2-40B4-BE49-F238E27FC236}">
                <a16:creationId xmlns:a16="http://schemas.microsoft.com/office/drawing/2014/main" id="{11E779AA-20C7-1F43-A5F7-DDB1C706B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3600"/>
            <a:ext cx="1676400" cy="5334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8625" name="Text Box 35">
            <a:extLst>
              <a:ext uri="{FF2B5EF4-FFF2-40B4-BE49-F238E27FC236}">
                <a16:creationId xmlns:a16="http://schemas.microsoft.com/office/drawing/2014/main" id="{4679C8ED-F49D-9D42-B9EF-19BDB8BF5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7432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Row 1</a:t>
            </a:r>
          </a:p>
        </p:txBody>
      </p:sp>
      <p:sp>
        <p:nvSpPr>
          <p:cNvPr id="68626" name="Text Box 36">
            <a:extLst>
              <a:ext uri="{FF2B5EF4-FFF2-40B4-BE49-F238E27FC236}">
                <a16:creationId xmlns:a16="http://schemas.microsoft.com/office/drawing/2014/main" id="{053A5A1D-F1E1-3D4F-89F8-5E1FA136F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432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Row 2</a:t>
            </a:r>
          </a:p>
        </p:txBody>
      </p:sp>
      <p:sp>
        <p:nvSpPr>
          <p:cNvPr id="68627" name="Text Box 37">
            <a:extLst>
              <a:ext uri="{FF2B5EF4-FFF2-40B4-BE49-F238E27FC236}">
                <a16:creationId xmlns:a16="http://schemas.microsoft.com/office/drawing/2014/main" id="{6201048D-243B-1546-9779-9D6F9BB7A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432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Row 3</a:t>
            </a:r>
          </a:p>
        </p:txBody>
      </p:sp>
      <p:sp>
        <p:nvSpPr>
          <p:cNvPr id="68628" name="Oval 43">
            <a:extLst>
              <a:ext uri="{FF2B5EF4-FFF2-40B4-BE49-F238E27FC236}">
                <a16:creationId xmlns:a16="http://schemas.microsoft.com/office/drawing/2014/main" id="{190644FF-9CDF-C94A-992C-2904912D3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</a:t>
            </a:r>
          </a:p>
        </p:txBody>
      </p:sp>
      <p:sp>
        <p:nvSpPr>
          <p:cNvPr id="68629" name="Oval 44">
            <a:extLst>
              <a:ext uri="{FF2B5EF4-FFF2-40B4-BE49-F238E27FC236}">
                <a16:creationId xmlns:a16="http://schemas.microsoft.com/office/drawing/2014/main" id="{13C4D098-AA36-A847-A72E-A016AA075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200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68630" name="Oval 45">
            <a:extLst>
              <a:ext uri="{FF2B5EF4-FFF2-40B4-BE49-F238E27FC236}">
                <a16:creationId xmlns:a16="http://schemas.microsoft.com/office/drawing/2014/main" id="{A5F7A74C-657C-5344-9869-CC0F81032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200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3</a:t>
            </a:r>
          </a:p>
        </p:txBody>
      </p:sp>
      <p:sp>
        <p:nvSpPr>
          <p:cNvPr id="68631" name="Oval 46">
            <a:extLst>
              <a:ext uri="{FF2B5EF4-FFF2-40B4-BE49-F238E27FC236}">
                <a16:creationId xmlns:a16="http://schemas.microsoft.com/office/drawing/2014/main" id="{05C5BBF7-24F0-8946-B7CC-325091167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962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4</a:t>
            </a:r>
          </a:p>
        </p:txBody>
      </p:sp>
      <p:sp>
        <p:nvSpPr>
          <p:cNvPr id="68632" name="Oval 47">
            <a:extLst>
              <a:ext uri="{FF2B5EF4-FFF2-40B4-BE49-F238E27FC236}">
                <a16:creationId xmlns:a16="http://schemas.microsoft.com/office/drawing/2014/main" id="{2BAAFD50-1937-1D4B-95C0-677C296BC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962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5</a:t>
            </a:r>
          </a:p>
        </p:txBody>
      </p:sp>
      <p:sp>
        <p:nvSpPr>
          <p:cNvPr id="68633" name="Oval 48">
            <a:extLst>
              <a:ext uri="{FF2B5EF4-FFF2-40B4-BE49-F238E27FC236}">
                <a16:creationId xmlns:a16="http://schemas.microsoft.com/office/drawing/2014/main" id="{0DDDE851-3767-5643-9360-02592E573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962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6</a:t>
            </a:r>
          </a:p>
        </p:txBody>
      </p:sp>
      <p:sp>
        <p:nvSpPr>
          <p:cNvPr id="68634" name="Oval 49">
            <a:extLst>
              <a:ext uri="{FF2B5EF4-FFF2-40B4-BE49-F238E27FC236}">
                <a16:creationId xmlns:a16="http://schemas.microsoft.com/office/drawing/2014/main" id="{C4B345CE-2ED9-664A-AFDA-124BF425D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962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7</a:t>
            </a:r>
          </a:p>
        </p:txBody>
      </p:sp>
      <p:sp>
        <p:nvSpPr>
          <p:cNvPr id="68635" name="Oval 50">
            <a:extLst>
              <a:ext uri="{FF2B5EF4-FFF2-40B4-BE49-F238E27FC236}">
                <a16:creationId xmlns:a16="http://schemas.microsoft.com/office/drawing/2014/main" id="{86457307-E95B-444A-B5AB-3959EC1B5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724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8</a:t>
            </a:r>
          </a:p>
        </p:txBody>
      </p:sp>
      <p:sp>
        <p:nvSpPr>
          <p:cNvPr id="68636" name="Oval 51">
            <a:extLst>
              <a:ext uri="{FF2B5EF4-FFF2-40B4-BE49-F238E27FC236}">
                <a16:creationId xmlns:a16="http://schemas.microsoft.com/office/drawing/2014/main" id="{AA07D8C3-5B02-3A44-9DA6-3CC65DBE3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724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9</a:t>
            </a:r>
          </a:p>
        </p:txBody>
      </p:sp>
      <p:sp>
        <p:nvSpPr>
          <p:cNvPr id="68637" name="Oval 52">
            <a:extLst>
              <a:ext uri="{FF2B5EF4-FFF2-40B4-BE49-F238E27FC236}">
                <a16:creationId xmlns:a16="http://schemas.microsoft.com/office/drawing/2014/main" id="{33953085-A6EF-CD40-A14D-93F50B3A5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724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10</a:t>
            </a:r>
          </a:p>
        </p:txBody>
      </p:sp>
      <p:sp>
        <p:nvSpPr>
          <p:cNvPr id="68638" name="Oval 53">
            <a:extLst>
              <a:ext uri="{FF2B5EF4-FFF2-40B4-BE49-F238E27FC236}">
                <a16:creationId xmlns:a16="http://schemas.microsoft.com/office/drawing/2014/main" id="{6AF7958E-1136-CD49-94AA-708499AD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724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11</a:t>
            </a:r>
          </a:p>
        </p:txBody>
      </p:sp>
      <p:sp>
        <p:nvSpPr>
          <p:cNvPr id="68639" name="Oval 54">
            <a:extLst>
              <a:ext uri="{FF2B5EF4-FFF2-40B4-BE49-F238E27FC236}">
                <a16:creationId xmlns:a16="http://schemas.microsoft.com/office/drawing/2014/main" id="{A50F4596-EF74-3E4C-B377-C80E65ADA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486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12</a:t>
            </a:r>
          </a:p>
        </p:txBody>
      </p:sp>
      <p:sp>
        <p:nvSpPr>
          <p:cNvPr id="68640" name="Oval 55">
            <a:extLst>
              <a:ext uri="{FF2B5EF4-FFF2-40B4-BE49-F238E27FC236}">
                <a16:creationId xmlns:a16="http://schemas.microsoft.com/office/drawing/2014/main" id="{5853E0D8-2589-DA4C-974B-2FC5251F5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486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13</a:t>
            </a:r>
          </a:p>
        </p:txBody>
      </p:sp>
      <p:sp>
        <p:nvSpPr>
          <p:cNvPr id="68641" name="Oval 56">
            <a:extLst>
              <a:ext uri="{FF2B5EF4-FFF2-40B4-BE49-F238E27FC236}">
                <a16:creationId xmlns:a16="http://schemas.microsoft.com/office/drawing/2014/main" id="{50849BD7-9F1E-0E47-BC3A-61DEDE6C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486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14</a:t>
            </a:r>
          </a:p>
        </p:txBody>
      </p:sp>
      <p:sp>
        <p:nvSpPr>
          <p:cNvPr id="68642" name="Oval 57">
            <a:extLst>
              <a:ext uri="{FF2B5EF4-FFF2-40B4-BE49-F238E27FC236}">
                <a16:creationId xmlns:a16="http://schemas.microsoft.com/office/drawing/2014/main" id="{CBF49F45-0FB1-8042-8E93-2CBB2ECF5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486400"/>
            <a:ext cx="609600" cy="6096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15</a:t>
            </a:r>
          </a:p>
        </p:txBody>
      </p:sp>
      <p:grpSp>
        <p:nvGrpSpPr>
          <p:cNvPr id="68643" name="Group 62">
            <a:extLst>
              <a:ext uri="{FF2B5EF4-FFF2-40B4-BE49-F238E27FC236}">
                <a16:creationId xmlns:a16="http://schemas.microsoft.com/office/drawing/2014/main" id="{ED06D1C8-5102-A045-90EB-5793352E553D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1676400"/>
            <a:ext cx="3200400" cy="1981200"/>
            <a:chOff x="3552" y="1056"/>
            <a:chExt cx="2016" cy="1248"/>
          </a:xfrm>
        </p:grpSpPr>
        <p:sp>
          <p:nvSpPr>
            <p:cNvPr id="68649" name="AutoShape 38">
              <a:extLst>
                <a:ext uri="{FF2B5EF4-FFF2-40B4-BE49-F238E27FC236}">
                  <a16:creationId xmlns:a16="http://schemas.microsoft.com/office/drawing/2014/main" id="{B4F1721F-BD23-E643-84B6-FE5E34188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056"/>
              <a:ext cx="144" cy="336"/>
            </a:xfrm>
            <a:prstGeom prst="rightBrace">
              <a:avLst>
                <a:gd name="adj1" fmla="val 1944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8650" name="Text Box 39">
              <a:extLst>
                <a:ext uri="{FF2B5EF4-FFF2-40B4-BE49-F238E27FC236}">
                  <a16:creationId xmlns:a16="http://schemas.microsoft.com/office/drawing/2014/main" id="{ADB42A1A-F6E0-E14E-AE40-CF712112C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056"/>
              <a:ext cx="13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Communication in rows</a:t>
              </a:r>
            </a:p>
          </p:txBody>
        </p:sp>
        <p:sp>
          <p:nvSpPr>
            <p:cNvPr id="68651" name="Line 58">
              <a:extLst>
                <a:ext uri="{FF2B5EF4-FFF2-40B4-BE49-F238E27FC236}">
                  <a16:creationId xmlns:a16="http://schemas.microsoft.com/office/drawing/2014/main" id="{312A3FD3-C0D1-FF44-A03D-50139FCA9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208"/>
              <a:ext cx="33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2" name="Line 59">
              <a:extLst>
                <a:ext uri="{FF2B5EF4-FFF2-40B4-BE49-F238E27FC236}">
                  <a16:creationId xmlns:a16="http://schemas.microsoft.com/office/drawing/2014/main" id="{4D9BEDC7-A2CF-1146-BFDD-14627629C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304"/>
              <a:ext cx="91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644" name="Group 63">
            <a:extLst>
              <a:ext uri="{FF2B5EF4-FFF2-40B4-BE49-F238E27FC236}">
                <a16:creationId xmlns:a16="http://schemas.microsoft.com/office/drawing/2014/main" id="{62D663C8-D623-794D-90D2-7AA058D2F96B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914400"/>
            <a:ext cx="3505200" cy="4038600"/>
            <a:chOff x="3360" y="576"/>
            <a:chExt cx="2208" cy="2544"/>
          </a:xfrm>
        </p:grpSpPr>
        <p:sp>
          <p:nvSpPr>
            <p:cNvPr id="68645" name="Text Box 40">
              <a:extLst>
                <a:ext uri="{FF2B5EF4-FFF2-40B4-BE49-F238E27FC236}">
                  <a16:creationId xmlns:a16="http://schemas.microsoft.com/office/drawing/2014/main" id="{F8F28ED3-4163-924D-9399-5DA46C8E9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576"/>
              <a:ext cx="13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Communication in columns</a:t>
              </a:r>
            </a:p>
          </p:txBody>
        </p:sp>
        <p:sp>
          <p:nvSpPr>
            <p:cNvPr id="68646" name="AutoShape 41">
              <a:extLst>
                <a:ext uri="{FF2B5EF4-FFF2-40B4-BE49-F238E27FC236}">
                  <a16:creationId xmlns:a16="http://schemas.microsoft.com/office/drawing/2014/main" id="{B9E58243-0508-B240-9527-124CEF5BF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624"/>
              <a:ext cx="144" cy="336"/>
            </a:xfrm>
            <a:prstGeom prst="rightBrace">
              <a:avLst>
                <a:gd name="adj1" fmla="val 1944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8647" name="Line 60">
              <a:extLst>
                <a:ext uri="{FF2B5EF4-FFF2-40B4-BE49-F238E27FC236}">
                  <a16:creationId xmlns:a16="http://schemas.microsoft.com/office/drawing/2014/main" id="{E67FB542-5A49-374F-9F11-F6865F9A4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352"/>
              <a:ext cx="0" cy="24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8" name="Line 61">
              <a:extLst>
                <a:ext uri="{FF2B5EF4-FFF2-40B4-BE49-F238E27FC236}">
                  <a16:creationId xmlns:a16="http://schemas.microsoft.com/office/drawing/2014/main" id="{2A566E0F-BB1B-4947-9658-5083105B0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0" cy="81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38DE41D-1D91-B147-B4B8-5DA7038D6F7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A32A162B-EB33-FA49-89E9-FB30E818F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69636" name="Slide Number Placeholder 5">
            <a:extLst>
              <a:ext uri="{FF2B5EF4-FFF2-40B4-BE49-F238E27FC236}">
                <a16:creationId xmlns:a16="http://schemas.microsoft.com/office/drawing/2014/main" id="{0E6484E9-C776-A046-ADE8-B305C1D8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1F4E2991-9F14-144F-AF32-46FE7C3E7CE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200"/>
          </a:p>
        </p:txBody>
      </p:sp>
      <p:sp>
        <p:nvSpPr>
          <p:cNvPr id="69637" name="Rectangle 2">
            <a:extLst>
              <a:ext uri="{FF2B5EF4-FFF2-40B4-BE49-F238E27FC236}">
                <a16:creationId xmlns:a16="http://schemas.microsoft.com/office/drawing/2014/main" id="{43656C3D-E518-C742-A018-53CAC8A86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11.4  Arbitrary System of Linear Equations</a:t>
            </a:r>
          </a:p>
        </p:txBody>
      </p:sp>
      <p:sp>
        <p:nvSpPr>
          <p:cNvPr id="69638" name="Rectangle 7">
            <a:extLst>
              <a:ext uri="{FF2B5EF4-FFF2-40B4-BE49-F238E27FC236}">
                <a16:creationId xmlns:a16="http://schemas.microsoft.com/office/drawing/2014/main" id="{3924D497-602B-FD42-BD25-21C8C1BDC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9639" name="Rectangle 11">
            <a:extLst>
              <a:ext uri="{FF2B5EF4-FFF2-40B4-BE49-F238E27FC236}">
                <a16:creationId xmlns:a16="http://schemas.microsoft.com/office/drawing/2014/main" id="{EE922635-D1C2-2849-828A-C5B4C087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9640" name="Text Box 51">
            <a:extLst>
              <a:ext uri="{FF2B5EF4-FFF2-40B4-BE49-F238E27FC236}">
                <a16:creationId xmlns:a16="http://schemas.microsoft.com/office/drawing/2014/main" id="{3C1AFEE6-9D53-DA43-8F9D-F3C1CB70A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36625"/>
            <a:ext cx="7794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+ 4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-  7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3		2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+ 4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-  7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 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+ 6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- 10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4		3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+ 6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- 10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 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+ 3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-  4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6		-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+ 3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-  4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-1</a:t>
            </a:r>
          </a:p>
        </p:txBody>
      </p:sp>
      <p:grpSp>
        <p:nvGrpSpPr>
          <p:cNvPr id="69641" name="Group 83">
            <a:extLst>
              <a:ext uri="{FF2B5EF4-FFF2-40B4-BE49-F238E27FC236}">
                <a16:creationId xmlns:a16="http://schemas.microsoft.com/office/drawing/2014/main" id="{92101064-5F64-9B41-80B8-E7B9B1AACFF3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133600"/>
            <a:ext cx="7092950" cy="1676400"/>
            <a:chOff x="288" y="1344"/>
            <a:chExt cx="4468" cy="1056"/>
          </a:xfrm>
        </p:grpSpPr>
        <p:sp>
          <p:nvSpPr>
            <p:cNvPr id="69657" name="Text Box 52">
              <a:extLst>
                <a:ext uri="{FF2B5EF4-FFF2-40B4-BE49-F238E27FC236}">
                  <a16:creationId xmlns:a16="http://schemas.microsoft.com/office/drawing/2014/main" id="{31DFB635-BC27-8C4C-85DE-C776600E6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358"/>
              <a:ext cx="222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Courier" pitchFamily="2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-7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 3    7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3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-10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 4    8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-1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-4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 6   -1</a:t>
              </a:r>
            </a:p>
          </p:txBody>
        </p:sp>
        <p:sp>
          <p:nvSpPr>
            <p:cNvPr id="69658" name="AutoShape 53">
              <a:extLst>
                <a:ext uri="{FF2B5EF4-FFF2-40B4-BE49-F238E27FC236}">
                  <a16:creationId xmlns:a16="http://schemas.microsoft.com/office/drawing/2014/main" id="{F5E285DF-6C3F-F344-ACFE-D4B26DE4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392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9659" name="AutoShape 54">
              <a:extLst>
                <a:ext uri="{FF2B5EF4-FFF2-40B4-BE49-F238E27FC236}">
                  <a16:creationId xmlns:a16="http://schemas.microsoft.com/office/drawing/2014/main" id="{81E07C37-357C-D24C-AE70-BE1D02F5C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1392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9660" name="Text Box 55">
              <a:extLst>
                <a:ext uri="{FF2B5EF4-FFF2-40B4-BE49-F238E27FC236}">
                  <a16:creationId xmlns:a16="http://schemas.microsoft.com/office/drawing/2014/main" id="{94373C18-E249-AC47-92EA-EA1C25CE1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536"/>
              <a:ext cx="16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Extended matrix</a:t>
              </a:r>
              <a:r>
                <a:rPr lang="en-US" altLang="en-US" sz="2000">
                  <a:latin typeface="Times New Roman" panose="02020603050405020304" pitchFamily="18" charset="0"/>
                </a:rPr>
                <a:t>   </a:t>
              </a:r>
              <a:r>
                <a:rPr lang="en-US" altLang="en-US" sz="2000" i="1">
                  <a:latin typeface="Courier New" panose="02070309020205020404" pitchFamily="49" charset="0"/>
                </a:rPr>
                <a:t>A</a:t>
              </a: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 =</a:t>
              </a:r>
            </a:p>
          </p:txBody>
        </p:sp>
        <p:sp>
          <p:nvSpPr>
            <p:cNvPr id="69661" name="Rectangle 57">
              <a:extLst>
                <a:ext uri="{FF2B5EF4-FFF2-40B4-BE49-F238E27FC236}">
                  <a16:creationId xmlns:a16="http://schemas.microsoft.com/office/drawing/2014/main" id="{12350401-B119-0342-AA70-6648C7F63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344"/>
              <a:ext cx="1248" cy="67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9662" name="Text Box 58">
              <a:extLst>
                <a:ext uri="{FF2B5EF4-FFF2-40B4-BE49-F238E27FC236}">
                  <a16:creationId xmlns:a16="http://schemas.microsoft.com/office/drawing/2014/main" id="{F6A43CE2-3AEE-3744-BF9F-0D230D0CA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16"/>
              <a:ext cx="21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latin typeface="Courier New" panose="02070309020205020404" pitchFamily="49" charset="0"/>
                </a:rPr>
                <a:t>A</a:t>
              </a:r>
              <a:endParaRPr lang="en-US" altLang="en-US" sz="2000">
                <a:latin typeface="Times New Roman" panose="02020603050405020304" pitchFamily="18" charset="0"/>
                <a:sym typeface="Symbol" pitchFamily="2" charset="2"/>
              </a:endParaRPr>
            </a:p>
          </p:txBody>
        </p:sp>
        <p:sp>
          <p:nvSpPr>
            <p:cNvPr id="69663" name="Text Box 59">
              <a:extLst>
                <a:ext uri="{FF2B5EF4-FFF2-40B4-BE49-F238E27FC236}">
                  <a16:creationId xmlns:a16="http://schemas.microsoft.com/office/drawing/2014/main" id="{887D03A9-0603-2446-A715-A1F24DDF8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016"/>
              <a:ext cx="72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latin typeface="Courier New" panose="02070309020205020404" pitchFamily="49" charset="0"/>
                </a:rPr>
                <a:t>b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for system 1</a:t>
              </a:r>
              <a:endParaRPr lang="en-US" altLang="en-US" sz="1400">
                <a:sym typeface="Symbol" pitchFamily="2" charset="2"/>
              </a:endParaRPr>
            </a:p>
          </p:txBody>
        </p:sp>
        <p:sp>
          <p:nvSpPr>
            <p:cNvPr id="69664" name="Text Box 60">
              <a:extLst>
                <a:ext uri="{FF2B5EF4-FFF2-40B4-BE49-F238E27FC236}">
                  <a16:creationId xmlns:a16="http://schemas.microsoft.com/office/drawing/2014/main" id="{D526976D-8E66-5648-805B-835C3D625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16"/>
              <a:ext cx="72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latin typeface="Courier New" panose="02070309020205020404" pitchFamily="49" charset="0"/>
                </a:rPr>
                <a:t>b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for system 2</a:t>
              </a:r>
              <a:endParaRPr lang="en-US" altLang="en-US" sz="1400">
                <a:sym typeface="Symbol" pitchFamily="2" charset="2"/>
              </a:endParaRPr>
            </a:p>
          </p:txBody>
        </p:sp>
      </p:grpSp>
      <p:sp>
        <p:nvSpPr>
          <p:cNvPr id="69642" name="Text Box 63">
            <a:extLst>
              <a:ext uri="{FF2B5EF4-FFF2-40B4-BE49-F238E27FC236}">
                <a16:creationId xmlns:a16="http://schemas.microsoft.com/office/drawing/2014/main" id="{B9D27F95-0827-FA4E-BE8F-84CC611FE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066800"/>
            <a:ext cx="1143000" cy="771525"/>
          </a:xfrm>
          <a:prstGeom prst="rect">
            <a:avLst/>
          </a:prstGeom>
          <a:solidFill>
            <a:srgbClr val="66FF66"/>
          </a:solidFill>
          <a:ln w="9525">
            <a:solidFill>
              <a:srgbClr val="E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i="1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Courier New" panose="02070309020205020404" pitchFamily="49" charset="0"/>
              </a:rPr>
              <a:t>Ax </a:t>
            </a:r>
            <a:r>
              <a:rPr lang="en-US" altLang="en-US" sz="2000">
                <a:latin typeface="Courier New" panose="02070309020205020404" pitchFamily="49" charset="0"/>
              </a:rPr>
              <a:t>=</a:t>
            </a:r>
            <a:r>
              <a:rPr lang="en-US" altLang="en-US" sz="2000" i="1">
                <a:latin typeface="Courier New" panose="02070309020205020404" pitchFamily="49" charset="0"/>
              </a:rPr>
              <a:t> 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Times New Roman" panose="02020603050405020304" pitchFamily="18" charset="0"/>
              <a:sym typeface="Symbol" pitchFamily="2" charset="2"/>
            </a:endParaRPr>
          </a:p>
        </p:txBody>
      </p:sp>
      <p:grpSp>
        <p:nvGrpSpPr>
          <p:cNvPr id="69643" name="Group 79">
            <a:extLst>
              <a:ext uri="{FF2B5EF4-FFF2-40B4-BE49-F238E27FC236}">
                <a16:creationId xmlns:a16="http://schemas.microsoft.com/office/drawing/2014/main" id="{A8C49FC7-2B99-D945-BC4D-109234367C7A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84625"/>
            <a:ext cx="6705600" cy="1006475"/>
            <a:chOff x="288" y="2510"/>
            <a:chExt cx="4224" cy="634"/>
          </a:xfrm>
        </p:grpSpPr>
        <p:sp>
          <p:nvSpPr>
            <p:cNvPr id="69653" name="Text Box 65">
              <a:extLst>
                <a:ext uri="{FF2B5EF4-FFF2-40B4-BE49-F238E27FC236}">
                  <a16:creationId xmlns:a16="http://schemas.microsoft.com/office/drawing/2014/main" id="{FE8230A0-A7B4-0A46-8EBB-EA82C20B3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510"/>
              <a:ext cx="242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-3.5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1.5   3.5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0.5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-0.5  -2.5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-7.5</a:t>
              </a:r>
              <a:r>
                <a:rPr lang="en-US" altLang="en-US" sz="2000" i="1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altLang="en-US" sz="2000">
                  <a:solidFill>
                    <a:srgbClr val="000000"/>
                  </a:solidFill>
                  <a:latin typeface="Courier New" panose="02070309020205020404" pitchFamily="49" charset="0"/>
                  <a:ea typeface="Times New Roman" panose="02020603050405020304" pitchFamily="18" charset="0"/>
                  <a:cs typeface="Arial" panose="020B0604020202020204" pitchFamily="34" charset="0"/>
                </a:rPr>
                <a:t> 7.5   2.5</a:t>
              </a:r>
            </a:p>
          </p:txBody>
        </p:sp>
        <p:sp>
          <p:nvSpPr>
            <p:cNvPr id="69654" name="AutoShape 66">
              <a:extLst>
                <a:ext uri="{FF2B5EF4-FFF2-40B4-BE49-F238E27FC236}">
                  <a16:creationId xmlns:a16="http://schemas.microsoft.com/office/drawing/2014/main" id="{843065F4-AAC2-F142-A3B3-4A396EA79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2544"/>
              <a:ext cx="48" cy="576"/>
            </a:xfrm>
            <a:prstGeom prst="lef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9655" name="AutoShape 67">
              <a:extLst>
                <a:ext uri="{FF2B5EF4-FFF2-40B4-BE49-F238E27FC236}">
                  <a16:creationId xmlns:a16="http://schemas.microsoft.com/office/drawing/2014/main" id="{D60D907B-8E91-9447-B4C4-98C8A1888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2544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69656" name="Text Box 68">
              <a:extLst>
                <a:ext uri="{FF2B5EF4-FFF2-40B4-BE49-F238E27FC236}">
                  <a16:creationId xmlns:a16="http://schemas.microsoft.com/office/drawing/2014/main" id="{AF3AABCA-3721-994A-9E9B-8920713EE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688"/>
              <a:ext cx="16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Extended matrix</a:t>
              </a:r>
              <a:r>
                <a:rPr lang="en-US" altLang="en-US" sz="2000">
                  <a:latin typeface="Times New Roman" panose="02020603050405020304" pitchFamily="18" charset="0"/>
                </a:rPr>
                <a:t>   </a:t>
              </a:r>
              <a:r>
                <a:rPr lang="en-US" altLang="en-US" sz="2000" i="1">
                  <a:latin typeface="Courier New" panose="02070309020205020404" pitchFamily="49" charset="0"/>
                </a:rPr>
                <a:t>A</a:t>
              </a: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 =</a:t>
              </a:r>
            </a:p>
          </p:txBody>
        </p:sp>
      </p:grpSp>
      <p:grpSp>
        <p:nvGrpSpPr>
          <p:cNvPr id="69644" name="Group 82">
            <a:extLst>
              <a:ext uri="{FF2B5EF4-FFF2-40B4-BE49-F238E27FC236}">
                <a16:creationId xmlns:a16="http://schemas.microsoft.com/office/drawing/2014/main" id="{68FC34FA-A3FA-9D4F-9DFB-8716D51DFE9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181600"/>
            <a:ext cx="6324600" cy="1006475"/>
            <a:chOff x="288" y="3264"/>
            <a:chExt cx="3984" cy="634"/>
          </a:xfrm>
        </p:grpSpPr>
        <p:grpSp>
          <p:nvGrpSpPr>
            <p:cNvPr id="69648" name="Group 81">
              <a:extLst>
                <a:ext uri="{FF2B5EF4-FFF2-40B4-BE49-F238E27FC236}">
                  <a16:creationId xmlns:a16="http://schemas.microsoft.com/office/drawing/2014/main" id="{B1BAFEF8-B544-5E44-B80B-6E0A686466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3264"/>
              <a:ext cx="2256" cy="634"/>
              <a:chOff x="2016" y="3278"/>
              <a:chExt cx="2256" cy="634"/>
            </a:xfrm>
          </p:grpSpPr>
          <p:sp>
            <p:nvSpPr>
              <p:cNvPr id="69650" name="Text Box 70">
                <a:extLst>
                  <a:ext uri="{FF2B5EF4-FFF2-40B4-BE49-F238E27FC236}">
                    <a16:creationId xmlns:a16="http://schemas.microsoft.com/office/drawing/2014/main" id="{9E5EAA22-1A00-C34D-B933-FB766706AC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4" y="3278"/>
                <a:ext cx="2132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altLang="en-US" sz="2000" i="1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altLang="en-US" sz="200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altLang="en-US" sz="2000" i="1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altLang="en-US" sz="200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altLang="en-US" sz="2000" i="1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00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-2    0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altLang="en-US" sz="2000" i="1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altLang="en-US" sz="200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altLang="en-US" sz="2000" i="1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00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0</a:t>
                </a:r>
                <a:r>
                  <a:rPr lang="en-US" altLang="en-US" sz="2000" i="1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00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0   -7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altLang="en-US" sz="2000" i="1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altLang="en-US" sz="200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altLang="en-US" sz="2000" i="1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altLang="en-US" sz="200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altLang="en-US" sz="2000" i="1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2000">
                    <a:solidFill>
                      <a:srgbClr val="000000"/>
                    </a:solidFill>
                    <a:latin typeface="Courier New" panose="02070309020205020404" pitchFamily="49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-1   -5</a:t>
                </a:r>
              </a:p>
            </p:txBody>
          </p:sp>
          <p:sp>
            <p:nvSpPr>
              <p:cNvPr id="69651" name="AutoShape 71">
                <a:extLst>
                  <a:ext uri="{FF2B5EF4-FFF2-40B4-BE49-F238E27FC236}">
                    <a16:creationId xmlns:a16="http://schemas.microsoft.com/office/drawing/2014/main" id="{E3721195-E9BE-954A-A675-0BFAFA8FE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3312"/>
                <a:ext cx="48" cy="576"/>
              </a:xfrm>
              <a:prstGeom prst="leftBracket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652" name="AutoShape 72">
                <a:extLst>
                  <a:ext uri="{FF2B5EF4-FFF2-40B4-BE49-F238E27FC236}">
                    <a16:creationId xmlns:a16="http://schemas.microsoft.com/office/drawing/2014/main" id="{52B1813A-C702-CF42-B1B3-CAEDCADE7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3312"/>
                <a:ext cx="48" cy="576"/>
              </a:xfrm>
              <a:prstGeom prst="rightBracket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9649" name="Text Box 73">
              <a:extLst>
                <a:ext uri="{FF2B5EF4-FFF2-40B4-BE49-F238E27FC236}">
                  <a16:creationId xmlns:a16="http://schemas.microsoft.com/office/drawing/2014/main" id="{132E1346-4F99-6649-AE70-B992A3A70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42"/>
              <a:ext cx="165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Extended matrix</a:t>
              </a:r>
              <a:r>
                <a:rPr lang="en-US" altLang="en-US" sz="2000">
                  <a:latin typeface="Times New Roman" panose="02020603050405020304" pitchFamily="18" charset="0"/>
                </a:rPr>
                <a:t>   </a:t>
              </a:r>
              <a:r>
                <a:rPr lang="en-US" altLang="en-US" sz="2000" i="1">
                  <a:latin typeface="Courier New" panose="02070309020205020404" pitchFamily="49" charset="0"/>
                </a:rPr>
                <a:t>A</a:t>
              </a:r>
              <a:r>
                <a:rPr lang="en-US" altLang="en-US" sz="2000">
                  <a:latin typeface="Times New Roman" panose="02020603050405020304" pitchFamily="18" charset="0"/>
                  <a:sym typeface="Symbol" pitchFamily="2" charset="2"/>
                </a:rPr>
                <a:t> =</a:t>
              </a:r>
            </a:p>
          </p:txBody>
        </p:sp>
      </p:grpSp>
      <p:sp>
        <p:nvSpPr>
          <p:cNvPr id="69645" name="Text Box 75">
            <a:extLst>
              <a:ext uri="{FF2B5EF4-FFF2-40B4-BE49-F238E27FC236}">
                <a16:creationId xmlns:a16="http://schemas.microsoft.com/office/drawing/2014/main" id="{0ADF4AB6-233A-EF4B-880A-844493577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133600"/>
            <a:ext cx="2057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Divide row 0 by 2; subtract 3 times from row 1 (pivoting oper)</a:t>
            </a:r>
          </a:p>
        </p:txBody>
      </p:sp>
      <p:sp>
        <p:nvSpPr>
          <p:cNvPr id="69646" name="Text Box 77">
            <a:extLst>
              <a:ext uri="{FF2B5EF4-FFF2-40B4-BE49-F238E27FC236}">
                <a16:creationId xmlns:a16="http://schemas.microsoft.com/office/drawing/2014/main" id="{B63F5130-E3B4-D04F-923E-40236A91A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962400"/>
            <a:ext cx="1828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Repeat until identity matrix appears in first </a:t>
            </a:r>
            <a:r>
              <a:rPr lang="en-US" altLang="en-US" sz="1800" i="1"/>
              <a:t>n</a:t>
            </a:r>
            <a:r>
              <a:rPr lang="en-US" altLang="en-US" sz="1800"/>
              <a:t> columns;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read solutions from remaining columns</a:t>
            </a:r>
          </a:p>
        </p:txBody>
      </p:sp>
      <p:sp>
        <p:nvSpPr>
          <p:cNvPr id="69647" name="Text Box 84">
            <a:extLst>
              <a:ext uri="{FF2B5EF4-FFF2-40B4-BE49-F238E27FC236}">
                <a16:creationId xmlns:a16="http://schemas.microsoft.com/office/drawing/2014/main" id="{095C4DC2-7434-D04E-AD8E-E1D010E5A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2667000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E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Gaussian elimination</a:t>
            </a:r>
            <a:endParaRPr lang="en-US" altLang="en-US" sz="1200" b="1">
              <a:sym typeface="Symbol" pitchFamily="2" charset="2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B018DA-90E4-B24A-B5A0-5605305E9B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D0612C9-7A5B-B347-9114-F39921AD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70660" name="Slide Number Placeholder 5">
            <a:extLst>
              <a:ext uri="{FF2B5EF4-FFF2-40B4-BE49-F238E27FC236}">
                <a16:creationId xmlns:a16="http://schemas.microsoft.com/office/drawing/2014/main" id="{8D7F06D0-46A9-F842-858B-3A43A0FE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360C5894-3958-1947-9FD7-31AF84C1FBF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200"/>
          </a:p>
        </p:txBody>
      </p:sp>
      <p:sp>
        <p:nvSpPr>
          <p:cNvPr id="70661" name="Rectangle 2">
            <a:extLst>
              <a:ext uri="{FF2B5EF4-FFF2-40B4-BE49-F238E27FC236}">
                <a16:creationId xmlns:a16="http://schemas.microsoft.com/office/drawing/2014/main" id="{0264AA0E-7D21-7445-8B27-B4EAAC779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lang="en-US" altLang="en-US" sz="2800"/>
              <a:t>Performing One Step of Gaussian Elimination</a:t>
            </a:r>
          </a:p>
        </p:txBody>
      </p:sp>
      <p:sp>
        <p:nvSpPr>
          <p:cNvPr id="70662" name="Rectangle 4">
            <a:extLst>
              <a:ext uri="{FF2B5EF4-FFF2-40B4-BE49-F238E27FC236}">
                <a16:creationId xmlns:a16="http://schemas.microsoft.com/office/drawing/2014/main" id="{433C206B-A726-3044-9A11-2462E7A8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0663" name="Rectangle 5">
            <a:extLst>
              <a:ext uri="{FF2B5EF4-FFF2-40B4-BE49-F238E27FC236}">
                <a16:creationId xmlns:a16="http://schemas.microsoft.com/office/drawing/2014/main" id="{DDD535A4-2226-5847-817E-0D5D6992E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0664" name="Text Box 43">
            <a:extLst>
              <a:ext uri="{FF2B5EF4-FFF2-40B4-BE49-F238E27FC236}">
                <a16:creationId xmlns:a16="http://schemas.microsoft.com/office/drawing/2014/main" id="{AF1DD566-EDC7-974A-87B2-6889AC8E8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8686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11.12  </a:t>
            </a:r>
            <a:r>
              <a:rPr lang="en-US" altLang="en-US" sz="2000"/>
              <a:t>A linear array performing the first phase of Gaussian elimination. </a:t>
            </a:r>
          </a:p>
        </p:txBody>
      </p:sp>
      <p:sp>
        <p:nvSpPr>
          <p:cNvPr id="70665" name="Rectangle 45">
            <a:extLst>
              <a:ext uri="{FF2B5EF4-FFF2-40B4-BE49-F238E27FC236}">
                <a16:creationId xmlns:a16="http://schemas.microsoft.com/office/drawing/2014/main" id="{748CFB7A-5C1B-AA4E-817D-05568F517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70666" name="Object 44">
            <a:extLst>
              <a:ext uri="{FF2B5EF4-FFF2-40B4-BE49-F238E27FC236}">
                <a16:creationId xmlns:a16="http://schemas.microsoft.com/office/drawing/2014/main" id="{118DCCC6-C7A5-874F-ADAA-2DDCEAD831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14400"/>
          <a:ext cx="8763000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r:id="rId3" imgW="3898900" imgH="2082800" progId="MSDraw.Drawing.8.2">
                  <p:embed/>
                </p:oleObj>
              </mc:Choice>
              <mc:Fallback>
                <p:oleObj r:id="rId3" imgW="3898900" imgH="2082800" progId="MSDraw.Drawing.8.2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763000" cy="468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68B2DE7-A127-4A4B-84DE-96AEAAC6EC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A4946C6-4BBE-7D47-A06C-1E36151ED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71684" name="Slide Number Placeholder 5">
            <a:extLst>
              <a:ext uri="{FF2B5EF4-FFF2-40B4-BE49-F238E27FC236}">
                <a16:creationId xmlns:a16="http://schemas.microsoft.com/office/drawing/2014/main" id="{9449BCF3-9D5D-9A41-9E57-2094BEC5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B912F65E-601B-FD43-8C2A-5EE41F9D572E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200"/>
          </a:p>
        </p:txBody>
      </p:sp>
      <p:sp>
        <p:nvSpPr>
          <p:cNvPr id="71685" name="Rectangle 2">
            <a:extLst>
              <a:ext uri="{FF2B5EF4-FFF2-40B4-BE49-F238E27FC236}">
                <a16:creationId xmlns:a16="http://schemas.microsoft.com/office/drawing/2014/main" id="{5AE2C941-CF45-8240-B662-AF8BAE2ED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Gaussian Elimination on a 2D Mesh</a:t>
            </a:r>
          </a:p>
        </p:txBody>
      </p:sp>
      <p:sp>
        <p:nvSpPr>
          <p:cNvPr id="71686" name="Rectangle 3">
            <a:extLst>
              <a:ext uri="{FF2B5EF4-FFF2-40B4-BE49-F238E27FC236}">
                <a16:creationId xmlns:a16="http://schemas.microsoft.com/office/drawing/2014/main" id="{079B3FC8-C8B3-6641-B2E1-F334EA8AA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1687" name="Rectangle 4">
            <a:extLst>
              <a:ext uri="{FF2B5EF4-FFF2-40B4-BE49-F238E27FC236}">
                <a16:creationId xmlns:a16="http://schemas.microsoft.com/office/drawing/2014/main" id="{D1812E8D-C1B4-A443-BCFF-138B72611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1688" name="Rectangle 13">
            <a:extLst>
              <a:ext uri="{FF2B5EF4-FFF2-40B4-BE49-F238E27FC236}">
                <a16:creationId xmlns:a16="http://schemas.microsoft.com/office/drawing/2014/main" id="{8507A41F-BCA8-CF40-ABBA-4F62C657B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1689" name="Text Box 14">
            <a:extLst>
              <a:ext uri="{FF2B5EF4-FFF2-40B4-BE49-F238E27FC236}">
                <a16:creationId xmlns:a16="http://schemas.microsoft.com/office/drawing/2014/main" id="{C3E5D0F7-26BE-F649-9449-08216C1E3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19600"/>
            <a:ext cx="43434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11.13    </a:t>
            </a:r>
            <a:r>
              <a:rPr lang="en-US" altLang="en-US" sz="2000"/>
              <a:t>Implementation of Gaussian elimination on a 2D array. </a:t>
            </a:r>
          </a:p>
        </p:txBody>
      </p:sp>
      <p:sp>
        <p:nvSpPr>
          <p:cNvPr id="71690" name="Rectangle 17">
            <a:extLst>
              <a:ext uri="{FF2B5EF4-FFF2-40B4-BE49-F238E27FC236}">
                <a16:creationId xmlns:a16="http://schemas.microsoft.com/office/drawing/2014/main" id="{BC5BA3F9-DB9A-8D4A-A21A-A0E2386B0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71691" name="Object 16">
            <a:extLst>
              <a:ext uri="{FF2B5EF4-FFF2-40B4-BE49-F238E27FC236}">
                <a16:creationId xmlns:a16="http://schemas.microsoft.com/office/drawing/2014/main" id="{829548D6-49CF-AB44-911B-9E327B7771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762000"/>
          <a:ext cx="6019800" cy="549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2" r:id="rId3" imgW="3898900" imgH="3556000" progId="MSDraw.Drawing.8.2">
                  <p:embed/>
                </p:oleObj>
              </mc:Choice>
              <mc:Fallback>
                <p:oleObj r:id="rId3" imgW="3898900" imgH="3556000" progId="MSDraw.Drawing.8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0"/>
                        <a:ext cx="6019800" cy="549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B95DC13-7A3A-E148-8C25-8B414314473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5C816C8-90EF-5447-806F-222F71E5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72708" name="Slide Number Placeholder 5">
            <a:extLst>
              <a:ext uri="{FF2B5EF4-FFF2-40B4-BE49-F238E27FC236}">
                <a16:creationId xmlns:a16="http://schemas.microsoft.com/office/drawing/2014/main" id="{9561A62D-1AB9-7647-9C45-2128B91E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6E1DE88A-10AB-274D-AE23-3A9DE85B60D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200"/>
          </a:p>
        </p:txBody>
      </p:sp>
      <p:sp>
        <p:nvSpPr>
          <p:cNvPr id="72709" name="Rectangle 2">
            <a:extLst>
              <a:ext uri="{FF2B5EF4-FFF2-40B4-BE49-F238E27FC236}">
                <a16:creationId xmlns:a16="http://schemas.microsoft.com/office/drawing/2014/main" id="{A3587F44-49DD-E34D-8296-C5C5DD6FE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3048000" cy="1066800"/>
          </a:xfrm>
        </p:spPr>
        <p:txBody>
          <a:bodyPr/>
          <a:lstStyle/>
          <a:p>
            <a:pPr eaLnBrk="1" hangingPunct="1"/>
            <a:r>
              <a:rPr lang="en-US" altLang="en-US" sz="2800"/>
              <a:t>Matrix Inversion on a 2D Mesh</a:t>
            </a:r>
          </a:p>
        </p:txBody>
      </p:sp>
      <p:sp>
        <p:nvSpPr>
          <p:cNvPr id="72710" name="Rectangle 3">
            <a:extLst>
              <a:ext uri="{FF2B5EF4-FFF2-40B4-BE49-F238E27FC236}">
                <a16:creationId xmlns:a16="http://schemas.microsoft.com/office/drawing/2014/main" id="{05F799DE-9CFD-AF43-B6BE-ECF6C0543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2711" name="Rectangle 4">
            <a:extLst>
              <a:ext uri="{FF2B5EF4-FFF2-40B4-BE49-F238E27FC236}">
                <a16:creationId xmlns:a16="http://schemas.microsoft.com/office/drawing/2014/main" id="{BBC58AC9-6DD3-AB4E-B5D0-A64171011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2712" name="Rectangle 5">
            <a:extLst>
              <a:ext uri="{FF2B5EF4-FFF2-40B4-BE49-F238E27FC236}">
                <a16:creationId xmlns:a16="http://schemas.microsoft.com/office/drawing/2014/main" id="{4C779D28-DF7D-474B-9B07-DA98F5868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2713" name="Text Box 6">
            <a:extLst>
              <a:ext uri="{FF2B5EF4-FFF2-40B4-BE49-F238E27FC236}">
                <a16:creationId xmlns:a16="http://schemas.microsoft.com/office/drawing/2014/main" id="{4CFB02CA-133F-8342-BBC2-8FD08CFD2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36576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11.14    </a:t>
            </a:r>
            <a:r>
              <a:rPr lang="en-US" altLang="en-US" sz="2000"/>
              <a:t>Matrix inversion by Gaussian elimination. </a:t>
            </a:r>
          </a:p>
        </p:txBody>
      </p:sp>
      <p:sp>
        <p:nvSpPr>
          <p:cNvPr id="72714" name="Rectangle 7">
            <a:extLst>
              <a:ext uri="{FF2B5EF4-FFF2-40B4-BE49-F238E27FC236}">
                <a16:creationId xmlns:a16="http://schemas.microsoft.com/office/drawing/2014/main" id="{1187AC62-E8C3-F945-8EEC-EA0D25F2B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6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2715" name="Rectangle 10">
            <a:extLst>
              <a:ext uri="{FF2B5EF4-FFF2-40B4-BE49-F238E27FC236}">
                <a16:creationId xmlns:a16="http://schemas.microsoft.com/office/drawing/2014/main" id="{3C59DFC2-5D6F-384E-89CB-10AF0C442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72716" name="Object 9">
            <a:extLst>
              <a:ext uri="{FF2B5EF4-FFF2-40B4-BE49-F238E27FC236}">
                <a16:creationId xmlns:a16="http://schemas.microsoft.com/office/drawing/2014/main" id="{5AA6B5C7-263F-3F45-A21C-AFEC24CA35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152400"/>
          <a:ext cx="56388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r:id="rId3" imgW="4000500" imgH="4356100" progId="MSDraw.Drawing.8.2">
                  <p:embed/>
                </p:oleObj>
              </mc:Choice>
              <mc:Fallback>
                <p:oleObj r:id="rId3" imgW="4000500" imgH="4356100" progId="MSDraw.Drawing.8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52400"/>
                        <a:ext cx="56388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EECB761-8206-2248-A68D-45C799E3AD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4B392D5-7AAF-9043-BEE5-96E550B0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73732" name="Slide Number Placeholder 5">
            <a:extLst>
              <a:ext uri="{FF2B5EF4-FFF2-40B4-BE49-F238E27FC236}">
                <a16:creationId xmlns:a16="http://schemas.microsoft.com/office/drawing/2014/main" id="{994F7D16-0481-E24C-ACEB-F495F141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F02615A-39D0-4B49-A18F-FB24FEFFD037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200"/>
          </a:p>
        </p:txBody>
      </p:sp>
      <p:sp>
        <p:nvSpPr>
          <p:cNvPr id="73733" name="Rectangle 2">
            <a:extLst>
              <a:ext uri="{FF2B5EF4-FFF2-40B4-BE49-F238E27FC236}">
                <a16:creationId xmlns:a16="http://schemas.microsoft.com/office/drawing/2014/main" id="{A87884F7-250E-9949-A4AC-E43497882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Jacobi Methods</a:t>
            </a:r>
          </a:p>
        </p:txBody>
      </p:sp>
      <p:sp>
        <p:nvSpPr>
          <p:cNvPr id="73734" name="Rectangle 3">
            <a:extLst>
              <a:ext uri="{FF2B5EF4-FFF2-40B4-BE49-F238E27FC236}">
                <a16:creationId xmlns:a16="http://schemas.microsoft.com/office/drawing/2014/main" id="{75CEFDA6-D70C-9D44-8D8F-E76840416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3735" name="Text Box 5">
            <a:extLst>
              <a:ext uri="{FF2B5EF4-FFF2-40B4-BE49-F238E27FC236}">
                <a16:creationId xmlns:a16="http://schemas.microsoft.com/office/drawing/2014/main" id="{8E68BA83-E2E7-DE4E-B8FB-DADA66E56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36625"/>
            <a:ext cx="3070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+ 4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-  7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+ 6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- 10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+ 3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-  4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6</a:t>
            </a:r>
          </a:p>
        </p:txBody>
      </p:sp>
      <p:sp>
        <p:nvSpPr>
          <p:cNvPr id="73736" name="Text Box 15">
            <a:extLst>
              <a:ext uri="{FF2B5EF4-FFF2-40B4-BE49-F238E27FC236}">
                <a16:creationId xmlns:a16="http://schemas.microsoft.com/office/drawing/2014/main" id="{80606F21-C142-E144-BCB0-F8B592271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066800"/>
            <a:ext cx="1143000" cy="771525"/>
          </a:xfrm>
          <a:prstGeom prst="rect">
            <a:avLst/>
          </a:prstGeom>
          <a:solidFill>
            <a:srgbClr val="66FF66"/>
          </a:solidFill>
          <a:ln w="9525">
            <a:solidFill>
              <a:srgbClr val="E4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i="1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Courier New" panose="02070309020205020404" pitchFamily="49" charset="0"/>
              </a:rPr>
              <a:t>Ax </a:t>
            </a:r>
            <a:r>
              <a:rPr lang="en-US" altLang="en-US" sz="2000">
                <a:latin typeface="Courier New" panose="02070309020205020404" pitchFamily="49" charset="0"/>
              </a:rPr>
              <a:t>=</a:t>
            </a:r>
            <a:r>
              <a:rPr lang="en-US" altLang="en-US" sz="2000" i="1">
                <a:latin typeface="Courier New" panose="02070309020205020404" pitchFamily="49" charset="0"/>
              </a:rPr>
              <a:t> 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73737" name="Text Box 30">
            <a:extLst>
              <a:ext uri="{FF2B5EF4-FFF2-40B4-BE49-F238E27FC236}">
                <a16:creationId xmlns:a16="http://schemas.microsoft.com/office/drawing/2014/main" id="{C25BE729-D902-0F41-A432-30D0464A1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0800"/>
            <a:ext cx="4746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-2.000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+ 3.500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+ 1.500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-0.500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+ 1.667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+ 0.667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-0.250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+ 0.750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– 1.500</a:t>
            </a:r>
          </a:p>
        </p:txBody>
      </p:sp>
      <p:sp>
        <p:nvSpPr>
          <p:cNvPr id="73738" name="Text Box 31">
            <a:extLst>
              <a:ext uri="{FF2B5EF4-FFF2-40B4-BE49-F238E27FC236}">
                <a16:creationId xmlns:a16="http://schemas.microsoft.com/office/drawing/2014/main" id="{5F7EFA15-8CE6-AA41-A16A-A51D921F3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057400"/>
            <a:ext cx="769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Use each equation to find one of the variables in terms of all others</a:t>
            </a:r>
          </a:p>
        </p:txBody>
      </p:sp>
      <p:sp>
        <p:nvSpPr>
          <p:cNvPr id="73739" name="Text Box 32">
            <a:extLst>
              <a:ext uri="{FF2B5EF4-FFF2-40B4-BE49-F238E27FC236}">
                <a16:creationId xmlns:a16="http://schemas.microsoft.com/office/drawing/2014/main" id="{60E2DD2F-4E37-5740-924A-21AEE76C1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733800"/>
            <a:ext cx="757078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Iterate: Plug in estimates for the unknowns on the right-hand side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        to find new estimates on the left-hand side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Example: Estimate </a:t>
            </a:r>
            <a:r>
              <a:rPr lang="en-US" altLang="en-US" sz="2000" i="1"/>
              <a:t>x</a:t>
            </a:r>
            <a:r>
              <a:rPr lang="en-US" altLang="en-US" sz="2000" baseline="-25000"/>
              <a:t>0</a:t>
            </a:r>
            <a:r>
              <a:rPr lang="en-US" altLang="en-US" sz="2000"/>
              <a:t> = 1, </a:t>
            </a:r>
            <a:r>
              <a:rPr lang="en-US" altLang="en-US" sz="2000" i="1"/>
              <a:t>x</a:t>
            </a:r>
            <a:r>
              <a:rPr lang="en-US" altLang="en-US" sz="2000" baseline="-25000"/>
              <a:t>1</a:t>
            </a:r>
            <a:r>
              <a:rPr lang="en-US" altLang="en-US" sz="2000"/>
              <a:t> = 1, </a:t>
            </a:r>
            <a:r>
              <a:rPr lang="en-US" altLang="en-US" sz="2000" i="1"/>
              <a:t>x</a:t>
            </a:r>
            <a:r>
              <a:rPr lang="en-US" altLang="en-US" sz="2000" baseline="-25000"/>
              <a:t>2</a:t>
            </a:r>
            <a:r>
              <a:rPr lang="en-US" altLang="en-US" sz="2000"/>
              <a:t> = 1</a:t>
            </a:r>
          </a:p>
        </p:txBody>
      </p:sp>
      <p:sp>
        <p:nvSpPr>
          <p:cNvPr id="73740" name="Text Box 33">
            <a:extLst>
              <a:ext uri="{FF2B5EF4-FFF2-40B4-BE49-F238E27FC236}">
                <a16:creationId xmlns:a16="http://schemas.microsoft.com/office/drawing/2014/main" id="{F3375749-BA2E-B946-8B0A-7856EB6B6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029200"/>
            <a:ext cx="5616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-2.000 + 3.500 + 1.500 =  3.000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-0.500 + 1.667 + 0.667 =  1.834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-0.250 + 0.750 – 1.500 = -1.000</a:t>
            </a:r>
          </a:p>
        </p:txBody>
      </p:sp>
      <p:sp>
        <p:nvSpPr>
          <p:cNvPr id="73741" name="Text Box 35">
            <a:extLst>
              <a:ext uri="{FF2B5EF4-FFF2-40B4-BE49-F238E27FC236}">
                <a16:creationId xmlns:a16="http://schemas.microsoft.com/office/drawing/2014/main" id="{12038416-0953-EB41-AA8E-36D147602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914400"/>
            <a:ext cx="2720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Solution:</a:t>
            </a: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-2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        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        x</a:t>
            </a:r>
            <a:r>
              <a:rPr lang="en-US" altLang="en-US" sz="2000" baseline="-25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= -1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3">
            <a:extLst>
              <a:ext uri="{FF2B5EF4-FFF2-40B4-BE49-F238E27FC236}">
                <a16:creationId xmlns:a16="http://schemas.microsoft.com/office/drawing/2014/main" id="{FFFD22E0-F5BE-1249-ABC2-798A97D22CA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F8E3CA70-C639-3745-AAED-678E70D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BA5C46F1-4E63-E34B-8434-1577BC8E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4F4939B2-9905-A04B-A5E3-115BFCADF3A9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D77F36A5-B6AE-764A-9977-F631FBE89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Torus Implementation without Long Wires</a:t>
            </a:r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96F1BFAF-A6A7-D24B-8F9F-2315A541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88125B3A-CAD0-7941-9DC1-E26A0C7B9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248" name="Text Box 3">
            <a:extLst>
              <a:ext uri="{FF2B5EF4-FFF2-40B4-BE49-F238E27FC236}">
                <a16:creationId xmlns:a16="http://schemas.microsoft.com/office/drawing/2014/main" id="{6E68C497-CD9E-7046-9EB5-15557374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80772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9.2   </a:t>
            </a:r>
            <a:r>
              <a:rPr lang="en-US" altLang="en-US" sz="2000"/>
              <a:t>A 5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5 torus folded along its columns. Folding this diagram along the rows will produce a layout with only short links. 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E6B06428-1ECE-884E-B48D-97F1518CB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250" name="Rectangle 11">
            <a:extLst>
              <a:ext uri="{FF2B5EF4-FFF2-40B4-BE49-F238E27FC236}">
                <a16:creationId xmlns:a16="http://schemas.microsoft.com/office/drawing/2014/main" id="{68E0FB3E-FAB5-954E-BE59-00C2B4B44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10251" name="Group 67">
            <a:extLst>
              <a:ext uri="{FF2B5EF4-FFF2-40B4-BE49-F238E27FC236}">
                <a16:creationId xmlns:a16="http://schemas.microsoft.com/office/drawing/2014/main" id="{D2A6396C-7B71-4D43-93BE-BF79B256AABF}"/>
              </a:ext>
            </a:extLst>
          </p:cNvPr>
          <p:cNvGrpSpPr>
            <a:grpSpLocks/>
          </p:cNvGrpSpPr>
          <p:nvPr/>
        </p:nvGrpSpPr>
        <p:grpSpPr bwMode="auto">
          <a:xfrm>
            <a:off x="174625" y="871538"/>
            <a:ext cx="5715000" cy="4343400"/>
            <a:chOff x="1056" y="528"/>
            <a:chExt cx="3600" cy="2736"/>
          </a:xfrm>
        </p:grpSpPr>
        <p:sp>
          <p:nvSpPr>
            <p:cNvPr id="10254" name="Rectangle 65">
              <a:extLst>
                <a:ext uri="{FF2B5EF4-FFF2-40B4-BE49-F238E27FC236}">
                  <a16:creationId xmlns:a16="http://schemas.microsoft.com/office/drawing/2014/main" id="{09D3BD24-6732-4041-9798-0274A6066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400"/>
              <a:ext cx="32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55" name="Rectangle 66">
              <a:extLst>
                <a:ext uri="{FF2B5EF4-FFF2-40B4-BE49-F238E27FC236}">
                  <a16:creationId xmlns:a16="http://schemas.microsoft.com/office/drawing/2014/main" id="{1A9923E2-369A-3444-827E-4CED13434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872"/>
              <a:ext cx="340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56" name="Rectangle 63">
              <a:extLst>
                <a:ext uri="{FF2B5EF4-FFF2-40B4-BE49-F238E27FC236}">
                  <a16:creationId xmlns:a16="http://schemas.microsoft.com/office/drawing/2014/main" id="{16870093-FCB1-9645-9ACD-D56E5F2D6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344"/>
              <a:ext cx="32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57" name="Rectangle 64">
              <a:extLst>
                <a:ext uri="{FF2B5EF4-FFF2-40B4-BE49-F238E27FC236}">
                  <a16:creationId xmlns:a16="http://schemas.microsoft.com/office/drawing/2014/main" id="{E222CE0E-77A4-C943-BAA2-888F0FCB6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928"/>
              <a:ext cx="340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58" name="Rectangle 62">
              <a:extLst>
                <a:ext uri="{FF2B5EF4-FFF2-40B4-BE49-F238E27FC236}">
                  <a16:creationId xmlns:a16="http://schemas.microsoft.com/office/drawing/2014/main" id="{EF437B08-9766-034D-8ABB-D806F185C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816"/>
              <a:ext cx="340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59" name="Rectangle 28">
              <a:extLst>
                <a:ext uri="{FF2B5EF4-FFF2-40B4-BE49-F238E27FC236}">
                  <a16:creationId xmlns:a16="http://schemas.microsoft.com/office/drawing/2014/main" id="{0336D054-0C5E-DF4A-AD03-75F6EAF40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528"/>
              <a:ext cx="336" cy="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60" name="Rectangle 22">
              <a:extLst>
                <a:ext uri="{FF2B5EF4-FFF2-40B4-BE49-F238E27FC236}">
                  <a16:creationId xmlns:a16="http://schemas.microsoft.com/office/drawing/2014/main" id="{592AC72C-8050-5544-A5FA-05208B66E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624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61" name="Rectangle 23">
              <a:extLst>
                <a:ext uri="{FF2B5EF4-FFF2-40B4-BE49-F238E27FC236}">
                  <a16:creationId xmlns:a16="http://schemas.microsoft.com/office/drawing/2014/main" id="{0BEB7ECF-D1DD-9747-B4F5-463A24BC6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680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62" name="Rectangle 24">
              <a:extLst>
                <a:ext uri="{FF2B5EF4-FFF2-40B4-BE49-F238E27FC236}">
                  <a16:creationId xmlns:a16="http://schemas.microsoft.com/office/drawing/2014/main" id="{8042143F-AA59-5A46-9E59-9F19C578A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736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63" name="Rectangle 26">
              <a:extLst>
                <a:ext uri="{FF2B5EF4-FFF2-40B4-BE49-F238E27FC236}">
                  <a16:creationId xmlns:a16="http://schemas.microsoft.com/office/drawing/2014/main" id="{2BEDE1AE-537B-7F4E-B966-885E3097D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15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64" name="Rectangle 27">
              <a:extLst>
                <a:ext uri="{FF2B5EF4-FFF2-40B4-BE49-F238E27FC236}">
                  <a16:creationId xmlns:a16="http://schemas.microsoft.com/office/drawing/2014/main" id="{570A3F99-F2C3-3840-B528-92D5BF1DC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208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65" name="Rectangle 31">
              <a:extLst>
                <a:ext uri="{FF2B5EF4-FFF2-40B4-BE49-F238E27FC236}">
                  <a16:creationId xmlns:a16="http://schemas.microsoft.com/office/drawing/2014/main" id="{3FCE0DBC-1819-6A4D-A6BC-C67E41799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528"/>
              <a:ext cx="336" cy="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66" name="Rectangle 33">
              <a:extLst>
                <a:ext uri="{FF2B5EF4-FFF2-40B4-BE49-F238E27FC236}">
                  <a16:creationId xmlns:a16="http://schemas.microsoft.com/office/drawing/2014/main" id="{842C5181-B561-E64C-8A27-81CD77B69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624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67" name="Rectangle 34">
              <a:extLst>
                <a:ext uri="{FF2B5EF4-FFF2-40B4-BE49-F238E27FC236}">
                  <a16:creationId xmlns:a16="http://schemas.microsoft.com/office/drawing/2014/main" id="{F98ED0EE-5414-C545-92FC-E5F21C874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680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68" name="Rectangle 35">
              <a:extLst>
                <a:ext uri="{FF2B5EF4-FFF2-40B4-BE49-F238E27FC236}">
                  <a16:creationId xmlns:a16="http://schemas.microsoft.com/office/drawing/2014/main" id="{1CDD41AB-3DA8-6547-9FF3-F032A1E85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736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69" name="Rectangle 36">
              <a:extLst>
                <a:ext uri="{FF2B5EF4-FFF2-40B4-BE49-F238E27FC236}">
                  <a16:creationId xmlns:a16="http://schemas.microsoft.com/office/drawing/2014/main" id="{524C3CF6-73DB-F245-8085-A7BD5D9E9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15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70" name="Rectangle 37">
              <a:extLst>
                <a:ext uri="{FF2B5EF4-FFF2-40B4-BE49-F238E27FC236}">
                  <a16:creationId xmlns:a16="http://schemas.microsoft.com/office/drawing/2014/main" id="{928CF84D-B623-7841-97B4-FBFF23517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208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71" name="Rectangle 39">
              <a:extLst>
                <a:ext uri="{FF2B5EF4-FFF2-40B4-BE49-F238E27FC236}">
                  <a16:creationId xmlns:a16="http://schemas.microsoft.com/office/drawing/2014/main" id="{65C395D1-884D-DC4B-B45F-4A73DB11F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528"/>
              <a:ext cx="336" cy="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72" name="Rectangle 41">
              <a:extLst>
                <a:ext uri="{FF2B5EF4-FFF2-40B4-BE49-F238E27FC236}">
                  <a16:creationId xmlns:a16="http://schemas.microsoft.com/office/drawing/2014/main" id="{57244DC8-EFAD-324A-8F60-39E3B3230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624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73" name="Rectangle 42">
              <a:extLst>
                <a:ext uri="{FF2B5EF4-FFF2-40B4-BE49-F238E27FC236}">
                  <a16:creationId xmlns:a16="http://schemas.microsoft.com/office/drawing/2014/main" id="{2FC4A53B-4DDD-844B-AAE7-CC17DFF63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680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74" name="Rectangle 43">
              <a:extLst>
                <a:ext uri="{FF2B5EF4-FFF2-40B4-BE49-F238E27FC236}">
                  <a16:creationId xmlns:a16="http://schemas.microsoft.com/office/drawing/2014/main" id="{11C01B94-6437-5F41-9285-BEF3C1F90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36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75" name="Rectangle 44">
              <a:extLst>
                <a:ext uri="{FF2B5EF4-FFF2-40B4-BE49-F238E27FC236}">
                  <a16:creationId xmlns:a16="http://schemas.microsoft.com/office/drawing/2014/main" id="{C9FF84E4-31B2-9040-B823-56AD9A50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15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76" name="Rectangle 45">
              <a:extLst>
                <a:ext uri="{FF2B5EF4-FFF2-40B4-BE49-F238E27FC236}">
                  <a16:creationId xmlns:a16="http://schemas.microsoft.com/office/drawing/2014/main" id="{C0D4BB1B-01B7-F84C-9F12-22FC60E9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208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77" name="Rectangle 47">
              <a:extLst>
                <a:ext uri="{FF2B5EF4-FFF2-40B4-BE49-F238E27FC236}">
                  <a16:creationId xmlns:a16="http://schemas.microsoft.com/office/drawing/2014/main" id="{ED4A9BA6-281C-B743-AB68-55AA6CE66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528"/>
              <a:ext cx="336" cy="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78" name="Rectangle 49">
              <a:extLst>
                <a:ext uri="{FF2B5EF4-FFF2-40B4-BE49-F238E27FC236}">
                  <a16:creationId xmlns:a16="http://schemas.microsoft.com/office/drawing/2014/main" id="{26D4FB8B-7151-FD48-87D1-24F3BF77C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624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79" name="Rectangle 50">
              <a:extLst>
                <a:ext uri="{FF2B5EF4-FFF2-40B4-BE49-F238E27FC236}">
                  <a16:creationId xmlns:a16="http://schemas.microsoft.com/office/drawing/2014/main" id="{4331D308-0567-E64B-AFB3-9F18AA2AC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680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80" name="Rectangle 51">
              <a:extLst>
                <a:ext uri="{FF2B5EF4-FFF2-40B4-BE49-F238E27FC236}">
                  <a16:creationId xmlns:a16="http://schemas.microsoft.com/office/drawing/2014/main" id="{6A2CE03B-89AD-8748-950A-027C7C87A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81" name="Rectangle 52">
              <a:extLst>
                <a:ext uri="{FF2B5EF4-FFF2-40B4-BE49-F238E27FC236}">
                  <a16:creationId xmlns:a16="http://schemas.microsoft.com/office/drawing/2014/main" id="{72D9ACE6-344D-5A48-92B5-5E595790D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115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82" name="Rectangle 53">
              <a:extLst>
                <a:ext uri="{FF2B5EF4-FFF2-40B4-BE49-F238E27FC236}">
                  <a16:creationId xmlns:a16="http://schemas.microsoft.com/office/drawing/2014/main" id="{ABE79CD2-F7A4-424E-8913-3816989B6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208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83" name="Rectangle 55">
              <a:extLst>
                <a:ext uri="{FF2B5EF4-FFF2-40B4-BE49-F238E27FC236}">
                  <a16:creationId xmlns:a16="http://schemas.microsoft.com/office/drawing/2014/main" id="{6A0D31D7-6249-D94D-9498-1827415E9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528"/>
              <a:ext cx="336" cy="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84" name="Rectangle 57">
              <a:extLst>
                <a:ext uri="{FF2B5EF4-FFF2-40B4-BE49-F238E27FC236}">
                  <a16:creationId xmlns:a16="http://schemas.microsoft.com/office/drawing/2014/main" id="{79C3351F-BC56-9440-A7BC-366DD2A5F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624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85" name="Rectangle 58">
              <a:extLst>
                <a:ext uri="{FF2B5EF4-FFF2-40B4-BE49-F238E27FC236}">
                  <a16:creationId xmlns:a16="http://schemas.microsoft.com/office/drawing/2014/main" id="{F7BF5AAC-598D-D74E-A54B-42D73D0D3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80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86" name="Rectangle 59">
              <a:extLst>
                <a:ext uri="{FF2B5EF4-FFF2-40B4-BE49-F238E27FC236}">
                  <a16:creationId xmlns:a16="http://schemas.microsoft.com/office/drawing/2014/main" id="{903C1207-BE3F-3B45-AF49-91C61EF2B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736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87" name="Rectangle 60">
              <a:extLst>
                <a:ext uri="{FF2B5EF4-FFF2-40B4-BE49-F238E27FC236}">
                  <a16:creationId xmlns:a16="http://schemas.microsoft.com/office/drawing/2014/main" id="{8C48A432-2C7E-3740-897B-A6F3D769D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152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88" name="Rectangle 61">
              <a:extLst>
                <a:ext uri="{FF2B5EF4-FFF2-40B4-BE49-F238E27FC236}">
                  <a16:creationId xmlns:a16="http://schemas.microsoft.com/office/drawing/2014/main" id="{E8BB2488-3B58-C44F-992F-B95790C67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208"/>
              <a:ext cx="384" cy="38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pic>
        <p:nvPicPr>
          <p:cNvPr id="10252" name="Picture 47" descr="C:\Users\Behrooz Parhami\Documents\d0hot\Untitled.jpg">
            <a:extLst>
              <a:ext uri="{FF2B5EF4-FFF2-40B4-BE49-F238E27FC236}">
                <a16:creationId xmlns:a16="http://schemas.microsoft.com/office/drawing/2014/main" id="{0604E2F4-FEC5-D745-B8B7-70CDBA4DE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03475"/>
            <a:ext cx="287972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1048">
            <a:extLst>
              <a:ext uri="{FF2B5EF4-FFF2-40B4-BE49-F238E27FC236}">
                <a16:creationId xmlns:a16="http://schemas.microsoft.com/office/drawing/2014/main" id="{3D41E783-04A4-E149-A334-98B702E53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2036763"/>
            <a:ext cx="2170112" cy="366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8 x 8 folded torus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3443B9B-E113-4A44-A074-490C3F1532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C5EEEF7-1255-854F-A5D0-D1075968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74756" name="Slide Number Placeholder 5">
            <a:extLst>
              <a:ext uri="{FF2B5EF4-FFF2-40B4-BE49-F238E27FC236}">
                <a16:creationId xmlns:a16="http://schemas.microsoft.com/office/drawing/2014/main" id="{9584A616-9D94-6241-ADFA-01598F42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A6881B85-9004-7B48-BECE-D0C984F401AF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200"/>
          </a:p>
        </p:txBody>
      </p:sp>
      <p:sp>
        <p:nvSpPr>
          <p:cNvPr id="74757" name="Rectangle 2">
            <a:extLst>
              <a:ext uri="{FF2B5EF4-FFF2-40B4-BE49-F238E27FC236}">
                <a16:creationId xmlns:a16="http://schemas.microsoft.com/office/drawing/2014/main" id="{60AC71EA-0B0F-6E4E-B275-06A439486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Jacobi Relaxation and Overrelaxation</a:t>
            </a:r>
          </a:p>
        </p:txBody>
      </p:sp>
      <p:sp>
        <p:nvSpPr>
          <p:cNvPr id="74758" name="Rectangle 3">
            <a:extLst>
              <a:ext uri="{FF2B5EF4-FFF2-40B4-BE49-F238E27FC236}">
                <a16:creationId xmlns:a16="http://schemas.microsoft.com/office/drawing/2014/main" id="{79291D07-0312-0F4A-8EC3-64AC9D6E5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F547DA44-B2DA-974E-97D1-E282FF6A7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4760" name="Rectangle 7">
            <a:extLst>
              <a:ext uri="{FF2B5EF4-FFF2-40B4-BE49-F238E27FC236}">
                <a16:creationId xmlns:a16="http://schemas.microsoft.com/office/drawing/2014/main" id="{75FB0F78-31B8-D74C-A009-40A460C88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4761" name="Rectangle 12">
            <a:extLst>
              <a:ext uri="{FF2B5EF4-FFF2-40B4-BE49-F238E27FC236}">
                <a16:creationId xmlns:a16="http://schemas.microsoft.com/office/drawing/2014/main" id="{FD9CCC82-D65D-E243-BC2D-676879F62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4762" name="Text Box 34">
            <a:extLst>
              <a:ext uri="{FF2B5EF4-FFF2-40B4-BE49-F238E27FC236}">
                <a16:creationId xmlns:a16="http://schemas.microsoft.com/office/drawing/2014/main" id="{4FC32B03-1DD7-F143-9BDF-BA44686F2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14400"/>
            <a:ext cx="80168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3300"/>
                </a:solidFill>
              </a:rPr>
              <a:t>Jacobi relaxation:</a:t>
            </a:r>
            <a:r>
              <a:rPr lang="en-US" altLang="en-US" sz="2000"/>
              <a:t> Assuming </a:t>
            </a:r>
            <a:r>
              <a:rPr lang="en-US" altLang="en-US" sz="2000" i="1"/>
              <a:t>a</a:t>
            </a:r>
            <a:r>
              <a:rPr lang="en-US" altLang="en-US" sz="2000" i="1" baseline="-25000"/>
              <a:t>ii</a:t>
            </a:r>
            <a:r>
              <a:rPr lang="en-US" altLang="en-US" sz="2000"/>
              <a:t> ≠ 0, solve the </a:t>
            </a:r>
            <a:r>
              <a:rPr lang="en-US" altLang="en-US" sz="2000" i="1"/>
              <a:t>i</a:t>
            </a:r>
            <a:r>
              <a:rPr lang="en-US" altLang="en-US" sz="2000"/>
              <a:t>th equation for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i</a:t>
            </a:r>
            <a:r>
              <a:rPr lang="en-US" altLang="en-US" sz="2000"/>
              <a:t>, yielding </a:t>
            </a:r>
            <a:r>
              <a:rPr lang="en-US" altLang="en-US" sz="2000" i="1"/>
              <a:t>m</a:t>
            </a:r>
            <a:r>
              <a:rPr lang="en-US" altLang="en-US" sz="2000"/>
              <a:t> equations from which new (better) approximations to the answers can be obtained.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 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i</a:t>
            </a:r>
            <a:r>
              <a:rPr lang="en-US" altLang="en-US" sz="2000" baseline="30000"/>
              <a:t>(</a:t>
            </a:r>
            <a:r>
              <a:rPr lang="en-US" altLang="en-US" sz="2000" i="1" baseline="30000"/>
              <a:t>t</a:t>
            </a:r>
            <a:r>
              <a:rPr lang="en-US" altLang="en-US" sz="2000" baseline="30000"/>
              <a:t>+1)</a:t>
            </a:r>
            <a:r>
              <a:rPr lang="en-US" altLang="en-US" sz="2000"/>
              <a:t> = (1</a:t>
            </a:r>
            <a:r>
              <a:rPr lang="en-US" altLang="en-US" sz="1000"/>
              <a:t> </a:t>
            </a:r>
            <a:r>
              <a:rPr lang="en-US" altLang="en-US" sz="2000"/>
              <a:t>/</a:t>
            </a:r>
            <a:r>
              <a:rPr lang="en-US" altLang="en-US" sz="1000"/>
              <a:t> </a:t>
            </a:r>
            <a:r>
              <a:rPr lang="en-US" altLang="en-US" sz="2000" i="1"/>
              <a:t>a</a:t>
            </a:r>
            <a:r>
              <a:rPr lang="en-US" altLang="en-US" sz="2000" i="1" baseline="-25000"/>
              <a:t>ii</a:t>
            </a:r>
            <a:r>
              <a:rPr lang="en-US" altLang="en-US" sz="2000"/>
              <a:t>)[</a:t>
            </a:r>
            <a:r>
              <a:rPr lang="en-US" altLang="en-US" sz="2000" i="1"/>
              <a:t>b</a:t>
            </a:r>
            <a:r>
              <a:rPr lang="en-US" altLang="en-US" sz="2000" i="1" baseline="-25000"/>
              <a:t>i</a:t>
            </a:r>
            <a:r>
              <a:rPr lang="en-US" altLang="en-US" sz="2000"/>
              <a:t> – ∑</a:t>
            </a:r>
            <a:r>
              <a:rPr lang="en-US" altLang="en-US" sz="2000" i="1" baseline="-25000"/>
              <a:t>j</a:t>
            </a:r>
            <a:r>
              <a:rPr lang="en-US" altLang="en-US" sz="2000" baseline="-25000">
                <a:sym typeface="Symbol" pitchFamily="2" charset="2"/>
              </a:rPr>
              <a:t></a:t>
            </a:r>
            <a:r>
              <a:rPr lang="en-US" altLang="en-US" sz="2000" i="1" baseline="-25000"/>
              <a:t>i</a:t>
            </a:r>
            <a:r>
              <a:rPr lang="en-US" altLang="en-US" sz="2000"/>
              <a:t> </a:t>
            </a:r>
            <a:r>
              <a:rPr lang="en-US" altLang="en-US" sz="2000" i="1"/>
              <a:t>a</a:t>
            </a:r>
            <a:r>
              <a:rPr lang="en-US" altLang="en-US" sz="2000" i="1" baseline="-25000"/>
              <a:t>ij</a:t>
            </a:r>
            <a:r>
              <a:rPr lang="en-US" altLang="en-US" sz="2000" i="1"/>
              <a:t> x</a:t>
            </a:r>
            <a:r>
              <a:rPr lang="en-US" altLang="en-US" sz="2000" i="1" baseline="-25000"/>
              <a:t>j</a:t>
            </a:r>
            <a:r>
              <a:rPr lang="en-US" altLang="en-US" sz="2000" baseline="30000"/>
              <a:t>(</a:t>
            </a:r>
            <a:r>
              <a:rPr lang="en-US" altLang="en-US" sz="2000" i="1" baseline="30000"/>
              <a:t>t</a:t>
            </a:r>
            <a:r>
              <a:rPr lang="en-US" altLang="en-US" sz="2000" baseline="30000"/>
              <a:t>)</a:t>
            </a:r>
            <a:r>
              <a:rPr lang="en-US" altLang="en-US" sz="2000"/>
              <a:t>]        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i</a:t>
            </a:r>
            <a:r>
              <a:rPr lang="en-US" altLang="en-US" sz="2000" baseline="30000"/>
              <a:t>(0)</a:t>
            </a:r>
            <a:r>
              <a:rPr lang="en-US" altLang="en-US" sz="2000"/>
              <a:t> = initial approximation for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i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On an </a:t>
            </a:r>
            <a:r>
              <a:rPr lang="en-US" altLang="en-US" sz="2000" i="1"/>
              <a:t>m</a:t>
            </a:r>
            <a:r>
              <a:rPr lang="en-US" altLang="en-US" sz="2000"/>
              <a:t>-processor linear array, each iteration takes O(</a:t>
            </a:r>
            <a:r>
              <a:rPr lang="en-US" altLang="en-US" sz="2000" i="1"/>
              <a:t>m</a:t>
            </a:r>
            <a:r>
              <a:rPr lang="en-US" altLang="en-US" sz="2000"/>
              <a:t>) steps.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The number of iterations needed is O(log </a:t>
            </a:r>
            <a:r>
              <a:rPr lang="en-US" altLang="en-US" sz="2000" i="1"/>
              <a:t>m</a:t>
            </a:r>
            <a:r>
              <a:rPr lang="en-US" altLang="en-US" sz="2000"/>
              <a:t>) if certain conditions are satisfied, leading to O(</a:t>
            </a:r>
            <a:r>
              <a:rPr lang="en-US" altLang="en-US" sz="2000" i="1"/>
              <a:t>m</a:t>
            </a:r>
            <a:r>
              <a:rPr lang="en-US" altLang="en-US" sz="2000"/>
              <a:t> log </a:t>
            </a:r>
            <a:r>
              <a:rPr lang="en-US" altLang="en-US" sz="2000" i="1"/>
              <a:t>m</a:t>
            </a:r>
            <a:r>
              <a:rPr lang="en-US" altLang="en-US" sz="2000"/>
              <a:t>) average time.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A variant: </a:t>
            </a:r>
            <a:r>
              <a:rPr lang="en-US" altLang="en-US" sz="2000" b="1">
                <a:solidFill>
                  <a:srgbClr val="CC3300"/>
                </a:solidFill>
              </a:rPr>
              <a:t>Jacobi overrelaxation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    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i</a:t>
            </a:r>
            <a:r>
              <a:rPr lang="en-US" altLang="en-US" sz="2000" baseline="30000"/>
              <a:t>(</a:t>
            </a:r>
            <a:r>
              <a:rPr lang="en-US" altLang="en-US" sz="2000" i="1" baseline="30000"/>
              <a:t>t</a:t>
            </a:r>
            <a:r>
              <a:rPr lang="en-US" altLang="en-US" sz="2000" baseline="30000"/>
              <a:t>+1)</a:t>
            </a:r>
            <a:r>
              <a:rPr lang="en-US" altLang="en-US" sz="2000"/>
              <a:t> = (1 – </a:t>
            </a:r>
            <a:r>
              <a:rPr lang="en-US" altLang="en-US" sz="2000">
                <a:latin typeface="Symbol" pitchFamily="2" charset="2"/>
              </a:rPr>
              <a:t>g</a:t>
            </a:r>
            <a:r>
              <a:rPr lang="en-US" altLang="en-US" sz="2000"/>
              <a:t>) </a:t>
            </a:r>
            <a:r>
              <a:rPr lang="en-US" altLang="en-US" sz="2000" i="1"/>
              <a:t>x</a:t>
            </a:r>
            <a:r>
              <a:rPr lang="en-US" altLang="en-US" sz="2000" i="1" baseline="-25000"/>
              <a:t>i</a:t>
            </a:r>
            <a:r>
              <a:rPr lang="en-US" altLang="en-US" sz="2000" baseline="30000"/>
              <a:t>(</a:t>
            </a:r>
            <a:r>
              <a:rPr lang="en-US" altLang="en-US" sz="2000" i="1" baseline="30000"/>
              <a:t>t</a:t>
            </a:r>
            <a:r>
              <a:rPr lang="en-US" altLang="en-US" sz="2000" baseline="30000"/>
              <a:t>)</a:t>
            </a:r>
            <a:r>
              <a:rPr lang="en-US" altLang="en-US" sz="2000"/>
              <a:t> + (</a:t>
            </a:r>
            <a:r>
              <a:rPr lang="en-US" altLang="en-US" sz="2000">
                <a:latin typeface="Symbol" pitchFamily="2" charset="2"/>
              </a:rPr>
              <a:t>g</a:t>
            </a:r>
            <a:r>
              <a:rPr lang="en-US" altLang="en-US" sz="1000">
                <a:latin typeface="Symbol" pitchFamily="2" charset="2"/>
              </a:rPr>
              <a:t> </a:t>
            </a:r>
            <a:r>
              <a:rPr lang="en-US" altLang="en-US" sz="2000"/>
              <a:t>/</a:t>
            </a:r>
            <a:r>
              <a:rPr lang="en-US" altLang="en-US" sz="1000"/>
              <a:t> </a:t>
            </a:r>
            <a:r>
              <a:rPr lang="en-US" altLang="en-US" sz="2000" i="1"/>
              <a:t>a</a:t>
            </a:r>
            <a:r>
              <a:rPr lang="en-US" altLang="en-US" sz="2000" i="1" baseline="-25000"/>
              <a:t>ii</a:t>
            </a:r>
            <a:r>
              <a:rPr lang="en-US" altLang="en-US" sz="2000"/>
              <a:t>)[</a:t>
            </a:r>
            <a:r>
              <a:rPr lang="en-US" altLang="en-US" sz="2000" i="1"/>
              <a:t>b</a:t>
            </a:r>
            <a:r>
              <a:rPr lang="en-US" altLang="en-US" sz="2000" i="1" baseline="-25000"/>
              <a:t>i</a:t>
            </a:r>
            <a:r>
              <a:rPr lang="en-US" altLang="en-US" sz="2000"/>
              <a:t> – ∑</a:t>
            </a:r>
            <a:r>
              <a:rPr lang="en-US" altLang="en-US" sz="2000" i="1" baseline="-25000"/>
              <a:t>j</a:t>
            </a:r>
            <a:r>
              <a:rPr lang="en-US" altLang="en-US" sz="2000" baseline="-25000">
                <a:sym typeface="Symbol" pitchFamily="2" charset="2"/>
              </a:rPr>
              <a:t></a:t>
            </a:r>
            <a:r>
              <a:rPr lang="en-US" altLang="en-US" sz="2000" i="1" baseline="-25000"/>
              <a:t>i</a:t>
            </a:r>
            <a:r>
              <a:rPr lang="en-US" altLang="en-US" sz="2000"/>
              <a:t> </a:t>
            </a:r>
            <a:r>
              <a:rPr lang="en-US" altLang="en-US" sz="2000" i="1"/>
              <a:t>a</a:t>
            </a:r>
            <a:r>
              <a:rPr lang="en-US" altLang="en-US" sz="2000" i="1" baseline="-25000"/>
              <a:t>ij</a:t>
            </a:r>
            <a:r>
              <a:rPr lang="en-US" altLang="en-US" sz="2000" i="1"/>
              <a:t> x</a:t>
            </a:r>
            <a:r>
              <a:rPr lang="en-US" altLang="en-US" sz="2000" i="1" baseline="-25000"/>
              <a:t>j</a:t>
            </a:r>
            <a:r>
              <a:rPr lang="en-US" altLang="en-US" sz="2000" baseline="30000"/>
              <a:t>(</a:t>
            </a:r>
            <a:r>
              <a:rPr lang="en-US" altLang="en-US" sz="2000" i="1" baseline="30000"/>
              <a:t>t</a:t>
            </a:r>
            <a:r>
              <a:rPr lang="en-US" altLang="en-US" sz="2000" baseline="30000"/>
              <a:t>)</a:t>
            </a:r>
            <a:r>
              <a:rPr lang="en-US" altLang="en-US" sz="2000"/>
              <a:t>]              0 &lt; </a:t>
            </a:r>
            <a:r>
              <a:rPr lang="en-US" altLang="en-US" sz="2000">
                <a:latin typeface="Symbol" pitchFamily="2" charset="2"/>
              </a:rPr>
              <a:t>g</a:t>
            </a:r>
            <a:r>
              <a:rPr lang="en-US" altLang="en-US" sz="2000"/>
              <a:t> ≤ 1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For </a:t>
            </a:r>
            <a:r>
              <a:rPr lang="en-US" altLang="en-US" sz="2000">
                <a:latin typeface="Symbol" pitchFamily="2" charset="2"/>
              </a:rPr>
              <a:t>g</a:t>
            </a:r>
            <a:r>
              <a:rPr lang="en-US" altLang="en-US" sz="2000"/>
              <a:t> = 1, the method is the same as Jacobi relaxation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For smaller </a:t>
            </a:r>
            <a:r>
              <a:rPr lang="en-US" altLang="en-US" sz="2000">
                <a:latin typeface="Symbol" pitchFamily="2" charset="2"/>
              </a:rPr>
              <a:t>g</a:t>
            </a:r>
            <a:r>
              <a:rPr lang="en-US" altLang="en-US" sz="2000"/>
              <a:t>, overrelaxation may offer better performance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A3BDA42-FCF4-5E41-9ABC-7F98416E94E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54EFC72-88D1-5B42-884D-BDF3B274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75780" name="Slide Number Placeholder 5">
            <a:extLst>
              <a:ext uri="{FF2B5EF4-FFF2-40B4-BE49-F238E27FC236}">
                <a16:creationId xmlns:a16="http://schemas.microsoft.com/office/drawing/2014/main" id="{2EF0F1F1-C49A-B743-BA28-25090D44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A151432A-B3A1-364F-87A0-23A19ECC539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200"/>
          </a:p>
        </p:txBody>
      </p:sp>
      <p:sp>
        <p:nvSpPr>
          <p:cNvPr id="75781" name="Rectangle 2">
            <a:extLst>
              <a:ext uri="{FF2B5EF4-FFF2-40B4-BE49-F238E27FC236}">
                <a16:creationId xmlns:a16="http://schemas.microsoft.com/office/drawing/2014/main" id="{5B794C7F-23BF-0D4A-801D-116F20C88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11.5  Graph Algorithms</a:t>
            </a:r>
          </a:p>
        </p:txBody>
      </p:sp>
      <p:sp>
        <p:nvSpPr>
          <p:cNvPr id="75782" name="Rectangle 4">
            <a:extLst>
              <a:ext uri="{FF2B5EF4-FFF2-40B4-BE49-F238E27FC236}">
                <a16:creationId xmlns:a16="http://schemas.microsoft.com/office/drawing/2014/main" id="{D3BCDA86-2377-3A48-8255-1E2AD73D8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5783" name="Rectangle 8">
            <a:extLst>
              <a:ext uri="{FF2B5EF4-FFF2-40B4-BE49-F238E27FC236}">
                <a16:creationId xmlns:a16="http://schemas.microsoft.com/office/drawing/2014/main" id="{AFA5C523-9039-674B-9E74-93E724FC8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5784" name="Text Box 9">
            <a:extLst>
              <a:ext uri="{FF2B5EF4-FFF2-40B4-BE49-F238E27FC236}">
                <a16:creationId xmlns:a16="http://schemas.microsoft.com/office/drawing/2014/main" id="{3473EC22-9490-4244-8F7C-42398731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638800"/>
            <a:ext cx="6324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11.15    </a:t>
            </a:r>
            <a:r>
              <a:rPr lang="en-US" altLang="en-US" sz="2000"/>
              <a:t>Matrix representation of directed graphs. </a:t>
            </a:r>
          </a:p>
        </p:txBody>
      </p:sp>
      <p:sp>
        <p:nvSpPr>
          <p:cNvPr id="75785" name="Rectangle 12">
            <a:extLst>
              <a:ext uri="{FF2B5EF4-FFF2-40B4-BE49-F238E27FC236}">
                <a16:creationId xmlns:a16="http://schemas.microsoft.com/office/drawing/2014/main" id="{F2FE8D06-8675-F149-9D86-7AEF7F37A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75786" name="Object 11">
            <a:extLst>
              <a:ext uri="{FF2B5EF4-FFF2-40B4-BE49-F238E27FC236}">
                <a16:creationId xmlns:a16="http://schemas.microsoft.com/office/drawing/2014/main" id="{89FF2121-F46E-6D42-B65E-9D802E6D68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838200"/>
          <a:ext cx="8001000" cy="475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r:id="rId3" imgW="4025900" imgH="2514600" progId="MSDraw.Drawing.8.2">
                  <p:embed/>
                </p:oleObj>
              </mc:Choice>
              <mc:Fallback>
                <p:oleObj r:id="rId3" imgW="4025900" imgH="2514600" progId="MSDraw.Drawing.8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8001000" cy="475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20A520A-E280-384C-A2C5-EBF62F77EC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C3DC7DA-72AA-914A-BBCA-47032A5E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76804" name="Slide Number Placeholder 5">
            <a:extLst>
              <a:ext uri="{FF2B5EF4-FFF2-40B4-BE49-F238E27FC236}">
                <a16:creationId xmlns:a16="http://schemas.microsoft.com/office/drawing/2014/main" id="{632E4676-E44F-EC43-B317-ADC9DBF8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9B2F1956-CE00-3548-A97E-DC2E8750AC5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200"/>
          </a:p>
        </p:txBody>
      </p:sp>
      <p:sp>
        <p:nvSpPr>
          <p:cNvPr id="76805" name="Rectangle 2">
            <a:extLst>
              <a:ext uri="{FF2B5EF4-FFF2-40B4-BE49-F238E27FC236}">
                <a16:creationId xmlns:a16="http://schemas.microsoft.com/office/drawing/2014/main" id="{0718602B-4C93-774E-80F0-AB777C4D6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Transitive Closure of a Graph</a:t>
            </a:r>
          </a:p>
        </p:txBody>
      </p:sp>
      <p:sp>
        <p:nvSpPr>
          <p:cNvPr id="76806" name="Rectangle 3">
            <a:extLst>
              <a:ext uri="{FF2B5EF4-FFF2-40B4-BE49-F238E27FC236}">
                <a16:creationId xmlns:a16="http://schemas.microsoft.com/office/drawing/2014/main" id="{37A14A10-DAC5-294D-9851-071C35A05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6807" name="Rectangle 4">
            <a:extLst>
              <a:ext uri="{FF2B5EF4-FFF2-40B4-BE49-F238E27FC236}">
                <a16:creationId xmlns:a16="http://schemas.microsoft.com/office/drawing/2014/main" id="{84EFE9FF-40AD-DC43-8842-B6F0D71EC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6808" name="Rectangle 5">
            <a:extLst>
              <a:ext uri="{FF2B5EF4-FFF2-40B4-BE49-F238E27FC236}">
                <a16:creationId xmlns:a16="http://schemas.microsoft.com/office/drawing/2014/main" id="{E0D9A1A8-0CAA-6F41-BACC-FF8C26092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6809" name="Rectangle 6">
            <a:extLst>
              <a:ext uri="{FF2B5EF4-FFF2-40B4-BE49-F238E27FC236}">
                <a16:creationId xmlns:a16="http://schemas.microsoft.com/office/drawing/2014/main" id="{166D757F-C1CC-2E40-B233-599230188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6810" name="Rectangle 7">
            <a:extLst>
              <a:ext uri="{FF2B5EF4-FFF2-40B4-BE49-F238E27FC236}">
                <a16:creationId xmlns:a16="http://schemas.microsoft.com/office/drawing/2014/main" id="{46A2CE6A-C45D-774E-B893-1D8464447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6811" name="Rectangle 9">
            <a:extLst>
              <a:ext uri="{FF2B5EF4-FFF2-40B4-BE49-F238E27FC236}">
                <a16:creationId xmlns:a16="http://schemas.microsoft.com/office/drawing/2014/main" id="{251C0B7D-6159-044A-BEA1-FC980F4A4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6812" name="Rectangle 12">
            <a:extLst>
              <a:ext uri="{FF2B5EF4-FFF2-40B4-BE49-F238E27FC236}">
                <a16:creationId xmlns:a16="http://schemas.microsoft.com/office/drawing/2014/main" id="{17BDFF39-5CAD-1944-B307-362505120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6813" name="Text Box 16">
            <a:extLst>
              <a:ext uri="{FF2B5EF4-FFF2-40B4-BE49-F238E27FC236}">
                <a16:creationId xmlns:a16="http://schemas.microsoft.com/office/drawing/2014/main" id="{00CC2BF2-6AFD-3D46-A657-2BC768692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5791200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 i="1"/>
              <a:t>    A</a:t>
            </a:r>
            <a:r>
              <a:rPr lang="en-US" altLang="en-US" sz="2000" baseline="30000"/>
              <a:t>0</a:t>
            </a:r>
            <a:r>
              <a:rPr lang="en-US" altLang="en-US" sz="2000"/>
              <a:t> = </a:t>
            </a:r>
            <a:r>
              <a:rPr lang="en-US" altLang="en-US" sz="2000" i="1"/>
              <a:t>I</a:t>
            </a:r>
            <a:r>
              <a:rPr lang="en-US" altLang="en-US" sz="2000"/>
              <a:t>		Paths of length 0 (identity matrix)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 i="1"/>
              <a:t>    A</a:t>
            </a:r>
            <a:r>
              <a:rPr lang="en-US" altLang="en-US" sz="2000" baseline="30000"/>
              <a:t>1</a:t>
            </a:r>
            <a:r>
              <a:rPr lang="en-US" altLang="en-US" sz="2000"/>
              <a:t> = </a:t>
            </a:r>
            <a:r>
              <a:rPr lang="en-US" altLang="en-US" sz="2000" i="1"/>
              <a:t>A</a:t>
            </a:r>
            <a:r>
              <a:rPr lang="en-US" altLang="en-US" sz="2000"/>
              <a:t>	Paths of length 1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 i="1"/>
              <a:t>    A</a:t>
            </a:r>
            <a:r>
              <a:rPr lang="en-US" altLang="en-US" sz="2000" baseline="30000"/>
              <a:t>2</a:t>
            </a:r>
            <a:r>
              <a:rPr lang="en-US" altLang="en-US" sz="2000"/>
              <a:t> = </a:t>
            </a:r>
            <a:r>
              <a:rPr lang="en-US" altLang="en-US" sz="2000" i="1"/>
              <a:t>A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</a:t>
            </a:r>
            <a:r>
              <a:rPr lang="en-US" altLang="en-US" sz="2000" i="1"/>
              <a:t>A</a:t>
            </a:r>
            <a:r>
              <a:rPr lang="en-US" altLang="en-US" sz="2000"/>
              <a:t>	Paths of length 2 	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 i="1"/>
              <a:t>    A</a:t>
            </a:r>
            <a:r>
              <a:rPr lang="en-US" altLang="en-US" sz="2000" baseline="30000"/>
              <a:t>3</a:t>
            </a:r>
            <a:r>
              <a:rPr lang="en-US" altLang="en-US" sz="2000"/>
              <a:t> = </a:t>
            </a:r>
            <a:r>
              <a:rPr lang="en-US" altLang="en-US" sz="2000" i="1"/>
              <a:t>A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</a:t>
            </a:r>
            <a:r>
              <a:rPr lang="en-US" altLang="en-US" sz="2000" i="1"/>
              <a:t>A</a:t>
            </a:r>
            <a:r>
              <a:rPr lang="en-US" altLang="en-US" sz="2000"/>
              <a:t>	Paths of length 3	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2000"/>
            </a:br>
            <a:r>
              <a:rPr lang="en-US" altLang="en-US" sz="2000"/>
              <a:t>Compute “powers” of </a:t>
            </a:r>
            <a:r>
              <a:rPr lang="en-US" altLang="en-US" sz="2000" i="1"/>
              <a:t>A</a:t>
            </a:r>
            <a:r>
              <a:rPr lang="en-US" altLang="en-US" sz="2000"/>
              <a:t> via matrix multiplication, but use AND/OR in lieu of multiplication/addition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Transitive closure of </a:t>
            </a:r>
            <a:r>
              <a:rPr lang="en-US" altLang="en-US" sz="2000" i="1"/>
              <a:t>G</a:t>
            </a:r>
            <a:r>
              <a:rPr lang="en-US" altLang="en-US" sz="2000"/>
              <a:t> has the adjacency matrix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    A</a:t>
            </a:r>
            <a:r>
              <a:rPr lang="en-US" altLang="en-US" sz="2000"/>
              <a:t>* = </a:t>
            </a:r>
            <a:r>
              <a:rPr lang="en-US" altLang="en-US" sz="2000" i="1"/>
              <a:t>A</a:t>
            </a:r>
            <a:r>
              <a:rPr lang="en-US" altLang="en-US" sz="2000" baseline="30000"/>
              <a:t>0</a:t>
            </a:r>
            <a:r>
              <a:rPr lang="en-US" altLang="en-US" sz="2000"/>
              <a:t> + </a:t>
            </a:r>
            <a:r>
              <a:rPr lang="en-US" altLang="en-US" sz="2000" i="1"/>
              <a:t>A</a:t>
            </a:r>
            <a:r>
              <a:rPr lang="en-US" altLang="en-US" sz="2000" baseline="30000"/>
              <a:t>1</a:t>
            </a:r>
            <a:r>
              <a:rPr lang="en-US" altLang="en-US" sz="2000"/>
              <a:t> + </a:t>
            </a:r>
            <a:r>
              <a:rPr lang="en-US" altLang="en-US" sz="2000" i="1"/>
              <a:t>A</a:t>
            </a:r>
            <a:r>
              <a:rPr lang="en-US" altLang="en-US" sz="2000" baseline="30000"/>
              <a:t>2</a:t>
            </a:r>
            <a:r>
              <a:rPr lang="en-US" altLang="en-US" sz="2000"/>
              <a:t> + . . 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A</a:t>
            </a:r>
            <a:r>
              <a:rPr lang="en-US" altLang="en-US" sz="2000"/>
              <a:t>*</a:t>
            </a:r>
            <a:r>
              <a:rPr lang="en-US" altLang="en-US" sz="2000" i="1" baseline="-25000"/>
              <a:t>ij</a:t>
            </a:r>
            <a:r>
              <a:rPr lang="en-US" altLang="en-US" sz="2000" baseline="-25000"/>
              <a:t> </a:t>
            </a:r>
            <a:r>
              <a:rPr lang="en-US" altLang="en-US" sz="2000"/>
              <a:t>= 1 iff node </a:t>
            </a:r>
            <a:r>
              <a:rPr lang="en-US" altLang="en-US" sz="2000" i="1"/>
              <a:t>j</a:t>
            </a:r>
            <a:r>
              <a:rPr lang="en-US" altLang="en-US" sz="2000"/>
              <a:t> is reachable from node </a:t>
            </a:r>
            <a:r>
              <a:rPr lang="en-US" altLang="en-US" sz="2000" i="1"/>
              <a:t>i</a:t>
            </a:r>
            <a:r>
              <a:rPr lang="en-US" altLang="en-US" sz="2000"/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Powers need to be computed up to </a:t>
            </a:r>
            <a:r>
              <a:rPr lang="en-US" altLang="en-US" sz="2000" i="1"/>
              <a:t>A</a:t>
            </a:r>
            <a:r>
              <a:rPr lang="en-US" altLang="en-US" sz="2000" i="1" baseline="30000"/>
              <a:t>n</a:t>
            </a:r>
            <a:r>
              <a:rPr lang="en-US" altLang="en-US" sz="2000" baseline="30000"/>
              <a:t>–1</a:t>
            </a:r>
            <a:r>
              <a:rPr lang="en-US" altLang="en-US" sz="2000"/>
              <a:t> (why?)</a:t>
            </a:r>
          </a:p>
        </p:txBody>
      </p:sp>
      <p:grpSp>
        <p:nvGrpSpPr>
          <p:cNvPr id="76814" name="Group 20">
            <a:extLst>
              <a:ext uri="{FF2B5EF4-FFF2-40B4-BE49-F238E27FC236}">
                <a16:creationId xmlns:a16="http://schemas.microsoft.com/office/drawing/2014/main" id="{6E3BD889-A9A9-C246-A448-4417DA7BC59E}"/>
              </a:ext>
            </a:extLst>
          </p:cNvPr>
          <p:cNvGrpSpPr>
            <a:grpSpLocks/>
          </p:cNvGrpSpPr>
          <p:nvPr/>
        </p:nvGrpSpPr>
        <p:grpSpPr bwMode="auto">
          <a:xfrm>
            <a:off x="6134100" y="1066800"/>
            <a:ext cx="6019800" cy="3962400"/>
            <a:chOff x="2592" y="1104"/>
            <a:chExt cx="2736" cy="1728"/>
          </a:xfrm>
        </p:grpSpPr>
        <p:graphicFrame>
          <p:nvGraphicFramePr>
            <p:cNvPr id="76816" name="Object 17">
              <a:extLst>
                <a:ext uri="{FF2B5EF4-FFF2-40B4-BE49-F238E27FC236}">
                  <a16:creationId xmlns:a16="http://schemas.microsoft.com/office/drawing/2014/main" id="{B9132145-BAB9-AC43-A00A-508DE92DE9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92" y="1104"/>
            <a:ext cx="2646" cy="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18" r:id="rId3" imgW="4025900" imgH="2514600" progId="MSDraw.Drawing.8.2">
                    <p:embed/>
                  </p:oleObj>
                </mc:Choice>
                <mc:Fallback>
                  <p:oleObj r:id="rId3" imgW="4025900" imgH="2514600" progId="MSDraw.Drawing.8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1104"/>
                          <a:ext cx="2646" cy="1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817" name="Rectangle 19">
              <a:extLst>
                <a:ext uri="{FF2B5EF4-FFF2-40B4-BE49-F238E27FC236}">
                  <a16:creationId xmlns:a16="http://schemas.microsoft.com/office/drawing/2014/main" id="{CFD85102-81CE-4642-A504-B333C1D9C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04"/>
              <a:ext cx="1248" cy="17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76815" name="Text Box 21">
            <a:extLst>
              <a:ext uri="{FF2B5EF4-FFF2-40B4-BE49-F238E27FC236}">
                <a16:creationId xmlns:a16="http://schemas.microsoft.com/office/drawing/2014/main" id="{130F1E42-210E-7E46-94AA-F052441AC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029200"/>
            <a:ext cx="24384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Graph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with adjacency matrix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endParaRPr lang="en-US" altLang="en-US" sz="2000" i="1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0F7258D9-B53F-AB47-9915-D16A7D55C9D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7E24B150-516E-6449-B8EB-AB9D5E89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77828" name="Slide Number Placeholder 5">
            <a:extLst>
              <a:ext uri="{FF2B5EF4-FFF2-40B4-BE49-F238E27FC236}">
                <a16:creationId xmlns:a16="http://schemas.microsoft.com/office/drawing/2014/main" id="{C0B9B403-E9CD-F947-BE47-A40F8D79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11BBBE67-DB95-DF44-8280-BE128ACDE7E6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200"/>
          </a:p>
        </p:txBody>
      </p:sp>
      <p:sp>
        <p:nvSpPr>
          <p:cNvPr id="77829" name="Rectangle 2">
            <a:extLst>
              <a:ext uri="{FF2B5EF4-FFF2-40B4-BE49-F238E27FC236}">
                <a16:creationId xmlns:a16="http://schemas.microsoft.com/office/drawing/2014/main" id="{D3D70C0E-5A98-AC4A-AB1B-FB8B2C008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Transitive Closure Algorithm</a:t>
            </a:r>
          </a:p>
        </p:txBody>
      </p:sp>
      <p:sp>
        <p:nvSpPr>
          <p:cNvPr id="77830" name="Rectangle 3">
            <a:extLst>
              <a:ext uri="{FF2B5EF4-FFF2-40B4-BE49-F238E27FC236}">
                <a16:creationId xmlns:a16="http://schemas.microsoft.com/office/drawing/2014/main" id="{DE4B4A75-40EE-454F-8252-A92347BE9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7831" name="Rectangle 4">
            <a:extLst>
              <a:ext uri="{FF2B5EF4-FFF2-40B4-BE49-F238E27FC236}">
                <a16:creationId xmlns:a16="http://schemas.microsoft.com/office/drawing/2014/main" id="{87607330-6DE8-B944-97A5-3919B3736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7832" name="Rectangle 5">
            <a:extLst>
              <a:ext uri="{FF2B5EF4-FFF2-40B4-BE49-F238E27FC236}">
                <a16:creationId xmlns:a16="http://schemas.microsoft.com/office/drawing/2014/main" id="{F33FB84B-2CE0-8449-AFDC-C60BE1382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7833" name="Rectangle 6">
            <a:extLst>
              <a:ext uri="{FF2B5EF4-FFF2-40B4-BE49-F238E27FC236}">
                <a16:creationId xmlns:a16="http://schemas.microsoft.com/office/drawing/2014/main" id="{49B93F9B-9B10-4946-8468-16779A3FA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7834" name="Rectangle 7">
            <a:extLst>
              <a:ext uri="{FF2B5EF4-FFF2-40B4-BE49-F238E27FC236}">
                <a16:creationId xmlns:a16="http://schemas.microsoft.com/office/drawing/2014/main" id="{0E0A1972-7D07-0540-8779-B3776DCBC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7835" name="Rectangle 9">
            <a:extLst>
              <a:ext uri="{FF2B5EF4-FFF2-40B4-BE49-F238E27FC236}">
                <a16:creationId xmlns:a16="http://schemas.microsoft.com/office/drawing/2014/main" id="{B255CD2E-158F-6641-B868-EE1B7D323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7836" name="Rectangle 10">
            <a:extLst>
              <a:ext uri="{FF2B5EF4-FFF2-40B4-BE49-F238E27FC236}">
                <a16:creationId xmlns:a16="http://schemas.microsoft.com/office/drawing/2014/main" id="{523C6714-9077-D84D-B309-872B98A30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7837" name="Rectangle 11">
            <a:extLst>
              <a:ext uri="{FF2B5EF4-FFF2-40B4-BE49-F238E27FC236}">
                <a16:creationId xmlns:a16="http://schemas.microsoft.com/office/drawing/2014/main" id="{58FD00BB-E5F7-5C49-BA16-C2346DB8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7838" name="Rectangle 14">
            <a:extLst>
              <a:ext uri="{FF2B5EF4-FFF2-40B4-BE49-F238E27FC236}">
                <a16:creationId xmlns:a16="http://schemas.microsoft.com/office/drawing/2014/main" id="{13073EE7-2A7E-1147-B943-163B9924C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7839" name="Text Box 16">
            <a:extLst>
              <a:ext uri="{FF2B5EF4-FFF2-40B4-BE49-F238E27FC236}">
                <a16:creationId xmlns:a16="http://schemas.microsoft.com/office/drawing/2014/main" id="{FED21965-3CB8-DE43-8DC4-DDA66930A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72390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Initialization: Insert the edges (</a:t>
            </a:r>
            <a:r>
              <a:rPr lang="en-US" altLang="en-US" sz="2000" i="1"/>
              <a:t>i</a:t>
            </a:r>
            <a:r>
              <a:rPr lang="en-US" altLang="en-US" sz="2000"/>
              <a:t>, </a:t>
            </a:r>
            <a:r>
              <a:rPr lang="en-US" altLang="en-US" sz="2000" i="1"/>
              <a:t>i</a:t>
            </a:r>
            <a:r>
              <a:rPr lang="en-US" altLang="en-US" sz="2000"/>
              <a:t>), 0 </a:t>
            </a:r>
            <a:r>
              <a:rPr lang="en-US" altLang="en-US" sz="2000">
                <a:sym typeface="Symbol" pitchFamily="2" charset="2"/>
              </a:rPr>
              <a:t></a:t>
            </a:r>
            <a:r>
              <a:rPr lang="en-US" altLang="en-US" sz="2000"/>
              <a:t> </a:t>
            </a:r>
            <a:r>
              <a:rPr lang="en-US" altLang="en-US" sz="2000" i="1"/>
              <a:t>i</a:t>
            </a:r>
            <a:r>
              <a:rPr lang="en-US" altLang="en-US" sz="2000"/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</a:t>
            </a:r>
            <a:r>
              <a:rPr lang="en-US" altLang="en-US" sz="2000"/>
              <a:t> </a:t>
            </a:r>
            <a:r>
              <a:rPr lang="en-US" altLang="en-US" sz="2000" i="1"/>
              <a:t>n</a:t>
            </a:r>
            <a:r>
              <a:rPr lang="en-US" altLang="en-US" sz="1600"/>
              <a:t> </a:t>
            </a:r>
            <a:r>
              <a:rPr lang="en-US" altLang="en-US" sz="2000"/>
              <a:t>–</a:t>
            </a:r>
            <a:r>
              <a:rPr lang="en-US" altLang="en-US" sz="1600"/>
              <a:t> </a:t>
            </a:r>
            <a:r>
              <a:rPr lang="en-US" altLang="en-US" sz="2000"/>
              <a:t>1, into the graph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Phase 0    Insert the edge (</a:t>
            </a:r>
            <a:r>
              <a:rPr lang="en-US" altLang="en-US" sz="2000" i="1"/>
              <a:t>i</a:t>
            </a:r>
            <a:r>
              <a:rPr lang="en-US" altLang="en-US" sz="2000"/>
              <a:t>, </a:t>
            </a:r>
            <a:r>
              <a:rPr lang="en-US" altLang="en-US" sz="2000" i="1"/>
              <a:t>j</a:t>
            </a:r>
            <a:r>
              <a:rPr lang="en-US" altLang="en-US" sz="2000"/>
              <a:t>) into the graph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if (</a:t>
            </a:r>
            <a:r>
              <a:rPr lang="en-US" altLang="en-US" sz="2000" i="1"/>
              <a:t>i</a:t>
            </a:r>
            <a:r>
              <a:rPr lang="en-US" altLang="en-US" sz="2000"/>
              <a:t>, 0) and (0, </a:t>
            </a:r>
            <a:r>
              <a:rPr lang="en-US" altLang="en-US" sz="2000" i="1"/>
              <a:t>j</a:t>
            </a:r>
            <a:r>
              <a:rPr lang="en-US" altLang="en-US" sz="2000"/>
              <a:t>) are in the graph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Phase 1    Insert the edge (</a:t>
            </a:r>
            <a:r>
              <a:rPr lang="en-US" altLang="en-US" sz="2000" i="1"/>
              <a:t>i</a:t>
            </a:r>
            <a:r>
              <a:rPr lang="en-US" altLang="en-US" sz="2000"/>
              <a:t>, </a:t>
            </a:r>
            <a:r>
              <a:rPr lang="en-US" altLang="en-US" sz="2000" i="1"/>
              <a:t>j</a:t>
            </a:r>
            <a:r>
              <a:rPr lang="en-US" altLang="en-US" sz="2000"/>
              <a:t>) into the graph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if (</a:t>
            </a:r>
            <a:r>
              <a:rPr lang="en-US" altLang="en-US" sz="2000" i="1"/>
              <a:t>i</a:t>
            </a:r>
            <a:r>
              <a:rPr lang="en-US" altLang="en-US" sz="2000"/>
              <a:t>, 1) and (1, </a:t>
            </a:r>
            <a:r>
              <a:rPr lang="en-US" altLang="en-US" sz="2000" i="1"/>
              <a:t>j</a:t>
            </a:r>
            <a:r>
              <a:rPr lang="en-US" altLang="en-US" sz="2000"/>
              <a:t>) are in the graph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		      .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		      .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		      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Phase </a:t>
            </a:r>
            <a:r>
              <a:rPr lang="en-US" altLang="en-US" sz="2000" i="1"/>
              <a:t>k</a:t>
            </a:r>
            <a:r>
              <a:rPr lang="en-US" altLang="en-US" sz="2000"/>
              <a:t>    Insert the edge (</a:t>
            </a:r>
            <a:r>
              <a:rPr lang="en-US" altLang="en-US" sz="2000" i="1"/>
              <a:t>i</a:t>
            </a:r>
            <a:r>
              <a:rPr lang="en-US" altLang="en-US" sz="2000"/>
              <a:t>, </a:t>
            </a:r>
            <a:r>
              <a:rPr lang="en-US" altLang="en-US" sz="2000" i="1"/>
              <a:t>j</a:t>
            </a:r>
            <a:r>
              <a:rPr lang="en-US" altLang="en-US" sz="2000"/>
              <a:t>) into the graph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if (</a:t>
            </a:r>
            <a:r>
              <a:rPr lang="en-US" altLang="en-US" sz="2000" i="1"/>
              <a:t>i</a:t>
            </a:r>
            <a:r>
              <a:rPr lang="en-US" altLang="en-US" sz="2000"/>
              <a:t>, </a:t>
            </a:r>
            <a:r>
              <a:rPr lang="en-US" altLang="en-US" sz="2000" i="1"/>
              <a:t>k</a:t>
            </a:r>
            <a:r>
              <a:rPr lang="en-US" altLang="en-US" sz="2000"/>
              <a:t>) and (</a:t>
            </a:r>
            <a:r>
              <a:rPr lang="en-US" altLang="en-US" sz="2000" i="1"/>
              <a:t>k</a:t>
            </a:r>
            <a:r>
              <a:rPr lang="en-US" altLang="en-US" sz="2000"/>
              <a:t>, </a:t>
            </a:r>
            <a:r>
              <a:rPr lang="en-US" altLang="en-US" sz="2000" i="1"/>
              <a:t>j</a:t>
            </a:r>
            <a:r>
              <a:rPr lang="en-US" altLang="en-US" sz="2000"/>
              <a:t>) are in the graph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[Graph </a:t>
            </a:r>
            <a:r>
              <a:rPr lang="en-US" altLang="en-US" sz="2000" i="1"/>
              <a:t>A</a:t>
            </a:r>
            <a:r>
              <a:rPr lang="en-US" altLang="en-US" sz="2000" baseline="30000"/>
              <a:t>(</a:t>
            </a:r>
            <a:r>
              <a:rPr lang="en-US" altLang="en-US" sz="2000" i="1" baseline="30000"/>
              <a:t>k</a:t>
            </a:r>
            <a:r>
              <a:rPr lang="en-US" altLang="en-US" sz="2000" baseline="30000"/>
              <a:t>)</a:t>
            </a:r>
            <a:r>
              <a:rPr lang="en-US" altLang="en-US" sz="2000"/>
              <a:t> then has an edge (</a:t>
            </a:r>
            <a:r>
              <a:rPr lang="en-US" altLang="en-US" sz="2000" i="1"/>
              <a:t>i</a:t>
            </a:r>
            <a:r>
              <a:rPr lang="en-US" altLang="en-US" sz="2000"/>
              <a:t>, </a:t>
            </a:r>
            <a:r>
              <a:rPr lang="en-US" altLang="en-US" sz="2000" i="1"/>
              <a:t>j</a:t>
            </a:r>
            <a:r>
              <a:rPr lang="en-US" altLang="en-US" sz="2000"/>
              <a:t>) iff there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 path from </a:t>
            </a:r>
            <a:r>
              <a:rPr lang="en-US" altLang="en-US" sz="2000" i="1"/>
              <a:t>i</a:t>
            </a:r>
            <a:r>
              <a:rPr lang="en-US" altLang="en-US" sz="2000"/>
              <a:t> to </a:t>
            </a:r>
            <a:r>
              <a:rPr lang="en-US" altLang="en-US" sz="2000" i="1"/>
              <a:t>j</a:t>
            </a:r>
            <a:r>
              <a:rPr lang="en-US" altLang="en-US" sz="2000"/>
              <a:t>  that goes only through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nodes {1, 2, . . . , </a:t>
            </a:r>
            <a:r>
              <a:rPr lang="en-US" altLang="en-US" sz="2000" i="1"/>
              <a:t>k</a:t>
            </a:r>
            <a:r>
              <a:rPr lang="en-US" altLang="en-US" sz="2000"/>
              <a:t>} as intermediate hops]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		      .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		      .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		      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Phase </a:t>
            </a:r>
            <a:r>
              <a:rPr lang="en-US" altLang="en-US" sz="2000" i="1"/>
              <a:t>n</a:t>
            </a:r>
            <a:r>
              <a:rPr lang="en-US" altLang="en-US" sz="2000"/>
              <a:t> – 1    Graph </a:t>
            </a:r>
            <a:r>
              <a:rPr lang="en-US" altLang="en-US" sz="2000" i="1"/>
              <a:t>A</a:t>
            </a:r>
            <a:r>
              <a:rPr lang="en-US" altLang="en-US" sz="2000" baseline="30000"/>
              <a:t>(</a:t>
            </a:r>
            <a:r>
              <a:rPr lang="en-US" altLang="en-US" sz="2000" i="1" baseline="30000"/>
              <a:t>n</a:t>
            </a:r>
            <a:r>
              <a:rPr lang="en-US" altLang="en-US" sz="2000" baseline="30000"/>
              <a:t>–1)</a:t>
            </a:r>
            <a:r>
              <a:rPr lang="en-US" altLang="en-US" sz="2000"/>
              <a:t> is the answer </a:t>
            </a:r>
            <a:r>
              <a:rPr lang="en-US" altLang="en-US" sz="2000" i="1"/>
              <a:t>A</a:t>
            </a:r>
            <a:r>
              <a:rPr lang="en-US" altLang="en-US" sz="2000"/>
              <a:t>*</a:t>
            </a:r>
          </a:p>
        </p:txBody>
      </p:sp>
      <p:grpSp>
        <p:nvGrpSpPr>
          <p:cNvPr id="77840" name="Group 17">
            <a:extLst>
              <a:ext uri="{FF2B5EF4-FFF2-40B4-BE49-F238E27FC236}">
                <a16:creationId xmlns:a16="http://schemas.microsoft.com/office/drawing/2014/main" id="{AA4085F4-ADC7-F740-A0A1-377CB5261A5C}"/>
              </a:ext>
            </a:extLst>
          </p:cNvPr>
          <p:cNvGrpSpPr>
            <a:grpSpLocks/>
          </p:cNvGrpSpPr>
          <p:nvPr/>
        </p:nvGrpSpPr>
        <p:grpSpPr bwMode="auto">
          <a:xfrm>
            <a:off x="6134100" y="1447800"/>
            <a:ext cx="6019800" cy="3962400"/>
            <a:chOff x="2592" y="1104"/>
            <a:chExt cx="2736" cy="1728"/>
          </a:xfrm>
        </p:grpSpPr>
        <p:graphicFrame>
          <p:nvGraphicFramePr>
            <p:cNvPr id="77853" name="Object 18">
              <a:extLst>
                <a:ext uri="{FF2B5EF4-FFF2-40B4-BE49-F238E27FC236}">
                  <a16:creationId xmlns:a16="http://schemas.microsoft.com/office/drawing/2014/main" id="{8D973E96-2B0D-5F4A-BF81-F72B868A09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92" y="1104"/>
            <a:ext cx="2646" cy="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55" r:id="rId3" imgW="4025900" imgH="2514600" progId="MSDraw.Drawing.8.2">
                    <p:embed/>
                  </p:oleObj>
                </mc:Choice>
                <mc:Fallback>
                  <p:oleObj r:id="rId3" imgW="4025900" imgH="2514600" progId="MSDraw.Drawing.8.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1104"/>
                          <a:ext cx="2646" cy="1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854" name="Rectangle 19">
              <a:extLst>
                <a:ext uri="{FF2B5EF4-FFF2-40B4-BE49-F238E27FC236}">
                  <a16:creationId xmlns:a16="http://schemas.microsoft.com/office/drawing/2014/main" id="{803CD793-3DD8-3042-8030-ECF3A625F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04"/>
              <a:ext cx="1248" cy="17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77841" name="Text Box 20">
            <a:extLst>
              <a:ext uri="{FF2B5EF4-FFF2-40B4-BE49-F238E27FC236}">
                <a16:creationId xmlns:a16="http://schemas.microsoft.com/office/drawing/2014/main" id="{BD5F2379-E815-444C-80C8-5A36E0FF7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181600"/>
            <a:ext cx="24384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Graph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with adjacency matrix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endParaRPr lang="en-US" altLang="en-US" sz="2000" i="1"/>
          </a:p>
        </p:txBody>
      </p:sp>
      <p:grpSp>
        <p:nvGrpSpPr>
          <p:cNvPr id="77842" name="Group 32">
            <a:extLst>
              <a:ext uri="{FF2B5EF4-FFF2-40B4-BE49-F238E27FC236}">
                <a16:creationId xmlns:a16="http://schemas.microsoft.com/office/drawing/2014/main" id="{098270F9-49DF-A341-A9AE-9D0C481199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524000"/>
            <a:ext cx="2514600" cy="2041525"/>
            <a:chOff x="3888" y="720"/>
            <a:chExt cx="1584" cy="1286"/>
          </a:xfrm>
        </p:grpSpPr>
        <p:grpSp>
          <p:nvGrpSpPr>
            <p:cNvPr id="77843" name="Group 25">
              <a:extLst>
                <a:ext uri="{FF2B5EF4-FFF2-40B4-BE49-F238E27FC236}">
                  <a16:creationId xmlns:a16="http://schemas.microsoft.com/office/drawing/2014/main" id="{FED078A0-179F-0142-A18F-D8F0BA10A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1104"/>
              <a:ext cx="672" cy="624"/>
              <a:chOff x="4656" y="1104"/>
              <a:chExt cx="672" cy="624"/>
            </a:xfrm>
          </p:grpSpPr>
          <p:sp>
            <p:nvSpPr>
              <p:cNvPr id="77850" name="Line 21">
                <a:extLst>
                  <a:ext uri="{FF2B5EF4-FFF2-40B4-BE49-F238E27FC236}">
                    <a16:creationId xmlns:a16="http://schemas.microsoft.com/office/drawing/2014/main" id="{E34D6098-ECAF-5947-A877-BF96A1BAE5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56" y="1104"/>
                <a:ext cx="624" cy="528"/>
              </a:xfrm>
              <a:prstGeom prst="line">
                <a:avLst/>
              </a:prstGeom>
              <a:noFill/>
              <a:ln w="19050">
                <a:solidFill>
                  <a:srgbClr val="E4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1" name="Line 22">
                <a:extLst>
                  <a:ext uri="{FF2B5EF4-FFF2-40B4-BE49-F238E27FC236}">
                    <a16:creationId xmlns:a16="http://schemas.microsoft.com/office/drawing/2014/main" id="{2911260F-EE52-3544-AC89-209716E4D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84" y="1152"/>
                <a:ext cx="144" cy="432"/>
              </a:xfrm>
              <a:prstGeom prst="line">
                <a:avLst/>
              </a:prstGeom>
              <a:noFill/>
              <a:ln w="19050">
                <a:solidFill>
                  <a:srgbClr val="E4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2" name="Line 23">
                <a:extLst>
                  <a:ext uri="{FF2B5EF4-FFF2-40B4-BE49-F238E27FC236}">
                    <a16:creationId xmlns:a16="http://schemas.microsoft.com/office/drawing/2014/main" id="{C10354CE-01AF-3B49-88C9-70162F064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6" y="1728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E4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844" name="Freeform 26">
              <a:extLst>
                <a:ext uri="{FF2B5EF4-FFF2-40B4-BE49-F238E27FC236}">
                  <a16:creationId xmlns:a16="http://schemas.microsoft.com/office/drawing/2014/main" id="{1157419A-BC46-8D4F-B865-E29F61D3F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" y="731"/>
              <a:ext cx="219" cy="193"/>
            </a:xfrm>
            <a:custGeom>
              <a:avLst/>
              <a:gdLst>
                <a:gd name="T0" fmla="*/ 56 w 219"/>
                <a:gd name="T1" fmla="*/ 193 h 193"/>
                <a:gd name="T2" fmla="*/ 8 w 219"/>
                <a:gd name="T3" fmla="*/ 97 h 193"/>
                <a:gd name="T4" fmla="*/ 104 w 219"/>
                <a:gd name="T5" fmla="*/ 1 h 193"/>
                <a:gd name="T6" fmla="*/ 208 w 219"/>
                <a:gd name="T7" fmla="*/ 89 h 193"/>
                <a:gd name="T8" fmla="*/ 168 w 219"/>
                <a:gd name="T9" fmla="*/ 193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93">
                  <a:moveTo>
                    <a:pt x="56" y="193"/>
                  </a:moveTo>
                  <a:cubicBezTo>
                    <a:pt x="28" y="161"/>
                    <a:pt x="0" y="129"/>
                    <a:pt x="8" y="97"/>
                  </a:cubicBezTo>
                  <a:cubicBezTo>
                    <a:pt x="16" y="65"/>
                    <a:pt x="71" y="2"/>
                    <a:pt x="104" y="1"/>
                  </a:cubicBezTo>
                  <a:cubicBezTo>
                    <a:pt x="137" y="0"/>
                    <a:pt x="197" y="57"/>
                    <a:pt x="208" y="89"/>
                  </a:cubicBezTo>
                  <a:cubicBezTo>
                    <a:pt x="219" y="121"/>
                    <a:pt x="176" y="171"/>
                    <a:pt x="168" y="193"/>
                  </a:cubicBezTo>
                </a:path>
              </a:pathLst>
            </a:custGeom>
            <a:noFill/>
            <a:ln w="9525">
              <a:solidFill>
                <a:srgbClr val="E400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5" name="Freeform 27">
              <a:extLst>
                <a:ext uri="{FF2B5EF4-FFF2-40B4-BE49-F238E27FC236}">
                  <a16:creationId xmlns:a16="http://schemas.microsoft.com/office/drawing/2014/main" id="{FDEF2DA5-E30F-BF45-B1A5-A69B6A011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748"/>
              <a:ext cx="240" cy="193"/>
            </a:xfrm>
            <a:custGeom>
              <a:avLst/>
              <a:gdLst>
                <a:gd name="T0" fmla="*/ 96 w 219"/>
                <a:gd name="T1" fmla="*/ 193 h 193"/>
                <a:gd name="T2" fmla="*/ 14 w 219"/>
                <a:gd name="T3" fmla="*/ 97 h 193"/>
                <a:gd name="T4" fmla="*/ 180 w 219"/>
                <a:gd name="T5" fmla="*/ 1 h 193"/>
                <a:gd name="T6" fmla="*/ 361 w 219"/>
                <a:gd name="T7" fmla="*/ 89 h 193"/>
                <a:gd name="T8" fmla="*/ 290 w 219"/>
                <a:gd name="T9" fmla="*/ 193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93">
                  <a:moveTo>
                    <a:pt x="56" y="193"/>
                  </a:moveTo>
                  <a:cubicBezTo>
                    <a:pt x="28" y="161"/>
                    <a:pt x="0" y="129"/>
                    <a:pt x="8" y="97"/>
                  </a:cubicBezTo>
                  <a:cubicBezTo>
                    <a:pt x="16" y="65"/>
                    <a:pt x="71" y="2"/>
                    <a:pt x="104" y="1"/>
                  </a:cubicBezTo>
                  <a:cubicBezTo>
                    <a:pt x="137" y="0"/>
                    <a:pt x="197" y="57"/>
                    <a:pt x="208" y="89"/>
                  </a:cubicBezTo>
                  <a:cubicBezTo>
                    <a:pt x="219" y="121"/>
                    <a:pt x="176" y="171"/>
                    <a:pt x="168" y="193"/>
                  </a:cubicBezTo>
                </a:path>
              </a:pathLst>
            </a:custGeom>
            <a:noFill/>
            <a:ln w="9525">
              <a:solidFill>
                <a:srgbClr val="E400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6" name="Freeform 28">
              <a:extLst>
                <a:ext uri="{FF2B5EF4-FFF2-40B4-BE49-F238E27FC236}">
                  <a16:creationId xmlns:a16="http://schemas.microsoft.com/office/drawing/2014/main" id="{87520953-9B0E-A34E-BF65-B0F6BF7ED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720"/>
              <a:ext cx="240" cy="193"/>
            </a:xfrm>
            <a:custGeom>
              <a:avLst/>
              <a:gdLst>
                <a:gd name="T0" fmla="*/ 96 w 219"/>
                <a:gd name="T1" fmla="*/ 193 h 193"/>
                <a:gd name="T2" fmla="*/ 14 w 219"/>
                <a:gd name="T3" fmla="*/ 97 h 193"/>
                <a:gd name="T4" fmla="*/ 180 w 219"/>
                <a:gd name="T5" fmla="*/ 1 h 193"/>
                <a:gd name="T6" fmla="*/ 361 w 219"/>
                <a:gd name="T7" fmla="*/ 89 h 193"/>
                <a:gd name="T8" fmla="*/ 290 w 219"/>
                <a:gd name="T9" fmla="*/ 193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93">
                  <a:moveTo>
                    <a:pt x="56" y="193"/>
                  </a:moveTo>
                  <a:cubicBezTo>
                    <a:pt x="28" y="161"/>
                    <a:pt x="0" y="129"/>
                    <a:pt x="8" y="97"/>
                  </a:cubicBezTo>
                  <a:cubicBezTo>
                    <a:pt x="16" y="65"/>
                    <a:pt x="71" y="2"/>
                    <a:pt x="104" y="1"/>
                  </a:cubicBezTo>
                  <a:cubicBezTo>
                    <a:pt x="137" y="0"/>
                    <a:pt x="197" y="57"/>
                    <a:pt x="208" y="89"/>
                  </a:cubicBezTo>
                  <a:cubicBezTo>
                    <a:pt x="219" y="121"/>
                    <a:pt x="176" y="171"/>
                    <a:pt x="168" y="193"/>
                  </a:cubicBezTo>
                </a:path>
              </a:pathLst>
            </a:custGeom>
            <a:noFill/>
            <a:ln w="9525">
              <a:solidFill>
                <a:srgbClr val="E400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7" name="Freeform 29">
              <a:extLst>
                <a:ext uri="{FF2B5EF4-FFF2-40B4-BE49-F238E27FC236}">
                  <a16:creationId xmlns:a16="http://schemas.microsoft.com/office/drawing/2014/main" id="{7B72B576-6D9A-644E-B127-258F3CD120F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16" y="1808"/>
              <a:ext cx="219" cy="193"/>
            </a:xfrm>
            <a:custGeom>
              <a:avLst/>
              <a:gdLst>
                <a:gd name="T0" fmla="*/ 56 w 219"/>
                <a:gd name="T1" fmla="*/ 193 h 193"/>
                <a:gd name="T2" fmla="*/ 8 w 219"/>
                <a:gd name="T3" fmla="*/ 97 h 193"/>
                <a:gd name="T4" fmla="*/ 104 w 219"/>
                <a:gd name="T5" fmla="*/ 1 h 193"/>
                <a:gd name="T6" fmla="*/ 208 w 219"/>
                <a:gd name="T7" fmla="*/ 89 h 193"/>
                <a:gd name="T8" fmla="*/ 168 w 219"/>
                <a:gd name="T9" fmla="*/ 193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93">
                  <a:moveTo>
                    <a:pt x="56" y="193"/>
                  </a:moveTo>
                  <a:cubicBezTo>
                    <a:pt x="28" y="161"/>
                    <a:pt x="0" y="129"/>
                    <a:pt x="8" y="97"/>
                  </a:cubicBezTo>
                  <a:cubicBezTo>
                    <a:pt x="16" y="65"/>
                    <a:pt x="71" y="2"/>
                    <a:pt x="104" y="1"/>
                  </a:cubicBezTo>
                  <a:cubicBezTo>
                    <a:pt x="137" y="0"/>
                    <a:pt x="197" y="57"/>
                    <a:pt x="208" y="89"/>
                  </a:cubicBezTo>
                  <a:cubicBezTo>
                    <a:pt x="219" y="121"/>
                    <a:pt x="176" y="171"/>
                    <a:pt x="168" y="193"/>
                  </a:cubicBezTo>
                </a:path>
              </a:pathLst>
            </a:custGeom>
            <a:noFill/>
            <a:ln w="9525">
              <a:solidFill>
                <a:srgbClr val="E400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8" name="Freeform 30">
              <a:extLst>
                <a:ext uri="{FF2B5EF4-FFF2-40B4-BE49-F238E27FC236}">
                  <a16:creationId xmlns:a16="http://schemas.microsoft.com/office/drawing/2014/main" id="{907CEAF0-B2FB-4D4C-B9F9-FEEBF3B36A4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992" y="1785"/>
              <a:ext cx="240" cy="193"/>
            </a:xfrm>
            <a:custGeom>
              <a:avLst/>
              <a:gdLst>
                <a:gd name="T0" fmla="*/ 96 w 219"/>
                <a:gd name="T1" fmla="*/ 193 h 193"/>
                <a:gd name="T2" fmla="*/ 14 w 219"/>
                <a:gd name="T3" fmla="*/ 97 h 193"/>
                <a:gd name="T4" fmla="*/ 180 w 219"/>
                <a:gd name="T5" fmla="*/ 1 h 193"/>
                <a:gd name="T6" fmla="*/ 361 w 219"/>
                <a:gd name="T7" fmla="*/ 89 h 193"/>
                <a:gd name="T8" fmla="*/ 290 w 219"/>
                <a:gd name="T9" fmla="*/ 193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93">
                  <a:moveTo>
                    <a:pt x="56" y="193"/>
                  </a:moveTo>
                  <a:cubicBezTo>
                    <a:pt x="28" y="161"/>
                    <a:pt x="0" y="129"/>
                    <a:pt x="8" y="97"/>
                  </a:cubicBezTo>
                  <a:cubicBezTo>
                    <a:pt x="16" y="65"/>
                    <a:pt x="71" y="2"/>
                    <a:pt x="104" y="1"/>
                  </a:cubicBezTo>
                  <a:cubicBezTo>
                    <a:pt x="137" y="0"/>
                    <a:pt x="197" y="57"/>
                    <a:pt x="208" y="89"/>
                  </a:cubicBezTo>
                  <a:cubicBezTo>
                    <a:pt x="219" y="121"/>
                    <a:pt x="176" y="171"/>
                    <a:pt x="168" y="193"/>
                  </a:cubicBezTo>
                </a:path>
              </a:pathLst>
            </a:custGeom>
            <a:noFill/>
            <a:ln w="9525">
              <a:solidFill>
                <a:srgbClr val="E400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49" name="Freeform 31">
              <a:extLst>
                <a:ext uri="{FF2B5EF4-FFF2-40B4-BE49-F238E27FC236}">
                  <a16:creationId xmlns:a16="http://schemas.microsoft.com/office/drawing/2014/main" id="{D7FE211C-2002-0946-86ED-641EA073F2B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896" y="1813"/>
              <a:ext cx="240" cy="193"/>
            </a:xfrm>
            <a:custGeom>
              <a:avLst/>
              <a:gdLst>
                <a:gd name="T0" fmla="*/ 96 w 219"/>
                <a:gd name="T1" fmla="*/ 193 h 193"/>
                <a:gd name="T2" fmla="*/ 14 w 219"/>
                <a:gd name="T3" fmla="*/ 97 h 193"/>
                <a:gd name="T4" fmla="*/ 180 w 219"/>
                <a:gd name="T5" fmla="*/ 1 h 193"/>
                <a:gd name="T6" fmla="*/ 361 w 219"/>
                <a:gd name="T7" fmla="*/ 89 h 193"/>
                <a:gd name="T8" fmla="*/ 290 w 219"/>
                <a:gd name="T9" fmla="*/ 193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9" h="193">
                  <a:moveTo>
                    <a:pt x="56" y="193"/>
                  </a:moveTo>
                  <a:cubicBezTo>
                    <a:pt x="28" y="161"/>
                    <a:pt x="0" y="129"/>
                    <a:pt x="8" y="97"/>
                  </a:cubicBezTo>
                  <a:cubicBezTo>
                    <a:pt x="16" y="65"/>
                    <a:pt x="71" y="2"/>
                    <a:pt x="104" y="1"/>
                  </a:cubicBezTo>
                  <a:cubicBezTo>
                    <a:pt x="137" y="0"/>
                    <a:pt x="197" y="57"/>
                    <a:pt x="208" y="89"/>
                  </a:cubicBezTo>
                  <a:cubicBezTo>
                    <a:pt x="219" y="121"/>
                    <a:pt x="176" y="171"/>
                    <a:pt x="168" y="193"/>
                  </a:cubicBezTo>
                </a:path>
              </a:pathLst>
            </a:custGeom>
            <a:noFill/>
            <a:ln w="9525">
              <a:solidFill>
                <a:srgbClr val="E400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A6F2B75-0695-404B-9A02-02D3CD6768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38D2A49-19D8-4C48-8284-39D7EC1F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78852" name="Slide Number Placeholder 5">
            <a:extLst>
              <a:ext uri="{FF2B5EF4-FFF2-40B4-BE49-F238E27FC236}">
                <a16:creationId xmlns:a16="http://schemas.microsoft.com/office/drawing/2014/main" id="{556E4F19-BC2F-3845-AA58-269839D2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D99877BE-7B17-F84E-82E2-E25155DAD6A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200"/>
          </a:p>
        </p:txBody>
      </p:sp>
      <p:sp>
        <p:nvSpPr>
          <p:cNvPr id="78853" name="Rectangle 2">
            <a:extLst>
              <a:ext uri="{FF2B5EF4-FFF2-40B4-BE49-F238E27FC236}">
                <a16:creationId xmlns:a16="http://schemas.microsoft.com/office/drawing/2014/main" id="{A2AC184A-819A-A34A-8254-149CA3FED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Transitive Closure on a 2D Mesh</a:t>
            </a:r>
          </a:p>
        </p:txBody>
      </p:sp>
      <p:sp>
        <p:nvSpPr>
          <p:cNvPr id="78854" name="Rectangle 3">
            <a:extLst>
              <a:ext uri="{FF2B5EF4-FFF2-40B4-BE49-F238E27FC236}">
                <a16:creationId xmlns:a16="http://schemas.microsoft.com/office/drawing/2014/main" id="{3B4662A4-E19F-8644-9FA6-CA7ED1A9F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8855" name="Rectangle 4">
            <a:extLst>
              <a:ext uri="{FF2B5EF4-FFF2-40B4-BE49-F238E27FC236}">
                <a16:creationId xmlns:a16="http://schemas.microsoft.com/office/drawing/2014/main" id="{77776403-8AD3-7048-AA96-57D59D218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8856" name="Rectangle 5">
            <a:extLst>
              <a:ext uri="{FF2B5EF4-FFF2-40B4-BE49-F238E27FC236}">
                <a16:creationId xmlns:a16="http://schemas.microsoft.com/office/drawing/2014/main" id="{AB6BC965-0EF8-0548-BC14-03E07071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8857" name="Rectangle 6">
            <a:extLst>
              <a:ext uri="{FF2B5EF4-FFF2-40B4-BE49-F238E27FC236}">
                <a16:creationId xmlns:a16="http://schemas.microsoft.com/office/drawing/2014/main" id="{A2D3FB2F-2255-104C-957F-C0CF470CE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8858" name="Rectangle 7">
            <a:extLst>
              <a:ext uri="{FF2B5EF4-FFF2-40B4-BE49-F238E27FC236}">
                <a16:creationId xmlns:a16="http://schemas.microsoft.com/office/drawing/2014/main" id="{332C7B77-7CEF-D640-823E-9A62554C2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8859" name="Rectangle 8">
            <a:extLst>
              <a:ext uri="{FF2B5EF4-FFF2-40B4-BE49-F238E27FC236}">
                <a16:creationId xmlns:a16="http://schemas.microsoft.com/office/drawing/2014/main" id="{170AEE28-3AA5-E549-BB56-FB73A465B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8860" name="Rectangle 9">
            <a:extLst>
              <a:ext uri="{FF2B5EF4-FFF2-40B4-BE49-F238E27FC236}">
                <a16:creationId xmlns:a16="http://schemas.microsoft.com/office/drawing/2014/main" id="{CEDE98A4-FBAB-504D-8289-1ECFF6484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8861" name="Rectangle 10">
            <a:extLst>
              <a:ext uri="{FF2B5EF4-FFF2-40B4-BE49-F238E27FC236}">
                <a16:creationId xmlns:a16="http://schemas.microsoft.com/office/drawing/2014/main" id="{52169F3E-0556-FC42-9DF6-88225CB91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8862" name="Rectangle 11">
            <a:extLst>
              <a:ext uri="{FF2B5EF4-FFF2-40B4-BE49-F238E27FC236}">
                <a16:creationId xmlns:a16="http://schemas.microsoft.com/office/drawing/2014/main" id="{AEB2E3A3-4301-6A44-BE9B-60BE7E805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8863" name="Text Box 12">
            <a:extLst>
              <a:ext uri="{FF2B5EF4-FFF2-40B4-BE49-F238E27FC236}">
                <a16:creationId xmlns:a16="http://schemas.microsoft.com/office/drawing/2014/main" id="{922B7DCD-EC22-4445-B9AD-CBA0DFF4D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5791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key to the algorithm is to ensure that each phase takes constant time; overall O(</a:t>
            </a:r>
            <a:r>
              <a:rPr lang="en-US" altLang="en-US" sz="2000" i="1"/>
              <a:t>n</a:t>
            </a:r>
            <a:r>
              <a:rPr lang="en-US" altLang="en-US" sz="2000"/>
              <a:t>) steps. This would be optimal on an </a:t>
            </a:r>
            <a:r>
              <a:rPr lang="en-US" altLang="en-US" sz="2000" i="1"/>
              <a:t>n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</a:t>
            </a:r>
            <a:r>
              <a:rPr lang="en-US" altLang="en-US" sz="2000" i="1"/>
              <a:t>n</a:t>
            </a:r>
            <a:r>
              <a:rPr lang="en-US" altLang="en-US" sz="2000"/>
              <a:t> mesh because the best sequential algorithm needs O(</a:t>
            </a:r>
            <a:r>
              <a:rPr lang="en-US" altLang="en-US" sz="2000" i="1"/>
              <a:t>n</a:t>
            </a:r>
            <a:r>
              <a:rPr lang="en-US" altLang="en-US" sz="2000" baseline="30000"/>
              <a:t>3</a:t>
            </a:r>
            <a:r>
              <a:rPr lang="en-US" altLang="en-US" sz="2000"/>
              <a:t>) time.</a:t>
            </a:r>
          </a:p>
        </p:txBody>
      </p:sp>
      <p:grpSp>
        <p:nvGrpSpPr>
          <p:cNvPr id="78864" name="Group 13">
            <a:extLst>
              <a:ext uri="{FF2B5EF4-FFF2-40B4-BE49-F238E27FC236}">
                <a16:creationId xmlns:a16="http://schemas.microsoft.com/office/drawing/2014/main" id="{032CEF54-1D5F-3A4A-94C9-FFA3127B65DB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762000"/>
            <a:ext cx="6019800" cy="3962400"/>
            <a:chOff x="2592" y="1104"/>
            <a:chExt cx="2736" cy="1728"/>
          </a:xfrm>
        </p:grpSpPr>
        <p:graphicFrame>
          <p:nvGraphicFramePr>
            <p:cNvPr id="78868" name="Object 14">
              <a:extLst>
                <a:ext uri="{FF2B5EF4-FFF2-40B4-BE49-F238E27FC236}">
                  <a16:creationId xmlns:a16="http://schemas.microsoft.com/office/drawing/2014/main" id="{3E7830BF-F467-7C40-981F-43C1E2D9D1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92" y="1104"/>
            <a:ext cx="2646" cy="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70" r:id="rId3" imgW="4025900" imgH="2514600" progId="MSDraw.Drawing.8.2">
                    <p:embed/>
                  </p:oleObj>
                </mc:Choice>
                <mc:Fallback>
                  <p:oleObj r:id="rId3" imgW="4025900" imgH="2514600" progId="MSDraw.Drawing.8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1104"/>
                          <a:ext cx="2646" cy="1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869" name="Rectangle 15">
              <a:extLst>
                <a:ext uri="{FF2B5EF4-FFF2-40B4-BE49-F238E27FC236}">
                  <a16:creationId xmlns:a16="http://schemas.microsoft.com/office/drawing/2014/main" id="{69E4FA20-5E76-E34A-8881-CA8FF1DA8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104"/>
              <a:ext cx="1248" cy="17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78865" name="Text Box 16">
            <a:extLst>
              <a:ext uri="{FF2B5EF4-FFF2-40B4-BE49-F238E27FC236}">
                <a16:creationId xmlns:a16="http://schemas.microsoft.com/office/drawing/2014/main" id="{FEC72D04-6C4D-1448-8D0D-057C7204C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495800"/>
            <a:ext cx="24384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Graph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with adjacency matrix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endParaRPr lang="en-US" altLang="en-US" sz="2000" i="1"/>
          </a:p>
        </p:txBody>
      </p:sp>
      <p:graphicFrame>
        <p:nvGraphicFramePr>
          <p:cNvPr id="78866" name="Object 21">
            <a:extLst>
              <a:ext uri="{FF2B5EF4-FFF2-40B4-BE49-F238E27FC236}">
                <a16:creationId xmlns:a16="http://schemas.microsoft.com/office/drawing/2014/main" id="{A05645B4-0722-C944-BEE8-F7D6B38B23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362200"/>
          <a:ext cx="5867400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1" r:id="rId5" imgW="3530600" imgH="2070100" progId="MSDraw.Drawing.8.2">
                  <p:embed/>
                </p:oleObj>
              </mc:Choice>
              <mc:Fallback>
                <p:oleObj r:id="rId5" imgW="3530600" imgH="2070100" progId="MSDraw.Drawing.8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62200"/>
                        <a:ext cx="5867400" cy="343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7" name="Text Box 23">
            <a:extLst>
              <a:ext uri="{FF2B5EF4-FFF2-40B4-BE49-F238E27FC236}">
                <a16:creationId xmlns:a16="http://schemas.microsoft.com/office/drawing/2014/main" id="{DA5C3F8D-D444-8141-A4AB-182FF4884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64770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11.16   </a:t>
            </a:r>
            <a:r>
              <a:rPr lang="en-US" altLang="en-US" sz="2000"/>
              <a:t>Transitive closure algorithm on a 2D mesh.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>
            <a:extLst>
              <a:ext uri="{FF2B5EF4-FFF2-40B4-BE49-F238E27FC236}">
                <a16:creationId xmlns:a16="http://schemas.microsoft.com/office/drawing/2014/main" id="{D67547D8-728B-884C-8AB0-594675079D8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31C80911-67DE-7647-81E0-2135B4E6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79876" name="Slide Number Placeholder 5">
            <a:extLst>
              <a:ext uri="{FF2B5EF4-FFF2-40B4-BE49-F238E27FC236}">
                <a16:creationId xmlns:a16="http://schemas.microsoft.com/office/drawing/2014/main" id="{477BA960-1068-094F-B53F-9C61BF81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893E725E-0495-1642-9548-507381C3D36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00"/>
          </a:p>
        </p:txBody>
      </p:sp>
      <p:sp>
        <p:nvSpPr>
          <p:cNvPr id="79877" name="Rectangle 2">
            <a:extLst>
              <a:ext uri="{FF2B5EF4-FFF2-40B4-BE49-F238E27FC236}">
                <a16:creationId xmlns:a16="http://schemas.microsoft.com/office/drawing/2014/main" id="{F199731B-00F4-E44A-93A2-6A4C9BF3A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Elimination of Broadcasting via Retiming</a:t>
            </a:r>
          </a:p>
        </p:txBody>
      </p:sp>
      <p:sp>
        <p:nvSpPr>
          <p:cNvPr id="79878" name="Rectangle 3">
            <a:extLst>
              <a:ext uri="{FF2B5EF4-FFF2-40B4-BE49-F238E27FC236}">
                <a16:creationId xmlns:a16="http://schemas.microsoft.com/office/drawing/2014/main" id="{2C7DEC0E-3355-114A-A0B2-7974D09A5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9879" name="Rectangle 4">
            <a:extLst>
              <a:ext uri="{FF2B5EF4-FFF2-40B4-BE49-F238E27FC236}">
                <a16:creationId xmlns:a16="http://schemas.microsoft.com/office/drawing/2014/main" id="{11D80A17-8508-984B-862A-4FD2C6047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9880" name="Rectangle 5">
            <a:extLst>
              <a:ext uri="{FF2B5EF4-FFF2-40B4-BE49-F238E27FC236}">
                <a16:creationId xmlns:a16="http://schemas.microsoft.com/office/drawing/2014/main" id="{DB91352D-F58E-3142-9686-C4FE548E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9881" name="Rectangle 6">
            <a:extLst>
              <a:ext uri="{FF2B5EF4-FFF2-40B4-BE49-F238E27FC236}">
                <a16:creationId xmlns:a16="http://schemas.microsoft.com/office/drawing/2014/main" id="{217D6160-8148-6D4C-BDDF-B2CCA5260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9882" name="Rectangle 7">
            <a:extLst>
              <a:ext uri="{FF2B5EF4-FFF2-40B4-BE49-F238E27FC236}">
                <a16:creationId xmlns:a16="http://schemas.microsoft.com/office/drawing/2014/main" id="{431CE02C-1398-5648-B84B-C08462620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9883" name="Rectangle 8">
            <a:extLst>
              <a:ext uri="{FF2B5EF4-FFF2-40B4-BE49-F238E27FC236}">
                <a16:creationId xmlns:a16="http://schemas.microsoft.com/office/drawing/2014/main" id="{F44CCA66-ADB3-984E-9FA5-B074BEF08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9884" name="Rectangle 9">
            <a:extLst>
              <a:ext uri="{FF2B5EF4-FFF2-40B4-BE49-F238E27FC236}">
                <a16:creationId xmlns:a16="http://schemas.microsoft.com/office/drawing/2014/main" id="{3C5D1A8C-2C60-E045-8BD3-C0D14BAF3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9885" name="Rectangle 10">
            <a:extLst>
              <a:ext uri="{FF2B5EF4-FFF2-40B4-BE49-F238E27FC236}">
                <a16:creationId xmlns:a16="http://schemas.microsoft.com/office/drawing/2014/main" id="{54906766-FAA9-1E42-9FE9-B7B133A00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9886" name="Rectangle 11">
            <a:extLst>
              <a:ext uri="{FF2B5EF4-FFF2-40B4-BE49-F238E27FC236}">
                <a16:creationId xmlns:a16="http://schemas.microsoft.com/office/drawing/2014/main" id="{AB4C402D-C980-6D4D-8190-F4F0B49A3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9887" name="Text Box 18">
            <a:extLst>
              <a:ext uri="{FF2B5EF4-FFF2-40B4-BE49-F238E27FC236}">
                <a16:creationId xmlns:a16="http://schemas.microsoft.com/office/drawing/2014/main" id="{976FFB0F-086B-B041-AB8D-B8E9120B0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83058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Example of systolic retiming by delaying the inputs to C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and advancing the outputs from C</a:t>
            </a:r>
            <a:r>
              <a:rPr lang="en-US" altLang="en-US" sz="20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by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units [Fig. 12.8 in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Computer Arithmetic: Algorithms and Hardware Designs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, by Parhami, Oxford, 2000] </a:t>
            </a:r>
          </a:p>
        </p:txBody>
      </p:sp>
      <p:sp>
        <p:nvSpPr>
          <p:cNvPr id="79888" name="Rectangle 20">
            <a:extLst>
              <a:ext uri="{FF2B5EF4-FFF2-40B4-BE49-F238E27FC236}">
                <a16:creationId xmlns:a16="http://schemas.microsoft.com/office/drawing/2014/main" id="{F0F8C246-39FF-BD48-9EB0-542DB7573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79889" name="Object 19">
            <a:extLst>
              <a:ext uri="{FF2B5EF4-FFF2-40B4-BE49-F238E27FC236}">
                <a16:creationId xmlns:a16="http://schemas.microsoft.com/office/drawing/2014/main" id="{449685AA-073B-5842-80B8-C800E12550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838200"/>
          <a:ext cx="7467600" cy="300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7" r:id="rId3" imgW="4318000" imgH="1739900" progId="MSDraw.Drawing.8.2">
                  <p:embed/>
                </p:oleObj>
              </mc:Choice>
              <mc:Fallback>
                <p:oleObj r:id="rId3" imgW="4318000" imgH="1739900" progId="MSDraw.Drawing.8.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38200"/>
                        <a:ext cx="7467600" cy="300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890" name="Group 48">
            <a:extLst>
              <a:ext uri="{FF2B5EF4-FFF2-40B4-BE49-F238E27FC236}">
                <a16:creationId xmlns:a16="http://schemas.microsoft.com/office/drawing/2014/main" id="{577DD28B-50A5-AB4F-901E-40E279DA22ED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5105400"/>
            <a:ext cx="5943600" cy="838200"/>
            <a:chOff x="1008" y="3216"/>
            <a:chExt cx="3744" cy="528"/>
          </a:xfrm>
        </p:grpSpPr>
        <p:sp>
          <p:nvSpPr>
            <p:cNvPr id="79903" name="Oval 21">
              <a:extLst>
                <a:ext uri="{FF2B5EF4-FFF2-40B4-BE49-F238E27FC236}">
                  <a16:creationId xmlns:a16="http://schemas.microsoft.com/office/drawing/2014/main" id="{8AC0050F-201E-674E-BF4C-A239B4F37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360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79904" name="Line 22">
              <a:extLst>
                <a:ext uri="{FF2B5EF4-FFF2-40B4-BE49-F238E27FC236}">
                  <a16:creationId xmlns:a16="http://schemas.microsoft.com/office/drawing/2014/main" id="{794B5975-600D-9947-981C-AA9BCCC0A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5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Oval 23">
              <a:extLst>
                <a:ext uri="{FF2B5EF4-FFF2-40B4-BE49-F238E27FC236}">
                  <a16:creationId xmlns:a16="http://schemas.microsoft.com/office/drawing/2014/main" id="{1AF4863E-F389-3845-9723-22BB2B066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360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79906" name="Line 24">
              <a:extLst>
                <a:ext uri="{FF2B5EF4-FFF2-40B4-BE49-F238E27FC236}">
                  <a16:creationId xmlns:a16="http://schemas.microsoft.com/office/drawing/2014/main" id="{1ED4E0DC-5BA0-AE46-9294-AC92B6388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5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Oval 25">
              <a:extLst>
                <a:ext uri="{FF2B5EF4-FFF2-40B4-BE49-F238E27FC236}">
                  <a16:creationId xmlns:a16="http://schemas.microsoft.com/office/drawing/2014/main" id="{E3268C29-0742-434E-BDC8-6F8CEE20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360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79908" name="Line 26">
              <a:extLst>
                <a:ext uri="{FF2B5EF4-FFF2-40B4-BE49-F238E27FC236}">
                  <a16:creationId xmlns:a16="http://schemas.microsoft.com/office/drawing/2014/main" id="{A648F84B-5B7A-AF46-81A9-EBA9DBF3C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5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9" name="Oval 27">
              <a:extLst>
                <a:ext uri="{FF2B5EF4-FFF2-40B4-BE49-F238E27FC236}">
                  <a16:creationId xmlns:a16="http://schemas.microsoft.com/office/drawing/2014/main" id="{EA7E97B8-8F0E-CE47-8CCA-3A74ABD5C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360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79910" name="Oval 29">
              <a:extLst>
                <a:ext uri="{FF2B5EF4-FFF2-40B4-BE49-F238E27FC236}">
                  <a16:creationId xmlns:a16="http://schemas.microsoft.com/office/drawing/2014/main" id="{8E635D83-8BE8-B246-998C-40BAAD599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360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79911" name="Line 30">
              <a:extLst>
                <a:ext uri="{FF2B5EF4-FFF2-40B4-BE49-F238E27FC236}">
                  <a16:creationId xmlns:a16="http://schemas.microsoft.com/office/drawing/2014/main" id="{230A1EAB-F176-D242-908C-BD45A8DC5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5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2" name="Line 31">
              <a:extLst>
                <a:ext uri="{FF2B5EF4-FFF2-40B4-BE49-F238E27FC236}">
                  <a16:creationId xmlns:a16="http://schemas.microsoft.com/office/drawing/2014/main" id="{86B6ADF2-BE2E-EF4C-AC22-A808BF28B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216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3" name="Text Box 32">
              <a:extLst>
                <a:ext uri="{FF2B5EF4-FFF2-40B4-BE49-F238E27FC236}">
                  <a16:creationId xmlns:a16="http://schemas.microsoft.com/office/drawing/2014/main" id="{A7497FAA-B2DE-4E4E-B670-9A8EF30A8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2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</a:t>
              </a:r>
            </a:p>
          </p:txBody>
        </p:sp>
        <p:sp>
          <p:nvSpPr>
            <p:cNvPr id="79914" name="Text Box 33">
              <a:extLst>
                <a:ext uri="{FF2B5EF4-FFF2-40B4-BE49-F238E27FC236}">
                  <a16:creationId xmlns:a16="http://schemas.microsoft.com/office/drawing/2014/main" id="{F3FD93BB-7BCB-0B4F-A200-57FB599B3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2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</a:t>
              </a:r>
            </a:p>
          </p:txBody>
        </p:sp>
        <p:sp>
          <p:nvSpPr>
            <p:cNvPr id="79915" name="Text Box 34">
              <a:extLst>
                <a:ext uri="{FF2B5EF4-FFF2-40B4-BE49-F238E27FC236}">
                  <a16:creationId xmlns:a16="http://schemas.microsoft.com/office/drawing/2014/main" id="{7AFF91B9-D8CF-BE4A-9AB1-4F78BC090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2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</a:t>
              </a:r>
            </a:p>
          </p:txBody>
        </p:sp>
        <p:sp>
          <p:nvSpPr>
            <p:cNvPr id="79916" name="Text Box 35">
              <a:extLst>
                <a:ext uri="{FF2B5EF4-FFF2-40B4-BE49-F238E27FC236}">
                  <a16:creationId xmlns:a16="http://schemas.microsoft.com/office/drawing/2014/main" id="{68E7D85B-3BEB-CF4B-83A4-1C699D5D1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326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</a:t>
              </a:r>
            </a:p>
          </p:txBody>
        </p:sp>
      </p:grpSp>
      <p:grpSp>
        <p:nvGrpSpPr>
          <p:cNvPr id="79891" name="Group 41">
            <a:extLst>
              <a:ext uri="{FF2B5EF4-FFF2-40B4-BE49-F238E27FC236}">
                <a16:creationId xmlns:a16="http://schemas.microsoft.com/office/drawing/2014/main" id="{146D7C7C-8368-A540-98F8-60B5F440820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257800"/>
            <a:ext cx="325438" cy="701675"/>
            <a:chOff x="1392" y="3312"/>
            <a:chExt cx="205" cy="442"/>
          </a:xfrm>
        </p:grpSpPr>
        <p:sp>
          <p:nvSpPr>
            <p:cNvPr id="79901" name="Line 36">
              <a:extLst>
                <a:ext uri="{FF2B5EF4-FFF2-40B4-BE49-F238E27FC236}">
                  <a16:creationId xmlns:a16="http://schemas.microsoft.com/office/drawing/2014/main" id="{0561A555-B52B-A84C-ABE5-44C9A62FA8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3312"/>
              <a:ext cx="144" cy="144"/>
            </a:xfrm>
            <a:prstGeom prst="line">
              <a:avLst/>
            </a:prstGeom>
            <a:noFill/>
            <a:ln w="19050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2" name="Text Box 37">
              <a:extLst>
                <a:ext uri="{FF2B5EF4-FFF2-40B4-BE49-F238E27FC236}">
                  <a16:creationId xmlns:a16="http://schemas.microsoft.com/office/drawing/2014/main" id="{45EF5C24-788C-0C43-B31A-B87BD3640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50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1</a:t>
              </a:r>
            </a:p>
          </p:txBody>
        </p:sp>
      </p:grpSp>
      <p:grpSp>
        <p:nvGrpSpPr>
          <p:cNvPr id="79892" name="Group 40">
            <a:extLst>
              <a:ext uri="{FF2B5EF4-FFF2-40B4-BE49-F238E27FC236}">
                <a16:creationId xmlns:a16="http://schemas.microsoft.com/office/drawing/2014/main" id="{FDE4C68B-7DC8-6449-BAC9-1C04A8AEF270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257800"/>
            <a:ext cx="325438" cy="701675"/>
            <a:chOff x="2304" y="3312"/>
            <a:chExt cx="205" cy="442"/>
          </a:xfrm>
        </p:grpSpPr>
        <p:sp>
          <p:nvSpPr>
            <p:cNvPr id="79899" name="Text Box 38">
              <a:extLst>
                <a:ext uri="{FF2B5EF4-FFF2-40B4-BE49-F238E27FC236}">
                  <a16:creationId xmlns:a16="http://schemas.microsoft.com/office/drawing/2014/main" id="{2AC652E1-AD83-7B42-80C0-C29BA7ED7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50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1</a:t>
              </a:r>
            </a:p>
          </p:txBody>
        </p:sp>
        <p:sp>
          <p:nvSpPr>
            <p:cNvPr id="79900" name="Line 39">
              <a:extLst>
                <a:ext uri="{FF2B5EF4-FFF2-40B4-BE49-F238E27FC236}">
                  <a16:creationId xmlns:a16="http://schemas.microsoft.com/office/drawing/2014/main" id="{CC88D1DE-AF2B-6D46-916F-3F72316DFB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3312"/>
              <a:ext cx="144" cy="144"/>
            </a:xfrm>
            <a:prstGeom prst="line">
              <a:avLst/>
            </a:prstGeom>
            <a:noFill/>
            <a:ln w="19050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893" name="Group 42">
            <a:extLst>
              <a:ext uri="{FF2B5EF4-FFF2-40B4-BE49-F238E27FC236}">
                <a16:creationId xmlns:a16="http://schemas.microsoft.com/office/drawing/2014/main" id="{82A1E64F-ADF7-E549-9763-2299F3F55ADD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257800"/>
            <a:ext cx="325438" cy="701675"/>
            <a:chOff x="2304" y="3312"/>
            <a:chExt cx="205" cy="442"/>
          </a:xfrm>
        </p:grpSpPr>
        <p:sp>
          <p:nvSpPr>
            <p:cNvPr id="79897" name="Text Box 43">
              <a:extLst>
                <a:ext uri="{FF2B5EF4-FFF2-40B4-BE49-F238E27FC236}">
                  <a16:creationId xmlns:a16="http://schemas.microsoft.com/office/drawing/2014/main" id="{97142390-C9D9-8D4B-AB53-B9FD7A6D5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50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1</a:t>
              </a:r>
            </a:p>
          </p:txBody>
        </p:sp>
        <p:sp>
          <p:nvSpPr>
            <p:cNvPr id="79898" name="Line 44">
              <a:extLst>
                <a:ext uri="{FF2B5EF4-FFF2-40B4-BE49-F238E27FC236}">
                  <a16:creationId xmlns:a16="http://schemas.microsoft.com/office/drawing/2014/main" id="{ABF39C50-BA16-7949-8139-94DAAA75D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3312"/>
              <a:ext cx="144" cy="144"/>
            </a:xfrm>
            <a:prstGeom prst="line">
              <a:avLst/>
            </a:prstGeom>
            <a:noFill/>
            <a:ln w="19050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894" name="Group 45">
            <a:extLst>
              <a:ext uri="{FF2B5EF4-FFF2-40B4-BE49-F238E27FC236}">
                <a16:creationId xmlns:a16="http://schemas.microsoft.com/office/drawing/2014/main" id="{2AAF0037-48D5-D742-BA3D-F3D82397B869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5257800"/>
            <a:ext cx="325438" cy="701675"/>
            <a:chOff x="2304" y="3312"/>
            <a:chExt cx="205" cy="442"/>
          </a:xfrm>
        </p:grpSpPr>
        <p:sp>
          <p:nvSpPr>
            <p:cNvPr id="79895" name="Text Box 46">
              <a:extLst>
                <a:ext uri="{FF2B5EF4-FFF2-40B4-BE49-F238E27FC236}">
                  <a16:creationId xmlns:a16="http://schemas.microsoft.com/office/drawing/2014/main" id="{65AAA612-6EE6-E44B-9573-162FE19CE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50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1</a:t>
              </a:r>
            </a:p>
          </p:txBody>
        </p:sp>
        <p:sp>
          <p:nvSpPr>
            <p:cNvPr id="79896" name="Line 47">
              <a:extLst>
                <a:ext uri="{FF2B5EF4-FFF2-40B4-BE49-F238E27FC236}">
                  <a16:creationId xmlns:a16="http://schemas.microsoft.com/office/drawing/2014/main" id="{D5199E3F-25A8-5C44-B8C7-BA3AA136A4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3312"/>
              <a:ext cx="144" cy="144"/>
            </a:xfrm>
            <a:prstGeom prst="line">
              <a:avLst/>
            </a:prstGeom>
            <a:noFill/>
            <a:ln w="19050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991E2F1-6BB2-5540-9313-E006F2EFE2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CBF797-5484-784B-9BF5-089CA7AE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80900" name="Slide Number Placeholder 5">
            <a:extLst>
              <a:ext uri="{FF2B5EF4-FFF2-40B4-BE49-F238E27FC236}">
                <a16:creationId xmlns:a16="http://schemas.microsoft.com/office/drawing/2014/main" id="{5E502504-BF43-1B45-83AB-1A661543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2836EFCC-86A8-9242-AB31-3FBD1EA6CF92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200"/>
          </a:p>
        </p:txBody>
      </p:sp>
      <p:sp>
        <p:nvSpPr>
          <p:cNvPr id="80901" name="Rectangle 2">
            <a:extLst>
              <a:ext uri="{FF2B5EF4-FFF2-40B4-BE49-F238E27FC236}">
                <a16:creationId xmlns:a16="http://schemas.microsoft.com/office/drawing/2014/main" id="{F2A06CF4-C79D-8646-B606-32AA7DD48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z="3200"/>
              <a:t>Systolic Retiming for Transitive Closure</a:t>
            </a:r>
          </a:p>
        </p:txBody>
      </p:sp>
      <p:sp>
        <p:nvSpPr>
          <p:cNvPr id="80902" name="Rectangle 3">
            <a:extLst>
              <a:ext uri="{FF2B5EF4-FFF2-40B4-BE49-F238E27FC236}">
                <a16:creationId xmlns:a16="http://schemas.microsoft.com/office/drawing/2014/main" id="{BA847905-245C-2A4E-8044-E910D37FE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0903" name="Rectangle 4">
            <a:extLst>
              <a:ext uri="{FF2B5EF4-FFF2-40B4-BE49-F238E27FC236}">
                <a16:creationId xmlns:a16="http://schemas.microsoft.com/office/drawing/2014/main" id="{FDDBA974-0809-A445-A7A2-1266943AB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0904" name="Rectangle 5">
            <a:extLst>
              <a:ext uri="{FF2B5EF4-FFF2-40B4-BE49-F238E27FC236}">
                <a16:creationId xmlns:a16="http://schemas.microsoft.com/office/drawing/2014/main" id="{75C125BC-77A5-DC4C-B990-D59FC4FD6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0905" name="Rectangle 7">
            <a:extLst>
              <a:ext uri="{FF2B5EF4-FFF2-40B4-BE49-F238E27FC236}">
                <a16:creationId xmlns:a16="http://schemas.microsoft.com/office/drawing/2014/main" id="{FCCE3F4D-8D72-C842-8DF7-648AFD409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0906" name="Rectangle 8">
            <a:extLst>
              <a:ext uri="{FF2B5EF4-FFF2-40B4-BE49-F238E27FC236}">
                <a16:creationId xmlns:a16="http://schemas.microsoft.com/office/drawing/2014/main" id="{91D3D189-6103-1541-9004-8E59F9539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0907" name="Rectangle 9">
            <a:extLst>
              <a:ext uri="{FF2B5EF4-FFF2-40B4-BE49-F238E27FC236}">
                <a16:creationId xmlns:a16="http://schemas.microsoft.com/office/drawing/2014/main" id="{7E77589D-EC51-2C49-A8FE-3A0417CCD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0908" name="Rectangle 10">
            <a:extLst>
              <a:ext uri="{FF2B5EF4-FFF2-40B4-BE49-F238E27FC236}">
                <a16:creationId xmlns:a16="http://schemas.microsoft.com/office/drawing/2014/main" id="{8D62E1D1-2E55-3746-BBB4-C0608A571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0909" name="Rectangle 11">
            <a:extLst>
              <a:ext uri="{FF2B5EF4-FFF2-40B4-BE49-F238E27FC236}">
                <a16:creationId xmlns:a16="http://schemas.microsoft.com/office/drawing/2014/main" id="{42CA758B-7DDC-C44F-9380-1E4944D57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9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0910" name="Text Box 12">
            <a:extLst>
              <a:ext uri="{FF2B5EF4-FFF2-40B4-BE49-F238E27FC236}">
                <a16:creationId xmlns:a16="http://schemas.microsoft.com/office/drawing/2014/main" id="{53A0FBF4-3975-AD49-A1BE-37C2134DD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91000"/>
            <a:ext cx="1752600" cy="16160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11.17    </a:t>
            </a:r>
            <a:r>
              <a:rPr lang="en-US" altLang="en-US" sz="2000"/>
              <a:t>Systolic retiming to eliminate broadcasting.</a:t>
            </a:r>
          </a:p>
        </p:txBody>
      </p:sp>
      <p:sp>
        <p:nvSpPr>
          <p:cNvPr id="80911" name="Rectangle 13">
            <a:extLst>
              <a:ext uri="{FF2B5EF4-FFF2-40B4-BE49-F238E27FC236}">
                <a16:creationId xmlns:a16="http://schemas.microsoft.com/office/drawing/2014/main" id="{9BC8E839-5CD0-F448-9A2F-256B18F29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0912" name="Rectangle 43">
            <a:extLst>
              <a:ext uri="{FF2B5EF4-FFF2-40B4-BE49-F238E27FC236}">
                <a16:creationId xmlns:a16="http://schemas.microsoft.com/office/drawing/2014/main" id="{F0A0B631-FFE5-AB49-BD8F-1FA6AEB76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80913" name="Object 42">
            <a:extLst>
              <a:ext uri="{FF2B5EF4-FFF2-40B4-BE49-F238E27FC236}">
                <a16:creationId xmlns:a16="http://schemas.microsoft.com/office/drawing/2014/main" id="{2F601338-BCD5-7641-87E8-C6EC30AC89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600200"/>
          <a:ext cx="7086600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5" r:id="rId3" imgW="4686300" imgH="3048000" progId="MSDraw.Drawing.8.2">
                  <p:embed/>
                </p:oleObj>
              </mc:Choice>
              <mc:Fallback>
                <p:oleObj r:id="rId3" imgW="4686300" imgH="3048000" progId="MSDraw.Drawing.8.2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00200"/>
                        <a:ext cx="7086600" cy="452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4" name="Text Box 44">
            <a:extLst>
              <a:ext uri="{FF2B5EF4-FFF2-40B4-BE49-F238E27FC236}">
                <a16:creationId xmlns:a16="http://schemas.microsoft.com/office/drawing/2014/main" id="{9A9A809F-E5FA-DB40-BCBF-1C8A0E55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Add 2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2 = 6 units of delay to edges crossing cut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Move 6 units of delay from inputs to outputs of node (0, 0)</a:t>
            </a:r>
            <a:r>
              <a:rPr lang="en-US" altLang="en-US" sz="20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9EE19FC-3A73-BF42-9D1D-66ACC3BBA3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80CFB2E-EA1F-734F-9116-FF039B99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81924" name="Slide Number Placeholder 5">
            <a:extLst>
              <a:ext uri="{FF2B5EF4-FFF2-40B4-BE49-F238E27FC236}">
                <a16:creationId xmlns:a16="http://schemas.microsoft.com/office/drawing/2014/main" id="{09B626A1-3967-2E47-AAF3-B020F069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09253CB3-7000-144A-9460-369E62FFD4F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200"/>
          </a:p>
        </p:txBody>
      </p:sp>
      <p:sp>
        <p:nvSpPr>
          <p:cNvPr id="81925" name="Rectangle 2">
            <a:extLst>
              <a:ext uri="{FF2B5EF4-FFF2-40B4-BE49-F238E27FC236}">
                <a16:creationId xmlns:a16="http://schemas.microsoft.com/office/drawing/2014/main" id="{2D5FDDD1-1213-C847-B816-AC8508C86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85800"/>
          </a:xfrm>
        </p:spPr>
        <p:txBody>
          <a:bodyPr/>
          <a:lstStyle/>
          <a:p>
            <a:pPr eaLnBrk="1" hangingPunct="1"/>
            <a:r>
              <a:rPr lang="en-US" altLang="en-US" sz="3600"/>
              <a:t>11.6  Image Processing Algorithms</a:t>
            </a:r>
          </a:p>
        </p:txBody>
      </p:sp>
      <p:sp>
        <p:nvSpPr>
          <p:cNvPr id="81926" name="Rectangle 4">
            <a:extLst>
              <a:ext uri="{FF2B5EF4-FFF2-40B4-BE49-F238E27FC236}">
                <a16:creationId xmlns:a16="http://schemas.microsoft.com/office/drawing/2014/main" id="{C652D7AA-5F0D-2B41-9440-4BA32EB00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1927" name="Text Box 11">
            <a:extLst>
              <a:ext uri="{FF2B5EF4-FFF2-40B4-BE49-F238E27FC236}">
                <a16:creationId xmlns:a16="http://schemas.microsoft.com/office/drawing/2014/main" id="{C0229AAF-3F60-AD42-A638-F084D90A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05400"/>
            <a:ext cx="3733800" cy="10064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reason for considering diagonally adjacent pixels parts of the same component.</a:t>
            </a:r>
          </a:p>
        </p:txBody>
      </p:sp>
      <p:sp>
        <p:nvSpPr>
          <p:cNvPr id="81928" name="Text Box 14">
            <a:extLst>
              <a:ext uri="{FF2B5EF4-FFF2-40B4-BE49-F238E27FC236}">
                <a16:creationId xmlns:a16="http://schemas.microsoft.com/office/drawing/2014/main" id="{C98F3428-A2DB-0B4A-9CB3-24CCAE2D7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Labeling connected components in a binary image (matrix of pixels)</a:t>
            </a:r>
            <a:endParaRPr lang="en-US" altLang="en-US" sz="20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1929" name="Rectangle 16">
            <a:extLst>
              <a:ext uri="{FF2B5EF4-FFF2-40B4-BE49-F238E27FC236}">
                <a16:creationId xmlns:a16="http://schemas.microsoft.com/office/drawing/2014/main" id="{1BAE84E1-C157-FB40-A3FE-2F0885B8F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81930" name="Object 15">
            <a:extLst>
              <a:ext uri="{FF2B5EF4-FFF2-40B4-BE49-F238E27FC236}">
                <a16:creationId xmlns:a16="http://schemas.microsoft.com/office/drawing/2014/main" id="{C0EB9653-AF04-2042-87C7-1522139493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295400"/>
          <a:ext cx="4114800" cy="378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5" r:id="rId3" imgW="2654300" imgH="2451100" progId="MSDraw.Drawing.8.2">
                  <p:embed/>
                </p:oleObj>
              </mc:Choice>
              <mc:Fallback>
                <p:oleObj r:id="rId3" imgW="2654300" imgH="2451100" progId="MSDraw.Drawing.8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4114800" cy="378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1" name="Rectangle 18">
            <a:extLst>
              <a:ext uri="{FF2B5EF4-FFF2-40B4-BE49-F238E27FC236}">
                <a16:creationId xmlns:a16="http://schemas.microsoft.com/office/drawing/2014/main" id="{250ABEE5-4ED9-D540-979E-D393B8BD2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81932" name="Group 20">
            <a:extLst>
              <a:ext uri="{FF2B5EF4-FFF2-40B4-BE49-F238E27FC236}">
                <a16:creationId xmlns:a16="http://schemas.microsoft.com/office/drawing/2014/main" id="{AB3189B6-4391-E64C-8D90-1C8F125DB2D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295400"/>
            <a:ext cx="4114800" cy="4816475"/>
            <a:chOff x="2976" y="816"/>
            <a:chExt cx="2592" cy="3034"/>
          </a:xfrm>
        </p:grpSpPr>
        <p:graphicFrame>
          <p:nvGraphicFramePr>
            <p:cNvPr id="81933" name="Object 17">
              <a:extLst>
                <a:ext uri="{FF2B5EF4-FFF2-40B4-BE49-F238E27FC236}">
                  <a16:creationId xmlns:a16="http://schemas.microsoft.com/office/drawing/2014/main" id="{B4ECD7BA-A092-694D-8B01-9E8C932342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76" y="816"/>
            <a:ext cx="2592" cy="2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6" r:id="rId5" imgW="2654300" imgH="2451100" progId="MSDraw.Drawing.8.2">
                    <p:embed/>
                  </p:oleObj>
                </mc:Choice>
                <mc:Fallback>
                  <p:oleObj r:id="rId5" imgW="2654300" imgH="2451100" progId="MSDraw.Drawing.8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592" cy="2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34" name="Text Box 19">
              <a:extLst>
                <a:ext uri="{FF2B5EF4-FFF2-40B4-BE49-F238E27FC236}">
                  <a16:creationId xmlns:a16="http://schemas.microsoft.com/office/drawing/2014/main" id="{B921D586-3659-174D-A2F2-883AD0A15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216"/>
              <a:ext cx="2496" cy="634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Worst-case component showing that a naïve “propagation” algorithm may require O(</a:t>
              </a:r>
              <a:r>
                <a:rPr lang="en-US" altLang="en-US" sz="2000" i="1"/>
                <a:t>p</a:t>
              </a:r>
              <a:r>
                <a:rPr lang="en-US" altLang="en-US" sz="2000"/>
                <a:t>) time.</a:t>
              </a:r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80C826B-9A25-9842-9512-E1E4F7CE288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3D16972-C1BE-CA45-BC88-E2217F26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82948" name="Slide Number Placeholder 5">
            <a:extLst>
              <a:ext uri="{FF2B5EF4-FFF2-40B4-BE49-F238E27FC236}">
                <a16:creationId xmlns:a16="http://schemas.microsoft.com/office/drawing/2014/main" id="{7AB0FD50-91E1-474F-AC27-46EA4BF1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9AC0D586-3E18-1E45-82EA-3B92D8387084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200"/>
          </a:p>
        </p:txBody>
      </p:sp>
      <p:sp>
        <p:nvSpPr>
          <p:cNvPr id="82949" name="Rectangle 2">
            <a:extLst>
              <a:ext uri="{FF2B5EF4-FFF2-40B4-BE49-F238E27FC236}">
                <a16:creationId xmlns:a16="http://schemas.microsoft.com/office/drawing/2014/main" id="{B9251C7B-2FC3-234F-AC3D-EA10B0DF5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Recursive Component Labeling on a 2D Mesh</a:t>
            </a:r>
          </a:p>
        </p:txBody>
      </p:sp>
      <p:sp>
        <p:nvSpPr>
          <p:cNvPr id="82950" name="Rectangle 3">
            <a:extLst>
              <a:ext uri="{FF2B5EF4-FFF2-40B4-BE49-F238E27FC236}">
                <a16:creationId xmlns:a16="http://schemas.microsoft.com/office/drawing/2014/main" id="{A7E79757-06E9-C942-8E23-F3544A199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2951" name="Rectangle 33">
            <a:extLst>
              <a:ext uri="{FF2B5EF4-FFF2-40B4-BE49-F238E27FC236}">
                <a16:creationId xmlns:a16="http://schemas.microsoft.com/office/drawing/2014/main" id="{89E2C4DD-1C8E-6B49-8D2B-28D74295B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82952" name="Object 32">
            <a:extLst>
              <a:ext uri="{FF2B5EF4-FFF2-40B4-BE49-F238E27FC236}">
                <a16:creationId xmlns:a16="http://schemas.microsoft.com/office/drawing/2014/main" id="{FA9280A9-47D6-4541-9736-7B3FF82278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62000"/>
          <a:ext cx="48768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9" r:id="rId3" imgW="4368800" imgH="3797300" progId="MSDraw.Drawing.8.2">
                  <p:embed/>
                </p:oleObj>
              </mc:Choice>
              <mc:Fallback>
                <p:oleObj r:id="rId3" imgW="4368800" imgH="3797300" progId="MSDraw.Drawing.8.2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48768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3" name="Text Box 34">
            <a:extLst>
              <a:ext uri="{FF2B5EF4-FFF2-40B4-BE49-F238E27FC236}">
                <a16:creationId xmlns:a16="http://schemas.microsoft.com/office/drawing/2014/main" id="{DCF827A0-79ED-CD49-965D-648187EDA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00600"/>
            <a:ext cx="42672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11.18   Connected components in an 8 </a:t>
            </a:r>
            <a:r>
              <a:rPr lang="en-US" altLang="en-US" sz="2000">
                <a:sym typeface="Symbol" pitchFamily="2" charset="2"/>
              </a:rPr>
              <a:t> </a:t>
            </a:r>
            <a:r>
              <a:rPr lang="en-US" altLang="en-US" sz="2000"/>
              <a:t>8 binary image. </a:t>
            </a:r>
          </a:p>
        </p:txBody>
      </p:sp>
      <p:sp>
        <p:nvSpPr>
          <p:cNvPr id="82954" name="Rectangle 37">
            <a:extLst>
              <a:ext uri="{FF2B5EF4-FFF2-40B4-BE49-F238E27FC236}">
                <a16:creationId xmlns:a16="http://schemas.microsoft.com/office/drawing/2014/main" id="{C31E4FE9-17B4-8D4A-9049-2D96F80CB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82955" name="Group 39">
            <a:extLst>
              <a:ext uri="{FF2B5EF4-FFF2-40B4-BE49-F238E27FC236}">
                <a16:creationId xmlns:a16="http://schemas.microsoft.com/office/drawing/2014/main" id="{77048799-B976-3643-B1D2-916FC3C1028E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762000"/>
            <a:ext cx="4953000" cy="4740275"/>
            <a:chOff x="2784" y="480"/>
            <a:chExt cx="3120" cy="2986"/>
          </a:xfrm>
        </p:grpSpPr>
        <p:sp>
          <p:nvSpPr>
            <p:cNvPr id="82957" name="Text Box 35">
              <a:extLst>
                <a:ext uri="{FF2B5EF4-FFF2-40B4-BE49-F238E27FC236}">
                  <a16:creationId xmlns:a16="http://schemas.microsoft.com/office/drawing/2014/main" id="{231431C1-F591-9B4D-B79C-E49A38CE9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024"/>
              <a:ext cx="2736" cy="44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Fig. 11.19    Finding the connected components via divide and conquer.</a:t>
              </a:r>
            </a:p>
          </p:txBody>
        </p:sp>
        <p:graphicFrame>
          <p:nvGraphicFramePr>
            <p:cNvPr id="82958" name="Object 36">
              <a:extLst>
                <a:ext uri="{FF2B5EF4-FFF2-40B4-BE49-F238E27FC236}">
                  <a16:creationId xmlns:a16="http://schemas.microsoft.com/office/drawing/2014/main" id="{6856E554-95BE-0C4B-B993-3463321828B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84" y="480"/>
            <a:ext cx="3120" cy="2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0" r:id="rId5" imgW="4368800" imgH="3733800" progId="MSDraw.Drawing.8.2">
                    <p:embed/>
                  </p:oleObj>
                </mc:Choice>
                <mc:Fallback>
                  <p:oleObj r:id="rId5" imgW="4368800" imgH="3733800" progId="MSDraw.Drawing.8.2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480"/>
                          <a:ext cx="3120" cy="2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956" name="Text Box 38">
            <a:extLst>
              <a:ext uri="{FF2B5EF4-FFF2-40B4-BE49-F238E27FC236}">
                <a16:creationId xmlns:a16="http://schemas.microsoft.com/office/drawing/2014/main" id="{121DAFA7-4CDD-8047-BD2C-1779D82BA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638800"/>
            <a:ext cx="3660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/>
              <a:t>) = </a:t>
            </a:r>
            <a:r>
              <a:rPr lang="en-US" altLang="en-US" sz="2000" i="1"/>
              <a:t>T</a:t>
            </a:r>
            <a:r>
              <a:rPr lang="en-US" altLang="en-US" sz="2000"/>
              <a:t>(</a:t>
            </a:r>
            <a:r>
              <a:rPr lang="en-US" altLang="en-US" sz="2000" i="1"/>
              <a:t>p</a:t>
            </a:r>
            <a:r>
              <a:rPr lang="en-US" altLang="en-US" sz="2000"/>
              <a:t>/4) + O(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) = O(</a:t>
            </a:r>
            <a:r>
              <a:rPr lang="en-US" altLang="en-US" sz="2000" i="1"/>
              <a:t>p</a:t>
            </a:r>
            <a:r>
              <a:rPr lang="en-US" altLang="en-US" sz="2000" baseline="30000"/>
              <a:t>1/2</a:t>
            </a:r>
            <a:r>
              <a:rPr lang="en-US" altLang="en-US" sz="2000"/>
              <a:t>)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4659EC8-E236-314A-A412-1AC7459B72E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A5B67C7-9D15-A646-BD4D-A7548878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83972" name="Slide Number Placeholder 5">
            <a:extLst>
              <a:ext uri="{FF2B5EF4-FFF2-40B4-BE49-F238E27FC236}">
                <a16:creationId xmlns:a16="http://schemas.microsoft.com/office/drawing/2014/main" id="{E40507AE-A5A6-074D-B3EA-335EA1BC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AFE2AAB9-86AC-374B-8BCF-B0AFF9626BAE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200"/>
          </a:p>
        </p:txBody>
      </p:sp>
      <p:sp>
        <p:nvSpPr>
          <p:cNvPr id="83973" name="Rectangle 2">
            <a:extLst>
              <a:ext uri="{FF2B5EF4-FFF2-40B4-BE49-F238E27FC236}">
                <a16:creationId xmlns:a16="http://schemas.microsoft.com/office/drawing/2014/main" id="{2A68916C-C795-BF47-8F03-2AD779B86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2133600" cy="838200"/>
          </a:xfrm>
        </p:spPr>
        <p:txBody>
          <a:bodyPr/>
          <a:lstStyle/>
          <a:p>
            <a:pPr eaLnBrk="1" hangingPunct="1"/>
            <a:r>
              <a:rPr lang="en-US" altLang="en-US" sz="2800"/>
              <a:t>Levialdi’s Algorithm</a:t>
            </a:r>
          </a:p>
        </p:txBody>
      </p:sp>
      <p:sp>
        <p:nvSpPr>
          <p:cNvPr id="83974" name="Rectangle 3">
            <a:extLst>
              <a:ext uri="{FF2B5EF4-FFF2-40B4-BE49-F238E27FC236}">
                <a16:creationId xmlns:a16="http://schemas.microsoft.com/office/drawing/2014/main" id="{2BFF40DC-7840-B645-B756-58E2716C7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3975" name="Rectangle 8">
            <a:extLst>
              <a:ext uri="{FF2B5EF4-FFF2-40B4-BE49-F238E27FC236}">
                <a16:creationId xmlns:a16="http://schemas.microsoft.com/office/drawing/2014/main" id="{3F0FCA3A-286E-E647-A20C-8ADAA705F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3976" name="Rectangle 11">
            <a:extLst>
              <a:ext uri="{FF2B5EF4-FFF2-40B4-BE49-F238E27FC236}">
                <a16:creationId xmlns:a16="http://schemas.microsoft.com/office/drawing/2014/main" id="{75331B7D-BEB6-8F44-97E6-84E1070B1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83977" name="Group 16">
            <a:extLst>
              <a:ext uri="{FF2B5EF4-FFF2-40B4-BE49-F238E27FC236}">
                <a16:creationId xmlns:a16="http://schemas.microsoft.com/office/drawing/2014/main" id="{34810C20-E66C-4A4B-99F5-E0C5F31B5DA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0"/>
            <a:ext cx="8637588" cy="6324600"/>
            <a:chOff x="144" y="0"/>
            <a:chExt cx="5441" cy="3984"/>
          </a:xfrm>
        </p:grpSpPr>
        <p:sp>
          <p:nvSpPr>
            <p:cNvPr id="83981" name="Text Box 9">
              <a:extLst>
                <a:ext uri="{FF2B5EF4-FFF2-40B4-BE49-F238E27FC236}">
                  <a16:creationId xmlns:a16="http://schemas.microsoft.com/office/drawing/2014/main" id="{9E5D326E-47F0-464D-96B6-781D8AA74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1728" cy="94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Figure 11.21</a:t>
              </a:r>
              <a:r>
                <a:rPr lang="en-US" altLang="en-US" sz="1800"/>
                <a:t>    Example of the shrinkage phase of Levialdi’s component labeling algorithm.</a:t>
              </a:r>
            </a:p>
          </p:txBody>
        </p:sp>
        <p:graphicFrame>
          <p:nvGraphicFramePr>
            <p:cNvPr id="83982" name="Object 10">
              <a:extLst>
                <a:ext uri="{FF2B5EF4-FFF2-40B4-BE49-F238E27FC236}">
                  <a16:creationId xmlns:a16="http://schemas.microsoft.com/office/drawing/2014/main" id="{06D05C50-457D-B54F-A6B2-73B0AB95FB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0" y="0"/>
            <a:ext cx="3665" cy="3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83" r:id="rId3" imgW="5816600" imgH="6477000" progId="MSDraw.Drawing.8.2">
                    <p:embed/>
                  </p:oleObj>
                </mc:Choice>
                <mc:Fallback>
                  <p:oleObj r:id="rId3" imgW="5816600" imgH="6477000" progId="MSDraw.Drawing.8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0"/>
                          <a:ext cx="3665" cy="39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978" name="Rectangle 13">
            <a:extLst>
              <a:ext uri="{FF2B5EF4-FFF2-40B4-BE49-F238E27FC236}">
                <a16:creationId xmlns:a16="http://schemas.microsoft.com/office/drawing/2014/main" id="{838BA309-B9B8-B848-833F-B8B333F57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83979" name="Object 12">
            <a:extLst>
              <a:ext uri="{FF2B5EF4-FFF2-40B4-BE49-F238E27FC236}">
                <a16:creationId xmlns:a16="http://schemas.microsoft.com/office/drawing/2014/main" id="{F376225B-6FF7-5D4E-A16C-57A749608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371600"/>
          <a:ext cx="2895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4" r:id="rId5" imgW="2362200" imgH="749300" progId="MSDraw.Drawing.8.2">
                  <p:embed/>
                </p:oleObj>
              </mc:Choice>
              <mc:Fallback>
                <p:oleObj r:id="rId5" imgW="2362200" imgH="749300" progId="MSDraw.Drawing.8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2895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0" name="Text Box 14">
            <a:extLst>
              <a:ext uri="{FF2B5EF4-FFF2-40B4-BE49-F238E27FC236}">
                <a16:creationId xmlns:a16="http://schemas.microsoft.com/office/drawing/2014/main" id="{BD07168F-E32D-1F49-B10D-5769D1A39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2743200" cy="1770063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Figure 11.20</a:t>
            </a:r>
            <a:r>
              <a:rPr lang="en-US" altLang="en-US" sz="1800"/>
              <a:t>    Transformation or rewriting rules for Levialdi’s algorithm in the shrinkage phase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(no other pixel changes).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A167884-D1FD-0041-A4B5-560523AA04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D02EB3-7AA3-2140-9F0E-A9C34313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1268" name="Slide Number Placeholder 5">
            <a:extLst>
              <a:ext uri="{FF2B5EF4-FFF2-40B4-BE49-F238E27FC236}">
                <a16:creationId xmlns:a16="http://schemas.microsoft.com/office/drawing/2014/main" id="{AEA5A362-03F7-D74B-A448-B4524282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CE08F2E-09EE-A14C-B54F-A0507797408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/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AEC10FC2-046B-9043-BEE7-0FF973240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Processor Indexing in Mesh or Torus </a:t>
            </a:r>
          </a:p>
        </p:txBody>
      </p:sp>
      <p:sp>
        <p:nvSpPr>
          <p:cNvPr id="11270" name="Rectangle 1104">
            <a:extLst>
              <a:ext uri="{FF2B5EF4-FFF2-40B4-BE49-F238E27FC236}">
                <a16:creationId xmlns:a16="http://schemas.microsoft.com/office/drawing/2014/main" id="{32F2747F-0F36-1345-A99C-CF15BC220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1271" name="Object 1103">
            <a:extLst>
              <a:ext uri="{FF2B5EF4-FFF2-40B4-BE49-F238E27FC236}">
                <a16:creationId xmlns:a16="http://schemas.microsoft.com/office/drawing/2014/main" id="{1D196731-E57A-FC4C-8960-335CF246B7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762000"/>
          <a:ext cx="6248400" cy="56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r:id="rId3" imgW="3708400" imgH="3314700" progId="MSDraw.Drawing.8.2">
                  <p:embed/>
                </p:oleObj>
              </mc:Choice>
              <mc:Fallback>
                <p:oleObj r:id="rId3" imgW="3708400" imgH="3314700" progId="MSDraw.Drawing.8.2">
                  <p:embed/>
                  <p:pic>
                    <p:nvPicPr>
                      <p:cNvPr id="0" name="Object 1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62000"/>
                        <a:ext cx="6248400" cy="560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1105">
            <a:extLst>
              <a:ext uri="{FF2B5EF4-FFF2-40B4-BE49-F238E27FC236}">
                <a16:creationId xmlns:a16="http://schemas.microsoft.com/office/drawing/2014/main" id="{0235C789-8C1E-B041-9021-4A7F5C21D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962400"/>
            <a:ext cx="2057400" cy="16160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9.3   </a:t>
            </a:r>
            <a:r>
              <a:rPr lang="en-US" altLang="en-US" sz="2000"/>
              <a:t>Some linear indexing schemes for the processors in a 2D mesh. </a:t>
            </a:r>
          </a:p>
        </p:txBody>
      </p:sp>
      <p:sp>
        <p:nvSpPr>
          <p:cNvPr id="11273" name="Text Box 1106">
            <a:extLst>
              <a:ext uri="{FF2B5EF4-FFF2-40B4-BE49-F238E27FC236}">
                <a16:creationId xmlns:a16="http://schemas.microsoft.com/office/drawing/2014/main" id="{9D5BC149-A2D6-8747-A61A-6959F2677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143000"/>
            <a:ext cx="2057400" cy="16160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7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6638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8138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79638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51138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0833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6553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2273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79938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Our focus will be on row-major and snakelike row-major indexing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F48402D-0B1E-434F-A8CE-300F87D389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2D416BE-B5B4-9040-8726-33305D9D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84996" name="Slide Number Placeholder 5">
            <a:extLst>
              <a:ext uri="{FF2B5EF4-FFF2-40B4-BE49-F238E27FC236}">
                <a16:creationId xmlns:a16="http://schemas.microsoft.com/office/drawing/2014/main" id="{4F16DCC5-F52A-164D-AA83-A3A730F1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B2C5AED-1973-004E-91BF-1F16CF03AEF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200"/>
          </a:p>
        </p:txBody>
      </p:sp>
      <p:sp>
        <p:nvSpPr>
          <p:cNvPr id="84997" name="Rectangle 2">
            <a:extLst>
              <a:ext uri="{FF2B5EF4-FFF2-40B4-BE49-F238E27FC236}">
                <a16:creationId xmlns:a16="http://schemas.microsoft.com/office/drawing/2014/main" id="{FAEC45F8-5911-EA42-AD00-D59268216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z="2800"/>
              <a:t>Analysis and Proof of Levialdi’s Algorithm</a:t>
            </a:r>
          </a:p>
        </p:txBody>
      </p:sp>
      <p:sp>
        <p:nvSpPr>
          <p:cNvPr id="84998" name="Rectangle 3">
            <a:extLst>
              <a:ext uri="{FF2B5EF4-FFF2-40B4-BE49-F238E27FC236}">
                <a16:creationId xmlns:a16="http://schemas.microsoft.com/office/drawing/2014/main" id="{AB6604C7-7956-D74F-89CB-93CF8EA0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4999" name="Rectangle 4">
            <a:extLst>
              <a:ext uri="{FF2B5EF4-FFF2-40B4-BE49-F238E27FC236}">
                <a16:creationId xmlns:a16="http://schemas.microsoft.com/office/drawing/2014/main" id="{79EB3080-CA1A-C04A-BB68-E3B1B8F36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5000" name="Rectangle 5">
            <a:extLst>
              <a:ext uri="{FF2B5EF4-FFF2-40B4-BE49-F238E27FC236}">
                <a16:creationId xmlns:a16="http://schemas.microsoft.com/office/drawing/2014/main" id="{F86F8097-E8F0-3445-9D19-8D47C4068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5001" name="Rectangle 9">
            <a:extLst>
              <a:ext uri="{FF2B5EF4-FFF2-40B4-BE49-F238E27FC236}">
                <a16:creationId xmlns:a16="http://schemas.microsoft.com/office/drawing/2014/main" id="{F1A2E42B-EC5B-874C-B5A6-FD777FEE2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85002" name="Object 10">
            <a:extLst>
              <a:ext uri="{FF2B5EF4-FFF2-40B4-BE49-F238E27FC236}">
                <a16:creationId xmlns:a16="http://schemas.microsoft.com/office/drawing/2014/main" id="{45E50B42-6E83-714B-8A38-78C6C8CADD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219200"/>
          <a:ext cx="45720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7" r:id="rId3" imgW="2362200" imgH="749300" progId="MSDraw.Drawing.8.2">
                  <p:embed/>
                </p:oleObj>
              </mc:Choice>
              <mc:Fallback>
                <p:oleObj r:id="rId3" imgW="2362200" imgH="749300" progId="MSDraw.Drawing.8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45720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3" name="Text Box 12">
            <a:extLst>
              <a:ext uri="{FF2B5EF4-FFF2-40B4-BE49-F238E27FC236}">
                <a16:creationId xmlns:a16="http://schemas.microsoft.com/office/drawing/2014/main" id="{382638ED-0D50-5D4E-A41E-AB4CDD28A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191000"/>
            <a:ext cx="5410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Component do not merge in shrinkage phase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Consider a 0 that is about to become a 1</a:t>
            </a:r>
            <a:endParaRPr lang="en-US" altLang="en-US" sz="2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If any </a:t>
            </a:r>
            <a:r>
              <a:rPr lang="en-US" altLang="en-US" sz="2000" i="1"/>
              <a:t>y</a:t>
            </a:r>
            <a:r>
              <a:rPr lang="en-US" altLang="en-US" sz="2000"/>
              <a:t> is 1, then already connected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If </a:t>
            </a:r>
            <a:r>
              <a:rPr lang="en-US" altLang="en-US" sz="2000" i="1"/>
              <a:t>z</a:t>
            </a:r>
            <a:r>
              <a:rPr lang="en-US" altLang="en-US" sz="2000"/>
              <a:t> is 1 then it will change to 0 unless </a:t>
            </a:r>
            <a:endParaRPr lang="en-US" altLang="en-US" sz="2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at least one neighboring </a:t>
            </a:r>
            <a:r>
              <a:rPr lang="en-US" altLang="en-US" sz="2000" i="1"/>
              <a:t>y</a:t>
            </a:r>
            <a:r>
              <a:rPr lang="en-US" altLang="en-US" sz="2000"/>
              <a:t> is 1</a:t>
            </a:r>
          </a:p>
        </p:txBody>
      </p:sp>
      <p:sp>
        <p:nvSpPr>
          <p:cNvPr id="85004" name="Text Box 13">
            <a:extLst>
              <a:ext uri="{FF2B5EF4-FFF2-40B4-BE49-F238E27FC236}">
                <a16:creationId xmlns:a16="http://schemas.microsoft.com/office/drawing/2014/main" id="{9356F62D-4185-AF4B-ABC5-827AF5DFF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2139950" cy="16160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x</a:t>
            </a:r>
            <a:r>
              <a:rPr lang="en-US" altLang="en-US" sz="2000"/>
              <a:t>	1	</a:t>
            </a:r>
            <a:r>
              <a:rPr lang="en-US" altLang="en-US" sz="2000" i="1"/>
              <a:t>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	0	</a:t>
            </a:r>
            <a:r>
              <a:rPr lang="en-US" altLang="en-US" sz="2000" i="1"/>
              <a:t>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y	y	z</a:t>
            </a:r>
          </a:p>
        </p:txBody>
      </p:sp>
      <p:sp>
        <p:nvSpPr>
          <p:cNvPr id="85005" name="Text Box 14">
            <a:extLst>
              <a:ext uri="{FF2B5EF4-FFF2-40B4-BE49-F238E27FC236}">
                <a16:creationId xmlns:a16="http://schemas.microsoft.com/office/drawing/2014/main" id="{BE5B0EAF-D736-7A47-A9DE-B2FA8BAA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048000"/>
            <a:ext cx="5943600" cy="823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Latency of Levialdi’s algorithm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</a:t>
            </a:r>
            <a:r>
              <a:rPr lang="en-US" altLang="en-US" sz="2000"/>
              <a:t>(</a:t>
            </a:r>
            <a:r>
              <a:rPr lang="en-US" altLang="en-US" sz="2000" i="1"/>
              <a:t>n</a:t>
            </a:r>
            <a:r>
              <a:rPr lang="en-US" altLang="en-US" sz="2000"/>
              <a:t>) = 2</a:t>
            </a:r>
            <a:r>
              <a:rPr lang="en-US" altLang="en-US" sz="2000" i="1"/>
              <a:t>n</a:t>
            </a:r>
            <a:r>
              <a:rPr lang="en-US" altLang="en-US" sz="2000" baseline="30000"/>
              <a:t>1/2</a:t>
            </a:r>
            <a:r>
              <a:rPr lang="en-US" altLang="en-US" sz="2000"/>
              <a:t> – 1 {shrinkage} + 2</a:t>
            </a:r>
            <a:r>
              <a:rPr lang="en-US" altLang="en-US" sz="2000" i="1"/>
              <a:t>n</a:t>
            </a:r>
            <a:r>
              <a:rPr lang="en-US" altLang="en-US" sz="2000" baseline="30000"/>
              <a:t>1/2</a:t>
            </a:r>
            <a:r>
              <a:rPr lang="en-US" altLang="en-US" sz="2000"/>
              <a:t> –  1 {expansion}</a:t>
            </a:r>
            <a:endParaRPr lang="en-US" altLang="en-US" sz="800"/>
          </a:p>
        </p:txBody>
      </p:sp>
      <p:sp>
        <p:nvSpPr>
          <p:cNvPr id="85006" name="Text Box 15">
            <a:extLst>
              <a:ext uri="{FF2B5EF4-FFF2-40B4-BE49-F238E27FC236}">
                <a16:creationId xmlns:a16="http://schemas.microsoft.com/office/drawing/2014/main" id="{ED3E5E82-489C-1A47-9DCC-1337E3E44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143000"/>
            <a:ext cx="3124200" cy="149542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Figure 11.20</a:t>
            </a:r>
            <a:r>
              <a:rPr lang="en-US" altLang="en-US" sz="1800"/>
              <a:t>    Transformation or rewriting rules for Levialdi’s algorithm in the shrinkage phase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(no other pixel changes).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13D2ACA-72CA-1E4D-AE75-F9EDCC3DEB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10444854-D7F6-684E-80CA-85786585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86020" name="Slide Number Placeholder 5">
            <a:extLst>
              <a:ext uri="{FF2B5EF4-FFF2-40B4-BE49-F238E27FC236}">
                <a16:creationId xmlns:a16="http://schemas.microsoft.com/office/drawing/2014/main" id="{B8EB3986-7C62-BD48-AF5C-225BA87B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DFAC7E33-1C2B-A749-88FA-93B8FA899A3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200"/>
          </a:p>
        </p:txBody>
      </p:sp>
      <p:sp>
        <p:nvSpPr>
          <p:cNvPr id="86021" name="Rectangle 2">
            <a:extLst>
              <a:ext uri="{FF2B5EF4-FFF2-40B4-BE49-F238E27FC236}">
                <a16:creationId xmlns:a16="http://schemas.microsoft.com/office/drawing/2014/main" id="{72001C95-40AA-BF43-A85B-76E98D4B6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914400"/>
          </a:xfrm>
        </p:spPr>
        <p:txBody>
          <a:bodyPr/>
          <a:lstStyle/>
          <a:p>
            <a:pPr eaLnBrk="1" hangingPunct="1"/>
            <a:r>
              <a:rPr lang="en-US" altLang="en-US" sz="3600"/>
              <a:t>12  Mesh-Related Architectures</a:t>
            </a:r>
          </a:p>
        </p:txBody>
      </p:sp>
      <p:sp>
        <p:nvSpPr>
          <p:cNvPr id="86022" name="Text Box 3">
            <a:extLst>
              <a:ext uri="{FF2B5EF4-FFF2-40B4-BE49-F238E27FC236}">
                <a16:creationId xmlns:a16="http://schemas.microsoft.com/office/drawing/2014/main" id="{57EBBC23-FDBA-0D49-BB74-FF39E4F20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5344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99"/>
                </a:solidFill>
              </a:rPr>
              <a:t>   Study variants of simple mesh and torus architectures: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 Variants motivated by performance or cost factors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333399"/>
                </a:solidFill>
              </a:rPr>
              <a:t>  Related architectures: pyramids and meshes of trees</a:t>
            </a:r>
          </a:p>
        </p:txBody>
      </p:sp>
      <p:graphicFrame>
        <p:nvGraphicFramePr>
          <p:cNvPr id="205828" name="Group 4">
            <a:extLst>
              <a:ext uri="{FF2B5EF4-FFF2-40B4-BE49-F238E27FC236}">
                <a16:creationId xmlns:a16="http://schemas.microsoft.com/office/drawing/2014/main" id="{12C26623-8CED-DD41-9DDE-50D8FB0DA5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3048000"/>
          <a:ext cx="7239000" cy="2773363"/>
        </p:xfrm>
        <a:graphic>
          <a:graphicData uri="http://schemas.openxmlformats.org/drawingml/2006/table">
            <a:tbl>
              <a:tblPr/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Topics in This Chapter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12.1   Three or More Dimensions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12.2   Stronger and Weaker Connectivities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12.3   Meshes Augmented with Nonlocal Links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12.4   Meshes with Dynamic Links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12.5   Pyramid and Multigrid Systems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12.6   Meshes of Trees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AB0CCDC-3A70-284C-9216-8BBCD2EDBE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0C8B497-9E29-CF4C-8FD5-F1CAE322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87044" name="Slide Number Placeholder 5">
            <a:extLst>
              <a:ext uri="{FF2B5EF4-FFF2-40B4-BE49-F238E27FC236}">
                <a16:creationId xmlns:a16="http://schemas.microsoft.com/office/drawing/2014/main" id="{9BBD8520-743F-4A43-8775-B7BCC140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626658F-2D25-6E4B-8489-D33E4994A4D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200"/>
          </a:p>
        </p:txBody>
      </p:sp>
      <p:sp>
        <p:nvSpPr>
          <p:cNvPr id="87045" name="Rectangle 2">
            <a:extLst>
              <a:ext uri="{FF2B5EF4-FFF2-40B4-BE49-F238E27FC236}">
                <a16:creationId xmlns:a16="http://schemas.microsoft.com/office/drawing/2014/main" id="{40FCCC8C-C6BA-0542-ADC1-7CD5BAE6A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12.1  Three or More Dimensions</a:t>
            </a:r>
          </a:p>
        </p:txBody>
      </p:sp>
      <p:sp>
        <p:nvSpPr>
          <p:cNvPr id="87046" name="Rectangle 4">
            <a:extLst>
              <a:ext uri="{FF2B5EF4-FFF2-40B4-BE49-F238E27FC236}">
                <a16:creationId xmlns:a16="http://schemas.microsoft.com/office/drawing/2014/main" id="{7DCC0AB2-FEA4-F748-B07A-25423E3CE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7047" name="Rectangle 25">
            <a:extLst>
              <a:ext uri="{FF2B5EF4-FFF2-40B4-BE49-F238E27FC236}">
                <a16:creationId xmlns:a16="http://schemas.microsoft.com/office/drawing/2014/main" id="{74490D8F-9A0B-9C4B-8203-553389E58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7048" name="Text Box 44">
            <a:extLst>
              <a:ext uri="{FF2B5EF4-FFF2-40B4-BE49-F238E27FC236}">
                <a16:creationId xmlns:a16="http://schemas.microsoft.com/office/drawing/2014/main" id="{51E47AB1-B6D4-7D4B-9E2D-B816DE8EF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14400"/>
            <a:ext cx="7848600" cy="1158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3D vs 2D mesh: 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3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1/3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 3  vs  2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1/2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– 2;  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cs typeface="Times New Roman" panose="02020603050405020304" pitchFamily="18" charset="0"/>
              </a:rPr>
              <a:t>2/3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 vs 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1/2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Example:    	  3D 8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8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8 mesh	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512,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21,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64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		  2D 22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>
                <a:solidFill>
                  <a:srgbClr val="00000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23 mesh 	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506,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43,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= 23</a:t>
            </a:r>
          </a:p>
        </p:txBody>
      </p:sp>
      <p:sp>
        <p:nvSpPr>
          <p:cNvPr id="87049" name="Text Box 45">
            <a:extLst>
              <a:ext uri="{FF2B5EF4-FFF2-40B4-BE49-F238E27FC236}">
                <a16:creationId xmlns:a16="http://schemas.microsoft.com/office/drawing/2014/main" id="{0132D281-2798-FA43-A4D4-2261E6773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638800"/>
            <a:ext cx="70104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12.1    </a:t>
            </a:r>
            <a:r>
              <a:rPr lang="en-US" altLang="en-US" sz="2000"/>
              <a:t>3D and 2.5D physical realizations of a 3D mesh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7050" name="Object 46">
            <a:extLst>
              <a:ext uri="{FF2B5EF4-FFF2-40B4-BE49-F238E27FC236}">
                <a16:creationId xmlns:a16="http://schemas.microsoft.com/office/drawing/2014/main" id="{79B3C5FB-5461-A246-B8BF-06F8DF73B6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209800"/>
          <a:ext cx="8686800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1" r:id="rId3" imgW="5092700" imgH="2019300" progId="MSDraw.Drawing.8.2">
                  <p:embed/>
                </p:oleObj>
              </mc:Choice>
              <mc:Fallback>
                <p:oleObj r:id="rId3" imgW="5092700" imgH="2019300" progId="MSDraw.Drawing.8.2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8686800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38F1B61-5356-F546-8FA7-A633B63178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6F796A9-D384-C74F-96AA-0BAAB6B2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88068" name="Slide Number Placeholder 5">
            <a:extLst>
              <a:ext uri="{FF2B5EF4-FFF2-40B4-BE49-F238E27FC236}">
                <a16:creationId xmlns:a16="http://schemas.microsoft.com/office/drawing/2014/main" id="{82A61E1D-E654-FC49-8636-84975928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DF37E0B-C3FA-A441-8A7F-19776C0495AD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200"/>
          </a:p>
        </p:txBody>
      </p:sp>
      <p:sp>
        <p:nvSpPr>
          <p:cNvPr id="88069" name="Rectangle 2">
            <a:extLst>
              <a:ext uri="{FF2B5EF4-FFF2-40B4-BE49-F238E27FC236}">
                <a16:creationId xmlns:a16="http://schemas.microsoft.com/office/drawing/2014/main" id="{03CCF782-18E4-3E4C-8A77-D5275571C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2971800" cy="838200"/>
          </a:xfrm>
        </p:spPr>
        <p:txBody>
          <a:bodyPr/>
          <a:lstStyle/>
          <a:p>
            <a:pPr eaLnBrk="1" hangingPunct="1"/>
            <a:r>
              <a:rPr lang="en-US" altLang="en-US" sz="2800"/>
              <a:t>More than Three Dimensions?</a:t>
            </a:r>
          </a:p>
        </p:txBody>
      </p:sp>
      <p:sp>
        <p:nvSpPr>
          <p:cNvPr id="88070" name="Rectangle 3">
            <a:extLst>
              <a:ext uri="{FF2B5EF4-FFF2-40B4-BE49-F238E27FC236}">
                <a16:creationId xmlns:a16="http://schemas.microsoft.com/office/drawing/2014/main" id="{B1753BE7-9312-E84A-86A3-FF3F30B84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8071" name="Rectangle 7">
            <a:extLst>
              <a:ext uri="{FF2B5EF4-FFF2-40B4-BE49-F238E27FC236}">
                <a16:creationId xmlns:a16="http://schemas.microsoft.com/office/drawing/2014/main" id="{2F57B4FF-2DFA-C94F-81C6-4C3393849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8072" name="Rectangle 10">
            <a:extLst>
              <a:ext uri="{FF2B5EF4-FFF2-40B4-BE49-F238E27FC236}">
                <a16:creationId xmlns:a16="http://schemas.microsoft.com/office/drawing/2014/main" id="{A159D3CB-7753-9749-A320-1EC4595D3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8073" name="Rectangle 22">
            <a:extLst>
              <a:ext uri="{FF2B5EF4-FFF2-40B4-BE49-F238E27FC236}">
                <a16:creationId xmlns:a16="http://schemas.microsoft.com/office/drawing/2014/main" id="{D9DBA9D9-EA53-874D-A11A-312BE2F67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8074" name="Text Box 23">
            <a:extLst>
              <a:ext uri="{FF2B5EF4-FFF2-40B4-BE49-F238E27FC236}">
                <a16:creationId xmlns:a16="http://schemas.microsoft.com/office/drawing/2014/main" id="{ADB29093-F28A-2848-BB13-5A9D19CB6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95800"/>
            <a:ext cx="76501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 mesh with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processors along each dimension: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Node degree 	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2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endParaRPr lang="en-US" altLang="en-US" sz="200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Diameter 		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1)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 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1/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– 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Bisection width: 	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1–1/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when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1/</a:t>
            </a:r>
            <a:r>
              <a:rPr lang="en-US" altLang="en-US" sz="2000" i="1" baseline="30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is even</a:t>
            </a:r>
            <a:endParaRPr lang="en-US" altLang="en-US" sz="2000" i="1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 torus with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processors along each dimension =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-ary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-cube</a:t>
            </a:r>
            <a:r>
              <a:rPr lang="en-US" altLang="en-US" sz="20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8075" name="Rectangle 25">
            <a:extLst>
              <a:ext uri="{FF2B5EF4-FFF2-40B4-BE49-F238E27FC236}">
                <a16:creationId xmlns:a16="http://schemas.microsoft.com/office/drawing/2014/main" id="{F9531A2F-37F5-694A-B8DE-383ABA25A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88076" name="Object 24">
            <a:extLst>
              <a:ext uri="{FF2B5EF4-FFF2-40B4-BE49-F238E27FC236}">
                <a16:creationId xmlns:a16="http://schemas.microsoft.com/office/drawing/2014/main" id="{0EADE584-460D-8E4A-B473-4DAB11D7DF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304800"/>
          <a:ext cx="6629400" cy="418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9" r:id="rId3" imgW="5041900" imgH="3187700" progId="MSDraw.Drawing.8.2">
                  <p:embed/>
                </p:oleObj>
              </mc:Choice>
              <mc:Fallback>
                <p:oleObj r:id="rId3" imgW="5041900" imgH="3187700" progId="MSDraw.Drawing.8.2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04800"/>
                        <a:ext cx="6629400" cy="418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7" name="Text Box 26">
            <a:extLst>
              <a:ext uri="{FF2B5EF4-FFF2-40B4-BE49-F238E27FC236}">
                <a16:creationId xmlns:a16="http://schemas.microsoft.com/office/drawing/2014/main" id="{5E793A79-78EF-9543-8BD6-A9AF5169D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95600"/>
            <a:ext cx="1676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4D, 5D, . . .  meshes/tori: optical links?</a:t>
            </a:r>
            <a:endParaRPr lang="en-US" altLang="en-US" sz="2000" i="1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8078" name="Text Box 27">
            <a:extLst>
              <a:ext uri="{FF2B5EF4-FFF2-40B4-BE49-F238E27FC236}">
                <a16:creationId xmlns:a16="http://schemas.microsoft.com/office/drawing/2014/main" id="{36FBC7C4-FCC3-6641-A8E3-6557CB7D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1676400" cy="1006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2.5D and 3D packaging technologies</a:t>
            </a:r>
            <a:endParaRPr lang="en-US" altLang="en-US" sz="2000" i="1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DCC952FE-20A0-524F-BAEC-64491B3CD4C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34693A7D-DD2A-D74B-BAD6-359A52F0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89092" name="Slide Number Placeholder 5">
            <a:extLst>
              <a:ext uri="{FF2B5EF4-FFF2-40B4-BE49-F238E27FC236}">
                <a16:creationId xmlns:a16="http://schemas.microsoft.com/office/drawing/2014/main" id="{1971E316-2060-0C4B-9E2F-C72F6889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01B05EA-C833-CC41-B5F8-6A2C1FC4DACE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en-US" sz="1200"/>
          </a:p>
        </p:txBody>
      </p:sp>
      <p:sp>
        <p:nvSpPr>
          <p:cNvPr id="89093" name="Text Box 143">
            <a:extLst>
              <a:ext uri="{FF2B5EF4-FFF2-40B4-BE49-F238E27FC236}">
                <a16:creationId xmlns:a16="http://schemas.microsoft.com/office/drawing/2014/main" id="{C46484C4-D162-D349-8844-056E4EFB8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85800"/>
            <a:ext cx="1600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chemeClr val="accent2"/>
                </a:solidFill>
              </a:rPr>
              <a:t>   </a:t>
            </a:r>
            <a:r>
              <a:rPr lang="en-US" altLang="en-US" sz="2000" b="1" i="1" u="sng">
                <a:solidFill>
                  <a:schemeClr val="accent2"/>
                </a:solidFill>
              </a:rPr>
              <a:t>zyx </a:t>
            </a:r>
            <a:r>
              <a:rPr lang="en-US" altLang="en-US" sz="2000" b="1" u="sng">
                <a:solidFill>
                  <a:schemeClr val="accent2"/>
                </a:solidFill>
              </a:rPr>
              <a:t>order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000	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001	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002	 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003	 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010	 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011	 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012	 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013	  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020	  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 </a:t>
            </a:r>
            <a:r>
              <a:rPr lang="en-US" altLang="en-US" sz="2400" b="1">
                <a:solidFill>
                  <a:schemeClr val="accent2"/>
                </a:solidFill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>
                <a:solidFill>
                  <a:schemeClr val="accent2"/>
                </a:solidFill>
              </a:rPr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100	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101	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 </a:t>
            </a:r>
            <a:r>
              <a:rPr lang="en-US" altLang="en-US" sz="2400" b="1">
                <a:solidFill>
                  <a:schemeClr val="accent2"/>
                </a:solidFill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200	32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201	33</a:t>
            </a:r>
          </a:p>
        </p:txBody>
      </p:sp>
      <p:sp>
        <p:nvSpPr>
          <p:cNvPr id="89094" name="Rectangle 2">
            <a:extLst>
              <a:ext uri="{FF2B5EF4-FFF2-40B4-BE49-F238E27FC236}">
                <a16:creationId xmlns:a16="http://schemas.microsoft.com/office/drawing/2014/main" id="{8B021ABC-475C-7641-8135-027D5E7CD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89095" name="Rectangle 3">
            <a:extLst>
              <a:ext uri="{FF2B5EF4-FFF2-40B4-BE49-F238E27FC236}">
                <a16:creationId xmlns:a16="http://schemas.microsoft.com/office/drawing/2014/main" id="{1DDD70BA-C0EF-B64C-9B8C-2145ADD40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381000"/>
          </a:xfrm>
        </p:spPr>
        <p:txBody>
          <a:bodyPr/>
          <a:lstStyle/>
          <a:p>
            <a:pPr eaLnBrk="1" hangingPunct="1"/>
            <a:r>
              <a:rPr lang="en-US" altLang="en-US" sz="2800"/>
              <a:t>Node Indexing in </a:t>
            </a:r>
            <a:r>
              <a:rPr lang="en-US" altLang="en-US" sz="2800" i="1"/>
              <a:t>q</a:t>
            </a:r>
            <a:r>
              <a:rPr lang="en-US" altLang="en-US" sz="2800"/>
              <a:t>-D Meshes</a:t>
            </a:r>
          </a:p>
        </p:txBody>
      </p:sp>
      <p:pic>
        <p:nvPicPr>
          <p:cNvPr id="89096" name="Picture 127" descr="cubicsm.jpg (16847 bytes)">
            <a:extLst>
              <a:ext uri="{FF2B5EF4-FFF2-40B4-BE49-F238E27FC236}">
                <a16:creationId xmlns:a16="http://schemas.microsoft.com/office/drawing/2014/main" id="{02C1322B-F6AD-CD4A-B6C6-8904C49FE13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62000"/>
            <a:ext cx="7086600" cy="531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097" name="Group 152">
            <a:extLst>
              <a:ext uri="{FF2B5EF4-FFF2-40B4-BE49-F238E27FC236}">
                <a16:creationId xmlns:a16="http://schemas.microsoft.com/office/drawing/2014/main" id="{E8BC28E2-601A-A84C-98A9-2EEADD75C743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"/>
            <a:ext cx="8001000" cy="6019800"/>
            <a:chOff x="0" y="96"/>
            <a:chExt cx="5040" cy="3792"/>
          </a:xfrm>
        </p:grpSpPr>
        <p:sp>
          <p:nvSpPr>
            <p:cNvPr id="89114" name="Line 6">
              <a:extLst>
                <a:ext uri="{FF2B5EF4-FFF2-40B4-BE49-F238E27FC236}">
                  <a16:creationId xmlns:a16="http://schemas.microsoft.com/office/drawing/2014/main" id="{F71A579A-97CE-264C-AAAE-CABC5DD2C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1152"/>
              <a:ext cx="2736" cy="2736"/>
            </a:xfrm>
            <a:prstGeom prst="line">
              <a:avLst/>
            </a:prstGeom>
            <a:noFill/>
            <a:ln w="76200">
              <a:solidFill>
                <a:srgbClr val="E4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5" name="Line 5">
              <a:extLst>
                <a:ext uri="{FF2B5EF4-FFF2-40B4-BE49-F238E27FC236}">
                  <a16:creationId xmlns:a16="http://schemas.microsoft.com/office/drawing/2014/main" id="{5B054405-1D3D-7B4C-A080-81F7D101DF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6" y="1536"/>
              <a:ext cx="1920" cy="2352"/>
            </a:xfrm>
            <a:prstGeom prst="line">
              <a:avLst/>
            </a:prstGeom>
            <a:noFill/>
            <a:ln w="76200">
              <a:solidFill>
                <a:srgbClr val="E4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6" name="Line 8">
              <a:extLst>
                <a:ext uri="{FF2B5EF4-FFF2-40B4-BE49-F238E27FC236}">
                  <a16:creationId xmlns:a16="http://schemas.microsoft.com/office/drawing/2014/main" id="{D31455B6-2F36-274B-8613-BE06DD8E1B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60" y="240"/>
              <a:ext cx="1056" cy="3648"/>
            </a:xfrm>
            <a:prstGeom prst="line">
              <a:avLst/>
            </a:prstGeom>
            <a:noFill/>
            <a:ln w="76200">
              <a:solidFill>
                <a:srgbClr val="E4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17" name="Text Box 129">
              <a:extLst>
                <a:ext uri="{FF2B5EF4-FFF2-40B4-BE49-F238E27FC236}">
                  <a16:creationId xmlns:a16="http://schemas.microsoft.com/office/drawing/2014/main" id="{DAD25D3D-E14F-EA48-B7D1-76385F7A8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96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i="1">
                  <a:solidFill>
                    <a:srgbClr val="E40000"/>
                  </a:solidFill>
                </a:rPr>
                <a:t>X</a:t>
              </a:r>
            </a:p>
          </p:txBody>
        </p:sp>
        <p:sp>
          <p:nvSpPr>
            <p:cNvPr id="89118" name="Text Box 130">
              <a:extLst>
                <a:ext uri="{FF2B5EF4-FFF2-40B4-BE49-F238E27FC236}">
                  <a16:creationId xmlns:a16="http://schemas.microsoft.com/office/drawing/2014/main" id="{98B5F1C4-96FE-5A43-BF81-A2E09CE39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9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 i="1">
                  <a:solidFill>
                    <a:srgbClr val="E40000"/>
                  </a:solidFill>
                </a:rPr>
                <a:t> </a:t>
              </a:r>
              <a:r>
                <a:rPr lang="en-US" altLang="en-US" sz="2000" b="1" i="1">
                  <a:solidFill>
                    <a:srgbClr val="E40000"/>
                  </a:solidFill>
                </a:rPr>
                <a:t>Y</a:t>
              </a:r>
            </a:p>
          </p:txBody>
        </p:sp>
        <p:sp>
          <p:nvSpPr>
            <p:cNvPr id="89119" name="Text Box 131">
              <a:extLst>
                <a:ext uri="{FF2B5EF4-FFF2-40B4-BE49-F238E27FC236}">
                  <a16:creationId xmlns:a16="http://schemas.microsoft.com/office/drawing/2014/main" id="{DC52D37D-758B-F247-BC34-9A6326359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96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i="1">
                  <a:solidFill>
                    <a:srgbClr val="E40000"/>
                  </a:solidFill>
                </a:rPr>
                <a:t> Z</a:t>
              </a:r>
            </a:p>
          </p:txBody>
        </p:sp>
      </p:grpSp>
      <p:grpSp>
        <p:nvGrpSpPr>
          <p:cNvPr id="89098" name="Group 150">
            <a:extLst>
              <a:ext uri="{FF2B5EF4-FFF2-40B4-BE49-F238E27FC236}">
                <a16:creationId xmlns:a16="http://schemas.microsoft.com/office/drawing/2014/main" id="{3C699262-C5C6-134F-BC20-494367FAF298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447800"/>
            <a:ext cx="4495800" cy="4435475"/>
            <a:chOff x="1920" y="912"/>
            <a:chExt cx="2832" cy="2794"/>
          </a:xfrm>
        </p:grpSpPr>
        <p:sp>
          <p:nvSpPr>
            <p:cNvPr id="89110" name="Text Box 132">
              <a:extLst>
                <a:ext uri="{FF2B5EF4-FFF2-40B4-BE49-F238E27FC236}">
                  <a16:creationId xmlns:a16="http://schemas.microsoft.com/office/drawing/2014/main" id="{EAA66D4C-8B39-7E45-B77B-BC5228034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264"/>
              <a:ext cx="33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FFFF00"/>
                  </a:solidFill>
                </a:rPr>
                <a:t>0</a:t>
              </a:r>
            </a:p>
          </p:txBody>
        </p:sp>
        <p:sp>
          <p:nvSpPr>
            <p:cNvPr id="89111" name="Text Box 133">
              <a:extLst>
                <a:ext uri="{FF2B5EF4-FFF2-40B4-BE49-F238E27FC236}">
                  <a16:creationId xmlns:a16="http://schemas.microsoft.com/office/drawing/2014/main" id="{537063CE-F49F-554A-80F2-506544D6E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160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89112" name="Text Box 134">
              <a:extLst>
                <a:ext uri="{FF2B5EF4-FFF2-40B4-BE49-F238E27FC236}">
                  <a16:creationId xmlns:a16="http://schemas.microsoft.com/office/drawing/2014/main" id="{BCAD53A9-1660-904F-92D9-28E8E6AC8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48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89113" name="Text Box 135">
              <a:extLst>
                <a:ext uri="{FF2B5EF4-FFF2-40B4-BE49-F238E27FC236}">
                  <a16:creationId xmlns:a16="http://schemas.microsoft.com/office/drawing/2014/main" id="{9EB92ADF-05F0-A94E-AC1C-87037B1B4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912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FF00"/>
                  </a:solidFill>
                </a:rPr>
                <a:t>  3</a:t>
              </a:r>
            </a:p>
          </p:txBody>
        </p:sp>
      </p:grpSp>
      <p:grpSp>
        <p:nvGrpSpPr>
          <p:cNvPr id="89099" name="Group 145">
            <a:extLst>
              <a:ext uri="{FF2B5EF4-FFF2-40B4-BE49-F238E27FC236}">
                <a16:creationId xmlns:a16="http://schemas.microsoft.com/office/drawing/2014/main" id="{3EA74599-36E7-FA41-9A60-4061C6CA347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524000"/>
            <a:ext cx="3810000" cy="2546350"/>
            <a:chOff x="816" y="960"/>
            <a:chExt cx="2400" cy="1604"/>
          </a:xfrm>
        </p:grpSpPr>
        <p:sp>
          <p:nvSpPr>
            <p:cNvPr id="89107" name="Text Box 136">
              <a:extLst>
                <a:ext uri="{FF2B5EF4-FFF2-40B4-BE49-F238E27FC236}">
                  <a16:creationId xmlns:a16="http://schemas.microsoft.com/office/drawing/2014/main" id="{8C6F6FDA-27A7-8F43-A19C-66A624A2F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160"/>
              <a:ext cx="3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89108" name="Text Box 137">
              <a:extLst>
                <a:ext uri="{FF2B5EF4-FFF2-40B4-BE49-F238E27FC236}">
                  <a16:creationId xmlns:a16="http://schemas.microsoft.com/office/drawing/2014/main" id="{018C7AC4-7732-3A42-B0D0-1AC6128C0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44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FF00"/>
                  </a:solidFill>
                </a:rPr>
                <a:t>5</a:t>
              </a:r>
            </a:p>
          </p:txBody>
        </p:sp>
        <p:sp>
          <p:nvSpPr>
            <p:cNvPr id="89109" name="Text Box 138">
              <a:extLst>
                <a:ext uri="{FF2B5EF4-FFF2-40B4-BE49-F238E27FC236}">
                  <a16:creationId xmlns:a16="http://schemas.microsoft.com/office/drawing/2014/main" id="{8FFA1B6A-6F1E-1948-90DA-DDE10C87B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96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FF00"/>
                  </a:solidFill>
                </a:rPr>
                <a:t>6</a:t>
              </a:r>
            </a:p>
          </p:txBody>
        </p:sp>
      </p:grpSp>
      <p:grpSp>
        <p:nvGrpSpPr>
          <p:cNvPr id="89100" name="Group 149">
            <a:extLst>
              <a:ext uri="{FF2B5EF4-FFF2-40B4-BE49-F238E27FC236}">
                <a16:creationId xmlns:a16="http://schemas.microsoft.com/office/drawing/2014/main" id="{55D36E66-C88C-3E4F-900E-8A3DDC62648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914400"/>
            <a:ext cx="4343400" cy="2728913"/>
            <a:chOff x="1392" y="576"/>
            <a:chExt cx="2736" cy="1719"/>
          </a:xfrm>
        </p:grpSpPr>
        <p:sp>
          <p:nvSpPr>
            <p:cNvPr id="89105" name="Text Box 140">
              <a:extLst>
                <a:ext uri="{FF2B5EF4-FFF2-40B4-BE49-F238E27FC236}">
                  <a16:creationId xmlns:a16="http://schemas.microsoft.com/office/drawing/2014/main" id="{65C2DC37-6A6E-6C4F-B1D8-B021A6D56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776"/>
              <a:ext cx="67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FFFF00"/>
                  </a:solidFill>
                </a:rPr>
                <a:t>16</a:t>
              </a:r>
            </a:p>
          </p:txBody>
        </p:sp>
        <p:sp>
          <p:nvSpPr>
            <p:cNvPr id="89106" name="Text Box 142">
              <a:extLst>
                <a:ext uri="{FF2B5EF4-FFF2-40B4-BE49-F238E27FC236}">
                  <a16:creationId xmlns:a16="http://schemas.microsoft.com/office/drawing/2014/main" id="{20401B5D-8FC0-C742-B045-52942EB3F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576"/>
              <a:ext cx="5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FFFF00"/>
                  </a:solidFill>
                </a:rPr>
                <a:t>17</a:t>
              </a:r>
            </a:p>
          </p:txBody>
        </p:sp>
      </p:grpSp>
      <p:grpSp>
        <p:nvGrpSpPr>
          <p:cNvPr id="89101" name="Group 151">
            <a:extLst>
              <a:ext uri="{FF2B5EF4-FFF2-40B4-BE49-F238E27FC236}">
                <a16:creationId xmlns:a16="http://schemas.microsoft.com/office/drawing/2014/main" id="{DBBB2EE5-4EA6-AA49-9008-15CE0D5FFF2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990600"/>
            <a:ext cx="3581400" cy="1814513"/>
            <a:chOff x="192" y="624"/>
            <a:chExt cx="2256" cy="1143"/>
          </a:xfrm>
        </p:grpSpPr>
        <p:sp>
          <p:nvSpPr>
            <p:cNvPr id="89103" name="Text Box 139">
              <a:extLst>
                <a:ext uri="{FF2B5EF4-FFF2-40B4-BE49-F238E27FC236}">
                  <a16:creationId xmlns:a16="http://schemas.microsoft.com/office/drawing/2014/main" id="{3BC9C56D-5371-B842-AD1F-FA410CA15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440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FF00"/>
                  </a:solidFill>
                </a:rPr>
                <a:t>8</a:t>
              </a:r>
            </a:p>
          </p:txBody>
        </p:sp>
        <p:sp>
          <p:nvSpPr>
            <p:cNvPr id="89104" name="Text Box 146">
              <a:extLst>
                <a:ext uri="{FF2B5EF4-FFF2-40B4-BE49-F238E27FC236}">
                  <a16:creationId xmlns:a16="http://schemas.microsoft.com/office/drawing/2014/main" id="{27BA7988-0336-AB45-A9DC-3E3FF3C55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624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FF00"/>
                  </a:solidFill>
                </a:rPr>
                <a:t>10</a:t>
              </a:r>
            </a:p>
          </p:txBody>
        </p:sp>
      </p:grpSp>
      <p:sp>
        <p:nvSpPr>
          <p:cNvPr id="89102" name="Text Box 148">
            <a:extLst>
              <a:ext uri="{FF2B5EF4-FFF2-40B4-BE49-F238E27FC236}">
                <a16:creationId xmlns:a16="http://schemas.microsoft.com/office/drawing/2014/main" id="{15F86088-A96B-874A-958F-4981B45AA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9906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00"/>
                </a:solidFill>
              </a:rPr>
              <a:t>13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8B33DC3-1A5D-A14F-9031-1746F679BB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3EF55BD-DB4E-4A48-B504-315AA66F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90116" name="Slide Number Placeholder 5">
            <a:extLst>
              <a:ext uri="{FF2B5EF4-FFF2-40B4-BE49-F238E27FC236}">
                <a16:creationId xmlns:a16="http://schemas.microsoft.com/office/drawing/2014/main" id="{0081FB3B-9658-7143-936A-FDB7505D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798F9236-193B-474C-A564-5AE7D12F4338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en-US" sz="1200"/>
          </a:p>
        </p:txBody>
      </p:sp>
      <p:sp>
        <p:nvSpPr>
          <p:cNvPr id="90117" name="Text Box 7">
            <a:extLst>
              <a:ext uri="{FF2B5EF4-FFF2-40B4-BE49-F238E27FC236}">
                <a16:creationId xmlns:a16="http://schemas.microsoft.com/office/drawing/2014/main" id="{93706143-7033-834B-88C5-DBA7C706A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657600"/>
            <a:ext cx="658812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/>
              <a:t>Sorting on 3D mesh (zyx order; reverse of node index)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Phase 1: Sort elements on each zx plane into zx order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Phase 2: Sort elements on each yz plane into zy order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Phase 3: Sort elements on each xy layer into yx order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	  (odd layers sorted in reverse order)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Phase 4: Apply 2 steps of odd-even transposition along 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Phase 5: Sort elements on each xy layer into yx order</a:t>
            </a:r>
          </a:p>
        </p:txBody>
      </p:sp>
      <p:sp>
        <p:nvSpPr>
          <p:cNvPr id="90118" name="Text Box 10">
            <a:extLst>
              <a:ext uri="{FF2B5EF4-FFF2-40B4-BE49-F238E27FC236}">
                <a16:creationId xmlns:a16="http://schemas.microsoft.com/office/drawing/2014/main" id="{05FBE3BF-7296-E947-B9F9-D7547D860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33800"/>
            <a:ext cx="1600200" cy="222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variant of shearsort is available, but Kunde’s algorithm is faster and simpler</a:t>
            </a:r>
            <a:endParaRPr lang="en-US" altLang="en-US" sz="2000" i="1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0119" name="Text Box 11">
            <a:extLst>
              <a:ext uri="{FF2B5EF4-FFF2-40B4-BE49-F238E27FC236}">
                <a16:creationId xmlns:a16="http://schemas.microsoft.com/office/drawing/2014/main" id="{E956E5B3-41C6-A648-B122-D60972313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1828800" cy="1006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Defining the zyx processor ordering</a:t>
            </a:r>
            <a:endParaRPr lang="en-US" altLang="en-US" sz="2000" i="1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90120" name="Group 15">
            <a:extLst>
              <a:ext uri="{FF2B5EF4-FFF2-40B4-BE49-F238E27FC236}">
                <a16:creationId xmlns:a16="http://schemas.microsoft.com/office/drawing/2014/main" id="{142B28A8-80EA-BC42-A3C2-274D67822C8F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28600"/>
            <a:ext cx="6324600" cy="3592513"/>
            <a:chOff x="1680" y="192"/>
            <a:chExt cx="3984" cy="2263"/>
          </a:xfrm>
        </p:grpSpPr>
        <p:graphicFrame>
          <p:nvGraphicFramePr>
            <p:cNvPr id="90123" name="Object 12">
              <a:extLst>
                <a:ext uri="{FF2B5EF4-FFF2-40B4-BE49-F238E27FC236}">
                  <a16:creationId xmlns:a16="http://schemas.microsoft.com/office/drawing/2014/main" id="{B6A6BB08-C107-7F42-9962-90ABB22BBD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80" y="192"/>
            <a:ext cx="3984" cy="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5" r:id="rId3" imgW="3975100" imgH="2260600" progId="MSDraw.Drawing.8.2">
                    <p:embed/>
                  </p:oleObj>
                </mc:Choice>
                <mc:Fallback>
                  <p:oleObj r:id="rId3" imgW="3975100" imgH="2260600" progId="MSDraw.Drawing.8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192"/>
                          <a:ext cx="3984" cy="2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124" name="Rectangle 14">
              <a:extLst>
                <a:ext uri="{FF2B5EF4-FFF2-40B4-BE49-F238E27FC236}">
                  <a16:creationId xmlns:a16="http://schemas.microsoft.com/office/drawing/2014/main" id="{7D7700E6-0EFC-E44B-9921-872F538AD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40"/>
              <a:ext cx="1008" cy="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90121" name="Rectangle 2">
            <a:extLst>
              <a:ext uri="{FF2B5EF4-FFF2-40B4-BE49-F238E27FC236}">
                <a16:creationId xmlns:a16="http://schemas.microsoft.com/office/drawing/2014/main" id="{E1D6170B-604B-E949-93B5-E02A38DD5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9624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Sorting on a 3D Mesh</a:t>
            </a:r>
          </a:p>
        </p:txBody>
      </p:sp>
      <p:sp>
        <p:nvSpPr>
          <p:cNvPr id="90122" name="Text Box 16">
            <a:extLst>
              <a:ext uri="{FF2B5EF4-FFF2-40B4-BE49-F238E27FC236}">
                <a16:creationId xmlns:a16="http://schemas.microsoft.com/office/drawing/2014/main" id="{8F8B2567-0252-9F44-9E00-C16E22AEF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3276600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Time for Kunde’s algorithm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= 4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(2D-sort time) + 2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</a:t>
            </a:r>
            <a:r>
              <a:rPr lang="en-US" altLang="en-US" sz="2000">
                <a:sym typeface="Symbol" pitchFamily="2" charset="2"/>
              </a:rPr>
              <a:t></a:t>
            </a:r>
            <a:r>
              <a:rPr lang="en-US" altLang="en-US" sz="2000"/>
              <a:t> 16</a:t>
            </a:r>
            <a:r>
              <a:rPr lang="en-US" altLang="en-US" sz="2000" i="1"/>
              <a:t>p</a:t>
            </a:r>
            <a:r>
              <a:rPr lang="en-US" altLang="en-US" sz="2000" baseline="30000"/>
              <a:t>1/3</a:t>
            </a:r>
            <a:r>
              <a:rPr lang="en-US" altLang="en-US" sz="2000"/>
              <a:t> steps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642B3D3-785A-5E40-80B1-A87F1389E9D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BB20F36-2F40-4548-809D-D29E3CAC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91140" name="Slide Number Placeholder 5">
            <a:extLst>
              <a:ext uri="{FF2B5EF4-FFF2-40B4-BE49-F238E27FC236}">
                <a16:creationId xmlns:a16="http://schemas.microsoft.com/office/drawing/2014/main" id="{2320D7A4-9D50-6949-8E37-EB12CB2F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3A1AB71B-9638-0D4A-AA36-633C0CD0F8C9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en-US" sz="1200"/>
          </a:p>
        </p:txBody>
      </p:sp>
      <p:sp>
        <p:nvSpPr>
          <p:cNvPr id="91141" name="Rectangle 2">
            <a:extLst>
              <a:ext uri="{FF2B5EF4-FFF2-40B4-BE49-F238E27FC236}">
                <a16:creationId xmlns:a16="http://schemas.microsoft.com/office/drawing/2014/main" id="{ACD3D4BE-2AB6-E242-8315-7C49B0A0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1142" name="Rectangle 3">
            <a:extLst>
              <a:ext uri="{FF2B5EF4-FFF2-40B4-BE49-F238E27FC236}">
                <a16:creationId xmlns:a16="http://schemas.microsoft.com/office/drawing/2014/main" id="{2DD80B02-FE76-C74C-98EE-BA871C910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1143" name="Rectangle 4">
            <a:extLst>
              <a:ext uri="{FF2B5EF4-FFF2-40B4-BE49-F238E27FC236}">
                <a16:creationId xmlns:a16="http://schemas.microsoft.com/office/drawing/2014/main" id="{FB3862FA-4170-8B41-A5CF-197C85C42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1144" name="Rectangle 5">
            <a:extLst>
              <a:ext uri="{FF2B5EF4-FFF2-40B4-BE49-F238E27FC236}">
                <a16:creationId xmlns:a16="http://schemas.microsoft.com/office/drawing/2014/main" id="{D1508773-8408-7C4D-B8D8-4D1B47636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1145" name="Text Box 6">
            <a:extLst>
              <a:ext uri="{FF2B5EF4-FFF2-40B4-BE49-F238E27FC236}">
                <a16:creationId xmlns:a16="http://schemas.microsoft.com/office/drawing/2014/main" id="{FE1A8407-6FC1-B44A-8BAD-79DCE1D87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86200"/>
            <a:ext cx="62611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00000"/>
                </a:solidFill>
                <a:cs typeface="Times New Roman" panose="02020603050405020304" pitchFamily="18" charset="0"/>
              </a:rPr>
              <a:t>Greedy </a:t>
            </a:r>
            <a:r>
              <a:rPr lang="en-US" altLang="en-US" sz="2000" i="1" u="sng">
                <a:solidFill>
                  <a:srgbClr val="000000"/>
                </a:solidFill>
                <a:cs typeface="Times New Roman" panose="02020603050405020304" pitchFamily="18" charset="0"/>
              </a:rPr>
              <a:t>zyx</a:t>
            </a:r>
            <a:r>
              <a:rPr lang="en-US" altLang="en-US" sz="2000" u="sng">
                <a:solidFill>
                  <a:srgbClr val="000000"/>
                </a:solidFill>
                <a:cs typeface="Times New Roman" panose="02020603050405020304" pitchFamily="18" charset="0"/>
              </a:rPr>
              <a:t> (layer-first, row last) routing algorithm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u="sng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Phase 1: Sort into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zyx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order by destination addresses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Phase 2: Route along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dimension to correct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xy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layer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Phase 3: Route along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dimension to correct column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Phase 4: Route along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dimension to destination</a:t>
            </a:r>
          </a:p>
        </p:txBody>
      </p:sp>
      <p:sp>
        <p:nvSpPr>
          <p:cNvPr id="91146" name="Rectangle 7">
            <a:extLst>
              <a:ext uri="{FF2B5EF4-FFF2-40B4-BE49-F238E27FC236}">
                <a16:creationId xmlns:a16="http://schemas.microsoft.com/office/drawing/2014/main" id="{16654857-7384-9449-A64D-C4FDEFB40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1147" name="Text Box 8">
            <a:extLst>
              <a:ext uri="{FF2B5EF4-FFF2-40B4-BE49-F238E27FC236}">
                <a16:creationId xmlns:a16="http://schemas.microsoft.com/office/drawing/2014/main" id="{1FEF07DE-58C6-8245-9E9E-060878E1B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1905000" cy="1920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Simple greedy algorithm does fine usually, but sorting first reduces buffer requirements</a:t>
            </a:r>
            <a:endParaRPr lang="en-US" altLang="en-US" sz="2000" i="1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1148" name="Text Box 9">
            <a:extLst>
              <a:ext uri="{FF2B5EF4-FFF2-40B4-BE49-F238E27FC236}">
                <a16:creationId xmlns:a16="http://schemas.microsoft.com/office/drawing/2014/main" id="{514623AF-B914-D14B-8DAC-CEA82A400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1828800" cy="10064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As in 2D case, partial sorting can be used</a:t>
            </a:r>
            <a:endParaRPr lang="en-US" altLang="en-US" sz="2000" i="1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1149" name="Rectangle 10">
            <a:extLst>
              <a:ext uri="{FF2B5EF4-FFF2-40B4-BE49-F238E27FC236}">
                <a16:creationId xmlns:a16="http://schemas.microsoft.com/office/drawing/2014/main" id="{F812F9DD-BB80-0A40-A352-876E10377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pSp>
        <p:nvGrpSpPr>
          <p:cNvPr id="91150" name="Group 11">
            <a:extLst>
              <a:ext uri="{FF2B5EF4-FFF2-40B4-BE49-F238E27FC236}">
                <a16:creationId xmlns:a16="http://schemas.microsoft.com/office/drawing/2014/main" id="{6E2519BE-936A-5D47-A7A3-FF8DEC040489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28600"/>
            <a:ext cx="6324600" cy="3592513"/>
            <a:chOff x="1680" y="192"/>
            <a:chExt cx="3984" cy="2263"/>
          </a:xfrm>
        </p:grpSpPr>
        <p:graphicFrame>
          <p:nvGraphicFramePr>
            <p:cNvPr id="91153" name="Object 12">
              <a:extLst>
                <a:ext uri="{FF2B5EF4-FFF2-40B4-BE49-F238E27FC236}">
                  <a16:creationId xmlns:a16="http://schemas.microsoft.com/office/drawing/2014/main" id="{C605A6C0-FE7E-1F45-BCFE-994CF981EC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80" y="192"/>
            <a:ext cx="3984" cy="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55" r:id="rId3" imgW="3975100" imgH="2260600" progId="MSDraw.Drawing.8.2">
                    <p:embed/>
                  </p:oleObj>
                </mc:Choice>
                <mc:Fallback>
                  <p:oleObj r:id="rId3" imgW="3975100" imgH="2260600" progId="MSDraw.Drawing.8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192"/>
                          <a:ext cx="3984" cy="2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154" name="Rectangle 13">
              <a:extLst>
                <a:ext uri="{FF2B5EF4-FFF2-40B4-BE49-F238E27FC236}">
                  <a16:creationId xmlns:a16="http://schemas.microsoft.com/office/drawing/2014/main" id="{3DF75E63-E789-DC48-915A-5D2EFA9E5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40"/>
              <a:ext cx="1008" cy="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sp>
        <p:nvSpPr>
          <p:cNvPr id="91151" name="Rectangle 14">
            <a:extLst>
              <a:ext uri="{FF2B5EF4-FFF2-40B4-BE49-F238E27FC236}">
                <a16:creationId xmlns:a16="http://schemas.microsoft.com/office/drawing/2014/main" id="{DAE75A4A-5982-CB4B-A197-6A8429589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9624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Routing on a 3D Mesh</a:t>
            </a:r>
          </a:p>
        </p:txBody>
      </p:sp>
      <p:sp>
        <p:nvSpPr>
          <p:cNvPr id="91152" name="Text Box 15">
            <a:extLst>
              <a:ext uri="{FF2B5EF4-FFF2-40B4-BE49-F238E27FC236}">
                <a16:creationId xmlns:a16="http://schemas.microsoft.com/office/drawing/2014/main" id="{E8B4DDCA-69EE-E448-83E5-3EB50739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3276600" cy="1006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Time for sort-based routing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= Sort time + Diameter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</a:t>
            </a:r>
            <a:r>
              <a:rPr lang="en-US" altLang="en-US" sz="2000">
                <a:sym typeface="Symbol" pitchFamily="2" charset="2"/>
              </a:rPr>
              <a:t></a:t>
            </a:r>
            <a:r>
              <a:rPr lang="en-US" altLang="en-US" sz="2000"/>
              <a:t> 19</a:t>
            </a:r>
            <a:r>
              <a:rPr lang="en-US" altLang="en-US" sz="2000" i="1"/>
              <a:t>p</a:t>
            </a:r>
            <a:r>
              <a:rPr lang="en-US" altLang="en-US" sz="2000" baseline="30000"/>
              <a:t>1/3</a:t>
            </a:r>
            <a:r>
              <a:rPr lang="en-US" altLang="en-US" sz="2000"/>
              <a:t> steps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E569891-0797-C046-B9B3-4C320381F6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5540410-EC51-C640-8F23-BDAE8FBE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92164" name="Slide Number Placeholder 5">
            <a:extLst>
              <a:ext uri="{FF2B5EF4-FFF2-40B4-BE49-F238E27FC236}">
                <a16:creationId xmlns:a16="http://schemas.microsoft.com/office/drawing/2014/main" id="{FFA06371-CE88-B143-9134-9AC1DA3E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16D2B94D-7962-5D4A-BA83-090B16D2AE7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en-US" sz="1200"/>
          </a:p>
        </p:txBody>
      </p:sp>
      <p:sp>
        <p:nvSpPr>
          <p:cNvPr id="92165" name="Rectangle 2">
            <a:extLst>
              <a:ext uri="{FF2B5EF4-FFF2-40B4-BE49-F238E27FC236}">
                <a16:creationId xmlns:a16="http://schemas.microsoft.com/office/drawing/2014/main" id="{7A7A7AEE-C541-7F4B-9728-8845239F0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166" name="Rectangle 3">
            <a:extLst>
              <a:ext uri="{FF2B5EF4-FFF2-40B4-BE49-F238E27FC236}">
                <a16:creationId xmlns:a16="http://schemas.microsoft.com/office/drawing/2014/main" id="{763DCF64-8982-4349-9714-227778FD1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167" name="Rectangle 4">
            <a:extLst>
              <a:ext uri="{FF2B5EF4-FFF2-40B4-BE49-F238E27FC236}">
                <a16:creationId xmlns:a16="http://schemas.microsoft.com/office/drawing/2014/main" id="{1CC1E92D-1D94-2742-95F4-74D0BEF89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168" name="Rectangle 5">
            <a:extLst>
              <a:ext uri="{FF2B5EF4-FFF2-40B4-BE49-F238E27FC236}">
                <a16:creationId xmlns:a16="http://schemas.microsoft.com/office/drawing/2014/main" id="{07C6CC9E-B1DA-0F4C-8ACF-EC09D9686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169" name="Text Box 6">
            <a:extLst>
              <a:ext uri="{FF2B5EF4-FFF2-40B4-BE49-F238E27FC236}">
                <a16:creationId xmlns:a16="http://schemas.microsoft.com/office/drawing/2014/main" id="{CD23CFD5-5A83-A743-B7B6-4D657EBFE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0"/>
            <a:ext cx="83058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Assume the use of an </a:t>
            </a:r>
            <a:r>
              <a:rPr lang="en-US" altLang="en-US" sz="2000" i="1"/>
              <a:t>m</a:t>
            </a:r>
            <a:r>
              <a:rPr lang="en-US" altLang="en-US" sz="2000" baseline="30000"/>
              <a:t>3/4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1200">
                <a:sym typeface="Symbol" pitchFamily="2" charset="2"/>
              </a:rPr>
              <a:t> </a:t>
            </a:r>
            <a:r>
              <a:rPr lang="en-US" altLang="en-US" sz="2000" i="1"/>
              <a:t>m</a:t>
            </a:r>
            <a:r>
              <a:rPr lang="en-US" altLang="en-US" sz="2000" baseline="30000"/>
              <a:t>3/4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1200">
                <a:sym typeface="Symbol" pitchFamily="2" charset="2"/>
              </a:rPr>
              <a:t> </a:t>
            </a:r>
            <a:r>
              <a:rPr lang="en-US" altLang="en-US" sz="2000" i="1"/>
              <a:t>m</a:t>
            </a:r>
            <a:r>
              <a:rPr lang="en-US" altLang="en-US" sz="2000" baseline="30000"/>
              <a:t>3/4</a:t>
            </a:r>
            <a:r>
              <a:rPr lang="en-US" altLang="en-US" sz="2000"/>
              <a:t> mesh with </a:t>
            </a:r>
            <a:r>
              <a:rPr lang="en-US" altLang="en-US" sz="2000" i="1"/>
              <a:t>p</a:t>
            </a:r>
            <a:r>
              <a:rPr lang="en-US" altLang="en-US" sz="2000"/>
              <a:t> = </a:t>
            </a:r>
            <a:r>
              <a:rPr lang="en-US" altLang="en-US" sz="2000" i="1"/>
              <a:t>m</a:t>
            </a:r>
            <a:r>
              <a:rPr lang="en-US" altLang="en-US" sz="2000" baseline="30000"/>
              <a:t>9/4</a:t>
            </a:r>
            <a:r>
              <a:rPr lang="en-US" altLang="en-US" sz="2000"/>
              <a:t> processors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Each </a:t>
            </a:r>
            <a:r>
              <a:rPr lang="en-US" altLang="en-US" sz="2000" i="1"/>
              <a:t>m</a:t>
            </a:r>
            <a:r>
              <a:rPr lang="en-US" altLang="en-US" sz="2000" baseline="30000"/>
              <a:t>3/4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1200">
                <a:sym typeface="Symbol" pitchFamily="2" charset="2"/>
              </a:rPr>
              <a:t> </a:t>
            </a:r>
            <a:r>
              <a:rPr lang="en-US" altLang="en-US" sz="2000" i="1"/>
              <a:t>m</a:t>
            </a:r>
            <a:r>
              <a:rPr lang="en-US" altLang="en-US" sz="2000" baseline="30000"/>
              <a:t>3/4</a:t>
            </a:r>
            <a:r>
              <a:rPr lang="en-US" altLang="en-US" sz="2000"/>
              <a:t> layer of the mesh is assigned to one of the </a:t>
            </a:r>
            <a:r>
              <a:rPr lang="en-US" altLang="en-US" sz="2000" i="1"/>
              <a:t>m</a:t>
            </a:r>
            <a:r>
              <a:rPr lang="en-US" altLang="en-US" sz="2000" baseline="30000"/>
              <a:t>3/4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1200">
                <a:sym typeface="Symbol" pitchFamily="2" charset="2"/>
              </a:rPr>
              <a:t> </a:t>
            </a:r>
            <a:r>
              <a:rPr lang="en-US" altLang="en-US" sz="2000" i="1"/>
              <a:t>m</a:t>
            </a:r>
            <a:r>
              <a:rPr lang="en-US" altLang="en-US" sz="2000" baseline="30000"/>
              <a:t>3/4</a:t>
            </a:r>
            <a:r>
              <a:rPr lang="en-US" altLang="en-US" sz="2000"/>
              <a:t> matrix multiplications (</a:t>
            </a:r>
            <a:r>
              <a:rPr lang="en-US" altLang="en-US" sz="2000" i="1"/>
              <a:t>m</a:t>
            </a:r>
            <a:r>
              <a:rPr lang="en-US" altLang="en-US" sz="2000" baseline="30000"/>
              <a:t>3/4</a:t>
            </a:r>
            <a:r>
              <a:rPr lang="en-US" altLang="en-US" sz="2000"/>
              <a:t> multiply-add steps)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 rest of the process can take time that is of lower order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Optimal: Matches sequential work and diameter-based lower bound </a:t>
            </a:r>
          </a:p>
        </p:txBody>
      </p:sp>
      <p:sp>
        <p:nvSpPr>
          <p:cNvPr id="92170" name="Rectangle 7">
            <a:extLst>
              <a:ext uri="{FF2B5EF4-FFF2-40B4-BE49-F238E27FC236}">
                <a16:creationId xmlns:a16="http://schemas.microsoft.com/office/drawing/2014/main" id="{B566A4E0-3DA1-984C-BD3B-4F9B75DCA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171" name="Text Box 8">
            <a:extLst>
              <a:ext uri="{FF2B5EF4-FFF2-40B4-BE49-F238E27FC236}">
                <a16:creationId xmlns:a16="http://schemas.microsoft.com/office/drawing/2014/main" id="{ED78B688-2545-D44B-A786-6506E2385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20574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 total of (</a:t>
            </a:r>
            <a:r>
              <a:rPr lang="en-US" altLang="en-US" sz="2000" i="1"/>
              <a:t>m</a:t>
            </a:r>
            <a:r>
              <a:rPr lang="en-US" altLang="en-US" sz="2000" baseline="30000"/>
              <a:t>1/4</a:t>
            </a:r>
            <a:r>
              <a:rPr lang="en-US" altLang="en-US" sz="2000"/>
              <a:t>)</a:t>
            </a:r>
            <a:r>
              <a:rPr lang="en-US" altLang="en-US" sz="2000" baseline="30000"/>
              <a:t>3</a:t>
            </a:r>
            <a:r>
              <a:rPr lang="en-US" altLang="en-US" sz="2000"/>
              <a:t> = </a:t>
            </a:r>
            <a:r>
              <a:rPr lang="en-US" altLang="en-US" sz="2000" i="1"/>
              <a:t>m</a:t>
            </a:r>
            <a:r>
              <a:rPr lang="en-US" altLang="en-US" sz="2000" baseline="30000"/>
              <a:t>3/4</a:t>
            </a:r>
            <a:r>
              <a:rPr lang="en-US" altLang="en-US" sz="2000"/>
              <a:t> block multiplications are needed</a:t>
            </a:r>
          </a:p>
        </p:txBody>
      </p:sp>
      <p:sp>
        <p:nvSpPr>
          <p:cNvPr id="92172" name="Text Box 9">
            <a:extLst>
              <a:ext uri="{FF2B5EF4-FFF2-40B4-BE49-F238E27FC236}">
                <a16:creationId xmlns:a16="http://schemas.microsoft.com/office/drawing/2014/main" id="{91CA3428-EA5F-D44E-BA30-94EFC7492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14600"/>
            <a:ext cx="2133600" cy="1006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Matrix blocking for multiplication on a 3D mesh</a:t>
            </a:r>
            <a:endParaRPr lang="en-US" altLang="en-US" sz="2000" i="1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2173" name="Rectangle 10">
            <a:extLst>
              <a:ext uri="{FF2B5EF4-FFF2-40B4-BE49-F238E27FC236}">
                <a16:creationId xmlns:a16="http://schemas.microsoft.com/office/drawing/2014/main" id="{0E1B9F3B-9BB7-8842-BC25-6CFD55E60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2174" name="Rectangle 14">
            <a:extLst>
              <a:ext uri="{FF2B5EF4-FFF2-40B4-BE49-F238E27FC236}">
                <a16:creationId xmlns:a16="http://schemas.microsoft.com/office/drawing/2014/main" id="{C23FF92C-7222-4044-AC64-402883E6D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Matrix Multiplication on a 3D Mesh</a:t>
            </a:r>
          </a:p>
        </p:txBody>
      </p:sp>
      <p:sp>
        <p:nvSpPr>
          <p:cNvPr id="92175" name="Rectangle 17">
            <a:extLst>
              <a:ext uri="{FF2B5EF4-FFF2-40B4-BE49-F238E27FC236}">
                <a16:creationId xmlns:a16="http://schemas.microsoft.com/office/drawing/2014/main" id="{69459790-0E9B-AE42-AF5B-E8C11E6CD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92176" name="Object 16">
            <a:extLst>
              <a:ext uri="{FF2B5EF4-FFF2-40B4-BE49-F238E27FC236}">
                <a16:creationId xmlns:a16="http://schemas.microsoft.com/office/drawing/2014/main" id="{D5112266-C8A6-8449-9933-15CC3A68D8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914400"/>
          <a:ext cx="6248400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r:id="rId3" imgW="4584700" imgH="2082800" progId="MSDraw.Drawing.8.2">
                  <p:embed/>
                </p:oleObj>
              </mc:Choice>
              <mc:Fallback>
                <p:oleObj r:id="rId3" imgW="4584700" imgH="2082800" progId="MSDraw.Drawing.8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6248400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A0E6E49-4640-3044-B11C-326620FC52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437CC99-EC5B-9B4F-952A-4F3D1AAA8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93188" name="Slide Number Placeholder 5">
            <a:extLst>
              <a:ext uri="{FF2B5EF4-FFF2-40B4-BE49-F238E27FC236}">
                <a16:creationId xmlns:a16="http://schemas.microsoft.com/office/drawing/2014/main" id="{59A969EA-D777-2741-A226-5A2897E4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CB96337A-2463-664D-BE31-7FA559EBC72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US" altLang="en-US" sz="1200"/>
          </a:p>
        </p:txBody>
      </p:sp>
      <p:sp>
        <p:nvSpPr>
          <p:cNvPr id="93189" name="Rectangle 2">
            <a:extLst>
              <a:ext uri="{FF2B5EF4-FFF2-40B4-BE49-F238E27FC236}">
                <a16:creationId xmlns:a16="http://schemas.microsoft.com/office/drawing/2014/main" id="{78C2AE2A-D68A-7E48-B275-93C649FA6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3190" name="Rectangle 3">
            <a:extLst>
              <a:ext uri="{FF2B5EF4-FFF2-40B4-BE49-F238E27FC236}">
                <a16:creationId xmlns:a16="http://schemas.microsoft.com/office/drawing/2014/main" id="{5490E49A-224A-794F-97A9-C71830AD6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3191" name="Rectangle 4">
            <a:extLst>
              <a:ext uri="{FF2B5EF4-FFF2-40B4-BE49-F238E27FC236}">
                <a16:creationId xmlns:a16="http://schemas.microsoft.com/office/drawing/2014/main" id="{CB58B782-5100-BE43-A5CC-D244EA339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3192" name="Rectangle 5">
            <a:extLst>
              <a:ext uri="{FF2B5EF4-FFF2-40B4-BE49-F238E27FC236}">
                <a16:creationId xmlns:a16="http://schemas.microsoft.com/office/drawing/2014/main" id="{27725B53-04B6-664F-9B59-AE4299448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3193" name="Text Box 6">
            <a:extLst>
              <a:ext uri="{FF2B5EF4-FFF2-40B4-BE49-F238E27FC236}">
                <a16:creationId xmlns:a16="http://schemas.microsoft.com/office/drawing/2014/main" id="{D7BE37B7-3758-754D-A75C-826668BBF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67200"/>
            <a:ext cx="84582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 low-dimensional mesh can efficiently emulate a high-dimensional 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E40000"/>
                </a:solidFill>
              </a:rPr>
              <a:t>Question:</a:t>
            </a:r>
            <a:r>
              <a:rPr lang="en-US" altLang="en-US" sz="2000"/>
              <a:t> Is it more cost effective, e.g., to have 4-port processors in a 2D mesh architecture or 6-port processors in a 3D mesh architecture, given that for the 4-port processors, fewer ports and ease of layout allow us to make each channel wider?</a:t>
            </a:r>
          </a:p>
        </p:txBody>
      </p:sp>
      <p:sp>
        <p:nvSpPr>
          <p:cNvPr id="93194" name="Rectangle 7">
            <a:extLst>
              <a:ext uri="{FF2B5EF4-FFF2-40B4-BE49-F238E27FC236}">
                <a16:creationId xmlns:a16="http://schemas.microsoft.com/office/drawing/2014/main" id="{ACA0EEEB-A4C9-0D4F-AE7E-832172325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3195" name="Text Box 8">
            <a:extLst>
              <a:ext uri="{FF2B5EF4-FFF2-40B4-BE49-F238E27FC236}">
                <a16:creationId xmlns:a16="http://schemas.microsoft.com/office/drawing/2014/main" id="{32AC0968-CBB9-6541-8EE5-03E0DB2FA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39624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There is a good match between the structure of a 3D mesh and communication requirements of physical modeling problems</a:t>
            </a:r>
          </a:p>
        </p:txBody>
      </p:sp>
      <p:sp>
        <p:nvSpPr>
          <p:cNvPr id="93196" name="Rectangle 10">
            <a:extLst>
              <a:ext uri="{FF2B5EF4-FFF2-40B4-BE49-F238E27FC236}">
                <a16:creationId xmlns:a16="http://schemas.microsoft.com/office/drawing/2014/main" id="{015882ED-738E-8E4A-B1F3-8FC80903A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3197" name="Rectangle 11">
            <a:extLst>
              <a:ext uri="{FF2B5EF4-FFF2-40B4-BE49-F238E27FC236}">
                <a16:creationId xmlns:a16="http://schemas.microsoft.com/office/drawing/2014/main" id="{AF677195-2C5A-F84F-B49E-1301C6DA1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Low- vs High-Dimensional Meshes</a:t>
            </a:r>
          </a:p>
        </p:txBody>
      </p:sp>
      <p:sp>
        <p:nvSpPr>
          <p:cNvPr id="93198" name="Rectangle 12">
            <a:extLst>
              <a:ext uri="{FF2B5EF4-FFF2-40B4-BE49-F238E27FC236}">
                <a16:creationId xmlns:a16="http://schemas.microsoft.com/office/drawing/2014/main" id="{7AFE1D33-DF16-B946-98B7-8FAC766DF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93199" name="Object 14">
            <a:extLst>
              <a:ext uri="{FF2B5EF4-FFF2-40B4-BE49-F238E27FC236}">
                <a16:creationId xmlns:a16="http://schemas.microsoft.com/office/drawing/2014/main" id="{9EB57AF8-CF06-6C46-9BAE-586421E4185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495800" y="838200"/>
          <a:ext cx="86106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6" r:id="rId3" imgW="5092700" imgH="2019300" progId="MSDraw.Drawing.8.2">
                  <p:embed/>
                </p:oleObj>
              </mc:Choice>
              <mc:Fallback>
                <p:oleObj r:id="rId3" imgW="5092700" imgH="2019300" progId="MSDraw.Drawing.8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838200"/>
                        <a:ext cx="86106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200" name="Group 26">
            <a:extLst>
              <a:ext uri="{FF2B5EF4-FFF2-40B4-BE49-F238E27FC236}">
                <a16:creationId xmlns:a16="http://schemas.microsoft.com/office/drawing/2014/main" id="{CC39C118-70F1-3848-8D67-1E7B4EB76E9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438400"/>
            <a:ext cx="3810000" cy="1676400"/>
            <a:chOff x="288" y="1536"/>
            <a:chExt cx="2400" cy="1056"/>
          </a:xfrm>
        </p:grpSpPr>
        <p:sp>
          <p:nvSpPr>
            <p:cNvPr id="93201" name="Text Box 9">
              <a:extLst>
                <a:ext uri="{FF2B5EF4-FFF2-40B4-BE49-F238E27FC236}">
                  <a16:creationId xmlns:a16="http://schemas.microsoft.com/office/drawing/2014/main" id="{4B6E9351-2EA4-904D-B7A1-3FC045639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632"/>
              <a:ext cx="1152" cy="826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6 </a:t>
              </a:r>
              <a:r>
                <a:rPr lang="en-US" altLang="en-US" sz="2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  <a:sym typeface="Symbol" pitchFamily="2" charset="2"/>
                </a:rPr>
                <a:t></a:t>
              </a:r>
              <a:r>
                <a:rPr lang="en-US" altLang="en-US" sz="2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6 mesh emulating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altLang="en-US" sz="1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Symbol" pitchFamily="2" charset="2"/>
                </a:rPr>
                <a:t></a:t>
              </a:r>
              <a:r>
                <a:rPr lang="en-US" altLang="en-US" sz="1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altLang="en-US" sz="1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  <a:sym typeface="Symbol" pitchFamily="2" charset="2"/>
                </a:rPr>
                <a:t></a:t>
              </a:r>
              <a:r>
                <a:rPr lang="en-US" altLang="en-US" sz="1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3 mesh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(not optimal)</a:t>
              </a:r>
            </a:p>
          </p:txBody>
        </p:sp>
        <p:sp>
          <p:nvSpPr>
            <p:cNvPr id="93202" name="Rectangle 18">
              <a:extLst>
                <a:ext uri="{FF2B5EF4-FFF2-40B4-BE49-F238E27FC236}">
                  <a16:creationId xmlns:a16="http://schemas.microsoft.com/office/drawing/2014/main" id="{E4F09BBC-9F25-1447-A4F5-305AEE91B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064"/>
              <a:ext cx="576" cy="5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Lower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layer</a:t>
              </a:r>
            </a:p>
          </p:txBody>
        </p:sp>
        <p:sp>
          <p:nvSpPr>
            <p:cNvPr id="93203" name="Rectangle 19">
              <a:extLst>
                <a:ext uri="{FF2B5EF4-FFF2-40B4-BE49-F238E27FC236}">
                  <a16:creationId xmlns:a16="http://schemas.microsoft.com/office/drawing/2014/main" id="{A68EBA0F-109D-A346-B700-EBEF06A08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064"/>
              <a:ext cx="576" cy="5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93204" name="Rectangle 24">
              <a:extLst>
                <a:ext uri="{FF2B5EF4-FFF2-40B4-BE49-F238E27FC236}">
                  <a16:creationId xmlns:a16="http://schemas.microsoft.com/office/drawing/2014/main" id="{4A63A380-0225-D142-9BC4-F4B608E5B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536"/>
              <a:ext cx="576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Middle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layer</a:t>
              </a:r>
            </a:p>
          </p:txBody>
        </p:sp>
        <p:sp>
          <p:nvSpPr>
            <p:cNvPr id="93205" name="Rectangle 25">
              <a:extLst>
                <a:ext uri="{FF2B5EF4-FFF2-40B4-BE49-F238E27FC236}">
                  <a16:creationId xmlns:a16="http://schemas.microsoft.com/office/drawing/2014/main" id="{4BA1B2C9-E89C-A04E-BC9F-A4407971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536"/>
              <a:ext cx="576" cy="52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Upper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layer</a:t>
              </a:r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D715F98-0AEB-124F-A339-3B57A2F025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6FE1914-BEFD-E741-A2E1-8C7F55DC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94212" name="Slide Number Placeholder 5">
            <a:extLst>
              <a:ext uri="{FF2B5EF4-FFF2-40B4-BE49-F238E27FC236}">
                <a16:creationId xmlns:a16="http://schemas.microsoft.com/office/drawing/2014/main" id="{8018881D-4CB5-D343-9FAD-294B5120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36C3C4EF-AF66-1D4C-B9B0-157EF1BDABD5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89</a:t>
            </a:fld>
            <a:endParaRPr lang="en-US" altLang="en-US" sz="1200"/>
          </a:p>
        </p:txBody>
      </p:sp>
      <p:sp>
        <p:nvSpPr>
          <p:cNvPr id="94213" name="Rectangle 2">
            <a:extLst>
              <a:ext uri="{FF2B5EF4-FFF2-40B4-BE49-F238E27FC236}">
                <a16:creationId xmlns:a16="http://schemas.microsoft.com/office/drawing/2014/main" id="{F1ABDAC9-A73F-FF4F-831D-EED1FA7BE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12.2  Stronger and Weaker Connectivities</a:t>
            </a:r>
          </a:p>
        </p:txBody>
      </p:sp>
      <p:sp>
        <p:nvSpPr>
          <p:cNvPr id="94214" name="Rectangle 4">
            <a:extLst>
              <a:ext uri="{FF2B5EF4-FFF2-40B4-BE49-F238E27FC236}">
                <a16:creationId xmlns:a16="http://schemas.microsoft.com/office/drawing/2014/main" id="{B0D54551-3691-CE4E-9543-8E31D5C32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4215" name="Text Box 24">
            <a:extLst>
              <a:ext uri="{FF2B5EF4-FFF2-40B4-BE49-F238E27FC236}">
                <a16:creationId xmlns:a16="http://schemas.microsoft.com/office/drawing/2014/main" id="{80DC76A2-1829-8B45-A87A-C197A848D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67200"/>
            <a:ext cx="6553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12.2    </a:t>
            </a:r>
            <a:r>
              <a:rPr lang="en-US" altLang="en-US" sz="2000"/>
              <a:t>Eight-neighbor and hexagonal (hex) meshes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4216" name="Rectangle 26">
            <a:extLst>
              <a:ext uri="{FF2B5EF4-FFF2-40B4-BE49-F238E27FC236}">
                <a16:creationId xmlns:a16="http://schemas.microsoft.com/office/drawing/2014/main" id="{40905386-C071-5043-B893-41C9CFB56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1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4217" name="Text Box 27">
            <a:extLst>
              <a:ext uri="{FF2B5EF4-FFF2-40B4-BE49-F238E27FC236}">
                <a16:creationId xmlns:a16="http://schemas.microsoft.com/office/drawing/2014/main" id="{EE748D60-1808-414D-8DD4-9F0B7DE6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990600"/>
            <a:ext cx="22098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Fortified meshes and other models with stronger connectivities: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Eight-neighbor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Six-neighbor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Triangular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    Hexagonal</a:t>
            </a:r>
          </a:p>
        </p:txBody>
      </p:sp>
      <p:graphicFrame>
        <p:nvGraphicFramePr>
          <p:cNvPr id="94218" name="Object 35">
            <a:extLst>
              <a:ext uri="{FF2B5EF4-FFF2-40B4-BE49-F238E27FC236}">
                <a16:creationId xmlns:a16="http://schemas.microsoft.com/office/drawing/2014/main" id="{AFFF3B52-6857-114E-8ED3-19A093BB0A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838200"/>
          <a:ext cx="6553200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0" r:id="rId3" imgW="4140200" imgH="2235200" progId="MSDraw.Drawing.8.2">
                  <p:embed/>
                </p:oleObj>
              </mc:Choice>
              <mc:Fallback>
                <p:oleObj r:id="rId3" imgW="4140200" imgH="2235200" progId="MSDraw.Drawing.8.2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6553200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9" name="Text Box 37">
            <a:extLst>
              <a:ext uri="{FF2B5EF4-FFF2-40B4-BE49-F238E27FC236}">
                <a16:creationId xmlns:a16="http://schemas.microsoft.com/office/drawing/2014/main" id="{CBF5FAAA-8089-0541-BC04-7A45E8DCF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76800"/>
            <a:ext cx="7391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As in higher-dimensional meshes, greater connectivity does not automatically translate into greater performance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Area and signal-propagation delay penalties must be factored 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0C1FC7-E0DD-ED48-9275-B921A301462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515AB971-2B7A-DF4B-82E8-031DB153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2292" name="Slide Number Placeholder 5">
            <a:extLst>
              <a:ext uri="{FF2B5EF4-FFF2-40B4-BE49-F238E27FC236}">
                <a16:creationId xmlns:a16="http://schemas.microsoft.com/office/drawing/2014/main" id="{540C3391-4E52-6D4A-80B5-405A6292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61BF9BDD-C6F0-4345-A021-B81A5325551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/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DE27325A-FA87-5E4E-B5E9-3957F2E84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Register-Based Communication</a:t>
            </a:r>
          </a:p>
        </p:txBody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B819F54E-33A0-E841-BB79-7B042BD0E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295" name="Rectangle 4">
            <a:extLst>
              <a:ext uri="{FF2B5EF4-FFF2-40B4-BE49-F238E27FC236}">
                <a16:creationId xmlns:a16="http://schemas.microsoft.com/office/drawing/2014/main" id="{4EAF1A6F-D5F0-974B-8885-9479344AE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296" name="Text Box 5">
            <a:extLst>
              <a:ext uri="{FF2B5EF4-FFF2-40B4-BE49-F238E27FC236}">
                <a16:creationId xmlns:a16="http://schemas.microsoft.com/office/drawing/2014/main" id="{5C9309D9-6908-4D40-B2E8-A3E313AC2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81600"/>
            <a:ext cx="82296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9.4   </a:t>
            </a:r>
            <a:r>
              <a:rPr lang="en-US" altLang="en-US" sz="2000"/>
              <a:t>Reading data from NEWS neighbors via virtual local registers. </a:t>
            </a:r>
          </a:p>
        </p:txBody>
      </p:sp>
      <p:sp>
        <p:nvSpPr>
          <p:cNvPr id="12297" name="Rectangle 6">
            <a:extLst>
              <a:ext uri="{FF2B5EF4-FFF2-40B4-BE49-F238E27FC236}">
                <a16:creationId xmlns:a16="http://schemas.microsoft.com/office/drawing/2014/main" id="{24B62912-07B2-5A41-9817-E063CF8C8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298" name="Rectangle 7">
            <a:extLst>
              <a:ext uri="{FF2B5EF4-FFF2-40B4-BE49-F238E27FC236}">
                <a16:creationId xmlns:a16="http://schemas.microsoft.com/office/drawing/2014/main" id="{79652AEF-E037-7C46-B7D7-91DD83685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299" name="Rectangle 10">
            <a:extLst>
              <a:ext uri="{FF2B5EF4-FFF2-40B4-BE49-F238E27FC236}">
                <a16:creationId xmlns:a16="http://schemas.microsoft.com/office/drawing/2014/main" id="{1111284C-DF27-3044-861D-0A90A1134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2300" name="Object 9">
            <a:extLst>
              <a:ext uri="{FF2B5EF4-FFF2-40B4-BE49-F238E27FC236}">
                <a16:creationId xmlns:a16="http://schemas.microsoft.com/office/drawing/2014/main" id="{84AEF5DA-8858-474A-BCC6-BE3608066C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828800"/>
          <a:ext cx="7086600" cy="299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r:id="rId3" imgW="3721100" imgH="1574800" progId="MSDraw.Drawing.8.2">
                  <p:embed/>
                </p:oleObj>
              </mc:Choice>
              <mc:Fallback>
                <p:oleObj r:id="rId3" imgW="3721100" imgH="1574800" progId="MSDraw.Drawing.8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28800"/>
                        <a:ext cx="7086600" cy="299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1">
            <a:extLst>
              <a:ext uri="{FF2B5EF4-FFF2-40B4-BE49-F238E27FC236}">
                <a16:creationId xmlns:a16="http://schemas.microsoft.com/office/drawing/2014/main" id="{A62641BD-6DEF-C544-8356-E3D2447D7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71600"/>
            <a:ext cx="7620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0</a:t>
            </a:r>
          </a:p>
        </p:txBody>
      </p:sp>
      <p:sp>
        <p:nvSpPr>
          <p:cNvPr id="12302" name="Rectangle 12">
            <a:extLst>
              <a:ext uri="{FF2B5EF4-FFF2-40B4-BE49-F238E27FC236}">
                <a16:creationId xmlns:a16="http://schemas.microsoft.com/office/drawing/2014/main" id="{7680A3AA-F17B-5C4C-95D6-8A6EEA4CF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00200"/>
            <a:ext cx="7620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North</a:t>
            </a:r>
          </a:p>
        </p:txBody>
      </p:sp>
      <p:sp>
        <p:nvSpPr>
          <p:cNvPr id="12303" name="Rectangle 13">
            <a:extLst>
              <a:ext uri="{FF2B5EF4-FFF2-40B4-BE49-F238E27FC236}">
                <a16:creationId xmlns:a16="http://schemas.microsoft.com/office/drawing/2014/main" id="{D3CEE946-C31D-2340-81A6-D5005B68F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28800"/>
            <a:ext cx="7620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East</a:t>
            </a:r>
          </a:p>
        </p:txBody>
      </p:sp>
      <p:sp>
        <p:nvSpPr>
          <p:cNvPr id="12304" name="Rectangle 14">
            <a:extLst>
              <a:ext uri="{FF2B5EF4-FFF2-40B4-BE49-F238E27FC236}">
                <a16:creationId xmlns:a16="http://schemas.microsoft.com/office/drawing/2014/main" id="{162542DF-0B88-074C-8AC5-66BD9024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57400"/>
            <a:ext cx="7620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West</a:t>
            </a:r>
          </a:p>
        </p:txBody>
      </p:sp>
      <p:sp>
        <p:nvSpPr>
          <p:cNvPr id="12305" name="Rectangle 15">
            <a:extLst>
              <a:ext uri="{FF2B5EF4-FFF2-40B4-BE49-F238E27FC236}">
                <a16:creationId xmlns:a16="http://schemas.microsoft.com/office/drawing/2014/main" id="{C0A84B4F-C5AD-D049-A02B-41C07C748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0"/>
            <a:ext cx="7620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South</a:t>
            </a:r>
          </a:p>
        </p:txBody>
      </p:sp>
      <p:sp>
        <p:nvSpPr>
          <p:cNvPr id="12306" name="Rectangle 16">
            <a:extLst>
              <a:ext uri="{FF2B5EF4-FFF2-40B4-BE49-F238E27FC236}">
                <a16:creationId xmlns:a16="http://schemas.microsoft.com/office/drawing/2014/main" id="{27D35874-A379-794B-8636-B78C713F6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7620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Buffer</a:t>
            </a:r>
          </a:p>
        </p:txBody>
      </p:sp>
      <p:sp>
        <p:nvSpPr>
          <p:cNvPr id="12307" name="Rectangle 17">
            <a:extLst>
              <a:ext uri="{FF2B5EF4-FFF2-40B4-BE49-F238E27FC236}">
                <a16:creationId xmlns:a16="http://schemas.microsoft.com/office/drawing/2014/main" id="{C075471A-07CF-E243-98C4-B2159B49F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43200"/>
            <a:ext cx="7620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308" name="Rectangle 18">
            <a:extLst>
              <a:ext uri="{FF2B5EF4-FFF2-40B4-BE49-F238E27FC236}">
                <a16:creationId xmlns:a16="http://schemas.microsoft.com/office/drawing/2014/main" id="{9A8AE6CA-07C3-C645-9FFC-BFF740D24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971800"/>
            <a:ext cx="7620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2309" name="Text Box 19">
            <a:extLst>
              <a:ext uri="{FF2B5EF4-FFF2-40B4-BE49-F238E27FC236}">
                <a16:creationId xmlns:a16="http://schemas.microsoft.com/office/drawing/2014/main" id="{973354EE-2DEE-2346-A2D0-AF92EFAD6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60488"/>
            <a:ext cx="4095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$0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$1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$2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$3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$4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$5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$6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$7</a:t>
            </a:r>
          </a:p>
        </p:txBody>
      </p:sp>
      <p:sp>
        <p:nvSpPr>
          <p:cNvPr id="12310" name="Line 20">
            <a:extLst>
              <a:ext uri="{FF2B5EF4-FFF2-40B4-BE49-F238E27FC236}">
                <a16:creationId xmlns:a16="http://schemas.microsoft.com/office/drawing/2014/main" id="{8B8248AD-4665-B245-AD17-DD4C0FD70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1">
            <a:extLst>
              <a:ext uri="{FF2B5EF4-FFF2-40B4-BE49-F238E27FC236}">
                <a16:creationId xmlns:a16="http://schemas.microsoft.com/office/drawing/2014/main" id="{4E9536F5-A4F1-D443-982F-3D7836964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Text Box 22">
            <a:extLst>
              <a:ext uri="{FF2B5EF4-FFF2-40B4-BE49-F238E27FC236}">
                <a16:creationId xmlns:a16="http://schemas.microsoft.com/office/drawing/2014/main" id="{1FDDF4C0-BBDD-DE4B-BF15-2489BE24C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247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3580DD6-470B-844E-9B07-53EA2BE0D8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588493C-2777-E444-9E36-60295295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95236" name="Slide Number Placeholder 5">
            <a:extLst>
              <a:ext uri="{FF2B5EF4-FFF2-40B4-BE49-F238E27FC236}">
                <a16:creationId xmlns:a16="http://schemas.microsoft.com/office/drawing/2014/main" id="{26BCBA93-B872-B745-8DC2-2B9B9EFD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9CBFA22-C8C0-D549-AD80-D362AB0D03F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US" altLang="en-US" sz="1200"/>
          </a:p>
        </p:txBody>
      </p:sp>
      <p:sp>
        <p:nvSpPr>
          <p:cNvPr id="95237" name="Rectangle 2">
            <a:extLst>
              <a:ext uri="{FF2B5EF4-FFF2-40B4-BE49-F238E27FC236}">
                <a16:creationId xmlns:a16="http://schemas.microsoft.com/office/drawing/2014/main" id="{D6D03AA7-5617-3E40-8B7D-61CB87C11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Simplification via Link Orientation</a:t>
            </a:r>
          </a:p>
        </p:txBody>
      </p:sp>
      <p:sp>
        <p:nvSpPr>
          <p:cNvPr id="95238" name="Rectangle 3">
            <a:extLst>
              <a:ext uri="{FF2B5EF4-FFF2-40B4-BE49-F238E27FC236}">
                <a16:creationId xmlns:a16="http://schemas.microsoft.com/office/drawing/2014/main" id="{F4778E19-EE34-624A-91C4-10FE11C89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5239" name="Rectangle 4">
            <a:extLst>
              <a:ext uri="{FF2B5EF4-FFF2-40B4-BE49-F238E27FC236}">
                <a16:creationId xmlns:a16="http://schemas.microsoft.com/office/drawing/2014/main" id="{F46A8CC9-44B0-8F49-BCAB-059257B03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5240" name="Text Box 6">
            <a:extLst>
              <a:ext uri="{FF2B5EF4-FFF2-40B4-BE49-F238E27FC236}">
                <a16:creationId xmlns:a16="http://schemas.microsoft.com/office/drawing/2014/main" id="{0840391A-49BF-624E-9F9F-939D4CB69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0"/>
            <a:ext cx="5791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Figure 12.3    A 4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4 Manhattan street network.</a:t>
            </a:r>
          </a:p>
        </p:txBody>
      </p:sp>
      <p:sp>
        <p:nvSpPr>
          <p:cNvPr id="95241" name="Rectangle 8">
            <a:extLst>
              <a:ext uri="{FF2B5EF4-FFF2-40B4-BE49-F238E27FC236}">
                <a16:creationId xmlns:a16="http://schemas.microsoft.com/office/drawing/2014/main" id="{C47B2793-3792-4644-BC1F-34E5366E7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5242" name="Text Box 9">
            <a:extLst>
              <a:ext uri="{FF2B5EF4-FFF2-40B4-BE49-F238E27FC236}">
                <a16:creationId xmlns:a16="http://schemas.microsoft.com/office/drawing/2014/main" id="{B430E3EB-2861-B249-85A1-4F3E7B55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43000"/>
            <a:ext cx="1828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Two in- and out-channels per node, instead of four</a:t>
            </a:r>
          </a:p>
        </p:txBody>
      </p:sp>
      <p:sp>
        <p:nvSpPr>
          <p:cNvPr id="95243" name="Text Box 10">
            <a:extLst>
              <a:ext uri="{FF2B5EF4-FFF2-40B4-BE49-F238E27FC236}">
                <a16:creationId xmlns:a16="http://schemas.microsoft.com/office/drawing/2014/main" id="{F8FBB5CF-5F8B-EA45-AF75-91327640A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143000"/>
            <a:ext cx="213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With even side lengths, the diameter does not change</a:t>
            </a:r>
          </a:p>
        </p:txBody>
      </p:sp>
      <p:sp>
        <p:nvSpPr>
          <p:cNvPr id="95244" name="Text Box 11">
            <a:extLst>
              <a:ext uri="{FF2B5EF4-FFF2-40B4-BE49-F238E27FC236}">
                <a16:creationId xmlns:a16="http://schemas.microsoft.com/office/drawing/2014/main" id="{BDF1BEE3-7F3B-2840-B059-6BD97F127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220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Some shortest paths become longer, however</a:t>
            </a:r>
          </a:p>
        </p:txBody>
      </p:sp>
      <p:sp>
        <p:nvSpPr>
          <p:cNvPr id="95245" name="Text Box 12">
            <a:extLst>
              <a:ext uri="{FF2B5EF4-FFF2-40B4-BE49-F238E27FC236}">
                <a16:creationId xmlns:a16="http://schemas.microsoft.com/office/drawing/2014/main" id="{F76B6DE5-AC21-F94E-A337-C1F65FA34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962400"/>
            <a:ext cx="220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Can be more cost-effective than 2D mesh</a:t>
            </a:r>
          </a:p>
        </p:txBody>
      </p:sp>
      <p:sp>
        <p:nvSpPr>
          <p:cNvPr id="95246" name="Rectangle 15">
            <a:extLst>
              <a:ext uri="{FF2B5EF4-FFF2-40B4-BE49-F238E27FC236}">
                <a16:creationId xmlns:a16="http://schemas.microsoft.com/office/drawing/2014/main" id="{73AB266B-85B6-AB4D-B14C-50E0EA57A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95247" name="Object 14">
            <a:extLst>
              <a:ext uri="{FF2B5EF4-FFF2-40B4-BE49-F238E27FC236}">
                <a16:creationId xmlns:a16="http://schemas.microsoft.com/office/drawing/2014/main" id="{67C1F551-DC2D-0741-9EB5-21D8034DB0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295400"/>
          <a:ext cx="3868738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8" r:id="rId3" imgW="2298700" imgH="2400300" progId="MSDraw.Drawing.8.2">
                  <p:embed/>
                </p:oleObj>
              </mc:Choice>
              <mc:Fallback>
                <p:oleObj r:id="rId3" imgW="2298700" imgH="2400300" progId="MSDraw.Drawing.8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95400"/>
                        <a:ext cx="3868738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023CD74-C84B-1A4A-AD95-E3D87892F5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4355B7D-1751-F54D-9168-FE6068E3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96260" name="Slide Number Placeholder 5">
            <a:extLst>
              <a:ext uri="{FF2B5EF4-FFF2-40B4-BE49-F238E27FC236}">
                <a16:creationId xmlns:a16="http://schemas.microsoft.com/office/drawing/2014/main" id="{EEF52970-DE37-E246-82B9-474E2D98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F76FE7B6-C0D2-6A41-8606-63972CFB816C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200"/>
          </a:p>
        </p:txBody>
      </p:sp>
      <p:sp>
        <p:nvSpPr>
          <p:cNvPr id="96261" name="Rectangle 2">
            <a:extLst>
              <a:ext uri="{FF2B5EF4-FFF2-40B4-BE49-F238E27FC236}">
                <a16:creationId xmlns:a16="http://schemas.microsoft.com/office/drawing/2014/main" id="{967D4D7D-38C7-104B-BFF5-A2A6B4A52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Simplification via Link Removal</a:t>
            </a:r>
          </a:p>
        </p:txBody>
      </p:sp>
      <p:sp>
        <p:nvSpPr>
          <p:cNvPr id="96262" name="Rectangle 3">
            <a:extLst>
              <a:ext uri="{FF2B5EF4-FFF2-40B4-BE49-F238E27FC236}">
                <a16:creationId xmlns:a16="http://schemas.microsoft.com/office/drawing/2014/main" id="{C8C29D2C-2E45-D348-BBA2-773E6758D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6263" name="Rectangle 4">
            <a:extLst>
              <a:ext uri="{FF2B5EF4-FFF2-40B4-BE49-F238E27FC236}">
                <a16:creationId xmlns:a16="http://schemas.microsoft.com/office/drawing/2014/main" id="{8EFFF62D-9C17-D141-8029-4970DBF0E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6264" name="Text Box 5">
            <a:extLst>
              <a:ext uri="{FF2B5EF4-FFF2-40B4-BE49-F238E27FC236}">
                <a16:creationId xmlns:a16="http://schemas.microsoft.com/office/drawing/2014/main" id="{D9917E36-1E9D-554E-8DC4-073FD2679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44196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Figure 12.4   A pruned 4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4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4 torus with nodes of degree four [Kwai97].</a:t>
            </a:r>
          </a:p>
        </p:txBody>
      </p:sp>
      <p:sp>
        <p:nvSpPr>
          <p:cNvPr id="96265" name="Rectangle 6">
            <a:extLst>
              <a:ext uri="{FF2B5EF4-FFF2-40B4-BE49-F238E27FC236}">
                <a16:creationId xmlns:a16="http://schemas.microsoft.com/office/drawing/2014/main" id="{906FC14A-C67E-EB42-BDE2-222239359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6266" name="Text Box 9">
            <a:extLst>
              <a:ext uri="{FF2B5EF4-FFF2-40B4-BE49-F238E27FC236}">
                <a16:creationId xmlns:a16="http://schemas.microsoft.com/office/drawing/2014/main" id="{59173E1F-601B-CD4A-8782-748F9FD39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495800"/>
            <a:ext cx="3429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Pruning a high-dimensional mesh or torus can yield an architecture with the same diameter but much lower implementation cost</a:t>
            </a:r>
          </a:p>
        </p:txBody>
      </p:sp>
      <p:sp>
        <p:nvSpPr>
          <p:cNvPr id="96267" name="Rectangle 14">
            <a:extLst>
              <a:ext uri="{FF2B5EF4-FFF2-40B4-BE49-F238E27FC236}">
                <a16:creationId xmlns:a16="http://schemas.microsoft.com/office/drawing/2014/main" id="{5F45B359-38D8-7849-A8CE-99388F819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6268" name="Rectangle 16">
            <a:extLst>
              <a:ext uri="{FF2B5EF4-FFF2-40B4-BE49-F238E27FC236}">
                <a16:creationId xmlns:a16="http://schemas.microsoft.com/office/drawing/2014/main" id="{3AD64A1B-49FD-9446-87CF-438E38374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96269" name="Object 15">
            <a:extLst>
              <a:ext uri="{FF2B5EF4-FFF2-40B4-BE49-F238E27FC236}">
                <a16:creationId xmlns:a16="http://schemas.microsoft.com/office/drawing/2014/main" id="{8B55680B-8B4A-E54E-930C-61CBD1112E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33400"/>
          <a:ext cx="37338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3" r:id="rId3" imgW="3213100" imgH="4749800" progId="MSDraw.Drawing.8.2">
                  <p:embed/>
                </p:oleObj>
              </mc:Choice>
              <mc:Fallback>
                <p:oleObj r:id="rId3" imgW="3213100" imgH="4749800" progId="MSDraw.Drawing.8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"/>
                        <a:ext cx="37338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0" name="Rectangle 18">
            <a:extLst>
              <a:ext uri="{FF2B5EF4-FFF2-40B4-BE49-F238E27FC236}">
                <a16:creationId xmlns:a16="http://schemas.microsoft.com/office/drawing/2014/main" id="{EF8BBC27-8CAB-884A-925A-F53CBEF58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96271" name="Object 17">
            <a:extLst>
              <a:ext uri="{FF2B5EF4-FFF2-40B4-BE49-F238E27FC236}">
                <a16:creationId xmlns:a16="http://schemas.microsoft.com/office/drawing/2014/main" id="{973494ED-268F-C14B-A4B9-D9C39A261F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838200"/>
          <a:ext cx="3886200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4" r:id="rId5" imgW="3733800" imgH="2895600" progId="MSDraw.Drawing.8.2">
                  <p:embed/>
                </p:oleObj>
              </mc:Choice>
              <mc:Fallback>
                <p:oleObj r:id="rId5" imgW="3733800" imgH="2895600" progId="MSDraw.Drawing.8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838200"/>
                        <a:ext cx="3886200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2" name="Text Box 19">
            <a:extLst>
              <a:ext uri="{FF2B5EF4-FFF2-40B4-BE49-F238E27FC236}">
                <a16:creationId xmlns:a16="http://schemas.microsoft.com/office/drawing/2014/main" id="{B0CE4D93-A85E-B940-AA05-078D5348C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810000"/>
            <a:ext cx="2209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Honeycomb torus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10DBA25-CF7F-BE44-BAA7-DD42B00D38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F82BB51-574D-D64D-B171-2629C627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97284" name="Slide Number Placeholder 5">
            <a:extLst>
              <a:ext uri="{FF2B5EF4-FFF2-40B4-BE49-F238E27FC236}">
                <a16:creationId xmlns:a16="http://schemas.microsoft.com/office/drawing/2014/main" id="{317EC236-8701-EA4B-8807-EB1B4423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DDF9F373-6E95-0144-BC47-9DD1A81B6020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200"/>
          </a:p>
        </p:txBody>
      </p:sp>
      <p:sp>
        <p:nvSpPr>
          <p:cNvPr id="97285" name="Rectangle 2">
            <a:extLst>
              <a:ext uri="{FF2B5EF4-FFF2-40B4-BE49-F238E27FC236}">
                <a16:creationId xmlns:a16="http://schemas.microsoft.com/office/drawing/2014/main" id="{FCB81EF9-C013-DF46-80E6-A55C231EC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Simplification via Link Sharing</a:t>
            </a:r>
          </a:p>
        </p:txBody>
      </p:sp>
      <p:sp>
        <p:nvSpPr>
          <p:cNvPr id="97286" name="Rectangle 3">
            <a:extLst>
              <a:ext uri="{FF2B5EF4-FFF2-40B4-BE49-F238E27FC236}">
                <a16:creationId xmlns:a16="http://schemas.microsoft.com/office/drawing/2014/main" id="{AA937724-C92D-F34C-AE31-2FD09513E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7287" name="Rectangle 4">
            <a:extLst>
              <a:ext uri="{FF2B5EF4-FFF2-40B4-BE49-F238E27FC236}">
                <a16:creationId xmlns:a16="http://schemas.microsoft.com/office/drawing/2014/main" id="{185A14A1-FF4B-D948-951A-643713013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7288" name="Text Box 5">
            <a:extLst>
              <a:ext uri="{FF2B5EF4-FFF2-40B4-BE49-F238E27FC236}">
                <a16:creationId xmlns:a16="http://schemas.microsoft.com/office/drawing/2014/main" id="{CA3BB8A4-5F84-964B-B540-CACF23072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85344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12.5   Eight-neighbor mesh with shared links and example data paths.</a:t>
            </a:r>
          </a:p>
        </p:txBody>
      </p:sp>
      <p:sp>
        <p:nvSpPr>
          <p:cNvPr id="97289" name="Rectangle 6">
            <a:extLst>
              <a:ext uri="{FF2B5EF4-FFF2-40B4-BE49-F238E27FC236}">
                <a16:creationId xmlns:a16="http://schemas.microsoft.com/office/drawing/2014/main" id="{1748636A-C378-324D-B463-EE65B023C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7290" name="Text Box 7">
            <a:extLst>
              <a:ext uri="{FF2B5EF4-FFF2-40B4-BE49-F238E27FC236}">
                <a16:creationId xmlns:a16="http://schemas.microsoft.com/office/drawing/2014/main" id="{91741BDA-074F-3C48-821D-0B477F67E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257800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Factor-of-2 reduction in ports and links, with no performance degradation for uniaxis communication (weak SIMD model)</a:t>
            </a:r>
          </a:p>
        </p:txBody>
      </p:sp>
      <p:sp>
        <p:nvSpPr>
          <p:cNvPr id="97291" name="Rectangle 8">
            <a:extLst>
              <a:ext uri="{FF2B5EF4-FFF2-40B4-BE49-F238E27FC236}">
                <a16:creationId xmlns:a16="http://schemas.microsoft.com/office/drawing/2014/main" id="{87EB5BBF-D0D6-6647-91C9-C5507EC27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7292" name="Rectangle 9">
            <a:extLst>
              <a:ext uri="{FF2B5EF4-FFF2-40B4-BE49-F238E27FC236}">
                <a16:creationId xmlns:a16="http://schemas.microsoft.com/office/drawing/2014/main" id="{B4D4B1AB-86A2-2C49-ADC1-B9B466A62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7293" name="Rectangle 11">
            <a:extLst>
              <a:ext uri="{FF2B5EF4-FFF2-40B4-BE49-F238E27FC236}">
                <a16:creationId xmlns:a16="http://schemas.microsoft.com/office/drawing/2014/main" id="{2C1032D5-0488-5F44-8B8B-F6B3F2725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9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7294" name="Rectangle 15">
            <a:extLst>
              <a:ext uri="{FF2B5EF4-FFF2-40B4-BE49-F238E27FC236}">
                <a16:creationId xmlns:a16="http://schemas.microsoft.com/office/drawing/2014/main" id="{4B9473BB-C940-B441-9ECA-CD2D958F1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97295" name="Object 14">
            <a:extLst>
              <a:ext uri="{FF2B5EF4-FFF2-40B4-BE49-F238E27FC236}">
                <a16:creationId xmlns:a16="http://schemas.microsoft.com/office/drawing/2014/main" id="{B9AE38B9-A018-FB4E-93D8-86C75B8172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066800"/>
          <a:ext cx="7772400" cy="356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6" r:id="rId3" imgW="4406900" imgH="2019300" progId="MSDraw.Drawing.8.2">
                  <p:embed/>
                </p:oleObj>
              </mc:Choice>
              <mc:Fallback>
                <p:oleObj r:id="rId3" imgW="4406900" imgH="2019300" progId="MSDraw.Drawing.8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6800"/>
                        <a:ext cx="7772400" cy="356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D52177B-60FA-E849-823D-BB158BE52A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957CBDD-4AE6-974C-A05D-67DDAF99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98308" name="Slide Number Placeholder 5">
            <a:extLst>
              <a:ext uri="{FF2B5EF4-FFF2-40B4-BE49-F238E27FC236}">
                <a16:creationId xmlns:a16="http://schemas.microsoft.com/office/drawing/2014/main" id="{86980D2B-7382-BB4D-801E-DE711DF4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F281BC2D-69AD-3149-BEA6-7C1CAB25AB2F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200"/>
          </a:p>
        </p:txBody>
      </p:sp>
      <p:sp>
        <p:nvSpPr>
          <p:cNvPr id="98309" name="Rectangle 2">
            <a:extLst>
              <a:ext uri="{FF2B5EF4-FFF2-40B4-BE49-F238E27FC236}">
                <a16:creationId xmlns:a16="http://schemas.microsoft.com/office/drawing/2014/main" id="{AD0D669B-5A7F-6747-AC51-3B9673993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12.3  Meshes Augmented with Nonlocal Links</a:t>
            </a:r>
          </a:p>
        </p:txBody>
      </p:sp>
      <p:sp>
        <p:nvSpPr>
          <p:cNvPr id="98310" name="Rectangle 4">
            <a:extLst>
              <a:ext uri="{FF2B5EF4-FFF2-40B4-BE49-F238E27FC236}">
                <a16:creationId xmlns:a16="http://schemas.microsoft.com/office/drawing/2014/main" id="{7CA55FB7-7A7B-764B-B937-E683D924A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2E0E9FE5-F74B-4141-9F86-2448F37FF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8312" name="Rectangle 12">
            <a:extLst>
              <a:ext uri="{FF2B5EF4-FFF2-40B4-BE49-F238E27FC236}">
                <a16:creationId xmlns:a16="http://schemas.microsoft.com/office/drawing/2014/main" id="{71BFF0DE-8827-1A40-9BF1-CF4D2365F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8313" name="Text Box 13">
            <a:extLst>
              <a:ext uri="{FF2B5EF4-FFF2-40B4-BE49-F238E27FC236}">
                <a16:creationId xmlns:a16="http://schemas.microsoft.com/office/drawing/2014/main" id="{684C9486-5EF3-AC49-B6D1-0AE17D52B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14400"/>
            <a:ext cx="838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Motivation: Reduce the wide diameter (which is a weakness of meshes)</a:t>
            </a:r>
            <a:endParaRPr lang="en-US" altLang="en-US" sz="2000" i="1" baseline="-25000"/>
          </a:p>
        </p:txBody>
      </p:sp>
      <p:sp>
        <p:nvSpPr>
          <p:cNvPr id="98314" name="Rectangle 17">
            <a:extLst>
              <a:ext uri="{FF2B5EF4-FFF2-40B4-BE49-F238E27FC236}">
                <a16:creationId xmlns:a16="http://schemas.microsoft.com/office/drawing/2014/main" id="{E70FAD46-329D-6441-AE83-A8D192C9A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2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98315" name="Object 16">
            <a:extLst>
              <a:ext uri="{FF2B5EF4-FFF2-40B4-BE49-F238E27FC236}">
                <a16:creationId xmlns:a16="http://schemas.microsoft.com/office/drawing/2014/main" id="{757356A0-64AF-3941-9CAD-E4E043E0B9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1524000"/>
          <a:ext cx="67818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2" r:id="rId3" imgW="3949700" imgH="1473200" progId="MSDraw.Drawing.8.2">
                  <p:embed/>
                </p:oleObj>
              </mc:Choice>
              <mc:Fallback>
                <p:oleObj r:id="rId3" imgW="3949700" imgH="1473200" progId="MSDraw.Drawing.8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24000"/>
                        <a:ext cx="6781800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6" name="Text Box 18">
            <a:extLst>
              <a:ext uri="{FF2B5EF4-FFF2-40B4-BE49-F238E27FC236}">
                <a16:creationId xmlns:a16="http://schemas.microsoft.com/office/drawing/2014/main" id="{1DF52F3D-9702-4247-A88B-724B2FD47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8305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Fig. 12.6   Three examples of bypass links along the rows of a 2D mesh.</a:t>
            </a:r>
          </a:p>
        </p:txBody>
      </p:sp>
      <p:sp>
        <p:nvSpPr>
          <p:cNvPr id="98317" name="Rectangle 20">
            <a:extLst>
              <a:ext uri="{FF2B5EF4-FFF2-40B4-BE49-F238E27FC236}">
                <a16:creationId xmlns:a16="http://schemas.microsoft.com/office/drawing/2014/main" id="{7307BF03-56BF-0D48-9299-11261871E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8318" name="Text Box 21">
            <a:extLst>
              <a:ext uri="{FF2B5EF4-FFF2-40B4-BE49-F238E27FC236}">
                <a16:creationId xmlns:a16="http://schemas.microsoft.com/office/drawing/2014/main" id="{2A64E96D-43C7-9443-A172-27EDCBA6F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1905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Increases max node degree and hurts the wiring locality and regularity</a:t>
            </a:r>
          </a:p>
        </p:txBody>
      </p:sp>
      <p:grpSp>
        <p:nvGrpSpPr>
          <p:cNvPr id="98319" name="Group 23">
            <a:extLst>
              <a:ext uri="{FF2B5EF4-FFF2-40B4-BE49-F238E27FC236}">
                <a16:creationId xmlns:a16="http://schemas.microsoft.com/office/drawing/2014/main" id="{72D1A749-6E2D-0041-8B2B-C6D7534DA46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267200"/>
            <a:ext cx="8534400" cy="2000250"/>
            <a:chOff x="192" y="2688"/>
            <a:chExt cx="5376" cy="1260"/>
          </a:xfrm>
        </p:grpSpPr>
        <p:graphicFrame>
          <p:nvGraphicFramePr>
            <p:cNvPr id="98320" name="Object 19">
              <a:extLst>
                <a:ext uri="{FF2B5EF4-FFF2-40B4-BE49-F238E27FC236}">
                  <a16:creationId xmlns:a16="http://schemas.microsoft.com/office/drawing/2014/main" id="{40E98D1D-CAFC-9840-90EB-E8163BC48E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2688"/>
            <a:ext cx="4320" cy="1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23" r:id="rId5" imgW="5270500" imgH="1536700" progId="MSDraw.Drawing.8.2">
                    <p:embed/>
                  </p:oleObj>
                </mc:Choice>
                <mc:Fallback>
                  <p:oleObj r:id="rId5" imgW="5270500" imgH="1536700" progId="MSDraw.Drawing.8.2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688"/>
                          <a:ext cx="4320" cy="1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21" name="Text Box 22">
              <a:extLst>
                <a:ext uri="{FF2B5EF4-FFF2-40B4-BE49-F238E27FC236}">
                  <a16:creationId xmlns:a16="http://schemas.microsoft.com/office/drawing/2014/main" id="{95AEC6F7-6EC4-7345-B1E6-C9AF1F45B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072"/>
              <a:ext cx="120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Road analogy for bypass connections</a:t>
              </a:r>
            </a:p>
          </p:txBody>
        </p:sp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46DC138-4554-FE4E-B452-2191F6C2B0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CD386C9-99FA-AE4D-A9BF-EBE8CBF3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99332" name="Slide Number Placeholder 5">
            <a:extLst>
              <a:ext uri="{FF2B5EF4-FFF2-40B4-BE49-F238E27FC236}">
                <a16:creationId xmlns:a16="http://schemas.microsoft.com/office/drawing/2014/main" id="{568A782F-9ECB-0A4C-AB62-BAD9F63A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3CD210DE-BF2A-744A-874D-A1DC8849CEF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200"/>
          </a:p>
        </p:txBody>
      </p:sp>
      <p:sp>
        <p:nvSpPr>
          <p:cNvPr id="99333" name="Rectangle 2">
            <a:extLst>
              <a:ext uri="{FF2B5EF4-FFF2-40B4-BE49-F238E27FC236}">
                <a16:creationId xmlns:a16="http://schemas.microsoft.com/office/drawing/2014/main" id="{9BF97FBD-B4DF-4A45-AFB8-3E992276D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Using a Single Global Bus</a:t>
            </a:r>
          </a:p>
        </p:txBody>
      </p:sp>
      <p:sp>
        <p:nvSpPr>
          <p:cNvPr id="99334" name="Rectangle 3">
            <a:extLst>
              <a:ext uri="{FF2B5EF4-FFF2-40B4-BE49-F238E27FC236}">
                <a16:creationId xmlns:a16="http://schemas.microsoft.com/office/drawing/2014/main" id="{C17C2C89-8ED0-2E49-A333-EE9BD1081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9335" name="Rectangle 4">
            <a:extLst>
              <a:ext uri="{FF2B5EF4-FFF2-40B4-BE49-F238E27FC236}">
                <a16:creationId xmlns:a16="http://schemas.microsoft.com/office/drawing/2014/main" id="{8C5B9328-B318-2242-8748-5F4E3C42F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9336" name="Text Box 6">
            <a:extLst>
              <a:ext uri="{FF2B5EF4-FFF2-40B4-BE49-F238E27FC236}">
                <a16:creationId xmlns:a16="http://schemas.microsoft.com/office/drawing/2014/main" id="{82AFB8D5-CD2E-D94F-A5EF-7C1FFFD3B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429000"/>
            <a:ext cx="8077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12.7    </a:t>
            </a:r>
            <a:r>
              <a:rPr lang="en-US" altLang="en-US" sz="2000"/>
              <a:t>Mesh with a global bus and semigroup computation on it.</a:t>
            </a:r>
          </a:p>
        </p:txBody>
      </p:sp>
      <p:sp>
        <p:nvSpPr>
          <p:cNvPr id="99337" name="Rectangle 7">
            <a:extLst>
              <a:ext uri="{FF2B5EF4-FFF2-40B4-BE49-F238E27FC236}">
                <a16:creationId xmlns:a16="http://schemas.microsoft.com/office/drawing/2014/main" id="{58981BA6-7FF6-964A-89E9-775B4FEE5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9338" name="Rectangle 13">
            <a:extLst>
              <a:ext uri="{FF2B5EF4-FFF2-40B4-BE49-F238E27FC236}">
                <a16:creationId xmlns:a16="http://schemas.microsoft.com/office/drawing/2014/main" id="{FC44E6B6-FB45-C945-B41F-EF8B52967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9339" name="Text Box 15">
            <a:extLst>
              <a:ext uri="{FF2B5EF4-FFF2-40B4-BE49-F238E27FC236}">
                <a16:creationId xmlns:a16="http://schemas.microsoft.com/office/drawing/2014/main" id="{B54039CE-CABE-B642-B611-23F55FAA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8153400" cy="204311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00000"/>
                </a:solidFill>
                <a:cs typeface="Times New Roman" panose="02020603050405020304" pitchFamily="18" charset="0"/>
              </a:rPr>
              <a:t>Semigroup computation on 2D mesh with a global bus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800" u="sng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Phase 1:    Find partial results in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16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1/3</a:t>
            </a:r>
            <a:r>
              <a:rPr lang="en-US" alt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1000">
                <a:solidFill>
                  <a:srgbClr val="000000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16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1/3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submeshes in O(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16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1/3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steps;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	     results stored in the upper left corner of each submesh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Phase 2:    Combine partial results in O(</a:t>
            </a:r>
            <a:r>
              <a:rPr lang="en-US" altLang="en-US" sz="2000" i="1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1600" baseline="30000">
                <a:solidFill>
                  <a:srgbClr val="000000"/>
                </a:solidFill>
                <a:cs typeface="Times New Roman" panose="02020603050405020304" pitchFamily="18" charset="0"/>
              </a:rPr>
              <a:t>1/3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) steps, using a sequential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	     algorithm in one node and the global bus for data transfers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Phase 3:    Broadcast the result to all nodes (one step)</a:t>
            </a:r>
          </a:p>
        </p:txBody>
      </p:sp>
      <p:sp>
        <p:nvSpPr>
          <p:cNvPr id="99340" name="Rectangle 19">
            <a:extLst>
              <a:ext uri="{FF2B5EF4-FFF2-40B4-BE49-F238E27FC236}">
                <a16:creationId xmlns:a16="http://schemas.microsoft.com/office/drawing/2014/main" id="{1AE8852A-0DC0-7445-B8E9-9C1E4C6BF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99341" name="Rectangle 21">
            <a:extLst>
              <a:ext uri="{FF2B5EF4-FFF2-40B4-BE49-F238E27FC236}">
                <a16:creationId xmlns:a16="http://schemas.microsoft.com/office/drawing/2014/main" id="{ED86C331-A358-F74A-AC02-B0454BD9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99342" name="Object 20">
            <a:extLst>
              <a:ext uri="{FF2B5EF4-FFF2-40B4-BE49-F238E27FC236}">
                <a16:creationId xmlns:a16="http://schemas.microsoft.com/office/drawing/2014/main" id="{D6E279BC-7C1C-6F48-BC5C-259D408A2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609600"/>
          <a:ext cx="68580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4" r:id="rId3" imgW="4191000" imgH="1841500" progId="MSDraw.Drawing.8.2">
                  <p:embed/>
                </p:oleObj>
              </mc:Choice>
              <mc:Fallback>
                <p:oleObj r:id="rId3" imgW="4191000" imgH="1841500" progId="MSDraw.Drawing.8.2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09600"/>
                        <a:ext cx="68580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3" name="Text Box 22">
            <a:extLst>
              <a:ext uri="{FF2B5EF4-FFF2-40B4-BE49-F238E27FC236}">
                <a16:creationId xmlns:a16="http://schemas.microsoft.com/office/drawing/2014/main" id="{18F9100E-DB5D-6A48-BFB4-29A42BE58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762000"/>
            <a:ext cx="176847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single bus increases the bisection width by 1, so it does not help much with sorting or other tasks that need extensive data movement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7774630-1B89-F54C-A7AE-F40829CD9C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71C6DA7-CE99-A24D-A6E8-FDE18508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00356" name="Slide Number Placeholder 5">
            <a:extLst>
              <a:ext uri="{FF2B5EF4-FFF2-40B4-BE49-F238E27FC236}">
                <a16:creationId xmlns:a16="http://schemas.microsoft.com/office/drawing/2014/main" id="{B70D28CC-01CA-C34E-BB5B-77BC9EBB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C3CF6138-BF7F-E74A-8274-239440C7956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200"/>
          </a:p>
        </p:txBody>
      </p:sp>
      <p:sp>
        <p:nvSpPr>
          <p:cNvPr id="100357" name="Rectangle 2">
            <a:extLst>
              <a:ext uri="{FF2B5EF4-FFF2-40B4-BE49-F238E27FC236}">
                <a16:creationId xmlns:a16="http://schemas.microsoft.com/office/drawing/2014/main" id="{14287BB4-1ECD-3B43-BBC2-EFB509787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Mesh with Row and Column Buses</a:t>
            </a:r>
          </a:p>
        </p:txBody>
      </p:sp>
      <p:sp>
        <p:nvSpPr>
          <p:cNvPr id="100358" name="Rectangle 3">
            <a:extLst>
              <a:ext uri="{FF2B5EF4-FFF2-40B4-BE49-F238E27FC236}">
                <a16:creationId xmlns:a16="http://schemas.microsoft.com/office/drawing/2014/main" id="{13FE5D5C-E420-8442-8BB3-2349D0912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0359" name="Rectangle 4">
            <a:extLst>
              <a:ext uri="{FF2B5EF4-FFF2-40B4-BE49-F238E27FC236}">
                <a16:creationId xmlns:a16="http://schemas.microsoft.com/office/drawing/2014/main" id="{3EAE2F71-DDA1-674D-9CEB-3D4552B9E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0360" name="Text Box 5">
            <a:extLst>
              <a:ext uri="{FF2B5EF4-FFF2-40B4-BE49-F238E27FC236}">
                <a16:creationId xmlns:a16="http://schemas.microsoft.com/office/drawing/2014/main" id="{65609341-9491-2D45-A0AF-7F7F3405A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00400"/>
            <a:ext cx="86868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Fig. 12.8    </a:t>
            </a:r>
            <a:r>
              <a:rPr lang="en-US" altLang="en-US" sz="2000"/>
              <a:t>Mesh with row/column buses and semigroup computation on it.</a:t>
            </a:r>
          </a:p>
        </p:txBody>
      </p:sp>
      <p:sp>
        <p:nvSpPr>
          <p:cNvPr id="100361" name="Rectangle 6">
            <a:extLst>
              <a:ext uri="{FF2B5EF4-FFF2-40B4-BE49-F238E27FC236}">
                <a16:creationId xmlns:a16="http://schemas.microsoft.com/office/drawing/2014/main" id="{E66D6E66-24EE-C14E-A0E9-68E5C4B8E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0362" name="Rectangle 7">
            <a:extLst>
              <a:ext uri="{FF2B5EF4-FFF2-40B4-BE49-F238E27FC236}">
                <a16:creationId xmlns:a16="http://schemas.microsoft.com/office/drawing/2014/main" id="{6B8E83B2-22CD-5147-9180-0992C4CB2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0363" name="Text Box 8">
            <a:extLst>
              <a:ext uri="{FF2B5EF4-FFF2-40B4-BE49-F238E27FC236}">
                <a16:creationId xmlns:a16="http://schemas.microsoft.com/office/drawing/2014/main" id="{CF3A06EA-7E99-9F4B-BD55-79FFDAB8E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33800"/>
            <a:ext cx="8534400" cy="2390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u="sng">
                <a:solidFill>
                  <a:srgbClr val="000000"/>
                </a:solidFill>
                <a:cs typeface="Times New Roman" panose="02020603050405020304" pitchFamily="18" charset="0"/>
              </a:rPr>
              <a:t>Semigroup computation on 2D mesh with row and column buses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800" u="sng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Phase 1:  Find partial results in </a:t>
            </a:r>
            <a:r>
              <a:rPr lang="en-US" altLang="en-US" sz="2000" i="1"/>
              <a:t>p</a:t>
            </a:r>
            <a:r>
              <a:rPr lang="en-US" altLang="en-US" sz="2000" baseline="30000"/>
              <a:t>1/6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2" charset="2"/>
              </a:rPr>
              <a:t></a:t>
            </a:r>
            <a:r>
              <a:rPr lang="en-US" altLang="en-US" sz="2000"/>
              <a:t> </a:t>
            </a:r>
            <a:r>
              <a:rPr lang="en-US" altLang="en-US" sz="2000" i="1"/>
              <a:t>p</a:t>
            </a:r>
            <a:r>
              <a:rPr lang="en-US" altLang="en-US" sz="2000" baseline="30000"/>
              <a:t>1/6</a:t>
            </a:r>
            <a:r>
              <a:rPr lang="en-US" altLang="en-US" sz="2000"/>
              <a:t> submeshes in O(</a:t>
            </a:r>
            <a:r>
              <a:rPr lang="en-US" altLang="en-US" sz="2000" i="1"/>
              <a:t>p</a:t>
            </a:r>
            <a:r>
              <a:rPr lang="en-US" altLang="en-US" sz="2000" baseline="30000"/>
              <a:t>1/6</a:t>
            </a:r>
            <a:r>
              <a:rPr lang="en-US" altLang="en-US" sz="2000"/>
              <a:t>) steps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Phase 2:  Distribute </a:t>
            </a:r>
            <a:r>
              <a:rPr lang="en-US" altLang="en-US" sz="2000" i="1"/>
              <a:t>p</a:t>
            </a:r>
            <a:r>
              <a:rPr lang="en-US" altLang="en-US" sz="2000" baseline="30000"/>
              <a:t>1/3</a:t>
            </a:r>
            <a:r>
              <a:rPr lang="en-US" altLang="en-US" sz="2000"/>
              <a:t> row values left among the </a:t>
            </a:r>
            <a:r>
              <a:rPr lang="en-US" altLang="en-US" sz="2000" i="1"/>
              <a:t>p</a:t>
            </a:r>
            <a:r>
              <a:rPr lang="en-US" altLang="en-US" sz="2000" baseline="30000"/>
              <a:t>1/6</a:t>
            </a:r>
            <a:r>
              <a:rPr lang="en-US" altLang="en-US" sz="2000"/>
              <a:t> rows in same slice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Phase 3:  Combine row values in </a:t>
            </a:r>
            <a:r>
              <a:rPr lang="en-US" altLang="en-US" sz="2000" i="1"/>
              <a:t>p</a:t>
            </a:r>
            <a:r>
              <a:rPr lang="en-US" altLang="en-US" sz="2000" baseline="30000"/>
              <a:t>1/6</a:t>
            </a:r>
            <a:r>
              <a:rPr lang="en-US" altLang="en-US" sz="2000"/>
              <a:t> steps using the row buses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Phase 4:  Distribute column-0 values to </a:t>
            </a:r>
            <a:r>
              <a:rPr lang="en-US" altLang="en-US" sz="2000" i="1"/>
              <a:t>p</a:t>
            </a:r>
            <a:r>
              <a:rPr lang="en-US" altLang="en-US" sz="2000" baseline="30000"/>
              <a:t>1/3</a:t>
            </a:r>
            <a:r>
              <a:rPr lang="en-US" altLang="en-US" sz="2000"/>
              <a:t> columns using the row buses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Phase 5:  Combine column values in </a:t>
            </a:r>
            <a:r>
              <a:rPr lang="en-US" altLang="en-US" sz="2000" i="1"/>
              <a:t>p</a:t>
            </a:r>
            <a:r>
              <a:rPr lang="en-US" altLang="en-US" sz="2000" baseline="30000"/>
              <a:t>1/6</a:t>
            </a:r>
            <a:r>
              <a:rPr lang="en-US" altLang="en-US" sz="2000"/>
              <a:t> steps using the column buses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Phase 6:  Distribute </a:t>
            </a:r>
            <a:r>
              <a:rPr lang="en-US" altLang="en-US" sz="2000" i="1"/>
              <a:t>p</a:t>
            </a:r>
            <a:r>
              <a:rPr lang="en-US" altLang="en-US" sz="2000" baseline="30000"/>
              <a:t>1/3</a:t>
            </a:r>
            <a:r>
              <a:rPr lang="en-US" altLang="en-US" sz="2000"/>
              <a:t> values on row 0 among </a:t>
            </a:r>
            <a:r>
              <a:rPr lang="en-US" altLang="en-US" sz="2000" i="1"/>
              <a:t>p</a:t>
            </a:r>
            <a:r>
              <a:rPr lang="en-US" altLang="en-US" sz="2000" baseline="30000"/>
              <a:t>1/6</a:t>
            </a:r>
            <a:r>
              <a:rPr lang="en-US" altLang="en-US" sz="2000"/>
              <a:t> rows of row slice 0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Phase 7:  Combine row values in </a:t>
            </a:r>
            <a:r>
              <a:rPr lang="en-US" altLang="en-US" sz="2000" i="1"/>
              <a:t>p</a:t>
            </a:r>
            <a:r>
              <a:rPr lang="en-US" altLang="en-US" sz="2000" baseline="30000"/>
              <a:t>1/6</a:t>
            </a:r>
            <a:r>
              <a:rPr lang="en-US" altLang="en-US" sz="2000"/>
              <a:t> steps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Phase 8:  Broadcast the result to all nodes (2 steps)</a:t>
            </a:r>
          </a:p>
        </p:txBody>
      </p:sp>
      <p:sp>
        <p:nvSpPr>
          <p:cNvPr id="100364" name="Rectangle 9">
            <a:extLst>
              <a:ext uri="{FF2B5EF4-FFF2-40B4-BE49-F238E27FC236}">
                <a16:creationId xmlns:a16="http://schemas.microsoft.com/office/drawing/2014/main" id="{313A436C-E5A7-9C45-8277-70DD2C1F8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0365" name="Rectangle 10">
            <a:extLst>
              <a:ext uri="{FF2B5EF4-FFF2-40B4-BE49-F238E27FC236}">
                <a16:creationId xmlns:a16="http://schemas.microsoft.com/office/drawing/2014/main" id="{2BF18AE0-B12B-3743-90C1-DD944E72D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0366" name="Text Box 12">
            <a:extLst>
              <a:ext uri="{FF2B5EF4-FFF2-40B4-BE49-F238E27FC236}">
                <a16:creationId xmlns:a16="http://schemas.microsoft.com/office/drawing/2014/main" id="{0E4DAB7B-7CE4-0A49-AFD4-C177C9FC8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914400"/>
            <a:ext cx="24384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The bisection width doubles, so row and column buses do not fundamentally change the performance of sorting or other tasks that need extensive data movement</a:t>
            </a:r>
          </a:p>
        </p:txBody>
      </p:sp>
      <p:sp>
        <p:nvSpPr>
          <p:cNvPr id="100367" name="Rectangle 14">
            <a:extLst>
              <a:ext uri="{FF2B5EF4-FFF2-40B4-BE49-F238E27FC236}">
                <a16:creationId xmlns:a16="http://schemas.microsoft.com/office/drawing/2014/main" id="{4A355810-BAFD-1B47-BC39-CDD3F7B95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00368" name="Object 13">
            <a:extLst>
              <a:ext uri="{FF2B5EF4-FFF2-40B4-BE49-F238E27FC236}">
                <a16:creationId xmlns:a16="http://schemas.microsoft.com/office/drawing/2014/main" id="{1E6B4247-4DCE-8146-8711-970787019C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609600"/>
          <a:ext cx="5791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9" r:id="rId3" imgW="4419600" imgH="2044700" progId="MSDraw.Drawing.8.2">
                  <p:embed/>
                </p:oleObj>
              </mc:Choice>
              <mc:Fallback>
                <p:oleObj r:id="rId3" imgW="4419600" imgH="2044700" progId="MSDraw.Drawing.8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9600"/>
                        <a:ext cx="57912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988EF8DA-5045-B54D-9908-E30E0CF731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D335C8BB-E9C6-4C4F-B594-EA336B43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01380" name="Slide Number Placeholder 5">
            <a:extLst>
              <a:ext uri="{FF2B5EF4-FFF2-40B4-BE49-F238E27FC236}">
                <a16:creationId xmlns:a16="http://schemas.microsoft.com/office/drawing/2014/main" id="{F6D35FC1-32E4-664B-9C31-A63D36F2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D0E5C2B0-AC20-BC42-B0EC-8E7C1E5B1A71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200"/>
          </a:p>
        </p:txBody>
      </p:sp>
      <p:sp>
        <p:nvSpPr>
          <p:cNvPr id="101381" name="Rectangle 2">
            <a:extLst>
              <a:ext uri="{FF2B5EF4-FFF2-40B4-BE49-F238E27FC236}">
                <a16:creationId xmlns:a16="http://schemas.microsoft.com/office/drawing/2014/main" id="{1BCB2B5C-586E-834C-ABC8-5A1DED736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12.4  Meshes with Dynamic Links</a:t>
            </a:r>
          </a:p>
        </p:txBody>
      </p:sp>
      <p:sp>
        <p:nvSpPr>
          <p:cNvPr id="101382" name="Text Box 3">
            <a:extLst>
              <a:ext uri="{FF2B5EF4-FFF2-40B4-BE49-F238E27FC236}">
                <a16:creationId xmlns:a16="http://schemas.microsoft.com/office/drawing/2014/main" id="{42801B98-08FF-3640-B4F1-C072BB25F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57400"/>
            <a:ext cx="8778875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Times New Roman" panose="02020603050405020304" pitchFamily="18" charset="0"/>
              </a:rPr>
              <a:t>Fig. 12.9    </a:t>
            </a:r>
            <a:r>
              <a:rPr lang="en-US" altLang="en-US" sz="2000"/>
              <a:t>Linear array with a separable bus using reconfiguration switches. </a:t>
            </a:r>
          </a:p>
        </p:txBody>
      </p:sp>
      <p:sp>
        <p:nvSpPr>
          <p:cNvPr id="101383" name="Rectangle 4">
            <a:extLst>
              <a:ext uri="{FF2B5EF4-FFF2-40B4-BE49-F238E27FC236}">
                <a16:creationId xmlns:a16="http://schemas.microsoft.com/office/drawing/2014/main" id="{06F612D7-CF4F-1C4D-905F-9F0DEC391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1384" name="Rectangle 7">
            <a:extLst>
              <a:ext uri="{FF2B5EF4-FFF2-40B4-BE49-F238E27FC236}">
                <a16:creationId xmlns:a16="http://schemas.microsoft.com/office/drawing/2014/main" id="{178EA443-1ED4-0C43-8A77-6E4E316DB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1385" name="Rectangle 9">
            <a:extLst>
              <a:ext uri="{FF2B5EF4-FFF2-40B4-BE49-F238E27FC236}">
                <a16:creationId xmlns:a16="http://schemas.microsoft.com/office/drawing/2014/main" id="{D217AC9C-DAD0-AD49-A31A-A9A1DE54C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0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01386" name="Rectangle 13">
            <a:extLst>
              <a:ext uri="{FF2B5EF4-FFF2-40B4-BE49-F238E27FC236}">
                <a16:creationId xmlns:a16="http://schemas.microsoft.com/office/drawing/2014/main" id="{4CA8CA92-0FC0-DE4E-BCF2-5A73B5D87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01387" name="Object 12">
            <a:extLst>
              <a:ext uri="{FF2B5EF4-FFF2-40B4-BE49-F238E27FC236}">
                <a16:creationId xmlns:a16="http://schemas.microsoft.com/office/drawing/2014/main" id="{818719BC-0E58-334D-B97F-F5845FAE11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914400"/>
          <a:ext cx="8610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3" r:id="rId3" imgW="4914900" imgH="673100" progId="MSDraw.Drawing.8.2">
                  <p:embed/>
                </p:oleObj>
              </mc:Choice>
              <mc:Fallback>
                <p:oleObj r:id="rId3" imgW="4914900" imgH="673100" progId="MSDraw.Drawing.8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86106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1388" name="Group 18">
            <a:extLst>
              <a:ext uri="{FF2B5EF4-FFF2-40B4-BE49-F238E27FC236}">
                <a16:creationId xmlns:a16="http://schemas.microsoft.com/office/drawing/2014/main" id="{6825F96B-B516-024C-A8A8-A225791100D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066800"/>
            <a:ext cx="1600200" cy="381000"/>
            <a:chOff x="432" y="672"/>
            <a:chExt cx="1008" cy="240"/>
          </a:xfrm>
        </p:grpSpPr>
        <p:sp>
          <p:nvSpPr>
            <p:cNvPr id="101409" name="Line 14">
              <a:extLst>
                <a:ext uri="{FF2B5EF4-FFF2-40B4-BE49-F238E27FC236}">
                  <a16:creationId xmlns:a16="http://schemas.microsoft.com/office/drawing/2014/main" id="{F3F62767-F830-6542-9369-EE40E2DF3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672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0" name="Line 15">
              <a:extLst>
                <a:ext uri="{FF2B5EF4-FFF2-40B4-BE49-F238E27FC236}">
                  <a16:creationId xmlns:a16="http://schemas.microsoft.com/office/drawing/2014/main" id="{CF91C60F-2A86-DC4E-8A3B-04D5C08756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72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1" name="Line 16">
              <a:extLst>
                <a:ext uri="{FF2B5EF4-FFF2-40B4-BE49-F238E27FC236}">
                  <a16:creationId xmlns:a16="http://schemas.microsoft.com/office/drawing/2014/main" id="{30283AA4-3014-4542-ACB4-C8B01BC8E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672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12" name="Line 17">
              <a:extLst>
                <a:ext uri="{FF2B5EF4-FFF2-40B4-BE49-F238E27FC236}">
                  <a16:creationId xmlns:a16="http://schemas.microsoft.com/office/drawing/2014/main" id="{D4566745-04F3-7E42-8728-3D2C3E33E5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672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389" name="Group 19">
            <a:extLst>
              <a:ext uri="{FF2B5EF4-FFF2-40B4-BE49-F238E27FC236}">
                <a16:creationId xmlns:a16="http://schemas.microsoft.com/office/drawing/2014/main" id="{254F2EC2-B856-BE48-9CE1-845134A234F7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066800"/>
            <a:ext cx="1600200" cy="381000"/>
            <a:chOff x="432" y="672"/>
            <a:chExt cx="1008" cy="240"/>
          </a:xfrm>
        </p:grpSpPr>
        <p:sp>
          <p:nvSpPr>
            <p:cNvPr id="101405" name="Line 20">
              <a:extLst>
                <a:ext uri="{FF2B5EF4-FFF2-40B4-BE49-F238E27FC236}">
                  <a16:creationId xmlns:a16="http://schemas.microsoft.com/office/drawing/2014/main" id="{63C31B85-00B9-904F-8CE7-F0683EB40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672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6" name="Line 21">
              <a:extLst>
                <a:ext uri="{FF2B5EF4-FFF2-40B4-BE49-F238E27FC236}">
                  <a16:creationId xmlns:a16="http://schemas.microsoft.com/office/drawing/2014/main" id="{DD47EA10-B5FE-6049-9894-E14ADF5C4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72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7" name="Line 22">
              <a:extLst>
                <a:ext uri="{FF2B5EF4-FFF2-40B4-BE49-F238E27FC236}">
                  <a16:creationId xmlns:a16="http://schemas.microsoft.com/office/drawing/2014/main" id="{6C16439F-8F66-004B-9674-FA0776B1DE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672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8" name="Line 23">
              <a:extLst>
                <a:ext uri="{FF2B5EF4-FFF2-40B4-BE49-F238E27FC236}">
                  <a16:creationId xmlns:a16="http://schemas.microsoft.com/office/drawing/2014/main" id="{343B1FAD-905D-9147-A33B-9D771EAF7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672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390" name="Group 24">
            <a:extLst>
              <a:ext uri="{FF2B5EF4-FFF2-40B4-BE49-F238E27FC236}">
                <a16:creationId xmlns:a16="http://schemas.microsoft.com/office/drawing/2014/main" id="{378226C8-293D-5540-8FF2-6C51027D2F93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1066800"/>
            <a:ext cx="1600200" cy="381000"/>
            <a:chOff x="432" y="672"/>
            <a:chExt cx="1008" cy="240"/>
          </a:xfrm>
        </p:grpSpPr>
        <p:sp>
          <p:nvSpPr>
            <p:cNvPr id="101401" name="Line 25">
              <a:extLst>
                <a:ext uri="{FF2B5EF4-FFF2-40B4-BE49-F238E27FC236}">
                  <a16:creationId xmlns:a16="http://schemas.microsoft.com/office/drawing/2014/main" id="{FF5AC532-A10A-AF4D-966F-D5199082A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672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2" name="Line 26">
              <a:extLst>
                <a:ext uri="{FF2B5EF4-FFF2-40B4-BE49-F238E27FC236}">
                  <a16:creationId xmlns:a16="http://schemas.microsoft.com/office/drawing/2014/main" id="{8B0A4064-2191-174A-8720-93CB787A7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72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3" name="Line 27">
              <a:extLst>
                <a:ext uri="{FF2B5EF4-FFF2-40B4-BE49-F238E27FC236}">
                  <a16:creationId xmlns:a16="http://schemas.microsoft.com/office/drawing/2014/main" id="{A6A94ABD-A9E2-FC4E-A2FF-959DE402F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672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4" name="Line 28">
              <a:extLst>
                <a:ext uri="{FF2B5EF4-FFF2-40B4-BE49-F238E27FC236}">
                  <a16:creationId xmlns:a16="http://schemas.microsoft.com/office/drawing/2014/main" id="{D6D7D51F-BAD2-A841-8B76-10409C1B2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672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391" name="Group 29">
            <a:extLst>
              <a:ext uri="{FF2B5EF4-FFF2-40B4-BE49-F238E27FC236}">
                <a16:creationId xmlns:a16="http://schemas.microsoft.com/office/drawing/2014/main" id="{CEFFEFB6-78D9-E542-A236-6CBBCEF41574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600200" cy="381000"/>
            <a:chOff x="432" y="672"/>
            <a:chExt cx="1008" cy="240"/>
          </a:xfrm>
        </p:grpSpPr>
        <p:sp>
          <p:nvSpPr>
            <p:cNvPr id="101397" name="Line 30">
              <a:extLst>
                <a:ext uri="{FF2B5EF4-FFF2-40B4-BE49-F238E27FC236}">
                  <a16:creationId xmlns:a16="http://schemas.microsoft.com/office/drawing/2014/main" id="{9DA072BF-6EA7-E741-B7FD-A8E8756F7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672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8" name="Line 31">
              <a:extLst>
                <a:ext uri="{FF2B5EF4-FFF2-40B4-BE49-F238E27FC236}">
                  <a16:creationId xmlns:a16="http://schemas.microsoft.com/office/drawing/2014/main" id="{42404D8F-696D-9646-893F-46FF2347A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672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99" name="Line 32">
              <a:extLst>
                <a:ext uri="{FF2B5EF4-FFF2-40B4-BE49-F238E27FC236}">
                  <a16:creationId xmlns:a16="http://schemas.microsoft.com/office/drawing/2014/main" id="{C2FD72A4-76F4-3440-8D83-570D8CFBA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672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00" name="Line 33">
              <a:extLst>
                <a:ext uri="{FF2B5EF4-FFF2-40B4-BE49-F238E27FC236}">
                  <a16:creationId xmlns:a16="http://schemas.microsoft.com/office/drawing/2014/main" id="{69B1E846-4104-6345-A10B-ADA6742A0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672"/>
              <a:ext cx="0" cy="240"/>
            </a:xfrm>
            <a:prstGeom prst="line">
              <a:avLst/>
            </a:prstGeom>
            <a:noFill/>
            <a:ln w="2857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392" name="Text Box 34">
            <a:extLst>
              <a:ext uri="{FF2B5EF4-FFF2-40B4-BE49-F238E27FC236}">
                <a16:creationId xmlns:a16="http://schemas.microsoft.com/office/drawing/2014/main" id="{00CCADE1-86E5-4349-B69C-942D5E75C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08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Semigroup computation in O(log </a:t>
            </a:r>
            <a:r>
              <a:rPr lang="en-US" altLang="en-US" sz="2000" i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altLang="en-US" sz="20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steps; both 1D and 2D meshes</a:t>
            </a:r>
          </a:p>
        </p:txBody>
      </p:sp>
      <p:grpSp>
        <p:nvGrpSpPr>
          <p:cNvPr id="101393" name="Group 39">
            <a:extLst>
              <a:ext uri="{FF2B5EF4-FFF2-40B4-BE49-F238E27FC236}">
                <a16:creationId xmlns:a16="http://schemas.microsoft.com/office/drawing/2014/main" id="{456D95CA-42EA-B345-8815-35BBF5C75A9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144838"/>
            <a:ext cx="8534400" cy="3094037"/>
            <a:chOff x="192" y="1981"/>
            <a:chExt cx="5376" cy="1949"/>
          </a:xfrm>
        </p:grpSpPr>
        <p:graphicFrame>
          <p:nvGraphicFramePr>
            <p:cNvPr id="101395" name="Object 35">
              <a:extLst>
                <a:ext uri="{FF2B5EF4-FFF2-40B4-BE49-F238E27FC236}">
                  <a16:creationId xmlns:a16="http://schemas.microsoft.com/office/drawing/2014/main" id="{A8806C64-B504-0943-9483-7E5F432161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" y="1981"/>
            <a:ext cx="2688" cy="1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14" r:id="rId5" imgW="2730500" imgH="1981200" progId="MSDraw.Drawing.8.2">
                    <p:embed/>
                  </p:oleObj>
                </mc:Choice>
                <mc:Fallback>
                  <p:oleObj r:id="rId5" imgW="2730500" imgH="1981200" progId="MSDraw.Drawing.8.2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981"/>
                          <a:ext cx="2688" cy="19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396" name="Text Box 37">
              <a:extLst>
                <a:ext uri="{FF2B5EF4-FFF2-40B4-BE49-F238E27FC236}">
                  <a16:creationId xmlns:a16="http://schemas.microsoft.com/office/drawing/2014/main" id="{F15D7E08-D8B5-9D4D-A3D2-CA1A9A736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3312"/>
              <a:ext cx="2592" cy="44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cs typeface="Times New Roman" panose="02020603050405020304" pitchFamily="18" charset="0"/>
                </a:rPr>
                <a:t>Fig. 12.10    </a:t>
              </a:r>
              <a:r>
                <a:rPr lang="en-US" altLang="en-US" sz="2000"/>
                <a:t>Some processor states in a reconfigurable mesh. </a:t>
              </a:r>
            </a:p>
          </p:txBody>
        </p:sp>
      </p:grpSp>
      <p:sp>
        <p:nvSpPr>
          <p:cNvPr id="101394" name="Text Box 38">
            <a:extLst>
              <a:ext uri="{FF2B5EF4-FFF2-40B4-BE49-F238E27FC236}">
                <a16:creationId xmlns:a16="http://schemas.microsoft.com/office/drawing/2014/main" id="{0E792EA7-87A9-4745-A934-4F140530E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05200"/>
            <a:ext cx="38258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Various subsets of processors (not just rows and columns) can be configured, to communicate over shared buses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Date Placeholder 3">
            <a:extLst>
              <a:ext uri="{FF2B5EF4-FFF2-40B4-BE49-F238E27FC236}">
                <a16:creationId xmlns:a16="http://schemas.microsoft.com/office/drawing/2014/main" id="{BE8B5264-300C-6048-B911-0B4740AA59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33" name="Footer Placeholder 4">
            <a:extLst>
              <a:ext uri="{FF2B5EF4-FFF2-40B4-BE49-F238E27FC236}">
                <a16:creationId xmlns:a16="http://schemas.microsoft.com/office/drawing/2014/main" id="{A4E10764-0F9E-F34D-ADCC-59472A0E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02404" name="Slide Number Placeholder 5">
            <a:extLst>
              <a:ext uri="{FF2B5EF4-FFF2-40B4-BE49-F238E27FC236}">
                <a16:creationId xmlns:a16="http://schemas.microsoft.com/office/drawing/2014/main" id="{1E6EE8D4-5A99-B548-BF46-C86017BE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EC93BAD6-C5F8-E04F-BD7F-D57CB20D60F6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/>
          </a:p>
        </p:txBody>
      </p:sp>
      <p:sp>
        <p:nvSpPr>
          <p:cNvPr id="102405" name="Rectangle 2">
            <a:extLst>
              <a:ext uri="{FF2B5EF4-FFF2-40B4-BE49-F238E27FC236}">
                <a16:creationId xmlns:a16="http://schemas.microsoft.com/office/drawing/2014/main" id="{BCAE5A99-2906-EF43-8815-DB41C742E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9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2406" name="Rectangle 3">
            <a:extLst>
              <a:ext uri="{FF2B5EF4-FFF2-40B4-BE49-F238E27FC236}">
                <a16:creationId xmlns:a16="http://schemas.microsoft.com/office/drawing/2014/main" id="{3E9BE7B0-B543-384E-B253-56020E093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Programmable Connectivity in FPGAs</a:t>
            </a:r>
          </a:p>
        </p:txBody>
      </p:sp>
      <p:sp>
        <p:nvSpPr>
          <p:cNvPr id="102407" name="Text Box 4">
            <a:extLst>
              <a:ext uri="{FF2B5EF4-FFF2-40B4-BE49-F238E27FC236}">
                <a16:creationId xmlns:a16="http://schemas.microsoft.com/office/drawing/2014/main" id="{6EA95BDC-409E-F44A-934A-18A297CA1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29000"/>
            <a:ext cx="274320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Interconnection switch with 8 ports and four connection choices for each port: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0 – No connection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1 – Straight through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2 – Right turn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3 – Left turn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CC0099"/>
                </a:solidFill>
                <a:cs typeface="Times New Roman" panose="02020603050405020304" pitchFamily="18" charset="0"/>
              </a:rPr>
              <a:t>8 control bits (why?)</a:t>
            </a:r>
          </a:p>
        </p:txBody>
      </p:sp>
      <p:grpSp>
        <p:nvGrpSpPr>
          <p:cNvPr id="102408" name="Group 5">
            <a:extLst>
              <a:ext uri="{FF2B5EF4-FFF2-40B4-BE49-F238E27FC236}">
                <a16:creationId xmlns:a16="http://schemas.microsoft.com/office/drawing/2014/main" id="{92683E10-0AAB-9D4F-B071-68608195D82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990600"/>
            <a:ext cx="2286000" cy="2286000"/>
            <a:chOff x="2784" y="720"/>
            <a:chExt cx="1440" cy="1440"/>
          </a:xfrm>
        </p:grpSpPr>
        <p:sp>
          <p:nvSpPr>
            <p:cNvPr id="102614" name="Line 6">
              <a:extLst>
                <a:ext uri="{FF2B5EF4-FFF2-40B4-BE49-F238E27FC236}">
                  <a16:creationId xmlns:a16="http://schemas.microsoft.com/office/drawing/2014/main" id="{CBA22C68-6827-CE46-AA80-52963F1EA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5" name="Line 7">
              <a:extLst>
                <a:ext uri="{FF2B5EF4-FFF2-40B4-BE49-F238E27FC236}">
                  <a16:creationId xmlns:a16="http://schemas.microsoft.com/office/drawing/2014/main" id="{6841A872-A0AE-7140-A500-DCA2EA006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72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6" name="Line 8">
              <a:extLst>
                <a:ext uri="{FF2B5EF4-FFF2-40B4-BE49-F238E27FC236}">
                  <a16:creationId xmlns:a16="http://schemas.microsoft.com/office/drawing/2014/main" id="{C8BF4B76-9001-0D42-86C4-C9E24CBA0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7" name="Line 9">
              <a:extLst>
                <a:ext uri="{FF2B5EF4-FFF2-40B4-BE49-F238E27FC236}">
                  <a16:creationId xmlns:a16="http://schemas.microsoft.com/office/drawing/2014/main" id="{D1155069-2CFD-D94A-97FD-BDB6EC177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8" name="Line 10">
              <a:extLst>
                <a:ext uri="{FF2B5EF4-FFF2-40B4-BE49-F238E27FC236}">
                  <a16:creationId xmlns:a16="http://schemas.microsoft.com/office/drawing/2014/main" id="{0215920D-6B62-E44D-A4C2-CA5E3385B4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2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9" name="Line 11">
              <a:extLst>
                <a:ext uri="{FF2B5EF4-FFF2-40B4-BE49-F238E27FC236}">
                  <a16:creationId xmlns:a16="http://schemas.microsoft.com/office/drawing/2014/main" id="{8254D9E9-4FF6-FB4B-BBFC-1C02ED656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158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0" name="Line 12">
              <a:extLst>
                <a:ext uri="{FF2B5EF4-FFF2-40B4-BE49-F238E27FC236}">
                  <a16:creationId xmlns:a16="http://schemas.microsoft.com/office/drawing/2014/main" id="{0B02CA58-AEE0-3842-8B9B-03482DB23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2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1" name="Line 13">
              <a:extLst>
                <a:ext uri="{FF2B5EF4-FFF2-40B4-BE49-F238E27FC236}">
                  <a16:creationId xmlns:a16="http://schemas.microsoft.com/office/drawing/2014/main" id="{211A7676-9F16-BA4B-A603-AF7A82CDC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58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2" name="Line 14">
              <a:extLst>
                <a:ext uri="{FF2B5EF4-FFF2-40B4-BE49-F238E27FC236}">
                  <a16:creationId xmlns:a16="http://schemas.microsoft.com/office/drawing/2014/main" id="{A420E6A9-FD67-3A4C-9A60-4BA65D7FE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1056"/>
              <a:ext cx="240" cy="24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3" name="Line 15">
              <a:extLst>
                <a:ext uri="{FF2B5EF4-FFF2-40B4-BE49-F238E27FC236}">
                  <a16:creationId xmlns:a16="http://schemas.microsoft.com/office/drawing/2014/main" id="{322AD84A-4DC2-A443-A513-01D09A013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056"/>
              <a:ext cx="0" cy="768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4" name="Line 16">
              <a:extLst>
                <a:ext uri="{FF2B5EF4-FFF2-40B4-BE49-F238E27FC236}">
                  <a16:creationId xmlns:a16="http://schemas.microsoft.com/office/drawing/2014/main" id="{8BF6C3E5-1EA5-BB4D-A39F-3B66F7177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056"/>
              <a:ext cx="528" cy="528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5" name="Line 17">
              <a:extLst>
                <a:ext uri="{FF2B5EF4-FFF2-40B4-BE49-F238E27FC236}">
                  <a16:creationId xmlns:a16="http://schemas.microsoft.com/office/drawing/2014/main" id="{1AB55A42-9854-F649-9829-032A779DF7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056"/>
              <a:ext cx="0" cy="768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6" name="Line 18">
              <a:extLst>
                <a:ext uri="{FF2B5EF4-FFF2-40B4-BE49-F238E27FC236}">
                  <a16:creationId xmlns:a16="http://schemas.microsoft.com/office/drawing/2014/main" id="{56D34BDE-4EE7-DD4E-988C-15AFCD27E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056"/>
              <a:ext cx="240" cy="24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7" name="Line 19">
              <a:extLst>
                <a:ext uri="{FF2B5EF4-FFF2-40B4-BE49-F238E27FC236}">
                  <a16:creationId xmlns:a16="http://schemas.microsoft.com/office/drawing/2014/main" id="{DF8EBE19-7DE3-EF4B-9271-F5D2B9AB47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1056"/>
              <a:ext cx="528" cy="528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8" name="Line 20">
              <a:extLst>
                <a:ext uri="{FF2B5EF4-FFF2-40B4-BE49-F238E27FC236}">
                  <a16:creationId xmlns:a16="http://schemas.microsoft.com/office/drawing/2014/main" id="{8FECDFC4-A672-2443-BFC7-5EC5B705D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1584"/>
              <a:ext cx="240" cy="24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9" name="Line 21">
              <a:extLst>
                <a:ext uri="{FF2B5EF4-FFF2-40B4-BE49-F238E27FC236}">
                  <a16:creationId xmlns:a16="http://schemas.microsoft.com/office/drawing/2014/main" id="{EE6B0A7D-B96B-AC47-848A-A64421B37B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1296"/>
              <a:ext cx="528" cy="528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0" name="Line 22">
              <a:extLst>
                <a:ext uri="{FF2B5EF4-FFF2-40B4-BE49-F238E27FC236}">
                  <a16:creationId xmlns:a16="http://schemas.microsoft.com/office/drawing/2014/main" id="{426EE5CD-AD61-F249-924C-254C06DF48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1584"/>
              <a:ext cx="240" cy="24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1" name="Line 23">
              <a:extLst>
                <a:ext uri="{FF2B5EF4-FFF2-40B4-BE49-F238E27FC236}">
                  <a16:creationId xmlns:a16="http://schemas.microsoft.com/office/drawing/2014/main" id="{EBF41830-9309-F64D-B942-E24D4F26BE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1296"/>
              <a:ext cx="528" cy="528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2" name="Line 24">
              <a:extLst>
                <a:ext uri="{FF2B5EF4-FFF2-40B4-BE49-F238E27FC236}">
                  <a16:creationId xmlns:a16="http://schemas.microsoft.com/office/drawing/2014/main" id="{77FC2BFA-9198-7A4E-B9E2-797A82162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296"/>
              <a:ext cx="768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3" name="Line 25">
              <a:extLst>
                <a:ext uri="{FF2B5EF4-FFF2-40B4-BE49-F238E27FC236}">
                  <a16:creationId xmlns:a16="http://schemas.microsoft.com/office/drawing/2014/main" id="{519E589A-8D72-3C44-B207-2A18C28E0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584"/>
              <a:ext cx="768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4" name="Rectangle 26">
              <a:extLst>
                <a:ext uri="{FF2B5EF4-FFF2-40B4-BE49-F238E27FC236}">
                  <a16:creationId xmlns:a16="http://schemas.microsoft.com/office/drawing/2014/main" id="{0EA0A2F4-0358-864D-A8F6-999A653EE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056"/>
              <a:ext cx="768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2409" name="Group 27">
            <a:extLst>
              <a:ext uri="{FF2B5EF4-FFF2-40B4-BE49-F238E27FC236}">
                <a16:creationId xmlns:a16="http://schemas.microsoft.com/office/drawing/2014/main" id="{5DC7EB97-3CA1-FF43-B189-C45E660D96E2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066800"/>
            <a:ext cx="5257800" cy="4953000"/>
            <a:chOff x="2208" y="672"/>
            <a:chExt cx="3312" cy="3120"/>
          </a:xfrm>
        </p:grpSpPr>
        <p:grpSp>
          <p:nvGrpSpPr>
            <p:cNvPr id="102429" name="Group 28">
              <a:extLst>
                <a:ext uri="{FF2B5EF4-FFF2-40B4-BE49-F238E27FC236}">
                  <a16:creationId xmlns:a16="http://schemas.microsoft.com/office/drawing/2014/main" id="{516D0092-E7F2-8C4A-8E96-0BD2235D2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1200"/>
              <a:ext cx="768" cy="768"/>
              <a:chOff x="3984" y="2496"/>
              <a:chExt cx="768" cy="768"/>
            </a:xfrm>
          </p:grpSpPr>
          <p:sp>
            <p:nvSpPr>
              <p:cNvPr id="102593" name="Line 29">
                <a:extLst>
                  <a:ext uri="{FF2B5EF4-FFF2-40B4-BE49-F238E27FC236}">
                    <a16:creationId xmlns:a16="http://schemas.microsoft.com/office/drawing/2014/main" id="{0F34F1CD-2564-B746-A78A-C70A4A5C0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640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4" name="Line 30">
                <a:extLst>
                  <a:ext uri="{FF2B5EF4-FFF2-40B4-BE49-F238E27FC236}">
                    <a16:creationId xmlns:a16="http://schemas.microsoft.com/office/drawing/2014/main" id="{08DD551F-D78C-1145-B4EA-6E2F8225E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640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5" name="Line 31">
                <a:extLst>
                  <a:ext uri="{FF2B5EF4-FFF2-40B4-BE49-F238E27FC236}">
                    <a16:creationId xmlns:a16="http://schemas.microsoft.com/office/drawing/2014/main" id="{E667CAF9-4D7E-4044-A6C8-C58AC1993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78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6" name="Line 32">
                <a:extLst>
                  <a:ext uri="{FF2B5EF4-FFF2-40B4-BE49-F238E27FC236}">
                    <a16:creationId xmlns:a16="http://schemas.microsoft.com/office/drawing/2014/main" id="{991667F0-E647-7B4B-83C4-D24783E1B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976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7" name="Line 33">
                <a:extLst>
                  <a:ext uri="{FF2B5EF4-FFF2-40B4-BE49-F238E27FC236}">
                    <a16:creationId xmlns:a16="http://schemas.microsoft.com/office/drawing/2014/main" id="{7C8BAEEF-6B2B-DD4D-B96F-E83FA12AC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264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8" name="Line 34">
                <a:extLst>
                  <a:ext uri="{FF2B5EF4-FFF2-40B4-BE49-F238E27FC236}">
                    <a16:creationId xmlns:a16="http://schemas.microsoft.com/office/drawing/2014/main" id="{6F307106-9875-6D45-932A-19FFAD8832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4" y="2976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9" name="Line 35">
                <a:extLst>
                  <a:ext uri="{FF2B5EF4-FFF2-40B4-BE49-F238E27FC236}">
                    <a16:creationId xmlns:a16="http://schemas.microsoft.com/office/drawing/2014/main" id="{B4C158B9-F2D8-FE46-AD5B-ED7BC86D2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64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0" name="Line 36">
                <a:extLst>
                  <a:ext uri="{FF2B5EF4-FFF2-40B4-BE49-F238E27FC236}">
                    <a16:creationId xmlns:a16="http://schemas.microsoft.com/office/drawing/2014/main" id="{50C37F62-C011-F24F-9A34-C3FB4C487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976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1" name="Line 37">
                <a:extLst>
                  <a:ext uri="{FF2B5EF4-FFF2-40B4-BE49-F238E27FC236}">
                    <a16:creationId xmlns:a16="http://schemas.microsoft.com/office/drawing/2014/main" id="{8E128030-A3C7-EC49-8F9C-1A2390EED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784"/>
                <a:ext cx="336" cy="3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2" name="Line 38">
                <a:extLst>
                  <a:ext uri="{FF2B5EF4-FFF2-40B4-BE49-F238E27FC236}">
                    <a16:creationId xmlns:a16="http://schemas.microsoft.com/office/drawing/2014/main" id="{A6E6E35D-5CAD-1048-980F-320EE958D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640"/>
                <a:ext cx="336" cy="3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3" name="Line 39">
                <a:extLst>
                  <a:ext uri="{FF2B5EF4-FFF2-40B4-BE49-F238E27FC236}">
                    <a16:creationId xmlns:a16="http://schemas.microsoft.com/office/drawing/2014/main" id="{3D38FD23-483D-0243-9C96-D7AD4DCB0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2640"/>
                <a:ext cx="336" cy="3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4" name="Line 40">
                <a:extLst>
                  <a:ext uri="{FF2B5EF4-FFF2-40B4-BE49-F238E27FC236}">
                    <a16:creationId xmlns:a16="http://schemas.microsoft.com/office/drawing/2014/main" id="{72333228-B727-AF47-8DC7-A90DCCF4A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2" y="2784"/>
                <a:ext cx="336" cy="3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5" name="Rectangle 41">
                <a:extLst>
                  <a:ext uri="{FF2B5EF4-FFF2-40B4-BE49-F238E27FC236}">
                    <a16:creationId xmlns:a16="http://schemas.microsoft.com/office/drawing/2014/main" id="{5E6B929C-6E3B-F84C-9477-84BABB6D1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480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606" name="Line 42">
                <a:extLst>
                  <a:ext uri="{FF2B5EF4-FFF2-40B4-BE49-F238E27FC236}">
                    <a16:creationId xmlns:a16="http://schemas.microsoft.com/office/drawing/2014/main" id="{F3E5F027-4002-254B-81E5-82CC69910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7" name="Line 43">
                <a:extLst>
                  <a:ext uri="{FF2B5EF4-FFF2-40B4-BE49-F238E27FC236}">
                    <a16:creationId xmlns:a16="http://schemas.microsoft.com/office/drawing/2014/main" id="{96C115EA-08DA-7A4E-9CFC-33296D54B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8" name="Line 44">
                <a:extLst>
                  <a:ext uri="{FF2B5EF4-FFF2-40B4-BE49-F238E27FC236}">
                    <a16:creationId xmlns:a16="http://schemas.microsoft.com/office/drawing/2014/main" id="{9B7DBEEE-EE35-DB48-9E3A-D12B6F7B1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1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9" name="Line 45">
                <a:extLst>
                  <a:ext uri="{FF2B5EF4-FFF2-40B4-BE49-F238E27FC236}">
                    <a16:creationId xmlns:a16="http://schemas.microsoft.com/office/drawing/2014/main" id="{89AB5741-63BC-214C-B9D5-D39FBCC88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31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0" name="Line 46">
                <a:extLst>
                  <a:ext uri="{FF2B5EF4-FFF2-40B4-BE49-F238E27FC236}">
                    <a16:creationId xmlns:a16="http://schemas.microsoft.com/office/drawing/2014/main" id="{AA12466F-43E6-6943-A460-34D65703A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7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1" name="Line 47">
                <a:extLst>
                  <a:ext uri="{FF2B5EF4-FFF2-40B4-BE49-F238E27FC236}">
                    <a16:creationId xmlns:a16="http://schemas.microsoft.com/office/drawing/2014/main" id="{B57C1812-BC93-3B40-8FDF-E6CE6FA9F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9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2" name="Line 48">
                <a:extLst>
                  <a:ext uri="{FF2B5EF4-FFF2-40B4-BE49-F238E27FC236}">
                    <a16:creationId xmlns:a16="http://schemas.microsoft.com/office/drawing/2014/main" id="{B4A85425-E96A-2649-98C6-2D44B3F66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7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3" name="Line 49">
                <a:extLst>
                  <a:ext uri="{FF2B5EF4-FFF2-40B4-BE49-F238E27FC236}">
                    <a16:creationId xmlns:a16="http://schemas.microsoft.com/office/drawing/2014/main" id="{9FE8D7AF-345F-8443-823C-E53D51E52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9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30" name="Group 50">
              <a:extLst>
                <a:ext uri="{FF2B5EF4-FFF2-40B4-BE49-F238E27FC236}">
                  <a16:creationId xmlns:a16="http://schemas.microsoft.com/office/drawing/2014/main" id="{FEA316F6-2A1B-4F43-A788-55A7538519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200"/>
              <a:ext cx="768" cy="768"/>
              <a:chOff x="3984" y="2496"/>
              <a:chExt cx="768" cy="768"/>
            </a:xfrm>
          </p:grpSpPr>
          <p:sp>
            <p:nvSpPr>
              <p:cNvPr id="102572" name="Line 51">
                <a:extLst>
                  <a:ext uri="{FF2B5EF4-FFF2-40B4-BE49-F238E27FC236}">
                    <a16:creationId xmlns:a16="http://schemas.microsoft.com/office/drawing/2014/main" id="{D51ADF98-C590-9245-86F5-D0C5BD735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640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3" name="Line 52">
                <a:extLst>
                  <a:ext uri="{FF2B5EF4-FFF2-40B4-BE49-F238E27FC236}">
                    <a16:creationId xmlns:a16="http://schemas.microsoft.com/office/drawing/2014/main" id="{0D1A3529-A29A-EB4E-9E1B-85D7AAB58F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640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4" name="Line 53">
                <a:extLst>
                  <a:ext uri="{FF2B5EF4-FFF2-40B4-BE49-F238E27FC236}">
                    <a16:creationId xmlns:a16="http://schemas.microsoft.com/office/drawing/2014/main" id="{8A49C011-DE59-4E49-82D3-253455A83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78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5" name="Line 54">
                <a:extLst>
                  <a:ext uri="{FF2B5EF4-FFF2-40B4-BE49-F238E27FC236}">
                    <a16:creationId xmlns:a16="http://schemas.microsoft.com/office/drawing/2014/main" id="{A433603E-3F11-CF4C-AEFB-CA3636430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976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6" name="Line 55">
                <a:extLst>
                  <a:ext uri="{FF2B5EF4-FFF2-40B4-BE49-F238E27FC236}">
                    <a16:creationId xmlns:a16="http://schemas.microsoft.com/office/drawing/2014/main" id="{CC186DF7-A0E2-4F42-9EC0-0E5C1B300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264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7" name="Line 56">
                <a:extLst>
                  <a:ext uri="{FF2B5EF4-FFF2-40B4-BE49-F238E27FC236}">
                    <a16:creationId xmlns:a16="http://schemas.microsoft.com/office/drawing/2014/main" id="{2E19AB68-3792-5346-AE63-EF25EA408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4" y="2976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8" name="Line 57">
                <a:extLst>
                  <a:ext uri="{FF2B5EF4-FFF2-40B4-BE49-F238E27FC236}">
                    <a16:creationId xmlns:a16="http://schemas.microsoft.com/office/drawing/2014/main" id="{CBA89E61-81F5-0445-BE34-3CD42BD88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64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9" name="Line 58">
                <a:extLst>
                  <a:ext uri="{FF2B5EF4-FFF2-40B4-BE49-F238E27FC236}">
                    <a16:creationId xmlns:a16="http://schemas.microsoft.com/office/drawing/2014/main" id="{53F09380-8A01-7048-9087-C784989BF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976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0" name="Line 59">
                <a:extLst>
                  <a:ext uri="{FF2B5EF4-FFF2-40B4-BE49-F238E27FC236}">
                    <a16:creationId xmlns:a16="http://schemas.microsoft.com/office/drawing/2014/main" id="{145687DE-FCDF-5044-9AB1-BCA73BECD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784"/>
                <a:ext cx="336" cy="3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1" name="Line 60">
                <a:extLst>
                  <a:ext uri="{FF2B5EF4-FFF2-40B4-BE49-F238E27FC236}">
                    <a16:creationId xmlns:a16="http://schemas.microsoft.com/office/drawing/2014/main" id="{9AA1213C-5BD0-C844-871F-4F1EA9E50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640"/>
                <a:ext cx="336" cy="3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2" name="Line 61">
                <a:extLst>
                  <a:ext uri="{FF2B5EF4-FFF2-40B4-BE49-F238E27FC236}">
                    <a16:creationId xmlns:a16="http://schemas.microsoft.com/office/drawing/2014/main" id="{6B2BC446-DF58-214A-B539-96DBEC14E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2640"/>
                <a:ext cx="336" cy="3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3" name="Line 62">
                <a:extLst>
                  <a:ext uri="{FF2B5EF4-FFF2-40B4-BE49-F238E27FC236}">
                    <a16:creationId xmlns:a16="http://schemas.microsoft.com/office/drawing/2014/main" id="{A61DB10B-BED0-FE49-85CE-C5C5184DA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2" y="2784"/>
                <a:ext cx="336" cy="3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4" name="Rectangle 63">
                <a:extLst>
                  <a:ext uri="{FF2B5EF4-FFF2-40B4-BE49-F238E27FC236}">
                    <a16:creationId xmlns:a16="http://schemas.microsoft.com/office/drawing/2014/main" id="{87C9D174-3EEC-704D-B301-0597CBCA3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480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85" name="Line 64">
                <a:extLst>
                  <a:ext uri="{FF2B5EF4-FFF2-40B4-BE49-F238E27FC236}">
                    <a16:creationId xmlns:a16="http://schemas.microsoft.com/office/drawing/2014/main" id="{EF7075A9-C09C-8846-9E4E-944A38066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6" name="Line 65">
                <a:extLst>
                  <a:ext uri="{FF2B5EF4-FFF2-40B4-BE49-F238E27FC236}">
                    <a16:creationId xmlns:a16="http://schemas.microsoft.com/office/drawing/2014/main" id="{B8B9ED00-AC05-7E43-9469-E0D194C97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7" name="Line 66">
                <a:extLst>
                  <a:ext uri="{FF2B5EF4-FFF2-40B4-BE49-F238E27FC236}">
                    <a16:creationId xmlns:a16="http://schemas.microsoft.com/office/drawing/2014/main" id="{1B62F045-25EF-7549-B657-F45F05C96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1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8" name="Line 67">
                <a:extLst>
                  <a:ext uri="{FF2B5EF4-FFF2-40B4-BE49-F238E27FC236}">
                    <a16:creationId xmlns:a16="http://schemas.microsoft.com/office/drawing/2014/main" id="{204720E6-D54D-5949-B09B-F43591B27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31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9" name="Line 68">
                <a:extLst>
                  <a:ext uri="{FF2B5EF4-FFF2-40B4-BE49-F238E27FC236}">
                    <a16:creationId xmlns:a16="http://schemas.microsoft.com/office/drawing/2014/main" id="{079867B3-0A15-C94C-AA53-E9D2E26EC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7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0" name="Line 69">
                <a:extLst>
                  <a:ext uri="{FF2B5EF4-FFF2-40B4-BE49-F238E27FC236}">
                    <a16:creationId xmlns:a16="http://schemas.microsoft.com/office/drawing/2014/main" id="{0F3D15E3-6EBF-774C-BE59-659836544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9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1" name="Line 70">
                <a:extLst>
                  <a:ext uri="{FF2B5EF4-FFF2-40B4-BE49-F238E27FC236}">
                    <a16:creationId xmlns:a16="http://schemas.microsoft.com/office/drawing/2014/main" id="{132F456F-AA45-764E-9C79-A558DDC8C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7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2" name="Line 71">
                <a:extLst>
                  <a:ext uri="{FF2B5EF4-FFF2-40B4-BE49-F238E27FC236}">
                    <a16:creationId xmlns:a16="http://schemas.microsoft.com/office/drawing/2014/main" id="{C0C2FF1A-C3A0-E04C-BB69-EAB4F6D8E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9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31" name="Line 72">
              <a:extLst>
                <a:ext uri="{FF2B5EF4-FFF2-40B4-BE49-F238E27FC236}">
                  <a16:creationId xmlns:a16="http://schemas.microsoft.com/office/drawing/2014/main" id="{0C21D075-A564-3140-A8AE-7F9481B46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48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2" name="Line 73">
              <a:extLst>
                <a:ext uri="{FF2B5EF4-FFF2-40B4-BE49-F238E27FC236}">
                  <a16:creationId xmlns:a16="http://schemas.microsoft.com/office/drawing/2014/main" id="{6EFFAA1F-0D86-6A4A-96EF-E8E4A6EFC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6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33" name="Group 74">
              <a:extLst>
                <a:ext uri="{FF2B5EF4-FFF2-40B4-BE49-F238E27FC236}">
                  <a16:creationId xmlns:a16="http://schemas.microsoft.com/office/drawing/2014/main" id="{E3C3ECFF-FE77-7D41-AFE9-95FDFB9090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2496"/>
              <a:ext cx="768" cy="768"/>
              <a:chOff x="3984" y="2496"/>
              <a:chExt cx="768" cy="768"/>
            </a:xfrm>
          </p:grpSpPr>
          <p:sp>
            <p:nvSpPr>
              <p:cNvPr id="102551" name="Line 75">
                <a:extLst>
                  <a:ext uri="{FF2B5EF4-FFF2-40B4-BE49-F238E27FC236}">
                    <a16:creationId xmlns:a16="http://schemas.microsoft.com/office/drawing/2014/main" id="{169CD836-AD5D-8240-AAC5-88314D7DF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640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2" name="Line 76">
                <a:extLst>
                  <a:ext uri="{FF2B5EF4-FFF2-40B4-BE49-F238E27FC236}">
                    <a16:creationId xmlns:a16="http://schemas.microsoft.com/office/drawing/2014/main" id="{6016499F-9C0F-EB46-83C8-54B5EB28A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640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3" name="Line 77">
                <a:extLst>
                  <a:ext uri="{FF2B5EF4-FFF2-40B4-BE49-F238E27FC236}">
                    <a16:creationId xmlns:a16="http://schemas.microsoft.com/office/drawing/2014/main" id="{DE4673D2-F4C6-6D41-BAC7-BB668CE25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78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4" name="Line 78">
                <a:extLst>
                  <a:ext uri="{FF2B5EF4-FFF2-40B4-BE49-F238E27FC236}">
                    <a16:creationId xmlns:a16="http://schemas.microsoft.com/office/drawing/2014/main" id="{66B9A7FD-4D45-7147-A7F1-C714E1FD2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976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5" name="Line 79">
                <a:extLst>
                  <a:ext uri="{FF2B5EF4-FFF2-40B4-BE49-F238E27FC236}">
                    <a16:creationId xmlns:a16="http://schemas.microsoft.com/office/drawing/2014/main" id="{F144FFD7-31A9-4248-8215-0E555BC00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264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6" name="Line 80">
                <a:extLst>
                  <a:ext uri="{FF2B5EF4-FFF2-40B4-BE49-F238E27FC236}">
                    <a16:creationId xmlns:a16="http://schemas.microsoft.com/office/drawing/2014/main" id="{BE76B7F7-7F73-8948-8FBF-DA8062835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4" y="2976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7" name="Line 81">
                <a:extLst>
                  <a:ext uri="{FF2B5EF4-FFF2-40B4-BE49-F238E27FC236}">
                    <a16:creationId xmlns:a16="http://schemas.microsoft.com/office/drawing/2014/main" id="{63104621-1FDD-1442-9F9B-3A138B846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64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8" name="Line 82">
                <a:extLst>
                  <a:ext uri="{FF2B5EF4-FFF2-40B4-BE49-F238E27FC236}">
                    <a16:creationId xmlns:a16="http://schemas.microsoft.com/office/drawing/2014/main" id="{2391E056-4C01-D040-8F3E-74C397692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976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9" name="Line 83">
                <a:extLst>
                  <a:ext uri="{FF2B5EF4-FFF2-40B4-BE49-F238E27FC236}">
                    <a16:creationId xmlns:a16="http://schemas.microsoft.com/office/drawing/2014/main" id="{2639424B-1558-DA4B-B904-A6D7A0CD4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784"/>
                <a:ext cx="336" cy="3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0" name="Line 84">
                <a:extLst>
                  <a:ext uri="{FF2B5EF4-FFF2-40B4-BE49-F238E27FC236}">
                    <a16:creationId xmlns:a16="http://schemas.microsoft.com/office/drawing/2014/main" id="{3405C0BD-64DE-1244-BBD8-944B2B0DFC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640"/>
                <a:ext cx="336" cy="3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1" name="Line 85">
                <a:extLst>
                  <a:ext uri="{FF2B5EF4-FFF2-40B4-BE49-F238E27FC236}">
                    <a16:creationId xmlns:a16="http://schemas.microsoft.com/office/drawing/2014/main" id="{7EC76771-567F-954D-80B8-FC3963A57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2640"/>
                <a:ext cx="336" cy="3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2" name="Line 86">
                <a:extLst>
                  <a:ext uri="{FF2B5EF4-FFF2-40B4-BE49-F238E27FC236}">
                    <a16:creationId xmlns:a16="http://schemas.microsoft.com/office/drawing/2014/main" id="{81C5865B-4FF0-7041-BC79-017B7ADFA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2" y="2784"/>
                <a:ext cx="336" cy="3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3" name="Rectangle 87">
                <a:extLst>
                  <a:ext uri="{FF2B5EF4-FFF2-40B4-BE49-F238E27FC236}">
                    <a16:creationId xmlns:a16="http://schemas.microsoft.com/office/drawing/2014/main" id="{DEC8D257-8031-D346-80D0-9A79950DC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480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64" name="Line 88">
                <a:extLst>
                  <a:ext uri="{FF2B5EF4-FFF2-40B4-BE49-F238E27FC236}">
                    <a16:creationId xmlns:a16="http://schemas.microsoft.com/office/drawing/2014/main" id="{DAF47506-5C08-FF43-8F16-AFA417830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5" name="Line 89">
                <a:extLst>
                  <a:ext uri="{FF2B5EF4-FFF2-40B4-BE49-F238E27FC236}">
                    <a16:creationId xmlns:a16="http://schemas.microsoft.com/office/drawing/2014/main" id="{ED7DEC49-B77A-A449-8247-6FD88528F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6" name="Line 90">
                <a:extLst>
                  <a:ext uri="{FF2B5EF4-FFF2-40B4-BE49-F238E27FC236}">
                    <a16:creationId xmlns:a16="http://schemas.microsoft.com/office/drawing/2014/main" id="{CDD6C311-D4E3-EB4F-B322-B32FC32AD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1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7" name="Line 91">
                <a:extLst>
                  <a:ext uri="{FF2B5EF4-FFF2-40B4-BE49-F238E27FC236}">
                    <a16:creationId xmlns:a16="http://schemas.microsoft.com/office/drawing/2014/main" id="{67D8DFBA-719C-1347-B63D-58A42B5F0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31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8" name="Line 92">
                <a:extLst>
                  <a:ext uri="{FF2B5EF4-FFF2-40B4-BE49-F238E27FC236}">
                    <a16:creationId xmlns:a16="http://schemas.microsoft.com/office/drawing/2014/main" id="{8B2873CB-3E09-9C43-BA94-BC329E172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7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9" name="Line 93">
                <a:extLst>
                  <a:ext uri="{FF2B5EF4-FFF2-40B4-BE49-F238E27FC236}">
                    <a16:creationId xmlns:a16="http://schemas.microsoft.com/office/drawing/2014/main" id="{BEEA29DA-8043-9F4F-B05E-7C27E7FD2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9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0" name="Line 94">
                <a:extLst>
                  <a:ext uri="{FF2B5EF4-FFF2-40B4-BE49-F238E27FC236}">
                    <a16:creationId xmlns:a16="http://schemas.microsoft.com/office/drawing/2014/main" id="{F6BF8EF0-D149-CB42-8A8F-F448CAE00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7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1" name="Line 95">
                <a:extLst>
                  <a:ext uri="{FF2B5EF4-FFF2-40B4-BE49-F238E27FC236}">
                    <a16:creationId xmlns:a16="http://schemas.microsoft.com/office/drawing/2014/main" id="{42DF91DA-17FF-5449-8A9A-9DF6C3FFC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9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34" name="Group 96">
              <a:extLst>
                <a:ext uri="{FF2B5EF4-FFF2-40B4-BE49-F238E27FC236}">
                  <a16:creationId xmlns:a16="http://schemas.microsoft.com/office/drawing/2014/main" id="{1B1BCE41-ADE7-2947-89A5-4C903AF37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2496"/>
              <a:ext cx="768" cy="768"/>
              <a:chOff x="3984" y="2496"/>
              <a:chExt cx="768" cy="768"/>
            </a:xfrm>
          </p:grpSpPr>
          <p:sp>
            <p:nvSpPr>
              <p:cNvPr id="102530" name="Line 97">
                <a:extLst>
                  <a:ext uri="{FF2B5EF4-FFF2-40B4-BE49-F238E27FC236}">
                    <a16:creationId xmlns:a16="http://schemas.microsoft.com/office/drawing/2014/main" id="{6BC65D5D-9326-0944-B4BC-2DA3341C2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640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1" name="Line 98">
                <a:extLst>
                  <a:ext uri="{FF2B5EF4-FFF2-40B4-BE49-F238E27FC236}">
                    <a16:creationId xmlns:a16="http://schemas.microsoft.com/office/drawing/2014/main" id="{5783B0E6-64F0-2A45-95D9-1F4E9D9B8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640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2" name="Line 99">
                <a:extLst>
                  <a:ext uri="{FF2B5EF4-FFF2-40B4-BE49-F238E27FC236}">
                    <a16:creationId xmlns:a16="http://schemas.microsoft.com/office/drawing/2014/main" id="{DE433E8D-BAE4-4E44-A650-08B1149FA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784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3" name="Line 100">
                <a:extLst>
                  <a:ext uri="{FF2B5EF4-FFF2-40B4-BE49-F238E27FC236}">
                    <a16:creationId xmlns:a16="http://schemas.microsoft.com/office/drawing/2014/main" id="{06E4ED21-C36C-1F4A-936E-F536CB57B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976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4" name="Line 101">
                <a:extLst>
                  <a:ext uri="{FF2B5EF4-FFF2-40B4-BE49-F238E27FC236}">
                    <a16:creationId xmlns:a16="http://schemas.microsoft.com/office/drawing/2014/main" id="{1BFBB320-7BA6-CD47-A22D-6388DF286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264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5" name="Line 102">
                <a:extLst>
                  <a:ext uri="{FF2B5EF4-FFF2-40B4-BE49-F238E27FC236}">
                    <a16:creationId xmlns:a16="http://schemas.microsoft.com/office/drawing/2014/main" id="{66B8BF13-DBDE-BC46-8B77-301B59167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4" y="2976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6" name="Line 103">
                <a:extLst>
                  <a:ext uri="{FF2B5EF4-FFF2-40B4-BE49-F238E27FC236}">
                    <a16:creationId xmlns:a16="http://schemas.microsoft.com/office/drawing/2014/main" id="{FF6B8651-4D0F-0F48-97C7-0BD3D2934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64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7" name="Line 104">
                <a:extLst>
                  <a:ext uri="{FF2B5EF4-FFF2-40B4-BE49-F238E27FC236}">
                    <a16:creationId xmlns:a16="http://schemas.microsoft.com/office/drawing/2014/main" id="{5DB1B2E4-C9A7-4849-A6AC-3A82F231F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976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8" name="Line 105">
                <a:extLst>
                  <a:ext uri="{FF2B5EF4-FFF2-40B4-BE49-F238E27FC236}">
                    <a16:creationId xmlns:a16="http://schemas.microsoft.com/office/drawing/2014/main" id="{D0850EB3-FF7B-6E4B-B4AD-F148450E1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2784"/>
                <a:ext cx="336" cy="3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9" name="Line 106">
                <a:extLst>
                  <a:ext uri="{FF2B5EF4-FFF2-40B4-BE49-F238E27FC236}">
                    <a16:creationId xmlns:a16="http://schemas.microsoft.com/office/drawing/2014/main" id="{4A98B691-A1F8-F843-B375-483A5500F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640"/>
                <a:ext cx="336" cy="3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0" name="Line 107">
                <a:extLst>
                  <a:ext uri="{FF2B5EF4-FFF2-40B4-BE49-F238E27FC236}">
                    <a16:creationId xmlns:a16="http://schemas.microsoft.com/office/drawing/2014/main" id="{9881FB3A-8CC7-3E4A-A428-75FF89141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2640"/>
                <a:ext cx="336" cy="3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1" name="Line 108">
                <a:extLst>
                  <a:ext uri="{FF2B5EF4-FFF2-40B4-BE49-F238E27FC236}">
                    <a16:creationId xmlns:a16="http://schemas.microsoft.com/office/drawing/2014/main" id="{1A2F11FE-98CD-BE44-B084-9BA8738CD9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2" y="2784"/>
                <a:ext cx="336" cy="3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2" name="Rectangle 109">
                <a:extLst>
                  <a:ext uri="{FF2B5EF4-FFF2-40B4-BE49-F238E27FC236}">
                    <a16:creationId xmlns:a16="http://schemas.microsoft.com/office/drawing/2014/main" id="{74B1959F-8756-D146-BB1D-180F34022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640"/>
                <a:ext cx="480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543" name="Line 110">
                <a:extLst>
                  <a:ext uri="{FF2B5EF4-FFF2-40B4-BE49-F238E27FC236}">
                    <a16:creationId xmlns:a16="http://schemas.microsoft.com/office/drawing/2014/main" id="{1DE328C6-E4BD-AD42-808C-2D227D8AB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4" name="Line 111">
                <a:extLst>
                  <a:ext uri="{FF2B5EF4-FFF2-40B4-BE49-F238E27FC236}">
                    <a16:creationId xmlns:a16="http://schemas.microsoft.com/office/drawing/2014/main" id="{0439EA88-79E8-C541-858F-684A00535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4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5" name="Line 112">
                <a:extLst>
                  <a:ext uri="{FF2B5EF4-FFF2-40B4-BE49-F238E27FC236}">
                    <a16:creationId xmlns:a16="http://schemas.microsoft.com/office/drawing/2014/main" id="{F8BD13A7-C3D8-F349-BD17-8563C069A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1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6" name="Line 113">
                <a:extLst>
                  <a:ext uri="{FF2B5EF4-FFF2-40B4-BE49-F238E27FC236}">
                    <a16:creationId xmlns:a16="http://schemas.microsoft.com/office/drawing/2014/main" id="{B1F686F1-A76B-8344-B992-F0F2B875A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312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7" name="Line 114">
                <a:extLst>
                  <a:ext uri="{FF2B5EF4-FFF2-40B4-BE49-F238E27FC236}">
                    <a16:creationId xmlns:a16="http://schemas.microsoft.com/office/drawing/2014/main" id="{AD1D9997-5943-DD4A-8235-AFA2DB183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7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8" name="Line 115">
                <a:extLst>
                  <a:ext uri="{FF2B5EF4-FFF2-40B4-BE49-F238E27FC236}">
                    <a16:creationId xmlns:a16="http://schemas.microsoft.com/office/drawing/2014/main" id="{F4E3AC3A-94BF-5C4C-AA56-C2EC5899B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9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9" name="Line 116">
                <a:extLst>
                  <a:ext uri="{FF2B5EF4-FFF2-40B4-BE49-F238E27FC236}">
                    <a16:creationId xmlns:a16="http://schemas.microsoft.com/office/drawing/2014/main" id="{50D4806D-F9E8-7A46-88E4-4E9883DF3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7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0" name="Line 117">
                <a:extLst>
                  <a:ext uri="{FF2B5EF4-FFF2-40B4-BE49-F238E27FC236}">
                    <a16:creationId xmlns:a16="http://schemas.microsoft.com/office/drawing/2014/main" id="{D456AB7B-6E5F-244A-91E1-071131495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297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35" name="Line 118">
              <a:extLst>
                <a:ext uri="{FF2B5EF4-FFF2-40B4-BE49-F238E27FC236}">
                  <a16:creationId xmlns:a16="http://schemas.microsoft.com/office/drawing/2014/main" id="{6B9A2D4F-FFA9-3A4D-BAC8-B904BDD30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7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6" name="Line 119">
              <a:extLst>
                <a:ext uri="{FF2B5EF4-FFF2-40B4-BE49-F238E27FC236}">
                  <a16:creationId xmlns:a16="http://schemas.microsoft.com/office/drawing/2014/main" id="{AE30FD03-3470-AA42-92EA-AAE0B6D01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9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7" name="Line 120">
              <a:extLst>
                <a:ext uri="{FF2B5EF4-FFF2-40B4-BE49-F238E27FC236}">
                  <a16:creationId xmlns:a16="http://schemas.microsoft.com/office/drawing/2014/main" id="{B268C004-AACC-BA43-ACE9-37181186A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8" name="Line 121">
              <a:extLst>
                <a:ext uri="{FF2B5EF4-FFF2-40B4-BE49-F238E27FC236}">
                  <a16:creationId xmlns:a16="http://schemas.microsoft.com/office/drawing/2014/main" id="{55791362-5D7D-AF48-A9D8-603CDCE0D1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9" name="Line 122">
              <a:extLst>
                <a:ext uri="{FF2B5EF4-FFF2-40B4-BE49-F238E27FC236}">
                  <a16:creationId xmlns:a16="http://schemas.microsoft.com/office/drawing/2014/main" id="{F5DAA8C5-7D28-AB47-A393-A065E8C77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0" name="Line 123">
              <a:extLst>
                <a:ext uri="{FF2B5EF4-FFF2-40B4-BE49-F238E27FC236}">
                  <a16:creationId xmlns:a16="http://schemas.microsoft.com/office/drawing/2014/main" id="{EBE7C27F-FBAB-B747-B55B-7A8F551E2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1" name="Rectangle 124">
              <a:extLst>
                <a:ext uri="{FF2B5EF4-FFF2-40B4-BE49-F238E27FC236}">
                  <a16:creationId xmlns:a16="http://schemas.microsoft.com/office/drawing/2014/main" id="{2379B1F7-FE25-6D47-9058-BFDB95122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016"/>
              <a:ext cx="528" cy="4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442" name="Rectangle 125">
              <a:extLst>
                <a:ext uri="{FF2B5EF4-FFF2-40B4-BE49-F238E27FC236}">
                  <a16:creationId xmlns:a16="http://schemas.microsoft.com/office/drawing/2014/main" id="{AEEC709A-CF11-3044-B0F2-89D03AC6E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016"/>
              <a:ext cx="528" cy="4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443" name="Rectangle 126">
              <a:extLst>
                <a:ext uri="{FF2B5EF4-FFF2-40B4-BE49-F238E27FC236}">
                  <a16:creationId xmlns:a16="http://schemas.microsoft.com/office/drawing/2014/main" id="{108905F7-F8E6-A046-BC53-A3686756B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016"/>
              <a:ext cx="528" cy="4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444" name="Rectangle 127">
              <a:extLst>
                <a:ext uri="{FF2B5EF4-FFF2-40B4-BE49-F238E27FC236}">
                  <a16:creationId xmlns:a16="http://schemas.microsoft.com/office/drawing/2014/main" id="{E198BD6F-2B2F-0A44-843C-C4240AE06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312"/>
              <a:ext cx="528" cy="4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445" name="Rectangle 128">
              <a:extLst>
                <a:ext uri="{FF2B5EF4-FFF2-40B4-BE49-F238E27FC236}">
                  <a16:creationId xmlns:a16="http://schemas.microsoft.com/office/drawing/2014/main" id="{236D8FFB-933E-FA44-BFD3-0E60EE50E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312"/>
              <a:ext cx="528" cy="4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446" name="Rectangle 129">
              <a:extLst>
                <a:ext uri="{FF2B5EF4-FFF2-40B4-BE49-F238E27FC236}">
                  <a16:creationId xmlns:a16="http://schemas.microsoft.com/office/drawing/2014/main" id="{DFB7099C-3FFF-D243-AD92-D28F3BAAC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312"/>
              <a:ext cx="528" cy="4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447" name="Rectangle 130">
              <a:extLst>
                <a:ext uri="{FF2B5EF4-FFF2-40B4-BE49-F238E27FC236}">
                  <a16:creationId xmlns:a16="http://schemas.microsoft.com/office/drawing/2014/main" id="{3366C561-78EF-9343-B08D-E973B33D1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720"/>
              <a:ext cx="528" cy="4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448" name="Rectangle 131">
              <a:extLst>
                <a:ext uri="{FF2B5EF4-FFF2-40B4-BE49-F238E27FC236}">
                  <a16:creationId xmlns:a16="http://schemas.microsoft.com/office/drawing/2014/main" id="{9460FDB4-2372-8D49-8E72-214849E7A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720"/>
              <a:ext cx="528" cy="4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449" name="Rectangle 132">
              <a:extLst>
                <a:ext uri="{FF2B5EF4-FFF2-40B4-BE49-F238E27FC236}">
                  <a16:creationId xmlns:a16="http://schemas.microsoft.com/office/drawing/2014/main" id="{D71403E5-4328-6248-B560-9F8EE89D5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720"/>
              <a:ext cx="528" cy="43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2450" name="Line 133">
              <a:extLst>
                <a:ext uri="{FF2B5EF4-FFF2-40B4-BE49-F238E27FC236}">
                  <a16:creationId xmlns:a16="http://schemas.microsoft.com/office/drawing/2014/main" id="{97EEE48F-ADF6-674F-892B-5485C2970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148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1" name="Line 134">
              <a:extLst>
                <a:ext uri="{FF2B5EF4-FFF2-40B4-BE49-F238E27FC236}">
                  <a16:creationId xmlns:a16="http://schemas.microsoft.com/office/drawing/2014/main" id="{CCD34F3A-DDEF-4242-AA31-19A6D1E891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278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2" name="Line 135">
              <a:extLst>
                <a:ext uri="{FF2B5EF4-FFF2-40B4-BE49-F238E27FC236}">
                  <a16:creationId xmlns:a16="http://schemas.microsoft.com/office/drawing/2014/main" id="{2779D961-5003-AD46-9E76-28E8B99946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3" name="Line 136">
              <a:extLst>
                <a:ext uri="{FF2B5EF4-FFF2-40B4-BE49-F238E27FC236}">
                  <a16:creationId xmlns:a16="http://schemas.microsoft.com/office/drawing/2014/main" id="{D24423A3-6EFC-884B-AB00-3B67E700B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8" y="297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4" name="Line 137">
              <a:extLst>
                <a:ext uri="{FF2B5EF4-FFF2-40B4-BE49-F238E27FC236}">
                  <a16:creationId xmlns:a16="http://schemas.microsoft.com/office/drawing/2014/main" id="{E28618A8-3EF7-9142-954D-8544EB5A2D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6" y="148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5" name="Line 138">
              <a:extLst>
                <a:ext uri="{FF2B5EF4-FFF2-40B4-BE49-F238E27FC236}">
                  <a16:creationId xmlns:a16="http://schemas.microsoft.com/office/drawing/2014/main" id="{3FEB03F3-FEE8-C649-99CE-A55E852C44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6" y="278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6" name="Line 139">
              <a:extLst>
                <a:ext uri="{FF2B5EF4-FFF2-40B4-BE49-F238E27FC236}">
                  <a16:creationId xmlns:a16="http://schemas.microsoft.com/office/drawing/2014/main" id="{DE210470-0C69-EA4A-9DB6-8126A7A421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6" y="168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7" name="Line 140">
              <a:extLst>
                <a:ext uri="{FF2B5EF4-FFF2-40B4-BE49-F238E27FC236}">
                  <a16:creationId xmlns:a16="http://schemas.microsoft.com/office/drawing/2014/main" id="{FCC8ED9B-0146-6540-8796-F9DF948D7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6" y="297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8" name="Line 141">
              <a:extLst>
                <a:ext uri="{FF2B5EF4-FFF2-40B4-BE49-F238E27FC236}">
                  <a16:creationId xmlns:a16="http://schemas.microsoft.com/office/drawing/2014/main" id="{07AA8B74-7A47-454C-80FD-AD4C8B5380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6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9" name="Line 142">
              <a:extLst>
                <a:ext uri="{FF2B5EF4-FFF2-40B4-BE49-F238E27FC236}">
                  <a16:creationId xmlns:a16="http://schemas.microsoft.com/office/drawing/2014/main" id="{36CEE8A5-8DF3-A446-915E-10C616D17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6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0" name="Line 143">
              <a:extLst>
                <a:ext uri="{FF2B5EF4-FFF2-40B4-BE49-F238E27FC236}">
                  <a16:creationId xmlns:a16="http://schemas.microsoft.com/office/drawing/2014/main" id="{479D2F77-A04B-2643-B43E-575DBB36E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6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1" name="Line 144">
              <a:extLst>
                <a:ext uri="{FF2B5EF4-FFF2-40B4-BE49-F238E27FC236}">
                  <a16:creationId xmlns:a16="http://schemas.microsoft.com/office/drawing/2014/main" id="{B5F2BF9A-3159-E046-951E-E0D1FD3AD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6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2" name="Line 145">
              <a:extLst>
                <a:ext uri="{FF2B5EF4-FFF2-40B4-BE49-F238E27FC236}">
                  <a16:creationId xmlns:a16="http://schemas.microsoft.com/office/drawing/2014/main" id="{64B2FEAA-C13C-9346-B1C1-4D1FC4331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26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3" name="Line 146">
              <a:extLst>
                <a:ext uri="{FF2B5EF4-FFF2-40B4-BE49-F238E27FC236}">
                  <a16:creationId xmlns:a16="http://schemas.microsoft.com/office/drawing/2014/main" id="{C6B65A52-145C-F14C-B88A-B2C90FEDB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26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4" name="Line 147">
              <a:extLst>
                <a:ext uri="{FF2B5EF4-FFF2-40B4-BE49-F238E27FC236}">
                  <a16:creationId xmlns:a16="http://schemas.microsoft.com/office/drawing/2014/main" id="{71E1C652-54B3-934B-8C1A-5FCECCF2E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26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5" name="Line 148">
              <a:extLst>
                <a:ext uri="{FF2B5EF4-FFF2-40B4-BE49-F238E27FC236}">
                  <a16:creationId xmlns:a16="http://schemas.microsoft.com/office/drawing/2014/main" id="{FCF4CADB-75B8-3740-93B5-60AA4207E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326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6" name="Line 149">
              <a:extLst>
                <a:ext uri="{FF2B5EF4-FFF2-40B4-BE49-F238E27FC236}">
                  <a16:creationId xmlns:a16="http://schemas.microsoft.com/office/drawing/2014/main" id="{55ECDAAC-9978-D940-8E79-A217DD426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15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7" name="Line 150">
              <a:extLst>
                <a:ext uri="{FF2B5EF4-FFF2-40B4-BE49-F238E27FC236}">
                  <a16:creationId xmlns:a16="http://schemas.microsoft.com/office/drawing/2014/main" id="{14FEF729-2096-EF4F-A0C9-20F2A7044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8" name="Line 151">
              <a:extLst>
                <a:ext uri="{FF2B5EF4-FFF2-40B4-BE49-F238E27FC236}">
                  <a16:creationId xmlns:a16="http://schemas.microsoft.com/office/drawing/2014/main" id="{223505F8-789C-D747-B184-FA18AB0C5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15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9" name="Line 152">
              <a:extLst>
                <a:ext uri="{FF2B5EF4-FFF2-40B4-BE49-F238E27FC236}">
                  <a16:creationId xmlns:a16="http://schemas.microsoft.com/office/drawing/2014/main" id="{1C05EC8A-9077-4E45-B5EC-92A3ECCA37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0" name="Line 153">
              <a:extLst>
                <a:ext uri="{FF2B5EF4-FFF2-40B4-BE49-F238E27FC236}">
                  <a16:creationId xmlns:a16="http://schemas.microsoft.com/office/drawing/2014/main" id="{2325574D-16A3-1646-9EEE-DAC7CADC1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115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1" name="Line 154">
              <a:extLst>
                <a:ext uri="{FF2B5EF4-FFF2-40B4-BE49-F238E27FC236}">
                  <a16:creationId xmlns:a16="http://schemas.microsoft.com/office/drawing/2014/main" id="{883E8F37-365F-C945-B673-876F68AEE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2" name="Line 155">
              <a:extLst>
                <a:ext uri="{FF2B5EF4-FFF2-40B4-BE49-F238E27FC236}">
                  <a16:creationId xmlns:a16="http://schemas.microsoft.com/office/drawing/2014/main" id="{0A811A72-3618-6B4D-83EF-CBEB86FA5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4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3" name="Line 156">
              <a:extLst>
                <a:ext uri="{FF2B5EF4-FFF2-40B4-BE49-F238E27FC236}">
                  <a16:creationId xmlns:a16="http://schemas.microsoft.com/office/drawing/2014/main" id="{06CA3722-4BCB-004D-BE72-CC9594498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4" name="Line 157">
              <a:extLst>
                <a:ext uri="{FF2B5EF4-FFF2-40B4-BE49-F238E27FC236}">
                  <a16:creationId xmlns:a16="http://schemas.microsoft.com/office/drawing/2014/main" id="{0E692A28-EBCF-B749-8DB9-5494C4630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4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5" name="Line 158">
              <a:extLst>
                <a:ext uri="{FF2B5EF4-FFF2-40B4-BE49-F238E27FC236}">
                  <a16:creationId xmlns:a16="http://schemas.microsoft.com/office/drawing/2014/main" id="{82F0F7D5-6B38-4A48-92E6-B736195BFE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6" name="Line 159">
              <a:extLst>
                <a:ext uri="{FF2B5EF4-FFF2-40B4-BE49-F238E27FC236}">
                  <a16:creationId xmlns:a16="http://schemas.microsoft.com/office/drawing/2014/main" id="{6B0D6961-EDA2-6245-BDDD-1204C868A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24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7" name="Line 160">
              <a:extLst>
                <a:ext uri="{FF2B5EF4-FFF2-40B4-BE49-F238E27FC236}">
                  <a16:creationId xmlns:a16="http://schemas.microsoft.com/office/drawing/2014/main" id="{4C091D38-CF99-374F-AB6D-B84BAA165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8" name="Line 161">
              <a:extLst>
                <a:ext uri="{FF2B5EF4-FFF2-40B4-BE49-F238E27FC236}">
                  <a16:creationId xmlns:a16="http://schemas.microsoft.com/office/drawing/2014/main" id="{90810B94-D2B4-F84E-AC36-95ECA9518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9" name="Line 162">
              <a:extLst>
                <a:ext uri="{FF2B5EF4-FFF2-40B4-BE49-F238E27FC236}">
                  <a16:creationId xmlns:a16="http://schemas.microsoft.com/office/drawing/2014/main" id="{8265C67D-92DD-9640-8BEA-0EE0B91E8E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168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0" name="Line 163">
              <a:extLst>
                <a:ext uri="{FF2B5EF4-FFF2-40B4-BE49-F238E27FC236}">
                  <a16:creationId xmlns:a16="http://schemas.microsoft.com/office/drawing/2014/main" id="{EB81D8B6-3475-EF4F-B530-520AC9A42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1" name="Line 164">
              <a:extLst>
                <a:ext uri="{FF2B5EF4-FFF2-40B4-BE49-F238E27FC236}">
                  <a16:creationId xmlns:a16="http://schemas.microsoft.com/office/drawing/2014/main" id="{00E8C81A-AC8A-3545-9BD7-BF8ADD292B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168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2" name="Line 165">
              <a:extLst>
                <a:ext uri="{FF2B5EF4-FFF2-40B4-BE49-F238E27FC236}">
                  <a16:creationId xmlns:a16="http://schemas.microsoft.com/office/drawing/2014/main" id="{8770BD9B-E242-834D-8B02-86F47DC6C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8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3" name="Line 166">
              <a:extLst>
                <a:ext uri="{FF2B5EF4-FFF2-40B4-BE49-F238E27FC236}">
                  <a16:creationId xmlns:a16="http://schemas.microsoft.com/office/drawing/2014/main" id="{D8B96AF6-2368-F649-8694-05CE193B6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8" y="168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4" name="Line 167">
              <a:extLst>
                <a:ext uri="{FF2B5EF4-FFF2-40B4-BE49-F238E27FC236}">
                  <a16:creationId xmlns:a16="http://schemas.microsoft.com/office/drawing/2014/main" id="{C13A6633-05C9-3D47-8491-C1DD32A9ED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5" name="Line 168">
              <a:extLst>
                <a:ext uri="{FF2B5EF4-FFF2-40B4-BE49-F238E27FC236}">
                  <a16:creationId xmlns:a16="http://schemas.microsoft.com/office/drawing/2014/main" id="{A0B02BD0-2AE1-DD47-97DA-397F246256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6" name="Line 169">
              <a:extLst>
                <a:ext uri="{FF2B5EF4-FFF2-40B4-BE49-F238E27FC236}">
                  <a16:creationId xmlns:a16="http://schemas.microsoft.com/office/drawing/2014/main" id="{B2107BCC-41B1-4445-B6DC-019651D1C1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8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7" name="Line 170">
              <a:extLst>
                <a:ext uri="{FF2B5EF4-FFF2-40B4-BE49-F238E27FC236}">
                  <a16:creationId xmlns:a16="http://schemas.microsoft.com/office/drawing/2014/main" id="{1DA652E6-709D-9A47-B97D-6C6C3F43B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8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8" name="Line 171">
              <a:extLst>
                <a:ext uri="{FF2B5EF4-FFF2-40B4-BE49-F238E27FC236}">
                  <a16:creationId xmlns:a16="http://schemas.microsoft.com/office/drawing/2014/main" id="{55474FE2-E480-C24D-AF33-23F998044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7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9" name="Line 172">
              <a:extLst>
                <a:ext uri="{FF2B5EF4-FFF2-40B4-BE49-F238E27FC236}">
                  <a16:creationId xmlns:a16="http://schemas.microsoft.com/office/drawing/2014/main" id="{9FEF6C5F-5BB8-104E-895A-CCC810B90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0" name="Line 173">
              <a:extLst>
                <a:ext uri="{FF2B5EF4-FFF2-40B4-BE49-F238E27FC236}">
                  <a16:creationId xmlns:a16="http://schemas.microsoft.com/office/drawing/2014/main" id="{F1681262-E73A-204E-834F-D7510C3366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10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1" name="Line 174">
              <a:extLst>
                <a:ext uri="{FF2B5EF4-FFF2-40B4-BE49-F238E27FC236}">
                  <a16:creationId xmlns:a16="http://schemas.microsoft.com/office/drawing/2014/main" id="{1B1AC65C-67B5-2041-9957-4C9A2889EC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2" y="100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2" name="Line 175">
              <a:extLst>
                <a:ext uri="{FF2B5EF4-FFF2-40B4-BE49-F238E27FC236}">
                  <a16:creationId xmlns:a16="http://schemas.microsoft.com/office/drawing/2014/main" id="{438FF019-8ED5-A448-BE64-E0550B0E1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8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3" name="Line 176">
              <a:extLst>
                <a:ext uri="{FF2B5EF4-FFF2-40B4-BE49-F238E27FC236}">
                  <a16:creationId xmlns:a16="http://schemas.microsoft.com/office/drawing/2014/main" id="{E1CC5D3B-9687-174F-A1EA-7EF380073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86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4" name="Line 177">
              <a:extLst>
                <a:ext uri="{FF2B5EF4-FFF2-40B4-BE49-F238E27FC236}">
                  <a16:creationId xmlns:a16="http://schemas.microsoft.com/office/drawing/2014/main" id="{A7E958D9-235E-A746-9F7E-0A181E158E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16" y="10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5" name="Line 178">
              <a:extLst>
                <a:ext uri="{FF2B5EF4-FFF2-40B4-BE49-F238E27FC236}">
                  <a16:creationId xmlns:a16="http://schemas.microsoft.com/office/drawing/2014/main" id="{876F25C8-7D51-8946-BFD1-ACAD751E2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08" y="100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6" name="Line 179">
              <a:extLst>
                <a:ext uri="{FF2B5EF4-FFF2-40B4-BE49-F238E27FC236}">
                  <a16:creationId xmlns:a16="http://schemas.microsoft.com/office/drawing/2014/main" id="{F7C9DBE8-9885-564F-9E67-0F1B6EFD1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8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7" name="Line 180">
              <a:extLst>
                <a:ext uri="{FF2B5EF4-FFF2-40B4-BE49-F238E27FC236}">
                  <a16:creationId xmlns:a16="http://schemas.microsoft.com/office/drawing/2014/main" id="{904BA149-ACD1-5D43-A300-7C0AAEF3BC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86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8" name="Line 181">
              <a:extLst>
                <a:ext uri="{FF2B5EF4-FFF2-40B4-BE49-F238E27FC236}">
                  <a16:creationId xmlns:a16="http://schemas.microsoft.com/office/drawing/2014/main" id="{93CD55F7-21F0-BB46-B09C-704DF05219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9" name="Line 182">
              <a:extLst>
                <a:ext uri="{FF2B5EF4-FFF2-40B4-BE49-F238E27FC236}">
                  <a16:creationId xmlns:a16="http://schemas.microsoft.com/office/drawing/2014/main" id="{8D873768-58AD-724F-9855-F22861A2CB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2" y="36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0" name="Line 183">
              <a:extLst>
                <a:ext uri="{FF2B5EF4-FFF2-40B4-BE49-F238E27FC236}">
                  <a16:creationId xmlns:a16="http://schemas.microsoft.com/office/drawing/2014/main" id="{2D06AAA5-21B2-164C-9823-E71006B4FB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34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1" name="Line 184">
              <a:extLst>
                <a:ext uri="{FF2B5EF4-FFF2-40B4-BE49-F238E27FC236}">
                  <a16:creationId xmlns:a16="http://schemas.microsoft.com/office/drawing/2014/main" id="{D9FA0902-3D82-BD43-B201-84863D24D3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345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2" name="Line 185">
              <a:extLst>
                <a:ext uri="{FF2B5EF4-FFF2-40B4-BE49-F238E27FC236}">
                  <a16:creationId xmlns:a16="http://schemas.microsoft.com/office/drawing/2014/main" id="{57E2386A-0961-8945-88D2-039A15F569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16" y="36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3" name="Line 186">
              <a:extLst>
                <a:ext uri="{FF2B5EF4-FFF2-40B4-BE49-F238E27FC236}">
                  <a16:creationId xmlns:a16="http://schemas.microsoft.com/office/drawing/2014/main" id="{22439920-83BA-7142-AC63-384429185E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08" y="360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4" name="Line 187">
              <a:extLst>
                <a:ext uri="{FF2B5EF4-FFF2-40B4-BE49-F238E27FC236}">
                  <a16:creationId xmlns:a16="http://schemas.microsoft.com/office/drawing/2014/main" id="{533D3AD9-2BF4-EB46-B49F-5D57E2C9F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34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5" name="Line 188">
              <a:extLst>
                <a:ext uri="{FF2B5EF4-FFF2-40B4-BE49-F238E27FC236}">
                  <a16:creationId xmlns:a16="http://schemas.microsoft.com/office/drawing/2014/main" id="{03B8167C-79C2-0346-AD30-890A042A96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345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6" name="Line 189">
              <a:extLst>
                <a:ext uri="{FF2B5EF4-FFF2-40B4-BE49-F238E27FC236}">
                  <a16:creationId xmlns:a16="http://schemas.microsoft.com/office/drawing/2014/main" id="{EDB42E33-8FEA-E644-8ACC-873F8CAE20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23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7" name="Line 190">
              <a:extLst>
                <a:ext uri="{FF2B5EF4-FFF2-40B4-BE49-F238E27FC236}">
                  <a16:creationId xmlns:a16="http://schemas.microsoft.com/office/drawing/2014/main" id="{11DE2658-0C1D-3E43-A0E4-B6C5D3E58C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2" y="23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8" name="Line 191">
              <a:extLst>
                <a:ext uri="{FF2B5EF4-FFF2-40B4-BE49-F238E27FC236}">
                  <a16:creationId xmlns:a16="http://schemas.microsoft.com/office/drawing/2014/main" id="{1B6AEC20-8998-4249-B17F-52B18848B5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9" name="Line 192">
              <a:extLst>
                <a:ext uri="{FF2B5EF4-FFF2-40B4-BE49-F238E27FC236}">
                  <a16:creationId xmlns:a16="http://schemas.microsoft.com/office/drawing/2014/main" id="{39ADA06B-A554-4B4E-9B3C-9504161710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21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0" name="Line 193">
              <a:extLst>
                <a:ext uri="{FF2B5EF4-FFF2-40B4-BE49-F238E27FC236}">
                  <a16:creationId xmlns:a16="http://schemas.microsoft.com/office/drawing/2014/main" id="{9351F1F8-BE56-B344-BE41-FF891319FB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16" y="23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1" name="Line 194">
              <a:extLst>
                <a:ext uri="{FF2B5EF4-FFF2-40B4-BE49-F238E27FC236}">
                  <a16:creationId xmlns:a16="http://schemas.microsoft.com/office/drawing/2014/main" id="{469946A5-9E7A-AF41-9A07-0A48961ED8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08" y="23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2" name="Line 195">
              <a:extLst>
                <a:ext uri="{FF2B5EF4-FFF2-40B4-BE49-F238E27FC236}">
                  <a16:creationId xmlns:a16="http://schemas.microsoft.com/office/drawing/2014/main" id="{55E072D5-BB8E-6A40-BE3D-B69D8E0BC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3" name="Line 196">
              <a:extLst>
                <a:ext uri="{FF2B5EF4-FFF2-40B4-BE49-F238E27FC236}">
                  <a16:creationId xmlns:a16="http://schemas.microsoft.com/office/drawing/2014/main" id="{64292ABE-7770-E745-A732-F9D4AD371A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21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4" name="Text Box 197">
              <a:extLst>
                <a:ext uri="{FF2B5EF4-FFF2-40B4-BE49-F238E27FC236}">
                  <a16:creationId xmlns:a16="http://schemas.microsoft.com/office/drawing/2014/main" id="{8A26FB46-1512-9747-AAA4-4BE7498D8B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008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2515" name="Text Box 198">
              <a:extLst>
                <a:ext uri="{FF2B5EF4-FFF2-40B4-BE49-F238E27FC236}">
                  <a16:creationId xmlns:a16="http://schemas.microsoft.com/office/drawing/2014/main" id="{96D760E4-808A-6340-BF81-89137B39B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768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2516" name="Text Box 199">
              <a:extLst>
                <a:ext uri="{FF2B5EF4-FFF2-40B4-BE49-F238E27FC236}">
                  <a16:creationId xmlns:a16="http://schemas.microsoft.com/office/drawing/2014/main" id="{18496BF0-0A55-9448-90CC-918B80BAD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016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2517" name="Text Box 200">
              <a:extLst>
                <a:ext uri="{FF2B5EF4-FFF2-40B4-BE49-F238E27FC236}">
                  <a16:creationId xmlns:a16="http://schemas.microsoft.com/office/drawing/2014/main" id="{A45830BE-BB8D-0241-9908-67A9C0BA31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3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2518" name="Text Box 201">
              <a:extLst>
                <a:ext uri="{FF2B5EF4-FFF2-40B4-BE49-F238E27FC236}">
                  <a16:creationId xmlns:a16="http://schemas.microsoft.com/office/drawing/2014/main" id="{85BFCFA8-2FFF-9D49-9913-203505202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016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2519" name="Text Box 202">
              <a:extLst>
                <a:ext uri="{FF2B5EF4-FFF2-40B4-BE49-F238E27FC236}">
                  <a16:creationId xmlns:a16="http://schemas.microsoft.com/office/drawing/2014/main" id="{C366DA0F-5283-5542-B529-C4517D149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912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2520" name="Text Box 203">
              <a:extLst>
                <a:ext uri="{FF2B5EF4-FFF2-40B4-BE49-F238E27FC236}">
                  <a16:creationId xmlns:a16="http://schemas.microsoft.com/office/drawing/2014/main" id="{510159D4-C007-8A4E-9A54-882FA5EB2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1008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2521" name="Text Box 204">
              <a:extLst>
                <a:ext uri="{FF2B5EF4-FFF2-40B4-BE49-F238E27FC236}">
                  <a16:creationId xmlns:a16="http://schemas.microsoft.com/office/drawing/2014/main" id="{757A1484-E94E-7042-BAD8-9394267A7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504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2522" name="Text Box 205">
              <a:extLst>
                <a:ext uri="{FF2B5EF4-FFF2-40B4-BE49-F238E27FC236}">
                  <a16:creationId xmlns:a16="http://schemas.microsoft.com/office/drawing/2014/main" id="{C9942F2C-04BC-204F-9595-E7B29029D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2304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02523" name="Text Box 206">
              <a:extLst>
                <a:ext uri="{FF2B5EF4-FFF2-40B4-BE49-F238E27FC236}">
                  <a16:creationId xmlns:a16="http://schemas.microsoft.com/office/drawing/2014/main" id="{D61EE010-1BF5-E642-BF65-9A63B1134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360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02524" name="Text Box 207">
              <a:extLst>
                <a:ext uri="{FF2B5EF4-FFF2-40B4-BE49-F238E27FC236}">
                  <a16:creationId xmlns:a16="http://schemas.microsoft.com/office/drawing/2014/main" id="{873734E6-D704-F948-9F83-7BD77D487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312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02525" name="Text Box 208">
              <a:extLst>
                <a:ext uri="{FF2B5EF4-FFF2-40B4-BE49-F238E27FC236}">
                  <a16:creationId xmlns:a16="http://schemas.microsoft.com/office/drawing/2014/main" id="{B8881A1F-A8AD-194E-AEC1-9DF0E3088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064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02526" name="Text Box 209">
              <a:extLst>
                <a:ext uri="{FF2B5EF4-FFF2-40B4-BE49-F238E27FC236}">
                  <a16:creationId xmlns:a16="http://schemas.microsoft.com/office/drawing/2014/main" id="{6C3C7330-A0B5-3843-A991-32BBEF5C7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504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2527" name="Text Box 210">
              <a:extLst>
                <a:ext uri="{FF2B5EF4-FFF2-40B4-BE49-F238E27FC236}">
                  <a16:creationId xmlns:a16="http://schemas.microsoft.com/office/drawing/2014/main" id="{C3C6D7F4-F574-3246-9D96-3420DD43C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360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2528" name="Text Box 211">
              <a:extLst>
                <a:ext uri="{FF2B5EF4-FFF2-40B4-BE49-F238E27FC236}">
                  <a16:creationId xmlns:a16="http://schemas.microsoft.com/office/drawing/2014/main" id="{8840ADB3-B3CF-EF49-830C-00011D5D9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208"/>
              <a:ext cx="1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02529" name="Text Box 212">
              <a:extLst>
                <a:ext uri="{FF2B5EF4-FFF2-40B4-BE49-F238E27FC236}">
                  <a16:creationId xmlns:a16="http://schemas.microsoft.com/office/drawing/2014/main" id="{C67ED4FE-AE96-F24D-8A95-7F4437D8E3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304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02410" name="Group 213">
            <a:extLst>
              <a:ext uri="{FF2B5EF4-FFF2-40B4-BE49-F238E27FC236}">
                <a16:creationId xmlns:a16="http://schemas.microsoft.com/office/drawing/2014/main" id="{4078C964-3CAD-9A44-9F07-7CC5C6DD3DEC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828800"/>
            <a:ext cx="3886200" cy="1371600"/>
            <a:chOff x="2640" y="1152"/>
            <a:chExt cx="2448" cy="864"/>
          </a:xfrm>
        </p:grpSpPr>
        <p:sp>
          <p:nvSpPr>
            <p:cNvPr id="102426" name="Line 214">
              <a:extLst>
                <a:ext uri="{FF2B5EF4-FFF2-40B4-BE49-F238E27FC236}">
                  <a16:creationId xmlns:a16="http://schemas.microsoft.com/office/drawing/2014/main" id="{88F6F573-BABA-B84D-9A2E-561A0277C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152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7" name="Line 215">
              <a:extLst>
                <a:ext uri="{FF2B5EF4-FFF2-40B4-BE49-F238E27FC236}">
                  <a16:creationId xmlns:a16="http://schemas.microsoft.com/office/drawing/2014/main" id="{74FCA966-4682-2848-8041-4B93FD9D0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488"/>
              <a:ext cx="244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8" name="Line 216">
              <a:extLst>
                <a:ext uri="{FF2B5EF4-FFF2-40B4-BE49-F238E27FC236}">
                  <a16:creationId xmlns:a16="http://schemas.microsoft.com/office/drawing/2014/main" id="{2D3F22BC-CC8B-6B4F-B70F-3FF300087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1488"/>
              <a:ext cx="0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11" name="Group 217">
            <a:extLst>
              <a:ext uri="{FF2B5EF4-FFF2-40B4-BE49-F238E27FC236}">
                <a16:creationId xmlns:a16="http://schemas.microsoft.com/office/drawing/2014/main" id="{FD66DA61-25E1-804A-B826-686EA2194424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371600"/>
            <a:ext cx="3581400" cy="3886200"/>
            <a:chOff x="2832" y="864"/>
            <a:chExt cx="2256" cy="2448"/>
          </a:xfrm>
        </p:grpSpPr>
        <p:sp>
          <p:nvSpPr>
            <p:cNvPr id="102417" name="Line 218">
              <a:extLst>
                <a:ext uri="{FF2B5EF4-FFF2-40B4-BE49-F238E27FC236}">
                  <a16:creationId xmlns:a16="http://schemas.microsoft.com/office/drawing/2014/main" id="{D4E6EEF5-93E0-9F43-9C8F-A6016636F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864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8" name="Line 219">
              <a:extLst>
                <a:ext uri="{FF2B5EF4-FFF2-40B4-BE49-F238E27FC236}">
                  <a16:creationId xmlns:a16="http://schemas.microsoft.com/office/drawing/2014/main" id="{ED58577C-29AB-0B43-84EE-78A44690F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64"/>
              <a:ext cx="0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9" name="Line 220">
              <a:extLst>
                <a:ext uri="{FF2B5EF4-FFF2-40B4-BE49-F238E27FC236}">
                  <a16:creationId xmlns:a16="http://schemas.microsoft.com/office/drawing/2014/main" id="{0E85727C-574B-434E-80CD-FB4BC9ADE5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344"/>
              <a:ext cx="336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0" name="Line 221">
              <a:extLst>
                <a:ext uri="{FF2B5EF4-FFF2-40B4-BE49-F238E27FC236}">
                  <a16:creationId xmlns:a16="http://schemas.microsoft.com/office/drawing/2014/main" id="{E3102190-0CC7-2B42-8C01-AA4A8E07B7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680"/>
              <a:ext cx="81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1" name="Line 222">
              <a:extLst>
                <a:ext uri="{FF2B5EF4-FFF2-40B4-BE49-F238E27FC236}">
                  <a16:creationId xmlns:a16="http://schemas.microsoft.com/office/drawing/2014/main" id="{84A5D7F5-CF18-154E-99F5-B6F3B4259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680"/>
              <a:ext cx="144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2" name="Line 223">
              <a:extLst>
                <a:ext uri="{FF2B5EF4-FFF2-40B4-BE49-F238E27FC236}">
                  <a16:creationId xmlns:a16="http://schemas.microsoft.com/office/drawing/2014/main" id="{EFD11EDC-E241-334D-9FE8-5155596D7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824"/>
              <a:ext cx="0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3" name="Line 224">
              <a:extLst>
                <a:ext uri="{FF2B5EF4-FFF2-40B4-BE49-F238E27FC236}">
                  <a16:creationId xmlns:a16="http://schemas.microsoft.com/office/drawing/2014/main" id="{05102AF5-6926-F643-A235-8D46E8B36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640"/>
              <a:ext cx="336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4" name="Line 225">
              <a:extLst>
                <a:ext uri="{FF2B5EF4-FFF2-40B4-BE49-F238E27FC236}">
                  <a16:creationId xmlns:a16="http://schemas.microsoft.com/office/drawing/2014/main" id="{8BF44EBC-2D4F-AA42-8206-F96623F86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2976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5" name="Line 226">
              <a:extLst>
                <a:ext uri="{FF2B5EF4-FFF2-40B4-BE49-F238E27FC236}">
                  <a16:creationId xmlns:a16="http://schemas.microsoft.com/office/drawing/2014/main" id="{89A35D93-D4E9-EA4C-848F-98FE4ABEB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2976"/>
              <a:ext cx="0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12" name="Group 227">
            <a:extLst>
              <a:ext uri="{FF2B5EF4-FFF2-40B4-BE49-F238E27FC236}">
                <a16:creationId xmlns:a16="http://schemas.microsoft.com/office/drawing/2014/main" id="{2079B22C-494A-F649-8D0A-AB6BC06AD4F5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990600"/>
            <a:ext cx="2286000" cy="2286000"/>
            <a:chOff x="288" y="624"/>
            <a:chExt cx="1440" cy="1440"/>
          </a:xfrm>
        </p:grpSpPr>
        <p:sp>
          <p:nvSpPr>
            <p:cNvPr id="102413" name="Line 228">
              <a:extLst>
                <a:ext uri="{FF2B5EF4-FFF2-40B4-BE49-F238E27FC236}">
                  <a16:creationId xmlns:a16="http://schemas.microsoft.com/office/drawing/2014/main" id="{234D907A-F946-1F43-9EE0-4B3199AD9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488"/>
              <a:ext cx="336" cy="0"/>
            </a:xfrm>
            <a:prstGeom prst="line">
              <a:avLst/>
            </a:prstGeom>
            <a:noFill/>
            <a:ln w="571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4" name="Line 229">
              <a:extLst>
                <a:ext uri="{FF2B5EF4-FFF2-40B4-BE49-F238E27FC236}">
                  <a16:creationId xmlns:a16="http://schemas.microsoft.com/office/drawing/2014/main" id="{D0A7667D-A75B-9046-9262-E3BB877B6C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1728"/>
              <a:ext cx="0" cy="336"/>
            </a:xfrm>
            <a:prstGeom prst="line">
              <a:avLst/>
            </a:prstGeom>
            <a:noFill/>
            <a:ln w="571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5" name="Line 230">
              <a:extLst>
                <a:ext uri="{FF2B5EF4-FFF2-40B4-BE49-F238E27FC236}">
                  <a16:creationId xmlns:a16="http://schemas.microsoft.com/office/drawing/2014/main" id="{EC4C309E-470D-144B-B065-31C9A5DDB3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1200"/>
              <a:ext cx="336" cy="0"/>
            </a:xfrm>
            <a:prstGeom prst="line">
              <a:avLst/>
            </a:prstGeom>
            <a:noFill/>
            <a:ln w="571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6" name="Line 231">
              <a:extLst>
                <a:ext uri="{FF2B5EF4-FFF2-40B4-BE49-F238E27FC236}">
                  <a16:creationId xmlns:a16="http://schemas.microsoft.com/office/drawing/2014/main" id="{58145BFC-DCB2-D240-893B-BDAC91032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624"/>
              <a:ext cx="0" cy="336"/>
            </a:xfrm>
            <a:prstGeom prst="line">
              <a:avLst/>
            </a:prstGeom>
            <a:noFill/>
            <a:ln w="571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ate Placeholder 3">
            <a:extLst>
              <a:ext uri="{FF2B5EF4-FFF2-40B4-BE49-F238E27FC236}">
                <a16:creationId xmlns:a16="http://schemas.microsoft.com/office/drawing/2014/main" id="{6EFBFA6E-3C17-714B-AB48-FBF917D7A3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09" name="Footer Placeholder 4">
            <a:extLst>
              <a:ext uri="{FF2B5EF4-FFF2-40B4-BE49-F238E27FC236}">
                <a16:creationId xmlns:a16="http://schemas.microsoft.com/office/drawing/2014/main" id="{8A222B97-6D2E-AE4C-9F60-8C1369C6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04452" name="Slide Number Placeholder 5">
            <a:extLst>
              <a:ext uri="{FF2B5EF4-FFF2-40B4-BE49-F238E27FC236}">
                <a16:creationId xmlns:a16="http://schemas.microsoft.com/office/drawing/2014/main" id="{5101983C-3525-2C47-B302-6A535A8E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56673693-4D1B-B349-96F5-937102254BDB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/>
          </a:p>
        </p:txBody>
      </p:sp>
      <p:sp>
        <p:nvSpPr>
          <p:cNvPr id="104453" name="Rectangle 2">
            <a:extLst>
              <a:ext uri="{FF2B5EF4-FFF2-40B4-BE49-F238E27FC236}">
                <a16:creationId xmlns:a16="http://schemas.microsoft.com/office/drawing/2014/main" id="{057CA1B6-AC39-2B4B-AA81-0A55EF4D8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950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4454" name="Rectangle 3">
            <a:extLst>
              <a:ext uri="{FF2B5EF4-FFF2-40B4-BE49-F238E27FC236}">
                <a16:creationId xmlns:a16="http://schemas.microsoft.com/office/drawing/2014/main" id="{CF186F8C-717D-C74C-A403-0E7B82153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2800"/>
              <a:t>An Array Reconfiguration Scheme</a:t>
            </a:r>
          </a:p>
        </p:txBody>
      </p:sp>
      <p:sp>
        <p:nvSpPr>
          <p:cNvPr id="104455" name="Text Box 4">
            <a:extLst>
              <a:ext uri="{FF2B5EF4-FFF2-40B4-BE49-F238E27FC236}">
                <a16:creationId xmlns:a16="http://schemas.microsoft.com/office/drawing/2014/main" id="{5C30EF6E-1109-804F-9FF4-606973BD8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2590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3-state 2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itchFamily="2" charset="2"/>
              </a:rPr>
              <a:t>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 2 switch</a:t>
            </a:r>
            <a:endParaRPr lang="en-US" altLang="en-US" sz="2000">
              <a:solidFill>
                <a:srgbClr val="CC009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04456" name="Group 5">
            <a:extLst>
              <a:ext uri="{FF2B5EF4-FFF2-40B4-BE49-F238E27FC236}">
                <a16:creationId xmlns:a16="http://schemas.microsoft.com/office/drawing/2014/main" id="{2ED1E0FE-6768-E349-A32C-3D4CD86E9BA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1371600" cy="1371600"/>
            <a:chOff x="240" y="720"/>
            <a:chExt cx="864" cy="864"/>
          </a:xfrm>
        </p:grpSpPr>
        <p:sp>
          <p:nvSpPr>
            <p:cNvPr id="104648" name="Line 6">
              <a:extLst>
                <a:ext uri="{FF2B5EF4-FFF2-40B4-BE49-F238E27FC236}">
                  <a16:creationId xmlns:a16="http://schemas.microsoft.com/office/drawing/2014/main" id="{8C1FE0D8-1A94-1248-BCAC-30625A2DA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7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9" name="Line 7">
              <a:extLst>
                <a:ext uri="{FF2B5EF4-FFF2-40B4-BE49-F238E27FC236}">
                  <a16:creationId xmlns:a16="http://schemas.microsoft.com/office/drawing/2014/main" id="{89C80CD3-9CFD-764E-A53F-9B57208E4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3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0" name="Line 8">
              <a:extLst>
                <a:ext uri="{FF2B5EF4-FFF2-40B4-BE49-F238E27FC236}">
                  <a16:creationId xmlns:a16="http://schemas.microsoft.com/office/drawing/2014/main" id="{25238A3D-7284-3B48-B730-3EA139AB9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1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1" name="Line 9">
              <a:extLst>
                <a:ext uri="{FF2B5EF4-FFF2-40B4-BE49-F238E27FC236}">
                  <a16:creationId xmlns:a16="http://schemas.microsoft.com/office/drawing/2014/main" id="{E7EC5579-63B4-7441-91EE-EF2C2E0A4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1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2" name="Line 10">
              <a:extLst>
                <a:ext uri="{FF2B5EF4-FFF2-40B4-BE49-F238E27FC236}">
                  <a16:creationId xmlns:a16="http://schemas.microsoft.com/office/drawing/2014/main" id="{7C39D7D0-5226-B246-87AB-D0DBFEF88C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912"/>
              <a:ext cx="240" cy="24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3" name="Line 11">
              <a:extLst>
                <a:ext uri="{FF2B5EF4-FFF2-40B4-BE49-F238E27FC236}">
                  <a16:creationId xmlns:a16="http://schemas.microsoft.com/office/drawing/2014/main" id="{843A04C1-1E1F-E640-8785-2E2BE4062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912"/>
              <a:ext cx="0" cy="48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4" name="Line 12">
              <a:extLst>
                <a:ext uri="{FF2B5EF4-FFF2-40B4-BE49-F238E27FC236}">
                  <a16:creationId xmlns:a16="http://schemas.microsoft.com/office/drawing/2014/main" id="{042E298B-1783-8F40-9361-C3708720C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912"/>
              <a:ext cx="240" cy="24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5" name="Line 13">
              <a:extLst>
                <a:ext uri="{FF2B5EF4-FFF2-40B4-BE49-F238E27FC236}">
                  <a16:creationId xmlns:a16="http://schemas.microsoft.com/office/drawing/2014/main" id="{69198CE9-6C62-C549-94BD-770208D3D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" y="1152"/>
              <a:ext cx="240" cy="24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6" name="Line 14">
              <a:extLst>
                <a:ext uri="{FF2B5EF4-FFF2-40B4-BE49-F238E27FC236}">
                  <a16:creationId xmlns:a16="http://schemas.microsoft.com/office/drawing/2014/main" id="{E5293625-7DCA-FC4F-9774-24B29E4BD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2" y="1152"/>
              <a:ext cx="240" cy="24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7" name="Line 15">
              <a:extLst>
                <a:ext uri="{FF2B5EF4-FFF2-40B4-BE49-F238E27FC236}">
                  <a16:creationId xmlns:a16="http://schemas.microsoft.com/office/drawing/2014/main" id="{6EB8EDCB-91A4-F345-BC0E-BD1B9E2DAD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152"/>
              <a:ext cx="480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8" name="Rectangle 16">
              <a:extLst>
                <a:ext uri="{FF2B5EF4-FFF2-40B4-BE49-F238E27FC236}">
                  <a16:creationId xmlns:a16="http://schemas.microsoft.com/office/drawing/2014/main" id="{B24648DC-D6CA-CA46-8A67-384D9BFEF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9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4457" name="Group 17">
            <a:extLst>
              <a:ext uri="{FF2B5EF4-FFF2-40B4-BE49-F238E27FC236}">
                <a16:creationId xmlns:a16="http://schemas.microsoft.com/office/drawing/2014/main" id="{1BB53598-2CF2-3C49-A2DF-90EEC9AC1EBC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514600"/>
            <a:ext cx="1371600" cy="1371600"/>
            <a:chOff x="960" y="1344"/>
            <a:chExt cx="864" cy="864"/>
          </a:xfrm>
        </p:grpSpPr>
        <p:sp>
          <p:nvSpPr>
            <p:cNvPr id="104637" name="Line 18">
              <a:extLst>
                <a:ext uri="{FF2B5EF4-FFF2-40B4-BE49-F238E27FC236}">
                  <a16:creationId xmlns:a16="http://schemas.microsoft.com/office/drawing/2014/main" id="{516A4899-407D-724B-8AB2-392D15BC3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34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8" name="Line 19">
              <a:extLst>
                <a:ext uri="{FF2B5EF4-FFF2-40B4-BE49-F238E27FC236}">
                  <a16:creationId xmlns:a16="http://schemas.microsoft.com/office/drawing/2014/main" id="{C956DBEA-D5AA-E347-8591-19C92B3B4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01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9" name="Line 20">
              <a:extLst>
                <a:ext uri="{FF2B5EF4-FFF2-40B4-BE49-F238E27FC236}">
                  <a16:creationId xmlns:a16="http://schemas.microsoft.com/office/drawing/2014/main" id="{29CAE503-3777-1147-A330-87F86FD01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7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0" name="Line 21">
              <a:extLst>
                <a:ext uri="{FF2B5EF4-FFF2-40B4-BE49-F238E27FC236}">
                  <a16:creationId xmlns:a16="http://schemas.microsoft.com/office/drawing/2014/main" id="{F7F22B50-A338-AE4D-8AD7-4C2D5D62B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776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1" name="Line 22">
              <a:extLst>
                <a:ext uri="{FF2B5EF4-FFF2-40B4-BE49-F238E27FC236}">
                  <a16:creationId xmlns:a16="http://schemas.microsoft.com/office/drawing/2014/main" id="{A19EBD53-5806-804E-9FBA-E3E878FA5D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536"/>
              <a:ext cx="240" cy="24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2" name="Line 23">
              <a:extLst>
                <a:ext uri="{FF2B5EF4-FFF2-40B4-BE49-F238E27FC236}">
                  <a16:creationId xmlns:a16="http://schemas.microsoft.com/office/drawing/2014/main" id="{F7762088-6D6C-8445-BE77-B722FB034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536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3" name="Line 24">
              <a:extLst>
                <a:ext uri="{FF2B5EF4-FFF2-40B4-BE49-F238E27FC236}">
                  <a16:creationId xmlns:a16="http://schemas.microsoft.com/office/drawing/2014/main" id="{62597B25-7276-C040-90E5-72ADC2AF0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536"/>
              <a:ext cx="240" cy="24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4" name="Line 25">
              <a:extLst>
                <a:ext uri="{FF2B5EF4-FFF2-40B4-BE49-F238E27FC236}">
                  <a16:creationId xmlns:a16="http://schemas.microsoft.com/office/drawing/2014/main" id="{1428D3B7-D99F-4540-AED7-015502D490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1776"/>
              <a:ext cx="240" cy="24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5" name="Line 26">
              <a:extLst>
                <a:ext uri="{FF2B5EF4-FFF2-40B4-BE49-F238E27FC236}">
                  <a16:creationId xmlns:a16="http://schemas.microsoft.com/office/drawing/2014/main" id="{76387610-F69E-1841-B425-56BA18030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2" y="1776"/>
              <a:ext cx="240" cy="24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6" name="Line 27">
              <a:extLst>
                <a:ext uri="{FF2B5EF4-FFF2-40B4-BE49-F238E27FC236}">
                  <a16:creationId xmlns:a16="http://schemas.microsoft.com/office/drawing/2014/main" id="{DB3B7D79-154F-C444-9B68-EB7E350B2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77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7" name="Rectangle 28">
              <a:extLst>
                <a:ext uri="{FF2B5EF4-FFF2-40B4-BE49-F238E27FC236}">
                  <a16:creationId xmlns:a16="http://schemas.microsoft.com/office/drawing/2014/main" id="{05F1569D-F8D8-B74E-96DC-4B07D2DE1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536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4458" name="Group 29">
            <a:extLst>
              <a:ext uri="{FF2B5EF4-FFF2-40B4-BE49-F238E27FC236}">
                <a16:creationId xmlns:a16="http://schemas.microsoft.com/office/drawing/2014/main" id="{D84C9CFD-FA43-3A46-AC93-FAA33B2CDC1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581400"/>
            <a:ext cx="1371600" cy="1371600"/>
            <a:chOff x="240" y="1968"/>
            <a:chExt cx="864" cy="864"/>
          </a:xfrm>
        </p:grpSpPr>
        <p:sp>
          <p:nvSpPr>
            <p:cNvPr id="104626" name="Line 30">
              <a:extLst>
                <a:ext uri="{FF2B5EF4-FFF2-40B4-BE49-F238E27FC236}">
                  <a16:creationId xmlns:a16="http://schemas.microsoft.com/office/drawing/2014/main" id="{CAE0038A-CA99-D248-8B90-7D08228F5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196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27" name="Line 31">
              <a:extLst>
                <a:ext uri="{FF2B5EF4-FFF2-40B4-BE49-F238E27FC236}">
                  <a16:creationId xmlns:a16="http://schemas.microsoft.com/office/drawing/2014/main" id="{A2A2856A-E895-3A49-84D1-32D7CC7D0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64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28" name="Line 32">
              <a:extLst>
                <a:ext uri="{FF2B5EF4-FFF2-40B4-BE49-F238E27FC236}">
                  <a16:creationId xmlns:a16="http://schemas.microsoft.com/office/drawing/2014/main" id="{B48A0367-0C75-BF49-84B8-C1D158305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40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29" name="Line 33">
              <a:extLst>
                <a:ext uri="{FF2B5EF4-FFF2-40B4-BE49-F238E27FC236}">
                  <a16:creationId xmlns:a16="http://schemas.microsoft.com/office/drawing/2014/main" id="{F122E22C-BB70-404E-8F66-8F67332FAD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40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0" name="Line 34">
              <a:extLst>
                <a:ext uri="{FF2B5EF4-FFF2-40B4-BE49-F238E27FC236}">
                  <a16:creationId xmlns:a16="http://schemas.microsoft.com/office/drawing/2014/main" id="{5503552A-41E6-084A-97CB-AD27D8DFE3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" y="2160"/>
              <a:ext cx="240" cy="24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1" name="Line 35">
              <a:extLst>
                <a:ext uri="{FF2B5EF4-FFF2-40B4-BE49-F238E27FC236}">
                  <a16:creationId xmlns:a16="http://schemas.microsoft.com/office/drawing/2014/main" id="{C0226D69-1D80-2641-BC08-197B058D5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160"/>
              <a:ext cx="0" cy="432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2" name="Line 36">
              <a:extLst>
                <a:ext uri="{FF2B5EF4-FFF2-40B4-BE49-F238E27FC236}">
                  <a16:creationId xmlns:a16="http://schemas.microsoft.com/office/drawing/2014/main" id="{B93F0D1B-18C9-FA47-92E8-5C345B789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2160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3" name="Line 37">
              <a:extLst>
                <a:ext uri="{FF2B5EF4-FFF2-40B4-BE49-F238E27FC236}">
                  <a16:creationId xmlns:a16="http://schemas.microsoft.com/office/drawing/2014/main" id="{B71AFA8F-D3BB-8D49-8159-86A6D464E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" y="2400"/>
              <a:ext cx="240" cy="24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4" name="Line 38">
              <a:extLst>
                <a:ext uri="{FF2B5EF4-FFF2-40B4-BE49-F238E27FC236}">
                  <a16:creationId xmlns:a16="http://schemas.microsoft.com/office/drawing/2014/main" id="{8AECA333-BC0C-3D48-8F40-8FD87CE4F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2" y="2400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5" name="Line 39">
              <a:extLst>
                <a:ext uri="{FF2B5EF4-FFF2-40B4-BE49-F238E27FC236}">
                  <a16:creationId xmlns:a16="http://schemas.microsoft.com/office/drawing/2014/main" id="{5BCA896B-3FCE-8F4B-85FE-BF742FA3A0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400"/>
              <a:ext cx="480" cy="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36" name="Rectangle 40">
              <a:extLst>
                <a:ext uri="{FF2B5EF4-FFF2-40B4-BE49-F238E27FC236}">
                  <a16:creationId xmlns:a16="http://schemas.microsoft.com/office/drawing/2014/main" id="{21135FF8-A242-D545-8E49-547097DB8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160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4459" name="Group 41">
            <a:extLst>
              <a:ext uri="{FF2B5EF4-FFF2-40B4-BE49-F238E27FC236}">
                <a16:creationId xmlns:a16="http://schemas.microsoft.com/office/drawing/2014/main" id="{9E221068-1403-4240-BDA9-3C892489D2D9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648200"/>
            <a:ext cx="1371600" cy="1371600"/>
            <a:chOff x="912" y="2496"/>
            <a:chExt cx="864" cy="864"/>
          </a:xfrm>
        </p:grpSpPr>
        <p:grpSp>
          <p:nvGrpSpPr>
            <p:cNvPr id="104613" name="Group 42">
              <a:extLst>
                <a:ext uri="{FF2B5EF4-FFF2-40B4-BE49-F238E27FC236}">
                  <a16:creationId xmlns:a16="http://schemas.microsoft.com/office/drawing/2014/main" id="{94202ECF-2D9E-8A4D-8E33-AEFE8F7BEC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2496"/>
              <a:ext cx="864" cy="864"/>
              <a:chOff x="960" y="2592"/>
              <a:chExt cx="864" cy="864"/>
            </a:xfrm>
          </p:grpSpPr>
          <p:sp>
            <p:nvSpPr>
              <p:cNvPr id="104620" name="Line 43">
                <a:extLst>
                  <a:ext uri="{FF2B5EF4-FFF2-40B4-BE49-F238E27FC236}">
                    <a16:creationId xmlns:a16="http://schemas.microsoft.com/office/drawing/2014/main" id="{B85CBCEE-EEF5-B247-82AC-D562C5883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1" name="Line 44">
                <a:extLst>
                  <a:ext uri="{FF2B5EF4-FFF2-40B4-BE49-F238E27FC236}">
                    <a16:creationId xmlns:a16="http://schemas.microsoft.com/office/drawing/2014/main" id="{658E3013-3110-6A4B-B09F-445A1DF50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3264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2" name="Line 45">
                <a:extLst>
                  <a:ext uri="{FF2B5EF4-FFF2-40B4-BE49-F238E27FC236}">
                    <a16:creationId xmlns:a16="http://schemas.microsoft.com/office/drawing/2014/main" id="{AC4E8BE3-9944-A641-9918-57C1BEF36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302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3" name="Line 46">
                <a:extLst>
                  <a:ext uri="{FF2B5EF4-FFF2-40B4-BE49-F238E27FC236}">
                    <a16:creationId xmlns:a16="http://schemas.microsoft.com/office/drawing/2014/main" id="{B2187686-4E43-3A46-B555-7334CDAA2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4" name="Line 47">
                <a:extLst>
                  <a:ext uri="{FF2B5EF4-FFF2-40B4-BE49-F238E27FC236}">
                    <a16:creationId xmlns:a16="http://schemas.microsoft.com/office/drawing/2014/main" id="{03DD42A2-64D8-F048-BD27-D399A7E50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2" y="2784"/>
                <a:ext cx="24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5" name="Line 48">
                <a:extLst>
                  <a:ext uri="{FF2B5EF4-FFF2-40B4-BE49-F238E27FC236}">
                    <a16:creationId xmlns:a16="http://schemas.microsoft.com/office/drawing/2014/main" id="{27C2CC85-C73C-BB44-93C7-2BF215F8D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3024"/>
                <a:ext cx="24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614" name="Group 49">
              <a:extLst>
                <a:ext uri="{FF2B5EF4-FFF2-40B4-BE49-F238E27FC236}">
                  <a16:creationId xmlns:a16="http://schemas.microsoft.com/office/drawing/2014/main" id="{864BAF41-6836-6643-A09B-E77FE1EAE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688"/>
              <a:ext cx="480" cy="480"/>
              <a:chOff x="1104" y="2688"/>
              <a:chExt cx="480" cy="480"/>
            </a:xfrm>
          </p:grpSpPr>
          <p:sp>
            <p:nvSpPr>
              <p:cNvPr id="104615" name="Line 50">
                <a:extLst>
                  <a:ext uri="{FF2B5EF4-FFF2-40B4-BE49-F238E27FC236}">
                    <a16:creationId xmlns:a16="http://schemas.microsoft.com/office/drawing/2014/main" id="{9E05DB8C-0B33-F84B-90BB-FBA298BE0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2688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6" name="Line 51">
                <a:extLst>
                  <a:ext uri="{FF2B5EF4-FFF2-40B4-BE49-F238E27FC236}">
                    <a16:creationId xmlns:a16="http://schemas.microsoft.com/office/drawing/2014/main" id="{2C6F21F0-9E44-D74D-8BC6-3629FF756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2688"/>
                <a:ext cx="240" cy="24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7" name="Line 52">
                <a:extLst>
                  <a:ext uri="{FF2B5EF4-FFF2-40B4-BE49-F238E27FC236}">
                    <a16:creationId xmlns:a16="http://schemas.microsoft.com/office/drawing/2014/main" id="{DC950430-DF5E-0344-903A-5CEE6094F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04" y="2928"/>
                <a:ext cx="240" cy="24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8" name="Line 53">
                <a:extLst>
                  <a:ext uri="{FF2B5EF4-FFF2-40B4-BE49-F238E27FC236}">
                    <a16:creationId xmlns:a16="http://schemas.microsoft.com/office/drawing/2014/main" id="{D3B24288-5D8A-0641-B242-A2A52D202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928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9" name="Rectangle 54">
                <a:extLst>
                  <a:ext uri="{FF2B5EF4-FFF2-40B4-BE49-F238E27FC236}">
                    <a16:creationId xmlns:a16="http://schemas.microsoft.com/office/drawing/2014/main" id="{3E96EB6C-25D3-6140-B37A-4569BADC1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688"/>
                <a:ext cx="480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4460" name="Group 55">
            <a:extLst>
              <a:ext uri="{FF2B5EF4-FFF2-40B4-BE49-F238E27FC236}">
                <a16:creationId xmlns:a16="http://schemas.microsoft.com/office/drawing/2014/main" id="{3E589D3B-424A-1445-A85D-420A9315968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914400"/>
            <a:ext cx="5791200" cy="5105400"/>
            <a:chOff x="1872" y="576"/>
            <a:chExt cx="3648" cy="3216"/>
          </a:xfrm>
        </p:grpSpPr>
        <p:sp>
          <p:nvSpPr>
            <p:cNvPr id="104484" name="Rectangle 56">
              <a:extLst>
                <a:ext uri="{FF2B5EF4-FFF2-40B4-BE49-F238E27FC236}">
                  <a16:creationId xmlns:a16="http://schemas.microsoft.com/office/drawing/2014/main" id="{59F9022B-A0E2-814B-AD4F-85BF1FAC2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496"/>
              <a:ext cx="672" cy="62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485" name="Rectangle 57">
              <a:extLst>
                <a:ext uri="{FF2B5EF4-FFF2-40B4-BE49-F238E27FC236}">
                  <a16:creationId xmlns:a16="http://schemas.microsoft.com/office/drawing/2014/main" id="{2B406D27-65FB-9F49-A82F-4C657B62C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20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486" name="Line 58">
              <a:extLst>
                <a:ext uri="{FF2B5EF4-FFF2-40B4-BE49-F238E27FC236}">
                  <a16:creationId xmlns:a16="http://schemas.microsoft.com/office/drawing/2014/main" id="{AA36EFE8-7A70-204E-AD0C-8231D5E55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400"/>
              <a:ext cx="0" cy="9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7" name="Rectangle 59">
              <a:extLst>
                <a:ext uri="{FF2B5EF4-FFF2-40B4-BE49-F238E27FC236}">
                  <a16:creationId xmlns:a16="http://schemas.microsoft.com/office/drawing/2014/main" id="{29F4968C-FB51-B94F-945B-155ED71F6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20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488" name="Line 60">
              <a:extLst>
                <a:ext uri="{FF2B5EF4-FFF2-40B4-BE49-F238E27FC236}">
                  <a16:creationId xmlns:a16="http://schemas.microsoft.com/office/drawing/2014/main" id="{94EE437C-CB23-5F45-93E5-5B63ECD0A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304"/>
              <a:ext cx="38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9" name="Line 61">
              <a:extLst>
                <a:ext uri="{FF2B5EF4-FFF2-40B4-BE49-F238E27FC236}">
                  <a16:creationId xmlns:a16="http://schemas.microsoft.com/office/drawing/2014/main" id="{1160770E-FC6A-A844-9391-20EE2E995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04"/>
              <a:ext cx="67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0" name="Line 62">
              <a:extLst>
                <a:ext uri="{FF2B5EF4-FFF2-40B4-BE49-F238E27FC236}">
                  <a16:creationId xmlns:a16="http://schemas.microsoft.com/office/drawing/2014/main" id="{340855C1-A619-BD49-808D-BF7711E81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304"/>
              <a:ext cx="14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1" name="Line 63">
              <a:extLst>
                <a:ext uri="{FF2B5EF4-FFF2-40B4-BE49-F238E27FC236}">
                  <a16:creationId xmlns:a16="http://schemas.microsoft.com/office/drawing/2014/main" id="{FE7CF236-3E9B-D144-AE0E-16EEFDDB2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400"/>
              <a:ext cx="0" cy="7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2" name="Line 64">
              <a:extLst>
                <a:ext uri="{FF2B5EF4-FFF2-40B4-BE49-F238E27FC236}">
                  <a16:creationId xmlns:a16="http://schemas.microsoft.com/office/drawing/2014/main" id="{0B94EA8E-3951-4741-A585-7BDAFE2593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872"/>
              <a:ext cx="0" cy="3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3" name="Line 65">
              <a:extLst>
                <a:ext uri="{FF2B5EF4-FFF2-40B4-BE49-F238E27FC236}">
                  <a16:creationId xmlns:a16="http://schemas.microsoft.com/office/drawing/2014/main" id="{04D07BA4-8E9D-154B-A5DC-23DC0619E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1824"/>
              <a:ext cx="0" cy="38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4" name="Rectangle 66">
              <a:extLst>
                <a:ext uri="{FF2B5EF4-FFF2-40B4-BE49-F238E27FC236}">
                  <a16:creationId xmlns:a16="http://schemas.microsoft.com/office/drawing/2014/main" id="{8D61A42A-F896-074B-99E5-B802126D3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68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495" name="Line 67">
              <a:extLst>
                <a:ext uri="{FF2B5EF4-FFF2-40B4-BE49-F238E27FC236}">
                  <a16:creationId xmlns:a16="http://schemas.microsoft.com/office/drawing/2014/main" id="{2ADE2C77-5A60-0442-AC00-50EAC52DC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784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6" name="Line 68">
              <a:extLst>
                <a:ext uri="{FF2B5EF4-FFF2-40B4-BE49-F238E27FC236}">
                  <a16:creationId xmlns:a16="http://schemas.microsoft.com/office/drawing/2014/main" id="{2065628C-9D3C-124C-BC86-686DE82A8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064"/>
              <a:ext cx="12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7" name="Rectangle 69">
              <a:extLst>
                <a:ext uri="{FF2B5EF4-FFF2-40B4-BE49-F238E27FC236}">
                  <a16:creationId xmlns:a16="http://schemas.microsoft.com/office/drawing/2014/main" id="{F2299DA2-437B-F54B-929C-D9D1966D1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498" name="Line 70">
              <a:extLst>
                <a:ext uri="{FF2B5EF4-FFF2-40B4-BE49-F238E27FC236}">
                  <a16:creationId xmlns:a16="http://schemas.microsoft.com/office/drawing/2014/main" id="{7D22645A-E4F9-CA4D-804E-657C9C46D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208"/>
              <a:ext cx="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9" name="Line 71">
              <a:extLst>
                <a:ext uri="{FF2B5EF4-FFF2-40B4-BE49-F238E27FC236}">
                  <a16:creationId xmlns:a16="http://schemas.microsoft.com/office/drawing/2014/main" id="{C91C27F7-13C7-5E48-BFA8-92BBBF27D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880"/>
              <a:ext cx="0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0" name="Line 72">
              <a:extLst>
                <a:ext uri="{FF2B5EF4-FFF2-40B4-BE49-F238E27FC236}">
                  <a16:creationId xmlns:a16="http://schemas.microsoft.com/office/drawing/2014/main" id="{6A6A0466-BC12-C140-965B-02F2C334F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064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1" name="Line 73">
              <a:extLst>
                <a:ext uri="{FF2B5EF4-FFF2-40B4-BE49-F238E27FC236}">
                  <a16:creationId xmlns:a16="http://schemas.microsoft.com/office/drawing/2014/main" id="{ECCED78C-E43C-1A49-A07F-C4E345D19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784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2" name="Rectangle 74">
              <a:extLst>
                <a:ext uri="{FF2B5EF4-FFF2-40B4-BE49-F238E27FC236}">
                  <a16:creationId xmlns:a16="http://schemas.microsoft.com/office/drawing/2014/main" id="{01F8F490-2FA8-454E-99BE-4B78BE0BF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496"/>
              <a:ext cx="672" cy="62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03" name="Rectangle 75">
              <a:extLst>
                <a:ext uri="{FF2B5EF4-FFF2-40B4-BE49-F238E27FC236}">
                  <a16:creationId xmlns:a16="http://schemas.microsoft.com/office/drawing/2014/main" id="{37F6DAE9-19F4-614D-8E3F-E2019BA1D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20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04" name="Line 76">
              <a:extLst>
                <a:ext uri="{FF2B5EF4-FFF2-40B4-BE49-F238E27FC236}">
                  <a16:creationId xmlns:a16="http://schemas.microsoft.com/office/drawing/2014/main" id="{27D2C0AC-1EC8-F541-AF47-36317EAB3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400"/>
              <a:ext cx="0" cy="9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5" name="Rectangle 77">
              <a:extLst>
                <a:ext uri="{FF2B5EF4-FFF2-40B4-BE49-F238E27FC236}">
                  <a16:creationId xmlns:a16="http://schemas.microsoft.com/office/drawing/2014/main" id="{EF0C33F7-A032-2D40-92EE-7EA985581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220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06" name="Line 78">
              <a:extLst>
                <a:ext uri="{FF2B5EF4-FFF2-40B4-BE49-F238E27FC236}">
                  <a16:creationId xmlns:a16="http://schemas.microsoft.com/office/drawing/2014/main" id="{BC76CBE7-2F35-9340-B2FA-FFBD38AAB5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304"/>
              <a:ext cx="2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7" name="Line 79">
              <a:extLst>
                <a:ext uri="{FF2B5EF4-FFF2-40B4-BE49-F238E27FC236}">
                  <a16:creationId xmlns:a16="http://schemas.microsoft.com/office/drawing/2014/main" id="{C21777AE-4418-3748-9C8E-3342616B6A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304"/>
              <a:ext cx="67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8" name="Line 80">
              <a:extLst>
                <a:ext uri="{FF2B5EF4-FFF2-40B4-BE49-F238E27FC236}">
                  <a16:creationId xmlns:a16="http://schemas.microsoft.com/office/drawing/2014/main" id="{4935111A-DC40-934A-99C2-FBF33FB08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2304"/>
              <a:ext cx="14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9" name="Line 81">
              <a:extLst>
                <a:ext uri="{FF2B5EF4-FFF2-40B4-BE49-F238E27FC236}">
                  <a16:creationId xmlns:a16="http://schemas.microsoft.com/office/drawing/2014/main" id="{080D0764-9234-4B4D-A380-2740B36627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2400"/>
              <a:ext cx="0" cy="7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0" name="Line 82">
              <a:extLst>
                <a:ext uri="{FF2B5EF4-FFF2-40B4-BE49-F238E27FC236}">
                  <a16:creationId xmlns:a16="http://schemas.microsoft.com/office/drawing/2014/main" id="{FCD35B3A-3981-5149-A85D-C1CD4BE9D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872"/>
              <a:ext cx="0" cy="3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1" name="Line 83">
              <a:extLst>
                <a:ext uri="{FF2B5EF4-FFF2-40B4-BE49-F238E27FC236}">
                  <a16:creationId xmlns:a16="http://schemas.microsoft.com/office/drawing/2014/main" id="{D947680A-2DC9-3A4D-B616-FCD389053F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0" y="1824"/>
              <a:ext cx="0" cy="38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2" name="Rectangle 84">
              <a:extLst>
                <a:ext uri="{FF2B5EF4-FFF2-40B4-BE49-F238E27FC236}">
                  <a16:creationId xmlns:a16="http://schemas.microsoft.com/office/drawing/2014/main" id="{43955308-B07E-FC43-895E-042D8DE8C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68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13" name="Line 85">
              <a:extLst>
                <a:ext uri="{FF2B5EF4-FFF2-40B4-BE49-F238E27FC236}">
                  <a16:creationId xmlns:a16="http://schemas.microsoft.com/office/drawing/2014/main" id="{19CEB58C-3B61-A042-8015-CB9D78458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2784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4" name="Line 86">
              <a:extLst>
                <a:ext uri="{FF2B5EF4-FFF2-40B4-BE49-F238E27FC236}">
                  <a16:creationId xmlns:a16="http://schemas.microsoft.com/office/drawing/2014/main" id="{1F8DDD4A-519F-8649-A553-56A4E941E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064"/>
              <a:ext cx="81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5" name="Rectangle 87">
              <a:extLst>
                <a:ext uri="{FF2B5EF4-FFF2-40B4-BE49-F238E27FC236}">
                  <a16:creationId xmlns:a16="http://schemas.microsoft.com/office/drawing/2014/main" id="{2AC9DF90-53A6-CA4A-A7A0-33E2B2355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16" name="Line 88">
              <a:extLst>
                <a:ext uri="{FF2B5EF4-FFF2-40B4-BE49-F238E27FC236}">
                  <a16:creationId xmlns:a16="http://schemas.microsoft.com/office/drawing/2014/main" id="{7B6ACA0B-1C02-5240-9C9B-63FCFA94A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208"/>
              <a:ext cx="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7" name="Line 89">
              <a:extLst>
                <a:ext uri="{FF2B5EF4-FFF2-40B4-BE49-F238E27FC236}">
                  <a16:creationId xmlns:a16="http://schemas.microsoft.com/office/drawing/2014/main" id="{78729944-B5CA-9C42-8B7C-36E873C9C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880"/>
              <a:ext cx="0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8" name="Line 90">
              <a:extLst>
                <a:ext uri="{FF2B5EF4-FFF2-40B4-BE49-F238E27FC236}">
                  <a16:creationId xmlns:a16="http://schemas.microsoft.com/office/drawing/2014/main" id="{95067E64-9F37-A146-998D-F18BBD684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2064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9" name="Line 91">
              <a:extLst>
                <a:ext uri="{FF2B5EF4-FFF2-40B4-BE49-F238E27FC236}">
                  <a16:creationId xmlns:a16="http://schemas.microsoft.com/office/drawing/2014/main" id="{BE9182D5-9E3B-B648-9CFA-F2EF2A412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2784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0" name="Rectangle 92">
              <a:extLst>
                <a:ext uri="{FF2B5EF4-FFF2-40B4-BE49-F238E27FC236}">
                  <a16:creationId xmlns:a16="http://schemas.microsoft.com/office/drawing/2014/main" id="{8AB75811-DF47-EE4E-ACC9-6ABDACE8A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248"/>
              <a:ext cx="672" cy="62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21" name="Rectangle 93">
              <a:extLst>
                <a:ext uri="{FF2B5EF4-FFF2-40B4-BE49-F238E27FC236}">
                  <a16:creationId xmlns:a16="http://schemas.microsoft.com/office/drawing/2014/main" id="{2AC91322-F68B-6548-991A-4473DF57D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22" name="Line 94">
              <a:extLst>
                <a:ext uri="{FF2B5EF4-FFF2-40B4-BE49-F238E27FC236}">
                  <a16:creationId xmlns:a16="http://schemas.microsoft.com/office/drawing/2014/main" id="{A5783BED-8D21-C745-ABF9-81171DFFC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152"/>
              <a:ext cx="0" cy="9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3" name="Rectangle 95">
              <a:extLst>
                <a:ext uri="{FF2B5EF4-FFF2-40B4-BE49-F238E27FC236}">
                  <a16:creationId xmlns:a16="http://schemas.microsoft.com/office/drawing/2014/main" id="{71825888-76B7-7242-9E86-D8B7EFC82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24" name="Line 96">
              <a:extLst>
                <a:ext uri="{FF2B5EF4-FFF2-40B4-BE49-F238E27FC236}">
                  <a16:creationId xmlns:a16="http://schemas.microsoft.com/office/drawing/2014/main" id="{EE9F7A5B-89F5-0C49-8147-C57BE285E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056"/>
              <a:ext cx="38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5" name="Line 97">
              <a:extLst>
                <a:ext uri="{FF2B5EF4-FFF2-40B4-BE49-F238E27FC236}">
                  <a16:creationId xmlns:a16="http://schemas.microsoft.com/office/drawing/2014/main" id="{8A5ACA7D-4D15-BA49-B965-9502D122E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056"/>
              <a:ext cx="67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6" name="Line 98">
              <a:extLst>
                <a:ext uri="{FF2B5EF4-FFF2-40B4-BE49-F238E27FC236}">
                  <a16:creationId xmlns:a16="http://schemas.microsoft.com/office/drawing/2014/main" id="{F963F51A-2D8F-4243-8319-23813DAFB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056"/>
              <a:ext cx="14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7" name="Line 99">
              <a:extLst>
                <a:ext uri="{FF2B5EF4-FFF2-40B4-BE49-F238E27FC236}">
                  <a16:creationId xmlns:a16="http://schemas.microsoft.com/office/drawing/2014/main" id="{D5CC5D28-E340-344A-8ED7-226A2FAF8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152"/>
              <a:ext cx="0" cy="7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8" name="Line 100">
              <a:extLst>
                <a:ext uri="{FF2B5EF4-FFF2-40B4-BE49-F238E27FC236}">
                  <a16:creationId xmlns:a16="http://schemas.microsoft.com/office/drawing/2014/main" id="{4E628440-62A7-DA4A-AADE-083370E9B7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576"/>
              <a:ext cx="0" cy="38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9" name="Line 101">
              <a:extLst>
                <a:ext uri="{FF2B5EF4-FFF2-40B4-BE49-F238E27FC236}">
                  <a16:creationId xmlns:a16="http://schemas.microsoft.com/office/drawing/2014/main" id="{34832A58-2B62-4B44-ADAA-D48C5F1295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576"/>
              <a:ext cx="0" cy="38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0" name="Rectangle 102">
              <a:extLst>
                <a:ext uri="{FF2B5EF4-FFF2-40B4-BE49-F238E27FC236}">
                  <a16:creationId xmlns:a16="http://schemas.microsoft.com/office/drawing/2014/main" id="{16D57EE9-ACFC-B04C-A1A3-1F9DE32CA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44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31" name="Line 103">
              <a:extLst>
                <a:ext uri="{FF2B5EF4-FFF2-40B4-BE49-F238E27FC236}">
                  <a16:creationId xmlns:a16="http://schemas.microsoft.com/office/drawing/2014/main" id="{174A8CF0-3E77-584A-A010-31105D8F1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536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2" name="Line 104">
              <a:extLst>
                <a:ext uri="{FF2B5EF4-FFF2-40B4-BE49-F238E27FC236}">
                  <a16:creationId xmlns:a16="http://schemas.microsoft.com/office/drawing/2014/main" id="{33C95C6B-6DD6-A34F-9F89-6E7AD3725B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816"/>
              <a:ext cx="12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3" name="Rectangle 105">
              <a:extLst>
                <a:ext uri="{FF2B5EF4-FFF2-40B4-BE49-F238E27FC236}">
                  <a16:creationId xmlns:a16="http://schemas.microsoft.com/office/drawing/2014/main" id="{342064F7-E9DF-EA47-B265-5412D004E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72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34" name="Line 106">
              <a:extLst>
                <a:ext uri="{FF2B5EF4-FFF2-40B4-BE49-F238E27FC236}">
                  <a16:creationId xmlns:a16="http://schemas.microsoft.com/office/drawing/2014/main" id="{BB1989A9-3A09-6945-8DBF-C3C0F9CFD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576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5" name="Line 107">
              <a:extLst>
                <a:ext uri="{FF2B5EF4-FFF2-40B4-BE49-F238E27FC236}">
                  <a16:creationId xmlns:a16="http://schemas.microsoft.com/office/drawing/2014/main" id="{BB180230-CEAF-964A-92E3-8CEDF8BD0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912"/>
              <a:ext cx="0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6" name="Line 108">
              <a:extLst>
                <a:ext uri="{FF2B5EF4-FFF2-40B4-BE49-F238E27FC236}">
                  <a16:creationId xmlns:a16="http://schemas.microsoft.com/office/drawing/2014/main" id="{50CBFD92-59FD-9B4E-92BD-4489F9EEE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632"/>
              <a:ext cx="0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7" name="Line 109">
              <a:extLst>
                <a:ext uri="{FF2B5EF4-FFF2-40B4-BE49-F238E27FC236}">
                  <a16:creationId xmlns:a16="http://schemas.microsoft.com/office/drawing/2014/main" id="{0E7023BF-A1CC-8749-879B-377151C56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816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8" name="Line 110">
              <a:extLst>
                <a:ext uri="{FF2B5EF4-FFF2-40B4-BE49-F238E27FC236}">
                  <a16:creationId xmlns:a16="http://schemas.microsoft.com/office/drawing/2014/main" id="{53095128-488E-E941-BCF3-2619C9AE5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536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39" name="Rectangle 111">
              <a:extLst>
                <a:ext uri="{FF2B5EF4-FFF2-40B4-BE49-F238E27FC236}">
                  <a16:creationId xmlns:a16="http://schemas.microsoft.com/office/drawing/2014/main" id="{DCF88A3E-5A66-F744-AB24-55D4C62D6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248"/>
              <a:ext cx="672" cy="62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40" name="Rectangle 112">
              <a:extLst>
                <a:ext uri="{FF2B5EF4-FFF2-40B4-BE49-F238E27FC236}">
                  <a16:creationId xmlns:a16="http://schemas.microsoft.com/office/drawing/2014/main" id="{70032636-273C-0D48-B1F3-0F412C6DE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41" name="Line 113">
              <a:extLst>
                <a:ext uri="{FF2B5EF4-FFF2-40B4-BE49-F238E27FC236}">
                  <a16:creationId xmlns:a16="http://schemas.microsoft.com/office/drawing/2014/main" id="{02F895E0-02FE-0644-9718-574A0F82F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152"/>
              <a:ext cx="0" cy="9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2" name="Rectangle 114">
              <a:extLst>
                <a:ext uri="{FF2B5EF4-FFF2-40B4-BE49-F238E27FC236}">
                  <a16:creationId xmlns:a16="http://schemas.microsoft.com/office/drawing/2014/main" id="{5832CF9A-0FE6-214D-83A1-30496D9DE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43" name="Line 115">
              <a:extLst>
                <a:ext uri="{FF2B5EF4-FFF2-40B4-BE49-F238E27FC236}">
                  <a16:creationId xmlns:a16="http://schemas.microsoft.com/office/drawing/2014/main" id="{6B9CFFF1-C8EE-DD48-B913-1043AEFD0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4" name="Line 116">
              <a:extLst>
                <a:ext uri="{FF2B5EF4-FFF2-40B4-BE49-F238E27FC236}">
                  <a16:creationId xmlns:a16="http://schemas.microsoft.com/office/drawing/2014/main" id="{47FEC685-0B0B-2B41-95B7-6C1300780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056"/>
              <a:ext cx="67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5" name="Line 117">
              <a:extLst>
                <a:ext uri="{FF2B5EF4-FFF2-40B4-BE49-F238E27FC236}">
                  <a16:creationId xmlns:a16="http://schemas.microsoft.com/office/drawing/2014/main" id="{5ACD7EE1-F166-D441-9136-538A6E043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1056"/>
              <a:ext cx="14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6" name="Line 118">
              <a:extLst>
                <a:ext uri="{FF2B5EF4-FFF2-40B4-BE49-F238E27FC236}">
                  <a16:creationId xmlns:a16="http://schemas.microsoft.com/office/drawing/2014/main" id="{76801700-3947-0447-A027-CFAC859FB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1152"/>
              <a:ext cx="0" cy="7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7" name="Line 119">
              <a:extLst>
                <a:ext uri="{FF2B5EF4-FFF2-40B4-BE49-F238E27FC236}">
                  <a16:creationId xmlns:a16="http://schemas.microsoft.com/office/drawing/2014/main" id="{DEF397A5-04CC-B14C-84E8-5A7F99463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576"/>
              <a:ext cx="0" cy="38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8" name="Line 120">
              <a:extLst>
                <a:ext uri="{FF2B5EF4-FFF2-40B4-BE49-F238E27FC236}">
                  <a16:creationId xmlns:a16="http://schemas.microsoft.com/office/drawing/2014/main" id="{9A09978C-6060-AC40-B8CF-6E296CF14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0" y="576"/>
              <a:ext cx="0" cy="38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9" name="Rectangle 121">
              <a:extLst>
                <a:ext uri="{FF2B5EF4-FFF2-40B4-BE49-F238E27FC236}">
                  <a16:creationId xmlns:a16="http://schemas.microsoft.com/office/drawing/2014/main" id="{A75E30B2-CFE9-C04B-BC04-9A148A1F2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144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50" name="Line 122">
              <a:extLst>
                <a:ext uri="{FF2B5EF4-FFF2-40B4-BE49-F238E27FC236}">
                  <a16:creationId xmlns:a16="http://schemas.microsoft.com/office/drawing/2014/main" id="{CA03C588-B40A-A846-BEDC-1D81D4629A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1536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1" name="Line 123">
              <a:extLst>
                <a:ext uri="{FF2B5EF4-FFF2-40B4-BE49-F238E27FC236}">
                  <a16:creationId xmlns:a16="http://schemas.microsoft.com/office/drawing/2014/main" id="{4C8327F1-21B2-974A-B219-33F86B3FA8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816"/>
              <a:ext cx="81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2" name="Rectangle 124">
              <a:extLst>
                <a:ext uri="{FF2B5EF4-FFF2-40B4-BE49-F238E27FC236}">
                  <a16:creationId xmlns:a16="http://schemas.microsoft.com/office/drawing/2014/main" id="{09CA52DF-7D59-5E4C-9A1C-8074B4566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72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53" name="Line 125">
              <a:extLst>
                <a:ext uri="{FF2B5EF4-FFF2-40B4-BE49-F238E27FC236}">
                  <a16:creationId xmlns:a16="http://schemas.microsoft.com/office/drawing/2014/main" id="{55BF1E1F-6410-6141-B011-2662DB9EF4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576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4" name="Line 126">
              <a:extLst>
                <a:ext uri="{FF2B5EF4-FFF2-40B4-BE49-F238E27FC236}">
                  <a16:creationId xmlns:a16="http://schemas.microsoft.com/office/drawing/2014/main" id="{39E99F57-9A6F-F049-8246-490DF9000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912"/>
              <a:ext cx="0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5" name="Line 127">
              <a:extLst>
                <a:ext uri="{FF2B5EF4-FFF2-40B4-BE49-F238E27FC236}">
                  <a16:creationId xmlns:a16="http://schemas.microsoft.com/office/drawing/2014/main" id="{8E87B31A-9F73-5348-B334-4DAC49062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1632"/>
              <a:ext cx="0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6" name="Line 128">
              <a:extLst>
                <a:ext uri="{FF2B5EF4-FFF2-40B4-BE49-F238E27FC236}">
                  <a16:creationId xmlns:a16="http://schemas.microsoft.com/office/drawing/2014/main" id="{59A58ED8-1623-3C4D-B865-6118F28C5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816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7" name="Line 129">
              <a:extLst>
                <a:ext uri="{FF2B5EF4-FFF2-40B4-BE49-F238E27FC236}">
                  <a16:creationId xmlns:a16="http://schemas.microsoft.com/office/drawing/2014/main" id="{6F9FF3F8-115C-2D46-AA82-EEC849561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1536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8" name="Rectangle 130">
              <a:extLst>
                <a:ext uri="{FF2B5EF4-FFF2-40B4-BE49-F238E27FC236}">
                  <a16:creationId xmlns:a16="http://schemas.microsoft.com/office/drawing/2014/main" id="{4AA9DD0B-C2BA-2A48-B962-2AABB9CAF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45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59" name="Line 131">
              <a:extLst>
                <a:ext uri="{FF2B5EF4-FFF2-40B4-BE49-F238E27FC236}">
                  <a16:creationId xmlns:a16="http://schemas.microsoft.com/office/drawing/2014/main" id="{5EE01AE3-CA97-5448-9C17-5FA8917B0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648"/>
              <a:ext cx="0" cy="1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0" name="Rectangle 132">
              <a:extLst>
                <a:ext uri="{FF2B5EF4-FFF2-40B4-BE49-F238E27FC236}">
                  <a16:creationId xmlns:a16="http://schemas.microsoft.com/office/drawing/2014/main" id="{8D49A5FA-E884-5842-B835-87F5BE664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45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61" name="Line 133">
              <a:extLst>
                <a:ext uri="{FF2B5EF4-FFF2-40B4-BE49-F238E27FC236}">
                  <a16:creationId xmlns:a16="http://schemas.microsoft.com/office/drawing/2014/main" id="{CAE9D814-9E9B-1945-9C68-914EEB2EE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552"/>
              <a:ext cx="38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2" name="Line 134">
              <a:extLst>
                <a:ext uri="{FF2B5EF4-FFF2-40B4-BE49-F238E27FC236}">
                  <a16:creationId xmlns:a16="http://schemas.microsoft.com/office/drawing/2014/main" id="{F1AF0CB8-C1F6-F845-9C04-43D6A7133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552"/>
              <a:ext cx="67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3" name="Line 135">
              <a:extLst>
                <a:ext uri="{FF2B5EF4-FFF2-40B4-BE49-F238E27FC236}">
                  <a16:creationId xmlns:a16="http://schemas.microsoft.com/office/drawing/2014/main" id="{76F7ADD5-1315-DA41-A04E-16FA2AF53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3552"/>
              <a:ext cx="14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4" name="Line 136">
              <a:extLst>
                <a:ext uri="{FF2B5EF4-FFF2-40B4-BE49-F238E27FC236}">
                  <a16:creationId xmlns:a16="http://schemas.microsoft.com/office/drawing/2014/main" id="{337C4E0D-4C72-CA44-84EE-BEB0BE2555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3120"/>
              <a:ext cx="0" cy="3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5" name="Line 137">
              <a:extLst>
                <a:ext uri="{FF2B5EF4-FFF2-40B4-BE49-F238E27FC236}">
                  <a16:creationId xmlns:a16="http://schemas.microsoft.com/office/drawing/2014/main" id="{C0A7CF2A-24D1-0B4B-B69F-817709377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3072"/>
              <a:ext cx="0" cy="38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6" name="Line 138">
              <a:extLst>
                <a:ext uri="{FF2B5EF4-FFF2-40B4-BE49-F238E27FC236}">
                  <a16:creationId xmlns:a16="http://schemas.microsoft.com/office/drawing/2014/main" id="{E3E07DCF-CB52-A447-B065-1539E58B7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312"/>
              <a:ext cx="12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7" name="Rectangle 139">
              <a:extLst>
                <a:ext uri="{FF2B5EF4-FFF2-40B4-BE49-F238E27FC236}">
                  <a16:creationId xmlns:a16="http://schemas.microsoft.com/office/drawing/2014/main" id="{3F96BDBA-9189-5C41-8785-74B4D3A7D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21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68" name="Line 140">
              <a:extLst>
                <a:ext uri="{FF2B5EF4-FFF2-40B4-BE49-F238E27FC236}">
                  <a16:creationId xmlns:a16="http://schemas.microsoft.com/office/drawing/2014/main" id="{C2871DA5-8FB1-8B4E-B0A2-9BFF0F825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3312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9" name="Rectangle 141">
              <a:extLst>
                <a:ext uri="{FF2B5EF4-FFF2-40B4-BE49-F238E27FC236}">
                  <a16:creationId xmlns:a16="http://schemas.microsoft.com/office/drawing/2014/main" id="{B33311C5-0043-C443-8A52-DCED1CA2A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45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70" name="Line 142">
              <a:extLst>
                <a:ext uri="{FF2B5EF4-FFF2-40B4-BE49-F238E27FC236}">
                  <a16:creationId xmlns:a16="http://schemas.microsoft.com/office/drawing/2014/main" id="{7293220F-BEC8-9D44-83AB-E9FAF4512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648"/>
              <a:ext cx="0" cy="1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1" name="Rectangle 143">
              <a:extLst>
                <a:ext uri="{FF2B5EF4-FFF2-40B4-BE49-F238E27FC236}">
                  <a16:creationId xmlns:a16="http://schemas.microsoft.com/office/drawing/2014/main" id="{DEE355FA-4DD9-EB41-AF9A-2C7A9E2BF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345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72" name="Line 144">
              <a:extLst>
                <a:ext uri="{FF2B5EF4-FFF2-40B4-BE49-F238E27FC236}">
                  <a16:creationId xmlns:a16="http://schemas.microsoft.com/office/drawing/2014/main" id="{1E0344E9-6EC2-814F-9F50-549872AD3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552"/>
              <a:ext cx="240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3" name="Line 145">
              <a:extLst>
                <a:ext uri="{FF2B5EF4-FFF2-40B4-BE49-F238E27FC236}">
                  <a16:creationId xmlns:a16="http://schemas.microsoft.com/office/drawing/2014/main" id="{596C1107-F022-D34E-8BFC-0345E7D7C7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552"/>
              <a:ext cx="67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4" name="Line 146">
              <a:extLst>
                <a:ext uri="{FF2B5EF4-FFF2-40B4-BE49-F238E27FC236}">
                  <a16:creationId xmlns:a16="http://schemas.microsoft.com/office/drawing/2014/main" id="{72E87FBD-9DBC-4D4E-9606-7AFDB11696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6" y="3552"/>
              <a:ext cx="144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5" name="Line 147">
              <a:extLst>
                <a:ext uri="{FF2B5EF4-FFF2-40B4-BE49-F238E27FC236}">
                  <a16:creationId xmlns:a16="http://schemas.microsoft.com/office/drawing/2014/main" id="{14982A92-ED07-DA47-A4A9-D53DEE2841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3120"/>
              <a:ext cx="0" cy="3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6" name="Line 148">
              <a:extLst>
                <a:ext uri="{FF2B5EF4-FFF2-40B4-BE49-F238E27FC236}">
                  <a16:creationId xmlns:a16="http://schemas.microsoft.com/office/drawing/2014/main" id="{15AD4DFF-A01E-4349-A80C-D4DD4F61A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0" y="3072"/>
              <a:ext cx="0" cy="38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7" name="Line 149">
              <a:extLst>
                <a:ext uri="{FF2B5EF4-FFF2-40B4-BE49-F238E27FC236}">
                  <a16:creationId xmlns:a16="http://schemas.microsoft.com/office/drawing/2014/main" id="{1190E638-3B4B-3F4E-9362-D4575483A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312"/>
              <a:ext cx="81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8" name="Rectangle 150">
              <a:extLst>
                <a:ext uri="{FF2B5EF4-FFF2-40B4-BE49-F238E27FC236}">
                  <a16:creationId xmlns:a16="http://schemas.microsoft.com/office/drawing/2014/main" id="{4179ED7F-37CC-3E46-8A62-B4DD737F6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321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79" name="Line 151">
              <a:extLst>
                <a:ext uri="{FF2B5EF4-FFF2-40B4-BE49-F238E27FC236}">
                  <a16:creationId xmlns:a16="http://schemas.microsoft.com/office/drawing/2014/main" id="{6C09762A-FF1A-5943-A5D1-0D16834B0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3312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0" name="Rectangle 152">
              <a:extLst>
                <a:ext uri="{FF2B5EF4-FFF2-40B4-BE49-F238E27FC236}">
                  <a16:creationId xmlns:a16="http://schemas.microsoft.com/office/drawing/2014/main" id="{4033820E-8710-FA4F-88A5-3A8BCB623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9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81" name="Line 153">
              <a:extLst>
                <a:ext uri="{FF2B5EF4-FFF2-40B4-BE49-F238E27FC236}">
                  <a16:creationId xmlns:a16="http://schemas.microsoft.com/office/drawing/2014/main" id="{E9D43B6C-08A2-044A-94C6-4060236ED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152"/>
              <a:ext cx="0" cy="72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2" name="Line 154">
              <a:extLst>
                <a:ext uri="{FF2B5EF4-FFF2-40B4-BE49-F238E27FC236}">
                  <a16:creationId xmlns:a16="http://schemas.microsoft.com/office/drawing/2014/main" id="{59D4CF27-ED61-6B4F-B587-1336DBAF0E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576"/>
              <a:ext cx="0" cy="38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3" name="Rectangle 155">
              <a:extLst>
                <a:ext uri="{FF2B5EF4-FFF2-40B4-BE49-F238E27FC236}">
                  <a16:creationId xmlns:a16="http://schemas.microsoft.com/office/drawing/2014/main" id="{5503110E-1051-5949-A5A6-5EC2223FB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4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84" name="Rectangle 156">
              <a:extLst>
                <a:ext uri="{FF2B5EF4-FFF2-40B4-BE49-F238E27FC236}">
                  <a16:creationId xmlns:a16="http://schemas.microsoft.com/office/drawing/2014/main" id="{43176020-BAB7-2B4B-9DBC-F9979CB82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72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85" name="Line 157">
              <a:extLst>
                <a:ext uri="{FF2B5EF4-FFF2-40B4-BE49-F238E27FC236}">
                  <a16:creationId xmlns:a16="http://schemas.microsoft.com/office/drawing/2014/main" id="{CE6B5EA5-50AB-B940-82D6-33AC110BB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576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6" name="Line 158">
              <a:extLst>
                <a:ext uri="{FF2B5EF4-FFF2-40B4-BE49-F238E27FC236}">
                  <a16:creationId xmlns:a16="http://schemas.microsoft.com/office/drawing/2014/main" id="{A17AA834-113B-3E49-9325-48BD1DF36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912"/>
              <a:ext cx="0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7" name="Line 159">
              <a:extLst>
                <a:ext uri="{FF2B5EF4-FFF2-40B4-BE49-F238E27FC236}">
                  <a16:creationId xmlns:a16="http://schemas.microsoft.com/office/drawing/2014/main" id="{371E67E5-1C20-9347-AD35-1F883D5A7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632"/>
              <a:ext cx="0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88" name="Rectangle 160">
              <a:extLst>
                <a:ext uri="{FF2B5EF4-FFF2-40B4-BE49-F238E27FC236}">
                  <a16:creationId xmlns:a16="http://schemas.microsoft.com/office/drawing/2014/main" id="{C863DB12-53FC-2B41-8FA7-541C0BAC2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20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89" name="Line 161">
              <a:extLst>
                <a:ext uri="{FF2B5EF4-FFF2-40B4-BE49-F238E27FC236}">
                  <a16:creationId xmlns:a16="http://schemas.microsoft.com/office/drawing/2014/main" id="{B2873884-BF18-5F40-8603-AAC38698C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400"/>
              <a:ext cx="0" cy="105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0" name="Line 162">
              <a:extLst>
                <a:ext uri="{FF2B5EF4-FFF2-40B4-BE49-F238E27FC236}">
                  <a16:creationId xmlns:a16="http://schemas.microsoft.com/office/drawing/2014/main" id="{1061C979-96E9-1244-8F87-332F2CC7F6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1872"/>
              <a:ext cx="0" cy="3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1" name="Rectangle 163">
              <a:extLst>
                <a:ext uri="{FF2B5EF4-FFF2-40B4-BE49-F238E27FC236}">
                  <a16:creationId xmlns:a16="http://schemas.microsoft.com/office/drawing/2014/main" id="{CCDFC446-6859-7441-ACDC-F36FC0582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8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92" name="Rectangle 164">
              <a:extLst>
                <a:ext uri="{FF2B5EF4-FFF2-40B4-BE49-F238E27FC236}">
                  <a16:creationId xmlns:a16="http://schemas.microsoft.com/office/drawing/2014/main" id="{02578BD6-99E0-A446-BF21-A6CA45283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93" name="Line 165">
              <a:extLst>
                <a:ext uri="{FF2B5EF4-FFF2-40B4-BE49-F238E27FC236}">
                  <a16:creationId xmlns:a16="http://schemas.microsoft.com/office/drawing/2014/main" id="{019F2083-B710-6D41-BB92-C3AF78504F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208"/>
              <a:ext cx="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4" name="Line 166">
              <a:extLst>
                <a:ext uri="{FF2B5EF4-FFF2-40B4-BE49-F238E27FC236}">
                  <a16:creationId xmlns:a16="http://schemas.microsoft.com/office/drawing/2014/main" id="{DCD61803-FC04-7941-808A-563D39C3A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880"/>
              <a:ext cx="0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5" name="Rectangle 167">
              <a:extLst>
                <a:ext uri="{FF2B5EF4-FFF2-40B4-BE49-F238E27FC236}">
                  <a16:creationId xmlns:a16="http://schemas.microsoft.com/office/drawing/2014/main" id="{1F702B70-E39B-9945-B6AA-48A003B98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21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96" name="Rectangle 168">
              <a:extLst>
                <a:ext uri="{FF2B5EF4-FFF2-40B4-BE49-F238E27FC236}">
                  <a16:creationId xmlns:a16="http://schemas.microsoft.com/office/drawing/2014/main" id="{B66CDDA0-0D8C-CF4A-A62D-AF38FDCA6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45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4597" name="Line 169">
              <a:extLst>
                <a:ext uri="{FF2B5EF4-FFF2-40B4-BE49-F238E27FC236}">
                  <a16:creationId xmlns:a16="http://schemas.microsoft.com/office/drawing/2014/main" id="{1B766115-65EF-2F47-A7A6-B3C9F7D26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552"/>
              <a:ext cx="43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8" name="Line 170">
              <a:extLst>
                <a:ext uri="{FF2B5EF4-FFF2-40B4-BE49-F238E27FC236}">
                  <a16:creationId xmlns:a16="http://schemas.microsoft.com/office/drawing/2014/main" id="{9BEA6D27-CD56-8946-AE71-B719A5903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056"/>
              <a:ext cx="43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99" name="Line 171">
              <a:extLst>
                <a:ext uri="{FF2B5EF4-FFF2-40B4-BE49-F238E27FC236}">
                  <a16:creationId xmlns:a16="http://schemas.microsoft.com/office/drawing/2014/main" id="{B4C79986-36C7-8542-A4C3-7B93D67BD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304"/>
              <a:ext cx="43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0" name="Line 172">
              <a:extLst>
                <a:ext uri="{FF2B5EF4-FFF2-40B4-BE49-F238E27FC236}">
                  <a16:creationId xmlns:a16="http://schemas.microsoft.com/office/drawing/2014/main" id="{940F1396-6DA3-B344-9E22-3E1CC5EEB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816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1" name="Line 173">
              <a:extLst>
                <a:ext uri="{FF2B5EF4-FFF2-40B4-BE49-F238E27FC236}">
                  <a16:creationId xmlns:a16="http://schemas.microsoft.com/office/drawing/2014/main" id="{96C7FBF9-575F-6B44-90B9-7AF08A59C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784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2" name="Line 174">
              <a:extLst>
                <a:ext uri="{FF2B5EF4-FFF2-40B4-BE49-F238E27FC236}">
                  <a16:creationId xmlns:a16="http://schemas.microsoft.com/office/drawing/2014/main" id="{A5BED49F-B813-7646-9DB2-743528E71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312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3" name="Line 175">
              <a:extLst>
                <a:ext uri="{FF2B5EF4-FFF2-40B4-BE49-F238E27FC236}">
                  <a16:creationId xmlns:a16="http://schemas.microsoft.com/office/drawing/2014/main" id="{F18AB437-7525-B047-9D13-FF9574DAE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064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4" name="Line 176">
              <a:extLst>
                <a:ext uri="{FF2B5EF4-FFF2-40B4-BE49-F238E27FC236}">
                  <a16:creationId xmlns:a16="http://schemas.microsoft.com/office/drawing/2014/main" id="{C1A05B8B-A008-9341-BCAA-9C327EC25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536"/>
              <a:ext cx="14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5" name="Line 177">
              <a:extLst>
                <a:ext uri="{FF2B5EF4-FFF2-40B4-BE49-F238E27FC236}">
                  <a16:creationId xmlns:a16="http://schemas.microsoft.com/office/drawing/2014/main" id="{50F4E572-1C15-474D-9247-CE6147E45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784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6" name="Line 178">
              <a:extLst>
                <a:ext uri="{FF2B5EF4-FFF2-40B4-BE49-F238E27FC236}">
                  <a16:creationId xmlns:a16="http://schemas.microsoft.com/office/drawing/2014/main" id="{35661113-6965-774A-A554-816D7682A5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536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7" name="Line 179">
              <a:extLst>
                <a:ext uri="{FF2B5EF4-FFF2-40B4-BE49-F238E27FC236}">
                  <a16:creationId xmlns:a16="http://schemas.microsoft.com/office/drawing/2014/main" id="{65524165-A10D-FC4B-88B0-98D40C8A2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408"/>
              <a:ext cx="0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8" name="Line 180">
              <a:extLst>
                <a:ext uri="{FF2B5EF4-FFF2-40B4-BE49-F238E27FC236}">
                  <a16:creationId xmlns:a16="http://schemas.microsoft.com/office/drawing/2014/main" id="{84E69C0A-2558-294C-A69A-AA19C94FF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408"/>
              <a:ext cx="0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9" name="Line 181">
              <a:extLst>
                <a:ext uri="{FF2B5EF4-FFF2-40B4-BE49-F238E27FC236}">
                  <a16:creationId xmlns:a16="http://schemas.microsoft.com/office/drawing/2014/main" id="{26DCEFC3-EDDA-BC43-AA78-90958EFC1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408"/>
              <a:ext cx="0" cy="3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0" name="Line 182">
              <a:extLst>
                <a:ext uri="{FF2B5EF4-FFF2-40B4-BE49-F238E27FC236}">
                  <a16:creationId xmlns:a16="http://schemas.microsoft.com/office/drawing/2014/main" id="{6262BAB1-0A9F-E54F-B167-6B49F2C1E8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648"/>
              <a:ext cx="0" cy="1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1" name="Line 183">
              <a:extLst>
                <a:ext uri="{FF2B5EF4-FFF2-40B4-BE49-F238E27FC236}">
                  <a16:creationId xmlns:a16="http://schemas.microsoft.com/office/drawing/2014/main" id="{49F8EAF8-FBDB-6345-86CB-5DAE6826F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3648"/>
              <a:ext cx="0" cy="1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2" name="Line 184">
              <a:extLst>
                <a:ext uri="{FF2B5EF4-FFF2-40B4-BE49-F238E27FC236}">
                  <a16:creationId xmlns:a16="http://schemas.microsoft.com/office/drawing/2014/main" id="{209588A7-0081-D646-9B5E-806B96453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0" y="3648"/>
              <a:ext cx="0" cy="1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61" name="Group 185">
            <a:extLst>
              <a:ext uri="{FF2B5EF4-FFF2-40B4-BE49-F238E27FC236}">
                <a16:creationId xmlns:a16="http://schemas.microsoft.com/office/drawing/2014/main" id="{0EB7AD16-E1E2-F54D-9898-647DB24F17B1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438400"/>
            <a:ext cx="5791200" cy="1981200"/>
            <a:chOff x="1872" y="1536"/>
            <a:chExt cx="3648" cy="1248"/>
          </a:xfrm>
        </p:grpSpPr>
        <p:sp>
          <p:nvSpPr>
            <p:cNvPr id="104473" name="Line 186">
              <a:extLst>
                <a:ext uri="{FF2B5EF4-FFF2-40B4-BE49-F238E27FC236}">
                  <a16:creationId xmlns:a16="http://schemas.microsoft.com/office/drawing/2014/main" id="{62144801-F15B-DB46-A30B-8B9329709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536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4" name="Line 187">
              <a:extLst>
                <a:ext uri="{FF2B5EF4-FFF2-40B4-BE49-F238E27FC236}">
                  <a16:creationId xmlns:a16="http://schemas.microsoft.com/office/drawing/2014/main" id="{ADB79240-6F64-F145-B328-CEF895918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536"/>
              <a:ext cx="1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Line 188">
              <a:extLst>
                <a:ext uri="{FF2B5EF4-FFF2-40B4-BE49-F238E27FC236}">
                  <a16:creationId xmlns:a16="http://schemas.microsoft.com/office/drawing/2014/main" id="{9FC3C4AE-A56A-4D4D-A4B9-36900B377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536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Line 189">
              <a:extLst>
                <a:ext uri="{FF2B5EF4-FFF2-40B4-BE49-F238E27FC236}">
                  <a16:creationId xmlns:a16="http://schemas.microsoft.com/office/drawing/2014/main" id="{CA497D15-B918-9147-B489-55996D404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632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Line 190">
              <a:extLst>
                <a:ext uri="{FF2B5EF4-FFF2-40B4-BE49-F238E27FC236}">
                  <a16:creationId xmlns:a16="http://schemas.microsoft.com/office/drawing/2014/main" id="{220F1921-7D75-5749-88CC-8F13D771AB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688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8" name="Line 191">
              <a:extLst>
                <a:ext uri="{FF2B5EF4-FFF2-40B4-BE49-F238E27FC236}">
                  <a16:creationId xmlns:a16="http://schemas.microsoft.com/office/drawing/2014/main" id="{492A8623-49DC-F64E-964D-8974DADC3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784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9" name="Line 192">
              <a:extLst>
                <a:ext uri="{FF2B5EF4-FFF2-40B4-BE49-F238E27FC236}">
                  <a16:creationId xmlns:a16="http://schemas.microsoft.com/office/drawing/2014/main" id="{3B3986DB-474B-624D-9F04-75ACA430C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2784"/>
              <a:ext cx="1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0" name="Line 193">
              <a:extLst>
                <a:ext uri="{FF2B5EF4-FFF2-40B4-BE49-F238E27FC236}">
                  <a16:creationId xmlns:a16="http://schemas.microsoft.com/office/drawing/2014/main" id="{B77C840E-6B58-4445-AB82-567E1D99A6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6" y="2688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1" name="Line 194">
              <a:extLst>
                <a:ext uri="{FF2B5EF4-FFF2-40B4-BE49-F238E27FC236}">
                  <a16:creationId xmlns:a16="http://schemas.microsoft.com/office/drawing/2014/main" id="{EF1CF2B3-DE64-5B42-B9DC-AFE260787A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1632"/>
              <a:ext cx="0" cy="1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2" name="Line 195">
              <a:extLst>
                <a:ext uri="{FF2B5EF4-FFF2-40B4-BE49-F238E27FC236}">
                  <a16:creationId xmlns:a16="http://schemas.microsoft.com/office/drawing/2014/main" id="{56749323-7F34-3D49-AF4B-1D4FA9ED98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1536"/>
              <a:ext cx="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3" name="Line 196">
              <a:extLst>
                <a:ext uri="{FF2B5EF4-FFF2-40B4-BE49-F238E27FC236}">
                  <a16:creationId xmlns:a16="http://schemas.microsoft.com/office/drawing/2014/main" id="{40654190-C1C8-5F49-91E4-3370F8F7A0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1536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62" name="Group 197">
            <a:extLst>
              <a:ext uri="{FF2B5EF4-FFF2-40B4-BE49-F238E27FC236}">
                <a16:creationId xmlns:a16="http://schemas.microsoft.com/office/drawing/2014/main" id="{0C748746-4790-394D-A9FC-4099BD00EFA0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914400"/>
            <a:ext cx="914400" cy="5105400"/>
            <a:chOff x="2400" y="576"/>
            <a:chExt cx="576" cy="3216"/>
          </a:xfrm>
        </p:grpSpPr>
        <p:sp>
          <p:nvSpPr>
            <p:cNvPr id="104463" name="Line 198">
              <a:extLst>
                <a:ext uri="{FF2B5EF4-FFF2-40B4-BE49-F238E27FC236}">
                  <a16:creationId xmlns:a16="http://schemas.microsoft.com/office/drawing/2014/main" id="{26D75EB5-6F27-004E-BC36-61903F451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576"/>
              <a:ext cx="0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4" name="Line 199">
              <a:extLst>
                <a:ext uri="{FF2B5EF4-FFF2-40B4-BE49-F238E27FC236}">
                  <a16:creationId xmlns:a16="http://schemas.microsoft.com/office/drawing/2014/main" id="{814B8BD8-761B-1E43-99EB-04E3EBA2A5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872"/>
              <a:ext cx="0" cy="3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5" name="Line 200">
              <a:extLst>
                <a:ext uri="{FF2B5EF4-FFF2-40B4-BE49-F238E27FC236}">
                  <a16:creationId xmlns:a16="http://schemas.microsoft.com/office/drawing/2014/main" id="{C6F4A624-4B4A-2E4E-B75C-4AECA06944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208"/>
              <a:ext cx="96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6" name="Line 201">
              <a:extLst>
                <a:ext uri="{FF2B5EF4-FFF2-40B4-BE49-F238E27FC236}">
                  <a16:creationId xmlns:a16="http://schemas.microsoft.com/office/drawing/2014/main" id="{DD989632-5B6A-BE4D-B43F-D43CC9489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2304"/>
              <a:ext cx="3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7" name="Line 202">
              <a:extLst>
                <a:ext uri="{FF2B5EF4-FFF2-40B4-BE49-F238E27FC236}">
                  <a16:creationId xmlns:a16="http://schemas.microsoft.com/office/drawing/2014/main" id="{4363A675-B2DC-3042-BA5C-6D655195AA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2304"/>
              <a:ext cx="96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8" name="Line 203">
              <a:extLst>
                <a:ext uri="{FF2B5EF4-FFF2-40B4-BE49-F238E27FC236}">
                  <a16:creationId xmlns:a16="http://schemas.microsoft.com/office/drawing/2014/main" id="{78D97AF4-4C89-9D44-97D2-BBACBAA51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400"/>
              <a:ext cx="0" cy="105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Line 204">
              <a:extLst>
                <a:ext uri="{FF2B5EF4-FFF2-40B4-BE49-F238E27FC236}">
                  <a16:creationId xmlns:a16="http://schemas.microsoft.com/office/drawing/2014/main" id="{3BE95312-21BB-0B41-A400-59B2B732C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456"/>
              <a:ext cx="96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0" name="Line 205">
              <a:extLst>
                <a:ext uri="{FF2B5EF4-FFF2-40B4-BE49-F238E27FC236}">
                  <a16:creationId xmlns:a16="http://schemas.microsoft.com/office/drawing/2014/main" id="{A7176FF3-527F-C94C-8A0F-58A03FE22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3552"/>
              <a:ext cx="384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1" name="Line 206">
              <a:extLst>
                <a:ext uri="{FF2B5EF4-FFF2-40B4-BE49-F238E27FC236}">
                  <a16:creationId xmlns:a16="http://schemas.microsoft.com/office/drawing/2014/main" id="{F2C4FAFC-85FD-AA46-9BED-A4408227D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552"/>
              <a:ext cx="96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2" name="Line 207">
              <a:extLst>
                <a:ext uri="{FF2B5EF4-FFF2-40B4-BE49-F238E27FC236}">
                  <a16:creationId xmlns:a16="http://schemas.microsoft.com/office/drawing/2014/main" id="{DF3D416A-D005-9140-95EC-E579E764E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648"/>
              <a:ext cx="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2A6D35A-0E0F-034F-9570-551D46FAB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Winter 2021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18111B2-9D8B-C141-93AE-F6CD0E75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Parallel Processing, Mesh-Based Architectures</a:t>
            </a:r>
          </a:p>
        </p:txBody>
      </p:sp>
      <p:sp>
        <p:nvSpPr>
          <p:cNvPr id="106500" name="Slide Number Placeholder 5">
            <a:extLst>
              <a:ext uri="{FF2B5EF4-FFF2-40B4-BE49-F238E27FC236}">
                <a16:creationId xmlns:a16="http://schemas.microsoft.com/office/drawing/2014/main" id="{B695EF0F-6BBB-324D-AEFE-E95E6DD4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Slide </a:t>
            </a:r>
            <a:fld id="{6925C8C9-8E1F-F944-BCE3-8429E14B88A9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/>
          </a:p>
        </p:txBody>
      </p:sp>
      <p:sp>
        <p:nvSpPr>
          <p:cNvPr id="106501" name="Rectangle 2">
            <a:extLst>
              <a:ext uri="{FF2B5EF4-FFF2-40B4-BE49-F238E27FC236}">
                <a16:creationId xmlns:a16="http://schemas.microsoft.com/office/drawing/2014/main" id="{A4C41D53-9362-3446-A9D6-34F8ECC5A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533400"/>
          </a:xfrm>
        </p:spPr>
        <p:txBody>
          <a:bodyPr/>
          <a:lstStyle/>
          <a:p>
            <a:pPr eaLnBrk="1" hangingPunct="1"/>
            <a:r>
              <a:rPr lang="en-US" altLang="en-US" sz="2800"/>
              <a:t>Reconfiguration of Faulty Arrays</a:t>
            </a:r>
          </a:p>
        </p:txBody>
      </p:sp>
      <p:graphicFrame>
        <p:nvGraphicFramePr>
          <p:cNvPr id="106502" name="Object 3">
            <a:extLst>
              <a:ext uri="{FF2B5EF4-FFF2-40B4-BE49-F238E27FC236}">
                <a16:creationId xmlns:a16="http://schemas.microsoft.com/office/drawing/2014/main" id="{07CD099B-C78C-DD43-93F6-258C00378B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066800"/>
          <a:ext cx="44958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4" r:id="rId3" imgW="3746500" imgH="3276600" progId="MSDraw.Drawing.8.2">
                  <p:embed/>
                </p:oleObj>
              </mc:Choice>
              <mc:Fallback>
                <p:oleObj r:id="rId3" imgW="3746500" imgH="3276600" progId="MSDraw.Drawing.8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44958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3" name="Text Box 4">
            <a:extLst>
              <a:ext uri="{FF2B5EF4-FFF2-40B4-BE49-F238E27FC236}">
                <a16:creationId xmlns:a16="http://schemas.microsoft.com/office/drawing/2014/main" id="{BFF2841A-1A46-2B4A-A8B7-E84EF6488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4038600" cy="6413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Question: How do we know which cells/nodes must be bypassed?</a:t>
            </a:r>
          </a:p>
        </p:txBody>
      </p:sp>
      <p:grpSp>
        <p:nvGrpSpPr>
          <p:cNvPr id="106504" name="Group 5">
            <a:extLst>
              <a:ext uri="{FF2B5EF4-FFF2-40B4-BE49-F238E27FC236}">
                <a16:creationId xmlns:a16="http://schemas.microsoft.com/office/drawing/2014/main" id="{1186E58D-75A6-214C-BF28-41121FA6865E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066800"/>
            <a:ext cx="4038600" cy="4679950"/>
            <a:chOff x="3072" y="672"/>
            <a:chExt cx="2544" cy="2948"/>
          </a:xfrm>
        </p:grpSpPr>
        <p:graphicFrame>
          <p:nvGraphicFramePr>
            <p:cNvPr id="106522" name="Object 6">
              <a:extLst>
                <a:ext uri="{FF2B5EF4-FFF2-40B4-BE49-F238E27FC236}">
                  <a16:creationId xmlns:a16="http://schemas.microsoft.com/office/drawing/2014/main" id="{9124C173-34C0-CE42-834E-88C3658046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2" y="672"/>
            <a:ext cx="2544" cy="2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25" r:id="rId5" imgW="3340100" imgH="3238500" progId="MSDraw.Drawing.8.2">
                    <p:embed/>
                  </p:oleObj>
                </mc:Choice>
                <mc:Fallback>
                  <p:oleObj r:id="rId5" imgW="3340100" imgH="3238500" progId="MSDraw.Drawing.8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672"/>
                          <a:ext cx="2544" cy="24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523" name="Text Box 7">
              <a:extLst>
                <a:ext uri="{FF2B5EF4-FFF2-40B4-BE49-F238E27FC236}">
                  <a16:creationId xmlns:a16="http://schemas.microsoft.com/office/drawing/2014/main" id="{3A97DC16-04B1-974A-A936-E8715EDFF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216"/>
              <a:ext cx="2400" cy="404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Must devise a scheme in which healthy nodes set the switches</a:t>
              </a:r>
            </a:p>
          </p:txBody>
        </p:sp>
      </p:grpSp>
      <p:grpSp>
        <p:nvGrpSpPr>
          <p:cNvPr id="106505" name="Group 8">
            <a:extLst>
              <a:ext uri="{FF2B5EF4-FFF2-40B4-BE49-F238E27FC236}">
                <a16:creationId xmlns:a16="http://schemas.microsoft.com/office/drawing/2014/main" id="{1AE2C01F-FCCA-7040-8C05-60F6B589FAE1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295400"/>
            <a:ext cx="2819400" cy="2057400"/>
            <a:chOff x="3216" y="816"/>
            <a:chExt cx="1776" cy="1296"/>
          </a:xfrm>
        </p:grpSpPr>
        <p:sp>
          <p:nvSpPr>
            <p:cNvPr id="106515" name="Oval 9">
              <a:extLst>
                <a:ext uri="{FF2B5EF4-FFF2-40B4-BE49-F238E27FC236}">
                  <a16:creationId xmlns:a16="http://schemas.microsoft.com/office/drawing/2014/main" id="{A42E6F55-2B8C-4B47-840F-78DD45277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920"/>
              <a:ext cx="192" cy="192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6516" name="Oval 10">
              <a:extLst>
                <a:ext uri="{FF2B5EF4-FFF2-40B4-BE49-F238E27FC236}">
                  <a16:creationId xmlns:a16="http://schemas.microsoft.com/office/drawing/2014/main" id="{CA88BA24-1DCB-084A-A2ED-DDEF76C4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1200"/>
              <a:ext cx="192" cy="192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6517" name="Oval 11">
              <a:extLst>
                <a:ext uri="{FF2B5EF4-FFF2-40B4-BE49-F238E27FC236}">
                  <a16:creationId xmlns:a16="http://schemas.microsoft.com/office/drawing/2014/main" id="{296CEF34-06E3-B346-90B9-DD45E6106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" y="1536"/>
              <a:ext cx="192" cy="192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6518" name="Oval 12">
              <a:extLst>
                <a:ext uri="{FF2B5EF4-FFF2-40B4-BE49-F238E27FC236}">
                  <a16:creationId xmlns:a16="http://schemas.microsoft.com/office/drawing/2014/main" id="{7BB40433-B349-A24A-BFBB-A08C9FF92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20"/>
              <a:ext cx="192" cy="192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6519" name="Oval 13">
              <a:extLst>
                <a:ext uri="{FF2B5EF4-FFF2-40B4-BE49-F238E27FC236}">
                  <a16:creationId xmlns:a16="http://schemas.microsoft.com/office/drawing/2014/main" id="{118062F3-1859-7D49-82CA-EAD0F7FCA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816"/>
              <a:ext cx="192" cy="192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6520" name="Oval 14">
              <a:extLst>
                <a:ext uri="{FF2B5EF4-FFF2-40B4-BE49-F238E27FC236}">
                  <a16:creationId xmlns:a16="http://schemas.microsoft.com/office/drawing/2014/main" id="{4E1E3D30-D96B-C24C-8600-F7B8D3157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200"/>
              <a:ext cx="192" cy="192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  <p:sp>
          <p:nvSpPr>
            <p:cNvPr id="106521" name="Oval 15">
              <a:extLst>
                <a:ext uri="{FF2B5EF4-FFF2-40B4-BE49-F238E27FC236}">
                  <a16:creationId xmlns:a16="http://schemas.microsoft.com/office/drawing/2014/main" id="{253CE4D9-7128-024E-9190-4AA2AC5B4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536"/>
              <a:ext cx="192" cy="192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6506" name="Group 16">
            <a:extLst>
              <a:ext uri="{FF2B5EF4-FFF2-40B4-BE49-F238E27FC236}">
                <a16:creationId xmlns:a16="http://schemas.microsoft.com/office/drawing/2014/main" id="{86A10841-426E-164A-8206-810F7FE8CBEF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1447800"/>
            <a:ext cx="2362200" cy="1143000"/>
            <a:chOff x="4128" y="912"/>
            <a:chExt cx="1488" cy="720"/>
          </a:xfrm>
        </p:grpSpPr>
        <p:sp>
          <p:nvSpPr>
            <p:cNvPr id="106512" name="Line 17">
              <a:extLst>
                <a:ext uri="{FF2B5EF4-FFF2-40B4-BE49-F238E27FC236}">
                  <a16:creationId xmlns:a16="http://schemas.microsoft.com/office/drawing/2014/main" id="{04DD007A-97F7-4741-AAE0-D91F2A3F6F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28" y="912"/>
              <a:ext cx="1488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3" name="Line 18">
              <a:extLst>
                <a:ext uri="{FF2B5EF4-FFF2-40B4-BE49-F238E27FC236}">
                  <a16:creationId xmlns:a16="http://schemas.microsoft.com/office/drawing/2014/main" id="{C0266DF5-1653-0945-81D4-FED21909EE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60" y="1296"/>
              <a:ext cx="1056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4" name="Line 19">
              <a:extLst>
                <a:ext uri="{FF2B5EF4-FFF2-40B4-BE49-F238E27FC236}">
                  <a16:creationId xmlns:a16="http://schemas.microsoft.com/office/drawing/2014/main" id="{D69DF70A-85EC-EC4C-B171-76AA867B6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44" y="1632"/>
              <a:ext cx="672" cy="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07" name="Group 20">
            <a:extLst>
              <a:ext uri="{FF2B5EF4-FFF2-40B4-BE49-F238E27FC236}">
                <a16:creationId xmlns:a16="http://schemas.microsoft.com/office/drawing/2014/main" id="{58AD89E4-8AC7-DB4F-A58B-2A81FB6C9ADE}"/>
              </a:ext>
            </a:extLst>
          </p:cNvPr>
          <p:cNvGrpSpPr>
            <a:grpSpLocks/>
          </p:cNvGrpSpPr>
          <p:nvPr/>
        </p:nvGrpSpPr>
        <p:grpSpPr bwMode="auto">
          <a:xfrm>
            <a:off x="5264150" y="2133600"/>
            <a:ext cx="1898650" cy="2711450"/>
            <a:chOff x="3316" y="1344"/>
            <a:chExt cx="1196" cy="1708"/>
          </a:xfrm>
        </p:grpSpPr>
        <p:sp>
          <p:nvSpPr>
            <p:cNvPr id="106508" name="Line 21">
              <a:extLst>
                <a:ext uri="{FF2B5EF4-FFF2-40B4-BE49-F238E27FC236}">
                  <a16:creationId xmlns:a16="http://schemas.microsoft.com/office/drawing/2014/main" id="{227BD962-15BE-144E-8E81-59E2A939CF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6" y="2064"/>
              <a:ext cx="0" cy="96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09" name="Line 22">
              <a:extLst>
                <a:ext uri="{FF2B5EF4-FFF2-40B4-BE49-F238E27FC236}">
                  <a16:creationId xmlns:a16="http://schemas.microsoft.com/office/drawing/2014/main" id="{7076C974-D935-C34C-BC2F-6D9E958A24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4" y="1344"/>
              <a:ext cx="0" cy="168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0" name="Line 23">
              <a:extLst>
                <a:ext uri="{FF2B5EF4-FFF2-40B4-BE49-F238E27FC236}">
                  <a16:creationId xmlns:a16="http://schemas.microsoft.com/office/drawing/2014/main" id="{9ED9E6EA-954E-904D-85D1-BBFD495D3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7" y="1698"/>
              <a:ext cx="0" cy="134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1" name="Line 24">
              <a:extLst>
                <a:ext uri="{FF2B5EF4-FFF2-40B4-BE49-F238E27FC236}">
                  <a16:creationId xmlns:a16="http://schemas.microsoft.com/office/drawing/2014/main" id="{D161AB84-C376-1942-9755-A1DB33738D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2044"/>
              <a:ext cx="0" cy="1008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CE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4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25725</TotalTime>
  <Words>8769</Words>
  <Application>Microsoft Macintosh PowerPoint</Application>
  <PresentationFormat>On-screen Show (4:3)</PresentationFormat>
  <Paragraphs>1459</Paragraphs>
  <Slides>107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4" baseType="lpstr">
      <vt:lpstr>Times New Roman</vt:lpstr>
      <vt:lpstr>Arial</vt:lpstr>
      <vt:lpstr>Symbol</vt:lpstr>
      <vt:lpstr>Courier New</vt:lpstr>
      <vt:lpstr>Courier</vt:lpstr>
      <vt:lpstr>Default Design</vt:lpstr>
      <vt:lpstr>MSDraw.Drawing.8.2</vt:lpstr>
      <vt:lpstr>Part III Mesh-Based Architectures</vt:lpstr>
      <vt:lpstr>PowerPoint Presentation</vt:lpstr>
      <vt:lpstr>III   Mesh-Type Architectures</vt:lpstr>
      <vt:lpstr>9  Sorting on a 2D Mesh or Torus</vt:lpstr>
      <vt:lpstr>9.1  Mesh-Connected Computers</vt:lpstr>
      <vt:lpstr>MIMD, SPMD, SIMD, or Weak SIMD Mesh</vt:lpstr>
      <vt:lpstr>Torus Implementation without Long Wires</vt:lpstr>
      <vt:lpstr>Processor Indexing in Mesh or Torus </vt:lpstr>
      <vt:lpstr>Register-Based Communication</vt:lpstr>
      <vt:lpstr>9.2  The Shearsort Algorithm</vt:lpstr>
      <vt:lpstr>Proving Shearsort Correct </vt:lpstr>
      <vt:lpstr>Shearsort Proof (Continued) </vt:lpstr>
      <vt:lpstr>Shearsort Example </vt:lpstr>
      <vt:lpstr>9.3  Variants of Simple Shearsort</vt:lpstr>
      <vt:lpstr>Shearsort with Multiple Items per Processor </vt:lpstr>
      <vt:lpstr>9.4  Recursive Sorting Algorithms</vt:lpstr>
      <vt:lpstr>Proof of the 11p1/2-Time Sorting Algorithm </vt:lpstr>
      <vt:lpstr>Some Programming Considerations</vt:lpstr>
      <vt:lpstr>Another Recursive Sorting Algorithm </vt:lpstr>
      <vt:lpstr>Proof of the 9p1/2-Time Sorting Algorithm </vt:lpstr>
      <vt:lpstr>Our Progress in Mesh Sorting Thus Far</vt:lpstr>
      <vt:lpstr>9.5  A Nontrivial Lower Bound</vt:lpstr>
      <vt:lpstr>Proving the Lower Bound</vt:lpstr>
      <vt:lpstr>Proving the Lower Bound</vt:lpstr>
      <vt:lpstr>9.6  Achieving the Lower Bound</vt:lpstr>
      <vt:lpstr>Elaboration on the 3p1/2 Lower Bound</vt:lpstr>
      <vt:lpstr>10  Routing on a 2D Mesh or Torus</vt:lpstr>
      <vt:lpstr>10.1  Types of Data Routing Operations</vt:lpstr>
      <vt:lpstr>Types of Data Routing Algorithms</vt:lpstr>
      <vt:lpstr>Our First Encounter with Data Routing Issues</vt:lpstr>
      <vt:lpstr>1-to-1 Communication (Point-to-Point Messages)</vt:lpstr>
      <vt:lpstr>Routing Operations Specific to Meshes</vt:lpstr>
      <vt:lpstr>PowerPoint Presentation</vt:lpstr>
      <vt:lpstr>Routing on a Linear Array  (Mesh Row or Column)</vt:lpstr>
      <vt:lpstr>10.3  Data Routing on a 2D Array</vt:lpstr>
      <vt:lpstr>Analysis of Sorting-Based Routing Algorithm</vt:lpstr>
      <vt:lpstr>10.4  Greedy Routing Algorithms</vt:lpstr>
      <vt:lpstr>Analysis of Row-First Greedy Routing</vt:lpstr>
      <vt:lpstr>An Intermediate Routing Algorithm</vt:lpstr>
      <vt:lpstr>Analysis of the Intermediate Algorithm</vt:lpstr>
      <vt:lpstr>10.5  Other Classes of Routing Algorithms</vt:lpstr>
      <vt:lpstr>Types of Routing Problems or Algorithms</vt:lpstr>
      <vt:lpstr>10.6  Wormhole Routing</vt:lpstr>
      <vt:lpstr>Route Selection in Wormhole Switching</vt:lpstr>
      <vt:lpstr>Dealing with Conflicts</vt:lpstr>
      <vt:lpstr>Deadlock in Wormhole Switching</vt:lpstr>
      <vt:lpstr>Deadlock Avoidance via Dependence Analysis</vt:lpstr>
      <vt:lpstr>Deadlock Avoidance via Virtual Channels</vt:lpstr>
      <vt:lpstr>11  Numerical 2D Mesh Algorithms</vt:lpstr>
      <vt:lpstr>11.1  Matrix Multiplication</vt:lpstr>
      <vt:lpstr>Another View of Matrix-Vector Multiplication</vt:lpstr>
      <vt:lpstr>Mesh Matrix Multiplication</vt:lpstr>
      <vt:lpstr>Matrix-Vector Multiplication on a Ring</vt:lpstr>
      <vt:lpstr>Torus Matrix Multiplication</vt:lpstr>
      <vt:lpstr>11.2  Triangular System of Linear Equations</vt:lpstr>
      <vt:lpstr>Forward Substitution on a Linear Array</vt:lpstr>
      <vt:lpstr>Triangular Matrix Inversion: Algorithm</vt:lpstr>
      <vt:lpstr>Triangular Matrix Inversion on a Mesh</vt:lpstr>
      <vt:lpstr>11.3  Tridiagonal System of Linear Equations</vt:lpstr>
      <vt:lpstr>Other Types of Diagonal Matrices</vt:lpstr>
      <vt:lpstr>Odd-Even Reduction</vt:lpstr>
      <vt:lpstr>Architecture for Odd-Even Reduction</vt:lpstr>
      <vt:lpstr>Odd-Even Reduction on a Linear Array</vt:lpstr>
      <vt:lpstr>Odd-Even Reduction on a 2D Mesh</vt:lpstr>
      <vt:lpstr>11.4  Arbitrary System of Linear Equations</vt:lpstr>
      <vt:lpstr>Performing One Step of Gaussian Elimination</vt:lpstr>
      <vt:lpstr>Gaussian Elimination on a 2D Mesh</vt:lpstr>
      <vt:lpstr>Matrix Inversion on a 2D Mesh</vt:lpstr>
      <vt:lpstr>Jacobi Methods</vt:lpstr>
      <vt:lpstr>Jacobi Relaxation and Overrelaxation</vt:lpstr>
      <vt:lpstr>11.5  Graph Algorithms</vt:lpstr>
      <vt:lpstr>Transitive Closure of a Graph</vt:lpstr>
      <vt:lpstr>Transitive Closure Algorithm</vt:lpstr>
      <vt:lpstr>Transitive Closure on a 2D Mesh</vt:lpstr>
      <vt:lpstr>Elimination of Broadcasting via Retiming</vt:lpstr>
      <vt:lpstr>Systolic Retiming for Transitive Closure</vt:lpstr>
      <vt:lpstr>11.6  Image Processing Algorithms</vt:lpstr>
      <vt:lpstr>Recursive Component Labeling on a 2D Mesh</vt:lpstr>
      <vt:lpstr>Levialdi’s Algorithm</vt:lpstr>
      <vt:lpstr>Analysis and Proof of Levialdi’s Algorithm</vt:lpstr>
      <vt:lpstr>12  Mesh-Related Architectures</vt:lpstr>
      <vt:lpstr>12.1  Three or More Dimensions</vt:lpstr>
      <vt:lpstr>More than Three Dimensions?</vt:lpstr>
      <vt:lpstr>Node Indexing in q-D Meshes</vt:lpstr>
      <vt:lpstr>Sorting on a 3D Mesh</vt:lpstr>
      <vt:lpstr>Routing on a 3D Mesh</vt:lpstr>
      <vt:lpstr>Matrix Multiplication on a 3D Mesh</vt:lpstr>
      <vt:lpstr>Low- vs High-Dimensional Meshes</vt:lpstr>
      <vt:lpstr>12.2  Stronger and Weaker Connectivities</vt:lpstr>
      <vt:lpstr>Simplification via Link Orientation</vt:lpstr>
      <vt:lpstr>Simplification via Link Removal</vt:lpstr>
      <vt:lpstr>Simplification via Link Sharing</vt:lpstr>
      <vt:lpstr>12.3  Meshes Augmented with Nonlocal Links</vt:lpstr>
      <vt:lpstr>Using a Single Global Bus</vt:lpstr>
      <vt:lpstr>Mesh with Row and Column Buses</vt:lpstr>
      <vt:lpstr>12.4  Meshes with Dynamic Links</vt:lpstr>
      <vt:lpstr>Programmable Connectivity in FPGAs</vt:lpstr>
      <vt:lpstr>An Array Reconfiguration Scheme</vt:lpstr>
      <vt:lpstr>Reconfiguration of Faulty Arrays</vt:lpstr>
      <vt:lpstr>12.5  Pyramid and Multigrid Systems</vt:lpstr>
      <vt:lpstr>Pyramid and 2D Multigrid Architectures</vt:lpstr>
      <vt:lpstr>12.6  Meshes of Trees</vt:lpstr>
      <vt:lpstr>Alternate Views of a Mesh of Trees</vt:lpstr>
      <vt:lpstr>Simple Algorithms for Mesh of Trees</vt:lpstr>
      <vt:lpstr>Some Numerical Algorithms for Mesh of Trees</vt:lpstr>
      <vt:lpstr>Minimal-Weight Spanning Tree Algorithm</vt:lpstr>
      <vt:lpstr>MWST Algorithm on a Mesh of Trees</vt:lpstr>
    </vt:vector>
  </TitlesOfParts>
  <Company>UCSB ECE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Processing, Part 3</dc:title>
  <dc:creator>Behrooz Parhami</dc:creator>
  <cp:lastModifiedBy>Joseph Picone</cp:lastModifiedBy>
  <cp:revision>408</cp:revision>
  <dcterms:created xsi:type="dcterms:W3CDTF">2003-03-02T07:14:00Z</dcterms:created>
  <dcterms:modified xsi:type="dcterms:W3CDTF">2021-11-10T13:21:53Z</dcterms:modified>
</cp:coreProperties>
</file>