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388" r:id="rId3"/>
    <p:sldId id="387" r:id="rId4"/>
    <p:sldId id="257" r:id="rId5"/>
    <p:sldId id="306" r:id="rId6"/>
    <p:sldId id="391" r:id="rId7"/>
    <p:sldId id="307" r:id="rId8"/>
    <p:sldId id="464" r:id="rId9"/>
    <p:sldId id="506" r:id="rId10"/>
    <p:sldId id="465" r:id="rId11"/>
    <p:sldId id="389" r:id="rId12"/>
    <p:sldId id="466" r:id="rId13"/>
    <p:sldId id="507" r:id="rId14"/>
    <p:sldId id="308" r:id="rId15"/>
    <p:sldId id="314" r:id="rId16"/>
    <p:sldId id="467" r:id="rId17"/>
    <p:sldId id="468" r:id="rId18"/>
    <p:sldId id="316" r:id="rId19"/>
    <p:sldId id="398" r:id="rId20"/>
    <p:sldId id="469" r:id="rId21"/>
    <p:sldId id="320" r:id="rId22"/>
    <p:sldId id="321" r:id="rId23"/>
    <p:sldId id="471" r:id="rId24"/>
    <p:sldId id="472" r:id="rId25"/>
    <p:sldId id="470" r:id="rId26"/>
    <p:sldId id="473" r:id="rId27"/>
    <p:sldId id="399" r:id="rId28"/>
    <p:sldId id="508" r:id="rId29"/>
    <p:sldId id="400" r:id="rId30"/>
    <p:sldId id="420" r:id="rId31"/>
    <p:sldId id="474" r:id="rId32"/>
    <p:sldId id="475" r:id="rId33"/>
    <p:sldId id="476" r:id="rId34"/>
    <p:sldId id="402" r:id="rId35"/>
    <p:sldId id="477" r:id="rId36"/>
    <p:sldId id="478" r:id="rId37"/>
    <p:sldId id="403" r:id="rId38"/>
    <p:sldId id="479" r:id="rId39"/>
    <p:sldId id="480" r:id="rId40"/>
    <p:sldId id="404" r:id="rId41"/>
    <p:sldId id="448" r:id="rId42"/>
    <p:sldId id="432" r:id="rId43"/>
    <p:sldId id="516" r:id="rId44"/>
    <p:sldId id="528" r:id="rId45"/>
    <p:sldId id="526" r:id="rId46"/>
    <p:sldId id="527" r:id="rId47"/>
    <p:sldId id="518" r:id="rId48"/>
    <p:sldId id="529" r:id="rId49"/>
    <p:sldId id="519" r:id="rId50"/>
    <p:sldId id="520" r:id="rId51"/>
    <p:sldId id="521" r:id="rId52"/>
    <p:sldId id="522" r:id="rId53"/>
    <p:sldId id="523" r:id="rId54"/>
    <p:sldId id="530" r:id="rId55"/>
    <p:sldId id="524" r:id="rId56"/>
    <p:sldId id="525" r:id="rId57"/>
    <p:sldId id="535" r:id="rId58"/>
    <p:sldId id="537" r:id="rId59"/>
    <p:sldId id="536" r:id="rId60"/>
    <p:sldId id="484" r:id="rId61"/>
    <p:sldId id="513" r:id="rId62"/>
    <p:sldId id="514" r:id="rId63"/>
    <p:sldId id="515" r:id="rId64"/>
    <p:sldId id="509" r:id="rId65"/>
    <p:sldId id="510" r:id="rId66"/>
    <p:sldId id="511" r:id="rId67"/>
    <p:sldId id="531" r:id="rId68"/>
    <p:sldId id="532" r:id="rId69"/>
    <p:sldId id="533" r:id="rId70"/>
    <p:sldId id="534" r:id="rId71"/>
    <p:sldId id="406" r:id="rId72"/>
    <p:sldId id="407" r:id="rId73"/>
    <p:sldId id="449" r:id="rId74"/>
    <p:sldId id="451" r:id="rId75"/>
    <p:sldId id="486" r:id="rId76"/>
    <p:sldId id="408" r:id="rId77"/>
    <p:sldId id="487" r:id="rId78"/>
    <p:sldId id="488" r:id="rId79"/>
    <p:sldId id="489" r:id="rId80"/>
    <p:sldId id="409" r:id="rId81"/>
    <p:sldId id="454" r:id="rId82"/>
    <p:sldId id="490" r:id="rId83"/>
    <p:sldId id="410" r:id="rId84"/>
    <p:sldId id="491" r:id="rId85"/>
    <p:sldId id="492" r:id="rId86"/>
    <p:sldId id="493" r:id="rId87"/>
    <p:sldId id="494" r:id="rId88"/>
    <p:sldId id="495" r:id="rId89"/>
    <p:sldId id="411" r:id="rId90"/>
    <p:sldId id="496" r:id="rId91"/>
    <p:sldId id="497" r:id="rId92"/>
    <p:sldId id="412" r:id="rId93"/>
    <p:sldId id="455" r:id="rId94"/>
    <p:sldId id="456" r:id="rId95"/>
    <p:sldId id="413" r:id="rId96"/>
    <p:sldId id="414" r:id="rId97"/>
    <p:sldId id="459" r:id="rId98"/>
    <p:sldId id="415" r:id="rId99"/>
    <p:sldId id="498" r:id="rId100"/>
    <p:sldId id="499" r:id="rId101"/>
    <p:sldId id="416" r:id="rId102"/>
    <p:sldId id="460" r:id="rId103"/>
    <p:sldId id="417" r:id="rId104"/>
    <p:sldId id="462" r:id="rId105"/>
    <p:sldId id="500" r:id="rId106"/>
    <p:sldId id="501" r:id="rId107"/>
    <p:sldId id="502" r:id="rId108"/>
    <p:sldId id="503" r:id="rId109"/>
    <p:sldId id="418" r:id="rId110"/>
    <p:sldId id="463" r:id="rId111"/>
    <p:sldId id="504" r:id="rId112"/>
    <p:sldId id="419" r:id="rId113"/>
    <p:sldId id="369" r:id="rId114"/>
    <p:sldId id="505" r:id="rId115"/>
    <p:sldId id="371" r:id="rId116"/>
    <p:sldId id="538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6" autoAdjust="0"/>
    <p:restoredTop sz="94762" autoAdjust="0"/>
  </p:normalViewPr>
  <p:slideViewPr>
    <p:cSldViewPr showGuides="1">
      <p:cViewPr varScale="1">
        <p:scale>
          <a:sx n="117" d="100"/>
          <a:sy n="117" d="100"/>
        </p:scale>
        <p:origin x="1368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1A74DE2-B761-9B40-BEC2-C185CC64AA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714E906-4327-9341-B499-C0854F24E0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D8B3E191-F5D1-C44F-A06E-802F50872F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86AE3A0D-49A8-134D-AEC2-B212DF8ED25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A026BF-5107-F64F-B1E2-B7ABD29EDB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691A398-9A29-2249-95F0-91F967E030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603BE90-4C4F-9C45-BB38-5DFDB6D2E2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0207D52-AFB9-E54D-9DBC-6D1DE71D7E6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492F869-88E0-614D-9CF9-627C356593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662C55D-7966-5548-8584-1563F595E5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D4CB2A4-CD38-444B-A190-7C994CBF3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402C21-42CF-4443-A74E-E5194DDB8B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CC97-7AB6-154E-B217-6CBEFCC21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41783-C9E0-1346-ADE6-692C43DF3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9DCB-5E08-2648-9349-B9A3FC39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D5D2-A293-B149-9F22-4F38A4BD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76BBF-2EB6-8940-8916-17B1FFB3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87BF579-4B3B-134C-B04D-AAF718C07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3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4CEA-D0A8-CE4F-907F-DF1C09B1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55456-5BB5-3D43-8A2D-E097C122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76CB1-D499-2940-B867-DA9F80E3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49F01-C9A7-B64C-80A1-6B8E3521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D6D5A-8B32-9F48-8526-D4ABD24F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3DF9BD8-3A3F-124B-8AE1-9F129581C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77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6718A-0BE1-B44C-A487-C9E603D78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31079-BC28-F94D-B1DB-8AE4CA615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8527-534E-5545-A932-E6ADA11D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5117F-B34C-4044-A865-C4C6F606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92B57-3DAF-4144-97DF-78B3E21C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7C08CF-A431-BC45-B591-0D3AA955A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77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2E41-E87A-5744-8A8F-33ECEF3E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9371A29-60FC-FC42-8DC8-EBE2BAECC9F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81905-A7CE-D149-91EE-E5F30AAC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3C3D4-CB09-DD40-A421-B9076693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800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E372-D753-8E41-AB63-86360E49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623A4B-2AAC-7D4D-B392-3BF806742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20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7755-F7DB-EC4D-98DA-B14B7086709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F448-7A17-BF46-B2C4-1161CD4F25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F6B2D-CCE0-394D-BE05-A4ABB698144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12E290-06C2-9B40-BF81-A8188D946C6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E2AD4-723B-7F4B-AB8F-0839725B7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AD300-AF66-5D44-A3A4-23298242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B5712-51C1-A44C-A485-00B0A747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800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1BA52-53FA-2E44-B762-96AD001D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0D5081F-E707-4D46-B5B0-96EEC098D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3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8937-00A1-5C42-B8EA-52B8FFE0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2C3D-9C4D-FA44-B994-9C1C5275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83A5C-57CB-144C-916D-06989A37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BEE1E-0C2D-E14F-97E8-8B7E4C88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62A9-C819-244F-B305-C3D5A6AA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CF6B684-8207-AB40-95B2-ADBA1685F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5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FC02-AA2C-2044-A469-25D6744B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7019B-B2E7-B84C-88D5-50C56CC6A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98AD1-3639-8041-8E42-DD78B6A7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0328A-337C-F243-A668-4956F59B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467E-B5B7-0447-A7C6-06639975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613FCEF-1C39-7A41-8E24-6D743BF84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9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8033-EC69-1349-A98A-BDA37DD3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62DF3-D75C-4044-AC89-1862ADEC8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E5B80-B5E9-B445-98B9-3D777EFF1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176C6-9C89-6749-8BC9-B9CEA5C8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0ADB2-9484-3744-89D5-B33FB059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B4050-E6A5-E747-AEC5-2F9E051B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40E77B7-0B62-104F-8DAE-9031E4169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6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F28F-2572-2546-B973-BD36408C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FB13A-A091-814A-AAEC-394612EB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FA5F7-9C56-AF46-A648-2C35F78E2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558F7-4579-6342-92C9-C607EF36B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338E2-94E4-D945-8B65-2772D9936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2D57A-2855-C547-8A80-89A11DD4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C3F30-13A0-8C47-B6A8-4624FE5B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55C23-6774-9940-8358-98DDD5C0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1050D98-9E5C-7E4A-B4F2-8C367BF7F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1182-232B-BB48-975E-6FD7E627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9F863-F76F-B94C-BE73-FCE82B3F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3E83B-B8B2-C24B-9224-69E25EAD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D9D3-71C6-E345-A8C7-83BFAA1F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BA755CD-99BF-5D48-9306-522888ACE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9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E42D0-5EED-7B45-ABFB-4CF605DC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760B4-F8C4-6347-9029-CD3DBC78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2C79B-D3E4-0043-9196-9033EB19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74D4905-8F7B-7A4C-A587-9647F1851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40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623E-0E96-ED47-ABFF-ECA675D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D78D5-16DC-D14E-8ACD-DD991D4F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9D43-5F17-F04C-9F29-8A4382F6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494E2-2D99-0949-A2DA-8DD5343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85987-AF16-CE4D-9381-9EBADF5B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C5D63-0479-B14E-A94C-1391966C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5DB9FDA-4015-274A-9A6F-337CD2D0F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8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A165-8A18-A24A-9259-03BF25FA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0FB69-0BE0-8740-A30D-1FBD26ACD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35C10-3E4A-744A-8640-7FD8F8813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9AFE7-AC75-2D4D-83FD-C136B692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E4652-062D-A748-93E0-80B12805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E8ADD-9F9D-0940-A9F5-56A4ED01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790A1B1-424E-2448-A2D0-A92336686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68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B80A7B-00F8-B94C-A9C6-63AFC9620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068A43-AA5E-4543-8973-260992454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E969C0-9CAA-4D49-A105-6CBC79B3D2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altLang="en-US"/>
              <a:t>Fall  2008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82688C-4B89-F642-BCA4-1C82E45D2D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altLang="en-US"/>
              <a:t>Parallel Processing, Extreme Models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DA1B3B-87B8-0C46-BB41-70B02FA505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 altLang="en-US"/>
              <a:t>Slide </a:t>
            </a:r>
            <a:fld id="{8BDF1FD3-703D-FE4C-997B-6E8AE65587B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20BDDCC-68E5-4A4E-A516-6684A26B3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72200"/>
            <a:ext cx="1143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" name="WordArt 13">
            <a:extLst>
              <a:ext uri="{FF2B5EF4-FFF2-40B4-BE49-F238E27FC236}">
                <a16:creationId xmlns:a16="http://schemas.microsoft.com/office/drawing/2014/main" id="{41E15C51-7380-7A4A-B288-246A667347E3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6553200" y="6324600"/>
            <a:ext cx="990600" cy="381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 Parhami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74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76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77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78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79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80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81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81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83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84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85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86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87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88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89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C:\MyDocs\hot\nets-indirect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1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5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5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5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5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5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59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60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5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1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61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62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2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64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65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6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68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69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70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71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23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72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7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E6812EF-7059-974A-B032-E1284662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CD27577-05EF-844B-AE0E-946718AA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B2BD36-E72E-E248-9DA2-AD5FB1EB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3C3E0DB-7F1E-2741-A277-75B97ED26682}" type="slidenum">
              <a:rPr lang="en-US" altLang="en-US"/>
              <a:pPr/>
              <a:t>1</a:t>
            </a:fld>
            <a:endParaRPr lang="en-US" altLang="en-US"/>
          </a:p>
        </p:txBody>
      </p:sp>
      <p:grpSp>
        <p:nvGrpSpPr>
          <p:cNvPr id="2076" name="Group 28">
            <a:extLst>
              <a:ext uri="{FF2B5EF4-FFF2-40B4-BE49-F238E27FC236}">
                <a16:creationId xmlns:a16="http://schemas.microsoft.com/office/drawing/2014/main" id="{D79155C8-5F1D-494D-A31B-D3260448AF4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1000"/>
            <a:ext cx="3698875" cy="5638800"/>
            <a:chOff x="192" y="336"/>
            <a:chExt cx="2282" cy="3408"/>
          </a:xfrm>
        </p:grpSpPr>
        <p:pic>
          <p:nvPicPr>
            <p:cNvPr id="2073" name="Picture 25">
              <a:extLst>
                <a:ext uri="{FF2B5EF4-FFF2-40B4-BE49-F238E27FC236}">
                  <a16:creationId xmlns:a16="http://schemas.microsoft.com/office/drawing/2014/main" id="{96EF56A5-836D-234A-9EEA-787E7B3E4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2282" cy="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4" name="Rectangle 26">
              <a:extLst>
                <a:ext uri="{FF2B5EF4-FFF2-40B4-BE49-F238E27FC236}">
                  <a16:creationId xmlns:a16="http://schemas.microsoft.com/office/drawing/2014/main" id="{D077A54F-F1E8-5943-B006-37A890F8B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46"/>
              <a:ext cx="192" cy="96"/>
            </a:xfrm>
            <a:prstGeom prst="rect">
              <a:avLst/>
            </a:prstGeom>
            <a:solidFill>
              <a:srgbClr val="311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6" name="Rectangle 18">
            <a:extLst>
              <a:ext uri="{FF2B5EF4-FFF2-40B4-BE49-F238E27FC236}">
                <a16:creationId xmlns:a16="http://schemas.microsoft.com/office/drawing/2014/main" id="{9B830D01-9F8D-3E4E-86B8-362C2317D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876800" cy="609600"/>
          </a:xfrm>
          <a:noFill/>
          <a:ln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rgbClr val="FF3300"/>
                </a:solidFill>
              </a:rPr>
              <a:t>Part II</a:t>
            </a:r>
            <a:br>
              <a:rPr lang="en-US" altLang="en-US" sz="2400" b="1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Extreme Models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ADED2128-3166-7C4A-B6D6-1DD8BAB2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8001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79" name="Group 31">
            <a:extLst>
              <a:ext uri="{FF2B5EF4-FFF2-40B4-BE49-F238E27FC236}">
                <a16:creationId xmlns:a16="http://schemas.microsoft.com/office/drawing/2014/main" id="{F9569158-B030-504E-B53F-D174A8E3965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49325"/>
            <a:ext cx="4953000" cy="5149850"/>
            <a:chOff x="2544" y="598"/>
            <a:chExt cx="3120" cy="3244"/>
          </a:xfrm>
        </p:grpSpPr>
        <p:pic>
          <p:nvPicPr>
            <p:cNvPr id="2077" name="Picture 29">
              <a:extLst>
                <a:ext uri="{FF2B5EF4-FFF2-40B4-BE49-F238E27FC236}">
                  <a16:creationId xmlns:a16="http://schemas.microsoft.com/office/drawing/2014/main" id="{AB344CAF-20E2-5F40-BF16-B6A4D20D6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98"/>
              <a:ext cx="3072" cy="3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2" name="AutoShape 24">
              <a:extLst>
                <a:ext uri="{FF2B5EF4-FFF2-40B4-BE49-F238E27FC236}">
                  <a16:creationId xmlns:a16="http://schemas.microsoft.com/office/drawing/2014/main" id="{98D50A5B-076C-374A-B268-936E6B47F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152"/>
              <a:ext cx="2976" cy="528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E94AC04-D0C6-5345-9BEB-6BF90A7A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DB6EF58-E80A-2546-BD37-7992D701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B6E454-EE4E-EA46-BBFE-51D09179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474C3D4-6899-174C-ADD0-99ED5CC1B88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FF9BCFE3-8076-3D49-93B5-06EC2AF68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altLang="en-US" sz="2800"/>
              <a:t>Some Elementary PRAM Computations </a:t>
            </a:r>
          </a:p>
        </p:txBody>
      </p:sp>
      <p:sp>
        <p:nvSpPr>
          <p:cNvPr id="281603" name="Text Box 3">
            <a:extLst>
              <a:ext uri="{FF2B5EF4-FFF2-40B4-BE49-F238E27FC236}">
                <a16:creationId xmlns:a16="http://schemas.microsoft.com/office/drawing/2014/main" id="{EABF9E4E-A613-E145-AEE7-9BFBB3FB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7086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Initializing an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-vector (base address =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</a:rPr>
              <a:t>) to all 0s: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    for 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 = 0 to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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</a:t>
            </a:r>
            <a:r>
              <a:rPr lang="en-US" altLang="en-US" sz="2400">
                <a:latin typeface="Arial" panose="020B0604020202020204" pitchFamily="34" charset="0"/>
              </a:rPr>
              <a:t> – 1 processor </a:t>
            </a:r>
            <a:r>
              <a:rPr lang="en-US" altLang="en-US" sz="2400" i="1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do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	if </a:t>
            </a:r>
            <a:r>
              <a:rPr lang="en-US" altLang="en-US" sz="2400" i="1">
                <a:latin typeface="Arial" panose="020B0604020202020204" pitchFamily="34" charset="0"/>
              </a:rPr>
              <a:t>jp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&lt;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then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[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jp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] := 0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endfor</a:t>
            </a:r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B1614559-13FE-3441-A5EA-26B9866F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76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Adding two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-vectors and storing the results in a third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(base addresses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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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81607" name="Text Box 7">
            <a:extLst>
              <a:ext uri="{FF2B5EF4-FFF2-40B4-BE49-F238E27FC236}">
                <a16:creationId xmlns:a16="http://schemas.microsoft.com/office/drawing/2014/main" id="{1F9D9EFA-7F08-F24D-A10F-EE5B3E836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Convolution of two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-vectors: </a:t>
            </a:r>
            <a:r>
              <a:rPr lang="en-US" altLang="en-US" sz="2400" i="1">
                <a:latin typeface="Arial" panose="020B0604020202020204" pitchFamily="34" charset="0"/>
              </a:rPr>
              <a:t>W</a:t>
            </a:r>
            <a:r>
              <a:rPr lang="en-US" altLang="en-US" sz="2400" i="1" baseline="-25000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</a:t>
            </a:r>
            <a:r>
              <a:rPr lang="en-US" altLang="en-US" sz="2400" i="1" baseline="-25000">
                <a:latin typeface="Arial" panose="020B0604020202020204" pitchFamily="34" charset="0"/>
              </a:rPr>
              <a:t>i</a:t>
            </a:r>
            <a:r>
              <a:rPr lang="en-US" altLang="en-US" sz="2400" baseline="-25000">
                <a:latin typeface="Arial" panose="020B0604020202020204" pitchFamily="34" charset="0"/>
              </a:rPr>
              <a:t>+</a:t>
            </a:r>
            <a:r>
              <a:rPr lang="en-US" altLang="en-US" sz="2400" i="1" baseline="-25000">
                <a:latin typeface="Arial" panose="020B0604020202020204" pitchFamily="34" charset="0"/>
              </a:rPr>
              <a:t>j</a:t>
            </a:r>
            <a:r>
              <a:rPr lang="en-US" altLang="en-US" sz="2400" baseline="-25000">
                <a:latin typeface="Arial" panose="020B0604020202020204" pitchFamily="34" charset="0"/>
              </a:rPr>
              <a:t>=</a:t>
            </a:r>
            <a:r>
              <a:rPr lang="en-US" altLang="en-US" sz="2400" i="1" baseline="-25000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U</a:t>
            </a:r>
            <a:r>
              <a:rPr lang="en-US" altLang="en-US" sz="2400" i="1" baseline="-25000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V</a:t>
            </a:r>
            <a:r>
              <a:rPr lang="en-US" altLang="en-US" sz="2400" i="1" baseline="-25000">
                <a:latin typeface="Arial" panose="020B0604020202020204" pitchFamily="34" charset="0"/>
              </a:rPr>
              <a:t>j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(base addresses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 i="1" baseline="-25000">
                <a:latin typeface="Arial" panose="020B0604020202020204" pitchFamily="34" charset="0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 i="1" baseline="-25000">
                <a:latin typeface="Arial" panose="020B0604020202020204" pitchFamily="34" charset="0"/>
              </a:rPr>
              <a:t>U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 i="1" baseline="-25000">
                <a:latin typeface="Arial" panose="020B0604020202020204" pitchFamily="34" charset="0"/>
              </a:rPr>
              <a:t>V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81608" name="Rectangle 8">
            <a:extLst>
              <a:ext uri="{FF2B5EF4-FFF2-40B4-BE49-F238E27FC236}">
                <a16:creationId xmlns:a16="http://schemas.microsoft.com/office/drawing/2014/main" id="{981E49FF-E1D8-D848-90D1-275543591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143000"/>
            <a:ext cx="914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Line 9">
            <a:extLst>
              <a:ext uri="{FF2B5EF4-FFF2-40B4-BE49-F238E27FC236}">
                <a16:creationId xmlns:a16="http://schemas.microsoft.com/office/drawing/2014/main" id="{E6824806-06AB-4543-9062-CD85D7F46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0" name="Line 10">
            <a:extLst>
              <a:ext uri="{FF2B5EF4-FFF2-40B4-BE49-F238E27FC236}">
                <a16:creationId xmlns:a16="http://schemas.microsoft.com/office/drawing/2014/main" id="{EF073974-BA66-D242-8F03-3E8518206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51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1" name="Line 11">
            <a:extLst>
              <a:ext uri="{FF2B5EF4-FFF2-40B4-BE49-F238E27FC236}">
                <a16:creationId xmlns:a16="http://schemas.microsoft.com/office/drawing/2014/main" id="{48163EA8-D8E7-884B-A859-25507399C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3" name="Text Box 13">
            <a:extLst>
              <a:ext uri="{FF2B5EF4-FFF2-40B4-BE49-F238E27FC236}">
                <a16:creationId xmlns:a16="http://schemas.microsoft.com/office/drawing/2014/main" id="{139B9416-C2A7-4A4B-B2A9-548C1E9A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1981200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ym typeface="Symbol" pitchFamily="2" charset="2"/>
              </a:rPr>
              <a:t></a:t>
            </a:r>
            <a:r>
              <a:rPr lang="en-US" altLang="en-US" sz="16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1600">
                <a:latin typeface="Arial" panose="020B0604020202020204" pitchFamily="34" charset="0"/>
              </a:rPr>
              <a:t>/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 sz="1600" i="1">
                <a:latin typeface="Arial" panose="020B0604020202020204" pitchFamily="34" charset="0"/>
              </a:rPr>
              <a:t>p</a:t>
            </a:r>
            <a:r>
              <a:rPr lang="en-US" altLang="en-US" sz="1600">
                <a:sym typeface="Symbol" pitchFamily="2" charset="2"/>
              </a:rPr>
              <a:t></a:t>
            </a:r>
            <a:endParaRPr lang="en-US" altLang="en-US" sz="1600">
              <a:latin typeface="Arial" panose="020B0604020202020204" pitchFamily="34" charset="0"/>
            </a:endParaRPr>
          </a:p>
          <a:p>
            <a:pPr algn="ctr"/>
            <a:r>
              <a:rPr lang="en-US" altLang="en-US" sz="1400">
                <a:latin typeface="Arial" panose="020B0604020202020204" pitchFamily="34" charset="0"/>
              </a:rPr>
              <a:t>segments</a:t>
            </a:r>
          </a:p>
        </p:txBody>
      </p: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4BAE3CEC-F114-BA49-AEC0-AE982F949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222375"/>
            <a:ext cx="903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>
                <a:latin typeface="Arial" panose="020B0604020202020204" pitchFamily="34" charset="0"/>
              </a:rPr>
              <a:t>p</a:t>
            </a:r>
            <a:endParaRPr lang="en-US" altLang="en-US" sz="1600">
              <a:latin typeface="Arial" panose="020B0604020202020204" pitchFamily="34" charset="0"/>
            </a:endParaRPr>
          </a:p>
          <a:p>
            <a:pPr algn="ctr"/>
            <a:r>
              <a:rPr lang="en-US" altLang="en-US" sz="1400">
                <a:latin typeface="Arial" panose="020B0604020202020204" pitchFamily="34" charset="0"/>
              </a:rPr>
              <a:t>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5AF643B-F67B-874F-8EEB-A02C83F9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A35F8F-0476-7B40-9CD5-6DEC8139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FFD5A2B-18F9-1140-BF70-F5687971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2BA33BF-8B8A-A944-B9D7-EA93AC2B3AAA}" type="slidenum">
              <a:rPr lang="en-US" altLang="en-US"/>
              <a:pPr/>
              <a:t>100</a:t>
            </a:fld>
            <a:endParaRPr lang="en-US" altLang="en-US"/>
          </a:p>
        </p:txBody>
      </p:sp>
      <p:graphicFrame>
        <p:nvGraphicFramePr>
          <p:cNvPr id="319500" name="Object 12">
            <a:extLst>
              <a:ext uri="{FF2B5EF4-FFF2-40B4-BE49-F238E27FC236}">
                <a16:creationId xmlns:a16="http://schemas.microsoft.com/office/drawing/2014/main" id="{C55F6651-0319-994A-81A5-57497F6EE3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7543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3" r:id="rId3" imgW="4533900" imgH="2171700" progId="MSDraw.Drawing.8.2">
                  <p:embed/>
                </p:oleObj>
              </mc:Choice>
              <mc:Fallback>
                <p:oleObj r:id="rId3" imgW="4533900" imgH="21717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75438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0" name="Rectangle 2">
            <a:extLst>
              <a:ext uri="{FF2B5EF4-FFF2-40B4-BE49-F238E27FC236}">
                <a16:creationId xmlns:a16="http://schemas.microsoft.com/office/drawing/2014/main" id="{327BF557-1E18-3843-A6CE-C6ADD44C5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533400"/>
          </a:xfrm>
        </p:spPr>
        <p:txBody>
          <a:bodyPr/>
          <a:lstStyle/>
          <a:p>
            <a:r>
              <a:rPr lang="en-US" altLang="en-US" sz="2800"/>
              <a:t>Systolic Data Structures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4C20739B-8BDD-ED4A-9453-A4400D7C4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2" name="Rectangle 4">
            <a:extLst>
              <a:ext uri="{FF2B5EF4-FFF2-40B4-BE49-F238E27FC236}">
                <a16:creationId xmlns:a16="http://schemas.microsoft.com/office/drawing/2014/main" id="{C914C8D3-C50E-6044-800C-5D5E9A3AB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3" name="Text Box 5">
            <a:extLst>
              <a:ext uri="{FF2B5EF4-FFF2-40B4-BE49-F238E27FC236}">
                <a16:creationId xmlns:a16="http://schemas.microsoft.com/office/drawing/2014/main" id="{D94E0AC7-F645-C64E-A729-98482223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14400"/>
            <a:ext cx="3505200" cy="91598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800">
                <a:latin typeface="Arial" panose="020B0604020202020204" pitchFamily="34" charset="0"/>
              </a:rPr>
              <a:t>Fig. 8.3    Systolic data structure </a:t>
            </a:r>
          </a:p>
          <a:p>
            <a:pPr algn="r"/>
            <a:r>
              <a:rPr lang="en-US" altLang="en-US" sz="1800">
                <a:latin typeface="Arial" panose="020B0604020202020204" pitchFamily="34" charset="0"/>
              </a:rPr>
              <a:t>for minimum, maximum, </a:t>
            </a:r>
          </a:p>
          <a:p>
            <a:pPr algn="r"/>
            <a:r>
              <a:rPr lang="en-US" altLang="en-US" sz="1800">
                <a:latin typeface="Arial" panose="020B0604020202020204" pitchFamily="34" charset="0"/>
              </a:rPr>
              <a:t>and median finding.</a:t>
            </a:r>
          </a:p>
        </p:txBody>
      </p:sp>
      <p:sp>
        <p:nvSpPr>
          <p:cNvPr id="319494" name="Rectangle 6">
            <a:extLst>
              <a:ext uri="{FF2B5EF4-FFF2-40B4-BE49-F238E27FC236}">
                <a16:creationId xmlns:a16="http://schemas.microsoft.com/office/drawing/2014/main" id="{C08ED10F-BF5B-9B4F-890F-03A50FD6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6" name="Text Box 8">
            <a:extLst>
              <a:ext uri="{FF2B5EF4-FFF2-40B4-BE49-F238E27FC236}">
                <a16:creationId xmlns:a16="http://schemas.microsoft.com/office/drawing/2014/main" id="{72E3D20C-2A3D-014B-9127-2E3C86D2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3048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 Narrow" panose="020B0604020202020204" pitchFamily="34" charset="0"/>
              </a:rPr>
              <a:t>Each node holds the smallest (S), median (M),,and largest (L)</a:t>
            </a:r>
          </a:p>
          <a:p>
            <a:r>
              <a:rPr lang="en-US" altLang="en-US" sz="1800">
                <a:latin typeface="Arial Narrow" panose="020B0604020202020204" pitchFamily="34" charset="0"/>
              </a:rPr>
              <a:t>value in its subtree</a:t>
            </a:r>
          </a:p>
        </p:txBody>
      </p:sp>
      <p:sp>
        <p:nvSpPr>
          <p:cNvPr id="319497" name="Text Box 9">
            <a:extLst>
              <a:ext uri="{FF2B5EF4-FFF2-40B4-BE49-F238E27FC236}">
                <a16:creationId xmlns:a16="http://schemas.microsoft.com/office/drawing/2014/main" id="{AB5ABF4C-3A63-364A-AACB-A6E493CF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Arial Narrow" panose="020B0604020202020204" pitchFamily="34" charset="0"/>
              </a:rPr>
              <a:t>Each subtree is balanced </a:t>
            </a:r>
          </a:p>
          <a:p>
            <a:pPr algn="ctr"/>
            <a:r>
              <a:rPr lang="en-US" altLang="en-US" sz="1800">
                <a:latin typeface="Arial Narrow" panose="020B0604020202020204" pitchFamily="34" charset="0"/>
              </a:rPr>
              <a:t>or has one fewer element on the left (root flag shows this)</a:t>
            </a:r>
          </a:p>
        </p:txBody>
      </p:sp>
      <p:sp>
        <p:nvSpPr>
          <p:cNvPr id="319501" name="Rectangle 13">
            <a:extLst>
              <a:ext uri="{FF2B5EF4-FFF2-40B4-BE49-F238E27FC236}">
                <a16:creationId xmlns:a16="http://schemas.microsoft.com/office/drawing/2014/main" id="{370335DD-0091-7F4E-9679-6CB30718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504" name="Rectangle 16">
            <a:extLst>
              <a:ext uri="{FF2B5EF4-FFF2-40B4-BE49-F238E27FC236}">
                <a16:creationId xmlns:a16="http://schemas.microsoft.com/office/drawing/2014/main" id="{2FA0A80F-122F-D34B-AC5E-82C63FB72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9509" name="Group 21">
            <a:extLst>
              <a:ext uri="{FF2B5EF4-FFF2-40B4-BE49-F238E27FC236}">
                <a16:creationId xmlns:a16="http://schemas.microsoft.com/office/drawing/2014/main" id="{35963A47-C443-2A49-9E56-97FE39B9A1E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572000"/>
            <a:ext cx="8686800" cy="1606550"/>
            <a:chOff x="96" y="2880"/>
            <a:chExt cx="5472" cy="1012"/>
          </a:xfrm>
        </p:grpSpPr>
        <p:graphicFrame>
          <p:nvGraphicFramePr>
            <p:cNvPr id="319503" name="Object 15">
              <a:extLst>
                <a:ext uri="{FF2B5EF4-FFF2-40B4-BE49-F238E27FC236}">
                  <a16:creationId xmlns:a16="http://schemas.microsoft.com/office/drawing/2014/main" id="{2B857510-F0D3-BB4B-8D12-4F873FDC75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2880"/>
            <a:ext cx="4032" cy="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14" r:id="rId5" imgW="5067300" imgH="1257300" progId="MSDraw.Drawing.8.2">
                    <p:embed/>
                  </p:oleObj>
                </mc:Choice>
                <mc:Fallback>
                  <p:oleObj r:id="rId5" imgW="5067300" imgH="1257300" progId="MSDraw.Drawing.8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880"/>
                          <a:ext cx="4032" cy="1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507" name="Text Box 19">
              <a:extLst>
                <a:ext uri="{FF2B5EF4-FFF2-40B4-BE49-F238E27FC236}">
                  <a16:creationId xmlns:a16="http://schemas.microsoft.com/office/drawing/2014/main" id="{EE599E99-FBF6-484D-A431-222657B07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024"/>
              <a:ext cx="1440" cy="7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>
                  <a:latin typeface="Arial" panose="020B0604020202020204" pitchFamily="34" charset="0"/>
                </a:rPr>
                <a:t>Update/access examples for the systolic data structure of Fig. 8.3</a:t>
              </a:r>
            </a:p>
          </p:txBody>
        </p:sp>
      </p:grpSp>
      <p:grpSp>
        <p:nvGrpSpPr>
          <p:cNvPr id="319512" name="Group 24">
            <a:extLst>
              <a:ext uri="{FF2B5EF4-FFF2-40B4-BE49-F238E27FC236}">
                <a16:creationId xmlns:a16="http://schemas.microsoft.com/office/drawing/2014/main" id="{C7F398F2-6552-5F48-981A-5C8D831E67FB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209800"/>
            <a:ext cx="3505200" cy="1631950"/>
            <a:chOff x="3360" y="1392"/>
            <a:chExt cx="2208" cy="1028"/>
          </a:xfrm>
        </p:grpSpPr>
        <p:sp>
          <p:nvSpPr>
            <p:cNvPr id="319510" name="Text Box 22">
              <a:extLst>
                <a:ext uri="{FF2B5EF4-FFF2-40B4-BE49-F238E27FC236}">
                  <a16:creationId xmlns:a16="http://schemas.microsoft.com/office/drawing/2014/main" id="{6EBD00F2-C709-BF41-B265-EE156BD4B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392"/>
              <a:ext cx="22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800">
                  <a:latin typeface="Arial" panose="020B0604020202020204" pitchFamily="34" charset="0"/>
                </a:rPr>
                <a:t>Example: 20 elements,</a:t>
              </a:r>
            </a:p>
            <a:p>
              <a:pPr algn="r"/>
              <a:r>
                <a:rPr lang="en-US" altLang="en-US" sz="1800">
                  <a:latin typeface="Arial" panose="020B0604020202020204" pitchFamily="34" charset="0"/>
                </a:rPr>
                <a:t>3 in root, 8 on left, </a:t>
              </a:r>
            </a:p>
            <a:p>
              <a:pPr algn="r"/>
              <a:r>
                <a:rPr lang="en-US" altLang="en-US" sz="1800">
                  <a:latin typeface="Arial" panose="020B0604020202020204" pitchFamily="34" charset="0"/>
                </a:rPr>
                <a:t>and 9 on right</a:t>
              </a:r>
            </a:p>
          </p:txBody>
        </p:sp>
        <p:sp>
          <p:nvSpPr>
            <p:cNvPr id="319511" name="Text Box 23">
              <a:extLst>
                <a:ext uri="{FF2B5EF4-FFF2-40B4-BE49-F238E27FC236}">
                  <a16:creationId xmlns:a16="http://schemas.microsoft.com/office/drawing/2014/main" id="{55C03DA7-2333-9F4D-A7E0-E92E5BCB0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016"/>
              <a:ext cx="22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800">
                  <a:latin typeface="Arial" panose="020B0604020202020204" pitchFamily="34" charset="0"/>
                </a:rPr>
                <a:t>8 elements:</a:t>
              </a:r>
            </a:p>
            <a:p>
              <a:pPr algn="r"/>
              <a:r>
                <a:rPr lang="en-US" altLang="en-US" sz="1800">
                  <a:latin typeface="Arial" panose="020B0604020202020204" pitchFamily="34" charset="0"/>
                </a:rPr>
                <a:t>3 + 2 + 3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6" grpId="0"/>
      <p:bldP spid="31949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04BD4B-DB89-4144-AB50-9FB1D69D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6C29B3-C4F1-C140-B173-FC9CAE73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0DA884-4FC9-EF48-897D-5B33CF4C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6FE4DD7-8EE6-254B-9024-98B503A5A052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082996AE-B6C6-4D40-9B9F-1EE724A84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600"/>
              <a:t>8.3  Parallel Prefix Computation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DE5AC620-2E25-9145-BE12-19B2D4CBC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903" name="Rectangle 7">
            <a:extLst>
              <a:ext uri="{FF2B5EF4-FFF2-40B4-BE49-F238E27FC236}">
                <a16:creationId xmlns:a16="http://schemas.microsoft.com/office/drawing/2014/main" id="{002CD8A9-1AD8-1D40-87B9-185DDF6C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908" name="Rectangle 12">
            <a:extLst>
              <a:ext uri="{FF2B5EF4-FFF2-40B4-BE49-F238E27FC236}">
                <a16:creationId xmlns:a16="http://schemas.microsoft.com/office/drawing/2014/main" id="{CE678D42-06FA-1A49-9212-C428701A3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8911" name="Group 15">
            <a:extLst>
              <a:ext uri="{FF2B5EF4-FFF2-40B4-BE49-F238E27FC236}">
                <a16:creationId xmlns:a16="http://schemas.microsoft.com/office/drawing/2014/main" id="{DA408C9F-1C12-F441-B503-87E601F5609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581400"/>
            <a:ext cx="8534400" cy="2454275"/>
            <a:chOff x="192" y="2256"/>
            <a:chExt cx="5376" cy="1546"/>
          </a:xfrm>
        </p:grpSpPr>
        <p:sp>
          <p:nvSpPr>
            <p:cNvPr id="208899" name="Text Box 3">
              <a:extLst>
                <a:ext uri="{FF2B5EF4-FFF2-40B4-BE49-F238E27FC236}">
                  <a16:creationId xmlns:a16="http://schemas.microsoft.com/office/drawing/2014/main" id="{E63332EA-5845-8C48-96F5-AD2DC1B73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552"/>
              <a:ext cx="513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8.4	    </a:t>
              </a:r>
              <a:r>
                <a:rPr lang="en-US" altLang="en-US">
                  <a:latin typeface="Arial" panose="020B0604020202020204" pitchFamily="34" charset="0"/>
                </a:rPr>
                <a:t>Prefix computation using a latched or pipelined function unit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208907" name="Object 11">
              <a:extLst>
                <a:ext uri="{FF2B5EF4-FFF2-40B4-BE49-F238E27FC236}">
                  <a16:creationId xmlns:a16="http://schemas.microsoft.com/office/drawing/2014/main" id="{1522C1B0-1FB3-BE4D-994C-4A0E2CBBAE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2256"/>
            <a:ext cx="5376" cy="1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12" r:id="rId3" imgW="4864100" imgH="1219200" progId="MSDraw.Drawing.8.2">
                    <p:embed/>
                  </p:oleObj>
                </mc:Choice>
                <mc:Fallback>
                  <p:oleObj r:id="rId3" imgW="4864100" imgH="1219200" progId="MSDraw.Drawing.8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56"/>
                          <a:ext cx="5376" cy="1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8909" name="Text Box 13">
            <a:extLst>
              <a:ext uri="{FF2B5EF4-FFF2-40B4-BE49-F238E27FC236}">
                <a16:creationId xmlns:a16="http://schemas.microsoft.com/office/drawing/2014/main" id="{AA20EDB0-46B3-6545-A76A-B522C9B1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38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Example: Prefix sums</a:t>
            </a:r>
            <a:endParaRPr lang="en-US" altLang="en-US" sz="2400" i="1">
              <a:latin typeface="Arial" panose="020B0604020202020204" pitchFamily="34" charset="0"/>
            </a:endParaRPr>
          </a:p>
          <a:p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	   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 	  	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		.  .  .	   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i="1" baseline="-25000">
                <a:latin typeface="Arial" panose="020B0604020202020204" pitchFamily="34" charset="0"/>
              </a:rPr>
              <a:t>i</a:t>
            </a:r>
          </a:p>
          <a:p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	   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 	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	.  .  .	   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baseline="-25000"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 + . . . +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 i="1" baseline="-25000">
                <a:latin typeface="Arial" panose="020B0604020202020204" pitchFamily="34" charset="0"/>
              </a:rPr>
              <a:t>i</a:t>
            </a:r>
            <a:endParaRPr lang="en-US" altLang="en-US" sz="2400" i="1">
              <a:latin typeface="Arial" panose="020B0604020202020204" pitchFamily="34" charset="0"/>
            </a:endParaRPr>
          </a:p>
          <a:p>
            <a:r>
              <a:rPr lang="en-US" altLang="en-US" sz="2400" i="1">
                <a:latin typeface="Arial" panose="020B0604020202020204" pitchFamily="34" charset="0"/>
              </a:rPr>
              <a:t>s</a:t>
            </a:r>
            <a:r>
              <a:rPr lang="en-US" altLang="en-US" sz="2400" baseline="-25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	    </a:t>
            </a:r>
            <a:r>
              <a:rPr lang="en-US" altLang="en-US" sz="2400" i="1">
                <a:latin typeface="Arial" panose="020B0604020202020204" pitchFamily="34" charset="0"/>
              </a:rPr>
              <a:t>s</a:t>
            </a:r>
            <a:r>
              <a:rPr lang="en-US" altLang="en-US" sz="2400" baseline="-25000"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 	 	</a:t>
            </a:r>
            <a:r>
              <a:rPr lang="en-US" altLang="en-US" sz="2400" i="1">
                <a:latin typeface="Arial" panose="020B0604020202020204" pitchFamily="34" charset="0"/>
              </a:rPr>
              <a:t>s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		.  .  .	    </a:t>
            </a:r>
            <a:r>
              <a:rPr lang="en-US" altLang="en-US" sz="2400" i="1">
                <a:latin typeface="Arial" panose="020B0604020202020204" pitchFamily="34" charset="0"/>
              </a:rPr>
              <a:t>s</a:t>
            </a:r>
            <a:r>
              <a:rPr lang="en-US" altLang="en-US" sz="2400" i="1" baseline="-250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08910" name="Text Box 14">
            <a:extLst>
              <a:ext uri="{FF2B5EF4-FFF2-40B4-BE49-F238E27FC236}">
                <a16:creationId xmlns:a16="http://schemas.microsoft.com/office/drawing/2014/main" id="{C6ED1059-C9B3-A540-8131-FF79CACA2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Sequential time with one processor is 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Simple pipelining does not help</a:t>
            </a:r>
            <a:endParaRPr lang="en-US" altLang="en-US" sz="2400" i="1" baseline="-25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A3BB04F-38C9-E844-BFDA-AF401788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76F021E-2239-294D-B649-4A95BBE1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00F965-33AB-3C41-A1FB-50F0578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475CA26-5391-BE4A-B319-269EB652DEA5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CB44B4DF-7C81-6F48-B658-70F20AFF4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3200"/>
              <a:t>Improving the Performance with Pipelining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DD6DBB19-FBCA-9549-A0F4-85AE0BA7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88" name="Rectangle 4">
            <a:extLst>
              <a:ext uri="{FF2B5EF4-FFF2-40B4-BE49-F238E27FC236}">
                <a16:creationId xmlns:a16="http://schemas.microsoft.com/office/drawing/2014/main" id="{86C56D62-21B4-E148-A2FE-D29EE490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90" name="Text Box 6">
            <a:extLst>
              <a:ext uri="{FF2B5EF4-FFF2-40B4-BE49-F238E27FC236}">
                <a16:creationId xmlns:a16="http://schemas.microsoft.com/office/drawing/2014/main" id="{9493E6CB-4BFC-2F40-A76A-F9B21407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8763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8.5	  </a:t>
            </a:r>
            <a:r>
              <a:rPr lang="en-US" altLang="en-US">
                <a:latin typeface="Arial" panose="020B0604020202020204" pitchFamily="34" charset="0"/>
              </a:rPr>
              <a:t>High-throughput prefix computation using a pipelined function unit.</a:t>
            </a:r>
          </a:p>
        </p:txBody>
      </p:sp>
      <p:sp>
        <p:nvSpPr>
          <p:cNvPr id="272391" name="Rectangle 7">
            <a:extLst>
              <a:ext uri="{FF2B5EF4-FFF2-40B4-BE49-F238E27FC236}">
                <a16:creationId xmlns:a16="http://schemas.microsoft.com/office/drawing/2014/main" id="{87B927E3-B348-B145-A25F-66CD8077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97" name="Rectangle 13">
            <a:extLst>
              <a:ext uri="{FF2B5EF4-FFF2-40B4-BE49-F238E27FC236}">
                <a16:creationId xmlns:a16="http://schemas.microsoft.com/office/drawing/2014/main" id="{210BCE03-24C2-CD43-95C3-0718BF7B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99" name="Text Box 15">
            <a:extLst>
              <a:ext uri="{FF2B5EF4-FFF2-40B4-BE49-F238E27FC236}">
                <a16:creationId xmlns:a16="http://schemas.microsoft.com/office/drawing/2014/main" id="{39B5C7CC-811D-3D43-82CC-25575B3A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5867400" cy="10064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Ignoring pipelining overhead, it appears that we have achieved a speedup of 4 with 3 “processors.”</a:t>
            </a:r>
          </a:p>
          <a:p>
            <a:r>
              <a:rPr lang="en-US" altLang="en-US">
                <a:latin typeface="Arial" panose="020B0604020202020204" pitchFamily="34" charset="0"/>
              </a:rPr>
              <a:t>Can you explain this anomaly? (Problem 8.6a)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272403" name="Rectangle 19">
            <a:extLst>
              <a:ext uri="{FF2B5EF4-FFF2-40B4-BE49-F238E27FC236}">
                <a16:creationId xmlns:a16="http://schemas.microsoft.com/office/drawing/2014/main" id="{A9D71B9F-E07D-EE44-8E99-270F5C29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2402" name="Object 18">
            <a:extLst>
              <a:ext uri="{FF2B5EF4-FFF2-40B4-BE49-F238E27FC236}">
                <a16:creationId xmlns:a16="http://schemas.microsoft.com/office/drawing/2014/main" id="{F73F1082-B9C9-1E41-8CE7-A18D092DE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286000"/>
          <a:ext cx="891540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4" r:id="rId3" imgW="5359400" imgH="2006600" progId="MSDraw.Drawing.8.2">
                  <p:embed/>
                </p:oleObj>
              </mc:Choice>
              <mc:Fallback>
                <p:oleObj r:id="rId3" imgW="5359400" imgH="2006600" progId="MSDraw.Drawing.8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8915400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026298-0762-8D4C-88B7-BC2AE280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424D54B-743A-EB42-8A33-003E8E4F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32000E-5725-0147-BC53-040A99B4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CDC9006-40CB-3A47-95B5-865D8133BF6D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1A562F82-728D-2144-90E0-39E3B297D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600"/>
              <a:t>8.4  Parallel Prefix Networks</a:t>
            </a: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20907371-DB21-3543-82C1-45C0FFD1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638800"/>
            <a:ext cx="8778875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Fig. 8.6	  </a:t>
            </a:r>
            <a:r>
              <a:rPr lang="en-US" altLang="en-US">
                <a:latin typeface="Arial" panose="020B0604020202020204" pitchFamily="34" charset="0"/>
              </a:rPr>
              <a:t>Prefix sum network built of one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/2-input network and </a:t>
            </a:r>
            <a:r>
              <a:rPr lang="en-US" altLang="en-US" i="1">
                <a:latin typeface="Arial" panose="020B0604020202020204" pitchFamily="34" charset="0"/>
              </a:rPr>
              <a:t>n </a:t>
            </a:r>
            <a:r>
              <a:rPr lang="en-US" altLang="en-US">
                <a:latin typeface="Arial" panose="020B0604020202020204" pitchFamily="34" charset="0"/>
              </a:rPr>
              <a:t>– 1 adders. 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id="{57D0F613-28DD-DA4F-A7BB-E19A4435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09BFDD7D-2665-5547-BC9C-8899F7FE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929" name="Rectangle 9">
            <a:extLst>
              <a:ext uri="{FF2B5EF4-FFF2-40B4-BE49-F238E27FC236}">
                <a16:creationId xmlns:a16="http://schemas.microsoft.com/office/drawing/2014/main" id="{19E554C6-B076-374F-8C06-94FAA63C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9928" name="Object 8">
            <a:extLst>
              <a:ext uri="{FF2B5EF4-FFF2-40B4-BE49-F238E27FC236}">
                <a16:creationId xmlns:a16="http://schemas.microsoft.com/office/drawing/2014/main" id="{4B523DB1-426C-044D-AD5D-578742547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43000"/>
          <a:ext cx="5334000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2" r:id="rId3" imgW="2667000" imgH="2171700" progId="MSDraw.Drawing.8.2">
                  <p:embed/>
                </p:oleObj>
              </mc:Choice>
              <mc:Fallback>
                <p:oleObj r:id="rId3" imgW="2667000" imgH="21717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5334000" cy="432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30" name="Text Box 10">
            <a:extLst>
              <a:ext uri="{FF2B5EF4-FFF2-40B4-BE49-F238E27FC236}">
                <a16:creationId xmlns:a16="http://schemas.microsoft.com/office/drawing/2014/main" id="{C563EBDD-D53F-4546-991E-3056A514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95400"/>
            <a:ext cx="33162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/2) + 2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= 2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/2) +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= 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2 –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9931" name="Text Box 11">
            <a:extLst>
              <a:ext uri="{FF2B5EF4-FFF2-40B4-BE49-F238E27FC236}">
                <a16:creationId xmlns:a16="http://schemas.microsoft.com/office/drawing/2014/main" id="{B38A2E80-4A5F-DF47-A9D5-D098D4AF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733800"/>
            <a:ext cx="320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Brent-Kung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Parallel prefix network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(its delay is actually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2)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180509E-8E85-3643-86DA-7AC30DA6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3043140-9A40-484E-BFCC-8DD3ACD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52CBA22-D3C9-9A47-9124-54FB9E21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38A8783-A423-204F-924C-8D337C30D15C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187205DD-8E3F-9442-850F-2EFA90DA7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Example of Brent-Kung Parallel Prefix Network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D41BE66B-6ED9-164E-A47A-F19B82E1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7EE419EF-C4AB-FD43-9466-83C9BDB00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37" name="Text Box 5">
            <a:extLst>
              <a:ext uri="{FF2B5EF4-FFF2-40B4-BE49-F238E27FC236}">
                <a16:creationId xmlns:a16="http://schemas.microsoft.com/office/drawing/2014/main" id="{88582F77-FD13-DB43-9825-B8A8C06F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324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8.8	    </a:t>
            </a:r>
            <a:r>
              <a:rPr lang="en-US" altLang="en-US">
                <a:latin typeface="Arial" panose="020B0604020202020204" pitchFamily="34" charset="0"/>
              </a:rPr>
              <a:t>Brent–Kung parallel prefix graph for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= 16. </a:t>
            </a: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1BF17EC8-8AC9-2C40-A219-B0BE71D8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39" name="Rectangle 7">
            <a:extLst>
              <a:ext uri="{FF2B5EF4-FFF2-40B4-BE49-F238E27FC236}">
                <a16:creationId xmlns:a16="http://schemas.microsoft.com/office/drawing/2014/main" id="{9051F999-D216-2D42-AAD8-D14338A5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40" name="Rectangle 8">
            <a:extLst>
              <a:ext uri="{FF2B5EF4-FFF2-40B4-BE49-F238E27FC236}">
                <a16:creationId xmlns:a16="http://schemas.microsoft.com/office/drawing/2014/main" id="{16055F8D-12B1-F643-96C0-25F50F83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44" name="Rectangle 12">
            <a:extLst>
              <a:ext uri="{FF2B5EF4-FFF2-40B4-BE49-F238E27FC236}">
                <a16:creationId xmlns:a16="http://schemas.microsoft.com/office/drawing/2014/main" id="{355B1444-10D2-1446-B5AF-78C38AF7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4446" name="Rectangle 14">
            <a:extLst>
              <a:ext uri="{FF2B5EF4-FFF2-40B4-BE49-F238E27FC236}">
                <a16:creationId xmlns:a16="http://schemas.microsoft.com/office/drawing/2014/main" id="{D281A995-5D48-FD4A-9158-5F3A3AEB1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4445" name="Object 13">
            <a:extLst>
              <a:ext uri="{FF2B5EF4-FFF2-40B4-BE49-F238E27FC236}">
                <a16:creationId xmlns:a16="http://schemas.microsoft.com/office/drawing/2014/main" id="{24BEE818-7B65-0A4D-AC31-120714DD72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936625"/>
          <a:ext cx="510540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1" r:id="rId3" imgW="3632200" imgH="3276600" progId="MSDraw.Drawing.8.2">
                  <p:embed/>
                </p:oleObj>
              </mc:Choice>
              <mc:Fallback>
                <p:oleObj r:id="rId3" imgW="3632200" imgH="32766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36625"/>
                        <a:ext cx="5105400" cy="461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4448" name="Group 16">
            <a:extLst>
              <a:ext uri="{FF2B5EF4-FFF2-40B4-BE49-F238E27FC236}">
                <a16:creationId xmlns:a16="http://schemas.microsoft.com/office/drawing/2014/main" id="{5DDE4DFC-8881-414A-A131-D2F08986120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200400"/>
            <a:ext cx="7010400" cy="838200"/>
            <a:chOff x="144" y="2016"/>
            <a:chExt cx="4416" cy="528"/>
          </a:xfrm>
        </p:grpSpPr>
        <p:sp>
          <p:nvSpPr>
            <p:cNvPr id="274442" name="Text Box 10">
              <a:extLst>
                <a:ext uri="{FF2B5EF4-FFF2-40B4-BE49-F238E27FC236}">
                  <a16:creationId xmlns:a16="http://schemas.microsoft.com/office/drawing/2014/main" id="{97B3F24B-00C5-1C4C-A416-DB570DF3F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064"/>
              <a:ext cx="912" cy="44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One level of latency</a:t>
              </a:r>
            </a:p>
          </p:txBody>
        </p:sp>
        <p:sp>
          <p:nvSpPr>
            <p:cNvPr id="274447" name="Rectangle 15">
              <a:extLst>
                <a:ext uri="{FF2B5EF4-FFF2-40B4-BE49-F238E27FC236}">
                  <a16:creationId xmlns:a16="http://schemas.microsoft.com/office/drawing/2014/main" id="{B0C3DE6C-52FB-0E48-803C-231253C52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016"/>
              <a:ext cx="3408" cy="528"/>
            </a:xfrm>
            <a:prstGeom prst="rect">
              <a:avLst/>
            </a:prstGeom>
            <a:noFill/>
            <a:ln w="28575">
              <a:solidFill>
                <a:srgbClr val="249224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4449" name="Text Box 17">
            <a:extLst>
              <a:ext uri="{FF2B5EF4-FFF2-40B4-BE49-F238E27FC236}">
                <a16:creationId xmlns:a16="http://schemas.microsoft.com/office/drawing/2014/main" id="{5AF44D55-4632-E740-9083-F212FC536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219200"/>
            <a:ext cx="3221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Originally developed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Brent and Kung as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 of a VLSI-friendly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carry lookahead adder</a:t>
            </a:r>
          </a:p>
        </p:txBody>
      </p:sp>
      <p:sp>
        <p:nvSpPr>
          <p:cNvPr id="274450" name="Text Box 18">
            <a:extLst>
              <a:ext uri="{FF2B5EF4-FFF2-40B4-BE49-F238E27FC236}">
                <a16:creationId xmlns:a16="http://schemas.microsoft.com/office/drawing/2014/main" id="{EA688956-ED84-7E47-9C1F-F1422340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19600"/>
            <a:ext cx="33131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2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2</a:t>
            </a:r>
          </a:p>
          <a:p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0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2 –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F564066-226D-724D-9E8E-ED89F969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4904930-8330-6344-957B-78D53AAD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0FF1FFB-5659-8A48-AAE4-8460B9A5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64A89E1-C2A8-8D4E-B0FC-E306D0EE5438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18066090-6550-4B46-8796-E7AB368DC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200"/>
              <a:t>Another Divide-and-Conquer Design</a:t>
            </a:r>
          </a:p>
        </p:txBody>
      </p:sp>
      <p:sp>
        <p:nvSpPr>
          <p:cNvPr id="320515" name="Text Box 3">
            <a:extLst>
              <a:ext uri="{FF2B5EF4-FFF2-40B4-BE49-F238E27FC236}">
                <a16:creationId xmlns:a16="http://schemas.microsoft.com/office/drawing/2014/main" id="{AC9C651B-2C78-7747-894D-3A9E8B86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638800"/>
            <a:ext cx="8778875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Fig. 8.7	 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Prefix sum network built of two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/2-input networks and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/2 adders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528A6DED-2472-D948-8991-94061ADE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24A3D270-5B00-894D-B042-3369811B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CCEB613A-151C-C746-AA89-9F2FDD53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0" name="Text Box 8">
            <a:extLst>
              <a:ext uri="{FF2B5EF4-FFF2-40B4-BE49-F238E27FC236}">
                <a16:creationId xmlns:a16="http://schemas.microsoft.com/office/drawing/2014/main" id="{AF4B7865-9CA3-9D41-AE26-A3F63B6E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95400"/>
            <a:ext cx="323215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/2) + 1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=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/2) +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/2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=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/2)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0521" name="Text Box 9">
            <a:extLst>
              <a:ext uri="{FF2B5EF4-FFF2-40B4-BE49-F238E27FC236}">
                <a16:creationId xmlns:a16="http://schemas.microsoft.com/office/drawing/2014/main" id="{F6C7F6EA-3264-7D4D-85F7-FC972FF6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33210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Ladner-Fisher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Parallel prefix network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(its delay is optimal,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has fan-out issues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implemented directly)</a:t>
            </a:r>
          </a:p>
        </p:txBody>
      </p:sp>
      <p:sp>
        <p:nvSpPr>
          <p:cNvPr id="320523" name="Rectangle 11">
            <a:extLst>
              <a:ext uri="{FF2B5EF4-FFF2-40B4-BE49-F238E27FC236}">
                <a16:creationId xmlns:a16="http://schemas.microsoft.com/office/drawing/2014/main" id="{53E1BEF7-9B83-FB40-BEDD-C94259EA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0522" name="Object 10">
            <a:extLst>
              <a:ext uri="{FF2B5EF4-FFF2-40B4-BE49-F238E27FC236}">
                <a16:creationId xmlns:a16="http://schemas.microsoft.com/office/drawing/2014/main" id="{594C94A9-FD22-4E41-8484-26CF34196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447800"/>
          <a:ext cx="5257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5" r:id="rId3" imgW="2349500" imgH="1651000" progId="MSDraw.Drawing.8.2">
                  <p:embed/>
                </p:oleObj>
              </mc:Choice>
              <mc:Fallback>
                <p:oleObj r:id="rId3" imgW="2349500" imgH="16510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52578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4" name="Text Box 12">
            <a:extLst>
              <a:ext uri="{FF2B5EF4-FFF2-40B4-BE49-F238E27FC236}">
                <a16:creationId xmlns:a16="http://schemas.microsoft.com/office/drawing/2014/main" id="{848F8E08-5FD4-D847-B796-3DE311358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96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Ladner-Fischer construction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D344722-6D7F-4347-B302-B985ED16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A55C239-8178-B243-8B7B-2D1979BA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F32DB0-E59D-2041-A047-F46BDD4D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84F0449-34F2-9C47-AD0D-B6FF2B000E0F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7FFBE893-B157-DA43-94F6-01A5B229B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Example of Kogge-Stone Parallel Prefix Network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CF02F432-F84C-A64A-8B50-ECDC5970D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097D04C7-BDCD-474A-AE4B-1AC0EF94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1" name="Text Box 5">
            <a:extLst>
              <a:ext uri="{FF2B5EF4-FFF2-40B4-BE49-F238E27FC236}">
                <a16:creationId xmlns:a16="http://schemas.microsoft.com/office/drawing/2014/main" id="{D3FDBF6E-ED96-1F4D-B6D4-EB0AC783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477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8.9	    </a:t>
            </a:r>
            <a:r>
              <a:rPr lang="en-US" altLang="en-US">
                <a:latin typeface="Arial" panose="020B0604020202020204" pitchFamily="34" charset="0"/>
              </a:rPr>
              <a:t>Kogge-Stone parallel prefix graph for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= 16. </a:t>
            </a:r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8592F2AD-E9E7-0E42-95A3-D63BCD00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3" name="Rectangle 7">
            <a:extLst>
              <a:ext uri="{FF2B5EF4-FFF2-40B4-BE49-F238E27FC236}">
                <a16:creationId xmlns:a16="http://schemas.microsoft.com/office/drawing/2014/main" id="{7F619B06-381C-FB49-AD3D-19B199D05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4" name="Rectangle 8">
            <a:extLst>
              <a:ext uri="{FF2B5EF4-FFF2-40B4-BE49-F238E27FC236}">
                <a16:creationId xmlns:a16="http://schemas.microsoft.com/office/drawing/2014/main" id="{C46CE753-6340-954E-88B6-3D5C82D6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5" name="Rectangle 9">
            <a:extLst>
              <a:ext uri="{FF2B5EF4-FFF2-40B4-BE49-F238E27FC236}">
                <a16:creationId xmlns:a16="http://schemas.microsoft.com/office/drawing/2014/main" id="{FD399BF1-57B0-234B-AD65-4553A99F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46" name="Rectangle 10">
            <a:extLst>
              <a:ext uri="{FF2B5EF4-FFF2-40B4-BE49-F238E27FC236}">
                <a16:creationId xmlns:a16="http://schemas.microsoft.com/office/drawing/2014/main" id="{6327857B-0F81-D843-BFEB-7FA92D08B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553" name="Rectangle 17">
            <a:extLst>
              <a:ext uri="{FF2B5EF4-FFF2-40B4-BE49-F238E27FC236}">
                <a16:creationId xmlns:a16="http://schemas.microsoft.com/office/drawing/2014/main" id="{099998CE-9E73-E74D-81C2-41B4CE39A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1552" name="Object 16">
            <a:extLst>
              <a:ext uri="{FF2B5EF4-FFF2-40B4-BE49-F238E27FC236}">
                <a16:creationId xmlns:a16="http://schemas.microsoft.com/office/drawing/2014/main" id="{9E4C63B5-CCF4-4544-9369-AA3A1EAF13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90600"/>
          <a:ext cx="533400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6" r:id="rId3" imgW="3657600" imgH="3213100" progId="MSDraw.Drawing.8.2">
                  <p:embed/>
                </p:oleObj>
              </mc:Choice>
              <mc:Fallback>
                <p:oleObj r:id="rId3" imgW="3657600" imgH="32131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5334000" cy="461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54" name="Text Box 18">
            <a:extLst>
              <a:ext uri="{FF2B5EF4-FFF2-40B4-BE49-F238E27FC236}">
                <a16:creationId xmlns:a16="http://schemas.microsoft.com/office/drawing/2014/main" id="{CFD02C53-901E-144F-BC0C-B5A9EBBB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95400"/>
            <a:ext cx="3694113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	=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+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(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+ .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+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/2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=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log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altLang="en-US" sz="24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</a:t>
            </a:r>
          </a:p>
        </p:txBody>
      </p:sp>
      <p:sp>
        <p:nvSpPr>
          <p:cNvPr id="321555" name="Text Box 19">
            <a:extLst>
              <a:ext uri="{FF2B5EF4-FFF2-40B4-BE49-F238E27FC236}">
                <a16:creationId xmlns:a16="http://schemas.microsoft.com/office/drawing/2014/main" id="{34C9C99E-8A67-A046-952D-85C063CE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29000"/>
            <a:ext cx="26590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Optimal in delay,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too complex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number of cells </a:t>
            </a:r>
          </a:p>
          <a:p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wiring pattern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F5003F0-ADDB-CC4E-B453-8228F7F8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170593E-ECD1-3B4B-9225-02A16371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360F1A-560B-554C-9F36-1FC00EE3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317954C-B180-C340-919E-4E379DEF0D54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74BF5906-D253-7549-8198-2149BC658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 sz="2800"/>
              <a:t>Comparison and Hybrid Parallel Prefix Networks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B63F44F1-5D9C-0E47-B0F0-344E93F0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4" name="Rectangle 4">
            <a:extLst>
              <a:ext uri="{FF2B5EF4-FFF2-40B4-BE49-F238E27FC236}">
                <a16:creationId xmlns:a16="http://schemas.microsoft.com/office/drawing/2014/main" id="{AF4F3BBD-AC36-1840-A631-6C494521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6" name="Rectangle 6">
            <a:extLst>
              <a:ext uri="{FF2B5EF4-FFF2-40B4-BE49-F238E27FC236}">
                <a16:creationId xmlns:a16="http://schemas.microsoft.com/office/drawing/2014/main" id="{6AE5B33A-22D9-1441-80D3-1FF3A2E6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7" name="Rectangle 7">
            <a:extLst>
              <a:ext uri="{FF2B5EF4-FFF2-40B4-BE49-F238E27FC236}">
                <a16:creationId xmlns:a16="http://schemas.microsoft.com/office/drawing/2014/main" id="{39367AE7-C3AF-1B46-97BD-9D35100FE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8" name="Rectangle 8">
            <a:extLst>
              <a:ext uri="{FF2B5EF4-FFF2-40B4-BE49-F238E27FC236}">
                <a16:creationId xmlns:a16="http://schemas.microsoft.com/office/drawing/2014/main" id="{6AF52809-F2D7-FE4E-A353-E87538EC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69" name="Rectangle 9">
            <a:extLst>
              <a:ext uri="{FF2B5EF4-FFF2-40B4-BE49-F238E27FC236}">
                <a16:creationId xmlns:a16="http://schemas.microsoft.com/office/drawing/2014/main" id="{B3B33557-DEDD-7A47-9012-6CD9EAB1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0" name="Rectangle 10">
            <a:extLst>
              <a:ext uri="{FF2B5EF4-FFF2-40B4-BE49-F238E27FC236}">
                <a16:creationId xmlns:a16="http://schemas.microsoft.com/office/drawing/2014/main" id="{1A311EBF-7C53-6545-AF88-AECCBBC8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1" name="Rectangle 11">
            <a:extLst>
              <a:ext uri="{FF2B5EF4-FFF2-40B4-BE49-F238E27FC236}">
                <a16:creationId xmlns:a16="http://schemas.microsoft.com/office/drawing/2014/main" id="{C214A296-A9A4-4749-84EB-7EB7E53B7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2572" name="Object 12">
            <a:extLst>
              <a:ext uri="{FF2B5EF4-FFF2-40B4-BE49-F238E27FC236}">
                <a16:creationId xmlns:a16="http://schemas.microsoft.com/office/drawing/2014/main" id="{907D67D3-E94C-0747-8CFD-B2A8842FE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838200"/>
          <a:ext cx="2286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5" r:id="rId3" imgW="3657600" imgH="3213100" progId="MSDraw.Drawing.8.2">
                  <p:embed/>
                </p:oleObj>
              </mc:Choice>
              <mc:Fallback>
                <p:oleObj r:id="rId3" imgW="3657600" imgH="32131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838200"/>
                        <a:ext cx="22860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75" name="Object 15">
            <a:extLst>
              <a:ext uri="{FF2B5EF4-FFF2-40B4-BE49-F238E27FC236}">
                <a16:creationId xmlns:a16="http://schemas.microsoft.com/office/drawing/2014/main" id="{5CDB6FBE-B553-5A4E-B580-E932C490A25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28600" y="838200"/>
          <a:ext cx="2209800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6" r:id="rId5" imgW="3632200" imgH="3276600" progId="MSDraw.Drawing.8.2">
                  <p:embed/>
                </p:oleObj>
              </mc:Choice>
              <mc:Fallback>
                <p:oleObj r:id="rId5" imgW="3632200" imgH="32766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2209800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2584" name="Group 24">
            <a:extLst>
              <a:ext uri="{FF2B5EF4-FFF2-40B4-BE49-F238E27FC236}">
                <a16:creationId xmlns:a16="http://schemas.microsoft.com/office/drawing/2014/main" id="{6445643F-C2C7-264D-930F-5EFCCBF4356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667000"/>
            <a:ext cx="7239000" cy="3603625"/>
            <a:chOff x="192" y="1680"/>
            <a:chExt cx="4560" cy="2270"/>
          </a:xfrm>
        </p:grpSpPr>
        <p:sp>
          <p:nvSpPr>
            <p:cNvPr id="322565" name="Text Box 5">
              <a:extLst>
                <a:ext uri="{FF2B5EF4-FFF2-40B4-BE49-F238E27FC236}">
                  <a16:creationId xmlns:a16="http://schemas.microsoft.com/office/drawing/2014/main" id="{F4F40EAE-432B-484C-AAD2-29D8AD7C5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56"/>
              <a:ext cx="1248" cy="92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8.10 A hybrid Brent–Kung / Kogge–Stone parallel prefix graph for </a:t>
              </a:r>
              <a: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= 16.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322577" name="Object 17">
              <a:extLst>
                <a:ext uri="{FF2B5EF4-FFF2-40B4-BE49-F238E27FC236}">
                  <a16:creationId xmlns:a16="http://schemas.microsoft.com/office/drawing/2014/main" id="{32E7D8BF-9CF2-4E4C-8E82-7C0FC1D3F9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1680"/>
            <a:ext cx="3216" cy="2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587" r:id="rId7" imgW="4292600" imgH="3022600" progId="MSDraw.Drawing.8.2">
                    <p:embed/>
                  </p:oleObj>
                </mc:Choice>
                <mc:Fallback>
                  <p:oleObj r:id="rId7" imgW="4292600" imgH="3022600" progId="MSDraw.Drawing.8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680"/>
                          <a:ext cx="3216" cy="2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2579" name="Text Box 19">
            <a:extLst>
              <a:ext uri="{FF2B5EF4-FFF2-40B4-BE49-F238E27FC236}">
                <a16:creationId xmlns:a16="http://schemas.microsoft.com/office/drawing/2014/main" id="{BAF678AF-DE9F-5648-886F-D88050A39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43000"/>
            <a:ext cx="145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Brent/Kung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6 levels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26 cells</a:t>
            </a:r>
          </a:p>
        </p:txBody>
      </p:sp>
      <p:sp>
        <p:nvSpPr>
          <p:cNvPr id="322580" name="Text Box 20">
            <a:extLst>
              <a:ext uri="{FF2B5EF4-FFF2-40B4-BE49-F238E27FC236}">
                <a16:creationId xmlns:a16="http://schemas.microsoft.com/office/drawing/2014/main" id="{B20FD1B0-4C7A-2443-8BD4-50EBAAF4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43000"/>
            <a:ext cx="1652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Kogge/Stone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4 levels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49 cells</a:t>
            </a:r>
          </a:p>
        </p:txBody>
      </p:sp>
      <p:sp>
        <p:nvSpPr>
          <p:cNvPr id="322583" name="Text Box 23">
            <a:extLst>
              <a:ext uri="{FF2B5EF4-FFF2-40B4-BE49-F238E27FC236}">
                <a16:creationId xmlns:a16="http://schemas.microsoft.com/office/drawing/2014/main" id="{EB974D7D-D6B1-1A43-AE93-6DB6C6AF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724400"/>
            <a:ext cx="1597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Han/Carlson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5 levels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32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8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5883CF4-254D-714F-B90F-C893AFD0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3708D07-3AD7-524C-892C-883FD54B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6662DC-025F-6F4D-8E63-93EA4998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3200F81-3E42-5E48-B73F-DF1141D5D8CF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4F79DB26-522D-3448-B2D9-8CCA3FEB0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Linear-Cost, Optimal Ladner-Fischer Networks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DC3A2C11-710F-E04E-84CC-249A7B7E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2" name="Rectangle 4">
            <a:extLst>
              <a:ext uri="{FF2B5EF4-FFF2-40B4-BE49-F238E27FC236}">
                <a16:creationId xmlns:a16="http://schemas.microsoft.com/office/drawing/2014/main" id="{8D23B4AC-2CCE-0F45-8B35-AB47B6ADA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4" name="Rectangle 6">
            <a:extLst>
              <a:ext uri="{FF2B5EF4-FFF2-40B4-BE49-F238E27FC236}">
                <a16:creationId xmlns:a16="http://schemas.microsoft.com/office/drawing/2014/main" id="{91AF9204-1AC9-8342-8AED-C84D8317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5" name="Rectangle 7">
            <a:extLst>
              <a:ext uri="{FF2B5EF4-FFF2-40B4-BE49-F238E27FC236}">
                <a16:creationId xmlns:a16="http://schemas.microsoft.com/office/drawing/2014/main" id="{739C53EC-6F87-6746-A9D0-F249E09DC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6" name="Rectangle 8">
            <a:extLst>
              <a:ext uri="{FF2B5EF4-FFF2-40B4-BE49-F238E27FC236}">
                <a16:creationId xmlns:a16="http://schemas.microsoft.com/office/drawing/2014/main" id="{001E727C-5E95-1A4D-B599-16E5167F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7" name="Rectangle 9">
            <a:extLst>
              <a:ext uri="{FF2B5EF4-FFF2-40B4-BE49-F238E27FC236}">
                <a16:creationId xmlns:a16="http://schemas.microsoft.com/office/drawing/2014/main" id="{33BDAA53-4632-A940-8633-75D62DDD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8" name="Rectangle 10">
            <a:extLst>
              <a:ext uri="{FF2B5EF4-FFF2-40B4-BE49-F238E27FC236}">
                <a16:creationId xmlns:a16="http://schemas.microsoft.com/office/drawing/2014/main" id="{627EC72A-B22C-E14F-BD77-70777949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19" name="Rectangle 11">
            <a:extLst>
              <a:ext uri="{FF2B5EF4-FFF2-40B4-BE49-F238E27FC236}">
                <a16:creationId xmlns:a16="http://schemas.microsoft.com/office/drawing/2014/main" id="{58EA60FC-B142-544A-8C81-EF558804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626" name="Text Box 18">
            <a:extLst>
              <a:ext uri="{FF2B5EF4-FFF2-40B4-BE49-F238E27FC236}">
                <a16:creationId xmlns:a16="http://schemas.microsoft.com/office/drawing/2014/main" id="{0108DC54-7350-4249-A8AA-A3D1BD9F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10200"/>
            <a:ext cx="5638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Recursive construction of the fastest possible parallel prefix network (type-0) </a:t>
            </a:r>
          </a:p>
        </p:txBody>
      </p:sp>
      <p:sp>
        <p:nvSpPr>
          <p:cNvPr id="324628" name="Rectangle 20">
            <a:extLst>
              <a:ext uri="{FF2B5EF4-FFF2-40B4-BE49-F238E27FC236}">
                <a16:creationId xmlns:a16="http://schemas.microsoft.com/office/drawing/2014/main" id="{D3C8BF0C-5F32-E642-AA27-679A1B521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4627" name="Object 19">
            <a:extLst>
              <a:ext uri="{FF2B5EF4-FFF2-40B4-BE49-F238E27FC236}">
                <a16:creationId xmlns:a16="http://schemas.microsoft.com/office/drawing/2014/main" id="{52AABFAC-5599-BD43-8750-4F38484F4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286000"/>
          <a:ext cx="57912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2" r:id="rId3" imgW="3733800" imgH="1930400" progId="MSDraw.Drawing.8.2">
                  <p:embed/>
                </p:oleObj>
              </mc:Choice>
              <mc:Fallback>
                <p:oleObj r:id="rId3" imgW="3733800" imgH="1930400" progId="MSDraw.Drawing.8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86000"/>
                        <a:ext cx="5791200" cy="310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29" name="Text Box 21">
            <a:extLst>
              <a:ext uri="{FF2B5EF4-FFF2-40B4-BE49-F238E27FC236}">
                <a16:creationId xmlns:a16="http://schemas.microsoft.com/office/drawing/2014/main" id="{5CD2407D-2EB4-AE43-B5B5-96D7D77FC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Define a type-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 parallel prefix network as one that: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Produces the leftmost output in optimal log</a:t>
            </a:r>
            <a:r>
              <a:rPr lang="en-US" altLang="en-US" sz="2400" baseline="-25000">
                <a:latin typeface="Arial" panose="020B0604020202020204" pitchFamily="34" charset="0"/>
              </a:rPr>
              <a:t>2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time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Yields all other outputs with at most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 additional delay</a:t>
            </a:r>
          </a:p>
        </p:txBody>
      </p:sp>
      <p:sp>
        <p:nvSpPr>
          <p:cNvPr id="324630" name="Text Box 22">
            <a:extLst>
              <a:ext uri="{FF2B5EF4-FFF2-40B4-BE49-F238E27FC236}">
                <a16:creationId xmlns:a16="http://schemas.microsoft.com/office/drawing/2014/main" id="{3D7FADB2-B48D-F640-B69D-B6F292EC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2895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We are interested in building a type-0 overall network, but can use type-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networks (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&gt; 0) as component parts</a:t>
            </a:r>
          </a:p>
        </p:txBody>
      </p:sp>
      <p:sp>
        <p:nvSpPr>
          <p:cNvPr id="324631" name="Text Box 23">
            <a:extLst>
              <a:ext uri="{FF2B5EF4-FFF2-40B4-BE49-F238E27FC236}">
                <a16:creationId xmlns:a16="http://schemas.microsoft.com/office/drawing/2014/main" id="{D5C7226D-D671-8B43-8F52-5C322487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Note that even the Brent-Kung network produces the leftmost output in optimal time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0099FE-90F5-0840-AD4F-C760AE14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42F517-CDBB-D146-88FF-C3D9C415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5FA32A-0586-C04F-9FBD-CF563ADA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630CADE-33B6-0042-8CA7-85E6541C98B5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8C0126D5-5CA5-0B4A-8E90-65C15C2C5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altLang="en-US" sz="3200"/>
              <a:t>8.5  The Discrete Fourier Transform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4A8F7753-1A36-E548-8FEA-019D98938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959" name="Text Box 15">
            <a:extLst>
              <a:ext uri="{FF2B5EF4-FFF2-40B4-BE49-F238E27FC236}">
                <a16:creationId xmlns:a16="http://schemas.microsoft.com/office/drawing/2014/main" id="{AFBC7D30-6C29-E64A-B597-755B208B5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332788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DFT yields output sequence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based on input sequence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(0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</a:t>
            </a: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en-US">
                <a:latin typeface="Arial" panose="020B0604020202020204" pitchFamily="34" charset="0"/>
              </a:rPr>
              <a:t>       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 =  </a:t>
            </a:r>
            <a:r>
              <a:rPr lang="en-US" altLang="en-US" sz="2800">
                <a:latin typeface="Arial" panose="020B0604020202020204" pitchFamily="34" charset="0"/>
              </a:rPr>
              <a:t>∑</a:t>
            </a:r>
            <a:r>
              <a:rPr lang="en-US" altLang="en-US" i="1" baseline="-50000">
                <a:latin typeface="Arial" panose="020B0604020202020204" pitchFamily="34" charset="0"/>
              </a:rPr>
              <a:t>j</a:t>
            </a:r>
            <a:r>
              <a:rPr lang="en-US" altLang="en-US" baseline="-50000">
                <a:latin typeface="Arial" panose="020B0604020202020204" pitchFamily="34" charset="0"/>
              </a:rPr>
              <a:t>=0</a:t>
            </a:r>
            <a:r>
              <a:rPr lang="en-US" altLang="en-US" sz="1000" baseline="-50000">
                <a:latin typeface="Arial" panose="020B0604020202020204" pitchFamily="34" charset="0"/>
              </a:rPr>
              <a:t> </a:t>
            </a:r>
            <a:r>
              <a:rPr lang="en-US" altLang="en-US" baseline="-50000">
                <a:latin typeface="Arial" panose="020B0604020202020204" pitchFamily="34" charset="0"/>
              </a:rPr>
              <a:t>to</a:t>
            </a:r>
            <a:r>
              <a:rPr lang="en-US" altLang="en-US" sz="1000" baseline="-50000">
                <a:latin typeface="Arial" panose="020B0604020202020204" pitchFamily="34" charset="0"/>
              </a:rPr>
              <a:t> </a:t>
            </a:r>
            <a:r>
              <a:rPr lang="en-US" altLang="en-US" i="1" baseline="-50000">
                <a:latin typeface="Arial" panose="020B0604020202020204" pitchFamily="34" charset="0"/>
              </a:rPr>
              <a:t>n</a:t>
            </a:r>
            <a:r>
              <a:rPr lang="en-US" altLang="en-US" baseline="-50000">
                <a:latin typeface="Arial" panose="020B0604020202020204" pitchFamily="34" charset="0"/>
              </a:rPr>
              <a:t>–1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Arial" panose="020B0604020202020204" pitchFamily="34" charset="0"/>
              </a:rPr>
              <a:t>ij</a:t>
            </a:r>
            <a:r>
              <a:rPr lang="en-US" altLang="en-US" i="1">
                <a:latin typeface="Arial" panose="020B0604020202020204" pitchFamily="34" charset="0"/>
              </a:rPr>
              <a:t> x</a:t>
            </a:r>
            <a:r>
              <a:rPr lang="en-US" altLang="en-US" i="1" baseline="-25000">
                <a:latin typeface="Arial" panose="020B0604020202020204" pitchFamily="34" charset="0"/>
              </a:rPr>
              <a:t>j                       </a:t>
            </a:r>
            <a:r>
              <a:rPr lang="en-US" altLang="en-US">
                <a:latin typeface="Arial" panose="020B0604020202020204" pitchFamily="34" charset="0"/>
              </a:rPr>
              <a:t>O(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)-time naïve algorithm</a:t>
            </a:r>
          </a:p>
          <a:p>
            <a:r>
              <a:rPr lang="en-US" altLang="en-US">
                <a:latin typeface="Arial" panose="020B0604020202020204" pitchFamily="34" charset="0"/>
              </a:rPr>
              <a:t>where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is the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th primitive root of unity;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= 1,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≠ 1 (1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&lt;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Examples: 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baseline="-25000">
                <a:latin typeface="Arial" panose="020B0604020202020204" pitchFamily="34" charset="0"/>
              </a:rPr>
              <a:t>4</a:t>
            </a:r>
            <a:r>
              <a:rPr lang="en-US" altLang="en-US">
                <a:latin typeface="Arial" panose="020B0604020202020204" pitchFamily="34" charset="0"/>
              </a:rPr>
              <a:t> is the imaginary number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and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baseline="-25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 = (</a:t>
            </a:r>
            <a:r>
              <a:rPr lang="en-US" altLang="en-US">
                <a:latin typeface="Symbol" pitchFamily="2" charset="2"/>
              </a:rPr>
              <a:t>-</a:t>
            </a:r>
            <a:r>
              <a:rPr lang="en-US" altLang="en-US">
                <a:latin typeface="Arial" panose="020B0604020202020204" pitchFamily="34" charset="0"/>
              </a:rPr>
              <a:t>1 +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 sz="10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</a:t>
            </a:r>
            <a:r>
              <a:rPr lang="en-US" altLang="en-US">
                <a:latin typeface="Arial" panose="020B0604020202020204" pitchFamily="34" charset="0"/>
              </a:rPr>
              <a:t>3)/2 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The inverse DFT is almost exactly the same computation:</a:t>
            </a: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en-US">
                <a:latin typeface="Arial" panose="020B0604020202020204" pitchFamily="34" charset="0"/>
              </a:rPr>
              <a:t>       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 = (1/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</a:t>
            </a:r>
            <a:r>
              <a:rPr lang="en-US" altLang="en-US" sz="2800">
                <a:latin typeface="Arial" panose="020B0604020202020204" pitchFamily="34" charset="0"/>
              </a:rPr>
              <a:t>∑</a:t>
            </a:r>
            <a:r>
              <a:rPr lang="en-US" altLang="en-US" i="1" baseline="-50000">
                <a:latin typeface="Arial" panose="020B0604020202020204" pitchFamily="34" charset="0"/>
              </a:rPr>
              <a:t>j</a:t>
            </a:r>
            <a:r>
              <a:rPr lang="en-US" altLang="en-US" baseline="-50000">
                <a:latin typeface="Arial" panose="020B0604020202020204" pitchFamily="34" charset="0"/>
              </a:rPr>
              <a:t>=0</a:t>
            </a:r>
            <a:r>
              <a:rPr lang="en-US" altLang="en-US" sz="1000" baseline="-50000">
                <a:latin typeface="Arial" panose="020B0604020202020204" pitchFamily="34" charset="0"/>
              </a:rPr>
              <a:t> </a:t>
            </a:r>
            <a:r>
              <a:rPr lang="en-US" altLang="en-US" baseline="-50000">
                <a:latin typeface="Arial" panose="020B0604020202020204" pitchFamily="34" charset="0"/>
              </a:rPr>
              <a:t>to</a:t>
            </a:r>
            <a:r>
              <a:rPr lang="en-US" altLang="en-US" sz="1000" baseline="-50000">
                <a:latin typeface="Arial" panose="020B0604020202020204" pitchFamily="34" charset="0"/>
              </a:rPr>
              <a:t> </a:t>
            </a:r>
            <a:r>
              <a:rPr lang="en-US" altLang="en-US" i="1" baseline="-50000">
                <a:latin typeface="Arial" panose="020B0604020202020204" pitchFamily="34" charset="0"/>
              </a:rPr>
              <a:t>n</a:t>
            </a:r>
            <a:r>
              <a:rPr lang="en-US" altLang="en-US" baseline="-50000">
                <a:latin typeface="Arial" panose="020B0604020202020204" pitchFamily="34" charset="0"/>
              </a:rPr>
              <a:t>–1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Symbol" pitchFamily="2" charset="2"/>
              </a:rPr>
              <a:t>-</a:t>
            </a:r>
            <a:r>
              <a:rPr lang="en-US" altLang="en-US" i="1" baseline="30000">
                <a:latin typeface="Arial" panose="020B0604020202020204" pitchFamily="34" charset="0"/>
              </a:rPr>
              <a:t>ij</a:t>
            </a:r>
            <a:r>
              <a:rPr lang="en-US" altLang="en-US" i="1">
                <a:latin typeface="Arial" panose="020B0604020202020204" pitchFamily="34" charset="0"/>
              </a:rPr>
              <a:t> y</a:t>
            </a:r>
            <a:r>
              <a:rPr lang="en-US" altLang="en-US" i="1" baseline="-25000">
                <a:latin typeface="Arial" panose="020B0604020202020204" pitchFamily="34" charset="0"/>
              </a:rPr>
              <a:t>j     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b="1">
                <a:solidFill>
                  <a:srgbClr val="E40000"/>
                </a:solidFill>
                <a:latin typeface="Arial" panose="020B0604020202020204" pitchFamily="34" charset="0"/>
              </a:rPr>
              <a:t>Fast Fourier Transform (FFT): </a:t>
            </a:r>
          </a:p>
          <a:p>
            <a:r>
              <a:rPr lang="en-US" altLang="en-US">
                <a:latin typeface="Arial" panose="020B0604020202020204" pitchFamily="34" charset="0"/>
              </a:rPr>
              <a:t>O(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)-time DFT algorithm that derives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 from half-length sequences </a:t>
            </a:r>
          </a:p>
          <a:p>
            <a:r>
              <a:rPr lang="en-US" altLang="en-US" i="1">
                <a:latin typeface="Arial" panose="020B0604020202020204" pitchFamily="34" charset="0"/>
              </a:rPr>
              <a:t>u</a:t>
            </a:r>
            <a:r>
              <a:rPr lang="en-US" altLang="en-US">
                <a:latin typeface="Arial" panose="020B0604020202020204" pitchFamily="34" charset="0"/>
              </a:rPr>
              <a:t> and </a:t>
            </a:r>
            <a:r>
              <a:rPr lang="en-US" altLang="en-US" i="1">
                <a:latin typeface="Arial" panose="020B0604020202020204" pitchFamily="34" charset="0"/>
              </a:rPr>
              <a:t>v</a:t>
            </a:r>
            <a:r>
              <a:rPr lang="en-US" altLang="en-US">
                <a:latin typeface="Arial" panose="020B0604020202020204" pitchFamily="34" charset="0"/>
              </a:rPr>
              <a:t> that are DFTs of even- and odd-indexed inputs, respectively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        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	=  </a:t>
            </a:r>
            <a:r>
              <a:rPr lang="en-US" altLang="en-US" i="1">
                <a:latin typeface="Arial" panose="020B0604020202020204" pitchFamily="34" charset="0"/>
              </a:rPr>
              <a:t>u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Arial" panose="020B0604020202020204" pitchFamily="34" charset="0"/>
              </a:rPr>
              <a:t>i</a:t>
            </a:r>
            <a:r>
              <a:rPr lang="en-US" altLang="en-US" i="1">
                <a:latin typeface="Arial" panose="020B0604020202020204" pitchFamily="34" charset="0"/>
              </a:rPr>
              <a:t> v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	(0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/2)</a:t>
            </a:r>
          </a:p>
          <a:p>
            <a:r>
              <a:rPr lang="en-US" altLang="en-US" i="1">
                <a:latin typeface="Arial" panose="020B0604020202020204" pitchFamily="34" charset="0"/>
              </a:rPr>
              <a:t>     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+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baseline="-25000">
                <a:latin typeface="Arial" panose="020B0604020202020204" pitchFamily="34" charset="0"/>
              </a:rPr>
              <a:t>/2</a:t>
            </a:r>
            <a:r>
              <a:rPr lang="en-US" altLang="en-US">
                <a:latin typeface="Arial" panose="020B0604020202020204" pitchFamily="34" charset="0"/>
              </a:rPr>
              <a:t> 	=  </a:t>
            </a:r>
            <a:r>
              <a:rPr lang="en-US" altLang="en-US" i="1">
                <a:latin typeface="Arial" panose="020B0604020202020204" pitchFamily="34" charset="0"/>
              </a:rPr>
              <a:t>u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Arial" panose="020B0604020202020204" pitchFamily="34" charset="0"/>
              </a:rPr>
              <a:t>i</a:t>
            </a:r>
            <a:r>
              <a:rPr lang="en-US" altLang="en-US" baseline="30000">
                <a:latin typeface="Arial" panose="020B0604020202020204" pitchFamily="34" charset="0"/>
              </a:rPr>
              <a:t>+</a:t>
            </a:r>
            <a:r>
              <a:rPr lang="en-US" altLang="en-US" i="1" baseline="30000">
                <a:latin typeface="Arial" panose="020B0604020202020204" pitchFamily="34" charset="0"/>
              </a:rPr>
              <a:t>n</a:t>
            </a:r>
            <a:r>
              <a:rPr lang="en-US" altLang="en-US" baseline="30000">
                <a:latin typeface="Arial" panose="020B0604020202020204" pitchFamily="34" charset="0"/>
              </a:rPr>
              <a:t>/2</a:t>
            </a:r>
            <a:r>
              <a:rPr lang="en-US" altLang="en-US" i="1">
                <a:latin typeface="Arial" panose="020B0604020202020204" pitchFamily="34" charset="0"/>
              </a:rPr>
              <a:t> v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210960" name="Text Box 16">
            <a:extLst>
              <a:ext uri="{FF2B5EF4-FFF2-40B4-BE49-F238E27FC236}">
                <a16:creationId xmlns:a16="http://schemas.microsoft.com/office/drawing/2014/main" id="{9A238B69-7087-BD40-9E73-2519F22AA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00"/>
            <a:ext cx="5334000" cy="7016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= 2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/2) +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	sequentially</a:t>
            </a:r>
          </a:p>
          <a:p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 = 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/2) + 1 =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	in parallel</a:t>
            </a:r>
            <a:endParaRPr lang="en-US" altLang="en-US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E735349-E203-A74D-AFB3-8477C391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D8B285-67B3-5F45-B330-5A3C2689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5DD1F8-547B-D941-A3EA-5A8C0B2F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E1A69C5-4616-E14F-803F-75B02DCCCDD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2AA8C9C6-BDED-7146-8285-CB04CEF9D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05200" cy="838200"/>
          </a:xfrm>
        </p:spPr>
        <p:txBody>
          <a:bodyPr/>
          <a:lstStyle/>
          <a:p>
            <a:r>
              <a:rPr lang="en-US" altLang="en-US" sz="3200"/>
              <a:t>5.2  Data </a:t>
            </a:r>
            <a:br>
              <a:rPr lang="en-US" altLang="en-US" sz="3200"/>
            </a:br>
            <a:r>
              <a:rPr lang="en-US" altLang="en-US" sz="3200"/>
              <a:t>Broadcasting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5B962314-E296-DA4D-974C-9E1270FB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4600"/>
            <a:ext cx="4876800" cy="641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5.2	  </a:t>
            </a:r>
            <a:r>
              <a:rPr lang="en-US" altLang="en-US" sz="1800">
                <a:latin typeface="Arial" panose="020B0604020202020204" pitchFamily="34" charset="0"/>
              </a:rPr>
              <a:t>Data broadcasting in EREW PRAM via recursive doubling. </a:t>
            </a:r>
          </a:p>
        </p:txBody>
      </p:sp>
      <p:sp>
        <p:nvSpPr>
          <p:cNvPr id="178182" name="Text Box 6">
            <a:extLst>
              <a:ext uri="{FF2B5EF4-FFF2-40B4-BE49-F238E27FC236}">
                <a16:creationId xmlns:a16="http://schemas.microsoft.com/office/drawing/2014/main" id="{9523A489-8833-6E48-9359-61A76EB5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3505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u="sng">
                <a:latin typeface="Arial" panose="020B0604020202020204" pitchFamily="34" charset="0"/>
              </a:rPr>
              <a:t>Making </a:t>
            </a:r>
            <a:r>
              <a:rPr lang="en-US" altLang="en-US" sz="2400" i="1" u="sng">
                <a:latin typeface="Arial" panose="020B0604020202020204" pitchFamily="34" charset="0"/>
              </a:rPr>
              <a:t>p</a:t>
            </a:r>
            <a:r>
              <a:rPr lang="en-US" altLang="en-US" sz="2400" u="sng">
                <a:latin typeface="Arial" panose="020B0604020202020204" pitchFamily="34" charset="0"/>
              </a:rPr>
              <a:t> copies of </a:t>
            </a:r>
            <a:r>
              <a:rPr lang="en-US" altLang="en-US" sz="2400" i="1" u="sng">
                <a:latin typeface="Arial" panose="020B0604020202020204" pitchFamily="34" charset="0"/>
              </a:rPr>
              <a:t>B</a:t>
            </a:r>
            <a:r>
              <a:rPr lang="en-US" altLang="en-US" sz="2400" u="sng">
                <a:latin typeface="Arial" panose="020B0604020202020204" pitchFamily="34" charset="0"/>
              </a:rPr>
              <a:t>[0] by recursive doubling</a:t>
            </a:r>
            <a:endParaRPr lang="en-US" altLang="en-US" sz="24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for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= 0 to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</a:t>
            </a:r>
            <a:r>
              <a:rPr lang="en-US" altLang="en-US" sz="2400">
                <a:latin typeface="Arial" panose="020B0604020202020204" pitchFamily="34" charset="0"/>
              </a:rPr>
              <a:t>log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1000" baseline="-250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</a:t>
            </a:r>
            <a:r>
              <a:rPr lang="en-US" altLang="en-US" sz="2400">
                <a:latin typeface="Arial" panose="020B0604020202020204" pitchFamily="34" charset="0"/>
              </a:rPr>
              <a:t> – 1   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    Proc 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, 0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 &lt;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, do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Copy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</a:rPr>
              <a:t>[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] into 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</a:rPr>
              <a:t>[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 + 2</a:t>
            </a:r>
            <a:r>
              <a:rPr lang="en-US" altLang="en-US" sz="2400" i="1" baseline="30000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]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endfor </a:t>
            </a:r>
          </a:p>
        </p:txBody>
      </p:sp>
      <p:sp>
        <p:nvSpPr>
          <p:cNvPr id="178185" name="Rectangle 9">
            <a:extLst>
              <a:ext uri="{FF2B5EF4-FFF2-40B4-BE49-F238E27FC236}">
                <a16:creationId xmlns:a16="http://schemas.microsoft.com/office/drawing/2014/main" id="{82B3163D-1355-0D48-B23C-7E4AF519D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8184" name="Object 8">
            <a:extLst>
              <a:ext uri="{FF2B5EF4-FFF2-40B4-BE49-F238E27FC236}">
                <a16:creationId xmlns:a16="http://schemas.microsoft.com/office/drawing/2014/main" id="{2669725D-561D-6742-84BF-060BBFB3E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52400"/>
          <a:ext cx="4953000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0" r:id="rId3" imgW="4483100" imgH="2209800" progId="MSDraw.Drawing.8.2">
                  <p:embed/>
                </p:oleObj>
              </mc:Choice>
              <mc:Fallback>
                <p:oleObj r:id="rId3" imgW="4483100" imgH="22098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"/>
                        <a:ext cx="4953000" cy="243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7" name="Rectangle 11">
            <a:extLst>
              <a:ext uri="{FF2B5EF4-FFF2-40B4-BE49-F238E27FC236}">
                <a16:creationId xmlns:a16="http://schemas.microsoft.com/office/drawing/2014/main" id="{5B4EF748-21E9-7B44-ACD3-EBD41C3B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8189" name="Group 13">
            <a:extLst>
              <a:ext uri="{FF2B5EF4-FFF2-40B4-BE49-F238E27FC236}">
                <a16:creationId xmlns:a16="http://schemas.microsoft.com/office/drawing/2014/main" id="{97679012-6D4B-694C-AB80-D913CF480A9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200400"/>
            <a:ext cx="4953000" cy="2927350"/>
            <a:chOff x="2496" y="2016"/>
            <a:chExt cx="3120" cy="1844"/>
          </a:xfrm>
        </p:grpSpPr>
        <p:sp>
          <p:nvSpPr>
            <p:cNvPr id="178183" name="Text Box 7">
              <a:extLst>
                <a:ext uri="{FF2B5EF4-FFF2-40B4-BE49-F238E27FC236}">
                  <a16:creationId xmlns:a16="http://schemas.microsoft.com/office/drawing/2014/main" id="{93CC9E3F-091E-DB40-9786-85CBC8E91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3072" cy="40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5.3	  </a:t>
              </a:r>
              <a:r>
                <a:rPr lang="en-US" altLang="en-US" sz="1800">
                  <a:latin typeface="Arial" panose="020B0604020202020204" pitchFamily="34" charset="0"/>
                </a:rPr>
                <a:t>EREW PRAM data broadcasting without redundant copying. </a:t>
              </a:r>
            </a:p>
          </p:txBody>
        </p:sp>
        <p:graphicFrame>
          <p:nvGraphicFramePr>
            <p:cNvPr id="178186" name="Object 10">
              <a:extLst>
                <a:ext uri="{FF2B5EF4-FFF2-40B4-BE49-F238E27FC236}">
                  <a16:creationId xmlns:a16="http://schemas.microsoft.com/office/drawing/2014/main" id="{6AFECFAD-D648-1947-A9A2-6AE155A2C4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2016"/>
            <a:ext cx="3072" cy="1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191" r:id="rId5" imgW="4470400" imgH="2171700" progId="MSDraw.Drawing.8.2">
                    <p:embed/>
                  </p:oleObj>
                </mc:Choice>
                <mc:Fallback>
                  <p:oleObj r:id="rId5" imgW="4470400" imgH="2171700" progId="MSDraw.Drawing.8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016"/>
                          <a:ext cx="3072" cy="14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8188" name="Text Box 12">
            <a:extLst>
              <a:ext uri="{FF2B5EF4-FFF2-40B4-BE49-F238E27FC236}">
                <a16:creationId xmlns:a16="http://schemas.microsoft.com/office/drawing/2014/main" id="{D2DE79EE-C8A1-F14E-B468-08EFE89B8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3124200" cy="13112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Can modify the algorithm so that redundant copying does not occur and array bound is not exceeded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BD7B55-DF2F-804D-BB9F-592B5F94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C3ADB9-84D0-3146-BBD2-79BBBEE6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8DB4E0-5401-1140-89A2-DCE8B90B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4B52E67-FED6-6642-9F98-9DA67CF33CE2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D5DFDB40-6DF4-1048-96D8-4DCDF91C5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85800"/>
          </a:xfrm>
        </p:spPr>
        <p:txBody>
          <a:bodyPr/>
          <a:lstStyle/>
          <a:p>
            <a:r>
              <a:rPr lang="en-US" altLang="en-US" sz="3200"/>
              <a:t>Application of DFT to Spectral Analysis</a:t>
            </a:r>
          </a:p>
        </p:txBody>
      </p:sp>
      <p:sp>
        <p:nvSpPr>
          <p:cNvPr id="275461" name="Rectangle 5">
            <a:extLst>
              <a:ext uri="{FF2B5EF4-FFF2-40B4-BE49-F238E27FC236}">
                <a16:creationId xmlns:a16="http://schemas.microsoft.com/office/drawing/2014/main" id="{534CA6AB-1C3A-E640-816B-5E7409D1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5460" name="Object 4">
            <a:extLst>
              <a:ext uri="{FF2B5EF4-FFF2-40B4-BE49-F238E27FC236}">
                <a16:creationId xmlns:a16="http://schemas.microsoft.com/office/drawing/2014/main" id="{C21875D4-07CC-104B-BC8C-090D90E3F2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066800"/>
          <a:ext cx="8458200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2" r:id="rId3" imgW="4889500" imgH="3035300" progId="MSDraw.Drawing.8.2">
                  <p:embed/>
                </p:oleObj>
              </mc:Choice>
              <mc:Fallback>
                <p:oleObj r:id="rId3" imgW="4889500" imgH="3035300" progId="MSDraw.Drawing.8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458200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888455-FEED-E447-B4DA-F327C85D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4525D3-6C73-614C-A6D8-D9B5D4F9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7D1FED-4931-4848-AC36-1922B1EC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5646B44-6135-2C47-820E-FE5A5CCA946E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1C2D3D70-C1E4-5F41-9F36-AA57027CA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85800"/>
          </a:xfrm>
        </p:spPr>
        <p:txBody>
          <a:bodyPr/>
          <a:lstStyle/>
          <a:p>
            <a:r>
              <a:rPr lang="en-US" altLang="en-US" sz="2800"/>
              <a:t>Application of DFT to Smoothing or Filtering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C201112D-9A45-5F4E-863B-12AB7FC50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72C4B9CA-865D-1442-B85D-B8AB87390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5637" name="Object 5">
            <a:extLst>
              <a:ext uri="{FF2B5EF4-FFF2-40B4-BE49-F238E27FC236}">
                <a16:creationId xmlns:a16="http://schemas.microsoft.com/office/drawing/2014/main" id="{C8D1DDF9-CFCB-9041-93AC-B59FC4E2C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066800"/>
          <a:ext cx="822960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9" r:id="rId3" imgW="4495800" imgH="2705100" progId="MSDraw.Drawing.8.2">
                  <p:embed/>
                </p:oleObj>
              </mc:Choice>
              <mc:Fallback>
                <p:oleObj r:id="rId3" imgW="4495800" imgH="2705100" progId="MSDraw.Drawing.8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8229600" cy="494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72327-CC43-C64A-9088-19891041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2A4CAE-7FF8-8640-827F-E3417BC1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243EEA-07FC-B548-AA13-F0D6B2C5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19181F9-1166-774C-AE62-5F645419C5AC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EA65C4C2-BAC0-7946-8371-047E7D86C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600"/>
              <a:t>8.6  Parallel Architectures for FFT</a:t>
            </a:r>
          </a:p>
        </p:txBody>
      </p:sp>
      <p:sp>
        <p:nvSpPr>
          <p:cNvPr id="211971" name="Text Box 3">
            <a:extLst>
              <a:ext uri="{FF2B5EF4-FFF2-40B4-BE49-F238E27FC236}">
                <a16:creationId xmlns:a16="http://schemas.microsoft.com/office/drawing/2014/main" id="{5183DBC4-20F1-EE44-9454-72302237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5638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8.11    </a:t>
            </a:r>
            <a:r>
              <a:rPr lang="en-US" altLang="en-US">
                <a:latin typeface="Arial" panose="020B0604020202020204" pitchFamily="34" charset="0"/>
              </a:rPr>
              <a:t>Butterfly network for an 8-point FFT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C7A63E71-A0F5-964D-8F99-2A96402F4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C8661D01-FFD7-8648-855A-1DC48C6E5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976" name="Text Box 8">
            <a:extLst>
              <a:ext uri="{FF2B5EF4-FFF2-40B4-BE49-F238E27FC236}">
                <a16:creationId xmlns:a16="http://schemas.microsoft.com/office/drawing/2014/main" id="{8D596B4F-0F8C-7948-BB44-44C945D13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3584575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E40000"/>
                </a:solidFill>
                <a:latin typeface="Arial" panose="020B0604020202020204" pitchFamily="34" charset="0"/>
              </a:rPr>
              <a:t>u</a:t>
            </a:r>
            <a:r>
              <a:rPr lang="en-US" altLang="en-US">
                <a:solidFill>
                  <a:srgbClr val="E40000"/>
                </a:solidFill>
                <a:latin typeface="Arial" panose="020B0604020202020204" pitchFamily="34" charset="0"/>
              </a:rPr>
              <a:t>: DFT of even-indexed inputs</a:t>
            </a:r>
          </a:p>
          <a:p>
            <a:r>
              <a:rPr lang="en-US" altLang="en-US" i="1">
                <a:solidFill>
                  <a:srgbClr val="E40000"/>
                </a:solidFill>
                <a:latin typeface="Arial" panose="020B0604020202020204" pitchFamily="34" charset="0"/>
              </a:rPr>
              <a:t>v</a:t>
            </a:r>
            <a:r>
              <a:rPr lang="en-US" altLang="en-US">
                <a:solidFill>
                  <a:srgbClr val="E40000"/>
                </a:solidFill>
                <a:latin typeface="Arial" panose="020B0604020202020204" pitchFamily="34" charset="0"/>
              </a:rPr>
              <a:t>: DFT of odd-indexed inputs</a:t>
            </a:r>
          </a:p>
        </p:txBody>
      </p:sp>
      <p:sp>
        <p:nvSpPr>
          <p:cNvPr id="211978" name="Rectangle 10">
            <a:extLst>
              <a:ext uri="{FF2B5EF4-FFF2-40B4-BE49-F238E27FC236}">
                <a16:creationId xmlns:a16="http://schemas.microsoft.com/office/drawing/2014/main" id="{1FF59671-7E57-EC41-AC38-28713619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1977" name="Object 9">
            <a:extLst>
              <a:ext uri="{FF2B5EF4-FFF2-40B4-BE49-F238E27FC236}">
                <a16:creationId xmlns:a16="http://schemas.microsoft.com/office/drawing/2014/main" id="{EDFA3571-F9D4-264E-831D-84AEA4220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600200"/>
          <a:ext cx="80010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0" r:id="rId3" imgW="5041900" imgH="2755900" progId="MSDraw.Drawing.8.2">
                  <p:embed/>
                </p:oleObj>
              </mc:Choice>
              <mc:Fallback>
                <p:oleObj r:id="rId3" imgW="5041900" imgH="27559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001000" cy="412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9" name="Text Box 11">
            <a:extLst>
              <a:ext uri="{FF2B5EF4-FFF2-40B4-BE49-F238E27FC236}">
                <a16:creationId xmlns:a16="http://schemas.microsoft.com/office/drawing/2014/main" id="{BBECB049-7861-7647-86E3-2F0AAE96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38200"/>
            <a:ext cx="4419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        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	=  </a:t>
            </a:r>
            <a:r>
              <a:rPr lang="en-US" altLang="en-US" i="1">
                <a:latin typeface="Arial" panose="020B0604020202020204" pitchFamily="34" charset="0"/>
              </a:rPr>
              <a:t>u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Arial" panose="020B0604020202020204" pitchFamily="34" charset="0"/>
              </a:rPr>
              <a:t>i</a:t>
            </a:r>
            <a:r>
              <a:rPr lang="en-US" altLang="en-US" i="1">
                <a:latin typeface="Arial" panose="020B0604020202020204" pitchFamily="34" charset="0"/>
              </a:rPr>
              <a:t> v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	(0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/2)</a:t>
            </a:r>
          </a:p>
          <a:p>
            <a:r>
              <a:rPr lang="en-US" altLang="en-US" i="1">
                <a:latin typeface="Arial" panose="020B0604020202020204" pitchFamily="34" charset="0"/>
              </a:rPr>
              <a:t>     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+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baseline="-25000">
                <a:latin typeface="Arial" panose="020B0604020202020204" pitchFamily="34" charset="0"/>
              </a:rPr>
              <a:t>/2</a:t>
            </a:r>
            <a:r>
              <a:rPr lang="en-US" altLang="en-US">
                <a:latin typeface="Arial" panose="020B0604020202020204" pitchFamily="34" charset="0"/>
              </a:rPr>
              <a:t> 	=  </a:t>
            </a:r>
            <a:r>
              <a:rPr lang="en-US" altLang="en-US" i="1">
                <a:latin typeface="Arial" panose="020B0604020202020204" pitchFamily="34" charset="0"/>
              </a:rPr>
              <a:t>u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i="1" baseline="30000">
                <a:latin typeface="Arial" panose="020B0604020202020204" pitchFamily="34" charset="0"/>
              </a:rPr>
              <a:t>i</a:t>
            </a:r>
            <a:r>
              <a:rPr lang="en-US" altLang="en-US" baseline="30000">
                <a:latin typeface="Arial" panose="020B0604020202020204" pitchFamily="34" charset="0"/>
              </a:rPr>
              <a:t>+</a:t>
            </a:r>
            <a:r>
              <a:rPr lang="en-US" altLang="en-US" i="1" baseline="30000">
                <a:latin typeface="Arial" panose="020B0604020202020204" pitchFamily="34" charset="0"/>
              </a:rPr>
              <a:t>n</a:t>
            </a:r>
            <a:r>
              <a:rPr lang="en-US" altLang="en-US" baseline="30000">
                <a:latin typeface="Arial" panose="020B0604020202020204" pitchFamily="34" charset="0"/>
              </a:rPr>
              <a:t>/2</a:t>
            </a:r>
            <a:r>
              <a:rPr lang="en-US" altLang="en-US" i="1">
                <a:latin typeface="Arial" panose="020B0604020202020204" pitchFamily="34" charset="0"/>
              </a:rPr>
              <a:t> v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       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D6D056-2C5C-4944-A157-E89619F8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DBFCFC3-D165-5047-8D29-E504B11A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5BF159-03DE-704B-9B92-DD6D1F81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676DC7C-2063-8244-AA6E-5199DF94970D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B25E4C3B-09C8-BF46-89E1-3D087DB5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305800" cy="4572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8.12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>
                <a:latin typeface="Arial" panose="020B0604020202020204" pitchFamily="34" charset="0"/>
              </a:rPr>
              <a:t>FFT network variant and its shared-hardware realization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959" name="Rectangle 7">
            <a:extLst>
              <a:ext uri="{FF2B5EF4-FFF2-40B4-BE49-F238E27FC236}">
                <a16:creationId xmlns:a16="http://schemas.microsoft.com/office/drawing/2014/main" id="{5C64C545-F597-CA4E-9FCE-C44C77F4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2400"/>
          </a:p>
        </p:txBody>
      </p:sp>
      <p:sp>
        <p:nvSpPr>
          <p:cNvPr id="125960" name="Rectangle 8">
            <a:extLst>
              <a:ext uri="{FF2B5EF4-FFF2-40B4-BE49-F238E27FC236}">
                <a16:creationId xmlns:a16="http://schemas.microsoft.com/office/drawing/2014/main" id="{7066F603-208D-1341-8D85-744B01338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3200"/>
              <a:t>Variants of the Butterfly Architecture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F2F3B3B-6ADC-5F45-9135-6BE39691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8444836F-92F9-0B4B-A8DF-531FEE9B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6676" name="Object 4">
            <a:extLst>
              <a:ext uri="{FF2B5EF4-FFF2-40B4-BE49-F238E27FC236}">
                <a16:creationId xmlns:a16="http://schemas.microsoft.com/office/drawing/2014/main" id="{0505DAC3-21EA-2445-8FD6-B17480FB5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838200"/>
          <a:ext cx="7239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8" r:id="rId3" imgW="4711700" imgH="3251200" progId="MSDraw.Drawing.8.2">
                  <p:embed/>
                </p:oleObj>
              </mc:Choice>
              <mc:Fallback>
                <p:oleObj r:id="rId3" imgW="4711700" imgH="3251200" progId="MSDraw.Drawing.8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200"/>
                        <a:ext cx="72390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5C7E71-EDAD-7844-89F2-6837BDCD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E2CCAF-2DFF-5B47-90AA-975C5609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B2C85B-F7D1-1A45-A9AD-C4CFE1A7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B8A9080-DAC1-BB48-9423-4CDF373379E2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825FD398-13CE-F245-8551-CCB3F4E8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2400"/>
          </a:p>
        </p:txBody>
      </p:sp>
      <p:sp>
        <p:nvSpPr>
          <p:cNvPr id="326660" name="Rectangle 4">
            <a:extLst>
              <a:ext uri="{FF2B5EF4-FFF2-40B4-BE49-F238E27FC236}">
                <a16:creationId xmlns:a16="http://schemas.microsoft.com/office/drawing/2014/main" id="{7C4828AC-F0B6-B847-9CF8-D48BA685B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3200"/>
              <a:t>Computation Scheme for 16-Point FFT</a:t>
            </a:r>
          </a:p>
        </p:txBody>
      </p:sp>
      <p:sp>
        <p:nvSpPr>
          <p:cNvPr id="326661" name="Rectangle 5">
            <a:extLst>
              <a:ext uri="{FF2B5EF4-FFF2-40B4-BE49-F238E27FC236}">
                <a16:creationId xmlns:a16="http://schemas.microsoft.com/office/drawing/2014/main" id="{5F2F585F-D70F-504A-A1F5-7837D212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662" name="Rectangle 6">
            <a:extLst>
              <a:ext uri="{FF2B5EF4-FFF2-40B4-BE49-F238E27FC236}">
                <a16:creationId xmlns:a16="http://schemas.microsoft.com/office/drawing/2014/main" id="{71FDFE3F-B33E-1E43-8C2B-866D2EE2C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665" name="Rectangle 9">
            <a:extLst>
              <a:ext uri="{FF2B5EF4-FFF2-40B4-BE49-F238E27FC236}">
                <a16:creationId xmlns:a16="http://schemas.microsoft.com/office/drawing/2014/main" id="{BB007B50-0811-0E40-B9D4-A518F65CF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6664" name="Object 8">
            <a:extLst>
              <a:ext uri="{FF2B5EF4-FFF2-40B4-BE49-F238E27FC236}">
                <a16:creationId xmlns:a16="http://schemas.microsoft.com/office/drawing/2014/main" id="{86BF73F6-D8E8-8E49-80CD-8DC2F154D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838200"/>
          <a:ext cx="7543800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6" r:id="rId3" imgW="3898900" imgH="2882900" progId="MSDraw.Drawing.8.2">
                  <p:embed/>
                </p:oleObj>
              </mc:Choice>
              <mc:Fallback>
                <p:oleObj r:id="rId3" imgW="3898900" imgH="28829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7543800" cy="558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40F67B-E0DB-0743-B747-DB003F41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08FD66-1E02-FB45-A83A-1670B4DA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7BD51-3C1A-9647-8E05-6CA5E25F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52B833D-A290-AF44-94AD-BF08B024430B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E59C76E5-D7BE-7743-AB14-B1D120FE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2400"/>
          </a:p>
        </p:txBody>
      </p:sp>
      <p:sp>
        <p:nvSpPr>
          <p:cNvPr id="129032" name="Rectangle 8">
            <a:extLst>
              <a:ext uri="{FF2B5EF4-FFF2-40B4-BE49-F238E27FC236}">
                <a16:creationId xmlns:a16="http://schemas.microsoft.com/office/drawing/2014/main" id="{BC29C51D-C396-D845-AA2A-F5A52F319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2209800" cy="1905000"/>
          </a:xfrm>
        </p:spPr>
        <p:txBody>
          <a:bodyPr/>
          <a:lstStyle/>
          <a:p>
            <a:r>
              <a:rPr lang="en-US" altLang="en-US" sz="2800"/>
              <a:t>More Economical FFT Hardware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2AFEB0F-8954-AC44-BC15-6B502E63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09" name="Text Box 9">
            <a:extLst>
              <a:ext uri="{FF2B5EF4-FFF2-40B4-BE49-F238E27FC236}">
                <a16:creationId xmlns:a16="http://schemas.microsoft.com/office/drawing/2014/main" id="{EE5E74D9-5562-EC4A-9D83-72FAF9D6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8600"/>
            <a:ext cx="1905000" cy="16160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8.13    Linear array of log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cells for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-point FFT computation.</a:t>
            </a:r>
          </a:p>
        </p:txBody>
      </p:sp>
      <p:sp>
        <p:nvSpPr>
          <p:cNvPr id="153612" name="Rectangle 12">
            <a:extLst>
              <a:ext uri="{FF2B5EF4-FFF2-40B4-BE49-F238E27FC236}">
                <a16:creationId xmlns:a16="http://schemas.microsoft.com/office/drawing/2014/main" id="{C1B8ABDB-5C59-5547-B743-519E125E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11" name="Object 11">
            <a:extLst>
              <a:ext uri="{FF2B5EF4-FFF2-40B4-BE49-F238E27FC236}">
                <a16:creationId xmlns:a16="http://schemas.microsoft.com/office/drawing/2014/main" id="{A585000A-F428-1747-B871-58B8B41E1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52400"/>
          <a:ext cx="6096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3" r:id="rId3" imgW="5207000" imgH="5651500" progId="MSDraw.Drawing.8.2">
                  <p:embed/>
                </p:oleObj>
              </mc:Choice>
              <mc:Fallback>
                <p:oleObj r:id="rId3" imgW="5207000" imgH="56515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"/>
                        <a:ext cx="609600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81654707-12F7-5C4F-946E-E23DD70D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44CBE840-1217-F84F-B2B3-CBCB2A04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300213B-1F81-C242-BBB2-4F612449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C4823A9-17EB-CD44-BAB9-EE8C30CACE85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B99E9C10-77D8-7940-9257-2430AE5DF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33400"/>
          </a:xfrm>
        </p:spPr>
        <p:txBody>
          <a:bodyPr/>
          <a:lstStyle/>
          <a:p>
            <a:r>
              <a:rPr lang="en-US" altLang="en-US" sz="3200"/>
              <a:t>Another Circuit Model: Artificial Neural Nets</a:t>
            </a:r>
          </a:p>
        </p:txBody>
      </p:sp>
      <p:pic>
        <p:nvPicPr>
          <p:cNvPr id="362503" name="Picture 7">
            <a:extLst>
              <a:ext uri="{FF2B5EF4-FFF2-40B4-BE49-F238E27FC236}">
                <a16:creationId xmlns:a16="http://schemas.microsoft.com/office/drawing/2014/main" id="{FC4EB819-DA02-3042-A86B-7100991B271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5029200" cy="270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499" name="Rectangle 3">
            <a:extLst>
              <a:ext uri="{FF2B5EF4-FFF2-40B4-BE49-F238E27FC236}">
                <a16:creationId xmlns:a16="http://schemas.microsoft.com/office/drawing/2014/main" id="{12E1B047-7C21-D94B-9B56-CC69740AE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06" name="Text Box 10">
            <a:extLst>
              <a:ext uri="{FF2B5EF4-FFF2-40B4-BE49-F238E27FC236}">
                <a16:creationId xmlns:a16="http://schemas.microsoft.com/office/drawing/2014/main" id="{061B5964-B9A2-0943-863F-FAF61878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0"/>
            <a:ext cx="1976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Supervised learning</a:t>
            </a:r>
          </a:p>
        </p:txBody>
      </p:sp>
      <p:pic>
        <p:nvPicPr>
          <p:cNvPr id="362508" name="Picture 12">
            <a:extLst>
              <a:ext uri="{FF2B5EF4-FFF2-40B4-BE49-F238E27FC236}">
                <a16:creationId xmlns:a16="http://schemas.microsoft.com/office/drawing/2014/main" id="{44869A5E-DCDA-4F44-AC3A-DE666B09B2F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90600"/>
            <a:ext cx="4038600" cy="344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510" name="Text Box 14">
            <a:extLst>
              <a:ext uri="{FF2B5EF4-FFF2-40B4-BE49-F238E27FC236}">
                <a16:creationId xmlns:a16="http://schemas.microsoft.com/office/drawing/2014/main" id="{A890B154-782E-B046-8BA3-1691A1AE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733800"/>
            <a:ext cx="738188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362511" name="Text Box 15">
            <a:extLst>
              <a:ext uri="{FF2B5EF4-FFF2-40B4-BE49-F238E27FC236}">
                <a16:creationId xmlns:a16="http://schemas.microsoft.com/office/drawing/2014/main" id="{B569E364-7B45-2D46-B594-392D41CF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288" y="3733800"/>
            <a:ext cx="917575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</a:p>
        </p:txBody>
      </p:sp>
      <p:sp>
        <p:nvSpPr>
          <p:cNvPr id="362512" name="Text Box 16">
            <a:extLst>
              <a:ext uri="{FF2B5EF4-FFF2-40B4-BE49-F238E27FC236}">
                <a16:creationId xmlns:a16="http://schemas.microsoft.com/office/drawing/2014/main" id="{C0C3428C-7161-AD41-BEDF-943644F1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790700"/>
            <a:ext cx="1214438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Activation function</a:t>
            </a:r>
          </a:p>
        </p:txBody>
      </p:sp>
      <p:sp>
        <p:nvSpPr>
          <p:cNvPr id="362513" name="Text Box 17">
            <a:extLst>
              <a:ext uri="{FF2B5EF4-FFF2-40B4-BE49-F238E27FC236}">
                <a16:creationId xmlns:a16="http://schemas.microsoft.com/office/drawing/2014/main" id="{7EB446C8-E83E-B34F-B91C-8DD30D01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5" y="2286000"/>
            <a:ext cx="5842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362514" name="Text Box 18">
            <a:extLst>
              <a:ext uri="{FF2B5EF4-FFF2-40B4-BE49-F238E27FC236}">
                <a16:creationId xmlns:a16="http://schemas.microsoft.com/office/drawing/2014/main" id="{F1B8D7DE-9D01-FD49-901E-D25493F39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2743200"/>
            <a:ext cx="795337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362515" name="Text Box 19">
            <a:extLst>
              <a:ext uri="{FF2B5EF4-FFF2-40B4-BE49-F238E27FC236}">
                <a16:creationId xmlns:a16="http://schemas.microsoft.com/office/drawing/2014/main" id="{DBF9258E-1417-544B-B49E-50564E78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657600"/>
            <a:ext cx="1085850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</a:p>
        </p:txBody>
      </p:sp>
      <p:sp>
        <p:nvSpPr>
          <p:cNvPr id="362516" name="Text Box 20">
            <a:extLst>
              <a:ext uri="{FF2B5EF4-FFF2-40B4-BE49-F238E27FC236}">
                <a16:creationId xmlns:a16="http://schemas.microsoft.com/office/drawing/2014/main" id="{099F9080-E4A3-C14B-8C4F-356EFA9CB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4033838" cy="1006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E40000"/>
                </a:solidFill>
                <a:latin typeface="Arial" panose="020B0604020202020204" pitchFamily="34" charset="0"/>
              </a:rPr>
              <a:t>Feedforward network </a:t>
            </a:r>
          </a:p>
          <a:p>
            <a:r>
              <a:rPr lang="en-US" altLang="en-US">
                <a:latin typeface="Arial" panose="020B0604020202020204" pitchFamily="34" charset="0"/>
              </a:rPr>
              <a:t>Three layers: input, hidden, output</a:t>
            </a:r>
          </a:p>
          <a:p>
            <a:r>
              <a:rPr lang="en-US" altLang="en-US">
                <a:latin typeface="Arial" panose="020B0604020202020204" pitchFamily="34" charset="0"/>
              </a:rPr>
              <a:t>No feedback</a:t>
            </a:r>
          </a:p>
        </p:txBody>
      </p:sp>
      <p:sp>
        <p:nvSpPr>
          <p:cNvPr id="362517" name="Text Box 21">
            <a:extLst>
              <a:ext uri="{FF2B5EF4-FFF2-40B4-BE49-F238E27FC236}">
                <a16:creationId xmlns:a16="http://schemas.microsoft.com/office/drawing/2014/main" id="{FD02731B-1F73-6F42-953D-716502AE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E40000"/>
                </a:solidFill>
                <a:latin typeface="Arial" panose="020B0604020202020204" pitchFamily="34" charset="0"/>
              </a:rPr>
              <a:t>Artificial neuron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2518" name="Text Box 22">
            <a:extLst>
              <a:ext uri="{FF2B5EF4-FFF2-40B4-BE49-F238E27FC236}">
                <a16:creationId xmlns:a16="http://schemas.microsoft.com/office/drawing/2014/main" id="{4CB71747-61EC-AF40-9ECB-E803F8EC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7321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E40000"/>
                </a:solidFill>
                <a:latin typeface="Arial" panose="020B0604020202020204" pitchFamily="34" charset="0"/>
              </a:rPr>
              <a:t>Recurrent network </a:t>
            </a:r>
          </a:p>
          <a:p>
            <a:r>
              <a:rPr lang="en-US" altLang="en-US">
                <a:latin typeface="Arial" panose="020B0604020202020204" pitchFamily="34" charset="0"/>
              </a:rPr>
              <a:t>Simple version due to Elman</a:t>
            </a:r>
          </a:p>
          <a:p>
            <a:r>
              <a:rPr lang="en-US" altLang="en-US">
                <a:latin typeface="Arial" panose="020B0604020202020204" pitchFamily="34" charset="0"/>
              </a:rPr>
              <a:t>Feedback from hidden nodes to special nodes at the input layer</a:t>
            </a:r>
          </a:p>
        </p:txBody>
      </p:sp>
      <p:sp>
        <p:nvSpPr>
          <p:cNvPr id="362505" name="Text Box 9">
            <a:extLst>
              <a:ext uri="{FF2B5EF4-FFF2-40B4-BE49-F238E27FC236}">
                <a16:creationId xmlns:a16="http://schemas.microsoft.com/office/drawing/2014/main" id="{AB38D5E0-0C1A-2B4D-8E96-EC2DF5DC6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5562600"/>
            <a:ext cx="4203700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Diagrams from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http://www.learnartificialneuralnetworks.com/</a:t>
            </a:r>
          </a:p>
        </p:txBody>
      </p:sp>
      <p:sp>
        <p:nvSpPr>
          <p:cNvPr id="362519" name="Text Box 23">
            <a:extLst>
              <a:ext uri="{FF2B5EF4-FFF2-40B4-BE49-F238E27FC236}">
                <a16:creationId xmlns:a16="http://schemas.microsoft.com/office/drawing/2014/main" id="{C23B7F83-0997-024B-BEF9-4BE75F9EC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3757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E40000"/>
                </a:solidFill>
                <a:latin typeface="Arial" panose="020B0604020202020204" pitchFamily="34" charset="0"/>
              </a:rPr>
              <a:t>Hopfield network </a:t>
            </a:r>
          </a:p>
          <a:p>
            <a:r>
              <a:rPr lang="en-US" altLang="en-US">
                <a:latin typeface="Arial" panose="020B0604020202020204" pitchFamily="34" charset="0"/>
              </a:rPr>
              <a:t>All connections are bidirectional</a:t>
            </a:r>
          </a:p>
        </p:txBody>
      </p:sp>
      <p:sp>
        <p:nvSpPr>
          <p:cNvPr id="362520" name="Text Box 24">
            <a:extLst>
              <a:ext uri="{FF2B5EF4-FFF2-40B4-BE49-F238E27FC236}">
                <a16:creationId xmlns:a16="http://schemas.microsoft.com/office/drawing/2014/main" id="{1C315EF8-0F64-7E4D-B638-B4E6BCF0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14800"/>
            <a:ext cx="3657600" cy="7016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Characterized by connection topology and learning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16" grpId="0" animBg="1"/>
      <p:bldP spid="362518" grpId="0"/>
      <p:bldP spid="362519" grpId="0"/>
      <p:bldP spid="3625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E30C4B3-B4DB-CC4A-8BD9-F0D78A74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C901999-F1AF-9947-9EDB-B2257A34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1F001B3-C99E-954C-AC3E-B5C1E19C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8738582-41D4-B840-99EF-1D5AB3A58AC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DA9B3BFE-02CD-C942-B1C2-1F75F4DF7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altLang="en-US" sz="2800"/>
              <a:t>All-to-All Broadcasting on EREW PRAM </a:t>
            </a: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906BFEE9-D87E-D542-85E5-BE29371B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6477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latin typeface="Arial" panose="020B0604020202020204" pitchFamily="34" charset="0"/>
              </a:rPr>
              <a:t>EREW PRAM algorithm for all-to-all broadcasting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write own data value into </a:t>
            </a:r>
            <a:r>
              <a:rPr lang="en-US" altLang="en-US" i="1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]</a:t>
            </a:r>
          </a:p>
          <a:p>
            <a:r>
              <a:rPr lang="en-US" altLang="en-US">
                <a:latin typeface="Arial" panose="020B0604020202020204" pitchFamily="34" charset="0"/>
              </a:rPr>
              <a:t>for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= 1 to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– 1 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do</a:t>
            </a:r>
          </a:p>
          <a:p>
            <a:r>
              <a:rPr lang="en-US" altLang="en-US">
                <a:latin typeface="Arial" panose="020B0604020202020204" pitchFamily="34" charset="0"/>
              </a:rPr>
              <a:t>      Read the data value in </a:t>
            </a:r>
            <a:r>
              <a:rPr lang="en-US" altLang="en-US" i="1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[(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) mod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]</a:t>
            </a:r>
          </a:p>
          <a:p>
            <a:r>
              <a:rPr lang="en-US" altLang="en-US">
                <a:latin typeface="Arial" panose="020B0604020202020204" pitchFamily="34" charset="0"/>
              </a:rPr>
              <a:t>endfor </a:t>
            </a:r>
          </a:p>
        </p:txBody>
      </p:sp>
      <p:sp>
        <p:nvSpPr>
          <p:cNvPr id="282628" name="Text Box 4">
            <a:extLst>
              <a:ext uri="{FF2B5EF4-FFF2-40B4-BE49-F238E27FC236}">
                <a16:creationId xmlns:a16="http://schemas.microsoft.com/office/drawing/2014/main" id="{7C32ADF2-EC59-6746-B213-29F8B9BF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5943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This O(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)-step algorithm is time-optimal </a:t>
            </a:r>
          </a:p>
        </p:txBody>
      </p:sp>
      <p:sp>
        <p:nvSpPr>
          <p:cNvPr id="282629" name="Text Box 5">
            <a:extLst>
              <a:ext uri="{FF2B5EF4-FFF2-40B4-BE49-F238E27FC236}">
                <a16:creationId xmlns:a16="http://schemas.microsoft.com/office/drawing/2014/main" id="{C978FA4F-D907-3C4E-8D7B-813658A7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8153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latin typeface="Arial" panose="020B0604020202020204" pitchFamily="34" charset="0"/>
              </a:rPr>
              <a:t>Naive EREW PRAM sorting algorithm (using all-to-all broadcasting)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write 0 into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</a:t>
            </a:r>
          </a:p>
          <a:p>
            <a:r>
              <a:rPr lang="en-US" altLang="en-US">
                <a:latin typeface="Arial" panose="020B0604020202020204" pitchFamily="34" charset="0"/>
              </a:rPr>
              <a:t>for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= 1 to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– 1 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do</a:t>
            </a:r>
          </a:p>
          <a:p>
            <a:r>
              <a:rPr lang="en-US" altLang="en-US">
                <a:latin typeface="Arial" panose="020B0604020202020204" pitchFamily="34" charset="0"/>
              </a:rPr>
              <a:t>      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 := (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) mod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</a:p>
          <a:p>
            <a:r>
              <a:rPr lang="en-US" altLang="en-US">
                <a:latin typeface="Arial" panose="020B0604020202020204" pitchFamily="34" charset="0"/>
              </a:rPr>
              <a:t>      if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 l </a:t>
            </a:r>
            <a:r>
              <a:rPr lang="en-US" altLang="en-US">
                <a:latin typeface="Arial" panose="020B0604020202020204" pitchFamily="34" charset="0"/>
              </a:rPr>
              <a:t>] &lt;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 j </a:t>
            </a:r>
            <a:r>
              <a:rPr lang="en-US" altLang="en-US">
                <a:latin typeface="Arial" panose="020B0604020202020204" pitchFamily="34" charset="0"/>
              </a:rPr>
              <a:t>] or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l </a:t>
            </a:r>
            <a:r>
              <a:rPr lang="en-US" altLang="en-US">
                <a:latin typeface="Arial" panose="020B0604020202020204" pitchFamily="34" charset="0"/>
              </a:rPr>
              <a:t>] =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 j </a:t>
            </a:r>
            <a:r>
              <a:rPr lang="en-US" altLang="en-US">
                <a:latin typeface="Arial" panose="020B0604020202020204" pitchFamily="34" charset="0"/>
              </a:rPr>
              <a:t>] and 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</a:p>
          <a:p>
            <a:r>
              <a:rPr lang="en-US" altLang="en-US">
                <a:latin typeface="Arial" panose="020B0604020202020204" pitchFamily="34" charset="0"/>
              </a:rPr>
              <a:t>      then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:=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+ 1</a:t>
            </a:r>
          </a:p>
          <a:p>
            <a:r>
              <a:rPr lang="en-US" altLang="en-US">
                <a:latin typeface="Arial" panose="020B0604020202020204" pitchFamily="34" charset="0"/>
              </a:rPr>
              <a:t>      endif</a:t>
            </a:r>
          </a:p>
          <a:p>
            <a:r>
              <a:rPr lang="en-US" altLang="en-US">
                <a:latin typeface="Arial" panose="020B0604020202020204" pitchFamily="34" charset="0"/>
              </a:rPr>
              <a:t>endfor</a:t>
            </a:r>
          </a:p>
          <a:p>
            <a:r>
              <a:rPr lang="en-US" altLang="en-US">
                <a:latin typeface="Arial" panose="020B0604020202020204" pitchFamily="34" charset="0"/>
              </a:rPr>
              <a:t>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write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into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]] </a:t>
            </a:r>
          </a:p>
        </p:txBody>
      </p:sp>
      <p:sp>
        <p:nvSpPr>
          <p:cNvPr id="282630" name="Rectangle 6">
            <a:extLst>
              <a:ext uri="{FF2B5EF4-FFF2-40B4-BE49-F238E27FC236}">
                <a16:creationId xmlns:a16="http://schemas.microsoft.com/office/drawing/2014/main" id="{A1A140B3-C95F-E546-A37A-8726CEA4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066800"/>
            <a:ext cx="9144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4" name="Text Box 10">
            <a:extLst>
              <a:ext uri="{FF2B5EF4-FFF2-40B4-BE49-F238E27FC236}">
                <a16:creationId xmlns:a16="http://schemas.microsoft.com/office/drawing/2014/main" id="{4AE5B8C3-B255-2B48-B823-6E05104E4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latin typeface="Arial" panose="020B0604020202020204" pitchFamily="34" charset="0"/>
              </a:rPr>
              <a:t>j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2635" name="Rectangle 11">
            <a:extLst>
              <a:ext uri="{FF2B5EF4-FFF2-40B4-BE49-F238E27FC236}">
                <a16:creationId xmlns:a16="http://schemas.microsoft.com/office/drawing/2014/main" id="{EEB2827E-78E4-EB44-9AB8-00BA31DB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676400"/>
            <a:ext cx="9144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6" name="Text Box 12">
            <a:extLst>
              <a:ext uri="{FF2B5EF4-FFF2-40B4-BE49-F238E27FC236}">
                <a16:creationId xmlns:a16="http://schemas.microsoft.com/office/drawing/2014/main" id="{4702342F-9138-DD40-854A-60CE649D2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43400"/>
            <a:ext cx="3200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This O(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)-step sorting algorithm is far from optimal; sorting is possible in O(log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time</a:t>
            </a:r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6413332B-15BC-2E43-9A43-DD8330DF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743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i="1">
                <a:latin typeface="Arial" panose="020B0604020202020204" pitchFamily="34" charset="0"/>
              </a:rPr>
              <a:t>p </a:t>
            </a:r>
            <a:r>
              <a:rPr lang="en-US" altLang="en-US" sz="1800">
                <a:latin typeface="Arial" panose="020B0604020202020204" pitchFamily="34" charset="0"/>
              </a:rPr>
              <a:t>– 1</a:t>
            </a:r>
          </a:p>
        </p:txBody>
      </p:sp>
      <p:sp>
        <p:nvSpPr>
          <p:cNvPr id="282638" name="Text Box 14">
            <a:extLst>
              <a:ext uri="{FF2B5EF4-FFF2-40B4-BE49-F238E27FC236}">
                <a16:creationId xmlns:a16="http://schemas.microsoft.com/office/drawing/2014/main" id="{CE7CF021-7EC9-834F-9583-82B8D40C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90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animBg="1"/>
      <p:bldP spid="282629" grpId="0"/>
      <p:bldP spid="2826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88AA5D6-425D-9F49-81D3-88901B0F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431C83B-F9E3-4046-B153-30A4C0A2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6FD8087-11E1-694C-924F-C95992DD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2DF6508-4783-894B-91D2-086177F6E75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BA28C481-EB0F-884D-96DF-F06EC81E3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altLang="en-US" sz="2800"/>
              <a:t>Class Participation: Broadcast-Based Sorting </a:t>
            </a:r>
          </a:p>
        </p:txBody>
      </p:sp>
      <p:sp>
        <p:nvSpPr>
          <p:cNvPr id="328707" name="Text Box 3">
            <a:extLst>
              <a:ext uri="{FF2B5EF4-FFF2-40B4-BE49-F238E27FC236}">
                <a16:creationId xmlns:a16="http://schemas.microsoft.com/office/drawing/2014/main" id="{A56DEC08-58FF-334B-B671-9C24E485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Each person write down an arbitrary nonnegative integer with 3 or fewer digits on a piece of paper</a:t>
            </a:r>
          </a:p>
        </p:txBody>
      </p:sp>
      <p:sp>
        <p:nvSpPr>
          <p:cNvPr id="328708" name="Text Box 4">
            <a:extLst>
              <a:ext uri="{FF2B5EF4-FFF2-40B4-BE49-F238E27FC236}">
                <a16:creationId xmlns:a16="http://schemas.microsoft.com/office/drawing/2014/main" id="{D6024204-2342-B94E-9E65-5AA425D9D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Students take turn broadcasting their numbers by calling them out aloud</a:t>
            </a:r>
          </a:p>
        </p:txBody>
      </p:sp>
      <p:sp>
        <p:nvSpPr>
          <p:cNvPr id="328709" name="Text Box 5">
            <a:extLst>
              <a:ext uri="{FF2B5EF4-FFF2-40B4-BE49-F238E27FC236}">
                <a16:creationId xmlns:a16="http://schemas.microsoft.com/office/drawing/2014/main" id="{459A54CB-7E87-1549-8064-7EE37B87F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647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Each student puts an X on paper for every number called out that is smaller than his/her own number, or is equal but was called out before the student’s own value</a:t>
            </a:r>
          </a:p>
        </p:txBody>
      </p:sp>
      <p:sp>
        <p:nvSpPr>
          <p:cNvPr id="328710" name="Rectangle 6">
            <a:extLst>
              <a:ext uri="{FF2B5EF4-FFF2-40B4-BE49-F238E27FC236}">
                <a16:creationId xmlns:a16="http://schemas.microsoft.com/office/drawing/2014/main" id="{268D42C3-9BAD-DD48-B04D-B9327251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371600"/>
            <a:ext cx="9144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1" name="Text Box 7">
            <a:extLst>
              <a:ext uri="{FF2B5EF4-FFF2-40B4-BE49-F238E27FC236}">
                <a16:creationId xmlns:a16="http://schemas.microsoft.com/office/drawing/2014/main" id="{3AB14D1D-CBE8-7F41-B069-E4793B897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latin typeface="Arial" panose="020B0604020202020204" pitchFamily="34" charset="0"/>
              </a:rPr>
              <a:t>j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8712" name="Rectangle 8">
            <a:extLst>
              <a:ext uri="{FF2B5EF4-FFF2-40B4-BE49-F238E27FC236}">
                <a16:creationId xmlns:a16="http://schemas.microsoft.com/office/drawing/2014/main" id="{2BDB177B-CD4C-DB42-B930-17E08B5C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981200"/>
            <a:ext cx="9144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3" name="Text Box 9">
            <a:extLst>
              <a:ext uri="{FF2B5EF4-FFF2-40B4-BE49-F238E27FC236}">
                <a16:creationId xmlns:a16="http://schemas.microsoft.com/office/drawing/2014/main" id="{DD80E9AD-E522-CB49-95A7-8F3C5600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96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Each student counts the number of Xs on paper to determine the rank of his/her number</a:t>
            </a:r>
          </a:p>
        </p:txBody>
      </p:sp>
      <p:sp>
        <p:nvSpPr>
          <p:cNvPr id="328714" name="Text Box 10">
            <a:extLst>
              <a:ext uri="{FF2B5EF4-FFF2-40B4-BE49-F238E27FC236}">
                <a16:creationId xmlns:a16="http://schemas.microsoft.com/office/drawing/2014/main" id="{F836BECA-774A-3349-9F94-22143181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048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i="1">
                <a:latin typeface="Arial" panose="020B0604020202020204" pitchFamily="34" charset="0"/>
              </a:rPr>
              <a:t>p </a:t>
            </a:r>
            <a:r>
              <a:rPr lang="en-US" altLang="en-US" sz="1800">
                <a:latin typeface="Arial" panose="020B0604020202020204" pitchFamily="34" charset="0"/>
              </a:rPr>
              <a:t>– 1</a:t>
            </a:r>
          </a:p>
        </p:txBody>
      </p:sp>
      <p:sp>
        <p:nvSpPr>
          <p:cNvPr id="328715" name="Text Box 11">
            <a:extLst>
              <a:ext uri="{FF2B5EF4-FFF2-40B4-BE49-F238E27FC236}">
                <a16:creationId xmlns:a16="http://schemas.microsoft.com/office/drawing/2014/main" id="{14C4920B-F878-E84A-B83D-51D39FF40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295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28716" name="Text Box 12">
            <a:extLst>
              <a:ext uri="{FF2B5EF4-FFF2-40B4-BE49-F238E27FC236}">
                <a16:creationId xmlns:a16="http://schemas.microsoft.com/office/drawing/2014/main" id="{D25CFD14-78E3-034F-B7E1-BDF97B125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Students call out their numbers in order of the computed 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/>
      <p:bldP spid="328709" grpId="0"/>
      <p:bldP spid="328713" grpId="0"/>
      <p:bldP spid="3287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656C7A-A06B-4443-93D9-2A00C67A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6DD1385-030B-244F-BF2F-F88E6E62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AFC1B58-119B-2645-A144-64209C8D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674EEB6-2D4C-9045-A7E7-8482C55090F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A7E3315-91BC-2F4E-A3FF-6503CAB45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altLang="en-US" sz="3200"/>
              <a:t>5.3  Semigroup or Fan-in Computation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B634DF21-95F2-FF47-8CA3-3CC81A5EC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3886200" cy="3140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latin typeface="Arial" panose="020B0604020202020204" pitchFamily="34" charset="0"/>
              </a:rPr>
              <a:t>EREW PRAM semigroup computation algorithm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Proc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&lt;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copy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] into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]</a:t>
            </a:r>
          </a:p>
          <a:p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:= 1</a:t>
            </a:r>
          </a:p>
          <a:p>
            <a:r>
              <a:rPr lang="en-US" altLang="en-US">
                <a:latin typeface="Arial" panose="020B0604020202020204" pitchFamily="34" charset="0"/>
              </a:rPr>
              <a:t>while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&lt;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Proc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&lt;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–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, do</a:t>
            </a:r>
          </a:p>
          <a:p>
            <a:r>
              <a:rPr lang="en-US" altLang="en-US">
                <a:latin typeface="Arial" panose="020B0604020202020204" pitchFamily="34" charset="0"/>
              </a:rPr>
              <a:t>   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] :=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]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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]</a:t>
            </a:r>
          </a:p>
          <a:p>
            <a:r>
              <a:rPr lang="en-US" altLang="en-US">
                <a:latin typeface="Arial" panose="020B0604020202020204" pitchFamily="34" charset="0"/>
              </a:rPr>
              <a:t>   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:= 2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endwhile</a:t>
            </a:r>
          </a:p>
          <a:p>
            <a:r>
              <a:rPr lang="en-US" altLang="en-US">
                <a:latin typeface="Arial" panose="020B0604020202020204" pitchFamily="34" charset="0"/>
              </a:rPr>
              <a:t>Broadcast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– 1] to all processors </a:t>
            </a:r>
          </a:p>
        </p:txBody>
      </p:sp>
      <p:sp>
        <p:nvSpPr>
          <p:cNvPr id="92174" name="Rectangle 1038">
            <a:extLst>
              <a:ext uri="{FF2B5EF4-FFF2-40B4-BE49-F238E27FC236}">
                <a16:creationId xmlns:a16="http://schemas.microsoft.com/office/drawing/2014/main" id="{905A35C3-9822-9147-85C1-C17B7C998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68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27B252F9-2F1A-7943-99F4-FE310BB4F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42672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If we use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processors on a list </a:t>
            </a:r>
          </a:p>
          <a:p>
            <a:r>
              <a:rPr lang="en-US" altLang="en-US">
                <a:latin typeface="Arial" panose="020B0604020202020204" pitchFamily="34" charset="0"/>
              </a:rPr>
              <a:t>of size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= O(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), then optimal speedup can be achieved</a:t>
            </a:r>
          </a:p>
        </p:txBody>
      </p:sp>
      <p:sp>
        <p:nvSpPr>
          <p:cNvPr id="92177" name="Text Box 1041">
            <a:extLst>
              <a:ext uri="{FF2B5EF4-FFF2-40B4-BE49-F238E27FC236}">
                <a16:creationId xmlns:a16="http://schemas.microsoft.com/office/drawing/2014/main" id="{12FF9601-A836-7144-91FA-DA02DB5B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4267200" cy="7016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This algorithm is optimal for PRAM, but its speedup of O(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sz="10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is not</a:t>
            </a:r>
          </a:p>
        </p:txBody>
      </p:sp>
      <p:sp>
        <p:nvSpPr>
          <p:cNvPr id="92178" name="Text Box 1042">
            <a:extLst>
              <a:ext uri="{FF2B5EF4-FFF2-40B4-BE49-F238E27FC236}">
                <a16:creationId xmlns:a16="http://schemas.microsoft.com/office/drawing/2014/main" id="{A6CA773A-A250-7141-A65E-5EEE5150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00400"/>
            <a:ext cx="4114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5.4   Semigroup computation in EREW PRAM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80" name="Rectangle 1044">
            <a:extLst>
              <a:ext uri="{FF2B5EF4-FFF2-40B4-BE49-F238E27FC236}">
                <a16:creationId xmlns:a16="http://schemas.microsoft.com/office/drawing/2014/main" id="{6CA177A4-7DBC-0A48-9226-98CE9BB41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79" name="Object 1043">
            <a:extLst>
              <a:ext uri="{FF2B5EF4-FFF2-40B4-BE49-F238E27FC236}">
                <a16:creationId xmlns:a16="http://schemas.microsoft.com/office/drawing/2014/main" id="{3A4A4E9D-08D4-D041-872D-88753E3B2C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914400"/>
          <a:ext cx="518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r:id="rId3" imgW="4419600" imgH="1854200" progId="MSDraw.Drawing.8.2">
                  <p:embed/>
                </p:oleObj>
              </mc:Choice>
              <mc:Fallback>
                <p:oleObj r:id="rId3" imgW="4419600" imgH="1854200" progId="MSDraw.Drawing.8.2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14400"/>
                        <a:ext cx="518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3" name="Rectangle 1047">
            <a:extLst>
              <a:ext uri="{FF2B5EF4-FFF2-40B4-BE49-F238E27FC236}">
                <a16:creationId xmlns:a16="http://schemas.microsoft.com/office/drawing/2014/main" id="{325923B1-63F0-B743-87C3-254D9C6A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2184" name="Group 1048">
            <a:extLst>
              <a:ext uri="{FF2B5EF4-FFF2-40B4-BE49-F238E27FC236}">
                <a16:creationId xmlns:a16="http://schemas.microsoft.com/office/drawing/2014/main" id="{26BD58CF-70C7-7044-A131-ADF5F738E80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038600"/>
            <a:ext cx="4343400" cy="2105025"/>
            <a:chOff x="2928" y="2544"/>
            <a:chExt cx="2736" cy="1326"/>
          </a:xfrm>
        </p:grpSpPr>
        <p:sp>
          <p:nvSpPr>
            <p:cNvPr id="92181" name="Text Box 1045">
              <a:extLst>
                <a:ext uri="{FF2B5EF4-FFF2-40B4-BE49-F238E27FC236}">
                  <a16:creationId xmlns:a16="http://schemas.microsoft.com/office/drawing/2014/main" id="{3194B848-1683-DB42-A00B-5429EF304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504"/>
              <a:ext cx="2544" cy="36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Fig. 5.5   Intuitive justification of why parallel slack helps improve the efficiency</a:t>
              </a: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altLang="en-US" sz="1600">
                  <a:latin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92182" name="Object 1046">
              <a:extLst>
                <a:ext uri="{FF2B5EF4-FFF2-40B4-BE49-F238E27FC236}">
                  <a16:creationId xmlns:a16="http://schemas.microsoft.com/office/drawing/2014/main" id="{F3D3D41B-9F2F-454A-8857-3D0A36268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544"/>
            <a:ext cx="2736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6" r:id="rId5" imgW="4394200" imgH="1447800" progId="MSDraw.Drawing.8.2">
                    <p:embed/>
                  </p:oleObj>
                </mc:Choice>
                <mc:Fallback>
                  <p:oleObj r:id="rId5" imgW="4394200" imgH="1447800" progId="MSDraw.Drawing.8.2">
                    <p:embed/>
                    <p:pic>
                      <p:nvPicPr>
                        <p:cNvPr id="0" name="Object 10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2736" cy="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6" grpId="0" animBg="1"/>
      <p:bldP spid="921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57963AE-52D3-F24B-8B1B-40125744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199831-72CC-DD40-BFCF-8781ED9A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13051-51FF-FA4F-BDE6-E4568D92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4296F79-587A-EB44-80B2-3C980C1FA08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9D16EF3-5BC8-944F-88B1-1F06E97AE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 altLang="en-US" sz="3200"/>
              <a:t>5.4  Parallel Prefix Computation</a:t>
            </a: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437C3E97-B5C0-2545-B91A-6603A7DD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257800"/>
            <a:ext cx="6477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5.6    </a:t>
            </a:r>
            <a:r>
              <a:rPr lang="en-US" altLang="en-US">
                <a:latin typeface="Arial" panose="020B0604020202020204" pitchFamily="34" charset="0"/>
              </a:rPr>
              <a:t>Parallel prefix computation in EREW PRAM via recursive doubling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5245" name="Rectangle 1037">
            <a:extLst>
              <a:ext uri="{FF2B5EF4-FFF2-40B4-BE49-F238E27FC236}">
                <a16:creationId xmlns:a16="http://schemas.microsoft.com/office/drawing/2014/main" id="{342FB5AD-126D-3B4F-9C67-A2EC8B58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7" name="Rectangle 1039">
            <a:extLst>
              <a:ext uri="{FF2B5EF4-FFF2-40B4-BE49-F238E27FC236}">
                <a16:creationId xmlns:a16="http://schemas.microsoft.com/office/drawing/2014/main" id="{3BB403EA-61F4-6D42-B16C-E4AD4F5B8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5246" name="Object 1038">
            <a:extLst>
              <a:ext uri="{FF2B5EF4-FFF2-40B4-BE49-F238E27FC236}">
                <a16:creationId xmlns:a16="http://schemas.microsoft.com/office/drawing/2014/main" id="{DA64A1D0-5EBE-8F4E-99F1-2B4473C4D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752600"/>
          <a:ext cx="8382000" cy="349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r:id="rId3" imgW="4457700" imgH="1854200" progId="MSDraw.Drawing.8.2">
                  <p:embed/>
                </p:oleObj>
              </mc:Choice>
              <mc:Fallback>
                <p:oleObj r:id="rId3" imgW="4457700" imgH="1854200" progId="MSDraw.Drawing.8.2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382000" cy="349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8" name="Text Box 1040">
            <a:extLst>
              <a:ext uri="{FF2B5EF4-FFF2-40B4-BE49-F238E27FC236}">
                <a16:creationId xmlns:a16="http://schemas.microsoft.com/office/drawing/2014/main" id="{E5255E19-AC35-4240-B6B0-C70EF84B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396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Same as the first part of semigroup computation (no final broadcasting)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C05E91-B250-8F49-BAD5-858EDB63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9B83FDD-A949-314C-804C-01C8CE07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41A581-9DD5-7E42-B77C-7974BFEC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91EB7DF-4829-1044-91D4-296C640A7C0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EC92D405-C851-7049-9058-179BF8C1B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 sz="2800"/>
              <a:t>A Divide-and-Conquer Parallel-Prefix Algorithm </a:t>
            </a:r>
          </a:p>
        </p:txBody>
      </p:sp>
      <p:sp>
        <p:nvSpPr>
          <p:cNvPr id="283652" name="Text Box 4">
            <a:extLst>
              <a:ext uri="{FF2B5EF4-FFF2-40B4-BE49-F238E27FC236}">
                <a16:creationId xmlns:a16="http://schemas.microsoft.com/office/drawing/2014/main" id="{CFB8C9E0-4D4E-2E41-86E5-D12F05B9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8686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5.7    Parallel prefix computation using a divide-and-conquer scheme. </a:t>
            </a:r>
          </a:p>
        </p:txBody>
      </p:sp>
      <p:sp>
        <p:nvSpPr>
          <p:cNvPr id="283661" name="Rectangle 13">
            <a:extLst>
              <a:ext uri="{FF2B5EF4-FFF2-40B4-BE49-F238E27FC236}">
                <a16:creationId xmlns:a16="http://schemas.microsoft.com/office/drawing/2014/main" id="{F113C803-073B-3C43-AEE3-27658F38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3660" name="Object 12">
            <a:extLst>
              <a:ext uri="{FF2B5EF4-FFF2-40B4-BE49-F238E27FC236}">
                <a16:creationId xmlns:a16="http://schemas.microsoft.com/office/drawing/2014/main" id="{85D501E5-C6AB-8C4C-ADBF-021D62FCE0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5800"/>
          <a:ext cx="6858000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5" r:id="rId3" imgW="3822700" imgH="2819400" progId="MSDraw.Drawing.8.2">
                  <p:embed/>
                </p:oleObj>
              </mc:Choice>
              <mc:Fallback>
                <p:oleObj r:id="rId3" imgW="3822700" imgH="28194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6858000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62" name="Text Box 14">
            <a:extLst>
              <a:ext uri="{FF2B5EF4-FFF2-40B4-BE49-F238E27FC236}">
                <a16:creationId xmlns:a16="http://schemas.microsoft.com/office/drawing/2014/main" id="{A8AA3865-F0A2-E440-A4A3-592799546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81400"/>
            <a:ext cx="20574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In hardware, this is the basis for Brent-Kung carry-lookahead adder</a:t>
            </a:r>
          </a:p>
        </p:txBody>
      </p:sp>
      <p:sp>
        <p:nvSpPr>
          <p:cNvPr id="283663" name="Text Box 15">
            <a:extLst>
              <a:ext uri="{FF2B5EF4-FFF2-40B4-BE49-F238E27FC236}">
                <a16:creationId xmlns:a16="http://schemas.microsoft.com/office/drawing/2014/main" id="{C28018B6-2490-E542-8FF5-D45810BE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09800"/>
            <a:ext cx="2057400" cy="10064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=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/2) + 2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</a:t>
            </a:r>
            <a:r>
              <a:rPr lang="en-US" altLang="en-US">
                <a:latin typeface="Arial" panose="020B0604020202020204" pitchFamily="34" charset="0"/>
              </a:rPr>
              <a:t> 2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83664" name="Text Box 16">
            <a:extLst>
              <a:ext uri="{FF2B5EF4-FFF2-40B4-BE49-F238E27FC236}">
                <a16:creationId xmlns:a16="http://schemas.microsoft.com/office/drawing/2014/main" id="{DDBAB01F-934F-AA48-85FF-4DB558AE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86200"/>
            <a:ext cx="182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Each vertical line represents a location in shared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62" grpId="0" animBg="1"/>
      <p:bldP spid="283663" grpId="0" animBg="1"/>
      <p:bldP spid="2836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D1E71-470F-3548-88E2-B9518FBD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156D7BC-5C96-6345-A996-AB690BCA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8016AE5-4E29-F542-BB4A-708FE4DD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A0E1A0C-C1FD-0F45-8B20-C84A5DBBE40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71D57EC1-1A23-C245-A47E-02AE363BB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 sz="2800"/>
              <a:t>Another Divide-and-Conquer Algorithm </a:t>
            </a:r>
            <a:endParaRPr lang="en-US" altLang="en-US" sz="1800"/>
          </a:p>
        </p:txBody>
      </p:sp>
      <p:sp>
        <p:nvSpPr>
          <p:cNvPr id="285699" name="Text Box 3">
            <a:extLst>
              <a:ext uri="{FF2B5EF4-FFF2-40B4-BE49-F238E27FC236}">
                <a16:creationId xmlns:a16="http://schemas.microsoft.com/office/drawing/2014/main" id="{487D8998-C370-B841-B552-587C1ECC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763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5.8  Another divide-and-conquer scheme for parallel prefix computation. </a:t>
            </a:r>
          </a:p>
        </p:txBody>
      </p:sp>
      <p:sp>
        <p:nvSpPr>
          <p:cNvPr id="285700" name="Rectangle 4">
            <a:extLst>
              <a:ext uri="{FF2B5EF4-FFF2-40B4-BE49-F238E27FC236}">
                <a16:creationId xmlns:a16="http://schemas.microsoft.com/office/drawing/2014/main" id="{710C001D-C6A8-CE46-A802-9E4A190B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5702" name="Text Box 6">
            <a:extLst>
              <a:ext uri="{FF2B5EF4-FFF2-40B4-BE49-F238E27FC236}">
                <a16:creationId xmlns:a16="http://schemas.microsoft.com/office/drawing/2014/main" id="{7E99AD4A-B8DC-C042-B2AB-2DA46BA84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81400"/>
            <a:ext cx="2057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Strictly optimal algorithm, but requires commutativity</a:t>
            </a:r>
          </a:p>
        </p:txBody>
      </p:sp>
      <p:sp>
        <p:nvSpPr>
          <p:cNvPr id="285704" name="Rectangle 8">
            <a:extLst>
              <a:ext uri="{FF2B5EF4-FFF2-40B4-BE49-F238E27FC236}">
                <a16:creationId xmlns:a16="http://schemas.microsoft.com/office/drawing/2014/main" id="{7909D4CA-F9A3-C74C-8649-2DB8C657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5703" name="Object 7">
            <a:extLst>
              <a:ext uri="{FF2B5EF4-FFF2-40B4-BE49-F238E27FC236}">
                <a16:creationId xmlns:a16="http://schemas.microsoft.com/office/drawing/2014/main" id="{AD7A741D-F27F-064E-8C60-9CBA4B5B97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47700"/>
          <a:ext cx="678180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7" r:id="rId3" imgW="3873500" imgH="2921000" progId="MSDraw.Drawing.8.2">
                  <p:embed/>
                </p:oleObj>
              </mc:Choice>
              <mc:Fallback>
                <p:oleObj r:id="rId3" imgW="3873500" imgH="29210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7700"/>
                        <a:ext cx="6781800" cy="511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5" name="Text Box 9">
            <a:extLst>
              <a:ext uri="{FF2B5EF4-FFF2-40B4-BE49-F238E27FC236}">
                <a16:creationId xmlns:a16="http://schemas.microsoft.com/office/drawing/2014/main" id="{C1E06324-71E9-8B42-AD96-E98528C3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09800"/>
            <a:ext cx="2057400" cy="10064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=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/2) + 1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=</a:t>
            </a:r>
            <a:r>
              <a:rPr lang="en-US" altLang="en-US">
                <a:latin typeface="Arial" panose="020B0604020202020204" pitchFamily="34" charset="0"/>
              </a:rPr>
              <a:t>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85706" name="Text Box 10">
            <a:extLst>
              <a:ext uri="{FF2B5EF4-FFF2-40B4-BE49-F238E27FC236}">
                <a16:creationId xmlns:a16="http://schemas.microsoft.com/office/drawing/2014/main" id="{0B507E01-3CB9-9D49-88CF-E21886B5A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86200"/>
            <a:ext cx="182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Each vertical line represents a location in shared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2" grpId="0" animBg="1" autoUpdateAnimBg="0"/>
      <p:bldP spid="285705" grpId="0" animBg="1"/>
      <p:bldP spid="2857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45CAF-01E2-A04E-B071-BC326556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A176FC3-2E4D-0F48-BCFD-684A3B27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AF4D9C-6C98-774A-AF29-75E69DA4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ECE3263-7515-9445-8202-3B4E0D8ADA1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0395D24-9EE9-3C4E-A21E-EB7B02F4B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r>
              <a:rPr lang="en-US" altLang="en-US" sz="3200"/>
              <a:t>5.5  Ranking the Elements of a Linked List</a:t>
            </a:r>
          </a:p>
        </p:txBody>
      </p:sp>
      <p:sp>
        <p:nvSpPr>
          <p:cNvPr id="97305" name="Rectangle 1049">
            <a:extLst>
              <a:ext uri="{FF2B5EF4-FFF2-40B4-BE49-F238E27FC236}">
                <a16:creationId xmlns:a16="http://schemas.microsoft.com/office/drawing/2014/main" id="{4AFEDB42-C703-8B47-BC9E-06B514B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7304" name="Object 1048">
            <a:extLst>
              <a:ext uri="{FF2B5EF4-FFF2-40B4-BE49-F238E27FC236}">
                <a16:creationId xmlns:a16="http://schemas.microsoft.com/office/drawing/2014/main" id="{649B3354-F086-0B4C-8652-9CF356469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14400"/>
          <a:ext cx="87630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r:id="rId3" imgW="5537200" imgH="1257300" progId="MSDraw.Drawing.8.2">
                  <p:embed/>
                </p:oleObj>
              </mc:Choice>
              <mc:Fallback>
                <p:oleObj r:id="rId3" imgW="5537200" imgH="1257300" progId="MSDraw.Drawing.8.2">
                  <p:embed/>
                  <p:pic>
                    <p:nvPicPr>
                      <p:cNvPr id="0" name="Object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763000" cy="199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6" name="Text Box 1050">
            <a:extLst>
              <a:ext uri="{FF2B5EF4-FFF2-40B4-BE49-F238E27FC236}">
                <a16:creationId xmlns:a16="http://schemas.microsoft.com/office/drawing/2014/main" id="{209223A6-56B1-AF46-A1FE-32656686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19400"/>
            <a:ext cx="6934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5.9     Example linked list and the ranks of its elements.</a:t>
            </a:r>
          </a:p>
        </p:txBody>
      </p:sp>
      <p:sp>
        <p:nvSpPr>
          <p:cNvPr id="97309" name="Rectangle 1053">
            <a:extLst>
              <a:ext uri="{FF2B5EF4-FFF2-40B4-BE49-F238E27FC236}">
                <a16:creationId xmlns:a16="http://schemas.microsoft.com/office/drawing/2014/main" id="{E6B62B1D-802A-6D4B-B11D-B321413F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7312" name="Group 1056">
            <a:extLst>
              <a:ext uri="{FF2B5EF4-FFF2-40B4-BE49-F238E27FC236}">
                <a16:creationId xmlns:a16="http://schemas.microsoft.com/office/drawing/2014/main" id="{89A42D37-4C13-F446-B9E5-051D843AF57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276600"/>
            <a:ext cx="8915400" cy="2974975"/>
            <a:chOff x="144" y="2064"/>
            <a:chExt cx="5616" cy="1874"/>
          </a:xfrm>
        </p:grpSpPr>
        <p:sp>
          <p:nvSpPr>
            <p:cNvPr id="97307" name="Text Box 1051">
              <a:extLst>
                <a:ext uri="{FF2B5EF4-FFF2-40B4-BE49-F238E27FC236}">
                  <a16:creationId xmlns:a16="http://schemas.microsoft.com/office/drawing/2014/main" id="{58BD03D9-4920-774B-B97C-014BAE986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216"/>
              <a:ext cx="2496" cy="63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Fig. 5.10   PRAM data structures representing a linked list and the ranking results. </a:t>
              </a:r>
            </a:p>
          </p:txBody>
        </p:sp>
        <p:graphicFrame>
          <p:nvGraphicFramePr>
            <p:cNvPr id="97308" name="Object 1052">
              <a:extLst>
                <a:ext uri="{FF2B5EF4-FFF2-40B4-BE49-F238E27FC236}">
                  <a16:creationId xmlns:a16="http://schemas.microsoft.com/office/drawing/2014/main" id="{F003C35B-74C3-D041-81A0-CF317966A2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20" y="2064"/>
            <a:ext cx="3540" cy="1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14" r:id="rId5" imgW="3708400" imgH="1968500" progId="MSDraw.Drawing.8.2">
                    <p:embed/>
                  </p:oleObj>
                </mc:Choice>
                <mc:Fallback>
                  <p:oleObj r:id="rId5" imgW="3708400" imgH="1968500" progId="MSDraw.Drawing.8.2">
                    <p:embed/>
                    <p:pic>
                      <p:nvPicPr>
                        <p:cNvPr id="0" name="Object 10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" y="2064"/>
                          <a:ext cx="3540" cy="18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311" name="Text Box 1055">
            <a:extLst>
              <a:ext uri="{FF2B5EF4-FFF2-40B4-BE49-F238E27FC236}">
                <a16:creationId xmlns:a16="http://schemas.microsoft.com/office/drawing/2014/main" id="{166DFB25-0B57-9A46-953D-394C24C1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3048000" cy="1474788"/>
          </a:xfrm>
          <a:prstGeom prst="rect">
            <a:avLst/>
          </a:prstGeom>
          <a:solidFill>
            <a:srgbClr val="FFCC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latin typeface="Arial" panose="020B0604020202020204" pitchFamily="34" charset="0"/>
              </a:rPr>
              <a:t>List ranking appears to be hopelessly sequential; one cannot get to a list element except through its predecessor!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ADCD79F-E883-244F-B97E-D28C81AA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415D516-7ED4-534E-9354-9DED26C9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2EEC0D-228E-4349-A9B2-1379754A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32C6350-2DF2-8148-A2FE-0CE98C590E3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033F94D9-41A0-614A-B74B-0A81A3D50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/>
          <a:lstStyle/>
          <a:p>
            <a:r>
              <a:rPr lang="en-US" altLang="en-US" sz="2800"/>
              <a:t>List Ranking via Recursive Doubling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ECE1FCDB-42B1-9047-BE37-C9FBAEE6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8153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5.11   </a:t>
            </a:r>
            <a:r>
              <a:rPr lang="en-US" altLang="en-US">
                <a:latin typeface="Arial" panose="020B0604020202020204" pitchFamily="34" charset="0"/>
              </a:rPr>
              <a:t>Element ranks initially and after each of the three iterations. 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id="{79096010-6EF3-9D49-857E-E56B9AE2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90600"/>
            <a:ext cx="2057400" cy="20145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Many problems that appear to be unparallelizable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to the uninitiated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are  parallelizable;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Intuition can be quite misleading!</a:t>
            </a:r>
          </a:p>
        </p:txBody>
      </p:sp>
      <p:sp>
        <p:nvSpPr>
          <p:cNvPr id="188428" name="Rectangle 12">
            <a:extLst>
              <a:ext uri="{FF2B5EF4-FFF2-40B4-BE49-F238E27FC236}">
                <a16:creationId xmlns:a16="http://schemas.microsoft.com/office/drawing/2014/main" id="{B8C17265-8F68-F846-8F4C-22B0486DE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8427" name="Object 11">
            <a:extLst>
              <a:ext uri="{FF2B5EF4-FFF2-40B4-BE49-F238E27FC236}">
                <a16:creationId xmlns:a16="http://schemas.microsoft.com/office/drawing/2014/main" id="{5DFD4274-DE71-3044-932C-6563C8F10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33475"/>
          <a:ext cx="6324600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9" r:id="rId3" imgW="4597400" imgH="3302000" progId="MSDraw.Drawing.8.2">
                  <p:embed/>
                </p:oleObj>
              </mc:Choice>
              <mc:Fallback>
                <p:oleObj r:id="rId3" imgW="4597400" imgH="33020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33475"/>
                        <a:ext cx="6324600" cy="453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8438" name="Group 22">
            <a:extLst>
              <a:ext uri="{FF2B5EF4-FFF2-40B4-BE49-F238E27FC236}">
                <a16:creationId xmlns:a16="http://schemas.microsoft.com/office/drawing/2014/main" id="{1F7BD8F0-EDD8-004B-A7AB-B63F228A83CE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048000"/>
            <a:ext cx="3429000" cy="2667000"/>
            <a:chOff x="4032" y="1920"/>
            <a:chExt cx="2160" cy="1680"/>
          </a:xfrm>
        </p:grpSpPr>
        <p:grpSp>
          <p:nvGrpSpPr>
            <p:cNvPr id="188435" name="Group 19">
              <a:extLst>
                <a:ext uri="{FF2B5EF4-FFF2-40B4-BE49-F238E27FC236}">
                  <a16:creationId xmlns:a16="http://schemas.microsoft.com/office/drawing/2014/main" id="{AB2EC5C8-4843-F04A-BE57-10D205479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920"/>
              <a:ext cx="2160" cy="1680"/>
              <a:chOff x="3936" y="1968"/>
              <a:chExt cx="2160" cy="1632"/>
            </a:xfrm>
          </p:grpSpPr>
          <p:graphicFrame>
            <p:nvGraphicFramePr>
              <p:cNvPr id="188431" name="Object 15">
                <a:extLst>
                  <a:ext uri="{FF2B5EF4-FFF2-40B4-BE49-F238E27FC236}">
                    <a16:creationId xmlns:a16="http://schemas.microsoft.com/office/drawing/2014/main" id="{40E22334-A41A-B44D-A47B-9340F27699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6" y="2007"/>
              <a:ext cx="2112" cy="1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440" r:id="rId5" imgW="3708400" imgH="1968500" progId="MSDraw.Drawing.8.2">
                      <p:embed/>
                    </p:oleObj>
                  </mc:Choice>
                  <mc:Fallback>
                    <p:oleObj r:id="rId5" imgW="3708400" imgH="1968500" progId="MSDraw.Drawing.8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2007"/>
                            <a:ext cx="2112" cy="15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8432" name="Rectangle 16">
                <a:extLst>
                  <a:ext uri="{FF2B5EF4-FFF2-40B4-BE49-F238E27FC236}">
                    <a16:creationId xmlns:a16="http://schemas.microsoft.com/office/drawing/2014/main" id="{AD8F1257-891B-2D43-8F7C-7E2D03922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8" y="1968"/>
                <a:ext cx="508" cy="16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436" name="Line 20">
              <a:extLst>
                <a:ext uri="{FF2B5EF4-FFF2-40B4-BE49-F238E27FC236}">
                  <a16:creationId xmlns:a16="http://schemas.microsoft.com/office/drawing/2014/main" id="{B2A62DBD-E238-2D42-BCA0-B2B576985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4" y="2688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37" name="Line 21">
              <a:extLst>
                <a:ext uri="{FF2B5EF4-FFF2-40B4-BE49-F238E27FC236}">
                  <a16:creationId xmlns:a16="http://schemas.microsoft.com/office/drawing/2014/main" id="{AAF7858D-8EE0-124F-BF7F-5E7B6B322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6" y="240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2D5ED15F-132D-5144-A9EB-D89CDF27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D8DB226C-97DE-354E-B457-22464800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E66D052C-3C91-3C47-B043-0C79E847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8A2D0D3-CEF8-6149-A63B-0411B96E3BB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1ED354D9-E69B-B446-949D-6513253B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About This Presentation</a:t>
            </a:r>
          </a:p>
        </p:txBody>
      </p:sp>
      <p:graphicFrame>
        <p:nvGraphicFramePr>
          <p:cNvPr id="175129" name="Group 25">
            <a:extLst>
              <a:ext uri="{FF2B5EF4-FFF2-40B4-BE49-F238E27FC236}">
                <a16:creationId xmlns:a16="http://schemas.microsoft.com/office/drawing/2014/main" id="{E8235423-DC47-4546-BCFF-7376B5E61EE3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4114800"/>
          <a:ext cx="6705600" cy="88741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329909810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5418873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757764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79040602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Released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Revised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Revised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355513"/>
                  </a:ext>
                </a:extLst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First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Spring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Spring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Fall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713282"/>
                  </a:ext>
                </a:extLst>
              </a:tr>
            </a:tbl>
          </a:graphicData>
        </a:graphic>
      </p:graphicFrame>
      <p:sp>
        <p:nvSpPr>
          <p:cNvPr id="175126" name="Text Box 22">
            <a:extLst>
              <a:ext uri="{FF2B5EF4-FFF2-40B4-BE49-F238E27FC236}">
                <a16:creationId xmlns:a16="http://schemas.microsoft.com/office/drawing/2014/main" id="{9E56A4F1-EF26-4D49-B013-F342C2DA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696200" cy="2530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This presentation is intended to support the use of the textbook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Introduction to Parallel Processing: Algorithms and Architectures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(Plenum Press, 1999, ISBN 0-306-45970-1). It was prepared by the author in connection with teaching the graduate-level course 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ECE 254B: Advanced Computer Architecture: Parallel Processing,  at the University of California, Santa Barbara. Instructors can use these slides in classroom teaching and for other educational purposes. Any other use is strictly prohibited.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Behrooz Parhami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CC0054C-80F3-BD45-BACD-2ED16405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C11CED-B3AC-EB4C-8870-DE1A16C5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BC09BC-1BEE-8043-AB0E-CFE26394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0D11DBF-17A3-674D-952E-CAB6DB8E6B4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C8CD6FA5-0D93-0644-8A29-6EB743832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/>
          <a:lstStyle/>
          <a:p>
            <a:r>
              <a:rPr lang="en-US" altLang="en-US" sz="2800"/>
              <a:t>PRAM List Ranking Algorithm</a:t>
            </a:r>
          </a:p>
        </p:txBody>
      </p:sp>
      <p:sp>
        <p:nvSpPr>
          <p:cNvPr id="286723" name="Text Box 3">
            <a:extLst>
              <a:ext uri="{FF2B5EF4-FFF2-40B4-BE49-F238E27FC236}">
                <a16:creationId xmlns:a16="http://schemas.microsoft.com/office/drawing/2014/main" id="{74A460C0-F414-8B4F-84AF-927F971E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29718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Question: Which PRAM submodel is implicit in this algorithm?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24" name="Text Box 4">
            <a:extLst>
              <a:ext uri="{FF2B5EF4-FFF2-40B4-BE49-F238E27FC236}">
                <a16:creationId xmlns:a16="http://schemas.microsoft.com/office/drawing/2014/main" id="{795651D5-D83B-134B-981B-85F18C61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90600"/>
            <a:ext cx="2057400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If we do not want to modify the original list, we simply make a copy of it first, in constant time</a:t>
            </a:r>
          </a:p>
        </p:txBody>
      </p:sp>
      <p:sp>
        <p:nvSpPr>
          <p:cNvPr id="286725" name="Rectangle 5">
            <a:extLst>
              <a:ext uri="{FF2B5EF4-FFF2-40B4-BE49-F238E27FC236}">
                <a16:creationId xmlns:a16="http://schemas.microsoft.com/office/drawing/2014/main" id="{535AF87D-0208-0A44-95FD-7995F7DCE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35" name="Object 15">
            <a:extLst>
              <a:ext uri="{FF2B5EF4-FFF2-40B4-BE49-F238E27FC236}">
                <a16:creationId xmlns:a16="http://schemas.microsoft.com/office/drawing/2014/main" id="{770CF1F8-0803-CE48-871D-7B0D13291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225800"/>
          <a:ext cx="57150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8" r:id="rId3" imgW="3708400" imgH="1968500" progId="MSDraw.Drawing.8.2">
                  <p:embed/>
                </p:oleObj>
              </mc:Choice>
              <mc:Fallback>
                <p:oleObj r:id="rId3" imgW="3708400" imgH="19685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25800"/>
                        <a:ext cx="5715000" cy="302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6" name="Text Box 16">
            <a:extLst>
              <a:ext uri="{FF2B5EF4-FFF2-40B4-BE49-F238E27FC236}">
                <a16:creationId xmlns:a16="http://schemas.microsoft.com/office/drawing/2014/main" id="{F37A265F-700A-3248-BFCD-12F2845A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58816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>
                <a:latin typeface="Arial" panose="020B0604020202020204" pitchFamily="34" charset="0"/>
              </a:rPr>
              <a:t>PRAM list ranking algorithm (via pointer jumping)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&lt;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do {initialize the partial ranks}</a:t>
            </a:r>
          </a:p>
          <a:p>
            <a:r>
              <a:rPr lang="en-US" altLang="en-US">
                <a:latin typeface="Arial" panose="020B0604020202020204" pitchFamily="34" charset="0"/>
              </a:rPr>
              <a:t>if </a:t>
            </a:r>
            <a:r>
              <a:rPr lang="en-US" altLang="en-US" i="1">
                <a:latin typeface="Arial" panose="020B0604020202020204" pitchFamily="34" charset="0"/>
              </a:rPr>
              <a:t>next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=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r>
              <a:rPr lang="en-US" altLang="en-US">
                <a:latin typeface="Arial" panose="020B0604020202020204" pitchFamily="34" charset="0"/>
              </a:rPr>
              <a:t>then </a:t>
            </a:r>
            <a:r>
              <a:rPr lang="en-US" altLang="en-US" i="1">
                <a:latin typeface="Arial" panose="020B0604020202020204" pitchFamily="34" charset="0"/>
              </a:rPr>
              <a:t>rank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:= 0 </a:t>
            </a:r>
          </a:p>
          <a:p>
            <a:r>
              <a:rPr lang="en-US" altLang="en-US">
                <a:latin typeface="Arial" panose="020B0604020202020204" pitchFamily="34" charset="0"/>
              </a:rPr>
              <a:t>else  </a:t>
            </a:r>
            <a:r>
              <a:rPr lang="en-US" altLang="en-US" i="1">
                <a:latin typeface="Arial" panose="020B0604020202020204" pitchFamily="34" charset="0"/>
              </a:rPr>
              <a:t>rank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:= 1 </a:t>
            </a:r>
          </a:p>
          <a:p>
            <a:r>
              <a:rPr lang="en-US" altLang="en-US">
                <a:latin typeface="Arial" panose="020B0604020202020204" pitchFamily="34" charset="0"/>
              </a:rPr>
              <a:t>endif</a:t>
            </a:r>
          </a:p>
          <a:p>
            <a:r>
              <a:rPr lang="en-US" altLang="en-US">
                <a:latin typeface="Arial" panose="020B0604020202020204" pitchFamily="34" charset="0"/>
              </a:rPr>
              <a:t>while </a:t>
            </a:r>
            <a:r>
              <a:rPr lang="en-US" altLang="en-US" i="1">
                <a:latin typeface="Arial" panose="020B0604020202020204" pitchFamily="34" charset="0"/>
              </a:rPr>
              <a:t>rank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next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head</a:t>
            </a:r>
            <a:r>
              <a:rPr lang="en-US" altLang="en-US">
                <a:latin typeface="Arial" panose="020B0604020202020204" pitchFamily="34" charset="0"/>
              </a:rPr>
              <a:t>]]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</a:t>
            </a:r>
            <a:r>
              <a:rPr lang="en-US" altLang="en-US">
                <a:latin typeface="Arial" panose="020B0604020202020204" pitchFamily="34" charset="0"/>
              </a:rPr>
              <a:t> 0 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do</a:t>
            </a:r>
          </a:p>
          <a:p>
            <a:r>
              <a:rPr lang="en-US" altLang="en-US">
                <a:latin typeface="Arial" panose="020B0604020202020204" pitchFamily="34" charset="0"/>
              </a:rPr>
              <a:t>    </a:t>
            </a:r>
            <a:r>
              <a:rPr lang="en-US" altLang="en-US" i="1">
                <a:latin typeface="Arial" panose="020B0604020202020204" pitchFamily="34" charset="0"/>
              </a:rPr>
              <a:t>rank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:= </a:t>
            </a:r>
            <a:r>
              <a:rPr lang="en-US" altLang="en-US" i="1">
                <a:latin typeface="Arial" panose="020B0604020202020204" pitchFamily="34" charset="0"/>
              </a:rPr>
              <a:t>rank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+ </a:t>
            </a:r>
            <a:r>
              <a:rPr lang="en-US" altLang="en-US" i="1">
                <a:latin typeface="Arial" panose="020B0604020202020204" pitchFamily="34" charset="0"/>
              </a:rPr>
              <a:t>rank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next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]]</a:t>
            </a:r>
          </a:p>
          <a:p>
            <a:r>
              <a:rPr lang="en-US" altLang="en-US">
                <a:latin typeface="Arial" panose="020B0604020202020204" pitchFamily="34" charset="0"/>
              </a:rPr>
              <a:t>    </a:t>
            </a:r>
            <a:r>
              <a:rPr lang="en-US" altLang="en-US" i="1">
                <a:latin typeface="Arial" panose="020B0604020202020204" pitchFamily="34" charset="0"/>
              </a:rPr>
              <a:t>next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 := </a:t>
            </a:r>
            <a:r>
              <a:rPr lang="en-US" altLang="en-US" i="1">
                <a:latin typeface="Arial" panose="020B0604020202020204" pitchFamily="34" charset="0"/>
              </a:rPr>
              <a:t>next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[</a:t>
            </a:r>
            <a:r>
              <a:rPr lang="en-US" altLang="en-US" i="1">
                <a:latin typeface="Arial" panose="020B0604020202020204" pitchFamily="34" charset="0"/>
              </a:rPr>
              <a:t>next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[ </a:t>
            </a:r>
            <a:r>
              <a:rPr lang="en-US" altLang="en-US" i="1">
                <a:latin typeface="Arial" panose="020B0604020202020204" pitchFamily="34" charset="0"/>
              </a:rPr>
              <a:t>j </a:t>
            </a:r>
            <a:r>
              <a:rPr lang="en-US" altLang="en-US">
                <a:latin typeface="Arial" panose="020B0604020202020204" pitchFamily="34" charset="0"/>
              </a:rPr>
              <a:t>]]</a:t>
            </a:r>
          </a:p>
          <a:p>
            <a:r>
              <a:rPr lang="en-US" altLang="en-US">
                <a:latin typeface="Arial" panose="020B0604020202020204" pitchFamily="34" charset="0"/>
              </a:rPr>
              <a:t>endwhile</a:t>
            </a:r>
          </a:p>
        </p:txBody>
      </p:sp>
      <p:sp>
        <p:nvSpPr>
          <p:cNvPr id="286737" name="Text Box 17">
            <a:extLst>
              <a:ext uri="{FF2B5EF4-FFF2-40B4-BE49-F238E27FC236}">
                <a16:creationId xmlns:a16="http://schemas.microsoft.com/office/drawing/2014/main" id="{7EC1CDE4-E058-C740-9E6E-B8F9B4C7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2971800" cy="396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Answer: CREW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animBg="1"/>
      <p:bldP spid="2867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679CF39-F7A5-3F4D-802B-9F2C20E6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00A74EF-AFFE-9148-9533-17C1A41E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286EFAE-BD62-DB4F-9F4D-80522236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3FA9B23-9D45-E042-99C1-B7105EA8E4E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11EC247-C555-F447-8D18-5D8F8C2A7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altLang="en-US" sz="3200"/>
              <a:t>5.6  Matrix Multiplication</a:t>
            </a:r>
          </a:p>
        </p:txBody>
      </p:sp>
      <p:sp>
        <p:nvSpPr>
          <p:cNvPr id="113687" name="Rectangle 1047">
            <a:extLst>
              <a:ext uri="{FF2B5EF4-FFF2-40B4-BE49-F238E27FC236}">
                <a16:creationId xmlns:a16="http://schemas.microsoft.com/office/drawing/2014/main" id="{98981F62-71B0-914B-BA97-2CC0F4E84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89" name="Text Box 1049">
            <a:extLst>
              <a:ext uri="{FF2B5EF4-FFF2-40B4-BE49-F238E27FC236}">
                <a16:creationId xmlns:a16="http://schemas.microsoft.com/office/drawing/2014/main" id="{F125DAC4-89AC-EF4A-9716-FB0E19F5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4648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u="sng">
                <a:latin typeface="Arial" panose="020B0604020202020204" pitchFamily="34" charset="0"/>
              </a:rPr>
              <a:t>Sequential matrix multiplication</a:t>
            </a:r>
            <a:endParaRPr lang="en-US" altLang="en-US" sz="24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for </a:t>
            </a:r>
            <a:r>
              <a:rPr lang="en-US" altLang="en-US" sz="2400" i="1">
                <a:latin typeface="Arial" panose="020B0604020202020204" pitchFamily="34" charset="0"/>
              </a:rPr>
              <a:t>i </a:t>
            </a:r>
            <a:r>
              <a:rPr lang="en-US" altLang="en-US" sz="2400">
                <a:latin typeface="Arial" panose="020B0604020202020204" pitchFamily="34" charset="0"/>
              </a:rPr>
              <a:t>= 0 to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 – 1 do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 for 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 = 0 to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 – 1 do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:= 0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	for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= 0 to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 – 1 do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	    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:=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a</a:t>
            </a:r>
            <a:r>
              <a:rPr lang="en-US" altLang="en-US" sz="2400" i="1" baseline="-25000">
                <a:latin typeface="Arial" panose="020B0604020202020204" pitchFamily="34" charset="0"/>
              </a:rPr>
              <a:t>ik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 i="1" baseline="-25000">
                <a:latin typeface="Arial" panose="020B0604020202020204" pitchFamily="34" charset="0"/>
              </a:rPr>
              <a:t>kj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	endfor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  <a:r>
              <a:rPr lang="en-US" altLang="en-US" sz="2400" i="1" baseline="-25000">
                <a:latin typeface="Arial" panose="020B0604020202020204" pitchFamily="34" charset="0"/>
              </a:rPr>
              <a:t>ij</a:t>
            </a:r>
            <a:r>
              <a:rPr lang="en-US" altLang="en-US" sz="2400">
                <a:latin typeface="Arial" panose="020B0604020202020204" pitchFamily="34" charset="0"/>
              </a:rPr>
              <a:t> :=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endParaRPr lang="en-US" altLang="en-US" sz="24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     endfor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endfor </a:t>
            </a:r>
          </a:p>
        </p:txBody>
      </p:sp>
      <p:grpSp>
        <p:nvGrpSpPr>
          <p:cNvPr id="113700" name="Group 1060">
            <a:extLst>
              <a:ext uri="{FF2B5EF4-FFF2-40B4-BE49-F238E27FC236}">
                <a16:creationId xmlns:a16="http://schemas.microsoft.com/office/drawing/2014/main" id="{9467FF76-A1F7-6341-8FF4-BA8EF05D698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114800"/>
            <a:ext cx="6858000" cy="2078038"/>
            <a:chOff x="1488" y="2688"/>
            <a:chExt cx="4128" cy="1213"/>
          </a:xfrm>
        </p:grpSpPr>
        <p:graphicFrame>
          <p:nvGraphicFramePr>
            <p:cNvPr id="113690" name="Object 1050">
              <a:extLst>
                <a:ext uri="{FF2B5EF4-FFF2-40B4-BE49-F238E27FC236}">
                  <a16:creationId xmlns:a16="http://schemas.microsoft.com/office/drawing/2014/main" id="{D91C58B0-59D1-424B-AAA6-DD0687D8A8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2688"/>
            <a:ext cx="4128" cy="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1" r:id="rId3" imgW="3835400" imgH="1168400" progId="MSDraw.Drawing.8.2">
                    <p:embed/>
                  </p:oleObj>
                </mc:Choice>
                <mc:Fallback>
                  <p:oleObj r:id="rId3" imgW="3835400" imgH="1168400" progId="MSDraw.Drawing.8.2">
                    <p:embed/>
                    <p:pic>
                      <p:nvPicPr>
                        <p:cNvPr id="0" name="Object 1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688"/>
                          <a:ext cx="4128" cy="1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92" name="Text Box 1052">
              <a:extLst>
                <a:ext uri="{FF2B5EF4-FFF2-40B4-BE49-F238E27FC236}">
                  <a16:creationId xmlns:a16="http://schemas.microsoft.com/office/drawing/2014/main" id="{3DD1DFE4-5735-7F4E-BCCF-56600F023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879"/>
              <a:ext cx="234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13693" name="Text Box 1053">
              <a:extLst>
                <a:ext uri="{FF2B5EF4-FFF2-40B4-BE49-F238E27FC236}">
                  <a16:creationId xmlns:a16="http://schemas.microsoft.com/office/drawing/2014/main" id="{777E13F1-76E1-5647-B294-3AF6F5F0F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880"/>
              <a:ext cx="23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3694" name="Text Box 1054">
              <a:extLst>
                <a:ext uri="{FF2B5EF4-FFF2-40B4-BE49-F238E27FC236}">
                  <a16:creationId xmlns:a16="http://schemas.microsoft.com/office/drawing/2014/main" id="{167FF9CB-C368-1E43-9FCB-2D6F06DFA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880"/>
              <a:ext cx="244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13695" name="Text Box 1055">
            <a:extLst>
              <a:ext uri="{FF2B5EF4-FFF2-40B4-BE49-F238E27FC236}">
                <a16:creationId xmlns:a16="http://schemas.microsoft.com/office/drawing/2014/main" id="{24817261-E610-154B-8931-E8793946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48000"/>
            <a:ext cx="3657600" cy="914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  </a:t>
            </a:r>
            <a:r>
              <a:rPr lang="en-US" altLang="en-US" sz="2800" i="1">
                <a:latin typeface="Arial" panose="020B0604020202020204" pitchFamily="34" charset="0"/>
              </a:rPr>
              <a:t>c</a:t>
            </a:r>
            <a:r>
              <a:rPr lang="en-US" altLang="en-US" sz="2800" i="1" baseline="-25000">
                <a:latin typeface="Arial" panose="020B0604020202020204" pitchFamily="34" charset="0"/>
              </a:rPr>
              <a:t>ij</a:t>
            </a:r>
            <a:r>
              <a:rPr lang="en-US" altLang="en-US" sz="2800">
                <a:latin typeface="Arial" panose="020B0604020202020204" pitchFamily="34" charset="0"/>
              </a:rPr>
              <a:t> :=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4000">
                <a:latin typeface="Symbol" pitchFamily="2" charset="2"/>
              </a:rPr>
              <a:t>S</a:t>
            </a:r>
            <a:r>
              <a:rPr lang="en-US" altLang="en-US" sz="2800" i="1" baseline="-25000">
                <a:latin typeface="Arial" panose="020B0604020202020204" pitchFamily="34" charset="0"/>
              </a:rPr>
              <a:t>k</a:t>
            </a:r>
            <a:r>
              <a:rPr lang="en-US" altLang="en-US" sz="2800" baseline="-25000">
                <a:latin typeface="Arial" panose="020B0604020202020204" pitchFamily="34" charset="0"/>
              </a:rPr>
              <a:t>=0</a:t>
            </a:r>
            <a:r>
              <a:rPr lang="en-US" altLang="en-US" baseline="-25000">
                <a:latin typeface="Arial" panose="020B0604020202020204" pitchFamily="34" charset="0"/>
              </a:rPr>
              <a:t> </a:t>
            </a:r>
            <a:r>
              <a:rPr lang="en-US" altLang="en-US" sz="2800" baseline="-25000">
                <a:latin typeface="Arial" panose="020B0604020202020204" pitchFamily="34" charset="0"/>
              </a:rPr>
              <a:t>to</a:t>
            </a:r>
            <a:r>
              <a:rPr lang="en-US" altLang="en-US" baseline="-25000">
                <a:latin typeface="Arial" panose="020B0604020202020204" pitchFamily="34" charset="0"/>
              </a:rPr>
              <a:t> </a:t>
            </a:r>
            <a:r>
              <a:rPr lang="en-US" altLang="en-US" sz="2800" i="1" baseline="-25000">
                <a:latin typeface="Arial" panose="020B0604020202020204" pitchFamily="34" charset="0"/>
              </a:rPr>
              <a:t>m</a:t>
            </a:r>
            <a:r>
              <a:rPr lang="en-US" altLang="en-US" sz="2800" baseline="-25000">
                <a:latin typeface="Arial" panose="020B0604020202020204" pitchFamily="34" charset="0"/>
              </a:rPr>
              <a:t>–1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800" i="1">
                <a:latin typeface="Arial" panose="020B0604020202020204" pitchFamily="34" charset="0"/>
              </a:rPr>
              <a:t>a</a:t>
            </a:r>
            <a:r>
              <a:rPr lang="en-US" altLang="en-US" sz="2800" i="1" baseline="-25000">
                <a:latin typeface="Arial" panose="020B0604020202020204" pitchFamily="34" charset="0"/>
              </a:rPr>
              <a:t>ik</a:t>
            </a:r>
            <a:r>
              <a:rPr lang="en-US" altLang="en-US" sz="2800" i="1">
                <a:latin typeface="Arial" panose="020B0604020202020204" pitchFamily="34" charset="0"/>
              </a:rPr>
              <a:t>b</a:t>
            </a:r>
            <a:r>
              <a:rPr lang="en-US" altLang="en-US" sz="2800" i="1" baseline="-25000">
                <a:latin typeface="Arial" panose="020B0604020202020204" pitchFamily="34" charset="0"/>
              </a:rPr>
              <a:t>kj</a:t>
            </a:r>
            <a:r>
              <a:rPr lang="en-US" altLang="en-US" sz="2400" i="1" baseline="-25000">
                <a:latin typeface="Arial" panose="020B0604020202020204" pitchFamily="34" charset="0"/>
              </a:rPr>
              <a:t> </a:t>
            </a:r>
          </a:p>
          <a:p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3696" name="Text Box 1056">
            <a:extLst>
              <a:ext uri="{FF2B5EF4-FFF2-40B4-BE49-F238E27FC236}">
                <a16:creationId xmlns:a16="http://schemas.microsoft.com/office/drawing/2014/main" id="{5F727250-7460-5C45-AC7F-746E3B71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19200"/>
            <a:ext cx="26670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PRAM solution with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30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 processors: </a:t>
            </a:r>
          </a:p>
          <a:p>
            <a:r>
              <a:rPr lang="en-US" altLang="en-US">
                <a:latin typeface="Arial" panose="020B0604020202020204" pitchFamily="34" charset="0"/>
              </a:rPr>
              <a:t>each processor does one multiplication </a:t>
            </a:r>
          </a:p>
          <a:p>
            <a:r>
              <a:rPr lang="en-US" altLang="en-US">
                <a:latin typeface="Arial" panose="020B0604020202020204" pitchFamily="34" charset="0"/>
              </a:rPr>
              <a:t>(not very efficient)</a:t>
            </a:r>
          </a:p>
        </p:txBody>
      </p:sp>
      <p:sp>
        <p:nvSpPr>
          <p:cNvPr id="113698" name="Text Box 1058">
            <a:extLst>
              <a:ext uri="{FF2B5EF4-FFF2-40B4-BE49-F238E27FC236}">
                <a16:creationId xmlns:a16="http://schemas.microsoft.com/office/drawing/2014/main" id="{74ADFF1A-2C70-EF45-B274-A9F6CC1F2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matrices</a:t>
            </a:r>
          </a:p>
        </p:txBody>
      </p:sp>
      <p:sp>
        <p:nvSpPr>
          <p:cNvPr id="113699" name="Line 1059">
            <a:extLst>
              <a:ext uri="{FF2B5EF4-FFF2-40B4-BE49-F238E27FC236}">
                <a16:creationId xmlns:a16="http://schemas.microsoft.com/office/drawing/2014/main" id="{913FD506-2C3C-0447-A7DC-CE4654EE6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1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9" grpId="0"/>
      <p:bldP spid="113695" grpId="0" animBg="1"/>
      <p:bldP spid="1136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5E0B1A-ACDD-584D-A5EF-D5C93AF9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CE6445-729B-E546-BD68-D76D929A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C3A722-A4EC-2646-B582-4ABE8981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145B82D-151B-1143-BD32-03E1BB47EDA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41A830D-D086-214C-8F47-12A80F414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altLang="en-US" sz="2800"/>
              <a:t>PRAM Matrix Multiplication with </a:t>
            </a:r>
            <a:r>
              <a:rPr lang="en-US" altLang="en-US" sz="2800" i="1"/>
              <a:t>m</a:t>
            </a:r>
            <a:r>
              <a:rPr lang="en-US" altLang="en-US" sz="900" i="1"/>
              <a:t> </a:t>
            </a:r>
            <a:r>
              <a:rPr lang="en-US" altLang="en-US" sz="2800" baseline="30000"/>
              <a:t>2</a:t>
            </a:r>
            <a:r>
              <a:rPr lang="en-US" altLang="en-US" sz="2800"/>
              <a:t> Processors</a:t>
            </a:r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424EA5CF-4CF3-0544-ABA3-F278E14F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15000"/>
            <a:ext cx="6858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5.12    </a:t>
            </a:r>
            <a:r>
              <a:rPr lang="en-US" altLang="en-US">
                <a:latin typeface="Arial" panose="020B0604020202020204" pitchFamily="34" charset="0"/>
              </a:rPr>
              <a:t>PRAM matrix multiplication;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processors.</a:t>
            </a:r>
          </a:p>
        </p:txBody>
      </p:sp>
      <p:sp>
        <p:nvSpPr>
          <p:cNvPr id="102411" name="Rectangle 1035">
            <a:extLst>
              <a:ext uri="{FF2B5EF4-FFF2-40B4-BE49-F238E27FC236}">
                <a16:creationId xmlns:a16="http://schemas.microsoft.com/office/drawing/2014/main" id="{9704AC45-CC76-5D48-886B-513EDD2E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16" name="Object 1040">
            <a:extLst>
              <a:ext uri="{FF2B5EF4-FFF2-40B4-BE49-F238E27FC236}">
                <a16:creationId xmlns:a16="http://schemas.microsoft.com/office/drawing/2014/main" id="{E793DCC7-BB90-D845-A4AA-B2ABA855CC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3733800"/>
          <a:ext cx="69342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r:id="rId3" imgW="3835400" imgH="1168400" progId="MSDraw.Drawing.8.2">
                  <p:embed/>
                </p:oleObj>
              </mc:Choice>
              <mc:Fallback>
                <p:oleObj r:id="rId3" imgW="3835400" imgH="1168400" progId="MSDraw.Drawing.8.2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6934200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8" name="Text Box 1042">
            <a:extLst>
              <a:ext uri="{FF2B5EF4-FFF2-40B4-BE49-F238E27FC236}">
                <a16:creationId xmlns:a16="http://schemas.microsoft.com/office/drawing/2014/main" id="{8BD8001D-D0B9-8746-827E-728180CE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723900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u="sng">
                <a:latin typeface="Arial" panose="020B0604020202020204" pitchFamily="34" charset="0"/>
              </a:rPr>
              <a:t>PRAM matrix multiplication using </a:t>
            </a:r>
            <a:r>
              <a:rPr lang="en-US" altLang="en-US" sz="2400" i="1" u="sng">
                <a:latin typeface="Arial" panose="020B0604020202020204" pitchFamily="34" charset="0"/>
              </a:rPr>
              <a:t>m</a:t>
            </a:r>
            <a:r>
              <a:rPr lang="en-US" altLang="en-US" sz="2400" baseline="30000">
                <a:latin typeface="Arial" panose="020B0604020202020204" pitchFamily="34" charset="0"/>
              </a:rPr>
              <a:t>2</a:t>
            </a:r>
            <a:r>
              <a:rPr lang="en-US" altLang="en-US" sz="2400" u="sng">
                <a:latin typeface="Arial" panose="020B0604020202020204" pitchFamily="34" charset="0"/>
              </a:rPr>
              <a:t> processors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Proc (</a:t>
            </a:r>
            <a:r>
              <a:rPr lang="en-US" altLang="en-US" sz="2400" i="1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), 0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 &lt;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, do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begin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    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:= 0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     for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= 0 to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 – 1 do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:=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a</a:t>
            </a:r>
            <a:r>
              <a:rPr lang="en-US" altLang="en-US" sz="2400" i="1" baseline="-25000">
                <a:latin typeface="Arial" panose="020B0604020202020204" pitchFamily="34" charset="0"/>
              </a:rPr>
              <a:t>ik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 i="1" baseline="-25000">
                <a:latin typeface="Arial" panose="020B0604020202020204" pitchFamily="34" charset="0"/>
              </a:rPr>
              <a:t>kj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     endfor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     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  <a:r>
              <a:rPr lang="en-US" altLang="en-US" sz="2400" i="1" baseline="-25000">
                <a:latin typeface="Arial" panose="020B0604020202020204" pitchFamily="34" charset="0"/>
              </a:rPr>
              <a:t>ij</a:t>
            </a:r>
            <a:r>
              <a:rPr lang="en-US" altLang="en-US" sz="2400">
                <a:latin typeface="Arial" panose="020B0604020202020204" pitchFamily="34" charset="0"/>
              </a:rPr>
              <a:t> :=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end </a:t>
            </a:r>
          </a:p>
        </p:txBody>
      </p:sp>
      <p:sp>
        <p:nvSpPr>
          <p:cNvPr id="102423" name="Text Box 1047">
            <a:extLst>
              <a:ext uri="{FF2B5EF4-FFF2-40B4-BE49-F238E27FC236}">
                <a16:creationId xmlns:a16="http://schemas.microsoft.com/office/drawing/2014/main" id="{3852FCAB-2800-FA4B-8266-B35EC4A1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743200"/>
            <a:ext cx="3200400" cy="863600"/>
          </a:xfrm>
          <a:prstGeom prst="rect">
            <a:avLst/>
          </a:prstGeom>
          <a:solidFill>
            <a:srgbClr val="FFCC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) steps: Time-optimal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CREW model is implicit</a:t>
            </a:r>
          </a:p>
        </p:txBody>
      </p:sp>
      <p:sp>
        <p:nvSpPr>
          <p:cNvPr id="102427" name="Text Box 1051">
            <a:extLst>
              <a:ext uri="{FF2B5EF4-FFF2-40B4-BE49-F238E27FC236}">
                <a16:creationId xmlns:a16="http://schemas.microsoft.com/office/drawing/2014/main" id="{8F0B387B-F6BB-F748-850C-DD114BD4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828800"/>
            <a:ext cx="37338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Processors are numbered (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), instead of 0 to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– 1</a:t>
            </a:r>
          </a:p>
        </p:txBody>
      </p:sp>
      <p:sp>
        <p:nvSpPr>
          <p:cNvPr id="102428" name="Text Box 1052">
            <a:extLst>
              <a:ext uri="{FF2B5EF4-FFF2-40B4-BE49-F238E27FC236}">
                <a16:creationId xmlns:a16="http://schemas.microsoft.com/office/drawing/2014/main" id="{4422FA04-0B4D-0147-B150-ED000B574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429" name="Text Box 1053">
            <a:extLst>
              <a:ext uri="{FF2B5EF4-FFF2-40B4-BE49-F238E27FC236}">
                <a16:creationId xmlns:a16="http://schemas.microsoft.com/office/drawing/2014/main" id="{B9CEE9B5-135B-3548-9A1C-03A55E72A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430" name="Text Box 1054">
            <a:extLst>
              <a:ext uri="{FF2B5EF4-FFF2-40B4-BE49-F238E27FC236}">
                <a16:creationId xmlns:a16="http://schemas.microsoft.com/office/drawing/2014/main" id="{A479C012-BE29-D149-941A-B79AC3C5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91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8" grpId="0"/>
      <p:bldP spid="102423" grpId="0" animBg="1"/>
      <p:bldP spid="1024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AC256F5-41F0-FA46-8D49-A27E4264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BEF666-C03E-5140-8A93-09B08A59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86BCDC6-668E-6D45-BF01-E0042022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E905B7A-94B6-F94E-A129-B357D05695C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92132861-11A9-E442-85D9-44F270B2C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altLang="en-US" sz="2800"/>
              <a:t>PRAM Matrix Multiplication with </a:t>
            </a:r>
            <a:r>
              <a:rPr lang="en-US" altLang="en-US" sz="2800" i="1"/>
              <a:t>m</a:t>
            </a:r>
            <a:r>
              <a:rPr lang="en-US" altLang="en-US" sz="2800"/>
              <a:t> Processors</a:t>
            </a:r>
          </a:p>
        </p:txBody>
      </p:sp>
      <p:sp>
        <p:nvSpPr>
          <p:cNvPr id="288772" name="Rectangle 4">
            <a:extLst>
              <a:ext uri="{FF2B5EF4-FFF2-40B4-BE49-F238E27FC236}">
                <a16:creationId xmlns:a16="http://schemas.microsoft.com/office/drawing/2014/main" id="{12A2DA92-22A9-B848-98A4-5AE0BB58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1EDCA381-A43E-8D47-B429-735C31267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82" name="Text Box 14">
            <a:extLst>
              <a:ext uri="{FF2B5EF4-FFF2-40B4-BE49-F238E27FC236}">
                <a16:creationId xmlns:a16="http://schemas.microsoft.com/office/drawing/2014/main" id="{4DF5B07D-D053-AA4A-A8F5-72A05155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72390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u="sng">
                <a:latin typeface="Arial" panose="020B0604020202020204" pitchFamily="34" charset="0"/>
              </a:rPr>
              <a:t>PRAM matrix multiplication using </a:t>
            </a:r>
            <a:r>
              <a:rPr lang="en-US" altLang="en-US" sz="2400" i="1" u="sng">
                <a:latin typeface="Arial" panose="020B0604020202020204" pitchFamily="34" charset="0"/>
              </a:rPr>
              <a:t>m </a:t>
            </a:r>
            <a:r>
              <a:rPr lang="en-US" altLang="en-US" sz="2400" u="sng">
                <a:latin typeface="Arial" panose="020B0604020202020204" pitchFamily="34" charset="0"/>
              </a:rPr>
              <a:t>processors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for </a:t>
            </a:r>
            <a:r>
              <a:rPr lang="en-US" altLang="en-US" sz="2400" i="1"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 = 0 to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 – 1 Proc </a:t>
            </a:r>
            <a:r>
              <a:rPr lang="en-US" altLang="en-US" sz="2400" i="1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, 0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&lt;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, do</a:t>
            </a:r>
          </a:p>
          <a:p>
            <a:pPr>
              <a:lnSpc>
                <a:spcPct val="90000"/>
              </a:lnSpc>
            </a:pPr>
            <a:r>
              <a:rPr lang="en-US" altLang="en-US" sz="2400" i="1">
                <a:latin typeface="Arial" panose="020B0604020202020204" pitchFamily="34" charset="0"/>
              </a:rPr>
              <a:t>     t</a:t>
            </a:r>
            <a:r>
              <a:rPr lang="en-US" altLang="en-US" sz="2400">
                <a:latin typeface="Arial" panose="020B0604020202020204" pitchFamily="34" charset="0"/>
              </a:rPr>
              <a:t> := 0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     for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= 0 to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 – 1 do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:=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latin typeface="Arial" panose="020B0604020202020204" pitchFamily="34" charset="0"/>
              </a:rPr>
              <a:t>a</a:t>
            </a:r>
            <a:r>
              <a:rPr lang="en-US" altLang="en-US" sz="2400" i="1" baseline="-25000">
                <a:latin typeface="Arial" panose="020B0604020202020204" pitchFamily="34" charset="0"/>
              </a:rPr>
              <a:t>ik</a:t>
            </a:r>
            <a:r>
              <a:rPr lang="en-US" altLang="en-US" sz="2400" i="1">
                <a:latin typeface="Arial" panose="020B0604020202020204" pitchFamily="34" charset="0"/>
              </a:rPr>
              <a:t>b</a:t>
            </a:r>
            <a:r>
              <a:rPr lang="en-US" altLang="en-US" sz="2400" i="1" baseline="-25000">
                <a:latin typeface="Arial" panose="020B0604020202020204" pitchFamily="34" charset="0"/>
              </a:rPr>
              <a:t>kj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     endfor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     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  <a:r>
              <a:rPr lang="en-US" altLang="en-US" sz="2400" i="1" baseline="-25000">
                <a:latin typeface="Arial" panose="020B0604020202020204" pitchFamily="34" charset="0"/>
              </a:rPr>
              <a:t>ij</a:t>
            </a:r>
            <a:r>
              <a:rPr lang="en-US" altLang="en-US" sz="2400">
                <a:latin typeface="Arial" panose="020B0604020202020204" pitchFamily="34" charset="0"/>
              </a:rPr>
              <a:t> :=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endfor </a:t>
            </a:r>
          </a:p>
        </p:txBody>
      </p:sp>
      <p:sp>
        <p:nvSpPr>
          <p:cNvPr id="288784" name="Rectangle 16">
            <a:extLst>
              <a:ext uri="{FF2B5EF4-FFF2-40B4-BE49-F238E27FC236}">
                <a16:creationId xmlns:a16="http://schemas.microsoft.com/office/drawing/2014/main" id="{E5FD825F-E156-3C4E-BD9A-E0C9A585D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8783" name="Object 15">
            <a:extLst>
              <a:ext uri="{FF2B5EF4-FFF2-40B4-BE49-F238E27FC236}">
                <a16:creationId xmlns:a16="http://schemas.microsoft.com/office/drawing/2014/main" id="{B3FCCF3F-6669-3745-8EE2-798274861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886200"/>
          <a:ext cx="746760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0" r:id="rId3" imgW="3835400" imgH="1231900" progId="MSDraw.Drawing.8.2">
                  <p:embed/>
                </p:oleObj>
              </mc:Choice>
              <mc:Fallback>
                <p:oleObj r:id="rId3" imgW="3835400" imgH="12319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7467600" cy="240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85" name="Text Box 17">
            <a:extLst>
              <a:ext uri="{FF2B5EF4-FFF2-40B4-BE49-F238E27FC236}">
                <a16:creationId xmlns:a16="http://schemas.microsoft.com/office/drawing/2014/main" id="{766F0502-5940-BE47-9500-5FC254F2F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05000"/>
            <a:ext cx="3200400" cy="863600"/>
          </a:xfrm>
          <a:prstGeom prst="rect">
            <a:avLst/>
          </a:prstGeom>
          <a:solidFill>
            <a:srgbClr val="FFCC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) steps: Time-optimal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CREW model is implicit</a:t>
            </a:r>
          </a:p>
        </p:txBody>
      </p:sp>
      <p:sp>
        <p:nvSpPr>
          <p:cNvPr id="288786" name="Text Box 18">
            <a:extLst>
              <a:ext uri="{FF2B5EF4-FFF2-40B4-BE49-F238E27FC236}">
                <a16:creationId xmlns:a16="http://schemas.microsoft.com/office/drawing/2014/main" id="{CCFF7A87-4DE8-9045-B96C-CE635E37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95600"/>
            <a:ext cx="43434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Because the order of multiplications is immaterial, accesses to </a:t>
            </a:r>
            <a:r>
              <a:rPr lang="en-US" altLang="en-US" i="1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 can be skewed to allow the EREW model</a:t>
            </a:r>
          </a:p>
        </p:txBody>
      </p:sp>
      <p:sp>
        <p:nvSpPr>
          <p:cNvPr id="288787" name="Text Box 19">
            <a:extLst>
              <a:ext uri="{FF2B5EF4-FFF2-40B4-BE49-F238E27FC236}">
                <a16:creationId xmlns:a16="http://schemas.microsoft.com/office/drawing/2014/main" id="{72878605-FD4D-764C-95EE-D444FFC43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8788" name="Text Box 20">
            <a:extLst>
              <a:ext uri="{FF2B5EF4-FFF2-40B4-BE49-F238E27FC236}">
                <a16:creationId xmlns:a16="http://schemas.microsoft.com/office/drawing/2014/main" id="{A92248EC-06AE-B748-8C5F-9801EFD1C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19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8789" name="Text Box 21">
            <a:extLst>
              <a:ext uri="{FF2B5EF4-FFF2-40B4-BE49-F238E27FC236}">
                <a16:creationId xmlns:a16="http://schemas.microsoft.com/office/drawing/2014/main" id="{CC26228E-FE9E-8541-BD0B-07214F00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343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2" grpId="0"/>
      <p:bldP spid="288785" grpId="0" animBg="1"/>
      <p:bldP spid="2887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67F6184-8984-D147-95F4-F7CF8487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8F36C6-05C9-FF41-811F-EA2C9C11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B0BDC9-7FEA-1244-9F22-F99217B1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050D1B5-4E37-0343-BECC-013905E2D08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EF781D3E-6489-B440-A9AA-C26BF373D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2800"/>
              <a:t>PRAM Matrix Multiplication with Fewer Processors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30326B27-25C4-AB4C-9C2C-02AE2BB71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9796" name="Rectangle 4">
            <a:extLst>
              <a:ext uri="{FF2B5EF4-FFF2-40B4-BE49-F238E27FC236}">
                <a16:creationId xmlns:a16="http://schemas.microsoft.com/office/drawing/2014/main" id="{3962DF93-4317-7B40-ABCF-0246D72E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9797" name="Text Box 5">
            <a:extLst>
              <a:ext uri="{FF2B5EF4-FFF2-40B4-BE49-F238E27FC236}">
                <a16:creationId xmlns:a16="http://schemas.microsoft.com/office/drawing/2014/main" id="{68E691AE-C11B-1C46-8759-849095A16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441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Algorithm is similar, except that each processor is in charge of computing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12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rows of 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9798" name="Rectangle 6">
            <a:extLst>
              <a:ext uri="{FF2B5EF4-FFF2-40B4-BE49-F238E27FC236}">
                <a16:creationId xmlns:a16="http://schemas.microsoft.com/office/drawing/2014/main" id="{963FC387-A91A-0547-90D4-B70DFB4D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9800" name="Text Box 8">
            <a:extLst>
              <a:ext uri="{FF2B5EF4-FFF2-40B4-BE49-F238E27FC236}">
                <a16:creationId xmlns:a16="http://schemas.microsoft.com/office/drawing/2014/main" id="{1A0BDDA3-5EB2-5F49-A739-F665EEBA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3352800" cy="863600"/>
          </a:xfrm>
          <a:prstGeom prst="rect">
            <a:avLst/>
          </a:prstGeom>
          <a:solidFill>
            <a:srgbClr val="FFCC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30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steps: Time-optimal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EREW model can be used</a:t>
            </a:r>
          </a:p>
        </p:txBody>
      </p:sp>
      <p:sp>
        <p:nvSpPr>
          <p:cNvPr id="289801" name="Text Box 9">
            <a:extLst>
              <a:ext uri="{FF2B5EF4-FFF2-40B4-BE49-F238E27FC236}">
                <a16:creationId xmlns:a16="http://schemas.microsoft.com/office/drawing/2014/main" id="{90C5A620-6F16-0D49-9311-7278A78B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7467600" cy="1463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 drawback of all algorithms thus far is that only two arithmetic operations (one multiplication and one addition) are performed for each memory access. 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This is particularly costly for NUMA shared-memory machines.</a:t>
            </a:r>
          </a:p>
        </p:txBody>
      </p:sp>
      <p:sp>
        <p:nvSpPr>
          <p:cNvPr id="289806" name="Rectangle 14">
            <a:extLst>
              <a:ext uri="{FF2B5EF4-FFF2-40B4-BE49-F238E27FC236}">
                <a16:creationId xmlns:a16="http://schemas.microsoft.com/office/drawing/2014/main" id="{B3AEB5EC-7433-A44A-9DF8-1298322AC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9805" name="Object 13">
            <a:extLst>
              <a:ext uri="{FF2B5EF4-FFF2-40B4-BE49-F238E27FC236}">
                <a16:creationId xmlns:a16="http://schemas.microsoft.com/office/drawing/2014/main" id="{1B349775-4C73-E74B-B2F1-A8435F2C34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962400"/>
          <a:ext cx="777240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7" r:id="rId3" imgW="4279900" imgH="1219200" progId="MSDraw.Drawing.8.2">
                  <p:embed/>
                </p:oleObj>
              </mc:Choice>
              <mc:Fallback>
                <p:oleObj r:id="rId3" imgW="4279900" imgH="12192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62400"/>
                        <a:ext cx="7772400" cy="220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03" name="Text Box 11">
            <a:extLst>
              <a:ext uri="{FF2B5EF4-FFF2-40B4-BE49-F238E27FC236}">
                <a16:creationId xmlns:a16="http://schemas.microsoft.com/office/drawing/2014/main" id="{14F9808A-957D-E747-ACD0-717BCF8FB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19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9804" name="Text Box 12">
            <a:extLst>
              <a:ext uri="{FF2B5EF4-FFF2-40B4-BE49-F238E27FC236}">
                <a16:creationId xmlns:a16="http://schemas.microsoft.com/office/drawing/2014/main" id="{1A46E406-C884-E645-8B0D-ED96C81C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19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9802" name="Text Box 10">
            <a:extLst>
              <a:ext uri="{FF2B5EF4-FFF2-40B4-BE49-F238E27FC236}">
                <a16:creationId xmlns:a16="http://schemas.microsoft.com/office/drawing/2014/main" id="{341C5A5B-F395-5440-9CB8-3259346DD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9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0" grpId="0" animBg="1"/>
      <p:bldP spid="2898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EE36AFC-EBE2-6841-A41D-910A8945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0F1E2C0-DA99-514A-B929-2E915CAF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E5DC438-9239-604E-ADFC-630098E8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A6C697E-D77A-E546-9C05-048569A3DBA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78B06675-C24C-7D4F-BD09-5007A376E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altLang="en-US" sz="2800"/>
              <a:t>More Efficient Matrix Multiplication (for NUMA)</a:t>
            </a:r>
          </a:p>
        </p:txBody>
      </p:sp>
      <p:sp>
        <p:nvSpPr>
          <p:cNvPr id="287747" name="Text Box 3">
            <a:extLst>
              <a:ext uri="{FF2B5EF4-FFF2-40B4-BE49-F238E27FC236}">
                <a16:creationId xmlns:a16="http://schemas.microsoft.com/office/drawing/2014/main" id="{793EAA43-39DD-8D4D-BBBF-C4656535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3886200" cy="641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5.13    </a:t>
            </a:r>
            <a:r>
              <a:rPr lang="en-US" altLang="en-US" sz="1800">
                <a:latin typeface="Arial" panose="020B0604020202020204" pitchFamily="34" charset="0"/>
              </a:rPr>
              <a:t>Partitioning the matrices for block matrix multiplication .</a:t>
            </a:r>
          </a:p>
        </p:txBody>
      </p:sp>
      <p:sp>
        <p:nvSpPr>
          <p:cNvPr id="287748" name="Rectangle 4">
            <a:extLst>
              <a:ext uri="{FF2B5EF4-FFF2-40B4-BE49-F238E27FC236}">
                <a16:creationId xmlns:a16="http://schemas.microsoft.com/office/drawing/2014/main" id="{A2952721-3AE6-7747-8547-21707549B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49" name="Rectangle 5">
            <a:extLst>
              <a:ext uri="{FF2B5EF4-FFF2-40B4-BE49-F238E27FC236}">
                <a16:creationId xmlns:a16="http://schemas.microsoft.com/office/drawing/2014/main" id="{04A0E780-8AAE-404A-A252-04E84867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61" name="Rectangle 17">
            <a:extLst>
              <a:ext uri="{FF2B5EF4-FFF2-40B4-BE49-F238E27FC236}">
                <a16:creationId xmlns:a16="http://schemas.microsoft.com/office/drawing/2014/main" id="{3D0073B8-618F-0447-9975-AEE96970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63" name="Rectangle 19">
            <a:extLst>
              <a:ext uri="{FF2B5EF4-FFF2-40B4-BE49-F238E27FC236}">
                <a16:creationId xmlns:a16="http://schemas.microsoft.com/office/drawing/2014/main" id="{EC23E90F-D819-CE44-B6E9-D43B06F1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87772" name="Group 28">
            <a:extLst>
              <a:ext uri="{FF2B5EF4-FFF2-40B4-BE49-F238E27FC236}">
                <a16:creationId xmlns:a16="http://schemas.microsoft.com/office/drawing/2014/main" id="{04CD90C9-9457-6049-8C97-3390E4F3F247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762000"/>
            <a:ext cx="5943600" cy="2516188"/>
            <a:chOff x="2016" y="480"/>
            <a:chExt cx="3744" cy="1585"/>
          </a:xfrm>
        </p:grpSpPr>
        <p:graphicFrame>
          <p:nvGraphicFramePr>
            <p:cNvPr id="287762" name="Object 18">
              <a:extLst>
                <a:ext uri="{FF2B5EF4-FFF2-40B4-BE49-F238E27FC236}">
                  <a16:creationId xmlns:a16="http://schemas.microsoft.com/office/drawing/2014/main" id="{4BF685AB-1C77-5D49-86D0-B86FA46265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480"/>
            <a:ext cx="3744" cy="1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73" r:id="rId3" imgW="3644900" imgH="1016000" progId="MSDraw.Drawing.8.2">
                    <p:embed/>
                  </p:oleObj>
                </mc:Choice>
                <mc:Fallback>
                  <p:oleObj r:id="rId3" imgW="3644900" imgH="1016000" progId="MSDraw.Drawing.8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480"/>
                          <a:ext cx="3744" cy="10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764" name="Text Box 20">
              <a:extLst>
                <a:ext uri="{FF2B5EF4-FFF2-40B4-BE49-F238E27FC236}">
                  <a16:creationId xmlns:a16="http://schemas.microsoft.com/office/drawing/2014/main" id="{E16F9668-1253-AE4B-9BB4-EB8BAA3DE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488"/>
              <a:ext cx="2016" cy="577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>
                  <a:latin typeface="Arial" panose="020B0604020202020204" pitchFamily="34" charset="0"/>
                </a:rPr>
                <a:t>Block matrix multiplication follows the same algorithm as simple matrix multiplication.</a:t>
              </a:r>
            </a:p>
          </p:txBody>
        </p:sp>
      </p:grpSp>
      <p:sp>
        <p:nvSpPr>
          <p:cNvPr id="287766" name="Rectangle 22">
            <a:extLst>
              <a:ext uri="{FF2B5EF4-FFF2-40B4-BE49-F238E27FC236}">
                <a16:creationId xmlns:a16="http://schemas.microsoft.com/office/drawing/2014/main" id="{2F4E092A-4916-F84C-9B95-526B2F3C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7765" name="Object 21">
            <a:extLst>
              <a:ext uri="{FF2B5EF4-FFF2-40B4-BE49-F238E27FC236}">
                <a16:creationId xmlns:a16="http://schemas.microsoft.com/office/drawing/2014/main" id="{688B0DFE-9FDD-0341-A79F-3AD35BDF2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886200"/>
          <a:ext cx="541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4" r:id="rId5" imgW="4191000" imgH="1244600" progId="MSDraw.Drawing.8.2">
                  <p:embed/>
                </p:oleObj>
              </mc:Choice>
              <mc:Fallback>
                <p:oleObj r:id="rId5" imgW="4191000" imgH="1244600" progId="MSDraw.Drawing.8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5410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770" name="Group 26">
            <a:extLst>
              <a:ext uri="{FF2B5EF4-FFF2-40B4-BE49-F238E27FC236}">
                <a16:creationId xmlns:a16="http://schemas.microsoft.com/office/drawing/2014/main" id="{AE44A2EB-DE42-5543-8F01-329481393B67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4953000" cy="3446463"/>
            <a:chOff x="96" y="1312"/>
            <a:chExt cx="3120" cy="2171"/>
          </a:xfrm>
        </p:grpSpPr>
        <p:graphicFrame>
          <p:nvGraphicFramePr>
            <p:cNvPr id="287758" name="Object 14">
              <a:extLst>
                <a:ext uri="{FF2B5EF4-FFF2-40B4-BE49-F238E27FC236}">
                  <a16:creationId xmlns:a16="http://schemas.microsoft.com/office/drawing/2014/main" id="{DD449F8A-8B78-BF41-BF5A-05DAA7B93C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1392"/>
            <a:ext cx="3072" cy="2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75" r:id="rId7" imgW="3517900" imgH="2400300" progId="MSDraw.Drawing.8.2">
                    <p:embed/>
                  </p:oleObj>
                </mc:Choice>
                <mc:Fallback>
                  <p:oleObj r:id="rId7" imgW="3517900" imgH="2400300" progId="MSDraw.Drawing.8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392"/>
                          <a:ext cx="3072" cy="20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767" name="Text Box 23">
              <a:extLst>
                <a:ext uri="{FF2B5EF4-FFF2-40B4-BE49-F238E27FC236}">
                  <a16:creationId xmlns:a16="http://schemas.microsoft.com/office/drawing/2014/main" id="{B17CAB05-EEBB-8549-8D50-607246D89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12"/>
              <a:ext cx="233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ym typeface="Symbol" pitchFamily="2" charset="2"/>
                </a:rPr>
                <a:t></a:t>
              </a:r>
              <a:r>
                <a:rPr lang="en-US" altLang="en-US" sz="1400"/>
                <a:t>p</a:t>
              </a:r>
            </a:p>
          </p:txBody>
        </p:sp>
        <p:sp>
          <p:nvSpPr>
            <p:cNvPr id="287768" name="Text Box 24">
              <a:extLst>
                <a:ext uri="{FF2B5EF4-FFF2-40B4-BE49-F238E27FC236}">
                  <a16:creationId xmlns:a16="http://schemas.microsoft.com/office/drawing/2014/main" id="{8AA51FDE-23AA-EE4E-B68E-2B3BEC9BC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24"/>
              <a:ext cx="233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ym typeface="Symbol" pitchFamily="2" charset="2"/>
                </a:rPr>
                <a:t></a:t>
              </a:r>
              <a:r>
                <a:rPr lang="en-US" altLang="en-US" sz="1400"/>
                <a:t>p</a:t>
              </a:r>
            </a:p>
          </p:txBody>
        </p:sp>
        <p:sp>
          <p:nvSpPr>
            <p:cNvPr id="287769" name="Text Box 25">
              <a:extLst>
                <a:ext uri="{FF2B5EF4-FFF2-40B4-BE49-F238E27FC236}">
                  <a16:creationId xmlns:a16="http://schemas.microsoft.com/office/drawing/2014/main" id="{23D6A620-9E3B-2041-8916-D292DFAF8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744"/>
              <a:ext cx="38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000">
                  <a:sym typeface="Symbol" pitchFamily="2" charset="2"/>
                </a:rPr>
                <a:t>q=m/</a:t>
              </a:r>
              <a:r>
                <a:rPr lang="en-US" altLang="en-US" sz="1000"/>
                <a:t>p</a:t>
              </a:r>
            </a:p>
          </p:txBody>
        </p:sp>
      </p:grpSp>
      <p:sp>
        <p:nvSpPr>
          <p:cNvPr id="287771" name="Text Box 27">
            <a:extLst>
              <a:ext uri="{FF2B5EF4-FFF2-40B4-BE49-F238E27FC236}">
                <a16:creationId xmlns:a16="http://schemas.microsoft.com/office/drawing/2014/main" id="{7D9E2B12-4214-2A4D-9DAB-31930512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Partition the matrices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into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square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C47172-A2EB-7B4E-9CCF-28F5E24D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C354E1-78BB-9749-80B2-64CABF0F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26C10E-CF18-CC40-A261-D2BA9729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2F678DE-C2F2-9A4B-907C-FB550F3F237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81B6059F-5E23-A347-94AE-B137FCCB4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altLang="en-US" sz="2800"/>
              <a:t>Details of Block Matrix Multiplication</a:t>
            </a:r>
          </a:p>
        </p:txBody>
      </p:sp>
      <p:sp>
        <p:nvSpPr>
          <p:cNvPr id="290819" name="Text Box 3">
            <a:extLst>
              <a:ext uri="{FF2B5EF4-FFF2-40B4-BE49-F238E27FC236}">
                <a16:creationId xmlns:a16="http://schemas.microsoft.com/office/drawing/2014/main" id="{258F752C-1A0C-D74E-86B3-5A621271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7010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5.14    </a:t>
            </a:r>
            <a:r>
              <a:rPr lang="en-US" altLang="en-US">
                <a:latin typeface="Arial" panose="020B0604020202020204" pitchFamily="34" charset="0"/>
              </a:rPr>
              <a:t>How Processor (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) operates on an element of </a:t>
            </a:r>
            <a:r>
              <a:rPr lang="en-US" altLang="en-US" i="1">
                <a:latin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</a:rPr>
              <a:t> and one block-row of </a:t>
            </a:r>
            <a:r>
              <a:rPr lang="en-US" altLang="en-US" i="1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 to update one block-row of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90834" name="Text Box 18">
            <a:extLst>
              <a:ext uri="{FF2B5EF4-FFF2-40B4-BE49-F238E27FC236}">
                <a16:creationId xmlns:a16="http://schemas.microsoft.com/office/drawing/2014/main" id="{92AD8B34-FA97-6E4E-8CE7-EC5379E7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066800"/>
            <a:ext cx="1981200" cy="423703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 multiply-add computation </a:t>
            </a:r>
          </a:p>
          <a:p>
            <a:r>
              <a:rPr lang="en-US" altLang="en-US">
                <a:latin typeface="Arial" panose="020B0604020202020204" pitchFamily="34" charset="0"/>
              </a:rPr>
              <a:t>on </a:t>
            </a:r>
            <a:r>
              <a:rPr lang="en-US" altLang="en-US" i="1">
                <a:latin typeface="Arial" panose="020B0604020202020204" pitchFamily="34" charset="0"/>
              </a:rPr>
              <a:t>q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blocks needs </a:t>
            </a:r>
          </a:p>
          <a:p>
            <a:r>
              <a:rPr lang="en-US" altLang="en-US">
                <a:latin typeface="Arial" panose="020B0604020202020204" pitchFamily="34" charset="0"/>
              </a:rPr>
              <a:t>2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 sz="1400" i="1">
                <a:latin typeface="Arial" panose="020B0604020202020204" pitchFamily="34" charset="0"/>
              </a:rPr>
              <a:t> 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= 2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sz="1400" i="1">
                <a:latin typeface="Arial" panose="020B0604020202020204" pitchFamily="34" charset="0"/>
              </a:rPr>
              <a:t> 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memory accesses and </a:t>
            </a:r>
          </a:p>
          <a:p>
            <a:r>
              <a:rPr lang="en-US" altLang="en-US">
                <a:latin typeface="Arial" panose="020B0604020202020204" pitchFamily="34" charset="0"/>
              </a:rPr>
              <a:t>2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 sz="1400" i="1">
                <a:latin typeface="Arial" panose="020B0604020202020204" pitchFamily="34" charset="0"/>
              </a:rPr>
              <a:t> </a:t>
            </a:r>
            <a:r>
              <a:rPr lang="en-US" altLang="en-US" baseline="30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 arithmetic operations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So,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arithmetic operations are done per memory access </a:t>
            </a:r>
          </a:p>
        </p:txBody>
      </p:sp>
      <p:graphicFrame>
        <p:nvGraphicFramePr>
          <p:cNvPr id="290835" name="Object 19">
            <a:extLst>
              <a:ext uri="{FF2B5EF4-FFF2-40B4-BE49-F238E27FC236}">
                <a16:creationId xmlns:a16="http://schemas.microsoft.com/office/drawing/2014/main" id="{CF462462-C319-434B-806E-1CE5CCE3F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82650"/>
          <a:ext cx="66294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7" r:id="rId3" imgW="5308600" imgH="3733800" progId="MSDraw.Drawing.8.2">
                  <p:embed/>
                </p:oleObj>
              </mc:Choice>
              <mc:Fallback>
                <p:oleObj r:id="rId3" imgW="5308600" imgH="3733800" progId="MSDraw.Drawing.8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2650"/>
                        <a:ext cx="6629400" cy="466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441A6C7-14C9-6A43-9859-36681F0D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5DFD7A8-BC43-D446-955F-438645CD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B097F8B-FF28-FA47-9063-360FD6A3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34F5A9B-45E2-F74D-A43A-6150EA5C7C3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72264090-362B-A940-BDC4-AC84A2268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altLang="en-US" sz="3600"/>
              <a:t>6  More Shared-Memory Algorithms</a:t>
            </a:r>
          </a:p>
        </p:txBody>
      </p:sp>
      <p:sp>
        <p:nvSpPr>
          <p:cNvPr id="191491" name="Text Box 3">
            <a:extLst>
              <a:ext uri="{FF2B5EF4-FFF2-40B4-BE49-F238E27FC236}">
                <a16:creationId xmlns:a16="http://schemas.microsoft.com/office/drawing/2014/main" id="{85F4CD41-24EA-D847-921A-0BF89D9C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Develop PRAM algorithm for more complex problems: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Must present background on the problem in some cases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Discuss some practical issues such as data distribution</a:t>
            </a:r>
          </a:p>
        </p:txBody>
      </p:sp>
      <p:graphicFrame>
        <p:nvGraphicFramePr>
          <p:cNvPr id="191492" name="Group 4">
            <a:extLst>
              <a:ext uri="{FF2B5EF4-FFF2-40B4-BE49-F238E27FC236}">
                <a16:creationId xmlns:a16="http://schemas.microsoft.com/office/drawing/2014/main" id="{958D8007-244E-6E4F-9379-8A90ACCE59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6701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326361842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22747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   Sequential Ranked-Based Selection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50185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   A Parallel Selection Algorithm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017649"/>
                  </a:ext>
                </a:extLst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   A Selection-Based Sorting Algorithm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419161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6.4   Alternative Sorting Algorithms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573785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6.5   Convex Hull of a 2D Point Set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4724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6.6   Some Implementation Aspects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628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B3D1318-EEAE-2F4E-813F-695EF79B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F583281B-E34E-FF44-95A1-A2791530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8C0EBB7-583E-E846-AD31-F4D032BF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936AEAD-DFF2-A945-86CD-461026C51DF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13880107-AC30-374A-BD27-0EE9722EA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/>
          <a:p>
            <a:r>
              <a:rPr lang="en-US" altLang="en-US" sz="3200"/>
              <a:t>8.1  Searching and Dictionary Operations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BFB405CD-865B-C04A-927D-6E262641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2" name="Rectangle 4">
            <a:extLst>
              <a:ext uri="{FF2B5EF4-FFF2-40B4-BE49-F238E27FC236}">
                <a16:creationId xmlns:a16="http://schemas.microsoft.com/office/drawing/2014/main" id="{A89304D6-AC4C-2E4A-A800-402F7A9F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29733" name="Group 5">
            <a:extLst>
              <a:ext uri="{FF2B5EF4-FFF2-40B4-BE49-F238E27FC236}">
                <a16:creationId xmlns:a16="http://schemas.microsoft.com/office/drawing/2014/main" id="{25A33DCF-15E5-184C-AD74-171D53BC603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990600"/>
            <a:ext cx="6553200" cy="5105400"/>
            <a:chOff x="1536" y="624"/>
            <a:chExt cx="4128" cy="3238"/>
          </a:xfrm>
        </p:grpSpPr>
        <p:sp>
          <p:nvSpPr>
            <p:cNvPr id="329734" name="Text Box 6">
              <a:extLst>
                <a:ext uri="{FF2B5EF4-FFF2-40B4-BE49-F238E27FC236}">
                  <a16:creationId xmlns:a16="http://schemas.microsoft.com/office/drawing/2014/main" id="{485BBFFD-E534-9B40-9DE7-C2B0A5F87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624"/>
              <a:ext cx="1011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Example:</a:t>
              </a:r>
            </a:p>
            <a:p>
              <a:r>
                <a:rPr lang="en-US" altLang="en-US" i="1">
                  <a:latin typeface="Arial" panose="020B0604020202020204" pitchFamily="34" charset="0"/>
                </a:rPr>
                <a:t>n</a:t>
              </a:r>
              <a:r>
                <a:rPr lang="en-US" altLang="en-US">
                  <a:latin typeface="Arial" panose="020B0604020202020204" pitchFamily="34" charset="0"/>
                </a:rPr>
                <a:t> = 26, </a:t>
              </a:r>
              <a:r>
                <a:rPr lang="en-US" altLang="en-US" i="1">
                  <a:latin typeface="Arial" panose="020B0604020202020204" pitchFamily="34" charset="0"/>
                </a:rPr>
                <a:t>p</a:t>
              </a:r>
              <a:r>
                <a:rPr lang="en-US" altLang="en-US">
                  <a:latin typeface="Arial" panose="020B0604020202020204" pitchFamily="34" charset="0"/>
                </a:rPr>
                <a:t> = 2</a:t>
              </a:r>
            </a:p>
          </p:txBody>
        </p:sp>
        <p:grpSp>
          <p:nvGrpSpPr>
            <p:cNvPr id="329735" name="Group 7">
              <a:extLst>
                <a:ext uri="{FF2B5EF4-FFF2-40B4-BE49-F238E27FC236}">
                  <a16:creationId xmlns:a16="http://schemas.microsoft.com/office/drawing/2014/main" id="{82DB5872-228D-FA4B-A33A-89AC8C2DC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864"/>
              <a:ext cx="4128" cy="2998"/>
              <a:chOff x="1536" y="864"/>
              <a:chExt cx="4128" cy="2998"/>
            </a:xfrm>
          </p:grpSpPr>
          <p:graphicFrame>
            <p:nvGraphicFramePr>
              <p:cNvPr id="329736" name="Object 8">
                <a:extLst>
                  <a:ext uri="{FF2B5EF4-FFF2-40B4-BE49-F238E27FC236}">
                    <a16:creationId xmlns:a16="http://schemas.microsoft.com/office/drawing/2014/main" id="{D42129A1-65F7-BE4D-9492-4E3AA16EC63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28" y="864"/>
              <a:ext cx="3936" cy="2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749" r:id="rId3" imgW="3873500" imgH="2959100" progId="MSDraw.Drawing.8.2">
                      <p:embed/>
                    </p:oleObj>
                  </mc:Choice>
                  <mc:Fallback>
                    <p:oleObj r:id="rId3" imgW="3873500" imgH="2959100" progId="MSDraw.Drawing.8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8" y="864"/>
                            <a:ext cx="3936" cy="29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9737" name="Rectangle 9">
                <a:extLst>
                  <a:ext uri="{FF2B5EF4-FFF2-40B4-BE49-F238E27FC236}">
                    <a16:creationId xmlns:a16="http://schemas.microsoft.com/office/drawing/2014/main" id="{5B9E0B44-6A23-754C-8EA6-D37C18D05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1200" cy="12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9738" name="Group 10">
            <a:extLst>
              <a:ext uri="{FF2B5EF4-FFF2-40B4-BE49-F238E27FC236}">
                <a16:creationId xmlns:a16="http://schemas.microsoft.com/office/drawing/2014/main" id="{EDD70B04-E230-2148-86C3-A4B3DEA9985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895600"/>
            <a:ext cx="1447800" cy="1765300"/>
            <a:chOff x="3024" y="1824"/>
            <a:chExt cx="912" cy="1112"/>
          </a:xfrm>
        </p:grpSpPr>
        <p:sp>
          <p:nvSpPr>
            <p:cNvPr id="329739" name="Rectangle 11">
              <a:extLst>
                <a:ext uri="{FF2B5EF4-FFF2-40B4-BE49-F238E27FC236}">
                  <a16:creationId xmlns:a16="http://schemas.microsoft.com/office/drawing/2014/main" id="{39CAA473-EA61-FA4C-AABF-48D2B188D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824"/>
              <a:ext cx="912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40" name="Rectangle 12">
              <a:extLst>
                <a:ext uri="{FF2B5EF4-FFF2-40B4-BE49-F238E27FC236}">
                  <a16:creationId xmlns:a16="http://schemas.microsoft.com/office/drawing/2014/main" id="{1BE08772-9C08-6944-900B-19DC5FE5C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821"/>
              <a:ext cx="912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D2F5BA16-36CC-9243-A6EF-7ED043A8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411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 single search in a sorted list </a:t>
            </a:r>
          </a:p>
          <a:p>
            <a:r>
              <a:rPr lang="en-US" altLang="en-US">
                <a:latin typeface="Arial" panose="020B0604020202020204" pitchFamily="34" charset="0"/>
              </a:rPr>
              <a:t>can’t be significantly speeded up </a:t>
            </a:r>
          </a:p>
          <a:p>
            <a:r>
              <a:rPr lang="en-US" altLang="en-US">
                <a:latin typeface="Arial" panose="020B0604020202020204" pitchFamily="34" charset="0"/>
              </a:rPr>
              <a:t>through parallel processing, </a:t>
            </a:r>
          </a:p>
          <a:p>
            <a:r>
              <a:rPr lang="en-US" altLang="en-US">
                <a:latin typeface="Arial" panose="020B0604020202020204" pitchFamily="34" charset="0"/>
              </a:rPr>
              <a:t>but all hope is not lost: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Dynamic data (sorting overhead)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	</a:t>
            </a:r>
          </a:p>
          <a:p>
            <a:r>
              <a:rPr lang="en-US" altLang="en-US">
                <a:latin typeface="Arial" panose="020B0604020202020204" pitchFamily="34" charset="0"/>
              </a:rPr>
              <a:t>Batch searching (multiple lookups) </a:t>
            </a:r>
          </a:p>
        </p:txBody>
      </p:sp>
      <p:grpSp>
        <p:nvGrpSpPr>
          <p:cNvPr id="329742" name="Group 14">
            <a:extLst>
              <a:ext uri="{FF2B5EF4-FFF2-40B4-BE49-F238E27FC236}">
                <a16:creationId xmlns:a16="http://schemas.microsoft.com/office/drawing/2014/main" id="{DDB11062-2C7E-9D46-A190-B111F12755A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447800" cy="730250"/>
            <a:chOff x="3024" y="1152"/>
            <a:chExt cx="912" cy="460"/>
          </a:xfrm>
        </p:grpSpPr>
        <p:sp>
          <p:nvSpPr>
            <p:cNvPr id="329743" name="Rectangle 15">
              <a:extLst>
                <a:ext uri="{FF2B5EF4-FFF2-40B4-BE49-F238E27FC236}">
                  <a16:creationId xmlns:a16="http://schemas.microsoft.com/office/drawing/2014/main" id="{075343BF-792E-774E-9CB8-7028685A4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152"/>
              <a:ext cx="912" cy="121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44" name="Rectangle 16">
              <a:extLst>
                <a:ext uri="{FF2B5EF4-FFF2-40B4-BE49-F238E27FC236}">
                  <a16:creationId xmlns:a16="http://schemas.microsoft.com/office/drawing/2014/main" id="{B96BFBC8-E5C6-1D44-B15D-96C0BD31A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491"/>
              <a:ext cx="912" cy="121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9745" name="Group 17">
            <a:extLst>
              <a:ext uri="{FF2B5EF4-FFF2-40B4-BE49-F238E27FC236}">
                <a16:creationId xmlns:a16="http://schemas.microsoft.com/office/drawing/2014/main" id="{71F75F91-5A74-614E-ABF5-F73755061FF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59050"/>
            <a:ext cx="1447800" cy="366713"/>
            <a:chOff x="3024" y="1612"/>
            <a:chExt cx="912" cy="231"/>
          </a:xfrm>
        </p:grpSpPr>
        <p:sp>
          <p:nvSpPr>
            <p:cNvPr id="329746" name="Rectangle 18">
              <a:extLst>
                <a:ext uri="{FF2B5EF4-FFF2-40B4-BE49-F238E27FC236}">
                  <a16:creationId xmlns:a16="http://schemas.microsoft.com/office/drawing/2014/main" id="{D989AA65-A525-884F-83E8-71DE9C5EE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612"/>
              <a:ext cx="912" cy="11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47" name="Rectangle 19">
              <a:extLst>
                <a:ext uri="{FF2B5EF4-FFF2-40B4-BE49-F238E27FC236}">
                  <a16:creationId xmlns:a16="http://schemas.microsoft.com/office/drawing/2014/main" id="{4C886F1E-FC88-1F4B-BFF3-C82BB5D1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728"/>
              <a:ext cx="912" cy="11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9748" name="Text Box 20">
            <a:extLst>
              <a:ext uri="{FF2B5EF4-FFF2-40B4-BE49-F238E27FC236}">
                <a16:creationId xmlns:a16="http://schemas.microsoft.com/office/drawing/2014/main" id="{2A6CEE55-C076-3E43-AF5F-3A8251FC1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370998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Parallel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-ary search on PRAM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log</a:t>
            </a:r>
            <a:r>
              <a:rPr lang="en-US" altLang="en-US" i="1" baseline="-25000"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latin typeface="Arial" panose="020B0604020202020204" pitchFamily="34" charset="0"/>
              </a:rPr>
              <a:t>+1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+ 1) </a:t>
            </a:r>
          </a:p>
          <a:p>
            <a:r>
              <a:rPr lang="en-US" altLang="en-US">
                <a:latin typeface="Arial" panose="020B0604020202020204" pitchFamily="34" charset="0"/>
              </a:rPr>
              <a:t>        =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+ 1) /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+ 1)</a:t>
            </a:r>
          </a:p>
          <a:p>
            <a:r>
              <a:rPr lang="en-US" altLang="en-US">
                <a:latin typeface="Arial" panose="020B0604020202020204" pitchFamily="34" charset="0"/>
              </a:rPr>
              <a:t>        =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(log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/ 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steps 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Speedup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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p </a:t>
            </a:r>
          </a:p>
          <a:p>
            <a:endParaRPr lang="en-US" altLang="en-US" sz="800" i="1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Optimal: no comparison-based </a:t>
            </a:r>
          </a:p>
          <a:p>
            <a:r>
              <a:rPr lang="en-US" altLang="en-US">
                <a:latin typeface="Arial" panose="020B0604020202020204" pitchFamily="34" charset="0"/>
              </a:rPr>
              <a:t>search algorithm can be faster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1815B-FD51-8C49-A82D-017294EC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11220E2-4558-BF42-AF1F-46021376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9B8F3E9-4271-DC49-9C22-AF9D03FD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8242A1D-FC94-CF4B-9B53-FB21ECDB000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06A14A63-FF28-8748-ABC7-690D233F6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200"/>
              <a:t>6.1  Sequential Ranked-Based Selection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ADAA512A-3AB8-BC4F-85B0-7FD187925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19" name="Rectangle 7">
            <a:extLst>
              <a:ext uri="{FF2B5EF4-FFF2-40B4-BE49-F238E27FC236}">
                <a16:creationId xmlns:a16="http://schemas.microsoft.com/office/drawing/2014/main" id="{2DB842A6-3D5E-9742-B4BA-9CD1351B1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21" name="Text Box 9">
            <a:extLst>
              <a:ext uri="{FF2B5EF4-FFF2-40B4-BE49-F238E27FC236}">
                <a16:creationId xmlns:a16="http://schemas.microsoft.com/office/drawing/2014/main" id="{6E28C30C-EC38-B947-977A-3072CA87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26135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Selection: Find the (or a)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th smallest among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elements</a:t>
            </a:r>
          </a:p>
          <a:p>
            <a:endParaRPr lang="en-US" altLang="en-US" sz="9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Example: 5th smallest element in the following list is 1:</a:t>
            </a:r>
          </a:p>
          <a:p>
            <a:r>
              <a:rPr lang="en-US" altLang="en-US">
                <a:latin typeface="Courier New" panose="02070309020205020404" pitchFamily="49" charset="0"/>
              </a:rPr>
              <a:t>6 4 5 6 7  1 5 3 8 2  1 0 3 4 5  6 2 1 7 1  4 5 4 9 5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2522" name="Text Box 10">
            <a:extLst>
              <a:ext uri="{FF2B5EF4-FFF2-40B4-BE49-F238E27FC236}">
                <a16:creationId xmlns:a16="http://schemas.microsoft.com/office/drawing/2014/main" id="{072709EF-4870-7E4D-9296-8860F974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20574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Naive solution through sorting, O(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time </a:t>
            </a:r>
          </a:p>
          <a:p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2524" name="Rectangle 12">
            <a:extLst>
              <a:ext uri="{FF2B5EF4-FFF2-40B4-BE49-F238E27FC236}">
                <a16:creationId xmlns:a16="http://schemas.microsoft.com/office/drawing/2014/main" id="{5A34A2C3-21CC-1A44-B223-42BFFBEF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25" name="Text Box 13">
            <a:extLst>
              <a:ext uri="{FF2B5EF4-FFF2-40B4-BE49-F238E27FC236}">
                <a16:creationId xmlns:a16="http://schemas.microsoft.com/office/drawing/2014/main" id="{B493173A-F3D3-374F-9171-EAED3DD3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1981200" cy="16160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But linear-time sequential algorithm can be developed</a:t>
            </a:r>
          </a:p>
          <a:p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92527" name="Group 15">
            <a:extLst>
              <a:ext uri="{FF2B5EF4-FFF2-40B4-BE49-F238E27FC236}">
                <a16:creationId xmlns:a16="http://schemas.microsoft.com/office/drawing/2014/main" id="{D9395B60-9B5D-0747-8E06-21EC28B03CA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86000"/>
            <a:ext cx="6781800" cy="3832225"/>
            <a:chOff x="1488" y="1440"/>
            <a:chExt cx="4272" cy="2414"/>
          </a:xfrm>
        </p:grpSpPr>
        <p:graphicFrame>
          <p:nvGraphicFramePr>
            <p:cNvPr id="192523" name="Object 11">
              <a:extLst>
                <a:ext uri="{FF2B5EF4-FFF2-40B4-BE49-F238E27FC236}">
                  <a16:creationId xmlns:a16="http://schemas.microsoft.com/office/drawing/2014/main" id="{B355AFBF-B9B0-0440-808B-A24D94B16B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1440"/>
            <a:ext cx="4272" cy="2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" r:id="rId3" imgW="4483100" imgH="2527300" progId="MSDraw.Drawing.8.2">
                    <p:embed/>
                  </p:oleObj>
                </mc:Choice>
                <mc:Fallback>
                  <p:oleObj r:id="rId3" imgW="4483100" imgH="2527300" progId="MSDraw.Drawing.8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440"/>
                          <a:ext cx="4272" cy="24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2526" name="Text Box 14">
              <a:extLst>
                <a:ext uri="{FF2B5EF4-FFF2-40B4-BE49-F238E27FC236}">
                  <a16:creationId xmlns:a16="http://schemas.microsoft.com/office/drawing/2014/main" id="{BDAEC6C6-BFAD-DF46-BCA2-B0E83D14C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600"/>
              <a:ext cx="1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Arial" panose="020B0604020202020204" pitchFamily="34" charset="0"/>
                </a:rPr>
                <a:t>max</a:t>
              </a:r>
              <a:r>
                <a:rPr lang="en-US" altLang="en-US">
                  <a:latin typeface="Arial" panose="020B0604020202020204" pitchFamily="34" charset="0"/>
                </a:rPr>
                <a:t>(|</a:t>
              </a:r>
              <a:r>
                <a:rPr lang="en-US" altLang="en-US" i="1">
                  <a:latin typeface="Arial" panose="020B0604020202020204" pitchFamily="34" charset="0"/>
                </a:rPr>
                <a:t>L</a:t>
              </a:r>
              <a:r>
                <a:rPr lang="en-US" altLang="en-US">
                  <a:latin typeface="Arial" panose="020B0604020202020204" pitchFamily="34" charset="0"/>
                </a:rPr>
                <a:t>|, |</a:t>
              </a:r>
              <a:r>
                <a:rPr lang="en-US" altLang="en-US" i="1">
                  <a:latin typeface="Arial" panose="020B0604020202020204" pitchFamily="34" charset="0"/>
                </a:rPr>
                <a:t>G</a:t>
              </a:r>
              <a:r>
                <a:rPr lang="en-US" altLang="en-US">
                  <a:latin typeface="Arial" panose="020B0604020202020204" pitchFamily="34" charset="0"/>
                </a:rPr>
                <a:t>|) </a:t>
              </a:r>
              <a:r>
                <a:rPr lang="en-US" altLang="en-US">
                  <a:latin typeface="Arial" panose="020B0604020202020204" pitchFamily="34" charset="0"/>
                  <a:sym typeface="Symbol" pitchFamily="2" charset="2"/>
                </a:rPr>
                <a:t></a:t>
              </a:r>
              <a:r>
                <a:rPr lang="en-US" altLang="en-US">
                  <a:latin typeface="Arial" panose="020B0604020202020204" pitchFamily="34" charset="0"/>
                </a:rPr>
                <a:t> 3</a:t>
              </a:r>
              <a:r>
                <a:rPr lang="en-US" altLang="en-US" i="1">
                  <a:latin typeface="Arial" panose="020B0604020202020204" pitchFamily="34" charset="0"/>
                </a:rPr>
                <a:t>n</a:t>
              </a:r>
              <a:r>
                <a:rPr lang="en-US" altLang="en-US">
                  <a:latin typeface="Arial" panose="020B0604020202020204" pitchFamily="34" charset="0"/>
                </a:rPr>
                <a:t>/4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2" grpId="0" animBg="1"/>
      <p:bldP spid="1925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EE2A419-13E4-044D-B209-A8144C4E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2BB56C7-C9A1-E94E-B2FC-4568939B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CB1287-2F53-F84B-B486-2E1ADF66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41DD686-FD7B-834B-9946-CCF46E64120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2ADAE208-EFF5-364C-AE2C-C9B1A4221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altLang="en-US" sz="4000"/>
              <a:t>II   Extreme Models</a:t>
            </a:r>
          </a:p>
        </p:txBody>
      </p:sp>
      <p:sp>
        <p:nvSpPr>
          <p:cNvPr id="145411" name="Text Box 3">
            <a:extLst>
              <a:ext uri="{FF2B5EF4-FFF2-40B4-BE49-F238E27FC236}">
                <a16:creationId xmlns:a16="http://schemas.microsoft.com/office/drawing/2014/main" id="{C71B2DE8-652E-904A-9201-B1EF9A24C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382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E40000"/>
                </a:solidFill>
                <a:latin typeface="Arial" panose="020B0604020202020204" pitchFamily="34" charset="0"/>
              </a:rPr>
              <a:t>  Study the two extremes of parallel computation models: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  <a:latin typeface="Arial" panose="020B0604020202020204" pitchFamily="34" charset="0"/>
              </a:rPr>
              <a:t>  Abstract SM (PRAM); ignores implementation issues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  <a:latin typeface="Arial" panose="020B0604020202020204" pitchFamily="34" charset="0"/>
              </a:rPr>
              <a:t>  Concrete circuit model; incorporates hardware details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  <a:latin typeface="Arial" panose="020B0604020202020204" pitchFamily="34" charset="0"/>
              </a:rPr>
              <a:t>  Everything else falls between these two extremes</a:t>
            </a:r>
          </a:p>
        </p:txBody>
      </p:sp>
      <p:graphicFrame>
        <p:nvGraphicFramePr>
          <p:cNvPr id="145454" name="Group 46">
            <a:extLst>
              <a:ext uri="{FF2B5EF4-FFF2-40B4-BE49-F238E27FC236}">
                <a16:creationId xmlns:a16="http://schemas.microsoft.com/office/drawing/2014/main" id="{D2D0DAD6-4808-384F-90EF-309697859C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3429000"/>
          <a:ext cx="6934200" cy="2278063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:a16="http://schemas.microsoft.com/office/drawing/2014/main" val="4087988129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Topics in This Part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18516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Chapter 5   PRAM and Basic Algorithms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209639"/>
                  </a:ext>
                </a:extLst>
              </a:tr>
              <a:tr h="425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Chapter 6   More Shared-Memory Algorithms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094023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Chapter 7   Sorting and Selection Networks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215870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Chapter 8   Other Circuit-Level Examples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8545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E12EE1D-F159-E94F-850B-433BCDA2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3EB540-8AA8-E542-8F55-7CCD333A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A4CC9A-44D7-E44B-A5B1-995C84DD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08288AC-48EE-5D47-BCF2-F349F3A5B031}" type="slidenum">
              <a:rPr lang="en-US" altLang="en-US"/>
              <a:pPr/>
              <a:t>30</a:t>
            </a:fld>
            <a:endParaRPr lang="en-US" altLang="en-US"/>
          </a:p>
        </p:txBody>
      </p:sp>
      <p:grpSp>
        <p:nvGrpSpPr>
          <p:cNvPr id="213013" name="Group 21">
            <a:extLst>
              <a:ext uri="{FF2B5EF4-FFF2-40B4-BE49-F238E27FC236}">
                <a16:creationId xmlns:a16="http://schemas.microsoft.com/office/drawing/2014/main" id="{12F8C2BD-E10E-8D45-8640-7404FC3435C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48000"/>
            <a:ext cx="6267450" cy="3200400"/>
            <a:chOff x="2160" y="2016"/>
            <a:chExt cx="3420" cy="1824"/>
          </a:xfrm>
        </p:grpSpPr>
        <p:graphicFrame>
          <p:nvGraphicFramePr>
            <p:cNvPr id="213009" name="Object 17">
              <a:extLst>
                <a:ext uri="{FF2B5EF4-FFF2-40B4-BE49-F238E27FC236}">
                  <a16:creationId xmlns:a16="http://schemas.microsoft.com/office/drawing/2014/main" id="{FC1268EE-1E59-0448-A30D-68B30078CB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40" y="2112"/>
            <a:ext cx="2940" cy="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19" r:id="rId3" imgW="4483100" imgH="2527300" progId="MSDraw.Drawing.8.2">
                    <p:embed/>
                  </p:oleObj>
                </mc:Choice>
                <mc:Fallback>
                  <p:oleObj r:id="rId3" imgW="4483100" imgH="2527300" progId="MSDraw.Drawing.8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112"/>
                          <a:ext cx="2940" cy="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011" name="Rectangle 19">
              <a:extLst>
                <a:ext uri="{FF2B5EF4-FFF2-40B4-BE49-F238E27FC236}">
                  <a16:creationId xmlns:a16="http://schemas.microsoft.com/office/drawing/2014/main" id="{D54C34D1-E63A-5941-9205-990120FB1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92"/>
              <a:ext cx="2256" cy="1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2" name="Rectangle 20">
              <a:extLst>
                <a:ext uri="{FF2B5EF4-FFF2-40B4-BE49-F238E27FC236}">
                  <a16:creationId xmlns:a16="http://schemas.microsoft.com/office/drawing/2014/main" id="{B8A044AE-BB92-404C-B583-500C1520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016"/>
              <a:ext cx="1776" cy="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E160BD81-4442-4A47-B953-A8C9F7E2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2800"/>
              <a:t>Linear-Time Sequential Selection Algorithm</a:t>
            </a:r>
          </a:p>
        </p:txBody>
      </p:sp>
      <p:sp>
        <p:nvSpPr>
          <p:cNvPr id="213004" name="Rectangle 12">
            <a:extLst>
              <a:ext uri="{FF2B5EF4-FFF2-40B4-BE49-F238E27FC236}">
                <a16:creationId xmlns:a16="http://schemas.microsoft.com/office/drawing/2014/main" id="{F04540EA-C8DD-BA48-8D61-1A7169D1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008" name="Text Box 16">
            <a:extLst>
              <a:ext uri="{FF2B5EF4-FFF2-40B4-BE49-F238E27FC236}">
                <a16:creationId xmlns:a16="http://schemas.microsoft.com/office/drawing/2014/main" id="{947D74E0-1BEA-C24A-BA18-F1E8CDF8F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74422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u="sng">
                <a:latin typeface="Arial" panose="020B0604020202020204" pitchFamily="34" charset="0"/>
              </a:rPr>
              <a:t>Sequential rank-based selection algorithm </a:t>
            </a:r>
            <a:r>
              <a:rPr lang="en-US" altLang="en-US" i="1" u="sng">
                <a:latin typeface="Arial" panose="020B0604020202020204" pitchFamily="34" charset="0"/>
              </a:rPr>
              <a:t>select</a:t>
            </a:r>
            <a:r>
              <a:rPr lang="en-US" altLang="en-US" u="sng">
                <a:latin typeface="Arial" panose="020B0604020202020204" pitchFamily="34" charset="0"/>
              </a:rPr>
              <a:t>(</a:t>
            </a:r>
            <a:r>
              <a:rPr lang="en-US" altLang="en-US" i="1" u="sng">
                <a:latin typeface="Arial" panose="020B0604020202020204" pitchFamily="34" charset="0"/>
              </a:rPr>
              <a:t>S</a:t>
            </a:r>
            <a:r>
              <a:rPr lang="en-US" altLang="en-US" u="sng">
                <a:latin typeface="Arial" panose="020B0604020202020204" pitchFamily="34" charset="0"/>
              </a:rPr>
              <a:t>, </a:t>
            </a:r>
            <a:r>
              <a:rPr lang="en-US" altLang="en-US" i="1" u="sng">
                <a:latin typeface="Arial" panose="020B0604020202020204" pitchFamily="34" charset="0"/>
              </a:rPr>
              <a:t>k</a:t>
            </a:r>
            <a:r>
              <a:rPr lang="en-US" altLang="en-US" u="sng">
                <a:latin typeface="Arial" panose="020B0604020202020204" pitchFamily="34" charset="0"/>
              </a:rPr>
              <a:t>)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1.  if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 &lt;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	{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is a small constant}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then sort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and return the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th smallest element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else divide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into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|/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subsequences of size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</a:p>
          <a:p>
            <a:pPr>
              <a:lnSpc>
                <a:spcPct val="90000"/>
              </a:lnSpc>
            </a:pPr>
            <a:r>
              <a:rPr lang="en-US" altLang="en-US" i="1">
                <a:latin typeface="Arial" panose="020B0604020202020204" pitchFamily="34" charset="0"/>
              </a:rPr>
              <a:t>	</a:t>
            </a:r>
            <a:r>
              <a:rPr lang="en-US" altLang="en-US">
                <a:latin typeface="Arial" panose="020B0604020202020204" pitchFamily="34" charset="0"/>
              </a:rPr>
              <a:t>Sort each subsequence and find its median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	Let the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|/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medians form the sequence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endif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2. 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, |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|/2)    {find the median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 of the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|/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medians}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3.  Create 3 subsequences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  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:	Elements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that are &lt;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  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</a:rPr>
              <a:t>:	Elements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that are =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  </a:t>
            </a:r>
            <a:r>
              <a:rPr lang="en-US" altLang="en-US" i="1">
                <a:latin typeface="Arial" panose="020B0604020202020204" pitchFamily="34" charset="0"/>
              </a:rPr>
              <a:t>G</a:t>
            </a:r>
            <a:r>
              <a:rPr lang="en-US" altLang="en-US">
                <a:latin typeface="Arial" panose="020B0604020202020204" pitchFamily="34" charset="0"/>
              </a:rPr>
              <a:t>:	Elements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that are &gt;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4.  if |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|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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then return </a:t>
            </a:r>
            <a:r>
              <a:rPr lang="en-US" altLang="en-US" i="1">
                <a:latin typeface="Arial" panose="020B0604020202020204" pitchFamily="34" charset="0"/>
              </a:rPr>
              <a:t>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else if |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| + |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</a:rPr>
              <a:t>|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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	then return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	else return </a:t>
            </a:r>
            <a:r>
              <a:rPr lang="en-US" altLang="en-US" i="1">
                <a:latin typeface="Arial" panose="020B0604020202020204" pitchFamily="34" charset="0"/>
              </a:rPr>
              <a:t>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G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– |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| – |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</a:rPr>
              <a:t>|)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	endif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endif </a:t>
            </a:r>
          </a:p>
        </p:txBody>
      </p:sp>
      <p:sp>
        <p:nvSpPr>
          <p:cNvPr id="213014" name="Text Box 22">
            <a:extLst>
              <a:ext uri="{FF2B5EF4-FFF2-40B4-BE49-F238E27FC236}">
                <a16:creationId xmlns:a16="http://schemas.microsoft.com/office/drawing/2014/main" id="{9E497B8B-0B64-294F-B985-77D1612F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4813"/>
            <a:ext cx="79375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3016" name="Text Box 24">
            <a:extLst>
              <a:ext uri="{FF2B5EF4-FFF2-40B4-BE49-F238E27FC236}">
                <a16:creationId xmlns:a16="http://schemas.microsoft.com/office/drawing/2014/main" id="{84E8E397-F260-964C-B27F-03AC4881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99695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3017" name="Text Box 25">
            <a:extLst>
              <a:ext uri="{FF2B5EF4-FFF2-40B4-BE49-F238E27FC236}">
                <a16:creationId xmlns:a16="http://schemas.microsoft.com/office/drawing/2014/main" id="{3A8BF80A-3D8C-D84B-A476-35CD62E7A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1166813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(3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/4)</a:t>
            </a:r>
          </a:p>
        </p:txBody>
      </p:sp>
      <p:sp>
        <p:nvSpPr>
          <p:cNvPr id="213018" name="Text Box 26">
            <a:extLst>
              <a:ext uri="{FF2B5EF4-FFF2-40B4-BE49-F238E27FC236}">
                <a16:creationId xmlns:a16="http://schemas.microsoft.com/office/drawing/2014/main" id="{8EC28F42-4D9C-5C4C-841C-99547962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79375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B6610B-469E-D94D-A623-97434FE9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86F8FF-303A-334C-B14E-BC806EF3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7B4E70-8C23-E649-8E90-949322A2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284088A-976B-5848-8D5A-AA3722C5B84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92870" name="Rectangle 6">
            <a:extLst>
              <a:ext uri="{FF2B5EF4-FFF2-40B4-BE49-F238E27FC236}">
                <a16:creationId xmlns:a16="http://schemas.microsoft.com/office/drawing/2014/main" id="{43EEE464-FC5F-924E-B442-2DE40202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2800"/>
              <a:t>Algorithm Complexity and Examples</a:t>
            </a:r>
          </a:p>
        </p:txBody>
      </p:sp>
      <p:sp>
        <p:nvSpPr>
          <p:cNvPr id="292871" name="Rectangle 7">
            <a:extLst>
              <a:ext uri="{FF2B5EF4-FFF2-40B4-BE49-F238E27FC236}">
                <a16:creationId xmlns:a16="http://schemas.microsoft.com/office/drawing/2014/main" id="{6AE62076-86F7-6842-A363-DBA178E53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2872" name="Text Box 8">
            <a:extLst>
              <a:ext uri="{FF2B5EF4-FFF2-40B4-BE49-F238E27FC236}">
                <a16:creationId xmlns:a16="http://schemas.microsoft.com/office/drawing/2014/main" id="{4DFE9085-B444-934D-8434-F5817BD0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838200"/>
            <a:ext cx="418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We must have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</a:t>
            </a:r>
            <a:r>
              <a:rPr lang="en-US" altLang="en-US">
                <a:latin typeface="Arial" panose="020B0604020202020204" pitchFamily="34" charset="0"/>
              </a:rPr>
              <a:t> 5;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for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 = 5, the solution is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= 20</a:t>
            </a:r>
            <a:r>
              <a:rPr lang="en-US" altLang="en-US" i="1"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92875" name="Text Box 11">
            <a:extLst>
              <a:ext uri="{FF2B5EF4-FFF2-40B4-BE49-F238E27FC236}">
                <a16:creationId xmlns:a16="http://schemas.microsoft.com/office/drawing/2014/main" id="{5BEE790C-8CE1-134A-8B9C-61292635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4138613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</a:t>
            </a:r>
            <a:r>
              <a:rPr lang="en-US" altLang="en-US" sz="2400" i="1">
                <a:latin typeface="Arial" panose="020B0604020202020204" pitchFamily="34" charset="0"/>
              </a:rPr>
              <a:t> 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12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 i="1">
                <a:latin typeface="Arial" panose="020B0604020202020204" pitchFamily="34" charset="0"/>
              </a:rPr>
              <a:t> T</a:t>
            </a:r>
            <a:r>
              <a:rPr lang="en-US" altLang="en-US" sz="2400">
                <a:latin typeface="Arial" panose="020B0604020202020204" pitchFamily="34" charset="0"/>
              </a:rPr>
              <a:t>(3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10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4) + </a:t>
            </a:r>
            <a:r>
              <a:rPr lang="en-US" altLang="en-US" sz="2400" i="1">
                <a:latin typeface="Arial" panose="020B0604020202020204" pitchFamily="34" charset="0"/>
              </a:rPr>
              <a:t>cn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2877" name="Text Box 13">
            <a:extLst>
              <a:ext uri="{FF2B5EF4-FFF2-40B4-BE49-F238E27FC236}">
                <a16:creationId xmlns:a16="http://schemas.microsoft.com/office/drawing/2014/main" id="{364F543C-2D4D-6A41-8E04-99E2B2FF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239125" cy="4603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------------ </a:t>
            </a:r>
            <a:r>
              <a:rPr lang="en-US" altLang="en-US" sz="1800" i="1">
                <a:latin typeface="Courier New" panose="02070309020205020404" pitchFamily="49" charset="0"/>
              </a:rPr>
              <a:t>n</a:t>
            </a:r>
            <a:r>
              <a:rPr lang="en-US" altLang="en-US" sz="1800">
                <a:latin typeface="Courier New" panose="02070309020205020404" pitchFamily="49" charset="0"/>
              </a:rPr>
              <a:t>/</a:t>
            </a:r>
            <a:r>
              <a:rPr lang="en-US" altLang="en-US" sz="1800" i="1">
                <a:latin typeface="Courier New" panose="02070309020205020404" pitchFamily="49" charset="0"/>
              </a:rPr>
              <a:t>q</a:t>
            </a:r>
            <a:r>
              <a:rPr lang="en-US" altLang="en-US" sz="1800">
                <a:latin typeface="Courier New" panose="02070309020205020404" pitchFamily="49" charset="0"/>
              </a:rPr>
              <a:t> sublists of </a:t>
            </a:r>
            <a:r>
              <a:rPr lang="en-US" altLang="en-US" sz="1800" i="1">
                <a:latin typeface="Courier New" panose="02070309020205020404" pitchFamily="49" charset="0"/>
              </a:rPr>
              <a:t>q</a:t>
            </a:r>
            <a:r>
              <a:rPr lang="en-US" altLang="en-US" sz="1800">
                <a:latin typeface="Courier New" panose="02070309020205020404" pitchFamily="49" charset="0"/>
              </a:rPr>
              <a:t> elements -----------</a:t>
            </a:r>
            <a:r>
              <a:rPr lang="en-US" altLang="en-US" sz="1800">
                <a:latin typeface="Courier New" panose="02070309020205020404" pitchFamily="49" charset="0"/>
                <a:sym typeface="Symbol" pitchFamily="2" charset="2"/>
              </a:rPr>
              <a:t>--</a:t>
            </a:r>
            <a:endParaRPr lang="en-US" altLang="en-US" sz="1800" i="1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Courier New" panose="02070309020205020404" pitchFamily="49" charset="0"/>
              </a:rPr>
              <a:t>S</a:t>
            </a:r>
            <a:r>
              <a:rPr lang="en-US" altLang="en-US" sz="1800">
                <a:latin typeface="Courier New" panose="02070309020205020404" pitchFamily="49" charset="0"/>
              </a:rPr>
              <a:t>   6 4 5 6 7  1 5 3 8 2  1 0 3 4 5  6 2 1 7 1  4 5 4 9 5 </a:t>
            </a:r>
          </a:p>
          <a:p>
            <a:pPr>
              <a:lnSpc>
                <a:spcPct val="75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---------  ---------  ---------  ---------  ---------</a:t>
            </a:r>
            <a:endParaRPr lang="en-US" altLang="en-US" sz="1800" i="1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Courier New" panose="02070309020205020404" pitchFamily="49" charset="0"/>
              </a:rPr>
              <a:t>T</a:t>
            </a:r>
            <a:r>
              <a:rPr lang="en-US" altLang="en-US" sz="1800">
                <a:latin typeface="Courier New" panose="02070309020205020404" pitchFamily="49" charset="0"/>
              </a:rPr>
              <a:t>         6        3          3        2          5    </a:t>
            </a:r>
            <a:endParaRPr lang="en-US" altLang="en-US" sz="1800" i="1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Courier New" panose="02070309020205020404" pitchFamily="49" charset="0"/>
              </a:rPr>
              <a:t>m</a:t>
            </a:r>
            <a:r>
              <a:rPr lang="en-US" altLang="en-US" sz="1800">
                <a:latin typeface="Courier New" panose="02070309020205020404" pitchFamily="49" charset="0"/>
              </a:rPr>
              <a:t>                             3                            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1 2 1 0 2 1 1   3 3   6 4 5 6 7 5 8 4 5 6 7 4 5 4 9 5</a:t>
            </a:r>
          </a:p>
          <a:p>
            <a:pPr>
              <a:lnSpc>
                <a:spcPct val="75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-------------   ---   -------------------------------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     </a:t>
            </a:r>
            <a:r>
              <a:rPr lang="en-US" altLang="en-US" sz="1800" i="1">
                <a:latin typeface="Courier New" panose="02070309020205020404" pitchFamily="49" charset="0"/>
              </a:rPr>
              <a:t>L</a:t>
            </a:r>
            <a:r>
              <a:rPr lang="en-US" altLang="en-US" sz="1800">
                <a:latin typeface="Courier New" panose="02070309020205020404" pitchFamily="49" charset="0"/>
              </a:rPr>
              <a:t>           </a:t>
            </a:r>
            <a:r>
              <a:rPr lang="en-US" altLang="en-US" sz="1800" i="1">
                <a:latin typeface="Courier New" panose="02070309020205020404" pitchFamily="49" charset="0"/>
              </a:rPr>
              <a:t>E</a:t>
            </a:r>
            <a:r>
              <a:rPr lang="en-US" altLang="en-US" sz="1800">
                <a:latin typeface="Courier New" panose="02070309020205020404" pitchFamily="49" charset="0"/>
              </a:rPr>
              <a:t>                  </a:t>
            </a:r>
            <a:r>
              <a:rPr lang="en-US" altLang="en-US" sz="1800" i="1">
                <a:latin typeface="Courier New" panose="02070309020205020404" pitchFamily="49" charset="0"/>
              </a:rPr>
              <a:t>G</a:t>
            </a:r>
            <a:endParaRPr lang="en-US" altLang="en-US" sz="18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  |</a:t>
            </a:r>
            <a:r>
              <a:rPr lang="en-US" altLang="en-US" sz="1800" i="1">
                <a:latin typeface="Courier New" panose="02070309020205020404" pitchFamily="49" charset="0"/>
              </a:rPr>
              <a:t>L</a:t>
            </a:r>
            <a:r>
              <a:rPr lang="en-US" altLang="en-US" sz="1800">
                <a:latin typeface="Courier New" panose="02070309020205020404" pitchFamily="49" charset="0"/>
              </a:rPr>
              <a:t>| = 7     |</a:t>
            </a:r>
            <a:r>
              <a:rPr lang="en-US" altLang="en-US" sz="1800" i="1">
                <a:latin typeface="Courier New" panose="02070309020205020404" pitchFamily="49" charset="0"/>
              </a:rPr>
              <a:t>E</a:t>
            </a:r>
            <a:r>
              <a:rPr lang="en-US" altLang="en-US" sz="1800">
                <a:latin typeface="Courier New" panose="02070309020205020404" pitchFamily="49" charset="0"/>
              </a:rPr>
              <a:t>| = 2           |</a:t>
            </a:r>
            <a:r>
              <a:rPr lang="en-US" altLang="en-US" sz="1800" i="1">
                <a:latin typeface="Courier New" panose="02070309020205020404" pitchFamily="49" charset="0"/>
              </a:rPr>
              <a:t>G</a:t>
            </a:r>
            <a:r>
              <a:rPr lang="en-US" altLang="en-US" sz="1800">
                <a:latin typeface="Courier New" panose="02070309020205020404" pitchFamily="49" charset="0"/>
              </a:rPr>
              <a:t>| = 16</a:t>
            </a:r>
          </a:p>
          <a:p>
            <a:pPr>
              <a:lnSpc>
                <a:spcPct val="90000"/>
              </a:lnSpc>
            </a:pPr>
            <a:endParaRPr lang="en-US" altLang="en-US" sz="8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b="1">
                <a:latin typeface="Arial" panose="020B0604020202020204" pitchFamily="34" charset="0"/>
              </a:rPr>
              <a:t>To find the 5th smallest element in </a:t>
            </a:r>
            <a:r>
              <a:rPr lang="en-US" altLang="en-US" sz="1800" b="1" i="1">
                <a:latin typeface="Arial" panose="020B0604020202020204" pitchFamily="34" charset="0"/>
              </a:rPr>
              <a:t>S</a:t>
            </a:r>
            <a:r>
              <a:rPr lang="en-US" altLang="en-US" sz="1800" b="1">
                <a:latin typeface="Arial" panose="020B0604020202020204" pitchFamily="34" charset="0"/>
              </a:rPr>
              <a:t>, select the 5th smallest element in </a:t>
            </a:r>
            <a:r>
              <a:rPr lang="en-US" altLang="en-US" sz="1800" b="1" i="1">
                <a:latin typeface="Arial" panose="020B0604020202020204" pitchFamily="34" charset="0"/>
              </a:rPr>
              <a:t>L</a:t>
            </a:r>
            <a:r>
              <a:rPr lang="en-US" altLang="en-US" sz="1800" b="1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Courier New" panose="02070309020205020404" pitchFamily="49" charset="0"/>
              </a:rPr>
              <a:t>S</a:t>
            </a:r>
            <a:r>
              <a:rPr lang="en-US" altLang="en-US" sz="1800">
                <a:latin typeface="Courier New" panose="02070309020205020404" pitchFamily="49" charset="0"/>
              </a:rPr>
              <a:t>   1 2 1 0 2  1 1  </a:t>
            </a:r>
          </a:p>
          <a:p>
            <a:pPr>
              <a:lnSpc>
                <a:spcPct val="75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---------  ---</a:t>
            </a: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Courier New" panose="02070309020205020404" pitchFamily="49" charset="0"/>
              </a:rPr>
              <a:t>T</a:t>
            </a:r>
            <a:r>
              <a:rPr lang="en-US" altLang="en-US" sz="1800">
                <a:latin typeface="Courier New" panose="02070309020205020404" pitchFamily="49" charset="0"/>
              </a:rPr>
              <a:t>       1        1    </a:t>
            </a: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Courier New" panose="02070309020205020404" pitchFamily="49" charset="0"/>
              </a:rPr>
              <a:t>m</a:t>
            </a:r>
            <a:r>
              <a:rPr lang="en-US" altLang="en-US" sz="1800">
                <a:latin typeface="Courier New" panose="02070309020205020404" pitchFamily="49" charset="0"/>
              </a:rPr>
              <a:t>                1                            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0   1 1 1 1   2 2</a:t>
            </a:r>
          </a:p>
          <a:p>
            <a:pPr>
              <a:lnSpc>
                <a:spcPct val="75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-   -------   ---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    </a:t>
            </a:r>
            <a:r>
              <a:rPr lang="en-US" altLang="en-US" sz="1800" i="1">
                <a:latin typeface="Courier New" panose="02070309020205020404" pitchFamily="49" charset="0"/>
              </a:rPr>
              <a:t>L</a:t>
            </a:r>
            <a:r>
              <a:rPr lang="en-US" altLang="en-US" sz="1800">
                <a:latin typeface="Courier New" panose="02070309020205020404" pitchFamily="49" charset="0"/>
              </a:rPr>
              <a:t>      </a:t>
            </a:r>
            <a:r>
              <a:rPr lang="en-US" altLang="en-US" sz="1800" i="1">
                <a:latin typeface="Courier New" panose="02070309020205020404" pitchFamily="49" charset="0"/>
              </a:rPr>
              <a:t>E</a:t>
            </a:r>
            <a:r>
              <a:rPr lang="en-US" altLang="en-US" sz="1800">
                <a:latin typeface="Courier New" panose="02070309020205020404" pitchFamily="49" charset="0"/>
              </a:rPr>
              <a:t>       </a:t>
            </a:r>
            <a:r>
              <a:rPr lang="en-US" altLang="en-US" sz="1800" i="1">
                <a:latin typeface="Courier New" panose="02070309020205020404" pitchFamily="49" charset="0"/>
              </a:rPr>
              <a:t>G         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latin typeface="Arial" panose="020B0604020202020204" pitchFamily="34" charset="0"/>
              </a:rPr>
              <a:t>Answer: 1</a:t>
            </a:r>
          </a:p>
        </p:txBody>
      </p:sp>
      <p:sp>
        <p:nvSpPr>
          <p:cNvPr id="292878" name="Text Box 14">
            <a:extLst>
              <a:ext uri="{FF2B5EF4-FFF2-40B4-BE49-F238E27FC236}">
                <a16:creationId xmlns:a16="http://schemas.microsoft.com/office/drawing/2014/main" id="{6B02F754-225F-7249-8870-33CDC8784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19600"/>
            <a:ext cx="411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latin typeface="Arial" panose="020B0604020202020204" pitchFamily="34" charset="0"/>
              </a:rPr>
              <a:t>The 9th smallest element of </a:t>
            </a:r>
            <a:r>
              <a:rPr lang="en-US" altLang="en-US" sz="1800" b="1" i="1">
                <a:latin typeface="Arial" panose="020B0604020202020204" pitchFamily="34" charset="0"/>
              </a:rPr>
              <a:t>S</a:t>
            </a:r>
            <a:r>
              <a:rPr lang="en-US" altLang="en-US" sz="1800" b="1">
                <a:latin typeface="Arial" panose="020B0604020202020204" pitchFamily="34" charset="0"/>
              </a:rPr>
              <a:t> is 3. </a:t>
            </a:r>
          </a:p>
        </p:txBody>
      </p:sp>
      <p:sp>
        <p:nvSpPr>
          <p:cNvPr id="292879" name="Text Box 15">
            <a:extLst>
              <a:ext uri="{FF2B5EF4-FFF2-40B4-BE49-F238E27FC236}">
                <a16:creationId xmlns:a16="http://schemas.microsoft.com/office/drawing/2014/main" id="{FFBCEAB4-E088-5542-A554-6D43E526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029200"/>
            <a:ext cx="4114800" cy="91598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latin typeface="Arial" panose="020B0604020202020204" pitchFamily="34" charset="0"/>
              </a:rPr>
              <a:t>The 13th smallest element of </a:t>
            </a:r>
            <a:r>
              <a:rPr lang="en-US" altLang="en-US" sz="1800" b="1" i="1">
                <a:latin typeface="Arial" panose="020B0604020202020204" pitchFamily="34" charset="0"/>
              </a:rPr>
              <a:t>S</a:t>
            </a:r>
            <a:r>
              <a:rPr lang="en-US" altLang="en-US" sz="1800" b="1">
                <a:latin typeface="Arial" panose="020B0604020202020204" pitchFamily="34" charset="0"/>
              </a:rPr>
              <a:t> is found by selecting the 4th smallest element in </a:t>
            </a:r>
            <a:r>
              <a:rPr lang="en-US" altLang="en-US" sz="1800" b="1" i="1">
                <a:latin typeface="Arial" panose="020B0604020202020204" pitchFamily="34" charset="0"/>
              </a:rPr>
              <a:t>G</a:t>
            </a:r>
            <a:r>
              <a:rPr lang="en-US" altLang="en-US" sz="1800" b="1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7" grpId="0" animBg="1"/>
      <p:bldP spid="292878" grpId="0" animBg="1"/>
      <p:bldP spid="2928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B478E19-E956-C040-B1E4-924F41BA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564F72-DF87-A04A-A9A5-2FE6403A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BC86CA-539E-3B40-9C2C-E27FCA7A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97AD341-59DF-764C-8A54-990F12D0EB4B}" type="slidenum">
              <a:rPr lang="en-US" altLang="en-US"/>
              <a:pPr/>
              <a:t>32</a:t>
            </a:fld>
            <a:endParaRPr lang="en-US" altLang="en-US"/>
          </a:p>
        </p:txBody>
      </p:sp>
      <p:grpSp>
        <p:nvGrpSpPr>
          <p:cNvPr id="293890" name="Group 2">
            <a:extLst>
              <a:ext uri="{FF2B5EF4-FFF2-40B4-BE49-F238E27FC236}">
                <a16:creationId xmlns:a16="http://schemas.microsoft.com/office/drawing/2014/main" id="{C41F203B-7654-C44B-ABF8-10BC7D8C846A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352800"/>
            <a:ext cx="6019800" cy="2895600"/>
            <a:chOff x="2160" y="2016"/>
            <a:chExt cx="3420" cy="1824"/>
          </a:xfrm>
        </p:grpSpPr>
        <p:graphicFrame>
          <p:nvGraphicFramePr>
            <p:cNvPr id="293891" name="Object 3">
              <a:extLst>
                <a:ext uri="{FF2B5EF4-FFF2-40B4-BE49-F238E27FC236}">
                  <a16:creationId xmlns:a16="http://schemas.microsoft.com/office/drawing/2014/main" id="{A944D15D-B65F-AD4E-9466-B8482A68CA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40" y="2112"/>
            <a:ext cx="2940" cy="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04" r:id="rId3" imgW="4483100" imgH="2527300" progId="MSDraw.Drawing.8.2">
                    <p:embed/>
                  </p:oleObj>
                </mc:Choice>
                <mc:Fallback>
                  <p:oleObj r:id="rId3" imgW="4483100" imgH="2527300" progId="MSDraw.Drawing.8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112"/>
                          <a:ext cx="2940" cy="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3892" name="Rectangle 4">
              <a:extLst>
                <a:ext uri="{FF2B5EF4-FFF2-40B4-BE49-F238E27FC236}">
                  <a16:creationId xmlns:a16="http://schemas.microsoft.com/office/drawing/2014/main" id="{A8C51FBC-5E6A-D147-89AB-7AB43D99A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92"/>
              <a:ext cx="2256" cy="1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893" name="Rectangle 5">
              <a:extLst>
                <a:ext uri="{FF2B5EF4-FFF2-40B4-BE49-F238E27FC236}">
                  <a16:creationId xmlns:a16="http://schemas.microsoft.com/office/drawing/2014/main" id="{A6C59D1F-2CF6-2643-8FE5-47669424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016"/>
              <a:ext cx="1776" cy="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8C9E4BF5-E822-DB4F-AB44-72736CEF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6" name="Text Box 8">
            <a:extLst>
              <a:ext uri="{FF2B5EF4-FFF2-40B4-BE49-F238E27FC236}">
                <a16:creationId xmlns:a16="http://schemas.microsoft.com/office/drawing/2014/main" id="{B2FD852A-187B-A74B-A968-139E903A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38200"/>
            <a:ext cx="736917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u="sng">
                <a:latin typeface="Arial" panose="020B0604020202020204" pitchFamily="34" charset="0"/>
              </a:rPr>
              <a:t>Parallel rank-based selection algorithm </a:t>
            </a:r>
            <a:r>
              <a:rPr lang="en-US" altLang="en-US" i="1" u="sng">
                <a:latin typeface="Arial" panose="020B0604020202020204" pitchFamily="34" charset="0"/>
              </a:rPr>
              <a:t>PRAMselect</a:t>
            </a:r>
            <a:r>
              <a:rPr lang="en-US" altLang="en-US" u="sng">
                <a:latin typeface="Arial" panose="020B0604020202020204" pitchFamily="34" charset="0"/>
              </a:rPr>
              <a:t>(</a:t>
            </a:r>
            <a:r>
              <a:rPr lang="en-US" altLang="en-US" i="1" u="sng">
                <a:latin typeface="Arial" panose="020B0604020202020204" pitchFamily="34" charset="0"/>
              </a:rPr>
              <a:t>S</a:t>
            </a:r>
            <a:r>
              <a:rPr lang="en-US" altLang="en-US" u="sng">
                <a:latin typeface="Arial" panose="020B0604020202020204" pitchFamily="34" charset="0"/>
              </a:rPr>
              <a:t>, </a:t>
            </a:r>
            <a:r>
              <a:rPr lang="en-US" altLang="en-US" i="1" u="sng">
                <a:latin typeface="Arial" panose="020B0604020202020204" pitchFamily="34" charset="0"/>
              </a:rPr>
              <a:t>k</a:t>
            </a:r>
            <a:r>
              <a:rPr lang="en-US" altLang="en-US" u="sng">
                <a:latin typeface="Arial" panose="020B0604020202020204" pitchFamily="34" charset="0"/>
              </a:rPr>
              <a:t>, </a:t>
            </a:r>
            <a:r>
              <a:rPr lang="en-US" altLang="en-US" i="1" u="sng">
                <a:latin typeface="Arial" panose="020B0604020202020204" pitchFamily="34" charset="0"/>
              </a:rPr>
              <a:t>p</a:t>
            </a:r>
            <a:r>
              <a:rPr lang="en-US" altLang="en-US" u="sng">
                <a:latin typeface="Arial" panose="020B0604020202020204" pitchFamily="34" charset="0"/>
              </a:rPr>
              <a:t>)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1.  if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 &lt; 4          	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then sort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and return the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th smallest element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else broadcast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 to all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processors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	divide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into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subsequences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) of size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|/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  </a:t>
            </a:r>
            <a:endParaRPr lang="en-US" altLang="en-US" i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i="1">
                <a:latin typeface="Arial" panose="020B0604020202020204" pitchFamily="34" charset="0"/>
              </a:rPr>
              <a:t>	</a:t>
            </a:r>
            <a:r>
              <a:rPr lang="en-US" altLang="en-US">
                <a:latin typeface="Arial" panose="020B0604020202020204" pitchFamily="34" charset="0"/>
              </a:rPr>
              <a:t>Processor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compute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 i="1" baseline="-25000">
                <a:latin typeface="Arial" panose="020B0604020202020204" pitchFamily="34" charset="0"/>
              </a:rPr>
              <a:t>j</a:t>
            </a:r>
            <a:r>
              <a:rPr lang="en-US" altLang="en-US" baseline="-25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:= </a:t>
            </a:r>
            <a:r>
              <a:rPr lang="en-US" altLang="en-US" i="1">
                <a:latin typeface="Arial" panose="020B0604020202020204" pitchFamily="34" charset="0"/>
              </a:rPr>
              <a:t>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),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j</a:t>
            </a:r>
            <a:r>
              <a:rPr lang="en-US" altLang="en-US">
                <a:latin typeface="Arial" panose="020B0604020202020204" pitchFamily="34" charset="0"/>
              </a:rPr>
              <a:t>)|/2) 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endif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2. 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PRAMselect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, |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|/2,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	  {median of the medians}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3.  Broadcast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 to all processors and create 3 subsequences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  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:	Elements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that are &lt;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  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</a:rPr>
              <a:t>:	Elements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that are =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  </a:t>
            </a:r>
            <a:r>
              <a:rPr lang="en-US" altLang="en-US" i="1">
                <a:latin typeface="Arial" panose="020B0604020202020204" pitchFamily="34" charset="0"/>
              </a:rPr>
              <a:t>G</a:t>
            </a:r>
            <a:r>
              <a:rPr lang="en-US" altLang="en-US">
                <a:latin typeface="Arial" panose="020B0604020202020204" pitchFamily="34" charset="0"/>
              </a:rPr>
              <a:t>:	Elements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that are &gt;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4.  if |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|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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then return </a:t>
            </a:r>
            <a:r>
              <a:rPr lang="en-US" altLang="en-US" i="1">
                <a:latin typeface="Arial" panose="020B0604020202020204" pitchFamily="34" charset="0"/>
              </a:rPr>
              <a:t>PRAMselect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else	if |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| + |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</a:rPr>
              <a:t>|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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	then return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	else return </a:t>
            </a:r>
            <a:r>
              <a:rPr lang="en-US" altLang="en-US" i="1">
                <a:latin typeface="Arial" panose="020B0604020202020204" pitchFamily="34" charset="0"/>
              </a:rPr>
              <a:t>PRAMselect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G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– |</a:t>
            </a:r>
            <a:r>
              <a:rPr lang="en-US" altLang="en-US" i="1">
                <a:latin typeface="Arial" panose="020B0604020202020204" pitchFamily="34" charset="0"/>
              </a:rPr>
              <a:t>L</a:t>
            </a:r>
            <a:r>
              <a:rPr lang="en-US" altLang="en-US">
                <a:latin typeface="Arial" panose="020B0604020202020204" pitchFamily="34" charset="0"/>
              </a:rPr>
              <a:t>| – |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</a:rPr>
              <a:t>|,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	endif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    endif</a:t>
            </a:r>
          </a:p>
        </p:txBody>
      </p:sp>
      <p:sp>
        <p:nvSpPr>
          <p:cNvPr id="293897" name="Text Box 9">
            <a:extLst>
              <a:ext uri="{FF2B5EF4-FFF2-40B4-BE49-F238E27FC236}">
                <a16:creationId xmlns:a16="http://schemas.microsoft.com/office/drawing/2014/main" id="{CF0E6AD6-E386-754A-9000-6536493F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4813"/>
            <a:ext cx="9271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3898" name="Text Box 10">
            <a:extLst>
              <a:ext uri="{FF2B5EF4-FFF2-40B4-BE49-F238E27FC236}">
                <a16:creationId xmlns:a16="http://schemas.microsoft.com/office/drawing/2014/main" id="{B06E654C-FEA3-FC4A-A9E9-66C1D1EB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13589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3899" name="Text Box 11">
            <a:extLst>
              <a:ext uri="{FF2B5EF4-FFF2-40B4-BE49-F238E27FC236}">
                <a16:creationId xmlns:a16="http://schemas.microsoft.com/office/drawing/2014/main" id="{4CB4E65C-6D97-6842-92EB-BD3C3874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1455738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(3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/4,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3900" name="Text Box 12">
            <a:extLst>
              <a:ext uri="{FF2B5EF4-FFF2-40B4-BE49-F238E27FC236}">
                <a16:creationId xmlns:a16="http://schemas.microsoft.com/office/drawing/2014/main" id="{081997D5-C440-954D-9AA4-DCA0BA6A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9271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3901" name="Rectangle 13">
            <a:extLst>
              <a:ext uri="{FF2B5EF4-FFF2-40B4-BE49-F238E27FC236}">
                <a16:creationId xmlns:a16="http://schemas.microsoft.com/office/drawing/2014/main" id="{5EC4A818-3528-9A49-9DFF-73767E336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/>
              <a:t>6.2  A Parallel Selection Algorithm</a:t>
            </a:r>
          </a:p>
        </p:txBody>
      </p:sp>
      <p:sp>
        <p:nvSpPr>
          <p:cNvPr id="293903" name="Text Box 15">
            <a:extLst>
              <a:ext uri="{FF2B5EF4-FFF2-40B4-BE49-F238E27FC236}">
                <a16:creationId xmlns:a16="http://schemas.microsoft.com/office/drawing/2014/main" id="{7E8A1C42-30A0-784C-885F-ACCAFE48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638800"/>
            <a:ext cx="2144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Let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=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 animBg="1"/>
      <p:bldP spid="293898" grpId="0" animBg="1"/>
      <p:bldP spid="293899" grpId="0" animBg="1"/>
      <p:bldP spid="293900" grpId="0" animBg="1"/>
      <p:bldP spid="2939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E6B94F7-856C-9C49-8A21-5B0000A8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3921341-502D-3348-B706-F9ECE18A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CB5FDE-8E20-3D4B-AD1E-9E8BF1D9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0C3ACFA-C42F-1C47-B0E8-1BAFC883ACD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0FED5737-5A28-9242-A549-08C41D686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r>
              <a:rPr lang="en-US" altLang="en-US" sz="2800"/>
              <a:t>Algorithm Complexity and Efficiency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742D182-0F63-E04F-AB33-5F749260F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4916" name="Text Box 4">
            <a:extLst>
              <a:ext uri="{FF2B5EF4-FFF2-40B4-BE49-F238E27FC236}">
                <a16:creationId xmlns:a16="http://schemas.microsoft.com/office/drawing/2014/main" id="{7BFA1106-3B9F-034C-B7BE-829A5599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06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The solution is O(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 sz="800" i="1">
                <a:latin typeface="Arial" panose="020B0604020202020204" pitchFamily="34" charset="0"/>
              </a:rPr>
              <a:t> </a:t>
            </a:r>
            <a:r>
              <a:rPr lang="en-US" altLang="en-US" i="1" baseline="30000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verify by substitution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294917" name="Text Box 5">
            <a:extLst>
              <a:ext uri="{FF2B5EF4-FFF2-40B4-BE49-F238E27FC236}">
                <a16:creationId xmlns:a16="http://schemas.microsoft.com/office/drawing/2014/main" id="{A6A4601E-932A-EE44-8091-2B940C82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51054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8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</a:t>
            </a:r>
            <a:r>
              <a:rPr lang="en-US" altLang="en-US" sz="2400" i="1">
                <a:latin typeface="Arial" panose="020B0604020202020204" pitchFamily="34" charset="0"/>
              </a:rPr>
              <a:t> 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8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 i="1">
                <a:latin typeface="Arial" panose="020B0604020202020204" pitchFamily="34" charset="0"/>
              </a:rPr>
              <a:t> T</a:t>
            </a:r>
            <a:r>
              <a:rPr lang="en-US" altLang="en-US" sz="2400">
                <a:latin typeface="Arial" panose="020B0604020202020204" pitchFamily="34" charset="0"/>
              </a:rPr>
              <a:t>(3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10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4,</a:t>
            </a:r>
            <a:r>
              <a:rPr lang="en-US" altLang="en-US" sz="8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 + </a:t>
            </a:r>
            <a:r>
              <a:rPr lang="en-US" altLang="en-US" sz="2400" i="1">
                <a:latin typeface="Arial" panose="020B0604020202020204" pitchFamily="34" charset="0"/>
              </a:rPr>
              <a:t>cn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4918" name="Text Box 6">
            <a:extLst>
              <a:ext uri="{FF2B5EF4-FFF2-40B4-BE49-F238E27FC236}">
                <a16:creationId xmlns:a16="http://schemas.microsoft.com/office/drawing/2014/main" id="{AEC16834-5512-8E45-AA00-6F19906B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6477000" cy="14319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Speedup = </a:t>
            </a:r>
            <a:r>
              <a:rPr lang="en-US" altLang="en-US" sz="2400">
                <a:latin typeface="Symbol" pitchFamily="2" charset="2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Efficiency = </a:t>
            </a:r>
            <a:r>
              <a:rPr lang="en-US" altLang="en-US" sz="2400">
                <a:latin typeface="Symbol" pitchFamily="2" charset="2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(1) 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Work(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 i="1">
                <a:latin typeface="Arial" panose="020B0604020202020204" pitchFamily="34" charset="0"/>
              </a:rPr>
              <a:t>pT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 </a:t>
            </a:r>
            <a:r>
              <a:rPr lang="en-US" altLang="en-US" sz="2400">
                <a:latin typeface="Symbol" pitchFamily="2" charset="2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4919" name="Text Box 7">
            <a:extLst>
              <a:ext uri="{FF2B5EF4-FFF2-40B4-BE49-F238E27FC236}">
                <a16:creationId xmlns:a16="http://schemas.microsoft.com/office/drawing/2014/main" id="{378B1C3B-895D-424A-BB51-468715568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6477000" cy="11588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2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What happens if we set </a:t>
            </a:r>
            <a:r>
              <a:rPr lang="en-US" altLang="en-US" sz="1800" b="1" i="1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 to 1? ( i.e., use one processor)</a:t>
            </a:r>
          </a:p>
          <a:p>
            <a:endParaRPr lang="en-US" altLang="en-US" sz="10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    </a:t>
            </a:r>
            <a:r>
              <a:rPr lang="en-US" altLang="en-US" sz="1800" b="1" i="1">
                <a:latin typeface="Arial" panose="020B0604020202020204" pitchFamily="34" charset="0"/>
              </a:rPr>
              <a:t>T</a:t>
            </a:r>
            <a:r>
              <a:rPr lang="en-US" altLang="en-US" sz="1800" b="1">
                <a:latin typeface="Arial" panose="020B0604020202020204" pitchFamily="34" charset="0"/>
              </a:rPr>
              <a:t>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, 1) = O(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800" b="1" i="1">
                <a:latin typeface="Arial" panose="020B0604020202020204" pitchFamily="34" charset="0"/>
              </a:rPr>
              <a:t> </a:t>
            </a:r>
            <a:r>
              <a:rPr lang="en-US" altLang="en-US" sz="1800" b="1" i="1" baseline="30000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) = O(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)</a:t>
            </a:r>
          </a:p>
          <a:p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294920" name="Text Box 8">
            <a:extLst>
              <a:ext uri="{FF2B5EF4-FFF2-40B4-BE49-F238E27FC236}">
                <a16:creationId xmlns:a16="http://schemas.microsoft.com/office/drawing/2014/main" id="{8364A85F-6984-9945-B25F-0204EA4A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6477000" cy="1158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2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What happens if we set </a:t>
            </a:r>
            <a:r>
              <a:rPr lang="en-US" altLang="en-US" sz="1800" b="1" i="1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 to 0? (i.e., use 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 processors)</a:t>
            </a:r>
          </a:p>
          <a:p>
            <a:endParaRPr lang="en-US" altLang="en-US" sz="10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     </a:t>
            </a:r>
            <a:r>
              <a:rPr lang="en-US" altLang="en-US" sz="1800" b="1" i="1">
                <a:latin typeface="Arial" panose="020B0604020202020204" pitchFamily="34" charset="0"/>
              </a:rPr>
              <a:t>T</a:t>
            </a:r>
            <a:r>
              <a:rPr lang="en-US" altLang="en-US" sz="1800" b="1">
                <a:latin typeface="Arial" panose="020B0604020202020204" pitchFamily="34" charset="0"/>
              </a:rPr>
              <a:t>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, 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) = O(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800" b="1" i="1">
                <a:latin typeface="Arial" panose="020B0604020202020204" pitchFamily="34" charset="0"/>
              </a:rPr>
              <a:t> </a:t>
            </a:r>
            <a:r>
              <a:rPr lang="en-US" altLang="en-US" sz="1800" b="1" i="1" baseline="30000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) = O(1) ?</a:t>
            </a:r>
          </a:p>
          <a:p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294921" name="Text Box 9">
            <a:extLst>
              <a:ext uri="{FF2B5EF4-FFF2-40B4-BE49-F238E27FC236}">
                <a16:creationId xmlns:a16="http://schemas.microsoft.com/office/drawing/2014/main" id="{7A695290-4970-3C43-9B99-130097D57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981200"/>
            <a:ext cx="1693863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Remember</a:t>
            </a:r>
          </a:p>
          <a:p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=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294924" name="Group 12">
            <a:extLst>
              <a:ext uri="{FF2B5EF4-FFF2-40B4-BE49-F238E27FC236}">
                <a16:creationId xmlns:a16="http://schemas.microsoft.com/office/drawing/2014/main" id="{7D7492F3-0E18-6440-A074-48659AD8309B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733800"/>
            <a:ext cx="2133600" cy="2289175"/>
            <a:chOff x="4176" y="2352"/>
            <a:chExt cx="1344" cy="1442"/>
          </a:xfrm>
        </p:grpSpPr>
        <p:sp>
          <p:nvSpPr>
            <p:cNvPr id="294922" name="Text Box 10">
              <a:extLst>
                <a:ext uri="{FF2B5EF4-FFF2-40B4-BE49-F238E27FC236}">
                  <a16:creationId xmlns:a16="http://schemas.microsoft.com/office/drawing/2014/main" id="{FBC7B165-692C-3149-8B13-33E14B04C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352"/>
              <a:ext cx="1056" cy="1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>
                  <a:latin typeface="Arial" panose="020B0604020202020204" pitchFamily="34" charset="0"/>
                </a:rPr>
                <a:t>No, because in asymptotic analysis,</a:t>
              </a:r>
            </a:p>
            <a:p>
              <a:r>
                <a:rPr lang="en-US" altLang="en-US" sz="1800">
                  <a:latin typeface="Arial" panose="020B0604020202020204" pitchFamily="34" charset="0"/>
                </a:rPr>
                <a:t>we ignored several </a:t>
              </a:r>
            </a:p>
            <a:p>
              <a:r>
                <a:rPr lang="en-US" altLang="en-US" sz="1800">
                  <a:latin typeface="Arial" panose="020B0604020202020204" pitchFamily="34" charset="0"/>
                </a:rPr>
                <a:t>O(log </a:t>
              </a:r>
              <a:r>
                <a:rPr lang="en-US" altLang="en-US" sz="1800" i="1"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 terms </a:t>
              </a:r>
            </a:p>
            <a:p>
              <a:r>
                <a:rPr lang="en-US" altLang="en-US" sz="1800">
                  <a:latin typeface="Arial" panose="020B0604020202020204" pitchFamily="34" charset="0"/>
                </a:rPr>
                <a:t>compared with O(</a:t>
              </a:r>
              <a:r>
                <a:rPr lang="en-US" altLang="en-US" sz="1800" i="1">
                  <a:latin typeface="Arial" panose="020B0604020202020204" pitchFamily="34" charset="0"/>
                </a:rPr>
                <a:t>n</a:t>
              </a:r>
              <a:r>
                <a:rPr lang="en-US" altLang="en-US" sz="1800" i="1" baseline="30000">
                  <a:latin typeface="Arial" panose="020B0604020202020204" pitchFamily="34" charset="0"/>
                </a:rPr>
                <a:t>x</a:t>
              </a:r>
              <a:r>
                <a:rPr lang="en-US" altLang="en-US" sz="1800">
                  <a:latin typeface="Arial" panose="020B0604020202020204" pitchFamily="34" charset="0"/>
                </a:rPr>
                <a:t>) terms</a:t>
              </a:r>
            </a:p>
          </p:txBody>
        </p:sp>
        <p:sp>
          <p:nvSpPr>
            <p:cNvPr id="294923" name="AutoShape 11">
              <a:extLst>
                <a:ext uri="{FF2B5EF4-FFF2-40B4-BE49-F238E27FC236}">
                  <a16:creationId xmlns:a16="http://schemas.microsoft.com/office/drawing/2014/main" id="{FDC9FB09-8E85-DA4A-BDE0-79796C4A2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168"/>
              <a:ext cx="240" cy="498"/>
            </a:xfrm>
            <a:prstGeom prst="rightArrow">
              <a:avLst>
                <a:gd name="adj1" fmla="val 46185"/>
                <a:gd name="adj2" fmla="val 6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nimBg="1"/>
      <p:bldP spid="294919" grpId="0" animBg="1"/>
      <p:bldP spid="294920" grpId="0" animBg="1"/>
      <p:bldP spid="2949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90D2D1-9263-704D-9330-94E894B8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B76EF3D-3264-4B4C-9D4B-51B447FC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83264A7-F14B-4148-8102-0AEED02D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394688-1E89-B24F-A1AF-B0ED3B50E44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A1540399-2CC3-3345-B123-0A6CDBC77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en-US" altLang="en-US" sz="3200"/>
              <a:t>6.3  A Selection-Based Sorting Algorithm</a:t>
            </a: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43A03E43-916B-484F-8C7A-295AA063C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D30867EB-44A5-1346-B492-4F54D0455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9" name="Text Box 9">
            <a:extLst>
              <a:ext uri="{FF2B5EF4-FFF2-40B4-BE49-F238E27FC236}">
                <a16:creationId xmlns:a16="http://schemas.microsoft.com/office/drawing/2014/main" id="{51FB842D-EBAD-7E43-BBC5-CACA7C8E2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7072313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u="sng">
                <a:latin typeface="Arial" panose="020B0604020202020204" pitchFamily="34" charset="0"/>
              </a:rPr>
              <a:t>Parallel selection-based sort </a:t>
            </a:r>
            <a:r>
              <a:rPr lang="en-US" altLang="en-US" i="1" u="sng">
                <a:latin typeface="Arial" panose="020B0604020202020204" pitchFamily="34" charset="0"/>
              </a:rPr>
              <a:t>PRAMselectionsort</a:t>
            </a:r>
            <a:r>
              <a:rPr lang="en-US" altLang="en-US" u="sng">
                <a:latin typeface="Arial" panose="020B0604020202020204" pitchFamily="34" charset="0"/>
              </a:rPr>
              <a:t>(</a:t>
            </a:r>
            <a:r>
              <a:rPr lang="en-US" altLang="en-US" i="1" u="sng">
                <a:latin typeface="Arial" panose="020B0604020202020204" pitchFamily="34" charset="0"/>
              </a:rPr>
              <a:t>S</a:t>
            </a:r>
            <a:r>
              <a:rPr lang="en-US" altLang="en-US" u="sng">
                <a:latin typeface="Arial" panose="020B0604020202020204" pitchFamily="34" charset="0"/>
              </a:rPr>
              <a:t>, </a:t>
            </a:r>
            <a:r>
              <a:rPr lang="en-US" altLang="en-US" i="1" u="sng">
                <a:latin typeface="Arial" panose="020B0604020202020204" pitchFamily="34" charset="0"/>
              </a:rPr>
              <a:t>p</a:t>
            </a:r>
            <a:r>
              <a:rPr lang="en-US" altLang="en-US" u="sng">
                <a:latin typeface="Arial" panose="020B0604020202020204" pitchFamily="34" charset="0"/>
              </a:rPr>
              <a:t>)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1.  if 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 &lt;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then return </a:t>
            </a:r>
            <a:r>
              <a:rPr lang="en-US" altLang="en-US" i="1">
                <a:latin typeface="Arial" panose="020B0604020202020204" pitchFamily="34" charset="0"/>
              </a:rPr>
              <a:t>quicksort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)          	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2.  for </a:t>
            </a:r>
            <a:r>
              <a:rPr lang="en-US" altLang="en-US" i="1">
                <a:latin typeface="Arial" panose="020B0604020202020204" pitchFamily="34" charset="0"/>
              </a:rPr>
              <a:t>i </a:t>
            </a:r>
            <a:r>
              <a:rPr lang="en-US" altLang="en-US">
                <a:latin typeface="Arial" panose="020B0604020202020204" pitchFamily="34" charset="0"/>
              </a:rPr>
              <a:t>= 1 to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– 1 do 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i="1" baseline="-25000">
                <a:latin typeface="Arial" panose="020B0604020202020204" pitchFamily="34" charset="0"/>
              </a:rPr>
              <a:t>j</a:t>
            </a:r>
            <a:r>
              <a:rPr lang="en-US" altLang="en-US" baseline="-25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:= </a:t>
            </a:r>
            <a:r>
              <a:rPr lang="en-US" altLang="en-US" i="1">
                <a:latin typeface="Arial" panose="020B0604020202020204" pitchFamily="34" charset="0"/>
              </a:rPr>
              <a:t>PRAMselect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|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|/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{let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-25000">
                <a:latin typeface="Arial" panose="020B0604020202020204" pitchFamily="34" charset="0"/>
              </a:rPr>
              <a:t>0</a:t>
            </a:r>
            <a:r>
              <a:rPr lang="en-US" altLang="en-US">
                <a:latin typeface="Arial" panose="020B0604020202020204" pitchFamily="34" charset="0"/>
              </a:rPr>
              <a:t> := –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</a:t>
            </a:r>
            <a:r>
              <a:rPr lang="en-US" altLang="en-US">
                <a:latin typeface="Arial" panose="020B0604020202020204" pitchFamily="34" charset="0"/>
              </a:rPr>
              <a:t>;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i="1" baseline="-25000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:= +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</a:t>
            </a:r>
            <a:r>
              <a:rPr lang="en-US" altLang="en-US"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     endfor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3.  for </a:t>
            </a:r>
            <a:r>
              <a:rPr lang="en-US" altLang="en-US" i="1">
                <a:latin typeface="Arial" panose="020B0604020202020204" pitchFamily="34" charset="0"/>
              </a:rPr>
              <a:t>i </a:t>
            </a:r>
            <a:r>
              <a:rPr lang="en-US" altLang="en-US">
                <a:latin typeface="Arial" panose="020B0604020202020204" pitchFamily="34" charset="0"/>
              </a:rPr>
              <a:t>= 0 to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 – 1 do 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	make the sublist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) from elements of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in 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+1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     endfor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4.  for </a:t>
            </a:r>
            <a:r>
              <a:rPr lang="en-US" altLang="en-US" i="1">
                <a:latin typeface="Arial" panose="020B0604020202020204" pitchFamily="34" charset="0"/>
              </a:rPr>
              <a:t>i </a:t>
            </a:r>
            <a:r>
              <a:rPr lang="en-US" altLang="en-US">
                <a:latin typeface="Arial" panose="020B0604020202020204" pitchFamily="34" charset="0"/>
              </a:rPr>
              <a:t>= 1 to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/2 do in parallel 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i="1">
                <a:latin typeface="Arial" panose="020B0604020202020204" pitchFamily="34" charset="0"/>
              </a:rPr>
              <a:t>PRAMselectionsort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), 2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	{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/(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/2) proc’s used for each of the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/2 subproblems}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     endfor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5.  for </a:t>
            </a:r>
            <a:r>
              <a:rPr lang="en-US" altLang="en-US" i="1">
                <a:latin typeface="Arial" panose="020B0604020202020204" pitchFamily="34" charset="0"/>
              </a:rPr>
              <a:t>i </a:t>
            </a:r>
            <a:r>
              <a:rPr lang="en-US" altLang="en-US">
                <a:latin typeface="Arial" panose="020B0604020202020204" pitchFamily="34" charset="0"/>
              </a:rPr>
              <a:t>=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/2 + 1 to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 do in parallel 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i="1">
                <a:latin typeface="Arial" panose="020B0604020202020204" pitchFamily="34" charset="0"/>
              </a:rPr>
              <a:t>PRAMselectionsort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), 2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Arial" panose="020B0604020202020204" pitchFamily="34" charset="0"/>
              </a:rPr>
              <a:t>     endfor </a:t>
            </a:r>
          </a:p>
        </p:txBody>
      </p:sp>
      <p:sp>
        <p:nvSpPr>
          <p:cNvPr id="194570" name="Text Box 10">
            <a:extLst>
              <a:ext uri="{FF2B5EF4-FFF2-40B4-BE49-F238E27FC236}">
                <a16:creationId xmlns:a16="http://schemas.microsoft.com/office/drawing/2014/main" id="{797B5EFA-4463-7D49-8494-DB4FB7EC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9271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4571" name="Text Box 11">
            <a:extLst>
              <a:ext uri="{FF2B5EF4-FFF2-40B4-BE49-F238E27FC236}">
                <a16:creationId xmlns:a16="http://schemas.microsoft.com/office/drawing/2014/main" id="{CB1D4516-716F-2245-871C-09E1448E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1671638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2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4572" name="Text Box 12">
            <a:extLst>
              <a:ext uri="{FF2B5EF4-FFF2-40B4-BE49-F238E27FC236}">
                <a16:creationId xmlns:a16="http://schemas.microsoft.com/office/drawing/2014/main" id="{28806326-72C6-DC45-8B20-5E5EE3B5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79375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O(1)</a:t>
            </a: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A56E0316-84E6-7048-A22B-0D119D03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9271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4575" name="Rectangle 15">
            <a:extLst>
              <a:ext uri="{FF2B5EF4-FFF2-40B4-BE49-F238E27FC236}">
                <a16:creationId xmlns:a16="http://schemas.microsoft.com/office/drawing/2014/main" id="{33AF3841-9761-A043-9B58-98E21C084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74" name="Object 14">
            <a:extLst>
              <a:ext uri="{FF2B5EF4-FFF2-40B4-BE49-F238E27FC236}">
                <a16:creationId xmlns:a16="http://schemas.microsoft.com/office/drawing/2014/main" id="{631347D3-CDCC-D94F-8F9D-C17081E64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724400"/>
          <a:ext cx="70104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9" r:id="rId3" imgW="5283200" imgH="901700" progId="MSDraw.Drawing.8.2">
                  <p:embed/>
                </p:oleObj>
              </mc:Choice>
              <mc:Fallback>
                <p:oleObj r:id="rId3" imgW="5283200" imgH="9017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7010400" cy="118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6" name="Text Box 16">
            <a:extLst>
              <a:ext uri="{FF2B5EF4-FFF2-40B4-BE49-F238E27FC236}">
                <a16:creationId xmlns:a16="http://schemas.microsoft.com/office/drawing/2014/main" id="{2E82B97C-31F1-604C-B575-99BC72625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685800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6.1    </a:t>
            </a:r>
            <a:r>
              <a:rPr lang="en-US" altLang="en-US" sz="1800">
                <a:latin typeface="Arial" panose="020B0604020202020204" pitchFamily="34" charset="0"/>
              </a:rPr>
              <a:t>Partitioning of the sorted list for selection-based sorting. </a:t>
            </a:r>
          </a:p>
        </p:txBody>
      </p:sp>
      <p:sp>
        <p:nvSpPr>
          <p:cNvPr id="194577" name="Text Box 17">
            <a:extLst>
              <a:ext uri="{FF2B5EF4-FFF2-40B4-BE49-F238E27FC236}">
                <a16:creationId xmlns:a16="http://schemas.microsoft.com/office/drawing/2014/main" id="{A6FE6CA6-F96E-DE4E-ACE5-BA4375B5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1671638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2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4578" name="Text Box 18">
            <a:extLst>
              <a:ext uri="{FF2B5EF4-FFF2-40B4-BE49-F238E27FC236}">
                <a16:creationId xmlns:a16="http://schemas.microsoft.com/office/drawing/2014/main" id="{55450512-2710-2C4F-8671-9623FD994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19700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 Let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=</a:t>
            </a:r>
            <a:r>
              <a:rPr lang="en-US" altLang="en-US" sz="2400" i="1">
                <a:latin typeface="Arial" panose="020B0604020202020204" pitchFamily="34" charset="0"/>
              </a:rPr>
              <a:t> 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and</a:t>
            </a:r>
            <a:r>
              <a:rPr lang="en-US" altLang="en-US" sz="2400" i="1">
                <a:latin typeface="Arial" panose="020B0604020202020204" pitchFamily="34" charset="0"/>
              </a:rPr>
              <a:t> k</a:t>
            </a:r>
            <a:r>
              <a:rPr lang="en-US" altLang="en-US" sz="2400">
                <a:latin typeface="Arial" panose="020B0604020202020204" pitchFamily="34" charset="0"/>
              </a:rPr>
              <a:t> = 2</a:t>
            </a:r>
            <a:r>
              <a:rPr lang="en-US" altLang="en-US" sz="2400" baseline="30000">
                <a:latin typeface="Arial" panose="020B0604020202020204" pitchFamily="34" charset="0"/>
              </a:rPr>
              <a:t>1/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9" grpId="0"/>
      <p:bldP spid="194570" grpId="0" animBg="1"/>
      <p:bldP spid="194571" grpId="0" animBg="1"/>
      <p:bldP spid="194572" grpId="0" animBg="1"/>
      <p:bldP spid="194573" grpId="0" animBg="1"/>
      <p:bldP spid="194577" grpId="0" animBg="1"/>
      <p:bldP spid="1945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1CC584-3E38-5847-95A8-2A3285BF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D9DC83-4ED7-C64E-826A-B40CD139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703FDDA-8101-B647-AD65-524CD2F7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2BC2229-36CD-E542-9C05-A75B7A3C9E28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C8387FF0-9DD8-1F44-8C10-B87FB9BEF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r>
              <a:rPr lang="en-US" altLang="en-US" sz="2800"/>
              <a:t>Algorithm Complexity and Efficiency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00F5A49A-B72A-D844-8FE2-E0CEFA30C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5940" name="Text Box 4">
            <a:extLst>
              <a:ext uri="{FF2B5EF4-FFF2-40B4-BE49-F238E27FC236}">
                <a16:creationId xmlns:a16="http://schemas.microsoft.com/office/drawing/2014/main" id="{6DD9F70C-195D-E44F-8887-EFFBCCAB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990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The solution is O(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 sz="800" i="1">
                <a:latin typeface="Arial" panose="020B0604020202020204" pitchFamily="34" charset="0"/>
              </a:rPr>
              <a:t> </a:t>
            </a:r>
            <a:r>
              <a:rPr lang="en-US" altLang="en-US" i="1" baseline="30000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verify by substitution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295941" name="Text Box 5">
            <a:extLst>
              <a:ext uri="{FF2B5EF4-FFF2-40B4-BE49-F238E27FC236}">
                <a16:creationId xmlns:a16="http://schemas.microsoft.com/office/drawing/2014/main" id="{B09F09EC-3877-4B40-A02E-FFA53042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41148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r>
              <a:rPr lang="en-US" altLang="en-US" sz="2400" i="1">
                <a:latin typeface="Arial" panose="020B0604020202020204" pitchFamily="34" charset="0"/>
              </a:rPr>
              <a:t> = </a:t>
            </a:r>
            <a:r>
              <a:rPr lang="en-US" altLang="en-US" sz="2400">
                <a:latin typeface="Arial" panose="020B0604020202020204" pitchFamily="34" charset="0"/>
              </a:rPr>
              <a:t>2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, 2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) +</a:t>
            </a:r>
            <a:r>
              <a:rPr lang="en-US" altLang="en-US" sz="2400" i="1">
                <a:latin typeface="Arial" panose="020B0604020202020204" pitchFamily="34" charset="0"/>
              </a:rPr>
              <a:t> cn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95942" name="Text Box 6">
            <a:extLst>
              <a:ext uri="{FF2B5EF4-FFF2-40B4-BE49-F238E27FC236}">
                <a16:creationId xmlns:a16="http://schemas.microsoft.com/office/drawing/2014/main" id="{81221BF4-941E-8943-A514-1F8B01D6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7696200" cy="14319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Speedup(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log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log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Efficiency = speedup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latin typeface="Symbol" pitchFamily="2" charset="2"/>
              </a:rPr>
              <a:t>W</a:t>
            </a:r>
            <a:r>
              <a:rPr lang="en-US" altLang="en-US" sz="2400">
                <a:latin typeface="Arial" panose="020B0604020202020204" pitchFamily="34" charset="0"/>
              </a:rPr>
              <a:t>(1) 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Work(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 i="1">
                <a:latin typeface="Arial" panose="020B0604020202020204" pitchFamily="34" charset="0"/>
              </a:rPr>
              <a:t>pT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 </a:t>
            </a:r>
            <a:r>
              <a:rPr lang="en-US" altLang="en-US" sz="2400">
                <a:latin typeface="Symbol" pitchFamily="2" charset="2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 log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 = </a:t>
            </a:r>
            <a:r>
              <a:rPr lang="en-US" altLang="en-US" sz="2400">
                <a:latin typeface="Symbol" pitchFamily="2" charset="2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log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5943" name="Text Box 7">
            <a:extLst>
              <a:ext uri="{FF2B5EF4-FFF2-40B4-BE49-F238E27FC236}">
                <a16:creationId xmlns:a16="http://schemas.microsoft.com/office/drawing/2014/main" id="{67EF87DA-DE67-7E4F-984E-005CE8BF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6477000" cy="11588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2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What happens if we set </a:t>
            </a:r>
            <a:r>
              <a:rPr lang="en-US" altLang="en-US" sz="1800" b="1" i="1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 to 1? ( i.e., use one processor)</a:t>
            </a:r>
          </a:p>
          <a:p>
            <a:endParaRPr lang="en-US" altLang="en-US" sz="10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    </a:t>
            </a:r>
            <a:r>
              <a:rPr lang="en-US" altLang="en-US" sz="1800" b="1" i="1">
                <a:latin typeface="Arial" panose="020B0604020202020204" pitchFamily="34" charset="0"/>
              </a:rPr>
              <a:t>T</a:t>
            </a:r>
            <a:r>
              <a:rPr lang="en-US" altLang="en-US" sz="1800" b="1">
                <a:latin typeface="Arial" panose="020B0604020202020204" pitchFamily="34" charset="0"/>
              </a:rPr>
              <a:t>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, 1) = O(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800" b="1" i="1">
                <a:latin typeface="Arial" panose="020B0604020202020204" pitchFamily="34" charset="0"/>
              </a:rPr>
              <a:t> </a:t>
            </a:r>
            <a:r>
              <a:rPr lang="en-US" altLang="en-US" sz="1800" b="1" i="1" baseline="30000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 log 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) = O(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 log </a:t>
            </a:r>
            <a:r>
              <a:rPr lang="en-US" altLang="en-US" sz="1800" b="1" i="1">
                <a:latin typeface="Arial" panose="020B0604020202020204" pitchFamily="34" charset="0"/>
              </a:rPr>
              <a:t>n</a:t>
            </a:r>
            <a:r>
              <a:rPr lang="en-US" altLang="en-US" sz="1800" b="1">
                <a:latin typeface="Arial" panose="020B0604020202020204" pitchFamily="34" charset="0"/>
              </a:rPr>
              <a:t>)</a:t>
            </a:r>
          </a:p>
          <a:p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295944" name="Text Box 8">
            <a:extLst>
              <a:ext uri="{FF2B5EF4-FFF2-40B4-BE49-F238E27FC236}">
                <a16:creationId xmlns:a16="http://schemas.microsoft.com/office/drawing/2014/main" id="{612BEFCA-735F-FD45-A091-653835A55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7772400" cy="10985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Our asymptotic analysis is valid for </a:t>
            </a:r>
            <a:r>
              <a:rPr lang="en-US" altLang="en-US" sz="1800" b="1" i="1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 &gt; 0 but not for </a:t>
            </a:r>
            <a:r>
              <a:rPr lang="en-US" altLang="en-US" sz="1800" b="1" i="1">
                <a:latin typeface="Arial" panose="020B0604020202020204" pitchFamily="34" charset="0"/>
              </a:rPr>
              <a:t>x</a:t>
            </a:r>
            <a:r>
              <a:rPr lang="en-US" altLang="en-US" sz="1800" b="1">
                <a:latin typeface="Arial" panose="020B0604020202020204" pitchFamily="34" charset="0"/>
              </a:rPr>
              <a:t> = 0; </a:t>
            </a:r>
          </a:p>
          <a:p>
            <a:endParaRPr lang="en-US" altLang="en-US" sz="1000" b="1">
              <a:latin typeface="Arial" panose="020B0604020202020204" pitchFamily="34" charset="0"/>
            </a:endParaRPr>
          </a:p>
          <a:p>
            <a:r>
              <a:rPr lang="en-US" altLang="en-US" sz="1800" b="1">
                <a:latin typeface="Arial" panose="020B0604020202020204" pitchFamily="34" charset="0"/>
              </a:rPr>
              <a:t>i.e., </a:t>
            </a:r>
            <a:r>
              <a:rPr lang="en-US" altLang="en-US" sz="1800" b="1" i="1">
                <a:latin typeface="Arial" panose="020B0604020202020204" pitchFamily="34" charset="0"/>
              </a:rPr>
              <a:t>PRAMselectionsort</a:t>
            </a:r>
            <a:r>
              <a:rPr lang="en-US" altLang="en-US" sz="1800" b="1">
                <a:latin typeface="Arial" panose="020B0604020202020204" pitchFamily="34" charset="0"/>
              </a:rPr>
              <a:t> cannot sort </a:t>
            </a:r>
            <a:r>
              <a:rPr lang="en-US" altLang="en-US" sz="1800" b="1" i="1">
                <a:latin typeface="Arial" panose="020B0604020202020204" pitchFamily="34" charset="0"/>
              </a:rPr>
              <a:t>p</a:t>
            </a:r>
            <a:r>
              <a:rPr lang="en-US" altLang="en-US" sz="1800" b="1">
                <a:latin typeface="Arial" panose="020B0604020202020204" pitchFamily="34" charset="0"/>
              </a:rPr>
              <a:t> keys in optimal O(log </a:t>
            </a:r>
            <a:r>
              <a:rPr lang="en-US" altLang="en-US" sz="1800" b="1" i="1">
                <a:latin typeface="Arial" panose="020B0604020202020204" pitchFamily="34" charset="0"/>
              </a:rPr>
              <a:t>p</a:t>
            </a:r>
            <a:r>
              <a:rPr lang="en-US" altLang="en-US" sz="1800" b="1">
                <a:latin typeface="Arial" panose="020B0604020202020204" pitchFamily="34" charset="0"/>
              </a:rPr>
              <a:t>) time.</a:t>
            </a:r>
          </a:p>
          <a:p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5945" name="Text Box 9">
            <a:extLst>
              <a:ext uri="{FF2B5EF4-FFF2-40B4-BE49-F238E27FC236}">
                <a16:creationId xmlns:a16="http://schemas.microsoft.com/office/drawing/2014/main" id="{0056B00F-411C-4B46-AD9C-20780598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657600"/>
            <a:ext cx="1693863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Remember</a:t>
            </a:r>
          </a:p>
          <a:p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=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O(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 baseline="30000">
                <a:latin typeface="Arial" panose="020B0604020202020204" pitchFamily="34" charset="0"/>
              </a:rPr>
              <a:t>1–</a:t>
            </a:r>
            <a:r>
              <a:rPr lang="en-US" altLang="en-US" sz="2400" i="1" baseline="30000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  <p:bldP spid="295943" grpId="0" animBg="1"/>
      <p:bldP spid="295944" grpId="0" animBg="1"/>
      <p:bldP spid="2959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903F62-29F3-904D-B560-2C62E359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0AB6EE8-AC70-3640-9D3D-BB7E6EC9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1D56E6-D9E0-0B4A-A876-06DD1C07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6E6CB29-C402-B344-97A2-285BD72A5D3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CFAADF1F-4673-8740-A43A-9C92B96D1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2800"/>
              <a:t>Example of Parallel Sorting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FD34E7DD-6C71-F84B-833C-612676EFA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6965" name="Text Box 5">
            <a:extLst>
              <a:ext uri="{FF2B5EF4-FFF2-40B4-BE49-F238E27FC236}">
                <a16:creationId xmlns:a16="http://schemas.microsoft.com/office/drawing/2014/main" id="{962F4029-8A9D-8344-93E5-064EADF0A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820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Arial" panose="020B0604020202020204" pitchFamily="34" charset="0"/>
              </a:rPr>
              <a:t> S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  <a:r>
              <a:rPr lang="en-US" altLang="en-US" sz="2400"/>
              <a:t>   </a:t>
            </a:r>
            <a:r>
              <a:rPr lang="en-US" altLang="en-US">
                <a:latin typeface="Courier New" panose="02070309020205020404" pitchFamily="49" charset="0"/>
              </a:rPr>
              <a:t>6 4 5 6 7 1 5 3 8 2 1 0 3 4 5 6 2 1 7 0 4 5 4 9 5</a:t>
            </a:r>
          </a:p>
        </p:txBody>
      </p:sp>
      <p:sp>
        <p:nvSpPr>
          <p:cNvPr id="296966" name="Text Box 6">
            <a:extLst>
              <a:ext uri="{FF2B5EF4-FFF2-40B4-BE49-F238E27FC236}">
                <a16:creationId xmlns:a16="http://schemas.microsoft.com/office/drawing/2014/main" id="{1339A384-6F7B-5F4D-85D3-745581C4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382000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 Threshold values for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= 4 (i.e.,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= ½ and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 baseline="30000">
                <a:latin typeface="Arial" panose="020B0604020202020204" pitchFamily="34" charset="0"/>
              </a:rPr>
              <a:t>1/2</a:t>
            </a:r>
            <a:r>
              <a:rPr lang="en-US" altLang="en-US">
                <a:latin typeface="Arial" panose="020B0604020202020204" pitchFamily="34" charset="0"/>
              </a:rPr>
              <a:t> processors):</a:t>
            </a:r>
          </a:p>
          <a:p>
            <a:r>
              <a:rPr lang="en-US" altLang="en-US">
                <a:latin typeface="Arial" panose="020B0604020202020204" pitchFamily="34" charset="0"/>
              </a:rPr>
              <a:t>		               	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-25000">
                <a:latin typeface="Arial" panose="020B0604020202020204" pitchFamily="34" charset="0"/>
              </a:rPr>
              <a:t>0</a:t>
            </a:r>
            <a:r>
              <a:rPr lang="en-US" altLang="en-US">
                <a:latin typeface="Arial" panose="020B0604020202020204" pitchFamily="34" charset="0"/>
              </a:rPr>
              <a:t> = –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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 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= 25/4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</a:t>
            </a:r>
            <a:r>
              <a:rPr lang="en-US" altLang="en-US">
                <a:latin typeface="Arial" panose="020B0604020202020204" pitchFamily="34" charset="0"/>
              </a:rPr>
              <a:t>  6    	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PRAMselect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, 6, 5) = 2</a:t>
            </a:r>
          </a:p>
          <a:p>
            <a:r>
              <a:rPr lang="en-US" altLang="en-US">
                <a:latin typeface="Arial" panose="020B0604020202020204" pitchFamily="34" charset="0"/>
              </a:rPr>
              <a:t>	2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= 50/4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</a:t>
            </a:r>
            <a:r>
              <a:rPr lang="en-US" altLang="en-US">
                <a:latin typeface="Arial" panose="020B0604020202020204" pitchFamily="34" charset="0"/>
              </a:rPr>
              <a:t> 13     	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PRAMselect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, 13, 5) = 4</a:t>
            </a:r>
          </a:p>
          <a:p>
            <a:r>
              <a:rPr lang="en-US" altLang="en-US">
                <a:latin typeface="Arial" panose="020B0604020202020204" pitchFamily="34" charset="0"/>
              </a:rPr>
              <a:t>	3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= 75/4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</a:t>
            </a:r>
            <a:r>
              <a:rPr lang="en-US" altLang="en-US">
                <a:latin typeface="Arial" panose="020B0604020202020204" pitchFamily="34" charset="0"/>
              </a:rPr>
              <a:t> 19    	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-25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PRAMselect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, 19, 5) = 6</a:t>
            </a:r>
          </a:p>
          <a:p>
            <a:r>
              <a:rPr lang="en-US" altLang="en-US">
                <a:latin typeface="Arial" panose="020B0604020202020204" pitchFamily="34" charset="0"/>
              </a:rPr>
              <a:t>		                	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 baseline="-25000">
                <a:latin typeface="Arial" panose="020B0604020202020204" pitchFamily="34" charset="0"/>
              </a:rPr>
              <a:t>4</a:t>
            </a:r>
            <a:r>
              <a:rPr lang="en-US" altLang="en-US">
                <a:latin typeface="Arial" panose="020B0604020202020204" pitchFamily="34" charset="0"/>
              </a:rPr>
              <a:t> = +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</a:t>
            </a:r>
          </a:p>
        </p:txBody>
      </p:sp>
      <p:sp>
        <p:nvSpPr>
          <p:cNvPr id="296969" name="Text Box 9">
            <a:extLst>
              <a:ext uri="{FF2B5EF4-FFF2-40B4-BE49-F238E27FC236}">
                <a16:creationId xmlns:a16="http://schemas.microsoft.com/office/drawing/2014/main" id="{57297AAF-0A25-254E-AA16-FAF3DC1F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83820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      </a:t>
            </a: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baseline="-25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                       </a:t>
            </a: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baseline="-25000"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                             </a:t>
            </a: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                       </a:t>
            </a: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baseline="-25000">
                <a:latin typeface="Arial" panose="020B0604020202020204" pitchFamily="34" charset="0"/>
              </a:rPr>
              <a:t>3                                      </a:t>
            </a: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baseline="-25000">
                <a:latin typeface="Arial" panose="020B0604020202020204" pitchFamily="34" charset="0"/>
              </a:rPr>
              <a:t>4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  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  <a:r>
              <a:rPr lang="en-US" altLang="en-US" sz="2400"/>
              <a:t>   </a:t>
            </a:r>
            <a:r>
              <a:rPr lang="en-US" altLang="en-US">
                <a:latin typeface="Courier New" panose="02070309020205020404" pitchFamily="49" charset="0"/>
              </a:rPr>
              <a:t>- - - - - 2</a:t>
            </a:r>
            <a:r>
              <a:rPr lang="en-US" altLang="en-US" sz="3200">
                <a:latin typeface="Arial" panose="020B0604020202020204" pitchFamily="34" charset="0"/>
              </a:rPr>
              <a:t>|</a:t>
            </a:r>
            <a:r>
              <a:rPr lang="en-US" altLang="en-US">
                <a:latin typeface="Courier New" panose="02070309020205020404" pitchFamily="49" charset="0"/>
              </a:rPr>
              <a:t>- - - - - - 4</a:t>
            </a:r>
            <a:r>
              <a:rPr lang="en-US" altLang="en-US" sz="3200">
                <a:latin typeface="Arial" panose="020B0604020202020204" pitchFamily="34" charset="0"/>
              </a:rPr>
              <a:t>|</a:t>
            </a:r>
            <a:r>
              <a:rPr lang="en-US" altLang="en-US">
                <a:latin typeface="Courier New" panose="02070309020205020404" pitchFamily="49" charset="0"/>
              </a:rPr>
              <a:t>- - - - - 6</a:t>
            </a:r>
            <a:r>
              <a:rPr lang="en-US" altLang="en-US" sz="3200">
                <a:latin typeface="Arial" panose="020B0604020202020204" pitchFamily="34" charset="0"/>
              </a:rPr>
              <a:t>|</a:t>
            </a:r>
            <a:r>
              <a:rPr lang="en-US" altLang="en-US">
                <a:latin typeface="Courier New" panose="02070309020205020404" pitchFamily="49" charset="0"/>
              </a:rPr>
              <a:t>- - - - - -</a:t>
            </a:r>
          </a:p>
          <a:p>
            <a:endParaRPr lang="en-US" altLang="en-US" sz="800">
              <a:latin typeface="Courier New" panose="02070309020205020404" pitchFamily="49" charset="0"/>
            </a:endParaRPr>
          </a:p>
        </p:txBody>
      </p:sp>
      <p:sp>
        <p:nvSpPr>
          <p:cNvPr id="296970" name="Text Box 10">
            <a:extLst>
              <a:ext uri="{FF2B5EF4-FFF2-40B4-BE49-F238E27FC236}">
                <a16:creationId xmlns:a16="http://schemas.microsoft.com/office/drawing/2014/main" id="{10E5AFA7-585F-6A4B-8F8D-9123DCCC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8382000" cy="7016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   </a:t>
            </a:r>
            <a:r>
              <a:rPr lang="en-US" altLang="en-US" sz="2400" i="1">
                <a:latin typeface="Arial" panose="020B0604020202020204" pitchFamily="34" charset="0"/>
              </a:rPr>
              <a:t>T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  <a:r>
              <a:rPr lang="en-US" altLang="en-US" sz="2400"/>
              <a:t>   </a:t>
            </a:r>
            <a:r>
              <a:rPr lang="en-US" altLang="en-US">
                <a:latin typeface="Courier New" panose="02070309020205020404" pitchFamily="49" charset="0"/>
              </a:rPr>
              <a:t>0 0 1 1 1 2</a:t>
            </a:r>
            <a:r>
              <a:rPr lang="en-US" altLang="en-US" sz="3200">
                <a:latin typeface="Arial" panose="020B0604020202020204" pitchFamily="34" charset="0"/>
              </a:rPr>
              <a:t>|</a:t>
            </a:r>
            <a:r>
              <a:rPr lang="en-US" altLang="en-US">
                <a:latin typeface="Courier New" panose="02070309020205020404" pitchFamily="49" charset="0"/>
              </a:rPr>
              <a:t>2 3 3 4 4 4 4</a:t>
            </a:r>
            <a:r>
              <a:rPr lang="en-US" altLang="en-US" sz="3200">
                <a:latin typeface="Arial" panose="020B0604020202020204" pitchFamily="34" charset="0"/>
              </a:rPr>
              <a:t>|</a:t>
            </a:r>
            <a:r>
              <a:rPr lang="en-US" altLang="en-US">
                <a:latin typeface="Courier New" panose="02070309020205020404" pitchFamily="49" charset="0"/>
              </a:rPr>
              <a:t>5 5 5 5 5 6</a:t>
            </a:r>
            <a:r>
              <a:rPr lang="en-US" altLang="en-US" sz="3200">
                <a:latin typeface="Arial" panose="020B0604020202020204" pitchFamily="34" charset="0"/>
              </a:rPr>
              <a:t>|</a:t>
            </a:r>
            <a:r>
              <a:rPr lang="en-US" altLang="en-US">
                <a:latin typeface="Courier New" panose="02070309020205020404" pitchFamily="49" charset="0"/>
              </a:rPr>
              <a:t>6 6 7 7 8 9</a:t>
            </a:r>
          </a:p>
          <a:p>
            <a:endParaRPr lang="en-US" altLang="en-US" sz="8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6" grpId="0" animBg="1"/>
      <p:bldP spid="296969" grpId="0" animBg="1"/>
      <p:bldP spid="2969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F854C0-090D-5F43-AE08-2BE5310B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66435C-EA32-304C-AA40-1198FA45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5572BE-D468-CE47-A76A-030CE7A8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261189E-833E-8042-9592-7AFC602F2EE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DE6A683F-78EE-6D41-A205-7B33C8134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3200"/>
              <a:t>6.4  Alternative Sorting Algorithms</a:t>
            </a:r>
          </a:p>
        </p:txBody>
      </p:sp>
      <p:sp>
        <p:nvSpPr>
          <p:cNvPr id="195613" name="Text Box 29">
            <a:extLst>
              <a:ext uri="{FF2B5EF4-FFF2-40B4-BE49-F238E27FC236}">
                <a16:creationId xmlns:a16="http://schemas.microsoft.com/office/drawing/2014/main" id="{B93261E1-2911-8741-B690-2FD2DD46C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7543800" cy="2835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>
                <a:latin typeface="Arial" panose="020B0604020202020204" pitchFamily="34" charset="0"/>
              </a:rPr>
              <a:t>Parallel randomized sort </a:t>
            </a:r>
            <a:r>
              <a:rPr lang="en-US" altLang="en-US" sz="2000" i="1" u="sng">
                <a:latin typeface="Arial" panose="020B0604020202020204" pitchFamily="34" charset="0"/>
              </a:rPr>
              <a:t>PRAMrandomsort</a:t>
            </a:r>
            <a:r>
              <a:rPr lang="en-US" altLang="en-US" sz="2000" u="sng">
                <a:latin typeface="Arial" panose="020B0604020202020204" pitchFamily="34" charset="0"/>
              </a:rPr>
              <a:t>(</a:t>
            </a:r>
            <a:r>
              <a:rPr lang="en-US" altLang="en-US" sz="2000" i="1" u="sng">
                <a:latin typeface="Arial" panose="020B0604020202020204" pitchFamily="34" charset="0"/>
              </a:rPr>
              <a:t>S</a:t>
            </a:r>
            <a:r>
              <a:rPr lang="en-US" altLang="en-US" sz="2000" u="sng">
                <a:latin typeface="Arial" panose="020B0604020202020204" pitchFamily="34" charset="0"/>
              </a:rPr>
              <a:t>, </a:t>
            </a:r>
            <a:r>
              <a:rPr lang="en-US" altLang="en-US" sz="2000" i="1" u="sng">
                <a:latin typeface="Arial" panose="020B0604020202020204" pitchFamily="34" charset="0"/>
              </a:rPr>
              <a:t>p</a:t>
            </a:r>
            <a:r>
              <a:rPr lang="en-US" altLang="en-US" sz="2000" u="sng">
                <a:latin typeface="Arial" panose="020B0604020202020204" pitchFamily="34" charset="0"/>
              </a:rPr>
              <a:t>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1.  Processor </a:t>
            </a:r>
            <a:r>
              <a:rPr lang="en-US" altLang="en-US" sz="2000" i="1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, 0 </a:t>
            </a: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 i="1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 &lt; </a:t>
            </a:r>
            <a:r>
              <a:rPr lang="en-US" altLang="en-US" sz="2000" i="1">
                <a:latin typeface="Arial" panose="020B0604020202020204" pitchFamily="34" charset="0"/>
              </a:rPr>
              <a:t>p</a:t>
            </a:r>
            <a:r>
              <a:rPr lang="en-US" altLang="en-US" sz="2000">
                <a:latin typeface="Arial" panose="020B0604020202020204" pitchFamily="34" charset="0"/>
              </a:rPr>
              <a:t>, pick |</a:t>
            </a:r>
            <a:r>
              <a:rPr lang="en-US" altLang="en-US" sz="2000" i="1">
                <a:latin typeface="Arial" panose="020B0604020202020204" pitchFamily="34" charset="0"/>
              </a:rPr>
              <a:t>S</a:t>
            </a:r>
            <a:r>
              <a:rPr lang="en-US" altLang="en-US" sz="2000">
                <a:latin typeface="Arial" panose="020B0604020202020204" pitchFamily="34" charset="0"/>
              </a:rPr>
              <a:t>|/</a:t>
            </a:r>
            <a:r>
              <a:rPr lang="en-US" altLang="en-US" sz="2000" i="1">
                <a:latin typeface="Arial" panose="020B0604020202020204" pitchFamily="34" charset="0"/>
              </a:rPr>
              <a:t>p</a:t>
            </a:r>
            <a:r>
              <a:rPr lang="en-US" altLang="en-US" sz="2000" baseline="30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 random samples of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		its |</a:t>
            </a:r>
            <a:r>
              <a:rPr lang="en-US" altLang="en-US" sz="2000" i="1">
                <a:latin typeface="Arial" panose="020B0604020202020204" pitchFamily="34" charset="0"/>
              </a:rPr>
              <a:t>S</a:t>
            </a:r>
            <a:r>
              <a:rPr lang="en-US" altLang="en-US" sz="2000">
                <a:latin typeface="Arial" panose="020B0604020202020204" pitchFamily="34" charset="0"/>
              </a:rPr>
              <a:t>|/</a:t>
            </a:r>
            <a:r>
              <a:rPr lang="en-US" altLang="en-US" sz="2000" i="1">
                <a:latin typeface="Arial" panose="020B0604020202020204" pitchFamily="34" charset="0"/>
              </a:rPr>
              <a:t>p</a:t>
            </a:r>
            <a:r>
              <a:rPr lang="en-US" altLang="en-US" sz="2000">
                <a:latin typeface="Arial" panose="020B0604020202020204" pitchFamily="34" charset="0"/>
              </a:rPr>
              <a:t> elements and store them in its corresponding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		section of a list </a:t>
            </a:r>
            <a:r>
              <a:rPr lang="en-US" altLang="en-US" sz="2000" i="1">
                <a:latin typeface="Arial" panose="020B0604020202020204" pitchFamily="34" charset="0"/>
              </a:rPr>
              <a:t>T</a:t>
            </a:r>
            <a:r>
              <a:rPr lang="en-US" altLang="en-US" sz="2000">
                <a:latin typeface="Arial" panose="020B0604020202020204" pitchFamily="34" charset="0"/>
              </a:rPr>
              <a:t> of length |</a:t>
            </a:r>
            <a:r>
              <a:rPr lang="en-US" altLang="en-US" sz="2000" i="1">
                <a:latin typeface="Arial" panose="020B0604020202020204" pitchFamily="34" charset="0"/>
              </a:rPr>
              <a:t>S</a:t>
            </a:r>
            <a:r>
              <a:rPr lang="en-US" altLang="en-US" sz="2000">
                <a:latin typeface="Arial" panose="020B0604020202020204" pitchFamily="34" charset="0"/>
              </a:rPr>
              <a:t>|/</a:t>
            </a:r>
            <a:r>
              <a:rPr lang="en-US" altLang="en-US" sz="2000" i="1">
                <a:latin typeface="Arial" panose="020B0604020202020204" pitchFamily="34" charset="0"/>
              </a:rPr>
              <a:t>p</a:t>
            </a:r>
            <a:r>
              <a:rPr lang="en-US" altLang="en-US" sz="2000">
                <a:latin typeface="Arial" panose="020B0604020202020204" pitchFamily="34" charset="0"/>
              </a:rPr>
              <a:t> 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2.  Processor 0 sort the list </a:t>
            </a:r>
            <a:r>
              <a:rPr lang="en-US" altLang="en-US" sz="2000" i="1">
                <a:latin typeface="Arial" panose="020B0604020202020204" pitchFamily="34" charset="0"/>
              </a:rPr>
              <a:t>T</a:t>
            </a:r>
            <a:r>
              <a:rPr lang="en-US" altLang="en-US" sz="2000">
                <a:latin typeface="Arial" panose="020B0604020202020204" pitchFamily="34" charset="0"/>
              </a:rPr>
              <a:t>   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	       {comparison threshold </a:t>
            </a:r>
            <a:r>
              <a:rPr lang="en-US" altLang="en-US" sz="2000" i="1">
                <a:latin typeface="Arial" panose="020B0604020202020204" pitchFamily="34" charset="0"/>
              </a:rPr>
              <a:t>m</a:t>
            </a:r>
            <a:r>
              <a:rPr lang="en-US" altLang="en-US" sz="2000" i="1" baseline="-25000">
                <a:latin typeface="Arial" panose="020B0604020202020204" pitchFamily="34" charset="0"/>
              </a:rPr>
              <a:t>i</a:t>
            </a:r>
            <a:r>
              <a:rPr lang="en-US" altLang="en-US" sz="2000">
                <a:latin typeface="Arial" panose="020B0604020202020204" pitchFamily="34" charset="0"/>
              </a:rPr>
              <a:t> is the (</a:t>
            </a:r>
            <a:r>
              <a:rPr lang="en-US" altLang="en-US" sz="2000" i="1">
                <a:latin typeface="Arial" panose="020B0604020202020204" pitchFamily="34" charset="0"/>
              </a:rPr>
              <a:t>i</a:t>
            </a:r>
            <a:r>
              <a:rPr lang="en-US" altLang="en-US" sz="900" i="1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|</a:t>
            </a:r>
            <a:r>
              <a:rPr lang="en-US" altLang="en-US" sz="2000" i="1">
                <a:latin typeface="Arial" panose="020B0604020202020204" pitchFamily="34" charset="0"/>
              </a:rPr>
              <a:t>S</a:t>
            </a:r>
            <a:r>
              <a:rPr lang="en-US" altLang="en-US" sz="2000">
                <a:latin typeface="Arial" panose="020B0604020202020204" pitchFamily="34" charset="0"/>
              </a:rPr>
              <a:t>|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/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r>
              <a:rPr lang="en-US" altLang="en-US" sz="2000" i="1">
                <a:latin typeface="Arial" panose="020B0604020202020204" pitchFamily="34" charset="0"/>
              </a:rPr>
              <a:t>p</a:t>
            </a:r>
            <a:r>
              <a:rPr lang="en-US" altLang="en-US" sz="2000" baseline="30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)th element of </a:t>
            </a:r>
            <a:r>
              <a:rPr lang="en-US" altLang="en-US" sz="2000" i="1">
                <a:latin typeface="Arial" panose="020B0604020202020204" pitchFamily="34" charset="0"/>
              </a:rPr>
              <a:t>T</a:t>
            </a:r>
            <a:r>
              <a:rPr lang="en-US" altLang="en-US" sz="2000">
                <a:latin typeface="Arial" panose="020B0604020202020204" pitchFamily="34" charset="0"/>
              </a:rPr>
              <a:t>}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3.  Processor </a:t>
            </a:r>
            <a:r>
              <a:rPr lang="en-US" altLang="en-US" sz="2000" i="1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, 0 </a:t>
            </a: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 i="1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 &lt; </a:t>
            </a:r>
            <a:r>
              <a:rPr lang="en-US" altLang="en-US" sz="2000" i="1">
                <a:latin typeface="Arial" panose="020B0604020202020204" pitchFamily="34" charset="0"/>
              </a:rPr>
              <a:t>p</a:t>
            </a:r>
            <a:r>
              <a:rPr lang="en-US" altLang="en-US" sz="2000">
                <a:latin typeface="Arial" panose="020B0604020202020204" pitchFamily="34" charset="0"/>
              </a:rPr>
              <a:t>, store its elements falling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		in (</a:t>
            </a:r>
            <a:r>
              <a:rPr lang="en-US" altLang="en-US" sz="2000" i="1">
                <a:latin typeface="Arial" panose="020B0604020202020204" pitchFamily="34" charset="0"/>
              </a:rPr>
              <a:t>m</a:t>
            </a:r>
            <a:r>
              <a:rPr lang="en-US" altLang="en-US" sz="2000" i="1" baseline="-25000">
                <a:latin typeface="Arial" panose="020B0604020202020204" pitchFamily="34" charset="0"/>
              </a:rPr>
              <a:t>i</a:t>
            </a:r>
            <a:r>
              <a:rPr lang="en-US" altLang="en-US" sz="2000">
                <a:latin typeface="Arial" panose="020B0604020202020204" pitchFamily="34" charset="0"/>
              </a:rPr>
              <a:t>, </a:t>
            </a:r>
            <a:r>
              <a:rPr lang="en-US" altLang="en-US" sz="2000" i="1">
                <a:latin typeface="Arial" panose="020B0604020202020204" pitchFamily="34" charset="0"/>
              </a:rPr>
              <a:t>m</a:t>
            </a:r>
            <a:r>
              <a:rPr lang="en-US" altLang="en-US" sz="2000" i="1" baseline="-25000">
                <a:latin typeface="Arial" panose="020B0604020202020204" pitchFamily="34" charset="0"/>
              </a:rPr>
              <a:t>i</a:t>
            </a:r>
            <a:r>
              <a:rPr lang="en-US" altLang="en-US" sz="2000" baseline="-25000">
                <a:latin typeface="Arial" panose="020B0604020202020204" pitchFamily="34" charset="0"/>
              </a:rPr>
              <a:t>+1</a:t>
            </a:r>
            <a:r>
              <a:rPr lang="en-US" altLang="en-US" sz="2000">
                <a:latin typeface="Arial" panose="020B0604020202020204" pitchFamily="34" charset="0"/>
              </a:rPr>
              <a:t>) into </a:t>
            </a:r>
            <a:r>
              <a:rPr lang="en-US" altLang="en-US" sz="2000" i="1">
                <a:latin typeface="Arial" panose="020B0604020202020204" pitchFamily="34" charset="0"/>
              </a:rPr>
              <a:t>T</a:t>
            </a:r>
            <a:r>
              <a:rPr lang="en-US" altLang="en-US" sz="2000">
                <a:latin typeface="Arial" panose="020B0604020202020204" pitchFamily="34" charset="0"/>
              </a:rPr>
              <a:t>(</a:t>
            </a:r>
            <a:r>
              <a:rPr lang="en-US" altLang="en-US" sz="2000" i="1">
                <a:latin typeface="Arial" panose="020B0604020202020204" pitchFamily="34" charset="0"/>
              </a:rPr>
              <a:t>i</a:t>
            </a:r>
            <a:r>
              <a:rPr lang="en-US" altLang="en-US" sz="2000">
                <a:latin typeface="Arial" panose="020B0604020202020204" pitchFamily="34" charset="0"/>
              </a:rPr>
              <a:t>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4.  Processor </a:t>
            </a:r>
            <a:r>
              <a:rPr lang="en-US" altLang="en-US" sz="2000" i="1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, 0 </a:t>
            </a: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 i="1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 &lt; </a:t>
            </a:r>
            <a:r>
              <a:rPr lang="en-US" altLang="en-US" sz="2000" i="1">
                <a:latin typeface="Arial" panose="020B0604020202020204" pitchFamily="34" charset="0"/>
              </a:rPr>
              <a:t>p</a:t>
            </a:r>
            <a:r>
              <a:rPr lang="en-US" altLang="en-US" sz="2000">
                <a:latin typeface="Arial" panose="020B0604020202020204" pitchFamily="34" charset="0"/>
              </a:rPr>
              <a:t>, sort the sublist </a:t>
            </a:r>
            <a:r>
              <a:rPr lang="en-US" altLang="en-US" sz="2000" i="1">
                <a:latin typeface="Arial" panose="020B0604020202020204" pitchFamily="34" charset="0"/>
              </a:rPr>
              <a:t>T</a:t>
            </a:r>
            <a:r>
              <a:rPr lang="en-US" altLang="en-US" sz="2000">
                <a:latin typeface="Arial" panose="020B0604020202020204" pitchFamily="34" charset="0"/>
              </a:rPr>
              <a:t>(</a:t>
            </a:r>
            <a:r>
              <a:rPr lang="en-US" altLang="en-US" sz="2000" i="1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195614" name="Text Box 30">
            <a:extLst>
              <a:ext uri="{FF2B5EF4-FFF2-40B4-BE49-F238E27FC236}">
                <a16:creationId xmlns:a16="http://schemas.microsoft.com/office/drawing/2014/main" id="{6AD39299-7191-B34F-8930-6B226C28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467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Sorting via random sampling (assume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&lt;&lt; </a:t>
            </a:r>
            <a:r>
              <a:rPr lang="en-US" altLang="en-US">
                <a:sym typeface="Symbol" pitchFamily="2" charset="2"/>
              </a:rPr>
              <a:t></a:t>
            </a:r>
            <a:r>
              <a:rPr lang="en-US" altLang="en-US" sz="2400"/>
              <a:t>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Given a large list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of inputs, a random sample of the elements    </a:t>
            </a:r>
          </a:p>
          <a:p>
            <a:r>
              <a:rPr lang="en-US" altLang="en-US">
                <a:latin typeface="Arial" panose="020B0604020202020204" pitchFamily="34" charset="0"/>
              </a:rPr>
              <a:t>     can be used to find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comparison thresholds 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It is easier if we pick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so that each of the resulting</a:t>
            </a:r>
          </a:p>
          <a:p>
            <a:r>
              <a:rPr lang="en-US" altLang="en-US">
                <a:latin typeface="Arial" panose="020B0604020202020204" pitchFamily="34" charset="0"/>
              </a:rPr>
              <a:t>     subproblems is handled by a single processor</a:t>
            </a:r>
            <a:endParaRPr lang="en-US" altLang="en-US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41B62E2-FEF3-8349-83AE-900C9D4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2851970-030E-6A44-8C9A-9737826C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1933F7-77CC-DD46-85E1-2720B402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2E87CDB-155C-1E4D-A239-72ECCCCAD93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8BB17B62-B95C-714A-BD63-014948838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3200"/>
              <a:t>Parallel Radixsort</a:t>
            </a:r>
          </a:p>
        </p:txBody>
      </p:sp>
      <p:sp>
        <p:nvSpPr>
          <p:cNvPr id="297988" name="Text Box 4">
            <a:extLst>
              <a:ext uri="{FF2B5EF4-FFF2-40B4-BE49-F238E27FC236}">
                <a16:creationId xmlns:a16="http://schemas.microsoft.com/office/drawing/2014/main" id="{31AF57BF-3993-744F-8D33-7C14E20E0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670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In binary version of </a:t>
            </a:r>
            <a:r>
              <a:rPr lang="en-US" altLang="en-US" i="1">
                <a:latin typeface="Arial" panose="020B0604020202020204" pitchFamily="34" charset="0"/>
              </a:rPr>
              <a:t>radixsort</a:t>
            </a:r>
            <a:r>
              <a:rPr lang="en-US" altLang="en-US">
                <a:latin typeface="Arial" panose="020B0604020202020204" pitchFamily="34" charset="0"/>
              </a:rPr>
              <a:t>, we examine every bit of the   </a:t>
            </a:r>
          </a:p>
          <a:p>
            <a:r>
              <a:rPr lang="en-US" altLang="en-US">
                <a:latin typeface="Arial" panose="020B0604020202020204" pitchFamily="34" charset="0"/>
              </a:rPr>
              <a:t>    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-bit keys in turn, starting from the LSB </a:t>
            </a:r>
          </a:p>
          <a:p>
            <a:r>
              <a:rPr lang="en-US" altLang="en-US">
                <a:latin typeface="Arial" panose="020B0604020202020204" pitchFamily="34" charset="0"/>
              </a:rPr>
              <a:t>In Step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, bit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is examined,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&lt;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r>
              <a:rPr lang="en-US" altLang="en-US">
                <a:latin typeface="Arial" panose="020B0604020202020204" pitchFamily="34" charset="0"/>
              </a:rPr>
              <a:t>Records are stably sorted by the value of the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th key bit</a:t>
            </a:r>
          </a:p>
        </p:txBody>
      </p:sp>
      <p:grpSp>
        <p:nvGrpSpPr>
          <p:cNvPr id="298003" name="Group 19">
            <a:extLst>
              <a:ext uri="{FF2B5EF4-FFF2-40B4-BE49-F238E27FC236}">
                <a16:creationId xmlns:a16="http://schemas.microsoft.com/office/drawing/2014/main" id="{2B3735F6-2EE4-B446-821D-5C553DC90EF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14600"/>
            <a:ext cx="8077200" cy="3444875"/>
            <a:chOff x="192" y="1632"/>
            <a:chExt cx="5088" cy="2170"/>
          </a:xfrm>
        </p:grpSpPr>
        <p:sp>
          <p:nvSpPr>
            <p:cNvPr id="297987" name="Text Box 3">
              <a:extLst>
                <a:ext uri="{FF2B5EF4-FFF2-40B4-BE49-F238E27FC236}">
                  <a16:creationId xmlns:a16="http://schemas.microsoft.com/office/drawing/2014/main" id="{38851CB3-C789-8240-9B2D-21D127C11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632"/>
              <a:ext cx="4176" cy="21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Input		Sort by		Sort by		Sort by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list			LSB		middle bit	MSB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––––––		––––––		––––––		––––––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5 (101)		4 (100)		4 (100)		1 (001)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7 (111)		2 (010)		5 (101)		2 (010)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3 (011)		</a:t>
              </a:r>
              <a:r>
                <a:rPr lang="en-US" altLang="en-US" sz="2000" u="sng">
                  <a:latin typeface="Arial" panose="020B0604020202020204" pitchFamily="34" charset="0"/>
                </a:rPr>
                <a:t>2 (010)</a:t>
              </a:r>
              <a:r>
                <a:rPr lang="en-US" altLang="en-US" sz="2000">
                  <a:latin typeface="Arial" panose="020B0604020202020204" pitchFamily="34" charset="0"/>
                </a:rPr>
                <a:t>		</a:t>
              </a:r>
              <a:r>
                <a:rPr lang="en-US" altLang="en-US" sz="2000" u="sng">
                  <a:latin typeface="Arial" panose="020B0604020202020204" pitchFamily="34" charset="0"/>
                </a:rPr>
                <a:t>1 (001)</a:t>
              </a:r>
              <a:r>
                <a:rPr lang="en-US" altLang="en-US" sz="2000">
                  <a:latin typeface="Arial" panose="020B0604020202020204" pitchFamily="34" charset="0"/>
                </a:rPr>
                <a:t>		2 (010)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1 (001)		5 (101)		2 (010)		</a:t>
              </a:r>
              <a:r>
                <a:rPr lang="en-US" altLang="en-US" sz="2000" u="sng">
                  <a:latin typeface="Arial" panose="020B0604020202020204" pitchFamily="34" charset="0"/>
                </a:rPr>
                <a:t>3 (011)</a:t>
              </a:r>
              <a:endParaRPr lang="en-US" altLang="en-US" sz="2000">
                <a:latin typeface="Arial" panose="020B0604020202020204" pitchFamily="34" charset="0"/>
              </a:endParaRPr>
            </a:p>
            <a:p>
              <a:r>
                <a:rPr lang="en-US" altLang="en-US" sz="2000">
                  <a:latin typeface="Arial" panose="020B0604020202020204" pitchFamily="34" charset="0"/>
                </a:rPr>
                <a:t>4 (100)		7 (111)		2 (010)		4 (100)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2 (010)		3 (011)		7 (111)		5 (101)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7 (111)		1 (001)		3 (011)		7 (111)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2 (010)		7 (111)		7 (111)		7 (111) </a:t>
              </a:r>
            </a:p>
          </p:txBody>
        </p:sp>
        <p:grpSp>
          <p:nvGrpSpPr>
            <p:cNvPr id="297991" name="Group 7">
              <a:extLst>
                <a:ext uri="{FF2B5EF4-FFF2-40B4-BE49-F238E27FC236}">
                  <a16:creationId xmlns:a16="http://schemas.microsoft.com/office/drawing/2014/main" id="{23C01A2D-D2D6-284C-B381-D397006B8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064"/>
              <a:ext cx="624" cy="192"/>
              <a:chOff x="864" y="2064"/>
              <a:chExt cx="624" cy="192"/>
            </a:xfrm>
          </p:grpSpPr>
          <p:sp>
            <p:nvSpPr>
              <p:cNvPr id="297989" name="Line 5">
                <a:extLst>
                  <a:ext uri="{FF2B5EF4-FFF2-40B4-BE49-F238E27FC236}">
                    <a16:creationId xmlns:a16="http://schemas.microsoft.com/office/drawing/2014/main" id="{45F6EC53-4E58-3240-A509-DD51C9779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E4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0" name="Line 6">
                <a:extLst>
                  <a:ext uri="{FF2B5EF4-FFF2-40B4-BE49-F238E27FC236}">
                    <a16:creationId xmlns:a16="http://schemas.microsoft.com/office/drawing/2014/main" id="{1B4B1B66-FE08-904B-A6BD-6CBE80CAB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0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E4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992" name="Text Box 8">
              <a:extLst>
                <a:ext uri="{FF2B5EF4-FFF2-40B4-BE49-F238E27FC236}">
                  <a16:creationId xmlns:a16="http://schemas.microsoft.com/office/drawing/2014/main" id="{47B7C93D-16FB-4D43-86E2-968738223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24"/>
              <a:ext cx="57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E40000"/>
                  </a:solidFill>
                  <a:latin typeface="Arial" panose="020B0604020202020204" pitchFamily="34" charset="0"/>
                </a:rPr>
                <a:t>Binary</a:t>
              </a:r>
            </a:p>
            <a:p>
              <a:r>
                <a:rPr lang="en-US" altLang="en-US">
                  <a:solidFill>
                    <a:srgbClr val="E40000"/>
                  </a:solidFill>
                  <a:latin typeface="Arial" panose="020B0604020202020204" pitchFamily="34" charset="0"/>
                </a:rPr>
                <a:t>forms</a:t>
              </a:r>
            </a:p>
          </p:txBody>
        </p:sp>
        <p:sp>
          <p:nvSpPr>
            <p:cNvPr id="297993" name="Line 9">
              <a:extLst>
                <a:ext uri="{FF2B5EF4-FFF2-40B4-BE49-F238E27FC236}">
                  <a16:creationId xmlns:a16="http://schemas.microsoft.com/office/drawing/2014/main" id="{320D76C1-551D-D340-A713-36058D188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352"/>
              <a:ext cx="624" cy="768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4" name="Line 10">
              <a:extLst>
                <a:ext uri="{FF2B5EF4-FFF2-40B4-BE49-F238E27FC236}">
                  <a16:creationId xmlns:a16="http://schemas.microsoft.com/office/drawing/2014/main" id="{54725B98-F531-3249-AC5C-B1DB1B75A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544"/>
              <a:ext cx="624" cy="768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5" name="Line 11">
              <a:extLst>
                <a:ext uri="{FF2B5EF4-FFF2-40B4-BE49-F238E27FC236}">
                  <a16:creationId xmlns:a16="http://schemas.microsoft.com/office/drawing/2014/main" id="{B6F2FCCD-2267-994A-A70B-1886FB4F5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736"/>
              <a:ext cx="624" cy="960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6" name="Line 12">
              <a:extLst>
                <a:ext uri="{FF2B5EF4-FFF2-40B4-BE49-F238E27FC236}">
                  <a16:creationId xmlns:a16="http://schemas.microsoft.com/office/drawing/2014/main" id="{072754A6-D6E8-8940-8568-6FEB77430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352"/>
              <a:ext cx="624" cy="0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7" name="Line 13">
              <a:extLst>
                <a:ext uri="{FF2B5EF4-FFF2-40B4-BE49-F238E27FC236}">
                  <a16:creationId xmlns:a16="http://schemas.microsoft.com/office/drawing/2014/main" id="{27D7778B-5DF3-1F49-B9E0-CCFFB83E3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496"/>
              <a:ext cx="624" cy="432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8" name="Line 14">
              <a:extLst>
                <a:ext uri="{FF2B5EF4-FFF2-40B4-BE49-F238E27FC236}">
                  <a16:creationId xmlns:a16="http://schemas.microsoft.com/office/drawing/2014/main" id="{17DD3ADE-1764-1F4F-9806-077F4B6A3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688"/>
              <a:ext cx="624" cy="768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9" name="Line 15">
              <a:extLst>
                <a:ext uri="{FF2B5EF4-FFF2-40B4-BE49-F238E27FC236}">
                  <a16:creationId xmlns:a16="http://schemas.microsoft.com/office/drawing/2014/main" id="{890C6483-9FCA-FC4D-96C0-893802C71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352"/>
              <a:ext cx="624" cy="384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0" name="Line 16">
              <a:extLst>
                <a:ext uri="{FF2B5EF4-FFF2-40B4-BE49-F238E27FC236}">
                  <a16:creationId xmlns:a16="http://schemas.microsoft.com/office/drawing/2014/main" id="{E6A8937D-6CA5-7B42-B9F4-79B77A08C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544"/>
              <a:ext cx="624" cy="384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1" name="Line 17">
              <a:extLst>
                <a:ext uri="{FF2B5EF4-FFF2-40B4-BE49-F238E27FC236}">
                  <a16:creationId xmlns:a16="http://schemas.microsoft.com/office/drawing/2014/main" id="{FFB6512F-1767-B44B-806F-C33D434A7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736"/>
              <a:ext cx="624" cy="384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2" name="Line 18">
              <a:extLst>
                <a:ext uri="{FF2B5EF4-FFF2-40B4-BE49-F238E27FC236}">
                  <a16:creationId xmlns:a16="http://schemas.microsoft.com/office/drawing/2014/main" id="{6FF356CF-3A81-8C48-9E4B-5F7DD667A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928"/>
              <a:ext cx="624" cy="528"/>
            </a:xfrm>
            <a:prstGeom prst="line">
              <a:avLst/>
            </a:prstGeom>
            <a:noFill/>
            <a:ln w="9525">
              <a:solidFill>
                <a:srgbClr val="2492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004" name="Text Box 20">
            <a:extLst>
              <a:ext uri="{FF2B5EF4-FFF2-40B4-BE49-F238E27FC236}">
                <a16:creationId xmlns:a16="http://schemas.microsoft.com/office/drawing/2014/main" id="{497376B4-0574-4E4A-8577-E27D36D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1524000" cy="16160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Question:</a:t>
            </a:r>
          </a:p>
          <a:p>
            <a:r>
              <a:rPr lang="en-US" altLang="en-US">
                <a:latin typeface="Arial" panose="020B0604020202020204" pitchFamily="34" charset="0"/>
              </a:rPr>
              <a:t>How are </a:t>
            </a:r>
          </a:p>
          <a:p>
            <a:r>
              <a:rPr lang="en-US" altLang="en-US">
                <a:latin typeface="Arial" panose="020B0604020202020204" pitchFamily="34" charset="0"/>
              </a:rPr>
              <a:t>the data </a:t>
            </a:r>
          </a:p>
          <a:p>
            <a:r>
              <a:rPr lang="en-US" altLang="en-US">
                <a:latin typeface="Arial" panose="020B0604020202020204" pitchFamily="34" charset="0"/>
              </a:rPr>
              <a:t>movements </a:t>
            </a:r>
          </a:p>
          <a:p>
            <a:r>
              <a:rPr lang="en-US" altLang="en-US">
                <a:latin typeface="Arial" panose="020B0604020202020204" pitchFamily="34" charset="0"/>
              </a:rPr>
              <a:t>performed?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A7D0BA-7E9A-C14E-954F-E214E535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E7272B-7951-EF4A-8255-C934FCA9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14D07-A3B6-8947-96B0-B515325C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9C7C7D4-5119-164E-ACDE-BE58E8D2161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AD988A52-2FB5-2B48-8FE1-37AE376A6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/>
              <a:t>Data Movements in Parallel Radixsort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FDA10B6E-4A39-984C-B95B-3A0F599B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530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Running time consists mainly of the time to perform 2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parallel prefix computations: O(log </a:t>
            </a:r>
            <a:r>
              <a:rPr lang="en-US" altLang="en-US" sz="2400" i="1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) for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constant </a:t>
            </a: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C5C524C5-3228-3348-A427-7BB865EE2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7467600" cy="3352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Input	Compl.	 Diminished		Prefix sums	Shifted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list		of bit 0   prefix sums 	Bit 0  	plus 2		list</a:t>
            </a:r>
          </a:p>
          <a:p>
            <a:pPr>
              <a:lnSpc>
                <a:spcPct val="70000"/>
              </a:lnSpc>
            </a:pPr>
            <a:r>
              <a:rPr lang="en-US" altLang="en-US" sz="2000">
                <a:latin typeface="Arial" panose="020B0604020202020204" pitchFamily="34" charset="0"/>
              </a:rPr>
              <a:t>––––––	   –––	  ––––––	–––	–––––––––	––––––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5 (101)	     0  	      –		  1	1   +  2  =  3	4 (100)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7 (111)	     0  	      –		  1	2   +  2  =  4	2 (010)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3 (011)	     0  	      –		  1	3   +  2  =  5	</a:t>
            </a:r>
            <a:r>
              <a:rPr lang="en-US" altLang="en-US" sz="2000" u="sng">
                <a:latin typeface="Arial" panose="020B0604020202020204" pitchFamily="34" charset="0"/>
              </a:rPr>
              <a:t>2 (010)</a:t>
            </a:r>
            <a:endParaRPr lang="en-US" altLang="en-US" sz="2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1 (001)	     0  	      –		  1	4   +  2  =  6	5 (101)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4 (100)	     1	      0		  0   	–		7 (111)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2 (010)	     1	      1		  0   	–		3 (011)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7 (111)	     0  	      –		  1	5   +  2  = 7	1 (001)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2 (010)	     1	      2		  0   	–		7 (111)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294D5983-C112-1D41-BFDE-81879E55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5DE8EB-4B98-CC47-8AAA-9021C4A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281CEA7-F88C-4847-99D8-EA02522C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FD420B0-7D00-F744-B5D6-0FBBEAD377E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CDD2306D-DA68-124F-96FB-78731573E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altLang="en-US" sz="3600"/>
              <a:t>5  PRAM and Basic Algorithms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45A75A18-BECC-CA49-B372-E16710FA3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106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PRAM, a natural extension of RAM (random-access machine):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Present definitions of model and its various submodels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Develop algorithms for key building-block computations</a:t>
            </a:r>
          </a:p>
        </p:txBody>
      </p:sp>
      <p:graphicFrame>
        <p:nvGraphicFramePr>
          <p:cNvPr id="86083" name="Group 1091">
            <a:extLst>
              <a:ext uri="{FF2B5EF4-FFF2-40B4-BE49-F238E27FC236}">
                <a16:creationId xmlns:a16="http://schemas.microsoft.com/office/drawing/2014/main" id="{59D2C5A7-40E7-CB4A-8869-BCF904210F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6701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98794974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47042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   PRAM Submodels and Assumptions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94371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5.2   Data Broadcasting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08861"/>
                  </a:ext>
                </a:extLst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   Semigroup or Fan-in Computation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243802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5.4   Parallel Prefix Computation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254186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   Ranking the Elements of a Linked List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857105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   Matrix Multiplication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2821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AD301BC-A2AB-8A4D-96C8-BB7BD42A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538493-CFB7-9849-822E-856F98CC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7D9F84-649F-364A-8A5D-0B1F00DB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707975E-04AA-2F47-9612-D65848E18F52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288A8A20-3B5D-4846-9B51-ECB1913D4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200"/>
              <a:t>6.5  Convex Hull of a 2D Point Set</a:t>
            </a: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6C745543-3B16-924D-A3F4-DD6A40C4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05200"/>
            <a:ext cx="2819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6.2    </a:t>
            </a:r>
            <a:r>
              <a:rPr lang="en-US" altLang="en-US">
                <a:latin typeface="Arial" panose="020B0604020202020204" pitchFamily="34" charset="0"/>
              </a:rPr>
              <a:t>Defining the </a:t>
            </a:r>
          </a:p>
          <a:p>
            <a:r>
              <a:rPr lang="en-US" altLang="en-US">
                <a:latin typeface="Arial" panose="020B0604020202020204" pitchFamily="34" charset="0"/>
              </a:rPr>
              <a:t>convex hull problem. 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107A0280-775D-7D48-8F78-1087284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15" name="Rectangle 7">
            <a:extLst>
              <a:ext uri="{FF2B5EF4-FFF2-40B4-BE49-F238E27FC236}">
                <a16:creationId xmlns:a16="http://schemas.microsoft.com/office/drawing/2014/main" id="{89EAF68A-C82F-5D4E-9B11-D1959DA79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19" name="Rectangle 11">
            <a:extLst>
              <a:ext uri="{FF2B5EF4-FFF2-40B4-BE49-F238E27FC236}">
                <a16:creationId xmlns:a16="http://schemas.microsoft.com/office/drawing/2014/main" id="{704DA67D-9A7F-884C-8BB6-C2FF44401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21" name="Rectangle 13">
            <a:extLst>
              <a:ext uri="{FF2B5EF4-FFF2-40B4-BE49-F238E27FC236}">
                <a16:creationId xmlns:a16="http://schemas.microsoft.com/office/drawing/2014/main" id="{57C739BA-8CE9-4F4D-89DF-083DCAE14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6620" name="Object 12">
            <a:extLst>
              <a:ext uri="{FF2B5EF4-FFF2-40B4-BE49-F238E27FC236}">
                <a16:creationId xmlns:a16="http://schemas.microsoft.com/office/drawing/2014/main" id="{D9BF73FD-B2E6-E544-8C5A-2BD1CB709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838200"/>
          <a:ext cx="6162675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6" r:id="rId3" imgW="4673600" imgH="1778000" progId="MSDraw.Drawing.8.2">
                  <p:embed/>
                </p:oleObj>
              </mc:Choice>
              <mc:Fallback>
                <p:oleObj r:id="rId3" imgW="4673600" imgH="17780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6162675" cy="265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23" name="Rectangle 15">
            <a:extLst>
              <a:ext uri="{FF2B5EF4-FFF2-40B4-BE49-F238E27FC236}">
                <a16:creationId xmlns:a16="http://schemas.microsoft.com/office/drawing/2014/main" id="{3147F7AE-C942-1849-A329-9EFA8158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6625" name="Group 17">
            <a:extLst>
              <a:ext uri="{FF2B5EF4-FFF2-40B4-BE49-F238E27FC236}">
                <a16:creationId xmlns:a16="http://schemas.microsoft.com/office/drawing/2014/main" id="{4A675522-83AE-554E-8D25-7A18F195007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124200"/>
            <a:ext cx="8229600" cy="3130550"/>
            <a:chOff x="144" y="1968"/>
            <a:chExt cx="5184" cy="1972"/>
          </a:xfrm>
        </p:grpSpPr>
        <p:sp>
          <p:nvSpPr>
            <p:cNvPr id="196616" name="Text Box 8">
              <a:extLst>
                <a:ext uri="{FF2B5EF4-FFF2-40B4-BE49-F238E27FC236}">
                  <a16:creationId xmlns:a16="http://schemas.microsoft.com/office/drawing/2014/main" id="{FE8E77C5-BD79-EF45-98EE-46CAF53C7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216"/>
              <a:ext cx="2544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Fig. 6.3   Illustrating the properties </a:t>
              </a:r>
            </a:p>
            <a:p>
              <a:r>
                <a:rPr lang="en-US" altLang="en-US">
                  <a:latin typeface="Arial" panose="020B0604020202020204" pitchFamily="34" charset="0"/>
                </a:rPr>
                <a:t>of the convex hull. </a:t>
              </a:r>
            </a:p>
          </p:txBody>
        </p:sp>
        <p:graphicFrame>
          <p:nvGraphicFramePr>
            <p:cNvPr id="196622" name="Object 14">
              <a:extLst>
                <a:ext uri="{FF2B5EF4-FFF2-40B4-BE49-F238E27FC236}">
                  <a16:creationId xmlns:a16="http://schemas.microsoft.com/office/drawing/2014/main" id="{03A81335-8A06-0D4F-83E1-FA5E671462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1968"/>
            <a:ext cx="2718" cy="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27" r:id="rId5" imgW="3632200" imgH="2628900" progId="MSDraw.Drawing.8.2">
                    <p:embed/>
                  </p:oleObj>
                </mc:Choice>
                <mc:Fallback>
                  <p:oleObj r:id="rId5" imgW="3632200" imgH="2628900" progId="MSDraw.Drawing.8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968"/>
                          <a:ext cx="2718" cy="1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624" name="Text Box 16">
            <a:extLst>
              <a:ext uri="{FF2B5EF4-FFF2-40B4-BE49-F238E27FC236}">
                <a16:creationId xmlns:a16="http://schemas.microsoft.com/office/drawing/2014/main" id="{8056A766-D258-3D44-8191-A66577B3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2057400" cy="13112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Best sequential algorithm for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points: </a:t>
            </a:r>
          </a:p>
          <a:p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steps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D71934-2BF7-5C45-BCD9-16AF8535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06606F9-EE86-054D-B99A-3788769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70A236-5282-1245-B102-E9862E9B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2380A6-B928-9345-BCE3-68AEEEA0FCA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805B7A73-626F-E045-A165-A267C5094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/>
          <a:lstStyle/>
          <a:p>
            <a:r>
              <a:rPr lang="en-US" altLang="en-US" sz="2800"/>
              <a:t>PRAM Convex Hull Algorithm</a:t>
            </a:r>
          </a:p>
        </p:txBody>
      </p:sp>
      <p:sp>
        <p:nvSpPr>
          <p:cNvPr id="251907" name="Text Box 3">
            <a:extLst>
              <a:ext uri="{FF2B5EF4-FFF2-40B4-BE49-F238E27FC236}">
                <a16:creationId xmlns:a16="http://schemas.microsoft.com/office/drawing/2014/main" id="{4633AEA7-596D-9E42-A075-B3C1B192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7620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6.4   </a:t>
            </a:r>
            <a:r>
              <a:rPr lang="en-US" altLang="en-US">
                <a:latin typeface="Arial" panose="020B0604020202020204" pitchFamily="34" charset="0"/>
              </a:rPr>
              <a:t>Multiway divide and conquer for the convex hull problem </a:t>
            </a:r>
          </a:p>
        </p:txBody>
      </p:sp>
      <p:sp>
        <p:nvSpPr>
          <p:cNvPr id="251908" name="Rectangle 4">
            <a:extLst>
              <a:ext uri="{FF2B5EF4-FFF2-40B4-BE49-F238E27FC236}">
                <a16:creationId xmlns:a16="http://schemas.microsoft.com/office/drawing/2014/main" id="{71F95BA6-0CB3-BD4F-A835-153CA8BCC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1" name="Text Box 7">
            <a:extLst>
              <a:ext uri="{FF2B5EF4-FFF2-40B4-BE49-F238E27FC236}">
                <a16:creationId xmlns:a16="http://schemas.microsoft.com/office/drawing/2014/main" id="{2E357B0F-8681-E248-B803-0C2DC9D40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01000" cy="1736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>
                <a:latin typeface="Arial" panose="020B0604020202020204" pitchFamily="34" charset="0"/>
              </a:rPr>
              <a:t>Parallel convex hull algorithm </a:t>
            </a:r>
            <a:r>
              <a:rPr lang="en-US" altLang="en-US" i="1" u="sng">
                <a:latin typeface="Arial" panose="020B0604020202020204" pitchFamily="34" charset="0"/>
              </a:rPr>
              <a:t>PRAMconvexhull</a:t>
            </a:r>
            <a:r>
              <a:rPr lang="en-US" altLang="en-US" u="sng">
                <a:latin typeface="Arial" panose="020B0604020202020204" pitchFamily="34" charset="0"/>
              </a:rPr>
              <a:t>(</a:t>
            </a:r>
            <a:r>
              <a:rPr lang="en-US" altLang="en-US" i="1" u="sng">
                <a:latin typeface="Arial" panose="020B0604020202020204" pitchFamily="34" charset="0"/>
              </a:rPr>
              <a:t>S</a:t>
            </a:r>
            <a:r>
              <a:rPr lang="en-US" altLang="en-US" u="sng">
                <a:latin typeface="Arial" panose="020B0604020202020204" pitchFamily="34" charset="0"/>
              </a:rPr>
              <a:t>, </a:t>
            </a:r>
            <a:r>
              <a:rPr lang="en-US" altLang="en-US" i="1" u="sng">
                <a:latin typeface="Arial" panose="020B0604020202020204" pitchFamily="34" charset="0"/>
              </a:rPr>
              <a:t>p</a:t>
            </a:r>
            <a:r>
              <a:rPr lang="en-US" altLang="en-US" u="sng">
                <a:latin typeface="Arial" panose="020B0604020202020204" pitchFamily="34" charset="0"/>
              </a:rPr>
              <a:t>)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1.  Sort point set by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coordinates         	</a:t>
            </a:r>
          </a:p>
          <a:p>
            <a:r>
              <a:rPr lang="en-US" altLang="en-US">
                <a:latin typeface="Arial" panose="020B0604020202020204" pitchFamily="34" charset="0"/>
              </a:rPr>
              <a:t>2.  Divide sorted list into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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subsets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 sz="800" i="1">
                <a:latin typeface="Arial" panose="020B0604020202020204" pitchFamily="34" charset="0"/>
              </a:rPr>
              <a:t> </a:t>
            </a:r>
            <a:r>
              <a:rPr lang="en-US" altLang="en-US" baseline="30000">
                <a:latin typeface="Arial" panose="020B0604020202020204" pitchFamily="34" charset="0"/>
              </a:rPr>
              <a:t>(</a:t>
            </a:r>
            <a:r>
              <a:rPr lang="en-US" altLang="en-US" i="1" baseline="30000">
                <a:latin typeface="Arial" panose="020B0604020202020204" pitchFamily="34" charset="0"/>
              </a:rPr>
              <a:t>i</a:t>
            </a:r>
            <a:r>
              <a:rPr lang="en-US" altLang="en-US" baseline="30000">
                <a:latin typeface="Arial" panose="020B0604020202020204" pitchFamily="34" charset="0"/>
              </a:rPr>
              <a:t>)</a:t>
            </a:r>
            <a:r>
              <a:rPr lang="en-US" altLang="en-US">
                <a:latin typeface="Arial" panose="020B0604020202020204" pitchFamily="34" charset="0"/>
              </a:rPr>
              <a:t> of size </a:t>
            </a:r>
            <a:r>
              <a:rPr lang="en-US" altLang="en-US">
                <a:sym typeface="Symbol" pitchFamily="2" charset="2"/>
              </a:rPr>
              <a:t>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0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i </a:t>
            </a:r>
            <a:r>
              <a:rPr lang="en-US" altLang="en-US">
                <a:latin typeface="Arial" panose="020B0604020202020204" pitchFamily="34" charset="0"/>
              </a:rPr>
              <a:t>&lt; </a:t>
            </a:r>
            <a:r>
              <a:rPr lang="en-US" altLang="en-US">
                <a:sym typeface="Symbol" pitchFamily="2" charset="2"/>
              </a:rPr>
              <a:t>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 </a:t>
            </a:r>
          </a:p>
          <a:p>
            <a:r>
              <a:rPr lang="en-US" altLang="en-US">
                <a:latin typeface="Arial" panose="020B0604020202020204" pitchFamily="34" charset="0"/>
              </a:rPr>
              <a:t>3.  Find convex hull of each subset 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 sz="800" i="1">
                <a:latin typeface="Arial" panose="020B0604020202020204" pitchFamily="34" charset="0"/>
              </a:rPr>
              <a:t> </a:t>
            </a:r>
            <a:r>
              <a:rPr lang="en-US" altLang="en-US" baseline="30000">
                <a:latin typeface="Arial" panose="020B0604020202020204" pitchFamily="34" charset="0"/>
              </a:rPr>
              <a:t>(</a:t>
            </a:r>
            <a:r>
              <a:rPr lang="en-US" altLang="en-US" i="1" baseline="30000">
                <a:latin typeface="Arial" panose="020B0604020202020204" pitchFamily="34" charset="0"/>
              </a:rPr>
              <a:t>i</a:t>
            </a:r>
            <a:r>
              <a:rPr lang="en-US" altLang="en-US" baseline="30000">
                <a:latin typeface="Arial" panose="020B0604020202020204" pitchFamily="34" charset="0"/>
              </a:rPr>
              <a:t>)</a:t>
            </a:r>
            <a:r>
              <a:rPr lang="en-US" altLang="en-US">
                <a:latin typeface="Arial" panose="020B0604020202020204" pitchFamily="34" charset="0"/>
              </a:rPr>
              <a:t> using </a:t>
            </a:r>
            <a:r>
              <a:rPr lang="en-US" altLang="en-US">
                <a:sym typeface="Symbol" pitchFamily="2" charset="2"/>
              </a:rPr>
              <a:t>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sz="2400"/>
              <a:t> </a:t>
            </a:r>
            <a:r>
              <a:rPr lang="en-US" altLang="en-US">
                <a:latin typeface="Arial" panose="020B0604020202020204" pitchFamily="34" charset="0"/>
              </a:rPr>
              <a:t>processors</a:t>
            </a:r>
          </a:p>
          <a:p>
            <a:r>
              <a:rPr lang="en-US" altLang="en-US">
                <a:latin typeface="Arial" panose="020B0604020202020204" pitchFamily="34" charset="0"/>
              </a:rPr>
              <a:t>4.  Merge </a:t>
            </a:r>
            <a:r>
              <a:rPr lang="en-US" altLang="en-US">
                <a:sym typeface="Symbol" pitchFamily="2" charset="2"/>
              </a:rPr>
              <a:t>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sz="2400"/>
              <a:t> </a:t>
            </a:r>
            <a:r>
              <a:rPr lang="en-US" altLang="en-US">
                <a:latin typeface="Arial" panose="020B0604020202020204" pitchFamily="34" charset="0"/>
              </a:rPr>
              <a:t>convex hulls CH(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 sz="800" i="1">
                <a:latin typeface="Arial" panose="020B0604020202020204" pitchFamily="34" charset="0"/>
              </a:rPr>
              <a:t> </a:t>
            </a:r>
            <a:r>
              <a:rPr lang="en-US" altLang="en-US" baseline="30000">
                <a:latin typeface="Arial" panose="020B0604020202020204" pitchFamily="34" charset="0"/>
              </a:rPr>
              <a:t>(</a:t>
            </a:r>
            <a:r>
              <a:rPr lang="en-US" altLang="en-US" i="1" baseline="30000">
                <a:latin typeface="Arial" panose="020B0604020202020204" pitchFamily="34" charset="0"/>
              </a:rPr>
              <a:t>i</a:t>
            </a:r>
            <a:r>
              <a:rPr lang="en-US" altLang="en-US" baseline="30000">
                <a:latin typeface="Arial" panose="020B0604020202020204" pitchFamily="34" charset="0"/>
              </a:rPr>
              <a:t>)</a:t>
            </a:r>
            <a:r>
              <a:rPr lang="en-US" altLang="en-US">
                <a:latin typeface="Arial" panose="020B0604020202020204" pitchFamily="34" charset="0"/>
              </a:rPr>
              <a:t>) into overall hull CH(</a:t>
            </a:r>
            <a:r>
              <a:rPr lang="en-US" altLang="en-US" i="1">
                <a:latin typeface="Arial" panose="020B0604020202020204" pitchFamily="34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51918" name="Rectangle 14">
            <a:extLst>
              <a:ext uri="{FF2B5EF4-FFF2-40B4-BE49-F238E27FC236}">
                <a16:creationId xmlns:a16="http://schemas.microsoft.com/office/drawing/2014/main" id="{369AB176-1193-BD4A-85AC-F9FD4DCB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17" name="Object 13">
            <a:extLst>
              <a:ext uri="{FF2B5EF4-FFF2-40B4-BE49-F238E27FC236}">
                <a16:creationId xmlns:a16="http://schemas.microsoft.com/office/drawing/2014/main" id="{0CF81DC6-4FF8-4747-A554-59752A793C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743200"/>
          <a:ext cx="7315200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3" r:id="rId3" imgW="4483100" imgH="1841500" progId="MSDraw.Drawing.8.2">
                  <p:embed/>
                </p:oleObj>
              </mc:Choice>
              <mc:Fallback>
                <p:oleObj r:id="rId3" imgW="4483100" imgH="18415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7315200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1922" name="Group 18">
            <a:extLst>
              <a:ext uri="{FF2B5EF4-FFF2-40B4-BE49-F238E27FC236}">
                <a16:creationId xmlns:a16="http://schemas.microsoft.com/office/drawing/2014/main" id="{770EEBF4-FBB8-4B44-A781-17F89C9EDDA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3702050" cy="2089150"/>
            <a:chOff x="3024" y="2016"/>
            <a:chExt cx="2332" cy="1316"/>
          </a:xfrm>
        </p:grpSpPr>
        <p:sp>
          <p:nvSpPr>
            <p:cNvPr id="251919" name="Line 15">
              <a:extLst>
                <a:ext uri="{FF2B5EF4-FFF2-40B4-BE49-F238E27FC236}">
                  <a16:creationId xmlns:a16="http://schemas.microsoft.com/office/drawing/2014/main" id="{B65C1BD4-ADCE-E644-8F3E-4805A51A0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2208" cy="24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0" name="Text Box 16">
              <a:extLst>
                <a:ext uri="{FF2B5EF4-FFF2-40B4-BE49-F238E27FC236}">
                  <a16:creationId xmlns:a16="http://schemas.microsoft.com/office/drawing/2014/main" id="{ACB91E4E-ED9C-9C41-B412-AA56FC2C3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016"/>
              <a:ext cx="5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Upper</a:t>
              </a:r>
            </a:p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hull</a:t>
              </a:r>
            </a:p>
          </p:txBody>
        </p:sp>
        <p:sp>
          <p:nvSpPr>
            <p:cNvPr id="251921" name="Text Box 17">
              <a:extLst>
                <a:ext uri="{FF2B5EF4-FFF2-40B4-BE49-F238E27FC236}">
                  <a16:creationId xmlns:a16="http://schemas.microsoft.com/office/drawing/2014/main" id="{BAF6A062-D4B0-CB40-834A-C6652A3B3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928"/>
              <a:ext cx="5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Lower</a:t>
              </a:r>
            </a:p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hull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D75BB10-F564-3942-90FD-0FC060AF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113A69-743C-2E4F-8FA7-68880721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0F0EBF-F3C6-5B4F-B30E-D14196DA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8A6E3BA-09C2-874E-AB2F-2C9647A705E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25290" name="Rectangle 10">
            <a:extLst>
              <a:ext uri="{FF2B5EF4-FFF2-40B4-BE49-F238E27FC236}">
                <a16:creationId xmlns:a16="http://schemas.microsoft.com/office/drawing/2014/main" id="{7AA592B4-49F7-014B-8672-28D1E9DA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291" name="Rectangle 11">
            <a:extLst>
              <a:ext uri="{FF2B5EF4-FFF2-40B4-BE49-F238E27FC236}">
                <a16:creationId xmlns:a16="http://schemas.microsoft.com/office/drawing/2014/main" id="{DF787A2D-15DC-A74E-9741-359A9F71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294" name="Rectangle 14">
            <a:extLst>
              <a:ext uri="{FF2B5EF4-FFF2-40B4-BE49-F238E27FC236}">
                <a16:creationId xmlns:a16="http://schemas.microsoft.com/office/drawing/2014/main" id="{5B9BF4BA-28D6-D246-8656-83B1128E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B2F1594C-E372-734E-A532-5CAB4FA7F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458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6.5    </a:t>
            </a:r>
            <a:r>
              <a:rPr lang="en-US" altLang="en-US">
                <a:latin typeface="Arial" panose="020B0604020202020204" pitchFamily="34" charset="0"/>
              </a:rPr>
              <a:t>Finding points in a partial hull that belong to the combined hull. </a:t>
            </a:r>
          </a:p>
        </p:txBody>
      </p:sp>
      <p:sp>
        <p:nvSpPr>
          <p:cNvPr id="225303" name="Text Box 23">
            <a:extLst>
              <a:ext uri="{FF2B5EF4-FFF2-40B4-BE49-F238E27FC236}">
                <a16:creationId xmlns:a16="http://schemas.microsoft.com/office/drawing/2014/main" id="{BB5625BE-8580-0543-A5B9-5872CC5B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438400"/>
            <a:ext cx="2743200" cy="2346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Analysis: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	</a:t>
            </a:r>
          </a:p>
          <a:p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</a:t>
            </a:r>
          </a:p>
          <a:p>
            <a:r>
              <a:rPr lang="en-US" altLang="en-US">
                <a:latin typeface="Arial" panose="020B0604020202020204" pitchFamily="34" charset="0"/>
              </a:rPr>
              <a:t>=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baseline="30000">
                <a:latin typeface="Arial" panose="020B0604020202020204" pitchFamily="34" charset="0"/>
              </a:rPr>
              <a:t>1/2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baseline="30000">
                <a:latin typeface="Arial" panose="020B0604020202020204" pitchFamily="34" charset="0"/>
              </a:rPr>
              <a:t>1/2</a:t>
            </a:r>
            <a:r>
              <a:rPr lang="en-US" altLang="en-US">
                <a:latin typeface="Arial" panose="020B0604020202020204" pitchFamily="34" charset="0"/>
              </a:rPr>
              <a:t>) +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</a:t>
            </a:r>
            <a:r>
              <a:rPr lang="en-US" altLang="en-US">
                <a:latin typeface="Arial" panose="020B0604020202020204" pitchFamily="34" charset="0"/>
              </a:rPr>
              <a:t> 2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endParaRPr lang="en-US" altLang="en-US" sz="14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The initial sorting also takes O(log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time </a:t>
            </a:r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145627BA-E31D-DD45-BA56-94C61B049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2800"/>
              <a:t>Merging of Partial Convex Hulls</a:t>
            </a:r>
          </a:p>
        </p:txBody>
      </p:sp>
      <p:sp>
        <p:nvSpPr>
          <p:cNvPr id="225314" name="Rectangle 34">
            <a:extLst>
              <a:ext uri="{FF2B5EF4-FFF2-40B4-BE49-F238E27FC236}">
                <a16:creationId xmlns:a16="http://schemas.microsoft.com/office/drawing/2014/main" id="{96A912FE-0E71-EE4D-BF84-17396AF6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13" name="Object 33">
            <a:extLst>
              <a:ext uri="{FF2B5EF4-FFF2-40B4-BE49-F238E27FC236}">
                <a16:creationId xmlns:a16="http://schemas.microsoft.com/office/drawing/2014/main" id="{EE05A1AC-28C8-4143-ADE1-A98DAEAB7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14400"/>
          <a:ext cx="58674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6" r:id="rId3" imgW="4483100" imgH="3721100" progId="MSDraw.Drawing.8.2">
                  <p:embed/>
                </p:oleObj>
              </mc:Choice>
              <mc:Fallback>
                <p:oleObj r:id="rId3" imgW="4483100" imgH="3721100" progId="MSDraw.Drawing.8.2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5867400" cy="486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5" name="Text Box 35">
            <a:extLst>
              <a:ext uri="{FF2B5EF4-FFF2-40B4-BE49-F238E27FC236}">
                <a16:creationId xmlns:a16="http://schemas.microsoft.com/office/drawing/2014/main" id="{362D47E8-4269-4444-B2E8-508646F9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990600"/>
            <a:ext cx="27432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Tangent lines are found through binary search in log time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71542F-22D4-2149-87B8-1F298399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444F72-A958-034B-A67C-0A513AB8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B05E8D-6EE4-6A4E-AD48-A1E43E07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92E44C4-EEFB-F840-A407-208A53B5B686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6976DEDD-8025-EF47-95ED-66E5B42D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r>
              <a:rPr lang="en-US" altLang="en-US" sz="3200"/>
              <a:t>6.6  Some Implementation Aspects</a:t>
            </a:r>
          </a:p>
        </p:txBody>
      </p:sp>
      <p:sp>
        <p:nvSpPr>
          <p:cNvPr id="337923" name="Text Box 3">
            <a:extLst>
              <a:ext uri="{FF2B5EF4-FFF2-40B4-BE49-F238E27FC236}">
                <a16:creationId xmlns:a16="http://schemas.microsoft.com/office/drawing/2014/main" id="{599FEBBD-4977-4748-B3F9-62F25E40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15000"/>
            <a:ext cx="7162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4.3	    A parallel processor with global (shared) memory.</a:t>
            </a:r>
          </a:p>
        </p:txBody>
      </p:sp>
      <p:sp>
        <p:nvSpPr>
          <p:cNvPr id="337924" name="Rectangle 4">
            <a:extLst>
              <a:ext uri="{FF2B5EF4-FFF2-40B4-BE49-F238E27FC236}">
                <a16:creationId xmlns:a16="http://schemas.microsoft.com/office/drawing/2014/main" id="{4FD8E9C0-DC92-4046-AE84-5DC02C581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25" name="Rectangle 5">
            <a:extLst>
              <a:ext uri="{FF2B5EF4-FFF2-40B4-BE49-F238E27FC236}">
                <a16:creationId xmlns:a16="http://schemas.microsoft.com/office/drawing/2014/main" id="{E3B51FE7-5D81-2347-A52D-1C61E987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7926" name="Object 6">
            <a:extLst>
              <a:ext uri="{FF2B5EF4-FFF2-40B4-BE49-F238E27FC236}">
                <a16:creationId xmlns:a16="http://schemas.microsoft.com/office/drawing/2014/main" id="{96B4E6BD-E020-0641-8EE9-02B38FF16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600200"/>
          <a:ext cx="70866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1" r:id="rId3" imgW="4572000" imgH="2819400" progId="MSDraw.Drawing.8.2">
                  <p:embed/>
                </p:oleObj>
              </mc:Choice>
              <mc:Fallback>
                <p:oleObj r:id="rId3" imgW="4572000" imgH="28194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7086600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28" name="Text Box 8">
            <a:extLst>
              <a:ext uri="{FF2B5EF4-FFF2-40B4-BE49-F238E27FC236}">
                <a16:creationId xmlns:a16="http://schemas.microsoft.com/office/drawing/2014/main" id="{59D05443-FE47-7F40-9FF6-4251A6AF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1608138" cy="30130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Options: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Crossbar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Bus(es)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MIN</a:t>
            </a:r>
          </a:p>
          <a:p>
            <a:endParaRPr lang="en-US" altLang="en-US" sz="2400">
              <a:latin typeface="Arial" panose="020B0604020202020204" pitchFamily="34" charset="0"/>
            </a:endParaRPr>
          </a:p>
          <a:p>
            <a:r>
              <a:rPr lang="en-US" altLang="en-US" sz="2400" i="1">
                <a:latin typeface="Arial" panose="020B0604020202020204" pitchFamily="34" charset="0"/>
              </a:rPr>
              <a:t>Bottleneck</a:t>
            </a:r>
          </a:p>
          <a:p>
            <a:r>
              <a:rPr lang="en-US" altLang="en-US" sz="2400" i="1">
                <a:latin typeface="Arial" panose="020B0604020202020204" pitchFamily="34" charset="0"/>
              </a:rPr>
              <a:t>Complex</a:t>
            </a:r>
          </a:p>
          <a:p>
            <a:r>
              <a:rPr lang="en-US" altLang="en-US" sz="2400" i="1">
                <a:latin typeface="Arial" panose="020B0604020202020204" pitchFamily="34" charset="0"/>
              </a:rPr>
              <a:t>Expensive</a:t>
            </a:r>
          </a:p>
        </p:txBody>
      </p:sp>
      <p:sp>
        <p:nvSpPr>
          <p:cNvPr id="337929" name="Line 9">
            <a:extLst>
              <a:ext uri="{FF2B5EF4-FFF2-40B4-BE49-F238E27FC236}">
                <a16:creationId xmlns:a16="http://schemas.microsoft.com/office/drawing/2014/main" id="{A037EC0D-5572-B84B-9059-C63F36A738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922713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0" name="Text Box 10">
            <a:extLst>
              <a:ext uri="{FF2B5EF4-FFF2-40B4-BE49-F238E27FC236}">
                <a16:creationId xmlns:a16="http://schemas.microsoft.com/office/drawing/2014/main" id="{73F14100-3F56-6547-BB9E-3DD23EA5D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This section has been expanded; it will eventually become a separate chapter</a:t>
            </a:r>
            <a:endParaRPr lang="en-US" altLang="en-US" baseline="-25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3">
            <a:extLst>
              <a:ext uri="{FF2B5EF4-FFF2-40B4-BE49-F238E27FC236}">
                <a16:creationId xmlns:a16="http://schemas.microsoft.com/office/drawing/2014/main" id="{9CD2CCAB-659A-DC48-BC3E-94C15A08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7" name="Footer Placeholder 4">
            <a:extLst>
              <a:ext uri="{FF2B5EF4-FFF2-40B4-BE49-F238E27FC236}">
                <a16:creationId xmlns:a16="http://schemas.microsoft.com/office/drawing/2014/main" id="{58791E6E-9100-5547-899A-7809E368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8" name="Slide Number Placeholder 5">
            <a:extLst>
              <a:ext uri="{FF2B5EF4-FFF2-40B4-BE49-F238E27FC236}">
                <a16:creationId xmlns:a16="http://schemas.microsoft.com/office/drawing/2014/main" id="{F0B92D8F-3149-F645-97AA-36F637EC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326A50F-A5BE-1942-B8B5-F8BCB7FFD527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2258" name="Rectangle 2">
            <a:extLst>
              <a:ext uri="{FF2B5EF4-FFF2-40B4-BE49-F238E27FC236}">
                <a16:creationId xmlns:a16="http://schemas.microsoft.com/office/drawing/2014/main" id="{AB5E1ED0-3ADC-1B4A-A644-0B9AF160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575241BE-4834-0D43-9963-AEBADD2E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60" name="Rectangle 4">
            <a:extLst>
              <a:ext uri="{FF2B5EF4-FFF2-40B4-BE49-F238E27FC236}">
                <a16:creationId xmlns:a16="http://schemas.microsoft.com/office/drawing/2014/main" id="{770D70C8-1FC0-BE4D-B5BC-4127EEDC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62" name="Rectangle 6">
            <a:extLst>
              <a:ext uri="{FF2B5EF4-FFF2-40B4-BE49-F238E27FC236}">
                <a16:creationId xmlns:a16="http://schemas.microsoft.com/office/drawing/2014/main" id="{0BE31003-7AED-A740-8BB3-9FFC77A23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2800"/>
              <a:t>Processor-to-Memory Network</a:t>
            </a:r>
          </a:p>
        </p:txBody>
      </p:sp>
      <p:sp>
        <p:nvSpPr>
          <p:cNvPr id="352263" name="Rectangle 7">
            <a:extLst>
              <a:ext uri="{FF2B5EF4-FFF2-40B4-BE49-F238E27FC236}">
                <a16:creationId xmlns:a16="http://schemas.microsoft.com/office/drawing/2014/main" id="{375C0BDB-F7F4-DD42-A665-E8DCCC797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64" name="Rectangle 8">
            <a:extLst>
              <a:ext uri="{FF2B5EF4-FFF2-40B4-BE49-F238E27FC236}">
                <a16:creationId xmlns:a16="http://schemas.microsoft.com/office/drawing/2014/main" id="{01F7584A-F07B-9145-A802-48F832AA4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65" name="Text Box 9">
            <a:extLst>
              <a:ext uri="{FF2B5EF4-FFF2-40B4-BE49-F238E27FC236}">
                <a16:creationId xmlns:a16="http://schemas.microsoft.com/office/drawing/2014/main" id="{B64194A3-9155-B547-8891-7035942A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066800"/>
            <a:ext cx="3124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Crossbar switches offer full permutation capability (they are </a:t>
            </a:r>
            <a:r>
              <a:rPr lang="en-US" altLang="en-US" i="1">
                <a:latin typeface="Arial" panose="020B0604020202020204" pitchFamily="34" charset="0"/>
              </a:rPr>
              <a:t>nonblocking</a:t>
            </a:r>
            <a:r>
              <a:rPr lang="en-US" altLang="en-US">
                <a:latin typeface="Arial" panose="020B0604020202020204" pitchFamily="34" charset="0"/>
              </a:rPr>
              <a:t>),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but are complex and expensive: O(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)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352371" name="Group 115">
            <a:extLst>
              <a:ext uri="{FF2B5EF4-FFF2-40B4-BE49-F238E27FC236}">
                <a16:creationId xmlns:a16="http://schemas.microsoft.com/office/drawing/2014/main" id="{47DD1634-56F7-2644-BE61-FDDE54DA8D3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19200"/>
            <a:ext cx="4343400" cy="4740275"/>
            <a:chOff x="384" y="816"/>
            <a:chExt cx="2736" cy="2986"/>
          </a:xfrm>
        </p:grpSpPr>
        <p:sp>
          <p:nvSpPr>
            <p:cNvPr id="352261" name="Text Box 5">
              <a:extLst>
                <a:ext uri="{FF2B5EF4-FFF2-40B4-BE49-F238E27FC236}">
                  <a16:creationId xmlns:a16="http://schemas.microsoft.com/office/drawing/2014/main" id="{0EF11814-6723-E842-B073-59B91DDD1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552"/>
              <a:ext cx="1920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An 8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itchFamily="2" charset="2"/>
                </a:rPr>
                <a:t>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8 crossbar switch</a:t>
              </a:r>
              <a:r>
                <a:rPr lang="en-US" altLang="en-US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52266" name="Oval 10">
              <a:extLst>
                <a:ext uri="{FF2B5EF4-FFF2-40B4-BE49-F238E27FC236}">
                  <a16:creationId xmlns:a16="http://schemas.microsoft.com/office/drawing/2014/main" id="{DB1E943E-FB78-004C-AB61-04D30608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7" name="Oval 11">
              <a:extLst>
                <a:ext uri="{FF2B5EF4-FFF2-40B4-BE49-F238E27FC236}">
                  <a16:creationId xmlns:a16="http://schemas.microsoft.com/office/drawing/2014/main" id="{9C453AB6-C4A7-8949-AB56-3229090A5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8" name="Oval 12">
              <a:extLst>
                <a:ext uri="{FF2B5EF4-FFF2-40B4-BE49-F238E27FC236}">
                  <a16:creationId xmlns:a16="http://schemas.microsoft.com/office/drawing/2014/main" id="{33DB56DC-2003-CA41-ABC3-FD5868795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9" name="Oval 13">
              <a:extLst>
                <a:ext uri="{FF2B5EF4-FFF2-40B4-BE49-F238E27FC236}">
                  <a16:creationId xmlns:a16="http://schemas.microsoft.com/office/drawing/2014/main" id="{1DCC14D3-A17A-EA40-9B85-9943C340E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0" name="Oval 14">
              <a:extLst>
                <a:ext uri="{FF2B5EF4-FFF2-40B4-BE49-F238E27FC236}">
                  <a16:creationId xmlns:a16="http://schemas.microsoft.com/office/drawing/2014/main" id="{2E2DFC54-BF28-1C41-AD69-978586DA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1" name="Oval 15">
              <a:extLst>
                <a:ext uri="{FF2B5EF4-FFF2-40B4-BE49-F238E27FC236}">
                  <a16:creationId xmlns:a16="http://schemas.microsoft.com/office/drawing/2014/main" id="{F36A5B25-B818-E64F-BF85-EFBEB27AC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2" name="Oval 16">
              <a:extLst>
                <a:ext uri="{FF2B5EF4-FFF2-40B4-BE49-F238E27FC236}">
                  <a16:creationId xmlns:a16="http://schemas.microsoft.com/office/drawing/2014/main" id="{060E8C13-5692-8C42-BF79-7049C59A0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3" name="Oval 17">
              <a:extLst>
                <a:ext uri="{FF2B5EF4-FFF2-40B4-BE49-F238E27FC236}">
                  <a16:creationId xmlns:a16="http://schemas.microsoft.com/office/drawing/2014/main" id="{2E8B150C-2A3F-F24A-9AFD-EFD722F9A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81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4" name="Oval 18">
              <a:extLst>
                <a:ext uri="{FF2B5EF4-FFF2-40B4-BE49-F238E27FC236}">
                  <a16:creationId xmlns:a16="http://schemas.microsoft.com/office/drawing/2014/main" id="{ED8EDD9E-670D-1C4B-B997-26DC7B824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10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5" name="Oval 19">
              <a:extLst>
                <a:ext uri="{FF2B5EF4-FFF2-40B4-BE49-F238E27FC236}">
                  <a16:creationId xmlns:a16="http://schemas.microsoft.com/office/drawing/2014/main" id="{16AA0A5D-98CB-6B46-8547-4E057DB9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0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6" name="Oval 20">
              <a:extLst>
                <a:ext uri="{FF2B5EF4-FFF2-40B4-BE49-F238E27FC236}">
                  <a16:creationId xmlns:a16="http://schemas.microsoft.com/office/drawing/2014/main" id="{ED203235-265B-124E-B46D-246A217CF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10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7" name="Oval 21">
              <a:extLst>
                <a:ext uri="{FF2B5EF4-FFF2-40B4-BE49-F238E27FC236}">
                  <a16:creationId xmlns:a16="http://schemas.microsoft.com/office/drawing/2014/main" id="{700E9568-3969-9544-8273-8F43A78B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10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8" name="Oval 22">
              <a:extLst>
                <a:ext uri="{FF2B5EF4-FFF2-40B4-BE49-F238E27FC236}">
                  <a16:creationId xmlns:a16="http://schemas.microsoft.com/office/drawing/2014/main" id="{FABE9DB7-C1B0-A745-AD65-8933E84F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10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9" name="Oval 23">
              <a:extLst>
                <a:ext uri="{FF2B5EF4-FFF2-40B4-BE49-F238E27FC236}">
                  <a16:creationId xmlns:a16="http://schemas.microsoft.com/office/drawing/2014/main" id="{42A50B7F-A282-0D4F-A4CE-76DB5B229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0" name="Oval 24">
              <a:extLst>
                <a:ext uri="{FF2B5EF4-FFF2-40B4-BE49-F238E27FC236}">
                  <a16:creationId xmlns:a16="http://schemas.microsoft.com/office/drawing/2014/main" id="{5E8E17C2-FCB4-EA4E-B354-56668340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10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1" name="Oval 25">
              <a:extLst>
                <a:ext uri="{FF2B5EF4-FFF2-40B4-BE49-F238E27FC236}">
                  <a16:creationId xmlns:a16="http://schemas.microsoft.com/office/drawing/2014/main" id="{69E8D339-9E0E-1C41-BCAA-090BBC8D4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2" name="Oval 26">
              <a:extLst>
                <a:ext uri="{FF2B5EF4-FFF2-40B4-BE49-F238E27FC236}">
                  <a16:creationId xmlns:a16="http://schemas.microsoft.com/office/drawing/2014/main" id="{BFC07D96-67A0-1745-B2AE-FCB90E394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3" name="Oval 27">
              <a:extLst>
                <a:ext uri="{FF2B5EF4-FFF2-40B4-BE49-F238E27FC236}">
                  <a16:creationId xmlns:a16="http://schemas.microsoft.com/office/drawing/2014/main" id="{2713FB54-641C-0E4E-BC27-ABC7144D5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4" name="Oval 28">
              <a:extLst>
                <a:ext uri="{FF2B5EF4-FFF2-40B4-BE49-F238E27FC236}">
                  <a16:creationId xmlns:a16="http://schemas.microsoft.com/office/drawing/2014/main" id="{87A202A6-2515-3944-8D08-EB02C013E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5" name="Oval 29">
              <a:extLst>
                <a:ext uri="{FF2B5EF4-FFF2-40B4-BE49-F238E27FC236}">
                  <a16:creationId xmlns:a16="http://schemas.microsoft.com/office/drawing/2014/main" id="{16756196-0234-C845-B407-11D6AB66E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6" name="Oval 30">
              <a:extLst>
                <a:ext uri="{FF2B5EF4-FFF2-40B4-BE49-F238E27FC236}">
                  <a16:creationId xmlns:a16="http://schemas.microsoft.com/office/drawing/2014/main" id="{FF0DA3DA-605A-0544-AA64-F6E62B2D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7" name="Oval 31">
              <a:extLst>
                <a:ext uri="{FF2B5EF4-FFF2-40B4-BE49-F238E27FC236}">
                  <a16:creationId xmlns:a16="http://schemas.microsoft.com/office/drawing/2014/main" id="{004BE7A4-1235-B84B-86E6-B5FB818E4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8" name="Oval 32">
              <a:extLst>
                <a:ext uri="{FF2B5EF4-FFF2-40B4-BE49-F238E27FC236}">
                  <a16:creationId xmlns:a16="http://schemas.microsoft.com/office/drawing/2014/main" id="{31546E9A-2FE1-624F-A79C-732AE76F2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9" name="Oval 33">
              <a:extLst>
                <a:ext uri="{FF2B5EF4-FFF2-40B4-BE49-F238E27FC236}">
                  <a16:creationId xmlns:a16="http://schemas.microsoft.com/office/drawing/2014/main" id="{FFF8485A-6FA6-3E47-8B5C-0C2C0AB10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39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0" name="Oval 34">
              <a:extLst>
                <a:ext uri="{FF2B5EF4-FFF2-40B4-BE49-F238E27FC236}">
                  <a16:creationId xmlns:a16="http://schemas.microsoft.com/office/drawing/2014/main" id="{3A5DD3FE-EF48-6645-B799-78FCF34D2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1" name="Oval 35">
              <a:extLst>
                <a:ext uri="{FF2B5EF4-FFF2-40B4-BE49-F238E27FC236}">
                  <a16:creationId xmlns:a16="http://schemas.microsoft.com/office/drawing/2014/main" id="{28B37428-31D2-1042-8DD0-A020683B2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2" name="Oval 36">
              <a:extLst>
                <a:ext uri="{FF2B5EF4-FFF2-40B4-BE49-F238E27FC236}">
                  <a16:creationId xmlns:a16="http://schemas.microsoft.com/office/drawing/2014/main" id="{C71238AC-F5E7-0440-916B-406ABCB0B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3" name="Oval 37">
              <a:extLst>
                <a:ext uri="{FF2B5EF4-FFF2-40B4-BE49-F238E27FC236}">
                  <a16:creationId xmlns:a16="http://schemas.microsoft.com/office/drawing/2014/main" id="{0698D14A-D931-9D43-972C-74817D77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4" name="Oval 38">
              <a:extLst>
                <a:ext uri="{FF2B5EF4-FFF2-40B4-BE49-F238E27FC236}">
                  <a16:creationId xmlns:a16="http://schemas.microsoft.com/office/drawing/2014/main" id="{123C6644-87F8-E148-A867-2238E26DD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5" name="Oval 39">
              <a:extLst>
                <a:ext uri="{FF2B5EF4-FFF2-40B4-BE49-F238E27FC236}">
                  <a16:creationId xmlns:a16="http://schemas.microsoft.com/office/drawing/2014/main" id="{2067FCA8-FC13-5B4E-9C7F-B68044825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6" name="Oval 40">
              <a:extLst>
                <a:ext uri="{FF2B5EF4-FFF2-40B4-BE49-F238E27FC236}">
                  <a16:creationId xmlns:a16="http://schemas.microsoft.com/office/drawing/2014/main" id="{361A2C82-7D1D-1D44-BDED-BBC5B4B7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7" name="Oval 41">
              <a:extLst>
                <a:ext uri="{FF2B5EF4-FFF2-40B4-BE49-F238E27FC236}">
                  <a16:creationId xmlns:a16="http://schemas.microsoft.com/office/drawing/2014/main" id="{224774E0-97BE-5D4A-9D7C-C3902D6DB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680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8" name="Oval 42">
              <a:extLst>
                <a:ext uri="{FF2B5EF4-FFF2-40B4-BE49-F238E27FC236}">
                  <a16:creationId xmlns:a16="http://schemas.microsoft.com/office/drawing/2014/main" id="{7A0D6D52-7D12-7F48-9FDE-1B4F1BA82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9" name="Oval 43">
              <a:extLst>
                <a:ext uri="{FF2B5EF4-FFF2-40B4-BE49-F238E27FC236}">
                  <a16:creationId xmlns:a16="http://schemas.microsoft.com/office/drawing/2014/main" id="{0141134B-8823-9C45-B1C8-4BF6F533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968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0" name="Oval 44">
              <a:extLst>
                <a:ext uri="{FF2B5EF4-FFF2-40B4-BE49-F238E27FC236}">
                  <a16:creationId xmlns:a16="http://schemas.microsoft.com/office/drawing/2014/main" id="{32848FE9-825F-5D4C-8406-89C8CB4AC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968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1" name="Oval 45">
              <a:extLst>
                <a:ext uri="{FF2B5EF4-FFF2-40B4-BE49-F238E27FC236}">
                  <a16:creationId xmlns:a16="http://schemas.microsoft.com/office/drawing/2014/main" id="{C3B994D7-9596-D442-878F-342781845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2" name="Oval 46">
              <a:extLst>
                <a:ext uri="{FF2B5EF4-FFF2-40B4-BE49-F238E27FC236}">
                  <a16:creationId xmlns:a16="http://schemas.microsoft.com/office/drawing/2014/main" id="{834EA0BA-8B16-DE44-BBE2-D8957416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968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3" name="Oval 47">
              <a:extLst>
                <a:ext uri="{FF2B5EF4-FFF2-40B4-BE49-F238E27FC236}">
                  <a16:creationId xmlns:a16="http://schemas.microsoft.com/office/drawing/2014/main" id="{6A375ABF-F2B7-EA4B-AD57-806049F8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68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4" name="Oval 48">
              <a:extLst>
                <a:ext uri="{FF2B5EF4-FFF2-40B4-BE49-F238E27FC236}">
                  <a16:creationId xmlns:a16="http://schemas.microsoft.com/office/drawing/2014/main" id="{158561B3-8B15-404B-AF67-4A2EA355E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968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5" name="Oval 49">
              <a:extLst>
                <a:ext uri="{FF2B5EF4-FFF2-40B4-BE49-F238E27FC236}">
                  <a16:creationId xmlns:a16="http://schemas.microsoft.com/office/drawing/2014/main" id="{D541B4C2-A8E9-BB4D-A212-F9DD1678F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68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6" name="Oval 50">
              <a:extLst>
                <a:ext uri="{FF2B5EF4-FFF2-40B4-BE49-F238E27FC236}">
                  <a16:creationId xmlns:a16="http://schemas.microsoft.com/office/drawing/2014/main" id="{F83C1F6D-4F66-304D-BB60-354227156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7" name="Oval 51">
              <a:extLst>
                <a:ext uri="{FF2B5EF4-FFF2-40B4-BE49-F238E27FC236}">
                  <a16:creationId xmlns:a16="http://schemas.microsoft.com/office/drawing/2014/main" id="{23B3DBC5-C51E-6249-BF93-B08C034F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8" name="Oval 52">
              <a:extLst>
                <a:ext uri="{FF2B5EF4-FFF2-40B4-BE49-F238E27FC236}">
                  <a16:creationId xmlns:a16="http://schemas.microsoft.com/office/drawing/2014/main" id="{8408E8DF-0258-004C-B3F5-F3181D0AC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9" name="Oval 53">
              <a:extLst>
                <a:ext uri="{FF2B5EF4-FFF2-40B4-BE49-F238E27FC236}">
                  <a16:creationId xmlns:a16="http://schemas.microsoft.com/office/drawing/2014/main" id="{096F2092-27F9-B84A-8CB4-64B84E80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0" name="Oval 54">
              <a:extLst>
                <a:ext uri="{FF2B5EF4-FFF2-40B4-BE49-F238E27FC236}">
                  <a16:creationId xmlns:a16="http://schemas.microsoft.com/office/drawing/2014/main" id="{84273682-97EB-7A4F-A09B-9776664D8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1" name="Oval 55">
              <a:extLst>
                <a:ext uri="{FF2B5EF4-FFF2-40B4-BE49-F238E27FC236}">
                  <a16:creationId xmlns:a16="http://schemas.microsoft.com/office/drawing/2014/main" id="{67BE9A92-57B2-B243-9093-AAA9AB3B3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2" name="Oval 56">
              <a:extLst>
                <a:ext uri="{FF2B5EF4-FFF2-40B4-BE49-F238E27FC236}">
                  <a16:creationId xmlns:a16="http://schemas.microsoft.com/office/drawing/2014/main" id="{DB20AABF-4EDE-A546-B9F9-9A80771C7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3" name="Oval 57">
              <a:extLst>
                <a:ext uri="{FF2B5EF4-FFF2-40B4-BE49-F238E27FC236}">
                  <a16:creationId xmlns:a16="http://schemas.microsoft.com/office/drawing/2014/main" id="{EEB4100D-A80F-BA49-8BB0-102AA17CE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56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4" name="Oval 58">
              <a:extLst>
                <a:ext uri="{FF2B5EF4-FFF2-40B4-BE49-F238E27FC236}">
                  <a16:creationId xmlns:a16="http://schemas.microsoft.com/office/drawing/2014/main" id="{C7CF7708-152C-0A4B-B354-B30FDAE3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5" name="Oval 59">
              <a:extLst>
                <a:ext uri="{FF2B5EF4-FFF2-40B4-BE49-F238E27FC236}">
                  <a16:creationId xmlns:a16="http://schemas.microsoft.com/office/drawing/2014/main" id="{CDC54BF7-B7F6-664F-9E21-2A490729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6" name="Oval 60">
              <a:extLst>
                <a:ext uri="{FF2B5EF4-FFF2-40B4-BE49-F238E27FC236}">
                  <a16:creationId xmlns:a16="http://schemas.microsoft.com/office/drawing/2014/main" id="{EC7B4B2C-4B23-5E43-9D10-281B007B5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7" name="Oval 61">
              <a:extLst>
                <a:ext uri="{FF2B5EF4-FFF2-40B4-BE49-F238E27FC236}">
                  <a16:creationId xmlns:a16="http://schemas.microsoft.com/office/drawing/2014/main" id="{DEB900A7-AF90-C848-BA20-C9D78B730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8" name="Oval 62">
              <a:extLst>
                <a:ext uri="{FF2B5EF4-FFF2-40B4-BE49-F238E27FC236}">
                  <a16:creationId xmlns:a16="http://schemas.microsoft.com/office/drawing/2014/main" id="{4BA0EB7D-9D11-2244-8EA8-A85FA99B4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9" name="Oval 63">
              <a:extLst>
                <a:ext uri="{FF2B5EF4-FFF2-40B4-BE49-F238E27FC236}">
                  <a16:creationId xmlns:a16="http://schemas.microsoft.com/office/drawing/2014/main" id="{4EBCB14E-02DC-D84A-9459-FF8F31D8A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0" name="Oval 64">
              <a:extLst>
                <a:ext uri="{FF2B5EF4-FFF2-40B4-BE49-F238E27FC236}">
                  <a16:creationId xmlns:a16="http://schemas.microsoft.com/office/drawing/2014/main" id="{942D8827-B9FE-0640-9C19-9F8EB4482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1" name="Oval 65">
              <a:extLst>
                <a:ext uri="{FF2B5EF4-FFF2-40B4-BE49-F238E27FC236}">
                  <a16:creationId xmlns:a16="http://schemas.microsoft.com/office/drawing/2014/main" id="{EB16FA95-251C-9A48-8579-223310D42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544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2" name="Oval 66">
              <a:extLst>
                <a:ext uri="{FF2B5EF4-FFF2-40B4-BE49-F238E27FC236}">
                  <a16:creationId xmlns:a16="http://schemas.microsoft.com/office/drawing/2014/main" id="{48719EA5-9484-4A48-B35E-5D8C0BA6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3" name="Oval 67">
              <a:extLst>
                <a:ext uri="{FF2B5EF4-FFF2-40B4-BE49-F238E27FC236}">
                  <a16:creationId xmlns:a16="http://schemas.microsoft.com/office/drawing/2014/main" id="{A3B548E2-8BDC-5541-B720-00CEC58F6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4" name="Oval 68">
              <a:extLst>
                <a:ext uri="{FF2B5EF4-FFF2-40B4-BE49-F238E27FC236}">
                  <a16:creationId xmlns:a16="http://schemas.microsoft.com/office/drawing/2014/main" id="{B258D7DD-959B-594D-B9F2-9461B6625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5" name="Oval 69">
              <a:extLst>
                <a:ext uri="{FF2B5EF4-FFF2-40B4-BE49-F238E27FC236}">
                  <a16:creationId xmlns:a16="http://schemas.microsoft.com/office/drawing/2014/main" id="{0D4DACB1-142D-7F4A-9038-243B650E2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6" name="Oval 70">
              <a:extLst>
                <a:ext uri="{FF2B5EF4-FFF2-40B4-BE49-F238E27FC236}">
                  <a16:creationId xmlns:a16="http://schemas.microsoft.com/office/drawing/2014/main" id="{7EE6B255-7F72-8F40-B06F-7D507DB8C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7" name="Oval 71">
              <a:extLst>
                <a:ext uri="{FF2B5EF4-FFF2-40B4-BE49-F238E27FC236}">
                  <a16:creationId xmlns:a16="http://schemas.microsoft.com/office/drawing/2014/main" id="{1B37D9F7-7EE0-D64E-833D-F342BF1E3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8" name="Oval 72">
              <a:extLst>
                <a:ext uri="{FF2B5EF4-FFF2-40B4-BE49-F238E27FC236}">
                  <a16:creationId xmlns:a16="http://schemas.microsoft.com/office/drawing/2014/main" id="{2F20BDE4-8816-154E-BD1E-BF460B4C6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9" name="Oval 73">
              <a:extLst>
                <a:ext uri="{FF2B5EF4-FFF2-40B4-BE49-F238E27FC236}">
                  <a16:creationId xmlns:a16="http://schemas.microsoft.com/office/drawing/2014/main" id="{ABD88197-096E-9C42-8098-0B60380E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32"/>
              <a:ext cx="192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30" name="Rectangle 74">
              <a:extLst>
                <a:ext uri="{FF2B5EF4-FFF2-40B4-BE49-F238E27FC236}">
                  <a16:creationId xmlns:a16="http://schemas.microsoft.com/office/drawing/2014/main" id="{EA17C490-480C-8248-9903-0695058E8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16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52331" name="Rectangle 75">
              <a:extLst>
                <a:ext uri="{FF2B5EF4-FFF2-40B4-BE49-F238E27FC236}">
                  <a16:creationId xmlns:a16="http://schemas.microsoft.com/office/drawing/2014/main" id="{BC5BCC97-A528-5548-8398-F6EB1D6C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104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2332" name="Rectangle 76">
              <a:extLst>
                <a:ext uri="{FF2B5EF4-FFF2-40B4-BE49-F238E27FC236}">
                  <a16:creationId xmlns:a16="http://schemas.microsoft.com/office/drawing/2014/main" id="{A4EAF3ED-596D-AD4E-89C4-C95B96C35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92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2333" name="Rectangle 77">
              <a:extLst>
                <a:ext uri="{FF2B5EF4-FFF2-40B4-BE49-F238E27FC236}">
                  <a16:creationId xmlns:a16="http://schemas.microsoft.com/office/drawing/2014/main" id="{D6D4BED7-D926-384D-911B-B2125F0C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2334" name="Rectangle 78">
              <a:extLst>
                <a:ext uri="{FF2B5EF4-FFF2-40B4-BE49-F238E27FC236}">
                  <a16:creationId xmlns:a16="http://schemas.microsoft.com/office/drawing/2014/main" id="{B95F1C28-E24B-644A-8578-3EB10E32C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68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52335" name="Rectangle 79">
              <a:extLst>
                <a:ext uri="{FF2B5EF4-FFF2-40B4-BE49-F238E27FC236}">
                  <a16:creationId xmlns:a16="http://schemas.microsoft.com/office/drawing/2014/main" id="{6A684AE7-EF88-284D-9DCC-4BCC4EE53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256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52336" name="Rectangle 80">
              <a:extLst>
                <a:ext uri="{FF2B5EF4-FFF2-40B4-BE49-F238E27FC236}">
                  <a16:creationId xmlns:a16="http://schemas.microsoft.com/office/drawing/2014/main" id="{8CFB63BE-05A6-A645-B075-11C86DDE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44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2337" name="Rectangle 81">
              <a:extLst>
                <a:ext uri="{FF2B5EF4-FFF2-40B4-BE49-F238E27FC236}">
                  <a16:creationId xmlns:a16="http://schemas.microsoft.com/office/drawing/2014/main" id="{5B7AE0D4-6BF8-5A4E-8507-DD2FED686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832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P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7</a:t>
              </a:r>
            </a:p>
          </p:txBody>
        </p:sp>
        <p:grpSp>
          <p:nvGrpSpPr>
            <p:cNvPr id="352338" name="Group 82">
              <a:extLst>
                <a:ext uri="{FF2B5EF4-FFF2-40B4-BE49-F238E27FC236}">
                  <a16:creationId xmlns:a16="http://schemas.microsoft.com/office/drawing/2014/main" id="{FEC7BC45-E0D1-8D4A-BEE8-12B9A0CFA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912"/>
              <a:ext cx="2400" cy="2016"/>
              <a:chOff x="672" y="960"/>
              <a:chExt cx="2352" cy="2016"/>
            </a:xfrm>
          </p:grpSpPr>
          <p:sp>
            <p:nvSpPr>
              <p:cNvPr id="352339" name="Line 83">
                <a:extLst>
                  <a:ext uri="{FF2B5EF4-FFF2-40B4-BE49-F238E27FC236}">
                    <a16:creationId xmlns:a16="http://schemas.microsoft.com/office/drawing/2014/main" id="{16D81DDE-0938-5C4D-B2AC-EDF93243A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960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0" name="Line 84">
                <a:extLst>
                  <a:ext uri="{FF2B5EF4-FFF2-40B4-BE49-F238E27FC236}">
                    <a16:creationId xmlns:a16="http://schemas.microsoft.com/office/drawing/2014/main" id="{306A0899-588D-5147-8120-484AC025A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248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1" name="Line 85">
                <a:extLst>
                  <a:ext uri="{FF2B5EF4-FFF2-40B4-BE49-F238E27FC236}">
                    <a16:creationId xmlns:a16="http://schemas.microsoft.com/office/drawing/2014/main" id="{C12A2A76-69A3-654D-8CE7-DB4C10AEA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2" name="Line 86">
                <a:extLst>
                  <a:ext uri="{FF2B5EF4-FFF2-40B4-BE49-F238E27FC236}">
                    <a16:creationId xmlns:a16="http://schemas.microsoft.com/office/drawing/2014/main" id="{4EA13DB4-CAB3-7F40-9B85-E9E59F663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824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3" name="Line 87">
                <a:extLst>
                  <a:ext uri="{FF2B5EF4-FFF2-40B4-BE49-F238E27FC236}">
                    <a16:creationId xmlns:a16="http://schemas.microsoft.com/office/drawing/2014/main" id="{569A8781-F5BC-7E4E-8F24-DDDB28963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4" name="Line 88">
                <a:extLst>
                  <a:ext uri="{FF2B5EF4-FFF2-40B4-BE49-F238E27FC236}">
                    <a16:creationId xmlns:a16="http://schemas.microsoft.com/office/drawing/2014/main" id="{98CF33F0-D444-3F4D-83E4-F3C43B309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400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5" name="Line 89">
                <a:extLst>
                  <a:ext uri="{FF2B5EF4-FFF2-40B4-BE49-F238E27FC236}">
                    <a16:creationId xmlns:a16="http://schemas.microsoft.com/office/drawing/2014/main" id="{732916A6-EF81-3A4D-BF05-BF292C297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6" name="Line 90">
                <a:extLst>
                  <a:ext uri="{FF2B5EF4-FFF2-40B4-BE49-F238E27FC236}">
                    <a16:creationId xmlns:a16="http://schemas.microsoft.com/office/drawing/2014/main" id="{A857E408-9033-AB42-9045-E85D022C2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2347" name="Rectangle 91">
              <a:extLst>
                <a:ext uri="{FF2B5EF4-FFF2-40B4-BE49-F238E27FC236}">
                  <a16:creationId xmlns:a16="http://schemas.microsoft.com/office/drawing/2014/main" id="{F01BEF5A-721B-CB41-B58B-C7E48EEBC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52348" name="Rectangle 92">
              <a:extLst>
                <a:ext uri="{FF2B5EF4-FFF2-40B4-BE49-F238E27FC236}">
                  <a16:creationId xmlns:a16="http://schemas.microsoft.com/office/drawing/2014/main" id="{C049F10A-FFDF-4E43-B457-71BD76F12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2349" name="Line 93">
              <a:extLst>
                <a:ext uri="{FF2B5EF4-FFF2-40B4-BE49-F238E27FC236}">
                  <a16:creationId xmlns:a16="http://schemas.microsoft.com/office/drawing/2014/main" id="{FABF8595-808B-E043-B549-A76580350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0" name="Line 94">
              <a:extLst>
                <a:ext uri="{FF2B5EF4-FFF2-40B4-BE49-F238E27FC236}">
                  <a16:creationId xmlns:a16="http://schemas.microsoft.com/office/drawing/2014/main" id="{7088414D-06D9-7D40-8D6B-B97D431E1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1" name="Rectangle 95">
              <a:extLst>
                <a:ext uri="{FF2B5EF4-FFF2-40B4-BE49-F238E27FC236}">
                  <a16:creationId xmlns:a16="http://schemas.microsoft.com/office/drawing/2014/main" id="{C2EEE6AD-2503-7D45-A275-B7670779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52352" name="Rectangle 96">
              <a:extLst>
                <a:ext uri="{FF2B5EF4-FFF2-40B4-BE49-F238E27FC236}">
                  <a16:creationId xmlns:a16="http://schemas.microsoft.com/office/drawing/2014/main" id="{9FB8DB34-4175-7345-8DB7-479F188C1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2353" name="Line 97">
              <a:extLst>
                <a:ext uri="{FF2B5EF4-FFF2-40B4-BE49-F238E27FC236}">
                  <a16:creationId xmlns:a16="http://schemas.microsoft.com/office/drawing/2014/main" id="{33C7048A-AC5B-7543-AEB3-134F88EA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4" name="Line 98">
              <a:extLst>
                <a:ext uri="{FF2B5EF4-FFF2-40B4-BE49-F238E27FC236}">
                  <a16:creationId xmlns:a16="http://schemas.microsoft.com/office/drawing/2014/main" id="{4017C389-7333-CD49-A48D-EA9EBB6F6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5" name="Rectangle 99">
              <a:extLst>
                <a:ext uri="{FF2B5EF4-FFF2-40B4-BE49-F238E27FC236}">
                  <a16:creationId xmlns:a16="http://schemas.microsoft.com/office/drawing/2014/main" id="{5E67C9AB-AC16-B844-A9B9-C8A3F61A4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52356" name="Rectangle 100">
              <a:extLst>
                <a:ext uri="{FF2B5EF4-FFF2-40B4-BE49-F238E27FC236}">
                  <a16:creationId xmlns:a16="http://schemas.microsoft.com/office/drawing/2014/main" id="{C9BAE1DA-A16A-C34C-9680-0E688DAA5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52357" name="Line 101">
              <a:extLst>
                <a:ext uri="{FF2B5EF4-FFF2-40B4-BE49-F238E27FC236}">
                  <a16:creationId xmlns:a16="http://schemas.microsoft.com/office/drawing/2014/main" id="{E66277CA-5135-B049-8952-1EF257270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8" name="Line 102">
              <a:extLst>
                <a:ext uri="{FF2B5EF4-FFF2-40B4-BE49-F238E27FC236}">
                  <a16:creationId xmlns:a16="http://schemas.microsoft.com/office/drawing/2014/main" id="{FA2D07D9-1BC4-9C4E-ACE2-E3313E8D0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9" name="Rectangle 103">
              <a:extLst>
                <a:ext uri="{FF2B5EF4-FFF2-40B4-BE49-F238E27FC236}">
                  <a16:creationId xmlns:a16="http://schemas.microsoft.com/office/drawing/2014/main" id="{817B8154-C1C5-694B-A545-FD43803C4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52360" name="Rectangle 104">
              <a:extLst>
                <a:ext uri="{FF2B5EF4-FFF2-40B4-BE49-F238E27FC236}">
                  <a16:creationId xmlns:a16="http://schemas.microsoft.com/office/drawing/2014/main" id="{B712DACB-F6C4-1F48-9572-D86AF3E6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120"/>
              <a:ext cx="240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M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52361" name="Line 105">
              <a:extLst>
                <a:ext uri="{FF2B5EF4-FFF2-40B4-BE49-F238E27FC236}">
                  <a16:creationId xmlns:a16="http://schemas.microsoft.com/office/drawing/2014/main" id="{A11D871D-A69C-1446-8B74-7ADD6AC09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62" name="Line 106">
              <a:extLst>
                <a:ext uri="{FF2B5EF4-FFF2-40B4-BE49-F238E27FC236}">
                  <a16:creationId xmlns:a16="http://schemas.microsoft.com/office/drawing/2014/main" id="{94F6298C-E467-6244-8E0B-E3AC26B63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64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2363" name="Group 107">
              <a:extLst>
                <a:ext uri="{FF2B5EF4-FFF2-40B4-BE49-F238E27FC236}">
                  <a16:creationId xmlns:a16="http://schemas.microsoft.com/office/drawing/2014/main" id="{92AA1D5D-C108-0845-B4B4-850B27BD0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12"/>
              <a:ext cx="1728" cy="1008"/>
              <a:chOff x="672" y="2064"/>
              <a:chExt cx="1824" cy="1104"/>
            </a:xfrm>
          </p:grpSpPr>
          <p:sp>
            <p:nvSpPr>
              <p:cNvPr id="352364" name="Line 108">
                <a:extLst>
                  <a:ext uri="{FF2B5EF4-FFF2-40B4-BE49-F238E27FC236}">
                    <a16:creationId xmlns:a16="http://schemas.microsoft.com/office/drawing/2014/main" id="{979D9968-C255-E343-8B77-E6CE11B69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064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E4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65" name="Line 109">
                <a:extLst>
                  <a:ext uri="{FF2B5EF4-FFF2-40B4-BE49-F238E27FC236}">
                    <a16:creationId xmlns:a16="http://schemas.microsoft.com/office/drawing/2014/main" id="{EE788E2E-9137-374F-9089-792D8C379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0" cy="1104"/>
              </a:xfrm>
              <a:prstGeom prst="line">
                <a:avLst/>
              </a:prstGeom>
              <a:noFill/>
              <a:ln w="38100">
                <a:solidFill>
                  <a:srgbClr val="E4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2366" name="Group 110">
              <a:extLst>
                <a:ext uri="{FF2B5EF4-FFF2-40B4-BE49-F238E27FC236}">
                  <a16:creationId xmlns:a16="http://schemas.microsoft.com/office/drawing/2014/main" id="{37B6C5F8-07F1-5345-949A-2D95B2F46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248"/>
              <a:ext cx="1152" cy="1872"/>
              <a:chOff x="672" y="2064"/>
              <a:chExt cx="1824" cy="1104"/>
            </a:xfrm>
          </p:grpSpPr>
          <p:sp>
            <p:nvSpPr>
              <p:cNvPr id="352367" name="Line 111">
                <a:extLst>
                  <a:ext uri="{FF2B5EF4-FFF2-40B4-BE49-F238E27FC236}">
                    <a16:creationId xmlns:a16="http://schemas.microsoft.com/office/drawing/2014/main" id="{0E2DD87B-4D09-A24F-977C-24520CA2D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064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24922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68" name="Line 112">
                <a:extLst>
                  <a:ext uri="{FF2B5EF4-FFF2-40B4-BE49-F238E27FC236}">
                    <a16:creationId xmlns:a16="http://schemas.microsoft.com/office/drawing/2014/main" id="{F8A55CA3-A185-2443-A30F-58722E3EC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0" cy="1104"/>
              </a:xfrm>
              <a:prstGeom prst="line">
                <a:avLst/>
              </a:prstGeom>
              <a:noFill/>
              <a:ln w="38100">
                <a:solidFill>
                  <a:srgbClr val="24922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2369" name="Text Box 113">
            <a:extLst>
              <a:ext uri="{FF2B5EF4-FFF2-40B4-BE49-F238E27FC236}">
                <a16:creationId xmlns:a16="http://schemas.microsoft.com/office/drawing/2014/main" id="{06882BC3-7D1D-B748-99DF-566178697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800600"/>
            <a:ext cx="312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Practical processor-to-memory networks cannot realize all permutations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(they are </a:t>
            </a:r>
            <a:r>
              <a:rPr lang="en-US" altLang="en-US" i="1">
                <a:latin typeface="Arial" panose="020B0604020202020204" pitchFamily="34" charset="0"/>
              </a:rPr>
              <a:t>blocking</a:t>
            </a:r>
            <a:r>
              <a:rPr lang="en-US" altLang="en-US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52370" name="Text Box 114">
            <a:extLst>
              <a:ext uri="{FF2B5EF4-FFF2-40B4-BE49-F238E27FC236}">
                <a16:creationId xmlns:a16="http://schemas.microsoft.com/office/drawing/2014/main" id="{AFD3B6E6-A21B-4041-9820-48B28A52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7000"/>
            <a:ext cx="3124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Even with a permutation network, full PRAM functionality is not realized: two processors cannot access different addresses in the same memory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69" grpId="0"/>
      <p:bldP spid="3523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>
            <a:extLst>
              <a:ext uri="{FF2B5EF4-FFF2-40B4-BE49-F238E27FC236}">
                <a16:creationId xmlns:a16="http://schemas.microsoft.com/office/drawing/2014/main" id="{505675F2-C10B-1C4B-A467-B5DEA201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52" name="Footer Placeholder 4">
            <a:extLst>
              <a:ext uri="{FF2B5EF4-FFF2-40B4-BE49-F238E27FC236}">
                <a16:creationId xmlns:a16="http://schemas.microsoft.com/office/drawing/2014/main" id="{A6B16224-4DCA-5C43-A980-01B447E8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6128E836-BEC2-6449-BD04-9AD38BE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57D8AB2-D903-DB48-9A9F-F7815ADAB15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A77348B3-A02F-0C48-BA30-40928ADED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altLang="en-US" sz="2800"/>
              <a:t>Bus-Based Interconnections</a:t>
            </a:r>
          </a:p>
        </p:txBody>
      </p:sp>
      <p:sp>
        <p:nvSpPr>
          <p:cNvPr id="348164" name="Rectangle 4">
            <a:extLst>
              <a:ext uri="{FF2B5EF4-FFF2-40B4-BE49-F238E27FC236}">
                <a16:creationId xmlns:a16="http://schemas.microsoft.com/office/drawing/2014/main" id="{C404EDB6-7C41-1E41-B9A3-BC657C78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165" name="Rectangle 5">
            <a:extLst>
              <a:ext uri="{FF2B5EF4-FFF2-40B4-BE49-F238E27FC236}">
                <a16:creationId xmlns:a16="http://schemas.microsoft.com/office/drawing/2014/main" id="{EC59DD96-3D42-3D4F-B26E-D35B8E8A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48219" name="Group 59">
            <a:extLst>
              <a:ext uri="{FF2B5EF4-FFF2-40B4-BE49-F238E27FC236}">
                <a16:creationId xmlns:a16="http://schemas.microsoft.com/office/drawing/2014/main" id="{FB8E5567-FA6C-1641-B862-6A6793586AA1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219200"/>
            <a:ext cx="4724400" cy="1905000"/>
            <a:chOff x="2352" y="768"/>
            <a:chExt cx="2976" cy="1200"/>
          </a:xfrm>
        </p:grpSpPr>
        <p:sp>
          <p:nvSpPr>
            <p:cNvPr id="348171" name="Rectangle 11">
              <a:extLst>
                <a:ext uri="{FF2B5EF4-FFF2-40B4-BE49-F238E27FC236}">
                  <a16:creationId xmlns:a16="http://schemas.microsoft.com/office/drawing/2014/main" id="{02B5415B-88A4-BF4E-8AA8-D11E09FC2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768"/>
              <a:ext cx="1632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348172" name="Rectangle 12">
              <a:extLst>
                <a:ext uri="{FF2B5EF4-FFF2-40B4-BE49-F238E27FC236}">
                  <a16:creationId xmlns:a16="http://schemas.microsoft.com/office/drawing/2014/main" id="{AF94A45A-8885-7349-8C22-3946A09F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73" name="Line 13">
              <a:extLst>
                <a:ext uri="{FF2B5EF4-FFF2-40B4-BE49-F238E27FC236}">
                  <a16:creationId xmlns:a16="http://schemas.microsoft.com/office/drawing/2014/main" id="{7618E2E9-A1B8-854F-812C-A85D996A5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74" name="Rectangle 14">
              <a:extLst>
                <a:ext uri="{FF2B5EF4-FFF2-40B4-BE49-F238E27FC236}">
                  <a16:creationId xmlns:a16="http://schemas.microsoft.com/office/drawing/2014/main" id="{4ABAB120-62BB-5540-89AD-E2EFA172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75" name="Line 15">
              <a:extLst>
                <a:ext uri="{FF2B5EF4-FFF2-40B4-BE49-F238E27FC236}">
                  <a16:creationId xmlns:a16="http://schemas.microsoft.com/office/drawing/2014/main" id="{FFB2BA03-B481-A442-83B7-664D2FA8D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76" name="Rectangle 16">
              <a:extLst>
                <a:ext uri="{FF2B5EF4-FFF2-40B4-BE49-F238E27FC236}">
                  <a16:creationId xmlns:a16="http://schemas.microsoft.com/office/drawing/2014/main" id="{228E28D8-CE50-FC4F-B6C3-71D5D4825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77" name="Line 17">
              <a:extLst>
                <a:ext uri="{FF2B5EF4-FFF2-40B4-BE49-F238E27FC236}">
                  <a16:creationId xmlns:a16="http://schemas.microsoft.com/office/drawing/2014/main" id="{6EC5D2A1-837E-6143-AF16-27AB1A10F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78" name="Rectangle 18">
              <a:extLst>
                <a:ext uri="{FF2B5EF4-FFF2-40B4-BE49-F238E27FC236}">
                  <a16:creationId xmlns:a16="http://schemas.microsoft.com/office/drawing/2014/main" id="{575C6ED1-B8DD-2342-80BE-9B774DFAD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79" name="Line 19">
              <a:extLst>
                <a:ext uri="{FF2B5EF4-FFF2-40B4-BE49-F238E27FC236}">
                  <a16:creationId xmlns:a16="http://schemas.microsoft.com/office/drawing/2014/main" id="{90F0B3F2-2656-C247-A2BC-AD0EB7485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80" name="Line 20">
              <a:extLst>
                <a:ext uri="{FF2B5EF4-FFF2-40B4-BE49-F238E27FC236}">
                  <a16:creationId xmlns:a16="http://schemas.microsoft.com/office/drawing/2014/main" id="{394F2A9D-09FF-C447-8737-38EF8767B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82" name="Text Box 22">
              <a:extLst>
                <a:ext uri="{FF2B5EF4-FFF2-40B4-BE49-F238E27FC236}">
                  <a16:creationId xmlns:a16="http://schemas.microsoft.com/office/drawing/2014/main" id="{F0E5CAEA-E9B0-FA49-8F7D-74286D374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63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 .  .  .</a:t>
              </a:r>
            </a:p>
          </p:txBody>
        </p:sp>
        <p:sp>
          <p:nvSpPr>
            <p:cNvPr id="348183" name="Line 23">
              <a:extLst>
                <a:ext uri="{FF2B5EF4-FFF2-40B4-BE49-F238E27FC236}">
                  <a16:creationId xmlns:a16="http://schemas.microsoft.com/office/drawing/2014/main" id="{4D3869ED-C667-CE4A-A5E6-200558FC2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1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84" name="AutoShape 24">
              <a:extLst>
                <a:ext uri="{FF2B5EF4-FFF2-40B4-BE49-F238E27FC236}">
                  <a16:creationId xmlns:a16="http://schemas.microsoft.com/office/drawing/2014/main" id="{B8D122E7-6BB2-8B41-B95C-99F0EE000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768"/>
              <a:ext cx="576" cy="384"/>
            </a:xfrm>
            <a:prstGeom prst="flowChartMagneticDisk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I/O</a:t>
              </a:r>
            </a:p>
          </p:txBody>
        </p:sp>
        <p:sp>
          <p:nvSpPr>
            <p:cNvPr id="348185" name="Line 25">
              <a:extLst>
                <a:ext uri="{FF2B5EF4-FFF2-40B4-BE49-F238E27FC236}">
                  <a16:creationId xmlns:a16="http://schemas.microsoft.com/office/drawing/2014/main" id="{FF1D8FF9-7260-8A4B-814E-0965AB7B6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22" name="Group 62">
            <a:extLst>
              <a:ext uri="{FF2B5EF4-FFF2-40B4-BE49-F238E27FC236}">
                <a16:creationId xmlns:a16="http://schemas.microsoft.com/office/drawing/2014/main" id="{4E9DA408-7382-4544-9B36-5707AACA310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733800"/>
            <a:ext cx="4953000" cy="2133600"/>
            <a:chOff x="2256" y="2352"/>
            <a:chExt cx="3120" cy="1344"/>
          </a:xfrm>
        </p:grpSpPr>
        <p:sp>
          <p:nvSpPr>
            <p:cNvPr id="348188" name="Rectangle 28">
              <a:extLst>
                <a:ext uri="{FF2B5EF4-FFF2-40B4-BE49-F238E27FC236}">
                  <a16:creationId xmlns:a16="http://schemas.microsoft.com/office/drawing/2014/main" id="{597ED616-87F7-7D45-A22F-0B5FCF15D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52"/>
              <a:ext cx="1632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348189" name="Rectangle 29">
              <a:extLst>
                <a:ext uri="{FF2B5EF4-FFF2-40B4-BE49-F238E27FC236}">
                  <a16:creationId xmlns:a16="http://schemas.microsoft.com/office/drawing/2014/main" id="{D8B8F571-DB65-1544-92E9-51810880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90" name="Line 30">
              <a:extLst>
                <a:ext uri="{FF2B5EF4-FFF2-40B4-BE49-F238E27FC236}">
                  <a16:creationId xmlns:a16="http://schemas.microsoft.com/office/drawing/2014/main" id="{B11FCC33-DA7C-2B44-8482-9B029469A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91" name="Rectangle 31">
              <a:extLst>
                <a:ext uri="{FF2B5EF4-FFF2-40B4-BE49-F238E27FC236}">
                  <a16:creationId xmlns:a16="http://schemas.microsoft.com/office/drawing/2014/main" id="{078F91B0-C20F-744E-8981-CBDA23BCA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92" name="Line 32">
              <a:extLst>
                <a:ext uri="{FF2B5EF4-FFF2-40B4-BE49-F238E27FC236}">
                  <a16:creationId xmlns:a16="http://schemas.microsoft.com/office/drawing/2014/main" id="{F07AB3B0-866D-F343-8E8F-6518F6CC2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93" name="Rectangle 33">
              <a:extLst>
                <a:ext uri="{FF2B5EF4-FFF2-40B4-BE49-F238E27FC236}">
                  <a16:creationId xmlns:a16="http://schemas.microsoft.com/office/drawing/2014/main" id="{506D856A-5668-144D-8753-99B855F08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94" name="Line 34">
              <a:extLst>
                <a:ext uri="{FF2B5EF4-FFF2-40B4-BE49-F238E27FC236}">
                  <a16:creationId xmlns:a16="http://schemas.microsoft.com/office/drawing/2014/main" id="{22E6A009-0F1C-FE42-9052-ABCDFD07E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2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95" name="Rectangle 35">
              <a:extLst>
                <a:ext uri="{FF2B5EF4-FFF2-40B4-BE49-F238E27FC236}">
                  <a16:creationId xmlns:a16="http://schemas.microsoft.com/office/drawing/2014/main" id="{664820D4-DF41-694F-86D2-C4C2C532A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48196" name="Line 36">
              <a:extLst>
                <a:ext uri="{FF2B5EF4-FFF2-40B4-BE49-F238E27FC236}">
                  <a16:creationId xmlns:a16="http://schemas.microsoft.com/office/drawing/2014/main" id="{1E169997-1184-2847-8173-66AA9B602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97" name="Line 37">
              <a:extLst>
                <a:ext uri="{FF2B5EF4-FFF2-40B4-BE49-F238E27FC236}">
                  <a16:creationId xmlns:a16="http://schemas.microsoft.com/office/drawing/2014/main" id="{0022F097-2408-814A-90E1-72712F538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76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98" name="Text Box 38">
              <a:extLst>
                <a:ext uri="{FF2B5EF4-FFF2-40B4-BE49-F238E27FC236}">
                  <a16:creationId xmlns:a16="http://schemas.microsoft.com/office/drawing/2014/main" id="{7BF42995-6296-8C46-A007-49FC0AA1E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36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 .  .  .</a:t>
              </a:r>
            </a:p>
          </p:txBody>
        </p:sp>
        <p:sp>
          <p:nvSpPr>
            <p:cNvPr id="348199" name="Line 39">
              <a:extLst>
                <a:ext uri="{FF2B5EF4-FFF2-40B4-BE49-F238E27FC236}">
                  <a16:creationId xmlns:a16="http://schemas.microsoft.com/office/drawing/2014/main" id="{8DAAC31B-4FD2-8749-9E62-957984ED4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0" name="AutoShape 40">
              <a:extLst>
                <a:ext uri="{FF2B5EF4-FFF2-40B4-BE49-F238E27FC236}">
                  <a16:creationId xmlns:a16="http://schemas.microsoft.com/office/drawing/2014/main" id="{F9699B9C-06D7-5748-AFFD-744D69ED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352"/>
              <a:ext cx="576" cy="384"/>
            </a:xfrm>
            <a:prstGeom prst="flowChartMagneticDisk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I/O</a:t>
              </a:r>
            </a:p>
          </p:txBody>
        </p:sp>
        <p:sp>
          <p:nvSpPr>
            <p:cNvPr id="348201" name="Line 41">
              <a:extLst>
                <a:ext uri="{FF2B5EF4-FFF2-40B4-BE49-F238E27FC236}">
                  <a16:creationId xmlns:a16="http://schemas.microsoft.com/office/drawing/2014/main" id="{CF28EF1B-F209-804A-B2B6-A628DC610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2" name="Line 42">
              <a:extLst>
                <a:ext uri="{FF2B5EF4-FFF2-40B4-BE49-F238E27FC236}">
                  <a16:creationId xmlns:a16="http://schemas.microsoft.com/office/drawing/2014/main" id="{434B41BC-E531-F946-B0F3-4978A5E44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072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3" name="Line 43">
              <a:extLst>
                <a:ext uri="{FF2B5EF4-FFF2-40B4-BE49-F238E27FC236}">
                  <a16:creationId xmlns:a16="http://schemas.microsoft.com/office/drawing/2014/main" id="{670A860F-F9A7-7F45-BA45-3BD609A9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880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4" name="Line 44">
              <a:extLst>
                <a:ext uri="{FF2B5EF4-FFF2-40B4-BE49-F238E27FC236}">
                  <a16:creationId xmlns:a16="http://schemas.microsoft.com/office/drawing/2014/main" id="{CEB18DC4-9EDD-D64D-8BD6-FABFF1ABF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5" name="Line 45">
              <a:extLst>
                <a:ext uri="{FF2B5EF4-FFF2-40B4-BE49-F238E27FC236}">
                  <a16:creationId xmlns:a16="http://schemas.microsoft.com/office/drawing/2014/main" id="{AD81589F-5A2C-6440-944F-8FE666334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6" name="Line 46">
              <a:extLst>
                <a:ext uri="{FF2B5EF4-FFF2-40B4-BE49-F238E27FC236}">
                  <a16:creationId xmlns:a16="http://schemas.microsoft.com/office/drawing/2014/main" id="{B405C696-5C57-AF44-81CD-E2B18B527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7" name="Line 47">
              <a:extLst>
                <a:ext uri="{FF2B5EF4-FFF2-40B4-BE49-F238E27FC236}">
                  <a16:creationId xmlns:a16="http://schemas.microsoft.com/office/drawing/2014/main" id="{DD07BB97-C5B0-FC41-BD94-FB403C7CC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1" name="Line 51">
              <a:extLst>
                <a:ext uri="{FF2B5EF4-FFF2-40B4-BE49-F238E27FC236}">
                  <a16:creationId xmlns:a16="http://schemas.microsoft.com/office/drawing/2014/main" id="{DF88F87E-75E4-2345-AB34-C8573EC26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2" name="Line 52">
              <a:extLst>
                <a:ext uri="{FF2B5EF4-FFF2-40B4-BE49-F238E27FC236}">
                  <a16:creationId xmlns:a16="http://schemas.microsoft.com/office/drawing/2014/main" id="{666F12FF-A870-CC4A-9A5A-49369C276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3" name="Line 53">
              <a:extLst>
                <a:ext uri="{FF2B5EF4-FFF2-40B4-BE49-F238E27FC236}">
                  <a16:creationId xmlns:a16="http://schemas.microsoft.com/office/drawing/2014/main" id="{F8C6235C-E479-9D4E-B2E6-9F272CAB1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4" name="Line 54">
              <a:extLst>
                <a:ext uri="{FF2B5EF4-FFF2-40B4-BE49-F238E27FC236}">
                  <a16:creationId xmlns:a16="http://schemas.microsoft.com/office/drawing/2014/main" id="{E264EFD8-2F99-AF4A-A247-D174AB670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5" name="Line 55">
              <a:extLst>
                <a:ext uri="{FF2B5EF4-FFF2-40B4-BE49-F238E27FC236}">
                  <a16:creationId xmlns:a16="http://schemas.microsoft.com/office/drawing/2014/main" id="{F605318C-490A-2348-9726-C4C83C3AA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6" name="Line 56">
              <a:extLst>
                <a:ext uri="{FF2B5EF4-FFF2-40B4-BE49-F238E27FC236}">
                  <a16:creationId xmlns:a16="http://schemas.microsoft.com/office/drawing/2014/main" id="{9AEE5760-3909-3846-BD35-0FF58737A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0" name="Line 60">
              <a:extLst>
                <a:ext uri="{FF2B5EF4-FFF2-40B4-BE49-F238E27FC236}">
                  <a16:creationId xmlns:a16="http://schemas.microsoft.com/office/drawing/2014/main" id="{163D635C-67BB-E64D-9940-2E51B8626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1" name="Line 61">
              <a:extLst>
                <a:ext uri="{FF2B5EF4-FFF2-40B4-BE49-F238E27FC236}">
                  <a16:creationId xmlns:a16="http://schemas.microsoft.com/office/drawing/2014/main" id="{94648333-D27F-4D46-8750-9DE7ADB15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3" name="Text Box 63">
            <a:extLst>
              <a:ext uri="{FF2B5EF4-FFF2-40B4-BE49-F238E27FC236}">
                <a16:creationId xmlns:a16="http://schemas.microsoft.com/office/drawing/2014/main" id="{A5866C7D-E294-F54D-ACBA-A1142CA7C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29781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Single-bus system:</a:t>
            </a:r>
          </a:p>
          <a:p>
            <a:r>
              <a:rPr lang="en-US" altLang="en-US">
                <a:latin typeface="Arial" panose="020B0604020202020204" pitchFamily="34" charset="0"/>
              </a:rPr>
              <a:t>Bandwidth bottleneck</a:t>
            </a:r>
          </a:p>
          <a:p>
            <a:r>
              <a:rPr lang="en-US" altLang="en-US">
                <a:latin typeface="Arial" panose="020B0604020202020204" pitchFamily="34" charset="0"/>
              </a:rPr>
              <a:t>Bus loading limit</a:t>
            </a:r>
          </a:p>
          <a:p>
            <a:r>
              <a:rPr lang="en-US" altLang="en-US">
                <a:latin typeface="Arial" panose="020B0604020202020204" pitchFamily="34" charset="0"/>
              </a:rPr>
              <a:t>Scalability: very poor</a:t>
            </a:r>
          </a:p>
          <a:p>
            <a:r>
              <a:rPr lang="en-US" altLang="en-US">
                <a:latin typeface="Arial" panose="020B0604020202020204" pitchFamily="34" charset="0"/>
              </a:rPr>
              <a:t>Single failure point</a:t>
            </a:r>
          </a:p>
          <a:p>
            <a:r>
              <a:rPr lang="en-US" altLang="en-US">
                <a:latin typeface="Arial" panose="020B0604020202020204" pitchFamily="34" charset="0"/>
              </a:rPr>
              <a:t>Conceptually simple</a:t>
            </a:r>
          </a:p>
          <a:p>
            <a:r>
              <a:rPr lang="en-US" altLang="en-US">
                <a:latin typeface="Arial" panose="020B0604020202020204" pitchFamily="34" charset="0"/>
              </a:rPr>
              <a:t>Forced serialization</a:t>
            </a:r>
          </a:p>
        </p:txBody>
      </p:sp>
      <p:sp>
        <p:nvSpPr>
          <p:cNvPr id="348224" name="Text Box 64">
            <a:extLst>
              <a:ext uri="{FF2B5EF4-FFF2-40B4-BE49-F238E27FC236}">
                <a16:creationId xmlns:a16="http://schemas.microsoft.com/office/drawing/2014/main" id="{800EAFAD-6BC7-294C-8B9D-12D0634F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32146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Multiple-bus system:</a:t>
            </a:r>
          </a:p>
          <a:p>
            <a:r>
              <a:rPr lang="en-US" altLang="en-US">
                <a:latin typeface="Arial" panose="020B0604020202020204" pitchFamily="34" charset="0"/>
              </a:rPr>
              <a:t>Bandwidth improved</a:t>
            </a:r>
          </a:p>
          <a:p>
            <a:r>
              <a:rPr lang="en-US" altLang="en-US">
                <a:latin typeface="Arial" panose="020B0604020202020204" pitchFamily="34" charset="0"/>
              </a:rPr>
              <a:t>Bus loading limit</a:t>
            </a:r>
          </a:p>
          <a:p>
            <a:r>
              <a:rPr lang="en-US" altLang="en-US">
                <a:latin typeface="Arial" panose="020B0604020202020204" pitchFamily="34" charset="0"/>
              </a:rPr>
              <a:t>Scalability: poor</a:t>
            </a:r>
          </a:p>
          <a:p>
            <a:r>
              <a:rPr lang="en-US" altLang="en-US">
                <a:latin typeface="Arial" panose="020B0604020202020204" pitchFamily="34" charset="0"/>
              </a:rPr>
              <a:t>More robust</a:t>
            </a:r>
          </a:p>
          <a:p>
            <a:r>
              <a:rPr lang="en-US" altLang="en-US">
                <a:latin typeface="Arial" panose="020B0604020202020204" pitchFamily="34" charset="0"/>
              </a:rPr>
              <a:t>More complex scheduling</a:t>
            </a:r>
          </a:p>
          <a:p>
            <a:r>
              <a:rPr lang="en-US" altLang="en-US">
                <a:latin typeface="Arial" panose="020B0604020202020204" pitchFamily="34" charset="0"/>
              </a:rPr>
              <a:t>Simple serialization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12D2FD8C-F2A9-C249-AB29-00D5E8B2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FBB62C80-5F55-0F45-9D41-7F32DEE6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0B1DB6F-683C-9F4D-82C4-1AEFE308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8267153-3F80-F942-A1A3-D1B2A4395B0E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58D9A900-D59D-6344-9D1D-231D41AFE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 sz="2800"/>
              <a:t>Back-of-the-Envelope Bus Bandwidth Calculation</a:t>
            </a:r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F28F398E-4A15-C843-AB69-D959AE41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0212" name="Rectangle 4">
            <a:extLst>
              <a:ext uri="{FF2B5EF4-FFF2-40B4-BE49-F238E27FC236}">
                <a16:creationId xmlns:a16="http://schemas.microsoft.com/office/drawing/2014/main" id="{142E3B6A-6068-0044-BA6D-BB42C29C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0213" name="Group 5">
            <a:extLst>
              <a:ext uri="{FF2B5EF4-FFF2-40B4-BE49-F238E27FC236}">
                <a16:creationId xmlns:a16="http://schemas.microsoft.com/office/drawing/2014/main" id="{89322787-2E1C-A34F-8051-119BF8FBA25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219200"/>
            <a:ext cx="4724400" cy="1905000"/>
            <a:chOff x="2352" y="768"/>
            <a:chExt cx="2976" cy="1200"/>
          </a:xfrm>
        </p:grpSpPr>
        <p:sp>
          <p:nvSpPr>
            <p:cNvPr id="350214" name="Rectangle 6">
              <a:extLst>
                <a:ext uri="{FF2B5EF4-FFF2-40B4-BE49-F238E27FC236}">
                  <a16:creationId xmlns:a16="http://schemas.microsoft.com/office/drawing/2014/main" id="{91731D48-58DF-984B-BD64-6DB07A6C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768"/>
              <a:ext cx="1632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350215" name="Rectangle 7">
              <a:extLst>
                <a:ext uri="{FF2B5EF4-FFF2-40B4-BE49-F238E27FC236}">
                  <a16:creationId xmlns:a16="http://schemas.microsoft.com/office/drawing/2014/main" id="{CD941DA3-C7B5-754D-9449-EADCE8BD2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16" name="Line 8">
              <a:extLst>
                <a:ext uri="{FF2B5EF4-FFF2-40B4-BE49-F238E27FC236}">
                  <a16:creationId xmlns:a16="http://schemas.microsoft.com/office/drawing/2014/main" id="{37EAEFF8-67BE-E043-AAF6-3D5364D1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17" name="Rectangle 9">
              <a:extLst>
                <a:ext uri="{FF2B5EF4-FFF2-40B4-BE49-F238E27FC236}">
                  <a16:creationId xmlns:a16="http://schemas.microsoft.com/office/drawing/2014/main" id="{C894A993-783A-CA48-A841-C9D74CB1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18" name="Line 10">
              <a:extLst>
                <a:ext uri="{FF2B5EF4-FFF2-40B4-BE49-F238E27FC236}">
                  <a16:creationId xmlns:a16="http://schemas.microsoft.com/office/drawing/2014/main" id="{FF058837-6337-834A-94DE-01B2A9F30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19" name="Rectangle 11">
              <a:extLst>
                <a:ext uri="{FF2B5EF4-FFF2-40B4-BE49-F238E27FC236}">
                  <a16:creationId xmlns:a16="http://schemas.microsoft.com/office/drawing/2014/main" id="{19EE7952-5141-C04B-81C6-03852048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20" name="Line 12">
              <a:extLst>
                <a:ext uri="{FF2B5EF4-FFF2-40B4-BE49-F238E27FC236}">
                  <a16:creationId xmlns:a16="http://schemas.microsoft.com/office/drawing/2014/main" id="{1FC1AE02-29B3-1A4E-8C5C-2414A5DC5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21" name="Rectangle 13">
              <a:extLst>
                <a:ext uri="{FF2B5EF4-FFF2-40B4-BE49-F238E27FC236}">
                  <a16:creationId xmlns:a16="http://schemas.microsoft.com/office/drawing/2014/main" id="{03A6D073-A818-6A48-B7AB-80D09FAF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584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22" name="Line 14">
              <a:extLst>
                <a:ext uri="{FF2B5EF4-FFF2-40B4-BE49-F238E27FC236}">
                  <a16:creationId xmlns:a16="http://schemas.microsoft.com/office/drawing/2014/main" id="{1570BEEA-521F-4B49-8E93-ED83FAE5B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23" name="Line 15">
              <a:extLst>
                <a:ext uri="{FF2B5EF4-FFF2-40B4-BE49-F238E27FC236}">
                  <a16:creationId xmlns:a16="http://schemas.microsoft.com/office/drawing/2014/main" id="{87C47E08-DB17-1140-95A4-11E3FFBDF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24" name="Text Box 16">
              <a:extLst>
                <a:ext uri="{FF2B5EF4-FFF2-40B4-BE49-F238E27FC236}">
                  <a16:creationId xmlns:a16="http://schemas.microsoft.com/office/drawing/2014/main" id="{344C57C0-6311-A249-9A6F-A0CEAADE8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63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 .  .  .</a:t>
              </a:r>
            </a:p>
          </p:txBody>
        </p:sp>
        <p:sp>
          <p:nvSpPr>
            <p:cNvPr id="350225" name="Line 17">
              <a:extLst>
                <a:ext uri="{FF2B5EF4-FFF2-40B4-BE49-F238E27FC236}">
                  <a16:creationId xmlns:a16="http://schemas.microsoft.com/office/drawing/2014/main" id="{5296EB3A-FFA5-7A43-BBA6-7019A4930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1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26" name="AutoShape 18">
              <a:extLst>
                <a:ext uri="{FF2B5EF4-FFF2-40B4-BE49-F238E27FC236}">
                  <a16:creationId xmlns:a16="http://schemas.microsoft.com/office/drawing/2014/main" id="{493CB35D-0519-574F-B714-9145DC01B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768"/>
              <a:ext cx="576" cy="384"/>
            </a:xfrm>
            <a:prstGeom prst="flowChartMagneticDisk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I/O</a:t>
              </a:r>
            </a:p>
          </p:txBody>
        </p:sp>
        <p:sp>
          <p:nvSpPr>
            <p:cNvPr id="350227" name="Line 19">
              <a:extLst>
                <a:ext uri="{FF2B5EF4-FFF2-40B4-BE49-F238E27FC236}">
                  <a16:creationId xmlns:a16="http://schemas.microsoft.com/office/drawing/2014/main" id="{C1B8EE38-73F4-6246-904D-9EFDC593F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1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0257" name="Text Box 49">
            <a:extLst>
              <a:ext uri="{FF2B5EF4-FFF2-40B4-BE49-F238E27FC236}">
                <a16:creationId xmlns:a16="http://schemas.microsoft.com/office/drawing/2014/main" id="{8F1939A3-3956-3E4F-B2BC-87A89F68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3503613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Single-bus system:</a:t>
            </a:r>
          </a:p>
          <a:p>
            <a:r>
              <a:rPr lang="en-US" altLang="en-US">
                <a:latin typeface="Arial" panose="020B0604020202020204" pitchFamily="34" charset="0"/>
              </a:rPr>
              <a:t>Bus frequency: 0.5 GHz</a:t>
            </a:r>
          </a:p>
          <a:p>
            <a:r>
              <a:rPr lang="en-US" altLang="en-US">
                <a:latin typeface="Arial" panose="020B0604020202020204" pitchFamily="34" charset="0"/>
              </a:rPr>
              <a:t>Data width: 256 b (32 B)</a:t>
            </a:r>
          </a:p>
          <a:p>
            <a:r>
              <a:rPr lang="en-US" altLang="en-US">
                <a:latin typeface="Arial" panose="020B0604020202020204" pitchFamily="34" charset="0"/>
              </a:rPr>
              <a:t>Mem. Access: 2 bus cycles</a:t>
            </a:r>
          </a:p>
          <a:p>
            <a:r>
              <a:rPr lang="en-US" altLang="en-US">
                <a:latin typeface="Arial" panose="020B0604020202020204" pitchFamily="34" charset="0"/>
              </a:rPr>
              <a:t>(0.5G)/2 </a:t>
            </a:r>
            <a:r>
              <a:rPr lang="en-US" altLang="en-US" b="1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 32 = 8 GB/s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Bus cycle = 2 ns</a:t>
            </a:r>
          </a:p>
          <a:p>
            <a:r>
              <a:rPr lang="en-US" altLang="en-US">
                <a:latin typeface="Arial" panose="020B0604020202020204" pitchFamily="34" charset="0"/>
              </a:rPr>
              <a:t>Memory cycle = 100 ns</a:t>
            </a:r>
          </a:p>
          <a:p>
            <a:r>
              <a:rPr lang="en-US" altLang="en-US">
                <a:latin typeface="Arial" panose="020B0604020202020204" pitchFamily="34" charset="0"/>
              </a:rPr>
              <a:t>1 mem. cycle = 50 bus cycles</a:t>
            </a:r>
          </a:p>
        </p:txBody>
      </p:sp>
      <p:sp>
        <p:nvSpPr>
          <p:cNvPr id="350258" name="Text Box 50">
            <a:extLst>
              <a:ext uri="{FF2B5EF4-FFF2-40B4-BE49-F238E27FC236}">
                <a16:creationId xmlns:a16="http://schemas.microsoft.com/office/drawing/2014/main" id="{4F3BFA4F-74F5-AB42-AB45-FCB6A05B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3276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Multiple-bus system:</a:t>
            </a:r>
          </a:p>
          <a:p>
            <a:r>
              <a:rPr lang="en-US" altLang="en-US">
                <a:latin typeface="Arial" panose="020B0604020202020204" pitchFamily="34" charset="0"/>
              </a:rPr>
              <a:t>Peak bandwidth multiplied by the number of buses</a:t>
            </a:r>
          </a:p>
          <a:p>
            <a:r>
              <a:rPr lang="en-US" altLang="en-US">
                <a:latin typeface="Arial" panose="020B0604020202020204" pitchFamily="34" charset="0"/>
              </a:rPr>
              <a:t>(actual bandwidth is likely to be much less)</a:t>
            </a:r>
          </a:p>
        </p:txBody>
      </p:sp>
      <p:grpSp>
        <p:nvGrpSpPr>
          <p:cNvPr id="350271" name="Group 63">
            <a:extLst>
              <a:ext uri="{FF2B5EF4-FFF2-40B4-BE49-F238E27FC236}">
                <a16:creationId xmlns:a16="http://schemas.microsoft.com/office/drawing/2014/main" id="{9A2C5112-664B-0B43-AF1B-470C16CECE1A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733800"/>
            <a:ext cx="4953000" cy="2133600"/>
            <a:chOff x="2352" y="2352"/>
            <a:chExt cx="3120" cy="1344"/>
          </a:xfrm>
        </p:grpSpPr>
        <p:sp>
          <p:nvSpPr>
            <p:cNvPr id="350229" name="Rectangle 21">
              <a:extLst>
                <a:ext uri="{FF2B5EF4-FFF2-40B4-BE49-F238E27FC236}">
                  <a16:creationId xmlns:a16="http://schemas.microsoft.com/office/drawing/2014/main" id="{E37FFC90-9062-114B-8120-DD6A5D2DB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3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Mem</a:t>
              </a:r>
            </a:p>
          </p:txBody>
        </p:sp>
        <p:sp>
          <p:nvSpPr>
            <p:cNvPr id="350230" name="Rectangle 22">
              <a:extLst>
                <a:ext uri="{FF2B5EF4-FFF2-40B4-BE49-F238E27FC236}">
                  <a16:creationId xmlns:a16="http://schemas.microsoft.com/office/drawing/2014/main" id="{4795ACDA-39BB-3643-A578-3ADC98004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31" name="Line 23">
              <a:extLst>
                <a:ext uri="{FF2B5EF4-FFF2-40B4-BE49-F238E27FC236}">
                  <a16:creationId xmlns:a16="http://schemas.microsoft.com/office/drawing/2014/main" id="{B8183E7B-EEA2-2D48-97D3-039B3CC55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32" name="Rectangle 24">
              <a:extLst>
                <a:ext uri="{FF2B5EF4-FFF2-40B4-BE49-F238E27FC236}">
                  <a16:creationId xmlns:a16="http://schemas.microsoft.com/office/drawing/2014/main" id="{50982CBD-8BC5-8F4A-89FD-95ADEC67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33" name="Line 25">
              <a:extLst>
                <a:ext uri="{FF2B5EF4-FFF2-40B4-BE49-F238E27FC236}">
                  <a16:creationId xmlns:a16="http://schemas.microsoft.com/office/drawing/2014/main" id="{280F5205-2379-0A4F-BFE8-715E55245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34" name="Rectangle 26">
              <a:extLst>
                <a:ext uri="{FF2B5EF4-FFF2-40B4-BE49-F238E27FC236}">
                  <a16:creationId xmlns:a16="http://schemas.microsoft.com/office/drawing/2014/main" id="{BF73916D-0FF3-BF4C-84AC-909798FB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35" name="Line 27">
              <a:extLst>
                <a:ext uri="{FF2B5EF4-FFF2-40B4-BE49-F238E27FC236}">
                  <a16:creationId xmlns:a16="http://schemas.microsoft.com/office/drawing/2014/main" id="{2A5A7584-699E-7145-99A8-561E14C49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36" name="Rectangle 28">
              <a:extLst>
                <a:ext uri="{FF2B5EF4-FFF2-40B4-BE49-F238E27FC236}">
                  <a16:creationId xmlns:a16="http://schemas.microsoft.com/office/drawing/2014/main" id="{6AC0712C-6233-9D47-AD45-D6D6ED36E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31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Proc</a:t>
              </a:r>
            </a:p>
          </p:txBody>
        </p:sp>
        <p:sp>
          <p:nvSpPr>
            <p:cNvPr id="350237" name="Line 29">
              <a:extLst>
                <a:ext uri="{FF2B5EF4-FFF2-40B4-BE49-F238E27FC236}">
                  <a16:creationId xmlns:a16="http://schemas.microsoft.com/office/drawing/2014/main" id="{74C875B5-C23A-9A44-A808-49435D78A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4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38" name="Line 30">
              <a:extLst>
                <a:ext uri="{FF2B5EF4-FFF2-40B4-BE49-F238E27FC236}">
                  <a16:creationId xmlns:a16="http://schemas.microsoft.com/office/drawing/2014/main" id="{1031DFBD-F046-D642-BA88-C4E916292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976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39" name="Text Box 31">
              <a:extLst>
                <a:ext uri="{FF2B5EF4-FFF2-40B4-BE49-F238E27FC236}">
                  <a16:creationId xmlns:a16="http://schemas.microsoft.com/office/drawing/2014/main" id="{7119AB39-4B9D-EA4F-B9AD-94A7348B7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360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 .  .  .</a:t>
              </a:r>
            </a:p>
          </p:txBody>
        </p:sp>
        <p:sp>
          <p:nvSpPr>
            <p:cNvPr id="350240" name="Line 32">
              <a:extLst>
                <a:ext uri="{FF2B5EF4-FFF2-40B4-BE49-F238E27FC236}">
                  <a16:creationId xmlns:a16="http://schemas.microsoft.com/office/drawing/2014/main" id="{5DB3520B-FAE1-2346-96A0-384D4A00E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1" name="AutoShape 33">
              <a:extLst>
                <a:ext uri="{FF2B5EF4-FFF2-40B4-BE49-F238E27FC236}">
                  <a16:creationId xmlns:a16="http://schemas.microsoft.com/office/drawing/2014/main" id="{A4223EDD-41EE-7B49-A3A2-36D26F45E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52"/>
              <a:ext cx="576" cy="384"/>
            </a:xfrm>
            <a:prstGeom prst="flowChartMagneticDisk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I/O</a:t>
              </a:r>
            </a:p>
          </p:txBody>
        </p:sp>
        <p:sp>
          <p:nvSpPr>
            <p:cNvPr id="350242" name="Line 34">
              <a:extLst>
                <a:ext uri="{FF2B5EF4-FFF2-40B4-BE49-F238E27FC236}">
                  <a16:creationId xmlns:a16="http://schemas.microsoft.com/office/drawing/2014/main" id="{2652B61A-D531-624F-BF25-865A67DBD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3" name="Line 35">
              <a:extLst>
                <a:ext uri="{FF2B5EF4-FFF2-40B4-BE49-F238E27FC236}">
                  <a16:creationId xmlns:a16="http://schemas.microsoft.com/office/drawing/2014/main" id="{CE80A2C7-CDC1-084E-B799-0802A6C87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72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4" name="Line 36">
              <a:extLst>
                <a:ext uri="{FF2B5EF4-FFF2-40B4-BE49-F238E27FC236}">
                  <a16:creationId xmlns:a16="http://schemas.microsoft.com/office/drawing/2014/main" id="{360915B0-DD17-6F43-B438-DF3168538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880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5" name="Line 37">
              <a:extLst>
                <a:ext uri="{FF2B5EF4-FFF2-40B4-BE49-F238E27FC236}">
                  <a16:creationId xmlns:a16="http://schemas.microsoft.com/office/drawing/2014/main" id="{C916360E-15D4-2942-B653-D6BB1D217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6" name="Line 38">
              <a:extLst>
                <a:ext uri="{FF2B5EF4-FFF2-40B4-BE49-F238E27FC236}">
                  <a16:creationId xmlns:a16="http://schemas.microsoft.com/office/drawing/2014/main" id="{0B0F5A9F-0EBF-6148-8458-E17DFACF5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7" name="Line 39">
              <a:extLst>
                <a:ext uri="{FF2B5EF4-FFF2-40B4-BE49-F238E27FC236}">
                  <a16:creationId xmlns:a16="http://schemas.microsoft.com/office/drawing/2014/main" id="{416A5744-B9F4-CD4D-9B28-9D542CF3E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8" name="Line 40">
              <a:extLst>
                <a:ext uri="{FF2B5EF4-FFF2-40B4-BE49-F238E27FC236}">
                  <a16:creationId xmlns:a16="http://schemas.microsoft.com/office/drawing/2014/main" id="{3E92F9CF-FBB0-4B42-B082-EB9D3D3FC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49" name="Line 41">
              <a:extLst>
                <a:ext uri="{FF2B5EF4-FFF2-40B4-BE49-F238E27FC236}">
                  <a16:creationId xmlns:a16="http://schemas.microsoft.com/office/drawing/2014/main" id="{444F01C6-F0FD-F746-847E-BEE157933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0" name="Line 42">
              <a:extLst>
                <a:ext uri="{FF2B5EF4-FFF2-40B4-BE49-F238E27FC236}">
                  <a16:creationId xmlns:a16="http://schemas.microsoft.com/office/drawing/2014/main" id="{3846BE85-9AE2-194C-84C1-4FE9D5CBB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1" name="Line 43">
              <a:extLst>
                <a:ext uri="{FF2B5EF4-FFF2-40B4-BE49-F238E27FC236}">
                  <a16:creationId xmlns:a16="http://schemas.microsoft.com/office/drawing/2014/main" id="{A957A567-C6BC-9445-84C6-9497A2FD7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2" name="Line 44">
              <a:extLst>
                <a:ext uri="{FF2B5EF4-FFF2-40B4-BE49-F238E27FC236}">
                  <a16:creationId xmlns:a16="http://schemas.microsoft.com/office/drawing/2014/main" id="{08457B7D-196E-6342-965D-05486A784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3" name="Line 45">
              <a:extLst>
                <a:ext uri="{FF2B5EF4-FFF2-40B4-BE49-F238E27FC236}">
                  <a16:creationId xmlns:a16="http://schemas.microsoft.com/office/drawing/2014/main" id="{86F134EF-14F8-5D45-A7E3-FCF4CB382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4" name="Line 46">
              <a:extLst>
                <a:ext uri="{FF2B5EF4-FFF2-40B4-BE49-F238E27FC236}">
                  <a16:creationId xmlns:a16="http://schemas.microsoft.com/office/drawing/2014/main" id="{B454A652-3476-EB44-B9F2-DC2AB7E42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5" name="Line 47">
              <a:extLst>
                <a:ext uri="{FF2B5EF4-FFF2-40B4-BE49-F238E27FC236}">
                  <a16:creationId xmlns:a16="http://schemas.microsoft.com/office/drawing/2014/main" id="{A8857A43-6737-5641-AACA-8C12C579A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6" name="Line 48">
              <a:extLst>
                <a:ext uri="{FF2B5EF4-FFF2-40B4-BE49-F238E27FC236}">
                  <a16:creationId xmlns:a16="http://schemas.microsoft.com/office/drawing/2014/main" id="{DF98B240-BF9A-ED4C-8C94-FEB859C20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59" name="Rectangle 51">
              <a:extLst>
                <a:ext uri="{FF2B5EF4-FFF2-40B4-BE49-F238E27FC236}">
                  <a16:creationId xmlns:a16="http://schemas.microsoft.com/office/drawing/2014/main" id="{2A5F4870-E97B-B045-836E-33ABAE76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3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Mem</a:t>
              </a:r>
            </a:p>
          </p:txBody>
        </p:sp>
        <p:sp>
          <p:nvSpPr>
            <p:cNvPr id="350260" name="Line 52">
              <a:extLst>
                <a:ext uri="{FF2B5EF4-FFF2-40B4-BE49-F238E27FC236}">
                  <a16:creationId xmlns:a16="http://schemas.microsoft.com/office/drawing/2014/main" id="{24E1AC11-C6D4-B14C-917D-4C5AA6D7D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61" name="Line 53">
              <a:extLst>
                <a:ext uri="{FF2B5EF4-FFF2-40B4-BE49-F238E27FC236}">
                  <a16:creationId xmlns:a16="http://schemas.microsoft.com/office/drawing/2014/main" id="{764E2C5F-70C7-9A46-AEA8-026247ABD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62" name="Line 54">
              <a:extLst>
                <a:ext uri="{FF2B5EF4-FFF2-40B4-BE49-F238E27FC236}">
                  <a16:creationId xmlns:a16="http://schemas.microsoft.com/office/drawing/2014/main" id="{9257BD71-5FF1-6045-B46D-182625488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63" name="Rectangle 55">
              <a:extLst>
                <a:ext uri="{FF2B5EF4-FFF2-40B4-BE49-F238E27FC236}">
                  <a16:creationId xmlns:a16="http://schemas.microsoft.com/office/drawing/2014/main" id="{19B6A669-DF15-F544-9ECD-822DBFE77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Mem</a:t>
              </a:r>
            </a:p>
          </p:txBody>
        </p:sp>
        <p:sp>
          <p:nvSpPr>
            <p:cNvPr id="350264" name="Line 56">
              <a:extLst>
                <a:ext uri="{FF2B5EF4-FFF2-40B4-BE49-F238E27FC236}">
                  <a16:creationId xmlns:a16="http://schemas.microsoft.com/office/drawing/2014/main" id="{F6183018-D585-434F-9929-5C9134B82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65" name="Line 57">
              <a:extLst>
                <a:ext uri="{FF2B5EF4-FFF2-40B4-BE49-F238E27FC236}">
                  <a16:creationId xmlns:a16="http://schemas.microsoft.com/office/drawing/2014/main" id="{E4C154D8-9F75-834D-B0C5-8F3B61C92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66" name="Line 58">
              <a:extLst>
                <a:ext uri="{FF2B5EF4-FFF2-40B4-BE49-F238E27FC236}">
                  <a16:creationId xmlns:a16="http://schemas.microsoft.com/office/drawing/2014/main" id="{E43FF036-BDB0-7048-B2FF-73360BF55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67" name="Rectangle 59">
              <a:extLst>
                <a:ext uri="{FF2B5EF4-FFF2-40B4-BE49-F238E27FC236}">
                  <a16:creationId xmlns:a16="http://schemas.microsoft.com/office/drawing/2014/main" id="{0B0DEAAF-BD7F-E540-BA6E-B8F4A1AB3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Mem</a:t>
              </a:r>
            </a:p>
          </p:txBody>
        </p:sp>
        <p:sp>
          <p:nvSpPr>
            <p:cNvPr id="350268" name="Line 60">
              <a:extLst>
                <a:ext uri="{FF2B5EF4-FFF2-40B4-BE49-F238E27FC236}">
                  <a16:creationId xmlns:a16="http://schemas.microsoft.com/office/drawing/2014/main" id="{E8187A95-DB4E-8B49-8788-BBB57953E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69" name="Line 61">
              <a:extLst>
                <a:ext uri="{FF2B5EF4-FFF2-40B4-BE49-F238E27FC236}">
                  <a16:creationId xmlns:a16="http://schemas.microsoft.com/office/drawing/2014/main" id="{9A9E8F4E-1BA1-714B-BCB3-09456D66F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70" name="Line 62">
              <a:extLst>
                <a:ext uri="{FF2B5EF4-FFF2-40B4-BE49-F238E27FC236}">
                  <a16:creationId xmlns:a16="http://schemas.microsoft.com/office/drawing/2014/main" id="{30C5F4FE-497A-974F-8A0A-D15D20367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0FA9EE-0FD0-5D4B-A2F4-84E2E9A6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ED7D07-9D7D-4643-ACF4-347B47D3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478148-970C-B34B-ACD9-E911AEA0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909A60F-713B-AB4A-AF41-BA5959E08BC6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B25EEA12-84F9-8840-A213-58EA6789E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/>
          <a:lstStyle/>
          <a:p>
            <a:r>
              <a:rPr lang="en-US" altLang="en-US" sz="2800"/>
              <a:t>Hierarchical Bus Interconnection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0869DCF1-9FE8-894D-BCE6-6934D0A0A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7620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4.9	    Example of a hierarchical interconnection architecture. </a:t>
            </a:r>
          </a:p>
        </p:txBody>
      </p:sp>
      <p:sp>
        <p:nvSpPr>
          <p:cNvPr id="339972" name="Rectangle 4">
            <a:extLst>
              <a:ext uri="{FF2B5EF4-FFF2-40B4-BE49-F238E27FC236}">
                <a16:creationId xmlns:a16="http://schemas.microsoft.com/office/drawing/2014/main" id="{C82067BE-CBF1-4247-A875-131E7361F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9973" name="Rectangle 5">
            <a:extLst>
              <a:ext uri="{FF2B5EF4-FFF2-40B4-BE49-F238E27FC236}">
                <a16:creationId xmlns:a16="http://schemas.microsoft.com/office/drawing/2014/main" id="{FE65B116-5BA1-0D43-9C5D-DB20ECF7C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9974" name="Object 6">
            <a:extLst>
              <a:ext uri="{FF2B5EF4-FFF2-40B4-BE49-F238E27FC236}">
                <a16:creationId xmlns:a16="http://schemas.microsoft.com/office/drawing/2014/main" id="{7BB66925-BF66-0B42-B89C-977F04BAD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143000"/>
          <a:ext cx="83058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7" r:id="rId3" imgW="4394200" imgH="2133600" progId="MSDraw.Drawing.8.2">
                  <p:embed/>
                </p:oleObj>
              </mc:Choice>
              <mc:Fallback>
                <p:oleObj r:id="rId3" imgW="4394200" imgH="21336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305800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76" name="Text Box 8">
            <a:extLst>
              <a:ext uri="{FF2B5EF4-FFF2-40B4-BE49-F238E27FC236}">
                <a16:creationId xmlns:a16="http://schemas.microsoft.com/office/drawing/2014/main" id="{7DA4D675-2D9C-6F42-ABE0-22AD0090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953000"/>
            <a:ext cx="279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Heterogeneous system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A4E0528-6E50-E34F-92B7-90EB77B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8B3876D-21D3-6148-80A6-00E1DF29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D2C566-3B73-2445-8FF1-747910FE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16C4D3F-6DB3-CF47-A1B2-2E2A5CD7829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C168FC4A-9A50-704A-923A-BD90FD315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Removing the Processor-to-Memory Bottleneck</a:t>
            </a: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B4B48C2F-63B9-8544-A4E2-87C65AC58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84" name="Rectangle 4">
            <a:extLst>
              <a:ext uri="{FF2B5EF4-FFF2-40B4-BE49-F238E27FC236}">
                <a16:creationId xmlns:a16="http://schemas.microsoft.com/office/drawing/2014/main" id="{0D3FDA3A-7F99-7442-A79A-5054F5C8B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85" name="Text Box 5">
            <a:extLst>
              <a:ext uri="{FF2B5EF4-FFF2-40B4-BE49-F238E27FC236}">
                <a16:creationId xmlns:a16="http://schemas.microsoft.com/office/drawing/2014/main" id="{8096FDB5-8B7B-8049-A7E2-DBC6EE92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534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4.4	    A parallel processor with global memory and processor caches.</a:t>
            </a:r>
          </a:p>
        </p:txBody>
      </p:sp>
      <p:sp>
        <p:nvSpPr>
          <p:cNvPr id="353286" name="Rectangle 6">
            <a:extLst>
              <a:ext uri="{FF2B5EF4-FFF2-40B4-BE49-F238E27FC236}">
                <a16:creationId xmlns:a16="http://schemas.microsoft.com/office/drawing/2014/main" id="{F4FD6D97-14EC-3040-A7EB-AED78076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87" name="Rectangle 7">
            <a:extLst>
              <a:ext uri="{FF2B5EF4-FFF2-40B4-BE49-F238E27FC236}">
                <a16:creationId xmlns:a16="http://schemas.microsoft.com/office/drawing/2014/main" id="{859BCE54-F2C9-7C48-B00E-03E8E2BFA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3288" name="Object 8">
            <a:extLst>
              <a:ext uri="{FF2B5EF4-FFF2-40B4-BE49-F238E27FC236}">
                <a16:creationId xmlns:a16="http://schemas.microsoft.com/office/drawing/2014/main" id="{F232BC1E-6525-5B47-B052-2B65CABA7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90600"/>
          <a:ext cx="7696200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0" r:id="rId3" imgW="4572000" imgH="2819400" progId="MSDraw.Drawing.8.2">
                  <p:embed/>
                </p:oleObj>
              </mc:Choice>
              <mc:Fallback>
                <p:oleObj r:id="rId3" imgW="4572000" imgH="28194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96200" cy="474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Text Box 9">
            <a:extLst>
              <a:ext uri="{FF2B5EF4-FFF2-40B4-BE49-F238E27FC236}">
                <a16:creationId xmlns:a16="http://schemas.microsoft.com/office/drawing/2014/main" id="{6DE31686-7053-4C4F-8CF2-F91A81D79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0"/>
            <a:ext cx="1828800" cy="11874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Challenge: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Cache coherence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96E1B9-B7BD-584A-9B54-96A1A205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6F51FA-4F0A-B84F-8171-19622889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40B93EC-3965-424B-AD8A-6A1F2AF8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3B6D22E-022F-614E-9407-BE35ED5C5C18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5537590D-8C9D-0343-A05A-3FB9C7ED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84DA95AB-CC17-B34C-B652-928188A23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0996" name="Rectangle 4">
            <a:extLst>
              <a:ext uri="{FF2B5EF4-FFF2-40B4-BE49-F238E27FC236}">
                <a16:creationId xmlns:a16="http://schemas.microsoft.com/office/drawing/2014/main" id="{3955941F-B45B-E947-8C1A-F941F151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0997" name="Rectangle 5">
            <a:extLst>
              <a:ext uri="{FF2B5EF4-FFF2-40B4-BE49-F238E27FC236}">
                <a16:creationId xmlns:a16="http://schemas.microsoft.com/office/drawing/2014/main" id="{81615E26-F54B-1248-9A3E-4FB754BFB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altLang="en-US" sz="2800"/>
              <a:t>Why Data Caching Works</a:t>
            </a:r>
          </a:p>
        </p:txBody>
      </p:sp>
      <p:sp>
        <p:nvSpPr>
          <p:cNvPr id="340998" name="Rectangle 6">
            <a:extLst>
              <a:ext uri="{FF2B5EF4-FFF2-40B4-BE49-F238E27FC236}">
                <a16:creationId xmlns:a16="http://schemas.microsoft.com/office/drawing/2014/main" id="{8D87BD53-D93D-AF47-A504-0553243F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0999" name="Rectangle 7">
            <a:extLst>
              <a:ext uri="{FF2B5EF4-FFF2-40B4-BE49-F238E27FC236}">
                <a16:creationId xmlns:a16="http://schemas.microsoft.com/office/drawing/2014/main" id="{11FC8438-272A-7847-BB8F-784DC2654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1000" name="Rectangle 8">
            <a:extLst>
              <a:ext uri="{FF2B5EF4-FFF2-40B4-BE49-F238E27FC236}">
                <a16:creationId xmlns:a16="http://schemas.microsoft.com/office/drawing/2014/main" id="{AB4FB150-4BC9-C641-9C57-A2D0115CF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41001" name="Group 9">
            <a:extLst>
              <a:ext uri="{FF2B5EF4-FFF2-40B4-BE49-F238E27FC236}">
                <a16:creationId xmlns:a16="http://schemas.microsoft.com/office/drawing/2014/main" id="{5DE91E52-AA43-B345-9F77-F831185E90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14400"/>
            <a:ext cx="8416925" cy="5334000"/>
            <a:chOff x="240" y="576"/>
            <a:chExt cx="5302" cy="3360"/>
          </a:xfrm>
        </p:grpSpPr>
        <p:sp>
          <p:nvSpPr>
            <p:cNvPr id="341002" name="Text Box 10">
              <a:extLst>
                <a:ext uri="{FF2B5EF4-FFF2-40B4-BE49-F238E27FC236}">
                  <a16:creationId xmlns:a16="http://schemas.microsoft.com/office/drawing/2014/main" id="{B2499B07-96A8-544C-A83C-1F856AD53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168"/>
              <a:ext cx="1968" cy="63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18.1    </a:t>
              </a:r>
              <a:r>
                <a:rPr lang="en-US" altLang="en-US">
                  <a:latin typeface="Arial" panose="020B0604020202020204" pitchFamily="34" charset="0"/>
                </a:rPr>
                <a:t>Data storage and access in a two-way set-associative cache. </a:t>
              </a:r>
            </a:p>
          </p:txBody>
        </p:sp>
        <p:graphicFrame>
          <p:nvGraphicFramePr>
            <p:cNvPr id="341003" name="Object 11">
              <a:extLst>
                <a:ext uri="{FF2B5EF4-FFF2-40B4-BE49-F238E27FC236}">
                  <a16:creationId xmlns:a16="http://schemas.microsoft.com/office/drawing/2014/main" id="{333BF7D3-5AB9-0C4B-96C7-7EB54FC6E0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576"/>
            <a:ext cx="3094" cy="3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06" r:id="rId3" imgW="4457700" imgH="4838700" progId="MSDraw.Drawing.8.2">
                    <p:embed/>
                  </p:oleObj>
                </mc:Choice>
                <mc:Fallback>
                  <p:oleObj r:id="rId3" imgW="4457700" imgH="4838700" progId="MSDraw.Drawing.8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576"/>
                          <a:ext cx="3094" cy="3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1004" name="Text Box 12">
            <a:extLst>
              <a:ext uri="{FF2B5EF4-FFF2-40B4-BE49-F238E27FC236}">
                <a16:creationId xmlns:a16="http://schemas.microsoft.com/office/drawing/2014/main" id="{429939F4-8025-9243-86E2-8BD2DE11A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304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Hit rate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 (fraction of memory accesses satisfied by cache)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eff</a:t>
            </a:r>
            <a:r>
              <a:rPr lang="en-US" altLang="en-US">
                <a:latin typeface="Arial" panose="020B0604020202020204" pitchFamily="34" charset="0"/>
              </a:rPr>
              <a:t>  = 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fast</a:t>
            </a:r>
            <a:r>
              <a:rPr lang="en-US" altLang="en-US">
                <a:latin typeface="Arial" panose="020B0604020202020204" pitchFamily="34" charset="0"/>
              </a:rPr>
              <a:t> + (1 –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)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slow</a:t>
            </a:r>
          </a:p>
        </p:txBody>
      </p:sp>
      <p:sp>
        <p:nvSpPr>
          <p:cNvPr id="341005" name="Text Box 13">
            <a:extLst>
              <a:ext uri="{FF2B5EF4-FFF2-40B4-BE49-F238E27FC236}">
                <a16:creationId xmlns:a16="http://schemas.microsoft.com/office/drawing/2014/main" id="{DEF1A8E6-1648-CB41-BF0B-FC18297C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3200400" cy="2073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E40000"/>
                </a:solidFill>
                <a:latin typeface="Arial" panose="020B0604020202020204" pitchFamily="34" charset="0"/>
              </a:rPr>
              <a:t>Cache parameters: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   Size </a:t>
            </a:r>
          </a:p>
          <a:p>
            <a:r>
              <a:rPr lang="en-US" altLang="en-US">
                <a:latin typeface="Arial" panose="020B0604020202020204" pitchFamily="34" charset="0"/>
              </a:rPr>
              <a:t>    Block length (line width)     </a:t>
            </a:r>
          </a:p>
          <a:p>
            <a:r>
              <a:rPr lang="en-US" altLang="en-US">
                <a:latin typeface="Arial" panose="020B0604020202020204" pitchFamily="34" charset="0"/>
              </a:rPr>
              <a:t>    Placement policy </a:t>
            </a:r>
          </a:p>
          <a:p>
            <a:r>
              <a:rPr lang="en-US" altLang="en-US">
                <a:latin typeface="Arial" panose="020B0604020202020204" pitchFamily="34" charset="0"/>
              </a:rPr>
              <a:t>    Replacement policy </a:t>
            </a:r>
          </a:p>
          <a:p>
            <a:r>
              <a:rPr lang="en-US" altLang="en-US">
                <a:latin typeface="Arial" panose="020B0604020202020204" pitchFamily="34" charset="0"/>
              </a:rPr>
              <a:t>    Write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2608F03-C158-3741-812B-D31366E1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CD24EBC-64E3-FB4B-8063-7C4F1E82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73D762-84B9-5049-85A7-D74454A4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CBCA7E5-4C7D-A140-8155-0A64555B8AC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0843D62-BF06-F34E-BFC2-4A2EA515E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altLang="en-US" sz="3200"/>
              <a:t>5.1  PRAM Submodels and Assumptions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461D15D1-69D7-C241-8D23-F6CBA404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4876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4.6    Conceptual view of a parallel random-access machine (PRAM). </a:t>
            </a:r>
          </a:p>
        </p:txBody>
      </p:sp>
      <p:sp>
        <p:nvSpPr>
          <p:cNvPr id="87056" name="Rectangle 1040">
            <a:extLst>
              <a:ext uri="{FF2B5EF4-FFF2-40B4-BE49-F238E27FC236}">
                <a16:creationId xmlns:a16="http://schemas.microsoft.com/office/drawing/2014/main" id="{E239F2F7-C79D-1E41-9450-C5DE1DCC8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58" name="Rectangle 1042">
            <a:extLst>
              <a:ext uri="{FF2B5EF4-FFF2-40B4-BE49-F238E27FC236}">
                <a16:creationId xmlns:a16="http://schemas.microsoft.com/office/drawing/2014/main" id="{380A557E-DDE8-1443-A00C-7576ADE1B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57" name="Object 1041">
            <a:extLst>
              <a:ext uri="{FF2B5EF4-FFF2-40B4-BE49-F238E27FC236}">
                <a16:creationId xmlns:a16="http://schemas.microsoft.com/office/drawing/2014/main" id="{8C4D7CBD-E1CB-2845-BF68-3A4CC4F8E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14400"/>
          <a:ext cx="63246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r:id="rId3" imgW="2794000" imgH="1803400" progId="MSDraw.Drawing.8.2">
                  <p:embed/>
                </p:oleObj>
              </mc:Choice>
              <mc:Fallback>
                <p:oleObj r:id="rId3" imgW="2794000" imgH="1803400" progId="MSDraw.Drawing.8.2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632460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9" name="Text Box 1043">
            <a:extLst>
              <a:ext uri="{FF2B5EF4-FFF2-40B4-BE49-F238E27FC236}">
                <a16:creationId xmlns:a16="http://schemas.microsoft.com/office/drawing/2014/main" id="{DC5C7C3C-C7D9-C54D-BED0-04127EE9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066800"/>
            <a:ext cx="2606675" cy="481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Processor </a:t>
            </a:r>
            <a:r>
              <a:rPr lang="en-US" altLang="en-US" sz="2000" i="1">
                <a:latin typeface="Arial" panose="020B0604020202020204" pitchFamily="34" charset="0"/>
              </a:rPr>
              <a:t>i</a:t>
            </a:r>
            <a:r>
              <a:rPr lang="en-US" altLang="en-US" sz="2000">
                <a:latin typeface="Arial" panose="020B0604020202020204" pitchFamily="34" charset="0"/>
              </a:rPr>
              <a:t> can do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the following in three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phases of one cycle: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Fetch a value  from address </a:t>
            </a:r>
            <a:r>
              <a:rPr lang="en-US" altLang="en-US" sz="2000" i="1">
                <a:latin typeface="Arial" panose="020B0604020202020204" pitchFamily="34" charset="0"/>
              </a:rPr>
              <a:t>s</a:t>
            </a:r>
            <a:r>
              <a:rPr lang="en-US" altLang="en-US" sz="2000" i="1" baseline="-25000">
                <a:latin typeface="Arial" panose="020B0604020202020204" pitchFamily="34" charset="0"/>
              </a:rPr>
              <a:t>i</a:t>
            </a:r>
            <a:r>
              <a:rPr lang="en-US" altLang="en-US" sz="2000">
                <a:latin typeface="Arial" panose="020B0604020202020204" pitchFamily="34" charset="0"/>
              </a:rPr>
              <a:t> in shared memory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pPr>
              <a:buFontTx/>
              <a:buAutoNum type="arabicPeriod" startAt="2"/>
            </a:pPr>
            <a:r>
              <a:rPr lang="en-US" altLang="en-US" sz="2000">
                <a:latin typeface="Arial" panose="020B0604020202020204" pitchFamily="34" charset="0"/>
              </a:rPr>
              <a:t>Perform computations on data held in local registers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</a:rPr>
              <a:t>3.	Store a value into address </a:t>
            </a:r>
            <a:r>
              <a:rPr lang="en-US" altLang="en-US" sz="2000" i="1">
                <a:latin typeface="Arial" panose="020B0604020202020204" pitchFamily="34" charset="0"/>
              </a:rPr>
              <a:t>d</a:t>
            </a:r>
            <a:r>
              <a:rPr lang="en-US" altLang="en-US" sz="2000" i="1" baseline="-25000">
                <a:latin typeface="Arial" panose="020B0604020202020204" pitchFamily="34" charset="0"/>
              </a:rPr>
              <a:t>i</a:t>
            </a:r>
            <a:r>
              <a:rPr lang="en-US" altLang="en-US" sz="2000">
                <a:latin typeface="Arial" panose="020B0604020202020204" pitchFamily="34" charset="0"/>
              </a:rPr>
              <a:t> in shared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F37903F-093C-7548-BEAB-4F87A14F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890C87-6AAD-A742-ABCF-FA3CBF74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7560DD3-D031-D843-AA64-DE631BE3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94DFB81-2358-7043-9BCF-C8A03377153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3789014D-3257-CA4C-AF89-4ADB37DF0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2134B87F-F905-414E-92F4-6CFDDC14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0" name="Rectangle 4">
            <a:extLst>
              <a:ext uri="{FF2B5EF4-FFF2-40B4-BE49-F238E27FC236}">
                <a16:creationId xmlns:a16="http://schemas.microsoft.com/office/drawing/2014/main" id="{9273FBFC-CF93-0041-8522-E7C67252D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1" name="Rectangle 5">
            <a:extLst>
              <a:ext uri="{FF2B5EF4-FFF2-40B4-BE49-F238E27FC236}">
                <a16:creationId xmlns:a16="http://schemas.microsoft.com/office/drawing/2014/main" id="{537EF6FD-5CDD-9543-9423-929982CFE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Benefits of Caching Formulated as Amdahl’s Law</a:t>
            </a:r>
          </a:p>
        </p:txBody>
      </p:sp>
      <p:sp>
        <p:nvSpPr>
          <p:cNvPr id="342022" name="Rectangle 6">
            <a:extLst>
              <a:ext uri="{FF2B5EF4-FFF2-40B4-BE49-F238E27FC236}">
                <a16:creationId xmlns:a16="http://schemas.microsoft.com/office/drawing/2014/main" id="{D50D8E1B-66C9-4148-9118-753E6570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3" name="Rectangle 7">
            <a:extLst>
              <a:ext uri="{FF2B5EF4-FFF2-40B4-BE49-F238E27FC236}">
                <a16:creationId xmlns:a16="http://schemas.microsoft.com/office/drawing/2014/main" id="{AFCB4843-98A3-0E4E-9D9B-EE7BB3D7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4" name="Rectangle 8">
            <a:extLst>
              <a:ext uri="{FF2B5EF4-FFF2-40B4-BE49-F238E27FC236}">
                <a16:creationId xmlns:a16="http://schemas.microsoft.com/office/drawing/2014/main" id="{DB37885C-9E33-B04B-9FF7-6BA4732D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5" name="Text Box 9">
            <a:extLst>
              <a:ext uri="{FF2B5EF4-FFF2-40B4-BE49-F238E27FC236}">
                <a16:creationId xmlns:a16="http://schemas.microsoft.com/office/drawing/2014/main" id="{C569C245-9A34-B141-9512-CD432BADD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8686800" cy="16160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E40000"/>
                </a:solidFill>
                <a:latin typeface="Arial" panose="020B0604020202020204" pitchFamily="34" charset="0"/>
              </a:rPr>
              <a:t>Generalized form of Amdahl’s speedup formula: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  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 =  1/(</a:t>
            </a:r>
            <a:r>
              <a:rPr lang="en-US" altLang="en-US" i="1">
                <a:latin typeface="Arial" panose="020B0604020202020204" pitchFamily="34" charset="0"/>
              </a:rPr>
              <a:t>f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f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+ . . . + </a:t>
            </a:r>
            <a:r>
              <a:rPr lang="en-US" altLang="en-US" i="1">
                <a:latin typeface="Arial" panose="020B0604020202020204" pitchFamily="34" charset="0"/>
              </a:rPr>
              <a:t>f</a:t>
            </a:r>
            <a:r>
              <a:rPr lang="en-US" altLang="en-US" i="1" baseline="-25000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 i="1" baseline="-25000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),  with </a:t>
            </a:r>
            <a:r>
              <a:rPr lang="en-US" altLang="en-US" i="1">
                <a:latin typeface="Arial" panose="020B0604020202020204" pitchFamily="34" charset="0"/>
              </a:rPr>
              <a:t>f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f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+ . . . + </a:t>
            </a:r>
            <a:r>
              <a:rPr lang="en-US" altLang="en-US" i="1">
                <a:latin typeface="Arial" panose="020B0604020202020204" pitchFamily="34" charset="0"/>
              </a:rPr>
              <a:t>f</a:t>
            </a:r>
            <a:r>
              <a:rPr lang="en-US" altLang="en-US" i="1" baseline="-25000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 = 1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In this case, a fraction 1 –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 is slowed down by a factor (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slow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fast</a:t>
            </a:r>
            <a:r>
              <a:rPr lang="en-US" altLang="en-US">
                <a:latin typeface="Arial" panose="020B0604020202020204" pitchFamily="34" charset="0"/>
              </a:rPr>
              <a:t>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slow</a:t>
            </a:r>
            <a:r>
              <a:rPr lang="en-US" altLang="en-US">
                <a:latin typeface="Arial" panose="020B0604020202020204" pitchFamily="34" charset="0"/>
              </a:rPr>
              <a:t>, and a fraction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 is speeded up by a factor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slow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fast</a:t>
            </a:r>
          </a:p>
        </p:txBody>
      </p:sp>
      <p:sp>
        <p:nvSpPr>
          <p:cNvPr id="342026" name="Text Box 10">
            <a:extLst>
              <a:ext uri="{FF2B5EF4-FFF2-40B4-BE49-F238E27FC236}">
                <a16:creationId xmlns:a16="http://schemas.microsoft.com/office/drawing/2014/main" id="{F0FA24BF-E83C-5549-9EA2-2209762A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5334000" cy="3365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18.3 of Parhami’s Computer Architecture text (2005)</a:t>
            </a:r>
            <a:endParaRPr lang="en-US" altLang="en-US" sz="16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42027" name="Object 11">
            <a:extLst>
              <a:ext uri="{FF2B5EF4-FFF2-40B4-BE49-F238E27FC236}">
                <a16:creationId xmlns:a16="http://schemas.microsoft.com/office/drawing/2014/main" id="{BF669599-5175-B94A-A8B8-FA51ADE20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762000"/>
          <a:ext cx="5257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2" r:id="rId3" imgW="5003800" imgH="2298700" progId="MSDraw.Drawing.8.2">
                  <p:embed/>
                </p:oleObj>
              </mc:Choice>
              <mc:Fallback>
                <p:oleObj r:id="rId3" imgW="5003800" imgH="22987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762000"/>
                        <a:ext cx="52578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8" name="Text Box 12">
            <a:extLst>
              <a:ext uri="{FF2B5EF4-FFF2-40B4-BE49-F238E27FC236}">
                <a16:creationId xmlns:a16="http://schemas.microsoft.com/office/drawing/2014/main" id="{C10689D6-B86E-E840-BDF4-D9C08126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891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This corresponds to the miss-rate fraction 1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–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 of accesses being unaffected </a:t>
            </a:r>
          </a:p>
          <a:p>
            <a:r>
              <a:rPr lang="en-US" altLang="en-US">
                <a:latin typeface="Arial" panose="020B0604020202020204" pitchFamily="34" charset="0"/>
              </a:rPr>
              <a:t>and the hit-rate fraction </a:t>
            </a:r>
            <a:r>
              <a:rPr lang="en-US" altLang="en-US" i="1">
                <a:latin typeface="Arial" panose="020B0604020202020204" pitchFamily="34" charset="0"/>
              </a:rPr>
              <a:t>r</a:t>
            </a:r>
            <a:r>
              <a:rPr lang="en-US" altLang="en-US">
                <a:latin typeface="Arial" panose="020B0604020202020204" pitchFamily="34" charset="0"/>
              </a:rPr>
              <a:t> (almost 1) being speeded up by a factor 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slow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latin typeface="Arial" panose="020B0604020202020204" pitchFamily="34" charset="0"/>
              </a:rPr>
              <a:t>fast</a:t>
            </a:r>
          </a:p>
        </p:txBody>
      </p:sp>
      <p:grpSp>
        <p:nvGrpSpPr>
          <p:cNvPr id="342029" name="Group 13">
            <a:extLst>
              <a:ext uri="{FF2B5EF4-FFF2-40B4-BE49-F238E27FC236}">
                <a16:creationId xmlns:a16="http://schemas.microsoft.com/office/drawing/2014/main" id="{72BF6A07-62BF-BC4E-9E55-B4F165A3EC7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90600"/>
            <a:ext cx="3505200" cy="2516188"/>
            <a:chOff x="144" y="624"/>
            <a:chExt cx="2208" cy="1585"/>
          </a:xfrm>
        </p:grpSpPr>
        <p:sp>
          <p:nvSpPr>
            <p:cNvPr id="342030" name="Text Box 14">
              <a:extLst>
                <a:ext uri="{FF2B5EF4-FFF2-40B4-BE49-F238E27FC236}">
                  <a16:creationId xmlns:a16="http://schemas.microsoft.com/office/drawing/2014/main" id="{A5F06888-58BF-534E-9608-09AFE9696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624"/>
              <a:ext cx="2208" cy="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82625" algn="l"/>
                  <a:tab pos="15970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Hit rate </a:t>
              </a:r>
              <a:r>
                <a:rPr lang="en-US" altLang="en-US" sz="2000" i="1">
                  <a:latin typeface="Arial" panose="020B0604020202020204" pitchFamily="34" charset="0"/>
                </a:rPr>
                <a:t>r</a:t>
              </a:r>
              <a:r>
                <a:rPr lang="en-US" altLang="en-US" sz="2000">
                  <a:latin typeface="Arial" panose="020B0604020202020204" pitchFamily="34" charset="0"/>
                </a:rPr>
                <a:t> (fraction of memory accesses satisfied by cache)</a:t>
              </a:r>
            </a:p>
            <a:p>
              <a:endParaRPr lang="en-US" altLang="en-US" sz="1000">
                <a:latin typeface="Arial" panose="020B0604020202020204" pitchFamily="34" charset="0"/>
              </a:endParaRPr>
            </a:p>
            <a:p>
              <a:r>
                <a:rPr lang="en-US" altLang="en-US" sz="2000" i="1"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eff</a:t>
              </a:r>
              <a:r>
                <a:rPr lang="en-US" altLang="en-US" sz="2000">
                  <a:latin typeface="Arial" panose="020B0604020202020204" pitchFamily="34" charset="0"/>
                </a:rPr>
                <a:t> = </a:t>
              </a:r>
              <a:r>
                <a:rPr lang="en-US" altLang="en-US" sz="2000" i="1"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fast</a:t>
              </a:r>
              <a:r>
                <a:rPr lang="en-US" altLang="en-US" sz="2000">
                  <a:latin typeface="Arial" panose="020B0604020202020204" pitchFamily="34" charset="0"/>
                </a:rPr>
                <a:t> + (1 – </a:t>
              </a:r>
              <a:r>
                <a:rPr lang="en-US" altLang="en-US" sz="2000" i="1">
                  <a:latin typeface="Arial" panose="020B0604020202020204" pitchFamily="34" charset="0"/>
                </a:rPr>
                <a:t>r</a:t>
              </a:r>
              <a:r>
                <a:rPr lang="en-US" altLang="en-US" sz="2000">
                  <a:latin typeface="Arial" panose="020B0604020202020204" pitchFamily="34" charset="0"/>
                </a:rPr>
                <a:t>)</a:t>
              </a:r>
              <a:r>
                <a:rPr lang="en-US" altLang="en-US" sz="2000" i="1"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slow</a:t>
              </a:r>
            </a:p>
            <a:p>
              <a:endParaRPr lang="en-US" altLang="en-US" sz="2000" baseline="-25000">
                <a:latin typeface="Arial" panose="020B0604020202020204" pitchFamily="34" charset="0"/>
              </a:endParaRPr>
            </a:p>
            <a:p>
              <a:r>
                <a:rPr lang="en-US" altLang="en-US" sz="2000" i="1">
                  <a:latin typeface="Arial" panose="020B0604020202020204" pitchFamily="34" charset="0"/>
                </a:rPr>
                <a:t>S    </a:t>
              </a:r>
              <a:r>
                <a:rPr lang="en-US" altLang="en-US" sz="2000">
                  <a:latin typeface="Arial" panose="020B0604020202020204" pitchFamily="34" charset="0"/>
                </a:rPr>
                <a:t>=</a:t>
              </a:r>
              <a:r>
                <a:rPr lang="en-US" altLang="en-US" sz="2000" i="1">
                  <a:latin typeface="Arial" panose="020B0604020202020204" pitchFamily="34" charset="0"/>
                </a:rPr>
                <a:t> 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slow </a:t>
              </a:r>
              <a:r>
                <a:rPr lang="en-US" altLang="en-US" sz="2000">
                  <a:latin typeface="Arial" panose="020B0604020202020204" pitchFamily="34" charset="0"/>
                </a:rPr>
                <a:t>/</a:t>
              </a:r>
              <a:r>
                <a:rPr lang="en-US" altLang="en-US" sz="1000">
                  <a:latin typeface="Arial" panose="020B0604020202020204" pitchFamily="34" charset="0"/>
                </a:rPr>
                <a:t> </a:t>
              </a:r>
              <a:r>
                <a:rPr lang="en-US" altLang="en-US" sz="2000" i="1"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eff</a:t>
              </a:r>
              <a:r>
                <a:rPr lang="en-US" altLang="en-US" sz="2000">
                  <a:latin typeface="Arial" panose="020B0604020202020204" pitchFamily="34" charset="0"/>
                </a:rPr>
                <a:t>  </a:t>
              </a:r>
            </a:p>
            <a:p>
              <a:endParaRPr lang="en-US" altLang="en-US" sz="1200">
                <a:latin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2000">
                  <a:latin typeface="Arial" panose="020B0604020202020204" pitchFamily="34" charset="0"/>
                </a:rPr>
                <a:t>		1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Arial" panose="020B0604020202020204" pitchFamily="34" charset="0"/>
                </a:rPr>
                <a:t>      </a:t>
              </a:r>
              <a:r>
                <a:rPr lang="en-US" altLang="en-US" sz="1000"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latin typeface="Arial" panose="020B0604020202020204" pitchFamily="34" charset="0"/>
                </a:rPr>
                <a:t>= 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2000">
                  <a:latin typeface="Arial" panose="020B0604020202020204" pitchFamily="34" charset="0"/>
                </a:rPr>
                <a:t>	(1 – </a:t>
              </a:r>
              <a:r>
                <a:rPr lang="en-US" altLang="en-US" sz="2000" i="1">
                  <a:latin typeface="Arial" panose="020B0604020202020204" pitchFamily="34" charset="0"/>
                </a:rPr>
                <a:t>r</a:t>
              </a:r>
              <a:r>
                <a:rPr lang="en-US" altLang="en-US" sz="2000">
                  <a:latin typeface="Arial" panose="020B0604020202020204" pitchFamily="34" charset="0"/>
                </a:rPr>
                <a:t>) + </a:t>
              </a:r>
              <a:r>
                <a:rPr lang="en-US" altLang="en-US" sz="2000" i="1"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fast</a:t>
              </a:r>
              <a:r>
                <a:rPr lang="en-US" altLang="en-US" sz="2000">
                  <a:latin typeface="Arial" panose="020B0604020202020204" pitchFamily="34" charset="0"/>
                </a:rPr>
                <a:t>/</a:t>
              </a:r>
              <a:r>
                <a:rPr lang="en-US" altLang="en-US" sz="2000" i="1"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slow</a:t>
              </a:r>
            </a:p>
          </p:txBody>
        </p:sp>
        <p:sp>
          <p:nvSpPr>
            <p:cNvPr id="342031" name="Line 15">
              <a:extLst>
                <a:ext uri="{FF2B5EF4-FFF2-40B4-BE49-F238E27FC236}">
                  <a16:creationId xmlns:a16="http://schemas.microsoft.com/office/drawing/2014/main" id="{36B1D8A4-6C84-6E42-A2ED-1A641847B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46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5" grpId="0" animBg="1"/>
      <p:bldP spid="3420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F316F8-C97B-B44B-8667-0C24760B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135A58-3DD9-CD4A-94A5-F2EB2A9E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92F95F-DC7F-3C4F-877F-7AECED7F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0B32C78-AC31-9D49-90F2-A684F479038C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90147658-D92E-094C-A107-C1DAF777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1DB38A2C-0AB9-7944-AF3A-80309BD0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18.2  Cache Coherence Protocols</a:t>
            </a:r>
          </a:p>
        </p:txBody>
      </p:sp>
      <p:sp>
        <p:nvSpPr>
          <p:cNvPr id="343044" name="Text Box 4">
            <a:extLst>
              <a:ext uri="{FF2B5EF4-FFF2-40B4-BE49-F238E27FC236}">
                <a16:creationId xmlns:a16="http://schemas.microsoft.com/office/drawing/2014/main" id="{D3861B96-C436-8444-9BD8-9FA50E70F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8077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18.2   Various types of cached data blocks in a parallel processor with global memory and processor caches.</a:t>
            </a:r>
          </a:p>
        </p:txBody>
      </p:sp>
      <p:sp>
        <p:nvSpPr>
          <p:cNvPr id="343045" name="Rectangle 5">
            <a:extLst>
              <a:ext uri="{FF2B5EF4-FFF2-40B4-BE49-F238E27FC236}">
                <a16:creationId xmlns:a16="http://schemas.microsoft.com/office/drawing/2014/main" id="{299B91EE-F107-3A41-948F-C624D393F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3046" name="Object 6">
            <a:extLst>
              <a:ext uri="{FF2B5EF4-FFF2-40B4-BE49-F238E27FC236}">
                <a16:creationId xmlns:a16="http://schemas.microsoft.com/office/drawing/2014/main" id="{95322A31-50AD-CB4F-96B4-FBBD428204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838200"/>
          <a:ext cx="7924800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7" r:id="rId3" imgW="4978400" imgH="2819400" progId="MSDraw.Drawing.8.2">
                  <p:embed/>
                </p:oleObj>
              </mc:Choice>
              <mc:Fallback>
                <p:oleObj r:id="rId3" imgW="4978400" imgH="28194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7924800" cy="447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95818E-8C98-964B-A355-CABEFF3B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DB8AAC-53E3-514B-96FB-6FC79FA1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66EE04-724A-4542-9F7A-328916F7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5A37C81-A7D6-0242-9BFD-DD6CC1AC063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C0506668-A4C4-AA4A-AA29-5E7345C87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r>
              <a:rPr lang="en-US" altLang="en-US" sz="2800"/>
              <a:t>Example: A Bus-Based Snoopy Protocol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BEDE7E7B-342C-7F42-925B-8200365A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A4D4273B-4E95-D44A-8F35-08D29469A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4069" name="Object 5">
            <a:extLst>
              <a:ext uri="{FF2B5EF4-FFF2-40B4-BE49-F238E27FC236}">
                <a16:creationId xmlns:a16="http://schemas.microsoft.com/office/drawing/2014/main" id="{EB27E3B1-0592-BF41-85F5-B6510C196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676400"/>
          <a:ext cx="8991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2" r:id="rId3" imgW="5651500" imgH="2362200" progId="MSDraw.Drawing.8.2">
                  <p:embed/>
                </p:oleObj>
              </mc:Choice>
              <mc:Fallback>
                <p:oleObj r:id="rId3" imgW="5651500" imgH="2362200" progId="MSDraw.Drawing.8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89916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0" name="Text Box 6">
            <a:extLst>
              <a:ext uri="{FF2B5EF4-FFF2-40B4-BE49-F238E27FC236}">
                <a16:creationId xmlns:a16="http://schemas.microsoft.com/office/drawing/2014/main" id="{187B0BB5-6443-7149-AF9D-1B7CE476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0"/>
            <a:ext cx="6858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18.3   Finite-state control mechanism for a bus-based snoopy cache coherence protocol.</a:t>
            </a:r>
          </a:p>
        </p:txBody>
      </p:sp>
      <p:sp>
        <p:nvSpPr>
          <p:cNvPr id="344071" name="Text Box 7">
            <a:extLst>
              <a:ext uri="{FF2B5EF4-FFF2-40B4-BE49-F238E27FC236}">
                <a16:creationId xmlns:a16="http://schemas.microsoft.com/office/drawing/2014/main" id="{32F4D0B6-18F8-AC42-8C99-19B91FC0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8382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Each transition is labeled with the event that triggers it, followed by the action(s) that must be taken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CD0867-253E-4640-9DA7-13A6B30D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1F67A1-F292-DE45-AE42-A7737822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A7B8D8-38CA-F948-A627-B766D45B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656F30A-00BE-C048-B437-9A3B9B341301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7976D571-9CE7-1F49-8576-ED9C89BE9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Implementing a Snoopy Protocol</a:t>
            </a:r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625CE41A-AA53-C34C-B8F8-0A4FED7D5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27ABD934-EB87-FF4D-AB64-EFBBE230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3" name="Text Box 5">
            <a:extLst>
              <a:ext uri="{FF2B5EF4-FFF2-40B4-BE49-F238E27FC236}">
                <a16:creationId xmlns:a16="http://schemas.microsoft.com/office/drawing/2014/main" id="{53F124CC-F6C6-B745-B814-2A0530E2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638800"/>
            <a:ext cx="5943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27.7 of Parhami’s Computer Architecture text.</a:t>
            </a:r>
          </a:p>
        </p:txBody>
      </p:sp>
      <p:sp>
        <p:nvSpPr>
          <p:cNvPr id="345094" name="Text Box 6">
            <a:extLst>
              <a:ext uri="{FF2B5EF4-FFF2-40B4-BE49-F238E27FC236}">
                <a16:creationId xmlns:a16="http://schemas.microsoft.com/office/drawing/2014/main" id="{035C651B-CEA3-524D-94CB-129BE49A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1676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second tags/state storage unit allows snooping to be done concurrently with normal cache operation</a:t>
            </a:r>
          </a:p>
        </p:txBody>
      </p:sp>
      <p:graphicFrame>
        <p:nvGraphicFramePr>
          <p:cNvPr id="345095" name="Object 7">
            <a:extLst>
              <a:ext uri="{FF2B5EF4-FFF2-40B4-BE49-F238E27FC236}">
                <a16:creationId xmlns:a16="http://schemas.microsoft.com/office/drawing/2014/main" id="{220FEB38-8C06-434B-B1BB-13830FCCDE0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600200" y="914400"/>
          <a:ext cx="75438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7" r:id="rId3" imgW="4394200" imgH="2717800" progId="MSDraw.Drawing.8.2">
                  <p:embed/>
                </p:oleObj>
              </mc:Choice>
              <mc:Fallback>
                <p:oleObj r:id="rId3" imgW="4394200" imgH="27178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754380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6" name="Text Box 8">
            <a:extLst>
              <a:ext uri="{FF2B5EF4-FFF2-40B4-BE49-F238E27FC236}">
                <a16:creationId xmlns:a16="http://schemas.microsoft.com/office/drawing/2014/main" id="{1C29C036-B1D1-7949-8BCF-76A67F1C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1981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Getting all the implementation timing and details right is nontrivial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4" grpId="0"/>
      <p:bldP spid="34509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50AC05F-2671-D648-8CE9-B9EFF9CE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E19B7BF-CB31-5748-B4E0-79EB273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77D188-42C8-BE45-80E9-1E2CC389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FD033E0-4391-B84B-99F4-EED2541731C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F9B6F51B-CF2D-864E-BF6E-4AB973C96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Distributed Shared Memory</a:t>
            </a: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C7D0DB29-2574-0C44-937E-7A0FB449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08" name="Rectangle 4">
            <a:extLst>
              <a:ext uri="{FF2B5EF4-FFF2-40B4-BE49-F238E27FC236}">
                <a16:creationId xmlns:a16="http://schemas.microsoft.com/office/drawing/2014/main" id="{3A657E4B-E2D9-2442-B704-FAA144828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09" name="Text Box 5">
            <a:extLst>
              <a:ext uri="{FF2B5EF4-FFF2-40B4-BE49-F238E27FC236}">
                <a16:creationId xmlns:a16="http://schemas.microsoft.com/office/drawing/2014/main" id="{B946CC70-B450-864F-A624-A20D35D3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6553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4.5	    A parallel processor with distributed memory.</a:t>
            </a:r>
          </a:p>
        </p:txBody>
      </p:sp>
      <p:sp>
        <p:nvSpPr>
          <p:cNvPr id="354310" name="Rectangle 6">
            <a:extLst>
              <a:ext uri="{FF2B5EF4-FFF2-40B4-BE49-F238E27FC236}">
                <a16:creationId xmlns:a16="http://schemas.microsoft.com/office/drawing/2014/main" id="{B0BEE243-0223-4D4F-8D8B-9FC933571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11" name="Rectangle 7">
            <a:extLst>
              <a:ext uri="{FF2B5EF4-FFF2-40B4-BE49-F238E27FC236}">
                <a16:creationId xmlns:a16="http://schemas.microsoft.com/office/drawing/2014/main" id="{80E29731-EFD0-CF49-BA5E-8086B722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12" name="Rectangle 8">
            <a:extLst>
              <a:ext uri="{FF2B5EF4-FFF2-40B4-BE49-F238E27FC236}">
                <a16:creationId xmlns:a16="http://schemas.microsoft.com/office/drawing/2014/main" id="{D2815A46-560D-454B-BA34-4FB71098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4313" name="Object 9">
            <a:extLst>
              <a:ext uri="{FF2B5EF4-FFF2-40B4-BE49-F238E27FC236}">
                <a16:creationId xmlns:a16="http://schemas.microsoft.com/office/drawing/2014/main" id="{924B85DD-C214-4D4C-BB79-52857E9C2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38200" y="838200"/>
          <a:ext cx="6858000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5" r:id="rId3" imgW="4572000" imgH="3302000" progId="MSDraw.Drawing.8.2">
                  <p:embed/>
                </p:oleObj>
              </mc:Choice>
              <mc:Fallback>
                <p:oleObj r:id="rId3" imgW="4572000" imgH="33020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38200" y="838200"/>
                        <a:ext cx="6858000" cy="495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4" name="Text Box 10">
            <a:extLst>
              <a:ext uri="{FF2B5EF4-FFF2-40B4-BE49-F238E27FC236}">
                <a16:creationId xmlns:a16="http://schemas.microsoft.com/office/drawing/2014/main" id="{D7A88EBD-CCB8-2141-8621-B017FD481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095375"/>
            <a:ext cx="33559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E40000"/>
                </a:solidFill>
                <a:latin typeface="Arial" panose="020B0604020202020204" pitchFamily="34" charset="0"/>
              </a:rPr>
              <a:t>Some Terminology:</a:t>
            </a:r>
          </a:p>
          <a:p>
            <a:endParaRPr lang="en-US" altLang="en-US" b="1">
              <a:solidFill>
                <a:srgbClr val="E40000"/>
              </a:solidFill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NUMA</a:t>
            </a:r>
          </a:p>
          <a:p>
            <a:r>
              <a:rPr lang="en-US" altLang="en-US">
                <a:latin typeface="Arial" panose="020B0604020202020204" pitchFamily="34" charset="0"/>
              </a:rPr>
              <a:t>Nonuniform memory access</a:t>
            </a:r>
          </a:p>
          <a:p>
            <a:r>
              <a:rPr lang="en-US" altLang="en-US">
                <a:latin typeface="Arial" panose="020B0604020202020204" pitchFamily="34" charset="0"/>
              </a:rPr>
              <a:t>(distributed shared memory)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UMA</a:t>
            </a:r>
          </a:p>
          <a:p>
            <a:r>
              <a:rPr lang="en-US" altLang="en-US">
                <a:latin typeface="Arial" panose="020B0604020202020204" pitchFamily="34" charset="0"/>
              </a:rPr>
              <a:t>Uniform memory access</a:t>
            </a:r>
          </a:p>
          <a:p>
            <a:r>
              <a:rPr lang="en-US" altLang="en-US">
                <a:latin typeface="Arial" panose="020B0604020202020204" pitchFamily="34" charset="0"/>
              </a:rPr>
              <a:t>(global shared memory)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COMA</a:t>
            </a:r>
          </a:p>
          <a:p>
            <a:r>
              <a:rPr lang="en-US" altLang="en-US">
                <a:latin typeface="Arial" panose="020B0604020202020204" pitchFamily="34" charset="0"/>
              </a:rPr>
              <a:t>Cache-only memory 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273C1C7-B645-D84C-AB8D-01315523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4F6BA0E-4FE7-ED4D-8B92-A948AE95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97631DE-200C-CE45-A918-CC931C3B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FC90C70-507F-EE4F-B5A3-45DE2CE01797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77BB3435-4EFA-E740-A76E-66F13AEF2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altLang="en-US" sz="2800"/>
              <a:t>Example: A Directory-Based Protocol</a:t>
            </a:r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72AF087B-14AC-C04F-992A-91F75EF16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6116" name="Rectangle 4">
            <a:extLst>
              <a:ext uri="{FF2B5EF4-FFF2-40B4-BE49-F238E27FC236}">
                <a16:creationId xmlns:a16="http://schemas.microsoft.com/office/drawing/2014/main" id="{1B32BAE5-C96B-764B-8576-309C85A7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6117" name="Text Box 5">
            <a:extLst>
              <a:ext uri="{FF2B5EF4-FFF2-40B4-BE49-F238E27FC236}">
                <a16:creationId xmlns:a16="http://schemas.microsoft.com/office/drawing/2014/main" id="{A881FE2C-87EB-5948-BE45-F6CA8F906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534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18.4   States and transitions for a directory entry in a directory-based coherence protocol (</a:t>
            </a:r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>
                <a:latin typeface="Arial" panose="020B0604020202020204" pitchFamily="34" charset="0"/>
              </a:rPr>
              <a:t> denotes the cache sending the message).</a:t>
            </a:r>
          </a:p>
        </p:txBody>
      </p:sp>
      <p:sp>
        <p:nvSpPr>
          <p:cNvPr id="346118" name="Rectangle 6">
            <a:extLst>
              <a:ext uri="{FF2B5EF4-FFF2-40B4-BE49-F238E27FC236}">
                <a16:creationId xmlns:a16="http://schemas.microsoft.com/office/drawing/2014/main" id="{8AC14DA0-5DC4-7747-B326-60E64BF76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6119" name="Object 7">
            <a:extLst>
              <a:ext uri="{FF2B5EF4-FFF2-40B4-BE49-F238E27FC236}">
                <a16:creationId xmlns:a16="http://schemas.microsoft.com/office/drawing/2014/main" id="{A4ED14FE-7209-794C-B579-7259BE7F8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95363"/>
          <a:ext cx="8382000" cy="44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2" r:id="rId3" imgW="4787900" imgH="2565400" progId="MSDraw.Drawing.8.2">
                  <p:embed/>
                </p:oleObj>
              </mc:Choice>
              <mc:Fallback>
                <p:oleObj r:id="rId3" imgW="4787900" imgH="25654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5363"/>
                        <a:ext cx="8382000" cy="441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0" name="Text Box 8">
            <a:extLst>
              <a:ext uri="{FF2B5EF4-FFF2-40B4-BE49-F238E27FC236}">
                <a16:creationId xmlns:a16="http://schemas.microsoft.com/office/drawing/2014/main" id="{F545E915-1EC7-EB41-AE70-2E5246647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38350"/>
            <a:ext cx="1219200" cy="263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1600">
                <a:solidFill>
                  <a:srgbClr val="FF0000"/>
                </a:solidFill>
              </a:rPr>
              <a:t>sharing set</a:t>
            </a:r>
            <a:r>
              <a:rPr lang="en-US" altLang="en-US" sz="1200">
                <a:solidFill>
                  <a:srgbClr val="FF0000"/>
                </a:solidFill>
              </a:rPr>
              <a:t> </a:t>
            </a:r>
            <a:r>
              <a:rPr lang="en-US" altLang="en-US" sz="16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6121" name="Text Box 9">
            <a:extLst>
              <a:ext uri="{FF2B5EF4-FFF2-40B4-BE49-F238E27FC236}">
                <a16:creationId xmlns:a16="http://schemas.microsoft.com/office/drawing/2014/main" id="{27B044D7-788C-9D45-8058-4EC18DCE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0"/>
            <a:ext cx="145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Correction to text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1702D6E9-851D-BB4B-8D46-AAA40B16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3E253248-5274-584D-90A9-7B32804D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5E9E0F06-AB6A-7742-A35A-D0556E80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98C1E17-9970-2D4B-962F-9297C8FF2FF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8AF30D8E-B926-1143-8F0C-6ED9EBDED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altLang="en-US" sz="2800"/>
              <a:t>Implementing a Directory-Based Protocol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2009582C-8A6F-B44B-8FF5-D54416C21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7140" name="Rectangle 4">
            <a:extLst>
              <a:ext uri="{FF2B5EF4-FFF2-40B4-BE49-F238E27FC236}">
                <a16:creationId xmlns:a16="http://schemas.microsoft.com/office/drawing/2014/main" id="{D78E8FA8-0C5C-494A-B1DB-D9399F24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7141" name="Text Box 5">
            <a:extLst>
              <a:ext uri="{FF2B5EF4-FFF2-40B4-BE49-F238E27FC236}">
                <a16:creationId xmlns:a16="http://schemas.microsoft.com/office/drawing/2014/main" id="{116852EC-A334-8347-886E-AD499BD3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Sharing set implemented as a bit-vector (simple, but not scalable)</a:t>
            </a:r>
          </a:p>
        </p:txBody>
      </p:sp>
      <p:sp>
        <p:nvSpPr>
          <p:cNvPr id="347142" name="Text Box 6">
            <a:extLst>
              <a:ext uri="{FF2B5EF4-FFF2-40B4-BE49-F238E27FC236}">
                <a16:creationId xmlns:a16="http://schemas.microsoft.com/office/drawing/2014/main" id="{12DB06B0-F2FF-1A4D-A92C-2BD03F66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When there are many more nodes (caches) than the typical size of a sharing set, a list of sharing units may be maintained in the directory</a:t>
            </a:r>
          </a:p>
        </p:txBody>
      </p:sp>
      <p:sp>
        <p:nvSpPr>
          <p:cNvPr id="347143" name="Rectangle 7">
            <a:extLst>
              <a:ext uri="{FF2B5EF4-FFF2-40B4-BE49-F238E27FC236}">
                <a16:creationId xmlns:a16="http://schemas.microsoft.com/office/drawing/2014/main" id="{3ADBC390-7016-6E41-A4F0-CB15AACA8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44" name="Rectangle 8">
            <a:extLst>
              <a:ext uri="{FF2B5EF4-FFF2-40B4-BE49-F238E27FC236}">
                <a16:creationId xmlns:a16="http://schemas.microsoft.com/office/drawing/2014/main" id="{264F68A8-3055-9A47-9550-8A74BBD5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7145" name="Rectangle 9">
            <a:extLst>
              <a:ext uri="{FF2B5EF4-FFF2-40B4-BE49-F238E27FC236}">
                <a16:creationId xmlns:a16="http://schemas.microsoft.com/office/drawing/2014/main" id="{550CE6BA-F07D-BF4F-9FA8-0279200AE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46" name="Rectangle 10">
            <a:extLst>
              <a:ext uri="{FF2B5EF4-FFF2-40B4-BE49-F238E27FC236}">
                <a16:creationId xmlns:a16="http://schemas.microsoft.com/office/drawing/2014/main" id="{B7B478A3-4F45-0744-BA0D-06C0A894C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47" name="Rectangle 11">
            <a:extLst>
              <a:ext uri="{FF2B5EF4-FFF2-40B4-BE49-F238E27FC236}">
                <a16:creationId xmlns:a16="http://schemas.microsoft.com/office/drawing/2014/main" id="{B2099611-82C9-C647-8801-DD8B3B21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48" name="Rectangle 12">
            <a:extLst>
              <a:ext uri="{FF2B5EF4-FFF2-40B4-BE49-F238E27FC236}">
                <a16:creationId xmlns:a16="http://schemas.microsoft.com/office/drawing/2014/main" id="{A25785DC-F5D4-9F43-AB1B-ECF36F862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668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7149" name="Rectangle 13">
            <a:extLst>
              <a:ext uri="{FF2B5EF4-FFF2-40B4-BE49-F238E27FC236}">
                <a16:creationId xmlns:a16="http://schemas.microsoft.com/office/drawing/2014/main" id="{4908C231-E81B-3F40-8E34-BAFDCB88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0" name="Rectangle 14">
            <a:extLst>
              <a:ext uri="{FF2B5EF4-FFF2-40B4-BE49-F238E27FC236}">
                <a16:creationId xmlns:a16="http://schemas.microsoft.com/office/drawing/2014/main" id="{DB5350C8-3916-B543-81F9-53716F3E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1" name="Rectangle 15">
            <a:extLst>
              <a:ext uri="{FF2B5EF4-FFF2-40B4-BE49-F238E27FC236}">
                <a16:creationId xmlns:a16="http://schemas.microsoft.com/office/drawing/2014/main" id="{E36B7094-BAD6-2749-8753-501C5F439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2" name="Rectangle 16">
            <a:extLst>
              <a:ext uri="{FF2B5EF4-FFF2-40B4-BE49-F238E27FC236}">
                <a16:creationId xmlns:a16="http://schemas.microsoft.com/office/drawing/2014/main" id="{201E232A-6D13-3049-A85D-9A58A894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3" name="Rectangle 17">
            <a:extLst>
              <a:ext uri="{FF2B5EF4-FFF2-40B4-BE49-F238E27FC236}">
                <a16:creationId xmlns:a16="http://schemas.microsoft.com/office/drawing/2014/main" id="{08CCD768-9448-434D-9236-0171CB850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4" name="Rectangle 18">
            <a:extLst>
              <a:ext uri="{FF2B5EF4-FFF2-40B4-BE49-F238E27FC236}">
                <a16:creationId xmlns:a16="http://schemas.microsoft.com/office/drawing/2014/main" id="{C3BB386A-9BD2-9844-94EF-CAA000E8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5" name="Rectangle 19">
            <a:extLst>
              <a:ext uri="{FF2B5EF4-FFF2-40B4-BE49-F238E27FC236}">
                <a16:creationId xmlns:a16="http://schemas.microsoft.com/office/drawing/2014/main" id="{D5D9E441-F829-7842-87AD-13F2315C5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6" name="Rectangle 20">
            <a:extLst>
              <a:ext uri="{FF2B5EF4-FFF2-40B4-BE49-F238E27FC236}">
                <a16:creationId xmlns:a16="http://schemas.microsoft.com/office/drawing/2014/main" id="{99B30758-892F-954D-B955-91BD77C6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7" name="Rectangle 21">
            <a:extLst>
              <a:ext uri="{FF2B5EF4-FFF2-40B4-BE49-F238E27FC236}">
                <a16:creationId xmlns:a16="http://schemas.microsoft.com/office/drawing/2014/main" id="{D5801E3F-CCE5-194F-A72F-5E4EEFA8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8" name="Rectangle 22">
            <a:extLst>
              <a:ext uri="{FF2B5EF4-FFF2-40B4-BE49-F238E27FC236}">
                <a16:creationId xmlns:a16="http://schemas.microsoft.com/office/drawing/2014/main" id="{E0C55145-7615-684D-9871-2DFE66D97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59" name="Rectangle 23">
            <a:extLst>
              <a:ext uri="{FF2B5EF4-FFF2-40B4-BE49-F238E27FC236}">
                <a16:creationId xmlns:a16="http://schemas.microsoft.com/office/drawing/2014/main" id="{341F30FC-CE6F-4041-9AAE-683CB58F1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0" name="Rectangle 24">
            <a:extLst>
              <a:ext uri="{FF2B5EF4-FFF2-40B4-BE49-F238E27FC236}">
                <a16:creationId xmlns:a16="http://schemas.microsoft.com/office/drawing/2014/main" id="{123B1BA6-7FF0-C04E-85E1-C804D1DB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1" name="Rectangle 25">
            <a:extLst>
              <a:ext uri="{FF2B5EF4-FFF2-40B4-BE49-F238E27FC236}">
                <a16:creationId xmlns:a16="http://schemas.microsoft.com/office/drawing/2014/main" id="{F93518B7-FC9C-5842-BC73-C85C2B7AF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668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7162" name="Rectangle 26">
            <a:extLst>
              <a:ext uri="{FF2B5EF4-FFF2-40B4-BE49-F238E27FC236}">
                <a16:creationId xmlns:a16="http://schemas.microsoft.com/office/drawing/2014/main" id="{301E0A23-5F3F-754B-B072-9502C5BC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7163" name="Rectangle 27">
            <a:extLst>
              <a:ext uri="{FF2B5EF4-FFF2-40B4-BE49-F238E27FC236}">
                <a16:creationId xmlns:a16="http://schemas.microsoft.com/office/drawing/2014/main" id="{0339EC84-CD70-0144-85CB-A1971B080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4" name="Rectangle 28">
            <a:extLst>
              <a:ext uri="{FF2B5EF4-FFF2-40B4-BE49-F238E27FC236}">
                <a16:creationId xmlns:a16="http://schemas.microsoft.com/office/drawing/2014/main" id="{6FC912DF-98CA-2F4A-8036-EB106027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5" name="Rectangle 29">
            <a:extLst>
              <a:ext uri="{FF2B5EF4-FFF2-40B4-BE49-F238E27FC236}">
                <a16:creationId xmlns:a16="http://schemas.microsoft.com/office/drawing/2014/main" id="{FF57F110-5D6D-1341-8930-DCB23C4D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6" name="Rectangle 30">
            <a:extLst>
              <a:ext uri="{FF2B5EF4-FFF2-40B4-BE49-F238E27FC236}">
                <a16:creationId xmlns:a16="http://schemas.microsoft.com/office/drawing/2014/main" id="{394E3C31-770B-AB45-A216-9C40681A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7" name="Rectangle 31">
            <a:extLst>
              <a:ext uri="{FF2B5EF4-FFF2-40B4-BE49-F238E27FC236}">
                <a16:creationId xmlns:a16="http://schemas.microsoft.com/office/drawing/2014/main" id="{B00CA247-8D71-2840-A8FE-9B649BD8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8" name="Rectangle 32">
            <a:extLst>
              <a:ext uri="{FF2B5EF4-FFF2-40B4-BE49-F238E27FC236}">
                <a16:creationId xmlns:a16="http://schemas.microsoft.com/office/drawing/2014/main" id="{F4B7D360-8A32-E64C-86CF-B7B0FADD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69" name="Rectangle 33">
            <a:extLst>
              <a:ext uri="{FF2B5EF4-FFF2-40B4-BE49-F238E27FC236}">
                <a16:creationId xmlns:a16="http://schemas.microsoft.com/office/drawing/2014/main" id="{2AA504EA-1F77-9B4C-AA20-AB1C44BC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70" name="Rectangle 34">
            <a:extLst>
              <a:ext uri="{FF2B5EF4-FFF2-40B4-BE49-F238E27FC236}">
                <a16:creationId xmlns:a16="http://schemas.microsoft.com/office/drawing/2014/main" id="{4F520952-1D50-8843-B33E-314BB69A5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0668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7171" name="Rectangle 35">
            <a:extLst>
              <a:ext uri="{FF2B5EF4-FFF2-40B4-BE49-F238E27FC236}">
                <a16:creationId xmlns:a16="http://schemas.microsoft.com/office/drawing/2014/main" id="{B6E55113-7433-FE46-8138-40B97E56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72" name="Rectangle 36">
            <a:extLst>
              <a:ext uri="{FF2B5EF4-FFF2-40B4-BE49-F238E27FC236}">
                <a16:creationId xmlns:a16="http://schemas.microsoft.com/office/drawing/2014/main" id="{97B6F648-2ED6-0F4C-94A0-0DFC4292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73" name="Rectangle 37">
            <a:extLst>
              <a:ext uri="{FF2B5EF4-FFF2-40B4-BE49-F238E27FC236}">
                <a16:creationId xmlns:a16="http://schemas.microsoft.com/office/drawing/2014/main" id="{9087110A-6076-2E43-B891-6A45B04D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7174" name="Rectangle 38">
            <a:extLst>
              <a:ext uri="{FF2B5EF4-FFF2-40B4-BE49-F238E27FC236}">
                <a16:creationId xmlns:a16="http://schemas.microsoft.com/office/drawing/2014/main" id="{E01CC699-1EA3-2747-B8E2-F2B12748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066800"/>
            <a:ext cx="228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graphicFrame>
        <p:nvGraphicFramePr>
          <p:cNvPr id="347175" name="Object 39">
            <a:extLst>
              <a:ext uri="{FF2B5EF4-FFF2-40B4-BE49-F238E27FC236}">
                <a16:creationId xmlns:a16="http://schemas.microsoft.com/office/drawing/2014/main" id="{DFDB1B2C-6FAB-684B-A520-E0B8D448F8C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676400" y="3048000"/>
          <a:ext cx="51625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7" r:id="rId3" imgW="4953000" imgH="2336800" progId="MSDraw.Drawing.8.2">
                  <p:embed/>
                </p:oleObj>
              </mc:Choice>
              <mc:Fallback>
                <p:oleObj r:id="rId3" imgW="4953000" imgH="2336800" progId="MSDraw.Drawing.8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516255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76" name="Text Box 40">
            <a:extLst>
              <a:ext uri="{FF2B5EF4-FFF2-40B4-BE49-F238E27FC236}">
                <a16:creationId xmlns:a16="http://schemas.microsoft.com/office/drawing/2014/main" id="{389385C0-F76B-8C42-85C0-C5E9892D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sharing set can be maintained as a distributed doubly linked list 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(will discuss in Section 18.6 in connection with the SCI standard)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2" grpId="0"/>
      <p:bldP spid="34717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558D2E65-E58A-8D4B-9F4E-32F8DC5E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0C8F0603-4DE8-EC41-9F03-E7BEE537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1F77228-6B27-4448-8B94-98F50983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31E9267-B524-9046-B328-ED862EB4148D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346F2B24-BD25-F847-B259-CF0A646F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6B8CB826-F652-FC42-9F8F-DB41984C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428" name="Rectangle 4">
            <a:extLst>
              <a:ext uri="{FF2B5EF4-FFF2-40B4-BE49-F238E27FC236}">
                <a16:creationId xmlns:a16="http://schemas.microsoft.com/office/drawing/2014/main" id="{FD21DF91-6464-A74B-BFF5-02844DBD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430" name="Rectangle 6">
            <a:extLst>
              <a:ext uri="{FF2B5EF4-FFF2-40B4-BE49-F238E27FC236}">
                <a16:creationId xmlns:a16="http://schemas.microsoft.com/office/drawing/2014/main" id="{869C6D69-21D7-8D4C-B566-9AEECB458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2800"/>
              <a:t>Hiding the Memory Access Latency</a:t>
            </a:r>
          </a:p>
        </p:txBody>
      </p:sp>
      <p:sp>
        <p:nvSpPr>
          <p:cNvPr id="359431" name="Rectangle 7">
            <a:extLst>
              <a:ext uri="{FF2B5EF4-FFF2-40B4-BE49-F238E27FC236}">
                <a16:creationId xmlns:a16="http://schemas.microsoft.com/office/drawing/2014/main" id="{178133BD-C29C-4D44-A2D9-9E6E9CA6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432" name="Rectangle 8">
            <a:extLst>
              <a:ext uri="{FF2B5EF4-FFF2-40B4-BE49-F238E27FC236}">
                <a16:creationId xmlns:a16="http://schemas.microsoft.com/office/drawing/2014/main" id="{AC8B3ECB-9354-7E4B-91C9-3D921E9E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433" name="Rectangle 9">
            <a:extLst>
              <a:ext uri="{FF2B5EF4-FFF2-40B4-BE49-F238E27FC236}">
                <a16:creationId xmlns:a16="http://schemas.microsoft.com/office/drawing/2014/main" id="{9B4CF51E-B4FB-0F46-90D7-36906B8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435" name="Rectangle 11">
            <a:extLst>
              <a:ext uri="{FF2B5EF4-FFF2-40B4-BE49-F238E27FC236}">
                <a16:creationId xmlns:a16="http://schemas.microsoft.com/office/drawing/2014/main" id="{79EF3066-7F99-A146-AED6-15471D4C3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9449" name="Object 25">
            <a:extLst>
              <a:ext uri="{FF2B5EF4-FFF2-40B4-BE49-F238E27FC236}">
                <a16:creationId xmlns:a16="http://schemas.microsoft.com/office/drawing/2014/main" id="{7D21CFB6-E3C2-734E-BE9E-44D10209D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67000"/>
          <a:ext cx="91440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3" r:id="rId3" imgW="4572000" imgH="2819400" progId="MSDraw.Drawing.8.2">
                  <p:embed/>
                </p:oleObj>
              </mc:Choice>
              <mc:Fallback>
                <p:oleObj r:id="rId3" imgW="4572000" imgH="2819400" progId="MSDraw.Drawing.8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9144000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0" name="Text Box 26">
            <a:extLst>
              <a:ext uri="{FF2B5EF4-FFF2-40B4-BE49-F238E27FC236}">
                <a16:creationId xmlns:a16="http://schemas.microsoft.com/office/drawing/2014/main" id="{6766053E-3361-DF44-8571-CF42E691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495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By assumption, PRAM accesses memory locations right when they are needed, so processing must stall until data is fetched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359452" name="Text Box 28">
            <a:extLst>
              <a:ext uri="{FF2B5EF4-FFF2-40B4-BE49-F238E27FC236}">
                <a16:creationId xmlns:a16="http://schemas.microsoft.com/office/drawing/2014/main" id="{E680D0F5-935C-844B-A40E-24572E19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4572000" cy="7016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Method 1: Predict accesses (prefetch)</a:t>
            </a:r>
          </a:p>
          <a:p>
            <a:r>
              <a:rPr lang="en-US" altLang="en-US">
                <a:latin typeface="Arial" panose="020B0604020202020204" pitchFamily="34" charset="0"/>
              </a:rPr>
              <a:t>Method 2: Pipeline multiple accesses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359453" name="Text Box 29">
            <a:extLst>
              <a:ext uri="{FF2B5EF4-FFF2-40B4-BE49-F238E27FC236}">
                <a16:creationId xmlns:a16="http://schemas.microsoft.com/office/drawing/2014/main" id="{678739C6-BE5C-524D-9092-4479C865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90600"/>
            <a:ext cx="3276600" cy="10064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Not a smart strategy:</a:t>
            </a:r>
          </a:p>
          <a:p>
            <a:r>
              <a:rPr lang="en-US" altLang="en-US">
                <a:latin typeface="Arial" panose="020B0604020202020204" pitchFamily="34" charset="0"/>
              </a:rPr>
              <a:t>Memory access time = </a:t>
            </a:r>
          </a:p>
          <a:p>
            <a:r>
              <a:rPr lang="en-US" altLang="en-US">
                <a:latin typeface="Arial" panose="020B0604020202020204" pitchFamily="34" charset="0"/>
              </a:rPr>
              <a:t>100s times that of add time</a:t>
            </a:r>
            <a:endParaRPr lang="en-US" altLang="en-US" i="1">
              <a:latin typeface="Arial" panose="020B0604020202020204" pitchFamily="34" charset="0"/>
            </a:endParaRPr>
          </a:p>
        </p:txBody>
      </p:sp>
      <p:grpSp>
        <p:nvGrpSpPr>
          <p:cNvPr id="359471" name="Group 47">
            <a:extLst>
              <a:ext uri="{FF2B5EF4-FFF2-40B4-BE49-F238E27FC236}">
                <a16:creationId xmlns:a16="http://schemas.microsoft.com/office/drawing/2014/main" id="{1C680668-5FDA-AD46-956C-652A2DE1CAD4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2057400"/>
            <a:ext cx="3078162" cy="3124200"/>
            <a:chOff x="3149" y="1296"/>
            <a:chExt cx="1939" cy="1968"/>
          </a:xfrm>
        </p:grpSpPr>
        <p:sp>
          <p:nvSpPr>
            <p:cNvPr id="359454" name="Rectangle 30">
              <a:extLst>
                <a:ext uri="{FF2B5EF4-FFF2-40B4-BE49-F238E27FC236}">
                  <a16:creationId xmlns:a16="http://schemas.microsoft.com/office/drawing/2014/main" id="{E619FB34-E3E8-0946-B204-09F42358D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5" name="Rectangle 31">
              <a:extLst>
                <a:ext uri="{FF2B5EF4-FFF2-40B4-BE49-F238E27FC236}">
                  <a16:creationId xmlns:a16="http://schemas.microsoft.com/office/drawing/2014/main" id="{124E2ED7-E943-B345-AE83-3335E6EB5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78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6" name="Rectangle 32">
              <a:extLst>
                <a:ext uri="{FF2B5EF4-FFF2-40B4-BE49-F238E27FC236}">
                  <a16:creationId xmlns:a16="http://schemas.microsoft.com/office/drawing/2014/main" id="{9B5EAB05-32C2-1F40-A3C8-491CB6D89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1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7" name="Rectangle 33">
              <a:extLst>
                <a:ext uri="{FF2B5EF4-FFF2-40B4-BE49-F238E27FC236}">
                  <a16:creationId xmlns:a16="http://schemas.microsoft.com/office/drawing/2014/main" id="{EE5D1E2C-5CFC-8F4B-9FB7-5CE67386F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8" name="Rectangle 34">
              <a:extLst>
                <a:ext uri="{FF2B5EF4-FFF2-40B4-BE49-F238E27FC236}">
                  <a16:creationId xmlns:a16="http://schemas.microsoft.com/office/drawing/2014/main" id="{E534FB24-6338-AB4B-8740-00BEAF1C6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0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9" name="Rectangle 35">
              <a:extLst>
                <a:ext uri="{FF2B5EF4-FFF2-40B4-BE49-F238E27FC236}">
                  <a16:creationId xmlns:a16="http://schemas.microsoft.com/office/drawing/2014/main" id="{E53D4E9E-E226-A64C-8517-9E650993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0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7" name="Line 43">
              <a:extLst>
                <a:ext uri="{FF2B5EF4-FFF2-40B4-BE49-F238E27FC236}">
                  <a16:creationId xmlns:a16="http://schemas.microsoft.com/office/drawing/2014/main" id="{A7840726-A3EA-EF41-BD8F-2336A6281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440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8" name="Text Box 44">
              <a:extLst>
                <a:ext uri="{FF2B5EF4-FFF2-40B4-BE49-F238E27FC236}">
                  <a16:creationId xmlns:a16="http://schemas.microsoft.com/office/drawing/2014/main" id="{EAD9C855-176E-E044-AE34-C8C8E03D0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296"/>
              <a:ext cx="1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i="1">
                  <a:solidFill>
                    <a:srgbClr val="008080"/>
                  </a:solidFill>
                  <a:latin typeface="Arial" panose="020B0604020202020204" pitchFamily="34" charset="0"/>
                </a:rPr>
                <a:t>Proc. 0’s access request</a:t>
              </a:r>
            </a:p>
          </p:txBody>
        </p:sp>
      </p:grpSp>
      <p:grpSp>
        <p:nvGrpSpPr>
          <p:cNvPr id="359472" name="Group 48">
            <a:extLst>
              <a:ext uri="{FF2B5EF4-FFF2-40B4-BE49-F238E27FC236}">
                <a16:creationId xmlns:a16="http://schemas.microsoft.com/office/drawing/2014/main" id="{390D2A3F-E733-1E4D-956B-DBE7DF4416EE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2286000"/>
            <a:ext cx="3763962" cy="2743200"/>
            <a:chOff x="3149" y="1440"/>
            <a:chExt cx="2371" cy="1728"/>
          </a:xfrm>
        </p:grpSpPr>
        <p:sp>
          <p:nvSpPr>
            <p:cNvPr id="359460" name="Rectangle 36">
              <a:extLst>
                <a:ext uri="{FF2B5EF4-FFF2-40B4-BE49-F238E27FC236}">
                  <a16:creationId xmlns:a16="http://schemas.microsoft.com/office/drawing/2014/main" id="{8822E49A-7EF9-0643-BC18-B49557089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48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1" name="Rectangle 37">
              <a:extLst>
                <a:ext uri="{FF2B5EF4-FFF2-40B4-BE49-F238E27FC236}">
                  <a16:creationId xmlns:a16="http://schemas.microsoft.com/office/drawing/2014/main" id="{E2202F38-8955-1D44-9E33-CC7F46E42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072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2" name="Rectangle 38">
              <a:extLst>
                <a:ext uri="{FF2B5EF4-FFF2-40B4-BE49-F238E27FC236}">
                  <a16:creationId xmlns:a16="http://schemas.microsoft.com/office/drawing/2014/main" id="{7F5FAEA5-AD63-9E48-AA9A-F6E006CD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3" name="Rectangle 39">
              <a:extLst>
                <a:ext uri="{FF2B5EF4-FFF2-40B4-BE49-F238E27FC236}">
                  <a16:creationId xmlns:a16="http://schemas.microsoft.com/office/drawing/2014/main" id="{85A44157-0462-AC43-99AA-FA3F2D45F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64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4" name="Rectangle 40">
              <a:extLst>
                <a:ext uri="{FF2B5EF4-FFF2-40B4-BE49-F238E27FC236}">
                  <a16:creationId xmlns:a16="http://schemas.microsoft.com/office/drawing/2014/main" id="{35EC679F-A05F-D249-9F5B-1303D9050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6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5" name="Rectangle 41">
              <a:extLst>
                <a:ext uri="{FF2B5EF4-FFF2-40B4-BE49-F238E27FC236}">
                  <a16:creationId xmlns:a16="http://schemas.microsoft.com/office/drawing/2014/main" id="{67093A7C-8929-3446-B10A-AEB198326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1994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9" name="Line 45">
              <a:extLst>
                <a:ext uri="{FF2B5EF4-FFF2-40B4-BE49-F238E27FC236}">
                  <a16:creationId xmlns:a16="http://schemas.microsoft.com/office/drawing/2014/main" id="{EADC766C-2CD2-5E4E-A389-BC03C6047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1632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70" name="Text Box 46">
              <a:extLst>
                <a:ext uri="{FF2B5EF4-FFF2-40B4-BE49-F238E27FC236}">
                  <a16:creationId xmlns:a16="http://schemas.microsoft.com/office/drawing/2014/main" id="{99408C7F-9A70-674C-AE9F-9A9A08557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440"/>
              <a:ext cx="1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i="1">
                  <a:solidFill>
                    <a:srgbClr val="FF6600"/>
                  </a:solidFill>
                  <a:latin typeface="Arial" panose="020B0604020202020204" pitchFamily="34" charset="0"/>
                </a:rPr>
                <a:t>Proc. 0’s access 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5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5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52" grpId="0" animBg="1"/>
      <p:bldP spid="35945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8202DC-A49E-354D-9EFE-A9069DCF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6E8DBDF-4F3F-2A45-8D38-55D6F2FD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31DB56A-7713-924E-8C77-A8E4D3F6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B747078-C74C-D24C-A302-9CE609A349CF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361474" name="Rectangle 2">
            <a:extLst>
              <a:ext uri="{FF2B5EF4-FFF2-40B4-BE49-F238E27FC236}">
                <a16:creationId xmlns:a16="http://schemas.microsoft.com/office/drawing/2014/main" id="{696CDF76-E5DA-2640-911F-5D9B7FC86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/>
              <a:t>21.3  Vector-Parallel Cray Y-MP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8DFE6BD0-4F8C-174C-A1E4-C535F198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68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76" name="Text Box 4">
            <a:extLst>
              <a:ext uri="{FF2B5EF4-FFF2-40B4-BE49-F238E27FC236}">
                <a16:creationId xmlns:a16="http://schemas.microsoft.com/office/drawing/2014/main" id="{11389AA5-76B5-2B4D-868D-99E608EC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1905000" cy="3749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21.5   Key elements of the Cray Y-MP processor. Address registers, address function units, instruction buffers, and control not shown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1477" name="Rectangle 5">
            <a:extLst>
              <a:ext uri="{FF2B5EF4-FFF2-40B4-BE49-F238E27FC236}">
                <a16:creationId xmlns:a16="http://schemas.microsoft.com/office/drawing/2014/main" id="{CC417DE5-7C4F-6D47-9E56-C1236230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78" name="Rectangle 6">
            <a:extLst>
              <a:ext uri="{FF2B5EF4-FFF2-40B4-BE49-F238E27FC236}">
                <a16:creationId xmlns:a16="http://schemas.microsoft.com/office/drawing/2014/main" id="{A2B2567D-9501-C24C-8EAE-884AEDEA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79" name="Rectangle 7">
            <a:extLst>
              <a:ext uri="{FF2B5EF4-FFF2-40B4-BE49-F238E27FC236}">
                <a16:creationId xmlns:a16="http://schemas.microsoft.com/office/drawing/2014/main" id="{EAA6BE7F-D135-3F4C-B0B9-F3C863623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1480" name="Object 8">
            <a:extLst>
              <a:ext uri="{FF2B5EF4-FFF2-40B4-BE49-F238E27FC236}">
                <a16:creationId xmlns:a16="http://schemas.microsoft.com/office/drawing/2014/main" id="{D2ED1C14-125F-DD43-B154-EFBC0BF49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762000"/>
          <a:ext cx="63246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1" r:id="rId3" imgW="5334000" imgH="4711700" progId="MSDraw.Drawing.8.2">
                  <p:embed/>
                </p:oleObj>
              </mc:Choice>
              <mc:Fallback>
                <p:oleObj r:id="rId3" imgW="5334000" imgH="47117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62000"/>
                        <a:ext cx="6324600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E199764-162E-A645-B5BE-0D2CE741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135EE4-2635-0649-B80A-84120AF8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C2E9D6-4C95-4D41-BAD8-005F53A6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3561FE6-43B8-BF4F-B701-A75364546F3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F5E58F9A-3DD0-3E45-8E05-0D91CEADD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/>
              <a:t>Cray Y-MP’s Interconnection Network </a:t>
            </a:r>
          </a:p>
        </p:txBody>
      </p:sp>
      <p:sp>
        <p:nvSpPr>
          <p:cNvPr id="360451" name="Text Box 3">
            <a:extLst>
              <a:ext uri="{FF2B5EF4-FFF2-40B4-BE49-F238E27FC236}">
                <a16:creationId xmlns:a16="http://schemas.microsoft.com/office/drawing/2014/main" id="{45640BE8-5B14-644D-9049-6717C6274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15000"/>
            <a:ext cx="8839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21.6   The processor-to-memory interconnection network of Cray Y-MP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0452" name="Rectangle 4">
            <a:extLst>
              <a:ext uri="{FF2B5EF4-FFF2-40B4-BE49-F238E27FC236}">
                <a16:creationId xmlns:a16="http://schemas.microsoft.com/office/drawing/2014/main" id="{8DEA0231-0354-8A45-9A3D-E95557097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0453" name="Object 5">
            <a:extLst>
              <a:ext uri="{FF2B5EF4-FFF2-40B4-BE49-F238E27FC236}">
                <a16:creationId xmlns:a16="http://schemas.microsoft.com/office/drawing/2014/main" id="{3F7D3405-EC54-924B-B920-C7B9A8B1BA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762000"/>
          <a:ext cx="6705600" cy="49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4" r:id="rId3" imgW="5435600" imgH="4140200" progId="MSDraw.Drawing.8.2">
                  <p:embed/>
                </p:oleObj>
              </mc:Choice>
              <mc:Fallback>
                <p:oleObj r:id="rId3" imgW="5435600" imgH="4140200" progId="MSDraw.Drawing.8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762000"/>
                        <a:ext cx="6705600" cy="496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5E2507-4A3B-A944-B1FF-37BDCD5D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507375-9B10-EB46-9B92-9D17E0CD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86BCE7-E635-C545-991D-82AF8772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6EB1D79-C5C9-2246-9AB1-C74948E43A9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31AE4852-0609-D94A-B20C-F12E8FEB2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en-US" altLang="en-US" sz="2800"/>
              <a:t>Types of PRAM</a:t>
            </a:r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57D1B543-B7E2-7F45-926D-B6190D57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231" name="Rectangle 7">
            <a:extLst>
              <a:ext uri="{FF2B5EF4-FFF2-40B4-BE49-F238E27FC236}">
                <a16:creationId xmlns:a16="http://schemas.microsoft.com/office/drawing/2014/main" id="{0D83025B-DFAC-C84A-9316-0C7F3E9B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6A6F38E1-5711-3D48-8DFD-A25ADCA72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15000"/>
            <a:ext cx="5181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5.1   Submodels of the PRAM model.</a:t>
            </a:r>
          </a:p>
        </p:txBody>
      </p:sp>
      <p:sp>
        <p:nvSpPr>
          <p:cNvPr id="180233" name="Rectangle 9">
            <a:extLst>
              <a:ext uri="{FF2B5EF4-FFF2-40B4-BE49-F238E27FC236}">
                <a16:creationId xmlns:a16="http://schemas.microsoft.com/office/drawing/2014/main" id="{3FF9921B-DE4A-3246-BC65-C9DDCCA0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0232" name="Object 8">
            <a:extLst>
              <a:ext uri="{FF2B5EF4-FFF2-40B4-BE49-F238E27FC236}">
                <a16:creationId xmlns:a16="http://schemas.microsoft.com/office/drawing/2014/main" id="{6655EE2B-3A32-7C40-AD24-0C5CEAF22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762000"/>
          <a:ext cx="746760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4" r:id="rId3" imgW="4406900" imgH="2895600" progId="MSDraw.Drawing.8.2">
                  <p:embed/>
                </p:oleObj>
              </mc:Choice>
              <mc:Fallback>
                <p:oleObj r:id="rId3" imgW="4406900" imgH="28956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7467600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405A94BA-FFB3-0D47-AEE5-82A641F4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F99EC54-20FB-A348-9ED5-8704FC1E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3D5F9E9-D265-1F40-B84F-40D04CC5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87C8221-02CA-6D4E-9D1C-391FCB7BCB93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30A4E45A-2832-4F4E-A516-15BB97B1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8CF26CA8-5990-104C-95D7-146FED3F0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A9443458-F16A-7F48-92D2-D66324E9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09" name="Text Box 5">
            <a:extLst>
              <a:ext uri="{FF2B5EF4-FFF2-40B4-BE49-F238E27FC236}">
                <a16:creationId xmlns:a16="http://schemas.microsoft.com/office/drawing/2014/main" id="{035EC3AB-755C-A347-ACA3-62AF07A6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57800"/>
            <a:ext cx="4572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6.9    </a:t>
            </a:r>
            <a:r>
              <a:rPr lang="en-US" altLang="en-US">
                <a:latin typeface="Arial" panose="020B0604020202020204" pitchFamily="34" charset="0"/>
              </a:rPr>
              <a:t>Example of a multistage memory access network. </a:t>
            </a:r>
          </a:p>
        </p:txBody>
      </p:sp>
      <p:sp>
        <p:nvSpPr>
          <p:cNvPr id="303110" name="Rectangle 6">
            <a:extLst>
              <a:ext uri="{FF2B5EF4-FFF2-40B4-BE49-F238E27FC236}">
                <a16:creationId xmlns:a16="http://schemas.microsoft.com/office/drawing/2014/main" id="{C610E951-AF1A-7D4A-89D8-89378DCF9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2800"/>
              <a:t>Butterfly Processor-to-Memory Network</a:t>
            </a:r>
          </a:p>
        </p:txBody>
      </p:sp>
      <p:sp>
        <p:nvSpPr>
          <p:cNvPr id="303111" name="Rectangle 7">
            <a:extLst>
              <a:ext uri="{FF2B5EF4-FFF2-40B4-BE49-F238E27FC236}">
                <a16:creationId xmlns:a16="http://schemas.microsoft.com/office/drawing/2014/main" id="{BD902E89-6775-1C46-B654-B9FC47A2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12" name="Rectangle 8">
            <a:extLst>
              <a:ext uri="{FF2B5EF4-FFF2-40B4-BE49-F238E27FC236}">
                <a16:creationId xmlns:a16="http://schemas.microsoft.com/office/drawing/2014/main" id="{10523FED-1E8C-5C47-9120-DAA191C1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13" name="Rectangle 9">
            <a:extLst>
              <a:ext uri="{FF2B5EF4-FFF2-40B4-BE49-F238E27FC236}">
                <a16:creationId xmlns:a16="http://schemas.microsoft.com/office/drawing/2014/main" id="{27BEBC0F-1063-EE4C-AB5C-CED6C5EB7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15" name="Text Box 11">
            <a:extLst>
              <a:ext uri="{FF2B5EF4-FFF2-40B4-BE49-F238E27FC236}">
                <a16:creationId xmlns:a16="http://schemas.microsoft.com/office/drawing/2014/main" id="{0BB25C17-9573-4843-A6B7-7BF70E08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914400"/>
            <a:ext cx="25908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Not a full permutation network</a:t>
            </a:r>
          </a:p>
          <a:p>
            <a:r>
              <a:rPr lang="en-US" altLang="en-US">
                <a:latin typeface="Arial" panose="020B0604020202020204" pitchFamily="34" charset="0"/>
              </a:rPr>
              <a:t>(e.g., processor 0 cannot be connected to memory bank 2 alongside the two connections shown)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Is self-routing: i.e., the bank address determines the route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A request going to memory bank 3 </a:t>
            </a:r>
          </a:p>
          <a:p>
            <a:r>
              <a:rPr lang="en-US" altLang="en-US">
                <a:latin typeface="Arial" panose="020B0604020202020204" pitchFamily="34" charset="0"/>
              </a:rPr>
              <a:t>(0 0 1 1) is routed: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lower upper upper</a:t>
            </a:r>
          </a:p>
        </p:txBody>
      </p:sp>
      <p:sp>
        <p:nvSpPr>
          <p:cNvPr id="303118" name="Rectangle 14">
            <a:extLst>
              <a:ext uri="{FF2B5EF4-FFF2-40B4-BE49-F238E27FC236}">
                <a16:creationId xmlns:a16="http://schemas.microsoft.com/office/drawing/2014/main" id="{03A928C8-82E3-3E4D-9276-2D795346B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3117" name="Object 13">
            <a:extLst>
              <a:ext uri="{FF2B5EF4-FFF2-40B4-BE49-F238E27FC236}">
                <a16:creationId xmlns:a16="http://schemas.microsoft.com/office/drawing/2014/main" id="{8A370146-4E55-D445-9184-DBCD285EC5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066800"/>
          <a:ext cx="6019800" cy="404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2" r:id="rId3" imgW="4279900" imgH="2921000" progId="MSDraw.Drawing.8.2">
                  <p:embed/>
                </p:oleObj>
              </mc:Choice>
              <mc:Fallback>
                <p:oleObj r:id="rId3" imgW="4279900" imgH="29210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6019800" cy="404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3123" name="Group 19">
            <a:extLst>
              <a:ext uri="{FF2B5EF4-FFF2-40B4-BE49-F238E27FC236}">
                <a16:creationId xmlns:a16="http://schemas.microsoft.com/office/drawing/2014/main" id="{AD1086AE-59ED-F741-B2B6-927954ADA33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524000"/>
            <a:ext cx="3810000" cy="609600"/>
            <a:chOff x="768" y="960"/>
            <a:chExt cx="2400" cy="384"/>
          </a:xfrm>
        </p:grpSpPr>
        <p:sp>
          <p:nvSpPr>
            <p:cNvPr id="303119" name="Line 15">
              <a:extLst>
                <a:ext uri="{FF2B5EF4-FFF2-40B4-BE49-F238E27FC236}">
                  <a16:creationId xmlns:a16="http://schemas.microsoft.com/office/drawing/2014/main" id="{B75628E2-3319-3D4B-862C-45C9067A1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960"/>
              <a:ext cx="288" cy="48"/>
            </a:xfrm>
            <a:prstGeom prst="line">
              <a:avLst/>
            </a:prstGeom>
            <a:noFill/>
            <a:ln w="38100">
              <a:solidFill>
                <a:srgbClr val="24922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20" name="Line 16">
              <a:extLst>
                <a:ext uri="{FF2B5EF4-FFF2-40B4-BE49-F238E27FC236}">
                  <a16:creationId xmlns:a16="http://schemas.microsoft.com/office/drawing/2014/main" id="{7429A3D5-57C8-554D-A277-6BAF04C82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960"/>
              <a:ext cx="624" cy="288"/>
            </a:xfrm>
            <a:prstGeom prst="line">
              <a:avLst/>
            </a:prstGeom>
            <a:noFill/>
            <a:ln w="38100">
              <a:solidFill>
                <a:srgbClr val="24922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21" name="Line 17">
              <a:extLst>
                <a:ext uri="{FF2B5EF4-FFF2-40B4-BE49-F238E27FC236}">
                  <a16:creationId xmlns:a16="http://schemas.microsoft.com/office/drawing/2014/main" id="{8049061D-4581-0B48-B226-34FFEE9A5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248"/>
              <a:ext cx="1152" cy="0"/>
            </a:xfrm>
            <a:prstGeom prst="line">
              <a:avLst/>
            </a:prstGeom>
            <a:noFill/>
            <a:ln w="38100">
              <a:solidFill>
                <a:srgbClr val="24922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22" name="Line 18">
              <a:extLst>
                <a:ext uri="{FF2B5EF4-FFF2-40B4-BE49-F238E27FC236}">
                  <a16:creationId xmlns:a16="http://schemas.microsoft.com/office/drawing/2014/main" id="{FAB79AE8-930B-1D44-9692-BCFB82672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248"/>
              <a:ext cx="336" cy="96"/>
            </a:xfrm>
            <a:prstGeom prst="line">
              <a:avLst/>
            </a:prstGeom>
            <a:noFill/>
            <a:ln w="38100">
              <a:solidFill>
                <a:srgbClr val="24922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3131" name="Group 27">
            <a:extLst>
              <a:ext uri="{FF2B5EF4-FFF2-40B4-BE49-F238E27FC236}">
                <a16:creationId xmlns:a16="http://schemas.microsoft.com/office/drawing/2014/main" id="{F1A25EB5-7F06-4242-9DC4-901C44991214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362200"/>
            <a:ext cx="3733800" cy="228600"/>
            <a:chOff x="816" y="1488"/>
            <a:chExt cx="2352" cy="144"/>
          </a:xfrm>
        </p:grpSpPr>
        <p:sp>
          <p:nvSpPr>
            <p:cNvPr id="303124" name="Line 20">
              <a:extLst>
                <a:ext uri="{FF2B5EF4-FFF2-40B4-BE49-F238E27FC236}">
                  <a16:creationId xmlns:a16="http://schemas.microsoft.com/office/drawing/2014/main" id="{91AF6028-9733-2E4E-884D-3CA7CB36E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288" cy="48"/>
            </a:xfrm>
            <a:prstGeom prst="line">
              <a:avLst/>
            </a:prstGeom>
            <a:noFill/>
            <a:ln w="3810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25" name="Line 21">
              <a:extLst>
                <a:ext uri="{FF2B5EF4-FFF2-40B4-BE49-F238E27FC236}">
                  <a16:creationId xmlns:a16="http://schemas.microsoft.com/office/drawing/2014/main" id="{60F874F5-F1CC-CD4E-B86C-3C9E14881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536"/>
              <a:ext cx="1776" cy="0"/>
            </a:xfrm>
            <a:prstGeom prst="line">
              <a:avLst/>
            </a:prstGeom>
            <a:noFill/>
            <a:ln w="3810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126" name="Line 22">
              <a:extLst>
                <a:ext uri="{FF2B5EF4-FFF2-40B4-BE49-F238E27FC236}">
                  <a16:creationId xmlns:a16="http://schemas.microsoft.com/office/drawing/2014/main" id="{426C8D82-4185-014F-A6D2-A755B0123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36"/>
              <a:ext cx="288" cy="96"/>
            </a:xfrm>
            <a:prstGeom prst="line">
              <a:avLst/>
            </a:prstGeom>
            <a:noFill/>
            <a:ln w="3810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3128" name="Line 24">
            <a:extLst>
              <a:ext uri="{FF2B5EF4-FFF2-40B4-BE49-F238E27FC236}">
                <a16:creationId xmlns:a16="http://schemas.microsoft.com/office/drawing/2014/main" id="{B9D85FE3-C48E-BA42-A023-DD0B7333A2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257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9" name="Line 25">
            <a:extLst>
              <a:ext uri="{FF2B5EF4-FFF2-40B4-BE49-F238E27FC236}">
                <a16:creationId xmlns:a16="http://schemas.microsoft.com/office/drawing/2014/main" id="{FFB25943-CC28-FA42-8AC2-8E519A63F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257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30" name="Line 26">
            <a:extLst>
              <a:ext uri="{FF2B5EF4-FFF2-40B4-BE49-F238E27FC236}">
                <a16:creationId xmlns:a16="http://schemas.microsoft.com/office/drawing/2014/main" id="{8172B61B-BEE5-6A40-A246-BAF876E4F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2578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409BD95-2221-DE45-BD2D-BBB3DE6B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9F3CBE-B60B-524A-9B75-13AC9155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3C14F0-819C-164A-BFA2-0D149BEF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7D4A877-7185-6541-B976-74F814AF62F9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2426F82E-0696-7B4C-B46C-844BEC47E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 sz="2800"/>
              <a:t>Butterfly as Multistage Interconnection Network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35AF7D23-671A-9E45-BF15-E5F78956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4852" name="Rectangle 4">
            <a:extLst>
              <a:ext uri="{FF2B5EF4-FFF2-40B4-BE49-F238E27FC236}">
                <a16:creationId xmlns:a16="http://schemas.microsoft.com/office/drawing/2014/main" id="{3B6B3C00-AC9B-2047-9159-C5A9049B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4853" name="Text Box 5">
            <a:extLst>
              <a:ext uri="{FF2B5EF4-FFF2-40B4-BE49-F238E27FC236}">
                <a16:creationId xmlns:a16="http://schemas.microsoft.com/office/drawing/2014/main" id="{4EDE78AD-D42F-9C48-9C12-918CBC73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1148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6.9    </a:t>
            </a:r>
            <a:r>
              <a:rPr lang="en-US" altLang="en-US">
                <a:latin typeface="Arial" panose="020B0604020202020204" pitchFamily="34" charset="0"/>
              </a:rPr>
              <a:t>Example of a multistage memory access network </a:t>
            </a:r>
          </a:p>
        </p:txBody>
      </p:sp>
      <p:sp>
        <p:nvSpPr>
          <p:cNvPr id="334854" name="Text Box 6">
            <a:extLst>
              <a:ext uri="{FF2B5EF4-FFF2-40B4-BE49-F238E27FC236}">
                <a16:creationId xmlns:a16="http://schemas.microsoft.com/office/drawing/2014/main" id="{C7BBDB46-EE5C-BA4C-A759-7E5A283C0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63103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Generalization of the butterfly network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High-radix or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-ary butterfly, built of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switches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Has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i="1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rows and 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+ 1 columns (</a:t>
            </a: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if wrapped)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B06E0CCB-114A-1C49-8BEC-49775071B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4856" name="Object 8">
            <a:extLst>
              <a:ext uri="{FF2B5EF4-FFF2-40B4-BE49-F238E27FC236}">
                <a16:creationId xmlns:a16="http://schemas.microsoft.com/office/drawing/2014/main" id="{C1D1E499-0BDC-DA49-9F84-14411F99D9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838200"/>
          <a:ext cx="48006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0" r:id="rId3" imgW="4279900" imgH="2921000" progId="MSDraw.Drawing.8.2">
                  <p:embed/>
                </p:oleObj>
              </mc:Choice>
              <mc:Fallback>
                <p:oleObj r:id="rId3" imgW="4279900" imgH="29210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4800600" cy="328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7" name="Rectangle 9">
            <a:extLst>
              <a:ext uri="{FF2B5EF4-FFF2-40B4-BE49-F238E27FC236}">
                <a16:creationId xmlns:a16="http://schemas.microsoft.com/office/drawing/2014/main" id="{2371A570-33F2-F34B-8F6F-B45AE1406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4858" name="Object 10">
            <a:extLst>
              <a:ext uri="{FF2B5EF4-FFF2-40B4-BE49-F238E27FC236}">
                <a16:creationId xmlns:a16="http://schemas.microsoft.com/office/drawing/2014/main" id="{E9B4D80F-E07E-6345-A3A2-9C06C1700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762000"/>
          <a:ext cx="3886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1" r:id="rId5" imgW="3505200" imgH="2959100" progId="MSDraw.Drawing.8.2">
                  <p:embed/>
                </p:oleObj>
              </mc:Choice>
              <mc:Fallback>
                <p:oleObj r:id="rId5" imgW="3505200" imgH="29591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762000"/>
                        <a:ext cx="38862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Text Box 11">
            <a:extLst>
              <a:ext uri="{FF2B5EF4-FFF2-40B4-BE49-F238E27FC236}">
                <a16:creationId xmlns:a16="http://schemas.microsoft.com/office/drawing/2014/main" id="{74CD4375-B33A-234F-9C81-9085836E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34290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15.8    Butterfly network used to connect modules that are on the same side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E8A6484-F370-8F4A-ADDD-8B727B5C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0D208C-7620-E347-98E8-FCF51BAD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EB4DEE7-4AE9-DB42-AD21-E3C7D70E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6F2C75C-62B8-CB4B-95F7-E873373D12B8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B57DE48F-25DE-5348-BB80-4A479B9DB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altLang="en-US" sz="2800"/>
              <a:t>Bene</a:t>
            </a:r>
            <a:r>
              <a:rPr lang="en-US" altLang="en-US" sz="2800">
                <a:solidFill>
                  <a:schemeClr val="tx1"/>
                </a:solidFill>
              </a:rPr>
              <a:t>š</a:t>
            </a:r>
            <a:r>
              <a:rPr lang="en-US" altLang="en-US" sz="2800"/>
              <a:t> Network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22EF092A-27F4-4548-A2CD-4A91B1836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5876" name="Rectangle 4">
            <a:extLst>
              <a:ext uri="{FF2B5EF4-FFF2-40B4-BE49-F238E27FC236}">
                <a16:creationId xmlns:a16="http://schemas.microsoft.com/office/drawing/2014/main" id="{22A921D8-03C5-9644-BE67-950E429CB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5877" name="Text Box 5">
            <a:extLst>
              <a:ext uri="{FF2B5EF4-FFF2-40B4-BE49-F238E27FC236}">
                <a16:creationId xmlns:a16="http://schemas.microsoft.com/office/drawing/2014/main" id="{1F185AB8-FE93-714A-9E04-D76CAD72C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7924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15.9    </a:t>
            </a:r>
            <a:r>
              <a:rPr lang="en-US" altLang="en-US">
                <a:latin typeface="Arial" panose="020B0604020202020204" pitchFamily="34" charset="0"/>
              </a:rPr>
              <a:t>Beneš network formed from two back-to-back butterflies.</a:t>
            </a:r>
          </a:p>
        </p:txBody>
      </p:sp>
      <p:sp>
        <p:nvSpPr>
          <p:cNvPr id="335878" name="Text Box 6">
            <a:extLst>
              <a:ext uri="{FF2B5EF4-FFF2-40B4-BE49-F238E27FC236}">
                <a16:creationId xmlns:a16="http://schemas.microsoft.com/office/drawing/2014/main" id="{B067AE7B-8822-214A-BC84-C70D3234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4283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2</a:t>
            </a:r>
            <a:r>
              <a:rPr lang="en-US" altLang="en-US" i="1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-row Bene</a:t>
            </a:r>
            <a:r>
              <a:rPr lang="en-US" altLang="en-US">
                <a:latin typeface="Arial" panose="020B0604020202020204" pitchFamily="34" charset="0"/>
              </a:rPr>
              <a:t>š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network: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Can route any 2</a:t>
            </a:r>
            <a:r>
              <a:rPr lang="en-US" altLang="en-US" i="1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i="1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permutation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It is “rearrangeable”</a:t>
            </a:r>
          </a:p>
        </p:txBody>
      </p:sp>
      <p:sp>
        <p:nvSpPr>
          <p:cNvPr id="335879" name="Rectangle 7">
            <a:extLst>
              <a:ext uri="{FF2B5EF4-FFF2-40B4-BE49-F238E27FC236}">
                <a16:creationId xmlns:a16="http://schemas.microsoft.com/office/drawing/2014/main" id="{C95654A5-B49E-BB43-A1AD-95DC30118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5880" name="Rectangle 8">
            <a:extLst>
              <a:ext uri="{FF2B5EF4-FFF2-40B4-BE49-F238E27FC236}">
                <a16:creationId xmlns:a16="http://schemas.microsoft.com/office/drawing/2014/main" id="{FF255821-7455-BF47-A230-C631379BA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5881" name="Rectangle 9">
            <a:extLst>
              <a:ext uri="{FF2B5EF4-FFF2-40B4-BE49-F238E27FC236}">
                <a16:creationId xmlns:a16="http://schemas.microsoft.com/office/drawing/2014/main" id="{0901C30D-48AE-BA45-A1CE-DDFF09B6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5882" name="Object 10">
            <a:extLst>
              <a:ext uri="{FF2B5EF4-FFF2-40B4-BE49-F238E27FC236}">
                <a16:creationId xmlns:a16="http://schemas.microsoft.com/office/drawing/2014/main" id="{7DCF4D71-C225-8B48-8755-F8C3ED1FC0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43000"/>
          <a:ext cx="85344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3" r:id="rId3" imgW="4927600" imgH="1689100" progId="MSDraw.Drawing.8.2">
                  <p:embed/>
                </p:oleObj>
              </mc:Choice>
              <mc:Fallback>
                <p:oleObj r:id="rId3" imgW="4927600" imgH="16891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534400" cy="292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3E10F68-6073-EC46-9FB2-7DDAEDC5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97C4E7-6D32-AE47-95C9-9CA07E4C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0B8DA4E-A8F9-F747-AF5B-92021458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87B1BD7-1FB1-5346-BDBB-CCC9A024D2E1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3D095FE1-991F-F849-AA8A-6948BBD2F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altLang="en-US" sz="2800"/>
              <a:t>Routing Paths in a Bene</a:t>
            </a:r>
            <a:r>
              <a:rPr lang="en-US" altLang="en-US" sz="2800">
                <a:solidFill>
                  <a:schemeClr val="tx1"/>
                </a:solidFill>
              </a:rPr>
              <a:t>š</a:t>
            </a:r>
            <a:r>
              <a:rPr lang="en-US" altLang="en-US" sz="2800"/>
              <a:t> Network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D1179B3D-A9A1-7647-91FC-0B47AF6C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6A282872-1BE8-5A42-88D5-B1E9CCB00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1" name="Text Box 5">
            <a:extLst>
              <a:ext uri="{FF2B5EF4-FFF2-40B4-BE49-F238E27FC236}">
                <a16:creationId xmlns:a16="http://schemas.microsoft.com/office/drawing/2014/main" id="{3AAA9C02-B245-DD41-ABC3-D362125FA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638800"/>
            <a:ext cx="6019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15.10    </a:t>
            </a:r>
            <a:r>
              <a:rPr lang="en-US" altLang="en-US">
                <a:latin typeface="Arial" panose="020B0604020202020204" pitchFamily="34" charset="0"/>
              </a:rPr>
              <a:t>Another example of a Beneš network.</a:t>
            </a:r>
          </a:p>
        </p:txBody>
      </p:sp>
      <p:sp>
        <p:nvSpPr>
          <p:cNvPr id="336902" name="Rectangle 6">
            <a:extLst>
              <a:ext uri="{FF2B5EF4-FFF2-40B4-BE49-F238E27FC236}">
                <a16:creationId xmlns:a16="http://schemas.microsoft.com/office/drawing/2014/main" id="{54A818D9-498B-AE46-A92A-03C6602A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3" name="Rectangle 7">
            <a:extLst>
              <a:ext uri="{FF2B5EF4-FFF2-40B4-BE49-F238E27FC236}">
                <a16:creationId xmlns:a16="http://schemas.microsoft.com/office/drawing/2014/main" id="{63839A5F-707E-914E-BE22-32D04CAA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4" name="Rectangle 8">
            <a:extLst>
              <a:ext uri="{FF2B5EF4-FFF2-40B4-BE49-F238E27FC236}">
                <a16:creationId xmlns:a16="http://schemas.microsoft.com/office/drawing/2014/main" id="{D01B0194-428B-EE4E-9D6C-0EA43A86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5" name="Rectangle 9">
            <a:extLst>
              <a:ext uri="{FF2B5EF4-FFF2-40B4-BE49-F238E27FC236}">
                <a16:creationId xmlns:a16="http://schemas.microsoft.com/office/drawing/2014/main" id="{C784AF71-F55C-D947-B180-BE81EFB1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6906" name="Object 10">
            <a:extLst>
              <a:ext uri="{FF2B5EF4-FFF2-40B4-BE49-F238E27FC236}">
                <a16:creationId xmlns:a16="http://schemas.microsoft.com/office/drawing/2014/main" id="{4E19D170-1D7B-534B-9B5D-569A37B7A3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914400"/>
          <a:ext cx="7391400" cy="47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9" r:id="rId3" imgW="4699000" imgH="3035300" progId="MSDraw.Drawing.8.2">
                  <p:embed/>
                </p:oleObj>
              </mc:Choice>
              <mc:Fallback>
                <p:oleObj r:id="rId3" imgW="4699000" imgH="30353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7391400" cy="477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7" name="Text Box 11">
            <a:extLst>
              <a:ext uri="{FF2B5EF4-FFF2-40B4-BE49-F238E27FC236}">
                <a16:creationId xmlns:a16="http://schemas.microsoft.com/office/drawing/2014/main" id="{A5413FAA-4C41-DE43-9FB3-F082196C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1463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To which memory modules can we connect proc 4 without rearranging the other paths?</a:t>
            </a:r>
          </a:p>
        </p:txBody>
      </p:sp>
      <p:sp>
        <p:nvSpPr>
          <p:cNvPr id="336908" name="Text Box 12">
            <a:extLst>
              <a:ext uri="{FF2B5EF4-FFF2-40B4-BE49-F238E27FC236}">
                <a16:creationId xmlns:a16="http://schemas.microsoft.com/office/drawing/2014/main" id="{DA32D29F-808C-404F-8DBB-C2701F00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3400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What about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proc 6?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7" grpId="0"/>
      <p:bldP spid="33690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280E72-6423-204B-A914-2BB774E5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193DBE-2A76-7D43-9B11-FE540817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FBAE32-27C8-F645-865E-F6FFFB75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770D052-481D-A84E-931E-FB0373BC0D5F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379D51C8-B351-B344-B849-E53D4B1A3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r>
              <a:rPr lang="en-US" altLang="en-US" sz="3200"/>
              <a:t>16.6  Multistage Interconnection Networks</a:t>
            </a:r>
          </a:p>
        </p:txBody>
      </p:sp>
      <p:sp>
        <p:nvSpPr>
          <p:cNvPr id="330755" name="Text Box 3">
            <a:extLst>
              <a:ext uri="{FF2B5EF4-FFF2-40B4-BE49-F238E27FC236}">
                <a16:creationId xmlns:a16="http://schemas.microsoft.com/office/drawing/2014/main" id="{F88C0DF2-E552-6D49-BD1B-D6DCC725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352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Numerous indirect  or multistage interconnection networks (MINs) have been proposed for, or used in, parallel computers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They differ in topological, performance, robustness, and realizability attributes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We have already seen the butterfly, hierarchical bus, bene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altLang="en-US">
                <a:latin typeface="Arial" panose="020B0604020202020204" pitchFamily="34" charset="0"/>
              </a:rPr>
              <a:t>, and ADM networks</a:t>
            </a:r>
          </a:p>
        </p:txBody>
      </p:sp>
      <p:sp>
        <p:nvSpPr>
          <p:cNvPr id="330756" name="Text Box 4">
            <a:extLst>
              <a:ext uri="{FF2B5EF4-FFF2-40B4-BE49-F238E27FC236}">
                <a16:creationId xmlns:a16="http://schemas.microsoft.com/office/drawing/2014/main" id="{9E4FBD86-CD9E-5546-821F-E8EDA1C7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32004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Fig. 4.8 (modified)</a:t>
            </a:r>
          </a:p>
          <a:p>
            <a:r>
              <a:rPr lang="en-US" altLang="en-US">
                <a:latin typeface="Arial" panose="020B0604020202020204" pitchFamily="34" charset="0"/>
              </a:rPr>
              <a:t>The sea of indirect interconnection networks.</a:t>
            </a:r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id="{0E738102-37AE-4F41-BB3C-274D3F096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-287338"/>
            <a:ext cx="1841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sz="11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0758" name="Picture 6">
            <a:extLst>
              <a:ext uri="{FF2B5EF4-FFF2-40B4-BE49-F238E27FC236}">
                <a16:creationId xmlns:a16="http://schemas.microsoft.com/office/drawing/2014/main" id="{5A2FD8D4-DC6D-DF4E-92FA-A306F5E10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50228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0DFA06-50A6-B74A-A81C-75B23B5B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AE159D-E3BA-5349-A184-31BB3D0A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12D101-5466-8444-8F06-C5C13B48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60BDE74-DAEB-3B45-ACD6-6E3174C7E105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627E0407-E0C8-AE44-83CE-444F5BE8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2400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97304E59-75B1-094D-A1EC-46E81C9C6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2800"/>
              <a:t>Self-Routing Permutation Networks</a:t>
            </a:r>
          </a:p>
        </p:txBody>
      </p:sp>
      <p:sp>
        <p:nvSpPr>
          <p:cNvPr id="331780" name="Text Box 4">
            <a:extLst>
              <a:ext uri="{FF2B5EF4-FFF2-40B4-BE49-F238E27FC236}">
                <a16:creationId xmlns:a16="http://schemas.microsoft.com/office/drawing/2014/main" id="{65E41789-BB2A-3C43-B47A-7ACFBEFB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2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Do there exist self-routing permutation networks? (The butterfly network is self-routing, but it is not a permutation network)</a:t>
            </a:r>
          </a:p>
        </p:txBody>
      </p:sp>
      <p:sp>
        <p:nvSpPr>
          <p:cNvPr id="331781" name="Text Box 5">
            <a:extLst>
              <a:ext uri="{FF2B5EF4-FFF2-40B4-BE49-F238E27FC236}">
                <a16:creationId xmlns:a16="http://schemas.microsoft.com/office/drawing/2014/main" id="{4DD652DA-0A3A-A947-A87C-F8ED9F96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32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Permutation routing through a MIN is the same problem as sorting</a:t>
            </a:r>
          </a:p>
        </p:txBody>
      </p:sp>
      <p:grpSp>
        <p:nvGrpSpPr>
          <p:cNvPr id="331782" name="Group 6">
            <a:extLst>
              <a:ext uri="{FF2B5EF4-FFF2-40B4-BE49-F238E27FC236}">
                <a16:creationId xmlns:a16="http://schemas.microsoft.com/office/drawing/2014/main" id="{02054490-CB21-534B-B2C1-9AC374A8B85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09800"/>
            <a:ext cx="8839200" cy="3902075"/>
            <a:chOff x="96" y="1392"/>
            <a:chExt cx="5568" cy="2458"/>
          </a:xfrm>
        </p:grpSpPr>
        <p:sp>
          <p:nvSpPr>
            <p:cNvPr id="331783" name="Text Box 7">
              <a:extLst>
                <a:ext uri="{FF2B5EF4-FFF2-40B4-BE49-F238E27FC236}">
                  <a16:creationId xmlns:a16="http://schemas.microsoft.com/office/drawing/2014/main" id="{4175CC26-9FBA-D648-89D0-C7E663331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600"/>
              <a:ext cx="465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16.14    </a:t>
              </a:r>
              <a:r>
                <a:rPr lang="en-US" altLang="en-US">
                  <a:latin typeface="Arial" panose="020B0604020202020204" pitchFamily="34" charset="0"/>
                </a:rPr>
                <a:t>Example of sorting on a binary radix sort network.</a:t>
              </a:r>
            </a:p>
          </p:txBody>
        </p:sp>
        <p:graphicFrame>
          <p:nvGraphicFramePr>
            <p:cNvPr id="331784" name="Object 8">
              <a:extLst>
                <a:ext uri="{FF2B5EF4-FFF2-40B4-BE49-F238E27FC236}">
                  <a16:creationId xmlns:a16="http://schemas.microsoft.com/office/drawing/2014/main" id="{A2931442-AC89-CD49-895B-73CF8741CD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392"/>
            <a:ext cx="5568" cy="2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785" r:id="rId3" imgW="3733800" imgH="1473200" progId="MSDraw.Drawing.8.2">
                    <p:embed/>
                  </p:oleObj>
                </mc:Choice>
                <mc:Fallback>
                  <p:oleObj r:id="rId3" imgW="3733800" imgH="1473200" progId="MSDraw.Drawing.8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392"/>
                          <a:ext cx="5568" cy="21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F966C-B18F-634B-BDFA-E4810A38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CC1DA-E10F-C840-93D1-CBE4B4AD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7D8B43-5400-DC40-A6CB-ABD2D2CB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3DC0946-C0A4-3241-8F1A-D1498DADC1AC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415FF8C9-27C7-E747-BE7F-B908665A8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2400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FA04268A-CC40-8B4F-AEFE-49D77D333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2800"/>
              <a:t>Partial List of Important MINs</a:t>
            </a:r>
          </a:p>
        </p:txBody>
      </p:sp>
      <p:sp>
        <p:nvSpPr>
          <p:cNvPr id="332804" name="Text Box 4">
            <a:extLst>
              <a:ext uri="{FF2B5EF4-FFF2-40B4-BE49-F238E27FC236}">
                <a16:creationId xmlns:a16="http://schemas.microsoft.com/office/drawing/2014/main" id="{27D64F7D-96E5-2749-8983-6F0C8269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229600" cy="50831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altLang="en-US" sz="8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Augmented data manipulator (ADM)</a:t>
            </a:r>
            <a:r>
              <a:rPr lang="en-US" altLang="en-US" sz="1600">
                <a:latin typeface="Arial" panose="020B0604020202020204" pitchFamily="34" charset="0"/>
              </a:rPr>
              <a:t>: aka unfolded PM2I (Fig. 15.12)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Banyan</a:t>
            </a:r>
            <a:r>
              <a:rPr lang="en-US" altLang="en-US" sz="1600">
                <a:latin typeface="Arial" panose="020B0604020202020204" pitchFamily="34" charset="0"/>
              </a:rPr>
              <a:t>: Any MIN with a unique path between any input and any output (e.g. butterfly)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Baseline</a:t>
            </a:r>
            <a:r>
              <a:rPr lang="en-US" altLang="en-US" sz="1600">
                <a:latin typeface="Arial" panose="020B0604020202020204" pitchFamily="34" charset="0"/>
              </a:rPr>
              <a:t>: Butterfly network with nodes labeled differently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Beneš</a:t>
            </a:r>
            <a:r>
              <a:rPr lang="en-US" altLang="en-US" sz="1600">
                <a:latin typeface="Arial" panose="020B0604020202020204" pitchFamily="34" charset="0"/>
              </a:rPr>
              <a:t>: Back-to-back butterfly networks, sharing one column (Figs. 15.9-10)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Bidelta</a:t>
            </a:r>
            <a:r>
              <a:rPr lang="en-US" altLang="en-US" sz="1600">
                <a:latin typeface="Arial" panose="020B0604020202020204" pitchFamily="34" charset="0"/>
              </a:rPr>
              <a:t>: A MIN that is a delta network in either direction 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Butterfly</a:t>
            </a:r>
            <a:r>
              <a:rPr lang="en-US" altLang="en-US" sz="1600">
                <a:latin typeface="Arial" panose="020B0604020202020204" pitchFamily="34" charset="0"/>
              </a:rPr>
              <a:t>: aka unfolded hypercube (Figs. 6.9, 15.4-5)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Data manipulator</a:t>
            </a:r>
            <a:r>
              <a:rPr lang="en-US" altLang="en-US" sz="1600">
                <a:latin typeface="Arial" panose="020B0604020202020204" pitchFamily="34" charset="0"/>
              </a:rPr>
              <a:t>: Same as ADM, but with switches in a column restricted to same state  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Delta</a:t>
            </a:r>
            <a:r>
              <a:rPr lang="en-US" altLang="en-US" sz="1600">
                <a:latin typeface="Arial" panose="020B0604020202020204" pitchFamily="34" charset="0"/>
              </a:rPr>
              <a:t>: Any MIN for which the outputs of each switch have distinct labels (say 0 and 1 </a:t>
            </a:r>
          </a:p>
          <a:p>
            <a:pPr>
              <a:lnSpc>
                <a:spcPct val="120000"/>
              </a:lnSpc>
            </a:pPr>
            <a:r>
              <a:rPr lang="en-US" altLang="en-US" sz="1600">
                <a:latin typeface="Arial" panose="020B0604020202020204" pitchFamily="34" charset="0"/>
              </a:rPr>
              <a:t>for 2 </a:t>
            </a:r>
            <a:r>
              <a:rPr lang="en-US" altLang="en-US" sz="1600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1600">
                <a:latin typeface="Arial" panose="020B0604020202020204" pitchFamily="34" charset="0"/>
              </a:rPr>
              <a:t> 2 switches) and path label, composed of concatenating switch output labels </a:t>
            </a:r>
          </a:p>
          <a:p>
            <a:pPr>
              <a:lnSpc>
                <a:spcPct val="120000"/>
              </a:lnSpc>
            </a:pPr>
            <a:r>
              <a:rPr lang="en-US" altLang="en-US" sz="1600">
                <a:latin typeface="Arial" panose="020B0604020202020204" pitchFamily="34" charset="0"/>
              </a:rPr>
              <a:t>leading from an input to an output depends only on the output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Flip</a:t>
            </a:r>
            <a:r>
              <a:rPr lang="en-US" altLang="en-US" sz="1600">
                <a:latin typeface="Arial" panose="020B0604020202020204" pitchFamily="34" charset="0"/>
              </a:rPr>
              <a:t>: Reverse of the omega network (inputs </a:t>
            </a:r>
            <a:r>
              <a:rPr lang="en-US" altLang="en-US" sz="1600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1600">
                <a:latin typeface="Arial" panose="020B0604020202020204" pitchFamily="34" charset="0"/>
              </a:rPr>
              <a:t> outputs)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Indirect cube</a:t>
            </a:r>
            <a:r>
              <a:rPr lang="en-US" altLang="en-US" sz="1600">
                <a:latin typeface="Arial" panose="020B0604020202020204" pitchFamily="34" charset="0"/>
              </a:rPr>
              <a:t>: Same as butterfly or omega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Omega</a:t>
            </a:r>
            <a:r>
              <a:rPr lang="en-US" altLang="en-US" sz="1600">
                <a:latin typeface="Arial" panose="020B0604020202020204" pitchFamily="34" charset="0"/>
              </a:rPr>
              <a:t>: Multi-stage shuffle-exchange network; isomorphic to butterfly (Fig. 15.19)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Permutation</a:t>
            </a:r>
            <a:r>
              <a:rPr lang="en-US" altLang="en-US" sz="1600">
                <a:latin typeface="Arial" panose="020B0604020202020204" pitchFamily="34" charset="0"/>
              </a:rPr>
              <a:t>: Any MIN that can realize all permutations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Rearrangeable</a:t>
            </a:r>
            <a:r>
              <a:rPr lang="en-US" altLang="en-US" sz="1600">
                <a:latin typeface="Arial" panose="020B0604020202020204" pitchFamily="34" charset="0"/>
              </a:rPr>
              <a:t>: Same as permutation network</a:t>
            </a:r>
            <a:endParaRPr lang="en-US" altLang="en-US" sz="16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b="1">
                <a:latin typeface="Arial" panose="020B0604020202020204" pitchFamily="34" charset="0"/>
              </a:rPr>
              <a:t>Reverse baseline</a:t>
            </a:r>
            <a:r>
              <a:rPr lang="en-US" altLang="en-US" sz="1600">
                <a:latin typeface="Arial" panose="020B0604020202020204" pitchFamily="34" charset="0"/>
              </a:rPr>
              <a:t>: Baseline network, with the roles of inputs and outputs interchanged</a:t>
            </a:r>
          </a:p>
          <a:p>
            <a:pPr>
              <a:lnSpc>
                <a:spcPct val="120000"/>
              </a:lnSpc>
            </a:pPr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14DA88-8C27-C949-A359-F9C56CFD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0381F5-BF49-0240-8FCA-279B1A15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674CAE3-1F9B-C14B-A5EE-F0E2680F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28B45DB-0EB2-0C48-B309-FBADA1F04BA0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C2141603-B1EB-A74C-9F37-F7D3F346A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2800"/>
              <a:t>Conflict-Free Memory Access</a:t>
            </a:r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E1E9E279-FC6B-2D48-8C40-53E116CB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5332" name="Text Box 4">
            <a:extLst>
              <a:ext uri="{FF2B5EF4-FFF2-40B4-BE49-F238E27FC236}">
                <a16:creationId xmlns:a16="http://schemas.microsoft.com/office/drawing/2014/main" id="{05F4C212-BF72-3D4F-AFF9-3C9254DC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8458200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Try to store the data such that parallel accesses are to different banks 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For many data structures, a compiler may perform the memory mapping</a:t>
            </a:r>
          </a:p>
        </p:txBody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F0121DA5-A786-444E-8C7F-BFF227D2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5334" name="Group 6">
            <a:extLst>
              <a:ext uri="{FF2B5EF4-FFF2-40B4-BE49-F238E27FC236}">
                <a16:creationId xmlns:a16="http://schemas.microsoft.com/office/drawing/2014/main" id="{3669B63A-84AF-D947-B834-57513271A3B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057400"/>
            <a:ext cx="5943600" cy="3978275"/>
            <a:chOff x="96" y="1296"/>
            <a:chExt cx="3744" cy="2506"/>
          </a:xfrm>
        </p:grpSpPr>
        <p:sp>
          <p:nvSpPr>
            <p:cNvPr id="355335" name="Text Box 7">
              <a:extLst>
                <a:ext uri="{FF2B5EF4-FFF2-40B4-BE49-F238E27FC236}">
                  <a16:creationId xmlns:a16="http://schemas.microsoft.com/office/drawing/2014/main" id="{4CF05796-99F5-1C4F-8549-1E7AD82CE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360"/>
              <a:ext cx="3264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6.6    </a:t>
              </a:r>
              <a:r>
                <a:rPr lang="en-US" altLang="en-US">
                  <a:latin typeface="Arial" panose="020B0604020202020204" pitchFamily="34" charset="0"/>
                </a:rPr>
                <a:t>Matrix storage in column-major order to allow concurrent accesses to rows. </a:t>
              </a:r>
            </a:p>
          </p:txBody>
        </p:sp>
        <p:graphicFrame>
          <p:nvGraphicFramePr>
            <p:cNvPr id="355336" name="Object 8">
              <a:extLst>
                <a:ext uri="{FF2B5EF4-FFF2-40B4-BE49-F238E27FC236}">
                  <a16:creationId xmlns:a16="http://schemas.microsoft.com/office/drawing/2014/main" id="{63369B10-E006-694A-9C82-CDE262AE1E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296"/>
            <a:ext cx="3744" cy="2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39" r:id="rId3" imgW="4572000" imgH="2387600" progId="MSDraw.Drawing.8.2">
                    <p:embed/>
                  </p:oleObj>
                </mc:Choice>
                <mc:Fallback>
                  <p:oleObj r:id="rId3" imgW="4572000" imgH="2387600" progId="MSDraw.Drawing.8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296"/>
                          <a:ext cx="3744" cy="2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5337" name="Text Box 9">
            <a:extLst>
              <a:ext uri="{FF2B5EF4-FFF2-40B4-BE49-F238E27FC236}">
                <a16:creationId xmlns:a16="http://schemas.microsoft.com/office/drawing/2014/main" id="{C05F8616-832E-DB47-ABC0-960EC582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38600"/>
            <a:ext cx="244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Accessing a column</a:t>
            </a:r>
          </a:p>
          <a:p>
            <a:r>
              <a:rPr lang="en-US" altLang="en-US">
                <a:latin typeface="Arial" panose="020B0604020202020204" pitchFamily="34" charset="0"/>
              </a:rPr>
              <a:t>leads to conflicts</a:t>
            </a:r>
          </a:p>
        </p:txBody>
      </p:sp>
      <p:sp>
        <p:nvSpPr>
          <p:cNvPr id="355338" name="Text Box 10">
            <a:extLst>
              <a:ext uri="{FF2B5EF4-FFF2-40B4-BE49-F238E27FC236}">
                <a16:creationId xmlns:a16="http://schemas.microsoft.com/office/drawing/2014/main" id="{F003A7C3-785B-A64F-9710-357BB86C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8400"/>
            <a:ext cx="281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Each matrix column is stored in a different memory module (bank)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/>
      <p:bldP spid="3553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3FD257-CBB6-F744-B937-51AC9856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8E9159B-ECF2-A440-A342-9493F970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8478DF-BC76-5049-8AE3-3FE8AAFF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678A49E-1E7A-6F4D-9A3B-DA74651F781D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B2695FB8-608F-604E-B7A5-C0AA0822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85CA6DA4-2AEE-5646-BA7E-8E6F060C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6356" name="Rectangle 4">
            <a:extLst>
              <a:ext uri="{FF2B5EF4-FFF2-40B4-BE49-F238E27FC236}">
                <a16:creationId xmlns:a16="http://schemas.microsoft.com/office/drawing/2014/main" id="{735A16A5-0798-A94D-872D-BA5FB156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6357" name="Text Box 5">
            <a:extLst>
              <a:ext uri="{FF2B5EF4-FFF2-40B4-BE49-F238E27FC236}">
                <a16:creationId xmlns:a16="http://schemas.microsoft.com/office/drawing/2014/main" id="{6CF113B4-614A-9141-BE33-ABC58640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5181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6.7    </a:t>
            </a:r>
            <a:r>
              <a:rPr lang="en-US" altLang="en-US">
                <a:latin typeface="Arial" panose="020B0604020202020204" pitchFamily="34" charset="0"/>
              </a:rPr>
              <a:t>Skewed matrix storage for conflict-free accesses to rows and columns. </a:t>
            </a:r>
          </a:p>
        </p:txBody>
      </p:sp>
      <p:sp>
        <p:nvSpPr>
          <p:cNvPr id="356358" name="Rectangle 6">
            <a:extLst>
              <a:ext uri="{FF2B5EF4-FFF2-40B4-BE49-F238E27FC236}">
                <a16:creationId xmlns:a16="http://schemas.microsoft.com/office/drawing/2014/main" id="{C07FD5CB-EDFB-E44D-B283-76B272241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2800"/>
              <a:t>Skewed Storage Format</a:t>
            </a:r>
          </a:p>
        </p:txBody>
      </p:sp>
      <p:sp>
        <p:nvSpPr>
          <p:cNvPr id="356359" name="Rectangle 7">
            <a:extLst>
              <a:ext uri="{FF2B5EF4-FFF2-40B4-BE49-F238E27FC236}">
                <a16:creationId xmlns:a16="http://schemas.microsoft.com/office/drawing/2014/main" id="{5D629E1B-C074-6945-A53F-AC9A6D34D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6360" name="Rectangle 8">
            <a:extLst>
              <a:ext uri="{FF2B5EF4-FFF2-40B4-BE49-F238E27FC236}">
                <a16:creationId xmlns:a16="http://schemas.microsoft.com/office/drawing/2014/main" id="{9CA1E768-58ED-234C-A3DA-06ADD0A7E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6361" name="Object 9">
            <a:extLst>
              <a:ext uri="{FF2B5EF4-FFF2-40B4-BE49-F238E27FC236}">
                <a16:creationId xmlns:a16="http://schemas.microsoft.com/office/drawing/2014/main" id="{0218DAA9-C950-6449-8368-4CA72F9C4A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219200"/>
          <a:ext cx="76200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" r:id="rId3" imgW="4851400" imgH="2336800" progId="MSDraw.Drawing.8.2">
                  <p:embed/>
                </p:oleObj>
              </mc:Choice>
              <mc:Fallback>
                <p:oleObj r:id="rId3" imgW="4851400" imgH="23368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7620000" cy="384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97352EB-9EF9-E64C-9D8B-2AFA8046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77DED2-4D2F-AB44-BBE3-FCB538B1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057AEC5-DAC5-4A46-8F10-5E0D68F2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2A30DAA-3580-0440-8240-E4ED42F9FA80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92B23F19-170B-0D46-A563-B26DF574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3D79C03A-42E2-0B43-B240-A4B5B222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394EBA45-6EBF-0C42-AEB1-912C7106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1" name="Text Box 5">
            <a:extLst>
              <a:ext uri="{FF2B5EF4-FFF2-40B4-BE49-F238E27FC236}">
                <a16:creationId xmlns:a16="http://schemas.microsoft.com/office/drawing/2014/main" id="{FD51D80D-86AC-F64E-A5B6-859E0C31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6600"/>
            <a:ext cx="5181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6.8    </a:t>
            </a:r>
            <a:r>
              <a:rPr lang="en-US" altLang="en-US">
                <a:latin typeface="Arial" panose="020B0604020202020204" pitchFamily="34" charset="0"/>
              </a:rPr>
              <a:t>A 6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 6 matrix viewed, in column-major order, as a 36-element vector. </a:t>
            </a:r>
          </a:p>
        </p:txBody>
      </p:sp>
      <p:sp>
        <p:nvSpPr>
          <p:cNvPr id="357382" name="Rectangle 6">
            <a:extLst>
              <a:ext uri="{FF2B5EF4-FFF2-40B4-BE49-F238E27FC236}">
                <a16:creationId xmlns:a16="http://schemas.microsoft.com/office/drawing/2014/main" id="{1CE23F8A-6DD7-F24F-8713-5D2B48969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2800"/>
              <a:t>A Unified Theory of Conflict-Free Access</a:t>
            </a:r>
          </a:p>
        </p:txBody>
      </p:sp>
      <p:sp>
        <p:nvSpPr>
          <p:cNvPr id="357383" name="Rectangle 7">
            <a:extLst>
              <a:ext uri="{FF2B5EF4-FFF2-40B4-BE49-F238E27FC236}">
                <a16:creationId xmlns:a16="http://schemas.microsoft.com/office/drawing/2014/main" id="{73096B24-55B0-CF4B-8B3A-D89E6A78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4" name="Rectangle 8">
            <a:extLst>
              <a:ext uri="{FF2B5EF4-FFF2-40B4-BE49-F238E27FC236}">
                <a16:creationId xmlns:a16="http://schemas.microsoft.com/office/drawing/2014/main" id="{C9210360-6192-9541-8F80-C5D6B4F4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5" name="Rectangle 9">
            <a:extLst>
              <a:ext uri="{FF2B5EF4-FFF2-40B4-BE49-F238E27FC236}">
                <a16:creationId xmlns:a16="http://schemas.microsoft.com/office/drawing/2014/main" id="{0A423A9F-AE5B-E143-A194-EF23A9088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7386" name="Object 10">
            <a:extLst>
              <a:ext uri="{FF2B5EF4-FFF2-40B4-BE49-F238E27FC236}">
                <a16:creationId xmlns:a16="http://schemas.microsoft.com/office/drawing/2014/main" id="{2381AFD0-C713-F446-B447-49391DE6F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5800"/>
          <a:ext cx="6477000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9" r:id="rId3" imgW="4965700" imgH="2235200" progId="MSDraw.Drawing.8.2">
                  <p:embed/>
                </p:oleObj>
              </mc:Choice>
              <mc:Fallback>
                <p:oleObj r:id="rId3" imgW="4965700" imgH="22352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6477000" cy="271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Text Box 11">
            <a:extLst>
              <a:ext uri="{FF2B5EF4-FFF2-40B4-BE49-F238E27FC236}">
                <a16:creationId xmlns:a16="http://schemas.microsoft.com/office/drawing/2014/main" id="{5434EA59-9950-4B48-812A-4666BCE3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81756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Column:	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+1,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+2,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+3,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+4,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+5		Stride = 1</a:t>
            </a:r>
          </a:p>
          <a:p>
            <a:r>
              <a:rPr lang="en-US" altLang="en-US">
                <a:latin typeface="Arial" panose="020B0604020202020204" pitchFamily="34" charset="0"/>
              </a:rPr>
              <a:t>Row:  		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+2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+3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+4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+5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	Stride = 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Diagonal:	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+1,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+2(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+1),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+3(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+1), </a:t>
            </a:r>
          </a:p>
          <a:p>
            <a:r>
              <a:rPr lang="en-US" altLang="en-US">
                <a:latin typeface="Arial" panose="020B0604020202020204" pitchFamily="34" charset="0"/>
              </a:rPr>
              <a:t>	        	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+4(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+1),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+5(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+1)			Stride = </a:t>
            </a:r>
            <a:r>
              <a:rPr lang="en-US" altLang="en-US" i="1">
                <a:latin typeface="Arial" panose="020B0604020202020204" pitchFamily="34" charset="0"/>
              </a:rPr>
              <a:t>m </a:t>
            </a:r>
            <a:r>
              <a:rPr lang="en-US" altLang="en-US">
                <a:latin typeface="Arial" panose="020B0604020202020204" pitchFamily="34" charset="0"/>
              </a:rPr>
              <a:t>+ 1</a:t>
            </a:r>
          </a:p>
          <a:p>
            <a:r>
              <a:rPr lang="en-US" altLang="en-US">
                <a:latin typeface="Arial" panose="020B0604020202020204" pitchFamily="34" charset="0"/>
              </a:rPr>
              <a:t>Antidiagonal:	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–1,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+2(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–1),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+3(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–1), </a:t>
            </a:r>
          </a:p>
          <a:p>
            <a:r>
              <a:rPr lang="en-US" altLang="en-US">
                <a:latin typeface="Arial" panose="020B0604020202020204" pitchFamily="34" charset="0"/>
              </a:rPr>
              <a:t>	         	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+4(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–1),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+5(</a:t>
            </a:r>
            <a:r>
              <a:rPr lang="en-US" altLang="en-US" i="1">
                <a:latin typeface="Arial" panose="020B0604020202020204" pitchFamily="34" charset="0"/>
              </a:rPr>
              <a:t>m</a:t>
            </a:r>
            <a:r>
              <a:rPr lang="en-US" altLang="en-US">
                <a:latin typeface="Arial" panose="020B0604020202020204" pitchFamily="34" charset="0"/>
              </a:rPr>
              <a:t>–1)			Stride = </a:t>
            </a:r>
            <a:r>
              <a:rPr lang="en-US" altLang="en-US" i="1">
                <a:latin typeface="Arial" panose="020B0604020202020204" pitchFamily="34" charset="0"/>
              </a:rPr>
              <a:t>m </a:t>
            </a:r>
            <a:r>
              <a:rPr lang="en-US" altLang="en-US">
                <a:latin typeface="Arial" panose="020B0604020202020204" pitchFamily="34" charset="0"/>
              </a:rPr>
              <a:t>– 1</a:t>
            </a:r>
          </a:p>
        </p:txBody>
      </p:sp>
      <p:sp>
        <p:nvSpPr>
          <p:cNvPr id="357388" name="Text Box 12">
            <a:extLst>
              <a:ext uri="{FF2B5EF4-FFF2-40B4-BE49-F238E27FC236}">
                <a16:creationId xmlns:a16="http://schemas.microsoft.com/office/drawing/2014/main" id="{0A62BD16-5295-0E4C-9F2B-5C4A92088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065213"/>
            <a:ext cx="2998788" cy="191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A </a:t>
            </a:r>
            <a:r>
              <a:rPr lang="en-US" altLang="en-US" sz="2400" i="1">
                <a:latin typeface="Arial" panose="020B0604020202020204" pitchFamily="34" charset="0"/>
              </a:rPr>
              <a:t>q</a:t>
            </a:r>
            <a:r>
              <a:rPr lang="en-US" altLang="en-US" sz="2400">
                <a:latin typeface="Arial" panose="020B0604020202020204" pitchFamily="34" charset="0"/>
              </a:rPr>
              <a:t>D array can be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viewed as a vector,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with “row”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“column”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accesses associated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with constant strides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C7800F-3B04-C745-AEB8-38E2A003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E4D49B-ACC4-144E-86C6-E295F0E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CF9B3B-02C7-474F-8E0E-8385C83A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EF030CE-2D47-1549-8B76-BCACC36AE31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B026B72-763D-784D-B0E4-137DBAF69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 sz="2800"/>
              <a:t>Types of CRCW PRAM </a:t>
            </a:r>
          </a:p>
        </p:txBody>
      </p:sp>
      <p:sp>
        <p:nvSpPr>
          <p:cNvPr id="88140" name="Text Box 1100">
            <a:extLst>
              <a:ext uri="{FF2B5EF4-FFF2-40B4-BE49-F238E27FC236}">
                <a16:creationId xmlns:a16="http://schemas.microsoft.com/office/drawing/2014/main" id="{AC3C543E-9E21-374D-A363-6EC956EB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8839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   Undefined:	The value written is undefined (CRCW-U)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  Detecting:	A special code for “detected collision” is written (CRCW-D)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  Common:	Allowed only if they all store the same value (CRCW-C) </a:t>
            </a:r>
          </a:p>
          <a:p>
            <a:r>
              <a:rPr lang="en-US" altLang="en-US">
                <a:latin typeface="Arial" panose="020B0604020202020204" pitchFamily="34" charset="0"/>
              </a:rPr>
              <a:t>		[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This is sometimes called the consistent-write submodel ]</a:t>
            </a:r>
          </a:p>
          <a:p>
            <a:r>
              <a:rPr lang="en-US" altLang="en-US" sz="1000">
                <a:latin typeface="Arial" panose="020B0604020202020204" pitchFamily="34" charset="0"/>
              </a:rPr>
              <a:t> </a:t>
            </a:r>
          </a:p>
          <a:p>
            <a:r>
              <a:rPr lang="en-US" altLang="en-US">
                <a:latin typeface="Arial" panose="020B0604020202020204" pitchFamily="34" charset="0"/>
              </a:rPr>
              <a:t>   Random:	The value is randomly chosen from those offered (CRCW-R)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  Priority:	The processor with the lowest index succeeds (CRCW-P)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  Max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Min:	The largest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smallest of the values is written (CRCW-M)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  Reduction:	The arithmetic sum (CRCW-S), </a:t>
            </a:r>
          </a:p>
          <a:p>
            <a:r>
              <a:rPr lang="en-US" altLang="en-US">
                <a:latin typeface="Arial" panose="020B0604020202020204" pitchFamily="34" charset="0"/>
              </a:rPr>
              <a:t>		logical AND (CRCW-A), </a:t>
            </a:r>
          </a:p>
          <a:p>
            <a:r>
              <a:rPr lang="en-US" altLang="en-US">
                <a:latin typeface="Arial" panose="020B0604020202020204" pitchFamily="34" charset="0"/>
              </a:rPr>
              <a:t>		logical XOR (CRCW-X), </a:t>
            </a:r>
          </a:p>
          <a:p>
            <a:r>
              <a:rPr lang="en-US" altLang="en-US">
                <a:latin typeface="Arial" panose="020B0604020202020204" pitchFamily="34" charset="0"/>
              </a:rPr>
              <a:t>		or another combination of values is written </a:t>
            </a:r>
          </a:p>
        </p:txBody>
      </p:sp>
      <p:sp>
        <p:nvSpPr>
          <p:cNvPr id="88141" name="Text Box 1101">
            <a:extLst>
              <a:ext uri="{FF2B5EF4-FFF2-40B4-BE49-F238E27FC236}">
                <a16:creationId xmlns:a16="http://schemas.microsoft.com/office/drawing/2014/main" id="{49801E52-838E-954D-9B1E-E90A65BD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45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CRCW submodels are distinguished by the way they treat multiple writes: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858D8F1-2347-5148-8E33-1157AE3A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A708EC3-9E8F-7B44-B7A2-B6471BF2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EA6D4AC-224F-E444-A3B0-F3659DB2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BCD129F-CCD2-7D4E-82E4-465CCD207664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1F7A0B04-5E5B-C14D-933D-BE892C6C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89C8608E-FE3A-4C44-BFAF-E050EDAC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04" name="Rectangle 4">
            <a:extLst>
              <a:ext uri="{FF2B5EF4-FFF2-40B4-BE49-F238E27FC236}">
                <a16:creationId xmlns:a16="http://schemas.microsoft.com/office/drawing/2014/main" id="{6265E611-9FFA-484E-AEFB-D01701EB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05" name="Text Box 5">
            <a:extLst>
              <a:ext uri="{FF2B5EF4-FFF2-40B4-BE49-F238E27FC236}">
                <a16:creationId xmlns:a16="http://schemas.microsoft.com/office/drawing/2014/main" id="{F386E6F6-B046-2849-8D8A-1E72D384B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5181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6.8    </a:t>
            </a:r>
            <a:r>
              <a:rPr lang="en-US" altLang="en-US">
                <a:latin typeface="Arial" panose="020B0604020202020204" pitchFamily="34" charset="0"/>
              </a:rPr>
              <a:t>A 6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 6 matrix viewed, in column-major order, as a 36-element vector. </a:t>
            </a:r>
          </a:p>
        </p:txBody>
      </p:sp>
      <p:sp>
        <p:nvSpPr>
          <p:cNvPr id="358406" name="Rectangle 6">
            <a:extLst>
              <a:ext uri="{FF2B5EF4-FFF2-40B4-BE49-F238E27FC236}">
                <a16:creationId xmlns:a16="http://schemas.microsoft.com/office/drawing/2014/main" id="{24E846FB-8517-D646-9C01-0BF32C25F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2800"/>
              <a:t>Linear Skewing Schemes</a:t>
            </a:r>
          </a:p>
        </p:txBody>
      </p:sp>
      <p:sp>
        <p:nvSpPr>
          <p:cNvPr id="358407" name="Rectangle 7">
            <a:extLst>
              <a:ext uri="{FF2B5EF4-FFF2-40B4-BE49-F238E27FC236}">
                <a16:creationId xmlns:a16="http://schemas.microsoft.com/office/drawing/2014/main" id="{5E11473A-8924-8A4B-A6B9-03C0FA6C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08" name="Rectangle 8">
            <a:extLst>
              <a:ext uri="{FF2B5EF4-FFF2-40B4-BE49-F238E27FC236}">
                <a16:creationId xmlns:a16="http://schemas.microsoft.com/office/drawing/2014/main" id="{B0325C47-9A7C-8C4A-B718-10269CDFE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09" name="Rectangle 9">
            <a:extLst>
              <a:ext uri="{FF2B5EF4-FFF2-40B4-BE49-F238E27FC236}">
                <a16:creationId xmlns:a16="http://schemas.microsoft.com/office/drawing/2014/main" id="{5A179816-A0DF-F545-8C83-98433BD7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10" name="Object 10">
            <a:extLst>
              <a:ext uri="{FF2B5EF4-FFF2-40B4-BE49-F238E27FC236}">
                <a16:creationId xmlns:a16="http://schemas.microsoft.com/office/drawing/2014/main" id="{F93EE222-4F0D-2B49-95A8-37B83C7AD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5800"/>
          <a:ext cx="6477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3" r:id="rId3" imgW="4965700" imgH="2235200" progId="MSDraw.Drawing.8.2">
                  <p:embed/>
                </p:oleObj>
              </mc:Choice>
              <mc:Fallback>
                <p:oleObj r:id="rId3" imgW="4965700" imgH="22352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64770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Text Box 11">
            <a:extLst>
              <a:ext uri="{FF2B5EF4-FFF2-40B4-BE49-F238E27FC236}">
                <a16:creationId xmlns:a16="http://schemas.microsoft.com/office/drawing/2014/main" id="{00486044-25D8-224A-96EC-1E0AA08F3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8153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With a linear skewing scheme, vector elements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 </a:t>
            </a:r>
            <a:r>
              <a:rPr lang="en-US" altLang="en-US">
                <a:latin typeface="Arial" panose="020B0604020202020204" pitchFamily="34" charset="0"/>
              </a:rPr>
              <a:t>+ 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k  </a:t>
            </a:r>
            <a:r>
              <a:rPr lang="en-US" altLang="en-US">
                <a:latin typeface="Arial" panose="020B0604020202020204" pitchFamily="34" charset="0"/>
              </a:rPr>
              <a:t>+2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,  . . .  , </a:t>
            </a:r>
          </a:p>
          <a:p>
            <a:r>
              <a:rPr lang="en-US" altLang="en-US" i="1">
                <a:latin typeface="Arial" panose="020B0604020202020204" pitchFamily="34" charset="0"/>
              </a:rPr>
              <a:t>k </a:t>
            </a:r>
            <a:r>
              <a:rPr lang="en-US" altLang="en-US">
                <a:latin typeface="Arial" panose="020B0604020202020204" pitchFamily="34" charset="0"/>
              </a:rPr>
              <a:t>+ (</a:t>
            </a:r>
            <a:r>
              <a:rPr lang="en-US" altLang="en-US" i="1">
                <a:latin typeface="Arial" panose="020B0604020202020204" pitchFamily="34" charset="0"/>
              </a:rPr>
              <a:t>B </a:t>
            </a:r>
            <a:r>
              <a:rPr lang="en-US" altLang="en-US">
                <a:latin typeface="Arial" panose="020B0604020202020204" pitchFamily="34" charset="0"/>
              </a:rPr>
              <a:t>– 1)</a:t>
            </a:r>
            <a:r>
              <a:rPr lang="en-US" altLang="en-US" i="1">
                <a:latin typeface="Arial" panose="020B0604020202020204" pitchFamily="34" charset="0"/>
              </a:rPr>
              <a:t>s</a:t>
            </a:r>
            <a:r>
              <a:rPr lang="en-US" altLang="en-US">
                <a:latin typeface="Arial" panose="020B0604020202020204" pitchFamily="34" charset="0"/>
              </a:rPr>
              <a:t> will be assigned to different memory banks iff </a:t>
            </a:r>
            <a:r>
              <a:rPr lang="en-US" altLang="en-US" i="1">
                <a:latin typeface="Arial" panose="020B0604020202020204" pitchFamily="34" charset="0"/>
              </a:rPr>
              <a:t>sb</a:t>
            </a:r>
            <a:r>
              <a:rPr lang="en-US" altLang="en-US">
                <a:latin typeface="Arial" panose="020B0604020202020204" pitchFamily="34" charset="0"/>
              </a:rPr>
              <a:t> is relatively prime with respect to the number </a:t>
            </a:r>
            <a:r>
              <a:rPr lang="en-US" altLang="en-US" i="1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 of memory banks. 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A prime value for </a:t>
            </a:r>
            <a:r>
              <a:rPr lang="en-US" altLang="en-US" i="1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 ensures this condition, but is not very practical.</a:t>
            </a:r>
          </a:p>
        </p:txBody>
      </p:sp>
      <p:sp>
        <p:nvSpPr>
          <p:cNvPr id="358412" name="Text Box 12">
            <a:extLst>
              <a:ext uri="{FF2B5EF4-FFF2-40B4-BE49-F238E27FC236}">
                <a16:creationId xmlns:a16="http://schemas.microsoft.com/office/drawing/2014/main" id="{820800D2-2BE2-2F45-AA4A-428A241C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12838"/>
            <a:ext cx="2895600" cy="2225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Place vector element </a:t>
            </a:r>
            <a:r>
              <a:rPr lang="en-US" altLang="en-US" i="1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in memory bank </a:t>
            </a:r>
          </a:p>
          <a:p>
            <a:r>
              <a:rPr lang="en-US" altLang="en-US" i="1">
                <a:latin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 i="1">
                <a:latin typeface="Arial" panose="020B0604020202020204" pitchFamily="34" charset="0"/>
              </a:rPr>
              <a:t>bi</a:t>
            </a:r>
            <a:r>
              <a:rPr lang="en-US" altLang="en-US">
                <a:latin typeface="Arial" panose="020B0604020202020204" pitchFamily="34" charset="0"/>
              </a:rPr>
              <a:t> mod </a:t>
            </a:r>
            <a:r>
              <a:rPr lang="en-US" altLang="en-US" i="1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r>
              <a:rPr lang="en-US" altLang="en-US">
                <a:latin typeface="Arial" panose="020B0604020202020204" pitchFamily="34" charset="0"/>
              </a:rPr>
              <a:t>(word address within bank is irrelevant to conflict-free access;</a:t>
            </a:r>
          </a:p>
          <a:p>
            <a:r>
              <a:rPr lang="en-US" altLang="en-US">
                <a:latin typeface="Arial" panose="020B0604020202020204" pitchFamily="34" charset="0"/>
              </a:rPr>
              <a:t>also, </a:t>
            </a:r>
            <a:r>
              <a:rPr lang="en-US" altLang="en-US" i="1">
                <a:latin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</a:rPr>
              <a:t> can be set to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2D9C7527-0F5A-6C44-B6A3-42BD720F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AF5ECF7-1DBF-2D49-B82C-B07FB35E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EFC3AAC-3722-8B4D-8726-76F35945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C739187-CE5B-964D-B8ED-037129F4DAFD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1BA04357-42DD-AD4B-936A-EFE81E743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914400"/>
          </a:xfrm>
        </p:spPr>
        <p:txBody>
          <a:bodyPr/>
          <a:lstStyle/>
          <a:p>
            <a:r>
              <a:rPr lang="en-US" altLang="en-US" sz="4000"/>
              <a:t>7  Sorting and Selection Networks</a:t>
            </a:r>
          </a:p>
        </p:txBody>
      </p:sp>
      <p:sp>
        <p:nvSpPr>
          <p:cNvPr id="198659" name="Text Box 3">
            <a:extLst>
              <a:ext uri="{FF2B5EF4-FFF2-40B4-BE49-F238E27FC236}">
                <a16:creationId xmlns:a16="http://schemas.microsoft.com/office/drawing/2014/main" id="{D7B898D9-E6E2-B349-B740-D0B7E0A6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Become familiar with the circuit model of parallel processing: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Go from algorithm to architecture, not vice versa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Use a familiar problem to study various trade-offs</a:t>
            </a:r>
          </a:p>
        </p:txBody>
      </p:sp>
      <p:graphicFrame>
        <p:nvGraphicFramePr>
          <p:cNvPr id="198660" name="Group 4">
            <a:extLst>
              <a:ext uri="{FF2B5EF4-FFF2-40B4-BE49-F238E27FC236}">
                <a16:creationId xmlns:a16="http://schemas.microsoft.com/office/drawing/2014/main" id="{295502B0-48C8-304E-AE8D-B122378B26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6701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87783630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00977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   What is a Sorting Network?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37910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   Figures of Merit for Sorting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538323"/>
                  </a:ext>
                </a:extLst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   Design of Sorting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68121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7.4   Batcher Sorting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908782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   Other Classes of Sorting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496691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   Selection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6469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7088CB-41AD-E14A-9116-74E89911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3C1497F-F972-4546-86BF-0D9543BF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283FB2-CA72-E740-9CAB-59F37C1D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A3EB32C-5D65-7249-B22A-F7C6E4ED19E5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88078B11-A16D-DE4C-87C3-AF6F1FC71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200"/>
              <a:t>7.1  What is a Sorting Network?</a:t>
            </a:r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C9C26DF2-A425-2141-B031-D9560AAB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05000"/>
            <a:ext cx="24384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7.1	 </a:t>
            </a:r>
            <a:r>
              <a:rPr lang="en-US" altLang="en-US">
                <a:latin typeface="Arial" panose="020B0604020202020204" pitchFamily="34" charset="0"/>
              </a:rPr>
              <a:t>An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-input sorting network or an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-sorter.</a:t>
            </a: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6CB624B5-B7BF-EC49-8F95-B7AC5804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A527BD04-FF09-5640-8561-3BBA68CE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9710" name="Rectangle 30">
            <a:extLst>
              <a:ext uri="{FF2B5EF4-FFF2-40B4-BE49-F238E27FC236}">
                <a16:creationId xmlns:a16="http://schemas.microsoft.com/office/drawing/2014/main" id="{C8F39BA7-E292-3940-8C50-80B1E311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9709" name="Object 29">
            <a:extLst>
              <a:ext uri="{FF2B5EF4-FFF2-40B4-BE49-F238E27FC236}">
                <a16:creationId xmlns:a16="http://schemas.microsoft.com/office/drawing/2014/main" id="{CA380B6C-0950-6442-A256-BC35F9F1DA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14400"/>
          <a:ext cx="59436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5" r:id="rId3" imgW="3822700" imgH="1333500" progId="MSDraw.Drawing.8.2">
                  <p:embed/>
                </p:oleObj>
              </mc:Choice>
              <mc:Fallback>
                <p:oleObj r:id="rId3" imgW="3822700" imgH="1333500" progId="MSDraw.Drawing.8.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5943600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13" name="Rectangle 33">
            <a:extLst>
              <a:ext uri="{FF2B5EF4-FFF2-40B4-BE49-F238E27FC236}">
                <a16:creationId xmlns:a16="http://schemas.microsoft.com/office/drawing/2014/main" id="{542C6D01-83EA-EB41-92B9-624615866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9714" name="Group 34">
            <a:extLst>
              <a:ext uri="{FF2B5EF4-FFF2-40B4-BE49-F238E27FC236}">
                <a16:creationId xmlns:a16="http://schemas.microsoft.com/office/drawing/2014/main" id="{BFB36631-FF43-5441-AB07-D354F0F4326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352800"/>
            <a:ext cx="7353300" cy="2759075"/>
            <a:chOff x="1008" y="2112"/>
            <a:chExt cx="4632" cy="1738"/>
          </a:xfrm>
        </p:grpSpPr>
        <p:sp>
          <p:nvSpPr>
            <p:cNvPr id="199711" name="Text Box 31">
              <a:extLst>
                <a:ext uri="{FF2B5EF4-FFF2-40B4-BE49-F238E27FC236}">
                  <a16:creationId xmlns:a16="http://schemas.microsoft.com/office/drawing/2014/main" id="{C5408253-5E66-AD45-A296-5A62F21E1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408"/>
              <a:ext cx="3168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7.2	   </a:t>
              </a:r>
              <a:r>
                <a:rPr lang="en-US" altLang="en-US">
                  <a:latin typeface="Arial" panose="020B0604020202020204" pitchFamily="34" charset="0"/>
                </a:rPr>
                <a:t>Block diagram and four different schematic representations for a 2-sorter.</a:t>
              </a:r>
            </a:p>
          </p:txBody>
        </p:sp>
        <p:graphicFrame>
          <p:nvGraphicFramePr>
            <p:cNvPr id="199712" name="Object 32">
              <a:extLst>
                <a:ext uri="{FF2B5EF4-FFF2-40B4-BE49-F238E27FC236}">
                  <a16:creationId xmlns:a16="http://schemas.microsoft.com/office/drawing/2014/main" id="{6B3960ED-C95B-694F-83DC-89AF6742E4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2112"/>
            <a:ext cx="4632" cy="1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16" r:id="rId5" imgW="4572000" imgH="1295400" progId="MSDraw.Drawing.8.2">
                    <p:embed/>
                  </p:oleObj>
                </mc:Choice>
                <mc:Fallback>
                  <p:oleObj r:id="rId5" imgW="4572000" imgH="1295400" progId="MSDraw.Drawing.8.2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112"/>
                          <a:ext cx="4632" cy="1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4F5E74A-1772-7D42-B7E3-299D92F8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3C3009C-5044-7D49-B4D1-3C5C56A3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2811986-6DC8-1F44-AEDC-3B8C7250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DDE60A1-92F8-5649-9886-6C17F56D9E0B}" type="slidenum">
              <a:rPr lang="en-US" altLang="en-US"/>
              <a:pPr/>
              <a:t>73</a:t>
            </a:fld>
            <a:endParaRPr lang="en-US" altLang="en-US"/>
          </a:p>
        </p:txBody>
      </p:sp>
      <p:grpSp>
        <p:nvGrpSpPr>
          <p:cNvPr id="253980" name="Group 28">
            <a:extLst>
              <a:ext uri="{FF2B5EF4-FFF2-40B4-BE49-F238E27FC236}">
                <a16:creationId xmlns:a16="http://schemas.microsoft.com/office/drawing/2014/main" id="{A96CD751-C291-1C42-8A85-7C86EFF7CF38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066800"/>
            <a:ext cx="4876800" cy="1524000"/>
            <a:chOff x="2016" y="672"/>
            <a:chExt cx="3072" cy="960"/>
          </a:xfrm>
        </p:grpSpPr>
        <p:grpSp>
          <p:nvGrpSpPr>
            <p:cNvPr id="253973" name="Group 21">
              <a:extLst>
                <a:ext uri="{FF2B5EF4-FFF2-40B4-BE49-F238E27FC236}">
                  <a16:creationId xmlns:a16="http://schemas.microsoft.com/office/drawing/2014/main" id="{D8F608DB-9879-CB41-A34F-C5B96EC82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672"/>
              <a:ext cx="3072" cy="960"/>
              <a:chOff x="2016" y="576"/>
              <a:chExt cx="3072" cy="960"/>
            </a:xfrm>
          </p:grpSpPr>
          <p:grpSp>
            <p:nvGrpSpPr>
              <p:cNvPr id="253972" name="Group 20">
                <a:extLst>
                  <a:ext uri="{FF2B5EF4-FFF2-40B4-BE49-F238E27FC236}">
                    <a16:creationId xmlns:a16="http://schemas.microsoft.com/office/drawing/2014/main" id="{A1A136CF-20AD-C247-855E-CD62F0F17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576"/>
                <a:ext cx="3000" cy="960"/>
                <a:chOff x="2016" y="576"/>
                <a:chExt cx="3000" cy="960"/>
              </a:xfrm>
            </p:grpSpPr>
            <p:graphicFrame>
              <p:nvGraphicFramePr>
                <p:cNvPr id="253968" name="Object 16">
                  <a:extLst>
                    <a:ext uri="{FF2B5EF4-FFF2-40B4-BE49-F238E27FC236}">
                      <a16:creationId xmlns:a16="http://schemas.microsoft.com/office/drawing/2014/main" id="{723E41F1-519E-F248-9BD1-19259272297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16" y="576"/>
                <a:ext cx="3000" cy="8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3982" r:id="rId3" imgW="4572000" imgH="1295400" progId="MSDraw.Drawing.8.2">
                        <p:embed/>
                      </p:oleObj>
                    </mc:Choice>
                    <mc:Fallback>
                      <p:oleObj r:id="rId3" imgW="4572000" imgH="1295400" progId="MSDraw.Drawing.8.2">
                        <p:embed/>
                        <p:pic>
                          <p:nvPicPr>
                            <p:cNvPr id="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576"/>
                              <a:ext cx="3000" cy="8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3970" name="Rectangle 18">
                  <a:extLst>
                    <a:ext uri="{FF2B5EF4-FFF2-40B4-BE49-F238E27FC236}">
                      <a16:creationId xmlns:a16="http://schemas.microsoft.com/office/drawing/2014/main" id="{BEDBDD5E-E710-F54A-92A8-63C4BFF7A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1296"/>
                  <a:ext cx="768" cy="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3969" name="Rectangle 17">
                <a:extLst>
                  <a:ext uri="{FF2B5EF4-FFF2-40B4-BE49-F238E27FC236}">
                    <a16:creationId xmlns:a16="http://schemas.microsoft.com/office/drawing/2014/main" id="{0645496E-2BDC-5145-8075-80A120CA6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76"/>
                <a:ext cx="1920" cy="8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3976" name="Rectangle 24">
              <a:extLst>
                <a:ext uri="{FF2B5EF4-FFF2-40B4-BE49-F238E27FC236}">
                  <a16:creationId xmlns:a16="http://schemas.microsoft.com/office/drawing/2014/main" id="{62ACC45E-606F-7F4E-A2D7-164EED75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864"/>
              <a:ext cx="288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75" name="Text Box 23">
              <a:extLst>
                <a:ext uri="{FF2B5EF4-FFF2-40B4-BE49-F238E27FC236}">
                  <a16:creationId xmlns:a16="http://schemas.microsoft.com/office/drawing/2014/main" id="{9D18440E-BFCB-4C47-A60D-0184D9DE6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864"/>
              <a:ext cx="4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2-sorter</a:t>
              </a:r>
            </a:p>
          </p:txBody>
        </p:sp>
      </p:grp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187DAFB0-A240-5C4A-8D08-80311D886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685800"/>
          </a:xfrm>
        </p:spPr>
        <p:txBody>
          <a:bodyPr/>
          <a:lstStyle/>
          <a:p>
            <a:r>
              <a:rPr lang="en-US" altLang="en-US" sz="3200"/>
              <a:t>Building Blocks for Sorting Networks</a:t>
            </a:r>
          </a:p>
        </p:txBody>
      </p:sp>
      <p:sp>
        <p:nvSpPr>
          <p:cNvPr id="253963" name="Text Box 11">
            <a:extLst>
              <a:ext uri="{FF2B5EF4-FFF2-40B4-BE49-F238E27FC236}">
                <a16:creationId xmlns:a16="http://schemas.microsoft.com/office/drawing/2014/main" id="{50EAA9DB-B903-AC44-8DF0-2FEEDE0A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7772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7.3   </a:t>
            </a:r>
            <a:r>
              <a:rPr lang="en-US" altLang="en-US">
                <a:latin typeface="Arial" panose="020B0604020202020204" pitchFamily="34" charset="0"/>
              </a:rPr>
              <a:t>Parallel and bit-serial hardware realizations of a 2-sorter.</a:t>
            </a:r>
          </a:p>
        </p:txBody>
      </p:sp>
      <p:graphicFrame>
        <p:nvGraphicFramePr>
          <p:cNvPr id="253964" name="Object 12">
            <a:extLst>
              <a:ext uri="{FF2B5EF4-FFF2-40B4-BE49-F238E27FC236}">
                <a16:creationId xmlns:a16="http://schemas.microsoft.com/office/drawing/2014/main" id="{EBA23B73-B20D-4443-AB28-A3C8509D98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133600"/>
          <a:ext cx="8763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3" r:id="rId5" imgW="5168900" imgH="2006600" progId="MSDraw.Drawing.8.2">
                  <p:embed/>
                </p:oleObj>
              </mc:Choice>
              <mc:Fallback>
                <p:oleObj r:id="rId5" imgW="5168900" imgH="20066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7630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74" name="Line 22">
            <a:extLst>
              <a:ext uri="{FF2B5EF4-FFF2-40B4-BE49-F238E27FC236}">
                <a16:creationId xmlns:a16="http://schemas.microsoft.com/office/drawing/2014/main" id="{8EAC0FAF-B00A-F747-AC2C-B41FB2572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1600200"/>
            <a:ext cx="1219200" cy="457200"/>
          </a:xfrm>
          <a:prstGeom prst="line">
            <a:avLst/>
          </a:prstGeom>
          <a:noFill/>
          <a:ln w="9525">
            <a:solidFill>
              <a:srgbClr val="E4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7" name="Line 25">
            <a:extLst>
              <a:ext uri="{FF2B5EF4-FFF2-40B4-BE49-F238E27FC236}">
                <a16:creationId xmlns:a16="http://schemas.microsoft.com/office/drawing/2014/main" id="{11595FE7-1D57-464A-AB2C-17DCD4FAB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600200"/>
            <a:ext cx="1219200" cy="457200"/>
          </a:xfrm>
          <a:prstGeom prst="line">
            <a:avLst/>
          </a:prstGeom>
          <a:noFill/>
          <a:ln w="9525">
            <a:solidFill>
              <a:srgbClr val="E4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8" name="Text Box 26">
            <a:extLst>
              <a:ext uri="{FF2B5EF4-FFF2-40B4-BE49-F238E27FC236}">
                <a16:creationId xmlns:a16="http://schemas.microsoft.com/office/drawing/2014/main" id="{70D97A78-E597-5D46-9200-C21F159D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Implementation with bit-parallel inputs</a:t>
            </a:r>
          </a:p>
        </p:txBody>
      </p:sp>
      <p:sp>
        <p:nvSpPr>
          <p:cNvPr id="253979" name="Text Box 27">
            <a:extLst>
              <a:ext uri="{FF2B5EF4-FFF2-40B4-BE49-F238E27FC236}">
                <a16:creationId xmlns:a16="http://schemas.microsoft.com/office/drawing/2014/main" id="{3F09B2AE-11C6-104E-B104-84241AC4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43000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Implementation with bit-serial inputs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F4F32F-1F93-4341-A9CC-BC86E24F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C28B47D-7EA1-F945-A601-EFDC08E7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E919A8-95E1-3C44-96A2-745E3168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218F300-AE23-4748-8FA7-CD5B1B98153F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2922BCEE-DC3B-194F-87B0-573A65C82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685800"/>
          </a:xfrm>
        </p:spPr>
        <p:txBody>
          <a:bodyPr/>
          <a:lstStyle/>
          <a:p>
            <a:r>
              <a:rPr lang="en-US" altLang="en-US" sz="3200"/>
              <a:t>Proving a Sorting Network Correct</a:t>
            </a:r>
          </a:p>
        </p:txBody>
      </p:sp>
      <p:sp>
        <p:nvSpPr>
          <p:cNvPr id="256009" name="Rectangle 9">
            <a:extLst>
              <a:ext uri="{FF2B5EF4-FFF2-40B4-BE49-F238E27FC236}">
                <a16:creationId xmlns:a16="http://schemas.microsoft.com/office/drawing/2014/main" id="{724151F2-AF11-7941-8D7F-ED139396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08" name="Object 8">
            <a:extLst>
              <a:ext uri="{FF2B5EF4-FFF2-40B4-BE49-F238E27FC236}">
                <a16:creationId xmlns:a16="http://schemas.microsoft.com/office/drawing/2014/main" id="{2EE1181B-58BA-704F-8722-349A619CA1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82296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4" r:id="rId3" imgW="4203700" imgH="1066800" progId="MSDraw.Drawing.8.2">
                  <p:embed/>
                </p:oleObj>
              </mc:Choice>
              <mc:Fallback>
                <p:oleObj r:id="rId3" imgW="4203700" imgH="10668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8229600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0" name="Text Box 10">
            <a:extLst>
              <a:ext uri="{FF2B5EF4-FFF2-40B4-BE49-F238E27FC236}">
                <a16:creationId xmlns:a16="http://schemas.microsoft.com/office/drawing/2014/main" id="{8A7251F2-5BD2-DF46-BEA6-2EBC1CBE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7848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7.4    </a:t>
            </a:r>
            <a:r>
              <a:rPr lang="en-US" altLang="en-US">
                <a:latin typeface="Arial" panose="020B0604020202020204" pitchFamily="34" charset="0"/>
              </a:rPr>
              <a:t>Block diagram and schematic representation of a 4-sorter.</a:t>
            </a:r>
          </a:p>
        </p:txBody>
      </p:sp>
      <p:sp>
        <p:nvSpPr>
          <p:cNvPr id="256011" name="Text Box 11">
            <a:extLst>
              <a:ext uri="{FF2B5EF4-FFF2-40B4-BE49-F238E27FC236}">
                <a16:creationId xmlns:a16="http://schemas.microsoft.com/office/drawing/2014/main" id="{B1DE018C-EC2C-DA49-92FC-3D1AD117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Method 1: Exhaustive test – Try all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! possible input orders</a:t>
            </a:r>
          </a:p>
        </p:txBody>
      </p:sp>
      <p:sp>
        <p:nvSpPr>
          <p:cNvPr id="256012" name="Text Box 12">
            <a:extLst>
              <a:ext uri="{FF2B5EF4-FFF2-40B4-BE49-F238E27FC236}">
                <a16:creationId xmlns:a16="http://schemas.microsoft.com/office/drawing/2014/main" id="{184E1F17-35DF-744D-831F-42DE3479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Method 2: Ad hoc proof – for the example above, note that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baseline="-25000">
                <a:latin typeface="Arial" panose="020B0604020202020204" pitchFamily="34" charset="0"/>
              </a:rPr>
              <a:t>0</a:t>
            </a:r>
            <a:r>
              <a:rPr lang="en-US" altLang="en-US">
                <a:latin typeface="Arial" panose="020B0604020202020204" pitchFamily="34" charset="0"/>
              </a:rPr>
              <a:t> is smallest,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baseline="-25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 is largest, and the last comparator sorts the other two outputs</a:t>
            </a:r>
          </a:p>
        </p:txBody>
      </p:sp>
      <p:sp>
        <p:nvSpPr>
          <p:cNvPr id="256013" name="Text Box 13">
            <a:extLst>
              <a:ext uri="{FF2B5EF4-FFF2-40B4-BE49-F238E27FC236}">
                <a16:creationId xmlns:a16="http://schemas.microsoft.com/office/drawing/2014/main" id="{7031D3AE-9A2F-A94C-B7BC-E966D3DD8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Method 3: Use the zero-one principle – A comparison-based sorting algorithm is correct iff it correctly sorts all 0-1 sequences (2</a:t>
            </a:r>
            <a:r>
              <a:rPr lang="en-US" altLang="en-US" i="1" baseline="30000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tests)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1" grpId="0"/>
      <p:bldP spid="256012" grpId="0"/>
      <p:bldP spid="2560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FB9F38E-5A21-594B-99EE-7515EE9B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49F5F4-93CF-C246-8932-10494CA6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57EA1A-D9CC-4E4E-BEDD-9FE0E6B6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6F43B13-ED8A-5543-960A-CC3508707A37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DB3EE3CF-E96B-944B-B751-613182802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685800"/>
          </a:xfrm>
        </p:spPr>
        <p:txBody>
          <a:bodyPr/>
          <a:lstStyle/>
          <a:p>
            <a:r>
              <a:rPr lang="en-US" altLang="en-US" sz="2800"/>
              <a:t>Elaboration on the Zero-One Principle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D135F4BE-6A0F-004E-A14C-7A17CBA7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5157" name="Text Box 5">
            <a:extLst>
              <a:ext uri="{FF2B5EF4-FFF2-40B4-BE49-F238E27FC236}">
                <a16:creationId xmlns:a16="http://schemas.microsoft.com/office/drawing/2014/main" id="{821C02C9-9122-9B47-B324-A16F9A51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7772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Deriving a 0-1 sequence that is not correctly sorted, given an arbitrary sequence that is not correctly sorted.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5160" name="Text Box 8">
            <a:extLst>
              <a:ext uri="{FF2B5EF4-FFF2-40B4-BE49-F238E27FC236}">
                <a16:creationId xmlns:a16="http://schemas.microsoft.com/office/drawing/2014/main" id="{8C13A61E-ECAB-BD40-847C-1B5F9777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Let outputs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and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+1</a:t>
            </a:r>
            <a:r>
              <a:rPr lang="en-US" altLang="en-US">
                <a:latin typeface="Arial" panose="020B0604020202020204" pitchFamily="34" charset="0"/>
              </a:rPr>
              <a:t> be out of order, that is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 &gt;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 baseline="-25000">
                <a:latin typeface="Arial" panose="020B0604020202020204" pitchFamily="34" charset="0"/>
              </a:rPr>
              <a:t>+1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Replace inputs that are strictly less than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 i="1" baseline="-25000">
                <a:latin typeface="Arial" panose="020B0604020202020204" pitchFamily="34" charset="0"/>
              </a:rPr>
              <a:t>i</a:t>
            </a:r>
            <a:r>
              <a:rPr lang="en-US" altLang="en-US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with 0s and all others with 1s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The resulting 0-1 sequence will not be correctly sorted either</a:t>
            </a:r>
          </a:p>
        </p:txBody>
      </p:sp>
      <p:sp>
        <p:nvSpPr>
          <p:cNvPr id="305162" name="Rectangle 10">
            <a:extLst>
              <a:ext uri="{FF2B5EF4-FFF2-40B4-BE49-F238E27FC236}">
                <a16:creationId xmlns:a16="http://schemas.microsoft.com/office/drawing/2014/main" id="{2DB35346-3A9E-2747-A39B-8D5B50F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5161" name="Object 9">
            <a:extLst>
              <a:ext uri="{FF2B5EF4-FFF2-40B4-BE49-F238E27FC236}">
                <a16:creationId xmlns:a16="http://schemas.microsoft.com/office/drawing/2014/main" id="{A9E90EA7-14E2-ED40-AC16-7BBD7DD60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066800"/>
          <a:ext cx="54102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" r:id="rId3" imgW="3149600" imgH="1308100" progId="MSDraw.Drawing.8.2">
                  <p:embed/>
                </p:oleObj>
              </mc:Choice>
              <mc:Fallback>
                <p:oleObj r:id="rId3" imgW="3149600" imgH="13081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5410200" cy="224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9FD3B5-2CC8-0B4C-BFFD-3769438D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4B77354-4754-5F47-992A-C4533B6E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A5F4109-818D-B54A-AE18-677E5EB2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98E6CCF-56ED-D64F-8259-722C5258C371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E6281AD9-C0C8-7A4A-BF3C-087AC01FD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altLang="en-US" sz="3200"/>
              <a:t>7.2  Figures of Merit for Sorting Networks</a:t>
            </a:r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26490758-387A-804A-A534-7E25695B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711" name="Rectangle 7">
            <a:extLst>
              <a:ext uri="{FF2B5EF4-FFF2-40B4-BE49-F238E27FC236}">
                <a16:creationId xmlns:a16="http://schemas.microsoft.com/office/drawing/2014/main" id="{453B439A-9CEF-9747-9C40-F91306A2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727" name="Rectangle 23">
            <a:extLst>
              <a:ext uri="{FF2B5EF4-FFF2-40B4-BE49-F238E27FC236}">
                <a16:creationId xmlns:a16="http://schemas.microsoft.com/office/drawing/2014/main" id="{9D71A974-1F96-5046-94F1-1BCABDC1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712" name="Text Box 8">
            <a:extLst>
              <a:ext uri="{FF2B5EF4-FFF2-40B4-BE49-F238E27FC236}">
                <a16:creationId xmlns:a16="http://schemas.microsoft.com/office/drawing/2014/main" id="{4DDC5600-80D3-7B40-915F-1DB9BC7FE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1905000" cy="6413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Delay:</a:t>
            </a:r>
            <a:r>
              <a:rPr lang="en-US" altLang="en-US" sz="1800">
                <a:latin typeface="Arial" panose="020B0604020202020204" pitchFamily="34" charset="0"/>
              </a:rPr>
              <a:t> Number of levels</a:t>
            </a:r>
          </a:p>
        </p:txBody>
      </p:sp>
      <p:sp>
        <p:nvSpPr>
          <p:cNvPr id="200713" name="Text Box 9">
            <a:extLst>
              <a:ext uri="{FF2B5EF4-FFF2-40B4-BE49-F238E27FC236}">
                <a16:creationId xmlns:a16="http://schemas.microsoft.com/office/drawing/2014/main" id="{5276E0BD-B39C-6048-AF75-63321236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19050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Cost:</a:t>
            </a:r>
            <a:r>
              <a:rPr lang="en-US" altLang="en-US" sz="1800">
                <a:latin typeface="Arial" panose="020B0604020202020204" pitchFamily="34" charset="0"/>
              </a:rPr>
              <a:t> Number of comparators</a:t>
            </a:r>
          </a:p>
        </p:txBody>
      </p:sp>
      <p:sp>
        <p:nvSpPr>
          <p:cNvPr id="200728" name="Text Box 24">
            <a:extLst>
              <a:ext uri="{FF2B5EF4-FFF2-40B4-BE49-F238E27FC236}">
                <a16:creationId xmlns:a16="http://schemas.microsoft.com/office/drawing/2014/main" id="{DE9F6B77-6CBC-3C48-BAFB-B9C064EB8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19400"/>
            <a:ext cx="1905000" cy="36671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Cost </a:t>
            </a: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 Delay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00730" name="Object 26">
            <a:extLst>
              <a:ext uri="{FF2B5EF4-FFF2-40B4-BE49-F238E27FC236}">
                <a16:creationId xmlns:a16="http://schemas.microsoft.com/office/drawing/2014/main" id="{2E2123C6-1088-064D-B15A-7F9C5186B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505200"/>
          <a:ext cx="82296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6" r:id="rId3" imgW="4203700" imgH="1066800" progId="MSDraw.Drawing.8.2">
                  <p:embed/>
                </p:oleObj>
              </mc:Choice>
              <mc:Fallback>
                <p:oleObj r:id="rId3" imgW="4203700" imgH="1066800" progId="MSDraw.Drawing.8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8229600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>
            <a:extLst>
              <a:ext uri="{FF2B5EF4-FFF2-40B4-BE49-F238E27FC236}">
                <a16:creationId xmlns:a16="http://schemas.microsoft.com/office/drawing/2014/main" id="{2F0A891D-392E-8849-857D-7F4A6389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66800"/>
            <a:ext cx="568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In the following example, we have 5 comparators</a:t>
            </a:r>
          </a:p>
        </p:txBody>
      </p:sp>
      <p:sp>
        <p:nvSpPr>
          <p:cNvPr id="200733" name="Text Box 29">
            <a:extLst>
              <a:ext uri="{FF2B5EF4-FFF2-40B4-BE49-F238E27FC236}">
                <a16:creationId xmlns:a16="http://schemas.microsoft.com/office/drawing/2014/main" id="{448111F7-EDCE-1343-941C-A7DC1BA1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The following 4-sorter has 3 comparator levels on its critical path</a:t>
            </a:r>
          </a:p>
        </p:txBody>
      </p:sp>
      <p:sp>
        <p:nvSpPr>
          <p:cNvPr id="200734" name="Text Box 30">
            <a:extLst>
              <a:ext uri="{FF2B5EF4-FFF2-40B4-BE49-F238E27FC236}">
                <a16:creationId xmlns:a16="http://schemas.microsoft.com/office/drawing/2014/main" id="{45C35F3D-6EF4-B942-917E-E9EE8AE4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19400"/>
            <a:ext cx="523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The cost-delay product for this example is 15</a:t>
            </a:r>
          </a:p>
        </p:txBody>
      </p:sp>
      <p:sp>
        <p:nvSpPr>
          <p:cNvPr id="200735" name="Text Box 31">
            <a:extLst>
              <a:ext uri="{FF2B5EF4-FFF2-40B4-BE49-F238E27FC236}">
                <a16:creationId xmlns:a16="http://schemas.microsoft.com/office/drawing/2014/main" id="{88C038A7-590D-0A48-B6A6-25325643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7848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7.4    </a:t>
            </a:r>
            <a:r>
              <a:rPr lang="en-US" altLang="en-US">
                <a:latin typeface="Arial" panose="020B0604020202020204" pitchFamily="34" charset="0"/>
              </a:rPr>
              <a:t>Block diagram and schematic representation of a 4-sorter.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2" grpId="0" animBg="1"/>
      <p:bldP spid="200713" grpId="0" animBg="1"/>
      <p:bldP spid="200728" grpId="0" animBg="1"/>
      <p:bldP spid="200732" grpId="0"/>
      <p:bldP spid="200733" grpId="0"/>
      <p:bldP spid="20073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3">
            <a:extLst>
              <a:ext uri="{FF2B5EF4-FFF2-40B4-BE49-F238E27FC236}">
                <a16:creationId xmlns:a16="http://schemas.microsoft.com/office/drawing/2014/main" id="{F832E13E-AF92-3B4F-8618-0D74EAA5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7E121A9D-C09A-C947-A4E0-47CA93CF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65FFB545-B0E1-874D-8917-81212F4A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707AED6-BD43-7440-B841-881722745E7D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CD9DDD89-8756-CE4C-AF2C-1228FB4E3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altLang="en-US" sz="3200"/>
              <a:t>Cost as a Figure of Merit</a:t>
            </a:r>
          </a:p>
        </p:txBody>
      </p:sp>
      <p:graphicFrame>
        <p:nvGraphicFramePr>
          <p:cNvPr id="306180" name="Object 4">
            <a:extLst>
              <a:ext uri="{FF2B5EF4-FFF2-40B4-BE49-F238E27FC236}">
                <a16:creationId xmlns:a16="http://schemas.microsoft.com/office/drawing/2014/main" id="{63724340-3B10-2240-BF29-0E1BE76C4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838200"/>
          <a:ext cx="784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33" r:id="rId3" imgW="4914900" imgH="3086100" progId="MSDraw.Drawing.8.2">
                  <p:embed/>
                </p:oleObj>
              </mc:Choice>
              <mc:Fallback>
                <p:oleObj r:id="rId3" imgW="4914900" imgH="3086100" progId="MSDraw.Drawing.8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78486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1" name="Text Box 5">
            <a:extLst>
              <a:ext uri="{FF2B5EF4-FFF2-40B4-BE49-F238E27FC236}">
                <a16:creationId xmlns:a16="http://schemas.microsoft.com/office/drawing/2014/main" id="{9B234D1B-8301-4440-A7B8-20158208B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38800"/>
            <a:ext cx="5029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7.5	  Some low-cost sorting networks.</a:t>
            </a:r>
          </a:p>
        </p:txBody>
      </p:sp>
      <p:sp>
        <p:nvSpPr>
          <p:cNvPr id="306183" name="Rectangle 7">
            <a:extLst>
              <a:ext uri="{FF2B5EF4-FFF2-40B4-BE49-F238E27FC236}">
                <a16:creationId xmlns:a16="http://schemas.microsoft.com/office/drawing/2014/main" id="{BD8412D6-4054-1F40-BD05-371507561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6231" name="Group 55">
            <a:extLst>
              <a:ext uri="{FF2B5EF4-FFF2-40B4-BE49-F238E27FC236}">
                <a16:creationId xmlns:a16="http://schemas.microsoft.com/office/drawing/2014/main" id="{248E057F-00A8-BE48-AF1F-010C064042C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14400"/>
            <a:ext cx="2895600" cy="1295400"/>
            <a:chOff x="288" y="672"/>
            <a:chExt cx="1824" cy="816"/>
          </a:xfrm>
        </p:grpSpPr>
        <p:sp>
          <p:nvSpPr>
            <p:cNvPr id="306229" name="Rectangle 53">
              <a:extLst>
                <a:ext uri="{FF2B5EF4-FFF2-40B4-BE49-F238E27FC236}">
                  <a16:creationId xmlns:a16="http://schemas.microsoft.com/office/drawing/2014/main" id="{D27AFE46-7980-1240-AB49-1A50CBC4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672"/>
              <a:ext cx="1824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6228" name="Group 52">
              <a:extLst>
                <a:ext uri="{FF2B5EF4-FFF2-40B4-BE49-F238E27FC236}">
                  <a16:creationId xmlns:a16="http://schemas.microsoft.com/office/drawing/2014/main" id="{FCDF0619-5305-5149-963D-861EAA19D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672"/>
              <a:ext cx="1584" cy="768"/>
              <a:chOff x="432" y="672"/>
              <a:chExt cx="1584" cy="768"/>
            </a:xfrm>
          </p:grpSpPr>
          <p:sp>
            <p:nvSpPr>
              <p:cNvPr id="306188" name="Line 12">
                <a:extLst>
                  <a:ext uri="{FF2B5EF4-FFF2-40B4-BE49-F238E27FC236}">
                    <a16:creationId xmlns:a16="http://schemas.microsoft.com/office/drawing/2014/main" id="{A5EC773B-4E25-C544-AC50-F9A013751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672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89" name="Line 13">
                <a:extLst>
                  <a:ext uri="{FF2B5EF4-FFF2-40B4-BE49-F238E27FC236}">
                    <a16:creationId xmlns:a16="http://schemas.microsoft.com/office/drawing/2014/main" id="{A6BC3E36-BD44-F448-AE6E-3E2CBA9D5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768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90" name="Line 14">
                <a:extLst>
                  <a:ext uri="{FF2B5EF4-FFF2-40B4-BE49-F238E27FC236}">
                    <a16:creationId xmlns:a16="http://schemas.microsoft.com/office/drawing/2014/main" id="{9ED5538E-38F7-BC49-9B7A-3618E2904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864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91" name="Line 15">
                <a:extLst>
                  <a:ext uri="{FF2B5EF4-FFF2-40B4-BE49-F238E27FC236}">
                    <a16:creationId xmlns:a16="http://schemas.microsoft.com/office/drawing/2014/main" id="{036BCA1B-E67E-4042-8C2F-364544885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960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92" name="Line 16">
                <a:extLst>
                  <a:ext uri="{FF2B5EF4-FFF2-40B4-BE49-F238E27FC236}">
                    <a16:creationId xmlns:a16="http://schemas.microsoft.com/office/drawing/2014/main" id="{C0EF9BB5-0F53-3147-851B-218EC4846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056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93" name="Line 17">
                <a:extLst>
                  <a:ext uri="{FF2B5EF4-FFF2-40B4-BE49-F238E27FC236}">
                    <a16:creationId xmlns:a16="http://schemas.microsoft.com/office/drawing/2014/main" id="{BEF94CBB-3E21-3C4B-9B76-E724AFA43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152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94" name="Line 18">
                <a:extLst>
                  <a:ext uri="{FF2B5EF4-FFF2-40B4-BE49-F238E27FC236}">
                    <a16:creationId xmlns:a16="http://schemas.microsoft.com/office/drawing/2014/main" id="{0CA49E01-7048-154B-A98C-37DBEBB5C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248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95" name="Line 19">
                <a:extLst>
                  <a:ext uri="{FF2B5EF4-FFF2-40B4-BE49-F238E27FC236}">
                    <a16:creationId xmlns:a16="http://schemas.microsoft.com/office/drawing/2014/main" id="{D04DBBB6-8A2C-4949-B24C-054ADD4E3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344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96" name="Line 20">
                <a:extLst>
                  <a:ext uri="{FF2B5EF4-FFF2-40B4-BE49-F238E27FC236}">
                    <a16:creationId xmlns:a16="http://schemas.microsoft.com/office/drawing/2014/main" id="{473661C5-9C1C-A743-9DAF-33C3ED468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440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6200" name="Group 24">
                <a:extLst>
                  <a:ext uri="{FF2B5EF4-FFF2-40B4-BE49-F238E27FC236}">
                    <a16:creationId xmlns:a16="http://schemas.microsoft.com/office/drawing/2014/main" id="{E3A1E468-0657-1345-91CC-4AEE45BFD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672"/>
                <a:ext cx="192" cy="192"/>
                <a:chOff x="528" y="672"/>
                <a:chExt cx="192" cy="192"/>
              </a:xfrm>
            </p:grpSpPr>
            <p:sp>
              <p:nvSpPr>
                <p:cNvPr id="306197" name="Line 21">
                  <a:extLst>
                    <a:ext uri="{FF2B5EF4-FFF2-40B4-BE49-F238E27FC236}">
                      <a16:creationId xmlns:a16="http://schemas.microsoft.com/office/drawing/2014/main" id="{FFCDE93E-F511-F14F-8A7E-3BB794FEE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198" name="Line 22">
                  <a:extLst>
                    <a:ext uri="{FF2B5EF4-FFF2-40B4-BE49-F238E27FC236}">
                      <a16:creationId xmlns:a16="http://schemas.microsoft.com/office/drawing/2014/main" id="{C840ABE3-4D86-7249-A859-7D74BFDDDA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199" name="Line 23">
                  <a:extLst>
                    <a:ext uri="{FF2B5EF4-FFF2-40B4-BE49-F238E27FC236}">
                      <a16:creationId xmlns:a16="http://schemas.microsoft.com/office/drawing/2014/main" id="{121E1275-AFB1-D34C-A359-45FD5FBFC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76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201" name="Group 25">
                <a:extLst>
                  <a:ext uri="{FF2B5EF4-FFF2-40B4-BE49-F238E27FC236}">
                    <a16:creationId xmlns:a16="http://schemas.microsoft.com/office/drawing/2014/main" id="{42B2D5D4-E496-314B-B8AF-4D28A5CB5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960"/>
                <a:ext cx="192" cy="192"/>
                <a:chOff x="528" y="672"/>
                <a:chExt cx="192" cy="192"/>
              </a:xfrm>
            </p:grpSpPr>
            <p:sp>
              <p:nvSpPr>
                <p:cNvPr id="306202" name="Line 26">
                  <a:extLst>
                    <a:ext uri="{FF2B5EF4-FFF2-40B4-BE49-F238E27FC236}">
                      <a16:creationId xmlns:a16="http://schemas.microsoft.com/office/drawing/2014/main" id="{6E6BC951-82D8-CA43-AE19-B3C60FFAF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03" name="Line 27">
                  <a:extLst>
                    <a:ext uri="{FF2B5EF4-FFF2-40B4-BE49-F238E27FC236}">
                      <a16:creationId xmlns:a16="http://schemas.microsoft.com/office/drawing/2014/main" id="{C22C82B0-B5A6-A74C-AF93-758AC5028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04" name="Line 28">
                  <a:extLst>
                    <a:ext uri="{FF2B5EF4-FFF2-40B4-BE49-F238E27FC236}">
                      <a16:creationId xmlns:a16="http://schemas.microsoft.com/office/drawing/2014/main" id="{CBAAD4EF-B3B6-494D-85DE-926FC73620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76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205" name="Group 29">
                <a:extLst>
                  <a:ext uri="{FF2B5EF4-FFF2-40B4-BE49-F238E27FC236}">
                    <a16:creationId xmlns:a16="http://schemas.microsoft.com/office/drawing/2014/main" id="{8FDA5616-3D4A-644D-A7BD-681692DDF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1248"/>
                <a:ext cx="192" cy="192"/>
                <a:chOff x="528" y="672"/>
                <a:chExt cx="192" cy="192"/>
              </a:xfrm>
            </p:grpSpPr>
            <p:sp>
              <p:nvSpPr>
                <p:cNvPr id="306206" name="Line 30">
                  <a:extLst>
                    <a:ext uri="{FF2B5EF4-FFF2-40B4-BE49-F238E27FC236}">
                      <a16:creationId xmlns:a16="http://schemas.microsoft.com/office/drawing/2014/main" id="{7A0372B7-CABB-4447-BEDB-5B89102B7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07" name="Line 31">
                  <a:extLst>
                    <a:ext uri="{FF2B5EF4-FFF2-40B4-BE49-F238E27FC236}">
                      <a16:creationId xmlns:a16="http://schemas.microsoft.com/office/drawing/2014/main" id="{DCB8F2C8-205A-AC4E-A8EE-EBDAB0AEE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08" name="Line 32">
                  <a:extLst>
                    <a:ext uri="{FF2B5EF4-FFF2-40B4-BE49-F238E27FC236}">
                      <a16:creationId xmlns:a16="http://schemas.microsoft.com/office/drawing/2014/main" id="{DB2A6A88-D237-9C44-8F61-15EF76A4F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76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209" name="Group 33">
                <a:extLst>
                  <a:ext uri="{FF2B5EF4-FFF2-40B4-BE49-F238E27FC236}">
                    <a16:creationId xmlns:a16="http://schemas.microsoft.com/office/drawing/2014/main" id="{85C1E5F3-D5D3-8B4E-98A9-7440220CED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672"/>
                <a:ext cx="144" cy="576"/>
                <a:chOff x="528" y="672"/>
                <a:chExt cx="192" cy="192"/>
              </a:xfrm>
            </p:grpSpPr>
            <p:sp>
              <p:nvSpPr>
                <p:cNvPr id="306210" name="Line 34">
                  <a:extLst>
                    <a:ext uri="{FF2B5EF4-FFF2-40B4-BE49-F238E27FC236}">
                      <a16:creationId xmlns:a16="http://schemas.microsoft.com/office/drawing/2014/main" id="{592D4BA1-AB32-E147-98B9-57BC07580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11" name="Line 35">
                  <a:extLst>
                    <a:ext uri="{FF2B5EF4-FFF2-40B4-BE49-F238E27FC236}">
                      <a16:creationId xmlns:a16="http://schemas.microsoft.com/office/drawing/2014/main" id="{0E571C28-AEE4-EC4B-BB20-EEA82B88B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12" name="Line 36">
                  <a:extLst>
                    <a:ext uri="{FF2B5EF4-FFF2-40B4-BE49-F238E27FC236}">
                      <a16:creationId xmlns:a16="http://schemas.microsoft.com/office/drawing/2014/main" id="{0C2F0C36-5FAA-BA41-9EA0-A9001E74A6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76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213" name="Group 37">
                <a:extLst>
                  <a:ext uri="{FF2B5EF4-FFF2-40B4-BE49-F238E27FC236}">
                    <a16:creationId xmlns:a16="http://schemas.microsoft.com/office/drawing/2014/main" id="{6758A6AB-7707-D140-9629-F1B68A7F0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768"/>
                <a:ext cx="144" cy="576"/>
                <a:chOff x="528" y="672"/>
                <a:chExt cx="192" cy="192"/>
              </a:xfrm>
            </p:grpSpPr>
            <p:sp>
              <p:nvSpPr>
                <p:cNvPr id="306214" name="Line 38">
                  <a:extLst>
                    <a:ext uri="{FF2B5EF4-FFF2-40B4-BE49-F238E27FC236}">
                      <a16:creationId xmlns:a16="http://schemas.microsoft.com/office/drawing/2014/main" id="{48BFB9FE-89E8-0643-827B-4102E4F46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15" name="Line 39">
                  <a:extLst>
                    <a:ext uri="{FF2B5EF4-FFF2-40B4-BE49-F238E27FC236}">
                      <a16:creationId xmlns:a16="http://schemas.microsoft.com/office/drawing/2014/main" id="{19675A15-750B-6040-9F54-0DA21A7B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16" name="Line 40">
                  <a:extLst>
                    <a:ext uri="{FF2B5EF4-FFF2-40B4-BE49-F238E27FC236}">
                      <a16:creationId xmlns:a16="http://schemas.microsoft.com/office/drawing/2014/main" id="{C197494A-E9B3-0845-A261-264E4D962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76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217" name="Group 41">
                <a:extLst>
                  <a:ext uri="{FF2B5EF4-FFF2-40B4-BE49-F238E27FC236}">
                    <a16:creationId xmlns:a16="http://schemas.microsoft.com/office/drawing/2014/main" id="{A83A9617-9A4E-2F4D-8D87-C44EA537A0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864"/>
                <a:ext cx="144" cy="576"/>
                <a:chOff x="528" y="672"/>
                <a:chExt cx="192" cy="192"/>
              </a:xfrm>
            </p:grpSpPr>
            <p:sp>
              <p:nvSpPr>
                <p:cNvPr id="306218" name="Line 42">
                  <a:extLst>
                    <a:ext uri="{FF2B5EF4-FFF2-40B4-BE49-F238E27FC236}">
                      <a16:creationId xmlns:a16="http://schemas.microsoft.com/office/drawing/2014/main" id="{26DBA29D-6158-E543-9E59-A90B99CEF1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19" name="Line 43">
                  <a:extLst>
                    <a:ext uri="{FF2B5EF4-FFF2-40B4-BE49-F238E27FC236}">
                      <a16:creationId xmlns:a16="http://schemas.microsoft.com/office/drawing/2014/main" id="{3F87600C-3F86-364C-87EE-8CF56F3A0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67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20" name="Line 44">
                  <a:extLst>
                    <a:ext uri="{FF2B5EF4-FFF2-40B4-BE49-F238E27FC236}">
                      <a16:creationId xmlns:a16="http://schemas.microsoft.com/office/drawing/2014/main" id="{FCC3C7DE-8B1A-4F4E-8898-101B9ED4B0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76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6221" name="Line 45">
                <a:extLst>
                  <a:ext uri="{FF2B5EF4-FFF2-40B4-BE49-F238E27FC236}">
                    <a16:creationId xmlns:a16="http://schemas.microsoft.com/office/drawing/2014/main" id="{EC64A5DF-1111-474D-91A1-E813FB0D5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76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22" name="Line 46">
                <a:extLst>
                  <a:ext uri="{FF2B5EF4-FFF2-40B4-BE49-F238E27FC236}">
                    <a16:creationId xmlns:a16="http://schemas.microsoft.com/office/drawing/2014/main" id="{C6F5188D-C7CA-324C-9729-7D4D4B83A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15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23" name="Line 47">
                <a:extLst>
                  <a:ext uri="{FF2B5EF4-FFF2-40B4-BE49-F238E27FC236}">
                    <a16:creationId xmlns:a16="http://schemas.microsoft.com/office/drawing/2014/main" id="{0823DB7A-30B4-C64A-98A4-A78CB10DF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86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24" name="Line 48">
                <a:extLst>
                  <a:ext uri="{FF2B5EF4-FFF2-40B4-BE49-F238E27FC236}">
                    <a16:creationId xmlns:a16="http://schemas.microsoft.com/office/drawing/2014/main" id="{6809C1C8-EB8F-2247-8B02-DD9587F28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25" name="Line 49">
                <a:extLst>
                  <a:ext uri="{FF2B5EF4-FFF2-40B4-BE49-F238E27FC236}">
                    <a16:creationId xmlns:a16="http://schemas.microsoft.com/office/drawing/2014/main" id="{29E544F1-0A48-B44F-B826-C6C617378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86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26" name="Line 50">
                <a:extLst>
                  <a:ext uri="{FF2B5EF4-FFF2-40B4-BE49-F238E27FC236}">
                    <a16:creationId xmlns:a16="http://schemas.microsoft.com/office/drawing/2014/main" id="{E69234F0-C9E7-E841-A5A5-C8A96DB3B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27" name="Line 51">
                <a:extLst>
                  <a:ext uri="{FF2B5EF4-FFF2-40B4-BE49-F238E27FC236}">
                    <a16:creationId xmlns:a16="http://schemas.microsoft.com/office/drawing/2014/main" id="{4C0FF958-CE8A-E54F-9F3A-112A4067F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5DF900FF-7249-EF45-8443-2F155DC2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7A0296C-D655-944A-B2B7-047D7092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D7998419-BEEC-394F-8065-0FA095A0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5E35B17-57F7-E249-9321-C96ACCC20A1F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E1B81D62-7D15-FE43-A118-015EDBEA9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altLang="en-US" sz="3200"/>
              <a:t>Delay as a Figure of Merit</a:t>
            </a:r>
          </a:p>
        </p:txBody>
      </p:sp>
      <p:sp>
        <p:nvSpPr>
          <p:cNvPr id="307204" name="Text Box 4">
            <a:extLst>
              <a:ext uri="{FF2B5EF4-FFF2-40B4-BE49-F238E27FC236}">
                <a16:creationId xmlns:a16="http://schemas.microsoft.com/office/drawing/2014/main" id="{66FBF667-B3FE-B045-B8E2-6D0E2EEA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15000"/>
            <a:ext cx="4495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7.6	  Some fast sorting networks.</a:t>
            </a:r>
          </a:p>
        </p:txBody>
      </p:sp>
      <p:sp>
        <p:nvSpPr>
          <p:cNvPr id="307205" name="Rectangle 5">
            <a:extLst>
              <a:ext uri="{FF2B5EF4-FFF2-40B4-BE49-F238E27FC236}">
                <a16:creationId xmlns:a16="http://schemas.microsoft.com/office/drawing/2014/main" id="{F0880847-630F-1C49-BB89-B39EF31C8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06" name="Rectangle 6">
            <a:extLst>
              <a:ext uri="{FF2B5EF4-FFF2-40B4-BE49-F238E27FC236}">
                <a16:creationId xmlns:a16="http://schemas.microsoft.com/office/drawing/2014/main" id="{956CE7D6-7983-AD43-9257-59D3469AE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1" name="Rectangle 51">
            <a:extLst>
              <a:ext uri="{FF2B5EF4-FFF2-40B4-BE49-F238E27FC236}">
                <a16:creationId xmlns:a16="http://schemas.microsoft.com/office/drawing/2014/main" id="{3F223FE0-47F0-1842-B0C5-4D073CDA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50" name="Object 50">
            <a:extLst>
              <a:ext uri="{FF2B5EF4-FFF2-40B4-BE49-F238E27FC236}">
                <a16:creationId xmlns:a16="http://schemas.microsoft.com/office/drawing/2014/main" id="{FACE13DF-756F-AA42-8C31-87FF75602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838200"/>
          <a:ext cx="8305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7" r:id="rId3" imgW="4826000" imgH="2971800" progId="MSDraw.Drawing.8.2">
                  <p:embed/>
                </p:oleObj>
              </mc:Choice>
              <mc:Fallback>
                <p:oleObj r:id="rId3" imgW="4826000" imgH="2971800" progId="MSDraw.Drawing.8.2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3058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312" name="Group 112">
            <a:extLst>
              <a:ext uri="{FF2B5EF4-FFF2-40B4-BE49-F238E27FC236}">
                <a16:creationId xmlns:a16="http://schemas.microsoft.com/office/drawing/2014/main" id="{08C69059-C379-DE4D-8C6D-5B8D4597724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838200"/>
            <a:ext cx="2895600" cy="1447800"/>
            <a:chOff x="1728" y="528"/>
            <a:chExt cx="1824" cy="864"/>
          </a:xfrm>
        </p:grpSpPr>
        <p:sp>
          <p:nvSpPr>
            <p:cNvPr id="307253" name="Rectangle 53">
              <a:extLst>
                <a:ext uri="{FF2B5EF4-FFF2-40B4-BE49-F238E27FC236}">
                  <a16:creationId xmlns:a16="http://schemas.microsoft.com/office/drawing/2014/main" id="{8E333471-A53F-A946-B647-F01B62A7B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528"/>
              <a:ext cx="1824" cy="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295" name="Group 95">
              <a:extLst>
                <a:ext uri="{FF2B5EF4-FFF2-40B4-BE49-F238E27FC236}">
                  <a16:creationId xmlns:a16="http://schemas.microsoft.com/office/drawing/2014/main" id="{DAB6B805-CCE2-BE4B-B9E6-E1627BA20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576"/>
              <a:ext cx="1536" cy="768"/>
              <a:chOff x="192" y="3312"/>
              <a:chExt cx="1584" cy="768"/>
            </a:xfrm>
          </p:grpSpPr>
          <p:sp>
            <p:nvSpPr>
              <p:cNvPr id="307255" name="Line 55">
                <a:extLst>
                  <a:ext uri="{FF2B5EF4-FFF2-40B4-BE49-F238E27FC236}">
                    <a16:creationId xmlns:a16="http://schemas.microsoft.com/office/drawing/2014/main" id="{157F25F8-EDAA-6F42-9F71-62AE58E9D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312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56" name="Line 56">
                <a:extLst>
                  <a:ext uri="{FF2B5EF4-FFF2-40B4-BE49-F238E27FC236}">
                    <a16:creationId xmlns:a16="http://schemas.microsoft.com/office/drawing/2014/main" id="{2FC2C05B-4F67-9444-86C6-DD7ED3479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408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57" name="Line 57">
                <a:extLst>
                  <a:ext uri="{FF2B5EF4-FFF2-40B4-BE49-F238E27FC236}">
                    <a16:creationId xmlns:a16="http://schemas.microsoft.com/office/drawing/2014/main" id="{16CC24B0-CADF-2F4C-B289-B14A52F6C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504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58" name="Line 58">
                <a:extLst>
                  <a:ext uri="{FF2B5EF4-FFF2-40B4-BE49-F238E27FC236}">
                    <a16:creationId xmlns:a16="http://schemas.microsoft.com/office/drawing/2014/main" id="{79AACEA6-FBB0-EA44-AA08-292431EAF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600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59" name="Line 59">
                <a:extLst>
                  <a:ext uri="{FF2B5EF4-FFF2-40B4-BE49-F238E27FC236}">
                    <a16:creationId xmlns:a16="http://schemas.microsoft.com/office/drawing/2014/main" id="{2EDDFD25-E515-B345-AAAD-6DF4BD2F0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696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60" name="Line 60">
                <a:extLst>
                  <a:ext uri="{FF2B5EF4-FFF2-40B4-BE49-F238E27FC236}">
                    <a16:creationId xmlns:a16="http://schemas.microsoft.com/office/drawing/2014/main" id="{2A2E07CF-2B7A-AF43-8951-9495AFE59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792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61" name="Line 61">
                <a:extLst>
                  <a:ext uri="{FF2B5EF4-FFF2-40B4-BE49-F238E27FC236}">
                    <a16:creationId xmlns:a16="http://schemas.microsoft.com/office/drawing/2014/main" id="{757DEB73-3716-2449-BFEA-3AF475558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888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62" name="Line 62">
                <a:extLst>
                  <a:ext uri="{FF2B5EF4-FFF2-40B4-BE49-F238E27FC236}">
                    <a16:creationId xmlns:a16="http://schemas.microsoft.com/office/drawing/2014/main" id="{5AF5B378-8C3A-5D4C-8EFB-D94E712D1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984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63" name="Line 63">
                <a:extLst>
                  <a:ext uri="{FF2B5EF4-FFF2-40B4-BE49-F238E27FC236}">
                    <a16:creationId xmlns:a16="http://schemas.microsoft.com/office/drawing/2014/main" id="{91EAAF3F-79D2-D146-A288-DA8D9E9B2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4080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264" name="Group 64">
              <a:extLst>
                <a:ext uri="{FF2B5EF4-FFF2-40B4-BE49-F238E27FC236}">
                  <a16:creationId xmlns:a16="http://schemas.microsoft.com/office/drawing/2014/main" id="{52AB8CF2-1595-AC44-BA72-FD4FF01C2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576"/>
              <a:ext cx="192" cy="192"/>
              <a:chOff x="528" y="672"/>
              <a:chExt cx="192" cy="192"/>
            </a:xfrm>
          </p:grpSpPr>
          <p:sp>
            <p:nvSpPr>
              <p:cNvPr id="307265" name="Line 65">
                <a:extLst>
                  <a:ext uri="{FF2B5EF4-FFF2-40B4-BE49-F238E27FC236}">
                    <a16:creationId xmlns:a16="http://schemas.microsoft.com/office/drawing/2014/main" id="{70174FC6-C747-DB42-94C5-AB70B6250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67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66" name="Line 66">
                <a:extLst>
                  <a:ext uri="{FF2B5EF4-FFF2-40B4-BE49-F238E27FC236}">
                    <a16:creationId xmlns:a16="http://schemas.microsoft.com/office/drawing/2014/main" id="{B484DCB5-F66B-DF48-9A14-B5BB0704E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67" name="Line 67">
                <a:extLst>
                  <a:ext uri="{FF2B5EF4-FFF2-40B4-BE49-F238E27FC236}">
                    <a16:creationId xmlns:a16="http://schemas.microsoft.com/office/drawing/2014/main" id="{9A131B21-90DE-1044-8101-6705D5406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7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268" name="Group 68">
              <a:extLst>
                <a:ext uri="{FF2B5EF4-FFF2-40B4-BE49-F238E27FC236}">
                  <a16:creationId xmlns:a16="http://schemas.microsoft.com/office/drawing/2014/main" id="{F3C6B1EA-6794-7F46-8C8D-9DCD74CD5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864"/>
              <a:ext cx="192" cy="192"/>
              <a:chOff x="528" y="672"/>
              <a:chExt cx="192" cy="192"/>
            </a:xfrm>
          </p:grpSpPr>
          <p:sp>
            <p:nvSpPr>
              <p:cNvPr id="307269" name="Line 69">
                <a:extLst>
                  <a:ext uri="{FF2B5EF4-FFF2-40B4-BE49-F238E27FC236}">
                    <a16:creationId xmlns:a16="http://schemas.microsoft.com/office/drawing/2014/main" id="{4920AAE6-CEA5-9046-87A0-34EF68AAF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67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70" name="Line 70">
                <a:extLst>
                  <a:ext uri="{FF2B5EF4-FFF2-40B4-BE49-F238E27FC236}">
                    <a16:creationId xmlns:a16="http://schemas.microsoft.com/office/drawing/2014/main" id="{8D18D282-206A-0A42-965E-95CFEC1F8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71" name="Line 71">
                <a:extLst>
                  <a:ext uri="{FF2B5EF4-FFF2-40B4-BE49-F238E27FC236}">
                    <a16:creationId xmlns:a16="http://schemas.microsoft.com/office/drawing/2014/main" id="{572F4FFB-2128-3A49-BCC0-6A8D36389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7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272" name="Group 72">
              <a:extLst>
                <a:ext uri="{FF2B5EF4-FFF2-40B4-BE49-F238E27FC236}">
                  <a16:creationId xmlns:a16="http://schemas.microsoft.com/office/drawing/2014/main" id="{91B6E41A-2936-F447-9834-021FDEC3E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152"/>
              <a:ext cx="192" cy="192"/>
              <a:chOff x="528" y="672"/>
              <a:chExt cx="192" cy="192"/>
            </a:xfrm>
          </p:grpSpPr>
          <p:sp>
            <p:nvSpPr>
              <p:cNvPr id="307273" name="Line 73">
                <a:extLst>
                  <a:ext uri="{FF2B5EF4-FFF2-40B4-BE49-F238E27FC236}">
                    <a16:creationId xmlns:a16="http://schemas.microsoft.com/office/drawing/2014/main" id="{09489261-0801-A441-8224-D35AF118A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67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74" name="Line 74">
                <a:extLst>
                  <a:ext uri="{FF2B5EF4-FFF2-40B4-BE49-F238E27FC236}">
                    <a16:creationId xmlns:a16="http://schemas.microsoft.com/office/drawing/2014/main" id="{D1872457-1155-824E-BD05-1000CA363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75" name="Line 75">
                <a:extLst>
                  <a:ext uri="{FF2B5EF4-FFF2-40B4-BE49-F238E27FC236}">
                    <a16:creationId xmlns:a16="http://schemas.microsoft.com/office/drawing/2014/main" id="{0D204451-69FC-3C42-A63D-23D986D70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7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96" name="Line 96">
              <a:extLst>
                <a:ext uri="{FF2B5EF4-FFF2-40B4-BE49-F238E27FC236}">
                  <a16:creationId xmlns:a16="http://schemas.microsoft.com/office/drawing/2014/main" id="{D8B708E3-19BB-2242-93C1-F8118C041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7" name="Line 97">
              <a:extLst>
                <a:ext uri="{FF2B5EF4-FFF2-40B4-BE49-F238E27FC236}">
                  <a16:creationId xmlns:a16="http://schemas.microsoft.com/office/drawing/2014/main" id="{BB513E43-E6F1-E24D-B685-8A190BD66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5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8" name="Line 98">
              <a:extLst>
                <a:ext uri="{FF2B5EF4-FFF2-40B4-BE49-F238E27FC236}">
                  <a16:creationId xmlns:a16="http://schemas.microsoft.com/office/drawing/2014/main" id="{DE4EB053-26AF-2247-A4D8-12536EB9D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67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9" name="Line 99">
              <a:extLst>
                <a:ext uri="{FF2B5EF4-FFF2-40B4-BE49-F238E27FC236}">
                  <a16:creationId xmlns:a16="http://schemas.microsoft.com/office/drawing/2014/main" id="{2360669E-CCDE-D745-937F-011257F18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0" name="Line 100">
              <a:extLst>
                <a:ext uri="{FF2B5EF4-FFF2-40B4-BE49-F238E27FC236}">
                  <a16:creationId xmlns:a16="http://schemas.microsoft.com/office/drawing/2014/main" id="{7CC4496C-02F5-3544-AFFF-ADE24E8A8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6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1" name="Line 101">
              <a:extLst>
                <a:ext uri="{FF2B5EF4-FFF2-40B4-BE49-F238E27FC236}">
                  <a16:creationId xmlns:a16="http://schemas.microsoft.com/office/drawing/2014/main" id="{A153B60E-64E9-9A4E-BB43-9654CE384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96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2" name="Line 102">
              <a:extLst>
                <a:ext uri="{FF2B5EF4-FFF2-40B4-BE49-F238E27FC236}">
                  <a16:creationId xmlns:a16="http://schemas.microsoft.com/office/drawing/2014/main" id="{2039B99E-5ADB-F04B-BCF0-776747EC7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0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3" name="Line 103">
              <a:extLst>
                <a:ext uri="{FF2B5EF4-FFF2-40B4-BE49-F238E27FC236}">
                  <a16:creationId xmlns:a16="http://schemas.microsoft.com/office/drawing/2014/main" id="{BE9907F4-0225-3644-BDAE-EBBDA1CCC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57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4" name="Line 104">
              <a:extLst>
                <a:ext uri="{FF2B5EF4-FFF2-40B4-BE49-F238E27FC236}">
                  <a16:creationId xmlns:a16="http://schemas.microsoft.com/office/drawing/2014/main" id="{A9174CB8-EFAF-DE46-A6AE-62C40E772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05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5" name="Line 105">
              <a:extLst>
                <a:ext uri="{FF2B5EF4-FFF2-40B4-BE49-F238E27FC236}">
                  <a16:creationId xmlns:a16="http://schemas.microsoft.com/office/drawing/2014/main" id="{AC4DE00B-95FD-E448-AD10-CE7C361D0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67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6" name="Line 106">
              <a:extLst>
                <a:ext uri="{FF2B5EF4-FFF2-40B4-BE49-F238E27FC236}">
                  <a16:creationId xmlns:a16="http://schemas.microsoft.com/office/drawing/2014/main" id="{08E1A7A3-AB88-2843-8F3B-C8E5526B4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76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7" name="Line 107">
              <a:extLst>
                <a:ext uri="{FF2B5EF4-FFF2-40B4-BE49-F238E27FC236}">
                  <a16:creationId xmlns:a16="http://schemas.microsoft.com/office/drawing/2014/main" id="{36F2ABCD-FCA9-9041-9EFD-C6287589C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6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8" name="Line 108">
              <a:extLst>
                <a:ext uri="{FF2B5EF4-FFF2-40B4-BE49-F238E27FC236}">
                  <a16:creationId xmlns:a16="http://schemas.microsoft.com/office/drawing/2014/main" id="{FE60BF45-8ACE-D944-A917-ABAE7761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76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9" name="Line 109">
              <a:extLst>
                <a:ext uri="{FF2B5EF4-FFF2-40B4-BE49-F238E27FC236}">
                  <a16:creationId xmlns:a16="http://schemas.microsoft.com/office/drawing/2014/main" id="{BD426ECA-F572-4F4A-87D8-C261FCB23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05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0" name="Line 110">
              <a:extLst>
                <a:ext uri="{FF2B5EF4-FFF2-40B4-BE49-F238E27FC236}">
                  <a16:creationId xmlns:a16="http://schemas.microsoft.com/office/drawing/2014/main" id="{F05A10AE-9395-1F4F-BF28-9865A5FA7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7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1" name="Line 111">
              <a:extLst>
                <a:ext uri="{FF2B5EF4-FFF2-40B4-BE49-F238E27FC236}">
                  <a16:creationId xmlns:a16="http://schemas.microsoft.com/office/drawing/2014/main" id="{0C20DD4E-C186-F94B-A26F-8103B854F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96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15" name="Group 115">
            <a:extLst>
              <a:ext uri="{FF2B5EF4-FFF2-40B4-BE49-F238E27FC236}">
                <a16:creationId xmlns:a16="http://schemas.microsoft.com/office/drawing/2014/main" id="{791AE3D7-56F7-6D4A-B234-261FDC5499F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09600"/>
            <a:ext cx="2301875" cy="2028825"/>
            <a:chOff x="144" y="384"/>
            <a:chExt cx="1450" cy="1278"/>
          </a:xfrm>
        </p:grpSpPr>
        <p:sp>
          <p:nvSpPr>
            <p:cNvPr id="307313" name="Oval 113">
              <a:extLst>
                <a:ext uri="{FF2B5EF4-FFF2-40B4-BE49-F238E27FC236}">
                  <a16:creationId xmlns:a16="http://schemas.microsoft.com/office/drawing/2014/main" id="{8B3C58DB-0EB8-4345-A08E-D7F61845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84"/>
              <a:ext cx="240" cy="912"/>
            </a:xfrm>
            <a:prstGeom prst="ellipse">
              <a:avLst/>
            </a:prstGeom>
            <a:noFill/>
            <a:ln w="19050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4" name="Text Box 114">
              <a:extLst>
                <a:ext uri="{FF2B5EF4-FFF2-40B4-BE49-F238E27FC236}">
                  <a16:creationId xmlns:a16="http://schemas.microsoft.com/office/drawing/2014/main" id="{FD89F1A5-6765-A64D-9BC8-84790458E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96"/>
              <a:ext cx="14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E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3 comparators constitute one level</a:t>
              </a:r>
            </a:p>
          </p:txBody>
        </p:sp>
      </p:grpSp>
      <p:sp>
        <p:nvSpPr>
          <p:cNvPr id="307316" name="Oval 116">
            <a:extLst>
              <a:ext uri="{FF2B5EF4-FFF2-40B4-BE49-F238E27FC236}">
                <a16:creationId xmlns:a16="http://schemas.microsoft.com/office/drawing/2014/main" id="{3B751A81-DC0D-8444-B549-B86A391B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895600"/>
            <a:ext cx="762000" cy="2590800"/>
          </a:xfrm>
          <a:prstGeom prst="ellipse">
            <a:avLst/>
          </a:prstGeom>
          <a:noFill/>
          <a:ln w="19050">
            <a:solidFill>
              <a:srgbClr val="E4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01AB3F-81B6-7C4B-AB8B-878DC813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7EC600F-FC6D-E24C-8430-41B18C83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7F5F6E2-09AA-5D47-A706-7711F8BD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1D11B4A-F781-9349-A4F7-0A131D5A91AA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21A1E97B-7871-7343-9E0C-D5BF47FE1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2800"/>
              <a:t>Cost-Delay Product as a Figure of Merit</a:t>
            </a:r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0A0C14F1-3881-F34A-B734-CAAF8400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0CA9C4D6-BE5A-0B4A-BDDC-8D36FF468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30" name="Rectangle 6">
            <a:extLst>
              <a:ext uri="{FF2B5EF4-FFF2-40B4-BE49-F238E27FC236}">
                <a16:creationId xmlns:a16="http://schemas.microsoft.com/office/drawing/2014/main" id="{6142DFD5-4E65-9942-AC5E-5C967143D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8286" name="Group 62">
            <a:extLst>
              <a:ext uri="{FF2B5EF4-FFF2-40B4-BE49-F238E27FC236}">
                <a16:creationId xmlns:a16="http://schemas.microsoft.com/office/drawing/2014/main" id="{95829D14-ABC2-B142-B32A-ECD95D164974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914400"/>
            <a:ext cx="8763000" cy="5105400"/>
            <a:chOff x="-240" y="576"/>
            <a:chExt cx="5520" cy="3216"/>
          </a:xfrm>
        </p:grpSpPr>
        <p:grpSp>
          <p:nvGrpSpPr>
            <p:cNvPr id="308274" name="Group 50">
              <a:extLst>
                <a:ext uri="{FF2B5EF4-FFF2-40B4-BE49-F238E27FC236}">
                  <a16:creationId xmlns:a16="http://schemas.microsoft.com/office/drawing/2014/main" id="{8E2DBC9D-E331-BF4D-ABC6-D10863461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0" y="576"/>
              <a:ext cx="5472" cy="3216"/>
              <a:chOff x="0" y="528"/>
              <a:chExt cx="5472" cy="3216"/>
            </a:xfrm>
          </p:grpSpPr>
          <p:graphicFrame>
            <p:nvGraphicFramePr>
              <p:cNvPr id="308231" name="Object 7">
                <a:extLst>
                  <a:ext uri="{FF2B5EF4-FFF2-40B4-BE49-F238E27FC236}">
                    <a16:creationId xmlns:a16="http://schemas.microsoft.com/office/drawing/2014/main" id="{309077F7-388F-DE4D-8FAA-13650315EB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" y="576"/>
              <a:ext cx="5232" cy="3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87" r:id="rId3" imgW="4826000" imgH="2971800" progId="MSDraw.Drawing.8.2">
                      <p:embed/>
                    </p:oleObj>
                  </mc:Choice>
                  <mc:Fallback>
                    <p:oleObj r:id="rId3" imgW="4826000" imgH="2971800" progId="MSDraw.Drawing.8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" y="576"/>
                            <a:ext cx="5232" cy="31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8272" name="Rectangle 48">
                <a:extLst>
                  <a:ext uri="{FF2B5EF4-FFF2-40B4-BE49-F238E27FC236}">
                    <a16:creationId xmlns:a16="http://schemas.microsoft.com/office/drawing/2014/main" id="{68F8C363-0004-1048-8F31-652421372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28"/>
                <a:ext cx="3552" cy="3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73" name="Rectangle 49">
                <a:extLst>
                  <a:ext uri="{FF2B5EF4-FFF2-40B4-BE49-F238E27FC236}">
                    <a16:creationId xmlns:a16="http://schemas.microsoft.com/office/drawing/2014/main" id="{C836306E-FF1F-1F4F-B3DD-E0060583C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2160" cy="18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227" name="Text Box 3">
              <a:extLst>
                <a:ext uri="{FF2B5EF4-FFF2-40B4-BE49-F238E27FC236}">
                  <a16:creationId xmlns:a16="http://schemas.microsoft.com/office/drawing/2014/main" id="{976C9D2F-F46C-EC4B-91C6-CB4435903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920"/>
              <a:ext cx="2160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Fast 10-sorter from Fig. 7.6</a:t>
              </a:r>
            </a:p>
          </p:txBody>
        </p:sp>
      </p:grpSp>
      <p:grpSp>
        <p:nvGrpSpPr>
          <p:cNvPr id="308280" name="Group 56">
            <a:extLst>
              <a:ext uri="{FF2B5EF4-FFF2-40B4-BE49-F238E27FC236}">
                <a16:creationId xmlns:a16="http://schemas.microsoft.com/office/drawing/2014/main" id="{41B09EE3-06B3-5447-8BA9-3D2250875E94}"/>
              </a:ext>
            </a:extLst>
          </p:cNvPr>
          <p:cNvGrpSpPr>
            <a:grpSpLocks/>
          </p:cNvGrpSpPr>
          <p:nvPr/>
        </p:nvGrpSpPr>
        <p:grpSpPr bwMode="auto">
          <a:xfrm>
            <a:off x="-4038600" y="838200"/>
            <a:ext cx="8077200" cy="5334000"/>
            <a:chOff x="-1536" y="480"/>
            <a:chExt cx="5088" cy="3360"/>
          </a:xfrm>
        </p:grpSpPr>
        <p:graphicFrame>
          <p:nvGraphicFramePr>
            <p:cNvPr id="308276" name="Object 52">
              <a:extLst>
                <a:ext uri="{FF2B5EF4-FFF2-40B4-BE49-F238E27FC236}">
                  <a16:creationId xmlns:a16="http://schemas.microsoft.com/office/drawing/2014/main" id="{AA91999F-C2D3-264F-B628-960702E796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1488" y="576"/>
            <a:ext cx="4944" cy="3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88" r:id="rId5" imgW="4914900" imgH="3086100" progId="MSDraw.Drawing.8.2">
                    <p:embed/>
                  </p:oleObj>
                </mc:Choice>
                <mc:Fallback>
                  <p:oleObj r:id="rId5" imgW="4914900" imgH="3086100" progId="MSDraw.Drawing.8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88" y="576"/>
                          <a:ext cx="4944" cy="3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78" name="Rectangle 54">
              <a:extLst>
                <a:ext uri="{FF2B5EF4-FFF2-40B4-BE49-F238E27FC236}">
                  <a16:creationId xmlns:a16="http://schemas.microsoft.com/office/drawing/2014/main" id="{2A190BC5-808A-1E48-A739-3A7528BD0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36" y="1872"/>
              <a:ext cx="5088" cy="19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9" name="Rectangle 55">
              <a:extLst>
                <a:ext uri="{FF2B5EF4-FFF2-40B4-BE49-F238E27FC236}">
                  <a16:creationId xmlns:a16="http://schemas.microsoft.com/office/drawing/2014/main" id="{CF2291A1-591C-3B4D-8905-43FC9195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36" y="480"/>
              <a:ext cx="1968" cy="1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282" name="Text Box 58">
            <a:extLst>
              <a:ext uri="{FF2B5EF4-FFF2-40B4-BE49-F238E27FC236}">
                <a16:creationId xmlns:a16="http://schemas.microsoft.com/office/drawing/2014/main" id="{26862CC5-8D48-004C-81BB-13F4111C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3810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Low-cost 10-sorter from Fig. 7.5</a:t>
            </a:r>
          </a:p>
        </p:txBody>
      </p:sp>
      <p:sp>
        <p:nvSpPr>
          <p:cNvPr id="308283" name="Text Box 59">
            <a:extLst>
              <a:ext uri="{FF2B5EF4-FFF2-40B4-BE49-F238E27FC236}">
                <a16:creationId xmlns:a16="http://schemas.microsoft.com/office/drawing/2014/main" id="{EFD5BEA6-272E-C648-9B83-918B4CEC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3810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Cost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Delay = 29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9 = 261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08284" name="Text Box 60">
            <a:extLst>
              <a:ext uri="{FF2B5EF4-FFF2-40B4-BE49-F238E27FC236}">
                <a16:creationId xmlns:a16="http://schemas.microsoft.com/office/drawing/2014/main" id="{7D50FF63-4447-A342-8D78-68CAE283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10000"/>
            <a:ext cx="38100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Cost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Delay = 31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7 = 217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08285" name="Text Box 61">
            <a:extLst>
              <a:ext uri="{FF2B5EF4-FFF2-40B4-BE49-F238E27FC236}">
                <a16:creationId xmlns:a16="http://schemas.microsoft.com/office/drawing/2014/main" id="{54AA198D-A028-524D-935A-82BF7831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648200"/>
            <a:ext cx="665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The most cost-effective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-sorter may be neither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the fastest design, nor the lowest-cost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83" grpId="0" animBg="1"/>
      <p:bldP spid="308284" grpId="0" animBg="1"/>
      <p:bldP spid="3082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15DC3A-5140-2248-9973-2B11B372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B8FE3E-FF4E-3C48-9619-90A16419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5307B9-790D-7449-BE30-E9A5AC4B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B9869C9-FDE0-E34A-B4D5-924A6D46BC9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1FFF0A5C-ED2C-CD46-8232-148299EE0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altLang="en-US" sz="2800"/>
              <a:t>Power of CRCW PRAM Submodels 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CCDCBF25-C312-104F-9D9D-CAD91342E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8458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Theorem 5.1: </a:t>
            </a:r>
            <a:r>
              <a:rPr lang="en-US" altLang="en-US">
                <a:latin typeface="Arial" panose="020B0604020202020204" pitchFamily="34" charset="0"/>
              </a:rPr>
              <a:t>A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-processor CRCW-P (priority) PRAM can be simulated (emulated) by a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-processor EREW PRAM with slowdown factor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Intuitive justification for concurrent read emulation (write is similar):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	Write the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memory addresses in a list</a:t>
            </a:r>
          </a:p>
          <a:p>
            <a:r>
              <a:rPr lang="en-US" altLang="en-US">
                <a:latin typeface="Arial" panose="020B0604020202020204" pitchFamily="34" charset="0"/>
              </a:rPr>
              <a:t>	Sort the list of addresses in ascending order</a:t>
            </a:r>
          </a:p>
          <a:p>
            <a:r>
              <a:rPr lang="en-US" altLang="en-US">
                <a:latin typeface="Arial" panose="020B0604020202020204" pitchFamily="34" charset="0"/>
              </a:rPr>
              <a:t>	Remove all duplicate addresses</a:t>
            </a:r>
          </a:p>
          <a:p>
            <a:r>
              <a:rPr lang="en-US" altLang="en-US">
                <a:latin typeface="Arial" panose="020B0604020202020204" pitchFamily="34" charset="0"/>
              </a:rPr>
              <a:t>	Access data at desired addresses</a:t>
            </a:r>
          </a:p>
          <a:p>
            <a:r>
              <a:rPr lang="en-US" altLang="en-US">
                <a:latin typeface="Arial" panose="020B0604020202020204" pitchFamily="34" charset="0"/>
              </a:rPr>
              <a:t>	Replicate data via parallel prefix computation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Each of these steps requires constant or O(log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time </a:t>
            </a:r>
          </a:p>
        </p:txBody>
      </p:sp>
      <p:sp>
        <p:nvSpPr>
          <p:cNvPr id="280580" name="Text Box 4">
            <a:extLst>
              <a:ext uri="{FF2B5EF4-FFF2-40B4-BE49-F238E27FC236}">
                <a16:creationId xmlns:a16="http://schemas.microsoft.com/office/drawing/2014/main" id="{A29812E3-4A3E-C749-9ADD-159A6246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86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Model U is more powerful than model V if 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 baseline="-25000">
                <a:latin typeface="Arial" panose="020B0604020202020204" pitchFamily="34" charset="0"/>
              </a:rPr>
              <a:t>U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=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o(</a:t>
            </a:r>
            <a:r>
              <a:rPr lang="en-US" altLang="en-US" i="1">
                <a:latin typeface="Arial" panose="020B0604020202020204" pitchFamily="34" charset="0"/>
              </a:rPr>
              <a:t>T</a:t>
            </a:r>
            <a:r>
              <a:rPr lang="en-US" altLang="en-US" baseline="-25000">
                <a:latin typeface="Arial" panose="020B0604020202020204" pitchFamily="34" charset="0"/>
              </a:rPr>
              <a:t>V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)) for some problem</a:t>
            </a:r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id="{5345EBFB-AA7D-894F-88AB-12256AD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86868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EREW  &lt;  CREW  &lt;  CRCW-D   &lt;  CRCW-C  &lt;  CRCW-R  &lt;  CRCW-P </a:t>
            </a:r>
          </a:p>
        </p:txBody>
      </p:sp>
      <p:sp>
        <p:nvSpPr>
          <p:cNvPr id="280582" name="Text Box 6">
            <a:extLst>
              <a:ext uri="{FF2B5EF4-FFF2-40B4-BE49-F238E27FC236}">
                <a16:creationId xmlns:a16="http://schemas.microsoft.com/office/drawing/2014/main" id="{6BDA0582-EBAB-9E49-A27A-D991F0E39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10000"/>
            <a:ext cx="296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0583" name="Text Box 7">
            <a:extLst>
              <a:ext uri="{FF2B5EF4-FFF2-40B4-BE49-F238E27FC236}">
                <a16:creationId xmlns:a16="http://schemas.microsoft.com/office/drawing/2014/main" id="{AEF8891B-E693-5C40-8900-F59873049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10000"/>
            <a:ext cx="296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0584" name="Text Box 8">
            <a:extLst>
              <a:ext uri="{FF2B5EF4-FFF2-40B4-BE49-F238E27FC236}">
                <a16:creationId xmlns:a16="http://schemas.microsoft.com/office/drawing/2014/main" id="{29084C82-44DB-3E49-9E2B-ADB232ABA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810000"/>
            <a:ext cx="296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2" grpId="0"/>
      <p:bldP spid="280583" grpId="0"/>
      <p:bldP spid="28058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C3AFAA5A-E80A-2D45-99A8-E72744BB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A7A5567-3C03-ED47-A5FC-8A3F1DBD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856956B-042C-EE4F-9558-EB2118C8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BAA0B6E-739D-0E4B-A5CF-29EC3036A1F7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2F37EA90-E054-1D47-B546-F4FF4CD6F25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3200"/>
              <a:t>7.3  Design of Sorting Networks</a:t>
            </a:r>
          </a:p>
        </p:txBody>
      </p:sp>
      <p:sp>
        <p:nvSpPr>
          <p:cNvPr id="201731" name="Text Box 3">
            <a:extLst>
              <a:ext uri="{FF2B5EF4-FFF2-40B4-BE49-F238E27FC236}">
                <a16:creationId xmlns:a16="http://schemas.microsoft.com/office/drawing/2014/main" id="{D06D36EA-34E3-4A48-85AF-F20C848B3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62600"/>
            <a:ext cx="7239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7.7   Brick</a:t>
            </a:r>
            <a:r>
              <a:rPr lang="en-US" altLang="en-US">
                <a:latin typeface="Arial" panose="020B0604020202020204" pitchFamily="34" charset="0"/>
              </a:rPr>
              <a:t>-wall 6-sorter based on odd–even transposition. </a:t>
            </a:r>
          </a:p>
        </p:txBody>
      </p:sp>
      <p:sp>
        <p:nvSpPr>
          <p:cNvPr id="201732" name="Rectangle 4">
            <a:extLst>
              <a:ext uri="{FF2B5EF4-FFF2-40B4-BE49-F238E27FC236}">
                <a16:creationId xmlns:a16="http://schemas.microsoft.com/office/drawing/2014/main" id="{6714A829-63FD-9B47-9C68-BB90C3C66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57" name="Rectangle 29">
            <a:extLst>
              <a:ext uri="{FF2B5EF4-FFF2-40B4-BE49-F238E27FC236}">
                <a16:creationId xmlns:a16="http://schemas.microsoft.com/office/drawing/2014/main" id="{12DE0E90-2391-E845-85AF-1C0CFD92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59" name="Rectangle 31">
            <a:extLst>
              <a:ext uri="{FF2B5EF4-FFF2-40B4-BE49-F238E27FC236}">
                <a16:creationId xmlns:a16="http://schemas.microsoft.com/office/drawing/2014/main" id="{8DEBD0B1-253C-0C46-888D-77FEF452A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63" name="Rectangle 35">
            <a:extLst>
              <a:ext uri="{FF2B5EF4-FFF2-40B4-BE49-F238E27FC236}">
                <a16:creationId xmlns:a16="http://schemas.microsoft.com/office/drawing/2014/main" id="{D2C8D1C7-49B8-B743-96B1-EC8CA88FB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1762" name="Object 34">
            <a:extLst>
              <a:ext uri="{FF2B5EF4-FFF2-40B4-BE49-F238E27FC236}">
                <a16:creationId xmlns:a16="http://schemas.microsoft.com/office/drawing/2014/main" id="{1BED8E1F-5CB3-F640-8216-004B14E927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133600"/>
          <a:ext cx="81534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5" r:id="rId3" imgW="4191000" imgH="1663700" progId="MSDraw.Drawing.8.2">
                  <p:embed/>
                </p:oleObj>
              </mc:Choice>
              <mc:Fallback>
                <p:oleObj r:id="rId3" imgW="4191000" imgH="1663700" progId="MSDraw.Drawing.8.2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81534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64" name="Text Box 36">
            <a:extLst>
              <a:ext uri="{FF2B5EF4-FFF2-40B4-BE49-F238E27FC236}">
                <a16:creationId xmlns:a16="http://schemas.microsoft.com/office/drawing/2014/main" id="{986C4644-6E6A-D74B-8060-9CD4F0DA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39825"/>
            <a:ext cx="4703763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	C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	=   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– 1)/2</a:t>
            </a:r>
            <a:endParaRPr lang="en-US" altLang="en-US" i="1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	D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)	=   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Cost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 Delay  	=   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– 1)/2  = 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 baseline="30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6CAF90-B200-924B-A1C9-5F3994C7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6D613-B979-D14E-88E8-C45E5FE6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7ECF72-234E-DC48-8A28-25FC83FF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3A52A93-3813-2241-9812-3EF0FE2A7BB5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075E7728-4644-3941-8678-80DA0C082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85800"/>
          </a:xfrm>
        </p:spPr>
        <p:txBody>
          <a:bodyPr/>
          <a:lstStyle/>
          <a:p>
            <a:r>
              <a:rPr lang="en-US" altLang="en-US" sz="3200"/>
              <a:t>Insertion Sort and Selection Sort</a:t>
            </a:r>
          </a:p>
        </p:txBody>
      </p:sp>
      <p:sp>
        <p:nvSpPr>
          <p:cNvPr id="263183" name="Text Box 15">
            <a:extLst>
              <a:ext uri="{FF2B5EF4-FFF2-40B4-BE49-F238E27FC236}">
                <a16:creationId xmlns:a16="http://schemas.microsoft.com/office/drawing/2014/main" id="{2C91966A-A065-344F-9733-ADA1886D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7772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7.8   </a:t>
            </a:r>
            <a:r>
              <a:rPr lang="en-US" altLang="en-US">
                <a:latin typeface="Arial" panose="020B0604020202020204" pitchFamily="34" charset="0"/>
              </a:rPr>
              <a:t>Sorting network based on insertion sort or selection sort. </a:t>
            </a:r>
          </a:p>
        </p:txBody>
      </p:sp>
      <p:sp>
        <p:nvSpPr>
          <p:cNvPr id="263186" name="Rectangle 18">
            <a:extLst>
              <a:ext uri="{FF2B5EF4-FFF2-40B4-BE49-F238E27FC236}">
                <a16:creationId xmlns:a16="http://schemas.microsoft.com/office/drawing/2014/main" id="{7DE72C15-C01D-3C42-B321-0423070A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3185" name="Object 17">
            <a:extLst>
              <a:ext uri="{FF2B5EF4-FFF2-40B4-BE49-F238E27FC236}">
                <a16:creationId xmlns:a16="http://schemas.microsoft.com/office/drawing/2014/main" id="{8E2667C8-C4E2-0841-A3F9-4ED1AA7EC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762000"/>
          <a:ext cx="80772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8" r:id="rId3" imgW="5270500" imgH="3276600" progId="MSDraw.Drawing.8.2">
                  <p:embed/>
                </p:oleObj>
              </mc:Choice>
              <mc:Fallback>
                <p:oleObj r:id="rId3" imgW="5270500" imgH="3276600" progId="MSDraw.Drawing.8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80772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87" name="Text Box 19">
            <a:extLst>
              <a:ext uri="{FF2B5EF4-FFF2-40B4-BE49-F238E27FC236}">
                <a16:creationId xmlns:a16="http://schemas.microsoft.com/office/drawing/2014/main" id="{758569F2-71EA-7345-9FD2-94F39076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2119313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C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 =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– 1)/2</a:t>
            </a:r>
            <a:endParaRPr lang="en-US" altLang="en-US" i="1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D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) = 2</a:t>
            </a:r>
            <a:r>
              <a:rPr lang="en-US" altLang="en-US" i="1">
                <a:latin typeface="Arial" panose="020B0604020202020204" pitchFamily="34" charset="0"/>
              </a:rPr>
              <a:t>n </a:t>
            </a:r>
            <a:r>
              <a:rPr lang="en-US" altLang="en-US">
                <a:latin typeface="Arial" panose="020B0604020202020204" pitchFamily="34" charset="0"/>
              </a:rPr>
              <a:t>– 3 </a:t>
            </a:r>
          </a:p>
          <a:p>
            <a:r>
              <a:rPr lang="en-US" altLang="en-US">
                <a:latin typeface="Arial" panose="020B0604020202020204" pitchFamily="34" charset="0"/>
              </a:rPr>
              <a:t>Cost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 Delay </a:t>
            </a:r>
          </a:p>
          <a:p>
            <a:r>
              <a:rPr lang="en-US" altLang="en-US">
                <a:latin typeface="Arial" panose="020B0604020202020204" pitchFamily="34" charset="0"/>
              </a:rPr>
              <a:t>      =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 baseline="30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813166A-8B1E-EC47-85BE-BDF054A2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34AB8A6-632B-D64A-95E4-D6FE46D1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05188E-7E73-1048-8669-33EF26F9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06A7E17-3F86-4441-96F1-65637720D0F4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E57321FB-E096-FC45-9FC1-6567631EF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200"/>
              <a:t>Theoretically Optimal Sorting Networks</a:t>
            </a:r>
          </a:p>
        </p:txBody>
      </p:sp>
      <p:sp>
        <p:nvSpPr>
          <p:cNvPr id="310275" name="Text Box 3">
            <a:extLst>
              <a:ext uri="{FF2B5EF4-FFF2-40B4-BE49-F238E27FC236}">
                <a16:creationId xmlns:a16="http://schemas.microsoft.com/office/drawing/2014/main" id="{178672AA-1ADD-B14A-A350-D92CB0EA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4038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AKS sorting network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(Ajtai, Komlos, Szemeredi: 1983)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0277" name="Rectangle 5">
            <a:extLst>
              <a:ext uri="{FF2B5EF4-FFF2-40B4-BE49-F238E27FC236}">
                <a16:creationId xmlns:a16="http://schemas.microsoft.com/office/drawing/2014/main" id="{CCD70F5A-1E36-C847-B5C0-A48954622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0278" name="Rectangle 6">
            <a:extLst>
              <a:ext uri="{FF2B5EF4-FFF2-40B4-BE49-F238E27FC236}">
                <a16:creationId xmlns:a16="http://schemas.microsoft.com/office/drawing/2014/main" id="{5564F6C8-5371-B24A-971E-600ACEBF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0" name="Rectangle 8">
            <a:extLst>
              <a:ext uri="{FF2B5EF4-FFF2-40B4-BE49-F238E27FC236}">
                <a16:creationId xmlns:a16="http://schemas.microsoft.com/office/drawing/2014/main" id="{4C803B16-738D-BE46-AC14-D58BCB922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0290" name="Group 18">
            <a:extLst>
              <a:ext uri="{FF2B5EF4-FFF2-40B4-BE49-F238E27FC236}">
                <a16:creationId xmlns:a16="http://schemas.microsoft.com/office/drawing/2014/main" id="{A7EDAB04-35F5-6F44-A208-469829D41A2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8382000" cy="3429000"/>
            <a:chOff x="144" y="672"/>
            <a:chExt cx="5280" cy="2160"/>
          </a:xfrm>
        </p:grpSpPr>
        <p:grpSp>
          <p:nvGrpSpPr>
            <p:cNvPr id="310285" name="Group 13">
              <a:extLst>
                <a:ext uri="{FF2B5EF4-FFF2-40B4-BE49-F238E27FC236}">
                  <a16:creationId xmlns:a16="http://schemas.microsoft.com/office/drawing/2014/main" id="{CC378EC0-4CF7-3F48-9C9F-4C4B583DB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056"/>
              <a:ext cx="5280" cy="1776"/>
              <a:chOff x="960" y="1008"/>
              <a:chExt cx="3744" cy="1358"/>
            </a:xfrm>
          </p:grpSpPr>
          <p:graphicFrame>
            <p:nvGraphicFramePr>
              <p:cNvPr id="310279" name="Object 7">
                <a:extLst>
                  <a:ext uri="{FF2B5EF4-FFF2-40B4-BE49-F238E27FC236}">
                    <a16:creationId xmlns:a16="http://schemas.microsoft.com/office/drawing/2014/main" id="{BEF8359D-2355-E64B-AC0A-A4CF1A724F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0" y="1008"/>
              <a:ext cx="3744" cy="13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294" r:id="rId3" imgW="3822700" imgH="1333500" progId="MSDraw.Drawing.8.2">
                      <p:embed/>
                    </p:oleObj>
                  </mc:Choice>
                  <mc:Fallback>
                    <p:oleObj r:id="rId3" imgW="3822700" imgH="1333500" progId="MSDraw.Drawing.8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" y="1008"/>
                            <a:ext cx="3744" cy="13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284" name="Rectangle 12">
                <a:extLst>
                  <a:ext uri="{FF2B5EF4-FFF2-40B4-BE49-F238E27FC236}">
                    <a16:creationId xmlns:a16="http://schemas.microsoft.com/office/drawing/2014/main" id="{62C9477B-9501-F14B-B2AD-704D7528F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1392" cy="8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286" name="Line 14">
              <a:extLst>
                <a:ext uri="{FF2B5EF4-FFF2-40B4-BE49-F238E27FC236}">
                  <a16:creationId xmlns:a16="http://schemas.microsoft.com/office/drawing/2014/main" id="{AD75EE25-70D0-6A4E-B54B-7B2B18E5E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96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7" name="Text Box 15">
              <a:extLst>
                <a:ext uri="{FF2B5EF4-FFF2-40B4-BE49-F238E27FC236}">
                  <a16:creationId xmlns:a16="http://schemas.microsoft.com/office/drawing/2014/main" id="{26E80C11-E880-2448-80CB-F291DC5D6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672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anose="020B0604020202020204" pitchFamily="34" charset="0"/>
                </a:rPr>
                <a:t>O(log </a:t>
              </a:r>
              <a:r>
                <a:rPr lang="en-US" altLang="en-US" sz="2400" i="1">
                  <a:latin typeface="Arial" panose="020B0604020202020204" pitchFamily="34" charset="0"/>
                </a:rPr>
                <a:t>n</a:t>
              </a:r>
              <a:r>
                <a:rPr lang="en-US" altLang="en-US" sz="2400">
                  <a:latin typeface="Arial" panose="020B0604020202020204" pitchFamily="34" charset="0"/>
                </a:rPr>
                <a:t>) depth</a:t>
              </a:r>
            </a:p>
          </p:txBody>
        </p:sp>
        <p:sp>
          <p:nvSpPr>
            <p:cNvPr id="310288" name="Text Box 16">
              <a:extLst>
                <a:ext uri="{FF2B5EF4-FFF2-40B4-BE49-F238E27FC236}">
                  <a16:creationId xmlns:a16="http://schemas.microsoft.com/office/drawing/2014/main" id="{BC918B24-2E02-2146-9CB8-3AE935741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632"/>
              <a:ext cx="1056" cy="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O(</a:t>
              </a:r>
              <a:r>
                <a:rPr lang="en-US" altLang="en-US" sz="2400" i="1">
                  <a:latin typeface="Arial" panose="020B0604020202020204" pitchFamily="34" charset="0"/>
                </a:rPr>
                <a:t>n</a:t>
              </a:r>
              <a:r>
                <a:rPr lang="en-US" altLang="en-US" sz="2400">
                  <a:latin typeface="Arial" panose="020B0604020202020204" pitchFamily="34" charset="0"/>
                </a:rPr>
                <a:t> log </a:t>
              </a:r>
              <a:r>
                <a:rPr lang="en-US" altLang="en-US" sz="2400" i="1">
                  <a:latin typeface="Arial" panose="020B0604020202020204" pitchFamily="34" charset="0"/>
                </a:rPr>
                <a:t>n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</a:p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size</a:t>
              </a:r>
            </a:p>
          </p:txBody>
        </p:sp>
      </p:grpSp>
      <p:sp>
        <p:nvSpPr>
          <p:cNvPr id="310289" name="Text Box 17">
            <a:extLst>
              <a:ext uri="{FF2B5EF4-FFF2-40B4-BE49-F238E27FC236}">
                <a16:creationId xmlns:a16="http://schemas.microsoft.com/office/drawing/2014/main" id="{9CFF2BD8-1B0F-6841-BBC3-CF0A600B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Unfortunately, AKS networks are not practical owing to large (4-digit) constant factors involved; improvements since 1983 not enough</a:t>
            </a:r>
          </a:p>
        </p:txBody>
      </p:sp>
      <p:sp>
        <p:nvSpPr>
          <p:cNvPr id="310291" name="Text Box 19">
            <a:extLst>
              <a:ext uri="{FF2B5EF4-FFF2-40B4-BE49-F238E27FC236}">
                <a16:creationId xmlns:a16="http://schemas.microsoft.com/office/drawing/2014/main" id="{37F897A7-AF89-234D-8BFC-AEF47CDD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90600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Note that even for these optimal networks, delay-cost product is suboptimal; but this is the best we can do</a:t>
            </a:r>
          </a:p>
        </p:txBody>
      </p:sp>
      <p:sp>
        <p:nvSpPr>
          <p:cNvPr id="310292" name="Text Box 20">
            <a:extLst>
              <a:ext uri="{FF2B5EF4-FFF2-40B4-BE49-F238E27FC236}">
                <a16:creationId xmlns:a16="http://schemas.microsoft.com/office/drawing/2014/main" id="{E7925984-33D8-4E45-B3E4-961F06DF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14600"/>
            <a:ext cx="342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Existing sorting networks have O(log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latency and O(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log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) cost</a:t>
            </a:r>
          </a:p>
        </p:txBody>
      </p:sp>
      <p:sp>
        <p:nvSpPr>
          <p:cNvPr id="310293" name="Text Box 21">
            <a:extLst>
              <a:ext uri="{FF2B5EF4-FFF2-40B4-BE49-F238E27FC236}">
                <a16:creationId xmlns:a16="http://schemas.microsoft.com/office/drawing/2014/main" id="{0201DB85-046B-C546-91B2-E38E8F47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10000"/>
            <a:ext cx="342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Given that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 is only 20 for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= 1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000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000, the latter are more practical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9" grpId="0"/>
      <p:bldP spid="310291" grpId="0"/>
      <p:bldP spid="310292" grpId="0"/>
      <p:bldP spid="31029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ABC4B374-C058-4742-AA7C-6342D3DE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5B85F078-1EF0-5B4D-8B5C-5D5DB74E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F97C283C-B7D3-5D41-B303-605D55C2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732046D-71CF-514C-A068-9347D977083E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A1E41BC3-DA6A-2F48-B8BB-8F388AB75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/>
          <a:p>
            <a:r>
              <a:rPr lang="en-US" altLang="en-US" sz="3600"/>
              <a:t>7.4  Batcher Sorting Networks</a:t>
            </a:r>
          </a:p>
        </p:txBody>
      </p:sp>
      <p:sp>
        <p:nvSpPr>
          <p:cNvPr id="202755" name="Text Box 3">
            <a:extLst>
              <a:ext uri="{FF2B5EF4-FFF2-40B4-BE49-F238E27FC236}">
                <a16:creationId xmlns:a16="http://schemas.microsoft.com/office/drawing/2014/main" id="{3D4342A0-8032-8641-B927-AF5DC085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7467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7.9	   </a:t>
            </a:r>
            <a:r>
              <a:rPr lang="en-US" altLang="en-US">
                <a:latin typeface="Arial" panose="020B0604020202020204" pitchFamily="34" charset="0"/>
              </a:rPr>
              <a:t>Batcher’s even–odd merging network for 4 + 7 inputs. </a:t>
            </a:r>
          </a:p>
        </p:txBody>
      </p:sp>
      <p:sp>
        <p:nvSpPr>
          <p:cNvPr id="202759" name="Rectangle 7">
            <a:extLst>
              <a:ext uri="{FF2B5EF4-FFF2-40B4-BE49-F238E27FC236}">
                <a16:creationId xmlns:a16="http://schemas.microsoft.com/office/drawing/2014/main" id="{14835523-42E4-454B-90D5-234872AB1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63" name="Rectangle 11">
            <a:extLst>
              <a:ext uri="{FF2B5EF4-FFF2-40B4-BE49-F238E27FC236}">
                <a16:creationId xmlns:a16="http://schemas.microsoft.com/office/drawing/2014/main" id="{F73D2317-CACF-7B4B-ACE5-1A5243579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2762" name="Object 10">
            <a:extLst>
              <a:ext uri="{FF2B5EF4-FFF2-40B4-BE49-F238E27FC236}">
                <a16:creationId xmlns:a16="http://schemas.microsoft.com/office/drawing/2014/main" id="{E62EBE2E-C05C-9944-BDE8-4CDA65D92A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43000"/>
          <a:ext cx="632460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2" r:id="rId3" imgW="4356100" imgH="2908300" progId="MSDraw.Drawing.8.2">
                  <p:embed/>
                </p:oleObj>
              </mc:Choice>
              <mc:Fallback>
                <p:oleObj r:id="rId3" imgW="4356100" imgH="29083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6324600" cy="437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65" name="Text Box 13">
            <a:extLst>
              <a:ext uri="{FF2B5EF4-FFF2-40B4-BE49-F238E27FC236}">
                <a16:creationId xmlns:a16="http://schemas.microsoft.com/office/drawing/2014/main" id="{8623EFA6-A682-9E42-9E76-5E69AEAB5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90600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(2, 3)-merger</a:t>
            </a:r>
          </a:p>
        </p:txBody>
      </p:sp>
      <p:grpSp>
        <p:nvGrpSpPr>
          <p:cNvPr id="202771" name="Group 19">
            <a:extLst>
              <a:ext uri="{FF2B5EF4-FFF2-40B4-BE49-F238E27FC236}">
                <a16:creationId xmlns:a16="http://schemas.microsoft.com/office/drawing/2014/main" id="{EF4E1456-852B-B846-B623-85CD39C467A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676400"/>
            <a:ext cx="1981200" cy="1295400"/>
            <a:chOff x="4080" y="1056"/>
            <a:chExt cx="1488" cy="816"/>
          </a:xfrm>
        </p:grpSpPr>
        <p:sp>
          <p:nvSpPr>
            <p:cNvPr id="202766" name="Line 14">
              <a:extLst>
                <a:ext uri="{FF2B5EF4-FFF2-40B4-BE49-F238E27FC236}">
                  <a16:creationId xmlns:a16="http://schemas.microsoft.com/office/drawing/2014/main" id="{DC5F426E-BD91-6842-9221-34D453768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7" name="Line 15">
              <a:extLst>
                <a:ext uri="{FF2B5EF4-FFF2-40B4-BE49-F238E27FC236}">
                  <a16:creationId xmlns:a16="http://schemas.microsoft.com/office/drawing/2014/main" id="{4A61420C-9866-A849-B5AD-5499D4407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48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8" name="Line 16">
              <a:extLst>
                <a:ext uri="{FF2B5EF4-FFF2-40B4-BE49-F238E27FC236}">
                  <a16:creationId xmlns:a16="http://schemas.microsoft.com/office/drawing/2014/main" id="{764DA5D9-EE71-BD49-91F2-8937F8526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488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9" name="Line 17">
              <a:extLst>
                <a:ext uri="{FF2B5EF4-FFF2-40B4-BE49-F238E27FC236}">
                  <a16:creationId xmlns:a16="http://schemas.microsoft.com/office/drawing/2014/main" id="{133E524E-BD81-C54F-914C-E3E9008D6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68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0" name="Line 18">
              <a:extLst>
                <a:ext uri="{FF2B5EF4-FFF2-40B4-BE49-F238E27FC236}">
                  <a16:creationId xmlns:a16="http://schemas.microsoft.com/office/drawing/2014/main" id="{3AD3BB29-214E-AC4F-B45C-2DF701CD3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872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772" name="Text Box 20">
            <a:extLst>
              <a:ext uri="{FF2B5EF4-FFF2-40B4-BE49-F238E27FC236}">
                <a16:creationId xmlns:a16="http://schemas.microsoft.com/office/drawing/2014/main" id="{EB2677BB-9C86-9B4B-87BF-D57F4018C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  <a:r>
              <a:rPr lang="en-US" altLang="en-US" sz="2400" baseline="-25000"/>
              <a:t>0</a:t>
            </a:r>
          </a:p>
        </p:txBody>
      </p:sp>
      <p:sp>
        <p:nvSpPr>
          <p:cNvPr id="202773" name="Text Box 21">
            <a:extLst>
              <a:ext uri="{FF2B5EF4-FFF2-40B4-BE49-F238E27FC236}">
                <a16:creationId xmlns:a16="http://schemas.microsoft.com/office/drawing/2014/main" id="{71CD29F3-9276-114D-9868-02EBD2C7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764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  <a:r>
              <a:rPr lang="en-US" altLang="en-US" sz="2400" baseline="-25000"/>
              <a:t>1</a:t>
            </a:r>
          </a:p>
        </p:txBody>
      </p:sp>
      <p:sp>
        <p:nvSpPr>
          <p:cNvPr id="202774" name="Text Box 22">
            <a:extLst>
              <a:ext uri="{FF2B5EF4-FFF2-40B4-BE49-F238E27FC236}">
                <a16:creationId xmlns:a16="http://schemas.microsoft.com/office/drawing/2014/main" id="{198B13EF-2904-F64B-9905-C70553F7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057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  <a:r>
              <a:rPr lang="en-US" altLang="en-US" sz="2400" baseline="-25000"/>
              <a:t>0</a:t>
            </a:r>
          </a:p>
        </p:txBody>
      </p:sp>
      <p:sp>
        <p:nvSpPr>
          <p:cNvPr id="202775" name="Text Box 23">
            <a:extLst>
              <a:ext uri="{FF2B5EF4-FFF2-40B4-BE49-F238E27FC236}">
                <a16:creationId xmlns:a16="http://schemas.microsoft.com/office/drawing/2014/main" id="{467A9EBB-BD90-EE4D-BB3E-F5D19CE0D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62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  <a:r>
              <a:rPr lang="en-US" altLang="en-US" sz="2400" baseline="-25000"/>
              <a:t>1</a:t>
            </a:r>
          </a:p>
        </p:txBody>
      </p:sp>
      <p:sp>
        <p:nvSpPr>
          <p:cNvPr id="202776" name="Text Box 24">
            <a:extLst>
              <a:ext uri="{FF2B5EF4-FFF2-40B4-BE49-F238E27FC236}">
                <a16:creationId xmlns:a16="http://schemas.microsoft.com/office/drawing/2014/main" id="{AC1722E7-AB0E-D14F-924A-80E31C40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667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  <a:r>
              <a:rPr lang="en-US" altLang="en-US" sz="2400" baseline="-25000"/>
              <a:t>2</a:t>
            </a:r>
          </a:p>
        </p:txBody>
      </p:sp>
      <p:sp>
        <p:nvSpPr>
          <p:cNvPr id="202777" name="Line 25">
            <a:extLst>
              <a:ext uri="{FF2B5EF4-FFF2-40B4-BE49-F238E27FC236}">
                <a16:creationId xmlns:a16="http://schemas.microsoft.com/office/drawing/2014/main" id="{E80D97C7-306E-E04E-9DE5-F064E58ED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81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8" name="Text Box 26">
            <a:extLst>
              <a:ext uri="{FF2B5EF4-FFF2-40B4-BE49-F238E27FC236}">
                <a16:creationId xmlns:a16="http://schemas.microsoft.com/office/drawing/2014/main" id="{5F20B779-2633-4F41-89EE-B46B2865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733800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(1, 2)-merger</a:t>
            </a:r>
          </a:p>
        </p:txBody>
      </p:sp>
      <p:sp>
        <p:nvSpPr>
          <p:cNvPr id="202780" name="Line 28">
            <a:extLst>
              <a:ext uri="{FF2B5EF4-FFF2-40B4-BE49-F238E27FC236}">
                <a16:creationId xmlns:a16="http://schemas.microsoft.com/office/drawing/2014/main" id="{52B54DC3-5D71-4B49-BA6B-43BACCDF7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4196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82" name="Line 30">
            <a:extLst>
              <a:ext uri="{FF2B5EF4-FFF2-40B4-BE49-F238E27FC236}">
                <a16:creationId xmlns:a16="http://schemas.microsoft.com/office/drawing/2014/main" id="{B2AF40AC-8D1E-D245-A824-3ED6B676B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8006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83" name="Line 31">
            <a:extLst>
              <a:ext uri="{FF2B5EF4-FFF2-40B4-BE49-F238E27FC236}">
                <a16:creationId xmlns:a16="http://schemas.microsoft.com/office/drawing/2014/main" id="{D21387A6-1742-C14E-B0C2-66CA189BA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1054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85" name="Text Box 33">
            <a:extLst>
              <a:ext uri="{FF2B5EF4-FFF2-40B4-BE49-F238E27FC236}">
                <a16:creationId xmlns:a16="http://schemas.microsoft.com/office/drawing/2014/main" id="{E2EAD702-F75D-314F-BF17-1211909BA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148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c</a:t>
            </a:r>
            <a:r>
              <a:rPr lang="en-US" altLang="en-US" sz="2400" baseline="-25000"/>
              <a:t>0</a:t>
            </a:r>
          </a:p>
        </p:txBody>
      </p:sp>
      <p:sp>
        <p:nvSpPr>
          <p:cNvPr id="202787" name="Text Box 35">
            <a:extLst>
              <a:ext uri="{FF2B5EF4-FFF2-40B4-BE49-F238E27FC236}">
                <a16:creationId xmlns:a16="http://schemas.microsoft.com/office/drawing/2014/main" id="{7FD6DA75-5BE1-BC4C-ABD1-2056F3D8B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2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  <a:r>
              <a:rPr lang="en-US" altLang="en-US" sz="2400" baseline="-25000"/>
              <a:t>0</a:t>
            </a:r>
          </a:p>
        </p:txBody>
      </p:sp>
      <p:sp>
        <p:nvSpPr>
          <p:cNvPr id="202788" name="Text Box 36">
            <a:extLst>
              <a:ext uri="{FF2B5EF4-FFF2-40B4-BE49-F238E27FC236}">
                <a16:creationId xmlns:a16="http://schemas.microsoft.com/office/drawing/2014/main" id="{825F2DCC-4472-A941-BA1B-E4EAA78C7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  <a:r>
              <a:rPr lang="en-US" altLang="en-US" sz="2400" baseline="-25000"/>
              <a:t>1</a:t>
            </a:r>
          </a:p>
        </p:txBody>
      </p:sp>
      <p:sp>
        <p:nvSpPr>
          <p:cNvPr id="202790" name="Line 38">
            <a:extLst>
              <a:ext uri="{FF2B5EF4-FFF2-40B4-BE49-F238E27FC236}">
                <a16:creationId xmlns:a16="http://schemas.microsoft.com/office/drawing/2014/main" id="{6FCA05B3-EC18-BB44-B223-4C9D788E2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1" name="Line 39">
            <a:extLst>
              <a:ext uri="{FF2B5EF4-FFF2-40B4-BE49-F238E27FC236}">
                <a16:creationId xmlns:a16="http://schemas.microsoft.com/office/drawing/2014/main" id="{66EC525D-958F-CE4F-8479-C90133498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800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2" name="Line 40">
            <a:extLst>
              <a:ext uri="{FF2B5EF4-FFF2-40B4-BE49-F238E27FC236}">
                <a16:creationId xmlns:a16="http://schemas.microsoft.com/office/drawing/2014/main" id="{DE5D9033-E663-B944-BE2D-7C3F68DE4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19812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3" name="Line 41">
            <a:extLst>
              <a:ext uri="{FF2B5EF4-FFF2-40B4-BE49-F238E27FC236}">
                <a16:creationId xmlns:a16="http://schemas.microsoft.com/office/drawing/2014/main" id="{141F258F-7454-EF4D-A627-EAAACA54E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667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4" name="Line 42">
            <a:extLst>
              <a:ext uri="{FF2B5EF4-FFF2-40B4-BE49-F238E27FC236}">
                <a16:creationId xmlns:a16="http://schemas.microsoft.com/office/drawing/2014/main" id="{94B616AA-6687-EC46-BFEF-3E67B2AC8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676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5" name="Line 43">
            <a:extLst>
              <a:ext uri="{FF2B5EF4-FFF2-40B4-BE49-F238E27FC236}">
                <a16:creationId xmlns:a16="http://schemas.microsoft.com/office/drawing/2014/main" id="{489C5E9C-8430-3446-89D7-9DDF59C49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96" name="Text Box 44">
            <a:extLst>
              <a:ext uri="{FF2B5EF4-FFF2-40B4-BE49-F238E27FC236}">
                <a16:creationId xmlns:a16="http://schemas.microsoft.com/office/drawing/2014/main" id="{D15DB8BF-32F4-DF4B-AA35-AC980436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971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</a:rPr>
              <a:t>(1, 1)</a:t>
            </a:r>
          </a:p>
        </p:txBody>
      </p:sp>
      <p:sp>
        <p:nvSpPr>
          <p:cNvPr id="202797" name="Text Box 45">
            <a:extLst>
              <a:ext uri="{FF2B5EF4-FFF2-40B4-BE49-F238E27FC236}">
                <a16:creationId xmlns:a16="http://schemas.microsoft.com/office/drawing/2014/main" id="{7C08D721-3504-0B4D-8F5A-0FE3A1A9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971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</a:rPr>
              <a:t>(1, 2)</a:t>
            </a:r>
          </a:p>
        </p:txBody>
      </p:sp>
      <p:sp>
        <p:nvSpPr>
          <p:cNvPr id="202798" name="Line 46">
            <a:extLst>
              <a:ext uri="{FF2B5EF4-FFF2-40B4-BE49-F238E27FC236}">
                <a16:creationId xmlns:a16="http://schemas.microsoft.com/office/drawing/2014/main" id="{98B39F4A-A0EC-F748-9C6A-79EE98333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00" name="Line 48">
            <a:extLst>
              <a:ext uri="{FF2B5EF4-FFF2-40B4-BE49-F238E27FC236}">
                <a16:creationId xmlns:a16="http://schemas.microsoft.com/office/drawing/2014/main" id="{5E1B6F68-3B69-FF48-B861-BAB497470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801" name="Text Box 49">
            <a:extLst>
              <a:ext uri="{FF2B5EF4-FFF2-40B4-BE49-F238E27FC236}">
                <a16:creationId xmlns:a16="http://schemas.microsoft.com/office/drawing/2014/main" id="{8214C99E-D74F-0A48-AE37-06C137E6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05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</a:rPr>
              <a:t>(1, 1)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B6B4892-2259-2A48-93E6-98830E28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F7B70A-819A-7747-8998-EEC9E6E8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189A021-C4A0-C14F-9324-F8DD8CA0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C6BEA42-498F-CF42-9938-95C1AC3AE60C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567399C6-D40B-D141-A7E5-21B9E5D56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altLang="en-US" sz="3200"/>
              <a:t>Proof of Batcher’s Even-Odd Merge</a:t>
            </a:r>
          </a:p>
        </p:txBody>
      </p:sp>
      <p:sp>
        <p:nvSpPr>
          <p:cNvPr id="311300" name="Rectangle 4">
            <a:extLst>
              <a:ext uri="{FF2B5EF4-FFF2-40B4-BE49-F238E27FC236}">
                <a16:creationId xmlns:a16="http://schemas.microsoft.com/office/drawing/2014/main" id="{38D86F88-7EDB-AF46-B93E-32DF31F00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301" name="Rectangle 5">
            <a:extLst>
              <a:ext uri="{FF2B5EF4-FFF2-40B4-BE49-F238E27FC236}">
                <a16:creationId xmlns:a16="http://schemas.microsoft.com/office/drawing/2014/main" id="{744DB5C0-57CD-B648-A15E-676333ACD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1302" name="Object 6">
            <a:extLst>
              <a:ext uri="{FF2B5EF4-FFF2-40B4-BE49-F238E27FC236}">
                <a16:creationId xmlns:a16="http://schemas.microsoft.com/office/drawing/2014/main" id="{540E3C30-2326-2C40-9A87-ABEB6C7B8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14400"/>
          <a:ext cx="4648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9" r:id="rId3" imgW="4356100" imgH="2908300" progId="MSDraw.Drawing.8.2">
                  <p:embed/>
                </p:oleObj>
              </mc:Choice>
              <mc:Fallback>
                <p:oleObj r:id="rId3" imgW="4356100" imgH="29083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6482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34" name="Text Box 38">
            <a:extLst>
              <a:ext uri="{FF2B5EF4-FFF2-40B4-BE49-F238E27FC236}">
                <a16:creationId xmlns:a16="http://schemas.microsoft.com/office/drawing/2014/main" id="{306B1352-C070-584F-8CFF-CB26555D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90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Use the zero-one principle</a:t>
            </a:r>
          </a:p>
        </p:txBody>
      </p:sp>
      <p:sp>
        <p:nvSpPr>
          <p:cNvPr id="311335" name="Text Box 39">
            <a:extLst>
              <a:ext uri="{FF2B5EF4-FFF2-40B4-BE49-F238E27FC236}">
                <a16:creationId xmlns:a16="http://schemas.microsoft.com/office/drawing/2014/main" id="{3547D8F4-ACEA-E740-8894-5AECDE2E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002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Assume:	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has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0s</a:t>
            </a:r>
          </a:p>
          <a:p>
            <a:r>
              <a:rPr lang="en-US" altLang="en-US" i="1">
                <a:latin typeface="Arial" panose="020B0604020202020204" pitchFamily="34" charset="0"/>
              </a:rPr>
              <a:t>		y</a:t>
            </a:r>
            <a:r>
              <a:rPr lang="en-US" altLang="en-US">
                <a:latin typeface="Arial" panose="020B0604020202020204" pitchFamily="34" charset="0"/>
              </a:rPr>
              <a:t> has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 sz="1000" i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</a:t>
            </a:r>
            <a:r>
              <a:rPr lang="en-US" altLang="en-US">
                <a:latin typeface="Arial" panose="020B0604020202020204" pitchFamily="34" charset="0"/>
              </a:rPr>
              <a:t> 0s</a:t>
            </a:r>
          </a:p>
        </p:txBody>
      </p:sp>
      <p:grpSp>
        <p:nvGrpSpPr>
          <p:cNvPr id="311337" name="Group 41">
            <a:extLst>
              <a:ext uri="{FF2B5EF4-FFF2-40B4-BE49-F238E27FC236}">
                <a16:creationId xmlns:a16="http://schemas.microsoft.com/office/drawing/2014/main" id="{E7CEE190-7095-264B-BC8F-6F84379EE04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86200"/>
            <a:ext cx="8610600" cy="2317750"/>
            <a:chOff x="144" y="2448"/>
            <a:chExt cx="5424" cy="1460"/>
          </a:xfrm>
        </p:grpSpPr>
        <p:sp>
          <p:nvSpPr>
            <p:cNvPr id="311303" name="Text Box 7">
              <a:extLst>
                <a:ext uri="{FF2B5EF4-FFF2-40B4-BE49-F238E27FC236}">
                  <a16:creationId xmlns:a16="http://schemas.microsoft.com/office/drawing/2014/main" id="{04F33266-FE98-C445-9F51-6BC2005BD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448"/>
              <a:ext cx="5424" cy="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Case a: </a:t>
              </a:r>
              <a:r>
                <a:rPr lang="en-US" altLang="en-US" i="1">
                  <a:latin typeface="Arial" panose="020B0604020202020204" pitchFamily="34" charset="0"/>
                </a:rPr>
                <a:t>k</a:t>
              </a:r>
              <a:r>
                <a:rPr lang="en-US" altLang="en-US" baseline="-25000">
                  <a:latin typeface="Arial" panose="020B0604020202020204" pitchFamily="34" charset="0"/>
                </a:rPr>
                <a:t>even</a:t>
              </a:r>
              <a:r>
                <a:rPr lang="en-US" altLang="en-US">
                  <a:latin typeface="Arial" panose="020B0604020202020204" pitchFamily="34" charset="0"/>
                </a:rPr>
                <a:t> = </a:t>
              </a:r>
              <a:r>
                <a:rPr lang="en-US" altLang="en-US" i="1">
                  <a:latin typeface="Arial" panose="020B0604020202020204" pitchFamily="34" charset="0"/>
                </a:rPr>
                <a:t>k</a:t>
              </a:r>
              <a:r>
                <a:rPr lang="en-US" altLang="en-US" baseline="-25000">
                  <a:latin typeface="Arial" panose="020B0604020202020204" pitchFamily="34" charset="0"/>
                </a:rPr>
                <a:t>odd</a:t>
              </a:r>
              <a:r>
                <a:rPr lang="en-US" altLang="en-US">
                  <a:latin typeface="Arial" panose="020B0604020202020204" pitchFamily="34" charset="0"/>
                </a:rPr>
                <a:t>  	  </a:t>
              </a:r>
              <a:r>
                <a:rPr lang="en-US" altLang="en-US" i="1">
                  <a:latin typeface="Arial" panose="020B0604020202020204" pitchFamily="34" charset="0"/>
                </a:rPr>
                <a:t>v</a:t>
              </a:r>
              <a:r>
                <a:rPr lang="en-US" altLang="en-US">
                  <a:latin typeface="Arial" panose="020B0604020202020204" pitchFamily="34" charset="0"/>
                </a:rPr>
                <a:t>	0    0    0    0    0    0    1    1    1    1    1    1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	  </a:t>
              </a:r>
              <a:r>
                <a:rPr lang="en-US" altLang="en-US" i="1">
                  <a:latin typeface="Arial" panose="020B0604020202020204" pitchFamily="34" charset="0"/>
                </a:rPr>
                <a:t>		  w	</a:t>
              </a:r>
              <a:r>
                <a:rPr lang="en-US" altLang="en-US">
                  <a:latin typeface="Arial" panose="020B0604020202020204" pitchFamily="34" charset="0"/>
                </a:rPr>
                <a:t>   0    0    0    0    0    0    1    1    1    1    1</a:t>
              </a:r>
            </a:p>
            <a:p>
              <a:pPr>
                <a:lnSpc>
                  <a:spcPct val="90000"/>
                </a:lnSpc>
              </a:pPr>
              <a:endParaRPr lang="en-US" altLang="en-US" sz="1200">
                <a:latin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Case b: </a:t>
              </a:r>
              <a:r>
                <a:rPr lang="en-US" altLang="en-US" i="1">
                  <a:latin typeface="Arial" panose="020B0604020202020204" pitchFamily="34" charset="0"/>
                </a:rPr>
                <a:t>k</a:t>
              </a:r>
              <a:r>
                <a:rPr lang="en-US" altLang="en-US" baseline="-25000">
                  <a:latin typeface="Arial" panose="020B0604020202020204" pitchFamily="34" charset="0"/>
                </a:rPr>
                <a:t>even</a:t>
              </a:r>
              <a:r>
                <a:rPr lang="en-US" altLang="en-US">
                  <a:latin typeface="Arial" panose="020B0604020202020204" pitchFamily="34" charset="0"/>
                </a:rPr>
                <a:t> = </a:t>
              </a:r>
              <a:r>
                <a:rPr lang="en-US" altLang="en-US" i="1">
                  <a:latin typeface="Arial" panose="020B0604020202020204" pitchFamily="34" charset="0"/>
                </a:rPr>
                <a:t>k</a:t>
              </a:r>
              <a:r>
                <a:rPr lang="en-US" altLang="en-US" baseline="-25000">
                  <a:latin typeface="Arial" panose="020B0604020202020204" pitchFamily="34" charset="0"/>
                </a:rPr>
                <a:t>odd</a:t>
              </a:r>
              <a:r>
                <a:rPr lang="en-US" altLang="en-US">
                  <a:latin typeface="Arial" panose="020B0604020202020204" pitchFamily="34" charset="0"/>
                </a:rPr>
                <a:t>+1	  </a:t>
              </a:r>
              <a:r>
                <a:rPr lang="en-US" altLang="en-US" i="1">
                  <a:latin typeface="Arial" panose="020B0604020202020204" pitchFamily="34" charset="0"/>
                </a:rPr>
                <a:t>v</a:t>
              </a:r>
              <a:r>
                <a:rPr lang="en-US" altLang="en-US">
                  <a:latin typeface="Arial" panose="020B0604020202020204" pitchFamily="34" charset="0"/>
                </a:rPr>
                <a:t>	0    0    0    0    0    0    0    1    1    1    1    1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	  </a:t>
              </a:r>
              <a:r>
                <a:rPr lang="en-US" altLang="en-US" i="1">
                  <a:latin typeface="Arial" panose="020B0604020202020204" pitchFamily="34" charset="0"/>
                </a:rPr>
                <a:t>		  w	</a:t>
              </a:r>
              <a:r>
                <a:rPr lang="en-US" altLang="en-US">
                  <a:latin typeface="Arial" panose="020B0604020202020204" pitchFamily="34" charset="0"/>
                </a:rPr>
                <a:t>   0    0    0    0    0    0    1    1    1    1    1</a:t>
              </a:r>
            </a:p>
            <a:p>
              <a:pPr>
                <a:lnSpc>
                  <a:spcPct val="90000"/>
                </a:lnSpc>
              </a:pPr>
              <a:endParaRPr lang="en-US" altLang="en-US" sz="1200">
                <a:latin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Case c: </a:t>
              </a:r>
              <a:r>
                <a:rPr lang="en-US" altLang="en-US" i="1">
                  <a:latin typeface="Arial" panose="020B0604020202020204" pitchFamily="34" charset="0"/>
                </a:rPr>
                <a:t>k</a:t>
              </a:r>
              <a:r>
                <a:rPr lang="en-US" altLang="en-US" baseline="-25000">
                  <a:latin typeface="Arial" panose="020B0604020202020204" pitchFamily="34" charset="0"/>
                </a:rPr>
                <a:t>even</a:t>
              </a:r>
              <a:r>
                <a:rPr lang="en-US" altLang="en-US">
                  <a:latin typeface="Arial" panose="020B0604020202020204" pitchFamily="34" charset="0"/>
                </a:rPr>
                <a:t> = </a:t>
              </a:r>
              <a:r>
                <a:rPr lang="en-US" altLang="en-US" i="1">
                  <a:latin typeface="Arial" panose="020B0604020202020204" pitchFamily="34" charset="0"/>
                </a:rPr>
                <a:t>k</a:t>
              </a:r>
              <a:r>
                <a:rPr lang="en-US" altLang="en-US" baseline="-25000">
                  <a:latin typeface="Arial" panose="020B0604020202020204" pitchFamily="34" charset="0"/>
                </a:rPr>
                <a:t>odd</a:t>
              </a:r>
              <a:r>
                <a:rPr lang="en-US" altLang="en-US">
                  <a:latin typeface="Arial" panose="020B0604020202020204" pitchFamily="34" charset="0"/>
                </a:rPr>
                <a:t>+2	  </a:t>
              </a:r>
              <a:r>
                <a:rPr lang="en-US" altLang="en-US" i="1">
                  <a:latin typeface="Arial" panose="020B0604020202020204" pitchFamily="34" charset="0"/>
                </a:rPr>
                <a:t>v</a:t>
              </a:r>
              <a:r>
                <a:rPr lang="en-US" altLang="en-US">
                  <a:latin typeface="Arial" panose="020B0604020202020204" pitchFamily="34" charset="0"/>
                </a:rPr>
                <a:t>	0    0    0    0    0    0    0    0    1    1    1    1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	  </a:t>
              </a:r>
              <a:r>
                <a:rPr lang="en-US" altLang="en-US" i="1">
                  <a:latin typeface="Arial" panose="020B0604020202020204" pitchFamily="34" charset="0"/>
                </a:rPr>
                <a:t>		  w	</a:t>
              </a:r>
              <a:r>
                <a:rPr lang="en-US" altLang="en-US">
                  <a:latin typeface="Arial" panose="020B0604020202020204" pitchFamily="34" charset="0"/>
                </a:rPr>
                <a:t>   0    0    0    0    0    0    1    1    1    1    1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800">
                  <a:latin typeface="Arial" panose="020B0604020202020204" pitchFamily="34" charset="0"/>
                </a:rPr>
                <a:t>					      	        Out  of order</a:t>
              </a:r>
            </a:p>
          </p:txBody>
        </p:sp>
        <p:sp>
          <p:nvSpPr>
            <p:cNvPr id="311336" name="Oval 40">
              <a:extLst>
                <a:ext uri="{FF2B5EF4-FFF2-40B4-BE49-F238E27FC236}">
                  <a16:creationId xmlns:a16="http://schemas.microsoft.com/office/drawing/2014/main" id="{C948B74D-481C-BC40-8D3F-9F1B0AAC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3339"/>
              <a:ext cx="288" cy="384"/>
            </a:xfrm>
            <a:prstGeom prst="ellips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338" name="Text Box 42">
            <a:extLst>
              <a:ext uri="{FF2B5EF4-FFF2-40B4-BE49-F238E27FC236}">
                <a16:creationId xmlns:a16="http://schemas.microsoft.com/office/drawing/2014/main" id="{7CF95F2A-908D-CC4D-B957-B9DF99D38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90800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latin typeface="Arial" panose="020B0604020202020204" pitchFamily="34" charset="0"/>
              </a:rPr>
              <a:t>v</a:t>
            </a:r>
            <a:r>
              <a:rPr lang="en-US" altLang="en-US">
                <a:latin typeface="Arial" panose="020B0604020202020204" pitchFamily="34" charset="0"/>
              </a:rPr>
              <a:t> has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 baseline="-25000">
                <a:latin typeface="Arial" panose="020B0604020202020204" pitchFamily="34" charset="0"/>
              </a:rPr>
              <a:t>even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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/2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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>
                <a:sym typeface="Symbol" pitchFamily="2" charset="2"/>
              </a:rPr>
              <a:t>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 sz="1000" i="1">
                <a:latin typeface="Arial" panose="020B0604020202020204" pitchFamily="34" charset="0"/>
              </a:rPr>
              <a:t> </a:t>
            </a:r>
            <a:r>
              <a:rPr lang="en-US" altLang="en-US">
                <a:sym typeface="Symbol" pitchFamily="2" charset="2"/>
              </a:rPr>
              <a:t></a:t>
            </a:r>
            <a:r>
              <a:rPr lang="en-US" altLang="en-US">
                <a:latin typeface="Arial" panose="020B0604020202020204" pitchFamily="34" charset="0"/>
              </a:rPr>
              <a:t>/2</a:t>
            </a:r>
            <a:r>
              <a:rPr lang="en-US" altLang="en-US">
                <a:sym typeface="Symbol" pitchFamily="2" charset="2"/>
              </a:rPr>
              <a:t></a:t>
            </a:r>
            <a:r>
              <a:rPr lang="en-US" altLang="en-US">
                <a:latin typeface="Arial" panose="020B0604020202020204" pitchFamily="34" charset="0"/>
              </a:rPr>
              <a:t> 0s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has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 baseline="-25000">
                <a:latin typeface="Arial" panose="020B0604020202020204" pitchFamily="34" charset="0"/>
              </a:rPr>
              <a:t>odd</a:t>
            </a:r>
            <a:r>
              <a:rPr lang="en-US" altLang="en-US">
                <a:latin typeface="Arial" panose="020B0604020202020204" pitchFamily="34" charset="0"/>
              </a:rPr>
              <a:t> =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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/2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</a:t>
            </a:r>
            <a:r>
              <a:rPr lang="en-US" altLang="en-US">
                <a:latin typeface="Arial" panose="020B0604020202020204" pitchFamily="34" charset="0"/>
              </a:rPr>
              <a:t> + </a:t>
            </a:r>
            <a:r>
              <a:rPr lang="en-US" altLang="en-US">
                <a:sym typeface="Symbol" pitchFamily="2" charset="2"/>
              </a:rPr>
              <a:t>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</a:t>
            </a:r>
            <a:r>
              <a:rPr lang="en-US" altLang="en-US">
                <a:latin typeface="Arial" panose="020B0604020202020204" pitchFamily="34" charset="0"/>
              </a:rPr>
              <a:t>/2</a:t>
            </a:r>
            <a:r>
              <a:rPr lang="en-US" altLang="en-US">
                <a:sym typeface="Symbol" pitchFamily="2" charset="2"/>
              </a:rPr>
              <a:t></a:t>
            </a:r>
            <a:r>
              <a:rPr lang="en-US" altLang="en-US">
                <a:latin typeface="Arial" panose="020B0604020202020204" pitchFamily="34" charset="0"/>
              </a:rPr>
              <a:t> 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34" grpId="0"/>
      <p:bldP spid="311335" grpId="0"/>
      <p:bldP spid="31133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3DBFEF5-A163-7847-911D-DD5310BD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6A50450-43F8-874F-B838-23BAA0ED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683C69-29A0-AE4F-9F73-0965B8C3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A16ED40-9B84-1049-8344-47600552AE00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B9B7F19E-4E1B-554F-AD70-3220453E3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altLang="en-US" sz="3200"/>
              <a:t>Batcher’s Even-Odd Merge Sorting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21F65C55-1C19-7645-9C65-5198B51DE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4" name="Rectangle 4">
            <a:extLst>
              <a:ext uri="{FF2B5EF4-FFF2-40B4-BE49-F238E27FC236}">
                <a16:creationId xmlns:a16="http://schemas.microsoft.com/office/drawing/2014/main" id="{33C946DF-D196-374A-9E68-9945CC44C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6" name="Text Box 6">
            <a:extLst>
              <a:ext uri="{FF2B5EF4-FFF2-40B4-BE49-F238E27FC236}">
                <a16:creationId xmlns:a16="http://schemas.microsoft.com/office/drawing/2014/main" id="{545F0803-3097-D84C-8D5E-E006B75F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38200"/>
            <a:ext cx="51816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Batcher’s (</a:t>
            </a:r>
            <a:r>
              <a:rPr lang="en-US" altLang="en-US" i="1"/>
              <a:t>m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/>
              <a:t>) even-odd merger, 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</a:t>
            </a:r>
            <a:r>
              <a:rPr lang="en-US" altLang="en-US" i="1"/>
              <a:t>m</a:t>
            </a:r>
            <a:r>
              <a:rPr lang="en-US" altLang="en-US"/>
              <a:t> a power of 2:  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i="1"/>
              <a:t>    C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	=  2</a:t>
            </a:r>
            <a:r>
              <a:rPr lang="en-US" altLang="en-US" i="1"/>
              <a:t>C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/2) + </a:t>
            </a:r>
            <a:r>
              <a:rPr lang="en-US" altLang="en-US" i="1"/>
              <a:t>m</a:t>
            </a:r>
            <a:r>
              <a:rPr lang="en-US" altLang="en-US"/>
              <a:t> – 1 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 	= (</a:t>
            </a:r>
            <a:r>
              <a:rPr lang="en-US" altLang="en-US" i="1"/>
              <a:t>m</a:t>
            </a:r>
            <a:r>
              <a:rPr lang="en-US" altLang="en-US" sz="1200"/>
              <a:t> </a:t>
            </a:r>
            <a:r>
              <a:rPr lang="en-US" altLang="en-US"/>
              <a:t>–</a:t>
            </a:r>
            <a:r>
              <a:rPr lang="en-US" altLang="en-US" sz="1200"/>
              <a:t> </a:t>
            </a:r>
            <a:r>
              <a:rPr lang="en-US" altLang="en-US"/>
              <a:t>1) + 2(</a:t>
            </a:r>
            <a:r>
              <a:rPr lang="en-US" altLang="en-US" i="1"/>
              <a:t>m</a:t>
            </a:r>
            <a:r>
              <a:rPr lang="en-US" altLang="en-US"/>
              <a:t>/2</a:t>
            </a:r>
            <a:r>
              <a:rPr lang="en-US" altLang="en-US" sz="1200"/>
              <a:t> </a:t>
            </a:r>
            <a:r>
              <a:rPr lang="en-US" altLang="en-US"/>
              <a:t>–</a:t>
            </a:r>
            <a:r>
              <a:rPr lang="en-US" altLang="en-US" sz="1200"/>
              <a:t> </a:t>
            </a:r>
            <a:r>
              <a:rPr lang="en-US" altLang="en-US"/>
              <a:t>1) + 4(</a:t>
            </a:r>
            <a:r>
              <a:rPr lang="en-US" altLang="en-US" i="1"/>
              <a:t>m</a:t>
            </a:r>
            <a:r>
              <a:rPr lang="en-US" altLang="en-US"/>
              <a:t>/4</a:t>
            </a:r>
            <a:r>
              <a:rPr lang="en-US" altLang="en-US" sz="1200"/>
              <a:t> </a:t>
            </a:r>
            <a:r>
              <a:rPr lang="en-US" altLang="en-US"/>
              <a:t>–</a:t>
            </a:r>
            <a:r>
              <a:rPr lang="en-US" altLang="en-US" sz="1200"/>
              <a:t> </a:t>
            </a:r>
            <a:r>
              <a:rPr lang="en-US" altLang="en-US"/>
              <a:t>1) + . . .  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 	= </a:t>
            </a:r>
            <a:r>
              <a:rPr lang="en-US" altLang="en-US" i="1"/>
              <a:t>m </a:t>
            </a:r>
            <a:r>
              <a:rPr lang="en-US" altLang="en-US"/>
              <a:t>log</a:t>
            </a:r>
            <a:r>
              <a:rPr lang="en-US" altLang="en-US" baseline="-25000"/>
              <a:t>2</a:t>
            </a:r>
            <a:r>
              <a:rPr lang="en-US" altLang="en-US" i="1"/>
              <a:t>m</a:t>
            </a:r>
            <a:r>
              <a:rPr lang="en-US" altLang="en-US"/>
              <a:t> + 1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i="1"/>
              <a:t>    D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	= </a:t>
            </a:r>
            <a:r>
              <a:rPr lang="en-US" altLang="en-US" i="1"/>
              <a:t>D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/2) + 1 =  log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/>
              <a:t> + 1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Cost </a:t>
            </a:r>
            <a:r>
              <a:rPr lang="en-US" altLang="en-US">
                <a:sym typeface="Symbol" pitchFamily="2" charset="2"/>
              </a:rPr>
              <a:t></a:t>
            </a:r>
            <a:r>
              <a:rPr lang="en-US" altLang="en-US"/>
              <a:t> Delay  = 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/>
              <a:t>(</a:t>
            </a:r>
            <a:r>
              <a:rPr lang="en-US" altLang="en-US" i="1"/>
              <a:t>m </a:t>
            </a:r>
            <a:r>
              <a:rPr lang="en-US" altLang="en-US"/>
              <a:t>log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/>
              <a:t>)</a:t>
            </a:r>
          </a:p>
        </p:txBody>
      </p:sp>
      <p:sp>
        <p:nvSpPr>
          <p:cNvPr id="312331" name="Text Box 11">
            <a:extLst>
              <a:ext uri="{FF2B5EF4-FFF2-40B4-BE49-F238E27FC236}">
                <a16:creationId xmlns:a16="http://schemas.microsoft.com/office/drawing/2014/main" id="{470990A9-F546-3C4A-A743-5526441C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05200"/>
            <a:ext cx="47244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Batcher sorting networks based on the </a:t>
            </a:r>
          </a:p>
          <a:p>
            <a:pPr>
              <a:lnSpc>
                <a:spcPct val="90000"/>
              </a:lnSpc>
            </a:pPr>
            <a:r>
              <a:rPr lang="en-US" altLang="en-US"/>
              <a:t>even-odd merge technique:  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i="1"/>
              <a:t>    C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  	=  2</a:t>
            </a:r>
            <a:r>
              <a:rPr lang="en-US" altLang="en-US" i="1"/>
              <a:t>C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/2) + (</a:t>
            </a:r>
            <a:r>
              <a:rPr lang="en-US" altLang="en-US" i="1"/>
              <a:t>n</a:t>
            </a:r>
            <a:r>
              <a:rPr lang="en-US" altLang="en-US"/>
              <a:t>/2)(log</a:t>
            </a:r>
            <a:r>
              <a:rPr lang="en-US" altLang="en-US" baseline="-25000"/>
              <a:t>2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/2)) + 1  </a:t>
            </a:r>
          </a:p>
          <a:p>
            <a:pPr>
              <a:lnSpc>
                <a:spcPct val="90000"/>
              </a:lnSpc>
            </a:pPr>
            <a:r>
              <a:rPr lang="en-US" altLang="en-US"/>
              <a:t>	</a:t>
            </a:r>
            <a:r>
              <a:rPr lang="en-US" altLang="en-US">
                <a:sym typeface="Symbol" pitchFamily="2" charset="2"/>
              </a:rPr>
              <a:t></a:t>
            </a:r>
            <a:r>
              <a:rPr lang="en-US" altLang="en-US"/>
              <a:t>  </a:t>
            </a:r>
            <a:r>
              <a:rPr lang="en-US" altLang="en-US" i="1"/>
              <a:t>n</a:t>
            </a:r>
            <a:r>
              <a:rPr lang="en-US" altLang="en-US"/>
              <a:t>(log</a:t>
            </a:r>
            <a:r>
              <a:rPr lang="en-US" altLang="en-US" baseline="-25000"/>
              <a:t>2</a:t>
            </a:r>
            <a:r>
              <a:rPr lang="en-US" altLang="en-US" i="1"/>
              <a:t>n</a:t>
            </a:r>
            <a:r>
              <a:rPr lang="en-US" altLang="en-US"/>
              <a:t>)</a:t>
            </a:r>
            <a:r>
              <a:rPr lang="en-US" altLang="en-US" baseline="30000"/>
              <a:t>2</a:t>
            </a:r>
            <a:r>
              <a:rPr lang="en-US" altLang="en-US"/>
              <a:t>/ 2 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i="1"/>
              <a:t>    D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  	=  </a:t>
            </a:r>
            <a:r>
              <a:rPr lang="en-US" altLang="en-US" i="1"/>
              <a:t>D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/2) + log</a:t>
            </a:r>
            <a:r>
              <a:rPr lang="en-US" altLang="en-US" baseline="-25000"/>
              <a:t>2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/2) + 1 </a:t>
            </a:r>
          </a:p>
          <a:p>
            <a:pPr>
              <a:lnSpc>
                <a:spcPct val="90000"/>
              </a:lnSpc>
            </a:pPr>
            <a:r>
              <a:rPr lang="en-US" altLang="en-US"/>
              <a:t>	= </a:t>
            </a:r>
            <a:r>
              <a:rPr lang="en-US" altLang="en-US" i="1"/>
              <a:t>D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/2) + log</a:t>
            </a:r>
            <a:r>
              <a:rPr lang="en-US" altLang="en-US" baseline="-25000"/>
              <a:t>2</a:t>
            </a:r>
            <a:r>
              <a:rPr lang="en-US" altLang="en-US" i="1"/>
              <a:t>n</a:t>
            </a:r>
            <a:r>
              <a:rPr lang="en-US" altLang="en-US"/>
              <a:t>  </a:t>
            </a:r>
          </a:p>
          <a:p>
            <a:pPr>
              <a:lnSpc>
                <a:spcPct val="90000"/>
              </a:lnSpc>
            </a:pPr>
            <a:r>
              <a:rPr lang="en-US" altLang="en-US"/>
              <a:t>	=  log</a:t>
            </a:r>
            <a:r>
              <a:rPr lang="en-US" altLang="en-US" baseline="-25000"/>
              <a:t>2</a:t>
            </a:r>
            <a:r>
              <a:rPr lang="en-US" altLang="en-US" i="1"/>
              <a:t>n </a:t>
            </a:r>
            <a:r>
              <a:rPr lang="en-US" altLang="en-US"/>
              <a:t>(log</a:t>
            </a:r>
            <a:r>
              <a:rPr lang="en-US" altLang="en-US" baseline="-25000"/>
              <a:t>2</a:t>
            </a:r>
            <a:r>
              <a:rPr lang="en-US" altLang="en-US" i="1"/>
              <a:t>n</a:t>
            </a:r>
            <a:r>
              <a:rPr lang="en-US" altLang="en-US"/>
              <a:t> + 1)/2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Cost </a:t>
            </a:r>
            <a:r>
              <a:rPr lang="en-US" altLang="en-US">
                <a:sym typeface="Symbol" pitchFamily="2" charset="2"/>
              </a:rPr>
              <a:t></a:t>
            </a:r>
            <a:r>
              <a:rPr lang="en-US" altLang="en-US"/>
              <a:t> Delay =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/>
              <a:t>(</a:t>
            </a:r>
            <a:r>
              <a:rPr lang="en-US" altLang="en-US" i="1"/>
              <a:t>n </a:t>
            </a:r>
            <a:r>
              <a:rPr lang="en-US" altLang="en-US"/>
              <a:t>log</a:t>
            </a:r>
            <a:r>
              <a:rPr lang="en-US" altLang="en-US" baseline="30000"/>
              <a:t>4</a:t>
            </a:r>
            <a:r>
              <a:rPr lang="en-US" altLang="en-US" i="1"/>
              <a:t>n</a:t>
            </a:r>
            <a:r>
              <a:rPr lang="en-US" altLang="en-US"/>
              <a:t>) </a:t>
            </a:r>
          </a:p>
        </p:txBody>
      </p:sp>
      <p:sp>
        <p:nvSpPr>
          <p:cNvPr id="312333" name="Rectangle 13">
            <a:extLst>
              <a:ext uri="{FF2B5EF4-FFF2-40B4-BE49-F238E27FC236}">
                <a16:creationId xmlns:a16="http://schemas.microsoft.com/office/drawing/2014/main" id="{4E1AC278-75DE-F54D-B159-75762D91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2335" name="Group 15">
            <a:extLst>
              <a:ext uri="{FF2B5EF4-FFF2-40B4-BE49-F238E27FC236}">
                <a16:creationId xmlns:a16="http://schemas.microsoft.com/office/drawing/2014/main" id="{6A7FD6CF-7F0E-574C-A862-DABD6AC07D9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44563"/>
            <a:ext cx="3657600" cy="4710112"/>
            <a:chOff x="144" y="595"/>
            <a:chExt cx="2304" cy="2967"/>
          </a:xfrm>
        </p:grpSpPr>
        <p:graphicFrame>
          <p:nvGraphicFramePr>
            <p:cNvPr id="312332" name="Object 12">
              <a:extLst>
                <a:ext uri="{FF2B5EF4-FFF2-40B4-BE49-F238E27FC236}">
                  <a16:creationId xmlns:a16="http://schemas.microsoft.com/office/drawing/2014/main" id="{48DB9296-437F-B84B-9B49-08286FAEE2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595"/>
            <a:ext cx="2304" cy="2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36" r:id="rId3" imgW="2654300" imgH="2298700" progId="MSDraw.Drawing.8.2">
                    <p:embed/>
                  </p:oleObj>
                </mc:Choice>
                <mc:Fallback>
                  <p:oleObj r:id="rId3" imgW="2654300" imgH="2298700" progId="MSDraw.Drawing.8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595"/>
                          <a:ext cx="2304" cy="2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334" name="Text Box 14">
              <a:extLst>
                <a:ext uri="{FF2B5EF4-FFF2-40B4-BE49-F238E27FC236}">
                  <a16:creationId xmlns:a16="http://schemas.microsoft.com/office/drawing/2014/main" id="{E7CDE9F2-BE0C-EA40-957B-A4063A3CF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28"/>
              <a:ext cx="2112" cy="63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7.10    </a:t>
              </a:r>
              <a:r>
                <a:rPr lang="en-US" altLang="en-US">
                  <a:latin typeface="Arial" panose="020B0604020202020204" pitchFamily="34" charset="0"/>
                </a:rPr>
                <a:t>The recursive structure of Batcher’s even–odd merge sorting network.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/>
      <p:bldP spid="31233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7447BFA-F5CD-2C40-8B30-CD24634F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FE74E35-35ED-1C44-A5FE-C561BB45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56B8EA7-0423-724C-9967-A8EFB9FC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CDA7165-B49C-034F-BAFF-6CB08ADC2285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F925DB72-2225-5443-98F6-A48474EF8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altLang="en-US" sz="3200"/>
              <a:t>Example Batcher’s Even-Odd 8-Sorter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FB9E5D80-A4FC-CD4C-991A-E5B531C3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BADB47E1-4488-A84D-B8A2-4BF8702C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51" name="Rectangle 7">
            <a:extLst>
              <a:ext uri="{FF2B5EF4-FFF2-40B4-BE49-F238E27FC236}">
                <a16:creationId xmlns:a16="http://schemas.microsoft.com/office/drawing/2014/main" id="{E470B4DB-09C8-6B49-B430-0EB41D314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3353" name="Object 9">
            <a:extLst>
              <a:ext uri="{FF2B5EF4-FFF2-40B4-BE49-F238E27FC236}">
                <a16:creationId xmlns:a16="http://schemas.microsoft.com/office/drawing/2014/main" id="{3605FF9C-F531-4345-AC8D-B5BFE4F58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44563"/>
          <a:ext cx="3124200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8" r:id="rId3" imgW="2654300" imgH="2298700" progId="MSDraw.Drawing.8.2">
                  <p:embed/>
                </p:oleObj>
              </mc:Choice>
              <mc:Fallback>
                <p:oleObj r:id="rId3" imgW="2654300" imgH="22987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44563"/>
                        <a:ext cx="3124200" cy="303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6" name="Rectangle 12">
            <a:extLst>
              <a:ext uri="{FF2B5EF4-FFF2-40B4-BE49-F238E27FC236}">
                <a16:creationId xmlns:a16="http://schemas.microsoft.com/office/drawing/2014/main" id="{452E5710-639A-3F41-A3B0-56B3F6E0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3355" name="Object 11">
            <a:extLst>
              <a:ext uri="{FF2B5EF4-FFF2-40B4-BE49-F238E27FC236}">
                <a16:creationId xmlns:a16="http://schemas.microsoft.com/office/drawing/2014/main" id="{B3C16AA2-A9EF-1A4C-9AEB-700B347FF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838200"/>
          <a:ext cx="5638800" cy="36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9" r:id="rId5" imgW="3378200" imgH="2286000" progId="MSDraw.Drawing.8.2">
                  <p:embed/>
                </p:oleObj>
              </mc:Choice>
              <mc:Fallback>
                <p:oleObj r:id="rId5" imgW="3378200" imgH="22860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838200"/>
                        <a:ext cx="5638800" cy="367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7" name="Text Box 13">
            <a:extLst>
              <a:ext uri="{FF2B5EF4-FFF2-40B4-BE49-F238E27FC236}">
                <a16:creationId xmlns:a16="http://schemas.microsoft.com/office/drawing/2014/main" id="{3ED62D6C-EAFC-8C48-B0BB-26666F2F8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0"/>
            <a:ext cx="4572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7.11    </a:t>
            </a:r>
            <a:r>
              <a:rPr lang="en-US" altLang="en-US">
                <a:latin typeface="Arial" panose="020B0604020202020204" pitchFamily="34" charset="0"/>
              </a:rPr>
              <a:t>Batcher’s even-odd merge sorting network for eight inputs . </a:t>
            </a:r>
          </a:p>
        </p:txBody>
      </p:sp>
      <p:sp>
        <p:nvSpPr>
          <p:cNvPr id="313358" name="Rectangle 14">
            <a:extLst>
              <a:ext uri="{FF2B5EF4-FFF2-40B4-BE49-F238E27FC236}">
                <a16:creationId xmlns:a16="http://schemas.microsoft.com/office/drawing/2014/main" id="{391EB1BF-D4C0-F442-BFE7-44C08D4B7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914400"/>
            <a:ext cx="1295400" cy="1447800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9" name="Rectangle 15">
            <a:extLst>
              <a:ext uri="{FF2B5EF4-FFF2-40B4-BE49-F238E27FC236}">
                <a16:creationId xmlns:a16="http://schemas.microsoft.com/office/drawing/2014/main" id="{9DEF75B4-5BFB-FB45-857F-866DB1A4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514600"/>
            <a:ext cx="1295400" cy="1447800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0" name="Rectangle 16">
            <a:extLst>
              <a:ext uri="{FF2B5EF4-FFF2-40B4-BE49-F238E27FC236}">
                <a16:creationId xmlns:a16="http://schemas.microsoft.com/office/drawing/2014/main" id="{E188095C-EDF5-FB41-A4B5-4DC744D1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914400"/>
            <a:ext cx="914400" cy="30480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1" name="Rectangle 17">
            <a:extLst>
              <a:ext uri="{FF2B5EF4-FFF2-40B4-BE49-F238E27FC236}">
                <a16:creationId xmlns:a16="http://schemas.microsoft.com/office/drawing/2014/main" id="{8C80ECD2-6325-F94B-9B53-947B76D5D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914400"/>
            <a:ext cx="914400" cy="3048000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377" name="Group 33">
            <a:extLst>
              <a:ext uri="{FF2B5EF4-FFF2-40B4-BE49-F238E27FC236}">
                <a16:creationId xmlns:a16="http://schemas.microsoft.com/office/drawing/2014/main" id="{DDA37881-7619-8C47-BBE9-F97B891C706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962400"/>
            <a:ext cx="3429000" cy="2133600"/>
            <a:chOff x="240" y="2496"/>
            <a:chExt cx="2160" cy="1344"/>
          </a:xfrm>
        </p:grpSpPr>
        <p:sp>
          <p:nvSpPr>
            <p:cNvPr id="313362" name="Line 18">
              <a:extLst>
                <a:ext uri="{FF2B5EF4-FFF2-40B4-BE49-F238E27FC236}">
                  <a16:creationId xmlns:a16="http://schemas.microsoft.com/office/drawing/2014/main" id="{5A52B61B-1A03-3E4E-BCF6-C172D9AF2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2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3" name="Line 19">
              <a:extLst>
                <a:ext uri="{FF2B5EF4-FFF2-40B4-BE49-F238E27FC236}">
                  <a16:creationId xmlns:a16="http://schemas.microsoft.com/office/drawing/2014/main" id="{8707CB5C-6981-8745-AD67-63C0C77FA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16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4" name="Line 20">
              <a:extLst>
                <a:ext uri="{FF2B5EF4-FFF2-40B4-BE49-F238E27FC236}">
                  <a16:creationId xmlns:a16="http://schemas.microsoft.com/office/drawing/2014/main" id="{EC129DC8-1E68-CD43-962C-2C954980A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40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5" name="Line 21">
              <a:extLst>
                <a:ext uri="{FF2B5EF4-FFF2-40B4-BE49-F238E27FC236}">
                  <a16:creationId xmlns:a16="http://schemas.microsoft.com/office/drawing/2014/main" id="{7509D686-FBA6-4148-AE60-23BF2E2B3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648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6" name="Line 22">
              <a:extLst>
                <a:ext uri="{FF2B5EF4-FFF2-40B4-BE49-F238E27FC236}">
                  <a16:creationId xmlns:a16="http://schemas.microsoft.com/office/drawing/2014/main" id="{0E03F739-2913-124D-A9CB-226AD56B6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92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7" name="Line 23">
              <a:extLst>
                <a:ext uri="{FF2B5EF4-FFF2-40B4-BE49-F238E27FC236}">
                  <a16:creationId xmlns:a16="http://schemas.microsoft.com/office/drawing/2014/main" id="{053D6E27-7FB1-D04B-85C1-AA467D453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40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8" name="Line 24">
              <a:extLst>
                <a:ext uri="{FF2B5EF4-FFF2-40B4-BE49-F238E27FC236}">
                  <a16:creationId xmlns:a16="http://schemas.microsoft.com/office/drawing/2014/main" id="{D93F90AD-DDA8-9242-B0ED-3F11B3E69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928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9" name="Line 25">
              <a:extLst>
                <a:ext uri="{FF2B5EF4-FFF2-40B4-BE49-F238E27FC236}">
                  <a16:creationId xmlns:a16="http://schemas.microsoft.com/office/drawing/2014/main" id="{64B0AF08-A78A-2E47-81E3-4FD1F5507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168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70" name="Line 26">
              <a:extLst>
                <a:ext uri="{FF2B5EF4-FFF2-40B4-BE49-F238E27FC236}">
                  <a16:creationId xmlns:a16="http://schemas.microsoft.com/office/drawing/2014/main" id="{3380D808-51D6-C047-B232-40CDDBBDC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6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71" name="Rectangle 27">
              <a:extLst>
                <a:ext uri="{FF2B5EF4-FFF2-40B4-BE49-F238E27FC236}">
                  <a16:creationId xmlns:a16="http://schemas.microsoft.com/office/drawing/2014/main" id="{0D3B5314-972F-1246-ACBD-F6F9F271C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880"/>
              <a:ext cx="192" cy="336"/>
            </a:xfrm>
            <a:prstGeom prst="rect">
              <a:avLst/>
            </a:prstGeom>
            <a:noFill/>
            <a:ln w="5715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72" name="Rectangle 28">
              <a:extLst>
                <a:ext uri="{FF2B5EF4-FFF2-40B4-BE49-F238E27FC236}">
                  <a16:creationId xmlns:a16="http://schemas.microsoft.com/office/drawing/2014/main" id="{3475F510-6601-2341-991E-E0B7D28DB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360"/>
              <a:ext cx="192" cy="336"/>
            </a:xfrm>
            <a:prstGeom prst="rect">
              <a:avLst/>
            </a:prstGeom>
            <a:noFill/>
            <a:ln w="5715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73" name="Rectangle 29">
              <a:extLst>
                <a:ext uri="{FF2B5EF4-FFF2-40B4-BE49-F238E27FC236}">
                  <a16:creationId xmlns:a16="http://schemas.microsoft.com/office/drawing/2014/main" id="{9626F302-6981-634F-B7FB-F145B5100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80"/>
              <a:ext cx="192" cy="816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74" name="Rectangle 30">
              <a:extLst>
                <a:ext uri="{FF2B5EF4-FFF2-40B4-BE49-F238E27FC236}">
                  <a16:creationId xmlns:a16="http://schemas.microsoft.com/office/drawing/2014/main" id="{92338250-3138-214D-AF4A-2CDC9803C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880"/>
              <a:ext cx="192" cy="816"/>
            </a:xfrm>
            <a:prstGeom prst="rect">
              <a:avLst/>
            </a:prstGeom>
            <a:noFill/>
            <a:ln w="5715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75" name="Rectangle 31">
              <a:extLst>
                <a:ext uri="{FF2B5EF4-FFF2-40B4-BE49-F238E27FC236}">
                  <a16:creationId xmlns:a16="http://schemas.microsoft.com/office/drawing/2014/main" id="{1B5F4F85-4880-E446-B935-09147E6A5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736"/>
              <a:ext cx="1728" cy="1104"/>
            </a:xfrm>
            <a:prstGeom prst="rect">
              <a:avLst/>
            </a:prstGeom>
            <a:noFill/>
            <a:ln w="57150">
              <a:solidFill>
                <a:srgbClr val="FF9966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76" name="Line 32">
              <a:extLst>
                <a:ext uri="{FF2B5EF4-FFF2-40B4-BE49-F238E27FC236}">
                  <a16:creationId xmlns:a16="http://schemas.microsoft.com/office/drawing/2014/main" id="{4C35017A-4099-804C-857A-686F36B6D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496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1353898-2A80-654B-912E-753C6168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B607F8C-FD2C-C341-89B7-DF1E9A07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6AFB9A1-37BD-C24C-A913-775B86B2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E043865-9C0E-B844-AF5B-24EF6ABDFFE2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C683160-E977-5246-BC3B-2F6273EFD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altLang="en-US" sz="3200"/>
              <a:t>Bitonic-Sequence Sorter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57F43217-7B4E-1346-9C33-EB2D2C1FB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2" name="Rectangle 4">
            <a:extLst>
              <a:ext uri="{FF2B5EF4-FFF2-40B4-BE49-F238E27FC236}">
                <a16:creationId xmlns:a16="http://schemas.microsoft.com/office/drawing/2014/main" id="{9C4F8F04-E0BA-BC43-A648-8879C32F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3" name="Rectangle 5">
            <a:extLst>
              <a:ext uri="{FF2B5EF4-FFF2-40B4-BE49-F238E27FC236}">
                <a16:creationId xmlns:a16="http://schemas.microsoft.com/office/drawing/2014/main" id="{D073ECC6-854F-C243-A6FE-BFBFB60F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5" name="Rectangle 7">
            <a:extLst>
              <a:ext uri="{FF2B5EF4-FFF2-40B4-BE49-F238E27FC236}">
                <a16:creationId xmlns:a16="http://schemas.microsoft.com/office/drawing/2014/main" id="{BD119575-25BD-4842-97D8-0F5B6170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99" name="Rectangle 31">
            <a:extLst>
              <a:ext uri="{FF2B5EF4-FFF2-40B4-BE49-F238E27FC236}">
                <a16:creationId xmlns:a16="http://schemas.microsoft.com/office/drawing/2014/main" id="{DDAFA1BB-F7AF-C249-BF7C-0D3B16D8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4404" name="Group 36">
            <a:extLst>
              <a:ext uri="{FF2B5EF4-FFF2-40B4-BE49-F238E27FC236}">
                <a16:creationId xmlns:a16="http://schemas.microsoft.com/office/drawing/2014/main" id="{97A7E7DB-8E27-3E44-B83F-542C6A9B65B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914400"/>
            <a:ext cx="5486400" cy="5197475"/>
            <a:chOff x="0" y="528"/>
            <a:chExt cx="3456" cy="3274"/>
          </a:xfrm>
        </p:grpSpPr>
        <p:sp>
          <p:nvSpPr>
            <p:cNvPr id="314377" name="Text Box 9">
              <a:extLst>
                <a:ext uri="{FF2B5EF4-FFF2-40B4-BE49-F238E27FC236}">
                  <a16:creationId xmlns:a16="http://schemas.microsoft.com/office/drawing/2014/main" id="{7F81BF91-8EF9-844C-9C3D-A3A61B397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360"/>
              <a:ext cx="2160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Fig. 14.2    </a:t>
              </a:r>
              <a:r>
                <a:rPr lang="en-US" altLang="en-US">
                  <a:latin typeface="Arial" panose="020B0604020202020204" pitchFamily="34" charset="0"/>
                </a:rPr>
                <a:t>Sorting a bitonic sequence on a linear array. </a:t>
              </a:r>
            </a:p>
          </p:txBody>
        </p:sp>
        <p:graphicFrame>
          <p:nvGraphicFramePr>
            <p:cNvPr id="314398" name="Object 30">
              <a:extLst>
                <a:ext uri="{FF2B5EF4-FFF2-40B4-BE49-F238E27FC236}">
                  <a16:creationId xmlns:a16="http://schemas.microsoft.com/office/drawing/2014/main" id="{B162F9C1-F7B4-7C43-A7D3-4FC0612F17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528"/>
            <a:ext cx="3456" cy="2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05" r:id="rId3" imgW="4330700" imgH="3149600" progId="MSDraw.Drawing.8.2">
                    <p:embed/>
                  </p:oleObj>
                </mc:Choice>
                <mc:Fallback>
                  <p:oleObj r:id="rId3" imgW="4330700" imgH="3149600" progId="MSDraw.Drawing.8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8"/>
                          <a:ext cx="3456" cy="27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4403" name="Group 35">
            <a:extLst>
              <a:ext uri="{FF2B5EF4-FFF2-40B4-BE49-F238E27FC236}">
                <a16:creationId xmlns:a16="http://schemas.microsoft.com/office/drawing/2014/main" id="{2FF26B70-B827-1A40-A53E-335CECEBA33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3505200" cy="5213350"/>
            <a:chOff x="3408" y="528"/>
            <a:chExt cx="2208" cy="3284"/>
          </a:xfrm>
        </p:grpSpPr>
        <p:sp>
          <p:nvSpPr>
            <p:cNvPr id="314400" name="Text Box 32">
              <a:extLst>
                <a:ext uri="{FF2B5EF4-FFF2-40B4-BE49-F238E27FC236}">
                  <a16:creationId xmlns:a16="http://schemas.microsoft.com/office/drawing/2014/main" id="{5FFE6E75-8067-FA45-8EDF-B5DC970B6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528"/>
              <a:ext cx="2208" cy="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Bitonic sequence:</a:t>
              </a:r>
            </a:p>
            <a:p>
              <a:endParaRPr lang="en-US" altLang="en-US" sz="1600">
                <a:latin typeface="Arial" panose="020B0604020202020204" pitchFamily="34" charset="0"/>
              </a:endParaRPr>
            </a:p>
            <a:p>
              <a:r>
                <a:rPr lang="en-US" altLang="en-US">
                  <a:latin typeface="Arial" panose="020B0604020202020204" pitchFamily="34" charset="0"/>
                </a:rPr>
                <a:t>1  3  3  4  6  6  6  2  2  1  0  0      Rises, then falls</a:t>
              </a: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r>
                <a:rPr lang="en-US" altLang="en-US">
                  <a:latin typeface="Arial" panose="020B0604020202020204" pitchFamily="34" charset="0"/>
                </a:rPr>
                <a:t>8  7  7  6  6  6  5  4  6  8  8  9      Falls, then rises</a:t>
              </a: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endParaRPr lang="en-US" altLang="en-US">
                <a:latin typeface="Arial" panose="020B0604020202020204" pitchFamily="34" charset="0"/>
              </a:endParaRPr>
            </a:p>
            <a:p>
              <a:r>
                <a:rPr lang="en-US" altLang="en-US">
                  <a:latin typeface="Arial" panose="020B0604020202020204" pitchFamily="34" charset="0"/>
                </a:rPr>
                <a:t>8  9  8  7  7  6  6  6  5  4  6  8     The previous sequence, right-rotated by 2 </a:t>
              </a:r>
            </a:p>
          </p:txBody>
        </p:sp>
        <p:sp>
          <p:nvSpPr>
            <p:cNvPr id="314401" name="Freeform 33">
              <a:extLst>
                <a:ext uri="{FF2B5EF4-FFF2-40B4-BE49-F238E27FC236}">
                  <a16:creationId xmlns:a16="http://schemas.microsoft.com/office/drawing/2014/main" id="{2492E8F9-3C3F-0148-9894-5ADE9AB3E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336"/>
              <a:ext cx="1968" cy="552"/>
            </a:xfrm>
            <a:custGeom>
              <a:avLst/>
              <a:gdLst>
                <a:gd name="T0" fmla="*/ 0 w 1776"/>
                <a:gd name="T1" fmla="*/ 536 h 552"/>
                <a:gd name="T2" fmla="*/ 192 w 1776"/>
                <a:gd name="T3" fmla="*/ 440 h 552"/>
                <a:gd name="T4" fmla="*/ 240 w 1776"/>
                <a:gd name="T5" fmla="*/ 296 h 552"/>
                <a:gd name="T6" fmla="*/ 384 w 1776"/>
                <a:gd name="T7" fmla="*/ 200 h 552"/>
                <a:gd name="T8" fmla="*/ 624 w 1776"/>
                <a:gd name="T9" fmla="*/ 56 h 552"/>
                <a:gd name="T10" fmla="*/ 960 w 1776"/>
                <a:gd name="T11" fmla="*/ 56 h 552"/>
                <a:gd name="T12" fmla="*/ 1200 w 1776"/>
                <a:gd name="T13" fmla="*/ 392 h 552"/>
                <a:gd name="T14" fmla="*/ 1488 w 1776"/>
                <a:gd name="T15" fmla="*/ 440 h 552"/>
                <a:gd name="T16" fmla="*/ 1584 w 1776"/>
                <a:gd name="T17" fmla="*/ 536 h 552"/>
                <a:gd name="T18" fmla="*/ 1776 w 1776"/>
                <a:gd name="T19" fmla="*/ 5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6" h="552">
                  <a:moveTo>
                    <a:pt x="0" y="536"/>
                  </a:moveTo>
                  <a:cubicBezTo>
                    <a:pt x="76" y="508"/>
                    <a:pt x="152" y="480"/>
                    <a:pt x="192" y="440"/>
                  </a:cubicBezTo>
                  <a:cubicBezTo>
                    <a:pt x="232" y="400"/>
                    <a:pt x="208" y="336"/>
                    <a:pt x="240" y="296"/>
                  </a:cubicBezTo>
                  <a:cubicBezTo>
                    <a:pt x="272" y="256"/>
                    <a:pt x="320" y="240"/>
                    <a:pt x="384" y="200"/>
                  </a:cubicBezTo>
                  <a:cubicBezTo>
                    <a:pt x="448" y="160"/>
                    <a:pt x="528" y="80"/>
                    <a:pt x="624" y="56"/>
                  </a:cubicBezTo>
                  <a:cubicBezTo>
                    <a:pt x="720" y="32"/>
                    <a:pt x="864" y="0"/>
                    <a:pt x="960" y="56"/>
                  </a:cubicBezTo>
                  <a:cubicBezTo>
                    <a:pt x="1056" y="112"/>
                    <a:pt x="1112" y="328"/>
                    <a:pt x="1200" y="392"/>
                  </a:cubicBezTo>
                  <a:cubicBezTo>
                    <a:pt x="1288" y="456"/>
                    <a:pt x="1424" y="416"/>
                    <a:pt x="1488" y="440"/>
                  </a:cubicBezTo>
                  <a:cubicBezTo>
                    <a:pt x="1552" y="464"/>
                    <a:pt x="1536" y="520"/>
                    <a:pt x="1584" y="536"/>
                  </a:cubicBezTo>
                  <a:cubicBezTo>
                    <a:pt x="1632" y="552"/>
                    <a:pt x="1744" y="536"/>
                    <a:pt x="1776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02" name="Freeform 34">
              <a:extLst>
                <a:ext uri="{FF2B5EF4-FFF2-40B4-BE49-F238E27FC236}">
                  <a16:creationId xmlns:a16="http://schemas.microsoft.com/office/drawing/2014/main" id="{56E76D36-89F1-C848-93C3-313A1FB3C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55"/>
              <a:ext cx="1968" cy="552"/>
            </a:xfrm>
            <a:custGeom>
              <a:avLst/>
              <a:gdLst>
                <a:gd name="T0" fmla="*/ 0 w 1968"/>
                <a:gd name="T1" fmla="*/ 5 h 552"/>
                <a:gd name="T2" fmla="*/ 213 w 1968"/>
                <a:gd name="T3" fmla="*/ 101 h 552"/>
                <a:gd name="T4" fmla="*/ 407 w 1968"/>
                <a:gd name="T5" fmla="*/ 151 h 552"/>
                <a:gd name="T6" fmla="*/ 608 w 1968"/>
                <a:gd name="T7" fmla="*/ 307 h 552"/>
                <a:gd name="T8" fmla="*/ 800 w 1968"/>
                <a:gd name="T9" fmla="*/ 380 h 552"/>
                <a:gd name="T10" fmla="*/ 1065 w 1968"/>
                <a:gd name="T11" fmla="*/ 462 h 552"/>
                <a:gd name="T12" fmla="*/ 1358 w 1968"/>
                <a:gd name="T13" fmla="*/ 508 h 552"/>
                <a:gd name="T14" fmla="*/ 1550 w 1968"/>
                <a:gd name="T15" fmla="*/ 197 h 552"/>
                <a:gd name="T16" fmla="*/ 1769 w 1968"/>
                <a:gd name="T17" fmla="*/ 32 h 552"/>
                <a:gd name="T18" fmla="*/ 1968 w 1968"/>
                <a:gd name="T19" fmla="*/ 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8" h="552">
                  <a:moveTo>
                    <a:pt x="0" y="5"/>
                  </a:moveTo>
                  <a:cubicBezTo>
                    <a:pt x="84" y="33"/>
                    <a:pt x="145" y="77"/>
                    <a:pt x="213" y="101"/>
                  </a:cubicBezTo>
                  <a:cubicBezTo>
                    <a:pt x="281" y="125"/>
                    <a:pt x="341" y="117"/>
                    <a:pt x="407" y="151"/>
                  </a:cubicBezTo>
                  <a:cubicBezTo>
                    <a:pt x="473" y="185"/>
                    <a:pt x="543" y="269"/>
                    <a:pt x="608" y="307"/>
                  </a:cubicBezTo>
                  <a:cubicBezTo>
                    <a:pt x="673" y="345"/>
                    <a:pt x="724" y="354"/>
                    <a:pt x="800" y="380"/>
                  </a:cubicBezTo>
                  <a:cubicBezTo>
                    <a:pt x="876" y="406"/>
                    <a:pt x="972" y="441"/>
                    <a:pt x="1065" y="462"/>
                  </a:cubicBezTo>
                  <a:cubicBezTo>
                    <a:pt x="1158" y="483"/>
                    <a:pt x="1277" y="552"/>
                    <a:pt x="1358" y="508"/>
                  </a:cubicBezTo>
                  <a:cubicBezTo>
                    <a:pt x="1439" y="464"/>
                    <a:pt x="1482" y="276"/>
                    <a:pt x="1550" y="197"/>
                  </a:cubicBezTo>
                  <a:cubicBezTo>
                    <a:pt x="1618" y="118"/>
                    <a:pt x="1699" y="64"/>
                    <a:pt x="1769" y="32"/>
                  </a:cubicBezTo>
                  <a:cubicBezTo>
                    <a:pt x="1839" y="0"/>
                    <a:pt x="1927" y="11"/>
                    <a:pt x="1968" y="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B32C10A-9143-4542-B539-13FB6432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3896A8-2C43-9949-9044-E9AFDD1D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C75F63A-5CAF-CA44-AF09-DE6953F2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3803072-17DE-C24F-9C4B-174A16FA776C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29E6C5B9-71A8-DE48-82D6-25C576F5C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altLang="en-US" sz="3200"/>
              <a:t>Batcher’s Bitonic Sorting Networks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818CBF78-1212-B849-B2D3-FE9AB502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45611A1F-315F-0B4A-907B-0BEE323E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397" name="Rectangle 5">
            <a:extLst>
              <a:ext uri="{FF2B5EF4-FFF2-40B4-BE49-F238E27FC236}">
                <a16:creationId xmlns:a16="http://schemas.microsoft.com/office/drawing/2014/main" id="{5A0731B0-4905-794A-AFEB-C8697FB9C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398" name="Rectangle 6">
            <a:extLst>
              <a:ext uri="{FF2B5EF4-FFF2-40B4-BE49-F238E27FC236}">
                <a16:creationId xmlns:a16="http://schemas.microsoft.com/office/drawing/2014/main" id="{FB6E2BE6-8B83-864F-807C-E9B4F7C2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399" name="Rectangle 7">
            <a:extLst>
              <a:ext uri="{FF2B5EF4-FFF2-40B4-BE49-F238E27FC236}">
                <a16:creationId xmlns:a16="http://schemas.microsoft.com/office/drawing/2014/main" id="{D2F69BFF-19A6-F14E-9A7A-7CFB12966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01" name="Text Box 9">
            <a:extLst>
              <a:ext uri="{FF2B5EF4-FFF2-40B4-BE49-F238E27FC236}">
                <a16:creationId xmlns:a16="http://schemas.microsoft.com/office/drawing/2014/main" id="{BCFEA5AA-2C86-2F48-AE01-E46EF743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32004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7.12    </a:t>
            </a:r>
            <a:r>
              <a:rPr lang="en-US" altLang="en-US">
                <a:latin typeface="Arial" panose="020B0604020202020204" pitchFamily="34" charset="0"/>
              </a:rPr>
              <a:t>The recursive structure of Batcher’s bitonic sorting network. </a:t>
            </a:r>
          </a:p>
        </p:txBody>
      </p:sp>
      <p:sp>
        <p:nvSpPr>
          <p:cNvPr id="315408" name="Rectangle 16">
            <a:extLst>
              <a:ext uri="{FF2B5EF4-FFF2-40B4-BE49-F238E27FC236}">
                <a16:creationId xmlns:a16="http://schemas.microsoft.com/office/drawing/2014/main" id="{4A1C4B78-3686-F742-BE41-828ADAA0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5407" name="Object 15">
            <a:extLst>
              <a:ext uri="{FF2B5EF4-FFF2-40B4-BE49-F238E27FC236}">
                <a16:creationId xmlns:a16="http://schemas.microsoft.com/office/drawing/2014/main" id="{B8BEF0C1-625B-7045-9E51-D4124A339F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143000"/>
          <a:ext cx="41910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2" r:id="rId3" imgW="3213100" imgH="2667000" progId="MSDraw.Drawing.8.2">
                  <p:embed/>
                </p:oleObj>
              </mc:Choice>
              <mc:Fallback>
                <p:oleObj r:id="rId3" imgW="3213100" imgH="26670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4191000" cy="364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09" name="Text Box 17">
            <a:extLst>
              <a:ext uri="{FF2B5EF4-FFF2-40B4-BE49-F238E27FC236}">
                <a16:creationId xmlns:a16="http://schemas.microsoft.com/office/drawing/2014/main" id="{0EF10527-FA9D-864C-84FC-F90400DF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53000"/>
            <a:ext cx="28956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7.13    </a:t>
            </a:r>
            <a:r>
              <a:rPr lang="en-US" altLang="en-US">
                <a:latin typeface="Arial" panose="020B0604020202020204" pitchFamily="34" charset="0"/>
              </a:rPr>
              <a:t>Batcher’s bitonic sorting network for eight inputs. </a:t>
            </a:r>
          </a:p>
        </p:txBody>
      </p:sp>
      <p:sp>
        <p:nvSpPr>
          <p:cNvPr id="315411" name="Rectangle 19">
            <a:extLst>
              <a:ext uri="{FF2B5EF4-FFF2-40B4-BE49-F238E27FC236}">
                <a16:creationId xmlns:a16="http://schemas.microsoft.com/office/drawing/2014/main" id="{E7410BA2-9E73-884B-86F1-367A9BD8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5410" name="Object 18">
            <a:extLst>
              <a:ext uri="{FF2B5EF4-FFF2-40B4-BE49-F238E27FC236}">
                <a16:creationId xmlns:a16="http://schemas.microsoft.com/office/drawing/2014/main" id="{88A1E569-87A9-C245-B9DE-A2935E6CBB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990600"/>
          <a:ext cx="4572000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3" r:id="rId5" imgW="3378200" imgH="2413000" progId="MSDraw.Drawing.8.2">
                  <p:embed/>
                </p:oleObj>
              </mc:Choice>
              <mc:Fallback>
                <p:oleObj r:id="rId5" imgW="3378200" imgH="2413000" progId="MSDraw.Drawing.8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90600"/>
                        <a:ext cx="4572000" cy="387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1BDD11D-83D8-4649-837D-58AA833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B53D0-569A-A840-BA43-4B4BE2D7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C8E862-C881-A446-9455-A3EA95F2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F344EDF-4157-1D44-A580-7FE4206CC1CA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CE054A17-66E6-0B4B-984C-BED63122D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r>
              <a:rPr lang="en-US" altLang="en-US" sz="3200"/>
              <a:t>7.5  Other Classes of Sorting Networks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29B70C1D-F48D-9347-896A-65D881F28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4" name="Rectangle 8">
            <a:extLst>
              <a:ext uri="{FF2B5EF4-FFF2-40B4-BE49-F238E27FC236}">
                <a16:creationId xmlns:a16="http://schemas.microsoft.com/office/drawing/2014/main" id="{6D144061-4E9F-7349-86CD-C0478231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3783" name="Object 7">
            <a:extLst>
              <a:ext uri="{FF2B5EF4-FFF2-40B4-BE49-F238E27FC236}">
                <a16:creationId xmlns:a16="http://schemas.microsoft.com/office/drawing/2014/main" id="{35B0BF5E-0F14-8F4D-B86D-98F6A9427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066800"/>
          <a:ext cx="5791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7" r:id="rId3" imgW="3429000" imgH="2044700" progId="MSDraw.Drawing.8.2">
                  <p:embed/>
                </p:oleObj>
              </mc:Choice>
              <mc:Fallback>
                <p:oleObj r:id="rId3" imgW="3429000" imgH="20447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57912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5" name="Text Box 9">
            <a:extLst>
              <a:ext uri="{FF2B5EF4-FFF2-40B4-BE49-F238E27FC236}">
                <a16:creationId xmlns:a16="http://schemas.microsoft.com/office/drawing/2014/main" id="{B073BB08-236F-9541-B218-FE5B9418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3886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7.14    </a:t>
            </a:r>
            <a:r>
              <a:rPr lang="en-US" altLang="en-US">
                <a:latin typeface="Arial" panose="020B0604020202020204" pitchFamily="34" charset="0"/>
              </a:rPr>
              <a:t>Periodic balanced sorting network for eight inputs. </a:t>
            </a:r>
          </a:p>
        </p:txBody>
      </p:sp>
      <p:sp>
        <p:nvSpPr>
          <p:cNvPr id="203786" name="Text Box 10">
            <a:extLst>
              <a:ext uri="{FF2B5EF4-FFF2-40B4-BE49-F238E27FC236}">
                <a16:creationId xmlns:a16="http://schemas.microsoft.com/office/drawing/2014/main" id="{BEF93D4E-A664-644C-9620-17D4877C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990600"/>
            <a:ext cx="2895600" cy="50831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Desirable properties: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a.  Regular / modular (easier VLSI layout).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b.  Simpler circuits via reusing the blocks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c.  With an extra block tolerates some faults (missed exchanges)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d.  With 2 extra blocks provides tolerance to single faults (a missed or incorrect exchange)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e.  Multiple passes through faulty network (graceful degradation)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f.  Single-block design becomes fault-tolerant by using an extra stage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0840A7-7BDC-3D44-823B-FBF7EDB9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312EFE-F6B7-804F-9C7B-6362C6DD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083C0D-DB84-5F44-80F1-746D7B16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E7B7B54-7CDB-4846-99D5-88BF8274096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DAC364E2-782C-7241-B77F-1F091D8BA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altLang="en-US" sz="2800"/>
              <a:t>Implications of the CRCW Hierarchy of Submodels</a:t>
            </a:r>
          </a:p>
        </p:txBody>
      </p:sp>
      <p:sp>
        <p:nvSpPr>
          <p:cNvPr id="327683" name="Text Box 3">
            <a:extLst>
              <a:ext uri="{FF2B5EF4-FFF2-40B4-BE49-F238E27FC236}">
                <a16:creationId xmlns:a16="http://schemas.microsoft.com/office/drawing/2014/main" id="{72B2AB63-0FEB-044F-BEAD-EE493183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43200"/>
            <a:ext cx="8077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Our most powerful PRAM CRCW submodel can be emulated by the least powerful submodel with logarithmic slowdown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Efficient parallel algorithms have polylogarithmic running times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Running time still polylogarithmic after slowdown due to emulation</a:t>
            </a:r>
          </a:p>
        </p:txBody>
      </p:sp>
      <p:sp>
        <p:nvSpPr>
          <p:cNvPr id="327684" name="Text Box 4">
            <a:extLst>
              <a:ext uri="{FF2B5EF4-FFF2-40B4-BE49-F238E27FC236}">
                <a16:creationId xmlns:a16="http://schemas.microsoft.com/office/drawing/2014/main" id="{015654FB-2294-DC41-89AD-98FC74CE8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001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-processor CRCW-P (priority) PRAM can be simulated (emulated) by a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-processor EREW PRAM with slowdown factor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1929D705-7C9C-C144-B5D9-4BA6CDA8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3058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EREW  &lt;  CREW  &lt;  CRCW-D   &lt;  CRCW-C  &lt;  CRCW-R  &lt;  CRCW-P </a:t>
            </a: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5C6E3C12-05D7-C642-B3D1-381B83DB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229600" cy="977900"/>
          </a:xfrm>
          <a:prstGeom prst="rect">
            <a:avLst/>
          </a:prstGeom>
          <a:solidFill>
            <a:srgbClr val="CCFF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We need not be too concerned with the CRCW submodel used</a:t>
            </a:r>
          </a:p>
          <a:p>
            <a:pPr algn="ctr">
              <a:lnSpc>
                <a:spcPct val="12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Simply use whichever submodel is most natural or convenient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/>
      <p:bldP spid="32768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9FA82DC-D450-6C4E-9102-59B46E4C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5058708-0A59-8C47-AE77-F4405B2E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3C2E37-149A-2443-AAC1-B02C0FD7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9AF167E-C0E3-674C-85B5-B32C74291DC1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25FE07F4-C803-9A48-BF23-7E2596FB4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altLang="en-US" sz="3200"/>
              <a:t>Shearsort-Based Sorting Networks (1)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F5D1F7DF-37C9-094E-AEAB-C05C0B57B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6AA43215-D2AB-2B4B-904E-3AB1DE05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1" name="Rectangle 5">
            <a:extLst>
              <a:ext uri="{FF2B5EF4-FFF2-40B4-BE49-F238E27FC236}">
                <a16:creationId xmlns:a16="http://schemas.microsoft.com/office/drawing/2014/main" id="{045F932C-909C-5D43-B6C1-829CF1EB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2" name="Rectangle 6">
            <a:extLst>
              <a:ext uri="{FF2B5EF4-FFF2-40B4-BE49-F238E27FC236}">
                <a16:creationId xmlns:a16="http://schemas.microsoft.com/office/drawing/2014/main" id="{AFDEAFBB-A073-2740-A47C-4332DFF70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3" name="Rectangle 7">
            <a:extLst>
              <a:ext uri="{FF2B5EF4-FFF2-40B4-BE49-F238E27FC236}">
                <a16:creationId xmlns:a16="http://schemas.microsoft.com/office/drawing/2014/main" id="{5E618CFC-285C-B54D-8E3A-0AE228EE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4" name="Text Box 8">
            <a:extLst>
              <a:ext uri="{FF2B5EF4-FFF2-40B4-BE49-F238E27FC236}">
                <a16:creationId xmlns:a16="http://schemas.microsoft.com/office/drawing/2014/main" id="{4F7BF6A1-6B37-504A-8B71-2884BB73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7848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7.15    </a:t>
            </a:r>
            <a:r>
              <a:rPr lang="en-US" altLang="en-US">
                <a:latin typeface="Arial" panose="020B0604020202020204" pitchFamily="34" charset="0"/>
              </a:rPr>
              <a:t>Design of an 8-sorter based on shearsort on 2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4 mesh. </a:t>
            </a:r>
          </a:p>
        </p:txBody>
      </p:sp>
      <p:sp>
        <p:nvSpPr>
          <p:cNvPr id="316425" name="Rectangle 9">
            <a:extLst>
              <a:ext uri="{FF2B5EF4-FFF2-40B4-BE49-F238E27FC236}">
                <a16:creationId xmlns:a16="http://schemas.microsoft.com/office/drawing/2014/main" id="{F95C9D58-87ED-2241-9451-150C91A2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8" name="Rectangle 12">
            <a:extLst>
              <a:ext uri="{FF2B5EF4-FFF2-40B4-BE49-F238E27FC236}">
                <a16:creationId xmlns:a16="http://schemas.microsoft.com/office/drawing/2014/main" id="{D37153C4-C290-154B-8EBF-F00B2E5A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31" name="Rectangle 15">
            <a:extLst>
              <a:ext uri="{FF2B5EF4-FFF2-40B4-BE49-F238E27FC236}">
                <a16:creationId xmlns:a16="http://schemas.microsoft.com/office/drawing/2014/main" id="{AFBC276F-8C39-064C-92DC-15E6FAF8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6430" name="Object 14">
            <a:extLst>
              <a:ext uri="{FF2B5EF4-FFF2-40B4-BE49-F238E27FC236}">
                <a16:creationId xmlns:a16="http://schemas.microsoft.com/office/drawing/2014/main" id="{DD6AAA35-4215-5F41-BDA6-3E1DFE5CFC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066800"/>
          <a:ext cx="8534400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2" r:id="rId3" imgW="4686300" imgH="2400300" progId="MSDraw.Drawing.8.2">
                  <p:embed/>
                </p:oleObj>
              </mc:Choice>
              <mc:Fallback>
                <p:oleObj r:id="rId3" imgW="4686300" imgH="2400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534400" cy="436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623A4D4-D272-714E-909F-71F1ECDE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D896F44-EE1D-EC4D-9AD9-429232B3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7299DF3-05FD-A046-98A2-DF7FCB7F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6586D06-2AC0-B84A-AF54-3C241DADA31C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D9615956-3BC1-1745-9857-79BA0F102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altLang="en-US" sz="3200"/>
              <a:t>Shearsort-Based Sorting Networks (2)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4D5E1D37-2720-1B48-B037-B943298E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id="{12B1A4A4-C86B-BF4E-A8DE-C55FA8EB1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2BC1DBDE-6B91-EA48-9F5C-6EF7A9F0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48B31169-A4AD-7B49-AB1D-3BDA00F5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99FAA0A7-B58D-9C4A-91B0-EC2DA57E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48" name="Text Box 8">
            <a:extLst>
              <a:ext uri="{FF2B5EF4-FFF2-40B4-BE49-F238E27FC236}">
                <a16:creationId xmlns:a16="http://schemas.microsoft.com/office/drawing/2014/main" id="{0C88E938-72F0-144E-9B62-F386B90F6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7848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7.16    </a:t>
            </a:r>
            <a:r>
              <a:rPr lang="en-US" altLang="en-US">
                <a:latin typeface="Arial" panose="020B0604020202020204" pitchFamily="34" charset="0"/>
              </a:rPr>
              <a:t>Design of an 8-sorter based on shearsort on 2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</a:t>
            </a:r>
            <a:r>
              <a:rPr lang="en-US" altLang="en-US">
                <a:latin typeface="Arial" panose="020B0604020202020204" pitchFamily="34" charset="0"/>
              </a:rPr>
              <a:t>4 mesh. </a:t>
            </a:r>
          </a:p>
        </p:txBody>
      </p:sp>
      <p:sp>
        <p:nvSpPr>
          <p:cNvPr id="317449" name="Rectangle 9">
            <a:extLst>
              <a:ext uri="{FF2B5EF4-FFF2-40B4-BE49-F238E27FC236}">
                <a16:creationId xmlns:a16="http://schemas.microsoft.com/office/drawing/2014/main" id="{F6119FDB-0AC3-2746-8242-9310B95D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50" name="Rectangle 10">
            <a:extLst>
              <a:ext uri="{FF2B5EF4-FFF2-40B4-BE49-F238E27FC236}">
                <a16:creationId xmlns:a16="http://schemas.microsoft.com/office/drawing/2014/main" id="{F6D6D0DB-3E12-C242-B556-C95B43F74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51" name="Rectangle 11">
            <a:extLst>
              <a:ext uri="{FF2B5EF4-FFF2-40B4-BE49-F238E27FC236}">
                <a16:creationId xmlns:a16="http://schemas.microsoft.com/office/drawing/2014/main" id="{9040F041-7F2E-A245-B3F1-4CD34E1C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54" name="Rectangle 14">
            <a:extLst>
              <a:ext uri="{FF2B5EF4-FFF2-40B4-BE49-F238E27FC236}">
                <a16:creationId xmlns:a16="http://schemas.microsoft.com/office/drawing/2014/main" id="{101950F9-A193-AB45-8C4C-0980F86E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53" name="Object 13">
            <a:extLst>
              <a:ext uri="{FF2B5EF4-FFF2-40B4-BE49-F238E27FC236}">
                <a16:creationId xmlns:a16="http://schemas.microsoft.com/office/drawing/2014/main" id="{A28C820A-A221-2441-8907-4B8A3D6E9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14400"/>
          <a:ext cx="8610600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6" r:id="rId3" imgW="4787900" imgH="2705100" progId="MSDraw.Drawing.8.2">
                  <p:embed/>
                </p:oleObj>
              </mc:Choice>
              <mc:Fallback>
                <p:oleObj r:id="rId3" imgW="4787900" imgH="27051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610600" cy="475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55" name="Text Box 15">
            <a:extLst>
              <a:ext uri="{FF2B5EF4-FFF2-40B4-BE49-F238E27FC236}">
                <a16:creationId xmlns:a16="http://schemas.microsoft.com/office/drawing/2014/main" id="{13FA40E7-63F9-894A-80C0-7B526E17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343400"/>
            <a:ext cx="2241550" cy="1190625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Some of the same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advantages as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periodic balanced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sorting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E71E0B3-0A09-1F4A-B46D-4C38B45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D7943E4-B1F0-A747-828F-C0C98F9C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C13A23-0DE4-9645-98EA-461BCD4A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60098B8-9D7B-644D-8EA7-B1041B45336C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F8A76AB0-0A1E-2349-8BEF-7B7986414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r>
              <a:rPr lang="en-US" altLang="en-US" sz="3600"/>
              <a:t>7.6  Selection Networks</a:t>
            </a: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C30397AF-BDBC-D843-8066-540E2DFF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7" name="Text Box 7">
            <a:extLst>
              <a:ext uri="{FF2B5EF4-FFF2-40B4-BE49-F238E27FC236}">
                <a16:creationId xmlns:a16="http://schemas.microsoft.com/office/drawing/2014/main" id="{A0752DE5-1702-5C4F-AA1F-F889AA66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066800"/>
            <a:ext cx="2514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Direct design may yield simpler/faster selection networks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204810" name="Rectangle 10">
            <a:extLst>
              <a:ext uri="{FF2B5EF4-FFF2-40B4-BE49-F238E27FC236}">
                <a16:creationId xmlns:a16="http://schemas.microsoft.com/office/drawing/2014/main" id="{57DC1667-6E20-0A49-9071-101709CCB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09" name="Object 9">
            <a:extLst>
              <a:ext uri="{FF2B5EF4-FFF2-40B4-BE49-F238E27FC236}">
                <a16:creationId xmlns:a16="http://schemas.microsoft.com/office/drawing/2014/main" id="{7D4F0793-D583-194B-A0FD-841907425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19200"/>
          <a:ext cx="8534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4" r:id="rId3" imgW="4660900" imgH="2286000" progId="MSDraw.Drawing.8.2">
                  <p:embed/>
                </p:oleObj>
              </mc:Choice>
              <mc:Fallback>
                <p:oleObj r:id="rId3" imgW="4660900" imgH="22860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5344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1" name="Text Box 11">
            <a:extLst>
              <a:ext uri="{FF2B5EF4-FFF2-40B4-BE49-F238E27FC236}">
                <a16:creationId xmlns:a16="http://schemas.microsoft.com/office/drawing/2014/main" id="{7D7D79B3-CA6D-7E42-8288-8FA35E1EE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7848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Deriving an (8, 3)-selector from Batcher’s even-odd merge 8-sorter. </a:t>
            </a:r>
          </a:p>
        </p:txBody>
      </p:sp>
      <p:sp>
        <p:nvSpPr>
          <p:cNvPr id="204812" name="AutoShape 12">
            <a:extLst>
              <a:ext uri="{FF2B5EF4-FFF2-40B4-BE49-F238E27FC236}">
                <a16:creationId xmlns:a16="http://schemas.microsoft.com/office/drawing/2014/main" id="{6085467B-284A-CE4B-B9D5-56E506EA4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590800"/>
            <a:ext cx="1600200" cy="2362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3" name="Line 13">
            <a:extLst>
              <a:ext uri="{FF2B5EF4-FFF2-40B4-BE49-F238E27FC236}">
                <a16:creationId xmlns:a16="http://schemas.microsoft.com/office/drawing/2014/main" id="{5CD5B1AA-B2FB-544F-A865-4E9A4FC51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990600" cy="0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00042CF4-5F79-7C42-842A-2F86FC37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B5B4DEE1-9CE0-0544-8613-13ED791E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96BDCF6-FB36-E747-ADE5-D3801BFC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3CA4321-B62E-BC4C-9D49-D2E42FB8751A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A42AB5B0-50B0-7343-9D45-A5D5CD7FC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r>
              <a:rPr lang="en-US" altLang="en-US" sz="2800"/>
              <a:t>Categories of Selection Networks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B596433B-45FA-1041-ADD6-A3B3921E6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4198" name="Text Box 6">
            <a:extLst>
              <a:ext uri="{FF2B5EF4-FFF2-40B4-BE49-F238E27FC236}">
                <a16:creationId xmlns:a16="http://schemas.microsoft.com/office/drawing/2014/main" id="{5CE28612-CA1B-7148-9A47-DA41D154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058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Unfortunately we know even less about selection networks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than we do about sorting networks.</a:t>
            </a:r>
          </a:p>
          <a:p>
            <a:br>
              <a:rPr lang="en-US" altLang="en-US" sz="12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One can define three selection problems [Knut81]: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      I.	Select the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smallest values; present in sorted order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 II.	Select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th smallest value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III. 	Select the </a:t>
            </a: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>
                <a:latin typeface="Arial" panose="020B0604020202020204" pitchFamily="34" charset="0"/>
              </a:rPr>
              <a:t> smallest values; present in any order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</a:rPr>
              <a:t>Circuit and time complexity: (I) hardest, (III) easiest </a:t>
            </a:r>
          </a:p>
        </p:txBody>
      </p:sp>
      <p:grpSp>
        <p:nvGrpSpPr>
          <p:cNvPr id="264223" name="Group 31">
            <a:extLst>
              <a:ext uri="{FF2B5EF4-FFF2-40B4-BE49-F238E27FC236}">
                <a16:creationId xmlns:a16="http://schemas.microsoft.com/office/drawing/2014/main" id="{3D52EF01-CC98-DC4A-8C59-0AC3C0471B1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495800"/>
            <a:ext cx="8197850" cy="1427163"/>
            <a:chOff x="336" y="2736"/>
            <a:chExt cx="5164" cy="899"/>
          </a:xfrm>
        </p:grpSpPr>
        <p:sp>
          <p:nvSpPr>
            <p:cNvPr id="264199" name="Text Box 7">
              <a:extLst>
                <a:ext uri="{FF2B5EF4-FFF2-40B4-BE49-F238E27FC236}">
                  <a16:creationId xmlns:a16="http://schemas.microsoft.com/office/drawing/2014/main" id="{E2731405-5FEB-7C46-AB06-49B7C82A8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784"/>
              <a:ext cx="1968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Arial" panose="020B0604020202020204" pitchFamily="34" charset="0"/>
                </a:rPr>
                <a:t>Classifiers:</a:t>
              </a:r>
            </a:p>
            <a:p>
              <a:r>
                <a:rPr lang="en-US" altLang="en-US">
                  <a:latin typeface="Arial" panose="020B0604020202020204" pitchFamily="34" charset="0"/>
                </a:rPr>
                <a:t>Selectors that separate the smaller half of values from the larger half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grpSp>
          <p:nvGrpSpPr>
            <p:cNvPr id="264222" name="Group 30">
              <a:extLst>
                <a:ext uri="{FF2B5EF4-FFF2-40B4-BE49-F238E27FC236}">
                  <a16:creationId xmlns:a16="http://schemas.microsoft.com/office/drawing/2014/main" id="{DCEDD480-7185-C042-8196-22470F9DC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736"/>
              <a:ext cx="3100" cy="899"/>
              <a:chOff x="2304" y="2625"/>
              <a:chExt cx="3100" cy="899"/>
            </a:xfrm>
          </p:grpSpPr>
          <p:sp>
            <p:nvSpPr>
              <p:cNvPr id="264200" name="Rectangle 8">
                <a:extLst>
                  <a:ext uri="{FF2B5EF4-FFF2-40B4-BE49-F238E27FC236}">
                    <a16:creationId xmlns:a16="http://schemas.microsoft.com/office/drawing/2014/main" id="{CAB53A77-CECA-C64B-AE5E-41BD652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640"/>
                <a:ext cx="1104" cy="8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01" name="Line 9">
                <a:extLst>
                  <a:ext uri="{FF2B5EF4-FFF2-40B4-BE49-F238E27FC236}">
                    <a16:creationId xmlns:a16="http://schemas.microsoft.com/office/drawing/2014/main" id="{A6349AB8-82F1-D049-9163-E575FCA12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2" name="Line 10">
                <a:extLst>
                  <a:ext uri="{FF2B5EF4-FFF2-40B4-BE49-F238E27FC236}">
                    <a16:creationId xmlns:a16="http://schemas.microsoft.com/office/drawing/2014/main" id="{283DD951-E43A-F74F-8811-69B20D040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3" name="Line 11">
                <a:extLst>
                  <a:ext uri="{FF2B5EF4-FFF2-40B4-BE49-F238E27FC236}">
                    <a16:creationId xmlns:a16="http://schemas.microsoft.com/office/drawing/2014/main" id="{EE118903-6852-E346-B304-4A1EC6B31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9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4" name="Line 12">
                <a:extLst>
                  <a:ext uri="{FF2B5EF4-FFF2-40B4-BE49-F238E27FC236}">
                    <a16:creationId xmlns:a16="http://schemas.microsoft.com/office/drawing/2014/main" id="{7A2FF595-01BD-7E44-889D-D868E805A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0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5" name="Line 13">
                <a:extLst>
                  <a:ext uri="{FF2B5EF4-FFF2-40B4-BE49-F238E27FC236}">
                    <a16:creationId xmlns:a16="http://schemas.microsoft.com/office/drawing/2014/main" id="{031B034C-159A-A24B-9124-4525762DF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1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6" name="Line 14">
                <a:extLst>
                  <a:ext uri="{FF2B5EF4-FFF2-40B4-BE49-F238E27FC236}">
                    <a16:creationId xmlns:a16="http://schemas.microsoft.com/office/drawing/2014/main" id="{BFC73B14-A57B-594F-A8DD-ACD894DFB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21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7" name="Line 15">
                <a:extLst>
                  <a:ext uri="{FF2B5EF4-FFF2-40B4-BE49-F238E27FC236}">
                    <a16:creationId xmlns:a16="http://schemas.microsoft.com/office/drawing/2014/main" id="{AD48A99C-EF04-364E-AB96-84A96B74C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31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8" name="Line 16">
                <a:extLst>
                  <a:ext uri="{FF2B5EF4-FFF2-40B4-BE49-F238E27FC236}">
                    <a16:creationId xmlns:a16="http://schemas.microsoft.com/office/drawing/2014/main" id="{8225A07A-F4A6-E640-815F-F5DA1B4F7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40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09" name="Line 17">
                <a:extLst>
                  <a:ext uri="{FF2B5EF4-FFF2-40B4-BE49-F238E27FC236}">
                    <a16:creationId xmlns:a16="http://schemas.microsoft.com/office/drawing/2014/main" id="{2B1E4B25-18A2-F74B-A9EA-63F1522EB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68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0" name="Line 18">
                <a:extLst>
                  <a:ext uri="{FF2B5EF4-FFF2-40B4-BE49-F238E27FC236}">
                    <a16:creationId xmlns:a16="http://schemas.microsoft.com/office/drawing/2014/main" id="{0F5BE62A-4982-D142-9A8D-C23630734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78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1" name="Line 19">
                <a:extLst>
                  <a:ext uri="{FF2B5EF4-FFF2-40B4-BE49-F238E27FC236}">
                    <a16:creationId xmlns:a16="http://schemas.microsoft.com/office/drawing/2014/main" id="{B2F004E3-B635-C948-9A36-33C4A24A6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8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2" name="Line 20">
                <a:extLst>
                  <a:ext uri="{FF2B5EF4-FFF2-40B4-BE49-F238E27FC236}">
                    <a16:creationId xmlns:a16="http://schemas.microsoft.com/office/drawing/2014/main" id="{FDFC535B-0B35-C645-B0D0-9FF741898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3" name="Line 21">
                <a:extLst>
                  <a:ext uri="{FF2B5EF4-FFF2-40B4-BE49-F238E27FC236}">
                    <a16:creationId xmlns:a16="http://schemas.microsoft.com/office/drawing/2014/main" id="{37A2A6F5-390C-7B40-A146-2D4AB3F73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1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4" name="Line 22">
                <a:extLst>
                  <a:ext uri="{FF2B5EF4-FFF2-40B4-BE49-F238E27FC236}">
                    <a16:creationId xmlns:a16="http://schemas.microsoft.com/office/drawing/2014/main" id="{28675271-0A60-0342-88E0-BBA6C4DB8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26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5" name="Line 23">
                <a:extLst>
                  <a:ext uri="{FF2B5EF4-FFF2-40B4-BE49-F238E27FC236}">
                    <a16:creationId xmlns:a16="http://schemas.microsoft.com/office/drawing/2014/main" id="{BF99B1C7-0AE2-F14D-B3BB-3F2C6D8C9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6" name="Line 24">
                <a:extLst>
                  <a:ext uri="{FF2B5EF4-FFF2-40B4-BE49-F238E27FC236}">
                    <a16:creationId xmlns:a16="http://schemas.microsoft.com/office/drawing/2014/main" id="{0F7AE1D8-388A-EA40-B685-72642F10A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45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7" name="Text Box 25">
                <a:extLst>
                  <a:ext uri="{FF2B5EF4-FFF2-40B4-BE49-F238E27FC236}">
                    <a16:creationId xmlns:a16="http://schemas.microsoft.com/office/drawing/2014/main" id="{5E2A5175-824F-C54D-86DA-31B8B6A8D4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2625"/>
                <a:ext cx="6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Arial" panose="020B0604020202020204" pitchFamily="34" charset="0"/>
                  </a:rPr>
                  <a:t>Smaller</a:t>
                </a:r>
              </a:p>
              <a:p>
                <a:r>
                  <a:rPr lang="en-US" altLang="en-US" sz="1800">
                    <a:latin typeface="Arial" panose="020B0604020202020204" pitchFamily="34" charset="0"/>
                  </a:rPr>
                  <a:t>4 values</a:t>
                </a:r>
              </a:p>
            </p:txBody>
          </p:sp>
          <p:sp>
            <p:nvSpPr>
              <p:cNvPr id="264219" name="Text Box 27">
                <a:extLst>
                  <a:ext uri="{FF2B5EF4-FFF2-40B4-BE49-F238E27FC236}">
                    <a16:creationId xmlns:a16="http://schemas.microsoft.com/office/drawing/2014/main" id="{CBBFC191-9272-9D4D-9B67-5A5A927032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3120"/>
                <a:ext cx="6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Arial" panose="020B0604020202020204" pitchFamily="34" charset="0"/>
                  </a:rPr>
                  <a:t>Larger</a:t>
                </a:r>
              </a:p>
              <a:p>
                <a:r>
                  <a:rPr lang="en-US" altLang="en-US" sz="1800">
                    <a:latin typeface="Arial" panose="020B0604020202020204" pitchFamily="34" charset="0"/>
                  </a:rPr>
                  <a:t>4 values</a:t>
                </a:r>
              </a:p>
            </p:txBody>
          </p:sp>
          <p:sp>
            <p:nvSpPr>
              <p:cNvPr id="264220" name="Text Box 28">
                <a:extLst>
                  <a:ext uri="{FF2B5EF4-FFF2-40B4-BE49-F238E27FC236}">
                    <a16:creationId xmlns:a16="http://schemas.microsoft.com/office/drawing/2014/main" id="{1F02D5D7-F6FE-544E-8C80-AC6EFCF0D3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6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Arial" panose="020B0604020202020204" pitchFamily="34" charset="0"/>
                  </a:rPr>
                  <a:t>8 inputs</a:t>
                </a:r>
              </a:p>
            </p:txBody>
          </p:sp>
          <p:sp>
            <p:nvSpPr>
              <p:cNvPr id="264221" name="Text Box 29">
                <a:extLst>
                  <a:ext uri="{FF2B5EF4-FFF2-40B4-BE49-F238E27FC236}">
                    <a16:creationId xmlns:a16="http://schemas.microsoft.com/office/drawing/2014/main" id="{C9150B04-3EF0-7A4C-9B4B-A2C59ED35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2928"/>
                <a:ext cx="10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>
                    <a:latin typeface="Arial" panose="020B0604020202020204" pitchFamily="34" charset="0"/>
                  </a:rPr>
                  <a:t>8-Classifier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A0906C-AF76-D548-B1F7-887C0729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8333FD-CB7E-E24A-B7B6-E954CC05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B9F1F-E02F-3940-8949-9D4A152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1718E89-468D-0142-B484-EB1D43B0BEFE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68973090-145C-B146-81A4-82B7E2964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r>
              <a:rPr lang="en-US" altLang="en-US" sz="2800"/>
              <a:t>Type-III Selection Networks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BE521C03-CC5A-5743-B0B6-AA9A28C3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5224" name="Rectangle 8">
            <a:extLst>
              <a:ext uri="{FF2B5EF4-FFF2-40B4-BE49-F238E27FC236}">
                <a16:creationId xmlns:a16="http://schemas.microsoft.com/office/drawing/2014/main" id="{6756D843-1452-0949-A4C2-E71680C96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5223" name="Object 7">
            <a:extLst>
              <a:ext uri="{FF2B5EF4-FFF2-40B4-BE49-F238E27FC236}">
                <a16:creationId xmlns:a16="http://schemas.microsoft.com/office/drawing/2014/main" id="{1D4226AE-5C20-4D4E-8D14-D33BDFC4F1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143000"/>
          <a:ext cx="8610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8" r:id="rId3" imgW="4076700" imgH="2032000" progId="MSDraw.Drawing.8.2">
                  <p:embed/>
                </p:oleObj>
              </mc:Choice>
              <mc:Fallback>
                <p:oleObj r:id="rId3" imgW="4076700" imgH="20320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6106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5" name="Text Box 9">
            <a:extLst>
              <a:ext uri="{FF2B5EF4-FFF2-40B4-BE49-F238E27FC236}">
                <a16:creationId xmlns:a16="http://schemas.microsoft.com/office/drawing/2014/main" id="{7AD45A21-7882-E143-920F-033BD73CB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4724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Figure 7.17    A type III (8, 4)-selector.</a:t>
            </a:r>
          </a:p>
        </p:txBody>
      </p:sp>
      <p:sp>
        <p:nvSpPr>
          <p:cNvPr id="265226" name="Text Box 10">
            <a:extLst>
              <a:ext uri="{FF2B5EF4-FFF2-40B4-BE49-F238E27FC236}">
                <a16:creationId xmlns:a16="http://schemas.microsoft.com/office/drawing/2014/main" id="{2964A77D-5C54-8942-9CBF-7BD8E541E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86400"/>
            <a:ext cx="1455738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8-Classifier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1F44576-148D-EF43-ACF0-8DDED3F7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2C01873-C32C-6343-9A18-8EB62B0F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9E22E98-D5DA-334F-8436-A67E2697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1EA76B0-B73C-2D4B-8744-81A324130F73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752DD16E-6CE4-1944-AAA1-29746E5FD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914400"/>
          </a:xfrm>
        </p:spPr>
        <p:txBody>
          <a:bodyPr/>
          <a:lstStyle/>
          <a:p>
            <a:r>
              <a:rPr lang="en-US" altLang="en-US" sz="4000"/>
              <a:t>8  Other Circuit-Level Examples</a:t>
            </a:r>
          </a:p>
        </p:txBody>
      </p:sp>
      <p:sp>
        <p:nvSpPr>
          <p:cNvPr id="205827" name="Text Box 3">
            <a:extLst>
              <a:ext uri="{FF2B5EF4-FFF2-40B4-BE49-F238E27FC236}">
                <a16:creationId xmlns:a16="http://schemas.microsoft.com/office/drawing/2014/main" id="{F154EB0B-1312-794B-BD75-6BC713F4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Complement our discussion of sorting and sorting nets with: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>
                <a:solidFill>
                  <a:srgbClr val="E40000"/>
                </a:solidFill>
                <a:latin typeface="Arial" panose="020B0604020202020204" pitchFamily="34" charset="0"/>
              </a:rPr>
              <a:t>Searching</a:t>
            </a: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</a:rPr>
              <a:t>parallel prefix computation</a:t>
            </a: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Fourier transform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>
                <a:solidFill>
                  <a:srgbClr val="E40000"/>
                </a:solidFill>
                <a:latin typeface="Arial" panose="020B0604020202020204" pitchFamily="34" charset="0"/>
              </a:rPr>
              <a:t>Dictionary machines</a:t>
            </a: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</a:rPr>
              <a:t>parallel prefix nets</a:t>
            </a: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FFT circuits</a:t>
            </a:r>
          </a:p>
        </p:txBody>
      </p:sp>
      <p:graphicFrame>
        <p:nvGraphicFramePr>
          <p:cNvPr id="205828" name="Group 4">
            <a:extLst>
              <a:ext uri="{FF2B5EF4-FFF2-40B4-BE49-F238E27FC236}">
                <a16:creationId xmlns:a16="http://schemas.microsoft.com/office/drawing/2014/main" id="{FF410D5D-4E25-AB48-AACD-624A4DB6A1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6701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167547140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68968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   Searching and Dictionary Operations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628159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   A Tree-Structured Dictionary Machine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266839"/>
                  </a:ext>
                </a:extLst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   Parallel Prefix Computation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47071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   Parallel Prefix Networks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910081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   The Discrete Fourier Transform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2512"/>
                  </a:ext>
                </a:extLst>
              </a:tr>
              <a:tr h="384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8.6   Parallel Architectures for FFT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8047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4F34585-CB22-0940-A560-65FBB395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11E9387-1742-0D40-8F2A-6A5C9297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82363D3-85F0-D242-AB1B-72713C8D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439623C-806C-AE4C-92DD-C4C8B57423A3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B0086F57-53B0-DE41-9DAE-CE6E28AA0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/>
          <a:p>
            <a:r>
              <a:rPr lang="en-US" altLang="en-US" sz="3200"/>
              <a:t>8.1  Searching and Dictionary Operations</a:t>
            </a:r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C75293D8-FB5D-BF48-AC88-DAEB15E69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873" name="Rectangle 25">
            <a:extLst>
              <a:ext uri="{FF2B5EF4-FFF2-40B4-BE49-F238E27FC236}">
                <a16:creationId xmlns:a16="http://schemas.microsoft.com/office/drawing/2014/main" id="{20AB4B5B-CF7B-DD49-A9D3-B42F1A217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6877" name="Group 29">
            <a:extLst>
              <a:ext uri="{FF2B5EF4-FFF2-40B4-BE49-F238E27FC236}">
                <a16:creationId xmlns:a16="http://schemas.microsoft.com/office/drawing/2014/main" id="{74100333-565B-E44A-A667-42FF59440E4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990600"/>
            <a:ext cx="6553200" cy="5105400"/>
            <a:chOff x="1536" y="624"/>
            <a:chExt cx="4128" cy="3238"/>
          </a:xfrm>
        </p:grpSpPr>
        <p:sp>
          <p:nvSpPr>
            <p:cNvPr id="206874" name="Text Box 26">
              <a:extLst>
                <a:ext uri="{FF2B5EF4-FFF2-40B4-BE49-F238E27FC236}">
                  <a16:creationId xmlns:a16="http://schemas.microsoft.com/office/drawing/2014/main" id="{DDE2D386-8F07-A34F-9A42-86B1353F5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624"/>
              <a:ext cx="1011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Example:</a:t>
              </a:r>
            </a:p>
            <a:p>
              <a:r>
                <a:rPr lang="en-US" altLang="en-US" i="1">
                  <a:latin typeface="Arial" panose="020B0604020202020204" pitchFamily="34" charset="0"/>
                </a:rPr>
                <a:t>n</a:t>
              </a:r>
              <a:r>
                <a:rPr lang="en-US" altLang="en-US">
                  <a:latin typeface="Arial" panose="020B0604020202020204" pitchFamily="34" charset="0"/>
                </a:rPr>
                <a:t> = 26, </a:t>
              </a:r>
              <a:r>
                <a:rPr lang="en-US" altLang="en-US" i="1">
                  <a:latin typeface="Arial" panose="020B0604020202020204" pitchFamily="34" charset="0"/>
                </a:rPr>
                <a:t>p</a:t>
              </a:r>
              <a:r>
                <a:rPr lang="en-US" altLang="en-US">
                  <a:latin typeface="Arial" panose="020B0604020202020204" pitchFamily="34" charset="0"/>
                </a:rPr>
                <a:t> = 2</a:t>
              </a:r>
            </a:p>
          </p:txBody>
        </p:sp>
        <p:grpSp>
          <p:nvGrpSpPr>
            <p:cNvPr id="206876" name="Group 28">
              <a:extLst>
                <a:ext uri="{FF2B5EF4-FFF2-40B4-BE49-F238E27FC236}">
                  <a16:creationId xmlns:a16="http://schemas.microsoft.com/office/drawing/2014/main" id="{82354B66-591B-3145-864C-B16ADF0EA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864"/>
              <a:ext cx="4128" cy="2998"/>
              <a:chOff x="1536" y="864"/>
              <a:chExt cx="4128" cy="2998"/>
            </a:xfrm>
          </p:grpSpPr>
          <p:graphicFrame>
            <p:nvGraphicFramePr>
              <p:cNvPr id="206872" name="Object 24">
                <a:extLst>
                  <a:ext uri="{FF2B5EF4-FFF2-40B4-BE49-F238E27FC236}">
                    <a16:creationId xmlns:a16="http://schemas.microsoft.com/office/drawing/2014/main" id="{0A687FE8-EB0B-524B-AB60-9C2496877C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28" y="864"/>
              <a:ext cx="3936" cy="2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892" r:id="rId3" imgW="3873500" imgH="2959100" progId="MSDraw.Drawing.8.2">
                      <p:embed/>
                    </p:oleObj>
                  </mc:Choice>
                  <mc:Fallback>
                    <p:oleObj r:id="rId3" imgW="3873500" imgH="2959100" progId="MSDraw.Drawing.8.2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8" y="864"/>
                            <a:ext cx="3936" cy="29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875" name="Rectangle 27">
                <a:extLst>
                  <a:ext uri="{FF2B5EF4-FFF2-40B4-BE49-F238E27FC236}">
                    <a16:creationId xmlns:a16="http://schemas.microsoft.com/office/drawing/2014/main" id="{26C93BD5-5F29-A545-811F-5D1A1C240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1200" cy="12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6891" name="Group 43">
            <a:extLst>
              <a:ext uri="{FF2B5EF4-FFF2-40B4-BE49-F238E27FC236}">
                <a16:creationId xmlns:a16="http://schemas.microsoft.com/office/drawing/2014/main" id="{1A626AB7-683D-FA40-B882-69B26BC8B7D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895600"/>
            <a:ext cx="1447800" cy="1765300"/>
            <a:chOff x="3024" y="1824"/>
            <a:chExt cx="912" cy="1112"/>
          </a:xfrm>
        </p:grpSpPr>
        <p:sp>
          <p:nvSpPr>
            <p:cNvPr id="206878" name="Rectangle 30">
              <a:extLst>
                <a:ext uri="{FF2B5EF4-FFF2-40B4-BE49-F238E27FC236}">
                  <a16:creationId xmlns:a16="http://schemas.microsoft.com/office/drawing/2014/main" id="{20CEDD63-313D-9040-99D4-5E9ECDF6F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824"/>
              <a:ext cx="912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79" name="Rectangle 31">
              <a:extLst>
                <a:ext uri="{FF2B5EF4-FFF2-40B4-BE49-F238E27FC236}">
                  <a16:creationId xmlns:a16="http://schemas.microsoft.com/office/drawing/2014/main" id="{E48345AA-B49B-6342-B65D-4A070A14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821"/>
              <a:ext cx="912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81" name="Text Box 33">
            <a:extLst>
              <a:ext uri="{FF2B5EF4-FFF2-40B4-BE49-F238E27FC236}">
                <a16:creationId xmlns:a16="http://schemas.microsoft.com/office/drawing/2014/main" id="{0B9A7B99-11CE-C643-AD07-8A4844DD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411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A single search in a sorted list </a:t>
            </a:r>
          </a:p>
          <a:p>
            <a:r>
              <a:rPr lang="en-US" altLang="en-US">
                <a:latin typeface="Arial" panose="020B0604020202020204" pitchFamily="34" charset="0"/>
              </a:rPr>
              <a:t>can’t be significantly speeded up </a:t>
            </a:r>
          </a:p>
          <a:p>
            <a:r>
              <a:rPr lang="en-US" altLang="en-US">
                <a:latin typeface="Arial" panose="020B0604020202020204" pitchFamily="34" charset="0"/>
              </a:rPr>
              <a:t>through parallel processing, </a:t>
            </a:r>
          </a:p>
          <a:p>
            <a:r>
              <a:rPr lang="en-US" altLang="en-US">
                <a:latin typeface="Arial" panose="020B0604020202020204" pitchFamily="34" charset="0"/>
              </a:rPr>
              <a:t>but all hope is not lost:</a:t>
            </a:r>
          </a:p>
          <a:p>
            <a:endParaRPr lang="en-US" altLang="en-US" sz="12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Dynamic data (sorting overhead)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	</a:t>
            </a:r>
          </a:p>
          <a:p>
            <a:r>
              <a:rPr lang="en-US" altLang="en-US">
                <a:latin typeface="Arial" panose="020B0604020202020204" pitchFamily="34" charset="0"/>
              </a:rPr>
              <a:t>Batch searching (multiple lookups) </a:t>
            </a:r>
          </a:p>
        </p:txBody>
      </p:sp>
      <p:grpSp>
        <p:nvGrpSpPr>
          <p:cNvPr id="206888" name="Group 40">
            <a:extLst>
              <a:ext uri="{FF2B5EF4-FFF2-40B4-BE49-F238E27FC236}">
                <a16:creationId xmlns:a16="http://schemas.microsoft.com/office/drawing/2014/main" id="{09D32D84-0DAC-7643-9184-CBFF676701C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447800" cy="730250"/>
            <a:chOff x="3024" y="1152"/>
            <a:chExt cx="912" cy="460"/>
          </a:xfrm>
        </p:grpSpPr>
        <p:sp>
          <p:nvSpPr>
            <p:cNvPr id="206882" name="Rectangle 34">
              <a:extLst>
                <a:ext uri="{FF2B5EF4-FFF2-40B4-BE49-F238E27FC236}">
                  <a16:creationId xmlns:a16="http://schemas.microsoft.com/office/drawing/2014/main" id="{587E7A1A-8B8E-574E-A122-4E0A27BF0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152"/>
              <a:ext cx="912" cy="121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83" name="Rectangle 35">
              <a:extLst>
                <a:ext uri="{FF2B5EF4-FFF2-40B4-BE49-F238E27FC236}">
                  <a16:creationId xmlns:a16="http://schemas.microsoft.com/office/drawing/2014/main" id="{2435D4CE-A25F-DF48-98BB-577638CAE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491"/>
              <a:ext cx="912" cy="121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890" name="Group 42">
            <a:extLst>
              <a:ext uri="{FF2B5EF4-FFF2-40B4-BE49-F238E27FC236}">
                <a16:creationId xmlns:a16="http://schemas.microsoft.com/office/drawing/2014/main" id="{17099427-9DA4-1E48-8205-DCDFF2CCFF7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59050"/>
            <a:ext cx="1447800" cy="366713"/>
            <a:chOff x="3024" y="1612"/>
            <a:chExt cx="912" cy="231"/>
          </a:xfrm>
        </p:grpSpPr>
        <p:sp>
          <p:nvSpPr>
            <p:cNvPr id="206886" name="Rectangle 38">
              <a:extLst>
                <a:ext uri="{FF2B5EF4-FFF2-40B4-BE49-F238E27FC236}">
                  <a16:creationId xmlns:a16="http://schemas.microsoft.com/office/drawing/2014/main" id="{C3672046-097D-2341-AE5C-81835E7F4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612"/>
              <a:ext cx="912" cy="11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87" name="Rectangle 39">
              <a:extLst>
                <a:ext uri="{FF2B5EF4-FFF2-40B4-BE49-F238E27FC236}">
                  <a16:creationId xmlns:a16="http://schemas.microsoft.com/office/drawing/2014/main" id="{CE09C422-4A46-1240-A590-8C2B2E305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728"/>
              <a:ext cx="912" cy="11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55" name="Text Box 7">
            <a:extLst>
              <a:ext uri="{FF2B5EF4-FFF2-40B4-BE49-F238E27FC236}">
                <a16:creationId xmlns:a16="http://schemas.microsoft.com/office/drawing/2014/main" id="{E467F567-ED58-0847-B453-5F6DE8DA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370998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Parallel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-ary search on PRAM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log</a:t>
            </a:r>
            <a:r>
              <a:rPr lang="en-US" altLang="en-US" i="1" baseline="-25000">
                <a:latin typeface="Arial" panose="020B0604020202020204" pitchFamily="34" charset="0"/>
              </a:rPr>
              <a:t>p</a:t>
            </a:r>
            <a:r>
              <a:rPr lang="en-US" altLang="en-US" baseline="-25000">
                <a:latin typeface="Arial" panose="020B0604020202020204" pitchFamily="34" charset="0"/>
              </a:rPr>
              <a:t>+1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+ 1) </a:t>
            </a:r>
          </a:p>
          <a:p>
            <a:r>
              <a:rPr lang="en-US" altLang="en-US">
                <a:latin typeface="Arial" panose="020B0604020202020204" pitchFamily="34" charset="0"/>
              </a:rPr>
              <a:t>        =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+ 1) / log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 + 1)</a:t>
            </a:r>
          </a:p>
          <a:p>
            <a:r>
              <a:rPr lang="en-US" altLang="en-US">
                <a:latin typeface="Arial" panose="020B0604020202020204" pitchFamily="34" charset="0"/>
              </a:rPr>
              <a:t>        =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(log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/ log </a:t>
            </a:r>
            <a:r>
              <a:rPr lang="en-US" altLang="en-US" i="1">
                <a:latin typeface="Arial" panose="020B0604020202020204" pitchFamily="34" charset="0"/>
              </a:rPr>
              <a:t>p</a:t>
            </a:r>
            <a:r>
              <a:rPr lang="en-US" altLang="en-US">
                <a:latin typeface="Arial" panose="020B0604020202020204" pitchFamily="34" charset="0"/>
              </a:rPr>
              <a:t>) steps </a:t>
            </a:r>
          </a:p>
          <a:p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Speedup </a:t>
            </a:r>
            <a:r>
              <a:rPr lang="en-US" altLang="en-US">
                <a:latin typeface="Arial" panose="020B0604020202020204" pitchFamily="34" charset="0"/>
                <a:sym typeface="Symbol" pitchFamily="2" charset="2"/>
              </a:rPr>
              <a:t></a:t>
            </a:r>
            <a:r>
              <a:rPr lang="en-US" altLang="en-US">
                <a:latin typeface="Arial" panose="020B0604020202020204" pitchFamily="34" charset="0"/>
              </a:rPr>
              <a:t> log </a:t>
            </a:r>
            <a:r>
              <a:rPr lang="en-US" altLang="en-US" i="1">
                <a:latin typeface="Arial" panose="020B0604020202020204" pitchFamily="34" charset="0"/>
              </a:rPr>
              <a:t>p </a:t>
            </a:r>
          </a:p>
          <a:p>
            <a:endParaRPr lang="en-US" altLang="en-US" sz="800" i="1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Optimal: no comparison-based </a:t>
            </a:r>
          </a:p>
          <a:p>
            <a:r>
              <a:rPr lang="en-US" altLang="en-US">
                <a:latin typeface="Arial" panose="020B0604020202020204" pitchFamily="34" charset="0"/>
              </a:rPr>
              <a:t>search algorithm can be faster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8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F4C6FF4-666A-5A4C-BC7D-017B52E2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227298-EFA2-8843-BB05-54DBD6B2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64E28D-322F-4A48-8BC9-D7D05404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4509C9E-5F45-9E4E-A04B-AE8249ECACF4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61E87C5B-4BC1-4946-A00E-0FB028FE4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en-US" altLang="en-US" sz="3200"/>
              <a:t>Dictionary Operations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0A52FDD-F69A-1947-8E65-DAC9C7708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67" name="Rectangle 7">
            <a:extLst>
              <a:ext uri="{FF2B5EF4-FFF2-40B4-BE49-F238E27FC236}">
                <a16:creationId xmlns:a16="http://schemas.microsoft.com/office/drawing/2014/main" id="{581759E4-4F3B-7B42-9F36-A2CBCDA8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70" name="Rectangle 10">
            <a:extLst>
              <a:ext uri="{FF2B5EF4-FFF2-40B4-BE49-F238E27FC236}">
                <a16:creationId xmlns:a16="http://schemas.microsoft.com/office/drawing/2014/main" id="{01351A60-A08D-F043-A708-23FC689E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77" name="Text Box 17">
            <a:extLst>
              <a:ext uri="{FF2B5EF4-FFF2-40B4-BE49-F238E27FC236}">
                <a16:creationId xmlns:a16="http://schemas.microsoft.com/office/drawing/2014/main" id="{3DA26C19-134C-324A-9C8F-49B6D84D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14097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Basic dictionary operations: record keys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 baseline="-25000">
                <a:latin typeface="Arial" panose="020B0604020202020204" pitchFamily="34" charset="0"/>
              </a:rPr>
              <a:t>0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, . . . ,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 i="1" baseline="-25000">
                <a:latin typeface="Arial" panose="020B0604020202020204" pitchFamily="34" charset="0"/>
              </a:rPr>
              <a:t>n</a:t>
            </a:r>
            <a:r>
              <a:rPr lang="en-US" altLang="en-US" baseline="-25000">
                <a:latin typeface="Arial" panose="020B0604020202020204" pitchFamily="34" charset="0"/>
              </a:rPr>
              <a:t>–1</a:t>
            </a:r>
            <a:r>
              <a:rPr lang="en-US" altLang="en-US"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search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)	Find record with key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; return its associated data</a:t>
            </a:r>
          </a:p>
          <a:p>
            <a:r>
              <a:rPr lang="en-US" altLang="en-US" i="1">
                <a:latin typeface="Arial" panose="020B0604020202020204" pitchFamily="34" charset="0"/>
              </a:rPr>
              <a:t>insert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z</a:t>
            </a:r>
            <a:r>
              <a:rPr lang="en-US" altLang="en-US">
                <a:latin typeface="Arial" panose="020B0604020202020204" pitchFamily="34" charset="0"/>
              </a:rPr>
              <a:t>)	Augment list with a record: key =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, data = </a:t>
            </a:r>
            <a:r>
              <a:rPr lang="en-US" altLang="en-US" i="1">
                <a:latin typeface="Arial" panose="020B0604020202020204" pitchFamily="34" charset="0"/>
              </a:rPr>
              <a:t>z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delete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) 	Remove record with key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; return its associated data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1378" name="Text Box 18">
            <a:extLst>
              <a:ext uri="{FF2B5EF4-FFF2-40B4-BE49-F238E27FC236}">
                <a16:creationId xmlns:a16="http://schemas.microsoft.com/office/drawing/2014/main" id="{BCD25958-9DDF-7D4A-8948-7B9D22824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229600" cy="32385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Some or all of the following operations might also be of interest:</a:t>
            </a:r>
          </a:p>
          <a:p>
            <a:pPr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findmin</a:t>
            </a:r>
            <a:r>
              <a:rPr lang="en-US" altLang="en-US">
                <a:latin typeface="Arial" panose="020B0604020202020204" pitchFamily="34" charset="0"/>
              </a:rPr>
              <a:t>		Find record with smallest key; return data</a:t>
            </a:r>
          </a:p>
          <a:p>
            <a:r>
              <a:rPr lang="en-US" altLang="en-US" i="1">
                <a:latin typeface="Arial" panose="020B0604020202020204" pitchFamily="34" charset="0"/>
              </a:rPr>
              <a:t>findmax</a:t>
            </a:r>
            <a:r>
              <a:rPr lang="en-US" altLang="en-US">
                <a:latin typeface="Arial" panose="020B0604020202020204" pitchFamily="34" charset="0"/>
              </a:rPr>
              <a:t>		Find record with largest key; return data</a:t>
            </a:r>
          </a:p>
          <a:p>
            <a:r>
              <a:rPr lang="en-US" altLang="en-US" i="1">
                <a:latin typeface="Arial" panose="020B0604020202020204" pitchFamily="34" charset="0"/>
              </a:rPr>
              <a:t>findmed	</a:t>
            </a:r>
            <a:r>
              <a:rPr lang="en-US" altLang="en-US">
                <a:latin typeface="Arial" panose="020B0604020202020204" pitchFamily="34" charset="0"/>
              </a:rPr>
              <a:t>	Find record with median key; return data</a:t>
            </a:r>
          </a:p>
          <a:p>
            <a:r>
              <a:rPr lang="en-US" altLang="en-US" i="1">
                <a:latin typeface="Arial" panose="020B0604020202020204" pitchFamily="34" charset="0"/>
              </a:rPr>
              <a:t>findbest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)	Find record with key “nearest” to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findnext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)	Find record whose key is right after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 in sorted order</a:t>
            </a:r>
          </a:p>
          <a:p>
            <a:r>
              <a:rPr lang="en-US" altLang="en-US" i="1">
                <a:latin typeface="Arial" panose="020B0604020202020204" pitchFamily="34" charset="0"/>
              </a:rPr>
              <a:t>findprev</a:t>
            </a: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)	Find record whose key is right before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 in sorted order</a:t>
            </a:r>
          </a:p>
          <a:p>
            <a:r>
              <a:rPr lang="en-US" altLang="en-US" i="1">
                <a:latin typeface="Arial" panose="020B0604020202020204" pitchFamily="34" charset="0"/>
              </a:rPr>
              <a:t>extractmin</a:t>
            </a:r>
            <a:r>
              <a:rPr lang="en-US" altLang="en-US">
                <a:latin typeface="Arial" panose="020B0604020202020204" pitchFamily="34" charset="0"/>
              </a:rPr>
              <a:t> 	Remove record(s) with min key; return data</a:t>
            </a:r>
          </a:p>
          <a:p>
            <a:r>
              <a:rPr lang="en-US" altLang="en-US" i="1">
                <a:latin typeface="Arial" panose="020B0604020202020204" pitchFamily="34" charset="0"/>
              </a:rPr>
              <a:t>extractmax</a:t>
            </a:r>
            <a:r>
              <a:rPr lang="en-US" altLang="en-US">
                <a:latin typeface="Arial" panose="020B0604020202020204" pitchFamily="34" charset="0"/>
              </a:rPr>
              <a:t>	Remove record(s) with max key; return data</a:t>
            </a:r>
          </a:p>
          <a:p>
            <a:r>
              <a:rPr lang="en-US" altLang="en-US" i="1">
                <a:latin typeface="Arial" panose="020B0604020202020204" pitchFamily="34" charset="0"/>
              </a:rPr>
              <a:t>extractmed</a:t>
            </a:r>
            <a:r>
              <a:rPr lang="en-US" altLang="en-US">
                <a:latin typeface="Arial" panose="020B0604020202020204" pitchFamily="34" charset="0"/>
              </a:rPr>
              <a:t>	Remove record(s) with median key value; return data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1379" name="Text Box 19">
            <a:extLst>
              <a:ext uri="{FF2B5EF4-FFF2-40B4-BE49-F238E27FC236}">
                <a16:creationId xmlns:a16="http://schemas.microsoft.com/office/drawing/2014/main" id="{0684DBD2-BAC0-A745-9DFA-705DC590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822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Priority queue operations: </a:t>
            </a:r>
            <a:r>
              <a:rPr lang="en-US" altLang="en-US" i="1">
                <a:latin typeface="Arial" panose="020B0604020202020204" pitchFamily="34" charset="0"/>
              </a:rPr>
              <a:t>findmin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extractmin</a:t>
            </a:r>
            <a:r>
              <a:rPr lang="en-US" altLang="en-US">
                <a:latin typeface="Arial" panose="020B0604020202020204" pitchFamily="34" charset="0"/>
              </a:rPr>
              <a:t> (or </a:t>
            </a:r>
            <a:r>
              <a:rPr lang="en-US" altLang="en-US" i="1">
                <a:latin typeface="Arial" panose="020B0604020202020204" pitchFamily="34" charset="0"/>
              </a:rPr>
              <a:t>findmax</a:t>
            </a:r>
            <a:r>
              <a:rPr lang="en-US" altLang="en-US">
                <a:latin typeface="Arial" panose="020B0604020202020204" pitchFamily="34" charset="0"/>
              </a:rPr>
              <a:t>, </a:t>
            </a:r>
            <a:r>
              <a:rPr lang="en-US" altLang="en-US" i="1">
                <a:latin typeface="Arial" panose="020B0604020202020204" pitchFamily="34" charset="0"/>
              </a:rPr>
              <a:t>extractmax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8" grpId="0" animBg="1"/>
      <p:bldP spid="27137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489AAE0-32A7-9D4F-8EB3-43975B2B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0AE603D-618A-C348-80F3-8D3BFBB2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F7A50F6-D7A7-864A-B051-B4778501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A5A812D-5A0C-9D48-A075-550D21F98F9E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ABD93B16-5B57-AF40-A5D3-1DB073AAB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 sz="3200"/>
              <a:t>8.2  A Tree-Structured Dictionary Machine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EDCCA887-E037-2C4D-894B-9BD3DCAF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896" name="Text Box 24">
            <a:extLst>
              <a:ext uri="{FF2B5EF4-FFF2-40B4-BE49-F238E27FC236}">
                <a16:creationId xmlns:a16="http://schemas.microsoft.com/office/drawing/2014/main" id="{40A610BC-C156-F449-9C91-B84E27EF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5943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Fig. 8.1	    </a:t>
            </a:r>
            <a:r>
              <a:rPr lang="en-US" altLang="en-US">
                <a:latin typeface="Arial" panose="020B0604020202020204" pitchFamily="34" charset="0"/>
              </a:rPr>
              <a:t>A tree-structured dictionary machine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7898" name="Rectangle 26">
            <a:extLst>
              <a:ext uri="{FF2B5EF4-FFF2-40B4-BE49-F238E27FC236}">
                <a16:creationId xmlns:a16="http://schemas.microsoft.com/office/drawing/2014/main" id="{9A8E459C-659A-0444-8AF1-445B5917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7897" name="Object 25">
            <a:extLst>
              <a:ext uri="{FF2B5EF4-FFF2-40B4-BE49-F238E27FC236}">
                <a16:creationId xmlns:a16="http://schemas.microsoft.com/office/drawing/2014/main" id="{1EBF1B2D-5ADB-4944-88D5-98296F398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14400"/>
          <a:ext cx="6705600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7" r:id="rId3" imgW="4622800" imgH="2971800" progId="MSDraw.Drawing.8.2">
                  <p:embed/>
                </p:oleObj>
              </mc:Choice>
              <mc:Fallback>
                <p:oleObj r:id="rId3" imgW="4622800" imgH="2971800" progId="MSDraw.Drawing.8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6705600" cy="464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9" name="Text Box 27">
            <a:extLst>
              <a:ext uri="{FF2B5EF4-FFF2-40B4-BE49-F238E27FC236}">
                <a16:creationId xmlns:a16="http://schemas.microsoft.com/office/drawing/2014/main" id="{914A8136-653C-1D4D-8DF6-BF0AE25D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90600"/>
            <a:ext cx="2286000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latin typeface="Arial" panose="020B0604020202020204" pitchFamily="34" charset="0"/>
              </a:rPr>
              <a:t>Combining in the triangular nodes</a:t>
            </a:r>
          </a:p>
          <a:p>
            <a:endParaRPr lang="en-US" altLang="en-US" sz="1000" b="1">
              <a:latin typeface="Arial" panose="020B0604020202020204" pitchFamily="34" charset="0"/>
            </a:endParaRPr>
          </a:p>
          <a:p>
            <a:r>
              <a:rPr lang="en-US" altLang="en-US" sz="1800" i="1">
                <a:latin typeface="Arial" panose="020B0604020202020204" pitchFamily="34" charset="0"/>
              </a:rPr>
              <a:t>search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 i="1"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): Pass OR of match signals &amp; data from “yes” side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 sz="1800" i="1">
                <a:latin typeface="Arial" panose="020B0604020202020204" pitchFamily="34" charset="0"/>
              </a:rPr>
              <a:t>findmin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/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findmax</a:t>
            </a:r>
            <a:r>
              <a:rPr lang="en-US" altLang="en-US" sz="1800">
                <a:latin typeface="Arial" panose="020B0604020202020204" pitchFamily="34" charset="0"/>
              </a:rPr>
              <a:t>: Pass smaller</a:t>
            </a:r>
            <a:r>
              <a:rPr lang="en-US" altLang="en-US" sz="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/</a:t>
            </a:r>
            <a:r>
              <a:rPr lang="en-US" altLang="en-US" sz="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larger of two keys &amp; data</a:t>
            </a:r>
          </a:p>
          <a:p>
            <a:r>
              <a:rPr lang="en-US" altLang="en-US" sz="100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1800" i="1">
                <a:latin typeface="Arial" panose="020B0604020202020204" pitchFamily="34" charset="0"/>
              </a:rPr>
              <a:t>findmed</a:t>
            </a:r>
            <a:r>
              <a:rPr lang="en-US" altLang="en-US" sz="1800">
                <a:latin typeface="Arial" panose="020B0604020202020204" pitchFamily="34" charset="0"/>
              </a:rPr>
              <a:t>: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Not supported here</a:t>
            </a:r>
          </a:p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 sz="1800" i="1">
                <a:latin typeface="Arial" panose="020B0604020202020204" pitchFamily="34" charset="0"/>
              </a:rPr>
              <a:t>findbest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 i="1"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): Pass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the larger of two match-degree indicators along with associated record</a:t>
            </a:r>
          </a:p>
        </p:txBody>
      </p:sp>
      <p:grpSp>
        <p:nvGrpSpPr>
          <p:cNvPr id="207906" name="Group 34">
            <a:extLst>
              <a:ext uri="{FF2B5EF4-FFF2-40B4-BE49-F238E27FC236}">
                <a16:creationId xmlns:a16="http://schemas.microsoft.com/office/drawing/2014/main" id="{17C4385E-9F5E-894E-8846-C985D7EB6A76}"/>
              </a:ext>
            </a:extLst>
          </p:cNvPr>
          <p:cNvGrpSpPr>
            <a:grpSpLocks/>
          </p:cNvGrpSpPr>
          <p:nvPr/>
        </p:nvGrpSpPr>
        <p:grpSpPr bwMode="auto">
          <a:xfrm>
            <a:off x="0" y="990600"/>
            <a:ext cx="6337300" cy="1006475"/>
            <a:chOff x="0" y="624"/>
            <a:chExt cx="3992" cy="634"/>
          </a:xfrm>
        </p:grpSpPr>
        <p:grpSp>
          <p:nvGrpSpPr>
            <p:cNvPr id="207904" name="Group 32">
              <a:extLst>
                <a:ext uri="{FF2B5EF4-FFF2-40B4-BE49-F238E27FC236}">
                  <a16:creationId xmlns:a16="http://schemas.microsoft.com/office/drawing/2014/main" id="{D6142E27-3833-484B-9409-BF3C77FE7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24"/>
              <a:ext cx="1824" cy="634"/>
              <a:chOff x="0" y="624"/>
              <a:chExt cx="1824" cy="634"/>
            </a:xfrm>
          </p:grpSpPr>
          <p:sp>
            <p:nvSpPr>
              <p:cNvPr id="207900" name="Line 28">
                <a:extLst>
                  <a:ext uri="{FF2B5EF4-FFF2-40B4-BE49-F238E27FC236}">
                    <a16:creationId xmlns:a16="http://schemas.microsoft.com/office/drawing/2014/main" id="{E5061F71-C98E-1943-A521-960B17C0B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768"/>
                <a:ext cx="1152" cy="0"/>
              </a:xfrm>
              <a:prstGeom prst="line">
                <a:avLst/>
              </a:prstGeom>
              <a:noFill/>
              <a:ln w="381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1" name="Line 29">
                <a:extLst>
                  <a:ext uri="{FF2B5EF4-FFF2-40B4-BE49-F238E27FC236}">
                    <a16:creationId xmlns:a16="http://schemas.microsoft.com/office/drawing/2014/main" id="{BDAAC55F-6B1B-7E40-B906-D333F11CC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" y="115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2" name="Text Box 30">
                <a:extLst>
                  <a:ext uri="{FF2B5EF4-FFF2-40B4-BE49-F238E27FC236}">
                    <a16:creationId xmlns:a16="http://schemas.microsoft.com/office/drawing/2014/main" id="{2A7B467A-DF1F-6A4F-A807-86E2F634D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008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b="1">
                    <a:latin typeface="Arial Narrow" panose="020B0604020202020204" pitchFamily="34" charset="0"/>
                  </a:rPr>
                  <a:t>Search 1</a:t>
                </a:r>
              </a:p>
            </p:txBody>
          </p:sp>
          <p:sp>
            <p:nvSpPr>
              <p:cNvPr id="207903" name="Text Box 31">
                <a:extLst>
                  <a:ext uri="{FF2B5EF4-FFF2-40B4-BE49-F238E27FC236}">
                    <a16:creationId xmlns:a16="http://schemas.microsoft.com/office/drawing/2014/main" id="{662830CE-57E2-124F-9B95-1B367412F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24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b="1">
                    <a:latin typeface="Arial Narrow" panose="020B0604020202020204" pitchFamily="34" charset="0"/>
                  </a:rPr>
                  <a:t>Search 2</a:t>
                </a:r>
              </a:p>
            </p:txBody>
          </p:sp>
        </p:grpSp>
        <p:sp>
          <p:nvSpPr>
            <p:cNvPr id="207905" name="Text Box 33">
              <a:extLst>
                <a:ext uri="{FF2B5EF4-FFF2-40B4-BE49-F238E27FC236}">
                  <a16:creationId xmlns:a16="http://schemas.microsoft.com/office/drawing/2014/main" id="{4DDE8E00-1244-CE40-A13F-A8558D115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624"/>
              <a:ext cx="7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>
                  <a:latin typeface="Arial" panose="020B0604020202020204" pitchFamily="34" charset="0"/>
                </a:rPr>
                <a:t>Pipelined</a:t>
              </a:r>
            </a:p>
            <a:p>
              <a:pPr algn="r"/>
              <a:r>
                <a:rPr lang="en-US" altLang="en-US">
                  <a:latin typeface="Arial" panose="020B0604020202020204" pitchFamily="34" charset="0"/>
                </a:rPr>
                <a:t>search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435995B-1C46-5D41-8E9F-0D98588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Fall  2008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E62DC12-A4A8-374B-A00F-1BFCE9A7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Parallel Processing, Extreme Models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1D37C-0476-F941-A481-955B8EE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921A967-B2AB-354A-9A82-D66FC0661AFE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082D7BC9-F53D-1143-9D81-F9912A9B7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r>
              <a:rPr lang="en-US" altLang="en-US" sz="2800"/>
              <a:t>Insertion and Deletion in the Tree Machine</a:t>
            </a: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477EAC4F-F43C-5642-A44A-2D9F1E999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629F0A87-79CB-9C4B-9A54-C6E2F506F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70" name="Text Box 6">
            <a:extLst>
              <a:ext uri="{FF2B5EF4-FFF2-40B4-BE49-F238E27FC236}">
                <a16:creationId xmlns:a16="http://schemas.microsoft.com/office/drawing/2014/main" id="{9A6D1AD1-0E23-7D4F-B771-755F3275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382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Figure 8.2    Tree machine storing 5 records and containing 3 free slots.</a:t>
            </a:r>
          </a:p>
        </p:txBody>
      </p:sp>
      <p:sp>
        <p:nvSpPr>
          <p:cNvPr id="318472" name="Rectangle 8">
            <a:extLst>
              <a:ext uri="{FF2B5EF4-FFF2-40B4-BE49-F238E27FC236}">
                <a16:creationId xmlns:a16="http://schemas.microsoft.com/office/drawing/2014/main" id="{1825AE3D-E62D-7C4D-BDE1-FF9F9972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8471" name="Object 7">
            <a:extLst>
              <a:ext uri="{FF2B5EF4-FFF2-40B4-BE49-F238E27FC236}">
                <a16:creationId xmlns:a16="http://schemas.microsoft.com/office/drawing/2014/main" id="{D35BA327-05C8-4148-BD7E-D745338850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762000"/>
          <a:ext cx="79248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8" r:id="rId3" imgW="4546600" imgH="2959100" progId="MSDraw.Drawing.8.2">
                  <p:embed/>
                </p:oleObj>
              </mc:Choice>
              <mc:Fallback>
                <p:oleObj r:id="rId3" imgW="4546600" imgH="29591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7924800" cy="500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3" name="Text Box 9">
            <a:extLst>
              <a:ext uri="{FF2B5EF4-FFF2-40B4-BE49-F238E27FC236}">
                <a16:creationId xmlns:a16="http://schemas.microsoft.com/office/drawing/2014/main" id="{AD7A0366-4C91-9747-842C-9A1976F11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2057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 Narrow" panose="020B0604020202020204" pitchFamily="34" charset="0"/>
              </a:rPr>
              <a:t>Counters keep track of the vacancies </a:t>
            </a:r>
          </a:p>
          <a:p>
            <a:r>
              <a:rPr lang="en-US" altLang="en-US" sz="1800">
                <a:latin typeface="Arial Narrow" panose="020B0604020202020204" pitchFamily="34" charset="0"/>
              </a:rPr>
              <a:t>in each subtree</a:t>
            </a:r>
          </a:p>
        </p:txBody>
      </p:sp>
      <p:sp>
        <p:nvSpPr>
          <p:cNvPr id="318474" name="Text Box 10">
            <a:extLst>
              <a:ext uri="{FF2B5EF4-FFF2-40B4-BE49-F238E27FC236}">
                <a16:creationId xmlns:a16="http://schemas.microsoft.com/office/drawing/2014/main" id="{381A06F6-1D87-9649-9D00-9792F07CA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1430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800">
                <a:latin typeface="Arial Narrow" panose="020B0604020202020204" pitchFamily="34" charset="0"/>
              </a:rPr>
              <a:t>Deletion needs second pass to update the vacancy counters</a:t>
            </a:r>
          </a:p>
        </p:txBody>
      </p:sp>
      <p:sp>
        <p:nvSpPr>
          <p:cNvPr id="318475" name="Text Box 11">
            <a:extLst>
              <a:ext uri="{FF2B5EF4-FFF2-40B4-BE49-F238E27FC236}">
                <a16:creationId xmlns:a16="http://schemas.microsoft.com/office/drawing/2014/main" id="{022754AA-D505-1743-A8CA-1B929C41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2209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Arial Narrow" panose="020B0604020202020204" pitchFamily="34" charset="0"/>
              </a:rPr>
              <a:t>Redundant </a:t>
            </a:r>
          </a:p>
          <a:p>
            <a:r>
              <a:rPr lang="en-US" altLang="en-US" sz="1800">
                <a:latin typeface="Arial Narrow" panose="020B0604020202020204" pitchFamily="34" charset="0"/>
              </a:rPr>
              <a:t>insertion (update?) </a:t>
            </a:r>
          </a:p>
          <a:p>
            <a:r>
              <a:rPr lang="en-US" altLang="en-US" sz="1800">
                <a:latin typeface="Arial Narrow" panose="020B0604020202020204" pitchFamily="34" charset="0"/>
              </a:rPr>
              <a:t>and deletion (no-op?)</a:t>
            </a:r>
          </a:p>
        </p:txBody>
      </p:sp>
      <p:sp>
        <p:nvSpPr>
          <p:cNvPr id="318476" name="Text Box 12">
            <a:extLst>
              <a:ext uri="{FF2B5EF4-FFF2-40B4-BE49-F238E27FC236}">
                <a16:creationId xmlns:a16="http://schemas.microsoft.com/office/drawing/2014/main" id="{7E80689F-3844-EC44-BC0C-6A6CF320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267200"/>
            <a:ext cx="2209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800">
                <a:latin typeface="Arial Narrow" panose="020B0604020202020204" pitchFamily="34" charset="0"/>
              </a:rPr>
              <a:t>Implementation:</a:t>
            </a:r>
          </a:p>
          <a:p>
            <a:pPr algn="r"/>
            <a:r>
              <a:rPr lang="en-US" altLang="en-US" sz="1800">
                <a:latin typeface="Arial Narrow" panose="020B0604020202020204" pitchFamily="34" charset="0"/>
              </a:rPr>
              <a:t>Merge the circle and </a:t>
            </a:r>
          </a:p>
          <a:p>
            <a:pPr algn="r"/>
            <a:r>
              <a:rPr lang="en-US" altLang="en-US" sz="1800">
                <a:latin typeface="Arial Narrow" panose="020B0604020202020204" pitchFamily="34" charset="0"/>
              </a:rPr>
              <a:t>triangle trees by folding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3" grpId="0"/>
      <p:bldP spid="318474" grpId="0"/>
      <p:bldP spid="318475" grpId="0"/>
      <p:bldP spid="31847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12664</TotalTime>
  <Words>10988</Words>
  <Application>Microsoft Macintosh PowerPoint</Application>
  <PresentationFormat>On-screen Show (4:3)</PresentationFormat>
  <Paragraphs>1643</Paragraphs>
  <Slides>116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4" baseType="lpstr">
      <vt:lpstr>Times New Roman</vt:lpstr>
      <vt:lpstr>Arial</vt:lpstr>
      <vt:lpstr>Symbol</vt:lpstr>
      <vt:lpstr>Courier New</vt:lpstr>
      <vt:lpstr>Arial Narrow</vt:lpstr>
      <vt:lpstr>Default Design</vt:lpstr>
      <vt:lpstr>MSDraw.Drawing.8.2</vt:lpstr>
      <vt:lpstr>Microsoft Draw 98 Drawing</vt:lpstr>
      <vt:lpstr>Part II Extreme Models</vt:lpstr>
      <vt:lpstr>PowerPoint Presentation</vt:lpstr>
      <vt:lpstr>II   Extreme Models</vt:lpstr>
      <vt:lpstr>5  PRAM and Basic Algorithms</vt:lpstr>
      <vt:lpstr>5.1  PRAM Submodels and Assumptions</vt:lpstr>
      <vt:lpstr>Types of PRAM</vt:lpstr>
      <vt:lpstr>Types of CRCW PRAM </vt:lpstr>
      <vt:lpstr>Power of CRCW PRAM Submodels </vt:lpstr>
      <vt:lpstr>Implications of the CRCW Hierarchy of Submodels</vt:lpstr>
      <vt:lpstr>Some Elementary PRAM Computations </vt:lpstr>
      <vt:lpstr>5.2  Data  Broadcasting</vt:lpstr>
      <vt:lpstr>All-to-All Broadcasting on EREW PRAM </vt:lpstr>
      <vt:lpstr>Class Participation: Broadcast-Based Sorting </vt:lpstr>
      <vt:lpstr>5.3  Semigroup or Fan-in Computation</vt:lpstr>
      <vt:lpstr>5.4  Parallel Prefix Computation</vt:lpstr>
      <vt:lpstr>A Divide-and-Conquer Parallel-Prefix Algorithm </vt:lpstr>
      <vt:lpstr>Another Divide-and-Conquer Algorithm </vt:lpstr>
      <vt:lpstr>5.5  Ranking the Elements of a Linked List</vt:lpstr>
      <vt:lpstr>List Ranking via Recursive Doubling</vt:lpstr>
      <vt:lpstr>PRAM List Ranking Algorithm</vt:lpstr>
      <vt:lpstr>5.6  Matrix Multiplication</vt:lpstr>
      <vt:lpstr>PRAM Matrix Multiplication with m 2 Processors</vt:lpstr>
      <vt:lpstr>PRAM Matrix Multiplication with m Processors</vt:lpstr>
      <vt:lpstr>PRAM Matrix Multiplication with Fewer Processors</vt:lpstr>
      <vt:lpstr>More Efficient Matrix Multiplication (for NUMA)</vt:lpstr>
      <vt:lpstr>Details of Block Matrix Multiplication</vt:lpstr>
      <vt:lpstr>6  More Shared-Memory Algorithms</vt:lpstr>
      <vt:lpstr>8.1  Searching and Dictionary Operations</vt:lpstr>
      <vt:lpstr>6.1  Sequential Ranked-Based Selection</vt:lpstr>
      <vt:lpstr>Linear-Time Sequential Selection Algorithm</vt:lpstr>
      <vt:lpstr>Algorithm Complexity and Examples</vt:lpstr>
      <vt:lpstr>PowerPoint Presentation</vt:lpstr>
      <vt:lpstr>Algorithm Complexity and Efficiency</vt:lpstr>
      <vt:lpstr>6.3  A Selection-Based Sorting Algorithm</vt:lpstr>
      <vt:lpstr>Algorithm Complexity and Efficiency</vt:lpstr>
      <vt:lpstr>Example of Parallel Sorting</vt:lpstr>
      <vt:lpstr>6.4  Alternative Sorting Algorithms</vt:lpstr>
      <vt:lpstr>Parallel Radixsort</vt:lpstr>
      <vt:lpstr>Data Movements in Parallel Radixsort</vt:lpstr>
      <vt:lpstr>6.5  Convex Hull of a 2D Point Set</vt:lpstr>
      <vt:lpstr>PRAM Convex Hull Algorithm</vt:lpstr>
      <vt:lpstr>Merging of Partial Convex Hulls</vt:lpstr>
      <vt:lpstr>6.6  Some Implementation Aspects</vt:lpstr>
      <vt:lpstr>Processor-to-Memory Network</vt:lpstr>
      <vt:lpstr>Bus-Based Interconnections</vt:lpstr>
      <vt:lpstr>Back-of-the-Envelope Bus Bandwidth Calculation</vt:lpstr>
      <vt:lpstr>Hierarchical Bus Interconnection</vt:lpstr>
      <vt:lpstr>Removing the Processor-to-Memory Bottleneck</vt:lpstr>
      <vt:lpstr>Why Data Caching Works</vt:lpstr>
      <vt:lpstr>Benefits of Caching Formulated as Amdahl’s Law</vt:lpstr>
      <vt:lpstr>PowerPoint Presentation</vt:lpstr>
      <vt:lpstr>Example: A Bus-Based Snoopy Protocol</vt:lpstr>
      <vt:lpstr>Implementing a Snoopy Protocol</vt:lpstr>
      <vt:lpstr>Distributed Shared Memory</vt:lpstr>
      <vt:lpstr>Example: A Directory-Based Protocol</vt:lpstr>
      <vt:lpstr>Implementing a Directory-Based Protocol</vt:lpstr>
      <vt:lpstr>Hiding the Memory Access Latency</vt:lpstr>
      <vt:lpstr>21.3  Vector-Parallel Cray Y-MP</vt:lpstr>
      <vt:lpstr>Cray Y-MP’s Interconnection Network </vt:lpstr>
      <vt:lpstr>Butterfly Processor-to-Memory Network</vt:lpstr>
      <vt:lpstr>Butterfly as Multistage Interconnection Network</vt:lpstr>
      <vt:lpstr>Beneš Network</vt:lpstr>
      <vt:lpstr>Routing Paths in a Beneš Network</vt:lpstr>
      <vt:lpstr>16.6  Multistage Interconnection Networks</vt:lpstr>
      <vt:lpstr>Self-Routing Permutation Networks</vt:lpstr>
      <vt:lpstr>Partial List of Important MINs</vt:lpstr>
      <vt:lpstr>Conflict-Free Memory Access</vt:lpstr>
      <vt:lpstr>Skewed Storage Format</vt:lpstr>
      <vt:lpstr>A Unified Theory of Conflict-Free Access</vt:lpstr>
      <vt:lpstr>Linear Skewing Schemes</vt:lpstr>
      <vt:lpstr>7  Sorting and Selection Networks</vt:lpstr>
      <vt:lpstr>7.1  What is a Sorting Network?</vt:lpstr>
      <vt:lpstr>Building Blocks for Sorting Networks</vt:lpstr>
      <vt:lpstr>Proving a Sorting Network Correct</vt:lpstr>
      <vt:lpstr>Elaboration on the Zero-One Principle</vt:lpstr>
      <vt:lpstr>7.2  Figures of Merit for Sorting Networks</vt:lpstr>
      <vt:lpstr>Cost as a Figure of Merit</vt:lpstr>
      <vt:lpstr>Delay as a Figure of Merit</vt:lpstr>
      <vt:lpstr>Cost-Delay Product as a Figure of Merit</vt:lpstr>
      <vt:lpstr>7.3  Design of Sorting Networks</vt:lpstr>
      <vt:lpstr>Insertion Sort and Selection Sort</vt:lpstr>
      <vt:lpstr>Theoretically Optimal Sorting Networks</vt:lpstr>
      <vt:lpstr>7.4  Batcher Sorting Networks</vt:lpstr>
      <vt:lpstr>Proof of Batcher’s Even-Odd Merge</vt:lpstr>
      <vt:lpstr>Batcher’s Even-Odd Merge Sorting</vt:lpstr>
      <vt:lpstr>Example Batcher’s Even-Odd 8-Sorter</vt:lpstr>
      <vt:lpstr>Bitonic-Sequence Sorter</vt:lpstr>
      <vt:lpstr>Batcher’s Bitonic Sorting Networks</vt:lpstr>
      <vt:lpstr>7.5  Other Classes of Sorting Networks</vt:lpstr>
      <vt:lpstr>Shearsort-Based Sorting Networks (1)</vt:lpstr>
      <vt:lpstr>Shearsort-Based Sorting Networks (2)</vt:lpstr>
      <vt:lpstr>7.6  Selection Networks</vt:lpstr>
      <vt:lpstr>Categories of Selection Networks</vt:lpstr>
      <vt:lpstr>Type-III Selection Networks</vt:lpstr>
      <vt:lpstr>8  Other Circuit-Level Examples</vt:lpstr>
      <vt:lpstr>8.1  Searching and Dictionary Operations</vt:lpstr>
      <vt:lpstr>Dictionary Operations</vt:lpstr>
      <vt:lpstr>8.2  A Tree-Structured Dictionary Machine</vt:lpstr>
      <vt:lpstr>Insertion and Deletion in the Tree Machine</vt:lpstr>
      <vt:lpstr>Systolic Data Structures</vt:lpstr>
      <vt:lpstr>8.3  Parallel Prefix Computation</vt:lpstr>
      <vt:lpstr>Improving the Performance with Pipelining</vt:lpstr>
      <vt:lpstr>8.4  Parallel Prefix Networks</vt:lpstr>
      <vt:lpstr>Example of Brent-Kung Parallel Prefix Network</vt:lpstr>
      <vt:lpstr>Another Divide-and-Conquer Design</vt:lpstr>
      <vt:lpstr>Example of Kogge-Stone Parallel Prefix Network</vt:lpstr>
      <vt:lpstr>Comparison and Hybrid Parallel Prefix Networks</vt:lpstr>
      <vt:lpstr>Linear-Cost, Optimal Ladner-Fischer Networks</vt:lpstr>
      <vt:lpstr>8.5  The Discrete Fourier Transform</vt:lpstr>
      <vt:lpstr>Application of DFT to Spectral Analysis</vt:lpstr>
      <vt:lpstr>Application of DFT to Smoothing or Filtering</vt:lpstr>
      <vt:lpstr>8.6  Parallel Architectures for FFT</vt:lpstr>
      <vt:lpstr>Variants of the Butterfly Architecture</vt:lpstr>
      <vt:lpstr>Computation Scheme for 16-Point FFT</vt:lpstr>
      <vt:lpstr>More Economical FFT Hardware</vt:lpstr>
      <vt:lpstr>Another Circuit Model: Artificial Neural Nets</vt:lpstr>
    </vt:vector>
  </TitlesOfParts>
  <Company>UCSB ECE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Processing, Part 2</dc:title>
  <dc:creator>Behrooz Parhami</dc:creator>
  <cp:lastModifiedBy>Joseph Picone</cp:lastModifiedBy>
  <cp:revision>335</cp:revision>
  <dcterms:created xsi:type="dcterms:W3CDTF">2003-03-02T07:14:00Z</dcterms:created>
  <dcterms:modified xsi:type="dcterms:W3CDTF">2021-11-10T13:21:23Z</dcterms:modified>
</cp:coreProperties>
</file>