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09"/>
  </p:notesMasterIdLst>
  <p:handoutMasterIdLst>
    <p:handoutMasterId r:id="rId110"/>
  </p:handoutMasterIdLst>
  <p:sldIdLst>
    <p:sldId id="256" r:id="rId2"/>
    <p:sldId id="388" r:id="rId3"/>
    <p:sldId id="491" r:id="rId4"/>
    <p:sldId id="387" r:id="rId5"/>
    <p:sldId id="257" r:id="rId6"/>
    <p:sldId id="482" r:id="rId7"/>
    <p:sldId id="306" r:id="rId8"/>
    <p:sldId id="467" r:id="rId9"/>
    <p:sldId id="433" r:id="rId10"/>
    <p:sldId id="484" r:id="rId11"/>
    <p:sldId id="487" r:id="rId12"/>
    <p:sldId id="481" r:id="rId13"/>
    <p:sldId id="438" r:id="rId14"/>
    <p:sldId id="392" r:id="rId15"/>
    <p:sldId id="483" r:id="rId16"/>
    <p:sldId id="488" r:id="rId17"/>
    <p:sldId id="489" r:id="rId18"/>
    <p:sldId id="435" r:id="rId19"/>
    <p:sldId id="477" r:id="rId20"/>
    <p:sldId id="391" r:id="rId21"/>
    <p:sldId id="307" r:id="rId22"/>
    <p:sldId id="470" r:id="rId23"/>
    <p:sldId id="471" r:id="rId24"/>
    <p:sldId id="485" r:id="rId25"/>
    <p:sldId id="490" r:id="rId26"/>
    <p:sldId id="478" r:id="rId27"/>
    <p:sldId id="468" r:id="rId28"/>
    <p:sldId id="389" r:id="rId29"/>
    <p:sldId id="390" r:id="rId30"/>
    <p:sldId id="393" r:id="rId31"/>
    <p:sldId id="311" r:id="rId32"/>
    <p:sldId id="394" r:id="rId33"/>
    <p:sldId id="395" r:id="rId34"/>
    <p:sldId id="396" r:id="rId35"/>
    <p:sldId id="308" r:id="rId36"/>
    <p:sldId id="397" r:id="rId37"/>
    <p:sldId id="465" r:id="rId38"/>
    <p:sldId id="439" r:id="rId39"/>
    <p:sldId id="314" r:id="rId40"/>
    <p:sldId id="316" r:id="rId41"/>
    <p:sldId id="398" r:id="rId42"/>
    <p:sldId id="320" r:id="rId43"/>
    <p:sldId id="321" r:id="rId44"/>
    <p:sldId id="440" r:id="rId45"/>
    <p:sldId id="399" r:id="rId46"/>
    <p:sldId id="475" r:id="rId47"/>
    <p:sldId id="476" r:id="rId48"/>
    <p:sldId id="400" r:id="rId49"/>
    <p:sldId id="420" r:id="rId50"/>
    <p:sldId id="430" r:id="rId51"/>
    <p:sldId id="444" r:id="rId52"/>
    <p:sldId id="401" r:id="rId53"/>
    <p:sldId id="421" r:id="rId54"/>
    <p:sldId id="422" r:id="rId55"/>
    <p:sldId id="423" r:id="rId56"/>
    <p:sldId id="402" r:id="rId57"/>
    <p:sldId id="424" r:id="rId58"/>
    <p:sldId id="425" r:id="rId59"/>
    <p:sldId id="446" r:id="rId60"/>
    <p:sldId id="426" r:id="rId61"/>
    <p:sldId id="427" r:id="rId62"/>
    <p:sldId id="403" r:id="rId63"/>
    <p:sldId id="428" r:id="rId64"/>
    <p:sldId id="466" r:id="rId65"/>
    <p:sldId id="445" r:id="rId66"/>
    <p:sldId id="447" r:id="rId67"/>
    <p:sldId id="429" r:id="rId68"/>
    <p:sldId id="431" r:id="rId69"/>
    <p:sldId id="404" r:id="rId70"/>
    <p:sldId id="448" r:id="rId71"/>
    <p:sldId id="432" r:id="rId72"/>
    <p:sldId id="405" r:id="rId73"/>
    <p:sldId id="406" r:id="rId74"/>
    <p:sldId id="407" r:id="rId75"/>
    <p:sldId id="449" r:id="rId76"/>
    <p:sldId id="450" r:id="rId77"/>
    <p:sldId id="451" r:id="rId78"/>
    <p:sldId id="408" r:id="rId79"/>
    <p:sldId id="469" r:id="rId80"/>
    <p:sldId id="452" r:id="rId81"/>
    <p:sldId id="453" r:id="rId82"/>
    <p:sldId id="409" r:id="rId83"/>
    <p:sldId id="479" r:id="rId84"/>
    <p:sldId id="454" r:id="rId85"/>
    <p:sldId id="410" r:id="rId86"/>
    <p:sldId id="411" r:id="rId87"/>
    <p:sldId id="412" r:id="rId88"/>
    <p:sldId id="455" r:id="rId89"/>
    <p:sldId id="456" r:id="rId90"/>
    <p:sldId id="457" r:id="rId91"/>
    <p:sldId id="464" r:id="rId92"/>
    <p:sldId id="413" r:id="rId93"/>
    <p:sldId id="414" r:id="rId94"/>
    <p:sldId id="459" r:id="rId95"/>
    <p:sldId id="415" r:id="rId96"/>
    <p:sldId id="416" r:id="rId97"/>
    <p:sldId id="460" r:id="rId98"/>
    <p:sldId id="461" r:id="rId99"/>
    <p:sldId id="417" r:id="rId100"/>
    <p:sldId id="462" r:id="rId101"/>
    <p:sldId id="418" r:id="rId102"/>
    <p:sldId id="463" r:id="rId103"/>
    <p:sldId id="419" r:id="rId104"/>
    <p:sldId id="480" r:id="rId105"/>
    <p:sldId id="486" r:id="rId106"/>
    <p:sldId id="369" r:id="rId107"/>
    <p:sldId id="371" r:id="rId10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0408" autoAdjust="0"/>
  </p:normalViewPr>
  <p:slideViewPr>
    <p:cSldViewPr showGuides="1">
      <p:cViewPr varScale="1">
        <p:scale>
          <a:sx n="111" d="100"/>
          <a:sy n="111" d="100"/>
        </p:scale>
        <p:origin x="2112" y="19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3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28C87EF-0CFE-4C41-AA43-EABEC54A5116}"/>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43011" name="Rectangle 3">
            <a:extLst>
              <a:ext uri="{FF2B5EF4-FFF2-40B4-BE49-F238E27FC236}">
                <a16:creationId xmlns:a16="http://schemas.microsoft.com/office/drawing/2014/main" id="{66576FE2-7754-784B-A17C-41440809A025}"/>
              </a:ext>
            </a:extLst>
          </p:cNvPr>
          <p:cNvSpPr>
            <a:spLocks noGrp="1" noChangeArrowheads="1"/>
          </p:cNvSpPr>
          <p:nvPr>
            <p:ph type="dt" sz="quarter" idx="1"/>
          </p:nvPr>
        </p:nvSpPr>
        <p:spPr bwMode="auto">
          <a:xfrm>
            <a:off x="4144963" y="0"/>
            <a:ext cx="3170237"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a:p>
        </p:txBody>
      </p:sp>
      <p:sp>
        <p:nvSpPr>
          <p:cNvPr id="43012" name="Rectangle 4">
            <a:extLst>
              <a:ext uri="{FF2B5EF4-FFF2-40B4-BE49-F238E27FC236}">
                <a16:creationId xmlns:a16="http://schemas.microsoft.com/office/drawing/2014/main" id="{CCFF3283-19D7-9145-A842-0AEBE28CFF28}"/>
              </a:ext>
            </a:extLst>
          </p:cNvPr>
          <p:cNvSpPr>
            <a:spLocks noGrp="1" noChangeArrowheads="1"/>
          </p:cNvSpPr>
          <p:nvPr>
            <p:ph type="ftr" sz="quarter" idx="2"/>
          </p:nvPr>
        </p:nvSpPr>
        <p:spPr bwMode="auto">
          <a:xfrm>
            <a:off x="0" y="9121775"/>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43013" name="Rectangle 5">
            <a:extLst>
              <a:ext uri="{FF2B5EF4-FFF2-40B4-BE49-F238E27FC236}">
                <a16:creationId xmlns:a16="http://schemas.microsoft.com/office/drawing/2014/main" id="{8C75285F-F2D2-FA4F-8591-F73A678D22DF}"/>
              </a:ext>
            </a:extLst>
          </p:cNvPr>
          <p:cNvSpPr>
            <a:spLocks noGrp="1" noChangeArrowheads="1"/>
          </p:cNvSpPr>
          <p:nvPr>
            <p:ph type="sldNum" sz="quarter" idx="3"/>
          </p:nvPr>
        </p:nvSpPr>
        <p:spPr bwMode="auto">
          <a:xfrm>
            <a:off x="4144963" y="9121775"/>
            <a:ext cx="3170237"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2D7C9AE6-5DFF-DA4D-884E-5452033D1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25A057-379F-4A46-84D6-FEABDDBB9FA8}"/>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5123" name="Rectangle 3">
            <a:extLst>
              <a:ext uri="{FF2B5EF4-FFF2-40B4-BE49-F238E27FC236}">
                <a16:creationId xmlns:a16="http://schemas.microsoft.com/office/drawing/2014/main" id="{86F7BB74-C5A7-A441-B19E-AD4CFD4CA8B9}"/>
              </a:ext>
            </a:extLst>
          </p:cNvPr>
          <p:cNvSpPr>
            <a:spLocks noGrp="1" noChangeArrowheads="1"/>
          </p:cNvSpPr>
          <p:nvPr>
            <p:ph type="dt" idx="1"/>
          </p:nvPr>
        </p:nvSpPr>
        <p:spPr bwMode="auto">
          <a:xfrm>
            <a:off x="4144963" y="0"/>
            <a:ext cx="3170237"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a:p>
        </p:txBody>
      </p:sp>
      <p:sp>
        <p:nvSpPr>
          <p:cNvPr id="2052" name="Rectangle 4">
            <a:extLst>
              <a:ext uri="{FF2B5EF4-FFF2-40B4-BE49-F238E27FC236}">
                <a16:creationId xmlns:a16="http://schemas.microsoft.com/office/drawing/2014/main" id="{FCCB1816-D278-6244-878B-F64FE02FAFA7}"/>
              </a:ext>
            </a:extLst>
          </p:cNvPr>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FE60A39D-A73C-1149-BFB9-45D2D4BE9BAF}"/>
              </a:ext>
            </a:extLst>
          </p:cNvPr>
          <p:cNvSpPr>
            <a:spLocks noGrp="1" noChangeArrowheads="1"/>
          </p:cNvSpPr>
          <p:nvPr>
            <p:ph type="body" sz="quarter" idx="3"/>
          </p:nvPr>
        </p:nvSpPr>
        <p:spPr bwMode="auto">
          <a:xfrm>
            <a:off x="974725" y="4560888"/>
            <a:ext cx="5365750"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97167A9D-04A0-FF46-AED2-2C4F1BC56C4E}"/>
              </a:ext>
            </a:extLst>
          </p:cNvPr>
          <p:cNvSpPr>
            <a:spLocks noGrp="1" noChangeArrowheads="1"/>
          </p:cNvSpPr>
          <p:nvPr>
            <p:ph type="ftr" sz="quarter" idx="4"/>
          </p:nvPr>
        </p:nvSpPr>
        <p:spPr bwMode="auto">
          <a:xfrm>
            <a:off x="0" y="9121775"/>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5127" name="Rectangle 7">
            <a:extLst>
              <a:ext uri="{FF2B5EF4-FFF2-40B4-BE49-F238E27FC236}">
                <a16:creationId xmlns:a16="http://schemas.microsoft.com/office/drawing/2014/main" id="{F1A07C24-152A-A243-8C30-1DD82D94FA81}"/>
              </a:ext>
            </a:extLst>
          </p:cNvPr>
          <p:cNvSpPr>
            <a:spLocks noGrp="1" noChangeArrowheads="1"/>
          </p:cNvSpPr>
          <p:nvPr>
            <p:ph type="sldNum" sz="quarter" idx="5"/>
          </p:nvPr>
        </p:nvSpPr>
        <p:spPr bwMode="auto">
          <a:xfrm>
            <a:off x="4144963" y="9121775"/>
            <a:ext cx="3170237"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E9751630-7DF8-9E4C-8C9D-F69AD48318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230094B-43A2-884B-9BEF-892DE75230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205DD8-E0BD-DA4B-AAD4-598A7F20B535}" type="slidenum">
              <a:rPr lang="en-US" altLang="en-US" sz="1300"/>
              <a:pPr>
                <a:spcBef>
                  <a:spcPct val="0"/>
                </a:spcBef>
              </a:pPr>
              <a:t>3</a:t>
            </a:fld>
            <a:endParaRPr lang="en-US" altLang="en-US" sz="1300"/>
          </a:p>
        </p:txBody>
      </p:sp>
      <p:sp>
        <p:nvSpPr>
          <p:cNvPr id="7171" name="Rectangle 2">
            <a:extLst>
              <a:ext uri="{FF2B5EF4-FFF2-40B4-BE49-F238E27FC236}">
                <a16:creationId xmlns:a16="http://schemas.microsoft.com/office/drawing/2014/main" id="{D54E436A-8909-6949-8827-030DCA280FDD}"/>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E157A5F4-C0AF-2E4A-ABAE-A74B6AA17B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Since around 2005, the rate of performance growth has slowed down, so that my extrapolated performance level for year 2010 was not achieved before the year 2020. Meanwhile, performance has been increasing via the introduction of multicore chips.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8D614E60-143B-484D-AE2D-A3498D1C42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62A8CE-255F-304F-9D71-973E5548A3AD}" type="slidenum">
              <a:rPr lang="en-US" altLang="en-US" sz="1300"/>
              <a:pPr>
                <a:spcBef>
                  <a:spcPct val="0"/>
                </a:spcBef>
              </a:pPr>
              <a:t>7</a:t>
            </a:fld>
            <a:endParaRPr lang="en-US" altLang="en-US" sz="1300"/>
          </a:p>
        </p:txBody>
      </p:sp>
      <p:sp>
        <p:nvSpPr>
          <p:cNvPr id="12291" name="Rectangle 2">
            <a:extLst>
              <a:ext uri="{FF2B5EF4-FFF2-40B4-BE49-F238E27FC236}">
                <a16:creationId xmlns:a16="http://schemas.microsoft.com/office/drawing/2014/main" id="{C53770CE-080E-2E48-92F5-DF7889DA4367}"/>
              </a:ext>
            </a:extLst>
          </p:cNvPr>
          <p:cNvSpPr>
            <a:spLocks noChangeArrowheads="1" noTextEdit="1"/>
          </p:cNvSpPr>
          <p:nvPr>
            <p:ph type="sldImg"/>
          </p:nvPr>
        </p:nvSpPr>
        <p:spPr>
          <a:ln/>
        </p:spPr>
      </p:sp>
      <p:sp>
        <p:nvSpPr>
          <p:cNvPr id="12292" name="Rectangle 3">
            <a:extLst>
              <a:ext uri="{FF2B5EF4-FFF2-40B4-BE49-F238E27FC236}">
                <a16:creationId xmlns:a16="http://schemas.microsoft.com/office/drawing/2014/main" id="{DD058838-1B3D-AC4B-A48A-E61E910150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Since around 2005, the rate of performance growth has slowed down, so that my extrapolated performance level for year 2010 was not achieved before the year 2020. Meanwhile, performance has been increasing via the introduction of multicore chips.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6F0437-B163-8A46-AF66-3793B25415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B1BD1-2A9B-B44F-8F83-99F8E254B74E}" type="slidenum">
              <a:rPr lang="en-US" altLang="en-US" sz="1300"/>
              <a:pPr>
                <a:spcBef>
                  <a:spcPct val="0"/>
                </a:spcBef>
              </a:pPr>
              <a:t>9</a:t>
            </a:fld>
            <a:endParaRPr lang="en-US" altLang="en-US" sz="1300"/>
          </a:p>
        </p:txBody>
      </p:sp>
      <p:sp>
        <p:nvSpPr>
          <p:cNvPr id="15363" name="Rectangle 2">
            <a:extLst>
              <a:ext uri="{FF2B5EF4-FFF2-40B4-BE49-F238E27FC236}">
                <a16:creationId xmlns:a16="http://schemas.microsoft.com/office/drawing/2014/main" id="{4E5D5FEA-A4B1-4848-9689-0EA7DF924756}"/>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43A8652C-54EF-ED4D-893D-7E532C948E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updated half-pitch numbers are averages cited for flash and DRAM.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21AB495-852F-D54F-A13B-4D934CE2F5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0089CC-87DC-1B4C-9836-D04B743E8B81}" type="slidenum">
              <a:rPr lang="en-US" altLang="en-US" sz="1300"/>
              <a:pPr>
                <a:spcBef>
                  <a:spcPct val="0"/>
                </a:spcBef>
              </a:pPr>
              <a:t>12</a:t>
            </a:fld>
            <a:endParaRPr lang="en-US" altLang="en-US" sz="1300"/>
          </a:p>
        </p:txBody>
      </p:sp>
      <p:sp>
        <p:nvSpPr>
          <p:cNvPr id="19459" name="Rectangle 2">
            <a:extLst>
              <a:ext uri="{FF2B5EF4-FFF2-40B4-BE49-F238E27FC236}">
                <a16:creationId xmlns:a16="http://schemas.microsoft.com/office/drawing/2014/main" id="{EF17A8A6-9AD0-0E4D-B2E7-03A44AE3047B}"/>
              </a:ext>
            </a:extLst>
          </p:cNvPr>
          <p:cNvSpPr>
            <a:spLocks noChangeArrowheads="1" noTextEdit="1"/>
          </p:cNvSpPr>
          <p:nvPr>
            <p:ph type="sldImg"/>
          </p:nvPr>
        </p:nvSpPr>
        <p:spPr>
          <a:ln/>
        </p:spPr>
      </p:sp>
      <p:sp>
        <p:nvSpPr>
          <p:cNvPr id="19460" name="Rectangle 3">
            <a:extLst>
              <a:ext uri="{FF2B5EF4-FFF2-40B4-BE49-F238E27FC236}">
                <a16:creationId xmlns:a16="http://schemas.microsoft.com/office/drawing/2014/main" id="{B9678DA9-D9A6-244A-A111-A32754E9BB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An initial period, when architectural enhancements contributed more than technology advancements to processor performance ended around the year 2000. Since then, technology has been responsible for the bulk of performance improvements.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CA10A14-110E-B941-8ACA-95029D859B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85BEB2-12C8-6F49-B715-07B3E4C255D4}" type="slidenum">
              <a:rPr lang="en-US" altLang="en-US" sz="1300"/>
              <a:pPr>
                <a:spcBef>
                  <a:spcPct val="0"/>
                </a:spcBef>
              </a:pPr>
              <a:t>18</a:t>
            </a:fld>
            <a:endParaRPr lang="en-US" altLang="en-US" sz="1300"/>
          </a:p>
        </p:txBody>
      </p:sp>
      <p:sp>
        <p:nvSpPr>
          <p:cNvPr id="26627" name="Rectangle 2">
            <a:extLst>
              <a:ext uri="{FF2B5EF4-FFF2-40B4-BE49-F238E27FC236}">
                <a16:creationId xmlns:a16="http://schemas.microsoft.com/office/drawing/2014/main" id="{C868F0B6-0BFF-3848-B5F0-891644F43F5A}"/>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C86A4957-87E2-6E43-B7A9-A884CA7B81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See the page “The Largest Known Primes”: https://primes.utm.edu/largest.html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77EA981-94D2-BC42-96FD-6EBC26D41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36CE50-3D18-3047-859A-0257E5C22AAE}" type="slidenum">
              <a:rPr lang="en-US" altLang="en-US" sz="1300"/>
              <a:pPr>
                <a:spcBef>
                  <a:spcPct val="0"/>
                </a:spcBef>
              </a:pPr>
              <a:t>44</a:t>
            </a:fld>
            <a:endParaRPr lang="en-US" altLang="en-US" sz="1300"/>
          </a:p>
        </p:txBody>
      </p:sp>
      <p:sp>
        <p:nvSpPr>
          <p:cNvPr id="54275" name="Rectangle 2">
            <a:extLst>
              <a:ext uri="{FF2B5EF4-FFF2-40B4-BE49-F238E27FC236}">
                <a16:creationId xmlns:a16="http://schemas.microsoft.com/office/drawing/2014/main" id="{3AED0DE8-B735-CD4F-BD0E-580ACF6F788B}"/>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08893C8D-81E9-FD49-A9C5-783C456D69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Parhami, B., “ABCs of Parallel Processing in One Transparency,” </a:t>
            </a:r>
            <a:r>
              <a:rPr lang="en-US" altLang="en-US" i="1"/>
              <a:t>Computer Architecture News</a:t>
            </a:r>
            <a:r>
              <a:rPr lang="en-US" altLang="en-US"/>
              <a:t>, Vol. 27, No. 1, p. 2, March 1999.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24BB18D-CF52-7543-9AD5-BA161F2D52B1}"/>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84D2808C-6629-0E48-B8F1-5E094A6055EF}"/>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31DA641C-5B70-2044-A8CE-E2A35E5BC8F9}"/>
              </a:ext>
            </a:extLst>
          </p:cNvPr>
          <p:cNvSpPr>
            <a:spLocks noGrp="1" noChangeArrowheads="1"/>
          </p:cNvSpPr>
          <p:nvPr>
            <p:ph type="sldNum" sz="quarter" idx="12"/>
          </p:nvPr>
        </p:nvSpPr>
        <p:spPr>
          <a:ln/>
        </p:spPr>
        <p:txBody>
          <a:bodyPr/>
          <a:lstStyle>
            <a:lvl1pPr>
              <a:defRPr/>
            </a:lvl1pPr>
          </a:lstStyle>
          <a:p>
            <a:pPr>
              <a:defRPr/>
            </a:pPr>
            <a:r>
              <a:rPr lang="en-US" altLang="en-US"/>
              <a:t>Slide </a:t>
            </a:r>
            <a:fld id="{91B6E307-B29E-B745-8E0C-8C0F4378D693}" type="slidenum">
              <a:rPr lang="en-US" altLang="en-US" smtClean="0"/>
              <a:pPr>
                <a:defRPr/>
              </a:pPr>
              <a:t>‹#›</a:t>
            </a:fld>
            <a:endParaRPr lang="en-US" altLang="en-US"/>
          </a:p>
        </p:txBody>
      </p:sp>
    </p:spTree>
    <p:extLst>
      <p:ext uri="{BB962C8B-B14F-4D97-AF65-F5344CB8AC3E}">
        <p14:creationId xmlns:p14="http://schemas.microsoft.com/office/powerpoint/2010/main" val="405131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30BFC-C217-C94B-A593-33E5CB31C11C}"/>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77616C76-2896-694E-AF2B-96A7A3873909}"/>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FFC299DA-FB21-C24F-A3B0-D2B75DA450BA}"/>
              </a:ext>
            </a:extLst>
          </p:cNvPr>
          <p:cNvSpPr>
            <a:spLocks noGrp="1" noChangeArrowheads="1"/>
          </p:cNvSpPr>
          <p:nvPr>
            <p:ph type="sldNum" sz="quarter" idx="12"/>
          </p:nvPr>
        </p:nvSpPr>
        <p:spPr>
          <a:ln/>
        </p:spPr>
        <p:txBody>
          <a:bodyPr/>
          <a:lstStyle>
            <a:lvl1pPr>
              <a:defRPr/>
            </a:lvl1pPr>
          </a:lstStyle>
          <a:p>
            <a:pPr>
              <a:defRPr/>
            </a:pPr>
            <a:r>
              <a:rPr lang="en-US" altLang="en-US"/>
              <a:t>Slide </a:t>
            </a:r>
            <a:fld id="{A7E628AF-EA9D-D445-A637-16C3900B278C}" type="slidenum">
              <a:rPr lang="en-US" altLang="en-US" smtClean="0"/>
              <a:pPr>
                <a:defRPr/>
              </a:pPr>
              <a:t>‹#›</a:t>
            </a:fld>
            <a:endParaRPr lang="en-US" altLang="en-US"/>
          </a:p>
        </p:txBody>
      </p:sp>
    </p:spTree>
    <p:extLst>
      <p:ext uri="{BB962C8B-B14F-4D97-AF65-F5344CB8AC3E}">
        <p14:creationId xmlns:p14="http://schemas.microsoft.com/office/powerpoint/2010/main" val="154011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DC6A0F-197E-1C40-AB45-75D21BC9D8F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F02E5961-78AE-0145-A11D-080FF9C7AFB9}"/>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D5F96BA0-9AAA-BB4F-B86E-16D4E3B87E73}"/>
              </a:ext>
            </a:extLst>
          </p:cNvPr>
          <p:cNvSpPr>
            <a:spLocks noGrp="1" noChangeArrowheads="1"/>
          </p:cNvSpPr>
          <p:nvPr>
            <p:ph type="sldNum" sz="quarter" idx="12"/>
          </p:nvPr>
        </p:nvSpPr>
        <p:spPr>
          <a:ln/>
        </p:spPr>
        <p:txBody>
          <a:bodyPr/>
          <a:lstStyle>
            <a:lvl1pPr>
              <a:defRPr/>
            </a:lvl1pPr>
          </a:lstStyle>
          <a:p>
            <a:pPr>
              <a:defRPr/>
            </a:pPr>
            <a:r>
              <a:rPr lang="en-US" altLang="en-US"/>
              <a:t>Slide </a:t>
            </a:r>
            <a:fld id="{18EC6C34-2AF3-CA46-A377-B9340CA7CB3E}" type="slidenum">
              <a:rPr lang="en-US" altLang="en-US" smtClean="0"/>
              <a:pPr>
                <a:defRPr/>
              </a:pPr>
              <a:t>‹#›</a:t>
            </a:fld>
            <a:endParaRPr lang="en-US" altLang="en-US"/>
          </a:p>
        </p:txBody>
      </p:sp>
    </p:spTree>
    <p:extLst>
      <p:ext uri="{BB962C8B-B14F-4D97-AF65-F5344CB8AC3E}">
        <p14:creationId xmlns:p14="http://schemas.microsoft.com/office/powerpoint/2010/main" val="128323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302A7A6C-ADBF-7646-9023-8397590B6BB0}"/>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1FF4125A-EE44-4146-A288-E0803614B234}"/>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A17F1E2E-392F-204B-A449-17209CFD9FAB}"/>
              </a:ext>
            </a:extLst>
          </p:cNvPr>
          <p:cNvSpPr>
            <a:spLocks noGrp="1" noChangeArrowheads="1"/>
          </p:cNvSpPr>
          <p:nvPr>
            <p:ph type="sldNum" sz="quarter" idx="12"/>
          </p:nvPr>
        </p:nvSpPr>
        <p:spPr>
          <a:ln/>
        </p:spPr>
        <p:txBody>
          <a:bodyPr/>
          <a:lstStyle>
            <a:lvl1pPr>
              <a:defRPr/>
            </a:lvl1pPr>
          </a:lstStyle>
          <a:p>
            <a:pPr>
              <a:defRPr/>
            </a:pPr>
            <a:r>
              <a:rPr lang="en-US" altLang="en-US"/>
              <a:t>Slide </a:t>
            </a:r>
            <a:fld id="{74F9E5D1-F6F8-A848-8CF1-18D9E282592A}" type="slidenum">
              <a:rPr lang="en-US" altLang="en-US" smtClean="0"/>
              <a:pPr>
                <a:defRPr/>
              </a:pPr>
              <a:t>‹#›</a:t>
            </a:fld>
            <a:endParaRPr lang="en-US" altLang="en-US"/>
          </a:p>
        </p:txBody>
      </p:sp>
    </p:spTree>
    <p:extLst>
      <p:ext uri="{BB962C8B-B14F-4D97-AF65-F5344CB8AC3E}">
        <p14:creationId xmlns:p14="http://schemas.microsoft.com/office/powerpoint/2010/main" val="2414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903DBB0-5467-F844-8EB6-B0D2C2517718}"/>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4" name="Rectangle 5">
            <a:extLst>
              <a:ext uri="{FF2B5EF4-FFF2-40B4-BE49-F238E27FC236}">
                <a16:creationId xmlns:a16="http://schemas.microsoft.com/office/drawing/2014/main" id="{A122275F-088B-574F-B498-78B2BAC9AC09}"/>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5" name="Rectangle 6">
            <a:extLst>
              <a:ext uri="{FF2B5EF4-FFF2-40B4-BE49-F238E27FC236}">
                <a16:creationId xmlns:a16="http://schemas.microsoft.com/office/drawing/2014/main" id="{6470A071-3E5F-B347-BD99-222DA86D69A4}"/>
              </a:ext>
            </a:extLst>
          </p:cNvPr>
          <p:cNvSpPr>
            <a:spLocks noGrp="1" noChangeArrowheads="1"/>
          </p:cNvSpPr>
          <p:nvPr>
            <p:ph type="sldNum" sz="quarter" idx="12"/>
          </p:nvPr>
        </p:nvSpPr>
        <p:spPr>
          <a:ln/>
        </p:spPr>
        <p:txBody>
          <a:bodyPr/>
          <a:lstStyle>
            <a:lvl1pPr>
              <a:defRPr/>
            </a:lvl1pPr>
          </a:lstStyle>
          <a:p>
            <a:pPr>
              <a:defRPr/>
            </a:pPr>
            <a:r>
              <a:rPr lang="en-US" altLang="en-US"/>
              <a:t>Slide </a:t>
            </a:r>
            <a:fld id="{DFFE688B-4A6A-4747-BF18-1F5DE25E2843}" type="slidenum">
              <a:rPr lang="en-US" altLang="en-US" smtClean="0"/>
              <a:pPr>
                <a:defRPr/>
              </a:pPr>
              <a:t>‹#›</a:t>
            </a:fld>
            <a:endParaRPr lang="en-US" altLang="en-US"/>
          </a:p>
        </p:txBody>
      </p:sp>
    </p:spTree>
    <p:extLst>
      <p:ext uri="{BB962C8B-B14F-4D97-AF65-F5344CB8AC3E}">
        <p14:creationId xmlns:p14="http://schemas.microsoft.com/office/powerpoint/2010/main" val="415110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3FF3BA5-DAB3-B14E-B4A6-CE1FB85AEBD4}"/>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7" name="Rectangle 5">
            <a:extLst>
              <a:ext uri="{FF2B5EF4-FFF2-40B4-BE49-F238E27FC236}">
                <a16:creationId xmlns:a16="http://schemas.microsoft.com/office/drawing/2014/main" id="{6C9D21C3-2842-504A-9F04-0342FB0CD4E0}"/>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8" name="Rectangle 6">
            <a:extLst>
              <a:ext uri="{FF2B5EF4-FFF2-40B4-BE49-F238E27FC236}">
                <a16:creationId xmlns:a16="http://schemas.microsoft.com/office/drawing/2014/main" id="{9D2722C4-74B8-F845-B4B4-E798F4D0B52D}"/>
              </a:ext>
            </a:extLst>
          </p:cNvPr>
          <p:cNvSpPr>
            <a:spLocks noGrp="1" noChangeArrowheads="1"/>
          </p:cNvSpPr>
          <p:nvPr>
            <p:ph type="sldNum" sz="quarter" idx="12"/>
          </p:nvPr>
        </p:nvSpPr>
        <p:spPr>
          <a:ln/>
        </p:spPr>
        <p:txBody>
          <a:bodyPr/>
          <a:lstStyle>
            <a:lvl1pPr>
              <a:defRPr/>
            </a:lvl1pPr>
          </a:lstStyle>
          <a:p>
            <a:pPr>
              <a:defRPr/>
            </a:pPr>
            <a:r>
              <a:rPr lang="en-US" altLang="en-US"/>
              <a:t>Slide </a:t>
            </a:r>
            <a:fld id="{7B909D60-7838-F842-884F-26EC977E564B}" type="slidenum">
              <a:rPr lang="en-US" altLang="en-US" smtClean="0"/>
              <a:pPr>
                <a:defRPr/>
              </a:pPr>
              <a:t>‹#›</a:t>
            </a:fld>
            <a:endParaRPr lang="en-US" altLang="en-US"/>
          </a:p>
        </p:txBody>
      </p:sp>
    </p:spTree>
    <p:extLst>
      <p:ext uri="{BB962C8B-B14F-4D97-AF65-F5344CB8AC3E}">
        <p14:creationId xmlns:p14="http://schemas.microsoft.com/office/powerpoint/2010/main" val="20424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29B45F5-00E3-754E-AB57-AD9262E75E12}"/>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A0799F77-0936-AA42-ACCE-5A81122D7DB3}"/>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9" name="Rectangle 6">
            <a:extLst>
              <a:ext uri="{FF2B5EF4-FFF2-40B4-BE49-F238E27FC236}">
                <a16:creationId xmlns:a16="http://schemas.microsoft.com/office/drawing/2014/main" id="{D066F1D8-1961-3A4D-A1C4-3A30DA84C63E}"/>
              </a:ext>
            </a:extLst>
          </p:cNvPr>
          <p:cNvSpPr>
            <a:spLocks noGrp="1" noChangeArrowheads="1"/>
          </p:cNvSpPr>
          <p:nvPr>
            <p:ph type="sldNum" sz="quarter" idx="12"/>
          </p:nvPr>
        </p:nvSpPr>
        <p:spPr>
          <a:ln/>
        </p:spPr>
        <p:txBody>
          <a:bodyPr/>
          <a:lstStyle>
            <a:lvl1pPr>
              <a:defRPr/>
            </a:lvl1pPr>
          </a:lstStyle>
          <a:p>
            <a:pPr>
              <a:defRPr/>
            </a:pPr>
            <a:r>
              <a:rPr lang="en-US" altLang="en-US"/>
              <a:t>Slide </a:t>
            </a:r>
            <a:fld id="{B25DAB18-CF88-0843-9520-7EA8997DC5A5}" type="slidenum">
              <a:rPr lang="en-US" altLang="en-US" smtClean="0"/>
              <a:pPr>
                <a:defRPr/>
              </a:pPr>
              <a:t>‹#›</a:t>
            </a:fld>
            <a:endParaRPr lang="en-US" altLang="en-US"/>
          </a:p>
        </p:txBody>
      </p:sp>
    </p:spTree>
    <p:extLst>
      <p:ext uri="{BB962C8B-B14F-4D97-AF65-F5344CB8AC3E}">
        <p14:creationId xmlns:p14="http://schemas.microsoft.com/office/powerpoint/2010/main" val="247044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223BBF-074E-C74F-94F7-95681767228F}"/>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D3C841A9-8617-974A-93B7-241E6FF5B455}"/>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40954C43-B89C-F54D-8805-25260A6BE193}"/>
              </a:ext>
            </a:extLst>
          </p:cNvPr>
          <p:cNvSpPr>
            <a:spLocks noGrp="1" noChangeArrowheads="1"/>
          </p:cNvSpPr>
          <p:nvPr>
            <p:ph type="sldNum" sz="quarter" idx="12"/>
          </p:nvPr>
        </p:nvSpPr>
        <p:spPr>
          <a:ln/>
        </p:spPr>
        <p:txBody>
          <a:bodyPr/>
          <a:lstStyle>
            <a:lvl1pPr>
              <a:defRPr/>
            </a:lvl1pPr>
          </a:lstStyle>
          <a:p>
            <a:pPr>
              <a:defRPr/>
            </a:pPr>
            <a:r>
              <a:rPr lang="en-US" altLang="en-US"/>
              <a:t>Slide </a:t>
            </a:r>
            <a:fld id="{283850C1-1C67-9E43-89C5-91ED937E18C2}" type="slidenum">
              <a:rPr lang="en-US" altLang="en-US" smtClean="0"/>
              <a:pPr>
                <a:defRPr/>
              </a:pPr>
              <a:t>‹#›</a:t>
            </a:fld>
            <a:endParaRPr lang="en-US" altLang="en-US"/>
          </a:p>
        </p:txBody>
      </p:sp>
    </p:spTree>
    <p:extLst>
      <p:ext uri="{BB962C8B-B14F-4D97-AF65-F5344CB8AC3E}">
        <p14:creationId xmlns:p14="http://schemas.microsoft.com/office/powerpoint/2010/main" val="272334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09A4D34-EA26-254B-A9A3-D0198E582AFF}"/>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B8AD4545-0173-A145-BE19-1DDDDDD5FBDA}"/>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6" name="Rectangle 6">
            <a:extLst>
              <a:ext uri="{FF2B5EF4-FFF2-40B4-BE49-F238E27FC236}">
                <a16:creationId xmlns:a16="http://schemas.microsoft.com/office/drawing/2014/main" id="{8E3E093B-D4FB-C542-8DFB-797BA0B84BD3}"/>
              </a:ext>
            </a:extLst>
          </p:cNvPr>
          <p:cNvSpPr>
            <a:spLocks noGrp="1" noChangeArrowheads="1"/>
          </p:cNvSpPr>
          <p:nvPr>
            <p:ph type="sldNum" sz="quarter" idx="12"/>
          </p:nvPr>
        </p:nvSpPr>
        <p:spPr>
          <a:ln/>
        </p:spPr>
        <p:txBody>
          <a:bodyPr/>
          <a:lstStyle>
            <a:lvl1pPr>
              <a:defRPr/>
            </a:lvl1pPr>
          </a:lstStyle>
          <a:p>
            <a:pPr>
              <a:defRPr/>
            </a:pPr>
            <a:r>
              <a:rPr lang="en-US" altLang="en-US"/>
              <a:t>Slide </a:t>
            </a:r>
            <a:fld id="{F2760C38-96F9-3C44-8567-0FCE2A19F278}" type="slidenum">
              <a:rPr lang="en-US" altLang="en-US" smtClean="0"/>
              <a:pPr>
                <a:defRPr/>
              </a:pPr>
              <a:t>‹#›</a:t>
            </a:fld>
            <a:endParaRPr lang="en-US" altLang="en-US"/>
          </a:p>
        </p:txBody>
      </p:sp>
    </p:spTree>
    <p:extLst>
      <p:ext uri="{BB962C8B-B14F-4D97-AF65-F5344CB8AC3E}">
        <p14:creationId xmlns:p14="http://schemas.microsoft.com/office/powerpoint/2010/main" val="418306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1B1FC6-A685-BF44-8A50-4C6B46E854E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918954AA-FA6C-C847-9A80-6C08AD79F407}"/>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7" name="Rectangle 6">
            <a:extLst>
              <a:ext uri="{FF2B5EF4-FFF2-40B4-BE49-F238E27FC236}">
                <a16:creationId xmlns:a16="http://schemas.microsoft.com/office/drawing/2014/main" id="{5F0D0CFF-D187-0F41-81DA-7383CF5888C0}"/>
              </a:ext>
            </a:extLst>
          </p:cNvPr>
          <p:cNvSpPr>
            <a:spLocks noGrp="1" noChangeArrowheads="1"/>
          </p:cNvSpPr>
          <p:nvPr>
            <p:ph type="sldNum" sz="quarter" idx="12"/>
          </p:nvPr>
        </p:nvSpPr>
        <p:spPr>
          <a:ln/>
        </p:spPr>
        <p:txBody>
          <a:bodyPr/>
          <a:lstStyle>
            <a:lvl1pPr>
              <a:defRPr/>
            </a:lvl1pPr>
          </a:lstStyle>
          <a:p>
            <a:pPr>
              <a:defRPr/>
            </a:pPr>
            <a:r>
              <a:rPr lang="en-US" altLang="en-US"/>
              <a:t>Slide </a:t>
            </a:r>
            <a:fld id="{06771359-9B87-FD41-8F0A-3845395EEFDF}" type="slidenum">
              <a:rPr lang="en-US" altLang="en-US" smtClean="0"/>
              <a:pPr>
                <a:defRPr/>
              </a:pPr>
              <a:t>‹#›</a:t>
            </a:fld>
            <a:endParaRPr lang="en-US" altLang="en-US"/>
          </a:p>
        </p:txBody>
      </p:sp>
    </p:spTree>
    <p:extLst>
      <p:ext uri="{BB962C8B-B14F-4D97-AF65-F5344CB8AC3E}">
        <p14:creationId xmlns:p14="http://schemas.microsoft.com/office/powerpoint/2010/main" val="27445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10DD8E6-B96D-4045-BDE8-DEA4CAA53296}"/>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C1251A66-19A1-294F-9375-FDF235BF402A}"/>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9" name="Rectangle 6">
            <a:extLst>
              <a:ext uri="{FF2B5EF4-FFF2-40B4-BE49-F238E27FC236}">
                <a16:creationId xmlns:a16="http://schemas.microsoft.com/office/drawing/2014/main" id="{037EC4E8-0211-D447-8B60-DB8608F06FE4}"/>
              </a:ext>
            </a:extLst>
          </p:cNvPr>
          <p:cNvSpPr>
            <a:spLocks noGrp="1" noChangeArrowheads="1"/>
          </p:cNvSpPr>
          <p:nvPr>
            <p:ph type="sldNum" sz="quarter" idx="12"/>
          </p:nvPr>
        </p:nvSpPr>
        <p:spPr>
          <a:ln/>
        </p:spPr>
        <p:txBody>
          <a:bodyPr/>
          <a:lstStyle>
            <a:lvl1pPr>
              <a:defRPr/>
            </a:lvl1pPr>
          </a:lstStyle>
          <a:p>
            <a:pPr>
              <a:defRPr/>
            </a:pPr>
            <a:r>
              <a:rPr lang="en-US" altLang="en-US"/>
              <a:t>Slide </a:t>
            </a:r>
            <a:fld id="{64D99B9D-4735-C648-A706-A151D4555669}" type="slidenum">
              <a:rPr lang="en-US" altLang="en-US" smtClean="0"/>
              <a:pPr>
                <a:defRPr/>
              </a:pPr>
              <a:t>‹#›</a:t>
            </a:fld>
            <a:endParaRPr lang="en-US" altLang="en-US"/>
          </a:p>
        </p:txBody>
      </p:sp>
    </p:spTree>
    <p:extLst>
      <p:ext uri="{BB962C8B-B14F-4D97-AF65-F5344CB8AC3E}">
        <p14:creationId xmlns:p14="http://schemas.microsoft.com/office/powerpoint/2010/main" val="232870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A1094DC-D6FF-EB42-86BC-50DBD469FA1E}"/>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4" name="Rectangle 5">
            <a:extLst>
              <a:ext uri="{FF2B5EF4-FFF2-40B4-BE49-F238E27FC236}">
                <a16:creationId xmlns:a16="http://schemas.microsoft.com/office/drawing/2014/main" id="{E57D318C-EB35-6E43-BF69-2882A8135E07}"/>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5" name="Rectangle 6">
            <a:extLst>
              <a:ext uri="{FF2B5EF4-FFF2-40B4-BE49-F238E27FC236}">
                <a16:creationId xmlns:a16="http://schemas.microsoft.com/office/drawing/2014/main" id="{76E616D1-6701-554C-8E60-BEB4BC1B44FF}"/>
              </a:ext>
            </a:extLst>
          </p:cNvPr>
          <p:cNvSpPr>
            <a:spLocks noGrp="1" noChangeArrowheads="1"/>
          </p:cNvSpPr>
          <p:nvPr>
            <p:ph type="sldNum" sz="quarter" idx="12"/>
          </p:nvPr>
        </p:nvSpPr>
        <p:spPr>
          <a:ln/>
        </p:spPr>
        <p:txBody>
          <a:bodyPr/>
          <a:lstStyle>
            <a:lvl1pPr>
              <a:defRPr/>
            </a:lvl1pPr>
          </a:lstStyle>
          <a:p>
            <a:pPr>
              <a:defRPr/>
            </a:pPr>
            <a:r>
              <a:rPr lang="en-US" altLang="en-US"/>
              <a:t>Slide </a:t>
            </a:r>
            <a:fld id="{089565FD-AF0B-C543-A030-8FEC08DBE5B8}" type="slidenum">
              <a:rPr lang="en-US" altLang="en-US" smtClean="0"/>
              <a:pPr>
                <a:defRPr/>
              </a:pPr>
              <a:t>‹#›</a:t>
            </a:fld>
            <a:endParaRPr lang="en-US" altLang="en-US"/>
          </a:p>
        </p:txBody>
      </p:sp>
    </p:spTree>
    <p:extLst>
      <p:ext uri="{BB962C8B-B14F-4D97-AF65-F5344CB8AC3E}">
        <p14:creationId xmlns:p14="http://schemas.microsoft.com/office/powerpoint/2010/main" val="326872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491A66-3B7C-DB4F-BAFD-6888B8E4BFE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3" name="Rectangle 5">
            <a:extLst>
              <a:ext uri="{FF2B5EF4-FFF2-40B4-BE49-F238E27FC236}">
                <a16:creationId xmlns:a16="http://schemas.microsoft.com/office/drawing/2014/main" id="{F6935DDB-BAE1-1F48-AA74-BC549148B81D}"/>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4" name="Rectangle 6">
            <a:extLst>
              <a:ext uri="{FF2B5EF4-FFF2-40B4-BE49-F238E27FC236}">
                <a16:creationId xmlns:a16="http://schemas.microsoft.com/office/drawing/2014/main" id="{F6CB7337-DD25-9A41-AA84-0BC797FD969C}"/>
              </a:ext>
            </a:extLst>
          </p:cNvPr>
          <p:cNvSpPr>
            <a:spLocks noGrp="1" noChangeArrowheads="1"/>
          </p:cNvSpPr>
          <p:nvPr>
            <p:ph type="sldNum" sz="quarter" idx="12"/>
          </p:nvPr>
        </p:nvSpPr>
        <p:spPr>
          <a:ln/>
        </p:spPr>
        <p:txBody>
          <a:bodyPr/>
          <a:lstStyle>
            <a:lvl1pPr>
              <a:defRPr/>
            </a:lvl1pPr>
          </a:lstStyle>
          <a:p>
            <a:pPr>
              <a:defRPr/>
            </a:pPr>
            <a:r>
              <a:rPr lang="en-US" altLang="en-US"/>
              <a:t>Slide </a:t>
            </a:r>
            <a:fld id="{FE2300F8-B26E-4A49-B98C-BBC0F654688B}" type="slidenum">
              <a:rPr lang="en-US" altLang="en-US" smtClean="0"/>
              <a:pPr>
                <a:defRPr/>
              </a:pPr>
              <a:t>‹#›</a:t>
            </a:fld>
            <a:endParaRPr lang="en-US" altLang="en-US"/>
          </a:p>
        </p:txBody>
      </p:sp>
    </p:spTree>
    <p:extLst>
      <p:ext uri="{BB962C8B-B14F-4D97-AF65-F5344CB8AC3E}">
        <p14:creationId xmlns:p14="http://schemas.microsoft.com/office/powerpoint/2010/main" val="74886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402D0B-B93F-5941-B140-0C9957514066}"/>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67A6B5E6-2461-E843-BD8C-131BA353CE95}"/>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7" name="Rectangle 6">
            <a:extLst>
              <a:ext uri="{FF2B5EF4-FFF2-40B4-BE49-F238E27FC236}">
                <a16:creationId xmlns:a16="http://schemas.microsoft.com/office/drawing/2014/main" id="{A3FDC7C5-9842-C14C-8997-E770609F18EA}"/>
              </a:ext>
            </a:extLst>
          </p:cNvPr>
          <p:cNvSpPr>
            <a:spLocks noGrp="1" noChangeArrowheads="1"/>
          </p:cNvSpPr>
          <p:nvPr>
            <p:ph type="sldNum" sz="quarter" idx="12"/>
          </p:nvPr>
        </p:nvSpPr>
        <p:spPr>
          <a:ln/>
        </p:spPr>
        <p:txBody>
          <a:bodyPr/>
          <a:lstStyle>
            <a:lvl1pPr>
              <a:defRPr/>
            </a:lvl1pPr>
          </a:lstStyle>
          <a:p>
            <a:pPr>
              <a:defRPr/>
            </a:pPr>
            <a:r>
              <a:rPr lang="en-US" altLang="en-US"/>
              <a:t>Slide </a:t>
            </a:r>
            <a:fld id="{56C7BDDD-C198-2642-BE42-3AA35ED61273}" type="slidenum">
              <a:rPr lang="en-US" altLang="en-US" smtClean="0"/>
              <a:pPr>
                <a:defRPr/>
              </a:pPr>
              <a:t>‹#›</a:t>
            </a:fld>
            <a:endParaRPr lang="en-US" altLang="en-US"/>
          </a:p>
        </p:txBody>
      </p:sp>
    </p:spTree>
    <p:extLst>
      <p:ext uri="{BB962C8B-B14F-4D97-AF65-F5344CB8AC3E}">
        <p14:creationId xmlns:p14="http://schemas.microsoft.com/office/powerpoint/2010/main" val="34762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CB02E2-E307-7C48-A813-2A504C14796C}"/>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E2E85592-346B-8944-AC15-170F58596AFA}"/>
              </a:ext>
            </a:extLst>
          </p:cNvPr>
          <p:cNvSpPr>
            <a:spLocks noGrp="1" noChangeArrowheads="1"/>
          </p:cNvSpPr>
          <p:nvPr>
            <p:ph type="ftr" sz="quarter" idx="11"/>
          </p:nvPr>
        </p:nvSpPr>
        <p:spPr>
          <a:ln/>
        </p:spPr>
        <p:txBody>
          <a:bodyPr/>
          <a:lstStyle>
            <a:lvl1pPr>
              <a:defRPr/>
            </a:lvl1pPr>
          </a:lstStyle>
          <a:p>
            <a:pPr>
              <a:defRPr/>
            </a:pPr>
            <a:r>
              <a:rPr lang="en-US" altLang="en-US"/>
              <a:t>Parallel Processing, Fundamental Concepts</a:t>
            </a:r>
          </a:p>
        </p:txBody>
      </p:sp>
      <p:sp>
        <p:nvSpPr>
          <p:cNvPr id="7" name="Rectangle 6">
            <a:extLst>
              <a:ext uri="{FF2B5EF4-FFF2-40B4-BE49-F238E27FC236}">
                <a16:creationId xmlns:a16="http://schemas.microsoft.com/office/drawing/2014/main" id="{F6399665-949C-8546-B618-0594DD0E7D41}"/>
              </a:ext>
            </a:extLst>
          </p:cNvPr>
          <p:cNvSpPr>
            <a:spLocks noGrp="1" noChangeArrowheads="1"/>
          </p:cNvSpPr>
          <p:nvPr>
            <p:ph type="sldNum" sz="quarter" idx="12"/>
          </p:nvPr>
        </p:nvSpPr>
        <p:spPr>
          <a:ln/>
        </p:spPr>
        <p:txBody>
          <a:bodyPr/>
          <a:lstStyle>
            <a:lvl1pPr>
              <a:defRPr/>
            </a:lvl1pPr>
          </a:lstStyle>
          <a:p>
            <a:pPr>
              <a:defRPr/>
            </a:pPr>
            <a:r>
              <a:rPr lang="en-US" altLang="en-US"/>
              <a:t>Slide </a:t>
            </a:r>
            <a:fld id="{A9604E71-C63D-5541-9564-04C8A7AFD15F}" type="slidenum">
              <a:rPr lang="en-US" altLang="en-US" smtClean="0"/>
              <a:pPr>
                <a:defRPr/>
              </a:pPr>
              <a:t>‹#›</a:t>
            </a:fld>
            <a:endParaRPr lang="en-US" altLang="en-US"/>
          </a:p>
        </p:txBody>
      </p:sp>
    </p:spTree>
    <p:extLst>
      <p:ext uri="{BB962C8B-B14F-4D97-AF65-F5344CB8AC3E}">
        <p14:creationId xmlns:p14="http://schemas.microsoft.com/office/powerpoint/2010/main" val="17869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83ADBD-8841-FB43-9DB7-EFDF6262B8F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421FA7-0F14-3F48-A449-7A4AB5F2E78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DCFF26C-894B-DA45-94CA-F98EDC9E798F}"/>
              </a:ext>
            </a:extLst>
          </p:cNvPr>
          <p:cNvSpPr>
            <a:spLocks noGrp="1" noChangeArrowheads="1"/>
          </p:cNvSpPr>
          <p:nvPr>
            <p:ph type="dt" sz="half" idx="2"/>
          </p:nvPr>
        </p:nvSpPr>
        <p:spPr bwMode="auto">
          <a:xfrm>
            <a:off x="609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dirty="0">
                <a:latin typeface="+mn-lt"/>
              </a:defRPr>
            </a:lvl1pPr>
          </a:lstStyle>
          <a:p>
            <a:pPr>
              <a:defRPr/>
            </a:pPr>
            <a:r>
              <a:rPr lang="en-US" altLang="en-US"/>
              <a:t>Winter 2021</a:t>
            </a:r>
          </a:p>
        </p:txBody>
      </p:sp>
      <p:sp>
        <p:nvSpPr>
          <p:cNvPr id="1029" name="Rectangle 5">
            <a:extLst>
              <a:ext uri="{FF2B5EF4-FFF2-40B4-BE49-F238E27FC236}">
                <a16:creationId xmlns:a16="http://schemas.microsoft.com/office/drawing/2014/main" id="{F0384825-57D1-4B4D-BB47-2B32BDC89FA8}"/>
              </a:ext>
            </a:extLst>
          </p:cNvPr>
          <p:cNvSpPr>
            <a:spLocks noGrp="1" noChangeArrowheads="1"/>
          </p:cNvSpPr>
          <p:nvPr>
            <p:ph type="ftr" sz="quarter" idx="3"/>
          </p:nvPr>
        </p:nvSpPr>
        <p:spPr bwMode="auto">
          <a:xfrm>
            <a:off x="2209800" y="6248400"/>
            <a:ext cx="4800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r>
              <a:rPr lang="en-US" altLang="en-US"/>
              <a:t>Parallel Processing, Fundamental Concepts</a:t>
            </a:r>
          </a:p>
        </p:txBody>
      </p:sp>
      <p:sp>
        <p:nvSpPr>
          <p:cNvPr id="1030" name="Rectangle 6">
            <a:extLst>
              <a:ext uri="{FF2B5EF4-FFF2-40B4-BE49-F238E27FC236}">
                <a16:creationId xmlns:a16="http://schemas.microsoft.com/office/drawing/2014/main" id="{D8E665BB-C272-864B-81DE-DF35AE78E279}"/>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r>
              <a:rPr lang="en-US" altLang="en-US"/>
              <a:t>Slide </a:t>
            </a:r>
            <a:fld id="{656934AF-57EF-5749-948E-486D847C40D0}" type="slidenum">
              <a:rPr lang="en-US" altLang="en-US" smtClean="0"/>
              <a:pPr>
                <a:defRPr/>
              </a:pPr>
              <a:t>‹#›</a:t>
            </a:fld>
            <a:endParaRPr lang="en-US" altLang="en-US"/>
          </a:p>
        </p:txBody>
      </p:sp>
      <p:pic>
        <p:nvPicPr>
          <p:cNvPr id="1031" name="Picture 10">
            <a:extLst>
              <a:ext uri="{FF2B5EF4-FFF2-40B4-BE49-F238E27FC236}">
                <a16:creationId xmlns:a16="http://schemas.microsoft.com/office/drawing/2014/main" id="{7DE212CB-65E0-764C-8B15-D8187BD7559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52600" y="6172200"/>
            <a:ext cx="1143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WordArt 13">
            <a:extLst>
              <a:ext uri="{FF2B5EF4-FFF2-40B4-BE49-F238E27FC236}">
                <a16:creationId xmlns:a16="http://schemas.microsoft.com/office/drawing/2014/main" id="{85365307-EDC0-9A44-9A9F-DED66E72B09C}"/>
              </a:ext>
            </a:extLst>
          </p:cNvPr>
          <p:cNvSpPr>
            <a:spLocks noChangeArrowheads="1" noChangeShapeType="1" noTextEdit="1"/>
          </p:cNvSpPr>
          <p:nvPr userDrawn="1"/>
        </p:nvSpPr>
        <p:spPr bwMode="auto">
          <a:xfrm>
            <a:off x="6553200" y="6324600"/>
            <a:ext cx="9906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 Parhami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67.emf"/></Relationships>
</file>

<file path=ppt/slides/_rels/slide10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68.png"/><Relationship Id="rId4" Type="http://schemas.openxmlformats.org/officeDocument/2006/relationships/oleObject" Target="../embeddings/oleObject60.bin"/></Relationships>
</file>

<file path=ppt/slides/_rels/slide10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72.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oleObject" Target="../embeddings/oleObject63.bin"/><Relationship Id="rId4" Type="http://schemas.openxmlformats.org/officeDocument/2006/relationships/image" Target="../media/image73.emf"/></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cm.acm.org/magazines/2017/1/211094-exponential-laws-of-computing-growth/fulltex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1.emf"/><Relationship Id="rId5" Type="http://schemas.openxmlformats.org/officeDocument/2006/relationships/oleObject" Target="../embeddings/oleObject17.bin"/><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33.emf"/><Relationship Id="rId5" Type="http://schemas.openxmlformats.org/officeDocument/2006/relationships/oleObject" Target="../embeddings/oleObject20.bin"/><Relationship Id="rId10" Type="http://schemas.openxmlformats.org/officeDocument/2006/relationships/image" Target="../media/image31.emf"/><Relationship Id="rId4" Type="http://schemas.openxmlformats.org/officeDocument/2006/relationships/image" Target="../media/image32.emf"/><Relationship Id="rId9"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2.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7.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8.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42.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37.bin"/><Relationship Id="rId4" Type="http://schemas.openxmlformats.org/officeDocument/2006/relationships/image" Target="../media/image3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43.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44.emf"/><Relationship Id="rId5" Type="http://schemas.openxmlformats.org/officeDocument/2006/relationships/oleObject" Target="../embeddings/oleObject40.bin"/><Relationship Id="rId4" Type="http://schemas.openxmlformats.org/officeDocument/2006/relationships/image" Target="../media/image3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45.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46.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48.emf"/><Relationship Id="rId5" Type="http://schemas.openxmlformats.org/officeDocument/2006/relationships/oleObject" Target="../embeddings/oleObject44.bin"/><Relationship Id="rId4" Type="http://schemas.openxmlformats.org/officeDocument/2006/relationships/image" Target="../media/image4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3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oleObject" Target="../embeddings/oleObject47.bin"/><Relationship Id="rId4" Type="http://schemas.openxmlformats.org/officeDocument/2006/relationships/image" Target="../media/image4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3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oleObject" Target="../embeddings/oleObject49.bin"/><Relationship Id="rId7" Type="http://schemas.openxmlformats.org/officeDocument/2006/relationships/hyperlink" Target="http://www.psych.purdue.edu/~xiaoli/xiaoli/cartoon/turtle.gif" TargetMode="Externa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52.jpeg"/><Relationship Id="rId11" Type="http://schemas.openxmlformats.org/officeDocument/2006/relationships/image" Target="../media/image55.jpeg"/><Relationship Id="rId5" Type="http://schemas.openxmlformats.org/officeDocument/2006/relationships/hyperlink" Target="http://www.toongalaxy.com/preview/_truck_clip.jpg" TargetMode="External"/><Relationship Id="rId10" Type="http://schemas.openxmlformats.org/officeDocument/2006/relationships/image" Target="../media/image54.jpeg"/><Relationship Id="rId4" Type="http://schemas.openxmlformats.org/officeDocument/2006/relationships/image" Target="../media/image51.emf"/><Relationship Id="rId9" Type="http://schemas.openxmlformats.org/officeDocument/2006/relationships/hyperlink" Target="http://www.ars.usda.gov/is/kids/farm/story4/ToonMan2.gi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56.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5.xml"/><Relationship Id="rId1" Type="http://schemas.openxmlformats.org/officeDocument/2006/relationships/vmlDrawing" Target="../drawings/vmlDrawing42.vml"/><Relationship Id="rId4" Type="http://schemas.openxmlformats.org/officeDocument/2006/relationships/image" Target="../media/image57.emf"/></Relationships>
</file>

<file path=ppt/slides/_rels/slide8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60.emf"/><Relationship Id="rId5" Type="http://schemas.openxmlformats.org/officeDocument/2006/relationships/oleObject" Target="../embeddings/oleObject53.bin"/><Relationship Id="rId4" Type="http://schemas.openxmlformats.org/officeDocument/2006/relationships/image" Target="../media/image59.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6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7E3DEA30-E542-7543-B114-E3421B857B09}"/>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F9920A46-2670-C944-8017-F518F7F8D1C1}"/>
              </a:ext>
            </a:extLst>
          </p:cNvPr>
          <p:cNvSpPr>
            <a:spLocks noGrp="1"/>
          </p:cNvSpPr>
          <p:nvPr>
            <p:ph type="ftr" sz="quarter" idx="11"/>
          </p:nvPr>
        </p:nvSpPr>
        <p:spPr/>
        <p:txBody>
          <a:bodyPr/>
          <a:lstStyle/>
          <a:p>
            <a:pPr>
              <a:defRPr/>
            </a:pPr>
            <a:r>
              <a:rPr lang="en-US" altLang="en-US" dirty="0"/>
              <a:t>Parallel Processing, Fundamental Concepts</a:t>
            </a:r>
          </a:p>
        </p:txBody>
      </p:sp>
      <p:sp>
        <p:nvSpPr>
          <p:cNvPr id="4100" name="Slide Number Placeholder 5">
            <a:extLst>
              <a:ext uri="{FF2B5EF4-FFF2-40B4-BE49-F238E27FC236}">
                <a16:creationId xmlns:a16="http://schemas.microsoft.com/office/drawing/2014/main" id="{48EE2585-0479-A343-BED9-AF1F7BB7D88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3503BBE-0D3F-B843-8AEE-0FCD64718AE1}" type="slidenum">
              <a:rPr lang="en-US" altLang="en-US" sz="1200" smtClean="0"/>
              <a:pPr>
                <a:spcBef>
                  <a:spcPct val="0"/>
                </a:spcBef>
                <a:buFontTx/>
                <a:buNone/>
              </a:pPr>
              <a:t>1</a:t>
            </a:fld>
            <a:endParaRPr lang="en-US" altLang="en-US" sz="1200"/>
          </a:p>
        </p:txBody>
      </p:sp>
      <p:grpSp>
        <p:nvGrpSpPr>
          <p:cNvPr id="4101" name="Group 28">
            <a:extLst>
              <a:ext uri="{FF2B5EF4-FFF2-40B4-BE49-F238E27FC236}">
                <a16:creationId xmlns:a16="http://schemas.microsoft.com/office/drawing/2014/main" id="{39570893-8DBD-5F4B-8293-EB0DFC5858CB}"/>
              </a:ext>
            </a:extLst>
          </p:cNvPr>
          <p:cNvGrpSpPr>
            <a:grpSpLocks/>
          </p:cNvGrpSpPr>
          <p:nvPr/>
        </p:nvGrpSpPr>
        <p:grpSpPr bwMode="auto">
          <a:xfrm>
            <a:off x="228600" y="381000"/>
            <a:ext cx="3698875" cy="5638800"/>
            <a:chOff x="192" y="336"/>
            <a:chExt cx="2282" cy="3408"/>
          </a:xfrm>
        </p:grpSpPr>
        <p:pic>
          <p:nvPicPr>
            <p:cNvPr id="4107" name="Picture 25" descr="parallel_cover">
              <a:extLst>
                <a:ext uri="{FF2B5EF4-FFF2-40B4-BE49-F238E27FC236}">
                  <a16:creationId xmlns:a16="http://schemas.microsoft.com/office/drawing/2014/main" id="{AE6F1F12-4318-204A-AE99-B9758FB65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336"/>
              <a:ext cx="2282"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26">
              <a:extLst>
                <a:ext uri="{FF2B5EF4-FFF2-40B4-BE49-F238E27FC236}">
                  <a16:creationId xmlns:a16="http://schemas.microsoft.com/office/drawing/2014/main" id="{EFECBF94-0EB6-B846-B436-B2533E0FC95C}"/>
                </a:ext>
              </a:extLst>
            </p:cNvPr>
            <p:cNvSpPr>
              <a:spLocks noChangeArrowheads="1"/>
            </p:cNvSpPr>
            <p:nvPr/>
          </p:nvSpPr>
          <p:spPr bwMode="auto">
            <a:xfrm>
              <a:off x="2208" y="3046"/>
              <a:ext cx="192" cy="96"/>
            </a:xfrm>
            <a:prstGeom prst="rect">
              <a:avLst/>
            </a:prstGeom>
            <a:solidFill>
              <a:srgbClr val="311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4102" name="Rectangle 18">
            <a:extLst>
              <a:ext uri="{FF2B5EF4-FFF2-40B4-BE49-F238E27FC236}">
                <a16:creationId xmlns:a16="http://schemas.microsoft.com/office/drawing/2014/main" id="{5D8F5C74-74BC-FF4D-B036-69750CF3BD53}"/>
              </a:ext>
            </a:extLst>
          </p:cNvPr>
          <p:cNvSpPr>
            <a:spLocks noGrp="1" noChangeArrowheads="1"/>
          </p:cNvSpPr>
          <p:nvPr>
            <p:ph type="title"/>
          </p:nvPr>
        </p:nvSpPr>
        <p:spPr>
          <a:xfrm>
            <a:off x="4114800" y="304800"/>
            <a:ext cx="4876800" cy="609600"/>
          </a:xfrm>
          <a:noFill/>
        </p:spPr>
        <p:txBody>
          <a:bodyPr/>
          <a:lstStyle/>
          <a:p>
            <a:pPr eaLnBrk="1" hangingPunct="1">
              <a:lnSpc>
                <a:spcPct val="80000"/>
              </a:lnSpc>
            </a:pPr>
            <a:r>
              <a:rPr lang="en-US" altLang="en-US" sz="2800" b="1">
                <a:solidFill>
                  <a:srgbClr val="FF3300"/>
                </a:solidFill>
              </a:rPr>
              <a:t>Part I</a:t>
            </a:r>
            <a:br>
              <a:rPr lang="en-US" altLang="en-US" sz="2400" b="1">
                <a:solidFill>
                  <a:schemeClr val="tx1"/>
                </a:solidFill>
              </a:rPr>
            </a:br>
            <a:r>
              <a:rPr lang="en-US" altLang="en-US" sz="2400">
                <a:solidFill>
                  <a:schemeClr val="tx1"/>
                </a:solidFill>
              </a:rPr>
              <a:t>Fundamental Concepts</a:t>
            </a:r>
          </a:p>
        </p:txBody>
      </p:sp>
      <p:sp>
        <p:nvSpPr>
          <p:cNvPr id="4103" name="Rectangle 23">
            <a:extLst>
              <a:ext uri="{FF2B5EF4-FFF2-40B4-BE49-F238E27FC236}">
                <a16:creationId xmlns:a16="http://schemas.microsoft.com/office/drawing/2014/main" id="{96E75619-3AC2-DA41-BA38-D8A27F367DFC}"/>
              </a:ext>
            </a:extLst>
          </p:cNvPr>
          <p:cNvSpPr>
            <a:spLocks noChangeArrowheads="1"/>
          </p:cNvSpPr>
          <p:nvPr/>
        </p:nvSpPr>
        <p:spPr bwMode="auto">
          <a:xfrm>
            <a:off x="1824038" y="800100"/>
            <a:ext cx="9144000"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4104" name="Group 30">
            <a:extLst>
              <a:ext uri="{FF2B5EF4-FFF2-40B4-BE49-F238E27FC236}">
                <a16:creationId xmlns:a16="http://schemas.microsoft.com/office/drawing/2014/main" id="{234D2CF0-85BC-DB4E-9233-114DBA170A3F}"/>
              </a:ext>
            </a:extLst>
          </p:cNvPr>
          <p:cNvGrpSpPr>
            <a:grpSpLocks/>
          </p:cNvGrpSpPr>
          <p:nvPr/>
        </p:nvGrpSpPr>
        <p:grpSpPr bwMode="auto">
          <a:xfrm>
            <a:off x="4038600" y="949325"/>
            <a:ext cx="4953000" cy="5149850"/>
            <a:chOff x="2544" y="598"/>
            <a:chExt cx="3120" cy="3244"/>
          </a:xfrm>
        </p:grpSpPr>
        <p:pic>
          <p:nvPicPr>
            <p:cNvPr id="4105" name="Picture 29" descr="parallel_brief_toc">
              <a:extLst>
                <a:ext uri="{FF2B5EF4-FFF2-40B4-BE49-F238E27FC236}">
                  <a16:creationId xmlns:a16="http://schemas.microsoft.com/office/drawing/2014/main" id="{90999FC5-A289-CD46-850D-F8A68D7D2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598"/>
              <a:ext cx="3072"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AutoShape 24">
              <a:extLst>
                <a:ext uri="{FF2B5EF4-FFF2-40B4-BE49-F238E27FC236}">
                  <a16:creationId xmlns:a16="http://schemas.microsoft.com/office/drawing/2014/main" id="{8D82C285-C930-5744-BBA1-74723CC1694F}"/>
                </a:ext>
              </a:extLst>
            </p:cNvPr>
            <p:cNvSpPr>
              <a:spLocks noChangeArrowheads="1"/>
            </p:cNvSpPr>
            <p:nvPr/>
          </p:nvSpPr>
          <p:spPr bwMode="auto">
            <a:xfrm>
              <a:off x="2688" y="624"/>
              <a:ext cx="2976" cy="528"/>
            </a:xfrm>
            <a:prstGeom prst="roundRect">
              <a:avLst>
                <a:gd name="adj"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4BE1E9F1-9A4E-CC47-9E18-7132EE96DBCC}"/>
              </a:ext>
            </a:extLst>
          </p:cNvPr>
          <p:cNvSpPr>
            <a:spLocks noGrp="1"/>
          </p:cNvSpPr>
          <p:nvPr>
            <p:ph type="dt" sz="quarter" idx="10"/>
          </p:nvPr>
        </p:nvSpPr>
        <p:spPr/>
        <p:txBody>
          <a:bodyPr/>
          <a:lstStyle/>
          <a:p>
            <a:pPr>
              <a:defRPr/>
            </a:pPr>
            <a:r>
              <a:rPr lang="en-US" altLang="en-US"/>
              <a:t>Winter 2021</a:t>
            </a:r>
          </a:p>
        </p:txBody>
      </p:sp>
      <p:sp>
        <p:nvSpPr>
          <p:cNvPr id="11" name="Footer Placeholder 3">
            <a:extLst>
              <a:ext uri="{FF2B5EF4-FFF2-40B4-BE49-F238E27FC236}">
                <a16:creationId xmlns:a16="http://schemas.microsoft.com/office/drawing/2014/main" id="{C2DC55CE-36B2-274F-95BC-B0C58495F29C}"/>
              </a:ext>
            </a:extLst>
          </p:cNvPr>
          <p:cNvSpPr>
            <a:spLocks noGrp="1"/>
          </p:cNvSpPr>
          <p:nvPr>
            <p:ph type="ftr" sz="quarter" idx="11"/>
          </p:nvPr>
        </p:nvSpPr>
        <p:spPr/>
        <p:txBody>
          <a:bodyPr/>
          <a:lstStyle/>
          <a:p>
            <a:pPr>
              <a:defRPr/>
            </a:pPr>
            <a:r>
              <a:rPr lang="en-US" altLang="en-US"/>
              <a:t>Parallel Processing, Fundamental Concepts</a:t>
            </a:r>
          </a:p>
        </p:txBody>
      </p:sp>
      <p:sp>
        <p:nvSpPr>
          <p:cNvPr id="16388" name="Slide Number Placeholder 4">
            <a:extLst>
              <a:ext uri="{FF2B5EF4-FFF2-40B4-BE49-F238E27FC236}">
                <a16:creationId xmlns:a16="http://schemas.microsoft.com/office/drawing/2014/main" id="{80C8DD02-019C-4944-B5EB-623FE98C66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93CB1A7-AED8-BE4A-A5AA-B3394091E187}" type="slidenum">
              <a:rPr lang="en-US" altLang="en-US" sz="1200" smtClean="0"/>
              <a:pPr>
                <a:spcBef>
                  <a:spcPct val="0"/>
                </a:spcBef>
                <a:buFontTx/>
                <a:buNone/>
              </a:pPr>
              <a:t>10</a:t>
            </a:fld>
            <a:endParaRPr lang="en-US" altLang="en-US" sz="1200"/>
          </a:p>
        </p:txBody>
      </p:sp>
      <p:sp>
        <p:nvSpPr>
          <p:cNvPr id="16389" name="Text Box 2">
            <a:extLst>
              <a:ext uri="{FF2B5EF4-FFF2-40B4-BE49-F238E27FC236}">
                <a16:creationId xmlns:a16="http://schemas.microsoft.com/office/drawing/2014/main" id="{93B0E924-21EF-A542-BA0B-3383B49BD448}"/>
              </a:ext>
            </a:extLst>
          </p:cNvPr>
          <p:cNvSpPr txBox="1">
            <a:spLocks noChangeArrowheads="1"/>
          </p:cNvSpPr>
          <p:nvPr/>
        </p:nvSpPr>
        <p:spPr bwMode="auto">
          <a:xfrm>
            <a:off x="457200" y="5867400"/>
            <a:ext cx="8061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NRC Report (2011): The Future of Computing Performance: Game Over or Next Level?</a:t>
            </a:r>
          </a:p>
        </p:txBody>
      </p:sp>
      <p:pic>
        <p:nvPicPr>
          <p:cNvPr id="16390" name="Picture 3">
            <a:extLst>
              <a:ext uri="{FF2B5EF4-FFF2-40B4-BE49-F238E27FC236}">
                <a16:creationId xmlns:a16="http://schemas.microsoft.com/office/drawing/2014/main" id="{1D686E3F-3F3F-8C4B-8970-AC46494D9253}"/>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990600"/>
            <a:ext cx="7848600" cy="4916488"/>
          </a:xfrm>
          <a:noFill/>
        </p:spPr>
      </p:pic>
      <p:sp>
        <p:nvSpPr>
          <p:cNvPr id="16391" name="Rectangle 5">
            <a:extLst>
              <a:ext uri="{FF2B5EF4-FFF2-40B4-BE49-F238E27FC236}">
                <a16:creationId xmlns:a16="http://schemas.microsoft.com/office/drawing/2014/main" id="{5077419F-C279-6C43-AD49-D484F8F219A7}"/>
              </a:ext>
            </a:extLst>
          </p:cNvPr>
          <p:cNvSpPr>
            <a:spLocks noChangeArrowheads="1"/>
          </p:cNvSpPr>
          <p:nvPr/>
        </p:nvSpPr>
        <p:spPr bwMode="auto">
          <a:xfrm>
            <a:off x="228600" y="2286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cs typeface="Arial" panose="020B0604020202020204" pitchFamily="34" charset="0"/>
              </a:rPr>
              <a:t>Trends in Processor Chip Density, Performance, Clock Speed, Power, and Number of Cores</a:t>
            </a:r>
          </a:p>
        </p:txBody>
      </p:sp>
      <p:sp>
        <p:nvSpPr>
          <p:cNvPr id="16392" name="Text Box 7">
            <a:extLst>
              <a:ext uri="{FF2B5EF4-FFF2-40B4-BE49-F238E27FC236}">
                <a16:creationId xmlns:a16="http://schemas.microsoft.com/office/drawing/2014/main" id="{42BA3E83-32FF-F543-A38D-B253DFBC12A1}"/>
              </a:ext>
            </a:extLst>
          </p:cNvPr>
          <p:cNvSpPr txBox="1">
            <a:spLocks noChangeArrowheads="1"/>
          </p:cNvSpPr>
          <p:nvPr/>
        </p:nvSpPr>
        <p:spPr bwMode="auto">
          <a:xfrm>
            <a:off x="7989888" y="2152650"/>
            <a:ext cx="941387"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1800"/>
              </a:lnSpc>
              <a:spcBef>
                <a:spcPct val="0"/>
              </a:spcBef>
              <a:buFontTx/>
              <a:buNone/>
            </a:pPr>
            <a:r>
              <a:rPr lang="en-US" altLang="en-US" sz="1800" b="1">
                <a:solidFill>
                  <a:srgbClr val="6600CC"/>
                </a:solidFill>
              </a:rPr>
              <a:t>Perfor-</a:t>
            </a:r>
          </a:p>
          <a:p>
            <a:pPr eaLnBrk="1" hangingPunct="1">
              <a:lnSpc>
                <a:spcPts val="1800"/>
              </a:lnSpc>
              <a:spcBef>
                <a:spcPct val="0"/>
              </a:spcBef>
              <a:buFontTx/>
              <a:buNone/>
            </a:pPr>
            <a:r>
              <a:rPr lang="en-US" altLang="en-US" sz="1800" b="1">
                <a:solidFill>
                  <a:srgbClr val="6600CC"/>
                </a:solidFill>
              </a:rPr>
              <a:t>mance</a:t>
            </a:r>
          </a:p>
        </p:txBody>
      </p:sp>
      <p:sp>
        <p:nvSpPr>
          <p:cNvPr id="16393" name="Text Box 8">
            <a:extLst>
              <a:ext uri="{FF2B5EF4-FFF2-40B4-BE49-F238E27FC236}">
                <a16:creationId xmlns:a16="http://schemas.microsoft.com/office/drawing/2014/main" id="{A971D8DD-97DA-D646-871C-B277C8F081C6}"/>
              </a:ext>
            </a:extLst>
          </p:cNvPr>
          <p:cNvSpPr txBox="1">
            <a:spLocks noChangeArrowheads="1"/>
          </p:cNvSpPr>
          <p:nvPr/>
        </p:nvSpPr>
        <p:spPr bwMode="auto">
          <a:xfrm>
            <a:off x="8001000" y="35814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70AC2E"/>
                </a:solidFill>
              </a:rPr>
              <a:t>Power</a:t>
            </a:r>
          </a:p>
        </p:txBody>
      </p:sp>
      <p:sp>
        <p:nvSpPr>
          <p:cNvPr id="16394" name="Text Box 9">
            <a:extLst>
              <a:ext uri="{FF2B5EF4-FFF2-40B4-BE49-F238E27FC236}">
                <a16:creationId xmlns:a16="http://schemas.microsoft.com/office/drawing/2014/main" id="{A3B2C170-1CE3-5A4D-BC2C-1749D38F9DA5}"/>
              </a:ext>
            </a:extLst>
          </p:cNvPr>
          <p:cNvSpPr txBox="1">
            <a:spLocks noChangeArrowheads="1"/>
          </p:cNvSpPr>
          <p:nvPr/>
        </p:nvSpPr>
        <p:spPr bwMode="auto">
          <a:xfrm>
            <a:off x="8001000" y="4343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D27D00"/>
                </a:solidFill>
              </a:rPr>
              <a:t>Cores</a:t>
            </a:r>
          </a:p>
        </p:txBody>
      </p:sp>
      <p:sp>
        <p:nvSpPr>
          <p:cNvPr id="16395" name="Text Box 10">
            <a:extLst>
              <a:ext uri="{FF2B5EF4-FFF2-40B4-BE49-F238E27FC236}">
                <a16:creationId xmlns:a16="http://schemas.microsoft.com/office/drawing/2014/main" id="{A9FFDFAD-F643-4943-8B84-B81A492A8324}"/>
              </a:ext>
            </a:extLst>
          </p:cNvPr>
          <p:cNvSpPr txBox="1">
            <a:spLocks noChangeArrowheads="1"/>
          </p:cNvSpPr>
          <p:nvPr/>
        </p:nvSpPr>
        <p:spPr bwMode="auto">
          <a:xfrm>
            <a:off x="7989888" y="2914650"/>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3300"/>
                </a:solidFill>
              </a:rPr>
              <a:t>Clock</a:t>
            </a:r>
          </a:p>
        </p:txBody>
      </p:sp>
      <p:sp>
        <p:nvSpPr>
          <p:cNvPr id="16396" name="Text Box 6">
            <a:extLst>
              <a:ext uri="{FF2B5EF4-FFF2-40B4-BE49-F238E27FC236}">
                <a16:creationId xmlns:a16="http://schemas.microsoft.com/office/drawing/2014/main" id="{E6C8C419-962A-F943-8B37-7DC4E8698A3F}"/>
              </a:ext>
            </a:extLst>
          </p:cNvPr>
          <p:cNvSpPr txBox="1">
            <a:spLocks noChangeArrowheads="1"/>
          </p:cNvSpPr>
          <p:nvPr/>
        </p:nvSpPr>
        <p:spPr bwMode="auto">
          <a:xfrm>
            <a:off x="7988300" y="14303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accent2"/>
                </a:solidFill>
              </a:rPr>
              <a:t>Density</a:t>
            </a:r>
          </a:p>
        </p:txBody>
      </p:sp>
      <p:sp>
        <p:nvSpPr>
          <p:cNvPr id="2" name="Rectangle 1">
            <a:extLst>
              <a:ext uri="{FF2B5EF4-FFF2-40B4-BE49-F238E27FC236}">
                <a16:creationId xmlns:a16="http://schemas.microsoft.com/office/drawing/2014/main" id="{BCC3E712-F2B8-E04F-851B-13347937C372}"/>
              </a:ext>
            </a:extLst>
          </p:cNvPr>
          <p:cNvSpPr/>
          <p:nvPr/>
        </p:nvSpPr>
        <p:spPr>
          <a:xfrm>
            <a:off x="1752600" y="1219200"/>
            <a:ext cx="2209800" cy="12192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8" name="Text Box 6">
            <a:extLst>
              <a:ext uri="{FF2B5EF4-FFF2-40B4-BE49-F238E27FC236}">
                <a16:creationId xmlns:a16="http://schemas.microsoft.com/office/drawing/2014/main" id="{61028CCA-D6A7-B046-B59F-69184E40AF38}"/>
              </a:ext>
            </a:extLst>
          </p:cNvPr>
          <p:cNvSpPr txBox="1">
            <a:spLocks noChangeArrowheads="1"/>
          </p:cNvSpPr>
          <p:nvPr/>
        </p:nvSpPr>
        <p:spPr bwMode="auto">
          <a:xfrm>
            <a:off x="1752600" y="1174750"/>
            <a:ext cx="2257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1900"/>
              </a:lnSpc>
              <a:spcBef>
                <a:spcPct val="0"/>
              </a:spcBef>
              <a:buFontTx/>
              <a:buNone/>
            </a:pPr>
            <a:r>
              <a:rPr lang="en-US" altLang="en-US" sz="1400" b="1">
                <a:solidFill>
                  <a:schemeClr val="accent2"/>
                </a:solidFill>
                <a:latin typeface="Arial Narrow" panose="020B0604020202020204" pitchFamily="34" charset="0"/>
              </a:rPr>
              <a:t>Transistors per chip (1000s)</a:t>
            </a:r>
          </a:p>
          <a:p>
            <a:pPr eaLnBrk="1" hangingPunct="1">
              <a:lnSpc>
                <a:spcPts val="1900"/>
              </a:lnSpc>
              <a:spcBef>
                <a:spcPct val="0"/>
              </a:spcBef>
              <a:buFontTx/>
              <a:buNone/>
            </a:pPr>
            <a:r>
              <a:rPr lang="en-US" altLang="en-US" sz="1400" b="1">
                <a:solidFill>
                  <a:srgbClr val="7030A0"/>
                </a:solidFill>
                <a:latin typeface="Arial Narrow" panose="020B0604020202020204" pitchFamily="34" charset="0"/>
              </a:rPr>
              <a:t>Relative performance</a:t>
            </a:r>
          </a:p>
          <a:p>
            <a:pPr eaLnBrk="1" hangingPunct="1">
              <a:lnSpc>
                <a:spcPts val="1900"/>
              </a:lnSpc>
              <a:spcBef>
                <a:spcPct val="0"/>
              </a:spcBef>
              <a:buFontTx/>
              <a:buNone/>
            </a:pPr>
            <a:r>
              <a:rPr lang="en-US" altLang="en-US" sz="1400" b="1">
                <a:solidFill>
                  <a:srgbClr val="FF3300"/>
                </a:solidFill>
                <a:latin typeface="Arial Narrow" panose="020B0604020202020204" pitchFamily="34" charset="0"/>
              </a:rPr>
              <a:t>Clock speed (MHz)</a:t>
            </a:r>
          </a:p>
          <a:p>
            <a:pPr eaLnBrk="1" hangingPunct="1">
              <a:lnSpc>
                <a:spcPts val="1900"/>
              </a:lnSpc>
              <a:spcBef>
                <a:spcPct val="0"/>
              </a:spcBef>
              <a:buFontTx/>
              <a:buNone/>
            </a:pPr>
            <a:r>
              <a:rPr lang="en-US" altLang="en-US" sz="1400" b="1">
                <a:solidFill>
                  <a:srgbClr val="70AC2E"/>
                </a:solidFill>
                <a:latin typeface="Arial Narrow" panose="020B0604020202020204" pitchFamily="34" charset="0"/>
              </a:rPr>
              <a:t>Power dissipation (W)</a:t>
            </a:r>
          </a:p>
          <a:p>
            <a:pPr eaLnBrk="1" hangingPunct="1">
              <a:lnSpc>
                <a:spcPts val="1900"/>
              </a:lnSpc>
              <a:spcBef>
                <a:spcPct val="0"/>
              </a:spcBef>
              <a:buFontTx/>
              <a:buNone/>
            </a:pPr>
            <a:r>
              <a:rPr lang="en-US" altLang="en-US" sz="1400" b="1">
                <a:solidFill>
                  <a:srgbClr val="D27D00"/>
                </a:solidFill>
                <a:latin typeface="Arial Narrow" panose="020B0604020202020204" pitchFamily="34" charset="0"/>
              </a:rPr>
              <a:t>Number of cores per chip</a:t>
            </a:r>
          </a:p>
        </p:txBody>
      </p:sp>
      <p:sp>
        <p:nvSpPr>
          <p:cNvPr id="16399" name="Text Box 6">
            <a:extLst>
              <a:ext uri="{FF2B5EF4-FFF2-40B4-BE49-F238E27FC236}">
                <a16:creationId xmlns:a16="http://schemas.microsoft.com/office/drawing/2014/main" id="{BBE89C36-A497-FF4C-9D96-357BDAA38183}"/>
              </a:ext>
            </a:extLst>
          </p:cNvPr>
          <p:cNvSpPr txBox="1">
            <a:spLocks noChangeArrowheads="1"/>
          </p:cNvSpPr>
          <p:nvPr/>
        </p:nvSpPr>
        <p:spPr bwMode="auto">
          <a:xfrm>
            <a:off x="3652838" y="5588000"/>
            <a:ext cx="1914525" cy="3079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Year of Introduction</a:t>
            </a:r>
          </a:p>
        </p:txBody>
      </p:sp>
      <p:sp>
        <p:nvSpPr>
          <p:cNvPr id="3" name="Rectangle 2">
            <a:extLst>
              <a:ext uri="{FF2B5EF4-FFF2-40B4-BE49-F238E27FC236}">
                <a16:creationId xmlns:a16="http://schemas.microsoft.com/office/drawing/2014/main" id="{B8CE674B-C0E8-A640-9BB8-CBFC4769EBB0}"/>
              </a:ext>
            </a:extLst>
          </p:cNvPr>
          <p:cNvSpPr/>
          <p:nvPr/>
        </p:nvSpPr>
        <p:spPr>
          <a:xfrm>
            <a:off x="146050" y="2438400"/>
            <a:ext cx="539750" cy="16764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7ED816BA-5DF5-E84B-BC22-76DB2F6051FF}"/>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E0F809EE-92DA-6E4E-8CDC-CE202D137E07}"/>
              </a:ext>
            </a:extLst>
          </p:cNvPr>
          <p:cNvSpPr>
            <a:spLocks noGrp="1"/>
          </p:cNvSpPr>
          <p:nvPr>
            <p:ph type="ftr" sz="quarter" idx="11"/>
          </p:nvPr>
        </p:nvSpPr>
        <p:spPr/>
        <p:txBody>
          <a:bodyPr/>
          <a:lstStyle/>
          <a:p>
            <a:pPr>
              <a:defRPr/>
            </a:pPr>
            <a:r>
              <a:rPr lang="en-US" altLang="en-US"/>
              <a:t>Parallel Processing, Fundamental Concepts</a:t>
            </a:r>
          </a:p>
        </p:txBody>
      </p:sp>
      <p:sp>
        <p:nvSpPr>
          <p:cNvPr id="111620" name="Slide Number Placeholder 5">
            <a:extLst>
              <a:ext uri="{FF2B5EF4-FFF2-40B4-BE49-F238E27FC236}">
                <a16:creationId xmlns:a16="http://schemas.microsoft.com/office/drawing/2014/main" id="{F0492B4D-DE09-0941-9203-A96BDA9572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71FC4C6-230B-4745-B92D-00BADB06316F}" type="slidenum">
              <a:rPr lang="en-US" altLang="en-US" sz="1200" smtClean="0"/>
              <a:pPr>
                <a:spcBef>
                  <a:spcPct val="0"/>
                </a:spcBef>
                <a:buFontTx/>
                <a:buNone/>
              </a:pPr>
              <a:t>100</a:t>
            </a:fld>
            <a:endParaRPr lang="en-US" altLang="en-US" sz="1200"/>
          </a:p>
        </p:txBody>
      </p:sp>
      <p:sp>
        <p:nvSpPr>
          <p:cNvPr id="111621" name="Rectangle 2">
            <a:extLst>
              <a:ext uri="{FF2B5EF4-FFF2-40B4-BE49-F238E27FC236}">
                <a16:creationId xmlns:a16="http://schemas.microsoft.com/office/drawing/2014/main" id="{13E82B70-5808-ED4F-BEFF-D5378DEA5EF7}"/>
              </a:ext>
            </a:extLst>
          </p:cNvPr>
          <p:cNvSpPr>
            <a:spLocks noGrp="1" noChangeArrowheads="1"/>
          </p:cNvSpPr>
          <p:nvPr>
            <p:ph type="title"/>
          </p:nvPr>
        </p:nvSpPr>
        <p:spPr>
          <a:xfrm>
            <a:off x="228600" y="152400"/>
            <a:ext cx="8686800" cy="685800"/>
          </a:xfrm>
        </p:spPr>
        <p:txBody>
          <a:bodyPr/>
          <a:lstStyle/>
          <a:p>
            <a:pPr eaLnBrk="1" hangingPunct="1"/>
            <a:r>
              <a:rPr lang="en-US" altLang="en-US" sz="2800"/>
              <a:t>PRAM Implementation and Operation</a:t>
            </a:r>
          </a:p>
        </p:txBody>
      </p:sp>
      <p:sp>
        <p:nvSpPr>
          <p:cNvPr id="111622" name="Rectangle 3">
            <a:extLst>
              <a:ext uri="{FF2B5EF4-FFF2-40B4-BE49-F238E27FC236}">
                <a16:creationId xmlns:a16="http://schemas.microsoft.com/office/drawing/2014/main" id="{1DADBC01-36A7-804F-8213-D260EC2578A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1623" name="Rectangle 4">
            <a:extLst>
              <a:ext uri="{FF2B5EF4-FFF2-40B4-BE49-F238E27FC236}">
                <a16:creationId xmlns:a16="http://schemas.microsoft.com/office/drawing/2014/main" id="{FC53CCA4-96B2-6442-896A-851830CB8580}"/>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1624" name="Text Box 5">
            <a:extLst>
              <a:ext uri="{FF2B5EF4-FFF2-40B4-BE49-F238E27FC236}">
                <a16:creationId xmlns:a16="http://schemas.microsoft.com/office/drawing/2014/main" id="{18D252E0-C6CA-6749-A1D7-E19390305D2D}"/>
              </a:ext>
            </a:extLst>
          </p:cNvPr>
          <p:cNvSpPr txBox="1">
            <a:spLocks noChangeArrowheads="1"/>
          </p:cNvSpPr>
          <p:nvPr/>
        </p:nvSpPr>
        <p:spPr bwMode="auto">
          <a:xfrm>
            <a:off x="304800" y="5638800"/>
            <a:ext cx="6172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4.7	    PRAM with some hardware details shown.</a:t>
            </a:r>
          </a:p>
        </p:txBody>
      </p:sp>
      <p:sp>
        <p:nvSpPr>
          <p:cNvPr id="111625" name="Rectangle 6">
            <a:extLst>
              <a:ext uri="{FF2B5EF4-FFF2-40B4-BE49-F238E27FC236}">
                <a16:creationId xmlns:a16="http://schemas.microsoft.com/office/drawing/2014/main" id="{0F86DFAB-7649-DB43-956D-51A9F09CE660}"/>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1626" name="Rectangle 7">
            <a:extLst>
              <a:ext uri="{FF2B5EF4-FFF2-40B4-BE49-F238E27FC236}">
                <a16:creationId xmlns:a16="http://schemas.microsoft.com/office/drawing/2014/main" id="{556B3159-7A46-194C-AC3A-396A2C242E6A}"/>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1627" name="Rectangle 8">
            <a:extLst>
              <a:ext uri="{FF2B5EF4-FFF2-40B4-BE49-F238E27FC236}">
                <a16:creationId xmlns:a16="http://schemas.microsoft.com/office/drawing/2014/main" id="{F4090D8E-D6B6-B24A-9D06-041D5E4821B7}"/>
              </a:ext>
            </a:extLst>
          </p:cNvPr>
          <p:cNvSpPr>
            <a:spLocks noChangeArrowheads="1"/>
          </p:cNvSpPr>
          <p:nvPr/>
        </p:nvSpPr>
        <p:spPr bwMode="auto">
          <a:xfrm>
            <a:off x="0" y="170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1628" name="Text Box 10">
            <a:extLst>
              <a:ext uri="{FF2B5EF4-FFF2-40B4-BE49-F238E27FC236}">
                <a16:creationId xmlns:a16="http://schemas.microsoft.com/office/drawing/2014/main" id="{56091D08-9135-B54D-BD51-D2F67DBD775B}"/>
              </a:ext>
            </a:extLst>
          </p:cNvPr>
          <p:cNvSpPr txBox="1">
            <a:spLocks noChangeArrowheads="1"/>
          </p:cNvSpPr>
          <p:nvPr/>
        </p:nvSpPr>
        <p:spPr bwMode="auto">
          <a:xfrm>
            <a:off x="6629400" y="1143000"/>
            <a:ext cx="2286000" cy="43576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PRAM Cycle:</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t>All processors </a:t>
            </a:r>
          </a:p>
          <a:p>
            <a:pPr eaLnBrk="1" hangingPunct="1">
              <a:spcBef>
                <a:spcPct val="0"/>
              </a:spcBef>
              <a:buFontTx/>
              <a:buNone/>
            </a:pPr>
            <a:r>
              <a:rPr lang="en-US" altLang="en-US" sz="2000"/>
              <a:t>read memory locations of their choosing</a:t>
            </a:r>
          </a:p>
          <a:p>
            <a:pPr eaLnBrk="1" hangingPunct="1">
              <a:spcBef>
                <a:spcPct val="0"/>
              </a:spcBef>
              <a:buFontTx/>
              <a:buNone/>
            </a:pPr>
            <a:endParaRPr lang="en-US" altLang="en-US" sz="1200"/>
          </a:p>
          <a:p>
            <a:pPr eaLnBrk="1" hangingPunct="1">
              <a:spcBef>
                <a:spcPct val="0"/>
              </a:spcBef>
              <a:buFontTx/>
              <a:buNone/>
            </a:pPr>
            <a:r>
              <a:rPr lang="en-US" altLang="en-US" sz="2000"/>
              <a:t>All processors compute one step independently</a:t>
            </a:r>
          </a:p>
          <a:p>
            <a:pPr eaLnBrk="1" hangingPunct="1">
              <a:spcBef>
                <a:spcPct val="0"/>
              </a:spcBef>
              <a:buFontTx/>
              <a:buNone/>
            </a:pPr>
            <a:endParaRPr lang="en-US" altLang="en-US" sz="1200"/>
          </a:p>
          <a:p>
            <a:pPr eaLnBrk="1" hangingPunct="1">
              <a:spcBef>
                <a:spcPct val="0"/>
              </a:spcBef>
              <a:buFontTx/>
              <a:buNone/>
            </a:pPr>
            <a:r>
              <a:rPr lang="en-US" altLang="en-US" sz="2000"/>
              <a:t>All processors store results into memory locations of their choosing</a:t>
            </a:r>
          </a:p>
        </p:txBody>
      </p:sp>
      <p:sp>
        <p:nvSpPr>
          <p:cNvPr id="111629" name="Rectangle 12">
            <a:extLst>
              <a:ext uri="{FF2B5EF4-FFF2-40B4-BE49-F238E27FC236}">
                <a16:creationId xmlns:a16="http://schemas.microsoft.com/office/drawing/2014/main" id="{E47ADEA1-3E17-EE4C-BE3F-106891AA72AC}"/>
              </a:ext>
            </a:extLst>
          </p:cNvPr>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11630" name="Object 11">
            <a:extLst>
              <a:ext uri="{FF2B5EF4-FFF2-40B4-BE49-F238E27FC236}">
                <a16:creationId xmlns:a16="http://schemas.microsoft.com/office/drawing/2014/main" id="{6F30E7F7-2793-EC49-8127-05CBA59427F4}"/>
              </a:ext>
            </a:extLst>
          </p:cNvPr>
          <p:cNvGraphicFramePr>
            <a:graphicFrameLocks noChangeAspect="1"/>
          </p:cNvGraphicFramePr>
          <p:nvPr/>
        </p:nvGraphicFramePr>
        <p:xfrm>
          <a:off x="152400" y="990600"/>
          <a:ext cx="6629400" cy="4191000"/>
        </p:xfrm>
        <a:graphic>
          <a:graphicData uri="http://schemas.openxmlformats.org/presentationml/2006/ole">
            <mc:AlternateContent xmlns:mc="http://schemas.openxmlformats.org/markup-compatibility/2006">
              <mc:Choice xmlns:v="urn:schemas-microsoft-com:vml" Requires="v">
                <p:oleObj spid="_x0000_s111631" r:id="rId3" imgW="3276600" imgH="2070100" progId="MSDraw.Drawing.8.2">
                  <p:embed/>
                </p:oleObj>
              </mc:Choice>
              <mc:Fallback>
                <p:oleObj r:id="rId3" imgW="3276600" imgH="20701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662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DCFD7E8-9FB6-574F-A7F1-12667BE063C7}"/>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6249EFF8-4073-3B4E-B4B0-8E9013B16E7C}"/>
              </a:ext>
            </a:extLst>
          </p:cNvPr>
          <p:cNvSpPr>
            <a:spLocks noGrp="1"/>
          </p:cNvSpPr>
          <p:nvPr>
            <p:ph type="ftr" sz="quarter" idx="11"/>
          </p:nvPr>
        </p:nvSpPr>
        <p:spPr/>
        <p:txBody>
          <a:bodyPr/>
          <a:lstStyle/>
          <a:p>
            <a:pPr>
              <a:defRPr/>
            </a:pPr>
            <a:r>
              <a:rPr lang="en-US" altLang="en-US"/>
              <a:t>Parallel Processing, Fundamental Concepts</a:t>
            </a:r>
          </a:p>
        </p:txBody>
      </p:sp>
      <p:sp>
        <p:nvSpPr>
          <p:cNvPr id="112644" name="Slide Number Placeholder 5">
            <a:extLst>
              <a:ext uri="{FF2B5EF4-FFF2-40B4-BE49-F238E27FC236}">
                <a16:creationId xmlns:a16="http://schemas.microsoft.com/office/drawing/2014/main" id="{80B52030-9F05-6840-9A6E-8A76FE58EED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4E28B6B-013C-7446-9B5C-E2F96A296E35}" type="slidenum">
              <a:rPr lang="en-US" altLang="en-US" sz="1200" smtClean="0"/>
              <a:pPr>
                <a:spcBef>
                  <a:spcPct val="0"/>
                </a:spcBef>
                <a:buFontTx/>
                <a:buNone/>
              </a:pPr>
              <a:t>101</a:t>
            </a:fld>
            <a:endParaRPr lang="en-US" altLang="en-US" sz="1200"/>
          </a:p>
        </p:txBody>
      </p:sp>
      <p:sp>
        <p:nvSpPr>
          <p:cNvPr id="112645" name="Rectangle 2">
            <a:extLst>
              <a:ext uri="{FF2B5EF4-FFF2-40B4-BE49-F238E27FC236}">
                <a16:creationId xmlns:a16="http://schemas.microsoft.com/office/drawing/2014/main" id="{656AA03A-92A9-F640-98F4-FAC1724D134E}"/>
              </a:ext>
            </a:extLst>
          </p:cNvPr>
          <p:cNvSpPr>
            <a:spLocks noGrp="1" noChangeArrowheads="1"/>
          </p:cNvSpPr>
          <p:nvPr>
            <p:ph type="title"/>
          </p:nvPr>
        </p:nvSpPr>
        <p:spPr>
          <a:xfrm>
            <a:off x="228600" y="228600"/>
            <a:ext cx="8686800" cy="609600"/>
          </a:xfrm>
        </p:spPr>
        <p:txBody>
          <a:bodyPr/>
          <a:lstStyle/>
          <a:p>
            <a:pPr eaLnBrk="1" hangingPunct="1"/>
            <a:r>
              <a:rPr lang="en-US" altLang="en-US" sz="3200"/>
              <a:t>4.5  Distributed-Memory or Graph Models</a:t>
            </a:r>
          </a:p>
        </p:txBody>
      </p:sp>
      <p:sp>
        <p:nvSpPr>
          <p:cNvPr id="112646" name="Text Box 3">
            <a:extLst>
              <a:ext uri="{FF2B5EF4-FFF2-40B4-BE49-F238E27FC236}">
                <a16:creationId xmlns:a16="http://schemas.microsoft.com/office/drawing/2014/main" id="{59BE8CB8-22C4-CB42-98E6-7011CC80B1DA}"/>
              </a:ext>
            </a:extLst>
          </p:cNvPr>
          <p:cNvSpPr txBox="1">
            <a:spLocks noChangeArrowheads="1"/>
          </p:cNvSpPr>
          <p:nvPr/>
        </p:nvSpPr>
        <p:spPr bwMode="auto">
          <a:xfrm>
            <a:off x="1676400" y="5715000"/>
            <a:ext cx="5715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4.8	    The sea of interconnection networks.</a:t>
            </a:r>
            <a:endParaRPr lang="en-US" altLang="en-US" sz="2000">
              <a:solidFill>
                <a:schemeClr val="accent2"/>
              </a:solidFill>
            </a:endParaRPr>
          </a:p>
        </p:txBody>
      </p:sp>
      <p:sp>
        <p:nvSpPr>
          <p:cNvPr id="112647" name="Rectangle 4">
            <a:extLst>
              <a:ext uri="{FF2B5EF4-FFF2-40B4-BE49-F238E27FC236}">
                <a16:creationId xmlns:a16="http://schemas.microsoft.com/office/drawing/2014/main" id="{B2EC005C-23CA-A44D-95E0-DBBD0C5F3495}"/>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112648" name="Picture 12" descr="sea_of_nets">
            <a:extLst>
              <a:ext uri="{FF2B5EF4-FFF2-40B4-BE49-F238E27FC236}">
                <a16:creationId xmlns:a16="http://schemas.microsoft.com/office/drawing/2014/main" id="{8CC43549-FFB6-9348-BE7F-AE649615250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14400"/>
            <a:ext cx="8229600" cy="458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C3FA83-95EE-BF4A-B5CE-3B472C9D5CFA}"/>
              </a:ext>
            </a:extLst>
          </p:cNvPr>
          <p:cNvSpPr>
            <a:spLocks noGrp="1"/>
          </p:cNvSpPr>
          <p:nvPr>
            <p:ph type="dt" sz="quarter" idx="10"/>
          </p:nvPr>
        </p:nvSpPr>
        <p:spPr/>
        <p:txBody>
          <a:bodyPr/>
          <a:lstStyle/>
          <a:p>
            <a:pPr>
              <a:defRPr/>
            </a:pPr>
            <a:r>
              <a:rPr lang="en-US" altLang="en-US"/>
              <a:t>Winter 2021</a:t>
            </a:r>
          </a:p>
        </p:txBody>
      </p:sp>
      <p:sp>
        <p:nvSpPr>
          <p:cNvPr id="5" name="Footer Placeholder 4">
            <a:extLst>
              <a:ext uri="{FF2B5EF4-FFF2-40B4-BE49-F238E27FC236}">
                <a16:creationId xmlns:a16="http://schemas.microsoft.com/office/drawing/2014/main" id="{36E3FBFB-B5BA-1F40-BC73-1506B865C7CF}"/>
              </a:ext>
            </a:extLst>
          </p:cNvPr>
          <p:cNvSpPr>
            <a:spLocks noGrp="1"/>
          </p:cNvSpPr>
          <p:nvPr>
            <p:ph type="ftr" sz="quarter" idx="11"/>
          </p:nvPr>
        </p:nvSpPr>
        <p:spPr/>
        <p:txBody>
          <a:bodyPr/>
          <a:lstStyle/>
          <a:p>
            <a:pPr>
              <a:defRPr/>
            </a:pPr>
            <a:r>
              <a:rPr lang="en-US" altLang="en-US"/>
              <a:t>Parallel Processing, Fundamental Concepts</a:t>
            </a:r>
          </a:p>
        </p:txBody>
      </p:sp>
      <p:sp>
        <p:nvSpPr>
          <p:cNvPr id="113668" name="Slide Number Placeholder 5">
            <a:extLst>
              <a:ext uri="{FF2B5EF4-FFF2-40B4-BE49-F238E27FC236}">
                <a16:creationId xmlns:a16="http://schemas.microsoft.com/office/drawing/2014/main" id="{BCFDD750-159F-3C4C-930B-90F2CAC7B89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731F1B5-284A-8843-B375-B3692B979609}" type="slidenum">
              <a:rPr lang="en-US" altLang="en-US" sz="1200" smtClean="0"/>
              <a:pPr>
                <a:spcBef>
                  <a:spcPct val="0"/>
                </a:spcBef>
                <a:buFontTx/>
                <a:buNone/>
              </a:pPr>
              <a:t>102</a:t>
            </a:fld>
            <a:endParaRPr lang="en-US" altLang="en-US" sz="1200"/>
          </a:p>
        </p:txBody>
      </p:sp>
      <p:sp>
        <p:nvSpPr>
          <p:cNvPr id="113669" name="Rectangle 2">
            <a:extLst>
              <a:ext uri="{FF2B5EF4-FFF2-40B4-BE49-F238E27FC236}">
                <a16:creationId xmlns:a16="http://schemas.microsoft.com/office/drawing/2014/main" id="{308FE08F-78DF-C440-ABE4-A216E9E5939E}"/>
              </a:ext>
            </a:extLst>
          </p:cNvPr>
          <p:cNvSpPr>
            <a:spLocks noGrp="1" noChangeArrowheads="1"/>
          </p:cNvSpPr>
          <p:nvPr>
            <p:ph type="title"/>
          </p:nvPr>
        </p:nvSpPr>
        <p:spPr>
          <a:xfrm>
            <a:off x="457200" y="152400"/>
            <a:ext cx="8153400" cy="457200"/>
          </a:xfrm>
        </p:spPr>
        <p:txBody>
          <a:bodyPr/>
          <a:lstStyle/>
          <a:p>
            <a:pPr eaLnBrk="1" hangingPunct="1"/>
            <a:r>
              <a:rPr lang="en-US" altLang="en-US" sz="2800"/>
              <a:t>Some Interconnection Networks (Table 4.2)</a:t>
            </a:r>
          </a:p>
        </p:txBody>
      </p:sp>
      <p:sp>
        <p:nvSpPr>
          <p:cNvPr id="113670" name="Text Box 3">
            <a:extLst>
              <a:ext uri="{FF2B5EF4-FFF2-40B4-BE49-F238E27FC236}">
                <a16:creationId xmlns:a16="http://schemas.microsoft.com/office/drawing/2014/main" id="{648A7AEE-BC9C-7C4E-A8D9-CBC9701DB483}"/>
              </a:ext>
            </a:extLst>
          </p:cNvPr>
          <p:cNvSpPr txBox="1">
            <a:spLocks noChangeArrowheads="1"/>
          </p:cNvSpPr>
          <p:nvPr/>
        </p:nvSpPr>
        <p:spPr bwMode="auto">
          <a:xfrm>
            <a:off x="304800" y="533400"/>
            <a:ext cx="8534400"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0"/>
              </a:spcBef>
              <a:buFontTx/>
              <a:buNone/>
            </a:pPr>
            <a:r>
              <a:rPr lang="en-US" altLang="en-US" sz="2000">
                <a:latin typeface="Times New Roman" panose="02020603050405020304" pitchFamily="18" charset="0"/>
              </a:rPr>
              <a:t>–––––––––––––––––––––––––––––––––––––––––––––––––––––––––––––––––</a:t>
            </a:r>
          </a:p>
          <a:p>
            <a:pPr eaLnBrk="1" hangingPunct="1">
              <a:lnSpc>
                <a:spcPct val="75000"/>
              </a:lnSpc>
              <a:spcBef>
                <a:spcPct val="0"/>
              </a:spcBef>
              <a:buFontTx/>
              <a:buNone/>
            </a:pPr>
            <a:r>
              <a:rPr lang="en-US" altLang="en-US" sz="2000" b="1">
                <a:solidFill>
                  <a:srgbClr val="E40000"/>
                </a:solidFill>
              </a:rPr>
              <a:t>			</a:t>
            </a:r>
            <a:r>
              <a:rPr lang="en-US" altLang="en-US" sz="1800" b="1">
                <a:solidFill>
                  <a:srgbClr val="E40000"/>
                </a:solidFill>
              </a:rPr>
              <a:t>Number	        Network	Bisection   Node	      Local</a:t>
            </a:r>
          </a:p>
          <a:p>
            <a:pPr eaLnBrk="1" hangingPunct="1">
              <a:lnSpc>
                <a:spcPct val="75000"/>
              </a:lnSpc>
              <a:spcBef>
                <a:spcPct val="0"/>
              </a:spcBef>
              <a:buFontTx/>
              <a:buNone/>
            </a:pPr>
            <a:r>
              <a:rPr lang="en-US" altLang="en-US" sz="1800" b="1">
                <a:solidFill>
                  <a:srgbClr val="E40000"/>
                </a:solidFill>
              </a:rPr>
              <a:t>Network name(s)</a:t>
            </a:r>
            <a:r>
              <a:rPr lang="en-US" altLang="en-US" sz="2400">
                <a:latin typeface="Times New Roman" panose="02020603050405020304" pitchFamily="18" charset="0"/>
              </a:rPr>
              <a:t> </a:t>
            </a:r>
            <a:r>
              <a:rPr lang="en-US" altLang="en-US" sz="1800" b="1">
                <a:solidFill>
                  <a:srgbClr val="E40000"/>
                </a:solidFill>
              </a:rPr>
              <a:t>	of nodes       diameter	width	    degree    links?</a:t>
            </a:r>
          </a:p>
          <a:p>
            <a:pPr eaLnBrk="1" hangingPunct="1">
              <a:lnSpc>
                <a:spcPct val="75000"/>
              </a:lnSpc>
              <a:spcBef>
                <a:spcPct val="0"/>
              </a:spcBef>
              <a:buFontTx/>
              <a:buNone/>
            </a:pPr>
            <a:r>
              <a:rPr lang="en-US" altLang="en-US" sz="2000">
                <a:latin typeface="Times New Roman" panose="02020603050405020304" pitchFamily="18" charset="0"/>
              </a:rPr>
              <a:t>–––––––––––––––––––––––––––––––––––––––––––––––––––––––––––––––––</a:t>
            </a:r>
          </a:p>
          <a:p>
            <a:pPr eaLnBrk="1" hangingPunct="1">
              <a:spcBef>
                <a:spcPct val="0"/>
              </a:spcBef>
              <a:buFontTx/>
              <a:buNone/>
            </a:pPr>
            <a:r>
              <a:rPr lang="en-US" altLang="en-US" sz="2000">
                <a:latin typeface="Times New Roman" panose="02020603050405020304" pitchFamily="18" charset="0"/>
              </a:rPr>
              <a:t>1D mesh (linear array)	</a:t>
            </a:r>
            <a:r>
              <a:rPr lang="en-US" altLang="en-US" sz="2000" i="1">
                <a:latin typeface="Times New Roman" panose="02020603050405020304" pitchFamily="18" charset="0"/>
              </a:rPr>
              <a:t>k</a:t>
            </a:r>
            <a:r>
              <a:rPr lang="en-US" altLang="en-US" sz="2000">
                <a:latin typeface="Times New Roman" panose="02020603050405020304" pitchFamily="18" charset="0"/>
              </a:rPr>
              <a:t>	        </a:t>
            </a:r>
            <a:r>
              <a:rPr lang="en-US" altLang="en-US" sz="2000" i="1">
                <a:latin typeface="Times New Roman" panose="02020603050405020304" pitchFamily="18" charset="0"/>
              </a:rPr>
              <a:t>k</a:t>
            </a:r>
            <a:r>
              <a:rPr lang="en-US" altLang="en-US" sz="2000">
                <a:latin typeface="Times New Roman" panose="02020603050405020304" pitchFamily="18" charset="0"/>
              </a:rPr>
              <a:t> – 1	1	    2	       Yes</a:t>
            </a:r>
          </a:p>
          <a:p>
            <a:pPr eaLnBrk="1" hangingPunct="1">
              <a:spcBef>
                <a:spcPct val="0"/>
              </a:spcBef>
              <a:buFontTx/>
              <a:buNone/>
            </a:pPr>
            <a:r>
              <a:rPr lang="en-US" altLang="en-US" sz="2000">
                <a:latin typeface="Times New Roman" panose="02020603050405020304" pitchFamily="18" charset="0"/>
              </a:rPr>
              <a:t>1D torus (ring, loop)	</a:t>
            </a:r>
            <a:r>
              <a:rPr lang="en-US" altLang="en-US" sz="2000" i="1">
                <a:latin typeface="Times New Roman" panose="02020603050405020304" pitchFamily="18" charset="0"/>
              </a:rPr>
              <a:t>k</a:t>
            </a:r>
            <a:r>
              <a:rPr lang="en-US" altLang="en-US" sz="2000">
                <a:latin typeface="Times New Roman" panose="02020603050405020304" pitchFamily="18" charset="0"/>
              </a:rPr>
              <a:t>	        </a:t>
            </a:r>
            <a:r>
              <a:rPr lang="en-US" altLang="en-US" sz="2000" i="1">
                <a:latin typeface="Times New Roman" panose="02020603050405020304" pitchFamily="18" charset="0"/>
              </a:rPr>
              <a:t>k</a:t>
            </a:r>
            <a:r>
              <a:rPr lang="en-US" altLang="en-US" sz="2000">
                <a:latin typeface="Times New Roman" panose="02020603050405020304" pitchFamily="18" charset="0"/>
              </a:rPr>
              <a:t>/2		2	    2	       Yes</a:t>
            </a:r>
          </a:p>
          <a:p>
            <a:pPr eaLnBrk="1" hangingPunct="1">
              <a:spcBef>
                <a:spcPct val="0"/>
              </a:spcBef>
              <a:buFontTx/>
              <a:buNone/>
            </a:pPr>
            <a:r>
              <a:rPr lang="en-US" altLang="en-US" sz="2000">
                <a:latin typeface="Times New Roman" panose="02020603050405020304" pitchFamily="18" charset="0"/>
              </a:rPr>
              <a:t>2D Mesh		</a:t>
            </a:r>
            <a:r>
              <a:rPr lang="en-US" altLang="en-US" sz="2000" i="1">
                <a:latin typeface="Times New Roman" panose="02020603050405020304" pitchFamily="18" charset="0"/>
              </a:rPr>
              <a:t>k</a:t>
            </a:r>
            <a:r>
              <a:rPr lang="en-US" altLang="en-US" sz="2000" baseline="30000">
                <a:latin typeface="Times New Roman" panose="02020603050405020304" pitchFamily="18" charset="0"/>
              </a:rPr>
              <a:t>2</a:t>
            </a:r>
            <a:r>
              <a:rPr lang="en-US" altLang="en-US" sz="2000">
                <a:latin typeface="Times New Roman" panose="02020603050405020304" pitchFamily="18" charset="0"/>
              </a:rPr>
              <a:t>	        2</a:t>
            </a:r>
            <a:r>
              <a:rPr lang="en-US" altLang="en-US" sz="2000" i="1">
                <a:latin typeface="Times New Roman" panose="02020603050405020304" pitchFamily="18" charset="0"/>
              </a:rPr>
              <a:t>k</a:t>
            </a:r>
            <a:r>
              <a:rPr lang="en-US" altLang="en-US" sz="2000">
                <a:latin typeface="Times New Roman" panose="02020603050405020304" pitchFamily="18" charset="0"/>
              </a:rPr>
              <a:t> – 2	</a:t>
            </a:r>
            <a:r>
              <a:rPr lang="en-US" altLang="en-US" sz="2000" i="1">
                <a:latin typeface="Times New Roman" panose="02020603050405020304" pitchFamily="18" charset="0"/>
              </a:rPr>
              <a:t>k</a:t>
            </a:r>
            <a:r>
              <a:rPr lang="en-US" altLang="en-US" sz="2000">
                <a:latin typeface="Times New Roman" panose="02020603050405020304" pitchFamily="18" charset="0"/>
              </a:rPr>
              <a:t>	    4	       Yes</a:t>
            </a:r>
          </a:p>
          <a:p>
            <a:pPr eaLnBrk="1" hangingPunct="1">
              <a:spcBef>
                <a:spcPct val="0"/>
              </a:spcBef>
              <a:buFontTx/>
              <a:buNone/>
            </a:pPr>
            <a:r>
              <a:rPr lang="en-US" altLang="en-US" sz="2000">
                <a:latin typeface="Times New Roman" panose="02020603050405020304" pitchFamily="18" charset="0"/>
              </a:rPr>
              <a:t>2D torus (</a:t>
            </a:r>
            <a:r>
              <a:rPr lang="en-US" altLang="en-US" sz="2000" i="1">
                <a:latin typeface="Times New Roman" panose="02020603050405020304" pitchFamily="18" charset="0"/>
              </a:rPr>
              <a:t>k</a:t>
            </a:r>
            <a:r>
              <a:rPr lang="en-US" altLang="en-US" sz="2000">
                <a:latin typeface="Times New Roman" panose="02020603050405020304" pitchFamily="18" charset="0"/>
              </a:rPr>
              <a:t>-ary 2-cube)	</a:t>
            </a:r>
            <a:r>
              <a:rPr lang="en-US" altLang="en-US" sz="2000" i="1">
                <a:latin typeface="Times New Roman" panose="02020603050405020304" pitchFamily="18" charset="0"/>
              </a:rPr>
              <a:t>k</a:t>
            </a:r>
            <a:r>
              <a:rPr lang="en-US" altLang="en-US" sz="2000" baseline="30000">
                <a:latin typeface="Times New Roman" panose="02020603050405020304" pitchFamily="18" charset="0"/>
              </a:rPr>
              <a:t>2</a:t>
            </a:r>
            <a:r>
              <a:rPr lang="en-US" altLang="en-US" sz="2000">
                <a:latin typeface="Times New Roman" panose="02020603050405020304" pitchFamily="18" charset="0"/>
              </a:rPr>
              <a:t>	        </a:t>
            </a:r>
            <a:r>
              <a:rPr lang="en-US" altLang="en-US" sz="2000" i="1">
                <a:latin typeface="Times New Roman" panose="02020603050405020304" pitchFamily="18" charset="0"/>
              </a:rPr>
              <a:t>k</a:t>
            </a:r>
            <a:r>
              <a:rPr lang="en-US" altLang="en-US" sz="2000">
                <a:latin typeface="Times New Roman" panose="02020603050405020304" pitchFamily="18" charset="0"/>
              </a:rPr>
              <a:t> 		2</a:t>
            </a:r>
            <a:r>
              <a:rPr lang="en-US" altLang="en-US" sz="2000" i="1">
                <a:latin typeface="Times New Roman" panose="02020603050405020304" pitchFamily="18" charset="0"/>
              </a:rPr>
              <a:t>k</a:t>
            </a:r>
            <a:r>
              <a:rPr lang="en-US" altLang="en-US" sz="2000">
                <a:latin typeface="Times New Roman" panose="02020603050405020304" pitchFamily="18" charset="0"/>
              </a:rPr>
              <a:t>	    4	       Yes</a:t>
            </a:r>
            <a:r>
              <a:rPr lang="en-US" altLang="en-US" sz="2000" baseline="30000">
                <a:latin typeface="Times New Roman" panose="02020603050405020304" pitchFamily="18" charset="0"/>
              </a:rPr>
              <a:t>1</a:t>
            </a:r>
          </a:p>
          <a:p>
            <a:pPr eaLnBrk="1" hangingPunct="1">
              <a:spcBef>
                <a:spcPct val="0"/>
              </a:spcBef>
              <a:buFontTx/>
              <a:buNone/>
            </a:pPr>
            <a:r>
              <a:rPr lang="en-US" altLang="en-US" sz="2000">
                <a:latin typeface="Times New Roman" panose="02020603050405020304" pitchFamily="18" charset="0"/>
              </a:rPr>
              <a:t>3D mesh			</a:t>
            </a:r>
            <a:r>
              <a:rPr lang="en-US" altLang="en-US" sz="2000" i="1">
                <a:latin typeface="Times New Roman" panose="02020603050405020304" pitchFamily="18" charset="0"/>
              </a:rPr>
              <a:t>k</a:t>
            </a:r>
            <a:r>
              <a:rPr lang="en-US" altLang="en-US" sz="2000" baseline="30000">
                <a:latin typeface="Times New Roman" panose="02020603050405020304" pitchFamily="18" charset="0"/>
              </a:rPr>
              <a:t>3</a:t>
            </a:r>
            <a:r>
              <a:rPr lang="en-US" altLang="en-US" sz="2000">
                <a:latin typeface="Times New Roman" panose="02020603050405020304" pitchFamily="18" charset="0"/>
              </a:rPr>
              <a:t>	        3</a:t>
            </a:r>
            <a:r>
              <a:rPr lang="en-US" altLang="en-US" sz="2000" i="1">
                <a:latin typeface="Times New Roman" panose="02020603050405020304" pitchFamily="18" charset="0"/>
              </a:rPr>
              <a:t>k</a:t>
            </a:r>
            <a:r>
              <a:rPr lang="en-US" altLang="en-US" sz="2000">
                <a:latin typeface="Times New Roman" panose="02020603050405020304" pitchFamily="18" charset="0"/>
              </a:rPr>
              <a:t> – 3	</a:t>
            </a:r>
            <a:r>
              <a:rPr lang="en-US" altLang="en-US" sz="2000" i="1">
                <a:latin typeface="Times New Roman" panose="02020603050405020304" pitchFamily="18" charset="0"/>
              </a:rPr>
              <a:t>k</a:t>
            </a:r>
            <a:r>
              <a:rPr lang="en-US" altLang="en-US" sz="2000" baseline="30000">
                <a:latin typeface="Times New Roman" panose="02020603050405020304" pitchFamily="18" charset="0"/>
              </a:rPr>
              <a:t>2</a:t>
            </a:r>
            <a:r>
              <a:rPr lang="en-US" altLang="en-US" sz="2000">
                <a:latin typeface="Times New Roman" panose="02020603050405020304" pitchFamily="18" charset="0"/>
              </a:rPr>
              <a:t>	    6	       Yes</a:t>
            </a:r>
          </a:p>
          <a:p>
            <a:pPr eaLnBrk="1" hangingPunct="1">
              <a:spcBef>
                <a:spcPct val="0"/>
              </a:spcBef>
              <a:buFontTx/>
              <a:buNone/>
            </a:pPr>
            <a:r>
              <a:rPr lang="en-US" altLang="en-US" sz="2000">
                <a:latin typeface="Times New Roman" panose="02020603050405020304" pitchFamily="18" charset="0"/>
              </a:rPr>
              <a:t>3D torus (</a:t>
            </a:r>
            <a:r>
              <a:rPr lang="en-US" altLang="en-US" sz="2000" i="1">
                <a:latin typeface="Times New Roman" panose="02020603050405020304" pitchFamily="18" charset="0"/>
              </a:rPr>
              <a:t>k</a:t>
            </a:r>
            <a:r>
              <a:rPr lang="en-US" altLang="en-US" sz="2000">
                <a:latin typeface="Times New Roman" panose="02020603050405020304" pitchFamily="18" charset="0"/>
              </a:rPr>
              <a:t>-ary 3-cube)	</a:t>
            </a:r>
            <a:r>
              <a:rPr lang="en-US" altLang="en-US" sz="2000" i="1">
                <a:latin typeface="Times New Roman" panose="02020603050405020304" pitchFamily="18" charset="0"/>
              </a:rPr>
              <a:t>k</a:t>
            </a:r>
            <a:r>
              <a:rPr lang="en-US" altLang="en-US" sz="2000" baseline="30000">
                <a:latin typeface="Times New Roman" panose="02020603050405020304" pitchFamily="18" charset="0"/>
              </a:rPr>
              <a:t>3</a:t>
            </a:r>
            <a:r>
              <a:rPr lang="en-US" altLang="en-US" sz="2000">
                <a:latin typeface="Times New Roman" panose="02020603050405020304" pitchFamily="18" charset="0"/>
              </a:rPr>
              <a:t>	        3</a:t>
            </a:r>
            <a:r>
              <a:rPr lang="en-US" altLang="en-US" sz="2000" i="1">
                <a:latin typeface="Times New Roman" panose="02020603050405020304" pitchFamily="18" charset="0"/>
              </a:rPr>
              <a:t>k</a:t>
            </a:r>
            <a:r>
              <a:rPr lang="en-US" altLang="en-US" sz="2000">
                <a:latin typeface="Times New Roman" panose="02020603050405020304" pitchFamily="18" charset="0"/>
              </a:rPr>
              <a:t>/2	2</a:t>
            </a:r>
            <a:r>
              <a:rPr lang="en-US" altLang="en-US" sz="2000" i="1">
                <a:latin typeface="Times New Roman" panose="02020603050405020304" pitchFamily="18" charset="0"/>
              </a:rPr>
              <a:t>k</a:t>
            </a:r>
            <a:r>
              <a:rPr lang="en-US" altLang="en-US" sz="2000" baseline="30000">
                <a:latin typeface="Times New Roman" panose="02020603050405020304" pitchFamily="18" charset="0"/>
              </a:rPr>
              <a:t>2</a:t>
            </a:r>
            <a:r>
              <a:rPr lang="en-US" altLang="en-US" sz="2000">
                <a:latin typeface="Times New Roman" panose="02020603050405020304" pitchFamily="18" charset="0"/>
              </a:rPr>
              <a:t>	    6	       Yes</a:t>
            </a:r>
            <a:r>
              <a:rPr lang="en-US" altLang="en-US" sz="2000" baseline="30000">
                <a:latin typeface="Times New Roman" panose="02020603050405020304" pitchFamily="18" charset="0"/>
              </a:rPr>
              <a:t>1</a:t>
            </a:r>
          </a:p>
          <a:p>
            <a:pPr eaLnBrk="1" hangingPunct="1">
              <a:spcBef>
                <a:spcPct val="0"/>
              </a:spcBef>
              <a:buFontTx/>
              <a:buNone/>
            </a:pPr>
            <a:r>
              <a:rPr lang="en-US" altLang="en-US" sz="2000">
                <a:latin typeface="Times New Roman" panose="02020603050405020304" pitchFamily="18" charset="0"/>
              </a:rPr>
              <a:t>Pyramid			(4</a:t>
            </a:r>
            <a:r>
              <a:rPr lang="en-US" altLang="en-US" sz="2000" i="1">
                <a:latin typeface="Times New Roman" panose="02020603050405020304" pitchFamily="18" charset="0"/>
              </a:rPr>
              <a:t>k</a:t>
            </a:r>
            <a:r>
              <a:rPr lang="en-US" altLang="en-US" sz="2000" baseline="30000">
                <a:latin typeface="Times New Roman" panose="02020603050405020304" pitchFamily="18" charset="0"/>
              </a:rPr>
              <a:t>2</a:t>
            </a:r>
            <a:r>
              <a:rPr lang="en-US" altLang="en-US" sz="2000">
                <a:latin typeface="Times New Roman" panose="02020603050405020304" pitchFamily="18" charset="0"/>
              </a:rPr>
              <a:t> – 1)/3      2 log</a:t>
            </a:r>
            <a:r>
              <a:rPr lang="en-US" altLang="en-US" sz="2000" baseline="-25000">
                <a:latin typeface="Times New Roman" panose="02020603050405020304" pitchFamily="18" charset="0"/>
              </a:rPr>
              <a:t>2 </a:t>
            </a:r>
            <a:r>
              <a:rPr lang="en-US" altLang="en-US" sz="2000" i="1">
                <a:latin typeface="Times New Roman" panose="02020603050405020304" pitchFamily="18" charset="0"/>
              </a:rPr>
              <a:t>k</a:t>
            </a:r>
            <a:r>
              <a:rPr lang="en-US" altLang="en-US" sz="2000">
                <a:latin typeface="Times New Roman" panose="02020603050405020304" pitchFamily="18" charset="0"/>
              </a:rPr>
              <a:t>	2</a:t>
            </a:r>
            <a:r>
              <a:rPr lang="en-US" altLang="en-US" sz="2000" i="1">
                <a:latin typeface="Times New Roman" panose="02020603050405020304" pitchFamily="18" charset="0"/>
              </a:rPr>
              <a:t>k</a:t>
            </a:r>
            <a:r>
              <a:rPr lang="en-US" altLang="en-US" sz="2000">
                <a:latin typeface="Times New Roman" panose="02020603050405020304" pitchFamily="18" charset="0"/>
              </a:rPr>
              <a:t>	    9	       No</a:t>
            </a:r>
          </a:p>
          <a:p>
            <a:pPr eaLnBrk="1" hangingPunct="1">
              <a:spcBef>
                <a:spcPct val="0"/>
              </a:spcBef>
              <a:buFontTx/>
              <a:buNone/>
            </a:pPr>
            <a:r>
              <a:rPr lang="en-US" altLang="en-US" sz="2000">
                <a:latin typeface="Times New Roman" panose="02020603050405020304" pitchFamily="18" charset="0"/>
              </a:rPr>
              <a:t>Binary tree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 – 1	         2</a:t>
            </a:r>
            <a:r>
              <a:rPr lang="en-US" altLang="en-US" sz="2000" i="1">
                <a:latin typeface="Times New Roman" panose="02020603050405020304" pitchFamily="18" charset="0"/>
              </a:rPr>
              <a:t>l</a:t>
            </a:r>
            <a:r>
              <a:rPr lang="en-US" altLang="en-US" sz="2000">
                <a:latin typeface="Times New Roman" panose="02020603050405020304" pitchFamily="18" charset="0"/>
              </a:rPr>
              <a:t> – 2	1	    3	       No</a:t>
            </a:r>
          </a:p>
          <a:p>
            <a:pPr eaLnBrk="1" hangingPunct="1">
              <a:spcBef>
                <a:spcPct val="0"/>
              </a:spcBef>
              <a:buFontTx/>
              <a:buNone/>
            </a:pPr>
            <a:r>
              <a:rPr lang="en-US" altLang="en-US" sz="2000">
                <a:latin typeface="Times New Roman" panose="02020603050405020304" pitchFamily="18" charset="0"/>
              </a:rPr>
              <a:t>4-ary hypertree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(2</a:t>
            </a:r>
            <a:r>
              <a:rPr lang="en-US" altLang="en-US" sz="2000" i="1" baseline="30000">
                <a:latin typeface="Times New Roman" panose="02020603050405020304" pitchFamily="18" charset="0"/>
              </a:rPr>
              <a:t>l</a:t>
            </a:r>
            <a:r>
              <a:rPr lang="en-US" altLang="en-US" sz="2000" baseline="30000">
                <a:latin typeface="Times New Roman" panose="02020603050405020304" pitchFamily="18" charset="0"/>
              </a:rPr>
              <a:t>+1</a:t>
            </a:r>
            <a:r>
              <a:rPr lang="en-US" altLang="en-US" sz="2000">
                <a:latin typeface="Times New Roman" panose="02020603050405020304" pitchFamily="18" charset="0"/>
              </a:rPr>
              <a:t> – 1)      2</a:t>
            </a:r>
            <a:r>
              <a:rPr lang="en-US" altLang="en-US" sz="2000" i="1">
                <a:latin typeface="Times New Roman" panose="02020603050405020304" pitchFamily="18" charset="0"/>
              </a:rPr>
              <a:t>l</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2000" baseline="30000">
                <a:latin typeface="Times New Roman" panose="02020603050405020304" pitchFamily="18" charset="0"/>
              </a:rPr>
              <a:t>+1</a:t>
            </a:r>
            <a:r>
              <a:rPr lang="en-US" altLang="en-US" sz="2000">
                <a:latin typeface="Times New Roman" panose="02020603050405020304" pitchFamily="18" charset="0"/>
              </a:rPr>
              <a:t>	    6	       No</a:t>
            </a:r>
          </a:p>
          <a:p>
            <a:pPr eaLnBrk="1" hangingPunct="1">
              <a:spcBef>
                <a:spcPct val="0"/>
              </a:spcBef>
              <a:buFontTx/>
              <a:buNone/>
            </a:pPr>
            <a:r>
              <a:rPr lang="en-US" altLang="en-US" sz="2000">
                <a:latin typeface="Times New Roman" panose="02020603050405020304" pitchFamily="18" charset="0"/>
              </a:rPr>
              <a:t>Butterfly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a:t>
            </a:r>
            <a:r>
              <a:rPr lang="en-US" altLang="en-US" sz="2000" i="1">
                <a:latin typeface="Times New Roman" panose="02020603050405020304" pitchFamily="18" charset="0"/>
              </a:rPr>
              <a:t>l</a:t>
            </a:r>
            <a:r>
              <a:rPr lang="en-US" altLang="en-US" sz="2000">
                <a:latin typeface="Times New Roman" panose="02020603050405020304" pitchFamily="18" charset="0"/>
              </a:rPr>
              <a:t> + 1)	         2</a:t>
            </a:r>
            <a:r>
              <a:rPr lang="en-US" altLang="en-US" sz="2000" i="1">
                <a:latin typeface="Times New Roman" panose="02020603050405020304" pitchFamily="18" charset="0"/>
              </a:rPr>
              <a:t>l</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	    4	       No</a:t>
            </a:r>
          </a:p>
          <a:p>
            <a:pPr eaLnBrk="1" hangingPunct="1">
              <a:spcBef>
                <a:spcPct val="0"/>
              </a:spcBef>
              <a:buFontTx/>
              <a:buNone/>
            </a:pPr>
            <a:r>
              <a:rPr lang="en-US" altLang="en-US" sz="2000">
                <a:latin typeface="Times New Roman" panose="02020603050405020304" pitchFamily="18" charset="0"/>
              </a:rPr>
              <a:t>Hypercube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	         </a:t>
            </a:r>
            <a:r>
              <a:rPr lang="en-US" altLang="en-US" sz="800">
                <a:latin typeface="Times New Roman" panose="02020603050405020304" pitchFamily="18" charset="0"/>
              </a:rPr>
              <a:t> </a:t>
            </a:r>
            <a:r>
              <a:rPr lang="en-US" altLang="en-US" sz="2000" i="1">
                <a:latin typeface="Times New Roman" panose="02020603050405020304" pitchFamily="18" charset="0"/>
              </a:rPr>
              <a:t>l</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2000" baseline="30000">
                <a:latin typeface="Times New Roman" panose="02020603050405020304" pitchFamily="18" charset="0"/>
              </a:rPr>
              <a:t>–1</a:t>
            </a:r>
            <a:r>
              <a:rPr lang="en-US" altLang="en-US" sz="2000">
                <a:latin typeface="Times New Roman" panose="02020603050405020304" pitchFamily="18" charset="0"/>
              </a:rPr>
              <a:t>	    </a:t>
            </a:r>
            <a:r>
              <a:rPr lang="en-US" altLang="en-US" sz="2000" i="1">
                <a:latin typeface="Times New Roman" panose="02020603050405020304" pitchFamily="18" charset="0"/>
              </a:rPr>
              <a:t>l</a:t>
            </a:r>
            <a:r>
              <a:rPr lang="en-US" altLang="en-US" sz="2000">
                <a:latin typeface="Times New Roman" panose="02020603050405020304" pitchFamily="18" charset="0"/>
              </a:rPr>
              <a:t>	       No</a:t>
            </a:r>
          </a:p>
          <a:p>
            <a:pPr eaLnBrk="1" hangingPunct="1">
              <a:spcBef>
                <a:spcPct val="0"/>
              </a:spcBef>
              <a:buFontTx/>
              <a:buNone/>
            </a:pPr>
            <a:r>
              <a:rPr lang="en-US" altLang="en-US" sz="2000">
                <a:latin typeface="Times New Roman" panose="02020603050405020304" pitchFamily="18" charset="0"/>
              </a:rPr>
              <a:t>Cube-connected cycles	2</a:t>
            </a:r>
            <a:r>
              <a:rPr lang="en-US" altLang="en-US" sz="2000" i="1" baseline="30000">
                <a:latin typeface="Times New Roman" panose="02020603050405020304" pitchFamily="18" charset="0"/>
              </a:rPr>
              <a:t>l </a:t>
            </a:r>
            <a:r>
              <a:rPr lang="en-US" altLang="en-US" sz="2000" i="1">
                <a:latin typeface="Times New Roman" panose="02020603050405020304" pitchFamily="18" charset="0"/>
              </a:rPr>
              <a:t>l</a:t>
            </a:r>
            <a:r>
              <a:rPr lang="en-US" altLang="en-US" sz="2000">
                <a:latin typeface="Times New Roman" panose="02020603050405020304" pitchFamily="18" charset="0"/>
              </a:rPr>
              <a:t>	         </a:t>
            </a:r>
            <a:r>
              <a:rPr lang="en-US" altLang="en-US" sz="800">
                <a:latin typeface="Times New Roman" panose="02020603050405020304" pitchFamily="18" charset="0"/>
              </a:rPr>
              <a:t> </a:t>
            </a:r>
            <a:r>
              <a:rPr lang="en-US" altLang="en-US" sz="2000">
                <a:latin typeface="Times New Roman" panose="02020603050405020304" pitchFamily="18" charset="0"/>
              </a:rPr>
              <a:t>2</a:t>
            </a:r>
            <a:r>
              <a:rPr lang="en-US" altLang="en-US" sz="2000" i="1">
                <a:latin typeface="Times New Roman" panose="02020603050405020304" pitchFamily="18" charset="0"/>
              </a:rPr>
              <a:t>l</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2000" baseline="30000">
                <a:latin typeface="Times New Roman" panose="02020603050405020304" pitchFamily="18" charset="0"/>
              </a:rPr>
              <a:t>–1</a:t>
            </a:r>
            <a:r>
              <a:rPr lang="en-US" altLang="en-US" sz="2000">
                <a:latin typeface="Times New Roman" panose="02020603050405020304" pitchFamily="18" charset="0"/>
              </a:rPr>
              <a:t> 	    3	       No</a:t>
            </a:r>
          </a:p>
          <a:p>
            <a:pPr eaLnBrk="1" hangingPunct="1">
              <a:spcBef>
                <a:spcPct val="0"/>
              </a:spcBef>
              <a:buFontTx/>
              <a:buNone/>
            </a:pPr>
            <a:r>
              <a:rPr lang="en-US" altLang="en-US" sz="2000">
                <a:latin typeface="Times New Roman" panose="02020603050405020304" pitchFamily="18" charset="0"/>
              </a:rPr>
              <a:t>Shuffle-exchange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	         </a:t>
            </a:r>
            <a:r>
              <a:rPr lang="en-US" altLang="en-US" sz="800">
                <a:latin typeface="Times New Roman" panose="02020603050405020304" pitchFamily="18" charset="0"/>
              </a:rPr>
              <a:t> </a:t>
            </a:r>
            <a:r>
              <a:rPr lang="en-US" altLang="en-US" sz="2000">
                <a:latin typeface="Times New Roman" panose="02020603050405020304" pitchFamily="18" charset="0"/>
              </a:rPr>
              <a:t>2</a:t>
            </a:r>
            <a:r>
              <a:rPr lang="en-US" altLang="en-US" sz="2000" i="1">
                <a:latin typeface="Times New Roman" panose="02020603050405020304" pitchFamily="18" charset="0"/>
              </a:rPr>
              <a:t>l</a:t>
            </a:r>
            <a:r>
              <a:rPr lang="en-US" altLang="en-US" sz="2000">
                <a:latin typeface="Times New Roman" panose="02020603050405020304" pitchFamily="18" charset="0"/>
              </a:rPr>
              <a:t> – 1	</a:t>
            </a:r>
            <a:r>
              <a:rPr lang="en-US" altLang="en-US" sz="2000">
                <a:latin typeface="Times New Roman" panose="02020603050405020304" pitchFamily="18" charset="0"/>
                <a:sym typeface="Symbol" pitchFamily="2" charset="2"/>
              </a:rPr>
              <a:t></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2000" baseline="30000">
                <a:latin typeface="Times New Roman" panose="02020603050405020304" pitchFamily="18" charset="0"/>
              </a:rPr>
              <a:t>–1</a:t>
            </a:r>
            <a:r>
              <a:rPr lang="en-US" altLang="en-US" sz="2000">
                <a:latin typeface="Times New Roman" panose="02020603050405020304" pitchFamily="18" charset="0"/>
              </a:rPr>
              <a:t>/</a:t>
            </a:r>
            <a:r>
              <a:rPr lang="en-US" altLang="en-US" sz="2000" i="1">
                <a:latin typeface="Times New Roman" panose="02020603050405020304" pitchFamily="18" charset="0"/>
              </a:rPr>
              <a:t>l</a:t>
            </a:r>
            <a:r>
              <a:rPr lang="en-US" altLang="en-US" sz="2000">
                <a:latin typeface="Times New Roman" panose="02020603050405020304" pitchFamily="18" charset="0"/>
              </a:rPr>
              <a:t>	    4 unidir.    No</a:t>
            </a:r>
          </a:p>
          <a:p>
            <a:pPr eaLnBrk="1" hangingPunct="1">
              <a:spcBef>
                <a:spcPct val="0"/>
              </a:spcBef>
              <a:buFontTx/>
              <a:buNone/>
            </a:pPr>
            <a:r>
              <a:rPr lang="en-US" altLang="en-US" sz="2000">
                <a:latin typeface="Times New Roman" panose="02020603050405020304" pitchFamily="18" charset="0"/>
              </a:rPr>
              <a:t>De Bruijn		2</a:t>
            </a:r>
            <a:r>
              <a:rPr lang="en-US" altLang="en-US" sz="2000" i="1" baseline="30000">
                <a:latin typeface="Times New Roman" panose="02020603050405020304" pitchFamily="18" charset="0"/>
              </a:rPr>
              <a:t>l</a:t>
            </a:r>
            <a:r>
              <a:rPr lang="en-US" altLang="en-US" sz="2000">
                <a:latin typeface="Times New Roman" panose="02020603050405020304" pitchFamily="18" charset="0"/>
              </a:rPr>
              <a:t>	          </a:t>
            </a:r>
            <a:r>
              <a:rPr lang="en-US" altLang="en-US" sz="2000" i="1">
                <a:latin typeface="Times New Roman" panose="02020603050405020304" pitchFamily="18" charset="0"/>
              </a:rPr>
              <a:t>l</a:t>
            </a:r>
            <a:r>
              <a:rPr lang="en-US" altLang="en-US" sz="2000">
                <a:latin typeface="Times New Roman" panose="02020603050405020304" pitchFamily="18" charset="0"/>
              </a:rPr>
              <a:t>		2</a:t>
            </a:r>
            <a:r>
              <a:rPr lang="en-US" altLang="en-US" sz="2000" i="1" baseline="30000">
                <a:latin typeface="Times New Roman" panose="02020603050405020304" pitchFamily="18" charset="0"/>
              </a:rPr>
              <a:t>l</a:t>
            </a:r>
            <a:r>
              <a:rPr lang="en-US" altLang="en-US" sz="1000">
                <a:latin typeface="Times New Roman" panose="02020603050405020304" pitchFamily="18" charset="0"/>
              </a:rPr>
              <a:t> </a:t>
            </a:r>
            <a:r>
              <a:rPr lang="en-US" altLang="en-US" sz="2000">
                <a:latin typeface="Times New Roman" panose="02020603050405020304" pitchFamily="18" charset="0"/>
              </a:rPr>
              <a:t>/</a:t>
            </a:r>
            <a:r>
              <a:rPr lang="en-US" altLang="en-US" sz="2000" i="1">
                <a:latin typeface="Times New Roman" panose="02020603050405020304" pitchFamily="18" charset="0"/>
              </a:rPr>
              <a:t>l</a:t>
            </a:r>
            <a:r>
              <a:rPr lang="en-US" altLang="en-US" sz="2000">
                <a:latin typeface="Times New Roman" panose="02020603050405020304" pitchFamily="18" charset="0"/>
              </a:rPr>
              <a:t>	    4 unidir.    No</a:t>
            </a:r>
          </a:p>
          <a:p>
            <a:pPr eaLnBrk="1" hangingPunct="1">
              <a:lnSpc>
                <a:spcPct val="75000"/>
              </a:lnSpc>
              <a:spcBef>
                <a:spcPct val="0"/>
              </a:spcBef>
              <a:buFontTx/>
              <a:buNone/>
            </a:pPr>
            <a:r>
              <a:rPr lang="en-US" altLang="en-US" sz="2000">
                <a:latin typeface="Times New Roman" panose="02020603050405020304" pitchFamily="18" charset="0"/>
              </a:rPr>
              <a:t>––––––––––––––––––––––––––––––––––––––––––––––––––––––––––––––––</a:t>
            </a:r>
          </a:p>
          <a:p>
            <a:pPr eaLnBrk="1" hangingPunct="1">
              <a:lnSpc>
                <a:spcPct val="75000"/>
              </a:lnSpc>
              <a:spcBef>
                <a:spcPct val="0"/>
              </a:spcBef>
              <a:buFontTx/>
              <a:buNone/>
            </a:pPr>
            <a:r>
              <a:rPr lang="en-US" altLang="en-US" sz="1400">
                <a:latin typeface="Times New Roman" panose="02020603050405020304" pitchFamily="18" charset="0"/>
              </a:rPr>
              <a:t>							          </a:t>
            </a:r>
            <a:r>
              <a:rPr lang="en-US" altLang="en-US" sz="1400" baseline="30000">
                <a:latin typeface="Times New Roman" panose="02020603050405020304" pitchFamily="18" charset="0"/>
              </a:rPr>
              <a:t>1</a:t>
            </a:r>
            <a:r>
              <a:rPr lang="en-US" altLang="en-US" sz="1400">
                <a:latin typeface="Times New Roman" panose="02020603050405020304" pitchFamily="18" charset="0"/>
              </a:rPr>
              <a:t> With folded layout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99E916AF-681C-E745-993D-B3BE3CDC55D8}"/>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5D048C4-5649-164D-B000-02495F527F29}"/>
              </a:ext>
            </a:extLst>
          </p:cNvPr>
          <p:cNvSpPr>
            <a:spLocks noGrp="1"/>
          </p:cNvSpPr>
          <p:nvPr>
            <p:ph type="ftr" sz="quarter" idx="11"/>
          </p:nvPr>
        </p:nvSpPr>
        <p:spPr/>
        <p:txBody>
          <a:bodyPr/>
          <a:lstStyle/>
          <a:p>
            <a:pPr>
              <a:defRPr/>
            </a:pPr>
            <a:r>
              <a:rPr lang="en-US" altLang="en-US"/>
              <a:t>Parallel Processing, Fundamental Concepts</a:t>
            </a:r>
          </a:p>
        </p:txBody>
      </p:sp>
      <p:sp>
        <p:nvSpPr>
          <p:cNvPr id="114692" name="Slide Number Placeholder 5">
            <a:extLst>
              <a:ext uri="{FF2B5EF4-FFF2-40B4-BE49-F238E27FC236}">
                <a16:creationId xmlns:a16="http://schemas.microsoft.com/office/drawing/2014/main" id="{2078B100-2AE0-AB42-8C85-7B122010AE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2B87BF8-94C8-FB4A-995F-38CD1D8365D6}" type="slidenum">
              <a:rPr lang="en-US" altLang="en-US" sz="1200" smtClean="0"/>
              <a:pPr>
                <a:spcBef>
                  <a:spcPct val="0"/>
                </a:spcBef>
                <a:buFontTx/>
                <a:buNone/>
              </a:pPr>
              <a:t>103</a:t>
            </a:fld>
            <a:endParaRPr lang="en-US" altLang="en-US" sz="1200"/>
          </a:p>
        </p:txBody>
      </p:sp>
      <p:sp>
        <p:nvSpPr>
          <p:cNvPr id="114693" name="Rectangle 2">
            <a:extLst>
              <a:ext uri="{FF2B5EF4-FFF2-40B4-BE49-F238E27FC236}">
                <a16:creationId xmlns:a16="http://schemas.microsoft.com/office/drawing/2014/main" id="{065B282B-3276-ED46-A83A-9B9709BBBBA6}"/>
              </a:ext>
            </a:extLst>
          </p:cNvPr>
          <p:cNvSpPr>
            <a:spLocks noGrp="1" noChangeArrowheads="1"/>
          </p:cNvSpPr>
          <p:nvPr>
            <p:ph type="title"/>
          </p:nvPr>
        </p:nvSpPr>
        <p:spPr>
          <a:xfrm>
            <a:off x="228600" y="228600"/>
            <a:ext cx="8610600" cy="685800"/>
          </a:xfrm>
        </p:spPr>
        <p:txBody>
          <a:bodyPr/>
          <a:lstStyle/>
          <a:p>
            <a:pPr eaLnBrk="1" hangingPunct="1"/>
            <a:r>
              <a:rPr lang="en-US" altLang="en-US" sz="3200"/>
              <a:t>4.6  Circuit Model and Physical Realizations</a:t>
            </a:r>
          </a:p>
        </p:txBody>
      </p:sp>
      <p:sp>
        <p:nvSpPr>
          <p:cNvPr id="114694" name="Text Box 3">
            <a:extLst>
              <a:ext uri="{FF2B5EF4-FFF2-40B4-BE49-F238E27FC236}">
                <a16:creationId xmlns:a16="http://schemas.microsoft.com/office/drawing/2014/main" id="{732468A3-5F4D-D44C-9E48-9FB8F4F2AE49}"/>
              </a:ext>
            </a:extLst>
          </p:cNvPr>
          <p:cNvSpPr txBox="1">
            <a:spLocks noChangeArrowheads="1"/>
          </p:cNvSpPr>
          <p:nvPr/>
        </p:nvSpPr>
        <p:spPr bwMode="auto">
          <a:xfrm>
            <a:off x="838200" y="5715000"/>
            <a:ext cx="7543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4.9	    Example of a hierarchical interconnection architecture. </a:t>
            </a:r>
          </a:p>
        </p:txBody>
      </p:sp>
      <p:sp>
        <p:nvSpPr>
          <p:cNvPr id="114695" name="Rectangle 4">
            <a:extLst>
              <a:ext uri="{FF2B5EF4-FFF2-40B4-BE49-F238E27FC236}">
                <a16:creationId xmlns:a16="http://schemas.microsoft.com/office/drawing/2014/main" id="{FEFFCAA4-5658-CC49-8CB0-6961668CB61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4696" name="Rectangle 7">
            <a:extLst>
              <a:ext uri="{FF2B5EF4-FFF2-40B4-BE49-F238E27FC236}">
                <a16:creationId xmlns:a16="http://schemas.microsoft.com/office/drawing/2014/main" id="{453F5065-6DD2-F44A-B534-BB74BBE59219}"/>
              </a:ext>
            </a:extLst>
          </p:cNvPr>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14697" name="Object 6">
            <a:extLst>
              <a:ext uri="{FF2B5EF4-FFF2-40B4-BE49-F238E27FC236}">
                <a16:creationId xmlns:a16="http://schemas.microsoft.com/office/drawing/2014/main" id="{073110A4-EA9D-6549-9727-B78632F80FF8}"/>
              </a:ext>
            </a:extLst>
          </p:cNvPr>
          <p:cNvGraphicFramePr>
            <a:graphicFrameLocks noChangeAspect="1"/>
          </p:cNvGraphicFramePr>
          <p:nvPr/>
        </p:nvGraphicFramePr>
        <p:xfrm>
          <a:off x="381000" y="1143000"/>
          <a:ext cx="8305800" cy="4032250"/>
        </p:xfrm>
        <a:graphic>
          <a:graphicData uri="http://schemas.openxmlformats.org/presentationml/2006/ole">
            <mc:AlternateContent xmlns:mc="http://schemas.openxmlformats.org/markup-compatibility/2006">
              <mc:Choice xmlns:v="urn:schemas-microsoft-com:vml" Requires="v">
                <p:oleObj spid="_x0000_s114699" r:id="rId3" imgW="4394200" imgH="2133600" progId="MSDraw.Drawing.8.2">
                  <p:embed/>
                </p:oleObj>
              </mc:Choice>
              <mc:Fallback>
                <p:oleObj r:id="rId3" imgW="4394200" imgH="21336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30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698" name="Text Box 8">
            <a:extLst>
              <a:ext uri="{FF2B5EF4-FFF2-40B4-BE49-F238E27FC236}">
                <a16:creationId xmlns:a16="http://schemas.microsoft.com/office/drawing/2014/main" id="{F3C59D8F-53E3-874E-A20A-F39F7A5464E8}"/>
              </a:ext>
            </a:extLst>
          </p:cNvPr>
          <p:cNvSpPr txBox="1">
            <a:spLocks noChangeArrowheads="1"/>
          </p:cNvSpPr>
          <p:nvPr/>
        </p:nvSpPr>
        <p:spPr bwMode="auto">
          <a:xfrm>
            <a:off x="3581400" y="5105400"/>
            <a:ext cx="5041900"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E40000"/>
                </a:solidFill>
              </a:rPr>
              <a:t>Scalability dictates hierarchical connectivity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7906887-5648-3C4D-9F42-F14FC91C5904}"/>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090D0A07-44FD-2A46-B709-C8B2A7BBF573}"/>
              </a:ext>
            </a:extLst>
          </p:cNvPr>
          <p:cNvSpPr>
            <a:spLocks noGrp="1"/>
          </p:cNvSpPr>
          <p:nvPr>
            <p:ph type="ftr" sz="quarter" idx="11"/>
          </p:nvPr>
        </p:nvSpPr>
        <p:spPr/>
        <p:txBody>
          <a:bodyPr/>
          <a:lstStyle/>
          <a:p>
            <a:pPr>
              <a:defRPr/>
            </a:pPr>
            <a:r>
              <a:rPr lang="en-US" altLang="en-US"/>
              <a:t>Parallel Processing, Fundamental Concepts</a:t>
            </a:r>
          </a:p>
        </p:txBody>
      </p:sp>
      <p:sp>
        <p:nvSpPr>
          <p:cNvPr id="115716" name="Slide Number Placeholder 5">
            <a:extLst>
              <a:ext uri="{FF2B5EF4-FFF2-40B4-BE49-F238E27FC236}">
                <a16:creationId xmlns:a16="http://schemas.microsoft.com/office/drawing/2014/main" id="{42C20470-DC94-0346-9AC2-21DEE4FFA1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5214403-A60F-A64E-9F3B-AB3E2F1600F8}" type="slidenum">
              <a:rPr lang="en-US" altLang="en-US" sz="1200" smtClean="0"/>
              <a:pPr>
                <a:spcBef>
                  <a:spcPct val="0"/>
                </a:spcBef>
                <a:buFontTx/>
                <a:buNone/>
              </a:pPr>
              <a:t>104</a:t>
            </a:fld>
            <a:endParaRPr lang="en-US" altLang="en-US" sz="1200"/>
          </a:p>
        </p:txBody>
      </p:sp>
      <p:sp>
        <p:nvSpPr>
          <p:cNvPr id="115717" name="Rectangle 2">
            <a:extLst>
              <a:ext uri="{FF2B5EF4-FFF2-40B4-BE49-F238E27FC236}">
                <a16:creationId xmlns:a16="http://schemas.microsoft.com/office/drawing/2014/main" id="{A71F9923-C76C-B64A-8C78-F99BE890F05E}"/>
              </a:ext>
            </a:extLst>
          </p:cNvPr>
          <p:cNvSpPr>
            <a:spLocks noGrp="1" noChangeArrowheads="1"/>
          </p:cNvSpPr>
          <p:nvPr>
            <p:ph type="title"/>
          </p:nvPr>
        </p:nvSpPr>
        <p:spPr>
          <a:xfrm>
            <a:off x="685800" y="152400"/>
            <a:ext cx="7772400" cy="533400"/>
          </a:xfrm>
          <a:noFill/>
        </p:spPr>
        <p:txBody>
          <a:bodyPr/>
          <a:lstStyle/>
          <a:p>
            <a:pPr eaLnBrk="1" hangingPunct="1"/>
            <a:r>
              <a:rPr lang="en-US" altLang="en-US" sz="2800"/>
              <a:t>A Million-Server Data Center</a:t>
            </a:r>
          </a:p>
        </p:txBody>
      </p:sp>
      <p:pic>
        <p:nvPicPr>
          <p:cNvPr id="115718" name="Picture 3">
            <a:extLst>
              <a:ext uri="{FF2B5EF4-FFF2-40B4-BE49-F238E27FC236}">
                <a16:creationId xmlns:a16="http://schemas.microsoft.com/office/drawing/2014/main" id="{A12BAB2A-0B48-F249-B150-489ADDF8D5D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685800"/>
            <a:ext cx="8382000" cy="5521325"/>
          </a:xfrm>
          <a:noFill/>
        </p:spPr>
      </p:pic>
      <p:sp>
        <p:nvSpPr>
          <p:cNvPr id="115719" name="Rectangle 4">
            <a:extLst>
              <a:ext uri="{FF2B5EF4-FFF2-40B4-BE49-F238E27FC236}">
                <a16:creationId xmlns:a16="http://schemas.microsoft.com/office/drawing/2014/main" id="{7DC1A42A-5AE4-514F-8E8C-591C4E85331B}"/>
              </a:ext>
            </a:extLst>
          </p:cNvPr>
          <p:cNvSpPr>
            <a:spLocks noChangeArrowheads="1"/>
          </p:cNvSpPr>
          <p:nvPr/>
        </p:nvSpPr>
        <p:spPr bwMode="auto">
          <a:xfrm>
            <a:off x="4953000" y="4419600"/>
            <a:ext cx="3657600" cy="1676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5720" name="Rectangle 5">
            <a:extLst>
              <a:ext uri="{FF2B5EF4-FFF2-40B4-BE49-F238E27FC236}">
                <a16:creationId xmlns:a16="http://schemas.microsoft.com/office/drawing/2014/main" id="{D253CE38-6269-7746-AE7B-987246CF6ED2}"/>
              </a:ext>
            </a:extLst>
          </p:cNvPr>
          <p:cNvSpPr>
            <a:spLocks noChangeArrowheads="1"/>
          </p:cNvSpPr>
          <p:nvPr/>
        </p:nvSpPr>
        <p:spPr bwMode="auto">
          <a:xfrm>
            <a:off x="5334000" y="3962400"/>
            <a:ext cx="3352800" cy="1676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5721" name="Rectangle 6">
            <a:extLst>
              <a:ext uri="{FF2B5EF4-FFF2-40B4-BE49-F238E27FC236}">
                <a16:creationId xmlns:a16="http://schemas.microsoft.com/office/drawing/2014/main" id="{CC69B78F-4046-AC4F-BEBC-4084DFEDAD37}"/>
              </a:ext>
            </a:extLst>
          </p:cNvPr>
          <p:cNvSpPr>
            <a:spLocks noChangeArrowheads="1"/>
          </p:cNvSpPr>
          <p:nvPr/>
        </p:nvSpPr>
        <p:spPr bwMode="auto">
          <a:xfrm>
            <a:off x="5943600" y="3733800"/>
            <a:ext cx="2895600" cy="1371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5722" name="Rectangle 7">
            <a:extLst>
              <a:ext uri="{FF2B5EF4-FFF2-40B4-BE49-F238E27FC236}">
                <a16:creationId xmlns:a16="http://schemas.microsoft.com/office/drawing/2014/main" id="{97D65AE0-8C3E-8046-9E9D-9C025CB1DF25}"/>
              </a:ext>
            </a:extLst>
          </p:cNvPr>
          <p:cNvSpPr>
            <a:spLocks noChangeArrowheads="1"/>
          </p:cNvSpPr>
          <p:nvPr/>
        </p:nvSpPr>
        <p:spPr bwMode="auto">
          <a:xfrm>
            <a:off x="6248400" y="3581400"/>
            <a:ext cx="2590800" cy="1371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15723" name="Object 8">
            <a:extLst>
              <a:ext uri="{FF2B5EF4-FFF2-40B4-BE49-F238E27FC236}">
                <a16:creationId xmlns:a16="http://schemas.microsoft.com/office/drawing/2014/main" id="{6D1D9B93-650E-9E44-B77C-DBBE9958E47E}"/>
              </a:ext>
            </a:extLst>
          </p:cNvPr>
          <p:cNvGraphicFramePr>
            <a:graphicFrameLocks noChangeAspect="1"/>
          </p:cNvGraphicFramePr>
          <p:nvPr/>
        </p:nvGraphicFramePr>
        <p:xfrm>
          <a:off x="5562600" y="3810000"/>
          <a:ext cx="3276600" cy="2344738"/>
        </p:xfrm>
        <a:graphic>
          <a:graphicData uri="http://schemas.openxmlformats.org/presentationml/2006/ole">
            <mc:AlternateContent xmlns:mc="http://schemas.openxmlformats.org/markup-compatibility/2006">
              <mc:Choice xmlns:v="urn:schemas-microsoft-com:vml" Requires="v">
                <p:oleObj spid="_x0000_s115725" name="Photo Editor Photo" r:id="rId4" imgW="2343150" imgH="1676400" progId="MSPhotoEd.3">
                  <p:embed/>
                </p:oleObj>
              </mc:Choice>
              <mc:Fallback>
                <p:oleObj name="Photo Editor Photo" r:id="rId4" imgW="2343150" imgH="1676400"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0"/>
                        <a:ext cx="32766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4" name="Text Box 9">
            <a:extLst>
              <a:ext uri="{FF2B5EF4-FFF2-40B4-BE49-F238E27FC236}">
                <a16:creationId xmlns:a16="http://schemas.microsoft.com/office/drawing/2014/main" id="{233D50BA-6BE3-9B4A-BD8C-228E90768E51}"/>
              </a:ext>
            </a:extLst>
          </p:cNvPr>
          <p:cNvSpPr txBox="1">
            <a:spLocks noChangeArrowheads="1"/>
          </p:cNvSpPr>
          <p:nvPr/>
        </p:nvSpPr>
        <p:spPr bwMode="auto">
          <a:xfrm>
            <a:off x="5867400" y="35814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Container with 2500 servers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8100B72-D6F7-F143-A635-9D74E20EBCD5}"/>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A16CF89B-5D72-2D47-AD67-6AD3D6C69ADF}"/>
              </a:ext>
            </a:extLst>
          </p:cNvPr>
          <p:cNvSpPr>
            <a:spLocks noGrp="1"/>
          </p:cNvSpPr>
          <p:nvPr>
            <p:ph type="ftr" sz="quarter" idx="11"/>
          </p:nvPr>
        </p:nvSpPr>
        <p:spPr/>
        <p:txBody>
          <a:bodyPr/>
          <a:lstStyle/>
          <a:p>
            <a:pPr>
              <a:defRPr/>
            </a:pPr>
            <a:r>
              <a:rPr lang="en-US" altLang="en-US"/>
              <a:t>Parallel Processing, Fundamental Concepts</a:t>
            </a:r>
          </a:p>
        </p:txBody>
      </p:sp>
      <p:sp>
        <p:nvSpPr>
          <p:cNvPr id="116740" name="Slide Number Placeholder 5">
            <a:extLst>
              <a:ext uri="{FF2B5EF4-FFF2-40B4-BE49-F238E27FC236}">
                <a16:creationId xmlns:a16="http://schemas.microsoft.com/office/drawing/2014/main" id="{1FFEEAB7-DB9D-BC45-A7EE-AFD65A937F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8B4315F-D52A-7A4B-88B7-E9B7452F813D}" type="slidenum">
              <a:rPr lang="en-US" altLang="en-US" sz="1200" smtClean="0"/>
              <a:pPr>
                <a:spcBef>
                  <a:spcPct val="0"/>
                </a:spcBef>
                <a:buFontTx/>
                <a:buNone/>
              </a:pPr>
              <a:t>105</a:t>
            </a:fld>
            <a:endParaRPr lang="en-US" altLang="en-US" sz="1200"/>
          </a:p>
        </p:txBody>
      </p:sp>
      <p:sp>
        <p:nvSpPr>
          <p:cNvPr id="116741" name="Rectangle 2">
            <a:extLst>
              <a:ext uri="{FF2B5EF4-FFF2-40B4-BE49-F238E27FC236}">
                <a16:creationId xmlns:a16="http://schemas.microsoft.com/office/drawing/2014/main" id="{DFA48DC3-48D0-EC40-ACD1-BC32152E8289}"/>
              </a:ext>
            </a:extLst>
          </p:cNvPr>
          <p:cNvSpPr>
            <a:spLocks noGrp="1" noChangeArrowheads="1"/>
          </p:cNvSpPr>
          <p:nvPr>
            <p:ph type="title"/>
          </p:nvPr>
        </p:nvSpPr>
        <p:spPr>
          <a:xfrm>
            <a:off x="685800" y="152400"/>
            <a:ext cx="7772400" cy="533400"/>
          </a:xfrm>
          <a:noFill/>
        </p:spPr>
        <p:txBody>
          <a:bodyPr/>
          <a:lstStyle/>
          <a:p>
            <a:pPr eaLnBrk="1" hangingPunct="1"/>
            <a:r>
              <a:rPr lang="en-US" altLang="en-US" sz="2800"/>
              <a:t>Warehouse-Scale Supercomputers</a:t>
            </a:r>
          </a:p>
        </p:txBody>
      </p:sp>
      <p:sp>
        <p:nvSpPr>
          <p:cNvPr id="116742" name="Rectangle 5">
            <a:extLst>
              <a:ext uri="{FF2B5EF4-FFF2-40B4-BE49-F238E27FC236}">
                <a16:creationId xmlns:a16="http://schemas.microsoft.com/office/drawing/2014/main" id="{5FB4CAE5-6533-3344-81C9-8EDCF4877559}"/>
              </a:ext>
            </a:extLst>
          </p:cNvPr>
          <p:cNvSpPr>
            <a:spLocks noChangeArrowheads="1"/>
          </p:cNvSpPr>
          <p:nvPr/>
        </p:nvSpPr>
        <p:spPr bwMode="auto">
          <a:xfrm>
            <a:off x="6661150" y="4724400"/>
            <a:ext cx="1371600" cy="1219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6743" name="Text Box 9">
            <a:extLst>
              <a:ext uri="{FF2B5EF4-FFF2-40B4-BE49-F238E27FC236}">
                <a16:creationId xmlns:a16="http://schemas.microsoft.com/office/drawing/2014/main" id="{06A35DBC-3BDB-1D4A-98FB-4DBF87EAE177}"/>
              </a:ext>
            </a:extLst>
          </p:cNvPr>
          <p:cNvSpPr txBox="1">
            <a:spLocks noChangeArrowheads="1"/>
          </p:cNvSpPr>
          <p:nvPr/>
        </p:nvSpPr>
        <p:spPr bwMode="auto">
          <a:xfrm>
            <a:off x="5734050" y="790575"/>
            <a:ext cx="32575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This book, authored by three Google researchers as part  of the series</a:t>
            </a:r>
            <a:endParaRPr lang="en-US" altLang="en-US" sz="1000"/>
          </a:p>
          <a:p>
            <a:pPr eaLnBrk="1" hangingPunct="1">
              <a:spcBef>
                <a:spcPct val="0"/>
              </a:spcBef>
              <a:buFontTx/>
              <a:buNone/>
            </a:pPr>
            <a:r>
              <a:rPr lang="en-US" altLang="en-US" sz="1800"/>
              <a:t>"Synthesis Lectures in Computer Architecture,“</a:t>
            </a:r>
            <a:endParaRPr lang="en-US" altLang="en-US" sz="1000"/>
          </a:p>
          <a:p>
            <a:pPr eaLnBrk="1" hangingPunct="1">
              <a:spcBef>
                <a:spcPct val="0"/>
              </a:spcBef>
              <a:buFontTx/>
              <a:buNone/>
            </a:pPr>
            <a:r>
              <a:rPr lang="en-US" altLang="en-US" sz="1800"/>
              <a:t>explains the concepts in its 2019 third edition </a:t>
            </a:r>
          </a:p>
          <a:p>
            <a:pPr eaLnBrk="1" hangingPunct="1">
              <a:spcBef>
                <a:spcPct val="0"/>
              </a:spcBef>
              <a:buFontTx/>
              <a:buNone/>
            </a:pPr>
            <a:endParaRPr lang="en-US" altLang="en-US" sz="1000"/>
          </a:p>
          <a:p>
            <a:pPr eaLnBrk="1" hangingPunct="1">
              <a:spcBef>
                <a:spcPct val="0"/>
              </a:spcBef>
              <a:buFontTx/>
              <a:buNone/>
            </a:pPr>
            <a:r>
              <a:rPr lang="en-US" altLang="en-US" sz="1800"/>
              <a:t>The 2013 second edition is available on-line:</a:t>
            </a:r>
          </a:p>
          <a:p>
            <a:pPr eaLnBrk="1" hangingPunct="1">
              <a:spcBef>
                <a:spcPct val="0"/>
              </a:spcBef>
              <a:buFontTx/>
              <a:buNone/>
            </a:pPr>
            <a:r>
              <a:rPr lang="en-US" altLang="en-US" sz="1000"/>
              <a:t> </a:t>
            </a:r>
            <a:r>
              <a:rPr lang="en-US" altLang="en-US" sz="1400"/>
              <a:t>http://web.eecs.umich.edu/~mosharaf/Readings/DC-Computer.pdf</a:t>
            </a:r>
            <a:endParaRPr lang="en-US" altLang="en-US" sz="1800"/>
          </a:p>
        </p:txBody>
      </p:sp>
      <p:pic>
        <p:nvPicPr>
          <p:cNvPr id="116744" name="Picture 4">
            <a:extLst>
              <a:ext uri="{FF2B5EF4-FFF2-40B4-BE49-F238E27FC236}">
                <a16:creationId xmlns:a16="http://schemas.microsoft.com/office/drawing/2014/main" id="{8140089C-901B-9E46-A181-1C732777B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790575"/>
            <a:ext cx="53530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4" descr="Image result for cycle of two arrows">
            <a:extLst>
              <a:ext uri="{FF2B5EF4-FFF2-40B4-BE49-F238E27FC236}">
                <a16:creationId xmlns:a16="http://schemas.microsoft.com/office/drawing/2014/main" id="{CE3626C3-1E66-3A46-A641-E994916DB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4832350"/>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6" name="Text Box 9">
            <a:extLst>
              <a:ext uri="{FF2B5EF4-FFF2-40B4-BE49-F238E27FC236}">
                <a16:creationId xmlns:a16="http://schemas.microsoft.com/office/drawing/2014/main" id="{C0A5EC34-2C17-A14B-B020-E88D0F4A4975}"/>
              </a:ext>
            </a:extLst>
          </p:cNvPr>
          <p:cNvSpPr txBox="1">
            <a:spLocks noChangeArrowheads="1"/>
          </p:cNvSpPr>
          <p:nvPr/>
        </p:nvSpPr>
        <p:spPr bwMode="auto">
          <a:xfrm>
            <a:off x="5703888" y="4832350"/>
            <a:ext cx="1371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Industrial </a:t>
            </a:r>
          </a:p>
          <a:p>
            <a:pPr algn="ctr" eaLnBrk="1" hangingPunct="1">
              <a:spcBef>
                <a:spcPct val="0"/>
              </a:spcBef>
              <a:buFontTx/>
              <a:buNone/>
            </a:pPr>
            <a:r>
              <a:rPr lang="en-US" altLang="en-US" sz="1800"/>
              <a:t>installation</a:t>
            </a:r>
          </a:p>
        </p:txBody>
      </p:sp>
      <p:sp>
        <p:nvSpPr>
          <p:cNvPr id="116747" name="Text Box 9">
            <a:extLst>
              <a:ext uri="{FF2B5EF4-FFF2-40B4-BE49-F238E27FC236}">
                <a16:creationId xmlns:a16="http://schemas.microsoft.com/office/drawing/2014/main" id="{1F7468DA-1ECE-2B4E-8740-13C125730FFE}"/>
              </a:ext>
            </a:extLst>
          </p:cNvPr>
          <p:cNvSpPr txBox="1">
            <a:spLocks noChangeArrowheads="1"/>
          </p:cNvSpPr>
          <p:nvPr/>
        </p:nvSpPr>
        <p:spPr bwMode="auto">
          <a:xfrm>
            <a:off x="7743825" y="5334000"/>
            <a:ext cx="1219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Office machine</a:t>
            </a:r>
          </a:p>
        </p:txBody>
      </p:sp>
      <p:sp>
        <p:nvSpPr>
          <p:cNvPr id="116748" name="Text Box 9">
            <a:extLst>
              <a:ext uri="{FF2B5EF4-FFF2-40B4-BE49-F238E27FC236}">
                <a16:creationId xmlns:a16="http://schemas.microsoft.com/office/drawing/2014/main" id="{8F4CED41-0782-6E41-86B8-B996D88C4C81}"/>
              </a:ext>
            </a:extLst>
          </p:cNvPr>
          <p:cNvSpPr txBox="1">
            <a:spLocks noChangeArrowheads="1"/>
          </p:cNvSpPr>
          <p:nvPr/>
        </p:nvSpPr>
        <p:spPr bwMode="auto">
          <a:xfrm>
            <a:off x="6356350" y="4375150"/>
            <a:ext cx="2200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Computer as: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AE67D9C-60F9-1942-AF80-4C8BFD7F0723}"/>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9DB3C183-F7A7-E64A-AEA6-115E2CE65511}"/>
              </a:ext>
            </a:extLst>
          </p:cNvPr>
          <p:cNvSpPr>
            <a:spLocks noGrp="1"/>
          </p:cNvSpPr>
          <p:nvPr>
            <p:ph type="ftr" sz="quarter" idx="11"/>
          </p:nvPr>
        </p:nvSpPr>
        <p:spPr/>
        <p:txBody>
          <a:bodyPr/>
          <a:lstStyle/>
          <a:p>
            <a:pPr>
              <a:defRPr/>
            </a:pPr>
            <a:r>
              <a:rPr lang="en-US" altLang="en-US"/>
              <a:t>Parallel Processing, Fundamental Concepts</a:t>
            </a:r>
          </a:p>
        </p:txBody>
      </p:sp>
      <p:sp>
        <p:nvSpPr>
          <p:cNvPr id="117764" name="Slide Number Placeholder 5">
            <a:extLst>
              <a:ext uri="{FF2B5EF4-FFF2-40B4-BE49-F238E27FC236}">
                <a16:creationId xmlns:a16="http://schemas.microsoft.com/office/drawing/2014/main" id="{E290DA13-D8F8-C444-8F76-3AD5BA06B5C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AF6CAE9-33D2-8749-8FDD-B96AEDF970FF}" type="slidenum">
              <a:rPr lang="en-US" altLang="en-US" sz="1200" smtClean="0"/>
              <a:pPr>
                <a:spcBef>
                  <a:spcPct val="0"/>
                </a:spcBef>
                <a:buFontTx/>
                <a:buNone/>
              </a:pPr>
              <a:t>106</a:t>
            </a:fld>
            <a:endParaRPr lang="en-US" altLang="en-US" sz="1200"/>
          </a:p>
        </p:txBody>
      </p:sp>
      <p:sp>
        <p:nvSpPr>
          <p:cNvPr id="117765" name="Text Box 3">
            <a:extLst>
              <a:ext uri="{FF2B5EF4-FFF2-40B4-BE49-F238E27FC236}">
                <a16:creationId xmlns:a16="http://schemas.microsoft.com/office/drawing/2014/main" id="{6DA87606-03F8-4F41-9E7B-30E0C6040AAA}"/>
              </a:ext>
            </a:extLst>
          </p:cNvPr>
          <p:cNvSpPr txBox="1">
            <a:spLocks noChangeArrowheads="1"/>
          </p:cNvSpPr>
          <p:nvPr/>
        </p:nvSpPr>
        <p:spPr bwMode="auto">
          <a:xfrm>
            <a:off x="381000" y="5562600"/>
            <a:ext cx="8305800" cy="45720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cs typeface="Times New Roman" panose="02020603050405020304" pitchFamily="18" charset="0"/>
              </a:rPr>
              <a:t>Fig. 4.10    Intrachip wire delay as a function of wire length.</a:t>
            </a:r>
          </a:p>
        </p:txBody>
      </p:sp>
      <p:sp>
        <p:nvSpPr>
          <p:cNvPr id="117766" name="Rectangle 7">
            <a:extLst>
              <a:ext uri="{FF2B5EF4-FFF2-40B4-BE49-F238E27FC236}">
                <a16:creationId xmlns:a16="http://schemas.microsoft.com/office/drawing/2014/main" id="{B5865DA8-8C82-3A49-818B-BB955637CBBC}"/>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17767" name="Rectangle 8">
            <a:extLst>
              <a:ext uri="{FF2B5EF4-FFF2-40B4-BE49-F238E27FC236}">
                <a16:creationId xmlns:a16="http://schemas.microsoft.com/office/drawing/2014/main" id="{05505D39-DD87-FF44-88AC-5CFF1E92BFDB}"/>
              </a:ext>
            </a:extLst>
          </p:cNvPr>
          <p:cNvSpPr>
            <a:spLocks noGrp="1" noChangeArrowheads="1"/>
          </p:cNvSpPr>
          <p:nvPr>
            <p:ph type="title"/>
          </p:nvPr>
        </p:nvSpPr>
        <p:spPr>
          <a:xfrm>
            <a:off x="685800" y="304800"/>
            <a:ext cx="7772400" cy="685800"/>
          </a:xfrm>
        </p:spPr>
        <p:txBody>
          <a:bodyPr/>
          <a:lstStyle/>
          <a:p>
            <a:pPr eaLnBrk="1" hangingPunct="1"/>
            <a:r>
              <a:rPr lang="en-US" altLang="en-US" sz="2800"/>
              <a:t>Signal Delay on Wires No Longer Negligible</a:t>
            </a:r>
          </a:p>
        </p:txBody>
      </p:sp>
      <p:sp>
        <p:nvSpPr>
          <p:cNvPr id="117768" name="Rectangle 3">
            <a:extLst>
              <a:ext uri="{FF2B5EF4-FFF2-40B4-BE49-F238E27FC236}">
                <a16:creationId xmlns:a16="http://schemas.microsoft.com/office/drawing/2014/main" id="{1D508C62-CF43-5940-9EFB-8B1D242A905B}"/>
              </a:ext>
            </a:extLst>
          </p:cNvPr>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17769" name="Object 2">
            <a:extLst>
              <a:ext uri="{FF2B5EF4-FFF2-40B4-BE49-F238E27FC236}">
                <a16:creationId xmlns:a16="http://schemas.microsoft.com/office/drawing/2014/main" id="{4A409CC0-7D71-FA40-9420-9E7ECBA98E33}"/>
              </a:ext>
            </a:extLst>
          </p:cNvPr>
          <p:cNvGraphicFramePr>
            <a:graphicFrameLocks noChangeAspect="1"/>
          </p:cNvGraphicFramePr>
          <p:nvPr/>
        </p:nvGraphicFramePr>
        <p:xfrm>
          <a:off x="1143000" y="1143000"/>
          <a:ext cx="6553200" cy="4278313"/>
        </p:xfrm>
        <a:graphic>
          <a:graphicData uri="http://schemas.openxmlformats.org/presentationml/2006/ole">
            <mc:AlternateContent xmlns:mc="http://schemas.openxmlformats.org/markup-compatibility/2006">
              <mc:Choice xmlns:v="urn:schemas-microsoft-com:vml" Requires="v">
                <p:oleObj spid="_x0000_s117772" r:id="rId3" imgW="3556000" imgH="2324100" progId="MSDraw.Drawing.8.2">
                  <p:embed/>
                </p:oleObj>
              </mc:Choice>
              <mc:Fallback>
                <p:oleObj r:id="rId3" imgW="3556000" imgH="2324100" progId="MSDraw.Drawing.8.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6553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70" name="Text Box 9">
            <a:extLst>
              <a:ext uri="{FF2B5EF4-FFF2-40B4-BE49-F238E27FC236}">
                <a16:creationId xmlns:a16="http://schemas.microsoft.com/office/drawing/2014/main" id="{61327516-CB91-184C-B235-375E3619680A}"/>
              </a:ext>
            </a:extLst>
          </p:cNvPr>
          <p:cNvSpPr txBox="1">
            <a:spLocks noChangeArrowheads="1"/>
          </p:cNvSpPr>
          <p:nvPr/>
        </p:nvSpPr>
        <p:spPr bwMode="auto">
          <a:xfrm>
            <a:off x="3657600" y="4964113"/>
            <a:ext cx="229711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Wire Length (nm)</a:t>
            </a:r>
          </a:p>
        </p:txBody>
      </p:sp>
      <p:sp>
        <p:nvSpPr>
          <p:cNvPr id="117771" name="Text Box 9">
            <a:extLst>
              <a:ext uri="{FF2B5EF4-FFF2-40B4-BE49-F238E27FC236}">
                <a16:creationId xmlns:a16="http://schemas.microsoft.com/office/drawing/2014/main" id="{B452FC85-8552-914F-BD02-B24E7E912E26}"/>
              </a:ext>
            </a:extLst>
          </p:cNvPr>
          <p:cNvSpPr txBox="1">
            <a:spLocks noChangeArrowheads="1"/>
          </p:cNvSpPr>
          <p:nvPr/>
        </p:nvSpPr>
        <p:spPr bwMode="auto">
          <a:xfrm rot="-5400000">
            <a:off x="42863" y="2724150"/>
            <a:ext cx="25146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Wire Delay (ns)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DE8EED30-3E0D-2649-A0AD-F25213030087}"/>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B3F60A24-68D4-E94A-A57D-DD953B1C77F9}"/>
              </a:ext>
            </a:extLst>
          </p:cNvPr>
          <p:cNvSpPr>
            <a:spLocks noGrp="1"/>
          </p:cNvSpPr>
          <p:nvPr>
            <p:ph type="ftr" sz="quarter" idx="11"/>
          </p:nvPr>
        </p:nvSpPr>
        <p:spPr/>
        <p:txBody>
          <a:bodyPr/>
          <a:lstStyle/>
          <a:p>
            <a:pPr>
              <a:defRPr/>
            </a:pPr>
            <a:r>
              <a:rPr lang="en-US" altLang="en-US"/>
              <a:t>Parallel Processing, Fundamental Concepts</a:t>
            </a:r>
          </a:p>
        </p:txBody>
      </p:sp>
      <p:sp>
        <p:nvSpPr>
          <p:cNvPr id="118788" name="Slide Number Placeholder 5">
            <a:extLst>
              <a:ext uri="{FF2B5EF4-FFF2-40B4-BE49-F238E27FC236}">
                <a16:creationId xmlns:a16="http://schemas.microsoft.com/office/drawing/2014/main" id="{3DBFF5AC-624F-6F48-9F7D-E2749A0CCF9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924BA88-293F-E04E-8CC8-9D1212A327A0}" type="slidenum">
              <a:rPr lang="en-US" altLang="en-US" sz="1200" smtClean="0"/>
              <a:pPr>
                <a:spcBef>
                  <a:spcPct val="0"/>
                </a:spcBef>
                <a:buFontTx/>
                <a:buNone/>
              </a:pPr>
              <a:t>107</a:t>
            </a:fld>
            <a:endParaRPr lang="en-US" altLang="en-US" sz="1200"/>
          </a:p>
        </p:txBody>
      </p:sp>
      <p:sp>
        <p:nvSpPr>
          <p:cNvPr id="118789" name="Rectangle 7">
            <a:extLst>
              <a:ext uri="{FF2B5EF4-FFF2-40B4-BE49-F238E27FC236}">
                <a16:creationId xmlns:a16="http://schemas.microsoft.com/office/drawing/2014/main" id="{82F72235-3F7E-0F48-BC0D-783C86E9363E}"/>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18790" name="Rectangle 8">
            <a:extLst>
              <a:ext uri="{FF2B5EF4-FFF2-40B4-BE49-F238E27FC236}">
                <a16:creationId xmlns:a16="http://schemas.microsoft.com/office/drawing/2014/main" id="{E133408A-9AA9-4F47-8557-F17C464F7618}"/>
              </a:ext>
            </a:extLst>
          </p:cNvPr>
          <p:cNvSpPr>
            <a:spLocks noGrp="1" noChangeArrowheads="1"/>
          </p:cNvSpPr>
          <p:nvPr>
            <p:ph type="title"/>
          </p:nvPr>
        </p:nvSpPr>
        <p:spPr>
          <a:xfrm>
            <a:off x="228600" y="304800"/>
            <a:ext cx="2133600" cy="1447800"/>
          </a:xfrm>
        </p:spPr>
        <p:txBody>
          <a:bodyPr/>
          <a:lstStyle/>
          <a:p>
            <a:pPr eaLnBrk="1" hangingPunct="1"/>
            <a:r>
              <a:rPr lang="en-US" altLang="en-US" sz="2800"/>
              <a:t>Pitfalls of </a:t>
            </a:r>
            <a:br>
              <a:rPr lang="en-US" altLang="en-US" sz="2800"/>
            </a:br>
            <a:r>
              <a:rPr lang="en-US" altLang="en-US" sz="2800"/>
              <a:t>Scaling up</a:t>
            </a:r>
            <a:br>
              <a:rPr lang="en-US" altLang="en-US" sz="2800"/>
            </a:br>
            <a:r>
              <a:rPr lang="en-US" altLang="en-US" sz="2800"/>
              <a:t>(Fig. 4.11)</a:t>
            </a:r>
          </a:p>
        </p:txBody>
      </p:sp>
      <p:sp>
        <p:nvSpPr>
          <p:cNvPr id="118791" name="Rectangle 3">
            <a:extLst>
              <a:ext uri="{FF2B5EF4-FFF2-40B4-BE49-F238E27FC236}">
                <a16:creationId xmlns:a16="http://schemas.microsoft.com/office/drawing/2014/main" id="{0C9BF2A4-6BF0-244E-8B2F-DEE3DC64E8E1}"/>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118792" name="Group 8">
            <a:extLst>
              <a:ext uri="{FF2B5EF4-FFF2-40B4-BE49-F238E27FC236}">
                <a16:creationId xmlns:a16="http://schemas.microsoft.com/office/drawing/2014/main" id="{33DCBFF7-2782-7747-9E9A-3B3665A32CAC}"/>
              </a:ext>
            </a:extLst>
          </p:cNvPr>
          <p:cNvGrpSpPr>
            <a:grpSpLocks/>
          </p:cNvGrpSpPr>
          <p:nvPr/>
        </p:nvGrpSpPr>
        <p:grpSpPr bwMode="auto">
          <a:xfrm>
            <a:off x="1828800" y="228600"/>
            <a:ext cx="7315200" cy="6088063"/>
            <a:chOff x="1152" y="144"/>
            <a:chExt cx="4608" cy="3835"/>
          </a:xfrm>
        </p:grpSpPr>
        <p:graphicFrame>
          <p:nvGraphicFramePr>
            <p:cNvPr id="118797" name="Object 2">
              <a:extLst>
                <a:ext uri="{FF2B5EF4-FFF2-40B4-BE49-F238E27FC236}">
                  <a16:creationId xmlns:a16="http://schemas.microsoft.com/office/drawing/2014/main" id="{8D07B0DF-8F0E-0645-96B8-CC6EF2CD41FF}"/>
                </a:ext>
              </a:extLst>
            </p:cNvPr>
            <p:cNvGraphicFramePr>
              <a:graphicFrameLocks noChangeAspect="1"/>
            </p:cNvGraphicFramePr>
            <p:nvPr/>
          </p:nvGraphicFramePr>
          <p:xfrm>
            <a:off x="1392" y="144"/>
            <a:ext cx="4368" cy="3835"/>
          </p:xfrm>
          <a:graphic>
            <a:graphicData uri="http://schemas.openxmlformats.org/presentationml/2006/ole">
              <mc:AlternateContent xmlns:mc="http://schemas.openxmlformats.org/markup-compatibility/2006">
                <mc:Choice xmlns:v="urn:schemas-microsoft-com:vml" Requires="v">
                  <p:oleObj spid="_x0000_s118799" r:id="rId3" imgW="2997200" imgH="2628900" progId="MSDraw.Drawing.8.2">
                    <p:embed/>
                  </p:oleObj>
                </mc:Choice>
                <mc:Fallback>
                  <p:oleObj r:id="rId3" imgW="2997200" imgH="2628900" progId="MSDraw.Drawing.8.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44"/>
                          <a:ext cx="4368" cy="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8" name="Rectangle 7">
              <a:extLst>
                <a:ext uri="{FF2B5EF4-FFF2-40B4-BE49-F238E27FC236}">
                  <a16:creationId xmlns:a16="http://schemas.microsoft.com/office/drawing/2014/main" id="{701A3ED1-C89B-874C-B32C-E1F9786E2EE8}"/>
                </a:ext>
              </a:extLst>
            </p:cNvPr>
            <p:cNvSpPr>
              <a:spLocks noChangeArrowheads="1"/>
            </p:cNvSpPr>
            <p:nvPr/>
          </p:nvSpPr>
          <p:spPr bwMode="auto">
            <a:xfrm>
              <a:off x="1152" y="1968"/>
              <a:ext cx="4512" cy="19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aphicFrame>
        <p:nvGraphicFramePr>
          <p:cNvPr id="118793" name="Object 5">
            <a:extLst>
              <a:ext uri="{FF2B5EF4-FFF2-40B4-BE49-F238E27FC236}">
                <a16:creationId xmlns:a16="http://schemas.microsoft.com/office/drawing/2014/main" id="{169853EF-AA3B-AB43-B251-34AD6C54B8F4}"/>
              </a:ext>
            </a:extLst>
          </p:cNvPr>
          <p:cNvGraphicFramePr>
            <a:graphicFrameLocks noChangeAspect="1"/>
          </p:cNvGraphicFramePr>
          <p:nvPr>
            <p:ph idx="1"/>
          </p:nvPr>
        </p:nvGraphicFramePr>
        <p:xfrm>
          <a:off x="2209800" y="228600"/>
          <a:ext cx="6934200" cy="6088063"/>
        </p:xfrm>
        <a:graphic>
          <a:graphicData uri="http://schemas.openxmlformats.org/presentationml/2006/ole">
            <mc:AlternateContent xmlns:mc="http://schemas.openxmlformats.org/markup-compatibility/2006">
              <mc:Choice xmlns:v="urn:schemas-microsoft-com:vml" Requires="v">
                <p:oleObj spid="_x0000_s118800" r:id="rId5" imgW="2997200" imgH="2628900" progId="MSDraw.Drawing.8.2">
                  <p:embed/>
                </p:oleObj>
              </mc:Choice>
              <mc:Fallback>
                <p:oleObj r:id="rId5" imgW="2997200" imgH="26289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
                        <a:ext cx="6934200" cy="608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4" name="Text Box 9">
            <a:extLst>
              <a:ext uri="{FF2B5EF4-FFF2-40B4-BE49-F238E27FC236}">
                <a16:creationId xmlns:a16="http://schemas.microsoft.com/office/drawing/2014/main" id="{9134FA04-15C7-884F-A0D0-75DB8CFAF5E0}"/>
              </a:ext>
            </a:extLst>
          </p:cNvPr>
          <p:cNvSpPr txBox="1">
            <a:spLocks noChangeArrowheads="1"/>
          </p:cNvSpPr>
          <p:nvPr/>
        </p:nvSpPr>
        <p:spPr bwMode="auto">
          <a:xfrm>
            <a:off x="381000" y="2209800"/>
            <a:ext cx="1752600" cy="3444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If the weight of ant grows by a factor of one trillion, the thickness of its legs must grow by a factor of one million to support the new weight</a:t>
            </a:r>
          </a:p>
        </p:txBody>
      </p:sp>
      <p:sp>
        <p:nvSpPr>
          <p:cNvPr id="118795" name="Text Box 10">
            <a:extLst>
              <a:ext uri="{FF2B5EF4-FFF2-40B4-BE49-F238E27FC236}">
                <a16:creationId xmlns:a16="http://schemas.microsoft.com/office/drawing/2014/main" id="{3A2EE38B-C9DA-FC46-A738-E6B6FD0CA3DA}"/>
              </a:ext>
            </a:extLst>
          </p:cNvPr>
          <p:cNvSpPr txBox="1">
            <a:spLocks noChangeArrowheads="1"/>
          </p:cNvSpPr>
          <p:nvPr/>
        </p:nvSpPr>
        <p:spPr bwMode="auto">
          <a:xfrm>
            <a:off x="2362200" y="3200400"/>
            <a:ext cx="27432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Ant scaled up in length from 5 mm to 50 m</a:t>
            </a:r>
          </a:p>
        </p:txBody>
      </p:sp>
      <p:sp>
        <p:nvSpPr>
          <p:cNvPr id="118796" name="Text Box 11">
            <a:extLst>
              <a:ext uri="{FF2B5EF4-FFF2-40B4-BE49-F238E27FC236}">
                <a16:creationId xmlns:a16="http://schemas.microsoft.com/office/drawing/2014/main" id="{D2CDCFCD-33B4-7044-9416-A0D59517A3BA}"/>
              </a:ext>
            </a:extLst>
          </p:cNvPr>
          <p:cNvSpPr txBox="1">
            <a:spLocks noChangeArrowheads="1"/>
          </p:cNvSpPr>
          <p:nvPr/>
        </p:nvSpPr>
        <p:spPr bwMode="auto">
          <a:xfrm>
            <a:off x="2362200" y="3962400"/>
            <a:ext cx="2743200" cy="6413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Leg thickness must grow from 0.1 mm to 100 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43A35EB3-1C21-A345-A149-B3D4B8A46F8C}"/>
              </a:ext>
            </a:extLst>
          </p:cNvPr>
          <p:cNvSpPr>
            <a:spLocks noGrp="1"/>
          </p:cNvSpPr>
          <p:nvPr>
            <p:ph type="dt" sz="quarter" idx="10"/>
          </p:nvPr>
        </p:nvSpPr>
        <p:spPr/>
        <p:txBody>
          <a:bodyPr/>
          <a:lstStyle/>
          <a:p>
            <a:pPr>
              <a:defRPr/>
            </a:pPr>
            <a:r>
              <a:rPr lang="en-US" altLang="en-US"/>
              <a:t>Winter 2021</a:t>
            </a:r>
          </a:p>
        </p:txBody>
      </p:sp>
      <p:sp>
        <p:nvSpPr>
          <p:cNvPr id="11" name="Footer Placeholder 3">
            <a:extLst>
              <a:ext uri="{FF2B5EF4-FFF2-40B4-BE49-F238E27FC236}">
                <a16:creationId xmlns:a16="http://schemas.microsoft.com/office/drawing/2014/main" id="{CF1EF6FB-C4AA-8142-81DA-12875C669774}"/>
              </a:ext>
            </a:extLst>
          </p:cNvPr>
          <p:cNvSpPr>
            <a:spLocks noGrp="1"/>
          </p:cNvSpPr>
          <p:nvPr>
            <p:ph type="ftr" sz="quarter" idx="11"/>
          </p:nvPr>
        </p:nvSpPr>
        <p:spPr/>
        <p:txBody>
          <a:bodyPr/>
          <a:lstStyle/>
          <a:p>
            <a:pPr>
              <a:defRPr/>
            </a:pPr>
            <a:r>
              <a:rPr lang="en-US" altLang="en-US"/>
              <a:t>Parallel Processing, Fundamental Concepts</a:t>
            </a:r>
          </a:p>
        </p:txBody>
      </p:sp>
      <p:sp>
        <p:nvSpPr>
          <p:cNvPr id="17412" name="Slide Number Placeholder 4">
            <a:extLst>
              <a:ext uri="{FF2B5EF4-FFF2-40B4-BE49-F238E27FC236}">
                <a16:creationId xmlns:a16="http://schemas.microsoft.com/office/drawing/2014/main" id="{F1A5FE88-351D-3A41-8DB9-F81F93044C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6249B1E-A4E9-694A-92CE-47CF28EFC69F}" type="slidenum">
              <a:rPr lang="en-US" altLang="en-US" sz="1200" smtClean="0"/>
              <a:pPr>
                <a:spcBef>
                  <a:spcPct val="0"/>
                </a:spcBef>
                <a:buFontTx/>
                <a:buNone/>
              </a:pPr>
              <a:t>11</a:t>
            </a:fld>
            <a:endParaRPr lang="en-US" altLang="en-US" sz="1200"/>
          </a:p>
        </p:txBody>
      </p:sp>
      <p:sp>
        <p:nvSpPr>
          <p:cNvPr id="17413" name="Text Box 2">
            <a:extLst>
              <a:ext uri="{FF2B5EF4-FFF2-40B4-BE49-F238E27FC236}">
                <a16:creationId xmlns:a16="http://schemas.microsoft.com/office/drawing/2014/main" id="{7D4C52EC-F0CE-D441-B2B2-D9B58D5F72DA}"/>
              </a:ext>
            </a:extLst>
          </p:cNvPr>
          <p:cNvSpPr txBox="1">
            <a:spLocks noChangeArrowheads="1"/>
          </p:cNvSpPr>
          <p:nvPr/>
        </p:nvSpPr>
        <p:spPr bwMode="auto">
          <a:xfrm>
            <a:off x="457200" y="5867400"/>
            <a:ext cx="7966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Original data up to 2010 collected/plotted by M. Horowitz et al.; Data for 2010-2017 extension collected by K. Rupp</a:t>
            </a:r>
          </a:p>
        </p:txBody>
      </p:sp>
      <p:sp>
        <p:nvSpPr>
          <p:cNvPr id="17414" name="Rectangle 5">
            <a:extLst>
              <a:ext uri="{FF2B5EF4-FFF2-40B4-BE49-F238E27FC236}">
                <a16:creationId xmlns:a16="http://schemas.microsoft.com/office/drawing/2014/main" id="{8D675F35-A068-8F4A-BF74-CAC7A640B667}"/>
              </a:ext>
            </a:extLst>
          </p:cNvPr>
          <p:cNvSpPr>
            <a:spLocks noChangeArrowheads="1"/>
          </p:cNvSpPr>
          <p:nvPr/>
        </p:nvSpPr>
        <p:spPr bwMode="auto">
          <a:xfrm>
            <a:off x="228600" y="2286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cs typeface="Arial" panose="020B0604020202020204" pitchFamily="34" charset="0"/>
              </a:rPr>
              <a:t>Trends in Processor Chip Density, Performance, Clock Speed, Power, and Number of Cores</a:t>
            </a:r>
          </a:p>
        </p:txBody>
      </p:sp>
      <p:sp>
        <p:nvSpPr>
          <p:cNvPr id="2" name="Rectangle 1">
            <a:extLst>
              <a:ext uri="{FF2B5EF4-FFF2-40B4-BE49-F238E27FC236}">
                <a16:creationId xmlns:a16="http://schemas.microsoft.com/office/drawing/2014/main" id="{1041A901-9A94-7348-BE77-95F92F15233D}"/>
              </a:ext>
            </a:extLst>
          </p:cNvPr>
          <p:cNvSpPr/>
          <p:nvPr/>
        </p:nvSpPr>
        <p:spPr>
          <a:xfrm>
            <a:off x="1752600" y="1219200"/>
            <a:ext cx="2209800" cy="12192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6" name="Picture 5">
            <a:extLst>
              <a:ext uri="{FF2B5EF4-FFF2-40B4-BE49-F238E27FC236}">
                <a16:creationId xmlns:a16="http://schemas.microsoft.com/office/drawing/2014/main" id="{BC23CC0F-DF14-C34C-87B3-F44069B53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085850"/>
            <a:ext cx="73914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6">
            <a:extLst>
              <a:ext uri="{FF2B5EF4-FFF2-40B4-BE49-F238E27FC236}">
                <a16:creationId xmlns:a16="http://schemas.microsoft.com/office/drawing/2014/main" id="{404CBD90-40C8-EE4D-B8F2-F50ACBA79F6C}"/>
              </a:ext>
            </a:extLst>
          </p:cNvPr>
          <p:cNvSpPr txBox="1">
            <a:spLocks noChangeArrowheads="1"/>
          </p:cNvSpPr>
          <p:nvPr/>
        </p:nvSpPr>
        <p:spPr bwMode="auto">
          <a:xfrm>
            <a:off x="3733800" y="5551488"/>
            <a:ext cx="1914525" cy="3079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Year of Introduction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DAFEE36B-8EE7-9042-A158-365F4E092CB2}"/>
              </a:ext>
            </a:extLst>
          </p:cNvPr>
          <p:cNvSpPr>
            <a:spLocks noGrp="1"/>
          </p:cNvSpPr>
          <p:nvPr>
            <p:ph type="dt" sz="quarter" idx="10"/>
          </p:nvPr>
        </p:nvSpPr>
        <p:spPr/>
        <p:txBody>
          <a:bodyPr/>
          <a:lstStyle/>
          <a:p>
            <a:pPr>
              <a:defRPr/>
            </a:pPr>
            <a:r>
              <a:rPr lang="en-US" altLang="en-US"/>
              <a:t>Winter 2021</a:t>
            </a:r>
          </a:p>
        </p:txBody>
      </p:sp>
      <p:sp>
        <p:nvSpPr>
          <p:cNvPr id="14" name="Footer Placeholder 2">
            <a:extLst>
              <a:ext uri="{FF2B5EF4-FFF2-40B4-BE49-F238E27FC236}">
                <a16:creationId xmlns:a16="http://schemas.microsoft.com/office/drawing/2014/main" id="{B31F9090-8F59-3347-857F-B148C1A2AF9D}"/>
              </a:ext>
            </a:extLst>
          </p:cNvPr>
          <p:cNvSpPr>
            <a:spLocks noGrp="1"/>
          </p:cNvSpPr>
          <p:nvPr>
            <p:ph type="ftr" sz="quarter" idx="11"/>
          </p:nvPr>
        </p:nvSpPr>
        <p:spPr/>
        <p:txBody>
          <a:bodyPr/>
          <a:lstStyle/>
          <a:p>
            <a:pPr>
              <a:defRPr/>
            </a:pPr>
            <a:r>
              <a:rPr lang="en-US" altLang="en-US"/>
              <a:t>Parallel Processing, Fundamental Concepts</a:t>
            </a:r>
          </a:p>
        </p:txBody>
      </p:sp>
      <p:sp>
        <p:nvSpPr>
          <p:cNvPr id="18436" name="Slide Number Placeholder 3">
            <a:extLst>
              <a:ext uri="{FF2B5EF4-FFF2-40B4-BE49-F238E27FC236}">
                <a16:creationId xmlns:a16="http://schemas.microsoft.com/office/drawing/2014/main" id="{E0D02B6E-B862-4C41-8FF2-EDD43527D8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5E951AC-58F1-424C-84C1-01EB131C7860}" type="slidenum">
              <a:rPr lang="en-US" altLang="en-US" sz="1200" smtClean="0"/>
              <a:pPr>
                <a:spcBef>
                  <a:spcPct val="0"/>
                </a:spcBef>
                <a:buFontTx/>
                <a:buNone/>
              </a:pPr>
              <a:t>12</a:t>
            </a:fld>
            <a:endParaRPr lang="en-US" altLang="en-US" sz="1200"/>
          </a:p>
        </p:txBody>
      </p:sp>
      <p:pic>
        <p:nvPicPr>
          <p:cNvPr id="18437" name="Picture 595">
            <a:extLst>
              <a:ext uri="{FF2B5EF4-FFF2-40B4-BE49-F238E27FC236}">
                <a16:creationId xmlns:a16="http://schemas.microsoft.com/office/drawing/2014/main" id="{12E6CE0A-80EB-6C44-8AC6-BCD738C5F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2"/>
          <a:stretch>
            <a:fillRect/>
          </a:stretch>
        </p:blipFill>
        <p:spPr bwMode="auto">
          <a:xfrm>
            <a:off x="55563" y="838200"/>
            <a:ext cx="905986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1">
            <a:extLst>
              <a:ext uri="{FF2B5EF4-FFF2-40B4-BE49-F238E27FC236}">
                <a16:creationId xmlns:a16="http://schemas.microsoft.com/office/drawing/2014/main" id="{E36BB492-E5B6-E642-80B3-AD6110248EC5}"/>
              </a:ext>
            </a:extLst>
          </p:cNvPr>
          <p:cNvSpPr txBox="1">
            <a:spLocks noChangeArrowheads="1"/>
          </p:cNvSpPr>
          <p:nvPr/>
        </p:nvSpPr>
        <p:spPr bwMode="auto">
          <a:xfrm>
            <a:off x="228600" y="5791200"/>
            <a:ext cx="874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Source: [DANO12] “CPU DB: Recording Microprocessor History,” </a:t>
            </a:r>
            <a:r>
              <a:rPr lang="en-US" altLang="en-US" sz="1800" i="1">
                <a:cs typeface="Arial" panose="020B0604020202020204" pitchFamily="34" charset="0"/>
              </a:rPr>
              <a:t>CACM</a:t>
            </a:r>
            <a:r>
              <a:rPr lang="en-US" altLang="en-US" sz="1800">
                <a:cs typeface="Arial" panose="020B0604020202020204" pitchFamily="34" charset="0"/>
              </a:rPr>
              <a:t>, April 2012.</a:t>
            </a:r>
          </a:p>
        </p:txBody>
      </p:sp>
      <p:sp>
        <p:nvSpPr>
          <p:cNvPr id="18439" name="TextBox 3">
            <a:extLst>
              <a:ext uri="{FF2B5EF4-FFF2-40B4-BE49-F238E27FC236}">
                <a16:creationId xmlns:a16="http://schemas.microsoft.com/office/drawing/2014/main" id="{AE2DB53B-F631-A847-9C5A-1356F6C52266}"/>
              </a:ext>
            </a:extLst>
          </p:cNvPr>
          <p:cNvSpPr txBox="1">
            <a:spLocks noChangeArrowheads="1"/>
          </p:cNvSpPr>
          <p:nvPr/>
        </p:nvSpPr>
        <p:spPr bwMode="auto">
          <a:xfrm>
            <a:off x="6629400" y="4495800"/>
            <a:ext cx="2017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Feature Size (</a:t>
            </a:r>
            <a:r>
              <a:rPr lang="en-US" altLang="en-US" sz="1800">
                <a:latin typeface="Symbol" pitchFamily="2" charset="2"/>
                <a:cs typeface="Arial" panose="020B0604020202020204" pitchFamily="34" charset="0"/>
              </a:rPr>
              <a:t>m</a:t>
            </a:r>
            <a:r>
              <a:rPr lang="en-US" altLang="en-US" sz="1800">
                <a:cs typeface="Arial" panose="020B0604020202020204" pitchFamily="34" charset="0"/>
              </a:rPr>
              <a:t>m)</a:t>
            </a:r>
          </a:p>
        </p:txBody>
      </p:sp>
      <p:sp>
        <p:nvSpPr>
          <p:cNvPr id="18440" name="TextBox 10">
            <a:extLst>
              <a:ext uri="{FF2B5EF4-FFF2-40B4-BE49-F238E27FC236}">
                <a16:creationId xmlns:a16="http://schemas.microsoft.com/office/drawing/2014/main" id="{12BBD19D-3E30-E842-BD49-09BEE6D36A3D}"/>
              </a:ext>
            </a:extLst>
          </p:cNvPr>
          <p:cNvSpPr txBox="1">
            <a:spLocks noChangeArrowheads="1"/>
          </p:cNvSpPr>
          <p:nvPr/>
        </p:nvSpPr>
        <p:spPr bwMode="auto">
          <a:xfrm>
            <a:off x="3810000" y="1219200"/>
            <a:ext cx="3292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Overall Performance Improvement</a:t>
            </a:r>
          </a:p>
          <a:p>
            <a:pPr eaLnBrk="1" hangingPunct="1">
              <a:spcBef>
                <a:spcPct val="0"/>
              </a:spcBef>
              <a:buFontTx/>
              <a:buNone/>
            </a:pPr>
            <a:r>
              <a:rPr lang="en-US" altLang="en-US" sz="1600">
                <a:cs typeface="Arial" panose="020B0604020202020204" pitchFamily="34" charset="0"/>
              </a:rPr>
              <a:t>(SPECINT, relative to 386)</a:t>
            </a:r>
          </a:p>
        </p:txBody>
      </p:sp>
      <p:sp>
        <p:nvSpPr>
          <p:cNvPr id="18441" name="TextBox 11">
            <a:extLst>
              <a:ext uri="{FF2B5EF4-FFF2-40B4-BE49-F238E27FC236}">
                <a16:creationId xmlns:a16="http://schemas.microsoft.com/office/drawing/2014/main" id="{FB0D78D1-1D00-1948-BE97-02EB7DB3205E}"/>
              </a:ext>
            </a:extLst>
          </p:cNvPr>
          <p:cNvSpPr txBox="1">
            <a:spLocks noChangeArrowheads="1"/>
          </p:cNvSpPr>
          <p:nvPr/>
        </p:nvSpPr>
        <p:spPr bwMode="auto">
          <a:xfrm>
            <a:off x="5943600" y="3505200"/>
            <a:ext cx="2513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Gate Speed Improvement</a:t>
            </a:r>
          </a:p>
          <a:p>
            <a:pPr eaLnBrk="1" hangingPunct="1">
              <a:spcBef>
                <a:spcPct val="0"/>
              </a:spcBef>
              <a:buFontTx/>
              <a:buNone/>
            </a:pPr>
            <a:r>
              <a:rPr lang="en-US" altLang="en-US" sz="1600">
                <a:cs typeface="Arial" panose="020B0604020202020204" pitchFamily="34" charset="0"/>
              </a:rPr>
              <a:t>(FO4, relative to 386)</a:t>
            </a:r>
          </a:p>
        </p:txBody>
      </p:sp>
      <p:sp>
        <p:nvSpPr>
          <p:cNvPr id="18442" name="TextBox 12">
            <a:extLst>
              <a:ext uri="{FF2B5EF4-FFF2-40B4-BE49-F238E27FC236}">
                <a16:creationId xmlns:a16="http://schemas.microsoft.com/office/drawing/2014/main" id="{3AA5AABC-8459-F74B-916E-FD86B5A6E6B1}"/>
              </a:ext>
            </a:extLst>
          </p:cNvPr>
          <p:cNvSpPr txBox="1">
            <a:spLocks noChangeArrowheads="1"/>
          </p:cNvSpPr>
          <p:nvPr/>
        </p:nvSpPr>
        <p:spPr bwMode="auto">
          <a:xfrm>
            <a:off x="304800" y="5181600"/>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~1985</a:t>
            </a:r>
          </a:p>
        </p:txBody>
      </p:sp>
      <p:sp>
        <p:nvSpPr>
          <p:cNvPr id="18443" name="TextBox 13">
            <a:extLst>
              <a:ext uri="{FF2B5EF4-FFF2-40B4-BE49-F238E27FC236}">
                <a16:creationId xmlns:a16="http://schemas.microsoft.com/office/drawing/2014/main" id="{EC908581-F2D2-0C46-ABE4-B04529AD2D1A}"/>
              </a:ext>
            </a:extLst>
          </p:cNvPr>
          <p:cNvSpPr txBox="1">
            <a:spLocks noChangeArrowheads="1"/>
          </p:cNvSpPr>
          <p:nvPr/>
        </p:nvSpPr>
        <p:spPr bwMode="auto">
          <a:xfrm>
            <a:off x="8193088" y="5195888"/>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~2010</a:t>
            </a:r>
          </a:p>
        </p:txBody>
      </p:sp>
      <p:sp>
        <p:nvSpPr>
          <p:cNvPr id="18444" name="TextBox 14">
            <a:extLst>
              <a:ext uri="{FF2B5EF4-FFF2-40B4-BE49-F238E27FC236}">
                <a16:creationId xmlns:a16="http://schemas.microsoft.com/office/drawing/2014/main" id="{DDCC4655-7C5C-ED42-A7D7-512A86B57E0B}"/>
              </a:ext>
            </a:extLst>
          </p:cNvPr>
          <p:cNvSpPr txBox="1">
            <a:spLocks noChangeArrowheads="1"/>
          </p:cNvSpPr>
          <p:nvPr/>
        </p:nvSpPr>
        <p:spPr bwMode="auto">
          <a:xfrm>
            <a:off x="1371600" y="5195888"/>
            <a:ext cx="4876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cs typeface="Arial" panose="020B0604020202020204" pitchFamily="34" charset="0"/>
              </a:rPr>
              <a:t>--------- 1995-2000 ---------</a:t>
            </a:r>
          </a:p>
          <a:p>
            <a:pPr algn="ctr" eaLnBrk="1" hangingPunct="1">
              <a:lnSpc>
                <a:spcPct val="85000"/>
              </a:lnSpc>
              <a:spcBef>
                <a:spcPct val="0"/>
              </a:spcBef>
              <a:buFontTx/>
              <a:buNone/>
            </a:pPr>
            <a:r>
              <a:rPr lang="en-US" altLang="en-US" sz="1600">
                <a:cs typeface="Arial" panose="020B0604020202020204" pitchFamily="34" charset="0"/>
              </a:rPr>
              <a:t>Much of arch. improvements already achieved</a:t>
            </a:r>
          </a:p>
        </p:txBody>
      </p:sp>
      <p:sp>
        <p:nvSpPr>
          <p:cNvPr id="18445" name="TextBox 15">
            <a:extLst>
              <a:ext uri="{FF2B5EF4-FFF2-40B4-BE49-F238E27FC236}">
                <a16:creationId xmlns:a16="http://schemas.microsoft.com/office/drawing/2014/main" id="{6AE75599-7AE3-8F4E-B0D9-FC4FDF6EC095}"/>
              </a:ext>
            </a:extLst>
          </p:cNvPr>
          <p:cNvSpPr txBox="1">
            <a:spLocks noChangeArrowheads="1"/>
          </p:cNvSpPr>
          <p:nvPr/>
        </p:nvSpPr>
        <p:spPr bwMode="auto">
          <a:xfrm>
            <a:off x="0" y="0"/>
            <a:ext cx="914400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2800">
                <a:cs typeface="Arial" panose="020B0604020202020204" pitchFamily="34" charset="0"/>
              </a:rPr>
              <a:t>Shares of Technology and Architecture in Processor Performance Improvement</a:t>
            </a:r>
          </a:p>
        </p:txBody>
      </p:sp>
      <p:sp>
        <p:nvSpPr>
          <p:cNvPr id="18446" name="TextBox 13">
            <a:extLst>
              <a:ext uri="{FF2B5EF4-FFF2-40B4-BE49-F238E27FC236}">
                <a16:creationId xmlns:a16="http://schemas.microsoft.com/office/drawing/2014/main" id="{0D68BDC7-F916-EB47-B327-4BBD3F0E548A}"/>
              </a:ext>
            </a:extLst>
          </p:cNvPr>
          <p:cNvSpPr txBox="1">
            <a:spLocks noChangeArrowheads="1"/>
          </p:cNvSpPr>
          <p:nvPr/>
        </p:nvSpPr>
        <p:spPr bwMode="auto">
          <a:xfrm>
            <a:off x="6400800" y="5181600"/>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~2005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A458A250-5E0D-0F4F-BA93-29E96E9CC40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491CA521-0209-C54B-B1F1-9CBA1F449C9B}"/>
              </a:ext>
            </a:extLst>
          </p:cNvPr>
          <p:cNvSpPr>
            <a:spLocks noGrp="1"/>
          </p:cNvSpPr>
          <p:nvPr>
            <p:ph type="ftr" sz="quarter" idx="11"/>
          </p:nvPr>
        </p:nvSpPr>
        <p:spPr/>
        <p:txBody>
          <a:bodyPr/>
          <a:lstStyle/>
          <a:p>
            <a:pPr>
              <a:defRPr/>
            </a:pPr>
            <a:r>
              <a:rPr lang="en-US" altLang="en-US"/>
              <a:t>Parallel Processing, Fundamental Concepts</a:t>
            </a:r>
          </a:p>
        </p:txBody>
      </p:sp>
      <p:sp>
        <p:nvSpPr>
          <p:cNvPr id="20484" name="Slide Number Placeholder 5">
            <a:extLst>
              <a:ext uri="{FF2B5EF4-FFF2-40B4-BE49-F238E27FC236}">
                <a16:creationId xmlns:a16="http://schemas.microsoft.com/office/drawing/2014/main" id="{0626ECBD-0D2D-B447-BF5C-A202A667E3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996745E-D4DC-A242-A668-0B40E7F895AD}" type="slidenum">
              <a:rPr lang="en-US" altLang="en-US" sz="1200" smtClean="0"/>
              <a:pPr>
                <a:spcBef>
                  <a:spcPct val="0"/>
                </a:spcBef>
                <a:buFontTx/>
                <a:buNone/>
              </a:pPr>
              <a:t>13</a:t>
            </a:fld>
            <a:endParaRPr lang="en-US" altLang="en-US" sz="1200"/>
          </a:p>
        </p:txBody>
      </p:sp>
      <p:sp>
        <p:nvSpPr>
          <p:cNvPr id="20485" name="Rectangle 2">
            <a:extLst>
              <a:ext uri="{FF2B5EF4-FFF2-40B4-BE49-F238E27FC236}">
                <a16:creationId xmlns:a16="http://schemas.microsoft.com/office/drawing/2014/main" id="{D8689316-B728-6544-9822-126B96917B1E}"/>
              </a:ext>
            </a:extLst>
          </p:cNvPr>
          <p:cNvSpPr>
            <a:spLocks noGrp="1" noChangeArrowheads="1"/>
          </p:cNvSpPr>
          <p:nvPr>
            <p:ph type="title"/>
          </p:nvPr>
        </p:nvSpPr>
        <p:spPr>
          <a:xfrm>
            <a:off x="457200" y="228600"/>
            <a:ext cx="8229600" cy="685800"/>
          </a:xfrm>
        </p:spPr>
        <p:txBody>
          <a:bodyPr/>
          <a:lstStyle/>
          <a:p>
            <a:pPr eaLnBrk="1" hangingPunct="1"/>
            <a:r>
              <a:rPr lang="en-US" altLang="en-US" sz="2800"/>
              <a:t>Why High-Performance Computing?</a:t>
            </a:r>
          </a:p>
        </p:txBody>
      </p:sp>
      <p:sp>
        <p:nvSpPr>
          <p:cNvPr id="20486" name="Text Box 3">
            <a:extLst>
              <a:ext uri="{FF2B5EF4-FFF2-40B4-BE49-F238E27FC236}">
                <a16:creationId xmlns:a16="http://schemas.microsoft.com/office/drawing/2014/main" id="{75CADDE4-5140-B447-80A6-D70F1E9FEBF4}"/>
              </a:ext>
            </a:extLst>
          </p:cNvPr>
          <p:cNvSpPr txBox="1">
            <a:spLocks noChangeArrowheads="1"/>
          </p:cNvSpPr>
          <p:nvPr/>
        </p:nvSpPr>
        <p:spPr bwMode="auto">
          <a:xfrm>
            <a:off x="990600" y="914400"/>
            <a:ext cx="7696200"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t>Higher speed (solve problems faster)</a:t>
            </a:r>
          </a:p>
          <a:p>
            <a:pPr eaLnBrk="1" hangingPunct="1">
              <a:lnSpc>
                <a:spcPct val="90000"/>
              </a:lnSpc>
              <a:spcBef>
                <a:spcPct val="0"/>
              </a:spcBef>
              <a:buFontTx/>
              <a:buNone/>
            </a:pPr>
            <a:r>
              <a:rPr lang="en-US" altLang="en-US" sz="2400"/>
              <a:t>Important when there are “hard” or “soft” deadlines; </a:t>
            </a:r>
          </a:p>
          <a:p>
            <a:pPr eaLnBrk="1" hangingPunct="1">
              <a:lnSpc>
                <a:spcPct val="90000"/>
              </a:lnSpc>
              <a:spcBef>
                <a:spcPct val="0"/>
              </a:spcBef>
              <a:buFontTx/>
              <a:buNone/>
            </a:pPr>
            <a:r>
              <a:rPr lang="en-US" altLang="en-US" sz="2400"/>
              <a:t>e.g., 24-hour weather forecast</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Higher throughput (solve more problems)</a:t>
            </a:r>
          </a:p>
          <a:p>
            <a:pPr eaLnBrk="1" hangingPunct="1">
              <a:lnSpc>
                <a:spcPct val="90000"/>
              </a:lnSpc>
              <a:spcBef>
                <a:spcPct val="0"/>
              </a:spcBef>
              <a:buFontTx/>
              <a:buNone/>
            </a:pPr>
            <a:r>
              <a:rPr lang="en-US" altLang="en-US" sz="2400"/>
              <a:t>Important when we have many similar tasks to perform;</a:t>
            </a:r>
          </a:p>
          <a:p>
            <a:pPr eaLnBrk="1" hangingPunct="1">
              <a:lnSpc>
                <a:spcPct val="90000"/>
              </a:lnSpc>
              <a:spcBef>
                <a:spcPct val="0"/>
              </a:spcBef>
              <a:buFontTx/>
              <a:buNone/>
            </a:pPr>
            <a:r>
              <a:rPr lang="en-US" altLang="en-US" sz="2400"/>
              <a:t>e.g., transaction processing</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Higher computational power (solve larger problems)</a:t>
            </a:r>
          </a:p>
          <a:p>
            <a:pPr eaLnBrk="1" hangingPunct="1">
              <a:lnSpc>
                <a:spcPct val="90000"/>
              </a:lnSpc>
              <a:spcBef>
                <a:spcPct val="0"/>
              </a:spcBef>
              <a:buFontTx/>
              <a:buNone/>
            </a:pPr>
            <a:r>
              <a:rPr lang="en-US" altLang="en-US" sz="2400"/>
              <a:t>e.g., weather forecast for a week rather than 24 hours,</a:t>
            </a:r>
          </a:p>
          <a:p>
            <a:pPr eaLnBrk="1" hangingPunct="1">
              <a:lnSpc>
                <a:spcPct val="90000"/>
              </a:lnSpc>
              <a:spcBef>
                <a:spcPct val="0"/>
              </a:spcBef>
              <a:buFontTx/>
              <a:buNone/>
            </a:pPr>
            <a:r>
              <a:rPr lang="en-US" altLang="en-US" sz="2400"/>
              <a:t>or with a finer mesh for greater accuracy </a:t>
            </a:r>
          </a:p>
        </p:txBody>
      </p:sp>
      <p:sp>
        <p:nvSpPr>
          <p:cNvPr id="20487" name="Text Box 4">
            <a:extLst>
              <a:ext uri="{FF2B5EF4-FFF2-40B4-BE49-F238E27FC236}">
                <a16:creationId xmlns:a16="http://schemas.microsoft.com/office/drawing/2014/main" id="{25137562-1BD6-7142-A65B-2A7FF878F912}"/>
              </a:ext>
            </a:extLst>
          </p:cNvPr>
          <p:cNvSpPr txBox="1">
            <a:spLocks noChangeArrowheads="1"/>
          </p:cNvSpPr>
          <p:nvPr/>
        </p:nvSpPr>
        <p:spPr bwMode="auto">
          <a:xfrm>
            <a:off x="990600" y="4572000"/>
            <a:ext cx="7696200" cy="14652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E40000"/>
                </a:solidFill>
              </a:rPr>
              <a:t>Categories of supercomputers</a:t>
            </a:r>
          </a:p>
          <a:p>
            <a:pPr eaLnBrk="1" hangingPunct="1">
              <a:lnSpc>
                <a:spcPct val="90000"/>
              </a:lnSpc>
              <a:spcBef>
                <a:spcPct val="0"/>
              </a:spcBef>
              <a:buFontTx/>
              <a:buNone/>
            </a:pPr>
            <a:r>
              <a:rPr lang="en-US" altLang="en-US" sz="2000"/>
              <a:t>    Uniprocessor; aka vector machine</a:t>
            </a:r>
          </a:p>
          <a:p>
            <a:pPr eaLnBrk="1" hangingPunct="1">
              <a:lnSpc>
                <a:spcPct val="90000"/>
              </a:lnSpc>
              <a:spcBef>
                <a:spcPct val="0"/>
              </a:spcBef>
              <a:buFontTx/>
              <a:buNone/>
            </a:pPr>
            <a:r>
              <a:rPr lang="en-US" altLang="en-US" sz="2000"/>
              <a:t>    Multiprocessor; centralized or distributed shared memory</a:t>
            </a:r>
          </a:p>
          <a:p>
            <a:pPr eaLnBrk="1" hangingPunct="1">
              <a:lnSpc>
                <a:spcPct val="90000"/>
              </a:lnSpc>
              <a:spcBef>
                <a:spcPct val="0"/>
              </a:spcBef>
              <a:buFontTx/>
              <a:buNone/>
            </a:pPr>
            <a:r>
              <a:rPr lang="en-US" altLang="en-US" sz="2000"/>
              <a:t>    Multicomputer; communicating via message passing</a:t>
            </a:r>
          </a:p>
          <a:p>
            <a:pPr eaLnBrk="1" hangingPunct="1">
              <a:lnSpc>
                <a:spcPct val="90000"/>
              </a:lnSpc>
              <a:spcBef>
                <a:spcPct val="0"/>
              </a:spcBef>
              <a:buFontTx/>
              <a:buNone/>
            </a:pPr>
            <a:r>
              <a:rPr lang="en-US" altLang="en-US" sz="2000"/>
              <a:t>    Massively parallel processor (MPP; 1K or more processors)</a:t>
            </a:r>
          </a:p>
        </p:txBody>
      </p:sp>
      <p:sp>
        <p:nvSpPr>
          <p:cNvPr id="20488" name="Oval 5">
            <a:extLst>
              <a:ext uri="{FF2B5EF4-FFF2-40B4-BE49-F238E27FC236}">
                <a16:creationId xmlns:a16="http://schemas.microsoft.com/office/drawing/2014/main" id="{E51A91BF-5ADF-0F46-86BA-61BC25C2D863}"/>
              </a:ext>
            </a:extLst>
          </p:cNvPr>
          <p:cNvSpPr>
            <a:spLocks noChangeArrowheads="1"/>
          </p:cNvSpPr>
          <p:nvPr/>
        </p:nvSpPr>
        <p:spPr bwMode="auto">
          <a:xfrm>
            <a:off x="304800" y="11430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1</a:t>
            </a:r>
          </a:p>
        </p:txBody>
      </p:sp>
      <p:sp>
        <p:nvSpPr>
          <p:cNvPr id="20489" name="Oval 6">
            <a:extLst>
              <a:ext uri="{FF2B5EF4-FFF2-40B4-BE49-F238E27FC236}">
                <a16:creationId xmlns:a16="http://schemas.microsoft.com/office/drawing/2014/main" id="{E1D4E192-8EB7-7442-B147-2B987D91B36A}"/>
              </a:ext>
            </a:extLst>
          </p:cNvPr>
          <p:cNvSpPr>
            <a:spLocks noChangeArrowheads="1"/>
          </p:cNvSpPr>
          <p:nvPr/>
        </p:nvSpPr>
        <p:spPr bwMode="auto">
          <a:xfrm>
            <a:off x="304800" y="2438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2</a:t>
            </a:r>
          </a:p>
        </p:txBody>
      </p:sp>
      <p:sp>
        <p:nvSpPr>
          <p:cNvPr id="20490" name="Oval 7">
            <a:extLst>
              <a:ext uri="{FF2B5EF4-FFF2-40B4-BE49-F238E27FC236}">
                <a16:creationId xmlns:a16="http://schemas.microsoft.com/office/drawing/2014/main" id="{17C52F55-8BBC-D546-9B71-6F79E918F805}"/>
              </a:ext>
            </a:extLst>
          </p:cNvPr>
          <p:cNvSpPr>
            <a:spLocks noChangeArrowheads="1"/>
          </p:cNvSpPr>
          <p:nvPr/>
        </p:nvSpPr>
        <p:spPr bwMode="auto">
          <a:xfrm>
            <a:off x="304800" y="3581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578A4C7-7E47-054D-A10D-1D99A33612B4}"/>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462EF0C0-B89E-B245-9EB5-3086DBA50003}"/>
              </a:ext>
            </a:extLst>
          </p:cNvPr>
          <p:cNvSpPr>
            <a:spLocks noGrp="1"/>
          </p:cNvSpPr>
          <p:nvPr>
            <p:ph type="ftr" sz="quarter" idx="11"/>
          </p:nvPr>
        </p:nvSpPr>
        <p:spPr/>
        <p:txBody>
          <a:bodyPr/>
          <a:lstStyle/>
          <a:p>
            <a:pPr>
              <a:defRPr/>
            </a:pPr>
            <a:r>
              <a:rPr lang="en-US" altLang="en-US"/>
              <a:t>Parallel Processing, Fundamental Concepts</a:t>
            </a:r>
          </a:p>
        </p:txBody>
      </p:sp>
      <p:sp>
        <p:nvSpPr>
          <p:cNvPr id="21508" name="Slide Number Placeholder 5">
            <a:extLst>
              <a:ext uri="{FF2B5EF4-FFF2-40B4-BE49-F238E27FC236}">
                <a16:creationId xmlns:a16="http://schemas.microsoft.com/office/drawing/2014/main" id="{D659226F-70EF-4E48-A621-624B1FE010B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47C5957-4A57-A640-8768-D71B5E72DCC2}" type="slidenum">
              <a:rPr lang="en-US" altLang="en-US" sz="1200" smtClean="0"/>
              <a:pPr>
                <a:spcBef>
                  <a:spcPct val="0"/>
                </a:spcBef>
                <a:buFontTx/>
                <a:buNone/>
              </a:pPr>
              <a:t>14</a:t>
            </a:fld>
            <a:endParaRPr lang="en-US" altLang="en-US" sz="1200"/>
          </a:p>
        </p:txBody>
      </p:sp>
      <p:sp>
        <p:nvSpPr>
          <p:cNvPr id="21509" name="Rectangle 2">
            <a:extLst>
              <a:ext uri="{FF2B5EF4-FFF2-40B4-BE49-F238E27FC236}">
                <a16:creationId xmlns:a16="http://schemas.microsoft.com/office/drawing/2014/main" id="{BD224D8A-3269-8B4A-9AA1-3C6B570A0552}"/>
              </a:ext>
            </a:extLst>
          </p:cNvPr>
          <p:cNvSpPr>
            <a:spLocks noGrp="1" noChangeArrowheads="1"/>
          </p:cNvSpPr>
          <p:nvPr>
            <p:ph type="title"/>
          </p:nvPr>
        </p:nvSpPr>
        <p:spPr>
          <a:xfrm>
            <a:off x="457200" y="381000"/>
            <a:ext cx="8229600" cy="762000"/>
          </a:xfrm>
        </p:spPr>
        <p:txBody>
          <a:bodyPr/>
          <a:lstStyle/>
          <a:p>
            <a:pPr eaLnBrk="1" hangingPunct="1"/>
            <a:r>
              <a:rPr lang="en-US" altLang="en-US" sz="2800"/>
              <a:t>The Speed-of-Light Argument</a:t>
            </a:r>
          </a:p>
        </p:txBody>
      </p:sp>
      <p:sp>
        <p:nvSpPr>
          <p:cNvPr id="21510" name="Text Box 3">
            <a:extLst>
              <a:ext uri="{FF2B5EF4-FFF2-40B4-BE49-F238E27FC236}">
                <a16:creationId xmlns:a16="http://schemas.microsoft.com/office/drawing/2014/main" id="{2AF1CD39-80AE-6B41-A760-627930C7FE99}"/>
              </a:ext>
            </a:extLst>
          </p:cNvPr>
          <p:cNvSpPr txBox="1">
            <a:spLocks noChangeArrowheads="1"/>
          </p:cNvSpPr>
          <p:nvPr/>
        </p:nvSpPr>
        <p:spPr bwMode="auto">
          <a:xfrm>
            <a:off x="685800" y="1219200"/>
            <a:ext cx="78486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speed of light is about 30 cm/ns.</a:t>
            </a:r>
          </a:p>
          <a:p>
            <a:pPr eaLnBrk="1" hangingPunct="1">
              <a:lnSpc>
                <a:spcPct val="80000"/>
              </a:lnSpc>
              <a:spcBef>
                <a:spcPct val="0"/>
              </a:spcBef>
              <a:buFontTx/>
              <a:buNone/>
            </a:pPr>
            <a:endParaRPr lang="en-US" altLang="en-US" sz="2400"/>
          </a:p>
          <a:p>
            <a:pPr eaLnBrk="1" hangingPunct="1">
              <a:spcBef>
                <a:spcPct val="0"/>
              </a:spcBef>
              <a:buFontTx/>
              <a:buNone/>
            </a:pPr>
            <a:r>
              <a:rPr lang="en-US" altLang="en-US" sz="2400"/>
              <a:t>Signals travel at 40-70% speed of light (say, 15 cm/ns).</a:t>
            </a:r>
            <a:endParaRPr lang="en-US" altLang="en-US" sz="2400" i="1">
              <a:cs typeface="Times New Roman" panose="02020603050405020304" pitchFamily="18" charset="0"/>
            </a:endParaRPr>
          </a:p>
          <a:p>
            <a:pPr eaLnBrk="1" hangingPunct="1">
              <a:lnSpc>
                <a:spcPct val="80000"/>
              </a:lnSpc>
              <a:spcBef>
                <a:spcPct val="0"/>
              </a:spcBef>
              <a:buFontTx/>
              <a:buNone/>
            </a:pPr>
            <a:endParaRPr lang="en-US" altLang="en-US" sz="2400"/>
          </a:p>
          <a:p>
            <a:pPr eaLnBrk="1" hangingPunct="1">
              <a:spcBef>
                <a:spcPct val="0"/>
              </a:spcBef>
              <a:buFontTx/>
              <a:buNone/>
            </a:pPr>
            <a:r>
              <a:rPr lang="en-US" altLang="en-US" sz="2400"/>
              <a:t>If signals must travel 1.5 cm during the execution of an instruction, that instruction will take at least 0.1 ns; </a:t>
            </a:r>
          </a:p>
          <a:p>
            <a:pPr eaLnBrk="1" hangingPunct="1">
              <a:spcBef>
                <a:spcPct val="0"/>
              </a:spcBef>
              <a:buFontTx/>
              <a:buNone/>
            </a:pPr>
            <a:r>
              <a:rPr lang="en-US" altLang="en-US" sz="2400"/>
              <a:t>thus, performance will be limited to 10 GIPS.</a:t>
            </a:r>
          </a:p>
          <a:p>
            <a:pPr eaLnBrk="1" hangingPunct="1">
              <a:lnSpc>
                <a:spcPct val="80000"/>
              </a:lnSpc>
              <a:spcBef>
                <a:spcPct val="0"/>
              </a:spcBef>
              <a:buFontTx/>
              <a:buNone/>
            </a:pPr>
            <a:endParaRPr lang="en-US" altLang="en-US" sz="2400"/>
          </a:p>
          <a:p>
            <a:pPr eaLnBrk="1" hangingPunct="1">
              <a:lnSpc>
                <a:spcPct val="80000"/>
              </a:lnSpc>
              <a:spcBef>
                <a:spcPct val="0"/>
              </a:spcBef>
              <a:buFontTx/>
              <a:buNone/>
            </a:pPr>
            <a:r>
              <a:rPr lang="en-US" altLang="en-US" sz="2400"/>
              <a:t>This limitation is eased by continued miniaturization, </a:t>
            </a:r>
          </a:p>
          <a:p>
            <a:pPr eaLnBrk="1" hangingPunct="1">
              <a:lnSpc>
                <a:spcPct val="80000"/>
              </a:lnSpc>
              <a:spcBef>
                <a:spcPct val="0"/>
              </a:spcBef>
              <a:buFontTx/>
              <a:buNone/>
            </a:pPr>
            <a:r>
              <a:rPr lang="en-US" altLang="en-US" sz="2400"/>
              <a:t>architectural methods such as cache memory, etc.; however, a fundamental limit does exist.</a:t>
            </a:r>
          </a:p>
        </p:txBody>
      </p:sp>
      <p:sp>
        <p:nvSpPr>
          <p:cNvPr id="21511" name="Text Box 4">
            <a:extLst>
              <a:ext uri="{FF2B5EF4-FFF2-40B4-BE49-F238E27FC236}">
                <a16:creationId xmlns:a16="http://schemas.microsoft.com/office/drawing/2014/main" id="{BA2C91E7-6D08-AE42-A42C-A4BFB8E5A96E}"/>
              </a:ext>
            </a:extLst>
          </p:cNvPr>
          <p:cNvSpPr txBox="1">
            <a:spLocks noChangeArrowheads="1"/>
          </p:cNvSpPr>
          <p:nvPr/>
        </p:nvSpPr>
        <p:spPr bwMode="auto">
          <a:xfrm>
            <a:off x="685800" y="5181600"/>
            <a:ext cx="7848600" cy="676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2400"/>
              <a:t>How does parallel processing help? Wouldn’t multiple processors need to communicate via signals as well?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72F820F2-C819-6348-AF35-8536AD070E47}"/>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F67E614C-F475-4D44-9198-D61869E754E2}"/>
              </a:ext>
            </a:extLst>
          </p:cNvPr>
          <p:cNvSpPr>
            <a:spLocks noGrp="1"/>
          </p:cNvSpPr>
          <p:nvPr>
            <p:ph type="ftr" sz="quarter" idx="11"/>
          </p:nvPr>
        </p:nvSpPr>
        <p:spPr/>
        <p:txBody>
          <a:bodyPr/>
          <a:lstStyle/>
          <a:p>
            <a:pPr>
              <a:defRPr/>
            </a:pPr>
            <a:r>
              <a:rPr lang="en-US" altLang="en-US"/>
              <a:t>Parallel Processing, Fundamental Concepts</a:t>
            </a:r>
          </a:p>
        </p:txBody>
      </p:sp>
      <p:sp>
        <p:nvSpPr>
          <p:cNvPr id="22532" name="Slide Number Placeholder 5">
            <a:extLst>
              <a:ext uri="{FF2B5EF4-FFF2-40B4-BE49-F238E27FC236}">
                <a16:creationId xmlns:a16="http://schemas.microsoft.com/office/drawing/2014/main" id="{B02C312A-0D82-344B-BCA2-AB64DBBCD8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51746A7-D0B3-8646-A369-14BE7509A228}" type="slidenum">
              <a:rPr lang="en-US" altLang="en-US" sz="1200" smtClean="0"/>
              <a:pPr>
                <a:spcBef>
                  <a:spcPct val="0"/>
                </a:spcBef>
                <a:buFontTx/>
                <a:buNone/>
              </a:pPr>
              <a:t>15</a:t>
            </a:fld>
            <a:endParaRPr lang="en-US" altLang="en-US" sz="1200"/>
          </a:p>
        </p:txBody>
      </p:sp>
      <p:sp>
        <p:nvSpPr>
          <p:cNvPr id="22533" name="Rectangle 2">
            <a:extLst>
              <a:ext uri="{FF2B5EF4-FFF2-40B4-BE49-F238E27FC236}">
                <a16:creationId xmlns:a16="http://schemas.microsoft.com/office/drawing/2014/main" id="{B0931538-7BEC-844B-969A-C1CB98EFC782}"/>
              </a:ext>
            </a:extLst>
          </p:cNvPr>
          <p:cNvSpPr>
            <a:spLocks noGrp="1" noChangeArrowheads="1"/>
          </p:cNvSpPr>
          <p:nvPr>
            <p:ph type="title"/>
          </p:nvPr>
        </p:nvSpPr>
        <p:spPr>
          <a:xfrm>
            <a:off x="457200" y="228600"/>
            <a:ext cx="8229600" cy="685800"/>
          </a:xfrm>
        </p:spPr>
        <p:txBody>
          <a:bodyPr/>
          <a:lstStyle/>
          <a:p>
            <a:pPr eaLnBrk="1" hangingPunct="1"/>
            <a:r>
              <a:rPr lang="en-US" altLang="en-US" sz="2800"/>
              <a:t>Interesting Quotes about Parallel Programming</a:t>
            </a:r>
          </a:p>
        </p:txBody>
      </p:sp>
      <p:sp>
        <p:nvSpPr>
          <p:cNvPr id="22534" name="Text Box 3">
            <a:extLst>
              <a:ext uri="{FF2B5EF4-FFF2-40B4-BE49-F238E27FC236}">
                <a16:creationId xmlns:a16="http://schemas.microsoft.com/office/drawing/2014/main" id="{6E6B1E8A-3C03-934E-BC46-1B6B3270C005}"/>
              </a:ext>
            </a:extLst>
          </p:cNvPr>
          <p:cNvSpPr txBox="1">
            <a:spLocks noChangeArrowheads="1"/>
          </p:cNvSpPr>
          <p:nvPr/>
        </p:nvSpPr>
        <p:spPr bwMode="auto">
          <a:xfrm>
            <a:off x="838200" y="1066800"/>
            <a:ext cx="8077200"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t>“There are 3 rules to follow when parallelizing large codes. Unfortunately, no one knows what these rules are.” </a:t>
            </a:r>
          </a:p>
          <a:p>
            <a:pPr eaLnBrk="1" hangingPunct="1">
              <a:lnSpc>
                <a:spcPct val="90000"/>
              </a:lnSpc>
              <a:spcBef>
                <a:spcPct val="0"/>
              </a:spcBef>
              <a:buFontTx/>
              <a:buNone/>
            </a:pPr>
            <a:r>
              <a:rPr lang="en-US" altLang="en-US" sz="2400"/>
              <a:t>~ W. Somerset Maugham, Gary Montry </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“The wall is there. We probably won’t have any more products without multicore processors [but] we see a lot of problems in parallel programming.” ~ Alex Bachmutsky</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“We can solve [the software crisis in parallel computing], but only if we work from the algorithm down to the hardware — not the traditional hardware-first mentality.”    ~ Tim Mattson</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“[The processor industry is adding] more and more cores, but nobody knows how to program those things. I mean, two, yeah; four, not really; eight, forget it.” ~ Steve Jobs</a:t>
            </a:r>
            <a:endParaRPr lang="en-US" altLang="en-US" sz="2000"/>
          </a:p>
        </p:txBody>
      </p:sp>
      <p:sp>
        <p:nvSpPr>
          <p:cNvPr id="22535" name="Oval 5">
            <a:extLst>
              <a:ext uri="{FF2B5EF4-FFF2-40B4-BE49-F238E27FC236}">
                <a16:creationId xmlns:a16="http://schemas.microsoft.com/office/drawing/2014/main" id="{1C0AF57C-2F50-A144-92F5-4F4AAFBFB5F8}"/>
              </a:ext>
            </a:extLst>
          </p:cNvPr>
          <p:cNvSpPr>
            <a:spLocks noChangeArrowheads="1"/>
          </p:cNvSpPr>
          <p:nvPr/>
        </p:nvSpPr>
        <p:spPr bwMode="auto">
          <a:xfrm>
            <a:off x="304800" y="12192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1</a:t>
            </a:r>
          </a:p>
        </p:txBody>
      </p:sp>
      <p:sp>
        <p:nvSpPr>
          <p:cNvPr id="22536" name="Oval 6">
            <a:extLst>
              <a:ext uri="{FF2B5EF4-FFF2-40B4-BE49-F238E27FC236}">
                <a16:creationId xmlns:a16="http://schemas.microsoft.com/office/drawing/2014/main" id="{D88450DB-63A4-674F-A0E6-7E3CAD39B51E}"/>
              </a:ext>
            </a:extLst>
          </p:cNvPr>
          <p:cNvSpPr>
            <a:spLocks noChangeArrowheads="1"/>
          </p:cNvSpPr>
          <p:nvPr/>
        </p:nvSpPr>
        <p:spPr bwMode="auto">
          <a:xfrm>
            <a:off x="304800" y="2438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2</a:t>
            </a:r>
          </a:p>
        </p:txBody>
      </p:sp>
      <p:sp>
        <p:nvSpPr>
          <p:cNvPr id="22537" name="Oval 7">
            <a:extLst>
              <a:ext uri="{FF2B5EF4-FFF2-40B4-BE49-F238E27FC236}">
                <a16:creationId xmlns:a16="http://schemas.microsoft.com/office/drawing/2014/main" id="{3AC979F5-2F17-FD4F-95C0-6DF7D4F09E4B}"/>
              </a:ext>
            </a:extLst>
          </p:cNvPr>
          <p:cNvSpPr>
            <a:spLocks noChangeArrowheads="1"/>
          </p:cNvSpPr>
          <p:nvPr/>
        </p:nvSpPr>
        <p:spPr bwMode="auto">
          <a:xfrm>
            <a:off x="304800" y="37338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3</a:t>
            </a:r>
          </a:p>
        </p:txBody>
      </p:sp>
      <p:sp>
        <p:nvSpPr>
          <p:cNvPr id="22538" name="Oval 8">
            <a:extLst>
              <a:ext uri="{FF2B5EF4-FFF2-40B4-BE49-F238E27FC236}">
                <a16:creationId xmlns:a16="http://schemas.microsoft.com/office/drawing/2014/main" id="{14A2CA29-7114-1445-A36E-D777AFADE327}"/>
              </a:ext>
            </a:extLst>
          </p:cNvPr>
          <p:cNvSpPr>
            <a:spLocks noChangeArrowheads="1"/>
          </p:cNvSpPr>
          <p:nvPr/>
        </p:nvSpPr>
        <p:spPr bwMode="auto">
          <a:xfrm>
            <a:off x="304800" y="5105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C1CE436-28B7-1741-A4DD-FF5EAE7A948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9896C3CC-ADCF-9442-834F-E63EA2F3F3BC}"/>
              </a:ext>
            </a:extLst>
          </p:cNvPr>
          <p:cNvSpPr>
            <a:spLocks noGrp="1"/>
          </p:cNvSpPr>
          <p:nvPr>
            <p:ph type="ftr" sz="quarter" idx="11"/>
          </p:nvPr>
        </p:nvSpPr>
        <p:spPr/>
        <p:txBody>
          <a:bodyPr/>
          <a:lstStyle/>
          <a:p>
            <a:pPr>
              <a:defRPr/>
            </a:pPr>
            <a:r>
              <a:rPr lang="en-US" altLang="en-US"/>
              <a:t>Parallel Processing, Fundamental Concepts</a:t>
            </a:r>
          </a:p>
        </p:txBody>
      </p:sp>
      <p:sp>
        <p:nvSpPr>
          <p:cNvPr id="23556" name="Slide Number Placeholder 5">
            <a:extLst>
              <a:ext uri="{FF2B5EF4-FFF2-40B4-BE49-F238E27FC236}">
                <a16:creationId xmlns:a16="http://schemas.microsoft.com/office/drawing/2014/main" id="{68A74AE6-B5A2-C24F-8218-0EFE1B4D822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FD30B32-B6EC-B445-90ED-8421B9EF9019}" type="slidenum">
              <a:rPr lang="en-US" altLang="en-US" sz="1200" smtClean="0"/>
              <a:pPr>
                <a:spcBef>
                  <a:spcPct val="0"/>
                </a:spcBef>
                <a:buFontTx/>
                <a:buNone/>
              </a:pPr>
              <a:t>16</a:t>
            </a:fld>
            <a:endParaRPr lang="en-US" altLang="en-US" sz="1200"/>
          </a:p>
        </p:txBody>
      </p:sp>
      <p:sp>
        <p:nvSpPr>
          <p:cNvPr id="23557" name="Rectangle 2">
            <a:extLst>
              <a:ext uri="{FF2B5EF4-FFF2-40B4-BE49-F238E27FC236}">
                <a16:creationId xmlns:a16="http://schemas.microsoft.com/office/drawing/2014/main" id="{3BCDDD5D-A2C9-B644-A372-321A903ABC40}"/>
              </a:ext>
            </a:extLst>
          </p:cNvPr>
          <p:cNvSpPr>
            <a:spLocks noGrp="1" noChangeArrowheads="1"/>
          </p:cNvSpPr>
          <p:nvPr>
            <p:ph type="title"/>
          </p:nvPr>
        </p:nvSpPr>
        <p:spPr>
          <a:xfrm>
            <a:off x="457200" y="228600"/>
            <a:ext cx="8229600" cy="685800"/>
          </a:xfrm>
        </p:spPr>
        <p:txBody>
          <a:bodyPr/>
          <a:lstStyle/>
          <a:p>
            <a:pPr eaLnBrk="1" hangingPunct="1"/>
            <a:r>
              <a:rPr lang="en-US" altLang="en-US" sz="2800"/>
              <a:t>The Three Walls of High-Performance Computing</a:t>
            </a:r>
          </a:p>
        </p:txBody>
      </p:sp>
      <p:sp>
        <p:nvSpPr>
          <p:cNvPr id="23558" name="Text Box 3">
            <a:extLst>
              <a:ext uri="{FF2B5EF4-FFF2-40B4-BE49-F238E27FC236}">
                <a16:creationId xmlns:a16="http://schemas.microsoft.com/office/drawing/2014/main" id="{B4D9E3D0-5BF1-B341-B3C9-665C75F277FA}"/>
              </a:ext>
            </a:extLst>
          </p:cNvPr>
          <p:cNvSpPr txBox="1">
            <a:spLocks noChangeArrowheads="1"/>
          </p:cNvSpPr>
          <p:nvPr/>
        </p:nvSpPr>
        <p:spPr bwMode="auto">
          <a:xfrm>
            <a:off x="990600" y="914400"/>
            <a:ext cx="73914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2400" b="1">
                <a:solidFill>
                  <a:srgbClr val="FF0000"/>
                </a:solidFill>
              </a:rPr>
              <a:t>Memory-wall challenge:</a:t>
            </a:r>
          </a:p>
          <a:p>
            <a:pPr eaLnBrk="1" hangingPunct="1">
              <a:lnSpc>
                <a:spcPct val="80000"/>
              </a:lnSpc>
              <a:spcBef>
                <a:spcPct val="0"/>
              </a:spcBef>
              <a:buFontTx/>
              <a:buNone/>
            </a:pPr>
            <a:r>
              <a:rPr lang="en-US" altLang="en-US" sz="2400"/>
              <a:t>Memory already limits single-processor performance. How can we design a memory system that provides a bandwidth of several terabytes/s for data-intensive high-performance applications?</a:t>
            </a:r>
          </a:p>
          <a:p>
            <a:pPr eaLnBrk="1" hangingPunct="1">
              <a:lnSpc>
                <a:spcPct val="80000"/>
              </a:lnSpc>
              <a:spcBef>
                <a:spcPct val="0"/>
              </a:spcBef>
              <a:buFontTx/>
              <a:buNone/>
            </a:pPr>
            <a:endParaRPr lang="en-US" altLang="en-US" sz="1600"/>
          </a:p>
          <a:p>
            <a:pPr eaLnBrk="1" hangingPunct="1">
              <a:lnSpc>
                <a:spcPct val="80000"/>
              </a:lnSpc>
              <a:spcBef>
                <a:spcPct val="0"/>
              </a:spcBef>
              <a:buFontTx/>
              <a:buNone/>
            </a:pPr>
            <a:r>
              <a:rPr lang="en-US" altLang="en-US" sz="2400" b="1">
                <a:solidFill>
                  <a:srgbClr val="FF0000"/>
                </a:solidFill>
              </a:rPr>
              <a:t>Power-wall challenge:</a:t>
            </a:r>
          </a:p>
          <a:p>
            <a:pPr eaLnBrk="1" hangingPunct="1">
              <a:lnSpc>
                <a:spcPct val="80000"/>
              </a:lnSpc>
              <a:spcBef>
                <a:spcPct val="0"/>
              </a:spcBef>
              <a:buFontTx/>
              <a:buNone/>
            </a:pPr>
            <a:r>
              <a:rPr lang="en-US" altLang="en-US" sz="2400"/>
              <a:t>When there are millions of processing nodes, each drawing a few watts of power, we are faced with the energy bill and cooling challenges of MWs of power dissipation, even ignoring the power needs of the interconnection network and peripheral devices</a:t>
            </a:r>
          </a:p>
          <a:p>
            <a:pPr eaLnBrk="1" hangingPunct="1">
              <a:lnSpc>
                <a:spcPct val="80000"/>
              </a:lnSpc>
              <a:spcBef>
                <a:spcPct val="0"/>
              </a:spcBef>
              <a:buFontTx/>
              <a:buNone/>
            </a:pPr>
            <a:endParaRPr lang="en-US" altLang="en-US" sz="1600"/>
          </a:p>
          <a:p>
            <a:pPr eaLnBrk="1" hangingPunct="1">
              <a:lnSpc>
                <a:spcPct val="80000"/>
              </a:lnSpc>
              <a:spcBef>
                <a:spcPct val="0"/>
              </a:spcBef>
              <a:buFontTx/>
              <a:buNone/>
            </a:pPr>
            <a:r>
              <a:rPr lang="en-US" altLang="en-US" sz="2400" b="1">
                <a:solidFill>
                  <a:srgbClr val="FF0000"/>
                </a:solidFill>
              </a:rPr>
              <a:t>Reliability-wall challenge:</a:t>
            </a:r>
          </a:p>
          <a:p>
            <a:pPr eaLnBrk="1" hangingPunct="1">
              <a:lnSpc>
                <a:spcPct val="80000"/>
              </a:lnSpc>
              <a:spcBef>
                <a:spcPct val="0"/>
              </a:spcBef>
              <a:buFontTx/>
              <a:buNone/>
            </a:pPr>
            <a:r>
              <a:rPr lang="en-US" altLang="en-US" sz="2400"/>
              <a:t>Ensuring continuous and correct functioning of a system with many thousands or even millions of processing nodes is non-trivial, given that a few of the nodes are bound to malfunction at an given time</a:t>
            </a:r>
          </a:p>
        </p:txBody>
      </p:sp>
      <p:sp>
        <p:nvSpPr>
          <p:cNvPr id="23559" name="Oval 5">
            <a:extLst>
              <a:ext uri="{FF2B5EF4-FFF2-40B4-BE49-F238E27FC236}">
                <a16:creationId xmlns:a16="http://schemas.microsoft.com/office/drawing/2014/main" id="{8881AF48-E3C8-474A-B183-652C92876158}"/>
              </a:ext>
            </a:extLst>
          </p:cNvPr>
          <p:cNvSpPr>
            <a:spLocks noChangeArrowheads="1"/>
          </p:cNvSpPr>
          <p:nvPr/>
        </p:nvSpPr>
        <p:spPr bwMode="auto">
          <a:xfrm>
            <a:off x="304800" y="923925"/>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1</a:t>
            </a:r>
          </a:p>
        </p:txBody>
      </p:sp>
      <p:sp>
        <p:nvSpPr>
          <p:cNvPr id="23560" name="Oval 6">
            <a:extLst>
              <a:ext uri="{FF2B5EF4-FFF2-40B4-BE49-F238E27FC236}">
                <a16:creationId xmlns:a16="http://schemas.microsoft.com/office/drawing/2014/main" id="{63980C24-5C0B-4143-B5F6-AD57DCEF1A83}"/>
              </a:ext>
            </a:extLst>
          </p:cNvPr>
          <p:cNvSpPr>
            <a:spLocks noChangeArrowheads="1"/>
          </p:cNvSpPr>
          <p:nvPr/>
        </p:nvSpPr>
        <p:spPr bwMode="auto">
          <a:xfrm>
            <a:off x="304800" y="2438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2</a:t>
            </a:r>
          </a:p>
        </p:txBody>
      </p:sp>
      <p:sp>
        <p:nvSpPr>
          <p:cNvPr id="23561" name="Oval 7">
            <a:extLst>
              <a:ext uri="{FF2B5EF4-FFF2-40B4-BE49-F238E27FC236}">
                <a16:creationId xmlns:a16="http://schemas.microsoft.com/office/drawing/2014/main" id="{0C809417-B4B3-6D44-B034-41DCF7238E77}"/>
              </a:ext>
            </a:extLst>
          </p:cNvPr>
          <p:cNvSpPr>
            <a:spLocks noChangeArrowheads="1"/>
          </p:cNvSpPr>
          <p:nvPr/>
        </p:nvSpPr>
        <p:spPr bwMode="auto">
          <a:xfrm>
            <a:off x="304800" y="44196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ADBF9FDA-7EEB-5149-9B9E-BB4246980F91}"/>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A8058A31-728D-4142-9441-4C1F3008CAFB}"/>
              </a:ext>
            </a:extLst>
          </p:cNvPr>
          <p:cNvSpPr>
            <a:spLocks noGrp="1"/>
          </p:cNvSpPr>
          <p:nvPr>
            <p:ph type="ftr" sz="quarter" idx="11"/>
          </p:nvPr>
        </p:nvSpPr>
        <p:spPr/>
        <p:txBody>
          <a:bodyPr/>
          <a:lstStyle/>
          <a:p>
            <a:pPr>
              <a:defRPr/>
            </a:pPr>
            <a:r>
              <a:rPr lang="en-US" altLang="en-US"/>
              <a:t>Parallel Processing, Fundamental Concepts</a:t>
            </a:r>
          </a:p>
        </p:txBody>
      </p:sp>
      <p:sp>
        <p:nvSpPr>
          <p:cNvPr id="24580" name="Slide Number Placeholder 5">
            <a:extLst>
              <a:ext uri="{FF2B5EF4-FFF2-40B4-BE49-F238E27FC236}">
                <a16:creationId xmlns:a16="http://schemas.microsoft.com/office/drawing/2014/main" id="{53D5CD43-1DA2-BB48-B488-3EF69D4B83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2E8FC61-1BED-2C40-93D3-09C98E82F157}" type="slidenum">
              <a:rPr lang="en-US" altLang="en-US" sz="1200" smtClean="0"/>
              <a:pPr>
                <a:spcBef>
                  <a:spcPct val="0"/>
                </a:spcBef>
                <a:buFontTx/>
                <a:buNone/>
              </a:pPr>
              <a:t>17</a:t>
            </a:fld>
            <a:endParaRPr lang="en-US" altLang="en-US" sz="1200"/>
          </a:p>
        </p:txBody>
      </p:sp>
      <p:sp>
        <p:nvSpPr>
          <p:cNvPr id="24581" name="Rectangle 2">
            <a:extLst>
              <a:ext uri="{FF2B5EF4-FFF2-40B4-BE49-F238E27FC236}">
                <a16:creationId xmlns:a16="http://schemas.microsoft.com/office/drawing/2014/main" id="{D16F6AE6-68FB-E94D-9704-594FDBA5934A}"/>
              </a:ext>
            </a:extLst>
          </p:cNvPr>
          <p:cNvSpPr>
            <a:spLocks noGrp="1" noChangeArrowheads="1"/>
          </p:cNvSpPr>
          <p:nvPr>
            <p:ph type="title"/>
          </p:nvPr>
        </p:nvSpPr>
        <p:spPr>
          <a:xfrm>
            <a:off x="376238" y="161925"/>
            <a:ext cx="3357562" cy="1143000"/>
          </a:xfrm>
        </p:spPr>
        <p:txBody>
          <a:bodyPr/>
          <a:lstStyle/>
          <a:p>
            <a:pPr algn="l" eaLnBrk="1" hangingPunct="1"/>
            <a:r>
              <a:rPr lang="en-US" altLang="en-US" sz="2800"/>
              <a:t>Power-Dissipation Challenge</a:t>
            </a:r>
          </a:p>
        </p:txBody>
      </p:sp>
      <p:sp>
        <p:nvSpPr>
          <p:cNvPr id="24582" name="Text Box 3">
            <a:extLst>
              <a:ext uri="{FF2B5EF4-FFF2-40B4-BE49-F238E27FC236}">
                <a16:creationId xmlns:a16="http://schemas.microsoft.com/office/drawing/2014/main" id="{48C83001-D9E7-1E4D-9747-31527236FD0E}"/>
              </a:ext>
            </a:extLst>
          </p:cNvPr>
          <p:cNvSpPr txBox="1">
            <a:spLocks noChangeArrowheads="1"/>
          </p:cNvSpPr>
          <p:nvPr/>
        </p:nvSpPr>
        <p:spPr bwMode="auto">
          <a:xfrm>
            <a:off x="376238" y="2357438"/>
            <a:ext cx="3357562"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Koomey’s Law: </a:t>
            </a:r>
          </a:p>
          <a:p>
            <a:pPr eaLnBrk="1" hangingPunct="1">
              <a:spcBef>
                <a:spcPct val="0"/>
              </a:spcBef>
              <a:buFontTx/>
              <a:buNone/>
            </a:pPr>
            <a:r>
              <a:rPr lang="en-US" altLang="en-US" sz="2000"/>
              <a:t>Exponential improvement in energy-efficient computing, with computations performed per KWh doubling every 1.57 years</a:t>
            </a:r>
          </a:p>
        </p:txBody>
      </p:sp>
      <p:pic>
        <p:nvPicPr>
          <p:cNvPr id="24583" name="Picture 2">
            <a:extLst>
              <a:ext uri="{FF2B5EF4-FFF2-40B4-BE49-F238E27FC236}">
                <a16:creationId xmlns:a16="http://schemas.microsoft.com/office/drawing/2014/main" id="{A6DD7A94-036B-CA44-8F22-A6AA25E72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45" b="8888"/>
          <a:stretch>
            <a:fillRect/>
          </a:stretch>
        </p:blipFill>
        <p:spPr bwMode="auto">
          <a:xfrm>
            <a:off x="3810000" y="347663"/>
            <a:ext cx="483711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3">
            <a:extLst>
              <a:ext uri="{FF2B5EF4-FFF2-40B4-BE49-F238E27FC236}">
                <a16:creationId xmlns:a16="http://schemas.microsoft.com/office/drawing/2014/main" id="{B2782363-366F-D04B-827D-A9B098C818BD}"/>
              </a:ext>
            </a:extLst>
          </p:cNvPr>
          <p:cNvSpPr txBox="1">
            <a:spLocks noChangeArrowheads="1"/>
          </p:cNvSpPr>
          <p:nvPr/>
        </p:nvSpPr>
        <p:spPr bwMode="auto">
          <a:xfrm>
            <a:off x="414338" y="4467225"/>
            <a:ext cx="33575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How long will Koomey’s law be in effect? It will come to an end, like Moore’s Law</a:t>
            </a:r>
          </a:p>
        </p:txBody>
      </p:sp>
      <p:sp>
        <p:nvSpPr>
          <p:cNvPr id="24585" name="Text Box 3">
            <a:extLst>
              <a:ext uri="{FF2B5EF4-FFF2-40B4-BE49-F238E27FC236}">
                <a16:creationId xmlns:a16="http://schemas.microsoft.com/office/drawing/2014/main" id="{CD4F1300-B3DE-5C48-B533-1F6A2B860C89}"/>
              </a:ext>
            </a:extLst>
          </p:cNvPr>
          <p:cNvSpPr txBox="1">
            <a:spLocks noChangeArrowheads="1"/>
          </p:cNvSpPr>
          <p:nvPr/>
        </p:nvSpPr>
        <p:spPr bwMode="auto">
          <a:xfrm>
            <a:off x="376238" y="1262063"/>
            <a:ext cx="3205162" cy="101600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challenge at both ends: </a:t>
            </a:r>
          </a:p>
          <a:p>
            <a:pPr eaLnBrk="1" hangingPunct="1">
              <a:spcBef>
                <a:spcPct val="0"/>
              </a:spcBef>
              <a:buFontTx/>
              <a:buNone/>
            </a:pPr>
            <a:r>
              <a:rPr lang="en-US" altLang="en-US" sz="2000"/>
              <a:t>- Supercomputers </a:t>
            </a:r>
          </a:p>
          <a:p>
            <a:pPr eaLnBrk="1" hangingPunct="1">
              <a:spcBef>
                <a:spcPct val="0"/>
              </a:spcBef>
              <a:buFontTx/>
              <a:buNone/>
            </a:pPr>
            <a:r>
              <a:rPr lang="en-US" altLang="en-US" sz="2000"/>
              <a:t>- Personal electronics</a:t>
            </a:r>
          </a:p>
        </p:txBody>
      </p:sp>
      <p:sp>
        <p:nvSpPr>
          <p:cNvPr id="24586" name="Text Box 3">
            <a:extLst>
              <a:ext uri="{FF2B5EF4-FFF2-40B4-BE49-F238E27FC236}">
                <a16:creationId xmlns:a16="http://schemas.microsoft.com/office/drawing/2014/main" id="{C308D008-62E2-374B-BEC5-7D32951AC029}"/>
              </a:ext>
            </a:extLst>
          </p:cNvPr>
          <p:cNvSpPr txBox="1">
            <a:spLocks noChangeArrowheads="1"/>
          </p:cNvSpPr>
          <p:nvPr/>
        </p:nvSpPr>
        <p:spPr bwMode="auto">
          <a:xfrm>
            <a:off x="433388" y="5667375"/>
            <a:ext cx="3357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solidFill>
                  <a:srgbClr val="002060"/>
                </a:solidFill>
                <a:hlinkClick r:id="rId3"/>
              </a:rPr>
              <a:t>https://cacm.acm.org/magazines/2017/1/211094-exponential-laws-of-computing-growth/fulltext</a:t>
            </a:r>
            <a:endParaRPr lang="en-US" altLang="en-US" sz="110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26C4BCF2-E53D-4549-A337-485A703B962C}"/>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9AF8915C-91AF-8546-B439-5940F02F032F}"/>
              </a:ext>
            </a:extLst>
          </p:cNvPr>
          <p:cNvSpPr>
            <a:spLocks noGrp="1"/>
          </p:cNvSpPr>
          <p:nvPr>
            <p:ph type="ftr" sz="quarter" idx="11"/>
          </p:nvPr>
        </p:nvSpPr>
        <p:spPr/>
        <p:txBody>
          <a:bodyPr/>
          <a:lstStyle/>
          <a:p>
            <a:pPr>
              <a:defRPr/>
            </a:pPr>
            <a:r>
              <a:rPr lang="en-US" altLang="en-US"/>
              <a:t>Parallel Processing, Fundamental Concepts</a:t>
            </a:r>
          </a:p>
        </p:txBody>
      </p:sp>
      <p:sp>
        <p:nvSpPr>
          <p:cNvPr id="25604" name="Slide Number Placeholder 5">
            <a:extLst>
              <a:ext uri="{FF2B5EF4-FFF2-40B4-BE49-F238E27FC236}">
                <a16:creationId xmlns:a16="http://schemas.microsoft.com/office/drawing/2014/main" id="{AD36D1B2-24BD-2F47-8ABC-5A6D73A562D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34E1CB3-26E8-6449-9A35-CC1B4C3BEDB7}" type="slidenum">
              <a:rPr lang="en-US" altLang="en-US" sz="1200" smtClean="0"/>
              <a:pPr>
                <a:spcBef>
                  <a:spcPct val="0"/>
                </a:spcBef>
                <a:buFontTx/>
                <a:buNone/>
              </a:pPr>
              <a:t>18</a:t>
            </a:fld>
            <a:endParaRPr lang="en-US" altLang="en-US" sz="1200"/>
          </a:p>
        </p:txBody>
      </p:sp>
      <p:sp>
        <p:nvSpPr>
          <p:cNvPr id="25605" name="Rectangle 2">
            <a:extLst>
              <a:ext uri="{FF2B5EF4-FFF2-40B4-BE49-F238E27FC236}">
                <a16:creationId xmlns:a16="http://schemas.microsoft.com/office/drawing/2014/main" id="{69D3AA54-F039-3548-82D8-593D73486EEB}"/>
              </a:ext>
            </a:extLst>
          </p:cNvPr>
          <p:cNvSpPr>
            <a:spLocks noGrp="1" noChangeArrowheads="1"/>
          </p:cNvSpPr>
          <p:nvPr>
            <p:ph type="title"/>
          </p:nvPr>
        </p:nvSpPr>
        <p:spPr>
          <a:xfrm>
            <a:off x="304800" y="152400"/>
            <a:ext cx="8534400" cy="685800"/>
          </a:xfrm>
        </p:spPr>
        <p:txBody>
          <a:bodyPr/>
          <a:lstStyle/>
          <a:p>
            <a:pPr eaLnBrk="1" hangingPunct="1"/>
            <a:r>
              <a:rPr lang="en-US" altLang="en-US" sz="2800"/>
              <a:t>Why Do We Need TIPS or TFLOPS Performance?</a:t>
            </a:r>
          </a:p>
        </p:txBody>
      </p:sp>
      <p:sp>
        <p:nvSpPr>
          <p:cNvPr id="25606" name="Text Box 3">
            <a:extLst>
              <a:ext uri="{FF2B5EF4-FFF2-40B4-BE49-F238E27FC236}">
                <a16:creationId xmlns:a16="http://schemas.microsoft.com/office/drawing/2014/main" id="{5152A89F-5FEE-5748-8750-945D9D695F39}"/>
              </a:ext>
            </a:extLst>
          </p:cNvPr>
          <p:cNvSpPr txBox="1">
            <a:spLocks noChangeArrowheads="1"/>
          </p:cNvSpPr>
          <p:nvPr/>
        </p:nvSpPr>
        <p:spPr bwMode="auto">
          <a:xfrm>
            <a:off x="304800" y="838200"/>
            <a:ext cx="845820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Reasonable running time = Fraction of hour to several hours (10</a:t>
            </a:r>
            <a:r>
              <a:rPr lang="en-US" altLang="en-US" sz="2000" baseline="30000"/>
              <a:t>3</a:t>
            </a:r>
            <a:r>
              <a:rPr lang="en-US" altLang="en-US" sz="2000"/>
              <a:t>-10</a:t>
            </a:r>
            <a:r>
              <a:rPr lang="en-US" altLang="en-US" sz="2000" baseline="30000"/>
              <a:t>4</a:t>
            </a:r>
            <a:r>
              <a:rPr lang="en-US" altLang="en-US" sz="2000"/>
              <a:t> s)</a:t>
            </a:r>
          </a:p>
          <a:p>
            <a:pPr eaLnBrk="1" hangingPunct="1">
              <a:spcBef>
                <a:spcPct val="0"/>
              </a:spcBef>
              <a:buFontTx/>
              <a:buNone/>
            </a:pPr>
            <a:r>
              <a:rPr lang="en-US" altLang="en-US" sz="2000"/>
              <a:t>In this time, a TIPS/TFLOPS machine can perform 10</a:t>
            </a:r>
            <a:r>
              <a:rPr lang="en-US" altLang="en-US" sz="2000" baseline="30000"/>
              <a:t>15</a:t>
            </a:r>
            <a:r>
              <a:rPr lang="en-US" altLang="en-US" sz="2000"/>
              <a:t>-10</a:t>
            </a:r>
            <a:r>
              <a:rPr lang="en-US" altLang="en-US" sz="2000" baseline="30000"/>
              <a:t>16</a:t>
            </a:r>
            <a:r>
              <a:rPr lang="en-US" altLang="en-US" sz="2000"/>
              <a:t> operations </a:t>
            </a:r>
          </a:p>
        </p:txBody>
      </p:sp>
      <p:sp>
        <p:nvSpPr>
          <p:cNvPr id="25607" name="Text Box 5">
            <a:extLst>
              <a:ext uri="{FF2B5EF4-FFF2-40B4-BE49-F238E27FC236}">
                <a16:creationId xmlns:a16="http://schemas.microsoft.com/office/drawing/2014/main" id="{CCD068E4-7F9A-3E47-A6B7-4A85B4946AFA}"/>
              </a:ext>
            </a:extLst>
          </p:cNvPr>
          <p:cNvSpPr txBox="1">
            <a:spLocks noChangeArrowheads="1"/>
          </p:cNvSpPr>
          <p:nvPr/>
        </p:nvSpPr>
        <p:spPr bwMode="auto">
          <a:xfrm>
            <a:off x="304800" y="3429000"/>
            <a:ext cx="85344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Example 2: Fluid dynamics calculations</a:t>
            </a:r>
            <a:r>
              <a:rPr lang="en-US" altLang="en-US" sz="2000"/>
              <a:t>  (1000 </a:t>
            </a:r>
            <a:r>
              <a:rPr lang="en-US" altLang="en-US" sz="2000">
                <a:latin typeface="Times New Roman" panose="02020603050405020304" pitchFamily="18" charset="0"/>
                <a:sym typeface="Symbol" pitchFamily="2" charset="2"/>
              </a:rPr>
              <a:t></a:t>
            </a:r>
            <a:r>
              <a:rPr lang="en-US" altLang="en-US" sz="2000"/>
              <a:t> 1000 </a:t>
            </a:r>
            <a:r>
              <a:rPr lang="en-US" altLang="en-US" sz="2000">
                <a:latin typeface="Times New Roman" panose="02020603050405020304" pitchFamily="18" charset="0"/>
                <a:sym typeface="Symbol" pitchFamily="2" charset="2"/>
              </a:rPr>
              <a:t></a:t>
            </a:r>
            <a:r>
              <a:rPr lang="en-US" altLang="en-US" sz="2000"/>
              <a:t> 1000 lattice)</a:t>
            </a:r>
          </a:p>
          <a:p>
            <a:pPr eaLnBrk="1" hangingPunct="1">
              <a:spcBef>
                <a:spcPct val="0"/>
              </a:spcBef>
              <a:buFontTx/>
              <a:buNone/>
            </a:pPr>
            <a:r>
              <a:rPr lang="en-US" altLang="en-US" sz="2000"/>
              <a:t>10</a:t>
            </a:r>
            <a:r>
              <a:rPr lang="en-US" altLang="en-US" sz="2000" baseline="30000"/>
              <a:t>9</a:t>
            </a:r>
            <a:r>
              <a:rPr lang="en-US" altLang="en-US" sz="2000"/>
              <a:t> lattice points </a:t>
            </a:r>
            <a:r>
              <a:rPr lang="en-US" altLang="en-US" sz="2000">
                <a:latin typeface="Times New Roman" panose="02020603050405020304" pitchFamily="18" charset="0"/>
                <a:sym typeface="Symbol" pitchFamily="2" charset="2"/>
              </a:rPr>
              <a:t></a:t>
            </a:r>
            <a:r>
              <a:rPr lang="en-US" altLang="en-US" sz="2000"/>
              <a:t> 1000 FLOP/point </a:t>
            </a:r>
            <a:r>
              <a:rPr lang="en-US" altLang="en-US" sz="2000">
                <a:latin typeface="Times New Roman" panose="02020603050405020304" pitchFamily="18" charset="0"/>
                <a:sym typeface="Symbol" pitchFamily="2" charset="2"/>
              </a:rPr>
              <a:t></a:t>
            </a:r>
            <a:r>
              <a:rPr lang="en-US" altLang="en-US" sz="2000"/>
              <a:t> 10 000 time steps = 10</a:t>
            </a:r>
            <a:r>
              <a:rPr lang="en-US" altLang="en-US" sz="2000" baseline="30000"/>
              <a:t>16</a:t>
            </a:r>
            <a:r>
              <a:rPr lang="en-US" altLang="en-US" sz="2000"/>
              <a:t> FLOP</a:t>
            </a:r>
          </a:p>
        </p:txBody>
      </p:sp>
      <p:sp>
        <p:nvSpPr>
          <p:cNvPr id="25608" name="Text Box 6">
            <a:extLst>
              <a:ext uri="{FF2B5EF4-FFF2-40B4-BE49-F238E27FC236}">
                <a16:creationId xmlns:a16="http://schemas.microsoft.com/office/drawing/2014/main" id="{E5EDBEDD-4E8D-5348-94CB-4EEF08E1083B}"/>
              </a:ext>
            </a:extLst>
          </p:cNvPr>
          <p:cNvSpPr txBox="1">
            <a:spLocks noChangeArrowheads="1"/>
          </p:cNvSpPr>
          <p:nvPr/>
        </p:nvSpPr>
        <p:spPr bwMode="auto">
          <a:xfrm>
            <a:off x="304800" y="4267200"/>
            <a:ext cx="8534400" cy="701675"/>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Example 3: Monte Carlo simulation of nuclear reactor</a:t>
            </a:r>
            <a:endParaRPr lang="en-US" altLang="en-US" sz="2000"/>
          </a:p>
          <a:p>
            <a:pPr eaLnBrk="1" hangingPunct="1">
              <a:spcBef>
                <a:spcPct val="0"/>
              </a:spcBef>
              <a:buFontTx/>
              <a:buNone/>
            </a:pPr>
            <a:r>
              <a:rPr lang="en-US" altLang="en-US" sz="2000"/>
              <a:t>10</a:t>
            </a:r>
            <a:r>
              <a:rPr lang="en-US" altLang="en-US" sz="2000" baseline="30000"/>
              <a:t>11</a:t>
            </a:r>
            <a:r>
              <a:rPr lang="en-US" altLang="en-US" sz="2000"/>
              <a:t> particles to track (for 1000 escapes) </a:t>
            </a:r>
            <a:r>
              <a:rPr lang="en-US" altLang="en-US" sz="2000">
                <a:latin typeface="Times New Roman" panose="02020603050405020304" pitchFamily="18" charset="0"/>
                <a:sym typeface="Symbol" pitchFamily="2" charset="2"/>
              </a:rPr>
              <a:t></a:t>
            </a:r>
            <a:r>
              <a:rPr lang="en-US" altLang="en-US" sz="2000"/>
              <a:t> 10</a:t>
            </a:r>
            <a:r>
              <a:rPr lang="en-US" altLang="en-US" sz="2000" baseline="30000"/>
              <a:t>4</a:t>
            </a:r>
            <a:r>
              <a:rPr lang="en-US" altLang="en-US" sz="2000"/>
              <a:t> FLOP/particle = 10</a:t>
            </a:r>
            <a:r>
              <a:rPr lang="en-US" altLang="en-US" sz="2000" baseline="30000"/>
              <a:t>15</a:t>
            </a:r>
            <a:r>
              <a:rPr lang="en-US" altLang="en-US" sz="2000"/>
              <a:t> FLOP</a:t>
            </a:r>
          </a:p>
        </p:txBody>
      </p:sp>
      <p:sp>
        <p:nvSpPr>
          <p:cNvPr id="25609" name="Text Box 7">
            <a:extLst>
              <a:ext uri="{FF2B5EF4-FFF2-40B4-BE49-F238E27FC236}">
                <a16:creationId xmlns:a16="http://schemas.microsoft.com/office/drawing/2014/main" id="{0557BEC2-2A5E-224D-B397-C426D737FC4B}"/>
              </a:ext>
            </a:extLst>
          </p:cNvPr>
          <p:cNvSpPr txBox="1">
            <a:spLocks noChangeArrowheads="1"/>
          </p:cNvSpPr>
          <p:nvPr/>
        </p:nvSpPr>
        <p:spPr bwMode="auto">
          <a:xfrm>
            <a:off x="304800" y="5105400"/>
            <a:ext cx="8534400" cy="10160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Decentralized supercomputing</a:t>
            </a:r>
            <a:r>
              <a:rPr lang="en-US" altLang="en-US" sz="2000"/>
              <a:t>: A grid of tens of thousands networked computers discovered the Mersenne prime 2</a:t>
            </a:r>
            <a:r>
              <a:rPr lang="en-US" altLang="en-US" sz="2000" baseline="30000">
                <a:solidFill>
                  <a:srgbClr val="000000"/>
                </a:solidFill>
              </a:rPr>
              <a:t>82</a:t>
            </a:r>
            <a:r>
              <a:rPr lang="en-US" altLang="en-US" sz="2000">
                <a:solidFill>
                  <a:srgbClr val="000000"/>
                </a:solidFill>
              </a:rPr>
              <a:t> </a:t>
            </a:r>
            <a:r>
              <a:rPr lang="en-US" altLang="en-US" sz="2000" baseline="30000">
                <a:solidFill>
                  <a:srgbClr val="000000"/>
                </a:solidFill>
              </a:rPr>
              <a:t>589</a:t>
            </a:r>
            <a:r>
              <a:rPr lang="en-US" altLang="en-US" sz="2000">
                <a:solidFill>
                  <a:srgbClr val="000000"/>
                </a:solidFill>
              </a:rPr>
              <a:t> </a:t>
            </a:r>
            <a:r>
              <a:rPr lang="en-US" altLang="en-US" sz="2000" baseline="30000">
                <a:solidFill>
                  <a:srgbClr val="000000"/>
                </a:solidFill>
              </a:rPr>
              <a:t>933</a:t>
            </a:r>
            <a:r>
              <a:rPr lang="en-US" altLang="en-US" sz="2000">
                <a:solidFill>
                  <a:srgbClr val="000000"/>
                </a:solidFill>
              </a:rPr>
              <a:t> </a:t>
            </a:r>
            <a:r>
              <a:rPr lang="en-US" altLang="en-US" sz="2000"/>
              <a:t>– 1 as the largest known prime number as of Jan. 2021 (it has </a:t>
            </a:r>
            <a:r>
              <a:rPr lang="en-US" altLang="en-US" sz="2000">
                <a:solidFill>
                  <a:srgbClr val="000000"/>
                </a:solidFill>
              </a:rPr>
              <a:t>24 862 048</a:t>
            </a:r>
            <a:r>
              <a:rPr lang="en-US" altLang="en-US" sz="2000"/>
              <a:t> digits in decimal)</a:t>
            </a:r>
          </a:p>
        </p:txBody>
      </p:sp>
      <p:grpSp>
        <p:nvGrpSpPr>
          <p:cNvPr id="25610" name="Group 12">
            <a:extLst>
              <a:ext uri="{FF2B5EF4-FFF2-40B4-BE49-F238E27FC236}">
                <a16:creationId xmlns:a16="http://schemas.microsoft.com/office/drawing/2014/main" id="{82446668-7477-B446-9DDC-7226CC217D4B}"/>
              </a:ext>
            </a:extLst>
          </p:cNvPr>
          <p:cNvGrpSpPr>
            <a:grpSpLocks/>
          </p:cNvGrpSpPr>
          <p:nvPr/>
        </p:nvGrpSpPr>
        <p:grpSpPr bwMode="auto">
          <a:xfrm>
            <a:off x="304800" y="1676400"/>
            <a:ext cx="8551863" cy="1616075"/>
            <a:chOff x="192" y="1056"/>
            <a:chExt cx="5387" cy="1018"/>
          </a:xfrm>
        </p:grpSpPr>
        <p:sp>
          <p:nvSpPr>
            <p:cNvPr id="25611" name="Text Box 4">
              <a:extLst>
                <a:ext uri="{FF2B5EF4-FFF2-40B4-BE49-F238E27FC236}">
                  <a16:creationId xmlns:a16="http://schemas.microsoft.com/office/drawing/2014/main" id="{FB46E65D-98B6-BB49-957A-E5F9BA00F9B0}"/>
                </a:ext>
              </a:extLst>
            </p:cNvPr>
            <p:cNvSpPr txBox="1">
              <a:spLocks noChangeArrowheads="1"/>
            </p:cNvSpPr>
            <p:nvPr/>
          </p:nvSpPr>
          <p:spPr bwMode="auto">
            <a:xfrm>
              <a:off x="192" y="1056"/>
              <a:ext cx="5376" cy="10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Example 1: Southern oceans heat Modeling </a:t>
              </a:r>
            </a:p>
            <a:p>
              <a:pPr eaLnBrk="1" hangingPunct="1">
                <a:spcBef>
                  <a:spcPct val="0"/>
                </a:spcBef>
                <a:buFontTx/>
                <a:buNone/>
              </a:pPr>
              <a:r>
                <a:rPr lang="en-US" altLang="en-US" sz="2000"/>
                <a:t>(10-minute iterations)</a:t>
              </a:r>
            </a:p>
            <a:p>
              <a:pPr eaLnBrk="1" hangingPunct="1">
                <a:spcBef>
                  <a:spcPct val="0"/>
                </a:spcBef>
                <a:buFontTx/>
                <a:buNone/>
              </a:pPr>
              <a:r>
                <a:rPr lang="en-US" altLang="en-US" sz="2000"/>
                <a:t>300 GFLOP per iteration </a:t>
              </a:r>
              <a:r>
                <a:rPr lang="en-US" altLang="en-US" sz="2000">
                  <a:sym typeface="Symbol" pitchFamily="2" charset="2"/>
                </a:rPr>
                <a:t></a:t>
              </a:r>
              <a:r>
                <a:rPr lang="en-US" altLang="en-US" sz="2000"/>
                <a:t> </a:t>
              </a:r>
            </a:p>
            <a:p>
              <a:pPr eaLnBrk="1" hangingPunct="1">
                <a:spcBef>
                  <a:spcPct val="0"/>
                </a:spcBef>
                <a:buFontTx/>
                <a:buNone/>
              </a:pPr>
              <a:r>
                <a:rPr lang="en-US" altLang="en-US" sz="2000"/>
                <a:t>300 000 iterations per 6 yrs = </a:t>
              </a:r>
            </a:p>
            <a:p>
              <a:pPr eaLnBrk="1" hangingPunct="1">
                <a:spcBef>
                  <a:spcPct val="0"/>
                </a:spcBef>
                <a:buFontTx/>
                <a:buNone/>
              </a:pPr>
              <a:r>
                <a:rPr lang="en-US" altLang="en-US" sz="2000"/>
                <a:t>10</a:t>
              </a:r>
              <a:r>
                <a:rPr lang="en-US" altLang="en-US" sz="2000" baseline="30000"/>
                <a:t>16</a:t>
              </a:r>
              <a:r>
                <a:rPr lang="en-US" altLang="en-US" sz="2000"/>
                <a:t> FLOP</a:t>
              </a:r>
            </a:p>
          </p:txBody>
        </p:sp>
        <p:sp>
          <p:nvSpPr>
            <p:cNvPr id="25612" name="AutoShape 8">
              <a:extLst>
                <a:ext uri="{FF2B5EF4-FFF2-40B4-BE49-F238E27FC236}">
                  <a16:creationId xmlns:a16="http://schemas.microsoft.com/office/drawing/2014/main" id="{1EC41639-E120-7A46-A88D-739A39E73BB1}"/>
                </a:ext>
              </a:extLst>
            </p:cNvPr>
            <p:cNvSpPr>
              <a:spLocks noChangeArrowheads="1"/>
            </p:cNvSpPr>
            <p:nvPr/>
          </p:nvSpPr>
          <p:spPr bwMode="auto">
            <a:xfrm>
              <a:off x="2976" y="1344"/>
              <a:ext cx="2208" cy="480"/>
            </a:xfrm>
            <a:prstGeom prst="parallelogram">
              <a:avLst>
                <a:gd name="adj" fmla="val 79542"/>
              </a:avLst>
            </a:prstGeom>
            <a:solidFill>
              <a:srgbClr val="3399FF"/>
            </a:solidFill>
            <a:ln w="9525">
              <a:miter lim="800000"/>
              <a:headEnd/>
              <a:tailEnd/>
            </a:ln>
            <a:effectLst/>
            <a:scene3d>
              <a:camera prst="legacyPerspectiveFront">
                <a:rot lat="20099985" lon="1500000" rev="0"/>
              </a:camera>
              <a:lightRig rig="legacyFlat4" dir="b"/>
            </a:scene3d>
            <a:sp3d extrusionH="430200" prstMaterial="legacyMatte">
              <a:bevelT w="13500" h="13500" prst="angle"/>
              <a:bevelB w="13500" h="13500" prst="angle"/>
              <a:extrusionClr>
                <a:srgbClr val="3399FF"/>
              </a:extrusionClr>
              <a:contourClr>
                <a:srgbClr val="33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5613" name="Text Box 9">
              <a:extLst>
                <a:ext uri="{FF2B5EF4-FFF2-40B4-BE49-F238E27FC236}">
                  <a16:creationId xmlns:a16="http://schemas.microsoft.com/office/drawing/2014/main" id="{8D9648AE-D41F-594C-A0CE-CEC49BBB7181}"/>
                </a:ext>
              </a:extLst>
            </p:cNvPr>
            <p:cNvSpPr txBox="1">
              <a:spLocks noChangeArrowheads="1"/>
            </p:cNvSpPr>
            <p:nvPr/>
          </p:nvSpPr>
          <p:spPr bwMode="auto">
            <a:xfrm rot="-684392">
              <a:off x="3696" y="1104"/>
              <a:ext cx="11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4096 E-W regions</a:t>
              </a:r>
            </a:p>
          </p:txBody>
        </p:sp>
        <p:sp>
          <p:nvSpPr>
            <p:cNvPr id="25614" name="Text Box 10">
              <a:extLst>
                <a:ext uri="{FF2B5EF4-FFF2-40B4-BE49-F238E27FC236}">
                  <a16:creationId xmlns:a16="http://schemas.microsoft.com/office/drawing/2014/main" id="{94EC5AA7-0289-5840-BC4B-238655DDF631}"/>
                </a:ext>
              </a:extLst>
            </p:cNvPr>
            <p:cNvSpPr txBox="1">
              <a:spLocks noChangeArrowheads="1"/>
            </p:cNvSpPr>
            <p:nvPr/>
          </p:nvSpPr>
          <p:spPr bwMode="auto">
            <a:xfrm rot="-3502538">
              <a:off x="2717" y="1507"/>
              <a:ext cx="6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1024 N-S </a:t>
              </a:r>
            </a:p>
            <a:p>
              <a:pPr algn="ctr" eaLnBrk="1" hangingPunct="1">
                <a:spcBef>
                  <a:spcPct val="0"/>
                </a:spcBef>
                <a:buFontTx/>
                <a:buNone/>
              </a:pPr>
              <a:r>
                <a:rPr lang="en-US" altLang="en-US" sz="1600"/>
                <a:t>regions</a:t>
              </a:r>
            </a:p>
          </p:txBody>
        </p:sp>
        <p:sp>
          <p:nvSpPr>
            <p:cNvPr id="25615" name="Text Box 11">
              <a:extLst>
                <a:ext uri="{FF2B5EF4-FFF2-40B4-BE49-F238E27FC236}">
                  <a16:creationId xmlns:a16="http://schemas.microsoft.com/office/drawing/2014/main" id="{0B3000FD-4CAB-2B4A-A9FC-808924ECA9FA}"/>
                </a:ext>
              </a:extLst>
            </p:cNvPr>
            <p:cNvSpPr txBox="1">
              <a:spLocks noChangeArrowheads="1"/>
            </p:cNvSpPr>
            <p:nvPr/>
          </p:nvSpPr>
          <p:spPr bwMode="auto">
            <a:xfrm rot="-1008144">
              <a:off x="4944" y="1536"/>
              <a:ext cx="63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12 layers</a:t>
              </a:r>
            </a:p>
            <a:p>
              <a:pPr algn="ctr" eaLnBrk="1" hangingPunct="1">
                <a:spcBef>
                  <a:spcPct val="0"/>
                </a:spcBef>
                <a:buFontTx/>
                <a:buNone/>
              </a:pPr>
              <a:r>
                <a:rPr lang="en-US" altLang="en-US" sz="1600"/>
                <a:t>in depth</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948AD21-B4BA-6643-871E-AE046E2EB134}"/>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4D369B93-35BF-6C4B-80A2-446265F302CB}"/>
              </a:ext>
            </a:extLst>
          </p:cNvPr>
          <p:cNvSpPr>
            <a:spLocks noGrp="1"/>
          </p:cNvSpPr>
          <p:nvPr>
            <p:ph type="ftr" sz="quarter" idx="11"/>
          </p:nvPr>
        </p:nvSpPr>
        <p:spPr/>
        <p:txBody>
          <a:bodyPr/>
          <a:lstStyle/>
          <a:p>
            <a:pPr>
              <a:defRPr/>
            </a:pPr>
            <a:r>
              <a:rPr lang="en-US" altLang="en-US" dirty="0"/>
              <a:t>Parallel Processing, Fundamental Concepts</a:t>
            </a:r>
          </a:p>
        </p:txBody>
      </p:sp>
      <p:sp>
        <p:nvSpPr>
          <p:cNvPr id="27652" name="Slide Number Placeholder 5">
            <a:extLst>
              <a:ext uri="{FF2B5EF4-FFF2-40B4-BE49-F238E27FC236}">
                <a16:creationId xmlns:a16="http://schemas.microsoft.com/office/drawing/2014/main" id="{4706FA7A-2211-3F42-A5DB-F0FDAC18E0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968C2D7-F0AE-2048-BD74-BCB179F69CFE}" type="slidenum">
              <a:rPr lang="en-US" altLang="en-US" sz="1200" smtClean="0"/>
              <a:pPr>
                <a:spcBef>
                  <a:spcPct val="0"/>
                </a:spcBef>
                <a:buFontTx/>
                <a:buNone/>
              </a:pPr>
              <a:t>19</a:t>
            </a:fld>
            <a:endParaRPr lang="en-US" altLang="en-US" sz="1200"/>
          </a:p>
        </p:txBody>
      </p:sp>
      <p:sp>
        <p:nvSpPr>
          <p:cNvPr id="27653" name="Rectangle 2">
            <a:extLst>
              <a:ext uri="{FF2B5EF4-FFF2-40B4-BE49-F238E27FC236}">
                <a16:creationId xmlns:a16="http://schemas.microsoft.com/office/drawing/2014/main" id="{0E341E89-5751-614F-AF72-97EF8735F9F8}"/>
              </a:ext>
            </a:extLst>
          </p:cNvPr>
          <p:cNvSpPr>
            <a:spLocks noGrp="1" noChangeArrowheads="1"/>
          </p:cNvSpPr>
          <p:nvPr>
            <p:ph type="title"/>
          </p:nvPr>
        </p:nvSpPr>
        <p:spPr>
          <a:xfrm>
            <a:off x="381000" y="152400"/>
            <a:ext cx="8305800" cy="457200"/>
          </a:xfrm>
        </p:spPr>
        <p:txBody>
          <a:bodyPr/>
          <a:lstStyle/>
          <a:p>
            <a:pPr eaLnBrk="1" hangingPunct="1"/>
            <a:r>
              <a:rPr lang="en-US" altLang="en-US" sz="2800"/>
              <a:t>Supercomputer Performance Growth</a:t>
            </a:r>
          </a:p>
        </p:txBody>
      </p:sp>
      <p:sp>
        <p:nvSpPr>
          <p:cNvPr id="27654" name="Text Box 3">
            <a:extLst>
              <a:ext uri="{FF2B5EF4-FFF2-40B4-BE49-F238E27FC236}">
                <a16:creationId xmlns:a16="http://schemas.microsoft.com/office/drawing/2014/main" id="{B30861F3-9F85-8F40-8C2D-E324221195ED}"/>
              </a:ext>
            </a:extLst>
          </p:cNvPr>
          <p:cNvSpPr txBox="1">
            <a:spLocks noChangeArrowheads="1"/>
          </p:cNvSpPr>
          <p:nvPr/>
        </p:nvSpPr>
        <p:spPr bwMode="auto">
          <a:xfrm>
            <a:off x="457200" y="5181600"/>
            <a:ext cx="81534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1.2	    The exponential growth in supercomputer performance over the past two decades (from [Bell92], with ASCI performance goals and microprocessor peak FLOPS superimposed as dotted lines). </a:t>
            </a:r>
          </a:p>
        </p:txBody>
      </p:sp>
      <p:sp>
        <p:nvSpPr>
          <p:cNvPr id="27655" name="Rectangle 4">
            <a:extLst>
              <a:ext uri="{FF2B5EF4-FFF2-40B4-BE49-F238E27FC236}">
                <a16:creationId xmlns:a16="http://schemas.microsoft.com/office/drawing/2014/main" id="{527214C6-F5F7-564B-B181-A8214829846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27656" name="Object 5">
            <a:extLst>
              <a:ext uri="{FF2B5EF4-FFF2-40B4-BE49-F238E27FC236}">
                <a16:creationId xmlns:a16="http://schemas.microsoft.com/office/drawing/2014/main" id="{D16829C8-1CBC-C943-8CDC-4363233C8274}"/>
              </a:ext>
            </a:extLst>
          </p:cNvPr>
          <p:cNvGraphicFramePr>
            <a:graphicFrameLocks noChangeAspect="1"/>
          </p:cNvGraphicFramePr>
          <p:nvPr/>
        </p:nvGraphicFramePr>
        <p:xfrm>
          <a:off x="990600" y="533400"/>
          <a:ext cx="6629400" cy="4738688"/>
        </p:xfrm>
        <a:graphic>
          <a:graphicData uri="http://schemas.openxmlformats.org/presentationml/2006/ole">
            <mc:AlternateContent xmlns:mc="http://schemas.openxmlformats.org/markup-compatibility/2006">
              <mc:Choice xmlns:v="urn:schemas-microsoft-com:vml" Requires="v">
                <p:oleObj spid="_x0000_s27657" r:id="rId3" imgW="5003800" imgH="3987800" progId="MSDraw.Drawing.8.2">
                  <p:embed/>
                </p:oleObj>
              </mc:Choice>
              <mc:Fallback>
                <p:oleObj r:id="rId3" imgW="5003800" imgH="39878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66294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1">
            <a:extLst>
              <a:ext uri="{FF2B5EF4-FFF2-40B4-BE49-F238E27FC236}">
                <a16:creationId xmlns:a16="http://schemas.microsoft.com/office/drawing/2014/main" id="{DC2FB835-9C12-1345-B3DB-6E5FE83C7C41}"/>
              </a:ext>
            </a:extLst>
          </p:cNvPr>
          <p:cNvSpPr>
            <a:spLocks noGrp="1"/>
          </p:cNvSpPr>
          <p:nvPr>
            <p:ph type="dt" sz="quarter" idx="10"/>
          </p:nvPr>
        </p:nvSpPr>
        <p:spPr/>
        <p:txBody>
          <a:bodyPr/>
          <a:lstStyle/>
          <a:p>
            <a:pPr>
              <a:defRPr/>
            </a:pPr>
            <a:r>
              <a:rPr lang="en-US" altLang="en-US"/>
              <a:t>Winter 2021</a:t>
            </a:r>
          </a:p>
        </p:txBody>
      </p:sp>
      <p:sp>
        <p:nvSpPr>
          <p:cNvPr id="37" name="Footer Placeholder 2">
            <a:extLst>
              <a:ext uri="{FF2B5EF4-FFF2-40B4-BE49-F238E27FC236}">
                <a16:creationId xmlns:a16="http://schemas.microsoft.com/office/drawing/2014/main" id="{C638FC30-0B91-D441-B50E-7CBD43A5570D}"/>
              </a:ext>
            </a:extLst>
          </p:cNvPr>
          <p:cNvSpPr>
            <a:spLocks noGrp="1"/>
          </p:cNvSpPr>
          <p:nvPr>
            <p:ph type="ftr" sz="quarter" idx="11"/>
          </p:nvPr>
        </p:nvSpPr>
        <p:spPr/>
        <p:txBody>
          <a:bodyPr/>
          <a:lstStyle/>
          <a:p>
            <a:pPr>
              <a:defRPr/>
            </a:pPr>
            <a:r>
              <a:rPr lang="en-US" altLang="en-US" dirty="0"/>
              <a:t>Parallel Processing, Fundamental Concepts</a:t>
            </a:r>
          </a:p>
        </p:txBody>
      </p:sp>
      <p:sp>
        <p:nvSpPr>
          <p:cNvPr id="5124" name="Slide Number Placeholder 3">
            <a:extLst>
              <a:ext uri="{FF2B5EF4-FFF2-40B4-BE49-F238E27FC236}">
                <a16:creationId xmlns:a16="http://schemas.microsoft.com/office/drawing/2014/main" id="{CFD29AD7-D692-E448-94E2-FDE15CDB1C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462B76F-AD89-F04B-90E9-903290CF01CE}" type="slidenum">
              <a:rPr lang="en-US" altLang="en-US" sz="1200" smtClean="0"/>
              <a:pPr>
                <a:spcBef>
                  <a:spcPct val="0"/>
                </a:spcBef>
                <a:buFontTx/>
                <a:buNone/>
              </a:pPr>
              <a:t>2</a:t>
            </a:fld>
            <a:endParaRPr lang="en-US" altLang="en-US" sz="1200"/>
          </a:p>
        </p:txBody>
      </p:sp>
      <p:sp>
        <p:nvSpPr>
          <p:cNvPr id="5125" name="Rectangle 4">
            <a:extLst>
              <a:ext uri="{FF2B5EF4-FFF2-40B4-BE49-F238E27FC236}">
                <a16:creationId xmlns:a16="http://schemas.microsoft.com/office/drawing/2014/main" id="{B3DA8897-BE9A-EB42-B037-4DEF7CC85FA0}"/>
              </a:ext>
            </a:extLst>
          </p:cNvPr>
          <p:cNvSpPr>
            <a:spLocks noChangeArrowheads="1"/>
          </p:cNvSpPr>
          <p:nvPr/>
        </p:nvSpPr>
        <p:spPr bwMode="auto">
          <a:xfrm>
            <a:off x="3810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cs typeface="Arial" panose="020B0604020202020204" pitchFamily="34" charset="0"/>
              </a:rPr>
              <a:t>About This Presentation</a:t>
            </a:r>
          </a:p>
        </p:txBody>
      </p:sp>
      <p:sp>
        <p:nvSpPr>
          <p:cNvPr id="5126" name="Text Box 22">
            <a:extLst>
              <a:ext uri="{FF2B5EF4-FFF2-40B4-BE49-F238E27FC236}">
                <a16:creationId xmlns:a16="http://schemas.microsoft.com/office/drawing/2014/main" id="{06261F1D-CFAC-3645-A83F-D905E0D35F93}"/>
              </a:ext>
            </a:extLst>
          </p:cNvPr>
          <p:cNvSpPr txBox="1">
            <a:spLocks noChangeArrowheads="1"/>
          </p:cNvSpPr>
          <p:nvPr/>
        </p:nvSpPr>
        <p:spPr bwMode="auto">
          <a:xfrm>
            <a:off x="685800" y="1371600"/>
            <a:ext cx="7696200" cy="2530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This presentation is intended to support the use of the textbook </a:t>
            </a:r>
            <a:r>
              <a:rPr lang="en-US" altLang="en-US" sz="2000" i="1">
                <a:solidFill>
                  <a:srgbClr val="000000"/>
                </a:solidFill>
                <a:cs typeface="Times New Roman" panose="02020603050405020304" pitchFamily="18" charset="0"/>
              </a:rPr>
              <a:t>Introduction to Parallel Processing: Algorithms and Architectures </a:t>
            </a:r>
            <a:r>
              <a:rPr lang="en-US" altLang="en-US" sz="2000">
                <a:solidFill>
                  <a:srgbClr val="000000"/>
                </a:solidFill>
                <a:cs typeface="Times New Roman" panose="02020603050405020304" pitchFamily="18" charset="0"/>
              </a:rPr>
              <a:t>(Plenum Press, 1999, ISBN 0-306-45970-1). It was prepared by the author in connection with teaching the graduate-level course </a:t>
            </a:r>
          </a:p>
          <a:p>
            <a:pPr eaLnBrk="1" hangingPunct="1">
              <a:spcBef>
                <a:spcPct val="0"/>
              </a:spcBef>
              <a:buFontTx/>
              <a:buNone/>
            </a:pPr>
            <a:r>
              <a:rPr lang="en-US" altLang="en-US" sz="2000">
                <a:solidFill>
                  <a:srgbClr val="000000"/>
                </a:solidFill>
                <a:cs typeface="Times New Roman" panose="02020603050405020304" pitchFamily="18" charset="0"/>
              </a:rPr>
              <a:t>ECE 254B: Advanced Computer Architecture: Parallel Processing,  at the University of California, Santa Barbara. Instructors can use these slides in classroom teaching and for other educational purposes. Any other use is strictly prohibited. </a:t>
            </a:r>
            <a:r>
              <a:rPr lang="en-US" altLang="en-US" sz="2000">
                <a:solidFill>
                  <a:srgbClr val="000000"/>
                </a:solidFill>
                <a:cs typeface="Arial" panose="020B0604020202020204" pitchFamily="34" charset="0"/>
              </a:rPr>
              <a:t>©</a:t>
            </a:r>
            <a:r>
              <a:rPr lang="en-US" altLang="en-US" sz="2000">
                <a:solidFill>
                  <a:srgbClr val="000000"/>
                </a:solidFill>
                <a:cs typeface="Times New Roman" panose="02020603050405020304" pitchFamily="18" charset="0"/>
              </a:rPr>
              <a:t> Behrooz Parhami</a:t>
            </a:r>
          </a:p>
        </p:txBody>
      </p:sp>
      <p:graphicFrame>
        <p:nvGraphicFramePr>
          <p:cNvPr id="175173" name="Group 69">
            <a:extLst>
              <a:ext uri="{FF2B5EF4-FFF2-40B4-BE49-F238E27FC236}">
                <a16:creationId xmlns:a16="http://schemas.microsoft.com/office/drawing/2014/main" id="{A97B94B7-0E22-A64E-B1EA-885117FE4963}"/>
              </a:ext>
            </a:extLst>
          </p:cNvPr>
          <p:cNvGraphicFramePr>
            <a:graphicFrameLocks noGrp="1"/>
          </p:cNvGraphicFramePr>
          <p:nvPr/>
        </p:nvGraphicFramePr>
        <p:xfrm>
          <a:off x="838200" y="4267200"/>
          <a:ext cx="7391400" cy="1463675"/>
        </p:xfrm>
        <a:graphic>
          <a:graphicData uri="http://schemas.openxmlformats.org/drawingml/2006/table">
            <a:tbl>
              <a:tblPr/>
              <a:tblGrid>
                <a:gridCol w="1477963">
                  <a:extLst>
                    <a:ext uri="{9D8B030D-6E8A-4147-A177-3AD203B41FA5}">
                      <a16:colId xmlns:a16="http://schemas.microsoft.com/office/drawing/2014/main" val="20000"/>
                    </a:ext>
                  </a:extLst>
                </a:gridCol>
                <a:gridCol w="1479550">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479550">
                  <a:extLst>
                    <a:ext uri="{9D8B030D-6E8A-4147-A177-3AD203B41FA5}">
                      <a16:colId xmlns:a16="http://schemas.microsoft.com/office/drawing/2014/main" val="20003"/>
                    </a:ext>
                  </a:extLst>
                </a:gridCol>
                <a:gridCol w="1477962">
                  <a:extLst>
                    <a:ext uri="{9D8B030D-6E8A-4147-A177-3AD203B41FA5}">
                      <a16:colId xmlns:a16="http://schemas.microsoft.com/office/drawing/2014/main" val="20004"/>
                    </a:ext>
                  </a:extLst>
                </a:gridCol>
              </a:tblGrid>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Edition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Released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00CC"/>
                          </a:solidFill>
                          <a:effectLst/>
                          <a:latin typeface="Arial" charset="0"/>
                        </a:rPr>
                        <a:t>First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Spring 2005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Spring 2006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Fall 2008</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Fall 2010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2016</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2020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2021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B14EC82-9614-434D-A364-DFB507FB2A9F}"/>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04825AAB-FF94-414D-9A93-9E247C81C0E4}"/>
              </a:ext>
            </a:extLst>
          </p:cNvPr>
          <p:cNvSpPr>
            <a:spLocks noGrp="1"/>
          </p:cNvSpPr>
          <p:nvPr>
            <p:ph type="ftr" sz="quarter" idx="11"/>
          </p:nvPr>
        </p:nvSpPr>
        <p:spPr/>
        <p:txBody>
          <a:bodyPr/>
          <a:lstStyle/>
          <a:p>
            <a:pPr>
              <a:defRPr/>
            </a:pPr>
            <a:r>
              <a:rPr lang="en-US" altLang="en-US" dirty="0"/>
              <a:t>Parallel Processing, Fundamental Concepts</a:t>
            </a:r>
          </a:p>
        </p:txBody>
      </p:sp>
      <p:sp>
        <p:nvSpPr>
          <p:cNvPr id="28676" name="Slide Number Placeholder 5">
            <a:extLst>
              <a:ext uri="{FF2B5EF4-FFF2-40B4-BE49-F238E27FC236}">
                <a16:creationId xmlns:a16="http://schemas.microsoft.com/office/drawing/2014/main" id="{3AE83A60-9993-4142-93B4-4F74E22DFF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31C9D7C-A343-384A-A6B2-1E187E74CF0F}" type="slidenum">
              <a:rPr lang="en-US" altLang="en-US" sz="1200" smtClean="0"/>
              <a:pPr>
                <a:spcBef>
                  <a:spcPct val="0"/>
                </a:spcBef>
                <a:buFontTx/>
                <a:buNone/>
              </a:pPr>
              <a:t>20</a:t>
            </a:fld>
            <a:endParaRPr lang="en-US" altLang="en-US" sz="1200"/>
          </a:p>
        </p:txBody>
      </p:sp>
      <p:sp>
        <p:nvSpPr>
          <p:cNvPr id="28677" name="Rectangle 2">
            <a:extLst>
              <a:ext uri="{FF2B5EF4-FFF2-40B4-BE49-F238E27FC236}">
                <a16:creationId xmlns:a16="http://schemas.microsoft.com/office/drawing/2014/main" id="{788304B1-C5F9-DE4E-B6D8-CC04CBC91D41}"/>
              </a:ext>
            </a:extLst>
          </p:cNvPr>
          <p:cNvSpPr>
            <a:spLocks noGrp="1" noChangeArrowheads="1"/>
          </p:cNvSpPr>
          <p:nvPr>
            <p:ph type="title"/>
          </p:nvPr>
        </p:nvSpPr>
        <p:spPr>
          <a:xfrm>
            <a:off x="381000" y="152400"/>
            <a:ext cx="8305800" cy="533400"/>
          </a:xfrm>
        </p:spPr>
        <p:txBody>
          <a:bodyPr/>
          <a:lstStyle/>
          <a:p>
            <a:pPr eaLnBrk="1" hangingPunct="1"/>
            <a:r>
              <a:rPr lang="en-US" altLang="en-US" sz="2800"/>
              <a:t>The ASCI Program</a:t>
            </a:r>
          </a:p>
        </p:txBody>
      </p:sp>
      <p:sp>
        <p:nvSpPr>
          <p:cNvPr id="28678" name="Rectangle 4">
            <a:extLst>
              <a:ext uri="{FF2B5EF4-FFF2-40B4-BE49-F238E27FC236}">
                <a16:creationId xmlns:a16="http://schemas.microsoft.com/office/drawing/2014/main" id="{2411BA3D-D63E-C245-BAA6-64F9D1DEB54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679" name="Rectangle 7">
            <a:extLst>
              <a:ext uri="{FF2B5EF4-FFF2-40B4-BE49-F238E27FC236}">
                <a16:creationId xmlns:a16="http://schemas.microsoft.com/office/drawing/2014/main" id="{D585B246-D75C-3A47-9AB3-7D3BE7524E9A}"/>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28680" name="Object 6">
            <a:extLst>
              <a:ext uri="{FF2B5EF4-FFF2-40B4-BE49-F238E27FC236}">
                <a16:creationId xmlns:a16="http://schemas.microsoft.com/office/drawing/2014/main" id="{2F4F2520-5671-C64B-855B-CFEBDEAF3FCC}"/>
              </a:ext>
            </a:extLst>
          </p:cNvPr>
          <p:cNvGraphicFramePr>
            <a:graphicFrameLocks noChangeAspect="1"/>
          </p:cNvGraphicFramePr>
          <p:nvPr/>
        </p:nvGraphicFramePr>
        <p:xfrm>
          <a:off x="381000" y="685800"/>
          <a:ext cx="8153400" cy="4684713"/>
        </p:xfrm>
        <a:graphic>
          <a:graphicData uri="http://schemas.openxmlformats.org/presentationml/2006/ole">
            <mc:AlternateContent xmlns:mc="http://schemas.openxmlformats.org/markup-compatibility/2006">
              <mc:Choice xmlns:v="urn:schemas-microsoft-com:vml" Requires="v">
                <p:oleObj spid="_x0000_s28682" r:id="rId3" imgW="4826000" imgH="2768600" progId="MSDraw.Drawing.8.2">
                  <p:embed/>
                </p:oleObj>
              </mc:Choice>
              <mc:Fallback>
                <p:oleObj r:id="rId3" imgW="4826000" imgH="27686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153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Text Box 3">
            <a:extLst>
              <a:ext uri="{FF2B5EF4-FFF2-40B4-BE49-F238E27FC236}">
                <a16:creationId xmlns:a16="http://schemas.microsoft.com/office/drawing/2014/main" id="{D67F644E-828B-4840-A301-1E364D7AD619}"/>
              </a:ext>
            </a:extLst>
          </p:cNvPr>
          <p:cNvSpPr txBox="1">
            <a:spLocks noChangeArrowheads="1"/>
          </p:cNvSpPr>
          <p:nvPr/>
        </p:nvSpPr>
        <p:spPr bwMode="auto">
          <a:xfrm>
            <a:off x="228600" y="5105400"/>
            <a:ext cx="86868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24.1   Milestones in the Accelerated Strategic (Advanced Simulation &amp;) Computing Initiative (ASCI) program, sponsored by the US Department of Energy, with extrapolation up to the PFLOPS level.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3F108C5C-9CCB-F245-9214-6A253806B601}"/>
              </a:ext>
            </a:extLst>
          </p:cNvPr>
          <p:cNvSpPr>
            <a:spLocks noGrp="1"/>
          </p:cNvSpPr>
          <p:nvPr>
            <p:ph type="dt" sz="quarter" idx="10"/>
          </p:nvPr>
        </p:nvSpPr>
        <p:spPr/>
        <p:txBody>
          <a:bodyPr/>
          <a:lstStyle/>
          <a:p>
            <a:pPr>
              <a:defRPr/>
            </a:pPr>
            <a:r>
              <a:rPr lang="en-US" altLang="en-US"/>
              <a:t>Winter 2021</a:t>
            </a:r>
          </a:p>
        </p:txBody>
      </p:sp>
      <p:sp>
        <p:nvSpPr>
          <p:cNvPr id="44" name="Footer Placeholder 4">
            <a:extLst>
              <a:ext uri="{FF2B5EF4-FFF2-40B4-BE49-F238E27FC236}">
                <a16:creationId xmlns:a16="http://schemas.microsoft.com/office/drawing/2014/main" id="{3F7BDC41-9DE6-8E4E-95D0-50D79A731625}"/>
              </a:ext>
            </a:extLst>
          </p:cNvPr>
          <p:cNvSpPr>
            <a:spLocks noGrp="1"/>
          </p:cNvSpPr>
          <p:nvPr>
            <p:ph type="ftr" sz="quarter" idx="11"/>
          </p:nvPr>
        </p:nvSpPr>
        <p:spPr/>
        <p:txBody>
          <a:bodyPr/>
          <a:lstStyle/>
          <a:p>
            <a:pPr>
              <a:defRPr/>
            </a:pPr>
            <a:r>
              <a:rPr lang="en-US" altLang="en-US" dirty="0"/>
              <a:t>Parallel Processing, Fundamental Concepts</a:t>
            </a:r>
          </a:p>
        </p:txBody>
      </p:sp>
      <p:sp>
        <p:nvSpPr>
          <p:cNvPr id="29700" name="Slide Number Placeholder 5">
            <a:extLst>
              <a:ext uri="{FF2B5EF4-FFF2-40B4-BE49-F238E27FC236}">
                <a16:creationId xmlns:a16="http://schemas.microsoft.com/office/drawing/2014/main" id="{AF87924A-26DE-3C47-9E4A-F45833D1146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908597F-BE7E-FC48-9530-8C747ED8BBE5}" type="slidenum">
              <a:rPr lang="en-US" altLang="en-US" sz="1200" smtClean="0"/>
              <a:pPr>
                <a:spcBef>
                  <a:spcPct val="0"/>
                </a:spcBef>
                <a:buFontTx/>
                <a:buNone/>
              </a:pPr>
              <a:t>21</a:t>
            </a:fld>
            <a:endParaRPr lang="en-US" altLang="en-US" sz="1200"/>
          </a:p>
        </p:txBody>
      </p:sp>
      <p:sp>
        <p:nvSpPr>
          <p:cNvPr id="29701" name="Rectangle 2">
            <a:extLst>
              <a:ext uri="{FF2B5EF4-FFF2-40B4-BE49-F238E27FC236}">
                <a16:creationId xmlns:a16="http://schemas.microsoft.com/office/drawing/2014/main" id="{A5E0065A-4E0C-354A-8AD9-8024211D9471}"/>
              </a:ext>
            </a:extLst>
          </p:cNvPr>
          <p:cNvSpPr>
            <a:spLocks noGrp="1" noChangeArrowheads="1"/>
          </p:cNvSpPr>
          <p:nvPr>
            <p:ph type="title"/>
          </p:nvPr>
        </p:nvSpPr>
        <p:spPr>
          <a:xfrm>
            <a:off x="228600" y="152400"/>
            <a:ext cx="8686800" cy="533400"/>
          </a:xfrm>
        </p:spPr>
        <p:txBody>
          <a:bodyPr/>
          <a:lstStyle/>
          <a:p>
            <a:pPr eaLnBrk="1" hangingPunct="1"/>
            <a:r>
              <a:rPr lang="en-US" altLang="en-US" sz="2800"/>
              <a:t>The Quest for Higher Performance</a:t>
            </a:r>
          </a:p>
        </p:txBody>
      </p:sp>
      <p:graphicFrame>
        <p:nvGraphicFramePr>
          <p:cNvPr id="88138" name="Group 1098">
            <a:extLst>
              <a:ext uri="{FF2B5EF4-FFF2-40B4-BE49-F238E27FC236}">
                <a16:creationId xmlns:a16="http://schemas.microsoft.com/office/drawing/2014/main" id="{05D87068-0712-764B-898E-9973DF339147}"/>
              </a:ext>
            </a:extLst>
          </p:cNvPr>
          <p:cNvGraphicFramePr>
            <a:graphicFrameLocks noGrp="1"/>
          </p:cNvGraphicFramePr>
          <p:nvPr>
            <p:ph idx="1"/>
          </p:nvPr>
        </p:nvGraphicFramePr>
        <p:xfrm>
          <a:off x="228600" y="1066800"/>
          <a:ext cx="8610600" cy="4835525"/>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1. IBM Blue Gene/L</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2. SGI Columbia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3. NEC Earth Sim</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LLNL, California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NASA Ames, California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Earth Sim Ctr, Yokohama</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Material science, nuclear stockpile sim</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Aerospace/space sim, climate research</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Atmospheric, oceanic, and earth sciences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32,768 proc’s,  8 TB,  28 TB disk storage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10,240 proc’s,  20 TB,  440 TB disk storage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5,120 proc’s,  10 TB,  700 TB disk storage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Linux + custom OS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Linux</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Unix</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71 TFLOPS</a:t>
                      </a:r>
                      <a:r>
                        <a:rPr kumimoji="0" lang="en-US" altLang="en-US" sz="2000" b="0" i="0" u="none" strike="noStrike" cap="none" normalizeH="0" baseline="0" dirty="0">
                          <a:ln>
                            <a:noFill/>
                          </a:ln>
                          <a:solidFill>
                            <a:schemeClr val="tx1"/>
                          </a:solidFill>
                          <a:effectLst/>
                          <a:latin typeface="Arial" charset="0"/>
                        </a:rPr>
                        <a:t>, $100 M</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52 TFLOPS</a:t>
                      </a:r>
                      <a:r>
                        <a:rPr kumimoji="0" lang="en-US" altLang="en-US" sz="2000" b="0" i="0" u="none" strike="noStrike" cap="none" normalizeH="0" baseline="0" dirty="0">
                          <a:ln>
                            <a:noFill/>
                          </a:ln>
                          <a:solidFill>
                            <a:schemeClr val="tx1"/>
                          </a:solidFill>
                          <a:effectLst/>
                          <a:latin typeface="Arial" charset="0"/>
                        </a:rPr>
                        <a:t>, $50 M</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36 TFLOPS*</a:t>
                      </a:r>
                      <a:r>
                        <a:rPr kumimoji="0" lang="en-US" altLang="en-US" sz="2000" b="0" i="0" u="none" strike="noStrike" cap="none" normalizeH="0" baseline="0" dirty="0">
                          <a:ln>
                            <a:noFill/>
                          </a:ln>
                          <a:solidFill>
                            <a:schemeClr val="tx1"/>
                          </a:solidFill>
                          <a:effectLst/>
                          <a:latin typeface="Arial" charset="0"/>
                        </a:rPr>
                        <a:t>, $400 M?</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Dual-proc Power-PC chips (10-15 W power)</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20x Altix (512 Itanium2) linked by Infiniband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Built of custom vector microprocessors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6"/>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Full system: 130k-proc, 360 TFLOPS (est)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Volume = 50x IBM, Power = 14x IBM</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7"/>
                  </a:ext>
                </a:extLst>
              </a:tr>
            </a:tbl>
          </a:graphicData>
        </a:graphic>
      </p:graphicFrame>
      <p:sp>
        <p:nvSpPr>
          <p:cNvPr id="29740" name="Text Box 1095">
            <a:extLst>
              <a:ext uri="{FF2B5EF4-FFF2-40B4-BE49-F238E27FC236}">
                <a16:creationId xmlns:a16="http://schemas.microsoft.com/office/drawing/2014/main" id="{1950A568-1F62-3740-8533-D40832A90207}"/>
              </a:ext>
            </a:extLst>
          </p:cNvPr>
          <p:cNvSpPr txBox="1">
            <a:spLocks noChangeArrowheads="1"/>
          </p:cNvSpPr>
          <p:nvPr/>
        </p:nvSpPr>
        <p:spPr bwMode="auto">
          <a:xfrm>
            <a:off x="5943600" y="5867400"/>
            <a:ext cx="2944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 Led the top500 list for 2.5 yrs</a:t>
            </a:r>
          </a:p>
        </p:txBody>
      </p:sp>
      <p:sp>
        <p:nvSpPr>
          <p:cNvPr id="29741" name="Rectangle 1099">
            <a:extLst>
              <a:ext uri="{FF2B5EF4-FFF2-40B4-BE49-F238E27FC236}">
                <a16:creationId xmlns:a16="http://schemas.microsoft.com/office/drawing/2014/main" id="{B2DFCFED-435C-4743-9763-24F820C65AC7}"/>
              </a:ext>
            </a:extLst>
          </p:cNvPr>
          <p:cNvSpPr>
            <a:spLocks noChangeArrowheads="1"/>
          </p:cNvSpPr>
          <p:nvPr/>
        </p:nvSpPr>
        <p:spPr bwMode="auto">
          <a:xfrm>
            <a:off x="22860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tx2"/>
                </a:solidFill>
                <a:cs typeface="Arial" panose="020B0604020202020204" pitchFamily="34" charset="0"/>
              </a:rPr>
              <a:t>Top Three Supercomputers in 2005 (</a:t>
            </a:r>
            <a:r>
              <a:rPr lang="en-US" altLang="en-US" sz="1800" i="1">
                <a:solidFill>
                  <a:schemeClr val="tx2"/>
                </a:solidFill>
                <a:cs typeface="Arial" panose="020B0604020202020204" pitchFamily="34" charset="0"/>
              </a:rPr>
              <a:t>IEEE Spectrum</a:t>
            </a:r>
            <a:r>
              <a:rPr lang="en-US" altLang="en-US" sz="1800">
                <a:solidFill>
                  <a:schemeClr val="tx2"/>
                </a:solidFill>
                <a:cs typeface="Arial" panose="020B0604020202020204" pitchFamily="34" charset="0"/>
              </a:rPr>
              <a:t>, Feb. 2005, pp. 15-16)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6DB90228-6F96-DE45-8701-3B29F89EBFB0}"/>
              </a:ext>
            </a:extLst>
          </p:cNvPr>
          <p:cNvSpPr>
            <a:spLocks noGrp="1"/>
          </p:cNvSpPr>
          <p:nvPr>
            <p:ph type="dt" sz="quarter" idx="10"/>
          </p:nvPr>
        </p:nvSpPr>
        <p:spPr/>
        <p:txBody>
          <a:bodyPr/>
          <a:lstStyle/>
          <a:p>
            <a:pPr>
              <a:defRPr/>
            </a:pPr>
            <a:r>
              <a:rPr lang="en-US" altLang="en-US"/>
              <a:t>Winter 2021</a:t>
            </a:r>
          </a:p>
        </p:txBody>
      </p:sp>
      <p:sp>
        <p:nvSpPr>
          <p:cNvPr id="44" name="Footer Placeholder 4">
            <a:extLst>
              <a:ext uri="{FF2B5EF4-FFF2-40B4-BE49-F238E27FC236}">
                <a16:creationId xmlns:a16="http://schemas.microsoft.com/office/drawing/2014/main" id="{48BCE1B5-F971-D942-989A-1E313C5D838B}"/>
              </a:ext>
            </a:extLst>
          </p:cNvPr>
          <p:cNvSpPr>
            <a:spLocks noGrp="1"/>
          </p:cNvSpPr>
          <p:nvPr>
            <p:ph type="ftr" sz="quarter" idx="11"/>
          </p:nvPr>
        </p:nvSpPr>
        <p:spPr/>
        <p:txBody>
          <a:bodyPr/>
          <a:lstStyle/>
          <a:p>
            <a:pPr>
              <a:defRPr/>
            </a:pPr>
            <a:r>
              <a:rPr lang="en-US" altLang="en-US"/>
              <a:t>Parallel Processing, Fundamental Concepts</a:t>
            </a:r>
          </a:p>
        </p:txBody>
      </p:sp>
      <p:sp>
        <p:nvSpPr>
          <p:cNvPr id="30724" name="Slide Number Placeholder 5">
            <a:extLst>
              <a:ext uri="{FF2B5EF4-FFF2-40B4-BE49-F238E27FC236}">
                <a16:creationId xmlns:a16="http://schemas.microsoft.com/office/drawing/2014/main" id="{B5931F48-C687-C34E-9A40-9066BAB924B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204259D-27F0-E44C-BB1E-C013A51202AE}" type="slidenum">
              <a:rPr lang="en-US" altLang="en-US" sz="1200" smtClean="0"/>
              <a:pPr>
                <a:spcBef>
                  <a:spcPct val="0"/>
                </a:spcBef>
                <a:buFontTx/>
                <a:buNone/>
              </a:pPr>
              <a:t>22</a:t>
            </a:fld>
            <a:endParaRPr lang="en-US" altLang="en-US" sz="1200"/>
          </a:p>
        </p:txBody>
      </p:sp>
      <p:sp>
        <p:nvSpPr>
          <p:cNvPr id="30725" name="Rectangle 2">
            <a:extLst>
              <a:ext uri="{FF2B5EF4-FFF2-40B4-BE49-F238E27FC236}">
                <a16:creationId xmlns:a16="http://schemas.microsoft.com/office/drawing/2014/main" id="{D50BFC88-B49A-F847-B68F-09F09F3E2FF5}"/>
              </a:ext>
            </a:extLst>
          </p:cNvPr>
          <p:cNvSpPr>
            <a:spLocks noGrp="1" noChangeArrowheads="1"/>
          </p:cNvSpPr>
          <p:nvPr>
            <p:ph type="title"/>
          </p:nvPr>
        </p:nvSpPr>
        <p:spPr>
          <a:xfrm>
            <a:off x="228600" y="152400"/>
            <a:ext cx="8686800" cy="533400"/>
          </a:xfrm>
        </p:spPr>
        <p:txBody>
          <a:bodyPr/>
          <a:lstStyle/>
          <a:p>
            <a:pPr eaLnBrk="1" hangingPunct="1"/>
            <a:r>
              <a:rPr lang="en-US" altLang="en-US" sz="2800"/>
              <a:t>The Quest for Higher Performance: 2008 Update</a:t>
            </a:r>
          </a:p>
        </p:txBody>
      </p:sp>
      <p:graphicFrame>
        <p:nvGraphicFramePr>
          <p:cNvPr id="289862" name="Group 70">
            <a:extLst>
              <a:ext uri="{FF2B5EF4-FFF2-40B4-BE49-F238E27FC236}">
                <a16:creationId xmlns:a16="http://schemas.microsoft.com/office/drawing/2014/main" id="{D3FFB69B-0203-0840-816D-4E438079CA37}"/>
              </a:ext>
            </a:extLst>
          </p:cNvPr>
          <p:cNvGraphicFramePr>
            <a:graphicFrameLocks noGrp="1"/>
          </p:cNvGraphicFramePr>
          <p:nvPr>
            <p:ph idx="1"/>
          </p:nvPr>
        </p:nvGraphicFramePr>
        <p:xfrm>
          <a:off x="228600" y="1066800"/>
          <a:ext cx="8610600" cy="4835525"/>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1. IBM Roadrunner</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2. IBM Blue Gene/L</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3. Sun Blade </a:t>
                      </a:r>
                      <a:r>
                        <a:rPr kumimoji="0" lang="en-US" altLang="en-US" sz="2400" b="0" i="0" u="none" strike="noStrike" cap="none" normalizeH="0" baseline="0">
                          <a:ln>
                            <a:noFill/>
                          </a:ln>
                          <a:solidFill>
                            <a:schemeClr val="tx1"/>
                          </a:solidFill>
                          <a:effectLst/>
                          <a:latin typeface="Arial Narrow" pitchFamily="34" charset="0"/>
                        </a:rPr>
                        <a:t>X6420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LANL, New Mexico</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LLNL, California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U Texas Austin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Nuclear stockpile calculations, and more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Advanced scientific simulations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Open science research</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122,400 proc’s,  98 TB,  0.4 TB/s file system I/O</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212,992 proc’s,  74 TB,  </a:t>
                      </a:r>
                      <a:r>
                        <a:rPr kumimoji="0" lang="en-US" altLang="en-US" sz="2000" b="0" i="0" u="none" strike="noStrike" cap="none" normalizeH="0" baseline="0">
                          <a:ln>
                            <a:noFill/>
                          </a:ln>
                          <a:solidFill>
                            <a:schemeClr val="tx1"/>
                          </a:solidFill>
                          <a:effectLst/>
                          <a:latin typeface="Arial" charset="0"/>
                          <a:sym typeface="Symbol" pitchFamily="18" charset="2"/>
                        </a:rPr>
                        <a:t></a:t>
                      </a:r>
                      <a:r>
                        <a:rPr kumimoji="0" lang="en-US" altLang="en-US" sz="2000" b="0" i="0" u="none" strike="noStrike" cap="none" normalizeH="0" baseline="0">
                          <a:ln>
                            <a:noFill/>
                          </a:ln>
                          <a:solidFill>
                            <a:schemeClr val="tx1"/>
                          </a:solidFill>
                          <a:effectLst/>
                          <a:latin typeface="Arial" charset="0"/>
                        </a:rPr>
                        <a:t>2 PB disk storage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62,976 proc’s,  126 TB</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Red Hat Linux</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CNK/SLES 9 </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Linux</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5078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1.38 PFLOPS</a:t>
                      </a:r>
                      <a:r>
                        <a:rPr kumimoji="0" lang="en-US" altLang="en-US" sz="2000" b="0" i="0" u="none" strike="noStrike" cap="none" normalizeH="0" baseline="0">
                          <a:ln>
                            <a:noFill/>
                          </a:ln>
                          <a:solidFill>
                            <a:schemeClr val="tx1"/>
                          </a:solidFill>
                          <a:effectLst/>
                          <a:latin typeface="Arial" charset="0"/>
                        </a:rPr>
                        <a:t>, $130M</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0.596</a:t>
                      </a:r>
                      <a:r>
                        <a:rPr kumimoji="0" lang="en-US" altLang="en-US" sz="1200" b="1" i="0" u="none" strike="noStrike" cap="none" normalizeH="0" baseline="0">
                          <a:ln>
                            <a:noFill/>
                          </a:ln>
                          <a:solidFill>
                            <a:schemeClr val="tx1"/>
                          </a:solidFill>
                          <a:effectLst/>
                          <a:latin typeface="Arial" charset="0"/>
                        </a:rPr>
                        <a:t> </a:t>
                      </a:r>
                      <a:r>
                        <a:rPr kumimoji="0" lang="en-US" altLang="en-US" sz="2000" b="1" i="0" u="none" strike="noStrike" cap="none" normalizeH="0" baseline="0">
                          <a:ln>
                            <a:noFill/>
                          </a:ln>
                          <a:solidFill>
                            <a:schemeClr val="tx1"/>
                          </a:solidFill>
                          <a:effectLst/>
                          <a:latin typeface="Arial" charset="0"/>
                        </a:rPr>
                        <a:t>PFLOPS</a:t>
                      </a:r>
                      <a:r>
                        <a:rPr kumimoji="0" lang="en-US" altLang="en-US" sz="2000" b="0" i="0" u="none" strike="noStrike" cap="none" normalizeH="0" baseline="0">
                          <a:ln>
                            <a:noFill/>
                          </a:ln>
                          <a:solidFill>
                            <a:schemeClr val="tx1"/>
                          </a:solidFill>
                          <a:effectLst/>
                          <a:latin typeface="Arial" charset="0"/>
                        </a:rPr>
                        <a:t>,</a:t>
                      </a:r>
                      <a:r>
                        <a:rPr kumimoji="0" lang="en-US" altLang="en-US" sz="1200" b="0" i="0" u="none" strike="noStrike" cap="none" normalizeH="0" baseline="0">
                          <a:ln>
                            <a:noFill/>
                          </a:ln>
                          <a:solidFill>
                            <a:schemeClr val="tx1"/>
                          </a:solidFill>
                          <a:effectLst/>
                          <a:latin typeface="Arial" charset="0"/>
                        </a:rPr>
                        <a:t> </a:t>
                      </a:r>
                      <a:r>
                        <a:rPr kumimoji="0" lang="en-US" altLang="en-US" sz="2000" b="0" i="0" u="none" strike="noStrike" cap="none" normalizeH="0" baseline="0">
                          <a:ln>
                            <a:noFill/>
                          </a:ln>
                          <a:solidFill>
                            <a:schemeClr val="tx1"/>
                          </a:solidFill>
                          <a:effectLst/>
                          <a:latin typeface="Arial" charset="0"/>
                        </a:rPr>
                        <a:t>$100M</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0.504 PFLOPS</a:t>
                      </a:r>
                      <a:r>
                        <a:rPr kumimoji="0" lang="en-US" altLang="en-US" sz="2000" b="0" i="0" u="none" strike="noStrike" cap="none" normalizeH="0" baseline="0">
                          <a:ln>
                            <a:noFill/>
                          </a:ln>
                          <a:solidFill>
                            <a:schemeClr val="tx1"/>
                          </a:solidFill>
                          <a:effectLst/>
                          <a:latin typeface="Arial" charset="0"/>
                        </a:rPr>
                        <a: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PowerXCell 8i 3.2 GHz, AMD Opteron (hybrid)</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PowerPC 440 700 MHz</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AMD X86-64 Opteron quad core 2 GHz</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6"/>
                  </a:ext>
                </a:extLst>
              </a:tr>
              <a:tr h="70101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2.35 MW power, expands to 1M proc’s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1.60 MW power, expands to 0.5M proc’s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2.00 MW power, Expands to 0.3M proc’s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7"/>
                  </a:ext>
                </a:extLst>
              </a:tr>
            </a:tbl>
          </a:graphicData>
        </a:graphic>
      </p:graphicFrame>
      <p:sp>
        <p:nvSpPr>
          <p:cNvPr id="30764" name="Rectangle 42">
            <a:extLst>
              <a:ext uri="{FF2B5EF4-FFF2-40B4-BE49-F238E27FC236}">
                <a16:creationId xmlns:a16="http://schemas.microsoft.com/office/drawing/2014/main" id="{657928A6-2FB2-D14D-8DB9-7B97BEE0D910}"/>
              </a:ext>
            </a:extLst>
          </p:cNvPr>
          <p:cNvSpPr>
            <a:spLocks noChangeArrowheads="1"/>
          </p:cNvSpPr>
          <p:nvPr/>
        </p:nvSpPr>
        <p:spPr bwMode="auto">
          <a:xfrm>
            <a:off x="22860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tx2"/>
                </a:solidFill>
                <a:cs typeface="Arial" panose="020B0604020202020204" pitchFamily="34" charset="0"/>
              </a:rPr>
              <a:t>Top Three Supercomputers in June 2008 (http://www.top500.org)</a:t>
            </a:r>
          </a:p>
        </p:txBody>
      </p:sp>
      <p:sp>
        <p:nvSpPr>
          <p:cNvPr id="30765" name="Text Box 71">
            <a:extLst>
              <a:ext uri="{FF2B5EF4-FFF2-40B4-BE49-F238E27FC236}">
                <a16:creationId xmlns:a16="http://schemas.microsoft.com/office/drawing/2014/main" id="{F894EC1E-B39D-EA44-BFFE-256A4A8A49CD}"/>
              </a:ext>
            </a:extLst>
          </p:cNvPr>
          <p:cNvSpPr txBox="1">
            <a:spLocks noChangeArrowheads="1"/>
          </p:cNvSpPr>
          <p:nvPr/>
        </p:nvSpPr>
        <p:spPr bwMode="auto">
          <a:xfrm>
            <a:off x="152400" y="5867400"/>
            <a:ext cx="899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 Actually 4</a:t>
            </a:r>
            <a:r>
              <a:rPr lang="en-US" altLang="en-US" sz="1600" baseline="30000"/>
              <a:t>th</a:t>
            </a:r>
            <a:r>
              <a:rPr lang="en-US" altLang="en-US" sz="1600"/>
              <a:t> on top-500 list, with the 3</a:t>
            </a:r>
            <a:r>
              <a:rPr lang="en-US" altLang="en-US" sz="1600" baseline="30000"/>
              <a:t>rd</a:t>
            </a:r>
            <a:r>
              <a:rPr lang="en-US" altLang="en-US" sz="1600"/>
              <a:t> being another IBM Blue Gene system at 0.557 PFLOPS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3C622EEF-673B-3D4C-8A95-60A60B32A20A}"/>
              </a:ext>
            </a:extLst>
          </p:cNvPr>
          <p:cNvSpPr>
            <a:spLocks noGrp="1"/>
          </p:cNvSpPr>
          <p:nvPr>
            <p:ph type="dt" sz="quarter" idx="10"/>
          </p:nvPr>
        </p:nvSpPr>
        <p:spPr/>
        <p:txBody>
          <a:bodyPr/>
          <a:lstStyle/>
          <a:p>
            <a:pPr>
              <a:defRPr/>
            </a:pPr>
            <a:r>
              <a:rPr lang="en-US" altLang="en-US"/>
              <a:t>Winter 2021</a:t>
            </a:r>
          </a:p>
        </p:txBody>
      </p:sp>
      <p:sp>
        <p:nvSpPr>
          <p:cNvPr id="44" name="Footer Placeholder 4">
            <a:extLst>
              <a:ext uri="{FF2B5EF4-FFF2-40B4-BE49-F238E27FC236}">
                <a16:creationId xmlns:a16="http://schemas.microsoft.com/office/drawing/2014/main" id="{E87BF746-1325-174B-998A-03D58C5C68B5}"/>
              </a:ext>
            </a:extLst>
          </p:cNvPr>
          <p:cNvSpPr>
            <a:spLocks noGrp="1"/>
          </p:cNvSpPr>
          <p:nvPr>
            <p:ph type="ftr" sz="quarter" idx="11"/>
          </p:nvPr>
        </p:nvSpPr>
        <p:spPr/>
        <p:txBody>
          <a:bodyPr/>
          <a:lstStyle/>
          <a:p>
            <a:pPr>
              <a:defRPr/>
            </a:pPr>
            <a:r>
              <a:rPr lang="en-US" altLang="en-US"/>
              <a:t>Parallel Processing, Fundamental Concepts</a:t>
            </a:r>
          </a:p>
        </p:txBody>
      </p:sp>
      <p:sp>
        <p:nvSpPr>
          <p:cNvPr id="31748" name="Slide Number Placeholder 5">
            <a:extLst>
              <a:ext uri="{FF2B5EF4-FFF2-40B4-BE49-F238E27FC236}">
                <a16:creationId xmlns:a16="http://schemas.microsoft.com/office/drawing/2014/main" id="{EDF58E17-BD14-F04D-A143-3C85E5B08DD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E06D854-9CC8-1740-8836-047C2BA12333}" type="slidenum">
              <a:rPr lang="en-US" altLang="en-US" sz="1200" smtClean="0"/>
              <a:pPr>
                <a:spcBef>
                  <a:spcPct val="0"/>
                </a:spcBef>
                <a:buFontTx/>
                <a:buNone/>
              </a:pPr>
              <a:t>23</a:t>
            </a:fld>
            <a:endParaRPr lang="en-US" altLang="en-US" sz="1200"/>
          </a:p>
        </p:txBody>
      </p:sp>
      <p:sp>
        <p:nvSpPr>
          <p:cNvPr id="31749" name="Rectangle 2">
            <a:extLst>
              <a:ext uri="{FF2B5EF4-FFF2-40B4-BE49-F238E27FC236}">
                <a16:creationId xmlns:a16="http://schemas.microsoft.com/office/drawing/2014/main" id="{A72D3994-CE9C-3141-A6BB-92B1642DFCA7}"/>
              </a:ext>
            </a:extLst>
          </p:cNvPr>
          <p:cNvSpPr>
            <a:spLocks noGrp="1" noChangeArrowheads="1"/>
          </p:cNvSpPr>
          <p:nvPr>
            <p:ph type="title"/>
          </p:nvPr>
        </p:nvSpPr>
        <p:spPr>
          <a:xfrm>
            <a:off x="228600" y="152400"/>
            <a:ext cx="8686800" cy="533400"/>
          </a:xfrm>
        </p:spPr>
        <p:txBody>
          <a:bodyPr/>
          <a:lstStyle/>
          <a:p>
            <a:pPr eaLnBrk="1" hangingPunct="1"/>
            <a:r>
              <a:rPr lang="en-US" altLang="en-US" sz="2800"/>
              <a:t>The Quest for Higher Performance: 2012 Update</a:t>
            </a:r>
          </a:p>
        </p:txBody>
      </p:sp>
      <p:graphicFrame>
        <p:nvGraphicFramePr>
          <p:cNvPr id="290874" name="Group 58">
            <a:extLst>
              <a:ext uri="{FF2B5EF4-FFF2-40B4-BE49-F238E27FC236}">
                <a16:creationId xmlns:a16="http://schemas.microsoft.com/office/drawing/2014/main" id="{3EDD69BC-F4E7-AE44-8F22-B9615A7A8629}"/>
              </a:ext>
            </a:extLst>
          </p:cNvPr>
          <p:cNvGraphicFramePr>
            <a:graphicFrameLocks noGrp="1"/>
          </p:cNvGraphicFramePr>
          <p:nvPr>
            <p:ph idx="1"/>
          </p:nvPr>
        </p:nvGraphicFramePr>
        <p:xfrm>
          <a:off x="228600" y="1066800"/>
          <a:ext cx="8610600" cy="4449763"/>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1. Cray Titan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2. IBM Sequoia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3. </a:t>
                      </a:r>
                      <a:r>
                        <a:rPr kumimoji="0" lang="en-US" altLang="en-US" sz="2400" b="0" i="0" u="none" strike="noStrike" cap="none" normalizeH="0" baseline="0">
                          <a:ln>
                            <a:noFill/>
                          </a:ln>
                          <a:solidFill>
                            <a:schemeClr val="tx1"/>
                          </a:solidFill>
                          <a:effectLst/>
                          <a:latin typeface="Arial Narrow" pitchFamily="34" charset="0"/>
                        </a:rPr>
                        <a:t>Fujitsu K Computer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ORNL, Tennessee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LLNL, California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RIKEN AICS, Japan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XK7 architecture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Blue Gene/Q arch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RIKEN architecture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70103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560,640 cores,          710 TB,  Cray Linux</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1,572,864 cores,    1573 TB,  </a:t>
                      </a:r>
                      <a:r>
                        <a:rPr kumimoji="0" lang="en-US" altLang="en-US" sz="2000" b="0" i="0" u="none" strike="noStrike" cap="none" normalizeH="0" baseline="0">
                          <a:ln>
                            <a:noFill/>
                          </a:ln>
                          <a:solidFill>
                            <a:schemeClr val="tx1"/>
                          </a:solidFill>
                          <a:effectLst/>
                          <a:latin typeface="Arial" charset="0"/>
                          <a:sym typeface="Symbol" pitchFamily="18" charset="2"/>
                        </a:rPr>
                        <a:t>Linux</a:t>
                      </a:r>
                      <a:endParaRPr kumimoji="0" lang="en-US" altLang="en-US" sz="20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705,024 cores,       1410 TB, Linux</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Cray Gemini interconn’t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Custom interconnect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Tofu interconnect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17.6/27.1 PFLOPS*</a:t>
                      </a:r>
                      <a:endParaRPr kumimoji="0" lang="en-US" altLang="en-US" sz="20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16.3/20.1</a:t>
                      </a:r>
                      <a:r>
                        <a:rPr kumimoji="0" lang="en-US" altLang="en-US" sz="1200" b="1" i="0" u="none" strike="noStrike" cap="none" normalizeH="0" baseline="0">
                          <a:ln>
                            <a:noFill/>
                          </a:ln>
                          <a:solidFill>
                            <a:schemeClr val="tx1"/>
                          </a:solidFill>
                          <a:effectLst/>
                          <a:latin typeface="Arial" charset="0"/>
                        </a:rPr>
                        <a:t> </a:t>
                      </a:r>
                      <a:r>
                        <a:rPr kumimoji="0" lang="en-US" altLang="en-US" sz="2000" b="1" i="0" u="none" strike="noStrike" cap="none" normalizeH="0" baseline="0">
                          <a:ln>
                            <a:noFill/>
                          </a:ln>
                          <a:solidFill>
                            <a:schemeClr val="tx1"/>
                          </a:solidFill>
                          <a:effectLst/>
                          <a:latin typeface="Arial" charset="0"/>
                        </a:rPr>
                        <a:t>PFLOPS*</a:t>
                      </a:r>
                      <a:endParaRPr kumimoji="0" lang="en-US" altLang="en-US" sz="20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rPr>
                        <a:t>10.5/11.3 PFLOPS</a:t>
                      </a:r>
                      <a:r>
                        <a:rPr kumimoji="0" lang="en-US" altLang="en-US" sz="2000" b="0"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r h="70103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AMD Opteron, 16-core, 2.2 GHz, NVIDIA K20x</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Power BQC, 16-core, 1.6 GHz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SPARC64 VIIIfx,          2.0 GHz</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6"/>
                  </a:ext>
                </a:extLst>
              </a:tr>
              <a:tr h="507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8.2 MW power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7.9 MW power</a:t>
                      </a:r>
                      <a:endParaRPr kumimoji="0" lang="en-US" altLang="en-US" sz="2000" b="0" i="0" u="none" strike="noStrike" cap="none" normalizeH="0" baseline="0">
                        <a:ln>
                          <a:noFill/>
                        </a:ln>
                        <a:solidFill>
                          <a:schemeClr val="folHlink"/>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12.7 MW power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7"/>
                  </a:ext>
                </a:extLst>
              </a:tr>
            </a:tbl>
          </a:graphicData>
        </a:graphic>
      </p:graphicFrame>
      <p:sp>
        <p:nvSpPr>
          <p:cNvPr id="31788" name="Rectangle 41">
            <a:extLst>
              <a:ext uri="{FF2B5EF4-FFF2-40B4-BE49-F238E27FC236}">
                <a16:creationId xmlns:a16="http://schemas.microsoft.com/office/drawing/2014/main" id="{CBBFABE1-2AAF-794B-BD83-7197EA2398B4}"/>
              </a:ext>
            </a:extLst>
          </p:cNvPr>
          <p:cNvSpPr>
            <a:spLocks noChangeArrowheads="1"/>
          </p:cNvSpPr>
          <p:nvPr/>
        </p:nvSpPr>
        <p:spPr bwMode="auto">
          <a:xfrm>
            <a:off x="22860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tx2"/>
                </a:solidFill>
                <a:cs typeface="Arial" panose="020B0604020202020204" pitchFamily="34" charset="0"/>
              </a:rPr>
              <a:t>Top Three Supercomputers in November 2012 (http://www.top500.org)</a:t>
            </a:r>
          </a:p>
        </p:txBody>
      </p:sp>
      <p:sp>
        <p:nvSpPr>
          <p:cNvPr id="31789" name="Text Box 42">
            <a:extLst>
              <a:ext uri="{FF2B5EF4-FFF2-40B4-BE49-F238E27FC236}">
                <a16:creationId xmlns:a16="http://schemas.microsoft.com/office/drawing/2014/main" id="{C25A7C1E-C80F-DC4C-B61D-0232A5002C31}"/>
              </a:ext>
            </a:extLst>
          </p:cNvPr>
          <p:cNvSpPr txBox="1">
            <a:spLocks noChangeArrowheads="1"/>
          </p:cNvSpPr>
          <p:nvPr/>
        </p:nvSpPr>
        <p:spPr bwMode="auto">
          <a:xfrm>
            <a:off x="152400" y="55626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 max/peak performance</a:t>
            </a:r>
          </a:p>
          <a:p>
            <a:pPr eaLnBrk="1" hangingPunct="1">
              <a:spcBef>
                <a:spcPct val="0"/>
              </a:spcBef>
              <a:buFontTx/>
              <a:buNone/>
            </a:pPr>
            <a:r>
              <a:rPr lang="en-US" altLang="en-US" sz="1600"/>
              <a:t>  In the top 10, IBM also occupies ranks 4-7 and 9-10. Dell and NUDT (China) hold ranks 7-8.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CCCBD50C-1E7A-5A45-9CC2-E84B518B8E19}"/>
              </a:ext>
            </a:extLst>
          </p:cNvPr>
          <p:cNvSpPr>
            <a:spLocks noGrp="1"/>
          </p:cNvSpPr>
          <p:nvPr>
            <p:ph type="dt" sz="quarter" idx="10"/>
          </p:nvPr>
        </p:nvSpPr>
        <p:spPr/>
        <p:txBody>
          <a:bodyPr/>
          <a:lstStyle/>
          <a:p>
            <a:pPr>
              <a:defRPr/>
            </a:pPr>
            <a:r>
              <a:rPr lang="en-US" altLang="en-US"/>
              <a:t>Winter 2021</a:t>
            </a:r>
          </a:p>
        </p:txBody>
      </p:sp>
      <p:sp>
        <p:nvSpPr>
          <p:cNvPr id="44" name="Footer Placeholder 4">
            <a:extLst>
              <a:ext uri="{FF2B5EF4-FFF2-40B4-BE49-F238E27FC236}">
                <a16:creationId xmlns:a16="http://schemas.microsoft.com/office/drawing/2014/main" id="{6A69EAB1-34C3-1C40-9B79-8F015ED55BC0}"/>
              </a:ext>
            </a:extLst>
          </p:cNvPr>
          <p:cNvSpPr>
            <a:spLocks noGrp="1"/>
          </p:cNvSpPr>
          <p:nvPr>
            <p:ph type="ftr" sz="quarter" idx="11"/>
          </p:nvPr>
        </p:nvSpPr>
        <p:spPr/>
        <p:txBody>
          <a:bodyPr/>
          <a:lstStyle/>
          <a:p>
            <a:pPr>
              <a:defRPr/>
            </a:pPr>
            <a:r>
              <a:rPr lang="en-US" altLang="en-US"/>
              <a:t>Parallel Processing, Fundamental Concepts</a:t>
            </a:r>
          </a:p>
        </p:txBody>
      </p:sp>
      <p:sp>
        <p:nvSpPr>
          <p:cNvPr id="32772" name="Slide Number Placeholder 5">
            <a:extLst>
              <a:ext uri="{FF2B5EF4-FFF2-40B4-BE49-F238E27FC236}">
                <a16:creationId xmlns:a16="http://schemas.microsoft.com/office/drawing/2014/main" id="{7B756296-9C76-A145-AB5D-A765B83E58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E25C25D-D651-C645-9CC2-73D78187DD4F}" type="slidenum">
              <a:rPr lang="en-US" altLang="en-US" sz="1200" smtClean="0"/>
              <a:pPr>
                <a:spcBef>
                  <a:spcPct val="0"/>
                </a:spcBef>
                <a:buFontTx/>
                <a:buNone/>
              </a:pPr>
              <a:t>24</a:t>
            </a:fld>
            <a:endParaRPr lang="en-US" altLang="en-US" sz="1200"/>
          </a:p>
        </p:txBody>
      </p:sp>
      <p:sp>
        <p:nvSpPr>
          <p:cNvPr id="32773" name="Rectangle 2">
            <a:extLst>
              <a:ext uri="{FF2B5EF4-FFF2-40B4-BE49-F238E27FC236}">
                <a16:creationId xmlns:a16="http://schemas.microsoft.com/office/drawing/2014/main" id="{91949229-7C26-E949-BE26-8B35573EBF10}"/>
              </a:ext>
            </a:extLst>
          </p:cNvPr>
          <p:cNvSpPr>
            <a:spLocks noGrp="1" noChangeArrowheads="1"/>
          </p:cNvSpPr>
          <p:nvPr>
            <p:ph type="title"/>
          </p:nvPr>
        </p:nvSpPr>
        <p:spPr>
          <a:xfrm>
            <a:off x="228600" y="152400"/>
            <a:ext cx="8686800" cy="533400"/>
          </a:xfrm>
        </p:spPr>
        <p:txBody>
          <a:bodyPr/>
          <a:lstStyle/>
          <a:p>
            <a:pPr eaLnBrk="1" hangingPunct="1"/>
            <a:r>
              <a:rPr lang="en-US" altLang="en-US" sz="2800"/>
              <a:t>The Quest for Higher Performance: 2018 Update</a:t>
            </a:r>
          </a:p>
        </p:txBody>
      </p:sp>
      <p:sp>
        <p:nvSpPr>
          <p:cNvPr id="32774" name="Rectangle 41">
            <a:extLst>
              <a:ext uri="{FF2B5EF4-FFF2-40B4-BE49-F238E27FC236}">
                <a16:creationId xmlns:a16="http://schemas.microsoft.com/office/drawing/2014/main" id="{743816EC-53EA-D24F-A36C-D6777FE353C4}"/>
              </a:ext>
            </a:extLst>
          </p:cNvPr>
          <p:cNvSpPr>
            <a:spLocks noChangeArrowheads="1"/>
          </p:cNvSpPr>
          <p:nvPr/>
        </p:nvSpPr>
        <p:spPr bwMode="auto">
          <a:xfrm>
            <a:off x="22860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tx2"/>
                </a:solidFill>
                <a:cs typeface="Arial" panose="020B0604020202020204" pitchFamily="34" charset="0"/>
              </a:rPr>
              <a:t>Top Three Supercomputers in November 2018 (http://www.top500.org)</a:t>
            </a:r>
          </a:p>
        </p:txBody>
      </p:sp>
      <p:pic>
        <p:nvPicPr>
          <p:cNvPr id="32775" name="Picture 3">
            <a:extLst>
              <a:ext uri="{FF2B5EF4-FFF2-40B4-BE49-F238E27FC236}">
                <a16:creationId xmlns:a16="http://schemas.microsoft.com/office/drawing/2014/main" id="{0D3E6ADC-E7C4-C54B-B992-B78E29C8C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44600"/>
            <a:ext cx="87360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C15AC9AF-0A9D-C147-9592-1D29B7652F64}"/>
              </a:ext>
            </a:extLst>
          </p:cNvPr>
          <p:cNvSpPr>
            <a:spLocks noGrp="1"/>
          </p:cNvSpPr>
          <p:nvPr>
            <p:ph type="dt" sz="quarter" idx="10"/>
          </p:nvPr>
        </p:nvSpPr>
        <p:spPr/>
        <p:txBody>
          <a:bodyPr/>
          <a:lstStyle/>
          <a:p>
            <a:pPr>
              <a:defRPr/>
            </a:pPr>
            <a:r>
              <a:rPr lang="en-US" altLang="en-US"/>
              <a:t>Winter 2021</a:t>
            </a:r>
          </a:p>
        </p:txBody>
      </p:sp>
      <p:sp>
        <p:nvSpPr>
          <p:cNvPr id="44" name="Footer Placeholder 4">
            <a:extLst>
              <a:ext uri="{FF2B5EF4-FFF2-40B4-BE49-F238E27FC236}">
                <a16:creationId xmlns:a16="http://schemas.microsoft.com/office/drawing/2014/main" id="{9522D6EB-FBEB-A24B-96F5-2853C4DFDE42}"/>
              </a:ext>
            </a:extLst>
          </p:cNvPr>
          <p:cNvSpPr>
            <a:spLocks noGrp="1"/>
          </p:cNvSpPr>
          <p:nvPr>
            <p:ph type="ftr" sz="quarter" idx="11"/>
          </p:nvPr>
        </p:nvSpPr>
        <p:spPr/>
        <p:txBody>
          <a:bodyPr/>
          <a:lstStyle/>
          <a:p>
            <a:pPr>
              <a:defRPr/>
            </a:pPr>
            <a:r>
              <a:rPr lang="en-US" altLang="en-US"/>
              <a:t>Parallel Processing, Fundamental Concepts</a:t>
            </a:r>
          </a:p>
        </p:txBody>
      </p:sp>
      <p:sp>
        <p:nvSpPr>
          <p:cNvPr id="33796" name="Slide Number Placeholder 5">
            <a:extLst>
              <a:ext uri="{FF2B5EF4-FFF2-40B4-BE49-F238E27FC236}">
                <a16:creationId xmlns:a16="http://schemas.microsoft.com/office/drawing/2014/main" id="{A485E908-737F-9D45-9A48-C2D51BB399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ABF4C13-9656-D245-8619-1962CD1B2CE3}" type="slidenum">
              <a:rPr lang="en-US" altLang="en-US" sz="1200" smtClean="0"/>
              <a:pPr>
                <a:spcBef>
                  <a:spcPct val="0"/>
                </a:spcBef>
                <a:buFontTx/>
                <a:buNone/>
              </a:pPr>
              <a:t>25</a:t>
            </a:fld>
            <a:endParaRPr lang="en-US" altLang="en-US" sz="1200"/>
          </a:p>
        </p:txBody>
      </p:sp>
      <p:sp>
        <p:nvSpPr>
          <p:cNvPr id="33797" name="Rectangle 2">
            <a:extLst>
              <a:ext uri="{FF2B5EF4-FFF2-40B4-BE49-F238E27FC236}">
                <a16:creationId xmlns:a16="http://schemas.microsoft.com/office/drawing/2014/main" id="{75FE3E7C-B839-484E-98C6-2B98A5360DB7}"/>
              </a:ext>
            </a:extLst>
          </p:cNvPr>
          <p:cNvSpPr>
            <a:spLocks noGrp="1" noChangeArrowheads="1"/>
          </p:cNvSpPr>
          <p:nvPr>
            <p:ph type="title"/>
          </p:nvPr>
        </p:nvSpPr>
        <p:spPr>
          <a:xfrm>
            <a:off x="228600" y="152400"/>
            <a:ext cx="8686800" cy="533400"/>
          </a:xfrm>
        </p:spPr>
        <p:txBody>
          <a:bodyPr/>
          <a:lstStyle/>
          <a:p>
            <a:pPr eaLnBrk="1" hangingPunct="1"/>
            <a:r>
              <a:rPr lang="en-US" altLang="en-US" sz="2800"/>
              <a:t>The Quest for Higher Performance: 2020 Update</a:t>
            </a:r>
          </a:p>
        </p:txBody>
      </p:sp>
      <p:sp>
        <p:nvSpPr>
          <p:cNvPr id="33798" name="Rectangle 41">
            <a:extLst>
              <a:ext uri="{FF2B5EF4-FFF2-40B4-BE49-F238E27FC236}">
                <a16:creationId xmlns:a16="http://schemas.microsoft.com/office/drawing/2014/main" id="{91EB4AA6-2889-E64D-8EA7-5394A8861B3F}"/>
              </a:ext>
            </a:extLst>
          </p:cNvPr>
          <p:cNvSpPr>
            <a:spLocks noChangeArrowheads="1"/>
          </p:cNvSpPr>
          <p:nvPr/>
        </p:nvSpPr>
        <p:spPr bwMode="auto">
          <a:xfrm>
            <a:off x="22860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tx2"/>
                </a:solidFill>
                <a:cs typeface="Arial" panose="020B0604020202020204" pitchFamily="34" charset="0"/>
              </a:rPr>
              <a:t>Top Five Supercomputers in November 2020 (http://www.top500.org)</a:t>
            </a:r>
          </a:p>
        </p:txBody>
      </p:sp>
      <p:pic>
        <p:nvPicPr>
          <p:cNvPr id="33799" name="Picture 1">
            <a:extLst>
              <a:ext uri="{FF2B5EF4-FFF2-40B4-BE49-F238E27FC236}">
                <a16:creationId xmlns:a16="http://schemas.microsoft.com/office/drawing/2014/main" id="{0AC14DA8-4B22-5945-A6C0-82F2DB13C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031875"/>
            <a:ext cx="859948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FC176F-45D2-734B-B0D8-CFA3F4FF3A05}"/>
              </a:ext>
            </a:extLst>
          </p:cNvPr>
          <p:cNvSpPr>
            <a:spLocks noGrp="1"/>
          </p:cNvSpPr>
          <p:nvPr>
            <p:ph type="dt" sz="quarter" idx="10"/>
          </p:nvPr>
        </p:nvSpPr>
        <p:spPr/>
        <p:txBody>
          <a:bodyPr/>
          <a:lstStyle/>
          <a:p>
            <a:pPr>
              <a:defRPr/>
            </a:pPr>
            <a:r>
              <a:rPr lang="en-US" altLang="en-US"/>
              <a:t>Winter 2021</a:t>
            </a:r>
          </a:p>
        </p:txBody>
      </p:sp>
      <p:sp>
        <p:nvSpPr>
          <p:cNvPr id="5" name="Footer Placeholder 4">
            <a:extLst>
              <a:ext uri="{FF2B5EF4-FFF2-40B4-BE49-F238E27FC236}">
                <a16:creationId xmlns:a16="http://schemas.microsoft.com/office/drawing/2014/main" id="{E2526995-AF4D-E547-BD36-06D75ACEABFC}"/>
              </a:ext>
            </a:extLst>
          </p:cNvPr>
          <p:cNvSpPr>
            <a:spLocks noGrp="1"/>
          </p:cNvSpPr>
          <p:nvPr>
            <p:ph type="ftr" sz="quarter" idx="11"/>
          </p:nvPr>
        </p:nvSpPr>
        <p:spPr/>
        <p:txBody>
          <a:bodyPr/>
          <a:lstStyle/>
          <a:p>
            <a:pPr>
              <a:defRPr/>
            </a:pPr>
            <a:r>
              <a:rPr lang="en-US" altLang="en-US"/>
              <a:t>Parallel Processing, Fundamental Concepts</a:t>
            </a:r>
          </a:p>
        </p:txBody>
      </p:sp>
      <p:sp>
        <p:nvSpPr>
          <p:cNvPr id="34820" name="Slide Number Placeholder 5">
            <a:extLst>
              <a:ext uri="{FF2B5EF4-FFF2-40B4-BE49-F238E27FC236}">
                <a16:creationId xmlns:a16="http://schemas.microsoft.com/office/drawing/2014/main" id="{11D9071A-26BB-9944-B2AF-D8E7E19787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10474C-AB19-0948-97E9-31CA8893EA84}" type="slidenum">
              <a:rPr lang="en-US" altLang="en-US" sz="1200" smtClean="0"/>
              <a:pPr>
                <a:spcBef>
                  <a:spcPct val="0"/>
                </a:spcBef>
                <a:buFontTx/>
                <a:buNone/>
              </a:pPr>
              <a:t>26</a:t>
            </a:fld>
            <a:endParaRPr lang="en-US" altLang="en-US" sz="1200"/>
          </a:p>
        </p:txBody>
      </p:sp>
      <p:sp>
        <p:nvSpPr>
          <p:cNvPr id="34821" name="Rectangle 4">
            <a:extLst>
              <a:ext uri="{FF2B5EF4-FFF2-40B4-BE49-F238E27FC236}">
                <a16:creationId xmlns:a16="http://schemas.microsoft.com/office/drawing/2014/main" id="{188BE28C-21A5-B746-984F-F39FA3025E21}"/>
              </a:ext>
            </a:extLst>
          </p:cNvPr>
          <p:cNvSpPr>
            <a:spLocks noGrp="1" noChangeArrowheads="1"/>
          </p:cNvSpPr>
          <p:nvPr>
            <p:ph type="title"/>
          </p:nvPr>
        </p:nvSpPr>
        <p:spPr>
          <a:xfrm>
            <a:off x="685800" y="228600"/>
            <a:ext cx="7772400" cy="685800"/>
          </a:xfrm>
          <a:noFill/>
        </p:spPr>
        <p:txBody>
          <a:bodyPr/>
          <a:lstStyle/>
          <a:p>
            <a:pPr eaLnBrk="1" hangingPunct="1"/>
            <a:r>
              <a:rPr lang="en-US" altLang="en-US" sz="2800"/>
              <a:t>Top 500 Supercomputers in the World</a:t>
            </a:r>
          </a:p>
        </p:txBody>
      </p:sp>
      <p:pic>
        <p:nvPicPr>
          <p:cNvPr id="34822" name="Picture 5">
            <a:extLst>
              <a:ext uri="{FF2B5EF4-FFF2-40B4-BE49-F238E27FC236}">
                <a16:creationId xmlns:a16="http://schemas.microsoft.com/office/drawing/2014/main" id="{05E5D2E3-E219-444B-9496-29C401FB4D9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14400"/>
            <a:ext cx="6024563" cy="5049838"/>
          </a:xfrm>
          <a:noFill/>
        </p:spPr>
      </p:pic>
      <p:cxnSp>
        <p:nvCxnSpPr>
          <p:cNvPr id="3" name="Straight Connector 2">
            <a:extLst>
              <a:ext uri="{FF2B5EF4-FFF2-40B4-BE49-F238E27FC236}">
                <a16:creationId xmlns:a16="http://schemas.microsoft.com/office/drawing/2014/main" id="{8AB936C5-F14C-4C4F-B3FE-56EF5191C98D}"/>
              </a:ext>
            </a:extLst>
          </p:cNvPr>
          <p:cNvCxnSpPr>
            <a:cxnSpLocks/>
          </p:cNvCxnSpPr>
          <p:nvPr/>
        </p:nvCxnSpPr>
        <p:spPr>
          <a:xfrm>
            <a:off x="6096000" y="54864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D5D58C-3F99-FD48-BDF7-48D92524D812}"/>
              </a:ext>
            </a:extLst>
          </p:cNvPr>
          <p:cNvCxnSpPr/>
          <p:nvPr/>
        </p:nvCxnSpPr>
        <p:spPr>
          <a:xfrm>
            <a:off x="6400800" y="4419600"/>
            <a:ext cx="9525" cy="1905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825" name="Group 13">
            <a:extLst>
              <a:ext uri="{FF2B5EF4-FFF2-40B4-BE49-F238E27FC236}">
                <a16:creationId xmlns:a16="http://schemas.microsoft.com/office/drawing/2014/main" id="{2DBF5A89-B2D6-7E4D-A557-0177797D385E}"/>
              </a:ext>
            </a:extLst>
          </p:cNvPr>
          <p:cNvGrpSpPr>
            <a:grpSpLocks/>
          </p:cNvGrpSpPr>
          <p:nvPr/>
        </p:nvGrpSpPr>
        <p:grpSpPr bwMode="auto">
          <a:xfrm>
            <a:off x="6669088" y="5367338"/>
            <a:ext cx="1789112" cy="204787"/>
            <a:chOff x="6781800" y="5334000"/>
            <a:chExt cx="2057400" cy="685800"/>
          </a:xfrm>
        </p:grpSpPr>
        <p:cxnSp>
          <p:nvCxnSpPr>
            <p:cNvPr id="11" name="Straight Connector 10">
              <a:extLst>
                <a:ext uri="{FF2B5EF4-FFF2-40B4-BE49-F238E27FC236}">
                  <a16:creationId xmlns:a16="http://schemas.microsoft.com/office/drawing/2014/main" id="{D109626E-C183-DF4E-9781-A8CD8ABE4ADB}"/>
                </a:ext>
              </a:extLst>
            </p:cNvPr>
            <p:cNvCxnSpPr/>
            <p:nvPr/>
          </p:nvCxnSpPr>
          <p:spPr>
            <a:xfrm>
              <a:off x="7163340" y="54881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491045-5686-2F41-B084-DF56902B70C8}"/>
                </a:ext>
              </a:extLst>
            </p:cNvPr>
            <p:cNvCxnSpPr/>
            <p:nvPr/>
          </p:nvCxnSpPr>
          <p:spPr>
            <a:xfrm>
              <a:off x="6781800" y="53340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86E360-97EF-AF48-9C60-95E410297F1E}"/>
                </a:ext>
              </a:extLst>
            </p:cNvPr>
            <p:cNvCxnSpPr/>
            <p:nvPr/>
          </p:nvCxnSpPr>
          <p:spPr>
            <a:xfrm>
              <a:off x="7468209" y="53340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8FBF65-CC5C-6041-A265-7C956D3FF016}"/>
                </a:ext>
              </a:extLst>
            </p:cNvPr>
            <p:cNvCxnSpPr/>
            <p:nvPr/>
          </p:nvCxnSpPr>
          <p:spPr>
            <a:xfrm>
              <a:off x="8152791" y="53340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0F57DE-43F5-8B4D-9609-4554B6221A52}"/>
                </a:ext>
              </a:extLst>
            </p:cNvPr>
            <p:cNvCxnSpPr/>
            <p:nvPr/>
          </p:nvCxnSpPr>
          <p:spPr>
            <a:xfrm>
              <a:off x="8839200" y="5334000"/>
              <a:ext cx="0" cy="685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 Box 9">
            <a:extLst>
              <a:ext uri="{FF2B5EF4-FFF2-40B4-BE49-F238E27FC236}">
                <a16:creationId xmlns:a16="http://schemas.microsoft.com/office/drawing/2014/main" id="{09518B54-1593-534C-A941-8CD639434BB4}"/>
              </a:ext>
            </a:extLst>
          </p:cNvPr>
          <p:cNvSpPr txBox="1">
            <a:spLocks noChangeArrowheads="1"/>
          </p:cNvSpPr>
          <p:nvPr/>
        </p:nvSpPr>
        <p:spPr bwMode="auto">
          <a:xfrm>
            <a:off x="8218488" y="5534025"/>
            <a:ext cx="523875" cy="276225"/>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200" dirty="0">
                <a:solidFill>
                  <a:schemeClr val="accent6"/>
                </a:solidFill>
              </a:rPr>
              <a:t>2020</a:t>
            </a:r>
          </a:p>
        </p:txBody>
      </p:sp>
      <p:cxnSp>
        <p:nvCxnSpPr>
          <p:cNvPr id="20" name="Straight Connector 19">
            <a:extLst>
              <a:ext uri="{FF2B5EF4-FFF2-40B4-BE49-F238E27FC236}">
                <a16:creationId xmlns:a16="http://schemas.microsoft.com/office/drawing/2014/main" id="{979DA7E6-F46F-1743-86AE-2443A39CA388}"/>
              </a:ext>
            </a:extLst>
          </p:cNvPr>
          <p:cNvCxnSpPr>
            <a:cxnSpLocks/>
          </p:cNvCxnSpPr>
          <p:nvPr/>
        </p:nvCxnSpPr>
        <p:spPr>
          <a:xfrm flipV="1">
            <a:off x="6135688" y="863600"/>
            <a:ext cx="2441575" cy="54610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D7A6A2-A7BC-284A-8887-6BD4F035CA8C}"/>
              </a:ext>
            </a:extLst>
          </p:cNvPr>
          <p:cNvCxnSpPr>
            <a:cxnSpLocks/>
          </p:cNvCxnSpPr>
          <p:nvPr/>
        </p:nvCxnSpPr>
        <p:spPr>
          <a:xfrm>
            <a:off x="7172325" y="1509713"/>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2CC1A3-4EAB-E84E-8ECA-D3318D92BAF7}"/>
              </a:ext>
            </a:extLst>
          </p:cNvPr>
          <p:cNvCxnSpPr>
            <a:cxnSpLocks/>
          </p:cNvCxnSpPr>
          <p:nvPr/>
        </p:nvCxnSpPr>
        <p:spPr>
          <a:xfrm flipH="1">
            <a:off x="6996113" y="1517650"/>
            <a:ext cx="166687" cy="1762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20F362-907F-6449-ACBB-6CB76301BB7B}"/>
              </a:ext>
            </a:extLst>
          </p:cNvPr>
          <p:cNvCxnSpPr>
            <a:cxnSpLocks/>
          </p:cNvCxnSpPr>
          <p:nvPr/>
        </p:nvCxnSpPr>
        <p:spPr>
          <a:xfrm>
            <a:off x="6253163" y="1695450"/>
            <a:ext cx="7572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37CE2B1-BC22-2241-909F-108EEF6FE6DB}"/>
              </a:ext>
            </a:extLst>
          </p:cNvPr>
          <p:cNvCxnSpPr>
            <a:cxnSpLocks/>
          </p:cNvCxnSpPr>
          <p:nvPr/>
        </p:nvCxnSpPr>
        <p:spPr>
          <a:xfrm flipH="1">
            <a:off x="6137275" y="1703388"/>
            <a:ext cx="127000" cy="111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C07F64-7E6D-5245-B117-B97044962DA7}"/>
              </a:ext>
            </a:extLst>
          </p:cNvPr>
          <p:cNvCxnSpPr>
            <a:cxnSpLocks/>
          </p:cNvCxnSpPr>
          <p:nvPr/>
        </p:nvCxnSpPr>
        <p:spPr>
          <a:xfrm flipV="1">
            <a:off x="6135688" y="2392363"/>
            <a:ext cx="1849437" cy="4778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B46A20-B385-9D42-ABE0-8448772898FD}"/>
              </a:ext>
            </a:extLst>
          </p:cNvPr>
          <p:cNvCxnSpPr>
            <a:cxnSpLocks/>
          </p:cNvCxnSpPr>
          <p:nvPr/>
        </p:nvCxnSpPr>
        <p:spPr>
          <a:xfrm>
            <a:off x="6135688" y="1060450"/>
            <a:ext cx="270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AA88E1-D6B5-0B4F-AFD5-E962AF095E42}"/>
              </a:ext>
            </a:extLst>
          </p:cNvPr>
          <p:cNvCxnSpPr>
            <a:cxnSpLocks/>
          </p:cNvCxnSpPr>
          <p:nvPr/>
        </p:nvCxnSpPr>
        <p:spPr>
          <a:xfrm flipV="1">
            <a:off x="8458200" y="1060450"/>
            <a:ext cx="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 Box 9">
            <a:extLst>
              <a:ext uri="{FF2B5EF4-FFF2-40B4-BE49-F238E27FC236}">
                <a16:creationId xmlns:a16="http://schemas.microsoft.com/office/drawing/2014/main" id="{BE3FF6B4-CD26-7044-92C5-81625180162B}"/>
              </a:ext>
            </a:extLst>
          </p:cNvPr>
          <p:cNvSpPr txBox="1">
            <a:spLocks noChangeArrowheads="1"/>
          </p:cNvSpPr>
          <p:nvPr/>
        </p:nvSpPr>
        <p:spPr bwMode="auto">
          <a:xfrm>
            <a:off x="6391275" y="5538788"/>
            <a:ext cx="525463" cy="276225"/>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200" dirty="0">
                <a:solidFill>
                  <a:schemeClr val="accent6"/>
                </a:solidFill>
              </a:rPr>
              <a:t>2014</a:t>
            </a:r>
          </a:p>
        </p:txBody>
      </p:sp>
      <p:sp>
        <p:nvSpPr>
          <p:cNvPr id="57" name="Text Box 9">
            <a:extLst>
              <a:ext uri="{FF2B5EF4-FFF2-40B4-BE49-F238E27FC236}">
                <a16:creationId xmlns:a16="http://schemas.microsoft.com/office/drawing/2014/main" id="{1D647502-7021-8145-8ED6-EE7BF2D7F080}"/>
              </a:ext>
            </a:extLst>
          </p:cNvPr>
          <p:cNvSpPr txBox="1">
            <a:spLocks noChangeArrowheads="1"/>
          </p:cNvSpPr>
          <p:nvPr/>
        </p:nvSpPr>
        <p:spPr bwMode="auto">
          <a:xfrm>
            <a:off x="7000875" y="5538788"/>
            <a:ext cx="523875" cy="277812"/>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200" dirty="0">
                <a:solidFill>
                  <a:schemeClr val="accent6"/>
                </a:solidFill>
              </a:rPr>
              <a:t>2016</a:t>
            </a:r>
          </a:p>
        </p:txBody>
      </p:sp>
      <p:sp>
        <p:nvSpPr>
          <p:cNvPr id="58" name="Text Box 9">
            <a:extLst>
              <a:ext uri="{FF2B5EF4-FFF2-40B4-BE49-F238E27FC236}">
                <a16:creationId xmlns:a16="http://schemas.microsoft.com/office/drawing/2014/main" id="{175F10A8-0312-8E46-AF71-F93052DD43D6}"/>
              </a:ext>
            </a:extLst>
          </p:cNvPr>
          <p:cNvSpPr txBox="1">
            <a:spLocks noChangeArrowheads="1"/>
          </p:cNvSpPr>
          <p:nvPr/>
        </p:nvSpPr>
        <p:spPr bwMode="auto">
          <a:xfrm>
            <a:off x="7608888" y="5521325"/>
            <a:ext cx="525462" cy="277813"/>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200" dirty="0">
                <a:solidFill>
                  <a:schemeClr val="accent6"/>
                </a:solidFill>
              </a:rPr>
              <a:t>2018</a:t>
            </a:r>
          </a:p>
        </p:txBody>
      </p:sp>
      <p:cxnSp>
        <p:nvCxnSpPr>
          <p:cNvPr id="28" name="Straight Connector 27">
            <a:extLst>
              <a:ext uri="{FF2B5EF4-FFF2-40B4-BE49-F238E27FC236}">
                <a16:creationId xmlns:a16="http://schemas.microsoft.com/office/drawing/2014/main" id="{E0C9B7B7-4ECE-DE4F-B0DE-97FB34774613}"/>
              </a:ext>
            </a:extLst>
          </p:cNvPr>
          <p:cNvCxnSpPr>
            <a:cxnSpLocks/>
          </p:cNvCxnSpPr>
          <p:nvPr/>
        </p:nvCxnSpPr>
        <p:spPr>
          <a:xfrm>
            <a:off x="8134350" y="1379538"/>
            <a:ext cx="239713"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AAFDEB-A75A-8E4F-8818-150293A2FD72}"/>
              </a:ext>
            </a:extLst>
          </p:cNvPr>
          <p:cNvCxnSpPr>
            <a:cxnSpLocks/>
          </p:cNvCxnSpPr>
          <p:nvPr/>
        </p:nvCxnSpPr>
        <p:spPr>
          <a:xfrm flipH="1">
            <a:off x="8375650" y="1206500"/>
            <a:ext cx="201613" cy="1762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B9CA78-DA6B-F942-B4F6-C365C8608FA1}"/>
              </a:ext>
            </a:extLst>
          </p:cNvPr>
          <p:cNvCxnSpPr>
            <a:cxnSpLocks/>
          </p:cNvCxnSpPr>
          <p:nvPr/>
        </p:nvCxnSpPr>
        <p:spPr>
          <a:xfrm flipH="1">
            <a:off x="7872413" y="1393825"/>
            <a:ext cx="227012" cy="1047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C05AB4-3DEE-E245-9D3B-A01C6C8D3E18}"/>
              </a:ext>
            </a:extLst>
          </p:cNvPr>
          <p:cNvCxnSpPr>
            <a:cxnSpLocks/>
          </p:cNvCxnSpPr>
          <p:nvPr/>
        </p:nvCxnSpPr>
        <p:spPr>
          <a:xfrm flipV="1">
            <a:off x="7985125" y="2271713"/>
            <a:ext cx="701675" cy="1206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6E7472-3F08-C241-B76B-63AD630A7D31}"/>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BC215C97-8D54-994E-A824-AD50E34716F4}"/>
              </a:ext>
            </a:extLst>
          </p:cNvPr>
          <p:cNvSpPr>
            <a:spLocks noGrp="1"/>
          </p:cNvSpPr>
          <p:nvPr>
            <p:ph type="ftr" sz="quarter" idx="11"/>
          </p:nvPr>
        </p:nvSpPr>
        <p:spPr/>
        <p:txBody>
          <a:bodyPr/>
          <a:lstStyle/>
          <a:p>
            <a:pPr>
              <a:defRPr/>
            </a:pPr>
            <a:r>
              <a:rPr lang="en-US" altLang="en-US"/>
              <a:t>Parallel Processing, Fundamental Concepts</a:t>
            </a:r>
          </a:p>
        </p:txBody>
      </p:sp>
      <p:sp>
        <p:nvSpPr>
          <p:cNvPr id="35844" name="Slide Number Placeholder 5">
            <a:extLst>
              <a:ext uri="{FF2B5EF4-FFF2-40B4-BE49-F238E27FC236}">
                <a16:creationId xmlns:a16="http://schemas.microsoft.com/office/drawing/2014/main" id="{DED70B7A-6400-3242-B43E-3AC93792A0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B358A37-8D7E-EE48-A524-7E0E3D166C33}" type="slidenum">
              <a:rPr lang="en-US" altLang="en-US" sz="1200" smtClean="0"/>
              <a:pPr>
                <a:spcBef>
                  <a:spcPct val="0"/>
                </a:spcBef>
                <a:buFontTx/>
                <a:buNone/>
              </a:pPr>
              <a:t>27</a:t>
            </a:fld>
            <a:endParaRPr lang="en-US" altLang="en-US" sz="1200"/>
          </a:p>
        </p:txBody>
      </p:sp>
      <p:sp>
        <p:nvSpPr>
          <p:cNvPr id="35845" name="Rectangle 2">
            <a:extLst>
              <a:ext uri="{FF2B5EF4-FFF2-40B4-BE49-F238E27FC236}">
                <a16:creationId xmlns:a16="http://schemas.microsoft.com/office/drawing/2014/main" id="{48374501-EC1A-9644-9435-91D2184C7FC7}"/>
              </a:ext>
            </a:extLst>
          </p:cNvPr>
          <p:cNvSpPr>
            <a:spLocks noGrp="1" noChangeArrowheads="1"/>
          </p:cNvSpPr>
          <p:nvPr>
            <p:ph type="title"/>
          </p:nvPr>
        </p:nvSpPr>
        <p:spPr>
          <a:xfrm>
            <a:off x="457200" y="228600"/>
            <a:ext cx="8229600" cy="685800"/>
          </a:xfrm>
        </p:spPr>
        <p:txBody>
          <a:bodyPr/>
          <a:lstStyle/>
          <a:p>
            <a:pPr eaLnBrk="1" hangingPunct="1"/>
            <a:r>
              <a:rPr lang="en-US" altLang="en-US" sz="2800"/>
              <a:t>What Exactly is Parallel Processing?</a:t>
            </a:r>
          </a:p>
        </p:txBody>
      </p:sp>
      <p:sp>
        <p:nvSpPr>
          <p:cNvPr id="35846" name="Text Box 3">
            <a:extLst>
              <a:ext uri="{FF2B5EF4-FFF2-40B4-BE49-F238E27FC236}">
                <a16:creationId xmlns:a16="http://schemas.microsoft.com/office/drawing/2014/main" id="{B17065DA-ADE6-2445-9FF2-981A42B48122}"/>
              </a:ext>
            </a:extLst>
          </p:cNvPr>
          <p:cNvSpPr txBox="1">
            <a:spLocks noChangeArrowheads="1"/>
          </p:cNvSpPr>
          <p:nvPr/>
        </p:nvSpPr>
        <p:spPr bwMode="auto">
          <a:xfrm>
            <a:off x="609600" y="1066800"/>
            <a:ext cx="79248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t>Parallelism = Concurrency</a:t>
            </a:r>
          </a:p>
          <a:p>
            <a:pPr eaLnBrk="1" hangingPunct="1">
              <a:lnSpc>
                <a:spcPct val="90000"/>
              </a:lnSpc>
              <a:spcBef>
                <a:spcPct val="0"/>
              </a:spcBef>
              <a:buFontTx/>
              <a:buNone/>
            </a:pPr>
            <a:r>
              <a:rPr lang="en-US" altLang="en-US" sz="2400"/>
              <a:t>	Doing more than one thing at a time</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Has been around for decades, since early computers</a:t>
            </a:r>
          </a:p>
          <a:p>
            <a:pPr eaLnBrk="1" hangingPunct="1">
              <a:lnSpc>
                <a:spcPct val="90000"/>
              </a:lnSpc>
              <a:spcBef>
                <a:spcPct val="0"/>
              </a:spcBef>
              <a:buFontTx/>
              <a:buNone/>
            </a:pPr>
            <a:endParaRPr lang="en-US" altLang="en-US" sz="1600"/>
          </a:p>
          <a:p>
            <a:pPr eaLnBrk="1" hangingPunct="1">
              <a:lnSpc>
                <a:spcPct val="90000"/>
              </a:lnSpc>
              <a:spcBef>
                <a:spcPct val="0"/>
              </a:spcBef>
              <a:buFontTx/>
              <a:buNone/>
            </a:pPr>
            <a:r>
              <a:rPr lang="en-US" altLang="en-US" sz="2400"/>
              <a:t>I/O channels, DMA, device controllers, multiple ALUs</a:t>
            </a:r>
          </a:p>
        </p:txBody>
      </p:sp>
      <p:sp>
        <p:nvSpPr>
          <p:cNvPr id="35847" name="Text Box 4">
            <a:extLst>
              <a:ext uri="{FF2B5EF4-FFF2-40B4-BE49-F238E27FC236}">
                <a16:creationId xmlns:a16="http://schemas.microsoft.com/office/drawing/2014/main" id="{73E91B1C-E4A0-994C-B8B7-6A26D03A103F}"/>
              </a:ext>
            </a:extLst>
          </p:cNvPr>
          <p:cNvSpPr txBox="1">
            <a:spLocks noChangeArrowheads="1"/>
          </p:cNvSpPr>
          <p:nvPr/>
        </p:nvSpPr>
        <p:spPr bwMode="auto">
          <a:xfrm>
            <a:off x="609600" y="3200400"/>
            <a:ext cx="7924800" cy="2584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solidFill>
                  <a:srgbClr val="E40000"/>
                </a:solidFill>
              </a:rPr>
              <a:t>The sense in which we use it in this course</a:t>
            </a:r>
          </a:p>
          <a:p>
            <a:pPr eaLnBrk="1" hangingPunct="1">
              <a:lnSpc>
                <a:spcPct val="90000"/>
              </a:lnSpc>
              <a:spcBef>
                <a:spcPct val="0"/>
              </a:spcBef>
              <a:buFontTx/>
              <a:buNone/>
            </a:pPr>
            <a:endParaRPr lang="en-US" altLang="en-US" sz="1400"/>
          </a:p>
          <a:p>
            <a:pPr eaLnBrk="1" hangingPunct="1">
              <a:lnSpc>
                <a:spcPct val="90000"/>
              </a:lnSpc>
              <a:spcBef>
                <a:spcPct val="0"/>
              </a:spcBef>
              <a:buFontTx/>
              <a:buNone/>
            </a:pPr>
            <a:r>
              <a:rPr lang="en-US" altLang="en-US" sz="2400"/>
              <a:t>Multiple agents (hardware units, software processes) collaborate to perform our main computational task</a:t>
            </a:r>
          </a:p>
          <a:p>
            <a:pPr eaLnBrk="1" hangingPunct="1">
              <a:lnSpc>
                <a:spcPct val="90000"/>
              </a:lnSpc>
              <a:spcBef>
                <a:spcPct val="0"/>
              </a:spcBef>
              <a:buFontTx/>
              <a:buNone/>
            </a:pPr>
            <a:endParaRPr lang="en-US" altLang="en-US" sz="2400"/>
          </a:p>
          <a:p>
            <a:pPr eaLnBrk="1" hangingPunct="1">
              <a:lnSpc>
                <a:spcPct val="90000"/>
              </a:lnSpc>
              <a:spcBef>
                <a:spcPct val="0"/>
              </a:spcBef>
              <a:buFontTx/>
              <a:buNone/>
            </a:pPr>
            <a:r>
              <a:rPr lang="en-US" altLang="en-US" sz="2400"/>
              <a:t>- Multiplying two matrices</a:t>
            </a:r>
          </a:p>
          <a:p>
            <a:pPr eaLnBrk="1" hangingPunct="1">
              <a:lnSpc>
                <a:spcPct val="90000"/>
              </a:lnSpc>
              <a:spcBef>
                <a:spcPct val="0"/>
              </a:spcBef>
              <a:buFontTx/>
              <a:buNone/>
            </a:pPr>
            <a:r>
              <a:rPr lang="en-US" altLang="en-US" sz="2400"/>
              <a:t>- Breaking a secret code</a:t>
            </a:r>
          </a:p>
          <a:p>
            <a:pPr eaLnBrk="1" hangingPunct="1">
              <a:lnSpc>
                <a:spcPct val="90000"/>
              </a:lnSpc>
              <a:spcBef>
                <a:spcPct val="0"/>
              </a:spcBef>
              <a:buFontTx/>
              <a:buNone/>
            </a:pPr>
            <a:r>
              <a:rPr lang="en-US" altLang="en-US" sz="2400"/>
              <a:t>- Deciding on the next chess move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A19AE46A-F96A-A942-869B-EC0ECE9F2309}"/>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103B0EC9-BAEB-1246-B752-94B3C2BDD7BE}"/>
              </a:ext>
            </a:extLst>
          </p:cNvPr>
          <p:cNvSpPr>
            <a:spLocks noGrp="1"/>
          </p:cNvSpPr>
          <p:nvPr>
            <p:ph type="ftr" sz="quarter" idx="11"/>
          </p:nvPr>
        </p:nvSpPr>
        <p:spPr/>
        <p:txBody>
          <a:bodyPr/>
          <a:lstStyle/>
          <a:p>
            <a:pPr>
              <a:defRPr/>
            </a:pPr>
            <a:r>
              <a:rPr lang="en-US" altLang="en-US"/>
              <a:t>Parallel Processing, Fundamental Concepts</a:t>
            </a:r>
          </a:p>
        </p:txBody>
      </p:sp>
      <p:sp>
        <p:nvSpPr>
          <p:cNvPr id="36868" name="Slide Number Placeholder 5">
            <a:extLst>
              <a:ext uri="{FF2B5EF4-FFF2-40B4-BE49-F238E27FC236}">
                <a16:creationId xmlns:a16="http://schemas.microsoft.com/office/drawing/2014/main" id="{EB77061F-C972-E647-BF1A-FE2649B2BA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139E4A4-218A-8242-9A8A-FBD3D758B19C}" type="slidenum">
              <a:rPr lang="en-US" altLang="en-US" sz="1200" smtClean="0"/>
              <a:pPr>
                <a:spcBef>
                  <a:spcPct val="0"/>
                </a:spcBef>
                <a:buFontTx/>
                <a:buNone/>
              </a:pPr>
              <a:t>28</a:t>
            </a:fld>
            <a:endParaRPr lang="en-US" altLang="en-US" sz="1200"/>
          </a:p>
        </p:txBody>
      </p:sp>
      <p:sp>
        <p:nvSpPr>
          <p:cNvPr id="36869" name="Rectangle 2">
            <a:extLst>
              <a:ext uri="{FF2B5EF4-FFF2-40B4-BE49-F238E27FC236}">
                <a16:creationId xmlns:a16="http://schemas.microsoft.com/office/drawing/2014/main" id="{6D747DF5-B0C6-0746-8BBC-ECC4DC94D972}"/>
              </a:ext>
            </a:extLst>
          </p:cNvPr>
          <p:cNvSpPr>
            <a:spLocks noGrp="1" noChangeArrowheads="1"/>
          </p:cNvSpPr>
          <p:nvPr>
            <p:ph type="title"/>
          </p:nvPr>
        </p:nvSpPr>
        <p:spPr>
          <a:xfrm>
            <a:off x="304800" y="152400"/>
            <a:ext cx="3962400" cy="1447800"/>
          </a:xfrm>
        </p:spPr>
        <p:txBody>
          <a:bodyPr/>
          <a:lstStyle/>
          <a:p>
            <a:pPr eaLnBrk="1" hangingPunct="1"/>
            <a:r>
              <a:rPr lang="en-US" altLang="en-US" sz="3200"/>
              <a:t>1.2  A Motivating Example</a:t>
            </a:r>
          </a:p>
        </p:txBody>
      </p:sp>
      <p:sp>
        <p:nvSpPr>
          <p:cNvPr id="36870" name="Text Box 3">
            <a:extLst>
              <a:ext uri="{FF2B5EF4-FFF2-40B4-BE49-F238E27FC236}">
                <a16:creationId xmlns:a16="http://schemas.microsoft.com/office/drawing/2014/main" id="{81D1A130-44AC-034A-828C-136AA062E5F1}"/>
              </a:ext>
            </a:extLst>
          </p:cNvPr>
          <p:cNvSpPr txBox="1">
            <a:spLocks noChangeArrowheads="1"/>
          </p:cNvSpPr>
          <p:nvPr/>
        </p:nvSpPr>
        <p:spPr bwMode="auto">
          <a:xfrm>
            <a:off x="685800" y="1752600"/>
            <a:ext cx="3200400" cy="1920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1.3	    The sieve of Eratosthenes yielding a list of 10 primes for </a:t>
            </a:r>
            <a:r>
              <a:rPr lang="en-US" altLang="en-US" sz="2000" i="1">
                <a:solidFill>
                  <a:srgbClr val="000000"/>
                </a:solidFill>
                <a:cs typeface="Times New Roman" panose="02020603050405020304" pitchFamily="18" charset="0"/>
              </a:rPr>
              <a:t>n</a:t>
            </a:r>
            <a:r>
              <a:rPr lang="en-US" altLang="en-US" sz="2000">
                <a:solidFill>
                  <a:srgbClr val="000000"/>
                </a:solidFill>
                <a:cs typeface="Times New Roman" panose="02020603050405020304" pitchFamily="18" charset="0"/>
              </a:rPr>
              <a:t> = 30. Marked elements have been distinguished by erasure from the list. </a:t>
            </a:r>
          </a:p>
        </p:txBody>
      </p:sp>
      <p:sp>
        <p:nvSpPr>
          <p:cNvPr id="36871" name="Text Box 5">
            <a:extLst>
              <a:ext uri="{FF2B5EF4-FFF2-40B4-BE49-F238E27FC236}">
                <a16:creationId xmlns:a16="http://schemas.microsoft.com/office/drawing/2014/main" id="{546E633C-DE92-6741-990A-ADC7274F7527}"/>
              </a:ext>
            </a:extLst>
          </p:cNvPr>
          <p:cNvSpPr txBox="1">
            <a:spLocks noChangeArrowheads="1"/>
          </p:cNvSpPr>
          <p:nvPr/>
        </p:nvSpPr>
        <p:spPr bwMode="auto">
          <a:xfrm>
            <a:off x="3581400" y="228600"/>
            <a:ext cx="5343525" cy="604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en-US" altLang="en-US" sz="1800"/>
              <a:t>	</a:t>
            </a:r>
            <a:r>
              <a:rPr lang="en-US" altLang="en-US" sz="1800" u="sng"/>
              <a:t>Init.</a:t>
            </a:r>
            <a:r>
              <a:rPr lang="en-US" altLang="en-US" sz="1800"/>
              <a:t>      </a:t>
            </a:r>
            <a:r>
              <a:rPr lang="en-US" altLang="en-US" sz="1800" u="sng"/>
              <a:t>Pass 1</a:t>
            </a:r>
            <a:r>
              <a:rPr lang="en-US" altLang="en-US" sz="1800"/>
              <a:t>    </a:t>
            </a:r>
            <a:r>
              <a:rPr lang="en-US" altLang="en-US" sz="1800" u="sng"/>
              <a:t>Pass 2</a:t>
            </a:r>
            <a:r>
              <a:rPr lang="en-US" altLang="en-US" sz="1800"/>
              <a:t>    </a:t>
            </a:r>
            <a:r>
              <a:rPr lang="en-US" altLang="en-US" sz="1800" u="sng"/>
              <a:t>Pass 3</a:t>
            </a:r>
          </a:p>
          <a:p>
            <a:pPr eaLnBrk="1" hangingPunct="1">
              <a:lnSpc>
                <a:spcPct val="70000"/>
              </a:lnSpc>
              <a:spcBef>
                <a:spcPct val="0"/>
              </a:spcBef>
              <a:buFontTx/>
              <a:buNone/>
            </a:pPr>
            <a:endParaRPr lang="en-US" altLang="en-US" sz="1800"/>
          </a:p>
          <a:p>
            <a:pPr eaLnBrk="1" hangingPunct="1">
              <a:lnSpc>
                <a:spcPct val="70000"/>
              </a:lnSpc>
              <a:spcBef>
                <a:spcPct val="0"/>
              </a:spcBef>
              <a:buFontTx/>
              <a:buNone/>
            </a:pPr>
            <a:r>
              <a:rPr lang="en-US" altLang="en-US" sz="1800"/>
              <a:t>	  2</a:t>
            </a:r>
            <a:r>
              <a:rPr lang="en-US" altLang="en-US" sz="1800">
                <a:sym typeface="Symbol" pitchFamily="2" charset="2"/>
              </a:rPr>
              <a:t></a:t>
            </a:r>
            <a:r>
              <a:rPr lang="en-US" altLang="en-US" sz="1800" i="1"/>
              <a:t>m</a:t>
            </a:r>
            <a:r>
              <a:rPr lang="en-US" altLang="en-US" sz="1800"/>
              <a:t>	  2	  2	  2</a:t>
            </a:r>
          </a:p>
          <a:p>
            <a:pPr eaLnBrk="1" hangingPunct="1">
              <a:lnSpc>
                <a:spcPct val="70000"/>
              </a:lnSpc>
              <a:spcBef>
                <a:spcPct val="0"/>
              </a:spcBef>
              <a:buFontTx/>
              <a:buNone/>
            </a:pPr>
            <a:r>
              <a:rPr lang="en-US" altLang="en-US" sz="1800"/>
              <a:t>	  3	  3</a:t>
            </a:r>
            <a:r>
              <a:rPr lang="en-US" altLang="en-US" sz="1800">
                <a:sym typeface="Symbol" pitchFamily="2" charset="2"/>
              </a:rPr>
              <a:t></a:t>
            </a:r>
            <a:r>
              <a:rPr lang="en-US" altLang="en-US" sz="1800" i="1"/>
              <a:t>m</a:t>
            </a:r>
            <a:r>
              <a:rPr lang="en-US" altLang="en-US" sz="1800"/>
              <a:t>	  3	  3</a:t>
            </a:r>
          </a:p>
          <a:p>
            <a:pPr eaLnBrk="1" hangingPunct="1">
              <a:lnSpc>
                <a:spcPct val="70000"/>
              </a:lnSpc>
              <a:spcBef>
                <a:spcPct val="0"/>
              </a:spcBef>
              <a:buFontTx/>
              <a:buNone/>
            </a:pPr>
            <a:r>
              <a:rPr lang="en-US" altLang="en-US" sz="1800"/>
              <a:t>	  4</a:t>
            </a:r>
          </a:p>
          <a:p>
            <a:pPr eaLnBrk="1" hangingPunct="1">
              <a:lnSpc>
                <a:spcPct val="70000"/>
              </a:lnSpc>
              <a:spcBef>
                <a:spcPct val="0"/>
              </a:spcBef>
              <a:buFontTx/>
              <a:buNone/>
            </a:pPr>
            <a:r>
              <a:rPr lang="en-US" altLang="en-US" sz="1800"/>
              <a:t>	  5	  5	  5</a:t>
            </a:r>
            <a:r>
              <a:rPr lang="en-US" altLang="en-US" sz="1800">
                <a:sym typeface="Symbol" pitchFamily="2" charset="2"/>
              </a:rPr>
              <a:t></a:t>
            </a:r>
            <a:r>
              <a:rPr lang="en-US" altLang="en-US" sz="1800" i="1"/>
              <a:t>m</a:t>
            </a:r>
            <a:r>
              <a:rPr lang="en-US" altLang="en-US" sz="1800"/>
              <a:t>	  5</a:t>
            </a:r>
          </a:p>
          <a:p>
            <a:pPr eaLnBrk="1" hangingPunct="1">
              <a:lnSpc>
                <a:spcPct val="70000"/>
              </a:lnSpc>
              <a:spcBef>
                <a:spcPct val="0"/>
              </a:spcBef>
              <a:buFontTx/>
              <a:buNone/>
            </a:pPr>
            <a:r>
              <a:rPr lang="en-US" altLang="en-US" sz="1800"/>
              <a:t>	  6</a:t>
            </a:r>
          </a:p>
          <a:p>
            <a:pPr eaLnBrk="1" hangingPunct="1">
              <a:lnSpc>
                <a:spcPct val="70000"/>
              </a:lnSpc>
              <a:spcBef>
                <a:spcPct val="0"/>
              </a:spcBef>
              <a:buFontTx/>
              <a:buNone/>
            </a:pPr>
            <a:r>
              <a:rPr lang="en-US" altLang="en-US" sz="1800"/>
              <a:t>	  7	  7	  7	  7 </a:t>
            </a:r>
            <a:r>
              <a:rPr lang="en-US" altLang="en-US" sz="1800">
                <a:sym typeface="Symbol" pitchFamily="2" charset="2"/>
              </a:rPr>
              <a:t></a:t>
            </a:r>
            <a:r>
              <a:rPr lang="en-US" altLang="en-US" sz="1800"/>
              <a:t>  </a:t>
            </a:r>
            <a:r>
              <a:rPr lang="en-US" altLang="en-US" sz="1800" i="1"/>
              <a:t>m</a:t>
            </a:r>
            <a:endParaRPr lang="en-US" altLang="en-US" sz="1800"/>
          </a:p>
          <a:p>
            <a:pPr eaLnBrk="1" hangingPunct="1">
              <a:lnSpc>
                <a:spcPct val="70000"/>
              </a:lnSpc>
              <a:spcBef>
                <a:spcPct val="0"/>
              </a:spcBef>
              <a:buFontTx/>
              <a:buNone/>
            </a:pPr>
            <a:r>
              <a:rPr lang="en-US" altLang="en-US" sz="1800"/>
              <a:t>	  8	</a:t>
            </a:r>
          </a:p>
          <a:p>
            <a:pPr eaLnBrk="1" hangingPunct="1">
              <a:lnSpc>
                <a:spcPct val="70000"/>
              </a:lnSpc>
              <a:spcBef>
                <a:spcPct val="0"/>
              </a:spcBef>
              <a:buFontTx/>
              <a:buNone/>
            </a:pPr>
            <a:r>
              <a:rPr lang="en-US" altLang="en-US" sz="1800"/>
              <a:t>	  9	  9</a:t>
            </a:r>
          </a:p>
          <a:p>
            <a:pPr eaLnBrk="1" hangingPunct="1">
              <a:lnSpc>
                <a:spcPct val="70000"/>
              </a:lnSpc>
              <a:spcBef>
                <a:spcPct val="0"/>
              </a:spcBef>
              <a:buFontTx/>
              <a:buNone/>
            </a:pPr>
            <a:r>
              <a:rPr lang="en-US" altLang="en-US" sz="1800"/>
              <a:t>	10</a:t>
            </a:r>
          </a:p>
          <a:p>
            <a:pPr eaLnBrk="1" hangingPunct="1">
              <a:lnSpc>
                <a:spcPct val="70000"/>
              </a:lnSpc>
              <a:spcBef>
                <a:spcPct val="0"/>
              </a:spcBef>
              <a:buFontTx/>
              <a:buNone/>
            </a:pPr>
            <a:r>
              <a:rPr lang="en-US" altLang="en-US" sz="1800"/>
              <a:t>	11	11	11	11</a:t>
            </a:r>
          </a:p>
          <a:p>
            <a:pPr eaLnBrk="1" hangingPunct="1">
              <a:lnSpc>
                <a:spcPct val="70000"/>
              </a:lnSpc>
              <a:spcBef>
                <a:spcPct val="0"/>
              </a:spcBef>
              <a:buFontTx/>
              <a:buNone/>
            </a:pPr>
            <a:r>
              <a:rPr lang="en-US" altLang="en-US" sz="1800"/>
              <a:t>	12</a:t>
            </a:r>
          </a:p>
          <a:p>
            <a:pPr eaLnBrk="1" hangingPunct="1">
              <a:lnSpc>
                <a:spcPct val="70000"/>
              </a:lnSpc>
              <a:spcBef>
                <a:spcPct val="0"/>
              </a:spcBef>
              <a:buFontTx/>
              <a:buNone/>
            </a:pPr>
            <a:r>
              <a:rPr lang="en-US" altLang="en-US" sz="1800"/>
              <a:t>	13	13	13	13</a:t>
            </a:r>
          </a:p>
          <a:p>
            <a:pPr eaLnBrk="1" hangingPunct="1">
              <a:lnSpc>
                <a:spcPct val="70000"/>
              </a:lnSpc>
              <a:spcBef>
                <a:spcPct val="0"/>
              </a:spcBef>
              <a:buFontTx/>
              <a:buNone/>
            </a:pPr>
            <a:r>
              <a:rPr lang="en-US" altLang="en-US" sz="1800"/>
              <a:t>	14</a:t>
            </a:r>
          </a:p>
          <a:p>
            <a:pPr eaLnBrk="1" hangingPunct="1">
              <a:lnSpc>
                <a:spcPct val="70000"/>
              </a:lnSpc>
              <a:spcBef>
                <a:spcPct val="0"/>
              </a:spcBef>
              <a:buFontTx/>
              <a:buNone/>
            </a:pPr>
            <a:r>
              <a:rPr lang="en-US" altLang="en-US" sz="1800"/>
              <a:t>	15	15</a:t>
            </a:r>
          </a:p>
          <a:p>
            <a:pPr eaLnBrk="1" hangingPunct="1">
              <a:lnSpc>
                <a:spcPct val="70000"/>
              </a:lnSpc>
              <a:spcBef>
                <a:spcPct val="0"/>
              </a:spcBef>
              <a:buFontTx/>
              <a:buNone/>
            </a:pPr>
            <a:r>
              <a:rPr lang="en-US" altLang="en-US" sz="1800"/>
              <a:t>	16</a:t>
            </a:r>
          </a:p>
          <a:p>
            <a:pPr eaLnBrk="1" hangingPunct="1">
              <a:lnSpc>
                <a:spcPct val="70000"/>
              </a:lnSpc>
              <a:spcBef>
                <a:spcPct val="0"/>
              </a:spcBef>
              <a:buFontTx/>
              <a:buNone/>
            </a:pPr>
            <a:r>
              <a:rPr lang="en-US" altLang="en-US" sz="1800"/>
              <a:t>	17	17	17	17</a:t>
            </a:r>
          </a:p>
          <a:p>
            <a:pPr eaLnBrk="1" hangingPunct="1">
              <a:lnSpc>
                <a:spcPct val="70000"/>
              </a:lnSpc>
              <a:spcBef>
                <a:spcPct val="0"/>
              </a:spcBef>
              <a:buFontTx/>
              <a:buNone/>
            </a:pPr>
            <a:r>
              <a:rPr lang="en-US" altLang="en-US" sz="1800"/>
              <a:t>	18</a:t>
            </a:r>
          </a:p>
          <a:p>
            <a:pPr eaLnBrk="1" hangingPunct="1">
              <a:lnSpc>
                <a:spcPct val="70000"/>
              </a:lnSpc>
              <a:spcBef>
                <a:spcPct val="0"/>
              </a:spcBef>
              <a:buFontTx/>
              <a:buNone/>
            </a:pPr>
            <a:r>
              <a:rPr lang="en-US" altLang="en-US" sz="1800"/>
              <a:t>	19	19	19	19</a:t>
            </a:r>
          </a:p>
          <a:p>
            <a:pPr eaLnBrk="1" hangingPunct="1">
              <a:lnSpc>
                <a:spcPct val="70000"/>
              </a:lnSpc>
              <a:spcBef>
                <a:spcPct val="0"/>
              </a:spcBef>
              <a:buFontTx/>
              <a:buNone/>
            </a:pPr>
            <a:r>
              <a:rPr lang="en-US" altLang="en-US" sz="1800"/>
              <a:t>	20</a:t>
            </a:r>
          </a:p>
          <a:p>
            <a:pPr eaLnBrk="1" hangingPunct="1">
              <a:lnSpc>
                <a:spcPct val="70000"/>
              </a:lnSpc>
              <a:spcBef>
                <a:spcPct val="0"/>
              </a:spcBef>
              <a:buFontTx/>
              <a:buNone/>
            </a:pPr>
            <a:r>
              <a:rPr lang="en-US" altLang="en-US" sz="1800"/>
              <a:t>	21	21</a:t>
            </a:r>
          </a:p>
          <a:p>
            <a:pPr eaLnBrk="1" hangingPunct="1">
              <a:lnSpc>
                <a:spcPct val="70000"/>
              </a:lnSpc>
              <a:spcBef>
                <a:spcPct val="0"/>
              </a:spcBef>
              <a:buFontTx/>
              <a:buNone/>
            </a:pPr>
            <a:r>
              <a:rPr lang="en-US" altLang="en-US" sz="1800"/>
              <a:t>	22</a:t>
            </a:r>
          </a:p>
          <a:p>
            <a:pPr eaLnBrk="1" hangingPunct="1">
              <a:lnSpc>
                <a:spcPct val="70000"/>
              </a:lnSpc>
              <a:spcBef>
                <a:spcPct val="0"/>
              </a:spcBef>
              <a:buFontTx/>
              <a:buNone/>
            </a:pPr>
            <a:r>
              <a:rPr lang="en-US" altLang="en-US" sz="1800"/>
              <a:t>	23	23	23	23</a:t>
            </a:r>
          </a:p>
          <a:p>
            <a:pPr eaLnBrk="1" hangingPunct="1">
              <a:lnSpc>
                <a:spcPct val="70000"/>
              </a:lnSpc>
              <a:spcBef>
                <a:spcPct val="0"/>
              </a:spcBef>
              <a:buFontTx/>
              <a:buNone/>
            </a:pPr>
            <a:r>
              <a:rPr lang="en-US" altLang="en-US" sz="1800"/>
              <a:t>	24</a:t>
            </a:r>
          </a:p>
          <a:p>
            <a:pPr eaLnBrk="1" hangingPunct="1">
              <a:lnSpc>
                <a:spcPct val="70000"/>
              </a:lnSpc>
              <a:spcBef>
                <a:spcPct val="0"/>
              </a:spcBef>
              <a:buFontTx/>
              <a:buNone/>
            </a:pPr>
            <a:r>
              <a:rPr lang="en-US" altLang="en-US" sz="1800"/>
              <a:t>	25	25	25</a:t>
            </a:r>
          </a:p>
          <a:p>
            <a:pPr eaLnBrk="1" hangingPunct="1">
              <a:lnSpc>
                <a:spcPct val="70000"/>
              </a:lnSpc>
              <a:spcBef>
                <a:spcPct val="0"/>
              </a:spcBef>
              <a:buFontTx/>
              <a:buNone/>
            </a:pPr>
            <a:r>
              <a:rPr lang="en-US" altLang="en-US" sz="1800"/>
              <a:t>	26</a:t>
            </a:r>
          </a:p>
          <a:p>
            <a:pPr eaLnBrk="1" hangingPunct="1">
              <a:lnSpc>
                <a:spcPct val="70000"/>
              </a:lnSpc>
              <a:spcBef>
                <a:spcPct val="0"/>
              </a:spcBef>
              <a:buFontTx/>
              <a:buNone/>
            </a:pPr>
            <a:r>
              <a:rPr lang="en-US" altLang="en-US" sz="1800"/>
              <a:t>	27	27</a:t>
            </a:r>
          </a:p>
          <a:p>
            <a:pPr eaLnBrk="1" hangingPunct="1">
              <a:lnSpc>
                <a:spcPct val="70000"/>
              </a:lnSpc>
              <a:spcBef>
                <a:spcPct val="0"/>
              </a:spcBef>
              <a:buFontTx/>
              <a:buNone/>
            </a:pPr>
            <a:r>
              <a:rPr lang="en-US" altLang="en-US" sz="1800"/>
              <a:t>	28</a:t>
            </a:r>
          </a:p>
          <a:p>
            <a:pPr eaLnBrk="1" hangingPunct="1">
              <a:lnSpc>
                <a:spcPct val="70000"/>
              </a:lnSpc>
              <a:spcBef>
                <a:spcPct val="0"/>
              </a:spcBef>
              <a:buFontTx/>
              <a:buNone/>
            </a:pPr>
            <a:r>
              <a:rPr lang="en-US" altLang="en-US" sz="1800"/>
              <a:t>	29	29	29	29</a:t>
            </a:r>
          </a:p>
          <a:p>
            <a:pPr eaLnBrk="1" hangingPunct="1">
              <a:lnSpc>
                <a:spcPct val="70000"/>
              </a:lnSpc>
              <a:spcBef>
                <a:spcPct val="0"/>
              </a:spcBef>
              <a:buFontTx/>
              <a:buNone/>
            </a:pPr>
            <a:r>
              <a:rPr lang="en-US" altLang="en-US" sz="1800"/>
              <a:t>	30</a:t>
            </a:r>
          </a:p>
        </p:txBody>
      </p:sp>
      <p:sp>
        <p:nvSpPr>
          <p:cNvPr id="36872" name="Text Box 6">
            <a:extLst>
              <a:ext uri="{FF2B5EF4-FFF2-40B4-BE49-F238E27FC236}">
                <a16:creationId xmlns:a16="http://schemas.microsoft.com/office/drawing/2014/main" id="{E78F3B7A-5959-B84C-BE43-96B9DAF0CA2F}"/>
              </a:ext>
            </a:extLst>
          </p:cNvPr>
          <p:cNvSpPr txBox="1">
            <a:spLocks noChangeArrowheads="1"/>
          </p:cNvSpPr>
          <p:nvPr/>
        </p:nvSpPr>
        <p:spPr bwMode="auto">
          <a:xfrm>
            <a:off x="685800" y="4191000"/>
            <a:ext cx="289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Any composite number </a:t>
            </a:r>
          </a:p>
          <a:p>
            <a:pPr eaLnBrk="1" hangingPunct="1">
              <a:spcBef>
                <a:spcPct val="0"/>
              </a:spcBef>
              <a:buFontTx/>
              <a:buNone/>
            </a:pPr>
            <a:r>
              <a:rPr lang="en-US" altLang="en-US" sz="2000"/>
              <a:t>has a prime factor </a:t>
            </a:r>
          </a:p>
          <a:p>
            <a:pPr eaLnBrk="1" hangingPunct="1">
              <a:spcBef>
                <a:spcPct val="0"/>
              </a:spcBef>
              <a:buFontTx/>
              <a:buNone/>
            </a:pPr>
            <a:r>
              <a:rPr lang="en-US" altLang="en-US" sz="2000"/>
              <a:t>that is no greater than its square root.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0D68B57B-7F87-F44D-935A-5D49CA05340A}"/>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8FFF97FE-0C32-7342-8967-A10ED55E3875}"/>
              </a:ext>
            </a:extLst>
          </p:cNvPr>
          <p:cNvSpPr>
            <a:spLocks noGrp="1"/>
          </p:cNvSpPr>
          <p:nvPr>
            <p:ph type="ftr" sz="quarter" idx="11"/>
          </p:nvPr>
        </p:nvSpPr>
        <p:spPr/>
        <p:txBody>
          <a:bodyPr/>
          <a:lstStyle/>
          <a:p>
            <a:pPr>
              <a:defRPr/>
            </a:pPr>
            <a:r>
              <a:rPr lang="en-US" altLang="en-US"/>
              <a:t>Parallel Processing, Fundamental Concepts</a:t>
            </a:r>
          </a:p>
        </p:txBody>
      </p:sp>
      <p:sp>
        <p:nvSpPr>
          <p:cNvPr id="37892" name="Slide Number Placeholder 5">
            <a:extLst>
              <a:ext uri="{FF2B5EF4-FFF2-40B4-BE49-F238E27FC236}">
                <a16:creationId xmlns:a16="http://schemas.microsoft.com/office/drawing/2014/main" id="{E9081787-6E5C-934D-8F60-CBD2C3FF10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9888586-C4AE-8F4E-98C6-9B64D0B0DB34}" type="slidenum">
              <a:rPr lang="en-US" altLang="en-US" sz="1200" smtClean="0"/>
              <a:pPr>
                <a:spcBef>
                  <a:spcPct val="0"/>
                </a:spcBef>
                <a:buFontTx/>
                <a:buNone/>
              </a:pPr>
              <a:t>29</a:t>
            </a:fld>
            <a:endParaRPr lang="en-US" altLang="en-US" sz="1200"/>
          </a:p>
        </p:txBody>
      </p:sp>
      <p:sp>
        <p:nvSpPr>
          <p:cNvPr id="37893" name="Rectangle 2">
            <a:extLst>
              <a:ext uri="{FF2B5EF4-FFF2-40B4-BE49-F238E27FC236}">
                <a16:creationId xmlns:a16="http://schemas.microsoft.com/office/drawing/2014/main" id="{3FEEF6CC-F6CA-4540-BDD8-049358A929DD}"/>
              </a:ext>
            </a:extLst>
          </p:cNvPr>
          <p:cNvSpPr>
            <a:spLocks noGrp="1" noChangeArrowheads="1"/>
          </p:cNvSpPr>
          <p:nvPr>
            <p:ph type="title"/>
          </p:nvPr>
        </p:nvSpPr>
        <p:spPr>
          <a:xfrm>
            <a:off x="381000" y="457200"/>
            <a:ext cx="8305800" cy="762000"/>
          </a:xfrm>
        </p:spPr>
        <p:txBody>
          <a:bodyPr/>
          <a:lstStyle/>
          <a:p>
            <a:pPr eaLnBrk="1" hangingPunct="1"/>
            <a:r>
              <a:rPr lang="en-US" altLang="en-US" sz="2800"/>
              <a:t>Single-Processor Implementation of the Sieve</a:t>
            </a:r>
          </a:p>
        </p:txBody>
      </p:sp>
      <p:sp>
        <p:nvSpPr>
          <p:cNvPr id="37894" name="Text Box 3">
            <a:extLst>
              <a:ext uri="{FF2B5EF4-FFF2-40B4-BE49-F238E27FC236}">
                <a16:creationId xmlns:a16="http://schemas.microsoft.com/office/drawing/2014/main" id="{35329DEB-2B7E-6A49-B559-9A9C6CAF186C}"/>
              </a:ext>
            </a:extLst>
          </p:cNvPr>
          <p:cNvSpPr txBox="1">
            <a:spLocks noChangeArrowheads="1"/>
          </p:cNvSpPr>
          <p:nvPr/>
        </p:nvSpPr>
        <p:spPr bwMode="auto">
          <a:xfrm>
            <a:off x="1143000" y="4953000"/>
            <a:ext cx="6781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1.4	    Schematic representation of single-processor solution for the sieve of Eratosthenes. </a:t>
            </a:r>
          </a:p>
        </p:txBody>
      </p:sp>
      <p:sp>
        <p:nvSpPr>
          <p:cNvPr id="37895" name="Rectangle 6">
            <a:extLst>
              <a:ext uri="{FF2B5EF4-FFF2-40B4-BE49-F238E27FC236}">
                <a16:creationId xmlns:a16="http://schemas.microsoft.com/office/drawing/2014/main" id="{7F7EAC3E-D284-0A4E-8660-66C251C14A90}"/>
              </a:ext>
            </a:extLst>
          </p:cNvPr>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37896" name="Object 5">
            <a:extLst>
              <a:ext uri="{FF2B5EF4-FFF2-40B4-BE49-F238E27FC236}">
                <a16:creationId xmlns:a16="http://schemas.microsoft.com/office/drawing/2014/main" id="{0E664CD7-1498-FE4B-8C54-36D4F072CD3A}"/>
              </a:ext>
            </a:extLst>
          </p:cNvPr>
          <p:cNvGraphicFramePr>
            <a:graphicFrameLocks noChangeAspect="1"/>
          </p:cNvGraphicFramePr>
          <p:nvPr/>
        </p:nvGraphicFramePr>
        <p:xfrm>
          <a:off x="381000" y="1524000"/>
          <a:ext cx="8305800" cy="3024188"/>
        </p:xfrm>
        <a:graphic>
          <a:graphicData uri="http://schemas.openxmlformats.org/presentationml/2006/ole">
            <mc:AlternateContent xmlns:mc="http://schemas.openxmlformats.org/markup-compatibility/2006">
              <mc:Choice xmlns:v="urn:schemas-microsoft-com:vml" Requires="v">
                <p:oleObj spid="_x0000_s37899" r:id="rId3" imgW="2959100" imgH="1079500" progId="MSDraw.Drawing.8.2">
                  <p:embed/>
                </p:oleObj>
              </mc:Choice>
              <mc:Fallback>
                <p:oleObj r:id="rId3" imgW="2959100" imgH="10795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3058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a:extLst>
              <a:ext uri="{FF2B5EF4-FFF2-40B4-BE49-F238E27FC236}">
                <a16:creationId xmlns:a16="http://schemas.microsoft.com/office/drawing/2014/main" id="{C12FE210-239C-2E49-8A00-61674BF77C94}"/>
              </a:ext>
            </a:extLst>
          </p:cNvPr>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7898" name="Text Box 10">
            <a:extLst>
              <a:ext uri="{FF2B5EF4-FFF2-40B4-BE49-F238E27FC236}">
                <a16:creationId xmlns:a16="http://schemas.microsoft.com/office/drawing/2014/main" id="{3CAD57CC-8872-B647-A368-9B85AB1443BA}"/>
              </a:ext>
            </a:extLst>
          </p:cNvPr>
          <p:cNvSpPr txBox="1">
            <a:spLocks noChangeArrowheads="1"/>
          </p:cNvSpPr>
          <p:nvPr/>
        </p:nvSpPr>
        <p:spPr bwMode="auto">
          <a:xfrm>
            <a:off x="838200" y="3429000"/>
            <a:ext cx="125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Bit-vector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07BCBDBB-6617-6148-953C-B88B29035E73}"/>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340EB5E4-FF4C-4349-9AC4-8209E411348F}"/>
              </a:ext>
            </a:extLst>
          </p:cNvPr>
          <p:cNvSpPr>
            <a:spLocks noGrp="1"/>
          </p:cNvSpPr>
          <p:nvPr>
            <p:ph type="ftr" sz="quarter" idx="11"/>
          </p:nvPr>
        </p:nvSpPr>
        <p:spPr/>
        <p:txBody>
          <a:bodyPr/>
          <a:lstStyle/>
          <a:p>
            <a:pPr>
              <a:defRPr/>
            </a:pPr>
            <a:r>
              <a:rPr lang="en-US" altLang="en-US"/>
              <a:t>Parallel Processing, Fundamental Concepts</a:t>
            </a:r>
          </a:p>
        </p:txBody>
      </p:sp>
      <p:sp>
        <p:nvSpPr>
          <p:cNvPr id="6148" name="Slide Number Placeholder 5">
            <a:extLst>
              <a:ext uri="{FF2B5EF4-FFF2-40B4-BE49-F238E27FC236}">
                <a16:creationId xmlns:a16="http://schemas.microsoft.com/office/drawing/2014/main" id="{33DCD2A9-647A-5A46-B230-8DFA08FB0E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F428A5A-A476-AA44-8EB7-CEADA95F7A65}" type="slidenum">
              <a:rPr lang="en-US" altLang="en-US" sz="1200" smtClean="0"/>
              <a:pPr>
                <a:spcBef>
                  <a:spcPct val="0"/>
                </a:spcBef>
                <a:buFontTx/>
                <a:buNone/>
              </a:pPr>
              <a:t>3</a:t>
            </a:fld>
            <a:endParaRPr lang="en-US" altLang="en-US" sz="1200"/>
          </a:p>
        </p:txBody>
      </p:sp>
      <p:pic>
        <p:nvPicPr>
          <p:cNvPr id="6149" name="Picture 4">
            <a:extLst>
              <a:ext uri="{FF2B5EF4-FFF2-40B4-BE49-F238E27FC236}">
                <a16:creationId xmlns:a16="http://schemas.microsoft.com/office/drawing/2014/main" id="{ED2CDCED-6892-8843-AB65-979FF3D18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758825"/>
            <a:ext cx="54737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FCAB3F3D-75B1-BA4E-81D6-82F06F5E42B8}"/>
              </a:ext>
            </a:extLst>
          </p:cNvPr>
          <p:cNvSpPr/>
          <p:nvPr/>
        </p:nvSpPr>
        <p:spPr>
          <a:xfrm>
            <a:off x="152400" y="803275"/>
            <a:ext cx="5334000" cy="5037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1" name="Picture 2">
            <a:extLst>
              <a:ext uri="{FF2B5EF4-FFF2-40B4-BE49-F238E27FC236}">
                <a16:creationId xmlns:a16="http://schemas.microsoft.com/office/drawing/2014/main" id="{9DE97D74-3065-8B4C-B2A9-E65E5372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055688"/>
            <a:ext cx="497205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2">
            <a:extLst>
              <a:ext uri="{FF2B5EF4-FFF2-40B4-BE49-F238E27FC236}">
                <a16:creationId xmlns:a16="http://schemas.microsoft.com/office/drawing/2014/main" id="{38F27C8F-F545-8F4F-B745-4D67AEC036DB}"/>
              </a:ext>
            </a:extLst>
          </p:cNvPr>
          <p:cNvSpPr>
            <a:spLocks noGrp="1" noChangeArrowheads="1"/>
          </p:cNvSpPr>
          <p:nvPr>
            <p:ph type="title"/>
          </p:nvPr>
        </p:nvSpPr>
        <p:spPr>
          <a:xfrm>
            <a:off x="381000" y="152400"/>
            <a:ext cx="8305800" cy="566738"/>
          </a:xfrm>
        </p:spPr>
        <p:txBody>
          <a:bodyPr/>
          <a:lstStyle/>
          <a:p>
            <a:pPr eaLnBrk="1" hangingPunct="1"/>
            <a:r>
              <a:rPr lang="en-US" altLang="en-US" sz="3200"/>
              <a:t>The Two Web Pages You Will Need</a:t>
            </a:r>
          </a:p>
        </p:txBody>
      </p:sp>
      <p:sp>
        <p:nvSpPr>
          <p:cNvPr id="6" name="Rectangle 5">
            <a:extLst>
              <a:ext uri="{FF2B5EF4-FFF2-40B4-BE49-F238E27FC236}">
                <a16:creationId xmlns:a16="http://schemas.microsoft.com/office/drawing/2014/main" id="{BC08EBD0-648D-534E-AB9D-2AF94742E8DC}"/>
              </a:ext>
            </a:extLst>
          </p:cNvPr>
          <p:cNvSpPr/>
          <p:nvPr/>
        </p:nvSpPr>
        <p:spPr>
          <a:xfrm>
            <a:off x="3886200" y="1055688"/>
            <a:ext cx="4972050" cy="5108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E54DD74A-25FE-3749-A2B0-990E928362F0}"/>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31185CB8-47C0-6843-888D-7467FC177C5E}"/>
              </a:ext>
            </a:extLst>
          </p:cNvPr>
          <p:cNvSpPr>
            <a:spLocks noGrp="1"/>
          </p:cNvSpPr>
          <p:nvPr>
            <p:ph type="ftr" sz="quarter" idx="11"/>
          </p:nvPr>
        </p:nvSpPr>
        <p:spPr/>
        <p:txBody>
          <a:bodyPr/>
          <a:lstStyle/>
          <a:p>
            <a:pPr>
              <a:defRPr/>
            </a:pPr>
            <a:r>
              <a:rPr lang="en-US" altLang="en-US"/>
              <a:t>Parallel Processing, Fundamental Concepts</a:t>
            </a:r>
          </a:p>
        </p:txBody>
      </p:sp>
      <p:sp>
        <p:nvSpPr>
          <p:cNvPr id="38916" name="Slide Number Placeholder 5">
            <a:extLst>
              <a:ext uri="{FF2B5EF4-FFF2-40B4-BE49-F238E27FC236}">
                <a16:creationId xmlns:a16="http://schemas.microsoft.com/office/drawing/2014/main" id="{851A80AB-9537-D64D-BDFF-353FB372F0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41863D3-8B26-1C47-AE7F-F31776BF4819}" type="slidenum">
              <a:rPr lang="en-US" altLang="en-US" sz="1200" smtClean="0"/>
              <a:pPr>
                <a:spcBef>
                  <a:spcPct val="0"/>
                </a:spcBef>
                <a:buFontTx/>
                <a:buNone/>
              </a:pPr>
              <a:t>30</a:t>
            </a:fld>
            <a:endParaRPr lang="en-US" altLang="en-US" sz="1200"/>
          </a:p>
        </p:txBody>
      </p:sp>
      <p:sp>
        <p:nvSpPr>
          <p:cNvPr id="38917" name="Rectangle 2">
            <a:extLst>
              <a:ext uri="{FF2B5EF4-FFF2-40B4-BE49-F238E27FC236}">
                <a16:creationId xmlns:a16="http://schemas.microsoft.com/office/drawing/2014/main" id="{01A8AA88-C7B3-2947-98E2-104DE789B604}"/>
              </a:ext>
            </a:extLst>
          </p:cNvPr>
          <p:cNvSpPr>
            <a:spLocks noGrp="1" noChangeArrowheads="1"/>
          </p:cNvSpPr>
          <p:nvPr>
            <p:ph type="title"/>
          </p:nvPr>
        </p:nvSpPr>
        <p:spPr>
          <a:xfrm>
            <a:off x="381000" y="228600"/>
            <a:ext cx="8305800" cy="762000"/>
          </a:xfrm>
        </p:spPr>
        <p:txBody>
          <a:bodyPr/>
          <a:lstStyle/>
          <a:p>
            <a:pPr eaLnBrk="1" hangingPunct="1"/>
            <a:r>
              <a:rPr lang="en-US" altLang="en-US" sz="2800"/>
              <a:t>Control-Parallel Implementation of the Sieve</a:t>
            </a:r>
          </a:p>
        </p:txBody>
      </p:sp>
      <p:sp>
        <p:nvSpPr>
          <p:cNvPr id="38918" name="Rectangle 4">
            <a:extLst>
              <a:ext uri="{FF2B5EF4-FFF2-40B4-BE49-F238E27FC236}">
                <a16:creationId xmlns:a16="http://schemas.microsoft.com/office/drawing/2014/main" id="{20434FD8-B9C5-B248-8DBD-B3A0C424744B}"/>
              </a:ext>
            </a:extLst>
          </p:cNvPr>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8919" name="Rectangle 6">
            <a:extLst>
              <a:ext uri="{FF2B5EF4-FFF2-40B4-BE49-F238E27FC236}">
                <a16:creationId xmlns:a16="http://schemas.microsoft.com/office/drawing/2014/main" id="{2516DEAC-787B-2D48-B57C-35132AA965DD}"/>
              </a:ext>
            </a:extLst>
          </p:cNvPr>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38920" name="Object 7">
            <a:extLst>
              <a:ext uri="{FF2B5EF4-FFF2-40B4-BE49-F238E27FC236}">
                <a16:creationId xmlns:a16="http://schemas.microsoft.com/office/drawing/2014/main" id="{BFA5DF83-C8A4-B942-BBE8-EAD78176FA4D}"/>
              </a:ext>
            </a:extLst>
          </p:cNvPr>
          <p:cNvGraphicFramePr>
            <a:graphicFrameLocks noChangeAspect="1"/>
          </p:cNvGraphicFramePr>
          <p:nvPr/>
        </p:nvGraphicFramePr>
        <p:xfrm>
          <a:off x="228600" y="1219200"/>
          <a:ext cx="8763000" cy="3581400"/>
        </p:xfrm>
        <a:graphic>
          <a:graphicData uri="http://schemas.openxmlformats.org/presentationml/2006/ole">
            <mc:AlternateContent xmlns:mc="http://schemas.openxmlformats.org/markup-compatibility/2006">
              <mc:Choice xmlns:v="urn:schemas-microsoft-com:vml" Requires="v">
                <p:oleObj spid="_x0000_s38922" r:id="rId3" imgW="4508500" imgH="1689100" progId="MSDraw.Drawing.8.2">
                  <p:embed/>
                </p:oleObj>
              </mc:Choice>
              <mc:Fallback>
                <p:oleObj r:id="rId3" imgW="4508500" imgH="16891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63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1" name="Text Box 8">
            <a:extLst>
              <a:ext uri="{FF2B5EF4-FFF2-40B4-BE49-F238E27FC236}">
                <a16:creationId xmlns:a16="http://schemas.microsoft.com/office/drawing/2014/main" id="{377CF1DB-CE13-444E-BD89-E255276A460C}"/>
              </a:ext>
            </a:extLst>
          </p:cNvPr>
          <p:cNvSpPr txBox="1">
            <a:spLocks noChangeArrowheads="1"/>
          </p:cNvSpPr>
          <p:nvPr/>
        </p:nvSpPr>
        <p:spPr bwMode="auto">
          <a:xfrm>
            <a:off x="1219200" y="4953000"/>
            <a:ext cx="67056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1.5	    Schematic representation of a control-parallel solution for the sieve of Eratosthenes.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7783920D-7F2A-304A-AD53-B354C995CC2A}"/>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62D868D6-2E73-564A-9C54-EDF7AA80F1FB}"/>
              </a:ext>
            </a:extLst>
          </p:cNvPr>
          <p:cNvSpPr>
            <a:spLocks noGrp="1"/>
          </p:cNvSpPr>
          <p:nvPr>
            <p:ph type="ftr" sz="quarter" idx="11"/>
          </p:nvPr>
        </p:nvSpPr>
        <p:spPr/>
        <p:txBody>
          <a:bodyPr/>
          <a:lstStyle/>
          <a:p>
            <a:pPr>
              <a:defRPr/>
            </a:pPr>
            <a:r>
              <a:rPr lang="en-US" altLang="en-US"/>
              <a:t>Parallel Processing, Fundamental Concepts</a:t>
            </a:r>
          </a:p>
        </p:txBody>
      </p:sp>
      <p:sp>
        <p:nvSpPr>
          <p:cNvPr id="39940" name="Slide Number Placeholder 5">
            <a:extLst>
              <a:ext uri="{FF2B5EF4-FFF2-40B4-BE49-F238E27FC236}">
                <a16:creationId xmlns:a16="http://schemas.microsoft.com/office/drawing/2014/main" id="{2A00180E-3F57-5A41-90EC-BC06D63BA9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92F20E3-45AC-B841-AEDA-EEE917F099E5}" type="slidenum">
              <a:rPr lang="en-US" altLang="en-US" sz="1200" smtClean="0"/>
              <a:pPr>
                <a:spcBef>
                  <a:spcPct val="0"/>
                </a:spcBef>
                <a:buFontTx/>
                <a:buNone/>
              </a:pPr>
              <a:t>31</a:t>
            </a:fld>
            <a:endParaRPr lang="en-US" altLang="en-US" sz="1200"/>
          </a:p>
        </p:txBody>
      </p:sp>
      <p:sp>
        <p:nvSpPr>
          <p:cNvPr id="39941" name="Rectangle 2">
            <a:extLst>
              <a:ext uri="{FF2B5EF4-FFF2-40B4-BE49-F238E27FC236}">
                <a16:creationId xmlns:a16="http://schemas.microsoft.com/office/drawing/2014/main" id="{CACEB869-FBAC-AE41-B8E7-1BDB5F315BA0}"/>
              </a:ext>
            </a:extLst>
          </p:cNvPr>
          <p:cNvSpPr>
            <a:spLocks noGrp="1" noChangeArrowheads="1"/>
          </p:cNvSpPr>
          <p:nvPr>
            <p:ph type="title"/>
          </p:nvPr>
        </p:nvSpPr>
        <p:spPr>
          <a:xfrm>
            <a:off x="381000" y="381000"/>
            <a:ext cx="8305800" cy="914400"/>
          </a:xfrm>
        </p:spPr>
        <p:txBody>
          <a:bodyPr/>
          <a:lstStyle/>
          <a:p>
            <a:pPr eaLnBrk="1" hangingPunct="1"/>
            <a:r>
              <a:rPr lang="en-US" altLang="en-US" sz="2800"/>
              <a:t>Running Time of the Sequential/Parallel Sieve</a:t>
            </a:r>
          </a:p>
        </p:txBody>
      </p:sp>
      <p:sp>
        <p:nvSpPr>
          <p:cNvPr id="39942" name="Text Box 4">
            <a:extLst>
              <a:ext uri="{FF2B5EF4-FFF2-40B4-BE49-F238E27FC236}">
                <a16:creationId xmlns:a16="http://schemas.microsoft.com/office/drawing/2014/main" id="{0A5C65BA-7ED6-FA4F-AF2B-6D1AB80257CF}"/>
              </a:ext>
            </a:extLst>
          </p:cNvPr>
          <p:cNvSpPr txBox="1">
            <a:spLocks noChangeArrowheads="1"/>
          </p:cNvSpPr>
          <p:nvPr/>
        </p:nvSpPr>
        <p:spPr bwMode="auto">
          <a:xfrm>
            <a:off x="1371600" y="5105400"/>
            <a:ext cx="6400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1.6	     Control-parallel realization of the sieve of Eratosthenes with </a:t>
            </a:r>
            <a:r>
              <a:rPr lang="en-US" altLang="en-US" sz="2000" i="1">
                <a:solidFill>
                  <a:srgbClr val="000000"/>
                </a:solidFill>
                <a:cs typeface="Times New Roman" panose="02020603050405020304" pitchFamily="18" charset="0"/>
              </a:rPr>
              <a:t>n</a:t>
            </a:r>
            <a:r>
              <a:rPr lang="en-US" altLang="en-US" sz="2000">
                <a:solidFill>
                  <a:srgbClr val="000000"/>
                </a:solidFill>
                <a:cs typeface="Times New Roman" panose="02020603050405020304" pitchFamily="18" charset="0"/>
              </a:rPr>
              <a:t> = 1000 and 1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3. </a:t>
            </a:r>
          </a:p>
        </p:txBody>
      </p:sp>
      <p:sp>
        <p:nvSpPr>
          <p:cNvPr id="39943" name="Rectangle 1038">
            <a:extLst>
              <a:ext uri="{FF2B5EF4-FFF2-40B4-BE49-F238E27FC236}">
                <a16:creationId xmlns:a16="http://schemas.microsoft.com/office/drawing/2014/main" id="{5E94E29E-69AA-DF42-B322-0A6DAECB48E0}"/>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39944" name="Object 1037">
            <a:extLst>
              <a:ext uri="{FF2B5EF4-FFF2-40B4-BE49-F238E27FC236}">
                <a16:creationId xmlns:a16="http://schemas.microsoft.com/office/drawing/2014/main" id="{8DB54BA6-2EC9-6B4E-80C1-D7A58AE83E8A}"/>
              </a:ext>
            </a:extLst>
          </p:cNvPr>
          <p:cNvGraphicFramePr>
            <a:graphicFrameLocks noChangeAspect="1"/>
          </p:cNvGraphicFramePr>
          <p:nvPr/>
        </p:nvGraphicFramePr>
        <p:xfrm>
          <a:off x="152400" y="1447800"/>
          <a:ext cx="8763000" cy="3505200"/>
        </p:xfrm>
        <a:graphic>
          <a:graphicData uri="http://schemas.openxmlformats.org/presentationml/2006/ole">
            <mc:AlternateContent xmlns:mc="http://schemas.openxmlformats.org/markup-compatibility/2006">
              <mc:Choice xmlns:v="urn:schemas-microsoft-com:vml" Requires="v">
                <p:oleObj spid="_x0000_s39945" r:id="rId3" imgW="5397500" imgH="1841500" progId="MSDraw.Drawing.8.2">
                  <p:embed/>
                </p:oleObj>
              </mc:Choice>
              <mc:Fallback>
                <p:oleObj r:id="rId3" imgW="5397500" imgH="1841500" progId="MSDraw.Drawing.8.2">
                  <p:embed/>
                  <p:pic>
                    <p:nvPicPr>
                      <p:cNvPr id="0" name="Object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8763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B61ACAD8-C023-4043-AC13-B502EC6C28EC}"/>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12676336-7D8F-CB4B-B02E-3E68B9A7BB09}"/>
              </a:ext>
            </a:extLst>
          </p:cNvPr>
          <p:cNvSpPr>
            <a:spLocks noGrp="1"/>
          </p:cNvSpPr>
          <p:nvPr>
            <p:ph type="ftr" sz="quarter" idx="11"/>
          </p:nvPr>
        </p:nvSpPr>
        <p:spPr/>
        <p:txBody>
          <a:bodyPr/>
          <a:lstStyle/>
          <a:p>
            <a:pPr>
              <a:defRPr/>
            </a:pPr>
            <a:r>
              <a:rPr lang="en-US" altLang="en-US"/>
              <a:t>Parallel Processing, Fundamental Concepts</a:t>
            </a:r>
          </a:p>
        </p:txBody>
      </p:sp>
      <p:sp>
        <p:nvSpPr>
          <p:cNvPr id="40964" name="Slide Number Placeholder 5">
            <a:extLst>
              <a:ext uri="{FF2B5EF4-FFF2-40B4-BE49-F238E27FC236}">
                <a16:creationId xmlns:a16="http://schemas.microsoft.com/office/drawing/2014/main" id="{0C262B7A-12FF-5848-A6F5-DBA5F27871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7B4CB45-826D-A346-8788-1793496BE3F2}" type="slidenum">
              <a:rPr lang="en-US" altLang="en-US" sz="1200" smtClean="0"/>
              <a:pPr>
                <a:spcBef>
                  <a:spcPct val="0"/>
                </a:spcBef>
                <a:buFontTx/>
                <a:buNone/>
              </a:pPr>
              <a:t>32</a:t>
            </a:fld>
            <a:endParaRPr lang="en-US" altLang="en-US" sz="1200"/>
          </a:p>
        </p:txBody>
      </p:sp>
      <p:sp>
        <p:nvSpPr>
          <p:cNvPr id="40965" name="Rectangle 2">
            <a:extLst>
              <a:ext uri="{FF2B5EF4-FFF2-40B4-BE49-F238E27FC236}">
                <a16:creationId xmlns:a16="http://schemas.microsoft.com/office/drawing/2014/main" id="{CCB80049-3D7F-B54B-AF74-F0A3BFB65C4A}"/>
              </a:ext>
            </a:extLst>
          </p:cNvPr>
          <p:cNvSpPr>
            <a:spLocks noGrp="1" noChangeArrowheads="1"/>
          </p:cNvSpPr>
          <p:nvPr>
            <p:ph type="title"/>
          </p:nvPr>
        </p:nvSpPr>
        <p:spPr>
          <a:xfrm>
            <a:off x="381000" y="152400"/>
            <a:ext cx="8305800" cy="762000"/>
          </a:xfrm>
        </p:spPr>
        <p:txBody>
          <a:bodyPr/>
          <a:lstStyle/>
          <a:p>
            <a:pPr eaLnBrk="1" hangingPunct="1"/>
            <a:r>
              <a:rPr lang="en-US" altLang="en-US" sz="2800"/>
              <a:t>Data-Parallel Implementation of the Sieve</a:t>
            </a:r>
          </a:p>
        </p:txBody>
      </p:sp>
      <p:sp>
        <p:nvSpPr>
          <p:cNvPr id="40966" name="Text Box 3">
            <a:extLst>
              <a:ext uri="{FF2B5EF4-FFF2-40B4-BE49-F238E27FC236}">
                <a16:creationId xmlns:a16="http://schemas.microsoft.com/office/drawing/2014/main" id="{B9756BF9-311C-DC4F-B87B-486BA17DE2ED}"/>
              </a:ext>
            </a:extLst>
          </p:cNvPr>
          <p:cNvSpPr txBox="1">
            <a:spLocks noChangeArrowheads="1"/>
          </p:cNvSpPr>
          <p:nvPr/>
        </p:nvSpPr>
        <p:spPr bwMode="auto">
          <a:xfrm>
            <a:off x="762000" y="5638800"/>
            <a:ext cx="7620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	     Data-parallel realization of the sieve of Eratosthenes. </a:t>
            </a:r>
          </a:p>
        </p:txBody>
      </p:sp>
      <p:sp>
        <p:nvSpPr>
          <p:cNvPr id="40967" name="Rectangle 4">
            <a:extLst>
              <a:ext uri="{FF2B5EF4-FFF2-40B4-BE49-F238E27FC236}">
                <a16:creationId xmlns:a16="http://schemas.microsoft.com/office/drawing/2014/main" id="{62E23738-7CDD-A145-8873-0980646E7B11}"/>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0968" name="Rectangle 7">
            <a:extLst>
              <a:ext uri="{FF2B5EF4-FFF2-40B4-BE49-F238E27FC236}">
                <a16:creationId xmlns:a16="http://schemas.microsoft.com/office/drawing/2014/main" id="{8E8154F6-65F4-5240-9F70-0EB5E79874F0}"/>
              </a:ext>
            </a:extLst>
          </p:cNvPr>
          <p:cNvSpPr>
            <a:spLocks noChangeArrowheads="1"/>
          </p:cNvSpPr>
          <p:nvPr/>
        </p:nvSpPr>
        <p:spPr bwMode="auto">
          <a:xfrm>
            <a:off x="0" y="184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0969" name="Object 6">
            <a:extLst>
              <a:ext uri="{FF2B5EF4-FFF2-40B4-BE49-F238E27FC236}">
                <a16:creationId xmlns:a16="http://schemas.microsoft.com/office/drawing/2014/main" id="{847662CC-FF99-A94C-9749-995E2DF60B97}"/>
              </a:ext>
            </a:extLst>
          </p:cNvPr>
          <p:cNvGraphicFramePr>
            <a:graphicFrameLocks noChangeAspect="1"/>
          </p:cNvGraphicFramePr>
          <p:nvPr/>
        </p:nvGraphicFramePr>
        <p:xfrm>
          <a:off x="228600" y="990600"/>
          <a:ext cx="8534400" cy="4648200"/>
        </p:xfrm>
        <a:graphic>
          <a:graphicData uri="http://schemas.openxmlformats.org/presentationml/2006/ole">
            <mc:AlternateContent xmlns:mc="http://schemas.openxmlformats.org/markup-compatibility/2006">
              <mc:Choice xmlns:v="urn:schemas-microsoft-com:vml" Requires="v">
                <p:oleObj spid="_x0000_s40973" r:id="rId3" imgW="5207000" imgH="3048000" progId="MSDraw.Drawing.8.2">
                  <p:embed/>
                </p:oleObj>
              </mc:Choice>
              <mc:Fallback>
                <p:oleObj r:id="rId3" imgW="5207000" imgH="30480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0" name="Text Box 8">
            <a:extLst>
              <a:ext uri="{FF2B5EF4-FFF2-40B4-BE49-F238E27FC236}">
                <a16:creationId xmlns:a16="http://schemas.microsoft.com/office/drawing/2014/main" id="{10C365EA-981C-AA43-90EC-A0C55E1A5EB3}"/>
              </a:ext>
            </a:extLst>
          </p:cNvPr>
          <p:cNvSpPr txBox="1">
            <a:spLocks noChangeArrowheads="1"/>
          </p:cNvSpPr>
          <p:nvPr/>
        </p:nvSpPr>
        <p:spPr bwMode="auto">
          <a:xfrm>
            <a:off x="5029200" y="1143000"/>
            <a:ext cx="365760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Assume at most </a:t>
            </a:r>
            <a:r>
              <a:rPr lang="en-US" altLang="en-US" sz="1800">
                <a:sym typeface="Symbol" pitchFamily="2" charset="2"/>
              </a:rPr>
              <a:t></a:t>
            </a:r>
            <a:r>
              <a:rPr lang="en-US" altLang="en-US" sz="1800" i="1"/>
              <a:t>n</a:t>
            </a:r>
            <a:r>
              <a:rPr lang="en-US" altLang="en-US" sz="1800"/>
              <a:t> processors, so that all prime factors dealt with are in P</a:t>
            </a:r>
            <a:r>
              <a:rPr lang="en-US" altLang="en-US" sz="1400"/>
              <a:t>1</a:t>
            </a:r>
            <a:r>
              <a:rPr lang="en-US" altLang="en-US" sz="1800"/>
              <a:t> (which broadcasts them)</a:t>
            </a:r>
          </a:p>
        </p:txBody>
      </p:sp>
      <p:sp>
        <p:nvSpPr>
          <p:cNvPr id="40971" name="Text Box 9">
            <a:extLst>
              <a:ext uri="{FF2B5EF4-FFF2-40B4-BE49-F238E27FC236}">
                <a16:creationId xmlns:a16="http://schemas.microsoft.com/office/drawing/2014/main" id="{DA2C4F23-86F4-5043-8296-C38CBBFAB4F0}"/>
              </a:ext>
            </a:extLst>
          </p:cNvPr>
          <p:cNvSpPr txBox="1">
            <a:spLocks noChangeArrowheads="1"/>
          </p:cNvSpPr>
          <p:nvPr/>
        </p:nvSpPr>
        <p:spPr bwMode="auto">
          <a:xfrm>
            <a:off x="6553200" y="4572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cs typeface="Arial" panose="020B0604020202020204" pitchFamily="34" charset="0"/>
                <a:sym typeface="Symbol" pitchFamily="2" charset="2"/>
              </a:rPr>
              <a:t> </a:t>
            </a:r>
            <a:r>
              <a:rPr lang="en-US" altLang="en-US" sz="2400" i="1">
                <a:cs typeface="Arial" panose="020B0604020202020204" pitchFamily="34" charset="0"/>
              </a:rPr>
              <a:t>n</a:t>
            </a:r>
            <a:r>
              <a:rPr lang="en-US" altLang="en-US" sz="2400">
                <a:cs typeface="Arial" panose="020B0604020202020204" pitchFamily="34" charset="0"/>
              </a:rPr>
              <a:t>  &lt; </a:t>
            </a:r>
            <a:r>
              <a:rPr lang="en-US" altLang="en-US" sz="2400" i="1">
                <a:cs typeface="Arial" panose="020B0604020202020204" pitchFamily="34" charset="0"/>
              </a:rPr>
              <a:t>n </a:t>
            </a:r>
            <a:r>
              <a:rPr lang="en-US" altLang="en-US" sz="2400">
                <a:cs typeface="Arial" panose="020B0604020202020204" pitchFamily="34" charset="0"/>
              </a:rPr>
              <a:t>/ </a:t>
            </a:r>
            <a:r>
              <a:rPr lang="en-US" altLang="en-US" sz="2400" i="1">
                <a:cs typeface="Arial" panose="020B0604020202020204" pitchFamily="34" charset="0"/>
              </a:rPr>
              <a:t>p</a:t>
            </a:r>
          </a:p>
        </p:txBody>
      </p:sp>
      <p:sp>
        <p:nvSpPr>
          <p:cNvPr id="40972" name="Line 10">
            <a:extLst>
              <a:ext uri="{FF2B5EF4-FFF2-40B4-BE49-F238E27FC236}">
                <a16:creationId xmlns:a16="http://schemas.microsoft.com/office/drawing/2014/main" id="{094EBD92-03A7-E44F-9B36-C4C7C42E256A}"/>
              </a:ext>
            </a:extLst>
          </p:cNvPr>
          <p:cNvSpPr>
            <a:spLocks noChangeShapeType="1"/>
          </p:cNvSpPr>
          <p:nvPr/>
        </p:nvSpPr>
        <p:spPr bwMode="auto">
          <a:xfrm>
            <a:off x="6891338" y="4648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015AC42-B761-4A4D-A09C-7577F4F3162F}"/>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C3D6AE78-4C1D-A448-B26A-1C57F1B2465F}"/>
              </a:ext>
            </a:extLst>
          </p:cNvPr>
          <p:cNvSpPr>
            <a:spLocks noGrp="1"/>
          </p:cNvSpPr>
          <p:nvPr>
            <p:ph type="ftr" sz="quarter" idx="11"/>
          </p:nvPr>
        </p:nvSpPr>
        <p:spPr/>
        <p:txBody>
          <a:bodyPr/>
          <a:lstStyle/>
          <a:p>
            <a:pPr>
              <a:defRPr/>
            </a:pPr>
            <a:r>
              <a:rPr lang="en-US" altLang="en-US"/>
              <a:t>Parallel Processing, Fundamental Concepts</a:t>
            </a:r>
          </a:p>
        </p:txBody>
      </p:sp>
      <p:sp>
        <p:nvSpPr>
          <p:cNvPr id="41988" name="Slide Number Placeholder 5">
            <a:extLst>
              <a:ext uri="{FF2B5EF4-FFF2-40B4-BE49-F238E27FC236}">
                <a16:creationId xmlns:a16="http://schemas.microsoft.com/office/drawing/2014/main" id="{A13DF668-882F-2A47-ACA2-616DE7C5CB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9E7ED57-6A5F-D142-AB46-646EB9FA7D59}" type="slidenum">
              <a:rPr lang="en-US" altLang="en-US" sz="1200" smtClean="0"/>
              <a:pPr>
                <a:spcBef>
                  <a:spcPct val="0"/>
                </a:spcBef>
                <a:buFontTx/>
                <a:buNone/>
              </a:pPr>
              <a:t>33</a:t>
            </a:fld>
            <a:endParaRPr lang="en-US" altLang="en-US" sz="1200"/>
          </a:p>
        </p:txBody>
      </p:sp>
      <p:sp>
        <p:nvSpPr>
          <p:cNvPr id="41989" name="Rectangle 2">
            <a:extLst>
              <a:ext uri="{FF2B5EF4-FFF2-40B4-BE49-F238E27FC236}">
                <a16:creationId xmlns:a16="http://schemas.microsoft.com/office/drawing/2014/main" id="{D1F8BC23-14CC-C743-9CF9-93F6DD914CF9}"/>
              </a:ext>
            </a:extLst>
          </p:cNvPr>
          <p:cNvSpPr>
            <a:spLocks noGrp="1" noChangeArrowheads="1"/>
          </p:cNvSpPr>
          <p:nvPr>
            <p:ph type="title"/>
          </p:nvPr>
        </p:nvSpPr>
        <p:spPr>
          <a:xfrm>
            <a:off x="381000" y="304800"/>
            <a:ext cx="8305800" cy="914400"/>
          </a:xfrm>
        </p:spPr>
        <p:txBody>
          <a:bodyPr/>
          <a:lstStyle/>
          <a:p>
            <a:pPr eaLnBrk="1" hangingPunct="1"/>
            <a:r>
              <a:rPr lang="en-US" altLang="en-US" sz="2800"/>
              <a:t>One Reason for Sublinear Speedup:</a:t>
            </a:r>
            <a:br>
              <a:rPr lang="en-US" altLang="en-US" sz="2800"/>
            </a:br>
            <a:r>
              <a:rPr lang="en-US" altLang="en-US" sz="2800"/>
              <a:t>Communication Overhead</a:t>
            </a:r>
          </a:p>
        </p:txBody>
      </p:sp>
      <p:sp>
        <p:nvSpPr>
          <p:cNvPr id="41990" name="Text Box 3">
            <a:extLst>
              <a:ext uri="{FF2B5EF4-FFF2-40B4-BE49-F238E27FC236}">
                <a16:creationId xmlns:a16="http://schemas.microsoft.com/office/drawing/2014/main" id="{CA4A19C8-E2A4-004C-B557-0EBB1DBC427F}"/>
              </a:ext>
            </a:extLst>
          </p:cNvPr>
          <p:cNvSpPr txBox="1">
            <a:spLocks noChangeArrowheads="1"/>
          </p:cNvSpPr>
          <p:nvPr/>
        </p:nvSpPr>
        <p:spPr bwMode="auto">
          <a:xfrm>
            <a:off x="609600" y="5257800"/>
            <a:ext cx="7924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	     Trade-off between communication time and computation time in the data-parallel realization of the sieve of Eratosthenes. </a:t>
            </a:r>
          </a:p>
        </p:txBody>
      </p:sp>
      <p:sp>
        <p:nvSpPr>
          <p:cNvPr id="41991" name="Rectangle 4">
            <a:extLst>
              <a:ext uri="{FF2B5EF4-FFF2-40B4-BE49-F238E27FC236}">
                <a16:creationId xmlns:a16="http://schemas.microsoft.com/office/drawing/2014/main" id="{2C4E9199-517E-8342-A34E-19FFC325B986}"/>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1992" name="Rectangle 5">
            <a:extLst>
              <a:ext uri="{FF2B5EF4-FFF2-40B4-BE49-F238E27FC236}">
                <a16:creationId xmlns:a16="http://schemas.microsoft.com/office/drawing/2014/main" id="{203E0CE1-ADB2-8A42-941A-AEE928E3F6B1}"/>
              </a:ext>
            </a:extLst>
          </p:cNvPr>
          <p:cNvSpPr>
            <a:spLocks noChangeArrowheads="1"/>
          </p:cNvSpPr>
          <p:nvPr/>
        </p:nvSpPr>
        <p:spPr bwMode="auto">
          <a:xfrm>
            <a:off x="0" y="184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1993" name="Rectangle 9">
            <a:extLst>
              <a:ext uri="{FF2B5EF4-FFF2-40B4-BE49-F238E27FC236}">
                <a16:creationId xmlns:a16="http://schemas.microsoft.com/office/drawing/2014/main" id="{6F8FC4E8-21EB-0441-9DA5-14D8DE9798A5}"/>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1994" name="Object 8">
            <a:extLst>
              <a:ext uri="{FF2B5EF4-FFF2-40B4-BE49-F238E27FC236}">
                <a16:creationId xmlns:a16="http://schemas.microsoft.com/office/drawing/2014/main" id="{4FCDA561-5483-3B41-844A-8CAEFC3F7221}"/>
              </a:ext>
            </a:extLst>
          </p:cNvPr>
          <p:cNvGraphicFramePr>
            <a:graphicFrameLocks noChangeAspect="1"/>
          </p:cNvGraphicFramePr>
          <p:nvPr/>
        </p:nvGraphicFramePr>
        <p:xfrm>
          <a:off x="-152400" y="1219200"/>
          <a:ext cx="9296400" cy="3984625"/>
        </p:xfrm>
        <a:graphic>
          <a:graphicData uri="http://schemas.openxmlformats.org/presentationml/2006/ole">
            <mc:AlternateContent xmlns:mc="http://schemas.openxmlformats.org/markup-compatibility/2006">
              <mc:Choice xmlns:v="urn:schemas-microsoft-com:vml" Requires="v">
                <p:oleObj spid="_x0000_s41995" r:id="rId3" imgW="5054600" imgH="2171700" progId="MSDraw.Drawing.8.2">
                  <p:embed/>
                </p:oleObj>
              </mc:Choice>
              <mc:Fallback>
                <p:oleObj r:id="rId3" imgW="5054600" imgH="21717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92964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0FDBC25-9144-B140-9309-301533A7896E}"/>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B6B6856D-95B9-B242-BA6A-2E78E0D27D96}"/>
              </a:ext>
            </a:extLst>
          </p:cNvPr>
          <p:cNvSpPr>
            <a:spLocks noGrp="1"/>
          </p:cNvSpPr>
          <p:nvPr>
            <p:ph type="ftr" sz="quarter" idx="11"/>
          </p:nvPr>
        </p:nvSpPr>
        <p:spPr/>
        <p:txBody>
          <a:bodyPr/>
          <a:lstStyle/>
          <a:p>
            <a:pPr>
              <a:defRPr/>
            </a:pPr>
            <a:r>
              <a:rPr lang="en-US" altLang="en-US"/>
              <a:t>Parallel Processing, Fundamental Concepts</a:t>
            </a:r>
          </a:p>
        </p:txBody>
      </p:sp>
      <p:sp>
        <p:nvSpPr>
          <p:cNvPr id="43012" name="Slide Number Placeholder 5">
            <a:extLst>
              <a:ext uri="{FF2B5EF4-FFF2-40B4-BE49-F238E27FC236}">
                <a16:creationId xmlns:a16="http://schemas.microsoft.com/office/drawing/2014/main" id="{E11715F6-36BA-174C-97B5-4C217941B5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62618B0-BFEC-634D-9773-8C03BB013975}" type="slidenum">
              <a:rPr lang="en-US" altLang="en-US" sz="1200" smtClean="0"/>
              <a:pPr>
                <a:spcBef>
                  <a:spcPct val="0"/>
                </a:spcBef>
                <a:buFontTx/>
                <a:buNone/>
              </a:pPr>
              <a:t>34</a:t>
            </a:fld>
            <a:endParaRPr lang="en-US" altLang="en-US" sz="1200"/>
          </a:p>
        </p:txBody>
      </p:sp>
      <p:sp>
        <p:nvSpPr>
          <p:cNvPr id="43013" name="Rectangle 2">
            <a:extLst>
              <a:ext uri="{FF2B5EF4-FFF2-40B4-BE49-F238E27FC236}">
                <a16:creationId xmlns:a16="http://schemas.microsoft.com/office/drawing/2014/main" id="{B851C367-F22F-B341-BCF7-F78AA522E803}"/>
              </a:ext>
            </a:extLst>
          </p:cNvPr>
          <p:cNvSpPr>
            <a:spLocks noGrp="1" noChangeArrowheads="1"/>
          </p:cNvSpPr>
          <p:nvPr>
            <p:ph type="title"/>
          </p:nvPr>
        </p:nvSpPr>
        <p:spPr>
          <a:xfrm>
            <a:off x="381000" y="304800"/>
            <a:ext cx="8305800" cy="914400"/>
          </a:xfrm>
        </p:spPr>
        <p:txBody>
          <a:bodyPr/>
          <a:lstStyle/>
          <a:p>
            <a:pPr eaLnBrk="1" hangingPunct="1"/>
            <a:r>
              <a:rPr lang="en-US" altLang="en-US" sz="2800"/>
              <a:t>Another Reason for Sublinear Speedup:</a:t>
            </a:r>
            <a:br>
              <a:rPr lang="en-US" altLang="en-US" sz="2800"/>
            </a:br>
            <a:r>
              <a:rPr lang="en-US" altLang="en-US" sz="2800"/>
              <a:t>Input/Output Overhead</a:t>
            </a:r>
          </a:p>
        </p:txBody>
      </p:sp>
      <p:sp>
        <p:nvSpPr>
          <p:cNvPr id="43014" name="Text Box 3">
            <a:extLst>
              <a:ext uri="{FF2B5EF4-FFF2-40B4-BE49-F238E27FC236}">
                <a16:creationId xmlns:a16="http://schemas.microsoft.com/office/drawing/2014/main" id="{89B36462-8F1D-7743-8698-F7A91344BD94}"/>
              </a:ext>
            </a:extLst>
          </p:cNvPr>
          <p:cNvSpPr txBox="1">
            <a:spLocks noChangeArrowheads="1"/>
          </p:cNvSpPr>
          <p:nvPr/>
        </p:nvSpPr>
        <p:spPr bwMode="auto">
          <a:xfrm>
            <a:off x="990600" y="5257800"/>
            <a:ext cx="7010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	     Effect of a constant I/O time on the data-parallel realization of the sieve of Eratosthenes. </a:t>
            </a:r>
          </a:p>
        </p:txBody>
      </p:sp>
      <p:sp>
        <p:nvSpPr>
          <p:cNvPr id="43015" name="Rectangle 4">
            <a:extLst>
              <a:ext uri="{FF2B5EF4-FFF2-40B4-BE49-F238E27FC236}">
                <a16:creationId xmlns:a16="http://schemas.microsoft.com/office/drawing/2014/main" id="{1DB8E5EE-5236-ED42-8157-DDFEA9CB4D19}"/>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3016" name="Rectangle 5">
            <a:extLst>
              <a:ext uri="{FF2B5EF4-FFF2-40B4-BE49-F238E27FC236}">
                <a16:creationId xmlns:a16="http://schemas.microsoft.com/office/drawing/2014/main" id="{29843EF8-01AD-2347-BFC3-06540AC9A6B1}"/>
              </a:ext>
            </a:extLst>
          </p:cNvPr>
          <p:cNvSpPr>
            <a:spLocks noChangeArrowheads="1"/>
          </p:cNvSpPr>
          <p:nvPr/>
        </p:nvSpPr>
        <p:spPr bwMode="auto">
          <a:xfrm>
            <a:off x="0" y="184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3017" name="Rectangle 6">
            <a:extLst>
              <a:ext uri="{FF2B5EF4-FFF2-40B4-BE49-F238E27FC236}">
                <a16:creationId xmlns:a16="http://schemas.microsoft.com/office/drawing/2014/main" id="{30353901-82D8-234C-A966-D8201AE1EA6F}"/>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3018" name="Rectangle 9">
            <a:extLst>
              <a:ext uri="{FF2B5EF4-FFF2-40B4-BE49-F238E27FC236}">
                <a16:creationId xmlns:a16="http://schemas.microsoft.com/office/drawing/2014/main" id="{5A70A9FD-373F-FE40-96BF-776D53229ACC}"/>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3019" name="Object 8">
            <a:extLst>
              <a:ext uri="{FF2B5EF4-FFF2-40B4-BE49-F238E27FC236}">
                <a16:creationId xmlns:a16="http://schemas.microsoft.com/office/drawing/2014/main" id="{A29BAFF3-7FB8-C248-90E1-A3EDAE771AAC}"/>
              </a:ext>
            </a:extLst>
          </p:cNvPr>
          <p:cNvGraphicFramePr>
            <a:graphicFrameLocks noChangeAspect="1"/>
          </p:cNvGraphicFramePr>
          <p:nvPr/>
        </p:nvGraphicFramePr>
        <p:xfrm>
          <a:off x="0" y="1295400"/>
          <a:ext cx="8915400" cy="3919538"/>
        </p:xfrm>
        <a:graphic>
          <a:graphicData uri="http://schemas.openxmlformats.org/presentationml/2006/ole">
            <mc:AlternateContent xmlns:mc="http://schemas.openxmlformats.org/markup-compatibility/2006">
              <mc:Choice xmlns:v="urn:schemas-microsoft-com:vml" Requires="v">
                <p:oleObj spid="_x0000_s43020" r:id="rId3" imgW="5054600" imgH="2171700" progId="MSDraw.Drawing.8.2">
                  <p:embed/>
                </p:oleObj>
              </mc:Choice>
              <mc:Fallback>
                <p:oleObj r:id="rId3" imgW="5054600" imgH="21717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89154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4AE72492-2575-0E4C-A27E-4ABA91F68C02}"/>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54F18609-CE57-C949-B9EC-F0BAADF3AC44}"/>
              </a:ext>
            </a:extLst>
          </p:cNvPr>
          <p:cNvSpPr>
            <a:spLocks noGrp="1"/>
          </p:cNvSpPr>
          <p:nvPr>
            <p:ph type="ftr" sz="quarter" idx="11"/>
          </p:nvPr>
        </p:nvSpPr>
        <p:spPr/>
        <p:txBody>
          <a:bodyPr/>
          <a:lstStyle/>
          <a:p>
            <a:pPr>
              <a:defRPr/>
            </a:pPr>
            <a:r>
              <a:rPr lang="en-US" altLang="en-US"/>
              <a:t>Parallel Processing, Fundamental Concepts</a:t>
            </a:r>
          </a:p>
        </p:txBody>
      </p:sp>
      <p:sp>
        <p:nvSpPr>
          <p:cNvPr id="44036" name="Slide Number Placeholder 5">
            <a:extLst>
              <a:ext uri="{FF2B5EF4-FFF2-40B4-BE49-F238E27FC236}">
                <a16:creationId xmlns:a16="http://schemas.microsoft.com/office/drawing/2014/main" id="{E0E875EE-4437-A04C-ACDB-CEB8DB40AF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FB7CF7A-FF2A-B448-9467-A92F65F362F8}" type="slidenum">
              <a:rPr lang="en-US" altLang="en-US" sz="1200" smtClean="0"/>
              <a:pPr>
                <a:spcBef>
                  <a:spcPct val="0"/>
                </a:spcBef>
                <a:buFontTx/>
                <a:buNone/>
              </a:pPr>
              <a:t>35</a:t>
            </a:fld>
            <a:endParaRPr lang="en-US" altLang="en-US" sz="1200"/>
          </a:p>
        </p:txBody>
      </p:sp>
      <p:sp>
        <p:nvSpPr>
          <p:cNvPr id="44037" name="Rectangle 2">
            <a:extLst>
              <a:ext uri="{FF2B5EF4-FFF2-40B4-BE49-F238E27FC236}">
                <a16:creationId xmlns:a16="http://schemas.microsoft.com/office/drawing/2014/main" id="{5C0414B1-0164-D94C-AAC3-CC112C392632}"/>
              </a:ext>
            </a:extLst>
          </p:cNvPr>
          <p:cNvSpPr>
            <a:spLocks noGrp="1" noChangeArrowheads="1"/>
          </p:cNvSpPr>
          <p:nvPr>
            <p:ph type="title"/>
          </p:nvPr>
        </p:nvSpPr>
        <p:spPr>
          <a:xfrm>
            <a:off x="381000" y="152400"/>
            <a:ext cx="8305800" cy="762000"/>
          </a:xfrm>
        </p:spPr>
        <p:txBody>
          <a:bodyPr/>
          <a:lstStyle/>
          <a:p>
            <a:pPr eaLnBrk="1" hangingPunct="1"/>
            <a:r>
              <a:rPr lang="en-US" altLang="en-US" sz="3200"/>
              <a:t>1.3  Parallel Processing Ups and Downs</a:t>
            </a:r>
          </a:p>
        </p:txBody>
      </p:sp>
      <p:sp>
        <p:nvSpPr>
          <p:cNvPr id="44038" name="Text Box 4">
            <a:extLst>
              <a:ext uri="{FF2B5EF4-FFF2-40B4-BE49-F238E27FC236}">
                <a16:creationId xmlns:a16="http://schemas.microsoft.com/office/drawing/2014/main" id="{5B84F26C-4B3A-C845-814A-233DB41CD789}"/>
              </a:ext>
            </a:extLst>
          </p:cNvPr>
          <p:cNvSpPr txBox="1">
            <a:spLocks noChangeArrowheads="1"/>
          </p:cNvSpPr>
          <p:nvPr/>
        </p:nvSpPr>
        <p:spPr bwMode="auto">
          <a:xfrm>
            <a:off x="4797425" y="914400"/>
            <a:ext cx="3962400" cy="1006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Using thousands of “computers” (humans + calculators) for 24-hr weather prediction in a few hours</a:t>
            </a:r>
            <a:endParaRPr lang="en-US" altLang="en-US" sz="2400" b="1">
              <a:solidFill>
                <a:schemeClr val="accent2"/>
              </a:solidFill>
            </a:endParaRPr>
          </a:p>
        </p:txBody>
      </p:sp>
      <p:sp>
        <p:nvSpPr>
          <p:cNvPr id="44039" name="Rectangle 1038">
            <a:extLst>
              <a:ext uri="{FF2B5EF4-FFF2-40B4-BE49-F238E27FC236}">
                <a16:creationId xmlns:a16="http://schemas.microsoft.com/office/drawing/2014/main" id="{1510DA02-54F7-1B40-929A-A179CBE39E39}"/>
              </a:ext>
            </a:extLst>
          </p:cNvPr>
          <p:cNvSpPr>
            <a:spLocks noChangeArrowheads="1"/>
          </p:cNvSpPr>
          <p:nvPr/>
        </p:nvSpPr>
        <p:spPr bwMode="auto">
          <a:xfrm>
            <a:off x="-10668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4040" name="Object 1037">
            <a:extLst>
              <a:ext uri="{FF2B5EF4-FFF2-40B4-BE49-F238E27FC236}">
                <a16:creationId xmlns:a16="http://schemas.microsoft.com/office/drawing/2014/main" id="{238581E6-D4D1-DE43-A0D5-117D4969ACA3}"/>
              </a:ext>
            </a:extLst>
          </p:cNvPr>
          <p:cNvGraphicFramePr>
            <a:graphicFrameLocks noChangeAspect="1"/>
          </p:cNvGraphicFramePr>
          <p:nvPr/>
        </p:nvGraphicFramePr>
        <p:xfrm>
          <a:off x="320675" y="2041525"/>
          <a:ext cx="4191000" cy="4086225"/>
        </p:xfrm>
        <a:graphic>
          <a:graphicData uri="http://schemas.openxmlformats.org/presentationml/2006/ole">
            <mc:AlternateContent xmlns:mc="http://schemas.openxmlformats.org/markup-compatibility/2006">
              <mc:Choice xmlns:v="urn:schemas-microsoft-com:vml" Requires="v">
                <p:oleObj spid="_x0000_s44046" r:id="rId3" imgW="3670300" imgH="3581400" progId="MSDraw.Drawing.8.2">
                  <p:embed/>
                </p:oleObj>
              </mc:Choice>
              <mc:Fallback>
                <p:oleObj r:id="rId3" imgW="3670300" imgH="3581400" progId="MSDraw.Drawing.8.2">
                  <p:embed/>
                  <p:pic>
                    <p:nvPicPr>
                      <p:cNvPr id="0" name="Object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041525"/>
                        <a:ext cx="4191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1" name="Text Box 1039">
            <a:extLst>
              <a:ext uri="{FF2B5EF4-FFF2-40B4-BE49-F238E27FC236}">
                <a16:creationId xmlns:a16="http://schemas.microsoft.com/office/drawing/2014/main" id="{4F23F7AA-3970-5F4F-8292-B76A392BC68D}"/>
              </a:ext>
            </a:extLst>
          </p:cNvPr>
          <p:cNvSpPr txBox="1">
            <a:spLocks noChangeArrowheads="1"/>
          </p:cNvSpPr>
          <p:nvPr/>
        </p:nvSpPr>
        <p:spPr bwMode="auto">
          <a:xfrm>
            <a:off x="4802188" y="2041525"/>
            <a:ext cx="3962400" cy="7016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1960s: ILLIAC IV (U Illinois) – </a:t>
            </a:r>
          </a:p>
          <a:p>
            <a:pPr eaLnBrk="1" hangingPunct="1">
              <a:spcBef>
                <a:spcPct val="0"/>
              </a:spcBef>
              <a:buFontTx/>
              <a:buNone/>
            </a:pPr>
            <a:r>
              <a:rPr lang="en-US" altLang="en-US" sz="2000"/>
              <a:t>four 8 </a:t>
            </a:r>
            <a:r>
              <a:rPr lang="en-US" altLang="en-US" sz="2000">
                <a:sym typeface="Symbol" pitchFamily="2" charset="2"/>
              </a:rPr>
              <a:t></a:t>
            </a:r>
            <a:r>
              <a:rPr lang="en-US" altLang="en-US" sz="2000"/>
              <a:t> 8 mesh quadrants, SIMD</a:t>
            </a:r>
          </a:p>
        </p:txBody>
      </p:sp>
      <p:sp>
        <p:nvSpPr>
          <p:cNvPr id="44042" name="Text Box 1040">
            <a:extLst>
              <a:ext uri="{FF2B5EF4-FFF2-40B4-BE49-F238E27FC236}">
                <a16:creationId xmlns:a16="http://schemas.microsoft.com/office/drawing/2014/main" id="{AA92E5D5-2E0F-834F-9B4D-FE16D1B853F7}"/>
              </a:ext>
            </a:extLst>
          </p:cNvPr>
          <p:cNvSpPr txBox="1">
            <a:spLocks noChangeArrowheads="1"/>
          </p:cNvSpPr>
          <p:nvPr/>
        </p:nvSpPr>
        <p:spPr bwMode="auto">
          <a:xfrm>
            <a:off x="4797425" y="4581525"/>
            <a:ext cx="39624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2000s: Internet revolution – </a:t>
            </a:r>
          </a:p>
          <a:p>
            <a:pPr eaLnBrk="1" hangingPunct="1">
              <a:spcBef>
                <a:spcPct val="0"/>
              </a:spcBef>
              <a:buFontTx/>
              <a:buNone/>
            </a:pPr>
            <a:r>
              <a:rPr lang="en-US" altLang="en-US" sz="2000"/>
              <a:t>info providers, multimedia, data mining, etc. need lots of power</a:t>
            </a:r>
          </a:p>
        </p:txBody>
      </p:sp>
      <p:sp>
        <p:nvSpPr>
          <p:cNvPr id="44043" name="Text Box 1041">
            <a:extLst>
              <a:ext uri="{FF2B5EF4-FFF2-40B4-BE49-F238E27FC236}">
                <a16:creationId xmlns:a16="http://schemas.microsoft.com/office/drawing/2014/main" id="{B3AB1580-699B-ED4E-96DF-D8F8C14EECFB}"/>
              </a:ext>
            </a:extLst>
          </p:cNvPr>
          <p:cNvSpPr txBox="1">
            <a:spLocks noChangeArrowheads="1"/>
          </p:cNvSpPr>
          <p:nvPr/>
        </p:nvSpPr>
        <p:spPr bwMode="auto">
          <a:xfrm>
            <a:off x="4802188" y="2862263"/>
            <a:ext cx="3962400" cy="16160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1980s: Commercial interest –  technology was driven by government grants &amp; contracts. </a:t>
            </a:r>
          </a:p>
          <a:p>
            <a:pPr eaLnBrk="1" hangingPunct="1">
              <a:spcBef>
                <a:spcPct val="0"/>
              </a:spcBef>
              <a:buFontTx/>
              <a:buNone/>
            </a:pPr>
            <a:r>
              <a:rPr lang="en-US" altLang="en-US" sz="2000"/>
              <a:t>Once funding dried up, </a:t>
            </a:r>
          </a:p>
          <a:p>
            <a:pPr eaLnBrk="1" hangingPunct="1">
              <a:spcBef>
                <a:spcPct val="0"/>
              </a:spcBef>
              <a:buFontTx/>
              <a:buNone/>
            </a:pPr>
            <a:r>
              <a:rPr lang="en-US" altLang="en-US" sz="2000"/>
              <a:t>many companies went bankrupt</a:t>
            </a:r>
          </a:p>
        </p:txBody>
      </p:sp>
      <p:sp>
        <p:nvSpPr>
          <p:cNvPr id="44044" name="Text Box 1042">
            <a:extLst>
              <a:ext uri="{FF2B5EF4-FFF2-40B4-BE49-F238E27FC236}">
                <a16:creationId xmlns:a16="http://schemas.microsoft.com/office/drawing/2014/main" id="{C8E618B4-06D4-A044-82F2-4D25EC6A3883}"/>
              </a:ext>
            </a:extLst>
          </p:cNvPr>
          <p:cNvSpPr txBox="1">
            <a:spLocks noChangeArrowheads="1"/>
          </p:cNvSpPr>
          <p:nvPr/>
        </p:nvSpPr>
        <p:spPr bwMode="auto">
          <a:xfrm>
            <a:off x="534988" y="914400"/>
            <a:ext cx="3810000" cy="10064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1.10   </a:t>
            </a:r>
            <a:r>
              <a:rPr lang="en-US" altLang="en-US" sz="2000">
                <a:solidFill>
                  <a:srgbClr val="000000"/>
                </a:solidFill>
                <a:cs typeface="Times New Roman" panose="02020603050405020304" pitchFamily="18" charset="0"/>
              </a:rPr>
              <a:t>Richardson’s circular theater for weather forecasting calculations.</a:t>
            </a:r>
            <a:r>
              <a:rPr lang="en-US" altLang="en-US" sz="2000"/>
              <a:t> </a:t>
            </a:r>
          </a:p>
        </p:txBody>
      </p:sp>
      <p:sp>
        <p:nvSpPr>
          <p:cNvPr id="44045" name="Text Box 1040">
            <a:extLst>
              <a:ext uri="{FF2B5EF4-FFF2-40B4-BE49-F238E27FC236}">
                <a16:creationId xmlns:a16="http://schemas.microsoft.com/office/drawing/2014/main" id="{2C3BEAAB-21B2-6245-8456-9D0F75F37E17}"/>
              </a:ext>
            </a:extLst>
          </p:cNvPr>
          <p:cNvSpPr txBox="1">
            <a:spLocks noChangeArrowheads="1"/>
          </p:cNvSpPr>
          <p:nvPr/>
        </p:nvSpPr>
        <p:spPr bwMode="auto">
          <a:xfrm>
            <a:off x="4797425" y="5708650"/>
            <a:ext cx="3962400"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2020s: Cloud, big-data, AI/ML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20837862-0675-224F-A1C1-BE44C3CA838F}"/>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A52388A9-BABA-884C-9FB4-800CA7766604}"/>
              </a:ext>
            </a:extLst>
          </p:cNvPr>
          <p:cNvSpPr>
            <a:spLocks noGrp="1"/>
          </p:cNvSpPr>
          <p:nvPr>
            <p:ph type="ftr" sz="quarter" idx="11"/>
          </p:nvPr>
        </p:nvSpPr>
        <p:spPr/>
        <p:txBody>
          <a:bodyPr/>
          <a:lstStyle/>
          <a:p>
            <a:pPr>
              <a:defRPr/>
            </a:pPr>
            <a:r>
              <a:rPr lang="en-US" altLang="en-US"/>
              <a:t>Parallel Processing, Fundamental Concepts</a:t>
            </a:r>
          </a:p>
        </p:txBody>
      </p:sp>
      <p:sp>
        <p:nvSpPr>
          <p:cNvPr id="45060" name="Slide Number Placeholder 5">
            <a:extLst>
              <a:ext uri="{FF2B5EF4-FFF2-40B4-BE49-F238E27FC236}">
                <a16:creationId xmlns:a16="http://schemas.microsoft.com/office/drawing/2014/main" id="{1442AA4C-A290-7347-8D7B-2251F6D587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E0814B2-E4B4-9546-9139-F6777F5F43EB}" type="slidenum">
              <a:rPr lang="en-US" altLang="en-US" sz="1200" smtClean="0"/>
              <a:pPr>
                <a:spcBef>
                  <a:spcPct val="0"/>
                </a:spcBef>
                <a:buFontTx/>
                <a:buNone/>
              </a:pPr>
              <a:t>36</a:t>
            </a:fld>
            <a:endParaRPr lang="en-US" altLang="en-US" sz="1200"/>
          </a:p>
        </p:txBody>
      </p:sp>
      <p:sp>
        <p:nvSpPr>
          <p:cNvPr id="45061" name="Rectangle 2">
            <a:extLst>
              <a:ext uri="{FF2B5EF4-FFF2-40B4-BE49-F238E27FC236}">
                <a16:creationId xmlns:a16="http://schemas.microsoft.com/office/drawing/2014/main" id="{7F693EF9-A766-8145-8857-0CBFE1F313D1}"/>
              </a:ext>
            </a:extLst>
          </p:cNvPr>
          <p:cNvSpPr>
            <a:spLocks noGrp="1" noChangeArrowheads="1"/>
          </p:cNvSpPr>
          <p:nvPr>
            <p:ph type="title"/>
          </p:nvPr>
        </p:nvSpPr>
        <p:spPr>
          <a:xfrm>
            <a:off x="381000" y="152400"/>
            <a:ext cx="8305800" cy="533400"/>
          </a:xfrm>
        </p:spPr>
        <p:txBody>
          <a:bodyPr/>
          <a:lstStyle/>
          <a:p>
            <a:pPr eaLnBrk="1" hangingPunct="1"/>
            <a:r>
              <a:rPr lang="en-US" altLang="en-US" sz="2800"/>
              <a:t>Trends in High-Technology Development</a:t>
            </a:r>
          </a:p>
        </p:txBody>
      </p:sp>
      <p:sp>
        <p:nvSpPr>
          <p:cNvPr id="45062" name="Text Box 3">
            <a:extLst>
              <a:ext uri="{FF2B5EF4-FFF2-40B4-BE49-F238E27FC236}">
                <a16:creationId xmlns:a16="http://schemas.microsoft.com/office/drawing/2014/main" id="{38D2C43E-AB38-2C44-A77F-350708780ABA}"/>
              </a:ext>
            </a:extLst>
          </p:cNvPr>
          <p:cNvSpPr txBox="1">
            <a:spLocks noChangeArrowheads="1"/>
          </p:cNvSpPr>
          <p:nvPr/>
        </p:nvSpPr>
        <p:spPr bwMode="auto">
          <a:xfrm>
            <a:off x="304800" y="5486400"/>
            <a:ext cx="8534400" cy="6413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cs typeface="Times New Roman" panose="02020603050405020304" pitchFamily="18" charset="0"/>
              </a:rPr>
              <a:t>Development of some technical fields into $1B businesses and the roles played by government research and industrial R&amp;D over time (</a:t>
            </a:r>
            <a:r>
              <a:rPr lang="en-US" altLang="en-US" sz="1800" i="1">
                <a:solidFill>
                  <a:srgbClr val="000000"/>
                </a:solidFill>
                <a:cs typeface="Times New Roman" panose="02020603050405020304" pitchFamily="18" charset="0"/>
              </a:rPr>
              <a:t>IEEE Computer</a:t>
            </a:r>
            <a:r>
              <a:rPr lang="en-US" altLang="en-US" sz="1800">
                <a:solidFill>
                  <a:srgbClr val="000000"/>
                </a:solidFill>
                <a:cs typeface="Times New Roman" panose="02020603050405020304" pitchFamily="18" charset="0"/>
              </a:rPr>
              <a:t>, early 90s?).</a:t>
            </a:r>
          </a:p>
        </p:txBody>
      </p:sp>
      <p:sp>
        <p:nvSpPr>
          <p:cNvPr id="45063" name="Rectangle 4">
            <a:extLst>
              <a:ext uri="{FF2B5EF4-FFF2-40B4-BE49-F238E27FC236}">
                <a16:creationId xmlns:a16="http://schemas.microsoft.com/office/drawing/2014/main" id="{3D908A7B-A2D3-7D4E-B66D-60FBE27BFEC9}"/>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5064" name="Rectangle 5">
            <a:extLst>
              <a:ext uri="{FF2B5EF4-FFF2-40B4-BE49-F238E27FC236}">
                <a16:creationId xmlns:a16="http://schemas.microsoft.com/office/drawing/2014/main" id="{34DC5071-D28C-DB48-9479-5E6787D3CED7}"/>
              </a:ext>
            </a:extLst>
          </p:cNvPr>
          <p:cNvSpPr>
            <a:spLocks noChangeArrowheads="1"/>
          </p:cNvSpPr>
          <p:nvPr/>
        </p:nvSpPr>
        <p:spPr bwMode="auto">
          <a:xfrm>
            <a:off x="0" y="184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5065" name="Rectangle 6">
            <a:extLst>
              <a:ext uri="{FF2B5EF4-FFF2-40B4-BE49-F238E27FC236}">
                <a16:creationId xmlns:a16="http://schemas.microsoft.com/office/drawing/2014/main" id="{3927686E-0F9E-404A-B922-7AFA6E313701}"/>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5066" name="Rectangle 7">
            <a:extLst>
              <a:ext uri="{FF2B5EF4-FFF2-40B4-BE49-F238E27FC236}">
                <a16:creationId xmlns:a16="http://schemas.microsoft.com/office/drawing/2014/main" id="{BAD6A59B-5A69-CD4C-B27B-4C3B62DA6242}"/>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5067" name="Rectangle 10">
            <a:extLst>
              <a:ext uri="{FF2B5EF4-FFF2-40B4-BE49-F238E27FC236}">
                <a16:creationId xmlns:a16="http://schemas.microsoft.com/office/drawing/2014/main" id="{13B5E5FE-DACD-3E40-A099-B8FCB5BEFFF3}"/>
              </a:ext>
            </a:extLst>
          </p:cNvPr>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5068" name="Object 9">
            <a:extLst>
              <a:ext uri="{FF2B5EF4-FFF2-40B4-BE49-F238E27FC236}">
                <a16:creationId xmlns:a16="http://schemas.microsoft.com/office/drawing/2014/main" id="{817F6DF1-5901-E940-96F8-8C1589726A17}"/>
              </a:ext>
            </a:extLst>
          </p:cNvPr>
          <p:cNvGraphicFramePr>
            <a:graphicFrameLocks noChangeAspect="1"/>
          </p:cNvGraphicFramePr>
          <p:nvPr/>
        </p:nvGraphicFramePr>
        <p:xfrm>
          <a:off x="533400" y="762000"/>
          <a:ext cx="7848600" cy="4760913"/>
        </p:xfrm>
        <a:graphic>
          <a:graphicData uri="http://schemas.openxmlformats.org/presentationml/2006/ole">
            <mc:AlternateContent xmlns:mc="http://schemas.openxmlformats.org/markup-compatibility/2006">
              <mc:Choice xmlns:v="urn:schemas-microsoft-com:vml" Requires="v">
                <p:oleObj spid="_x0000_s45070" r:id="rId3" imgW="5181600" imgH="3251200" progId="MSDraw.Drawing.8.2">
                  <p:embed/>
                </p:oleObj>
              </mc:Choice>
              <mc:Fallback>
                <p:oleObj r:id="rId3" imgW="5181600" imgH="32512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848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9" name="Text Box 11">
            <a:extLst>
              <a:ext uri="{FF2B5EF4-FFF2-40B4-BE49-F238E27FC236}">
                <a16:creationId xmlns:a16="http://schemas.microsoft.com/office/drawing/2014/main" id="{4D34A259-EB2D-0F4C-9A36-F5C1A59189FC}"/>
              </a:ext>
            </a:extLst>
          </p:cNvPr>
          <p:cNvSpPr txBox="1">
            <a:spLocks noChangeArrowheads="1"/>
          </p:cNvSpPr>
          <p:nvPr/>
        </p:nvSpPr>
        <p:spPr bwMode="auto">
          <a:xfrm>
            <a:off x="914400" y="4724400"/>
            <a:ext cx="3505200" cy="517525"/>
          </a:xfrm>
          <a:prstGeom prst="rect">
            <a:avLst/>
          </a:prstGeom>
          <a:solidFill>
            <a:srgbClr val="FFCC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cs typeface="Times New Roman" panose="02020603050405020304" pitchFamily="18" charset="0"/>
              </a:rPr>
              <a:t>Evolution of parallel processing has been quite different from other high tech fields</a:t>
            </a:r>
            <a:endParaRPr lang="en-US" altLang="en-US" sz="1400" b="1">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23B7604C-B09F-7242-AFA0-993898C24C5E}"/>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0A2AB3B8-7DAE-3543-9903-D4903A61DA53}"/>
              </a:ext>
            </a:extLst>
          </p:cNvPr>
          <p:cNvSpPr>
            <a:spLocks noGrp="1"/>
          </p:cNvSpPr>
          <p:nvPr>
            <p:ph type="ftr" sz="quarter" idx="11"/>
          </p:nvPr>
        </p:nvSpPr>
        <p:spPr/>
        <p:txBody>
          <a:bodyPr/>
          <a:lstStyle/>
          <a:p>
            <a:pPr>
              <a:defRPr/>
            </a:pPr>
            <a:r>
              <a:rPr lang="en-US" altLang="en-US"/>
              <a:t>Parallel Processing, Fundamental Concepts</a:t>
            </a:r>
          </a:p>
        </p:txBody>
      </p:sp>
      <p:sp>
        <p:nvSpPr>
          <p:cNvPr id="46084" name="Slide Number Placeholder 5">
            <a:extLst>
              <a:ext uri="{FF2B5EF4-FFF2-40B4-BE49-F238E27FC236}">
                <a16:creationId xmlns:a16="http://schemas.microsoft.com/office/drawing/2014/main" id="{C8734704-F088-0345-AEBA-16F566046D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C65CA5E-5E3E-314A-8AAD-3B4E8FE518A9}" type="slidenum">
              <a:rPr lang="en-US" altLang="en-US" sz="1200" smtClean="0"/>
              <a:pPr>
                <a:spcBef>
                  <a:spcPct val="0"/>
                </a:spcBef>
                <a:buFontTx/>
                <a:buNone/>
              </a:pPr>
              <a:t>37</a:t>
            </a:fld>
            <a:endParaRPr lang="en-US" altLang="en-US" sz="1200"/>
          </a:p>
        </p:txBody>
      </p:sp>
      <p:sp>
        <p:nvSpPr>
          <p:cNvPr id="46085" name="Rectangle 4">
            <a:extLst>
              <a:ext uri="{FF2B5EF4-FFF2-40B4-BE49-F238E27FC236}">
                <a16:creationId xmlns:a16="http://schemas.microsoft.com/office/drawing/2014/main" id="{A2EE7B8B-A681-CF4D-9F39-A0F5D9D3953E}"/>
              </a:ext>
            </a:extLst>
          </p:cNvPr>
          <p:cNvSpPr>
            <a:spLocks noChangeArrowheads="1"/>
          </p:cNvSpPr>
          <p:nvPr/>
        </p:nvSpPr>
        <p:spPr bwMode="auto">
          <a:xfrm>
            <a:off x="0"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086" name="Rectangle 5">
            <a:extLst>
              <a:ext uri="{FF2B5EF4-FFF2-40B4-BE49-F238E27FC236}">
                <a16:creationId xmlns:a16="http://schemas.microsoft.com/office/drawing/2014/main" id="{3962140B-6EF6-B640-A2D7-DFFE0172645E}"/>
              </a:ext>
            </a:extLst>
          </p:cNvPr>
          <p:cNvSpPr>
            <a:spLocks noChangeArrowheads="1"/>
          </p:cNvSpPr>
          <p:nvPr/>
        </p:nvSpPr>
        <p:spPr bwMode="auto">
          <a:xfrm>
            <a:off x="0" y="184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087" name="Rectangle 6">
            <a:extLst>
              <a:ext uri="{FF2B5EF4-FFF2-40B4-BE49-F238E27FC236}">
                <a16:creationId xmlns:a16="http://schemas.microsoft.com/office/drawing/2014/main" id="{19D0C485-6929-094D-8A1A-315E047ECB95}"/>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088" name="Rectangle 7">
            <a:extLst>
              <a:ext uri="{FF2B5EF4-FFF2-40B4-BE49-F238E27FC236}">
                <a16:creationId xmlns:a16="http://schemas.microsoft.com/office/drawing/2014/main" id="{71BD4112-F606-9145-9573-98FB955D48C8}"/>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089" name="Rectangle 8">
            <a:extLst>
              <a:ext uri="{FF2B5EF4-FFF2-40B4-BE49-F238E27FC236}">
                <a16:creationId xmlns:a16="http://schemas.microsoft.com/office/drawing/2014/main" id="{DCF6CBD6-C8C7-9E46-B927-849406DC1CE9}"/>
              </a:ext>
            </a:extLst>
          </p:cNvPr>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46090" name="Picture 11" descr="hitech-tire-tracks-diagram">
            <a:extLst>
              <a:ext uri="{FF2B5EF4-FFF2-40B4-BE49-F238E27FC236}">
                <a16:creationId xmlns:a16="http://schemas.microsoft.com/office/drawing/2014/main" id="{3AFE1B41-FC9C-F94E-A2B9-60B2F7AAD60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2400"/>
            <a:ext cx="88392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1" name="Rectangle 14">
            <a:extLst>
              <a:ext uri="{FF2B5EF4-FFF2-40B4-BE49-F238E27FC236}">
                <a16:creationId xmlns:a16="http://schemas.microsoft.com/office/drawing/2014/main" id="{4BF17192-5C56-DA41-9F31-957E04FB07D3}"/>
              </a:ext>
            </a:extLst>
          </p:cNvPr>
          <p:cNvSpPr>
            <a:spLocks noChangeArrowheads="1"/>
          </p:cNvSpPr>
          <p:nvPr/>
        </p:nvSpPr>
        <p:spPr bwMode="auto">
          <a:xfrm>
            <a:off x="4495800" y="5334000"/>
            <a:ext cx="43434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Trends in Hi-Tech Development (2003)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C60CE761-E50A-6346-91DF-CD455B6C40C7}"/>
              </a:ext>
            </a:extLst>
          </p:cNvPr>
          <p:cNvSpPr>
            <a:spLocks noGrp="1"/>
          </p:cNvSpPr>
          <p:nvPr>
            <p:ph type="dt" sz="quarter" idx="10"/>
          </p:nvPr>
        </p:nvSpPr>
        <p:spPr/>
        <p:txBody>
          <a:bodyPr/>
          <a:lstStyle/>
          <a:p>
            <a:pPr>
              <a:defRPr/>
            </a:pPr>
            <a:r>
              <a:rPr lang="en-US" altLang="en-US"/>
              <a:t>Winter 2021</a:t>
            </a:r>
          </a:p>
        </p:txBody>
      </p:sp>
      <p:sp>
        <p:nvSpPr>
          <p:cNvPr id="18" name="Footer Placeholder 4">
            <a:extLst>
              <a:ext uri="{FF2B5EF4-FFF2-40B4-BE49-F238E27FC236}">
                <a16:creationId xmlns:a16="http://schemas.microsoft.com/office/drawing/2014/main" id="{0355A0A0-D250-5244-BBEF-8AD01732662B}"/>
              </a:ext>
            </a:extLst>
          </p:cNvPr>
          <p:cNvSpPr>
            <a:spLocks noGrp="1"/>
          </p:cNvSpPr>
          <p:nvPr>
            <p:ph type="ftr" sz="quarter" idx="11"/>
          </p:nvPr>
        </p:nvSpPr>
        <p:spPr/>
        <p:txBody>
          <a:bodyPr/>
          <a:lstStyle/>
          <a:p>
            <a:pPr>
              <a:defRPr/>
            </a:pPr>
            <a:r>
              <a:rPr lang="en-US" altLang="en-US"/>
              <a:t>Parallel Processing, Fundamental Concepts</a:t>
            </a:r>
          </a:p>
        </p:txBody>
      </p:sp>
      <p:sp>
        <p:nvSpPr>
          <p:cNvPr id="47108" name="Slide Number Placeholder 5">
            <a:extLst>
              <a:ext uri="{FF2B5EF4-FFF2-40B4-BE49-F238E27FC236}">
                <a16:creationId xmlns:a16="http://schemas.microsoft.com/office/drawing/2014/main" id="{C8942966-ACB1-F245-9776-C2AF21C4AE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5612CB-08E5-664C-BB61-25FCC087F243}" type="slidenum">
              <a:rPr lang="en-US" altLang="en-US" sz="1200" smtClean="0"/>
              <a:pPr>
                <a:spcBef>
                  <a:spcPct val="0"/>
                </a:spcBef>
                <a:buFontTx/>
                <a:buNone/>
              </a:pPr>
              <a:t>38</a:t>
            </a:fld>
            <a:endParaRPr lang="en-US" altLang="en-US" sz="1200"/>
          </a:p>
        </p:txBody>
      </p:sp>
      <p:sp>
        <p:nvSpPr>
          <p:cNvPr id="47109" name="Rectangle 2">
            <a:extLst>
              <a:ext uri="{FF2B5EF4-FFF2-40B4-BE49-F238E27FC236}">
                <a16:creationId xmlns:a16="http://schemas.microsoft.com/office/drawing/2014/main" id="{A34377AD-1CAF-CC42-8483-99F943255432}"/>
              </a:ext>
            </a:extLst>
          </p:cNvPr>
          <p:cNvSpPr>
            <a:spLocks noGrp="1" noChangeArrowheads="1"/>
          </p:cNvSpPr>
          <p:nvPr>
            <p:ph type="title"/>
          </p:nvPr>
        </p:nvSpPr>
        <p:spPr>
          <a:xfrm>
            <a:off x="457200" y="304800"/>
            <a:ext cx="8229600" cy="685800"/>
          </a:xfrm>
        </p:spPr>
        <p:txBody>
          <a:bodyPr/>
          <a:lstStyle/>
          <a:p>
            <a:pPr eaLnBrk="1" hangingPunct="1"/>
            <a:r>
              <a:rPr lang="en-US" altLang="en-US" sz="2800"/>
              <a:t>Status of Computing Power (circa 2000)</a:t>
            </a:r>
          </a:p>
        </p:txBody>
      </p:sp>
      <p:sp>
        <p:nvSpPr>
          <p:cNvPr id="47110" name="Text Box 3">
            <a:extLst>
              <a:ext uri="{FF2B5EF4-FFF2-40B4-BE49-F238E27FC236}">
                <a16:creationId xmlns:a16="http://schemas.microsoft.com/office/drawing/2014/main" id="{BD42AED5-4195-7544-9699-2F3C0C59CAF4}"/>
              </a:ext>
            </a:extLst>
          </p:cNvPr>
          <p:cNvSpPr txBox="1">
            <a:spLocks noChangeArrowheads="1"/>
          </p:cNvSpPr>
          <p:nvPr/>
        </p:nvSpPr>
        <p:spPr bwMode="auto">
          <a:xfrm>
            <a:off x="388938" y="1281113"/>
            <a:ext cx="83820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249224"/>
                </a:solidFill>
              </a:rPr>
              <a:t>GFLOPS on desktop:</a:t>
            </a:r>
            <a:r>
              <a:rPr lang="en-US" altLang="en-US" sz="2400" b="1"/>
              <a:t> </a:t>
            </a:r>
            <a:r>
              <a:rPr lang="en-US" altLang="en-US" sz="2400"/>
              <a:t>Apple Macintosh, with G4 processor</a:t>
            </a:r>
          </a:p>
          <a:p>
            <a:pPr eaLnBrk="1" hangingPunct="1">
              <a:spcBef>
                <a:spcPct val="0"/>
              </a:spcBef>
              <a:buFontTx/>
              <a:buNone/>
            </a:pPr>
            <a:endParaRPr lang="en-US" altLang="en-US" sz="1600" b="1"/>
          </a:p>
          <a:p>
            <a:pPr eaLnBrk="1" hangingPunct="1">
              <a:spcBef>
                <a:spcPct val="0"/>
              </a:spcBef>
              <a:buFontTx/>
              <a:buNone/>
            </a:pPr>
            <a:endParaRPr lang="en-US" altLang="en-US" sz="1000" b="1">
              <a:solidFill>
                <a:schemeClr val="accent2"/>
              </a:solidFill>
            </a:endParaRPr>
          </a:p>
          <a:p>
            <a:pPr eaLnBrk="1" hangingPunct="1">
              <a:spcBef>
                <a:spcPct val="0"/>
              </a:spcBef>
              <a:buFontTx/>
              <a:buNone/>
            </a:pPr>
            <a:r>
              <a:rPr lang="en-US" altLang="en-US" sz="2400" b="1">
                <a:solidFill>
                  <a:schemeClr val="accent2"/>
                </a:solidFill>
              </a:rPr>
              <a:t>TFLOPS in supercomputer center:</a:t>
            </a:r>
            <a:r>
              <a:rPr lang="en-US" altLang="en-US" sz="2400" b="1"/>
              <a:t>	</a:t>
            </a:r>
            <a:endParaRPr lang="en-US" altLang="en-US" sz="2400"/>
          </a:p>
          <a:p>
            <a:pPr eaLnBrk="1" hangingPunct="1">
              <a:lnSpc>
                <a:spcPts val="2500"/>
              </a:lnSpc>
              <a:spcBef>
                <a:spcPct val="0"/>
              </a:spcBef>
              <a:buFontTx/>
              <a:buNone/>
            </a:pPr>
            <a:r>
              <a:rPr lang="en-US" altLang="en-US" sz="2400"/>
              <a:t>    1152-processor IBM RS/6000 SP (switch-based network)</a:t>
            </a:r>
          </a:p>
          <a:p>
            <a:pPr eaLnBrk="1" hangingPunct="1">
              <a:lnSpc>
                <a:spcPts val="2500"/>
              </a:lnSpc>
              <a:spcBef>
                <a:spcPct val="0"/>
              </a:spcBef>
              <a:buFontTx/>
              <a:buNone/>
            </a:pPr>
            <a:r>
              <a:rPr lang="en-US" altLang="en-US" sz="2400"/>
              <a:t>    Cray T3E, torus-connected</a:t>
            </a:r>
          </a:p>
          <a:p>
            <a:pPr eaLnBrk="1" hangingPunct="1">
              <a:spcBef>
                <a:spcPct val="0"/>
              </a:spcBef>
              <a:buFontTx/>
              <a:buNone/>
            </a:pPr>
            <a:endParaRPr lang="en-US" altLang="en-US" sz="1600" b="1"/>
          </a:p>
          <a:p>
            <a:pPr eaLnBrk="1" hangingPunct="1">
              <a:spcBef>
                <a:spcPct val="0"/>
              </a:spcBef>
              <a:buFontTx/>
              <a:buNone/>
            </a:pPr>
            <a:endParaRPr lang="en-US" altLang="en-US" sz="1000" b="1">
              <a:solidFill>
                <a:srgbClr val="996600"/>
              </a:solidFill>
            </a:endParaRPr>
          </a:p>
          <a:p>
            <a:pPr eaLnBrk="1" hangingPunct="1">
              <a:spcBef>
                <a:spcPct val="0"/>
              </a:spcBef>
              <a:buFontTx/>
              <a:buNone/>
            </a:pPr>
            <a:r>
              <a:rPr lang="en-US" altLang="en-US" sz="2400" b="1">
                <a:solidFill>
                  <a:srgbClr val="996600"/>
                </a:solidFill>
              </a:rPr>
              <a:t>PFLOPS on the drawing board:</a:t>
            </a:r>
            <a:r>
              <a:rPr lang="en-US" altLang="en-US" sz="2400" b="1"/>
              <a:t>	</a:t>
            </a:r>
            <a:endParaRPr lang="en-US" altLang="en-US" sz="2400"/>
          </a:p>
          <a:p>
            <a:pPr eaLnBrk="1" hangingPunct="1">
              <a:lnSpc>
                <a:spcPts val="2500"/>
              </a:lnSpc>
              <a:spcBef>
                <a:spcPct val="0"/>
              </a:spcBef>
              <a:buFontTx/>
              <a:buNone/>
            </a:pPr>
            <a:r>
              <a:rPr lang="en-US" altLang="en-US" sz="2400"/>
              <a:t>    1M-processor IBM Blue Gene (2005?)</a:t>
            </a:r>
          </a:p>
          <a:p>
            <a:pPr eaLnBrk="1" hangingPunct="1">
              <a:lnSpc>
                <a:spcPts val="2500"/>
              </a:lnSpc>
              <a:spcBef>
                <a:spcPct val="0"/>
              </a:spcBef>
              <a:buFontTx/>
              <a:buNone/>
            </a:pPr>
            <a:r>
              <a:rPr lang="en-US" altLang="en-US" sz="2400"/>
              <a:t>    32 proc’s/chip, 64 chips/board, 8 boards/tower, 64 towers</a:t>
            </a:r>
          </a:p>
          <a:p>
            <a:pPr eaLnBrk="1" hangingPunct="1">
              <a:lnSpc>
                <a:spcPts val="2500"/>
              </a:lnSpc>
              <a:spcBef>
                <a:spcPct val="0"/>
              </a:spcBef>
              <a:buFontTx/>
              <a:buNone/>
            </a:pPr>
            <a:r>
              <a:rPr lang="en-US" altLang="en-US" sz="2400"/>
              <a:t>    Processor: 8 threads, on-chip memory, no data cache</a:t>
            </a:r>
          </a:p>
          <a:p>
            <a:pPr eaLnBrk="1" hangingPunct="1">
              <a:lnSpc>
                <a:spcPts val="2500"/>
              </a:lnSpc>
              <a:spcBef>
                <a:spcPct val="0"/>
              </a:spcBef>
              <a:buFontTx/>
              <a:buNone/>
            </a:pPr>
            <a:r>
              <a:rPr lang="en-US" altLang="en-US" sz="2400"/>
              <a:t>    Chip: defect-tolerant, row/column rings in a 6 </a:t>
            </a:r>
            <a:r>
              <a:rPr lang="en-US" altLang="en-US" sz="2400">
                <a:sym typeface="Symbol" pitchFamily="2" charset="2"/>
              </a:rPr>
              <a:t></a:t>
            </a:r>
            <a:r>
              <a:rPr lang="en-US" altLang="en-US" sz="2400"/>
              <a:t> 6 array</a:t>
            </a:r>
          </a:p>
          <a:p>
            <a:pPr eaLnBrk="1" hangingPunct="1">
              <a:lnSpc>
                <a:spcPts val="2500"/>
              </a:lnSpc>
              <a:spcBef>
                <a:spcPct val="0"/>
              </a:spcBef>
              <a:buFontTx/>
              <a:buNone/>
            </a:pPr>
            <a:r>
              <a:rPr lang="en-US" altLang="en-US" sz="2400"/>
              <a:t>    Board: 8 </a:t>
            </a:r>
            <a:r>
              <a:rPr lang="en-US" altLang="en-US" sz="2400">
                <a:sym typeface="Symbol" pitchFamily="2" charset="2"/>
              </a:rPr>
              <a:t></a:t>
            </a:r>
            <a:r>
              <a:rPr lang="en-US" altLang="en-US" sz="2400"/>
              <a:t> 8 chip grid organized as 4 </a:t>
            </a:r>
            <a:r>
              <a:rPr lang="en-US" altLang="en-US" sz="2400">
                <a:sym typeface="Symbol" pitchFamily="2" charset="2"/>
              </a:rPr>
              <a:t></a:t>
            </a:r>
            <a:r>
              <a:rPr lang="en-US" altLang="en-US" sz="2400"/>
              <a:t> 4 </a:t>
            </a:r>
            <a:r>
              <a:rPr lang="en-US" altLang="en-US" sz="2400">
                <a:sym typeface="Symbol" pitchFamily="2" charset="2"/>
              </a:rPr>
              <a:t></a:t>
            </a:r>
            <a:r>
              <a:rPr lang="en-US" altLang="en-US" sz="2400"/>
              <a:t> 4 cube</a:t>
            </a:r>
          </a:p>
          <a:p>
            <a:pPr eaLnBrk="1" hangingPunct="1">
              <a:lnSpc>
                <a:spcPts val="2500"/>
              </a:lnSpc>
              <a:spcBef>
                <a:spcPct val="0"/>
              </a:spcBef>
              <a:buFontTx/>
              <a:buNone/>
            </a:pPr>
            <a:r>
              <a:rPr lang="en-US" altLang="en-US" sz="2400"/>
              <a:t>    Tower: Boards linked to 4 neighbors in adjacent towers </a:t>
            </a:r>
          </a:p>
          <a:p>
            <a:pPr eaLnBrk="1" hangingPunct="1">
              <a:lnSpc>
                <a:spcPts val="2500"/>
              </a:lnSpc>
              <a:spcBef>
                <a:spcPct val="0"/>
              </a:spcBef>
              <a:buFontTx/>
              <a:buNone/>
            </a:pPr>
            <a:r>
              <a:rPr lang="en-US" altLang="en-US" sz="2400"/>
              <a:t>    System: 32</a:t>
            </a:r>
            <a:r>
              <a:rPr lang="en-US" altLang="en-US" sz="2400">
                <a:sym typeface="Symbol" pitchFamily="2" charset="2"/>
              </a:rPr>
              <a:t></a:t>
            </a:r>
            <a:r>
              <a:rPr lang="en-US" altLang="en-US" sz="2400"/>
              <a:t>32</a:t>
            </a:r>
            <a:r>
              <a:rPr lang="en-US" altLang="en-US" sz="2400">
                <a:sym typeface="Symbol" pitchFamily="2" charset="2"/>
              </a:rPr>
              <a:t></a:t>
            </a:r>
            <a:r>
              <a:rPr lang="en-US" altLang="en-US" sz="2400"/>
              <a:t>32 cube of chips, 1.5 MW (water-cooled)</a:t>
            </a:r>
          </a:p>
        </p:txBody>
      </p:sp>
      <p:grpSp>
        <p:nvGrpSpPr>
          <p:cNvPr id="47111" name="Group 8">
            <a:extLst>
              <a:ext uri="{FF2B5EF4-FFF2-40B4-BE49-F238E27FC236}">
                <a16:creationId xmlns:a16="http://schemas.microsoft.com/office/drawing/2014/main" id="{A772E3EF-1B88-9C45-8C93-0707E4650EB2}"/>
              </a:ext>
            </a:extLst>
          </p:cNvPr>
          <p:cNvGrpSpPr>
            <a:grpSpLocks/>
          </p:cNvGrpSpPr>
          <p:nvPr/>
        </p:nvGrpSpPr>
        <p:grpSpPr bwMode="auto">
          <a:xfrm>
            <a:off x="6781800" y="133350"/>
            <a:ext cx="863600" cy="685800"/>
            <a:chOff x="4272" y="96"/>
            <a:chExt cx="544" cy="432"/>
          </a:xfrm>
        </p:grpSpPr>
        <p:sp>
          <p:nvSpPr>
            <p:cNvPr id="47130" name="Line 4">
              <a:extLst>
                <a:ext uri="{FF2B5EF4-FFF2-40B4-BE49-F238E27FC236}">
                  <a16:creationId xmlns:a16="http://schemas.microsoft.com/office/drawing/2014/main" id="{E80C7B6A-8E67-1C4A-AD30-6488E0690254}"/>
                </a:ext>
              </a:extLst>
            </p:cNvPr>
            <p:cNvSpPr>
              <a:spLocks noChangeShapeType="1"/>
            </p:cNvSpPr>
            <p:nvPr/>
          </p:nvSpPr>
          <p:spPr bwMode="auto">
            <a:xfrm flipV="1">
              <a:off x="4320" y="288"/>
              <a:ext cx="432" cy="240"/>
            </a:xfrm>
            <a:prstGeom prst="line">
              <a:avLst/>
            </a:prstGeom>
            <a:noFill/>
            <a:ln w="95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5">
              <a:extLst>
                <a:ext uri="{FF2B5EF4-FFF2-40B4-BE49-F238E27FC236}">
                  <a16:creationId xmlns:a16="http://schemas.microsoft.com/office/drawing/2014/main" id="{0EAAC6CB-589D-3345-87D4-3D3B20D14213}"/>
                </a:ext>
              </a:extLst>
            </p:cNvPr>
            <p:cNvSpPr txBox="1">
              <a:spLocks noChangeArrowheads="1"/>
            </p:cNvSpPr>
            <p:nvPr/>
          </p:nvSpPr>
          <p:spPr bwMode="auto">
            <a:xfrm>
              <a:off x="4272" y="96"/>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800080"/>
                  </a:solidFill>
                  <a:cs typeface="Arial" panose="020B0604020202020204" pitchFamily="34" charset="0"/>
                </a:rPr>
                <a:t>2010</a:t>
              </a:r>
            </a:p>
          </p:txBody>
        </p:sp>
      </p:grpSp>
      <p:grpSp>
        <p:nvGrpSpPr>
          <p:cNvPr id="47112" name="Group 9">
            <a:extLst>
              <a:ext uri="{FF2B5EF4-FFF2-40B4-BE49-F238E27FC236}">
                <a16:creationId xmlns:a16="http://schemas.microsoft.com/office/drawing/2014/main" id="{9DF6A3ED-472C-1241-9087-07256111276E}"/>
              </a:ext>
            </a:extLst>
          </p:cNvPr>
          <p:cNvGrpSpPr>
            <a:grpSpLocks/>
          </p:cNvGrpSpPr>
          <p:nvPr/>
        </p:nvGrpSpPr>
        <p:grpSpPr bwMode="auto">
          <a:xfrm>
            <a:off x="438150" y="1003300"/>
            <a:ext cx="1368425" cy="685800"/>
            <a:chOff x="288" y="480"/>
            <a:chExt cx="862" cy="432"/>
          </a:xfrm>
        </p:grpSpPr>
        <p:sp>
          <p:nvSpPr>
            <p:cNvPr id="47128" name="Line 6">
              <a:extLst>
                <a:ext uri="{FF2B5EF4-FFF2-40B4-BE49-F238E27FC236}">
                  <a16:creationId xmlns:a16="http://schemas.microsoft.com/office/drawing/2014/main" id="{C409FBC9-3842-5E47-A5E0-9717C1B3F2EC}"/>
                </a:ext>
              </a:extLst>
            </p:cNvPr>
            <p:cNvSpPr>
              <a:spLocks noChangeShapeType="1"/>
            </p:cNvSpPr>
            <p:nvPr/>
          </p:nvSpPr>
          <p:spPr bwMode="auto">
            <a:xfrm flipV="1">
              <a:off x="480" y="672"/>
              <a:ext cx="432" cy="240"/>
            </a:xfrm>
            <a:prstGeom prst="line">
              <a:avLst/>
            </a:prstGeom>
            <a:noFill/>
            <a:ln w="95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7">
              <a:extLst>
                <a:ext uri="{FF2B5EF4-FFF2-40B4-BE49-F238E27FC236}">
                  <a16:creationId xmlns:a16="http://schemas.microsoft.com/office/drawing/2014/main" id="{B86F193B-993B-1241-B923-E3232F0F547C}"/>
                </a:ext>
              </a:extLst>
            </p:cNvPr>
            <p:cNvSpPr txBox="1">
              <a:spLocks noChangeArrowheads="1"/>
            </p:cNvSpPr>
            <p:nvPr/>
          </p:nvSpPr>
          <p:spPr bwMode="auto">
            <a:xfrm>
              <a:off x="288" y="480"/>
              <a:ext cx="8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800080"/>
                  </a:solidFill>
                  <a:cs typeface="Arial" panose="020B0604020202020204" pitchFamily="34" charset="0"/>
                </a:rPr>
                <a:t>TFLOPS</a:t>
              </a:r>
            </a:p>
          </p:txBody>
        </p:sp>
      </p:grpSp>
      <p:grpSp>
        <p:nvGrpSpPr>
          <p:cNvPr id="47113" name="Group 10">
            <a:extLst>
              <a:ext uri="{FF2B5EF4-FFF2-40B4-BE49-F238E27FC236}">
                <a16:creationId xmlns:a16="http://schemas.microsoft.com/office/drawing/2014/main" id="{97EA54F2-2249-134D-9411-3FB9C0DA3E58}"/>
              </a:ext>
            </a:extLst>
          </p:cNvPr>
          <p:cNvGrpSpPr>
            <a:grpSpLocks/>
          </p:cNvGrpSpPr>
          <p:nvPr/>
        </p:nvGrpSpPr>
        <p:grpSpPr bwMode="auto">
          <a:xfrm>
            <a:off x="474663" y="1754188"/>
            <a:ext cx="1385887" cy="685800"/>
            <a:chOff x="288" y="480"/>
            <a:chExt cx="873" cy="432"/>
          </a:xfrm>
        </p:grpSpPr>
        <p:sp>
          <p:nvSpPr>
            <p:cNvPr id="47126" name="Line 11">
              <a:extLst>
                <a:ext uri="{FF2B5EF4-FFF2-40B4-BE49-F238E27FC236}">
                  <a16:creationId xmlns:a16="http://schemas.microsoft.com/office/drawing/2014/main" id="{B01FEA7A-58C2-C941-8D4E-50D15D93F4D5}"/>
                </a:ext>
              </a:extLst>
            </p:cNvPr>
            <p:cNvSpPr>
              <a:spLocks noChangeShapeType="1"/>
            </p:cNvSpPr>
            <p:nvPr/>
          </p:nvSpPr>
          <p:spPr bwMode="auto">
            <a:xfrm flipV="1">
              <a:off x="480" y="672"/>
              <a:ext cx="432" cy="240"/>
            </a:xfrm>
            <a:prstGeom prst="line">
              <a:avLst/>
            </a:prstGeom>
            <a:noFill/>
            <a:ln w="95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Text Box 12">
              <a:extLst>
                <a:ext uri="{FF2B5EF4-FFF2-40B4-BE49-F238E27FC236}">
                  <a16:creationId xmlns:a16="http://schemas.microsoft.com/office/drawing/2014/main" id="{362FD04D-1945-774A-9AAF-C95679735318}"/>
                </a:ext>
              </a:extLst>
            </p:cNvPr>
            <p:cNvSpPr txBox="1">
              <a:spLocks noChangeArrowheads="1"/>
            </p:cNvSpPr>
            <p:nvPr/>
          </p:nvSpPr>
          <p:spPr bwMode="auto">
            <a:xfrm>
              <a:off x="288" y="480"/>
              <a:ext cx="8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800080"/>
                  </a:solidFill>
                  <a:cs typeface="Arial" panose="020B0604020202020204" pitchFamily="34" charset="0"/>
                </a:rPr>
                <a:t>PFLOPS</a:t>
              </a:r>
            </a:p>
          </p:txBody>
        </p:sp>
      </p:grpSp>
      <p:grpSp>
        <p:nvGrpSpPr>
          <p:cNvPr id="47114" name="Group 16">
            <a:extLst>
              <a:ext uri="{FF2B5EF4-FFF2-40B4-BE49-F238E27FC236}">
                <a16:creationId xmlns:a16="http://schemas.microsoft.com/office/drawing/2014/main" id="{421AC443-84A3-2E47-BCF8-F0848585AC14}"/>
              </a:ext>
            </a:extLst>
          </p:cNvPr>
          <p:cNvGrpSpPr>
            <a:grpSpLocks/>
          </p:cNvGrpSpPr>
          <p:nvPr/>
        </p:nvGrpSpPr>
        <p:grpSpPr bwMode="auto">
          <a:xfrm>
            <a:off x="381000" y="3128963"/>
            <a:ext cx="1462088" cy="685800"/>
            <a:chOff x="240" y="1728"/>
            <a:chExt cx="921" cy="432"/>
          </a:xfrm>
        </p:grpSpPr>
        <p:sp>
          <p:nvSpPr>
            <p:cNvPr id="47124" name="Line 14">
              <a:extLst>
                <a:ext uri="{FF2B5EF4-FFF2-40B4-BE49-F238E27FC236}">
                  <a16:creationId xmlns:a16="http://schemas.microsoft.com/office/drawing/2014/main" id="{A3730B2B-CC02-B047-927F-D5D1FE094DAC}"/>
                </a:ext>
              </a:extLst>
            </p:cNvPr>
            <p:cNvSpPr>
              <a:spLocks noChangeShapeType="1"/>
            </p:cNvSpPr>
            <p:nvPr/>
          </p:nvSpPr>
          <p:spPr bwMode="auto">
            <a:xfrm flipV="1">
              <a:off x="432" y="1920"/>
              <a:ext cx="432" cy="240"/>
            </a:xfrm>
            <a:prstGeom prst="line">
              <a:avLst/>
            </a:prstGeom>
            <a:noFill/>
            <a:ln w="95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Text Box 15">
              <a:extLst>
                <a:ext uri="{FF2B5EF4-FFF2-40B4-BE49-F238E27FC236}">
                  <a16:creationId xmlns:a16="http://schemas.microsoft.com/office/drawing/2014/main" id="{91CE563C-752A-EE40-AEB3-606B6AE82C10}"/>
                </a:ext>
              </a:extLst>
            </p:cNvPr>
            <p:cNvSpPr txBox="1">
              <a:spLocks noChangeArrowheads="1"/>
            </p:cNvSpPr>
            <p:nvPr/>
          </p:nvSpPr>
          <p:spPr bwMode="auto">
            <a:xfrm>
              <a:off x="240" y="1728"/>
              <a:ext cx="9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E40000"/>
                  </a:solidFill>
                  <a:cs typeface="Arial" panose="020B0604020202020204" pitchFamily="34" charset="0"/>
                </a:rPr>
                <a:t> </a:t>
              </a:r>
              <a:r>
                <a:rPr lang="en-US" altLang="en-US" sz="2400">
                  <a:solidFill>
                    <a:srgbClr val="800080"/>
                  </a:solidFill>
                  <a:cs typeface="Arial" panose="020B0604020202020204" pitchFamily="34" charset="0"/>
                </a:rPr>
                <a:t>EFLOPS</a:t>
              </a:r>
            </a:p>
          </p:txBody>
        </p:sp>
      </p:grpSp>
      <p:sp>
        <p:nvSpPr>
          <p:cNvPr id="47115" name="Text Box 5">
            <a:extLst>
              <a:ext uri="{FF2B5EF4-FFF2-40B4-BE49-F238E27FC236}">
                <a16:creationId xmlns:a16="http://schemas.microsoft.com/office/drawing/2014/main" id="{57E7BD02-5B57-904C-8A8B-08FF54E7C2EA}"/>
              </a:ext>
            </a:extLst>
          </p:cNvPr>
          <p:cNvSpPr txBox="1">
            <a:spLocks noChangeArrowheads="1"/>
          </p:cNvSpPr>
          <p:nvPr/>
        </p:nvSpPr>
        <p:spPr bwMode="auto">
          <a:xfrm>
            <a:off x="7642225" y="169863"/>
            <a:ext cx="869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cs typeface="Arial" panose="020B0604020202020204" pitchFamily="34" charset="0"/>
              </a:rPr>
              <a:t>2020</a:t>
            </a:r>
          </a:p>
        </p:txBody>
      </p:sp>
      <p:cxnSp>
        <p:nvCxnSpPr>
          <p:cNvPr id="3" name="Straight Connector 2">
            <a:extLst>
              <a:ext uri="{FF2B5EF4-FFF2-40B4-BE49-F238E27FC236}">
                <a16:creationId xmlns:a16="http://schemas.microsoft.com/office/drawing/2014/main" id="{71011D7F-08A1-E148-8DF5-1915E1180122}"/>
              </a:ext>
            </a:extLst>
          </p:cNvPr>
          <p:cNvCxnSpPr/>
          <p:nvPr/>
        </p:nvCxnSpPr>
        <p:spPr>
          <a:xfrm flipH="1" flipV="1">
            <a:off x="9059863" y="1619250"/>
            <a:ext cx="7937"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77F4132-CFB7-CC44-A303-C99BAF50EE08}"/>
              </a:ext>
            </a:extLst>
          </p:cNvPr>
          <p:cNvCxnSpPr>
            <a:cxnSpLocks/>
          </p:cNvCxnSpPr>
          <p:nvPr/>
        </p:nvCxnSpPr>
        <p:spPr>
          <a:xfrm flipV="1">
            <a:off x="6781800" y="152400"/>
            <a:ext cx="723900" cy="377825"/>
          </a:xfrm>
          <a:prstGeom prst="line">
            <a:avLst/>
          </a:prstGeom>
          <a:ln>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905E67-4327-0D47-9379-9ED9B49780D9}"/>
              </a:ext>
            </a:extLst>
          </p:cNvPr>
          <p:cNvCxnSpPr>
            <a:cxnSpLocks/>
          </p:cNvCxnSpPr>
          <p:nvPr/>
        </p:nvCxnSpPr>
        <p:spPr>
          <a:xfrm flipV="1">
            <a:off x="679450" y="1044575"/>
            <a:ext cx="723900" cy="376238"/>
          </a:xfrm>
          <a:prstGeom prst="line">
            <a:avLst/>
          </a:prstGeom>
          <a:ln>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F6C611-36D9-DA42-908B-B9411E453875}"/>
              </a:ext>
            </a:extLst>
          </p:cNvPr>
          <p:cNvCxnSpPr>
            <a:cxnSpLocks/>
          </p:cNvCxnSpPr>
          <p:nvPr/>
        </p:nvCxnSpPr>
        <p:spPr>
          <a:xfrm flipV="1">
            <a:off x="692150" y="1793875"/>
            <a:ext cx="674688" cy="360363"/>
          </a:xfrm>
          <a:prstGeom prst="line">
            <a:avLst/>
          </a:prstGeom>
          <a:ln>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BD2A8A-308A-194A-98DD-C2F47D84CC20}"/>
              </a:ext>
            </a:extLst>
          </p:cNvPr>
          <p:cNvCxnSpPr>
            <a:cxnSpLocks/>
          </p:cNvCxnSpPr>
          <p:nvPr/>
        </p:nvCxnSpPr>
        <p:spPr>
          <a:xfrm flipV="1">
            <a:off x="639763" y="3119438"/>
            <a:ext cx="723900" cy="377825"/>
          </a:xfrm>
          <a:prstGeom prst="line">
            <a:avLst/>
          </a:prstGeom>
          <a:ln>
            <a:solidFill>
              <a:srgbClr val="E40000"/>
            </a:solidFill>
          </a:ln>
        </p:spPr>
        <p:style>
          <a:lnRef idx="1">
            <a:schemeClr val="accent1"/>
          </a:lnRef>
          <a:fillRef idx="0">
            <a:schemeClr val="accent1"/>
          </a:fillRef>
          <a:effectRef idx="0">
            <a:schemeClr val="accent1"/>
          </a:effectRef>
          <a:fontRef idx="minor">
            <a:schemeClr val="tx1"/>
          </a:fontRef>
        </p:style>
      </p:cxnSp>
      <p:sp>
        <p:nvSpPr>
          <p:cNvPr id="47121" name="Text Box 5">
            <a:extLst>
              <a:ext uri="{FF2B5EF4-FFF2-40B4-BE49-F238E27FC236}">
                <a16:creationId xmlns:a16="http://schemas.microsoft.com/office/drawing/2014/main" id="{79803F54-9A88-B44D-B204-F76BC0AA70D7}"/>
              </a:ext>
            </a:extLst>
          </p:cNvPr>
          <p:cNvSpPr txBox="1">
            <a:spLocks noChangeArrowheads="1"/>
          </p:cNvSpPr>
          <p:nvPr/>
        </p:nvSpPr>
        <p:spPr bwMode="auto">
          <a:xfrm>
            <a:off x="1757363" y="1743075"/>
            <a:ext cx="3543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cs typeface="Arial" panose="020B0604020202020204" pitchFamily="34" charset="0"/>
              </a:rPr>
              <a:t>EFLOPS </a:t>
            </a:r>
            <a:r>
              <a:rPr lang="en-US" altLang="en-US" sz="2400">
                <a:solidFill>
                  <a:srgbClr val="E40000"/>
                </a:solidFill>
                <a:cs typeface="Arial" panose="020B0604020202020204" pitchFamily="34" charset="0"/>
              </a:rPr>
              <a:t>(Exa = 10</a:t>
            </a:r>
            <a:r>
              <a:rPr lang="en-US" altLang="en-US" sz="2400" baseline="30000">
                <a:solidFill>
                  <a:srgbClr val="E40000"/>
                </a:solidFill>
                <a:cs typeface="Arial" panose="020B0604020202020204" pitchFamily="34" charset="0"/>
              </a:rPr>
              <a:t>18</a:t>
            </a:r>
            <a:r>
              <a:rPr lang="en-US" altLang="en-US" sz="2400">
                <a:solidFill>
                  <a:srgbClr val="E40000"/>
                </a:solidFill>
                <a:cs typeface="Arial" panose="020B0604020202020204" pitchFamily="34" charset="0"/>
              </a:rPr>
              <a:t>)</a:t>
            </a:r>
            <a:endParaRPr lang="en-US" altLang="en-US" sz="2400" b="1">
              <a:solidFill>
                <a:srgbClr val="E40000"/>
              </a:solidFill>
              <a:cs typeface="Arial" panose="020B0604020202020204" pitchFamily="34" charset="0"/>
            </a:endParaRPr>
          </a:p>
        </p:txBody>
      </p:sp>
      <p:sp>
        <p:nvSpPr>
          <p:cNvPr id="47122" name="Text Box 5">
            <a:extLst>
              <a:ext uri="{FF2B5EF4-FFF2-40B4-BE49-F238E27FC236}">
                <a16:creationId xmlns:a16="http://schemas.microsoft.com/office/drawing/2014/main" id="{B515034A-4881-184B-B43E-0D59165966B5}"/>
              </a:ext>
            </a:extLst>
          </p:cNvPr>
          <p:cNvSpPr txBox="1">
            <a:spLocks noChangeArrowheads="1"/>
          </p:cNvSpPr>
          <p:nvPr/>
        </p:nvSpPr>
        <p:spPr bwMode="auto">
          <a:xfrm>
            <a:off x="1789113" y="3159125"/>
            <a:ext cx="3543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cs typeface="Arial" panose="020B0604020202020204" pitchFamily="34" charset="0"/>
              </a:rPr>
              <a:t>ZFLOPS </a:t>
            </a:r>
            <a:r>
              <a:rPr lang="en-US" altLang="en-US" sz="2400">
                <a:solidFill>
                  <a:srgbClr val="E40000"/>
                </a:solidFill>
                <a:cs typeface="Arial" panose="020B0604020202020204" pitchFamily="34" charset="0"/>
              </a:rPr>
              <a:t>(Zeta = 10</a:t>
            </a:r>
            <a:r>
              <a:rPr lang="en-US" altLang="en-US" sz="2400" baseline="30000">
                <a:solidFill>
                  <a:srgbClr val="E40000"/>
                </a:solidFill>
                <a:cs typeface="Arial" panose="020B0604020202020204" pitchFamily="34" charset="0"/>
              </a:rPr>
              <a:t>21</a:t>
            </a:r>
            <a:r>
              <a:rPr lang="en-US" altLang="en-US" sz="2400">
                <a:solidFill>
                  <a:srgbClr val="E40000"/>
                </a:solidFill>
                <a:cs typeface="Arial" panose="020B0604020202020204" pitchFamily="34" charset="0"/>
              </a:rPr>
              <a:t>)</a:t>
            </a:r>
            <a:endParaRPr lang="en-US" altLang="en-US" sz="2400" b="1">
              <a:solidFill>
                <a:srgbClr val="E40000"/>
              </a:solidFill>
              <a:cs typeface="Arial" panose="020B0604020202020204" pitchFamily="34" charset="0"/>
            </a:endParaRPr>
          </a:p>
        </p:txBody>
      </p:sp>
      <p:sp>
        <p:nvSpPr>
          <p:cNvPr id="47123" name="Text Box 5">
            <a:extLst>
              <a:ext uri="{FF2B5EF4-FFF2-40B4-BE49-F238E27FC236}">
                <a16:creationId xmlns:a16="http://schemas.microsoft.com/office/drawing/2014/main" id="{4C332D4F-CD3C-4B4A-81C3-5473F634F946}"/>
              </a:ext>
            </a:extLst>
          </p:cNvPr>
          <p:cNvSpPr txBox="1">
            <a:spLocks noChangeArrowheads="1"/>
          </p:cNvSpPr>
          <p:nvPr/>
        </p:nvSpPr>
        <p:spPr bwMode="auto">
          <a:xfrm>
            <a:off x="1760538" y="971550"/>
            <a:ext cx="3543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cs typeface="Arial" panose="020B0604020202020204" pitchFamily="34" charset="0"/>
              </a:rPr>
              <a:t>PFLOPS </a:t>
            </a:r>
            <a:r>
              <a:rPr lang="en-US" altLang="en-US" sz="2400">
                <a:solidFill>
                  <a:srgbClr val="E40000"/>
                </a:solidFill>
                <a:cs typeface="Arial" panose="020B0604020202020204" pitchFamily="34" charset="0"/>
              </a:rPr>
              <a:t>(Peta = 10</a:t>
            </a:r>
            <a:r>
              <a:rPr lang="en-US" altLang="en-US" sz="2400" baseline="30000">
                <a:solidFill>
                  <a:srgbClr val="E40000"/>
                </a:solidFill>
                <a:cs typeface="Arial" panose="020B0604020202020204" pitchFamily="34" charset="0"/>
              </a:rPr>
              <a:t>15</a:t>
            </a:r>
            <a:r>
              <a:rPr lang="en-US" altLang="en-US" sz="2400">
                <a:solidFill>
                  <a:srgbClr val="E40000"/>
                </a:solidFill>
                <a:cs typeface="Arial" panose="020B0604020202020204" pitchFamily="34" charset="0"/>
              </a:rPr>
              <a:t>)</a:t>
            </a:r>
            <a:endParaRPr lang="en-US" altLang="en-US" sz="2400" b="1">
              <a:solidFill>
                <a:srgbClr val="E40000"/>
              </a:solidFill>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B1C6BDF-C6A6-E040-88AA-90E0CB0C06F4}"/>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5D527483-4E20-C34B-A3D9-12239BF02039}"/>
              </a:ext>
            </a:extLst>
          </p:cNvPr>
          <p:cNvSpPr>
            <a:spLocks noGrp="1"/>
          </p:cNvSpPr>
          <p:nvPr>
            <p:ph type="ftr" sz="quarter" idx="11"/>
          </p:nvPr>
        </p:nvSpPr>
        <p:spPr/>
        <p:txBody>
          <a:bodyPr/>
          <a:lstStyle/>
          <a:p>
            <a:pPr>
              <a:defRPr/>
            </a:pPr>
            <a:r>
              <a:rPr lang="en-US" altLang="en-US"/>
              <a:t>Parallel Processing, Fundamental Concepts</a:t>
            </a:r>
          </a:p>
        </p:txBody>
      </p:sp>
      <p:sp>
        <p:nvSpPr>
          <p:cNvPr id="48132" name="Slide Number Placeholder 5">
            <a:extLst>
              <a:ext uri="{FF2B5EF4-FFF2-40B4-BE49-F238E27FC236}">
                <a16:creationId xmlns:a16="http://schemas.microsoft.com/office/drawing/2014/main" id="{86A16CAD-4DF0-5547-92FE-3C9A1F4BB15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F3800A5-E9CD-EE40-B57D-9D81407D0122}" type="slidenum">
              <a:rPr lang="en-US" altLang="en-US" sz="1200" smtClean="0"/>
              <a:pPr>
                <a:spcBef>
                  <a:spcPct val="0"/>
                </a:spcBef>
                <a:buFontTx/>
                <a:buNone/>
              </a:pPr>
              <a:t>39</a:t>
            </a:fld>
            <a:endParaRPr lang="en-US" altLang="en-US" sz="1200"/>
          </a:p>
        </p:txBody>
      </p:sp>
      <p:sp>
        <p:nvSpPr>
          <p:cNvPr id="48133" name="Rectangle 2">
            <a:extLst>
              <a:ext uri="{FF2B5EF4-FFF2-40B4-BE49-F238E27FC236}">
                <a16:creationId xmlns:a16="http://schemas.microsoft.com/office/drawing/2014/main" id="{11287FE3-9648-0249-8D04-F1AA5067E3AF}"/>
              </a:ext>
            </a:extLst>
          </p:cNvPr>
          <p:cNvSpPr>
            <a:spLocks noGrp="1" noChangeArrowheads="1"/>
          </p:cNvSpPr>
          <p:nvPr>
            <p:ph type="title"/>
          </p:nvPr>
        </p:nvSpPr>
        <p:spPr>
          <a:xfrm>
            <a:off x="381000" y="381000"/>
            <a:ext cx="8305800" cy="762000"/>
          </a:xfrm>
        </p:spPr>
        <p:txBody>
          <a:bodyPr/>
          <a:lstStyle/>
          <a:p>
            <a:pPr eaLnBrk="1" hangingPunct="1"/>
            <a:r>
              <a:rPr lang="en-US" altLang="en-US" sz="3200"/>
              <a:t>1.4  Types of Parallelism: A Taxonomy</a:t>
            </a:r>
          </a:p>
        </p:txBody>
      </p:sp>
      <p:sp>
        <p:nvSpPr>
          <p:cNvPr id="48134" name="Text Box 9">
            <a:extLst>
              <a:ext uri="{FF2B5EF4-FFF2-40B4-BE49-F238E27FC236}">
                <a16:creationId xmlns:a16="http://schemas.microsoft.com/office/drawing/2014/main" id="{22E7D72F-827C-D645-A580-964F8B9F1359}"/>
              </a:ext>
            </a:extLst>
          </p:cNvPr>
          <p:cNvSpPr txBox="1">
            <a:spLocks noChangeArrowheads="1"/>
          </p:cNvSpPr>
          <p:nvPr/>
        </p:nvSpPr>
        <p:spPr bwMode="auto">
          <a:xfrm>
            <a:off x="685800" y="5486400"/>
            <a:ext cx="7772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1.11    The Flynn-Johnson classification of computer systems. </a:t>
            </a:r>
          </a:p>
        </p:txBody>
      </p:sp>
      <p:sp>
        <p:nvSpPr>
          <p:cNvPr id="48135" name="Rectangle 1037">
            <a:extLst>
              <a:ext uri="{FF2B5EF4-FFF2-40B4-BE49-F238E27FC236}">
                <a16:creationId xmlns:a16="http://schemas.microsoft.com/office/drawing/2014/main" id="{A81F9D09-AF88-2743-BF74-E5C8A2A236B1}"/>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48136" name="Object 1036">
            <a:extLst>
              <a:ext uri="{FF2B5EF4-FFF2-40B4-BE49-F238E27FC236}">
                <a16:creationId xmlns:a16="http://schemas.microsoft.com/office/drawing/2014/main" id="{97861A14-376B-DA49-8B24-847C0A789565}"/>
              </a:ext>
            </a:extLst>
          </p:cNvPr>
          <p:cNvGraphicFramePr>
            <a:graphicFrameLocks noChangeAspect="1"/>
          </p:cNvGraphicFramePr>
          <p:nvPr/>
        </p:nvGraphicFramePr>
        <p:xfrm>
          <a:off x="0" y="1219200"/>
          <a:ext cx="9144000" cy="4059238"/>
        </p:xfrm>
        <a:graphic>
          <a:graphicData uri="http://schemas.openxmlformats.org/presentationml/2006/ole">
            <mc:AlternateContent xmlns:mc="http://schemas.openxmlformats.org/markup-compatibility/2006">
              <mc:Choice xmlns:v="urn:schemas-microsoft-com:vml" Requires="v">
                <p:oleObj spid="_x0000_s48137" r:id="rId3" imgW="4648200" imgH="2032000" progId="MSDraw.Drawing.8.2">
                  <p:embed/>
                </p:oleObj>
              </mc:Choice>
              <mc:Fallback>
                <p:oleObj r:id="rId3" imgW="4648200" imgH="2032000" progId="MSDraw.Drawing.8.2">
                  <p:embed/>
                  <p:pic>
                    <p:nvPicPr>
                      <p:cNvPr id="0" name="Object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1007C096-F747-4440-94D1-3AE69297D90C}"/>
              </a:ext>
            </a:extLst>
          </p:cNvPr>
          <p:cNvSpPr>
            <a:spLocks noGrp="1"/>
          </p:cNvSpPr>
          <p:nvPr>
            <p:ph type="dt" sz="quarter" idx="10"/>
          </p:nvPr>
        </p:nvSpPr>
        <p:spPr/>
        <p:txBody>
          <a:bodyPr/>
          <a:lstStyle/>
          <a:p>
            <a:pPr>
              <a:defRPr/>
            </a:pPr>
            <a:r>
              <a:rPr lang="en-US" altLang="en-US"/>
              <a:t>Winter 2021</a:t>
            </a:r>
          </a:p>
        </p:txBody>
      </p:sp>
      <p:sp>
        <p:nvSpPr>
          <p:cNvPr id="19" name="Footer Placeholder 4">
            <a:extLst>
              <a:ext uri="{FF2B5EF4-FFF2-40B4-BE49-F238E27FC236}">
                <a16:creationId xmlns:a16="http://schemas.microsoft.com/office/drawing/2014/main" id="{43139BF3-E6E6-9242-908E-7DDC00E5A673}"/>
              </a:ext>
            </a:extLst>
          </p:cNvPr>
          <p:cNvSpPr>
            <a:spLocks noGrp="1"/>
          </p:cNvSpPr>
          <p:nvPr>
            <p:ph type="ftr" sz="quarter" idx="11"/>
          </p:nvPr>
        </p:nvSpPr>
        <p:spPr/>
        <p:txBody>
          <a:bodyPr/>
          <a:lstStyle/>
          <a:p>
            <a:pPr>
              <a:defRPr/>
            </a:pPr>
            <a:r>
              <a:rPr lang="en-US" altLang="en-US" dirty="0"/>
              <a:t>Parallel Processing, Fundamental Concepts</a:t>
            </a:r>
          </a:p>
        </p:txBody>
      </p:sp>
      <p:sp>
        <p:nvSpPr>
          <p:cNvPr id="8196" name="Slide Number Placeholder 5">
            <a:extLst>
              <a:ext uri="{FF2B5EF4-FFF2-40B4-BE49-F238E27FC236}">
                <a16:creationId xmlns:a16="http://schemas.microsoft.com/office/drawing/2014/main" id="{D21FFED8-EB7C-CC4D-AD9B-35A7EE4624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1C69642-2DDA-6340-8F0C-6CA39227E60B}" type="slidenum">
              <a:rPr lang="en-US" altLang="en-US" sz="1200" smtClean="0"/>
              <a:pPr>
                <a:spcBef>
                  <a:spcPct val="0"/>
                </a:spcBef>
                <a:buFontTx/>
                <a:buNone/>
              </a:pPr>
              <a:t>4</a:t>
            </a:fld>
            <a:endParaRPr lang="en-US" altLang="en-US" sz="1200"/>
          </a:p>
        </p:txBody>
      </p:sp>
      <p:sp>
        <p:nvSpPr>
          <p:cNvPr id="8197" name="Rectangle 2">
            <a:extLst>
              <a:ext uri="{FF2B5EF4-FFF2-40B4-BE49-F238E27FC236}">
                <a16:creationId xmlns:a16="http://schemas.microsoft.com/office/drawing/2014/main" id="{3A2E64FC-ED0B-F848-994B-34674026865C}"/>
              </a:ext>
            </a:extLst>
          </p:cNvPr>
          <p:cNvSpPr>
            <a:spLocks noGrp="1" noChangeArrowheads="1"/>
          </p:cNvSpPr>
          <p:nvPr>
            <p:ph type="title"/>
          </p:nvPr>
        </p:nvSpPr>
        <p:spPr>
          <a:xfrm>
            <a:off x="685800" y="457200"/>
            <a:ext cx="7772400" cy="838200"/>
          </a:xfrm>
        </p:spPr>
        <p:txBody>
          <a:bodyPr/>
          <a:lstStyle/>
          <a:p>
            <a:pPr eaLnBrk="1" hangingPunct="1"/>
            <a:r>
              <a:rPr lang="en-US" altLang="en-US" sz="4000"/>
              <a:t>I   Fundamental Concepts</a:t>
            </a:r>
          </a:p>
        </p:txBody>
      </p:sp>
      <p:sp>
        <p:nvSpPr>
          <p:cNvPr id="8198" name="Text Box 3">
            <a:extLst>
              <a:ext uri="{FF2B5EF4-FFF2-40B4-BE49-F238E27FC236}">
                <a16:creationId xmlns:a16="http://schemas.microsoft.com/office/drawing/2014/main" id="{B823822E-C62A-6D42-B61F-7713B9F4636C}"/>
              </a:ext>
            </a:extLst>
          </p:cNvPr>
          <p:cNvSpPr txBox="1">
            <a:spLocks noChangeArrowheads="1"/>
          </p:cNvSpPr>
          <p:nvPr/>
        </p:nvSpPr>
        <p:spPr bwMode="auto">
          <a:xfrm>
            <a:off x="381000" y="1447800"/>
            <a:ext cx="8382000" cy="15525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40000"/>
                </a:solidFill>
              </a:rPr>
              <a:t>Provide motivation, paint the big picture, introduce the 3 Ts:</a:t>
            </a:r>
          </a:p>
          <a:p>
            <a:pPr lvl="1" eaLnBrk="1" hangingPunct="1">
              <a:spcBef>
                <a:spcPct val="0"/>
              </a:spcBef>
              <a:buFontTx/>
              <a:buChar char="•"/>
            </a:pPr>
            <a:r>
              <a:rPr lang="en-US" altLang="en-US" sz="2400">
                <a:solidFill>
                  <a:srgbClr val="E40000"/>
                </a:solidFill>
              </a:rPr>
              <a:t>  Taxonomy (basic terminology and models)</a:t>
            </a:r>
          </a:p>
          <a:p>
            <a:pPr lvl="1" eaLnBrk="1" hangingPunct="1">
              <a:spcBef>
                <a:spcPct val="0"/>
              </a:spcBef>
              <a:buFontTx/>
              <a:buChar char="•"/>
            </a:pPr>
            <a:r>
              <a:rPr lang="en-US" altLang="en-US" sz="2400">
                <a:solidFill>
                  <a:srgbClr val="E40000"/>
                </a:solidFill>
              </a:rPr>
              <a:t>  Tools for evaluation or comparison</a:t>
            </a:r>
          </a:p>
          <a:p>
            <a:pPr lvl="1" eaLnBrk="1" hangingPunct="1">
              <a:spcBef>
                <a:spcPct val="0"/>
              </a:spcBef>
              <a:buFontTx/>
              <a:buChar char="•"/>
            </a:pPr>
            <a:r>
              <a:rPr lang="en-US" altLang="en-US" sz="2400">
                <a:solidFill>
                  <a:srgbClr val="E40000"/>
                </a:solidFill>
              </a:rPr>
              <a:t>  Theory to delineate easy and hard problems</a:t>
            </a:r>
          </a:p>
        </p:txBody>
      </p:sp>
      <p:graphicFrame>
        <p:nvGraphicFramePr>
          <p:cNvPr id="145454" name="Group 46">
            <a:extLst>
              <a:ext uri="{FF2B5EF4-FFF2-40B4-BE49-F238E27FC236}">
                <a16:creationId xmlns:a16="http://schemas.microsoft.com/office/drawing/2014/main" id="{31967143-4083-5845-9493-5D4B6D09CDD5}"/>
              </a:ext>
            </a:extLst>
          </p:cNvPr>
          <p:cNvGraphicFramePr>
            <a:graphicFrameLocks noGrp="1"/>
          </p:cNvGraphicFramePr>
          <p:nvPr>
            <p:ph idx="1"/>
          </p:nvPr>
        </p:nvGraphicFramePr>
        <p:xfrm>
          <a:off x="1066800" y="3429000"/>
          <a:ext cx="6934200" cy="2286000"/>
        </p:xfrm>
        <a:graphic>
          <a:graphicData uri="http://schemas.openxmlformats.org/drawingml/2006/table">
            <a:tbl>
              <a:tblPr/>
              <a:tblGrid>
                <a:gridCol w="6934200">
                  <a:extLst>
                    <a:ext uri="{9D8B030D-6E8A-4147-A177-3AD203B41FA5}">
                      <a16:colId xmlns:a16="http://schemas.microsoft.com/office/drawing/2014/main" val="20000"/>
                    </a:ext>
                  </a:extLst>
                </a:gridCol>
              </a:tblGrid>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99"/>
                          </a:solidFill>
                          <a:effectLst/>
                          <a:latin typeface="Arial" charset="0"/>
                          <a:ea typeface="Times New Roman" pitchFamily="18" charset="0"/>
                          <a:cs typeface="Arial" charset="0"/>
                        </a:rPr>
                        <a:t>Topics in This Part</a:t>
                      </a:r>
                      <a:endParaRPr kumimoji="0" lang="en-US" altLang="en-US" sz="24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   Introduction to Parallelism</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2   A Taste of Parallel Algorithms</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3   Parallel Algorithm Complexity</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4   Models of Parallel Processing</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F9DBEBD1-65C6-784D-AFBB-BB9686D2F9F0}"/>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35A56A3B-D76C-9444-9601-1B386335AFB0}"/>
              </a:ext>
            </a:extLst>
          </p:cNvPr>
          <p:cNvSpPr>
            <a:spLocks noGrp="1"/>
          </p:cNvSpPr>
          <p:nvPr>
            <p:ph type="ftr" sz="quarter" idx="11"/>
          </p:nvPr>
        </p:nvSpPr>
        <p:spPr/>
        <p:txBody>
          <a:bodyPr/>
          <a:lstStyle/>
          <a:p>
            <a:pPr>
              <a:defRPr/>
            </a:pPr>
            <a:r>
              <a:rPr lang="en-US" altLang="en-US"/>
              <a:t>Parallel Processing, Fundamental Concepts</a:t>
            </a:r>
          </a:p>
        </p:txBody>
      </p:sp>
      <p:sp>
        <p:nvSpPr>
          <p:cNvPr id="49156" name="Slide Number Placeholder 5">
            <a:extLst>
              <a:ext uri="{FF2B5EF4-FFF2-40B4-BE49-F238E27FC236}">
                <a16:creationId xmlns:a16="http://schemas.microsoft.com/office/drawing/2014/main" id="{9598823F-607D-1A43-8A84-7B794C7D76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92E30B3-FC54-EB4D-BB77-4BB31F1469AD}" type="slidenum">
              <a:rPr lang="en-US" altLang="en-US" sz="1200" smtClean="0"/>
              <a:pPr>
                <a:spcBef>
                  <a:spcPct val="0"/>
                </a:spcBef>
                <a:buFontTx/>
                <a:buNone/>
              </a:pPr>
              <a:t>40</a:t>
            </a:fld>
            <a:endParaRPr lang="en-US" altLang="en-US" sz="1200"/>
          </a:p>
        </p:txBody>
      </p:sp>
      <p:sp>
        <p:nvSpPr>
          <p:cNvPr id="49157" name="Rectangle 1047">
            <a:extLst>
              <a:ext uri="{FF2B5EF4-FFF2-40B4-BE49-F238E27FC236}">
                <a16:creationId xmlns:a16="http://schemas.microsoft.com/office/drawing/2014/main" id="{FE9BB200-6A8F-AD43-9B81-1F58AB386313}"/>
              </a:ext>
            </a:extLst>
          </p:cNvPr>
          <p:cNvSpPr>
            <a:spLocks noChangeArrowheads="1"/>
          </p:cNvSpPr>
          <p:nvPr/>
        </p:nvSpPr>
        <p:spPr bwMode="auto">
          <a:xfrm>
            <a:off x="381000" y="5549900"/>
            <a:ext cx="8077200" cy="53340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9158" name="Text Box 11">
            <a:extLst>
              <a:ext uri="{FF2B5EF4-FFF2-40B4-BE49-F238E27FC236}">
                <a16:creationId xmlns:a16="http://schemas.microsoft.com/office/drawing/2014/main" id="{844BA00F-6C60-924C-8BCD-069D654F2821}"/>
              </a:ext>
            </a:extLst>
          </p:cNvPr>
          <p:cNvSpPr txBox="1">
            <a:spLocks noChangeArrowheads="1"/>
          </p:cNvSpPr>
          <p:nvPr/>
        </p:nvSpPr>
        <p:spPr bwMode="auto">
          <a:xfrm>
            <a:off x="152400" y="1054100"/>
            <a:ext cx="8001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   </a:t>
            </a:r>
            <a:r>
              <a:rPr lang="en-US" altLang="en-US" sz="2000">
                <a:sym typeface="Symbol" pitchFamily="2" charset="2"/>
              </a:rPr>
              <a:t></a:t>
            </a:r>
            <a:r>
              <a:rPr lang="en-US" altLang="en-US" sz="2000"/>
              <a:t> Grosch’s law: Economy of scale applies, or power = cost</a:t>
            </a:r>
            <a:r>
              <a:rPr lang="en-US" altLang="en-US" sz="2000" baseline="30000"/>
              <a:t>2</a:t>
            </a:r>
            <a:r>
              <a:rPr lang="en-US" altLang="en-US" sz="2000"/>
              <a:t> </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r>
              <a:rPr lang="en-US" altLang="en-US" sz="2000">
                <a:sym typeface="Symbol" pitchFamily="2" charset="2"/>
              </a:rPr>
              <a:t></a:t>
            </a:r>
            <a:r>
              <a:rPr lang="en-US" altLang="en-US" sz="2000"/>
              <a:t> Minsky’s conjecture: Speedup tends to be proportional to log </a:t>
            </a:r>
            <a:r>
              <a:rPr lang="en-US" altLang="en-US" sz="2000" i="1"/>
              <a:t>p</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a:t> Tyranny of IC technology: Uniprocessors suffice (x10 faster/5 yrs)</a:t>
            </a:r>
          </a:p>
          <a:p>
            <a:pPr eaLnBrk="1" hangingPunct="1">
              <a:spcBef>
                <a:spcPct val="0"/>
              </a:spcBef>
              <a:buFontTx/>
              <a:buNone/>
            </a:pPr>
            <a:endParaRPr lang="en-US" altLang="en-US" sz="2000" i="1">
              <a:cs typeface="Times New Roman" panose="02020603050405020304" pitchFamily="18" charset="0"/>
            </a:endParaRPr>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a:t> Tyranny of vector supercomputers: Familiar programming model</a:t>
            </a:r>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r>
              <a:rPr lang="en-US" altLang="en-US" sz="2000">
                <a:sym typeface="Symbol" pitchFamily="2" charset="2"/>
              </a:rPr>
              <a:t>   </a:t>
            </a:r>
            <a:r>
              <a:rPr lang="en-US" altLang="en-US" sz="2000"/>
              <a:t> Software inertia: Billions of dollars investment in software	</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a:t> Amdahl’s law: Unparallelizable code severely limits the speedup</a:t>
            </a:r>
          </a:p>
        </p:txBody>
      </p:sp>
      <p:sp>
        <p:nvSpPr>
          <p:cNvPr id="49159" name="Rectangle 2">
            <a:extLst>
              <a:ext uri="{FF2B5EF4-FFF2-40B4-BE49-F238E27FC236}">
                <a16:creationId xmlns:a16="http://schemas.microsoft.com/office/drawing/2014/main" id="{44302D30-1F3E-284E-85B2-9B52C06F7762}"/>
              </a:ext>
            </a:extLst>
          </p:cNvPr>
          <p:cNvSpPr>
            <a:spLocks noGrp="1" noChangeArrowheads="1"/>
          </p:cNvSpPr>
          <p:nvPr>
            <p:ph type="title"/>
          </p:nvPr>
        </p:nvSpPr>
        <p:spPr>
          <a:xfrm>
            <a:off x="304800" y="228600"/>
            <a:ext cx="8458200" cy="838200"/>
          </a:xfrm>
        </p:spPr>
        <p:txBody>
          <a:bodyPr/>
          <a:lstStyle/>
          <a:p>
            <a:pPr eaLnBrk="1" hangingPunct="1"/>
            <a:r>
              <a:rPr lang="en-US" altLang="en-US" sz="3200"/>
              <a:t>1.5  Roadblocks to Parallel Processing</a:t>
            </a:r>
          </a:p>
        </p:txBody>
      </p:sp>
      <p:sp>
        <p:nvSpPr>
          <p:cNvPr id="49160" name="Text Box 1040">
            <a:extLst>
              <a:ext uri="{FF2B5EF4-FFF2-40B4-BE49-F238E27FC236}">
                <a16:creationId xmlns:a16="http://schemas.microsoft.com/office/drawing/2014/main" id="{92724A4D-CE00-6843-84C3-4FE450700F50}"/>
              </a:ext>
            </a:extLst>
          </p:cNvPr>
          <p:cNvSpPr txBox="1">
            <a:spLocks noChangeArrowheads="1"/>
          </p:cNvSpPr>
          <p:nvPr/>
        </p:nvSpPr>
        <p:spPr bwMode="auto">
          <a:xfrm>
            <a:off x="1143000" y="15113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chemeClr val="accent2"/>
                </a:solidFill>
              </a:rPr>
              <a:t>No longer valid; in fact we can get more bang per buck in micros</a:t>
            </a:r>
          </a:p>
        </p:txBody>
      </p:sp>
      <p:sp>
        <p:nvSpPr>
          <p:cNvPr id="49161" name="Text Box 1041">
            <a:extLst>
              <a:ext uri="{FF2B5EF4-FFF2-40B4-BE49-F238E27FC236}">
                <a16:creationId xmlns:a16="http://schemas.microsoft.com/office/drawing/2014/main" id="{0E3CE329-E22A-F942-AD9F-719B57E28815}"/>
              </a:ext>
            </a:extLst>
          </p:cNvPr>
          <p:cNvSpPr txBox="1">
            <a:spLocks noChangeArrowheads="1"/>
          </p:cNvSpPr>
          <p:nvPr/>
        </p:nvSpPr>
        <p:spPr bwMode="auto">
          <a:xfrm>
            <a:off x="1143000" y="24257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E40000"/>
                </a:solidFill>
              </a:rPr>
              <a:t>Has roots in analysis of memory bank conflicts; can be overcome</a:t>
            </a:r>
          </a:p>
        </p:txBody>
      </p:sp>
      <p:sp>
        <p:nvSpPr>
          <p:cNvPr id="49162" name="Text Box 1042">
            <a:extLst>
              <a:ext uri="{FF2B5EF4-FFF2-40B4-BE49-F238E27FC236}">
                <a16:creationId xmlns:a16="http://schemas.microsoft.com/office/drawing/2014/main" id="{D67E091B-A164-6044-A36F-52C728A3671C}"/>
              </a:ext>
            </a:extLst>
          </p:cNvPr>
          <p:cNvSpPr txBox="1">
            <a:spLocks noChangeArrowheads="1"/>
          </p:cNvSpPr>
          <p:nvPr/>
        </p:nvSpPr>
        <p:spPr bwMode="auto">
          <a:xfrm>
            <a:off x="1143000" y="32639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249224"/>
                </a:solidFill>
              </a:rPr>
              <a:t>Faster ICs make parallel machines faster too; what about  x1000?</a:t>
            </a:r>
          </a:p>
        </p:txBody>
      </p:sp>
      <p:sp>
        <p:nvSpPr>
          <p:cNvPr id="49163" name="Text Box 1043">
            <a:extLst>
              <a:ext uri="{FF2B5EF4-FFF2-40B4-BE49-F238E27FC236}">
                <a16:creationId xmlns:a16="http://schemas.microsoft.com/office/drawing/2014/main" id="{E1004C18-9777-4C41-A5AE-F50C33305AE0}"/>
              </a:ext>
            </a:extLst>
          </p:cNvPr>
          <p:cNvSpPr txBox="1">
            <a:spLocks noChangeArrowheads="1"/>
          </p:cNvSpPr>
          <p:nvPr/>
        </p:nvSpPr>
        <p:spPr bwMode="auto">
          <a:xfrm>
            <a:off x="1143000" y="41783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9900CC"/>
                </a:solidFill>
              </a:rPr>
              <a:t>Not all computations involve vectors; parallel vector machines</a:t>
            </a:r>
          </a:p>
        </p:txBody>
      </p:sp>
      <p:sp>
        <p:nvSpPr>
          <p:cNvPr id="49164" name="Text Box 1044">
            <a:extLst>
              <a:ext uri="{FF2B5EF4-FFF2-40B4-BE49-F238E27FC236}">
                <a16:creationId xmlns:a16="http://schemas.microsoft.com/office/drawing/2014/main" id="{0152D9FA-E2D7-5B4F-BCC5-C91F7BA725D4}"/>
              </a:ext>
            </a:extLst>
          </p:cNvPr>
          <p:cNvSpPr txBox="1">
            <a:spLocks noChangeArrowheads="1"/>
          </p:cNvSpPr>
          <p:nvPr/>
        </p:nvSpPr>
        <p:spPr bwMode="auto">
          <a:xfrm>
            <a:off x="1143000" y="50927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996633"/>
                </a:solidFill>
              </a:rPr>
              <a:t>New programs; even uniprocessors benefit from parallelism spec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4A0621B5-C567-8342-B638-2A5540A9143F}"/>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F1946069-9505-9240-B74D-82B4807F6FB5}"/>
              </a:ext>
            </a:extLst>
          </p:cNvPr>
          <p:cNvSpPr>
            <a:spLocks noGrp="1"/>
          </p:cNvSpPr>
          <p:nvPr>
            <p:ph type="ftr" sz="quarter" idx="11"/>
          </p:nvPr>
        </p:nvSpPr>
        <p:spPr/>
        <p:txBody>
          <a:bodyPr/>
          <a:lstStyle/>
          <a:p>
            <a:pPr>
              <a:defRPr/>
            </a:pPr>
            <a:r>
              <a:rPr lang="en-US" altLang="en-US"/>
              <a:t>Parallel Processing, Fundamental Concepts</a:t>
            </a:r>
          </a:p>
        </p:txBody>
      </p:sp>
      <p:sp>
        <p:nvSpPr>
          <p:cNvPr id="50180" name="Slide Number Placeholder 5">
            <a:extLst>
              <a:ext uri="{FF2B5EF4-FFF2-40B4-BE49-F238E27FC236}">
                <a16:creationId xmlns:a16="http://schemas.microsoft.com/office/drawing/2014/main" id="{DEBF6A5B-9476-9D43-8C7D-5B529EA4F9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E8D5188-9982-A548-837E-3C50886E8D91}" type="slidenum">
              <a:rPr lang="en-US" altLang="en-US" sz="1200" smtClean="0"/>
              <a:pPr>
                <a:spcBef>
                  <a:spcPct val="0"/>
                </a:spcBef>
                <a:buFontTx/>
                <a:buNone/>
              </a:pPr>
              <a:t>41</a:t>
            </a:fld>
            <a:endParaRPr lang="en-US" altLang="en-US" sz="1200"/>
          </a:p>
        </p:txBody>
      </p:sp>
      <p:sp>
        <p:nvSpPr>
          <p:cNvPr id="50181" name="Rectangle 2">
            <a:extLst>
              <a:ext uri="{FF2B5EF4-FFF2-40B4-BE49-F238E27FC236}">
                <a16:creationId xmlns:a16="http://schemas.microsoft.com/office/drawing/2014/main" id="{14DBB3D1-36C8-7645-9B89-60881152AE6F}"/>
              </a:ext>
            </a:extLst>
          </p:cNvPr>
          <p:cNvSpPr>
            <a:spLocks noGrp="1" noChangeArrowheads="1"/>
          </p:cNvSpPr>
          <p:nvPr>
            <p:ph type="title"/>
          </p:nvPr>
        </p:nvSpPr>
        <p:spPr>
          <a:xfrm>
            <a:off x="381000" y="228600"/>
            <a:ext cx="8382000" cy="685800"/>
          </a:xfrm>
        </p:spPr>
        <p:txBody>
          <a:bodyPr/>
          <a:lstStyle/>
          <a:p>
            <a:pPr eaLnBrk="1" hangingPunct="1"/>
            <a:r>
              <a:rPr lang="en-US" altLang="en-US" sz="2800"/>
              <a:t>Amdahl’s Law</a:t>
            </a:r>
          </a:p>
        </p:txBody>
      </p:sp>
      <p:sp>
        <p:nvSpPr>
          <p:cNvPr id="50182" name="Text Box 3">
            <a:extLst>
              <a:ext uri="{FF2B5EF4-FFF2-40B4-BE49-F238E27FC236}">
                <a16:creationId xmlns:a16="http://schemas.microsoft.com/office/drawing/2014/main" id="{9E0EC6AB-9DA8-084E-BB82-7E6AD5403E82}"/>
              </a:ext>
            </a:extLst>
          </p:cNvPr>
          <p:cNvSpPr txBox="1">
            <a:spLocks noChangeArrowheads="1"/>
          </p:cNvSpPr>
          <p:nvPr/>
        </p:nvSpPr>
        <p:spPr bwMode="auto">
          <a:xfrm>
            <a:off x="1219200" y="5638800"/>
            <a:ext cx="6629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1.12   Limit on speed-up according to Amdahl’s law. </a:t>
            </a:r>
          </a:p>
        </p:txBody>
      </p:sp>
      <p:graphicFrame>
        <p:nvGraphicFramePr>
          <p:cNvPr id="50183" name="Object 4">
            <a:extLst>
              <a:ext uri="{FF2B5EF4-FFF2-40B4-BE49-F238E27FC236}">
                <a16:creationId xmlns:a16="http://schemas.microsoft.com/office/drawing/2014/main" id="{F2546524-12B8-8048-BCE0-489E1D79488F}"/>
              </a:ext>
            </a:extLst>
          </p:cNvPr>
          <p:cNvGraphicFramePr>
            <a:graphicFrameLocks noChangeAspect="1"/>
          </p:cNvGraphicFramePr>
          <p:nvPr/>
        </p:nvGraphicFramePr>
        <p:xfrm>
          <a:off x="152400" y="762000"/>
          <a:ext cx="6858000" cy="4800600"/>
        </p:xfrm>
        <a:graphic>
          <a:graphicData uri="http://schemas.openxmlformats.org/presentationml/2006/ole">
            <mc:AlternateContent xmlns:mc="http://schemas.openxmlformats.org/markup-compatibility/2006">
              <mc:Choice xmlns:v="urn:schemas-microsoft-com:vml" Requires="v">
                <p:oleObj spid="_x0000_s50190" r:id="rId3" imgW="3581400" imgH="2247900" progId="MSDraw.Drawing.8.2">
                  <p:embed/>
                </p:oleObj>
              </mc:Choice>
              <mc:Fallback>
                <p:oleObj r:id="rId3" imgW="3581400" imgH="22479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685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4" name="Group 5">
            <a:extLst>
              <a:ext uri="{FF2B5EF4-FFF2-40B4-BE49-F238E27FC236}">
                <a16:creationId xmlns:a16="http://schemas.microsoft.com/office/drawing/2014/main" id="{FDE32924-D313-634E-B7EE-F4A07DA7D332}"/>
              </a:ext>
            </a:extLst>
          </p:cNvPr>
          <p:cNvGrpSpPr>
            <a:grpSpLocks/>
          </p:cNvGrpSpPr>
          <p:nvPr/>
        </p:nvGrpSpPr>
        <p:grpSpPr bwMode="auto">
          <a:xfrm>
            <a:off x="6994525" y="3200400"/>
            <a:ext cx="2073275" cy="1552575"/>
            <a:chOff x="4320" y="1920"/>
            <a:chExt cx="1306" cy="978"/>
          </a:xfrm>
        </p:grpSpPr>
        <p:sp>
          <p:nvSpPr>
            <p:cNvPr id="50186" name="Text Box 6">
              <a:extLst>
                <a:ext uri="{FF2B5EF4-FFF2-40B4-BE49-F238E27FC236}">
                  <a16:creationId xmlns:a16="http://schemas.microsoft.com/office/drawing/2014/main" id="{B56857A6-8C06-D94E-A4B1-F002B02681EA}"/>
                </a:ext>
              </a:extLst>
            </p:cNvPr>
            <p:cNvSpPr txBox="1">
              <a:spLocks noChangeArrowheads="1"/>
            </p:cNvSpPr>
            <p:nvPr/>
          </p:nvSpPr>
          <p:spPr bwMode="auto">
            <a:xfrm>
              <a:off x="4320" y="1920"/>
              <a:ext cx="1292" cy="9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i="1">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i="1">
                  <a:solidFill>
                    <a:srgbClr val="000000"/>
                  </a:solidFill>
                  <a:cs typeface="Times New Roman" panose="02020603050405020304" pitchFamily="18" charset="0"/>
                </a:rPr>
                <a:t>s</a:t>
              </a:r>
              <a:r>
                <a:rPr lang="en-US" altLang="en-US" sz="2400">
                  <a:solidFill>
                    <a:srgbClr val="000000"/>
                  </a:solidFill>
                  <a:cs typeface="Times New Roman" panose="02020603050405020304" pitchFamily="18" charset="0"/>
                </a:rPr>
                <a:t> =   </a:t>
              </a:r>
            </a:p>
            <a:p>
              <a:pPr eaLnBrk="1" hangingPunct="1">
                <a:spcBef>
                  <a:spcPct val="0"/>
                </a:spcBef>
                <a:buFontTx/>
                <a:buNone/>
              </a:pPr>
              <a:endParaRPr lang="en-US" altLang="en-US" sz="2400">
                <a:solidFill>
                  <a:srgbClr val="000000"/>
                </a:solidFill>
                <a:cs typeface="Times New Roman" panose="02020603050405020304" pitchFamily="18" charset="0"/>
              </a:endParaRPr>
            </a:p>
            <a:p>
              <a:pPr eaLnBrk="1" hangingPunct="1">
                <a:spcBef>
                  <a:spcPct val="0"/>
                </a:spcBef>
                <a:buFontTx/>
                <a:buNone/>
              </a:pPr>
              <a:r>
                <a:rPr lang="en-US" altLang="en-US" sz="2400">
                  <a:solidFill>
                    <a:srgbClr val="000000"/>
                  </a:solidFill>
                  <a:cs typeface="Times New Roman" panose="02020603050405020304" pitchFamily="18" charset="0"/>
                  <a:sym typeface="Symbol" pitchFamily="2" charset="2"/>
                </a:rPr>
                <a:t>  </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min</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1/</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a:t>
              </a:r>
              <a:r>
                <a:rPr lang="en-US" altLang="en-US" sz="2400">
                  <a:latin typeface="Times New Roman" panose="02020603050405020304" pitchFamily="18" charset="0"/>
                </a:rPr>
                <a:t> </a:t>
              </a:r>
            </a:p>
          </p:txBody>
        </p:sp>
        <p:sp>
          <p:nvSpPr>
            <p:cNvPr id="50187" name="Line 7">
              <a:extLst>
                <a:ext uri="{FF2B5EF4-FFF2-40B4-BE49-F238E27FC236}">
                  <a16:creationId xmlns:a16="http://schemas.microsoft.com/office/drawing/2014/main" id="{18B70C9C-6CC1-CC4E-8D5E-5592342CD4D0}"/>
                </a:ext>
              </a:extLst>
            </p:cNvPr>
            <p:cNvSpPr>
              <a:spLocks noChangeShapeType="1"/>
            </p:cNvSpPr>
            <p:nvPr/>
          </p:nvSpPr>
          <p:spPr bwMode="auto">
            <a:xfrm>
              <a:off x="4714" y="2278"/>
              <a:ext cx="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Text Box 8">
              <a:extLst>
                <a:ext uri="{FF2B5EF4-FFF2-40B4-BE49-F238E27FC236}">
                  <a16:creationId xmlns:a16="http://schemas.microsoft.com/office/drawing/2014/main" id="{78456E60-E045-ED4D-9AA0-084D30590C68}"/>
                </a:ext>
              </a:extLst>
            </p:cNvPr>
            <p:cNvSpPr txBox="1">
              <a:spLocks noChangeArrowheads="1"/>
            </p:cNvSpPr>
            <p:nvPr/>
          </p:nvSpPr>
          <p:spPr bwMode="auto">
            <a:xfrm>
              <a:off x="4954" y="2037"/>
              <a:ext cx="223"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a:t>
              </a:r>
            </a:p>
          </p:txBody>
        </p:sp>
        <p:sp>
          <p:nvSpPr>
            <p:cNvPr id="50189" name="Text Box 9">
              <a:extLst>
                <a:ext uri="{FF2B5EF4-FFF2-40B4-BE49-F238E27FC236}">
                  <a16:creationId xmlns:a16="http://schemas.microsoft.com/office/drawing/2014/main" id="{3327E7B9-33F8-9742-85D9-4BD9C0671282}"/>
                </a:ext>
              </a:extLst>
            </p:cNvPr>
            <p:cNvSpPr txBox="1">
              <a:spLocks noChangeArrowheads="1"/>
            </p:cNvSpPr>
            <p:nvPr/>
          </p:nvSpPr>
          <p:spPr bwMode="auto">
            <a:xfrm>
              <a:off x="4618" y="2278"/>
              <a:ext cx="1008"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a:t>f</a:t>
              </a:r>
              <a:r>
                <a:rPr lang="en-US" altLang="en-US" sz="1200"/>
                <a:t> </a:t>
              </a:r>
              <a:r>
                <a:rPr lang="en-US" altLang="en-US" sz="2400"/>
                <a:t>+</a:t>
              </a:r>
              <a:r>
                <a:rPr lang="en-US" altLang="en-US" sz="1200"/>
                <a:t> </a:t>
              </a:r>
              <a:r>
                <a:rPr lang="en-US" altLang="en-US" sz="2400"/>
                <a:t>(1</a:t>
              </a:r>
              <a:r>
                <a:rPr lang="en-US" altLang="en-US" sz="1200"/>
                <a:t> </a:t>
              </a:r>
              <a:r>
                <a:rPr lang="en-US" altLang="en-US" sz="2400"/>
                <a:t>–</a:t>
              </a:r>
              <a:r>
                <a:rPr lang="en-US" altLang="en-US" sz="1200"/>
                <a:t> </a:t>
              </a:r>
              <a:r>
                <a:rPr lang="en-US" altLang="en-US" sz="2400" i="1"/>
                <a:t>f</a:t>
              </a:r>
              <a:r>
                <a:rPr lang="en-US" altLang="en-US" sz="2400"/>
                <a:t>)/</a:t>
              </a:r>
              <a:r>
                <a:rPr lang="en-US" altLang="en-US" sz="2400" i="1"/>
                <a:t>p</a:t>
              </a:r>
            </a:p>
          </p:txBody>
        </p:sp>
      </p:grpSp>
      <p:sp>
        <p:nvSpPr>
          <p:cNvPr id="50185" name="Text Box 10">
            <a:extLst>
              <a:ext uri="{FF2B5EF4-FFF2-40B4-BE49-F238E27FC236}">
                <a16:creationId xmlns:a16="http://schemas.microsoft.com/office/drawing/2014/main" id="{5F63B56C-B44F-8347-ABF6-48DA6A1EC1C5}"/>
              </a:ext>
            </a:extLst>
          </p:cNvPr>
          <p:cNvSpPr txBox="1">
            <a:spLocks noChangeArrowheads="1"/>
          </p:cNvSpPr>
          <p:nvPr/>
        </p:nvSpPr>
        <p:spPr bwMode="auto">
          <a:xfrm>
            <a:off x="7070725" y="1219200"/>
            <a:ext cx="20732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t>f</a:t>
            </a:r>
            <a:r>
              <a:rPr lang="en-US" altLang="en-US" sz="2400"/>
              <a:t>  = </a:t>
            </a:r>
            <a:r>
              <a:rPr lang="en-US" altLang="en-US" sz="2000"/>
              <a:t>fraction  </a:t>
            </a:r>
          </a:p>
          <a:p>
            <a:pPr eaLnBrk="1" hangingPunct="1">
              <a:spcBef>
                <a:spcPct val="0"/>
              </a:spcBef>
              <a:buFontTx/>
              <a:buNone/>
            </a:pPr>
            <a:r>
              <a:rPr lang="en-US" altLang="en-US" sz="2000"/>
              <a:t>       unaffected</a:t>
            </a:r>
          </a:p>
          <a:p>
            <a:pPr eaLnBrk="1" hangingPunct="1">
              <a:spcBef>
                <a:spcPct val="0"/>
              </a:spcBef>
              <a:buFontTx/>
              <a:buNone/>
            </a:pPr>
            <a:endParaRPr lang="en-US" altLang="en-US" sz="2000"/>
          </a:p>
          <a:p>
            <a:pPr eaLnBrk="1" hangingPunct="1">
              <a:spcBef>
                <a:spcPct val="0"/>
              </a:spcBef>
              <a:buFontTx/>
              <a:buNone/>
            </a:pPr>
            <a:r>
              <a:rPr lang="en-US" altLang="en-US" sz="2400" i="1"/>
              <a:t>p</a:t>
            </a:r>
            <a:r>
              <a:rPr lang="en-US" altLang="en-US" sz="2400"/>
              <a:t> = </a:t>
            </a:r>
            <a:r>
              <a:rPr lang="en-US" altLang="en-US" sz="2000"/>
              <a:t>speedup </a:t>
            </a:r>
          </a:p>
          <a:p>
            <a:pPr eaLnBrk="1" hangingPunct="1">
              <a:spcBef>
                <a:spcPct val="0"/>
              </a:spcBef>
              <a:buFontTx/>
              <a:buNone/>
            </a:pPr>
            <a:r>
              <a:rPr lang="en-US" altLang="en-US" sz="2000"/>
              <a:t>       of the rest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DABC40A-E5C2-FC4F-8E18-EA7BA3713EC4}"/>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FE7344EB-6DF3-3E48-9751-8FEAE3E4499A}"/>
              </a:ext>
            </a:extLst>
          </p:cNvPr>
          <p:cNvSpPr>
            <a:spLocks noGrp="1"/>
          </p:cNvSpPr>
          <p:nvPr>
            <p:ph type="ftr" sz="quarter" idx="11"/>
          </p:nvPr>
        </p:nvSpPr>
        <p:spPr/>
        <p:txBody>
          <a:bodyPr/>
          <a:lstStyle/>
          <a:p>
            <a:pPr>
              <a:defRPr/>
            </a:pPr>
            <a:r>
              <a:rPr lang="en-US" altLang="en-US"/>
              <a:t>Parallel Processing, Fundamental Concepts</a:t>
            </a:r>
          </a:p>
        </p:txBody>
      </p:sp>
      <p:sp>
        <p:nvSpPr>
          <p:cNvPr id="51204" name="Slide Number Placeholder 5">
            <a:extLst>
              <a:ext uri="{FF2B5EF4-FFF2-40B4-BE49-F238E27FC236}">
                <a16:creationId xmlns:a16="http://schemas.microsoft.com/office/drawing/2014/main" id="{EFA661B9-2AD4-2A44-A79E-5C668C2CAA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939C888-B4EA-5D4D-8B2F-A62BD4B6F8C2}" type="slidenum">
              <a:rPr lang="en-US" altLang="en-US" sz="1200" smtClean="0"/>
              <a:pPr>
                <a:spcBef>
                  <a:spcPct val="0"/>
                </a:spcBef>
                <a:buFontTx/>
                <a:buNone/>
              </a:pPr>
              <a:t>42</a:t>
            </a:fld>
            <a:endParaRPr lang="en-US" altLang="en-US" sz="1200"/>
          </a:p>
        </p:txBody>
      </p:sp>
      <p:sp>
        <p:nvSpPr>
          <p:cNvPr id="51205" name="Rectangle 2">
            <a:extLst>
              <a:ext uri="{FF2B5EF4-FFF2-40B4-BE49-F238E27FC236}">
                <a16:creationId xmlns:a16="http://schemas.microsoft.com/office/drawing/2014/main" id="{86E02891-A0E3-5B4A-AA9A-FAD21BD5716D}"/>
              </a:ext>
            </a:extLst>
          </p:cNvPr>
          <p:cNvSpPr>
            <a:spLocks noGrp="1" noChangeArrowheads="1"/>
          </p:cNvSpPr>
          <p:nvPr>
            <p:ph type="title"/>
          </p:nvPr>
        </p:nvSpPr>
        <p:spPr>
          <a:xfrm>
            <a:off x="381000" y="152400"/>
            <a:ext cx="8382000" cy="685800"/>
          </a:xfrm>
        </p:spPr>
        <p:txBody>
          <a:bodyPr/>
          <a:lstStyle/>
          <a:p>
            <a:pPr eaLnBrk="1" hangingPunct="1"/>
            <a:r>
              <a:rPr lang="en-US" altLang="en-US" sz="3200"/>
              <a:t>1.6  Effectiveness of Parallel Processing</a:t>
            </a:r>
          </a:p>
        </p:txBody>
      </p:sp>
      <p:sp>
        <p:nvSpPr>
          <p:cNvPr id="51206" name="Text Box 7">
            <a:extLst>
              <a:ext uri="{FF2B5EF4-FFF2-40B4-BE49-F238E27FC236}">
                <a16:creationId xmlns:a16="http://schemas.microsoft.com/office/drawing/2014/main" id="{F31DB804-26D4-5E43-8D9C-4F80340D774E}"/>
              </a:ext>
            </a:extLst>
          </p:cNvPr>
          <p:cNvSpPr txBox="1">
            <a:spLocks noChangeArrowheads="1"/>
          </p:cNvSpPr>
          <p:nvPr/>
        </p:nvSpPr>
        <p:spPr bwMode="auto">
          <a:xfrm>
            <a:off x="3886200" y="990600"/>
            <a:ext cx="49530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ym typeface="Symbol" pitchFamily="2" charset="2"/>
              </a:rPr>
              <a:t>   </a:t>
            </a:r>
            <a:r>
              <a:rPr lang="en-US" altLang="en-US" sz="2000" i="1"/>
              <a:t>p</a:t>
            </a:r>
            <a:r>
              <a:rPr lang="en-US" altLang="en-US" sz="2000"/>
              <a:t>  	Number of processors</a:t>
            </a:r>
            <a:endParaRPr lang="en-US" altLang="en-US" sz="2000" i="1">
              <a:cs typeface="Times New Roman" panose="02020603050405020304" pitchFamily="18" charset="0"/>
            </a:endParaRPr>
          </a:p>
          <a:p>
            <a:pPr eaLnBrk="1" hangingPunct="1">
              <a:lnSpc>
                <a:spcPct val="80000"/>
              </a:lnSpc>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W</a:t>
            </a:r>
            <a:r>
              <a:rPr lang="en-US" altLang="en-US" sz="2000"/>
              <a:t>(</a:t>
            </a:r>
            <a:r>
              <a:rPr lang="en-US" altLang="en-US" sz="2000" i="1"/>
              <a:t>p</a:t>
            </a:r>
            <a:r>
              <a:rPr lang="en-US" altLang="en-US" sz="2000"/>
              <a:t>)	Work performed by </a:t>
            </a:r>
            <a:r>
              <a:rPr lang="en-US" altLang="en-US" sz="2000" i="1"/>
              <a:t>p</a:t>
            </a:r>
            <a:r>
              <a:rPr lang="en-US" altLang="en-US" sz="2000"/>
              <a:t> processors</a:t>
            </a:r>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T</a:t>
            </a:r>
            <a:r>
              <a:rPr lang="en-US" altLang="en-US" sz="2000"/>
              <a:t>(</a:t>
            </a:r>
            <a:r>
              <a:rPr lang="en-US" altLang="en-US" sz="2000" i="1"/>
              <a:t>p</a:t>
            </a:r>
            <a:r>
              <a:rPr lang="en-US" altLang="en-US" sz="2000"/>
              <a:t>)	Execution time with </a:t>
            </a:r>
            <a:r>
              <a:rPr lang="en-US" altLang="en-US" sz="2000" i="1"/>
              <a:t>p</a:t>
            </a:r>
            <a:r>
              <a:rPr lang="en-US" altLang="en-US" sz="2000"/>
              <a:t> processors</a:t>
            </a:r>
          </a:p>
          <a:p>
            <a:pPr eaLnBrk="1" hangingPunct="1">
              <a:spcBef>
                <a:spcPct val="0"/>
              </a:spcBef>
              <a:buFontTx/>
              <a:buNone/>
            </a:pPr>
            <a:r>
              <a:rPr lang="en-US" altLang="en-US" sz="2000"/>
              <a:t>	</a:t>
            </a:r>
            <a:r>
              <a:rPr lang="en-US" altLang="en-US" sz="2000" i="1"/>
              <a:t>T</a:t>
            </a:r>
            <a:r>
              <a:rPr lang="en-US" altLang="en-US" sz="2000"/>
              <a:t>(1) = </a:t>
            </a:r>
            <a:r>
              <a:rPr lang="en-US" altLang="en-US" sz="2000" i="1"/>
              <a:t>W</a:t>
            </a:r>
            <a:r>
              <a:rPr lang="en-US" altLang="en-US" sz="2000"/>
              <a:t>(1);   </a:t>
            </a:r>
            <a:r>
              <a:rPr lang="en-US" altLang="en-US" sz="2000" i="1"/>
              <a:t>T</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W</a:t>
            </a:r>
            <a:r>
              <a:rPr lang="en-US" altLang="en-US" sz="2000"/>
              <a:t>(</a:t>
            </a:r>
            <a:r>
              <a:rPr lang="en-US" altLang="en-US" sz="2000" i="1"/>
              <a:t>p</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S</a:t>
            </a:r>
            <a:r>
              <a:rPr lang="en-US" altLang="en-US" sz="2000"/>
              <a:t>(</a:t>
            </a:r>
            <a:r>
              <a:rPr lang="en-US" altLang="en-US" sz="2000" i="1"/>
              <a:t>p</a:t>
            </a:r>
            <a:r>
              <a:rPr lang="en-US" altLang="en-US" sz="2000"/>
              <a:t>)	Speedup = </a:t>
            </a:r>
            <a:r>
              <a:rPr lang="en-US" altLang="en-US" sz="2000" i="1"/>
              <a:t>T</a:t>
            </a:r>
            <a:r>
              <a:rPr lang="en-US" altLang="en-US" sz="2000"/>
              <a:t>(1) / </a:t>
            </a:r>
            <a:r>
              <a:rPr lang="en-US" altLang="en-US" sz="2000" i="1"/>
              <a:t>T</a:t>
            </a:r>
            <a:r>
              <a:rPr lang="en-US" altLang="en-US" sz="2000"/>
              <a:t>(</a:t>
            </a:r>
            <a:r>
              <a:rPr lang="en-US" altLang="en-US" sz="2000" i="1"/>
              <a:t>p</a:t>
            </a:r>
            <a:r>
              <a:rPr lang="en-US" altLang="en-US" sz="2000"/>
              <a:t>)</a:t>
            </a:r>
            <a:endParaRPr lang="en-US" altLang="en-US" sz="2000" i="1"/>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E</a:t>
            </a:r>
            <a:r>
              <a:rPr lang="en-US" altLang="en-US" sz="2000"/>
              <a:t>(</a:t>
            </a:r>
            <a:r>
              <a:rPr lang="en-US" altLang="en-US" sz="2000" i="1"/>
              <a:t>p</a:t>
            </a:r>
            <a:r>
              <a:rPr lang="en-US" altLang="en-US" sz="2000"/>
              <a:t>)	Efficiency = </a:t>
            </a:r>
            <a:r>
              <a:rPr lang="en-US" altLang="en-US" sz="2000" i="1"/>
              <a:t>T</a:t>
            </a:r>
            <a:r>
              <a:rPr lang="en-US" altLang="en-US" sz="2000"/>
              <a:t>(1) / [</a:t>
            </a:r>
            <a:r>
              <a:rPr lang="en-US" altLang="en-US" sz="2000" i="1"/>
              <a:t>p T</a:t>
            </a:r>
            <a:r>
              <a:rPr lang="en-US" altLang="en-US" sz="2000"/>
              <a:t>(</a:t>
            </a:r>
            <a:r>
              <a:rPr lang="en-US" altLang="en-US" sz="2000" i="1"/>
              <a:t>p</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R</a:t>
            </a:r>
            <a:r>
              <a:rPr lang="en-US" altLang="en-US" sz="2000"/>
              <a:t>(</a:t>
            </a:r>
            <a:r>
              <a:rPr lang="en-US" altLang="en-US" sz="2000" i="1"/>
              <a:t>p</a:t>
            </a:r>
            <a:r>
              <a:rPr lang="en-US" altLang="en-US" sz="2000"/>
              <a:t>)	Redundancy = </a:t>
            </a:r>
            <a:r>
              <a:rPr lang="en-US" altLang="en-US" sz="2000" i="1"/>
              <a:t>W</a:t>
            </a:r>
            <a:r>
              <a:rPr lang="en-US" altLang="en-US" sz="2000"/>
              <a:t>(</a:t>
            </a:r>
            <a:r>
              <a:rPr lang="en-US" altLang="en-US" sz="2000" i="1"/>
              <a:t>p</a:t>
            </a:r>
            <a:r>
              <a:rPr lang="en-US" altLang="en-US" sz="2000"/>
              <a:t>) / </a:t>
            </a:r>
            <a:r>
              <a:rPr lang="en-US" altLang="en-US" sz="2000" i="1"/>
              <a:t>W</a:t>
            </a:r>
            <a:r>
              <a:rPr lang="en-US" altLang="en-US" sz="2000"/>
              <a:t>(1)</a:t>
            </a:r>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U</a:t>
            </a:r>
            <a:r>
              <a:rPr lang="en-US" altLang="en-US" sz="2000"/>
              <a:t>(</a:t>
            </a:r>
            <a:r>
              <a:rPr lang="en-US" altLang="en-US" sz="2000" i="1"/>
              <a:t>p</a:t>
            </a:r>
            <a:r>
              <a:rPr lang="en-US" altLang="en-US" sz="2000"/>
              <a:t>)	Utilization = </a:t>
            </a:r>
            <a:r>
              <a:rPr lang="en-US" altLang="en-US" sz="2000" i="1"/>
              <a:t>W</a:t>
            </a:r>
            <a:r>
              <a:rPr lang="en-US" altLang="en-US" sz="2000"/>
              <a:t>(</a:t>
            </a:r>
            <a:r>
              <a:rPr lang="en-US" altLang="en-US" sz="2000" i="1"/>
              <a:t>p</a:t>
            </a:r>
            <a:r>
              <a:rPr lang="en-US" altLang="en-US" sz="2000"/>
              <a:t>) / [</a:t>
            </a:r>
            <a:r>
              <a:rPr lang="en-US" altLang="en-US" sz="2000" i="1"/>
              <a:t>p T</a:t>
            </a:r>
            <a:r>
              <a:rPr lang="en-US" altLang="en-US" sz="2000"/>
              <a:t>(</a:t>
            </a:r>
            <a:r>
              <a:rPr lang="en-US" altLang="en-US" sz="2000" i="1"/>
              <a:t>p</a:t>
            </a:r>
            <a:r>
              <a:rPr lang="en-US" altLang="en-US" sz="2000"/>
              <a:t>)]</a:t>
            </a:r>
            <a:endParaRPr lang="en-US" altLang="en-US" sz="2000" i="1"/>
          </a:p>
          <a:p>
            <a:pPr eaLnBrk="1" hangingPunct="1">
              <a:spcBef>
                <a:spcPct val="0"/>
              </a:spcBef>
              <a:buFontTx/>
              <a:buNone/>
            </a:pPr>
            <a:endParaRPr lang="en-US" altLang="en-US" sz="2000"/>
          </a:p>
          <a:p>
            <a:pPr eaLnBrk="1" hangingPunct="1">
              <a:spcBef>
                <a:spcPct val="0"/>
              </a:spcBef>
              <a:buFontTx/>
              <a:buNone/>
            </a:pPr>
            <a:r>
              <a:rPr lang="en-US" altLang="en-US" sz="2000">
                <a:sym typeface="Symbol" pitchFamily="2" charset="2"/>
              </a:rPr>
              <a:t>   </a:t>
            </a:r>
            <a:r>
              <a:rPr lang="en-US" altLang="en-US" sz="2000" i="1"/>
              <a:t>Q</a:t>
            </a:r>
            <a:r>
              <a:rPr lang="en-US" altLang="en-US" sz="2000"/>
              <a:t>(</a:t>
            </a:r>
            <a:r>
              <a:rPr lang="en-US" altLang="en-US" sz="2000" i="1"/>
              <a:t>p</a:t>
            </a:r>
            <a:r>
              <a:rPr lang="en-US" altLang="en-US" sz="2000"/>
              <a:t>)	Quality = </a:t>
            </a:r>
            <a:r>
              <a:rPr lang="en-US" altLang="en-US" sz="2000" i="1"/>
              <a:t>T</a:t>
            </a:r>
            <a:r>
              <a:rPr lang="en-US" altLang="en-US" sz="2000" baseline="30000"/>
              <a:t>3</a:t>
            </a:r>
            <a:r>
              <a:rPr lang="en-US" altLang="en-US" sz="2000"/>
              <a:t>(1) / [</a:t>
            </a:r>
            <a:r>
              <a:rPr lang="en-US" altLang="en-US" sz="2000" i="1"/>
              <a:t>p</a:t>
            </a:r>
            <a:r>
              <a:rPr lang="en-US" altLang="en-US" sz="2000"/>
              <a:t> </a:t>
            </a:r>
            <a:r>
              <a:rPr lang="en-US" altLang="en-US" sz="2000" i="1"/>
              <a:t>T</a:t>
            </a:r>
            <a:r>
              <a:rPr lang="en-US" altLang="en-US" sz="2000" baseline="30000"/>
              <a:t>2</a:t>
            </a:r>
            <a:r>
              <a:rPr lang="en-US" altLang="en-US" sz="2000"/>
              <a:t>(</a:t>
            </a:r>
            <a:r>
              <a:rPr lang="en-US" altLang="en-US" sz="2000" i="1"/>
              <a:t>p</a:t>
            </a:r>
            <a:r>
              <a:rPr lang="en-US" altLang="en-US" sz="2000"/>
              <a:t>) </a:t>
            </a:r>
            <a:r>
              <a:rPr lang="en-US" altLang="en-US" sz="2000" i="1"/>
              <a:t>W</a:t>
            </a:r>
            <a:r>
              <a:rPr lang="en-US" altLang="en-US" sz="2000"/>
              <a:t>(</a:t>
            </a:r>
            <a:r>
              <a:rPr lang="en-US" altLang="en-US" sz="2000" i="1"/>
              <a:t>p</a:t>
            </a:r>
            <a:r>
              <a:rPr lang="en-US" altLang="en-US" sz="2000"/>
              <a:t>)]</a:t>
            </a:r>
          </a:p>
        </p:txBody>
      </p:sp>
      <p:sp>
        <p:nvSpPr>
          <p:cNvPr id="51207" name="Rectangle 1047">
            <a:extLst>
              <a:ext uri="{FF2B5EF4-FFF2-40B4-BE49-F238E27FC236}">
                <a16:creationId xmlns:a16="http://schemas.microsoft.com/office/drawing/2014/main" id="{AA5802DF-33C9-6E47-86F0-D8AD254FAE1C}"/>
              </a:ext>
            </a:extLst>
          </p:cNvPr>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51208" name="Picture 1046">
            <a:extLst>
              <a:ext uri="{FF2B5EF4-FFF2-40B4-BE49-F238E27FC236}">
                <a16:creationId xmlns:a16="http://schemas.microsoft.com/office/drawing/2014/main" id="{A6F9268A-C4F1-604E-9C84-E55DB29DF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55" r="-10855" b="734"/>
          <a:stretch>
            <a:fillRect/>
          </a:stretch>
        </p:blipFill>
        <p:spPr bwMode="auto">
          <a:xfrm>
            <a:off x="0" y="838200"/>
            <a:ext cx="304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048">
            <a:extLst>
              <a:ext uri="{FF2B5EF4-FFF2-40B4-BE49-F238E27FC236}">
                <a16:creationId xmlns:a16="http://schemas.microsoft.com/office/drawing/2014/main" id="{F479A62C-FAB5-414C-AA01-85D0C627D318}"/>
              </a:ext>
            </a:extLst>
          </p:cNvPr>
          <p:cNvSpPr txBox="1">
            <a:spLocks noChangeArrowheads="1"/>
          </p:cNvSpPr>
          <p:nvPr/>
        </p:nvSpPr>
        <p:spPr bwMode="auto">
          <a:xfrm>
            <a:off x="2362200" y="990600"/>
            <a:ext cx="1524000" cy="198120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1.13     Task graph exhibiting limited inherent parallelism.</a:t>
            </a:r>
            <a:r>
              <a:rPr lang="en-US" altLang="en-US" sz="2400">
                <a:solidFill>
                  <a:srgbClr val="000000"/>
                </a:solidFill>
                <a:cs typeface="Times New Roman" panose="02020603050405020304" pitchFamily="18" charset="0"/>
              </a:rPr>
              <a:t> </a:t>
            </a:r>
          </a:p>
        </p:txBody>
      </p:sp>
      <p:sp>
        <p:nvSpPr>
          <p:cNvPr id="51210" name="Text Box 1049">
            <a:extLst>
              <a:ext uri="{FF2B5EF4-FFF2-40B4-BE49-F238E27FC236}">
                <a16:creationId xmlns:a16="http://schemas.microsoft.com/office/drawing/2014/main" id="{01990A94-67F6-7241-A962-2E4EC6ABAEDB}"/>
              </a:ext>
            </a:extLst>
          </p:cNvPr>
          <p:cNvSpPr txBox="1">
            <a:spLocks noChangeArrowheads="1"/>
          </p:cNvSpPr>
          <p:nvPr/>
        </p:nvSpPr>
        <p:spPr bwMode="auto">
          <a:xfrm>
            <a:off x="2362200" y="4953000"/>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cs typeface="Arial" panose="020B0604020202020204" pitchFamily="34" charset="0"/>
              </a:rPr>
              <a:t>W</a:t>
            </a:r>
            <a:r>
              <a:rPr lang="en-US" altLang="en-US" sz="2000">
                <a:cs typeface="Arial" panose="020B0604020202020204" pitchFamily="34" charset="0"/>
              </a:rPr>
              <a:t>(1) = 13</a:t>
            </a:r>
          </a:p>
        </p:txBody>
      </p:sp>
      <p:sp>
        <p:nvSpPr>
          <p:cNvPr id="51211" name="Text Box 1050">
            <a:extLst>
              <a:ext uri="{FF2B5EF4-FFF2-40B4-BE49-F238E27FC236}">
                <a16:creationId xmlns:a16="http://schemas.microsoft.com/office/drawing/2014/main" id="{F7F5E801-6F14-DA43-83B7-D387C31CB94F}"/>
              </a:ext>
            </a:extLst>
          </p:cNvPr>
          <p:cNvSpPr txBox="1">
            <a:spLocks noChangeArrowheads="1"/>
          </p:cNvSpPr>
          <p:nvPr/>
        </p:nvSpPr>
        <p:spPr bwMode="auto">
          <a:xfrm>
            <a:off x="2362200" y="5334000"/>
            <a:ext cx="128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cs typeface="Arial" panose="020B0604020202020204" pitchFamily="34" charset="0"/>
              </a:rPr>
              <a:t>T</a:t>
            </a:r>
            <a:r>
              <a:rPr lang="en-US" altLang="en-US" sz="2000">
                <a:cs typeface="Arial" panose="020B0604020202020204" pitchFamily="34" charset="0"/>
              </a:rPr>
              <a:t>(1)  = 13</a:t>
            </a:r>
          </a:p>
        </p:txBody>
      </p:sp>
      <p:sp>
        <p:nvSpPr>
          <p:cNvPr id="51212" name="Text Box 1051">
            <a:extLst>
              <a:ext uri="{FF2B5EF4-FFF2-40B4-BE49-F238E27FC236}">
                <a16:creationId xmlns:a16="http://schemas.microsoft.com/office/drawing/2014/main" id="{370C956F-4E2E-314F-B6D7-24C042559C4F}"/>
              </a:ext>
            </a:extLst>
          </p:cNvPr>
          <p:cNvSpPr txBox="1">
            <a:spLocks noChangeArrowheads="1"/>
          </p:cNvSpPr>
          <p:nvPr/>
        </p:nvSpPr>
        <p:spPr bwMode="auto">
          <a:xfrm>
            <a:off x="2362200" y="5662613"/>
            <a:ext cx="1154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cs typeface="Arial" panose="020B0604020202020204" pitchFamily="34" charset="0"/>
              </a:rPr>
              <a:t>T</a:t>
            </a:r>
            <a:r>
              <a:rPr lang="en-US" altLang="en-US" sz="2000">
                <a:cs typeface="Arial" panose="020B0604020202020204" pitchFamily="34" charset="0"/>
              </a:rPr>
              <a:t>(</a:t>
            </a:r>
            <a:r>
              <a:rPr lang="en-US" altLang="en-US" sz="2400">
                <a:cs typeface="Arial" panose="020B0604020202020204" pitchFamily="34" charset="0"/>
                <a:sym typeface="Symbol" pitchFamily="2" charset="2"/>
              </a:rPr>
              <a:t></a:t>
            </a:r>
            <a:r>
              <a:rPr lang="en-US" altLang="en-US" sz="2000">
                <a:cs typeface="Arial" panose="020B0604020202020204" pitchFamily="34" charset="0"/>
              </a:rPr>
              <a:t>) = 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7C0C31F-7307-9143-BDDE-FCAC56D7019B}"/>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83BDA120-0E22-134C-A193-A35166586502}"/>
              </a:ext>
            </a:extLst>
          </p:cNvPr>
          <p:cNvSpPr>
            <a:spLocks noGrp="1"/>
          </p:cNvSpPr>
          <p:nvPr>
            <p:ph type="ftr" sz="quarter" idx="11"/>
          </p:nvPr>
        </p:nvSpPr>
        <p:spPr/>
        <p:txBody>
          <a:bodyPr/>
          <a:lstStyle/>
          <a:p>
            <a:pPr>
              <a:defRPr/>
            </a:pPr>
            <a:r>
              <a:rPr lang="en-US" altLang="en-US"/>
              <a:t>Parallel Processing, Fundamental Concepts</a:t>
            </a:r>
          </a:p>
        </p:txBody>
      </p:sp>
      <p:sp>
        <p:nvSpPr>
          <p:cNvPr id="52228" name="Slide Number Placeholder 5">
            <a:extLst>
              <a:ext uri="{FF2B5EF4-FFF2-40B4-BE49-F238E27FC236}">
                <a16:creationId xmlns:a16="http://schemas.microsoft.com/office/drawing/2014/main" id="{2F8BB6C6-FBBF-1B47-9924-B36955B65E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CD68B49-B6E3-9340-8CF7-B3FBF808C44C}" type="slidenum">
              <a:rPr lang="en-US" altLang="en-US" sz="1200" smtClean="0"/>
              <a:pPr>
                <a:spcBef>
                  <a:spcPct val="0"/>
                </a:spcBef>
                <a:buFontTx/>
                <a:buNone/>
              </a:pPr>
              <a:t>43</a:t>
            </a:fld>
            <a:endParaRPr lang="en-US" altLang="en-US" sz="1200"/>
          </a:p>
        </p:txBody>
      </p:sp>
      <p:sp>
        <p:nvSpPr>
          <p:cNvPr id="52229" name="Rectangle 2">
            <a:extLst>
              <a:ext uri="{FF2B5EF4-FFF2-40B4-BE49-F238E27FC236}">
                <a16:creationId xmlns:a16="http://schemas.microsoft.com/office/drawing/2014/main" id="{2BBAFB3F-6C54-D741-A8D0-67A9820DD89C}"/>
              </a:ext>
            </a:extLst>
          </p:cNvPr>
          <p:cNvSpPr>
            <a:spLocks noGrp="1" noChangeArrowheads="1"/>
          </p:cNvSpPr>
          <p:nvPr>
            <p:ph type="title"/>
          </p:nvPr>
        </p:nvSpPr>
        <p:spPr>
          <a:xfrm>
            <a:off x="381000" y="152400"/>
            <a:ext cx="8305800" cy="762000"/>
          </a:xfrm>
        </p:spPr>
        <p:txBody>
          <a:bodyPr/>
          <a:lstStyle/>
          <a:p>
            <a:pPr eaLnBrk="1" hangingPunct="1"/>
            <a:r>
              <a:rPr lang="en-US" altLang="en-US" sz="2800"/>
              <a:t>Reduction or Fan-in Computation</a:t>
            </a:r>
          </a:p>
        </p:txBody>
      </p:sp>
      <p:sp>
        <p:nvSpPr>
          <p:cNvPr id="52230" name="Text Box 6">
            <a:extLst>
              <a:ext uri="{FF2B5EF4-FFF2-40B4-BE49-F238E27FC236}">
                <a16:creationId xmlns:a16="http://schemas.microsoft.com/office/drawing/2014/main" id="{5A6FD593-189A-BC45-9732-53D2B886707E}"/>
              </a:ext>
            </a:extLst>
          </p:cNvPr>
          <p:cNvSpPr txBox="1">
            <a:spLocks noChangeArrowheads="1"/>
          </p:cNvSpPr>
          <p:nvPr/>
        </p:nvSpPr>
        <p:spPr bwMode="auto">
          <a:xfrm>
            <a:off x="609600" y="5638800"/>
            <a:ext cx="7848600" cy="45720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1.14     Computation graph for finding the sum of 16 numbers .</a:t>
            </a:r>
            <a:r>
              <a:rPr lang="en-US" altLang="en-US" sz="2400">
                <a:solidFill>
                  <a:srgbClr val="000000"/>
                </a:solidFill>
                <a:cs typeface="Times New Roman" panose="02020603050405020304" pitchFamily="18" charset="0"/>
              </a:rPr>
              <a:t> </a:t>
            </a:r>
          </a:p>
        </p:txBody>
      </p:sp>
      <p:sp>
        <p:nvSpPr>
          <p:cNvPr id="52231" name="Rectangle 1035">
            <a:extLst>
              <a:ext uri="{FF2B5EF4-FFF2-40B4-BE49-F238E27FC236}">
                <a16:creationId xmlns:a16="http://schemas.microsoft.com/office/drawing/2014/main" id="{43FEBC4F-D28C-EA47-9D41-FD45A6C80AA0}"/>
              </a:ext>
            </a:extLst>
          </p:cNvPr>
          <p:cNvSpPr>
            <a:spLocks noChangeArrowheads="1"/>
          </p:cNvSpPr>
          <p:nvPr/>
        </p:nvSpPr>
        <p:spPr bwMode="auto">
          <a:xfrm>
            <a:off x="0"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52232" name="Object 1034">
            <a:extLst>
              <a:ext uri="{FF2B5EF4-FFF2-40B4-BE49-F238E27FC236}">
                <a16:creationId xmlns:a16="http://schemas.microsoft.com/office/drawing/2014/main" id="{F8A4F2B7-AD66-AB4E-8091-0D1281426ECE}"/>
              </a:ext>
            </a:extLst>
          </p:cNvPr>
          <p:cNvGraphicFramePr>
            <a:graphicFrameLocks noChangeAspect="1"/>
          </p:cNvGraphicFramePr>
          <p:nvPr/>
        </p:nvGraphicFramePr>
        <p:xfrm>
          <a:off x="381000" y="1447800"/>
          <a:ext cx="5562600" cy="4194175"/>
        </p:xfrm>
        <a:graphic>
          <a:graphicData uri="http://schemas.openxmlformats.org/presentationml/2006/ole">
            <mc:AlternateContent xmlns:mc="http://schemas.openxmlformats.org/markup-compatibility/2006">
              <mc:Choice xmlns:v="urn:schemas-microsoft-com:vml" Requires="v">
                <p:oleObj spid="_x0000_s52236" r:id="rId3" imgW="3835400" imgH="2794000" progId="MSDraw.Drawing.8.2">
                  <p:embed/>
                </p:oleObj>
              </mc:Choice>
              <mc:Fallback>
                <p:oleObj r:id="rId3" imgW="3835400" imgH="2794000" progId="MSDraw.Drawing.8.2">
                  <p:embed/>
                  <p:pic>
                    <p:nvPicPr>
                      <p:cNvPr id="0" name="Object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55626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3" name="Text Box 1036">
            <a:extLst>
              <a:ext uri="{FF2B5EF4-FFF2-40B4-BE49-F238E27FC236}">
                <a16:creationId xmlns:a16="http://schemas.microsoft.com/office/drawing/2014/main" id="{611EDE55-665B-7045-8C21-95EB62D0638E}"/>
              </a:ext>
            </a:extLst>
          </p:cNvPr>
          <p:cNvSpPr txBox="1">
            <a:spLocks noChangeArrowheads="1"/>
          </p:cNvSpPr>
          <p:nvPr/>
        </p:nvSpPr>
        <p:spPr bwMode="auto">
          <a:xfrm>
            <a:off x="533400" y="914400"/>
            <a:ext cx="8077200" cy="396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Example: Adding 16 numbers, 8 processors, unit-time additions</a:t>
            </a:r>
          </a:p>
        </p:txBody>
      </p:sp>
      <p:sp>
        <p:nvSpPr>
          <p:cNvPr id="52234" name="Text Box 1037">
            <a:extLst>
              <a:ext uri="{FF2B5EF4-FFF2-40B4-BE49-F238E27FC236}">
                <a16:creationId xmlns:a16="http://schemas.microsoft.com/office/drawing/2014/main" id="{DEE7E624-BD88-2D44-B97C-1EE50B7D8315}"/>
              </a:ext>
            </a:extLst>
          </p:cNvPr>
          <p:cNvSpPr txBox="1">
            <a:spLocks noChangeArrowheads="1"/>
          </p:cNvSpPr>
          <p:nvPr/>
        </p:nvSpPr>
        <p:spPr bwMode="auto">
          <a:xfrm>
            <a:off x="6096000" y="1676400"/>
            <a:ext cx="2762250" cy="16478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t>Zero-time communication</a:t>
            </a:r>
          </a:p>
          <a:p>
            <a:pPr eaLnBrk="1" hangingPunct="1">
              <a:spcBef>
                <a:spcPct val="0"/>
              </a:spcBef>
              <a:buFontTx/>
              <a:buNone/>
            </a:pPr>
            <a:endParaRPr lang="en-US" altLang="en-US" sz="1200" i="1"/>
          </a:p>
          <a:p>
            <a:pPr eaLnBrk="1" hangingPunct="1">
              <a:spcBef>
                <a:spcPct val="0"/>
              </a:spcBef>
              <a:buFontTx/>
              <a:buNone/>
            </a:pPr>
            <a:r>
              <a:rPr lang="en-US" altLang="en-US" sz="1800" i="1"/>
              <a:t>E</a:t>
            </a:r>
            <a:r>
              <a:rPr lang="en-US" altLang="en-US" sz="1800"/>
              <a:t>(8) = 15 / (8 </a:t>
            </a:r>
            <a:r>
              <a:rPr lang="en-US" altLang="en-US" sz="1800">
                <a:sym typeface="Symbol" pitchFamily="2" charset="2"/>
              </a:rPr>
              <a:t></a:t>
            </a:r>
            <a:r>
              <a:rPr lang="en-US" altLang="en-US" sz="1800"/>
              <a:t> 4) = 47% </a:t>
            </a:r>
          </a:p>
          <a:p>
            <a:pPr eaLnBrk="1" hangingPunct="1">
              <a:spcBef>
                <a:spcPct val="0"/>
              </a:spcBef>
              <a:buFontTx/>
              <a:buNone/>
            </a:pPr>
            <a:r>
              <a:rPr lang="en-US" altLang="en-US" sz="1800" i="1"/>
              <a:t>S</a:t>
            </a:r>
            <a:r>
              <a:rPr lang="en-US" altLang="en-US" sz="1800"/>
              <a:t>(8) = 15 / 4 = 3.75</a:t>
            </a:r>
          </a:p>
          <a:p>
            <a:pPr eaLnBrk="1" hangingPunct="1">
              <a:spcBef>
                <a:spcPct val="0"/>
              </a:spcBef>
              <a:buFontTx/>
              <a:buNone/>
            </a:pPr>
            <a:r>
              <a:rPr lang="en-US" altLang="en-US" sz="1800" i="1"/>
              <a:t>R</a:t>
            </a:r>
            <a:r>
              <a:rPr lang="en-US" altLang="en-US" sz="1800"/>
              <a:t>(8) = 15 / 15 = 1</a:t>
            </a:r>
          </a:p>
          <a:p>
            <a:pPr eaLnBrk="1" hangingPunct="1">
              <a:spcBef>
                <a:spcPct val="0"/>
              </a:spcBef>
              <a:buFontTx/>
              <a:buNone/>
            </a:pPr>
            <a:r>
              <a:rPr lang="en-US" altLang="en-US" sz="1800" i="1"/>
              <a:t>Q</a:t>
            </a:r>
            <a:r>
              <a:rPr lang="en-US" altLang="en-US" sz="1800"/>
              <a:t>(8) = 1.76</a:t>
            </a:r>
            <a:endParaRPr lang="en-US" altLang="en-US" sz="2400">
              <a:latin typeface="Times New Roman" panose="02020603050405020304" pitchFamily="18" charset="0"/>
            </a:endParaRPr>
          </a:p>
        </p:txBody>
      </p:sp>
      <p:sp>
        <p:nvSpPr>
          <p:cNvPr id="52235" name="Text Box 1038">
            <a:extLst>
              <a:ext uri="{FF2B5EF4-FFF2-40B4-BE49-F238E27FC236}">
                <a16:creationId xmlns:a16="http://schemas.microsoft.com/office/drawing/2014/main" id="{EC139EB2-6F0E-E64B-8540-30AFF2891869}"/>
              </a:ext>
            </a:extLst>
          </p:cNvPr>
          <p:cNvSpPr txBox="1">
            <a:spLocks noChangeArrowheads="1"/>
          </p:cNvSpPr>
          <p:nvPr/>
        </p:nvSpPr>
        <p:spPr bwMode="auto">
          <a:xfrm>
            <a:off x="6096000" y="3733800"/>
            <a:ext cx="2760663" cy="16478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t>Unit-time communication</a:t>
            </a:r>
          </a:p>
          <a:p>
            <a:pPr eaLnBrk="1" hangingPunct="1">
              <a:spcBef>
                <a:spcPct val="0"/>
              </a:spcBef>
              <a:buFontTx/>
              <a:buNone/>
            </a:pPr>
            <a:endParaRPr lang="en-US" altLang="en-US" sz="1200" i="1"/>
          </a:p>
          <a:p>
            <a:pPr eaLnBrk="1" hangingPunct="1">
              <a:spcBef>
                <a:spcPct val="0"/>
              </a:spcBef>
              <a:buFontTx/>
              <a:buNone/>
            </a:pPr>
            <a:r>
              <a:rPr lang="en-US" altLang="en-US" sz="1800" i="1"/>
              <a:t>E</a:t>
            </a:r>
            <a:r>
              <a:rPr lang="en-US" altLang="en-US" sz="1800"/>
              <a:t>(8) = 15 / (8 </a:t>
            </a:r>
            <a:r>
              <a:rPr lang="en-US" altLang="en-US" sz="1800">
                <a:sym typeface="Symbol" pitchFamily="2" charset="2"/>
              </a:rPr>
              <a:t></a:t>
            </a:r>
            <a:r>
              <a:rPr lang="en-US" altLang="en-US" sz="1800"/>
              <a:t> 7) = 27% </a:t>
            </a:r>
          </a:p>
          <a:p>
            <a:pPr eaLnBrk="1" hangingPunct="1">
              <a:spcBef>
                <a:spcPct val="0"/>
              </a:spcBef>
              <a:buFontTx/>
              <a:buNone/>
            </a:pPr>
            <a:r>
              <a:rPr lang="en-US" altLang="en-US" sz="1800" i="1"/>
              <a:t>S</a:t>
            </a:r>
            <a:r>
              <a:rPr lang="en-US" altLang="en-US" sz="1800"/>
              <a:t>(8) = 15 / 7 = 2.14</a:t>
            </a:r>
          </a:p>
          <a:p>
            <a:pPr eaLnBrk="1" hangingPunct="1">
              <a:spcBef>
                <a:spcPct val="0"/>
              </a:spcBef>
              <a:buFontTx/>
              <a:buNone/>
            </a:pPr>
            <a:r>
              <a:rPr lang="en-US" altLang="en-US" sz="1800" i="1"/>
              <a:t>R</a:t>
            </a:r>
            <a:r>
              <a:rPr lang="en-US" altLang="en-US" sz="1800"/>
              <a:t>(8) = 22 / 15 = 1.47</a:t>
            </a:r>
          </a:p>
          <a:p>
            <a:pPr eaLnBrk="1" hangingPunct="1">
              <a:spcBef>
                <a:spcPct val="0"/>
              </a:spcBef>
              <a:buFontTx/>
              <a:buNone/>
            </a:pPr>
            <a:r>
              <a:rPr lang="en-US" altLang="en-US" sz="1800" i="1"/>
              <a:t>Q</a:t>
            </a:r>
            <a:r>
              <a:rPr lang="en-US" altLang="en-US" sz="1800"/>
              <a:t>(8) = 0.39</a:t>
            </a:r>
            <a:endParaRPr lang="en-US" altLang="en-US" sz="240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AE4EE26-0EB7-2346-B150-83889A50644F}"/>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F35EA017-3878-AA41-98DD-F99AE8D05B59}"/>
              </a:ext>
            </a:extLst>
          </p:cNvPr>
          <p:cNvSpPr>
            <a:spLocks noGrp="1"/>
          </p:cNvSpPr>
          <p:nvPr>
            <p:ph type="ftr" sz="quarter" idx="11"/>
          </p:nvPr>
        </p:nvSpPr>
        <p:spPr/>
        <p:txBody>
          <a:bodyPr/>
          <a:lstStyle/>
          <a:p>
            <a:pPr>
              <a:defRPr/>
            </a:pPr>
            <a:r>
              <a:rPr lang="en-US" altLang="en-US"/>
              <a:t>Parallel Processing, Fundamental Concepts</a:t>
            </a:r>
          </a:p>
        </p:txBody>
      </p:sp>
      <p:sp>
        <p:nvSpPr>
          <p:cNvPr id="53252" name="Slide Number Placeholder 5">
            <a:extLst>
              <a:ext uri="{FF2B5EF4-FFF2-40B4-BE49-F238E27FC236}">
                <a16:creationId xmlns:a16="http://schemas.microsoft.com/office/drawing/2014/main" id="{9160EA51-165E-594E-B31A-54D074B3A2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B525C84-100C-9E49-ADC0-0349534D8CD7}" type="slidenum">
              <a:rPr lang="en-US" altLang="en-US" sz="1200" smtClean="0"/>
              <a:pPr>
                <a:spcBef>
                  <a:spcPct val="0"/>
                </a:spcBef>
                <a:buFontTx/>
                <a:buNone/>
              </a:pPr>
              <a:t>44</a:t>
            </a:fld>
            <a:endParaRPr lang="en-US" altLang="en-US" sz="1200"/>
          </a:p>
        </p:txBody>
      </p:sp>
      <p:sp>
        <p:nvSpPr>
          <p:cNvPr id="53253" name="Rectangle 4">
            <a:extLst>
              <a:ext uri="{FF2B5EF4-FFF2-40B4-BE49-F238E27FC236}">
                <a16:creationId xmlns:a16="http://schemas.microsoft.com/office/drawing/2014/main" id="{3F833F12-70D1-7843-8226-C509685F9E8B}"/>
              </a:ext>
            </a:extLst>
          </p:cNvPr>
          <p:cNvSpPr>
            <a:spLocks noChangeArrowheads="1"/>
          </p:cNvSpPr>
          <p:nvPr/>
        </p:nvSpPr>
        <p:spPr bwMode="auto">
          <a:xfrm>
            <a:off x="304800" y="838200"/>
            <a:ext cx="8534400" cy="1447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3254" name="Rectangle 2">
            <a:extLst>
              <a:ext uri="{FF2B5EF4-FFF2-40B4-BE49-F238E27FC236}">
                <a16:creationId xmlns:a16="http://schemas.microsoft.com/office/drawing/2014/main" id="{533C7DA2-F122-C040-9019-8E1B9E3A11B6}"/>
              </a:ext>
            </a:extLst>
          </p:cNvPr>
          <p:cNvSpPr>
            <a:spLocks noGrp="1" noChangeArrowheads="1"/>
          </p:cNvSpPr>
          <p:nvPr>
            <p:ph type="title"/>
          </p:nvPr>
        </p:nvSpPr>
        <p:spPr>
          <a:xfrm>
            <a:off x="381000" y="152400"/>
            <a:ext cx="8382000" cy="762000"/>
          </a:xfrm>
        </p:spPr>
        <p:txBody>
          <a:bodyPr/>
          <a:lstStyle/>
          <a:p>
            <a:pPr eaLnBrk="1" hangingPunct="1"/>
            <a:r>
              <a:rPr lang="en-US" altLang="en-US" sz="3600" b="1">
                <a:solidFill>
                  <a:srgbClr val="E40000"/>
                </a:solidFill>
              </a:rPr>
              <a:t>A</a:t>
            </a:r>
            <a:r>
              <a:rPr lang="en-US" altLang="en-US" sz="3600" b="1">
                <a:solidFill>
                  <a:srgbClr val="249224"/>
                </a:solidFill>
              </a:rPr>
              <a:t>B</a:t>
            </a:r>
            <a:r>
              <a:rPr lang="en-US" altLang="en-US" sz="3600" b="1">
                <a:solidFill>
                  <a:srgbClr val="996633"/>
                </a:solidFill>
              </a:rPr>
              <a:t>C</a:t>
            </a:r>
            <a:r>
              <a:rPr lang="en-US" altLang="en-US" sz="3200"/>
              <a:t>s of Parallel Processing in One Slide</a:t>
            </a:r>
          </a:p>
        </p:txBody>
      </p:sp>
      <p:sp>
        <p:nvSpPr>
          <p:cNvPr id="53255" name="Text Box 3">
            <a:extLst>
              <a:ext uri="{FF2B5EF4-FFF2-40B4-BE49-F238E27FC236}">
                <a16:creationId xmlns:a16="http://schemas.microsoft.com/office/drawing/2014/main" id="{87988339-AEC9-A44B-BCEB-0EB516796F66}"/>
              </a:ext>
            </a:extLst>
          </p:cNvPr>
          <p:cNvSpPr txBox="1">
            <a:spLocks noChangeArrowheads="1"/>
          </p:cNvSpPr>
          <p:nvPr/>
        </p:nvSpPr>
        <p:spPr bwMode="auto">
          <a:xfrm>
            <a:off x="0" y="914400"/>
            <a:ext cx="91440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t>     </a:t>
            </a:r>
            <a:r>
              <a:rPr lang="en-US" altLang="en-US" sz="2400" b="1">
                <a:solidFill>
                  <a:srgbClr val="E40000"/>
                </a:solidFill>
              </a:rPr>
              <a:t>A	Amdahl’s Law (Speedup Formula)</a:t>
            </a:r>
          </a:p>
          <a:p>
            <a:pPr eaLnBrk="1" hangingPunct="1">
              <a:lnSpc>
                <a:spcPct val="95000"/>
              </a:lnSpc>
              <a:spcBef>
                <a:spcPct val="0"/>
              </a:spcBef>
              <a:buFontTx/>
              <a:buNone/>
            </a:pPr>
            <a:r>
              <a:rPr lang="en-US" altLang="en-US" sz="2000"/>
              <a:t>	</a:t>
            </a:r>
            <a:r>
              <a:rPr lang="en-US" altLang="en-US" sz="2000" b="1"/>
              <a:t>Bad news –</a:t>
            </a:r>
            <a:r>
              <a:rPr lang="en-US" altLang="en-US" sz="2000"/>
              <a:t> Sequential overhead will kill you, because:</a:t>
            </a:r>
          </a:p>
          <a:p>
            <a:pPr eaLnBrk="1" hangingPunct="1">
              <a:lnSpc>
                <a:spcPct val="95000"/>
              </a:lnSpc>
              <a:spcBef>
                <a:spcPct val="0"/>
              </a:spcBef>
              <a:buFontTx/>
              <a:buNone/>
            </a:pPr>
            <a:r>
              <a:rPr lang="en-US" altLang="en-US" sz="2000"/>
              <a:t>	   Speedup  =  </a:t>
            </a:r>
            <a:r>
              <a:rPr lang="en-US" altLang="en-US" sz="2000" i="1"/>
              <a:t>T</a:t>
            </a:r>
            <a:r>
              <a:rPr lang="en-US" altLang="en-US" sz="2000" baseline="-25000"/>
              <a:t>1</a:t>
            </a:r>
            <a:r>
              <a:rPr lang="en-US" altLang="en-US" sz="2000"/>
              <a:t>/</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1/[</a:t>
            </a:r>
            <a:r>
              <a:rPr lang="en-US" altLang="en-US" sz="2000" i="1"/>
              <a:t>f</a:t>
            </a:r>
            <a:r>
              <a:rPr lang="en-US" altLang="en-US" sz="2000"/>
              <a:t> + (1 – </a:t>
            </a:r>
            <a:r>
              <a:rPr lang="en-US" altLang="en-US" sz="2000" i="1"/>
              <a:t>f</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min</a:t>
            </a:r>
            <a:r>
              <a:rPr lang="en-US" altLang="en-US" sz="2000"/>
              <a:t>(1/</a:t>
            </a:r>
            <a:r>
              <a:rPr lang="en-US" altLang="en-US" sz="2000" i="1"/>
              <a:t>f</a:t>
            </a:r>
            <a:r>
              <a:rPr lang="en-US" altLang="en-US" sz="2000"/>
              <a:t>, </a:t>
            </a:r>
            <a:r>
              <a:rPr lang="en-US" altLang="en-US" sz="2000" i="1"/>
              <a:t>p</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Morale:</a:t>
            </a:r>
            <a:r>
              <a:rPr lang="en-US" altLang="en-US" sz="2000"/>
              <a:t> For </a:t>
            </a:r>
            <a:r>
              <a:rPr lang="en-US" altLang="en-US" sz="2000" i="1"/>
              <a:t>f</a:t>
            </a:r>
            <a:r>
              <a:rPr lang="en-US" altLang="en-US" sz="2000"/>
              <a:t> = 0.1, speedup is at best 10, regardless of peak OPS.</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249224"/>
                </a:solidFill>
              </a:rPr>
              <a:t>B	Brent’s Scheduling Theorem</a:t>
            </a:r>
          </a:p>
          <a:p>
            <a:pPr eaLnBrk="1" hangingPunct="1">
              <a:lnSpc>
                <a:spcPct val="95000"/>
              </a:lnSpc>
              <a:spcBef>
                <a:spcPct val="0"/>
              </a:spcBef>
              <a:buFontTx/>
              <a:buNone/>
            </a:pPr>
            <a:r>
              <a:rPr lang="en-US" altLang="en-US" sz="2000"/>
              <a:t>	</a:t>
            </a:r>
            <a:r>
              <a:rPr lang="en-US" altLang="en-US" sz="2000" b="1"/>
              <a:t>Good news –</a:t>
            </a:r>
            <a:r>
              <a:rPr lang="en-US" altLang="en-US" sz="2000"/>
              <a:t> Optimal scheduling is very difficult, but even a naive</a:t>
            </a:r>
          </a:p>
          <a:p>
            <a:pPr eaLnBrk="1" hangingPunct="1">
              <a:lnSpc>
                <a:spcPct val="95000"/>
              </a:lnSpc>
              <a:spcBef>
                <a:spcPct val="0"/>
              </a:spcBef>
              <a:buFontTx/>
              <a:buNone/>
            </a:pPr>
            <a:r>
              <a:rPr lang="en-US" altLang="en-US" sz="2000"/>
              <a:t>	scheduling algorithm can ensure:</a:t>
            </a:r>
          </a:p>
          <a:p>
            <a:pPr eaLnBrk="1" hangingPunct="1">
              <a:lnSpc>
                <a:spcPct val="95000"/>
              </a:lnSpc>
              <a:spcBef>
                <a:spcPct val="0"/>
              </a:spcBef>
              <a:buFontTx/>
              <a:buNone/>
            </a:pP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a:t>T</a:t>
            </a:r>
            <a:r>
              <a:rPr lang="en-US" altLang="en-US" sz="2000" baseline="-25000"/>
              <a:t>1</a:t>
            </a:r>
            <a:r>
              <a:rPr lang="en-US" altLang="en-US" sz="2000"/>
              <a:t>/</a:t>
            </a:r>
            <a:r>
              <a:rPr lang="en-US" altLang="en-US" sz="2000" i="1"/>
              <a:t>p</a:t>
            </a:r>
            <a:r>
              <a:rPr lang="en-US" altLang="en-US" sz="2000"/>
              <a:t>)[1 + </a:t>
            </a:r>
            <a:r>
              <a:rPr lang="en-US" altLang="en-US" sz="2000" i="1"/>
              <a:t>p</a:t>
            </a:r>
            <a:r>
              <a:rPr lang="en-US" altLang="en-US" sz="2000"/>
              <a:t>/(</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Result:</a:t>
            </a:r>
            <a:r>
              <a:rPr lang="en-US" altLang="en-US" sz="2000"/>
              <a:t> For a reasonably parallel task (large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or for a suitably</a:t>
            </a:r>
          </a:p>
          <a:p>
            <a:pPr eaLnBrk="1" hangingPunct="1">
              <a:lnSpc>
                <a:spcPct val="95000"/>
              </a:lnSpc>
              <a:spcBef>
                <a:spcPct val="0"/>
              </a:spcBef>
              <a:buFontTx/>
              <a:buNone/>
            </a:pPr>
            <a:r>
              <a:rPr lang="en-US" altLang="en-US" sz="2000"/>
              <a:t>	small </a:t>
            </a:r>
            <a:r>
              <a:rPr lang="en-US" altLang="en-US" sz="2000" i="1"/>
              <a:t>p</a:t>
            </a:r>
            <a:r>
              <a:rPr lang="en-US" altLang="en-US" sz="2000"/>
              <a:t> (say, </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good speedup and efficiency are possible.</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996633"/>
                </a:solidFill>
              </a:rPr>
              <a:t>C	Cost-Effectiveness Adage</a:t>
            </a:r>
          </a:p>
          <a:p>
            <a:pPr eaLnBrk="1" hangingPunct="1">
              <a:lnSpc>
                <a:spcPct val="95000"/>
              </a:lnSpc>
              <a:spcBef>
                <a:spcPct val="0"/>
              </a:spcBef>
              <a:buFontTx/>
              <a:buNone/>
            </a:pPr>
            <a:r>
              <a:rPr lang="en-US" altLang="en-US" sz="2000"/>
              <a:t>	</a:t>
            </a:r>
            <a:r>
              <a:rPr lang="en-US" altLang="en-US" sz="2000" b="1"/>
              <a:t>Real news –</a:t>
            </a:r>
            <a:r>
              <a:rPr lang="en-US" altLang="en-US" sz="2000"/>
              <a:t> The most cost-effective parallel solution may not be</a:t>
            </a:r>
          </a:p>
          <a:p>
            <a:pPr eaLnBrk="1" hangingPunct="1">
              <a:lnSpc>
                <a:spcPct val="95000"/>
              </a:lnSpc>
              <a:spcBef>
                <a:spcPct val="0"/>
              </a:spcBef>
              <a:buFontTx/>
              <a:buNone/>
            </a:pPr>
            <a:r>
              <a:rPr lang="en-US" altLang="en-US" sz="2000"/>
              <a:t>	the one with highest peak OPS (communication?), greatest speed-up </a:t>
            </a:r>
          </a:p>
          <a:p>
            <a:pPr eaLnBrk="1" hangingPunct="1">
              <a:lnSpc>
                <a:spcPct val="95000"/>
              </a:lnSpc>
              <a:spcBef>
                <a:spcPct val="0"/>
              </a:spcBef>
              <a:buFontTx/>
              <a:buNone/>
            </a:pPr>
            <a:r>
              <a:rPr lang="en-US" altLang="en-US" sz="2000"/>
              <a:t>	(at what cost?), or best utilization (hardware busy doing what?).</a:t>
            </a:r>
          </a:p>
          <a:p>
            <a:pPr eaLnBrk="1" hangingPunct="1">
              <a:lnSpc>
                <a:spcPct val="95000"/>
              </a:lnSpc>
              <a:spcBef>
                <a:spcPct val="0"/>
              </a:spcBef>
              <a:buFontTx/>
              <a:buNone/>
            </a:pPr>
            <a:r>
              <a:rPr lang="en-US" altLang="en-US" sz="2000"/>
              <a:t>	</a:t>
            </a:r>
            <a:r>
              <a:rPr lang="en-US" altLang="en-US" sz="2000" b="1">
                <a:solidFill>
                  <a:schemeClr val="accent2"/>
                </a:solidFill>
              </a:rPr>
              <a:t>Analogy:</a:t>
            </a:r>
            <a:r>
              <a:rPr lang="en-US" altLang="en-US" sz="2000"/>
              <a:t> Mass transit might be more cost-effective than private cars</a:t>
            </a:r>
          </a:p>
          <a:p>
            <a:pPr eaLnBrk="1" hangingPunct="1">
              <a:lnSpc>
                <a:spcPct val="95000"/>
              </a:lnSpc>
              <a:spcBef>
                <a:spcPct val="0"/>
              </a:spcBef>
              <a:buFontTx/>
              <a:buNone/>
            </a:pPr>
            <a:r>
              <a:rPr lang="en-US" altLang="en-US" sz="2000"/>
              <a:t>	even if it is slower and leads to many empty seats.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4C1E93CA-DE87-CA4E-83F8-25512C1523C2}"/>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531DC90C-25B0-374C-BA1A-E32D51067FF3}"/>
              </a:ext>
            </a:extLst>
          </p:cNvPr>
          <p:cNvSpPr>
            <a:spLocks noGrp="1"/>
          </p:cNvSpPr>
          <p:nvPr>
            <p:ph type="ftr" sz="quarter" idx="11"/>
          </p:nvPr>
        </p:nvSpPr>
        <p:spPr/>
        <p:txBody>
          <a:bodyPr/>
          <a:lstStyle/>
          <a:p>
            <a:pPr>
              <a:defRPr/>
            </a:pPr>
            <a:r>
              <a:rPr lang="en-US" altLang="en-US"/>
              <a:t>Parallel Processing, Fundamental Concepts</a:t>
            </a:r>
          </a:p>
        </p:txBody>
      </p:sp>
      <p:sp>
        <p:nvSpPr>
          <p:cNvPr id="55300" name="Slide Number Placeholder 5">
            <a:extLst>
              <a:ext uri="{FF2B5EF4-FFF2-40B4-BE49-F238E27FC236}">
                <a16:creationId xmlns:a16="http://schemas.microsoft.com/office/drawing/2014/main" id="{FDD3C74C-CC24-2244-8FCC-5E3FA66D5C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98A1507-0865-E347-951D-532FBAF5CEA5}" type="slidenum">
              <a:rPr lang="en-US" altLang="en-US" sz="1200" smtClean="0"/>
              <a:pPr>
                <a:spcBef>
                  <a:spcPct val="0"/>
                </a:spcBef>
                <a:buFontTx/>
                <a:buNone/>
              </a:pPr>
              <a:t>45</a:t>
            </a:fld>
            <a:endParaRPr lang="en-US" altLang="en-US" sz="1200"/>
          </a:p>
        </p:txBody>
      </p:sp>
      <p:sp>
        <p:nvSpPr>
          <p:cNvPr id="55301" name="Rectangle 2">
            <a:extLst>
              <a:ext uri="{FF2B5EF4-FFF2-40B4-BE49-F238E27FC236}">
                <a16:creationId xmlns:a16="http://schemas.microsoft.com/office/drawing/2014/main" id="{939656C4-A69C-6143-AE58-076AED243833}"/>
              </a:ext>
            </a:extLst>
          </p:cNvPr>
          <p:cNvSpPr>
            <a:spLocks noGrp="1" noChangeArrowheads="1"/>
          </p:cNvSpPr>
          <p:nvPr>
            <p:ph type="title"/>
          </p:nvPr>
        </p:nvSpPr>
        <p:spPr>
          <a:xfrm>
            <a:off x="304800" y="457200"/>
            <a:ext cx="8458200" cy="914400"/>
          </a:xfrm>
        </p:spPr>
        <p:txBody>
          <a:bodyPr/>
          <a:lstStyle/>
          <a:p>
            <a:pPr eaLnBrk="1" hangingPunct="1"/>
            <a:r>
              <a:rPr lang="en-US" altLang="en-US" sz="3600"/>
              <a:t>2  A Taste of Parallel Algorithms</a:t>
            </a:r>
          </a:p>
        </p:txBody>
      </p:sp>
      <p:sp>
        <p:nvSpPr>
          <p:cNvPr id="55302" name="Text Box 3">
            <a:extLst>
              <a:ext uri="{FF2B5EF4-FFF2-40B4-BE49-F238E27FC236}">
                <a16:creationId xmlns:a16="http://schemas.microsoft.com/office/drawing/2014/main" id="{4E833DE8-0833-124F-B701-60973D5FA453}"/>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Learn about the nature of parallel algorithms and complexity:</a:t>
            </a:r>
          </a:p>
          <a:p>
            <a:pPr lvl="1" eaLnBrk="1" hangingPunct="1">
              <a:spcBef>
                <a:spcPct val="0"/>
              </a:spcBef>
              <a:buFontTx/>
              <a:buChar char="•"/>
            </a:pPr>
            <a:r>
              <a:rPr lang="en-US" altLang="en-US" sz="2400">
                <a:solidFill>
                  <a:srgbClr val="333399"/>
                </a:solidFill>
              </a:rPr>
              <a:t>  By implementing 5 building-block parallel computations</a:t>
            </a:r>
          </a:p>
          <a:p>
            <a:pPr lvl="1" eaLnBrk="1" hangingPunct="1">
              <a:spcBef>
                <a:spcPct val="0"/>
              </a:spcBef>
              <a:buFontTx/>
              <a:buChar char="•"/>
            </a:pPr>
            <a:r>
              <a:rPr lang="en-US" altLang="en-US" sz="2400">
                <a:solidFill>
                  <a:srgbClr val="333399"/>
                </a:solidFill>
              </a:rPr>
              <a:t>  On 4 simple parallel architectures (20 combinations)</a:t>
            </a:r>
          </a:p>
        </p:txBody>
      </p:sp>
      <p:graphicFrame>
        <p:nvGraphicFramePr>
          <p:cNvPr id="191492" name="Group 4">
            <a:extLst>
              <a:ext uri="{FF2B5EF4-FFF2-40B4-BE49-F238E27FC236}">
                <a16:creationId xmlns:a16="http://schemas.microsoft.com/office/drawing/2014/main" id="{6C74ED93-C33C-5449-AC03-D0C7FA0BAFA3}"/>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2.1   Some Simple Computations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2.2   Some Simple Architectures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2.3   Algorithms for a Linear Array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2.4   Algorithms for a Binary Tree</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2.5   Algorithms for a 2D Mesh</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2.6   Algorithms with Shared Variables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26A39767-0905-7E41-8786-57701AB48ECC}"/>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03BDBEB4-6154-2040-8917-695E0D86708C}"/>
              </a:ext>
            </a:extLst>
          </p:cNvPr>
          <p:cNvSpPr>
            <a:spLocks noGrp="1"/>
          </p:cNvSpPr>
          <p:nvPr>
            <p:ph type="ftr" sz="quarter" idx="11"/>
          </p:nvPr>
        </p:nvSpPr>
        <p:spPr/>
        <p:txBody>
          <a:bodyPr/>
          <a:lstStyle/>
          <a:p>
            <a:pPr>
              <a:defRPr/>
            </a:pPr>
            <a:r>
              <a:rPr lang="en-US" altLang="en-US"/>
              <a:t>Parallel Processing, Fundamental Concepts</a:t>
            </a:r>
          </a:p>
        </p:txBody>
      </p:sp>
      <p:sp>
        <p:nvSpPr>
          <p:cNvPr id="56324" name="Slide Number Placeholder 5">
            <a:extLst>
              <a:ext uri="{FF2B5EF4-FFF2-40B4-BE49-F238E27FC236}">
                <a16:creationId xmlns:a16="http://schemas.microsoft.com/office/drawing/2014/main" id="{7AB38B60-3510-E04E-A46B-E910AF1B0F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5D758B6-7C32-9749-BFCC-C508FACE7506}" type="slidenum">
              <a:rPr lang="en-US" altLang="en-US" sz="1200" smtClean="0"/>
              <a:pPr>
                <a:spcBef>
                  <a:spcPct val="0"/>
                </a:spcBef>
                <a:buFontTx/>
                <a:buNone/>
              </a:pPr>
              <a:t>46</a:t>
            </a:fld>
            <a:endParaRPr lang="en-US" altLang="en-US" sz="1200"/>
          </a:p>
        </p:txBody>
      </p:sp>
      <p:sp>
        <p:nvSpPr>
          <p:cNvPr id="56325" name="Rectangle 2">
            <a:extLst>
              <a:ext uri="{FF2B5EF4-FFF2-40B4-BE49-F238E27FC236}">
                <a16:creationId xmlns:a16="http://schemas.microsoft.com/office/drawing/2014/main" id="{A0C72E55-F3B3-EA44-8C39-DA34EDB8D621}"/>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56326" name="Rectangle 3">
            <a:extLst>
              <a:ext uri="{FF2B5EF4-FFF2-40B4-BE49-F238E27FC236}">
                <a16:creationId xmlns:a16="http://schemas.microsoft.com/office/drawing/2014/main" id="{6AABB4B0-64AF-4948-8A1F-501240928E0E}"/>
              </a:ext>
            </a:extLst>
          </p:cNvPr>
          <p:cNvSpPr>
            <a:spLocks noGrp="1" noChangeArrowheads="1"/>
          </p:cNvSpPr>
          <p:nvPr>
            <p:ph type="title"/>
          </p:nvPr>
        </p:nvSpPr>
        <p:spPr>
          <a:xfrm>
            <a:off x="152400" y="304800"/>
            <a:ext cx="8839200" cy="685800"/>
          </a:xfrm>
        </p:spPr>
        <p:txBody>
          <a:bodyPr/>
          <a:lstStyle/>
          <a:p>
            <a:pPr eaLnBrk="1" hangingPunct="1"/>
            <a:r>
              <a:rPr lang="en-US" altLang="en-US" sz="2800"/>
              <a:t>Two Kinds of Parallel Computing/Processing Courses</a:t>
            </a:r>
          </a:p>
        </p:txBody>
      </p:sp>
      <p:sp>
        <p:nvSpPr>
          <p:cNvPr id="56327" name="Rectangle 4">
            <a:extLst>
              <a:ext uri="{FF2B5EF4-FFF2-40B4-BE49-F238E27FC236}">
                <a16:creationId xmlns:a16="http://schemas.microsoft.com/office/drawing/2014/main" id="{953C58E6-4C30-9540-9EB3-49AD6EBD43AD}"/>
              </a:ext>
            </a:extLst>
          </p:cNvPr>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6328" name="Text Box 5">
            <a:extLst>
              <a:ext uri="{FF2B5EF4-FFF2-40B4-BE49-F238E27FC236}">
                <a16:creationId xmlns:a16="http://schemas.microsoft.com/office/drawing/2014/main" id="{D5CBBDE0-5EDD-E84A-9448-A11B31FB3BB0}"/>
              </a:ext>
            </a:extLst>
          </p:cNvPr>
          <p:cNvSpPr txBox="1">
            <a:spLocks noChangeArrowheads="1"/>
          </p:cNvSpPr>
          <p:nvPr/>
        </p:nvSpPr>
        <p:spPr bwMode="auto">
          <a:xfrm>
            <a:off x="304800" y="990600"/>
            <a:ext cx="8610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Centered on Programming and Applications </a:t>
            </a:r>
            <a:endParaRPr lang="en-US" altLang="en-US" sz="2000">
              <a:solidFill>
                <a:srgbClr val="CC0000"/>
              </a:solidFill>
            </a:endParaRPr>
          </a:p>
          <a:p>
            <a:pPr eaLnBrk="1" hangingPunct="1">
              <a:spcBef>
                <a:spcPct val="0"/>
              </a:spcBef>
              <a:buFontTx/>
              <a:buNone/>
            </a:pPr>
            <a:r>
              <a:rPr lang="en-US" altLang="en-US" sz="2000"/>
              <a:t>Assume language-level facilities for parallel programming</a:t>
            </a:r>
          </a:p>
          <a:p>
            <a:pPr eaLnBrk="1" hangingPunct="1">
              <a:spcBef>
                <a:spcPct val="0"/>
              </a:spcBef>
              <a:buFontTx/>
              <a:buNone/>
            </a:pPr>
            <a:r>
              <a:rPr lang="en-US" altLang="en-US" sz="2000"/>
              <a:t>    Shared variables and structures</a:t>
            </a:r>
          </a:p>
          <a:p>
            <a:pPr eaLnBrk="1" hangingPunct="1">
              <a:spcBef>
                <a:spcPct val="0"/>
              </a:spcBef>
              <a:buFontTx/>
              <a:buNone/>
            </a:pPr>
            <a:r>
              <a:rPr lang="en-US" altLang="en-US" sz="2000"/>
              <a:t>    Message passing primitives</a:t>
            </a:r>
          </a:p>
          <a:p>
            <a:pPr eaLnBrk="1" hangingPunct="1">
              <a:spcBef>
                <a:spcPct val="0"/>
              </a:spcBef>
              <a:buFontTx/>
              <a:buNone/>
            </a:pPr>
            <a:r>
              <a:rPr lang="en-US" altLang="en-US" sz="2000"/>
              <a:t>Architecture-independent to a large extent</a:t>
            </a:r>
          </a:p>
          <a:p>
            <a:pPr eaLnBrk="1" hangingPunct="1">
              <a:spcBef>
                <a:spcPct val="0"/>
              </a:spcBef>
              <a:buFontTx/>
              <a:buNone/>
            </a:pPr>
            <a:r>
              <a:rPr lang="en-US" altLang="en-US" sz="2000"/>
              <a:t>    Knowledge of architecture helpful, but not required for decent results</a:t>
            </a:r>
          </a:p>
          <a:p>
            <a:pPr eaLnBrk="1" hangingPunct="1">
              <a:spcBef>
                <a:spcPct val="0"/>
              </a:spcBef>
              <a:buFontTx/>
              <a:buNone/>
            </a:pPr>
            <a:r>
              <a:rPr lang="en-US" altLang="en-US" sz="2000"/>
              <a:t>    Analogy: Programmer need not know about cache memory, but …</a:t>
            </a:r>
          </a:p>
          <a:p>
            <a:pPr eaLnBrk="1" hangingPunct="1">
              <a:spcBef>
                <a:spcPct val="0"/>
              </a:spcBef>
              <a:buFontTx/>
              <a:buNone/>
            </a:pPr>
            <a:r>
              <a:rPr lang="en-US" altLang="en-US" sz="2000"/>
              <a:t>Requires attention to data distribution for optimal performance</a:t>
            </a:r>
            <a:endParaRPr lang="en-US" altLang="en-US" sz="800" b="1"/>
          </a:p>
        </p:txBody>
      </p:sp>
      <p:sp>
        <p:nvSpPr>
          <p:cNvPr id="56329" name="Text Box 6">
            <a:extLst>
              <a:ext uri="{FF2B5EF4-FFF2-40B4-BE49-F238E27FC236}">
                <a16:creationId xmlns:a16="http://schemas.microsoft.com/office/drawing/2014/main" id="{F6CAA6CD-79D6-3F4C-92D0-09DF7F8D5801}"/>
              </a:ext>
            </a:extLst>
          </p:cNvPr>
          <p:cNvSpPr txBox="1">
            <a:spLocks noChangeArrowheads="1"/>
          </p:cNvSpPr>
          <p:nvPr/>
        </p:nvSpPr>
        <p:spPr bwMode="auto">
          <a:xfrm>
            <a:off x="304800" y="3733800"/>
            <a:ext cx="861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Focused on Architectures and Algorithms</a:t>
            </a:r>
            <a:endParaRPr lang="en-US" altLang="en-US" sz="2000">
              <a:solidFill>
                <a:srgbClr val="CC0000"/>
              </a:solidFill>
            </a:endParaRPr>
          </a:p>
          <a:p>
            <a:pPr eaLnBrk="1" hangingPunct="1">
              <a:spcBef>
                <a:spcPct val="0"/>
              </a:spcBef>
              <a:buFontTx/>
              <a:buNone/>
            </a:pPr>
            <a:r>
              <a:rPr lang="en-US" altLang="en-US" sz="2000"/>
              <a:t>Develop algorithms with close attention to low-level hardware support</a:t>
            </a:r>
          </a:p>
          <a:p>
            <a:pPr eaLnBrk="1" hangingPunct="1">
              <a:spcBef>
                <a:spcPct val="0"/>
              </a:spcBef>
              <a:buFontTx/>
              <a:buNone/>
            </a:pPr>
            <a:r>
              <a:rPr lang="en-US" altLang="en-US" sz="2000"/>
              <a:t>    Data distribution affects algorithm design</a:t>
            </a:r>
          </a:p>
          <a:p>
            <a:pPr eaLnBrk="1" hangingPunct="1">
              <a:spcBef>
                <a:spcPct val="0"/>
              </a:spcBef>
              <a:buFontTx/>
              <a:buNone/>
            </a:pPr>
            <a:r>
              <a:rPr lang="en-US" altLang="en-US" sz="2000"/>
              <a:t>    Communication with neighboring nodes only</a:t>
            </a:r>
          </a:p>
          <a:p>
            <a:pPr eaLnBrk="1" hangingPunct="1">
              <a:spcBef>
                <a:spcPct val="0"/>
              </a:spcBef>
              <a:buFontTx/>
              <a:buNone/>
            </a:pPr>
            <a:r>
              <a:rPr lang="en-US" altLang="en-US" sz="2000"/>
              <a:t>Each architecture needs its own set of algorithms</a:t>
            </a:r>
          </a:p>
          <a:p>
            <a:pPr eaLnBrk="1" hangingPunct="1">
              <a:spcBef>
                <a:spcPct val="0"/>
              </a:spcBef>
              <a:buFontTx/>
              <a:buNone/>
            </a:pPr>
            <a:r>
              <a:rPr lang="en-US" altLang="en-US" sz="2000"/>
              <a:t>    Building-block computations can be used to save effort</a:t>
            </a:r>
          </a:p>
          <a:p>
            <a:pPr eaLnBrk="1" hangingPunct="1">
              <a:spcBef>
                <a:spcPct val="0"/>
              </a:spcBef>
              <a:buFontTx/>
              <a:buNone/>
            </a:pPr>
            <a:r>
              <a:rPr lang="en-US" altLang="en-US" sz="2000"/>
              <a:t>Interconnection topology is the key to high performance</a:t>
            </a:r>
          </a:p>
        </p:txBody>
      </p:sp>
      <p:grpSp>
        <p:nvGrpSpPr>
          <p:cNvPr id="56330" name="Group 12">
            <a:extLst>
              <a:ext uri="{FF2B5EF4-FFF2-40B4-BE49-F238E27FC236}">
                <a16:creationId xmlns:a16="http://schemas.microsoft.com/office/drawing/2014/main" id="{CABFB8EE-509D-4F4D-A864-AFA44A1AA9BC}"/>
              </a:ext>
            </a:extLst>
          </p:cNvPr>
          <p:cNvGrpSpPr>
            <a:grpSpLocks/>
          </p:cNvGrpSpPr>
          <p:nvPr/>
        </p:nvGrpSpPr>
        <p:grpSpPr bwMode="auto">
          <a:xfrm>
            <a:off x="5486400" y="1524000"/>
            <a:ext cx="3429000" cy="1143000"/>
            <a:chOff x="3456" y="960"/>
            <a:chExt cx="2160" cy="720"/>
          </a:xfrm>
        </p:grpSpPr>
        <p:grpSp>
          <p:nvGrpSpPr>
            <p:cNvPr id="56331" name="Group 8">
              <a:extLst>
                <a:ext uri="{FF2B5EF4-FFF2-40B4-BE49-F238E27FC236}">
                  <a16:creationId xmlns:a16="http://schemas.microsoft.com/office/drawing/2014/main" id="{5D9F22EB-E517-5F4C-ACCE-C06F1B51ABF4}"/>
                </a:ext>
              </a:extLst>
            </p:cNvPr>
            <p:cNvGrpSpPr>
              <a:grpSpLocks/>
            </p:cNvGrpSpPr>
            <p:nvPr/>
          </p:nvGrpSpPr>
          <p:grpSpPr bwMode="auto">
            <a:xfrm>
              <a:off x="4224" y="960"/>
              <a:ext cx="1392" cy="720"/>
              <a:chOff x="432" y="1872"/>
              <a:chExt cx="2400" cy="1296"/>
            </a:xfrm>
          </p:grpSpPr>
          <p:graphicFrame>
            <p:nvGraphicFramePr>
              <p:cNvPr id="56334" name="Object 9">
                <a:extLst>
                  <a:ext uri="{FF2B5EF4-FFF2-40B4-BE49-F238E27FC236}">
                    <a16:creationId xmlns:a16="http://schemas.microsoft.com/office/drawing/2014/main" id="{FC5E62B7-9D75-F04F-A51C-00F744936EA3}"/>
                  </a:ext>
                </a:extLst>
              </p:cNvPr>
              <p:cNvGraphicFramePr>
                <a:graphicFrameLocks noChangeAspect="1"/>
              </p:cNvGraphicFramePr>
              <p:nvPr/>
            </p:nvGraphicFramePr>
            <p:xfrm>
              <a:off x="432" y="1990"/>
              <a:ext cx="2399" cy="1108"/>
            </p:xfrm>
            <a:graphic>
              <a:graphicData uri="http://schemas.openxmlformats.org/presentationml/2006/ole">
                <mc:AlternateContent xmlns:mc="http://schemas.openxmlformats.org/markup-compatibility/2006">
                  <mc:Choice xmlns:v="urn:schemas-microsoft-com:vml" Requires="v">
                    <p:oleObj spid="_x0000_s56336" r:id="rId3" imgW="4559300" imgH="2108200" progId="MSDraw.Drawing.8.2">
                      <p:embed/>
                    </p:oleObj>
                  </mc:Choice>
                  <mc:Fallback>
                    <p:oleObj r:id="rId3" imgW="4559300" imgH="21082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90"/>
                            <a:ext cx="2399"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5" name="Rectangle 10">
                <a:extLst>
                  <a:ext uri="{FF2B5EF4-FFF2-40B4-BE49-F238E27FC236}">
                    <a16:creationId xmlns:a16="http://schemas.microsoft.com/office/drawing/2014/main" id="{059882B4-203C-8140-8B8D-4D4E2245C786}"/>
                  </a:ext>
                </a:extLst>
              </p:cNvPr>
              <p:cNvSpPr>
                <a:spLocks noChangeArrowheads="1"/>
              </p:cNvSpPr>
              <p:nvPr/>
            </p:nvSpPr>
            <p:spPr bwMode="auto">
              <a:xfrm>
                <a:off x="1536" y="1872"/>
                <a:ext cx="1296" cy="12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aphicFrame>
          <p:nvGraphicFramePr>
            <p:cNvPr id="56332" name="Object 11">
              <a:extLst>
                <a:ext uri="{FF2B5EF4-FFF2-40B4-BE49-F238E27FC236}">
                  <a16:creationId xmlns:a16="http://schemas.microsoft.com/office/drawing/2014/main" id="{874D2938-3667-B949-8B0F-24D624098078}"/>
                </a:ext>
              </a:extLst>
            </p:cNvPr>
            <p:cNvGraphicFramePr>
              <a:graphicFrameLocks noChangeAspect="1"/>
            </p:cNvGraphicFramePr>
            <p:nvPr/>
          </p:nvGraphicFramePr>
          <p:xfrm>
            <a:off x="3456" y="1056"/>
            <a:ext cx="720" cy="549"/>
          </p:xfrm>
          <a:graphic>
            <a:graphicData uri="http://schemas.openxmlformats.org/presentationml/2006/ole">
              <mc:AlternateContent xmlns:mc="http://schemas.openxmlformats.org/markup-compatibility/2006">
                <mc:Choice xmlns:v="urn:schemas-microsoft-com:vml" Requires="v">
                  <p:oleObj spid="_x0000_s56337" r:id="rId5" imgW="2882900" imgH="2197100" progId="MSDraw.Drawing.8.2">
                    <p:embed/>
                  </p:oleObj>
                </mc:Choice>
                <mc:Fallback>
                  <p:oleObj r:id="rId5" imgW="2882900" imgH="2197100" progId="MSDraw.Drawing.8.2">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1056"/>
                          <a:ext cx="72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33" name="Object 7">
              <a:extLst>
                <a:ext uri="{FF2B5EF4-FFF2-40B4-BE49-F238E27FC236}">
                  <a16:creationId xmlns:a16="http://schemas.microsoft.com/office/drawing/2014/main" id="{4942F37C-5B19-AD43-9D8B-706FF33A8DDC}"/>
                </a:ext>
              </a:extLst>
            </p:cNvPr>
            <p:cNvGraphicFramePr>
              <a:graphicFrameLocks noChangeAspect="1"/>
            </p:cNvGraphicFramePr>
            <p:nvPr/>
          </p:nvGraphicFramePr>
          <p:xfrm>
            <a:off x="4896" y="1008"/>
            <a:ext cx="672" cy="592"/>
          </p:xfrm>
          <a:graphic>
            <a:graphicData uri="http://schemas.openxmlformats.org/presentationml/2006/ole">
              <mc:AlternateContent xmlns:mc="http://schemas.openxmlformats.org/markup-compatibility/2006">
                <mc:Choice xmlns:v="urn:schemas-microsoft-com:vml" Requires="v">
                  <p:oleObj spid="_x0000_s56338" r:id="rId7" imgW="2527300" imgH="2235200" progId="MSDraw.Drawing.8.2">
                    <p:embed/>
                  </p:oleObj>
                </mc:Choice>
                <mc:Fallback>
                  <p:oleObj r:id="rId7" imgW="2527300" imgH="2235200" progId="MSDraw.Drawing.8.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6" y="1008"/>
                          <a:ext cx="672"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5">
            <a:extLst>
              <a:ext uri="{FF2B5EF4-FFF2-40B4-BE49-F238E27FC236}">
                <a16:creationId xmlns:a16="http://schemas.microsoft.com/office/drawing/2014/main" id="{6B121C48-1BA3-5647-A38C-AA4C22678B5A}"/>
              </a:ext>
            </a:extLst>
          </p:cNvPr>
          <p:cNvSpPr>
            <a:spLocks noGrp="1"/>
          </p:cNvSpPr>
          <p:nvPr>
            <p:ph type="dt" sz="quarter" idx="10"/>
          </p:nvPr>
        </p:nvSpPr>
        <p:spPr/>
        <p:txBody>
          <a:bodyPr/>
          <a:lstStyle/>
          <a:p>
            <a:pPr>
              <a:defRPr/>
            </a:pPr>
            <a:r>
              <a:rPr lang="en-US" altLang="en-US"/>
              <a:t>Winter 2021</a:t>
            </a:r>
          </a:p>
        </p:txBody>
      </p:sp>
      <p:sp>
        <p:nvSpPr>
          <p:cNvPr id="46" name="Footer Placeholder 6">
            <a:extLst>
              <a:ext uri="{FF2B5EF4-FFF2-40B4-BE49-F238E27FC236}">
                <a16:creationId xmlns:a16="http://schemas.microsoft.com/office/drawing/2014/main" id="{0BA50BF0-4B4B-8840-94F3-A4A01786101A}"/>
              </a:ext>
            </a:extLst>
          </p:cNvPr>
          <p:cNvSpPr>
            <a:spLocks noGrp="1"/>
          </p:cNvSpPr>
          <p:nvPr>
            <p:ph type="ftr" sz="quarter" idx="11"/>
          </p:nvPr>
        </p:nvSpPr>
        <p:spPr/>
        <p:txBody>
          <a:bodyPr/>
          <a:lstStyle/>
          <a:p>
            <a:pPr>
              <a:defRPr/>
            </a:pPr>
            <a:r>
              <a:rPr lang="en-US" altLang="en-US"/>
              <a:t>Parallel Processing, Fundamental Concepts</a:t>
            </a:r>
          </a:p>
        </p:txBody>
      </p:sp>
      <p:sp>
        <p:nvSpPr>
          <p:cNvPr id="57348" name="Slide Number Placeholder 7">
            <a:extLst>
              <a:ext uri="{FF2B5EF4-FFF2-40B4-BE49-F238E27FC236}">
                <a16:creationId xmlns:a16="http://schemas.microsoft.com/office/drawing/2014/main" id="{0334DBAA-5E6C-2F43-9B36-9F7A7A8CC8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A30927D-DA41-AE4A-BDCC-6F09FDD2A270}" type="slidenum">
              <a:rPr lang="en-US" altLang="en-US" sz="1200" smtClean="0"/>
              <a:pPr>
                <a:spcBef>
                  <a:spcPct val="0"/>
                </a:spcBef>
                <a:buFontTx/>
                <a:buNone/>
              </a:pPr>
              <a:t>47</a:t>
            </a:fld>
            <a:endParaRPr lang="en-US" altLang="en-US" sz="1200"/>
          </a:p>
        </p:txBody>
      </p:sp>
      <p:sp>
        <p:nvSpPr>
          <p:cNvPr id="57349" name="Rectangle 2">
            <a:extLst>
              <a:ext uri="{FF2B5EF4-FFF2-40B4-BE49-F238E27FC236}">
                <a16:creationId xmlns:a16="http://schemas.microsoft.com/office/drawing/2014/main" id="{C68A0F4E-3051-3845-AC8B-B6E833D2EFAA}"/>
              </a:ext>
            </a:extLst>
          </p:cNvPr>
          <p:cNvSpPr>
            <a:spLocks noGrp="1" noChangeArrowheads="1"/>
          </p:cNvSpPr>
          <p:nvPr>
            <p:ph type="title"/>
          </p:nvPr>
        </p:nvSpPr>
        <p:spPr>
          <a:xfrm>
            <a:off x="228600" y="228600"/>
            <a:ext cx="8610600" cy="533400"/>
          </a:xfrm>
        </p:spPr>
        <p:txBody>
          <a:bodyPr/>
          <a:lstStyle/>
          <a:p>
            <a:pPr eaLnBrk="1" hangingPunct="1"/>
            <a:r>
              <a:rPr lang="en-US" altLang="en-US" sz="2800"/>
              <a:t>Architecture/Algorithm Combinations</a:t>
            </a:r>
          </a:p>
        </p:txBody>
      </p:sp>
      <p:sp>
        <p:nvSpPr>
          <p:cNvPr id="57350" name="Rectangle 3">
            <a:extLst>
              <a:ext uri="{FF2B5EF4-FFF2-40B4-BE49-F238E27FC236}">
                <a16:creationId xmlns:a16="http://schemas.microsoft.com/office/drawing/2014/main" id="{F68608C3-9D47-8947-9547-C10587B65506}"/>
              </a:ext>
            </a:extLst>
          </p:cNvPr>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57351" name="Object 4">
            <a:extLst>
              <a:ext uri="{FF2B5EF4-FFF2-40B4-BE49-F238E27FC236}">
                <a16:creationId xmlns:a16="http://schemas.microsoft.com/office/drawing/2014/main" id="{5BCEA4B5-5BF6-CF4F-A469-D610B2AA4CFF}"/>
              </a:ext>
            </a:extLst>
          </p:cNvPr>
          <p:cNvGraphicFramePr>
            <a:graphicFrameLocks noChangeAspect="1"/>
          </p:cNvGraphicFramePr>
          <p:nvPr/>
        </p:nvGraphicFramePr>
        <p:xfrm>
          <a:off x="685800" y="4724400"/>
          <a:ext cx="1447800" cy="1274763"/>
        </p:xfrm>
        <a:graphic>
          <a:graphicData uri="http://schemas.openxmlformats.org/presentationml/2006/ole">
            <mc:AlternateContent xmlns:mc="http://schemas.openxmlformats.org/markup-compatibility/2006">
              <mc:Choice xmlns:v="urn:schemas-microsoft-com:vml" Requires="v">
                <p:oleObj spid="_x0000_s57392" r:id="rId3" imgW="2527300" imgH="2235200" progId="MSDraw.Drawing.8.2">
                  <p:embed/>
                </p:oleObj>
              </mc:Choice>
              <mc:Fallback>
                <p:oleObj r:id="rId3" imgW="2527300" imgH="22352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14478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Text Box 5">
            <a:extLst>
              <a:ext uri="{FF2B5EF4-FFF2-40B4-BE49-F238E27FC236}">
                <a16:creationId xmlns:a16="http://schemas.microsoft.com/office/drawing/2014/main" id="{4D03F0DB-FF89-CA4B-B877-D6B14741C8E5}"/>
              </a:ext>
            </a:extLst>
          </p:cNvPr>
          <p:cNvSpPr txBox="1">
            <a:spLocks noChangeArrowheads="1"/>
          </p:cNvSpPr>
          <p:nvPr/>
        </p:nvSpPr>
        <p:spPr bwMode="auto">
          <a:xfrm>
            <a:off x="2743200" y="9144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Semi-group</a:t>
            </a:r>
          </a:p>
        </p:txBody>
      </p:sp>
      <p:grpSp>
        <p:nvGrpSpPr>
          <p:cNvPr id="57353" name="Group 6">
            <a:extLst>
              <a:ext uri="{FF2B5EF4-FFF2-40B4-BE49-F238E27FC236}">
                <a16:creationId xmlns:a16="http://schemas.microsoft.com/office/drawing/2014/main" id="{22C60BE7-F987-C046-8D0C-DE4AAA1117CD}"/>
              </a:ext>
            </a:extLst>
          </p:cNvPr>
          <p:cNvGrpSpPr>
            <a:grpSpLocks/>
          </p:cNvGrpSpPr>
          <p:nvPr/>
        </p:nvGrpSpPr>
        <p:grpSpPr bwMode="auto">
          <a:xfrm>
            <a:off x="228600" y="1905000"/>
            <a:ext cx="2286000" cy="914400"/>
            <a:chOff x="96" y="816"/>
            <a:chExt cx="1584" cy="576"/>
          </a:xfrm>
        </p:grpSpPr>
        <p:graphicFrame>
          <p:nvGraphicFramePr>
            <p:cNvPr id="57390" name="Object 7">
              <a:extLst>
                <a:ext uri="{FF2B5EF4-FFF2-40B4-BE49-F238E27FC236}">
                  <a16:creationId xmlns:a16="http://schemas.microsoft.com/office/drawing/2014/main" id="{32419708-293B-8047-B3C7-768A7287CF91}"/>
                </a:ext>
              </a:extLst>
            </p:cNvPr>
            <p:cNvGraphicFramePr>
              <a:graphicFrameLocks noChangeAspect="1"/>
            </p:cNvGraphicFramePr>
            <p:nvPr/>
          </p:nvGraphicFramePr>
          <p:xfrm>
            <a:off x="192" y="816"/>
            <a:ext cx="1440" cy="424"/>
          </p:xfrm>
          <a:graphic>
            <a:graphicData uri="http://schemas.openxmlformats.org/presentationml/2006/ole">
              <mc:AlternateContent xmlns:mc="http://schemas.openxmlformats.org/markup-compatibility/2006">
                <mc:Choice xmlns:v="urn:schemas-microsoft-com:vml" Requires="v">
                  <p:oleObj spid="_x0000_s57393" r:id="rId5" imgW="4127500" imgH="965200" progId="MSDraw.Drawing.8.2">
                    <p:embed/>
                  </p:oleObj>
                </mc:Choice>
                <mc:Fallback>
                  <p:oleObj r:id="rId5" imgW="4127500" imgH="965200" progId="MSDraw.Drawing.8.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816"/>
                          <a:ext cx="1440"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91" name="Rectangle 8">
              <a:extLst>
                <a:ext uri="{FF2B5EF4-FFF2-40B4-BE49-F238E27FC236}">
                  <a16:creationId xmlns:a16="http://schemas.microsoft.com/office/drawing/2014/main" id="{CF8BFFAE-8E35-F142-829B-F08F75DDF50B}"/>
                </a:ext>
              </a:extLst>
            </p:cNvPr>
            <p:cNvSpPr>
              <a:spLocks noChangeArrowheads="1"/>
            </p:cNvSpPr>
            <p:nvPr/>
          </p:nvSpPr>
          <p:spPr bwMode="auto">
            <a:xfrm>
              <a:off x="96" y="960"/>
              <a:ext cx="1584"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54" name="Group 9">
            <a:extLst>
              <a:ext uri="{FF2B5EF4-FFF2-40B4-BE49-F238E27FC236}">
                <a16:creationId xmlns:a16="http://schemas.microsoft.com/office/drawing/2014/main" id="{0675CE07-7405-074E-8B70-F2C5CC52B497}"/>
              </a:ext>
            </a:extLst>
          </p:cNvPr>
          <p:cNvGrpSpPr>
            <a:grpSpLocks/>
          </p:cNvGrpSpPr>
          <p:nvPr/>
        </p:nvGrpSpPr>
        <p:grpSpPr bwMode="auto">
          <a:xfrm>
            <a:off x="762000" y="3429000"/>
            <a:ext cx="2590800" cy="1371600"/>
            <a:chOff x="432" y="1872"/>
            <a:chExt cx="2400" cy="1296"/>
          </a:xfrm>
        </p:grpSpPr>
        <p:graphicFrame>
          <p:nvGraphicFramePr>
            <p:cNvPr id="57388" name="Object 10">
              <a:extLst>
                <a:ext uri="{FF2B5EF4-FFF2-40B4-BE49-F238E27FC236}">
                  <a16:creationId xmlns:a16="http://schemas.microsoft.com/office/drawing/2014/main" id="{214F567A-D53B-6A44-816A-9AAC6CE48E41}"/>
                </a:ext>
              </a:extLst>
            </p:cNvPr>
            <p:cNvGraphicFramePr>
              <a:graphicFrameLocks noChangeAspect="1"/>
            </p:cNvGraphicFramePr>
            <p:nvPr/>
          </p:nvGraphicFramePr>
          <p:xfrm>
            <a:off x="432" y="1990"/>
            <a:ext cx="2399" cy="1108"/>
          </p:xfrm>
          <a:graphic>
            <a:graphicData uri="http://schemas.openxmlformats.org/presentationml/2006/ole">
              <mc:AlternateContent xmlns:mc="http://schemas.openxmlformats.org/markup-compatibility/2006">
                <mc:Choice xmlns:v="urn:schemas-microsoft-com:vml" Requires="v">
                  <p:oleObj spid="_x0000_s57394" r:id="rId7" imgW="4559300" imgH="2108200" progId="MSDraw.Drawing.8.2">
                    <p:embed/>
                  </p:oleObj>
                </mc:Choice>
                <mc:Fallback>
                  <p:oleObj r:id="rId7" imgW="4559300" imgH="2108200" progId="MSDraw.Drawing.8.2">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1990"/>
                          <a:ext cx="2399" cy="1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89" name="Rectangle 11">
              <a:extLst>
                <a:ext uri="{FF2B5EF4-FFF2-40B4-BE49-F238E27FC236}">
                  <a16:creationId xmlns:a16="http://schemas.microsoft.com/office/drawing/2014/main" id="{2CC86651-FFAC-D64B-A966-52972CBACC83}"/>
                </a:ext>
              </a:extLst>
            </p:cNvPr>
            <p:cNvSpPr>
              <a:spLocks noChangeArrowheads="1"/>
            </p:cNvSpPr>
            <p:nvPr/>
          </p:nvSpPr>
          <p:spPr bwMode="auto">
            <a:xfrm>
              <a:off x="1536" y="1872"/>
              <a:ext cx="1296" cy="12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57355" name="Text Box 12">
            <a:extLst>
              <a:ext uri="{FF2B5EF4-FFF2-40B4-BE49-F238E27FC236}">
                <a16:creationId xmlns:a16="http://schemas.microsoft.com/office/drawing/2014/main" id="{70E546D1-5AFB-5444-86DF-46120E6FD3B9}"/>
              </a:ext>
            </a:extLst>
          </p:cNvPr>
          <p:cNvSpPr txBox="1">
            <a:spLocks noChangeArrowheads="1"/>
          </p:cNvSpPr>
          <p:nvPr/>
        </p:nvSpPr>
        <p:spPr bwMode="auto">
          <a:xfrm>
            <a:off x="3810000" y="9144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Parallel prefix</a:t>
            </a:r>
          </a:p>
        </p:txBody>
      </p:sp>
      <p:sp>
        <p:nvSpPr>
          <p:cNvPr id="57356" name="Text Box 13">
            <a:extLst>
              <a:ext uri="{FF2B5EF4-FFF2-40B4-BE49-F238E27FC236}">
                <a16:creationId xmlns:a16="http://schemas.microsoft.com/office/drawing/2014/main" id="{58E0D4DC-6304-EF43-9E34-8F8B2810917B}"/>
              </a:ext>
            </a:extLst>
          </p:cNvPr>
          <p:cNvSpPr txBox="1">
            <a:spLocks noChangeArrowheads="1"/>
          </p:cNvSpPr>
          <p:nvPr/>
        </p:nvSpPr>
        <p:spPr bwMode="auto">
          <a:xfrm>
            <a:off x="5105400" y="91440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Packet routing</a:t>
            </a:r>
          </a:p>
        </p:txBody>
      </p:sp>
      <p:sp>
        <p:nvSpPr>
          <p:cNvPr id="57357" name="Text Box 14">
            <a:extLst>
              <a:ext uri="{FF2B5EF4-FFF2-40B4-BE49-F238E27FC236}">
                <a16:creationId xmlns:a16="http://schemas.microsoft.com/office/drawing/2014/main" id="{35AE2039-5B14-6E4E-BB59-DC6AE16ED401}"/>
              </a:ext>
            </a:extLst>
          </p:cNvPr>
          <p:cNvSpPr txBox="1">
            <a:spLocks noChangeArrowheads="1"/>
          </p:cNvSpPr>
          <p:nvPr/>
        </p:nvSpPr>
        <p:spPr bwMode="auto">
          <a:xfrm>
            <a:off x="6248400" y="9144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Broad-casting</a:t>
            </a:r>
          </a:p>
        </p:txBody>
      </p:sp>
      <p:sp>
        <p:nvSpPr>
          <p:cNvPr id="57358" name="Text Box 15">
            <a:extLst>
              <a:ext uri="{FF2B5EF4-FFF2-40B4-BE49-F238E27FC236}">
                <a16:creationId xmlns:a16="http://schemas.microsoft.com/office/drawing/2014/main" id="{35F55315-4E57-C846-8A4E-E8BC86848235}"/>
              </a:ext>
            </a:extLst>
          </p:cNvPr>
          <p:cNvSpPr txBox="1">
            <a:spLocks noChangeArrowheads="1"/>
          </p:cNvSpPr>
          <p:nvPr/>
        </p:nvSpPr>
        <p:spPr bwMode="auto">
          <a:xfrm>
            <a:off x="7467600" y="1066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Sorting</a:t>
            </a:r>
          </a:p>
        </p:txBody>
      </p:sp>
      <p:graphicFrame>
        <p:nvGraphicFramePr>
          <p:cNvPr id="57359" name="Object 16">
            <a:extLst>
              <a:ext uri="{FF2B5EF4-FFF2-40B4-BE49-F238E27FC236}">
                <a16:creationId xmlns:a16="http://schemas.microsoft.com/office/drawing/2014/main" id="{10FCD4A5-B8F0-DB45-B747-C4052332D0F3}"/>
              </a:ext>
            </a:extLst>
          </p:cNvPr>
          <p:cNvGraphicFramePr>
            <a:graphicFrameLocks noChangeAspect="1"/>
          </p:cNvGraphicFramePr>
          <p:nvPr>
            <p:ph sz="quarter" idx="2"/>
          </p:nvPr>
        </p:nvGraphicFramePr>
        <p:xfrm>
          <a:off x="685800" y="2362200"/>
          <a:ext cx="1524000" cy="1162050"/>
        </p:xfrm>
        <a:graphic>
          <a:graphicData uri="http://schemas.openxmlformats.org/presentationml/2006/ole">
            <mc:AlternateContent xmlns:mc="http://schemas.openxmlformats.org/markup-compatibility/2006">
              <mc:Choice xmlns:v="urn:schemas-microsoft-com:vml" Requires="v">
                <p:oleObj spid="_x0000_s57395" r:id="rId9" imgW="2882900" imgH="2197100" progId="MSDraw.Drawing.8.2">
                  <p:embed/>
                </p:oleObj>
              </mc:Choice>
              <mc:Fallback>
                <p:oleObj r:id="rId9" imgW="2882900" imgH="2197100" progId="MSDraw.Drawing.8.2">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362200"/>
                        <a:ext cx="1524000"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7360" name="Group 17">
            <a:extLst>
              <a:ext uri="{FF2B5EF4-FFF2-40B4-BE49-F238E27FC236}">
                <a16:creationId xmlns:a16="http://schemas.microsoft.com/office/drawing/2014/main" id="{07C4C4A2-23BB-4C4C-9FC3-4EE2AA912F52}"/>
              </a:ext>
            </a:extLst>
          </p:cNvPr>
          <p:cNvGrpSpPr>
            <a:grpSpLocks/>
          </p:cNvGrpSpPr>
          <p:nvPr/>
        </p:nvGrpSpPr>
        <p:grpSpPr bwMode="auto">
          <a:xfrm>
            <a:off x="2743200" y="1676400"/>
            <a:ext cx="914400" cy="3962400"/>
            <a:chOff x="1728" y="1056"/>
            <a:chExt cx="3744" cy="2496"/>
          </a:xfrm>
        </p:grpSpPr>
        <p:sp>
          <p:nvSpPr>
            <p:cNvPr id="57384" name="Rectangle 18">
              <a:extLst>
                <a:ext uri="{FF2B5EF4-FFF2-40B4-BE49-F238E27FC236}">
                  <a16:creationId xmlns:a16="http://schemas.microsoft.com/office/drawing/2014/main" id="{43FD04CA-693C-C34F-A0DC-CAE4409A23B4}"/>
                </a:ext>
              </a:extLst>
            </p:cNvPr>
            <p:cNvSpPr>
              <a:spLocks noChangeArrowheads="1"/>
            </p:cNvSpPr>
            <p:nvPr/>
          </p:nvSpPr>
          <p:spPr bwMode="auto">
            <a:xfrm>
              <a:off x="1728" y="1056"/>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5" name="Rectangle 19">
              <a:extLst>
                <a:ext uri="{FF2B5EF4-FFF2-40B4-BE49-F238E27FC236}">
                  <a16:creationId xmlns:a16="http://schemas.microsoft.com/office/drawing/2014/main" id="{F19FF45A-5B96-C748-80C7-FACDFD71B7D6}"/>
                </a:ext>
              </a:extLst>
            </p:cNvPr>
            <p:cNvSpPr>
              <a:spLocks noChangeArrowheads="1"/>
            </p:cNvSpPr>
            <p:nvPr/>
          </p:nvSpPr>
          <p:spPr bwMode="auto">
            <a:xfrm>
              <a:off x="1728" y="1728"/>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6" name="Rectangle 20">
              <a:extLst>
                <a:ext uri="{FF2B5EF4-FFF2-40B4-BE49-F238E27FC236}">
                  <a16:creationId xmlns:a16="http://schemas.microsoft.com/office/drawing/2014/main" id="{84DD0FA4-45C7-BB47-9A4E-A3C8755EDCD7}"/>
                </a:ext>
              </a:extLst>
            </p:cNvPr>
            <p:cNvSpPr>
              <a:spLocks noChangeArrowheads="1"/>
            </p:cNvSpPr>
            <p:nvPr/>
          </p:nvSpPr>
          <p:spPr bwMode="auto">
            <a:xfrm>
              <a:off x="1728" y="2400"/>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7" name="Rectangle 21">
              <a:extLst>
                <a:ext uri="{FF2B5EF4-FFF2-40B4-BE49-F238E27FC236}">
                  <a16:creationId xmlns:a16="http://schemas.microsoft.com/office/drawing/2014/main" id="{C42FDBC5-1817-0C43-B953-032F650D882D}"/>
                </a:ext>
              </a:extLst>
            </p:cNvPr>
            <p:cNvSpPr>
              <a:spLocks noChangeArrowheads="1"/>
            </p:cNvSpPr>
            <p:nvPr/>
          </p:nvSpPr>
          <p:spPr bwMode="auto">
            <a:xfrm>
              <a:off x="1728" y="3072"/>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61" name="Group 22">
            <a:extLst>
              <a:ext uri="{FF2B5EF4-FFF2-40B4-BE49-F238E27FC236}">
                <a16:creationId xmlns:a16="http://schemas.microsoft.com/office/drawing/2014/main" id="{74DA08B1-8D15-3349-BA79-CD3514DDCC38}"/>
              </a:ext>
            </a:extLst>
          </p:cNvPr>
          <p:cNvGrpSpPr>
            <a:grpSpLocks/>
          </p:cNvGrpSpPr>
          <p:nvPr/>
        </p:nvGrpSpPr>
        <p:grpSpPr bwMode="auto">
          <a:xfrm>
            <a:off x="3962400" y="1676400"/>
            <a:ext cx="914400" cy="3962400"/>
            <a:chOff x="1728" y="1056"/>
            <a:chExt cx="3744" cy="2496"/>
          </a:xfrm>
        </p:grpSpPr>
        <p:sp>
          <p:nvSpPr>
            <p:cNvPr id="57380" name="Rectangle 23">
              <a:extLst>
                <a:ext uri="{FF2B5EF4-FFF2-40B4-BE49-F238E27FC236}">
                  <a16:creationId xmlns:a16="http://schemas.microsoft.com/office/drawing/2014/main" id="{27328011-BB50-D44D-88C3-10456B68EE7A}"/>
                </a:ext>
              </a:extLst>
            </p:cNvPr>
            <p:cNvSpPr>
              <a:spLocks noChangeArrowheads="1"/>
            </p:cNvSpPr>
            <p:nvPr/>
          </p:nvSpPr>
          <p:spPr bwMode="auto">
            <a:xfrm>
              <a:off x="1728" y="1056"/>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1" name="Rectangle 24">
              <a:extLst>
                <a:ext uri="{FF2B5EF4-FFF2-40B4-BE49-F238E27FC236}">
                  <a16:creationId xmlns:a16="http://schemas.microsoft.com/office/drawing/2014/main" id="{E683E0FC-7E60-FB4B-AB79-7B4C09B10F5D}"/>
                </a:ext>
              </a:extLst>
            </p:cNvPr>
            <p:cNvSpPr>
              <a:spLocks noChangeArrowheads="1"/>
            </p:cNvSpPr>
            <p:nvPr/>
          </p:nvSpPr>
          <p:spPr bwMode="auto">
            <a:xfrm>
              <a:off x="1728" y="1728"/>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2" name="Rectangle 25">
              <a:extLst>
                <a:ext uri="{FF2B5EF4-FFF2-40B4-BE49-F238E27FC236}">
                  <a16:creationId xmlns:a16="http://schemas.microsoft.com/office/drawing/2014/main" id="{A14745F2-031A-5B47-9263-149C9ABA2651}"/>
                </a:ext>
              </a:extLst>
            </p:cNvPr>
            <p:cNvSpPr>
              <a:spLocks noChangeArrowheads="1"/>
            </p:cNvSpPr>
            <p:nvPr/>
          </p:nvSpPr>
          <p:spPr bwMode="auto">
            <a:xfrm>
              <a:off x="1728" y="2400"/>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83" name="Rectangle 26">
              <a:extLst>
                <a:ext uri="{FF2B5EF4-FFF2-40B4-BE49-F238E27FC236}">
                  <a16:creationId xmlns:a16="http://schemas.microsoft.com/office/drawing/2014/main" id="{86CEBD42-8401-2A4F-90B6-31EA2EED0E04}"/>
                </a:ext>
              </a:extLst>
            </p:cNvPr>
            <p:cNvSpPr>
              <a:spLocks noChangeArrowheads="1"/>
            </p:cNvSpPr>
            <p:nvPr/>
          </p:nvSpPr>
          <p:spPr bwMode="auto">
            <a:xfrm>
              <a:off x="1728" y="3072"/>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62" name="Group 27">
            <a:extLst>
              <a:ext uri="{FF2B5EF4-FFF2-40B4-BE49-F238E27FC236}">
                <a16:creationId xmlns:a16="http://schemas.microsoft.com/office/drawing/2014/main" id="{B4A5E938-2AC8-9046-BF1F-EF1C820F848B}"/>
              </a:ext>
            </a:extLst>
          </p:cNvPr>
          <p:cNvGrpSpPr>
            <a:grpSpLocks/>
          </p:cNvGrpSpPr>
          <p:nvPr/>
        </p:nvGrpSpPr>
        <p:grpSpPr bwMode="auto">
          <a:xfrm>
            <a:off x="5181600" y="1676400"/>
            <a:ext cx="914400" cy="3962400"/>
            <a:chOff x="1728" y="1056"/>
            <a:chExt cx="3744" cy="2496"/>
          </a:xfrm>
        </p:grpSpPr>
        <p:sp>
          <p:nvSpPr>
            <p:cNvPr id="57376" name="Rectangle 28">
              <a:extLst>
                <a:ext uri="{FF2B5EF4-FFF2-40B4-BE49-F238E27FC236}">
                  <a16:creationId xmlns:a16="http://schemas.microsoft.com/office/drawing/2014/main" id="{188E9023-1DEB-264E-8982-F574C34B09C6}"/>
                </a:ext>
              </a:extLst>
            </p:cNvPr>
            <p:cNvSpPr>
              <a:spLocks noChangeArrowheads="1"/>
            </p:cNvSpPr>
            <p:nvPr/>
          </p:nvSpPr>
          <p:spPr bwMode="auto">
            <a:xfrm>
              <a:off x="1728" y="1056"/>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7" name="Rectangle 29">
              <a:extLst>
                <a:ext uri="{FF2B5EF4-FFF2-40B4-BE49-F238E27FC236}">
                  <a16:creationId xmlns:a16="http://schemas.microsoft.com/office/drawing/2014/main" id="{0C946275-2B4F-8843-A10D-E5DB8AFA2493}"/>
                </a:ext>
              </a:extLst>
            </p:cNvPr>
            <p:cNvSpPr>
              <a:spLocks noChangeArrowheads="1"/>
            </p:cNvSpPr>
            <p:nvPr/>
          </p:nvSpPr>
          <p:spPr bwMode="auto">
            <a:xfrm>
              <a:off x="1728" y="1728"/>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8" name="Rectangle 30">
              <a:extLst>
                <a:ext uri="{FF2B5EF4-FFF2-40B4-BE49-F238E27FC236}">
                  <a16:creationId xmlns:a16="http://schemas.microsoft.com/office/drawing/2014/main" id="{98EE5C96-A3AE-734E-86E0-E90EEDD38436}"/>
                </a:ext>
              </a:extLst>
            </p:cNvPr>
            <p:cNvSpPr>
              <a:spLocks noChangeArrowheads="1"/>
            </p:cNvSpPr>
            <p:nvPr/>
          </p:nvSpPr>
          <p:spPr bwMode="auto">
            <a:xfrm>
              <a:off x="1728" y="2400"/>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9" name="Rectangle 31">
              <a:extLst>
                <a:ext uri="{FF2B5EF4-FFF2-40B4-BE49-F238E27FC236}">
                  <a16:creationId xmlns:a16="http://schemas.microsoft.com/office/drawing/2014/main" id="{48380DD9-61A8-9749-B6ED-64133E2317EE}"/>
                </a:ext>
              </a:extLst>
            </p:cNvPr>
            <p:cNvSpPr>
              <a:spLocks noChangeArrowheads="1"/>
            </p:cNvSpPr>
            <p:nvPr/>
          </p:nvSpPr>
          <p:spPr bwMode="auto">
            <a:xfrm>
              <a:off x="1728" y="3072"/>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63" name="Group 32">
            <a:extLst>
              <a:ext uri="{FF2B5EF4-FFF2-40B4-BE49-F238E27FC236}">
                <a16:creationId xmlns:a16="http://schemas.microsoft.com/office/drawing/2014/main" id="{C8FC91E4-9E67-A147-92A4-6FDD2829789E}"/>
              </a:ext>
            </a:extLst>
          </p:cNvPr>
          <p:cNvGrpSpPr>
            <a:grpSpLocks/>
          </p:cNvGrpSpPr>
          <p:nvPr/>
        </p:nvGrpSpPr>
        <p:grpSpPr bwMode="auto">
          <a:xfrm>
            <a:off x="6400800" y="1676400"/>
            <a:ext cx="914400" cy="3962400"/>
            <a:chOff x="1728" y="1056"/>
            <a:chExt cx="3744" cy="2496"/>
          </a:xfrm>
        </p:grpSpPr>
        <p:sp>
          <p:nvSpPr>
            <p:cNvPr id="57372" name="Rectangle 33">
              <a:extLst>
                <a:ext uri="{FF2B5EF4-FFF2-40B4-BE49-F238E27FC236}">
                  <a16:creationId xmlns:a16="http://schemas.microsoft.com/office/drawing/2014/main" id="{79A5B976-76B9-934B-A789-411095BE5D22}"/>
                </a:ext>
              </a:extLst>
            </p:cNvPr>
            <p:cNvSpPr>
              <a:spLocks noChangeArrowheads="1"/>
            </p:cNvSpPr>
            <p:nvPr/>
          </p:nvSpPr>
          <p:spPr bwMode="auto">
            <a:xfrm>
              <a:off x="1728" y="1056"/>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3" name="Rectangle 34">
              <a:extLst>
                <a:ext uri="{FF2B5EF4-FFF2-40B4-BE49-F238E27FC236}">
                  <a16:creationId xmlns:a16="http://schemas.microsoft.com/office/drawing/2014/main" id="{C3605C14-E43B-4C41-81ED-DF920470C0EE}"/>
                </a:ext>
              </a:extLst>
            </p:cNvPr>
            <p:cNvSpPr>
              <a:spLocks noChangeArrowheads="1"/>
            </p:cNvSpPr>
            <p:nvPr/>
          </p:nvSpPr>
          <p:spPr bwMode="auto">
            <a:xfrm>
              <a:off x="1728" y="1728"/>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4" name="Rectangle 35">
              <a:extLst>
                <a:ext uri="{FF2B5EF4-FFF2-40B4-BE49-F238E27FC236}">
                  <a16:creationId xmlns:a16="http://schemas.microsoft.com/office/drawing/2014/main" id="{90395E9D-2361-8646-9A11-1F21D38491BE}"/>
                </a:ext>
              </a:extLst>
            </p:cNvPr>
            <p:cNvSpPr>
              <a:spLocks noChangeArrowheads="1"/>
            </p:cNvSpPr>
            <p:nvPr/>
          </p:nvSpPr>
          <p:spPr bwMode="auto">
            <a:xfrm>
              <a:off x="1728" y="2400"/>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5" name="Rectangle 36">
              <a:extLst>
                <a:ext uri="{FF2B5EF4-FFF2-40B4-BE49-F238E27FC236}">
                  <a16:creationId xmlns:a16="http://schemas.microsoft.com/office/drawing/2014/main" id="{FA362136-69EF-6C44-8891-BCD3968CB1DC}"/>
                </a:ext>
              </a:extLst>
            </p:cNvPr>
            <p:cNvSpPr>
              <a:spLocks noChangeArrowheads="1"/>
            </p:cNvSpPr>
            <p:nvPr/>
          </p:nvSpPr>
          <p:spPr bwMode="auto">
            <a:xfrm>
              <a:off x="1728" y="3072"/>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64" name="Group 37">
            <a:extLst>
              <a:ext uri="{FF2B5EF4-FFF2-40B4-BE49-F238E27FC236}">
                <a16:creationId xmlns:a16="http://schemas.microsoft.com/office/drawing/2014/main" id="{10981688-B97A-EA4C-AFCC-23296A88756D}"/>
              </a:ext>
            </a:extLst>
          </p:cNvPr>
          <p:cNvGrpSpPr>
            <a:grpSpLocks/>
          </p:cNvGrpSpPr>
          <p:nvPr/>
        </p:nvGrpSpPr>
        <p:grpSpPr bwMode="auto">
          <a:xfrm>
            <a:off x="7620000" y="1676400"/>
            <a:ext cx="914400" cy="3962400"/>
            <a:chOff x="1728" y="1056"/>
            <a:chExt cx="3744" cy="2496"/>
          </a:xfrm>
        </p:grpSpPr>
        <p:sp>
          <p:nvSpPr>
            <p:cNvPr id="57368" name="Rectangle 38">
              <a:extLst>
                <a:ext uri="{FF2B5EF4-FFF2-40B4-BE49-F238E27FC236}">
                  <a16:creationId xmlns:a16="http://schemas.microsoft.com/office/drawing/2014/main" id="{4C500340-2208-664D-991B-DE7930BF3314}"/>
                </a:ext>
              </a:extLst>
            </p:cNvPr>
            <p:cNvSpPr>
              <a:spLocks noChangeArrowheads="1"/>
            </p:cNvSpPr>
            <p:nvPr/>
          </p:nvSpPr>
          <p:spPr bwMode="auto">
            <a:xfrm>
              <a:off x="1728" y="1056"/>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69" name="Rectangle 39">
              <a:extLst>
                <a:ext uri="{FF2B5EF4-FFF2-40B4-BE49-F238E27FC236}">
                  <a16:creationId xmlns:a16="http://schemas.microsoft.com/office/drawing/2014/main" id="{5E698B9A-D24E-464D-B67C-C13D02EBC16A}"/>
                </a:ext>
              </a:extLst>
            </p:cNvPr>
            <p:cNvSpPr>
              <a:spLocks noChangeArrowheads="1"/>
            </p:cNvSpPr>
            <p:nvPr/>
          </p:nvSpPr>
          <p:spPr bwMode="auto">
            <a:xfrm>
              <a:off x="1728" y="1728"/>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0" name="Rectangle 40">
              <a:extLst>
                <a:ext uri="{FF2B5EF4-FFF2-40B4-BE49-F238E27FC236}">
                  <a16:creationId xmlns:a16="http://schemas.microsoft.com/office/drawing/2014/main" id="{C53CB755-99A9-6F4F-BD13-76F8E826D24A}"/>
                </a:ext>
              </a:extLst>
            </p:cNvPr>
            <p:cNvSpPr>
              <a:spLocks noChangeArrowheads="1"/>
            </p:cNvSpPr>
            <p:nvPr/>
          </p:nvSpPr>
          <p:spPr bwMode="auto">
            <a:xfrm>
              <a:off x="1728" y="2400"/>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7371" name="Rectangle 41">
              <a:extLst>
                <a:ext uri="{FF2B5EF4-FFF2-40B4-BE49-F238E27FC236}">
                  <a16:creationId xmlns:a16="http://schemas.microsoft.com/office/drawing/2014/main" id="{A40D6338-D6C5-ED40-BA05-18E00996D11A}"/>
                </a:ext>
              </a:extLst>
            </p:cNvPr>
            <p:cNvSpPr>
              <a:spLocks noChangeArrowheads="1"/>
            </p:cNvSpPr>
            <p:nvPr/>
          </p:nvSpPr>
          <p:spPr bwMode="auto">
            <a:xfrm>
              <a:off x="1728" y="3072"/>
              <a:ext cx="3744"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57365" name="Group 42">
            <a:extLst>
              <a:ext uri="{FF2B5EF4-FFF2-40B4-BE49-F238E27FC236}">
                <a16:creationId xmlns:a16="http://schemas.microsoft.com/office/drawing/2014/main" id="{19771F7C-A7A3-A549-B18F-AEF2715C7841}"/>
              </a:ext>
            </a:extLst>
          </p:cNvPr>
          <p:cNvGrpSpPr>
            <a:grpSpLocks/>
          </p:cNvGrpSpPr>
          <p:nvPr/>
        </p:nvGrpSpPr>
        <p:grpSpPr bwMode="auto">
          <a:xfrm>
            <a:off x="3505200" y="2209800"/>
            <a:ext cx="4267200" cy="2955925"/>
            <a:chOff x="2208" y="1392"/>
            <a:chExt cx="2688" cy="1862"/>
          </a:xfrm>
        </p:grpSpPr>
        <p:sp>
          <p:nvSpPr>
            <p:cNvPr id="57366" name="Text Box 43">
              <a:extLst>
                <a:ext uri="{FF2B5EF4-FFF2-40B4-BE49-F238E27FC236}">
                  <a16:creationId xmlns:a16="http://schemas.microsoft.com/office/drawing/2014/main" id="{03003E98-5104-3F43-A41B-AC9F2EEC35CC}"/>
                </a:ext>
              </a:extLst>
            </p:cNvPr>
            <p:cNvSpPr txBox="1">
              <a:spLocks noChangeArrowheads="1"/>
            </p:cNvSpPr>
            <p:nvPr/>
          </p:nvSpPr>
          <p:spPr bwMode="auto">
            <a:xfrm>
              <a:off x="2208" y="1392"/>
              <a:ext cx="2688" cy="51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We will spend more time on linear array and binary tree</a:t>
              </a:r>
            </a:p>
          </p:txBody>
        </p:sp>
        <p:sp>
          <p:nvSpPr>
            <p:cNvPr id="57367" name="Text Box 44">
              <a:extLst>
                <a:ext uri="{FF2B5EF4-FFF2-40B4-BE49-F238E27FC236}">
                  <a16:creationId xmlns:a16="http://schemas.microsoft.com/office/drawing/2014/main" id="{36765F97-986F-D546-A097-A70701E2E41C}"/>
                </a:ext>
              </a:extLst>
            </p:cNvPr>
            <p:cNvSpPr txBox="1">
              <a:spLocks noChangeArrowheads="1"/>
            </p:cNvSpPr>
            <p:nvPr/>
          </p:nvSpPr>
          <p:spPr bwMode="auto">
            <a:xfrm>
              <a:off x="2208" y="2736"/>
              <a:ext cx="2688" cy="51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and less time on mesh and shared memory (studied later)</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59B36FFC-247B-CB47-B413-E7627ED02C2E}"/>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063A1395-4D87-DF49-AA16-EA591D29B8F8}"/>
              </a:ext>
            </a:extLst>
          </p:cNvPr>
          <p:cNvSpPr>
            <a:spLocks noGrp="1"/>
          </p:cNvSpPr>
          <p:nvPr>
            <p:ph type="ftr" sz="quarter" idx="11"/>
          </p:nvPr>
        </p:nvSpPr>
        <p:spPr/>
        <p:txBody>
          <a:bodyPr/>
          <a:lstStyle/>
          <a:p>
            <a:pPr>
              <a:defRPr/>
            </a:pPr>
            <a:r>
              <a:rPr lang="en-US" altLang="en-US"/>
              <a:t>Parallel Processing, Fundamental Concepts</a:t>
            </a:r>
          </a:p>
        </p:txBody>
      </p:sp>
      <p:sp>
        <p:nvSpPr>
          <p:cNvPr id="58372" name="Slide Number Placeholder 5">
            <a:extLst>
              <a:ext uri="{FF2B5EF4-FFF2-40B4-BE49-F238E27FC236}">
                <a16:creationId xmlns:a16="http://schemas.microsoft.com/office/drawing/2014/main" id="{6646D909-A6B7-2F49-8D91-AEFC42DA6FD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17038E1-40FE-7543-A511-966769D81D22}" type="slidenum">
              <a:rPr lang="en-US" altLang="en-US" sz="1200" smtClean="0"/>
              <a:pPr>
                <a:spcBef>
                  <a:spcPct val="0"/>
                </a:spcBef>
                <a:buFontTx/>
                <a:buNone/>
              </a:pPr>
              <a:t>48</a:t>
            </a:fld>
            <a:endParaRPr lang="en-US" altLang="en-US" sz="1200"/>
          </a:p>
        </p:txBody>
      </p:sp>
      <p:sp>
        <p:nvSpPr>
          <p:cNvPr id="58373" name="Rectangle 2">
            <a:extLst>
              <a:ext uri="{FF2B5EF4-FFF2-40B4-BE49-F238E27FC236}">
                <a16:creationId xmlns:a16="http://schemas.microsoft.com/office/drawing/2014/main" id="{4FD64B28-FBF7-904A-86D7-5504417A4B51}"/>
              </a:ext>
            </a:extLst>
          </p:cNvPr>
          <p:cNvSpPr>
            <a:spLocks noGrp="1" noChangeArrowheads="1"/>
          </p:cNvSpPr>
          <p:nvPr>
            <p:ph type="title"/>
          </p:nvPr>
        </p:nvSpPr>
        <p:spPr>
          <a:xfrm>
            <a:off x="381000" y="152400"/>
            <a:ext cx="8305800" cy="762000"/>
          </a:xfrm>
        </p:spPr>
        <p:txBody>
          <a:bodyPr/>
          <a:lstStyle/>
          <a:p>
            <a:pPr eaLnBrk="1" hangingPunct="1"/>
            <a:r>
              <a:rPr lang="en-US" altLang="en-US" sz="3200"/>
              <a:t>2.1  Some Simple Computations</a:t>
            </a:r>
          </a:p>
        </p:txBody>
      </p:sp>
      <p:sp>
        <p:nvSpPr>
          <p:cNvPr id="58374" name="Text Box 3">
            <a:extLst>
              <a:ext uri="{FF2B5EF4-FFF2-40B4-BE49-F238E27FC236}">
                <a16:creationId xmlns:a16="http://schemas.microsoft.com/office/drawing/2014/main" id="{3FFE4B95-1DA7-B846-A144-ED4954FA72EF}"/>
              </a:ext>
            </a:extLst>
          </p:cNvPr>
          <p:cNvSpPr txBox="1">
            <a:spLocks noChangeArrowheads="1"/>
          </p:cNvSpPr>
          <p:nvPr/>
        </p:nvSpPr>
        <p:spPr bwMode="auto">
          <a:xfrm>
            <a:off x="1371600" y="5638800"/>
            <a:ext cx="6400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	    Semigroup computation on a uniprocessor. </a:t>
            </a:r>
          </a:p>
        </p:txBody>
      </p:sp>
      <p:sp>
        <p:nvSpPr>
          <p:cNvPr id="58375" name="Rectangle 4">
            <a:extLst>
              <a:ext uri="{FF2B5EF4-FFF2-40B4-BE49-F238E27FC236}">
                <a16:creationId xmlns:a16="http://schemas.microsoft.com/office/drawing/2014/main" id="{DC46313D-B5ED-B945-982D-A064B411687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8376" name="Rectangle 7">
            <a:extLst>
              <a:ext uri="{FF2B5EF4-FFF2-40B4-BE49-F238E27FC236}">
                <a16:creationId xmlns:a16="http://schemas.microsoft.com/office/drawing/2014/main" id="{7E99A055-AECC-4940-A44B-D0F7551F835B}"/>
              </a:ext>
            </a:extLst>
          </p:cNvPr>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58377" name="Object 6">
            <a:extLst>
              <a:ext uri="{FF2B5EF4-FFF2-40B4-BE49-F238E27FC236}">
                <a16:creationId xmlns:a16="http://schemas.microsoft.com/office/drawing/2014/main" id="{5CDE2BAF-5647-BA44-BB68-EB87A95D6313}"/>
              </a:ext>
            </a:extLst>
          </p:cNvPr>
          <p:cNvGraphicFramePr>
            <a:graphicFrameLocks noChangeAspect="1"/>
          </p:cNvGraphicFramePr>
          <p:nvPr/>
        </p:nvGraphicFramePr>
        <p:xfrm>
          <a:off x="1066800" y="914400"/>
          <a:ext cx="6934200" cy="4733925"/>
        </p:xfrm>
        <a:graphic>
          <a:graphicData uri="http://schemas.openxmlformats.org/presentationml/2006/ole">
            <mc:AlternateContent xmlns:mc="http://schemas.openxmlformats.org/markup-compatibility/2006">
              <mc:Choice xmlns:v="urn:schemas-microsoft-com:vml" Requires="v">
                <p:oleObj spid="_x0000_s58379" r:id="rId3" imgW="4178300" imgH="2857500" progId="MSDraw.Drawing.8.2">
                  <p:embed/>
                </p:oleObj>
              </mc:Choice>
              <mc:Fallback>
                <p:oleObj r:id="rId3" imgW="4178300" imgH="28575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4400"/>
                        <a:ext cx="69342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8" name="Text Box 8">
            <a:extLst>
              <a:ext uri="{FF2B5EF4-FFF2-40B4-BE49-F238E27FC236}">
                <a16:creationId xmlns:a16="http://schemas.microsoft.com/office/drawing/2014/main" id="{3FE46A69-824B-ED46-9933-617C29DCEE7D}"/>
              </a:ext>
            </a:extLst>
          </p:cNvPr>
          <p:cNvSpPr txBox="1">
            <a:spLocks noChangeArrowheads="1"/>
          </p:cNvSpPr>
          <p:nvPr/>
        </p:nvSpPr>
        <p:spPr bwMode="auto">
          <a:xfrm>
            <a:off x="990600" y="4495800"/>
            <a:ext cx="2836863"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s</a:t>
            </a:r>
            <a:r>
              <a:rPr lang="en-US" altLang="en-US" sz="2400">
                <a:latin typeface="Times New Roman" panose="02020603050405020304" pitchFamily="18" charset="0"/>
              </a:rPr>
              <a:t> = </a:t>
            </a:r>
            <a:r>
              <a:rPr lang="en-US" altLang="en-US" sz="2400" i="1">
                <a:latin typeface="Times New Roman" panose="02020603050405020304" pitchFamily="18" charset="0"/>
              </a:rPr>
              <a:t>x</a:t>
            </a:r>
            <a:r>
              <a:rPr lang="en-US" altLang="en-US" sz="2400" baseline="-25000">
                <a:latin typeface="Times New Roman" panose="02020603050405020304" pitchFamily="18" charset="0"/>
              </a:rPr>
              <a:t>0</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baseline="-25000">
                <a:latin typeface="Times New Roman" panose="02020603050405020304" pitchFamily="18" charset="0"/>
              </a:rPr>
              <a:t>1</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baseline="30000">
                <a:latin typeface="Times New Roman" panose="02020603050405020304" pitchFamily="18" charset="0"/>
              </a:rPr>
              <a:t>. . .</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i="1" baseline="-25000">
                <a:latin typeface="Times New Roman" panose="02020603050405020304" pitchFamily="18" charset="0"/>
              </a:rPr>
              <a:t>n</a:t>
            </a:r>
            <a:r>
              <a:rPr lang="en-US" altLang="en-US" sz="2400" baseline="-25000">
                <a:latin typeface="Times New Roman" panose="02020603050405020304" pitchFamily="18" charset="0"/>
              </a:rPr>
              <a:t>–1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67A33162-B276-DB43-BDCC-2CA236F19F92}"/>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5F1F4CE1-E124-EC48-91B0-D14789DDE310}"/>
              </a:ext>
            </a:extLst>
          </p:cNvPr>
          <p:cNvSpPr>
            <a:spLocks noGrp="1"/>
          </p:cNvSpPr>
          <p:nvPr>
            <p:ph type="ftr" sz="quarter" idx="11"/>
          </p:nvPr>
        </p:nvSpPr>
        <p:spPr/>
        <p:txBody>
          <a:bodyPr/>
          <a:lstStyle/>
          <a:p>
            <a:pPr>
              <a:defRPr/>
            </a:pPr>
            <a:r>
              <a:rPr lang="en-US" altLang="en-US"/>
              <a:t>Parallel Processing, Fundamental Concepts</a:t>
            </a:r>
          </a:p>
        </p:txBody>
      </p:sp>
      <p:sp>
        <p:nvSpPr>
          <p:cNvPr id="59396" name="Slide Number Placeholder 5">
            <a:extLst>
              <a:ext uri="{FF2B5EF4-FFF2-40B4-BE49-F238E27FC236}">
                <a16:creationId xmlns:a16="http://schemas.microsoft.com/office/drawing/2014/main" id="{B3C4699C-C332-7E47-89FA-CC059A5367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C9BFF25-522D-414C-A658-0B1E010AEC84}" type="slidenum">
              <a:rPr lang="en-US" altLang="en-US" sz="1200" smtClean="0"/>
              <a:pPr>
                <a:spcBef>
                  <a:spcPct val="0"/>
                </a:spcBef>
                <a:buFontTx/>
                <a:buNone/>
              </a:pPr>
              <a:t>49</a:t>
            </a:fld>
            <a:endParaRPr lang="en-US" altLang="en-US" sz="1200"/>
          </a:p>
        </p:txBody>
      </p:sp>
      <p:sp>
        <p:nvSpPr>
          <p:cNvPr id="59397" name="Rectangle 2">
            <a:extLst>
              <a:ext uri="{FF2B5EF4-FFF2-40B4-BE49-F238E27FC236}">
                <a16:creationId xmlns:a16="http://schemas.microsoft.com/office/drawing/2014/main" id="{1BFDE040-19CA-3047-B3A3-BECDBAF2473E}"/>
              </a:ext>
            </a:extLst>
          </p:cNvPr>
          <p:cNvSpPr>
            <a:spLocks noGrp="1" noChangeArrowheads="1"/>
          </p:cNvSpPr>
          <p:nvPr>
            <p:ph type="title"/>
          </p:nvPr>
        </p:nvSpPr>
        <p:spPr>
          <a:xfrm>
            <a:off x="228600" y="228600"/>
            <a:ext cx="8686800" cy="533400"/>
          </a:xfrm>
        </p:spPr>
        <p:txBody>
          <a:bodyPr/>
          <a:lstStyle/>
          <a:p>
            <a:pPr eaLnBrk="1" hangingPunct="1"/>
            <a:r>
              <a:rPr lang="en-US" altLang="en-US" sz="2800"/>
              <a:t>Parallel Semigroup Computation</a:t>
            </a:r>
          </a:p>
        </p:txBody>
      </p:sp>
      <p:sp>
        <p:nvSpPr>
          <p:cNvPr id="59398" name="Text Box 3">
            <a:extLst>
              <a:ext uri="{FF2B5EF4-FFF2-40B4-BE49-F238E27FC236}">
                <a16:creationId xmlns:a16="http://schemas.microsoft.com/office/drawing/2014/main" id="{B9FC07F1-1668-1C4D-888B-3CF8F05B7F68}"/>
              </a:ext>
            </a:extLst>
          </p:cNvPr>
          <p:cNvSpPr txBox="1">
            <a:spLocks noChangeArrowheads="1"/>
          </p:cNvSpPr>
          <p:nvPr/>
        </p:nvSpPr>
        <p:spPr bwMode="auto">
          <a:xfrm>
            <a:off x="914400" y="5562600"/>
            <a:ext cx="7162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Semigroup computation viewed as tree or fan-in computation.</a:t>
            </a:r>
          </a:p>
        </p:txBody>
      </p:sp>
      <p:sp>
        <p:nvSpPr>
          <p:cNvPr id="59399" name="Rectangle 12">
            <a:extLst>
              <a:ext uri="{FF2B5EF4-FFF2-40B4-BE49-F238E27FC236}">
                <a16:creationId xmlns:a16="http://schemas.microsoft.com/office/drawing/2014/main" id="{3AD10328-7744-AE42-8CA0-7FAA506AACCA}"/>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59400" name="Object 11">
            <a:extLst>
              <a:ext uri="{FF2B5EF4-FFF2-40B4-BE49-F238E27FC236}">
                <a16:creationId xmlns:a16="http://schemas.microsoft.com/office/drawing/2014/main" id="{B604AD9D-292E-7A43-844D-CEA508AA3C34}"/>
              </a:ext>
            </a:extLst>
          </p:cNvPr>
          <p:cNvGraphicFramePr>
            <a:graphicFrameLocks noChangeAspect="1"/>
          </p:cNvGraphicFramePr>
          <p:nvPr/>
        </p:nvGraphicFramePr>
        <p:xfrm>
          <a:off x="1447800" y="838200"/>
          <a:ext cx="5410200" cy="4759325"/>
        </p:xfrm>
        <a:graphic>
          <a:graphicData uri="http://schemas.openxmlformats.org/presentationml/2006/ole">
            <mc:AlternateContent xmlns:mc="http://schemas.openxmlformats.org/markup-compatibility/2006">
              <mc:Choice xmlns:v="urn:schemas-microsoft-com:vml" Requires="v">
                <p:oleObj spid="_x0000_s59404" r:id="rId3" imgW="2882900" imgH="2540000" progId="MSDraw.Drawing.8.2">
                  <p:embed/>
                </p:oleObj>
              </mc:Choice>
              <mc:Fallback>
                <p:oleObj r:id="rId3" imgW="2882900" imgH="25400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5410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1" name="Text Box 13">
            <a:extLst>
              <a:ext uri="{FF2B5EF4-FFF2-40B4-BE49-F238E27FC236}">
                <a16:creationId xmlns:a16="http://schemas.microsoft.com/office/drawing/2014/main" id="{DDC77200-56D3-6C4F-841B-E093D59F8315}"/>
              </a:ext>
            </a:extLst>
          </p:cNvPr>
          <p:cNvSpPr txBox="1">
            <a:spLocks noChangeArrowheads="1"/>
          </p:cNvSpPr>
          <p:nvPr/>
        </p:nvSpPr>
        <p:spPr bwMode="auto">
          <a:xfrm>
            <a:off x="838200" y="4648200"/>
            <a:ext cx="2836863"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s</a:t>
            </a:r>
            <a:r>
              <a:rPr lang="en-US" altLang="en-US" sz="2400">
                <a:latin typeface="Times New Roman" panose="02020603050405020304" pitchFamily="18" charset="0"/>
              </a:rPr>
              <a:t> = </a:t>
            </a:r>
            <a:r>
              <a:rPr lang="en-US" altLang="en-US" sz="2400" i="1">
                <a:latin typeface="Times New Roman" panose="02020603050405020304" pitchFamily="18" charset="0"/>
              </a:rPr>
              <a:t>x</a:t>
            </a:r>
            <a:r>
              <a:rPr lang="en-US" altLang="en-US" sz="2400" baseline="-25000">
                <a:latin typeface="Times New Roman" panose="02020603050405020304" pitchFamily="18" charset="0"/>
              </a:rPr>
              <a:t>0</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baseline="-25000">
                <a:latin typeface="Times New Roman" panose="02020603050405020304" pitchFamily="18" charset="0"/>
              </a:rPr>
              <a:t>1</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baseline="30000">
                <a:latin typeface="Times New Roman" panose="02020603050405020304" pitchFamily="18" charset="0"/>
              </a:rPr>
              <a:t>. . .</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i="1" baseline="-25000">
                <a:latin typeface="Times New Roman" panose="02020603050405020304" pitchFamily="18" charset="0"/>
              </a:rPr>
              <a:t>n</a:t>
            </a:r>
            <a:r>
              <a:rPr lang="en-US" altLang="en-US" sz="2400" baseline="-25000">
                <a:latin typeface="Times New Roman" panose="02020603050405020304" pitchFamily="18" charset="0"/>
              </a:rPr>
              <a:t>–1</a:t>
            </a:r>
          </a:p>
        </p:txBody>
      </p:sp>
      <p:sp>
        <p:nvSpPr>
          <p:cNvPr id="59402" name="Line 14">
            <a:extLst>
              <a:ext uri="{FF2B5EF4-FFF2-40B4-BE49-F238E27FC236}">
                <a16:creationId xmlns:a16="http://schemas.microsoft.com/office/drawing/2014/main" id="{59F5E302-DA48-BE44-9068-65F5B576534B}"/>
              </a:ext>
            </a:extLst>
          </p:cNvPr>
          <p:cNvSpPr>
            <a:spLocks noChangeShapeType="1"/>
          </p:cNvSpPr>
          <p:nvPr/>
        </p:nvSpPr>
        <p:spPr bwMode="auto">
          <a:xfrm>
            <a:off x="7010400" y="1447800"/>
            <a:ext cx="0" cy="3733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Text Box 15">
            <a:extLst>
              <a:ext uri="{FF2B5EF4-FFF2-40B4-BE49-F238E27FC236}">
                <a16:creationId xmlns:a16="http://schemas.microsoft.com/office/drawing/2014/main" id="{C006D6E0-C9A0-CC42-A509-82848276F649}"/>
              </a:ext>
            </a:extLst>
          </p:cNvPr>
          <p:cNvSpPr txBox="1">
            <a:spLocks noChangeArrowheads="1"/>
          </p:cNvSpPr>
          <p:nvPr/>
        </p:nvSpPr>
        <p:spPr bwMode="auto">
          <a:xfrm>
            <a:off x="7086600" y="3048000"/>
            <a:ext cx="1752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log</a:t>
            </a:r>
            <a:r>
              <a:rPr lang="en-US" altLang="en-US" sz="2400" baseline="-25000">
                <a:latin typeface="Times New Roman" panose="02020603050405020304" pitchFamily="18" charset="0"/>
              </a:rPr>
              <a:t>2</a:t>
            </a:r>
            <a:r>
              <a:rPr lang="en-US" altLang="en-US" sz="2400">
                <a:latin typeface="Times New Roman" panose="02020603050405020304" pitchFamily="18" charset="0"/>
              </a:rPr>
              <a:t> </a:t>
            </a:r>
            <a:r>
              <a:rPr lang="en-US" altLang="en-US" sz="2400" i="1">
                <a:latin typeface="Times New Roman" panose="02020603050405020304" pitchFamily="18" charset="0"/>
              </a:rPr>
              <a:t>n </a:t>
            </a:r>
            <a:r>
              <a:rPr lang="en-US" altLang="en-US" sz="2400">
                <a:latin typeface="Times New Roman" panose="02020603050405020304" pitchFamily="18" charset="0"/>
              </a:rPr>
              <a:t>levels</a:t>
            </a:r>
            <a:endParaRPr lang="en-US" altLang="en-US" sz="2400" baseline="-2500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15F9B79B-1DAD-A945-B098-CB6C76C7A05D}"/>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E0202345-D7FC-FE46-970A-1047496523B8}"/>
              </a:ext>
            </a:extLst>
          </p:cNvPr>
          <p:cNvSpPr>
            <a:spLocks noGrp="1"/>
          </p:cNvSpPr>
          <p:nvPr>
            <p:ph type="ftr" sz="quarter" idx="11"/>
          </p:nvPr>
        </p:nvSpPr>
        <p:spPr/>
        <p:txBody>
          <a:bodyPr/>
          <a:lstStyle/>
          <a:p>
            <a:pPr>
              <a:defRPr/>
            </a:pPr>
            <a:r>
              <a:rPr lang="en-US" altLang="en-US"/>
              <a:t>Parallel Processing, Fundamental Concepts</a:t>
            </a:r>
          </a:p>
        </p:txBody>
      </p:sp>
      <p:sp>
        <p:nvSpPr>
          <p:cNvPr id="9220" name="Slide Number Placeholder 5">
            <a:extLst>
              <a:ext uri="{FF2B5EF4-FFF2-40B4-BE49-F238E27FC236}">
                <a16:creationId xmlns:a16="http://schemas.microsoft.com/office/drawing/2014/main" id="{8CA6FB01-BFF1-D540-BBD0-37F8CEF8CC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EAED7D1-2E20-5E48-85F8-EA52EAFA95D3}" type="slidenum">
              <a:rPr lang="en-US" altLang="en-US" sz="1200" smtClean="0"/>
              <a:pPr>
                <a:spcBef>
                  <a:spcPct val="0"/>
                </a:spcBef>
                <a:buFontTx/>
                <a:buNone/>
              </a:pPr>
              <a:t>5</a:t>
            </a:fld>
            <a:endParaRPr lang="en-US" altLang="en-US" sz="1200"/>
          </a:p>
        </p:txBody>
      </p:sp>
      <p:sp>
        <p:nvSpPr>
          <p:cNvPr id="9221" name="Rectangle 2">
            <a:extLst>
              <a:ext uri="{FF2B5EF4-FFF2-40B4-BE49-F238E27FC236}">
                <a16:creationId xmlns:a16="http://schemas.microsoft.com/office/drawing/2014/main" id="{1646AAAA-A5CB-B243-9CD3-1DCEF084EA16}"/>
              </a:ext>
            </a:extLst>
          </p:cNvPr>
          <p:cNvSpPr>
            <a:spLocks noGrp="1" noChangeArrowheads="1"/>
          </p:cNvSpPr>
          <p:nvPr>
            <p:ph type="title"/>
          </p:nvPr>
        </p:nvSpPr>
        <p:spPr>
          <a:xfrm>
            <a:off x="685800" y="457200"/>
            <a:ext cx="7772400" cy="914400"/>
          </a:xfrm>
        </p:spPr>
        <p:txBody>
          <a:bodyPr/>
          <a:lstStyle/>
          <a:p>
            <a:pPr eaLnBrk="1" hangingPunct="1"/>
            <a:r>
              <a:rPr lang="en-US" altLang="en-US" sz="3600"/>
              <a:t>1  Introduction to Parallelism</a:t>
            </a:r>
          </a:p>
        </p:txBody>
      </p:sp>
      <p:sp>
        <p:nvSpPr>
          <p:cNvPr id="9222" name="Text Box 15">
            <a:extLst>
              <a:ext uri="{FF2B5EF4-FFF2-40B4-BE49-F238E27FC236}">
                <a16:creationId xmlns:a16="http://schemas.microsoft.com/office/drawing/2014/main" id="{247FB0FD-F008-BB42-B721-25F67457A6B1}"/>
              </a:ext>
            </a:extLst>
          </p:cNvPr>
          <p:cNvSpPr txBox="1">
            <a:spLocks noChangeArrowheads="1"/>
          </p:cNvSpPr>
          <p:nvPr/>
        </p:nvSpPr>
        <p:spPr bwMode="auto">
          <a:xfrm>
            <a:off x="381000" y="1447800"/>
            <a:ext cx="83058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Set the stage for presenting the course material, including:</a:t>
            </a:r>
          </a:p>
          <a:p>
            <a:pPr lvl="1" eaLnBrk="1" hangingPunct="1">
              <a:spcBef>
                <a:spcPct val="0"/>
              </a:spcBef>
              <a:buFontTx/>
              <a:buChar char="•"/>
            </a:pPr>
            <a:r>
              <a:rPr lang="en-US" altLang="en-US" sz="2400">
                <a:solidFill>
                  <a:srgbClr val="333399"/>
                </a:solidFill>
              </a:rPr>
              <a:t>  Challenges in designing and using parallel systems</a:t>
            </a:r>
          </a:p>
          <a:p>
            <a:pPr lvl="1" eaLnBrk="1" hangingPunct="1">
              <a:spcBef>
                <a:spcPct val="0"/>
              </a:spcBef>
              <a:buFontTx/>
              <a:buChar char="•"/>
            </a:pPr>
            <a:r>
              <a:rPr lang="en-US" altLang="en-US" sz="2400">
                <a:solidFill>
                  <a:srgbClr val="333399"/>
                </a:solidFill>
              </a:rPr>
              <a:t>  Metrics to evaluate the effectiveness of parallelism</a:t>
            </a:r>
          </a:p>
        </p:txBody>
      </p:sp>
      <p:graphicFrame>
        <p:nvGraphicFramePr>
          <p:cNvPr id="86083" name="Group 1091">
            <a:extLst>
              <a:ext uri="{FF2B5EF4-FFF2-40B4-BE49-F238E27FC236}">
                <a16:creationId xmlns:a16="http://schemas.microsoft.com/office/drawing/2014/main" id="{54671E80-1A0C-EB4E-A3F2-B9044EB20C8A}"/>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1.1   Why Parallel Processing?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1.2   A Motivating Example</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1.3   Parallel Processing Ups and Downs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1.4   Types of Parallelism: A Taxonomy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1.5   Roadblocks to Parallel Processing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1.6   Effectiveness of Parallel Processing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947D5E44-0B53-954F-82B1-A85DFF59D90E}"/>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2F28CDC6-97AE-7F48-8298-E88BAE0EB9E1}"/>
              </a:ext>
            </a:extLst>
          </p:cNvPr>
          <p:cNvSpPr>
            <a:spLocks noGrp="1"/>
          </p:cNvSpPr>
          <p:nvPr>
            <p:ph type="ftr" sz="quarter" idx="11"/>
          </p:nvPr>
        </p:nvSpPr>
        <p:spPr/>
        <p:txBody>
          <a:bodyPr/>
          <a:lstStyle/>
          <a:p>
            <a:pPr>
              <a:defRPr/>
            </a:pPr>
            <a:r>
              <a:rPr lang="en-US" altLang="en-US"/>
              <a:t>Parallel Processing, Fundamental Concepts</a:t>
            </a:r>
          </a:p>
        </p:txBody>
      </p:sp>
      <p:sp>
        <p:nvSpPr>
          <p:cNvPr id="60420" name="Slide Number Placeholder 5">
            <a:extLst>
              <a:ext uri="{FF2B5EF4-FFF2-40B4-BE49-F238E27FC236}">
                <a16:creationId xmlns:a16="http://schemas.microsoft.com/office/drawing/2014/main" id="{615D0DC1-6186-C341-9A35-1BA1718BFC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8417D6E-0D23-3346-9998-E168397FA6F2}" type="slidenum">
              <a:rPr lang="en-US" altLang="en-US" sz="1200" smtClean="0"/>
              <a:pPr>
                <a:spcBef>
                  <a:spcPct val="0"/>
                </a:spcBef>
                <a:buFontTx/>
                <a:buNone/>
              </a:pPr>
              <a:t>50</a:t>
            </a:fld>
            <a:endParaRPr lang="en-US" altLang="en-US" sz="1200"/>
          </a:p>
        </p:txBody>
      </p:sp>
      <p:sp>
        <p:nvSpPr>
          <p:cNvPr id="60421" name="Rectangle 2">
            <a:extLst>
              <a:ext uri="{FF2B5EF4-FFF2-40B4-BE49-F238E27FC236}">
                <a16:creationId xmlns:a16="http://schemas.microsoft.com/office/drawing/2014/main" id="{6C86BFF3-AE2B-064D-AC51-D86A47584C6A}"/>
              </a:ext>
            </a:extLst>
          </p:cNvPr>
          <p:cNvSpPr>
            <a:spLocks noGrp="1" noChangeArrowheads="1"/>
          </p:cNvSpPr>
          <p:nvPr>
            <p:ph type="title"/>
          </p:nvPr>
        </p:nvSpPr>
        <p:spPr>
          <a:xfrm>
            <a:off x="228600" y="228600"/>
            <a:ext cx="8686800" cy="609600"/>
          </a:xfrm>
        </p:spPr>
        <p:txBody>
          <a:bodyPr/>
          <a:lstStyle/>
          <a:p>
            <a:pPr eaLnBrk="1" hangingPunct="1"/>
            <a:r>
              <a:rPr lang="en-US" altLang="en-US" sz="2800"/>
              <a:t>Parallel Prefix Computation</a:t>
            </a:r>
          </a:p>
        </p:txBody>
      </p:sp>
      <p:sp>
        <p:nvSpPr>
          <p:cNvPr id="60422" name="Text Box 3">
            <a:extLst>
              <a:ext uri="{FF2B5EF4-FFF2-40B4-BE49-F238E27FC236}">
                <a16:creationId xmlns:a16="http://schemas.microsoft.com/office/drawing/2014/main" id="{CF60F827-202B-CC44-AF94-1D832EF5A734}"/>
              </a:ext>
            </a:extLst>
          </p:cNvPr>
          <p:cNvSpPr txBox="1">
            <a:spLocks noChangeArrowheads="1"/>
          </p:cNvSpPr>
          <p:nvPr/>
        </p:nvSpPr>
        <p:spPr bwMode="auto">
          <a:xfrm>
            <a:off x="2057400" y="5715000"/>
            <a:ext cx="4953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Prefix computation on a uniprocessor.</a:t>
            </a:r>
          </a:p>
        </p:txBody>
      </p:sp>
      <p:sp>
        <p:nvSpPr>
          <p:cNvPr id="60423" name="Text Box 9">
            <a:extLst>
              <a:ext uri="{FF2B5EF4-FFF2-40B4-BE49-F238E27FC236}">
                <a16:creationId xmlns:a16="http://schemas.microsoft.com/office/drawing/2014/main" id="{1D0DA263-AFE4-8647-953A-FF63A5A6118D}"/>
              </a:ext>
            </a:extLst>
          </p:cNvPr>
          <p:cNvSpPr txBox="1">
            <a:spLocks noChangeArrowheads="1"/>
          </p:cNvSpPr>
          <p:nvPr/>
        </p:nvSpPr>
        <p:spPr bwMode="auto">
          <a:xfrm>
            <a:off x="6705600" y="1143000"/>
            <a:ext cx="2225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Parallel version much trickier compared to that of semigroup computation</a:t>
            </a:r>
          </a:p>
        </p:txBody>
      </p:sp>
      <p:sp>
        <p:nvSpPr>
          <p:cNvPr id="60424" name="Rectangle 10">
            <a:extLst>
              <a:ext uri="{FF2B5EF4-FFF2-40B4-BE49-F238E27FC236}">
                <a16:creationId xmlns:a16="http://schemas.microsoft.com/office/drawing/2014/main" id="{65466DA9-B8D1-7D4E-B544-3FA1CD8BB8D5}"/>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5" name="Rectangle 13">
            <a:extLst>
              <a:ext uri="{FF2B5EF4-FFF2-40B4-BE49-F238E27FC236}">
                <a16:creationId xmlns:a16="http://schemas.microsoft.com/office/drawing/2014/main" id="{67692065-A5DD-494F-91E1-E4423A6F2C32}"/>
              </a:ext>
            </a:extLst>
          </p:cNvPr>
          <p:cNvSpPr>
            <a:spLocks noChangeArrowheads="1"/>
          </p:cNvSpPr>
          <p:nvPr/>
        </p:nvSpPr>
        <p:spPr bwMode="auto">
          <a:xfrm>
            <a:off x="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0426" name="Object 12">
            <a:extLst>
              <a:ext uri="{FF2B5EF4-FFF2-40B4-BE49-F238E27FC236}">
                <a16:creationId xmlns:a16="http://schemas.microsoft.com/office/drawing/2014/main" id="{DE778DC0-385A-5B44-87D8-4F04221D433D}"/>
              </a:ext>
            </a:extLst>
          </p:cNvPr>
          <p:cNvGraphicFramePr>
            <a:graphicFrameLocks noChangeAspect="1"/>
          </p:cNvGraphicFramePr>
          <p:nvPr/>
        </p:nvGraphicFramePr>
        <p:xfrm>
          <a:off x="228600" y="609600"/>
          <a:ext cx="6705600" cy="5159375"/>
        </p:xfrm>
        <a:graphic>
          <a:graphicData uri="http://schemas.openxmlformats.org/presentationml/2006/ole">
            <mc:AlternateContent xmlns:mc="http://schemas.openxmlformats.org/markup-compatibility/2006">
              <mc:Choice xmlns:v="urn:schemas-microsoft-com:vml" Requires="v">
                <p:oleObj spid="_x0000_s60433" r:id="rId3" imgW="4191000" imgH="3225800" progId="MSDraw.Drawing.8.2">
                  <p:embed/>
                </p:oleObj>
              </mc:Choice>
              <mc:Fallback>
                <p:oleObj r:id="rId3" imgW="4191000" imgH="3225800" progId="MSDraw.Drawing.8.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67056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7" name="Text Box 14">
            <a:extLst>
              <a:ext uri="{FF2B5EF4-FFF2-40B4-BE49-F238E27FC236}">
                <a16:creationId xmlns:a16="http://schemas.microsoft.com/office/drawing/2014/main" id="{2664363E-F490-9D49-8D03-053E9E365E37}"/>
              </a:ext>
            </a:extLst>
          </p:cNvPr>
          <p:cNvSpPr txBox="1">
            <a:spLocks noChangeArrowheads="1"/>
          </p:cNvSpPr>
          <p:nvPr/>
        </p:nvSpPr>
        <p:spPr bwMode="auto">
          <a:xfrm>
            <a:off x="304800" y="4038600"/>
            <a:ext cx="3505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s</a:t>
            </a:r>
            <a:r>
              <a:rPr lang="en-US" altLang="en-US" sz="2400">
                <a:latin typeface="Times New Roman" panose="02020603050405020304" pitchFamily="18" charset="0"/>
              </a:rPr>
              <a:t> = </a:t>
            </a:r>
            <a:r>
              <a:rPr lang="en-US" altLang="en-US" sz="2400" i="1">
                <a:latin typeface="Times New Roman" panose="02020603050405020304" pitchFamily="18" charset="0"/>
              </a:rPr>
              <a:t>x</a:t>
            </a:r>
            <a:r>
              <a:rPr lang="en-US" altLang="en-US" sz="2400" baseline="-25000">
                <a:latin typeface="Times New Roman" panose="02020603050405020304" pitchFamily="18" charset="0"/>
              </a:rPr>
              <a:t>0</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baseline="-25000">
                <a:latin typeface="Times New Roman" panose="02020603050405020304" pitchFamily="18" charset="0"/>
              </a:rPr>
              <a:t>1</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baseline="-25000">
                <a:latin typeface="Times New Roman" panose="02020603050405020304" pitchFamily="18" charset="0"/>
              </a:rPr>
              <a:t>2</a:t>
            </a:r>
            <a:r>
              <a:rPr lang="en-US" altLang="en-US" sz="2400">
                <a:latin typeface="Times New Roman" panose="02020603050405020304" pitchFamily="18" charset="0"/>
              </a:rPr>
              <a:t> </a:t>
            </a:r>
            <a:r>
              <a:rPr lang="en-US" altLang="en-US" sz="24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baseline="30000">
                <a:latin typeface="Times New Roman" panose="02020603050405020304" pitchFamily="18" charset="0"/>
              </a:rPr>
              <a:t>. . .</a:t>
            </a:r>
            <a:r>
              <a:rPr lang="en-US" altLang="en-US" sz="2400">
                <a:latin typeface="Times New Roman" panose="02020603050405020304" pitchFamily="18" charset="0"/>
              </a:rPr>
              <a:t> </a:t>
            </a:r>
            <a:r>
              <a:rPr lang="en-US" altLang="en-US" sz="2000">
                <a:latin typeface="Times New Roman" panose="02020603050405020304" pitchFamily="18" charset="0"/>
                <a:sym typeface="Symbol" pitchFamily="2" charset="2"/>
              </a:rPr>
              <a:t></a:t>
            </a:r>
            <a:r>
              <a:rPr lang="en-US" altLang="en-US" sz="2400">
                <a:latin typeface="Times New Roman" panose="02020603050405020304" pitchFamily="18" charset="0"/>
              </a:rPr>
              <a:t> </a:t>
            </a:r>
            <a:r>
              <a:rPr lang="en-US" altLang="en-US" sz="2400" i="1">
                <a:latin typeface="Times New Roman" panose="02020603050405020304" pitchFamily="18" charset="0"/>
              </a:rPr>
              <a:t>x</a:t>
            </a:r>
            <a:r>
              <a:rPr lang="en-US" altLang="en-US" sz="2400" i="1" baseline="-25000">
                <a:latin typeface="Times New Roman" panose="02020603050405020304" pitchFamily="18" charset="0"/>
              </a:rPr>
              <a:t>n</a:t>
            </a:r>
            <a:r>
              <a:rPr lang="en-US" altLang="en-US" sz="2400" baseline="-25000">
                <a:latin typeface="Times New Roman" panose="02020603050405020304" pitchFamily="18" charset="0"/>
              </a:rPr>
              <a:t>–1</a:t>
            </a:r>
          </a:p>
        </p:txBody>
      </p:sp>
      <p:sp>
        <p:nvSpPr>
          <p:cNvPr id="60428" name="Text Box 15">
            <a:extLst>
              <a:ext uri="{FF2B5EF4-FFF2-40B4-BE49-F238E27FC236}">
                <a16:creationId xmlns:a16="http://schemas.microsoft.com/office/drawing/2014/main" id="{3A598C31-DCC4-3246-B570-E225B4F42DA1}"/>
              </a:ext>
            </a:extLst>
          </p:cNvPr>
          <p:cNvSpPr txBox="1">
            <a:spLocks noChangeArrowheads="1"/>
          </p:cNvSpPr>
          <p:nvPr/>
        </p:nvSpPr>
        <p:spPr bwMode="auto">
          <a:xfrm>
            <a:off x="6858000" y="2895600"/>
            <a:ext cx="1752600" cy="1187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Requires a minimum of log</a:t>
            </a:r>
            <a:r>
              <a:rPr lang="en-US" altLang="en-US" sz="2400" baseline="-25000">
                <a:latin typeface="Times New Roman" panose="02020603050405020304" pitchFamily="18" charset="0"/>
              </a:rPr>
              <a:t>2</a:t>
            </a:r>
            <a:r>
              <a:rPr lang="en-US" altLang="en-US" sz="2400">
                <a:latin typeface="Times New Roman" panose="02020603050405020304" pitchFamily="18" charset="0"/>
              </a:rPr>
              <a:t> </a:t>
            </a:r>
            <a:r>
              <a:rPr lang="en-US" altLang="en-US" sz="2400" i="1">
                <a:latin typeface="Times New Roman" panose="02020603050405020304" pitchFamily="18" charset="0"/>
              </a:rPr>
              <a:t>n </a:t>
            </a:r>
            <a:r>
              <a:rPr lang="en-US" altLang="en-US" sz="2400">
                <a:latin typeface="Times New Roman" panose="02020603050405020304" pitchFamily="18" charset="0"/>
              </a:rPr>
              <a:t>levels</a:t>
            </a:r>
            <a:endParaRPr lang="en-US" altLang="en-US" sz="2400" baseline="-25000">
              <a:latin typeface="Times New Roman" panose="02020603050405020304" pitchFamily="18" charset="0"/>
            </a:endParaRPr>
          </a:p>
        </p:txBody>
      </p:sp>
      <p:sp>
        <p:nvSpPr>
          <p:cNvPr id="60429" name="Line 16">
            <a:extLst>
              <a:ext uri="{FF2B5EF4-FFF2-40B4-BE49-F238E27FC236}">
                <a16:creationId xmlns:a16="http://schemas.microsoft.com/office/drawing/2014/main" id="{B1D386FE-1EA9-1145-B6F1-0B6A98320660}"/>
              </a:ext>
            </a:extLst>
          </p:cNvPr>
          <p:cNvSpPr>
            <a:spLocks noChangeShapeType="1"/>
          </p:cNvSpPr>
          <p:nvPr/>
        </p:nvSpPr>
        <p:spPr bwMode="auto">
          <a:xfrm>
            <a:off x="762000" y="4724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0" name="Line 17">
            <a:extLst>
              <a:ext uri="{FF2B5EF4-FFF2-40B4-BE49-F238E27FC236}">
                <a16:creationId xmlns:a16="http://schemas.microsoft.com/office/drawing/2014/main" id="{844964B9-F215-B849-9187-66E38EE31266}"/>
              </a:ext>
            </a:extLst>
          </p:cNvPr>
          <p:cNvSpPr>
            <a:spLocks noChangeShapeType="1"/>
          </p:cNvSpPr>
          <p:nvPr/>
        </p:nvSpPr>
        <p:spPr bwMode="auto">
          <a:xfrm>
            <a:off x="762000" y="4800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1" name="Line 18">
            <a:extLst>
              <a:ext uri="{FF2B5EF4-FFF2-40B4-BE49-F238E27FC236}">
                <a16:creationId xmlns:a16="http://schemas.microsoft.com/office/drawing/2014/main" id="{181AFAB4-AD35-E641-8DE9-A7503E7C57B2}"/>
              </a:ext>
            </a:extLst>
          </p:cNvPr>
          <p:cNvSpPr>
            <a:spLocks noChangeShapeType="1"/>
          </p:cNvSpPr>
          <p:nvPr/>
        </p:nvSpPr>
        <p:spPr bwMode="auto">
          <a:xfrm>
            <a:off x="762000" y="4876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2" name="Line 19">
            <a:extLst>
              <a:ext uri="{FF2B5EF4-FFF2-40B4-BE49-F238E27FC236}">
                <a16:creationId xmlns:a16="http://schemas.microsoft.com/office/drawing/2014/main" id="{695B277B-9A80-8C43-8B25-BA09DD47BBE3}"/>
              </a:ext>
            </a:extLst>
          </p:cNvPr>
          <p:cNvSpPr>
            <a:spLocks noChangeShapeType="1"/>
          </p:cNvSpPr>
          <p:nvPr/>
        </p:nvSpPr>
        <p:spPr bwMode="auto">
          <a:xfrm>
            <a:off x="762000" y="5181600"/>
            <a:ext cx="274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E40F30-A696-F74F-A33C-EF3F67C33B48}"/>
              </a:ext>
            </a:extLst>
          </p:cNvPr>
          <p:cNvSpPr>
            <a:spLocks noGrp="1"/>
          </p:cNvSpPr>
          <p:nvPr>
            <p:ph type="dt" sz="quarter" idx="10"/>
          </p:nvPr>
        </p:nvSpPr>
        <p:spPr/>
        <p:txBody>
          <a:bodyPr/>
          <a:lstStyle/>
          <a:p>
            <a:pPr>
              <a:defRPr/>
            </a:pPr>
            <a:r>
              <a:rPr lang="en-US" altLang="en-US"/>
              <a:t>Winter 2021</a:t>
            </a:r>
          </a:p>
        </p:txBody>
      </p:sp>
      <p:sp>
        <p:nvSpPr>
          <p:cNvPr id="5" name="Footer Placeholder 4">
            <a:extLst>
              <a:ext uri="{FF2B5EF4-FFF2-40B4-BE49-F238E27FC236}">
                <a16:creationId xmlns:a16="http://schemas.microsoft.com/office/drawing/2014/main" id="{924B778D-DFFC-C94D-BBD5-ED5B19C9F992}"/>
              </a:ext>
            </a:extLst>
          </p:cNvPr>
          <p:cNvSpPr>
            <a:spLocks noGrp="1"/>
          </p:cNvSpPr>
          <p:nvPr>
            <p:ph type="ftr" sz="quarter" idx="11"/>
          </p:nvPr>
        </p:nvSpPr>
        <p:spPr/>
        <p:txBody>
          <a:bodyPr/>
          <a:lstStyle/>
          <a:p>
            <a:pPr>
              <a:defRPr/>
            </a:pPr>
            <a:r>
              <a:rPr lang="en-US" altLang="en-US"/>
              <a:t>Parallel Processing, Fundamental Concepts</a:t>
            </a:r>
          </a:p>
        </p:txBody>
      </p:sp>
      <p:sp>
        <p:nvSpPr>
          <p:cNvPr id="61444" name="Slide Number Placeholder 5">
            <a:extLst>
              <a:ext uri="{FF2B5EF4-FFF2-40B4-BE49-F238E27FC236}">
                <a16:creationId xmlns:a16="http://schemas.microsoft.com/office/drawing/2014/main" id="{F7B537B3-C8C5-2A44-839F-784A11D622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BF9923D-55B0-734C-A480-4F2D7B1F6403}" type="slidenum">
              <a:rPr lang="en-US" altLang="en-US" sz="1200" smtClean="0"/>
              <a:pPr>
                <a:spcBef>
                  <a:spcPct val="0"/>
                </a:spcBef>
                <a:buFontTx/>
                <a:buNone/>
              </a:pPr>
              <a:t>51</a:t>
            </a:fld>
            <a:endParaRPr lang="en-US" altLang="en-US" sz="1200"/>
          </a:p>
        </p:txBody>
      </p:sp>
      <p:sp>
        <p:nvSpPr>
          <p:cNvPr id="61445" name="Rectangle 2">
            <a:extLst>
              <a:ext uri="{FF2B5EF4-FFF2-40B4-BE49-F238E27FC236}">
                <a16:creationId xmlns:a16="http://schemas.microsoft.com/office/drawing/2014/main" id="{B19DFF37-20DA-F941-A6C2-7F5673C5A129}"/>
              </a:ext>
            </a:extLst>
          </p:cNvPr>
          <p:cNvSpPr>
            <a:spLocks noGrp="1" noChangeArrowheads="1"/>
          </p:cNvSpPr>
          <p:nvPr>
            <p:ph type="title"/>
          </p:nvPr>
        </p:nvSpPr>
        <p:spPr>
          <a:xfrm>
            <a:off x="457200" y="304800"/>
            <a:ext cx="8229600" cy="685800"/>
          </a:xfrm>
        </p:spPr>
        <p:txBody>
          <a:bodyPr/>
          <a:lstStyle/>
          <a:p>
            <a:pPr eaLnBrk="1" hangingPunct="1"/>
            <a:r>
              <a:rPr lang="en-US" altLang="en-US" sz="2800"/>
              <a:t>The Five Building-Block Computations</a:t>
            </a:r>
          </a:p>
        </p:txBody>
      </p:sp>
      <p:sp>
        <p:nvSpPr>
          <p:cNvPr id="61446" name="Text Box 3">
            <a:extLst>
              <a:ext uri="{FF2B5EF4-FFF2-40B4-BE49-F238E27FC236}">
                <a16:creationId xmlns:a16="http://schemas.microsoft.com/office/drawing/2014/main" id="{C3004B5B-7DDB-C547-8134-0F6703935E88}"/>
              </a:ext>
            </a:extLst>
          </p:cNvPr>
          <p:cNvSpPr txBox="1">
            <a:spLocks noChangeArrowheads="1"/>
          </p:cNvSpPr>
          <p:nvPr/>
        </p:nvSpPr>
        <p:spPr bwMode="auto">
          <a:xfrm>
            <a:off x="457200" y="990600"/>
            <a:ext cx="8382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Reduction computation:</a:t>
            </a:r>
            <a:r>
              <a:rPr lang="en-US" altLang="en-US" sz="2400" b="1"/>
              <a:t> </a:t>
            </a:r>
            <a:r>
              <a:rPr lang="en-US" altLang="en-US" sz="2400"/>
              <a:t>aka tree, semigroup, fan-in comp.</a:t>
            </a:r>
          </a:p>
          <a:p>
            <a:pPr eaLnBrk="1" hangingPunct="1">
              <a:spcBef>
                <a:spcPct val="0"/>
              </a:spcBef>
              <a:buFontTx/>
              <a:buNone/>
            </a:pPr>
            <a:r>
              <a:rPr lang="en-US" altLang="en-US" sz="2400" b="1"/>
              <a:t>    </a:t>
            </a:r>
            <a:r>
              <a:rPr lang="en-US" altLang="en-US" sz="2400"/>
              <a:t>All processors to get the result at the end</a:t>
            </a:r>
          </a:p>
          <a:p>
            <a:pPr eaLnBrk="1" hangingPunct="1">
              <a:spcBef>
                <a:spcPct val="0"/>
              </a:spcBef>
              <a:buFontTx/>
              <a:buNone/>
            </a:pPr>
            <a:endParaRPr lang="en-US" altLang="en-US" sz="1600" b="1"/>
          </a:p>
          <a:p>
            <a:pPr eaLnBrk="1" hangingPunct="1">
              <a:spcBef>
                <a:spcPct val="0"/>
              </a:spcBef>
              <a:buFontTx/>
              <a:buNone/>
            </a:pPr>
            <a:r>
              <a:rPr lang="en-US" altLang="en-US" sz="2400" b="1">
                <a:solidFill>
                  <a:srgbClr val="CC0000"/>
                </a:solidFill>
              </a:rPr>
              <a:t>Scan computation: </a:t>
            </a:r>
            <a:r>
              <a:rPr lang="en-US" altLang="en-US" sz="2400"/>
              <a:t>aka parallel prefix comp.</a:t>
            </a:r>
            <a:r>
              <a:rPr lang="en-US" altLang="en-US" sz="2400" b="1">
                <a:solidFill>
                  <a:srgbClr val="CC0000"/>
                </a:solidFill>
              </a:rPr>
              <a:t> 	</a:t>
            </a:r>
            <a:endParaRPr lang="en-US" altLang="en-US" sz="2400">
              <a:solidFill>
                <a:srgbClr val="CC0000"/>
              </a:solidFill>
            </a:endParaRPr>
          </a:p>
          <a:p>
            <a:pPr eaLnBrk="1" hangingPunct="1">
              <a:spcBef>
                <a:spcPct val="0"/>
              </a:spcBef>
              <a:buFontTx/>
              <a:buNone/>
            </a:pPr>
            <a:r>
              <a:rPr lang="en-US" altLang="en-US" sz="2400"/>
              <a:t>    The </a:t>
            </a:r>
            <a:r>
              <a:rPr lang="en-US" altLang="en-US" sz="2400" i="1"/>
              <a:t>i</a:t>
            </a:r>
            <a:r>
              <a:rPr lang="en-US" altLang="en-US" sz="2400"/>
              <a:t>th processor to hold the </a:t>
            </a:r>
            <a:r>
              <a:rPr lang="en-US" altLang="en-US" sz="2400" i="1"/>
              <a:t>i</a:t>
            </a:r>
            <a:r>
              <a:rPr lang="en-US" altLang="en-US" sz="2400"/>
              <a:t>th prefix result at the end</a:t>
            </a:r>
          </a:p>
          <a:p>
            <a:pPr eaLnBrk="1" hangingPunct="1">
              <a:spcBef>
                <a:spcPct val="0"/>
              </a:spcBef>
              <a:buFontTx/>
              <a:buNone/>
            </a:pPr>
            <a:endParaRPr lang="en-US" altLang="en-US" sz="1600" b="1"/>
          </a:p>
          <a:p>
            <a:pPr eaLnBrk="1" hangingPunct="1">
              <a:spcBef>
                <a:spcPct val="0"/>
              </a:spcBef>
              <a:buFontTx/>
              <a:buNone/>
            </a:pPr>
            <a:r>
              <a:rPr lang="en-US" altLang="en-US" sz="2400" b="1">
                <a:solidFill>
                  <a:srgbClr val="CC0000"/>
                </a:solidFill>
              </a:rPr>
              <a:t>Packet routing:	</a:t>
            </a:r>
            <a:endParaRPr lang="en-US" altLang="en-US" sz="2400">
              <a:solidFill>
                <a:srgbClr val="CC0000"/>
              </a:solidFill>
            </a:endParaRPr>
          </a:p>
          <a:p>
            <a:pPr eaLnBrk="1" hangingPunct="1">
              <a:spcBef>
                <a:spcPct val="0"/>
              </a:spcBef>
              <a:buFontTx/>
              <a:buNone/>
            </a:pPr>
            <a:r>
              <a:rPr lang="en-US" altLang="en-US" sz="2400"/>
              <a:t>    Send a packet from a source to a destination processor</a:t>
            </a:r>
          </a:p>
          <a:p>
            <a:pPr eaLnBrk="1" hangingPunct="1">
              <a:spcBef>
                <a:spcPct val="0"/>
              </a:spcBef>
              <a:buFontTx/>
              <a:buNone/>
            </a:pPr>
            <a:endParaRPr lang="en-US" altLang="en-US" sz="1600"/>
          </a:p>
          <a:p>
            <a:pPr eaLnBrk="1" hangingPunct="1">
              <a:spcBef>
                <a:spcPct val="0"/>
              </a:spcBef>
              <a:buFontTx/>
              <a:buNone/>
            </a:pPr>
            <a:r>
              <a:rPr lang="en-US" altLang="en-US" sz="2400" b="1">
                <a:solidFill>
                  <a:srgbClr val="CC0000"/>
                </a:solidFill>
              </a:rPr>
              <a:t>Broadcasting:</a:t>
            </a:r>
          </a:p>
          <a:p>
            <a:pPr eaLnBrk="1" hangingPunct="1">
              <a:spcBef>
                <a:spcPct val="0"/>
              </a:spcBef>
              <a:buFontTx/>
              <a:buNone/>
            </a:pPr>
            <a:r>
              <a:rPr lang="en-US" altLang="en-US" sz="2400"/>
              <a:t>    Send a packet from a source to all processors</a:t>
            </a:r>
          </a:p>
          <a:p>
            <a:pPr eaLnBrk="1" hangingPunct="1">
              <a:spcBef>
                <a:spcPct val="0"/>
              </a:spcBef>
              <a:buFontTx/>
              <a:buNone/>
            </a:pPr>
            <a:endParaRPr lang="en-US" altLang="en-US" sz="1600"/>
          </a:p>
          <a:p>
            <a:pPr eaLnBrk="1" hangingPunct="1">
              <a:spcBef>
                <a:spcPct val="0"/>
              </a:spcBef>
              <a:buFontTx/>
              <a:buNone/>
            </a:pPr>
            <a:r>
              <a:rPr lang="en-US" altLang="en-US" sz="2400" b="1">
                <a:solidFill>
                  <a:srgbClr val="CC0000"/>
                </a:solidFill>
              </a:rPr>
              <a:t>Sorting:</a:t>
            </a:r>
          </a:p>
          <a:p>
            <a:pPr eaLnBrk="1" hangingPunct="1">
              <a:spcBef>
                <a:spcPct val="0"/>
              </a:spcBef>
              <a:buFontTx/>
              <a:buNone/>
            </a:pPr>
            <a:r>
              <a:rPr lang="en-US" altLang="en-US" sz="2400"/>
              <a:t>    Arrange a set of keys, stored one per processor, so that </a:t>
            </a:r>
          </a:p>
          <a:p>
            <a:pPr eaLnBrk="1" hangingPunct="1">
              <a:spcBef>
                <a:spcPct val="0"/>
              </a:spcBef>
              <a:buFontTx/>
              <a:buNone/>
            </a:pPr>
            <a:r>
              <a:rPr lang="en-US" altLang="en-US" sz="2400"/>
              <a:t>    the </a:t>
            </a:r>
            <a:r>
              <a:rPr lang="en-US" altLang="en-US" sz="2400" i="1"/>
              <a:t>i</a:t>
            </a:r>
            <a:r>
              <a:rPr lang="en-US" altLang="en-US" sz="2400"/>
              <a:t>th processor holds the </a:t>
            </a:r>
            <a:r>
              <a:rPr lang="en-US" altLang="en-US" sz="2400" i="1"/>
              <a:t>i</a:t>
            </a:r>
            <a:r>
              <a:rPr lang="en-US" altLang="en-US" sz="2400"/>
              <a:t>th key in ascending order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9028FE9-8DB9-F14B-B17E-D5A8E2B47BCC}"/>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CC6C8197-8CF7-A34E-86AE-2C5B5136E4B5}"/>
              </a:ext>
            </a:extLst>
          </p:cNvPr>
          <p:cNvSpPr>
            <a:spLocks noGrp="1"/>
          </p:cNvSpPr>
          <p:nvPr>
            <p:ph type="ftr" sz="quarter" idx="11"/>
          </p:nvPr>
        </p:nvSpPr>
        <p:spPr/>
        <p:txBody>
          <a:bodyPr/>
          <a:lstStyle/>
          <a:p>
            <a:pPr>
              <a:defRPr/>
            </a:pPr>
            <a:r>
              <a:rPr lang="en-US" altLang="en-US"/>
              <a:t>Parallel Processing, Fundamental Concepts</a:t>
            </a:r>
          </a:p>
        </p:txBody>
      </p:sp>
      <p:sp>
        <p:nvSpPr>
          <p:cNvPr id="62468" name="Slide Number Placeholder 5">
            <a:extLst>
              <a:ext uri="{FF2B5EF4-FFF2-40B4-BE49-F238E27FC236}">
                <a16:creationId xmlns:a16="http://schemas.microsoft.com/office/drawing/2014/main" id="{13F86D00-989E-8E41-8E12-658461907D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757B5FC-BC4D-0144-822E-6E450CA609A6}" type="slidenum">
              <a:rPr lang="en-US" altLang="en-US" sz="1200" smtClean="0"/>
              <a:pPr>
                <a:spcBef>
                  <a:spcPct val="0"/>
                </a:spcBef>
                <a:buFontTx/>
                <a:buNone/>
              </a:pPr>
              <a:t>52</a:t>
            </a:fld>
            <a:endParaRPr lang="en-US" altLang="en-US" sz="1200"/>
          </a:p>
        </p:txBody>
      </p:sp>
      <p:sp>
        <p:nvSpPr>
          <p:cNvPr id="62469" name="Rectangle 2">
            <a:extLst>
              <a:ext uri="{FF2B5EF4-FFF2-40B4-BE49-F238E27FC236}">
                <a16:creationId xmlns:a16="http://schemas.microsoft.com/office/drawing/2014/main" id="{1C9FB849-910B-E14F-B211-798A43CBECFE}"/>
              </a:ext>
            </a:extLst>
          </p:cNvPr>
          <p:cNvSpPr>
            <a:spLocks noGrp="1" noChangeArrowheads="1"/>
          </p:cNvSpPr>
          <p:nvPr>
            <p:ph type="title"/>
          </p:nvPr>
        </p:nvSpPr>
        <p:spPr>
          <a:xfrm>
            <a:off x="381000" y="228600"/>
            <a:ext cx="8305800" cy="990600"/>
          </a:xfrm>
        </p:spPr>
        <p:txBody>
          <a:bodyPr/>
          <a:lstStyle/>
          <a:p>
            <a:pPr eaLnBrk="1" hangingPunct="1"/>
            <a:r>
              <a:rPr lang="en-US" altLang="en-US" sz="3200"/>
              <a:t>2.2  Some Simple Architectures</a:t>
            </a:r>
          </a:p>
        </p:txBody>
      </p:sp>
      <p:sp>
        <p:nvSpPr>
          <p:cNvPr id="62470" name="Text Box 3">
            <a:extLst>
              <a:ext uri="{FF2B5EF4-FFF2-40B4-BE49-F238E27FC236}">
                <a16:creationId xmlns:a16="http://schemas.microsoft.com/office/drawing/2014/main" id="{72B52F55-2F55-5E40-BA15-8F74EDF40C84}"/>
              </a:ext>
            </a:extLst>
          </p:cNvPr>
          <p:cNvSpPr txBox="1">
            <a:spLocks noChangeArrowheads="1"/>
          </p:cNvSpPr>
          <p:nvPr/>
        </p:nvSpPr>
        <p:spPr bwMode="auto">
          <a:xfrm>
            <a:off x="762000" y="3352800"/>
            <a:ext cx="7543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2.2	    A linear array of nine processors and its ring variant.</a:t>
            </a:r>
          </a:p>
        </p:txBody>
      </p:sp>
      <p:sp>
        <p:nvSpPr>
          <p:cNvPr id="62471" name="Rectangle 4">
            <a:extLst>
              <a:ext uri="{FF2B5EF4-FFF2-40B4-BE49-F238E27FC236}">
                <a16:creationId xmlns:a16="http://schemas.microsoft.com/office/drawing/2014/main" id="{5CC53106-752C-7B43-9505-888BAF7E5F2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2" name="Rectangle 7">
            <a:extLst>
              <a:ext uri="{FF2B5EF4-FFF2-40B4-BE49-F238E27FC236}">
                <a16:creationId xmlns:a16="http://schemas.microsoft.com/office/drawing/2014/main" id="{C3987039-BC39-214D-84E7-66CD29D43D3F}"/>
              </a:ext>
            </a:extLst>
          </p:cNvPr>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2473" name="Object 6">
            <a:extLst>
              <a:ext uri="{FF2B5EF4-FFF2-40B4-BE49-F238E27FC236}">
                <a16:creationId xmlns:a16="http://schemas.microsoft.com/office/drawing/2014/main" id="{56FDB0E2-BD15-CF4E-B8F4-ACC0474AB133}"/>
              </a:ext>
            </a:extLst>
          </p:cNvPr>
          <p:cNvGraphicFramePr>
            <a:graphicFrameLocks noChangeAspect="1"/>
          </p:cNvGraphicFramePr>
          <p:nvPr/>
        </p:nvGraphicFramePr>
        <p:xfrm>
          <a:off x="990600" y="1600200"/>
          <a:ext cx="7086600" cy="1646238"/>
        </p:xfrm>
        <a:graphic>
          <a:graphicData uri="http://schemas.openxmlformats.org/presentationml/2006/ole">
            <mc:AlternateContent xmlns:mc="http://schemas.openxmlformats.org/markup-compatibility/2006">
              <mc:Choice xmlns:v="urn:schemas-microsoft-com:vml" Requires="v">
                <p:oleObj spid="_x0000_s62475" r:id="rId3" imgW="4127500" imgH="965200" progId="MSDraw.Drawing.8.2">
                  <p:embed/>
                </p:oleObj>
              </mc:Choice>
              <mc:Fallback>
                <p:oleObj r:id="rId3" imgW="4127500" imgH="9652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00200"/>
                        <a:ext cx="7086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4" name="Text Box 8">
            <a:extLst>
              <a:ext uri="{FF2B5EF4-FFF2-40B4-BE49-F238E27FC236}">
                <a16:creationId xmlns:a16="http://schemas.microsoft.com/office/drawing/2014/main" id="{6AB0F401-A8BC-B746-BD4F-7FB2FB4D6E04}"/>
              </a:ext>
            </a:extLst>
          </p:cNvPr>
          <p:cNvSpPr txBox="1">
            <a:spLocks noChangeArrowheads="1"/>
          </p:cNvSpPr>
          <p:nvPr/>
        </p:nvSpPr>
        <p:spPr bwMode="auto">
          <a:xfrm>
            <a:off x="1524000" y="4343400"/>
            <a:ext cx="586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Max node degree	</a:t>
            </a:r>
            <a:r>
              <a:rPr lang="en-US" altLang="en-US" sz="2000" i="1"/>
              <a:t>d</a:t>
            </a:r>
            <a:r>
              <a:rPr lang="en-US" altLang="en-US" sz="2000"/>
              <a:t> = 2</a:t>
            </a:r>
          </a:p>
          <a:p>
            <a:pPr eaLnBrk="1" hangingPunct="1">
              <a:spcBef>
                <a:spcPct val="0"/>
              </a:spcBef>
              <a:buFontTx/>
              <a:buNone/>
            </a:pPr>
            <a:r>
              <a:rPr lang="en-US" altLang="en-US" sz="2000"/>
              <a:t>Network diameter	</a:t>
            </a:r>
            <a:r>
              <a:rPr lang="en-US" altLang="en-US" sz="2000" i="1"/>
              <a:t>D</a:t>
            </a:r>
            <a:r>
              <a:rPr lang="en-US" altLang="en-US" sz="2000"/>
              <a:t> = </a:t>
            </a:r>
            <a:r>
              <a:rPr lang="en-US" altLang="en-US" sz="2000" i="1"/>
              <a:t>p</a:t>
            </a:r>
            <a:r>
              <a:rPr lang="en-US" altLang="en-US" sz="2000"/>
              <a:t> – 1 	( </a:t>
            </a:r>
            <a:r>
              <a:rPr lang="en-US" altLang="en-US" sz="2000">
                <a:sym typeface="Symbol" pitchFamily="2" charset="2"/>
              </a:rPr>
              <a:t></a:t>
            </a:r>
            <a:r>
              <a:rPr lang="en-US" altLang="en-US" sz="2000" i="1"/>
              <a:t>p</a:t>
            </a:r>
            <a:r>
              <a:rPr lang="en-US" altLang="en-US" sz="2000"/>
              <a:t>/2</a:t>
            </a:r>
            <a:r>
              <a:rPr lang="en-US" altLang="en-US" sz="2000">
                <a:sym typeface="Symbol" pitchFamily="2" charset="2"/>
              </a:rPr>
              <a:t> </a:t>
            </a:r>
            <a:r>
              <a:rPr lang="en-US" altLang="en-US" sz="2000"/>
              <a:t>)</a:t>
            </a:r>
          </a:p>
          <a:p>
            <a:pPr eaLnBrk="1" hangingPunct="1">
              <a:spcBef>
                <a:spcPct val="0"/>
              </a:spcBef>
              <a:buFontTx/>
              <a:buNone/>
            </a:pPr>
            <a:r>
              <a:rPr lang="en-US" altLang="en-US" sz="2000"/>
              <a:t>Bisection width		</a:t>
            </a:r>
            <a:r>
              <a:rPr lang="en-US" altLang="en-US" sz="2000" i="1"/>
              <a:t>B</a:t>
            </a:r>
            <a:r>
              <a:rPr lang="en-US" altLang="en-US" sz="2000"/>
              <a:t> = 1 		( 2 )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E9246060-CDE0-B24A-9B3F-A6E1386DB08E}"/>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1435D236-51A6-994E-AB2C-4EC251C600D7}"/>
              </a:ext>
            </a:extLst>
          </p:cNvPr>
          <p:cNvSpPr>
            <a:spLocks noGrp="1"/>
          </p:cNvSpPr>
          <p:nvPr>
            <p:ph type="ftr" sz="quarter" idx="11"/>
          </p:nvPr>
        </p:nvSpPr>
        <p:spPr/>
        <p:txBody>
          <a:bodyPr/>
          <a:lstStyle/>
          <a:p>
            <a:pPr>
              <a:defRPr/>
            </a:pPr>
            <a:r>
              <a:rPr lang="en-US" altLang="en-US"/>
              <a:t>Parallel Processing, Fundamental Concepts</a:t>
            </a:r>
          </a:p>
        </p:txBody>
      </p:sp>
      <p:sp>
        <p:nvSpPr>
          <p:cNvPr id="63492" name="Slide Number Placeholder 5">
            <a:extLst>
              <a:ext uri="{FF2B5EF4-FFF2-40B4-BE49-F238E27FC236}">
                <a16:creationId xmlns:a16="http://schemas.microsoft.com/office/drawing/2014/main" id="{E5E08292-E7A5-0A4B-811B-09D7C3DC8A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A7E055F-EA27-0047-AEED-2CDFDFAF7889}" type="slidenum">
              <a:rPr lang="en-US" altLang="en-US" sz="1200" smtClean="0"/>
              <a:pPr>
                <a:spcBef>
                  <a:spcPct val="0"/>
                </a:spcBef>
                <a:buFontTx/>
                <a:buNone/>
              </a:pPr>
              <a:t>53</a:t>
            </a:fld>
            <a:endParaRPr lang="en-US" altLang="en-US" sz="1200"/>
          </a:p>
        </p:txBody>
      </p:sp>
      <p:sp>
        <p:nvSpPr>
          <p:cNvPr id="63493" name="Rectangle 2">
            <a:extLst>
              <a:ext uri="{FF2B5EF4-FFF2-40B4-BE49-F238E27FC236}">
                <a16:creationId xmlns:a16="http://schemas.microsoft.com/office/drawing/2014/main" id="{ADBAEA5F-6C5A-734B-B1BF-E77739746736}"/>
              </a:ext>
            </a:extLst>
          </p:cNvPr>
          <p:cNvSpPr>
            <a:spLocks noGrp="1" noChangeArrowheads="1"/>
          </p:cNvSpPr>
          <p:nvPr>
            <p:ph type="title"/>
          </p:nvPr>
        </p:nvSpPr>
        <p:spPr>
          <a:xfrm>
            <a:off x="304800" y="228600"/>
            <a:ext cx="8458200" cy="914400"/>
          </a:xfrm>
        </p:spPr>
        <p:txBody>
          <a:bodyPr/>
          <a:lstStyle/>
          <a:p>
            <a:pPr eaLnBrk="1" hangingPunct="1"/>
            <a:r>
              <a:rPr lang="en-US" altLang="en-US" sz="2800"/>
              <a:t>(Balanced) Binary Tree Architecture</a:t>
            </a:r>
          </a:p>
        </p:txBody>
      </p:sp>
      <p:sp>
        <p:nvSpPr>
          <p:cNvPr id="63494" name="Text Box 3">
            <a:extLst>
              <a:ext uri="{FF2B5EF4-FFF2-40B4-BE49-F238E27FC236}">
                <a16:creationId xmlns:a16="http://schemas.microsoft.com/office/drawing/2014/main" id="{6F96E3A5-7947-2F42-B8C6-D11AC76A601E}"/>
              </a:ext>
            </a:extLst>
          </p:cNvPr>
          <p:cNvSpPr txBox="1">
            <a:spLocks noChangeArrowheads="1"/>
          </p:cNvSpPr>
          <p:nvPr/>
        </p:nvSpPr>
        <p:spPr bwMode="auto">
          <a:xfrm>
            <a:off x="533400" y="5562600"/>
            <a:ext cx="8001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2.3	  A balanced (but incomplete) binary tree of nine processors.</a:t>
            </a:r>
          </a:p>
        </p:txBody>
      </p:sp>
      <p:sp>
        <p:nvSpPr>
          <p:cNvPr id="63495" name="Rectangle 12">
            <a:extLst>
              <a:ext uri="{FF2B5EF4-FFF2-40B4-BE49-F238E27FC236}">
                <a16:creationId xmlns:a16="http://schemas.microsoft.com/office/drawing/2014/main" id="{1BC0F1BC-5B38-DF4A-878F-6E8E064B8C24}"/>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3496" name="Object 11">
            <a:extLst>
              <a:ext uri="{FF2B5EF4-FFF2-40B4-BE49-F238E27FC236}">
                <a16:creationId xmlns:a16="http://schemas.microsoft.com/office/drawing/2014/main" id="{DDC666F0-B5E9-2243-A434-2A2D936EC429}"/>
              </a:ext>
            </a:extLst>
          </p:cNvPr>
          <p:cNvGraphicFramePr>
            <a:graphicFrameLocks noChangeAspect="1"/>
          </p:cNvGraphicFramePr>
          <p:nvPr/>
        </p:nvGraphicFramePr>
        <p:xfrm>
          <a:off x="3124200" y="1066800"/>
          <a:ext cx="5638800" cy="4295775"/>
        </p:xfrm>
        <a:graphic>
          <a:graphicData uri="http://schemas.openxmlformats.org/presentationml/2006/ole">
            <mc:AlternateContent xmlns:mc="http://schemas.openxmlformats.org/markup-compatibility/2006">
              <mc:Choice xmlns:v="urn:schemas-microsoft-com:vml" Requires="v">
                <p:oleObj spid="_x0000_s63499" r:id="rId3" imgW="2882900" imgH="2197100" progId="MSDraw.Drawing.8.2">
                  <p:embed/>
                </p:oleObj>
              </mc:Choice>
              <mc:Fallback>
                <p:oleObj r:id="rId3" imgW="2882900" imgH="21971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7" name="Text Box 14">
            <a:extLst>
              <a:ext uri="{FF2B5EF4-FFF2-40B4-BE49-F238E27FC236}">
                <a16:creationId xmlns:a16="http://schemas.microsoft.com/office/drawing/2014/main" id="{2E001EAC-083A-A247-BB4E-BB530E000503}"/>
              </a:ext>
            </a:extLst>
          </p:cNvPr>
          <p:cNvSpPr txBox="1">
            <a:spLocks noChangeArrowheads="1"/>
          </p:cNvSpPr>
          <p:nvPr/>
        </p:nvSpPr>
        <p:spPr bwMode="auto">
          <a:xfrm>
            <a:off x="838200" y="4267200"/>
            <a:ext cx="556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Max node degree	</a:t>
            </a:r>
            <a:r>
              <a:rPr lang="en-US" altLang="en-US" sz="2000" i="1"/>
              <a:t>d</a:t>
            </a:r>
            <a:r>
              <a:rPr lang="en-US" altLang="en-US" sz="2000"/>
              <a:t> = 3</a:t>
            </a:r>
          </a:p>
          <a:p>
            <a:pPr eaLnBrk="1" hangingPunct="1">
              <a:spcBef>
                <a:spcPct val="0"/>
              </a:spcBef>
              <a:buFontTx/>
              <a:buNone/>
            </a:pPr>
            <a:r>
              <a:rPr lang="en-US" altLang="en-US" sz="2000"/>
              <a:t>Network diameter	</a:t>
            </a:r>
            <a:r>
              <a:rPr lang="en-US" altLang="en-US" sz="2000" i="1"/>
              <a:t>D</a:t>
            </a:r>
            <a:r>
              <a:rPr lang="en-US" altLang="en-US" sz="2000"/>
              <a:t> = 2 </a:t>
            </a:r>
            <a:r>
              <a:rPr lang="en-US" altLang="en-US" sz="2000">
                <a:sym typeface="Symbol" pitchFamily="2" charset="2"/>
              </a:rPr>
              <a:t>log</a:t>
            </a:r>
            <a:r>
              <a:rPr lang="en-US" altLang="en-US" sz="2000" baseline="-25000">
                <a:sym typeface="Symbol" pitchFamily="2" charset="2"/>
              </a:rPr>
              <a:t>2</a:t>
            </a:r>
            <a:r>
              <a:rPr lang="en-US" altLang="en-US" sz="2000">
                <a:sym typeface="Symbol" pitchFamily="2" charset="2"/>
              </a:rPr>
              <a:t> </a:t>
            </a:r>
            <a:r>
              <a:rPr lang="en-US" altLang="en-US" sz="2000" i="1"/>
              <a:t>p</a:t>
            </a:r>
            <a:r>
              <a:rPr lang="en-US" altLang="en-US" sz="2000">
                <a:sym typeface="Symbol" pitchFamily="2" charset="2"/>
              </a:rPr>
              <a:t>    (</a:t>
            </a:r>
            <a:r>
              <a:rPr lang="en-US" altLang="en-US" sz="2000"/>
              <a:t> </a:t>
            </a:r>
            <a:r>
              <a:rPr lang="en-US" altLang="en-US" sz="2000">
                <a:latin typeface="Symbol" pitchFamily="2" charset="2"/>
              </a:rPr>
              <a:t>-</a:t>
            </a:r>
            <a:r>
              <a:rPr lang="en-US" altLang="en-US" sz="2000"/>
              <a:t> 1 )</a:t>
            </a:r>
          </a:p>
          <a:p>
            <a:pPr eaLnBrk="1" hangingPunct="1">
              <a:spcBef>
                <a:spcPct val="0"/>
              </a:spcBef>
              <a:buFontTx/>
              <a:buNone/>
            </a:pPr>
            <a:r>
              <a:rPr lang="en-US" altLang="en-US" sz="2000"/>
              <a:t>Bisection width		</a:t>
            </a:r>
            <a:r>
              <a:rPr lang="en-US" altLang="en-US" sz="2000" i="1"/>
              <a:t>B</a:t>
            </a:r>
            <a:r>
              <a:rPr lang="en-US" altLang="en-US" sz="2000"/>
              <a:t> = 1 	</a:t>
            </a:r>
          </a:p>
        </p:txBody>
      </p:sp>
      <p:sp>
        <p:nvSpPr>
          <p:cNvPr id="63498" name="Text Box 15">
            <a:extLst>
              <a:ext uri="{FF2B5EF4-FFF2-40B4-BE49-F238E27FC236}">
                <a16:creationId xmlns:a16="http://schemas.microsoft.com/office/drawing/2014/main" id="{4D3ECB62-602A-7B42-808E-D1D0C4568B56}"/>
              </a:ext>
            </a:extLst>
          </p:cNvPr>
          <p:cNvSpPr txBox="1">
            <a:spLocks noChangeArrowheads="1"/>
          </p:cNvSpPr>
          <p:nvPr/>
        </p:nvSpPr>
        <p:spPr bwMode="auto">
          <a:xfrm>
            <a:off x="304800" y="1371600"/>
            <a:ext cx="3429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Complete binary tree</a:t>
            </a:r>
          </a:p>
          <a:p>
            <a:pPr eaLnBrk="1" hangingPunct="1">
              <a:spcBef>
                <a:spcPct val="0"/>
              </a:spcBef>
              <a:buFontTx/>
              <a:buNone/>
            </a:pPr>
            <a:r>
              <a:rPr lang="en-US" altLang="en-US" sz="2000"/>
              <a:t>    2</a:t>
            </a:r>
            <a:r>
              <a:rPr lang="en-US" altLang="en-US" sz="2000" i="1" baseline="30000"/>
              <a:t>q</a:t>
            </a:r>
            <a:r>
              <a:rPr lang="en-US" altLang="en-US" sz="2000"/>
              <a:t> – 1 nodes, 2</a:t>
            </a:r>
            <a:r>
              <a:rPr lang="en-US" altLang="en-US" sz="2000" i="1" baseline="30000"/>
              <a:t>q</a:t>
            </a:r>
            <a:r>
              <a:rPr lang="en-US" altLang="en-US" sz="2000" baseline="30000"/>
              <a:t>–1</a:t>
            </a:r>
            <a:r>
              <a:rPr lang="en-US" altLang="en-US" sz="2000"/>
              <a:t> leaves</a:t>
            </a:r>
          </a:p>
          <a:p>
            <a:pPr eaLnBrk="1" hangingPunct="1">
              <a:spcBef>
                <a:spcPct val="0"/>
              </a:spcBef>
              <a:buFontTx/>
              <a:buNone/>
            </a:pPr>
            <a:endParaRPr lang="en-US" altLang="en-US" sz="2000"/>
          </a:p>
          <a:p>
            <a:pPr eaLnBrk="1" hangingPunct="1">
              <a:spcBef>
                <a:spcPct val="0"/>
              </a:spcBef>
              <a:buFontTx/>
              <a:buNone/>
            </a:pPr>
            <a:r>
              <a:rPr lang="en-US" altLang="en-US" sz="2000"/>
              <a:t>Balanced binary tree</a:t>
            </a:r>
          </a:p>
          <a:p>
            <a:pPr eaLnBrk="1" hangingPunct="1">
              <a:spcBef>
                <a:spcPct val="0"/>
              </a:spcBef>
              <a:buFontTx/>
              <a:buNone/>
            </a:pPr>
            <a:r>
              <a:rPr lang="en-US" altLang="en-US" sz="2000"/>
              <a:t>    Leaf levels differ by 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D87E9EC3-E0D5-B64F-9379-3F47DE98930F}"/>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7FAD5895-70C8-B840-B78A-11E05454FF20}"/>
              </a:ext>
            </a:extLst>
          </p:cNvPr>
          <p:cNvSpPr>
            <a:spLocks noGrp="1"/>
          </p:cNvSpPr>
          <p:nvPr>
            <p:ph type="ftr" sz="quarter" idx="11"/>
          </p:nvPr>
        </p:nvSpPr>
        <p:spPr/>
        <p:txBody>
          <a:bodyPr/>
          <a:lstStyle/>
          <a:p>
            <a:pPr>
              <a:defRPr/>
            </a:pPr>
            <a:r>
              <a:rPr lang="en-US" altLang="en-US"/>
              <a:t>Parallel Processing, Fundamental Concepts</a:t>
            </a:r>
          </a:p>
        </p:txBody>
      </p:sp>
      <p:sp>
        <p:nvSpPr>
          <p:cNvPr id="64516" name="Slide Number Placeholder 5">
            <a:extLst>
              <a:ext uri="{FF2B5EF4-FFF2-40B4-BE49-F238E27FC236}">
                <a16:creationId xmlns:a16="http://schemas.microsoft.com/office/drawing/2014/main" id="{1F21D186-CACD-1642-8CA0-5CCB0E073E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5542CD6-BB59-0C4D-B989-FF2D34561D29}" type="slidenum">
              <a:rPr lang="en-US" altLang="en-US" sz="1200" smtClean="0"/>
              <a:pPr>
                <a:spcBef>
                  <a:spcPct val="0"/>
                </a:spcBef>
                <a:buFontTx/>
                <a:buNone/>
              </a:pPr>
              <a:t>54</a:t>
            </a:fld>
            <a:endParaRPr lang="en-US" altLang="en-US" sz="1200"/>
          </a:p>
        </p:txBody>
      </p:sp>
      <p:sp>
        <p:nvSpPr>
          <p:cNvPr id="64517" name="Rectangle 2">
            <a:extLst>
              <a:ext uri="{FF2B5EF4-FFF2-40B4-BE49-F238E27FC236}">
                <a16:creationId xmlns:a16="http://schemas.microsoft.com/office/drawing/2014/main" id="{8F078B1F-18FE-6040-A179-DACB37D23855}"/>
              </a:ext>
            </a:extLst>
          </p:cNvPr>
          <p:cNvSpPr>
            <a:spLocks noGrp="1" noChangeArrowheads="1"/>
          </p:cNvSpPr>
          <p:nvPr>
            <p:ph type="title"/>
          </p:nvPr>
        </p:nvSpPr>
        <p:spPr>
          <a:xfrm>
            <a:off x="152400" y="152400"/>
            <a:ext cx="8763000" cy="685800"/>
          </a:xfrm>
        </p:spPr>
        <p:txBody>
          <a:bodyPr/>
          <a:lstStyle/>
          <a:p>
            <a:pPr eaLnBrk="1" hangingPunct="1"/>
            <a:r>
              <a:rPr lang="en-US" altLang="en-US" sz="2800"/>
              <a:t>Two-Dimensional (2D) Mesh</a:t>
            </a:r>
          </a:p>
        </p:txBody>
      </p:sp>
      <p:sp>
        <p:nvSpPr>
          <p:cNvPr id="64518" name="Text Box 3">
            <a:extLst>
              <a:ext uri="{FF2B5EF4-FFF2-40B4-BE49-F238E27FC236}">
                <a16:creationId xmlns:a16="http://schemas.microsoft.com/office/drawing/2014/main" id="{F3047E86-49E1-8D45-92B6-F890055F4D73}"/>
              </a:ext>
            </a:extLst>
          </p:cNvPr>
          <p:cNvSpPr txBox="1">
            <a:spLocks noChangeArrowheads="1"/>
          </p:cNvSpPr>
          <p:nvPr/>
        </p:nvSpPr>
        <p:spPr bwMode="auto">
          <a:xfrm>
            <a:off x="990600" y="5638800"/>
            <a:ext cx="7010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2.4	      2D mesh of 9 processors and its torus variant.</a:t>
            </a:r>
          </a:p>
        </p:txBody>
      </p:sp>
      <p:sp>
        <p:nvSpPr>
          <p:cNvPr id="64519" name="Rectangle 12">
            <a:extLst>
              <a:ext uri="{FF2B5EF4-FFF2-40B4-BE49-F238E27FC236}">
                <a16:creationId xmlns:a16="http://schemas.microsoft.com/office/drawing/2014/main" id="{3F57FABD-316E-484C-A153-DFAEEC73C6A7}"/>
              </a:ext>
            </a:extLst>
          </p:cNvPr>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4520" name="Object 11">
            <a:extLst>
              <a:ext uri="{FF2B5EF4-FFF2-40B4-BE49-F238E27FC236}">
                <a16:creationId xmlns:a16="http://schemas.microsoft.com/office/drawing/2014/main" id="{A6B3BE5B-0CC8-E448-A0DB-85E3DC141094}"/>
              </a:ext>
            </a:extLst>
          </p:cNvPr>
          <p:cNvGraphicFramePr>
            <a:graphicFrameLocks noChangeAspect="1"/>
          </p:cNvGraphicFramePr>
          <p:nvPr/>
        </p:nvGraphicFramePr>
        <p:xfrm>
          <a:off x="0" y="762000"/>
          <a:ext cx="8686800" cy="3905250"/>
        </p:xfrm>
        <a:graphic>
          <a:graphicData uri="http://schemas.openxmlformats.org/presentationml/2006/ole">
            <mc:AlternateContent xmlns:mc="http://schemas.openxmlformats.org/markup-compatibility/2006">
              <mc:Choice xmlns:v="urn:schemas-microsoft-com:vml" Requires="v">
                <p:oleObj spid="_x0000_s64528" r:id="rId3" imgW="4559300" imgH="2108200" progId="MSDraw.Drawing.8.2">
                  <p:embed/>
                </p:oleObj>
              </mc:Choice>
              <mc:Fallback>
                <p:oleObj r:id="rId3" imgW="4559300" imgH="21082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8686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4521" name="Group 21">
            <a:extLst>
              <a:ext uri="{FF2B5EF4-FFF2-40B4-BE49-F238E27FC236}">
                <a16:creationId xmlns:a16="http://schemas.microsoft.com/office/drawing/2014/main" id="{D04B4E7B-FBBF-BB4A-909A-2F2F94267874}"/>
              </a:ext>
            </a:extLst>
          </p:cNvPr>
          <p:cNvGrpSpPr>
            <a:grpSpLocks/>
          </p:cNvGrpSpPr>
          <p:nvPr/>
        </p:nvGrpSpPr>
        <p:grpSpPr bwMode="auto">
          <a:xfrm>
            <a:off x="1600200" y="4495800"/>
            <a:ext cx="7086600" cy="1006475"/>
            <a:chOff x="816" y="2832"/>
            <a:chExt cx="4464" cy="634"/>
          </a:xfrm>
        </p:grpSpPr>
        <p:sp>
          <p:nvSpPr>
            <p:cNvPr id="64523" name="Text Box 13">
              <a:extLst>
                <a:ext uri="{FF2B5EF4-FFF2-40B4-BE49-F238E27FC236}">
                  <a16:creationId xmlns:a16="http://schemas.microsoft.com/office/drawing/2014/main" id="{7B73EAB3-9B85-9B40-9073-DF22882BBFE4}"/>
                </a:ext>
              </a:extLst>
            </p:cNvPr>
            <p:cNvSpPr txBox="1">
              <a:spLocks noChangeArrowheads="1"/>
            </p:cNvSpPr>
            <p:nvPr/>
          </p:nvSpPr>
          <p:spPr bwMode="auto">
            <a:xfrm>
              <a:off x="816" y="2832"/>
              <a:ext cx="446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Max node degree	</a:t>
              </a:r>
              <a:r>
                <a:rPr lang="en-US" altLang="en-US" sz="2000" i="1"/>
                <a:t>d</a:t>
              </a:r>
              <a:r>
                <a:rPr lang="en-US" altLang="en-US" sz="2000"/>
                <a:t> = 4</a:t>
              </a:r>
            </a:p>
            <a:p>
              <a:pPr eaLnBrk="1" hangingPunct="1">
                <a:spcBef>
                  <a:spcPct val="0"/>
                </a:spcBef>
                <a:buFontTx/>
                <a:buNone/>
              </a:pPr>
              <a:r>
                <a:rPr lang="en-US" altLang="en-US" sz="2000"/>
                <a:t>Network diameter	</a:t>
              </a:r>
              <a:r>
                <a:rPr lang="en-US" altLang="en-US" sz="2000" i="1"/>
                <a:t>D</a:t>
              </a:r>
              <a:r>
                <a:rPr lang="en-US" altLang="en-US" sz="2000"/>
                <a:t> = 2</a:t>
              </a:r>
              <a:r>
                <a:rPr lang="en-US" altLang="en-US" sz="2000">
                  <a:sym typeface="Symbol" pitchFamily="2" charset="2"/>
                </a:rPr>
                <a:t></a:t>
              </a:r>
              <a:r>
                <a:rPr lang="en-US" altLang="en-US" sz="2000" i="1"/>
                <a:t>p</a:t>
              </a:r>
              <a:r>
                <a:rPr lang="en-US" altLang="en-US" sz="2000"/>
                <a:t> – 2 	( </a:t>
              </a:r>
              <a:r>
                <a:rPr lang="en-US" altLang="en-US" sz="2000">
                  <a:sym typeface="Symbol" pitchFamily="2" charset="2"/>
                </a:rPr>
                <a:t></a:t>
              </a:r>
              <a:r>
                <a:rPr lang="en-US" altLang="en-US" sz="2000" i="1"/>
                <a:t>p</a:t>
              </a:r>
              <a:r>
                <a:rPr lang="en-US" altLang="en-US" sz="2000"/>
                <a:t> )</a:t>
              </a:r>
            </a:p>
            <a:p>
              <a:pPr eaLnBrk="1" hangingPunct="1">
                <a:spcBef>
                  <a:spcPct val="0"/>
                </a:spcBef>
                <a:buFontTx/>
                <a:buNone/>
              </a:pPr>
              <a:r>
                <a:rPr lang="en-US" altLang="en-US" sz="2000"/>
                <a:t>Bisection width		</a:t>
              </a:r>
              <a:r>
                <a:rPr lang="en-US" altLang="en-US" sz="2000" i="1"/>
                <a:t>B</a:t>
              </a:r>
              <a:r>
                <a:rPr lang="en-US" altLang="en-US" sz="2000"/>
                <a:t> </a:t>
              </a:r>
              <a:r>
                <a:rPr lang="en-US" altLang="en-US" sz="2000">
                  <a:sym typeface="Symbol" pitchFamily="2" charset="2"/>
                </a:rPr>
                <a:t></a:t>
              </a:r>
              <a:r>
                <a:rPr lang="en-US" altLang="en-US" sz="2000"/>
                <a:t> </a:t>
              </a:r>
              <a:r>
                <a:rPr lang="en-US" altLang="en-US" sz="2000">
                  <a:sym typeface="Symbol" pitchFamily="2" charset="2"/>
                </a:rPr>
                <a:t></a:t>
              </a:r>
              <a:r>
                <a:rPr lang="en-US" altLang="en-US" sz="2000" i="1"/>
                <a:t>p</a:t>
              </a:r>
              <a:r>
                <a:rPr lang="en-US" altLang="en-US" sz="2000"/>
                <a:t> 		( 2</a:t>
              </a:r>
              <a:r>
                <a:rPr lang="en-US" altLang="en-US" sz="2000">
                  <a:sym typeface="Symbol" pitchFamily="2" charset="2"/>
                </a:rPr>
                <a:t></a:t>
              </a:r>
              <a:r>
                <a:rPr lang="en-US" altLang="en-US" sz="2000" i="1"/>
                <a:t>p</a:t>
              </a:r>
              <a:r>
                <a:rPr lang="en-US" altLang="en-US" sz="2000"/>
                <a:t> )</a:t>
              </a:r>
            </a:p>
          </p:txBody>
        </p:sp>
        <p:sp>
          <p:nvSpPr>
            <p:cNvPr id="64524" name="Line 14">
              <a:extLst>
                <a:ext uri="{FF2B5EF4-FFF2-40B4-BE49-F238E27FC236}">
                  <a16:creationId xmlns:a16="http://schemas.microsoft.com/office/drawing/2014/main" id="{8F09A2A7-F0F3-264C-9320-1CDB2376589E}"/>
                </a:ext>
              </a:extLst>
            </p:cNvPr>
            <p:cNvSpPr>
              <a:spLocks noChangeShapeType="1"/>
            </p:cNvSpPr>
            <p:nvPr/>
          </p:nvSpPr>
          <p:spPr bwMode="auto">
            <a:xfrm>
              <a:off x="3072" y="307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5" name="Line 15">
              <a:extLst>
                <a:ext uri="{FF2B5EF4-FFF2-40B4-BE49-F238E27FC236}">
                  <a16:creationId xmlns:a16="http://schemas.microsoft.com/office/drawing/2014/main" id="{80B6F50B-6F2B-9040-B937-AEB0C47DEBB6}"/>
                </a:ext>
              </a:extLst>
            </p:cNvPr>
            <p:cNvSpPr>
              <a:spLocks noChangeShapeType="1"/>
            </p:cNvSpPr>
            <p:nvPr/>
          </p:nvSpPr>
          <p:spPr bwMode="auto">
            <a:xfrm>
              <a:off x="3936" y="307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7">
              <a:extLst>
                <a:ext uri="{FF2B5EF4-FFF2-40B4-BE49-F238E27FC236}">
                  <a16:creationId xmlns:a16="http://schemas.microsoft.com/office/drawing/2014/main" id="{ED1DB3BB-B754-5A4D-8F40-33F4ED543C19}"/>
                </a:ext>
              </a:extLst>
            </p:cNvPr>
            <p:cNvSpPr>
              <a:spLocks noChangeShapeType="1"/>
            </p:cNvSpPr>
            <p:nvPr/>
          </p:nvSpPr>
          <p:spPr bwMode="auto">
            <a:xfrm>
              <a:off x="2976" y="326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8">
              <a:extLst>
                <a:ext uri="{FF2B5EF4-FFF2-40B4-BE49-F238E27FC236}">
                  <a16:creationId xmlns:a16="http://schemas.microsoft.com/office/drawing/2014/main" id="{CB5AB7FA-F914-5442-8ABC-C5BFA1E79FE5}"/>
                </a:ext>
              </a:extLst>
            </p:cNvPr>
            <p:cNvSpPr>
              <a:spLocks noChangeShapeType="1"/>
            </p:cNvSpPr>
            <p:nvPr/>
          </p:nvSpPr>
          <p:spPr bwMode="auto">
            <a:xfrm>
              <a:off x="4032" y="326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22" name="Text Box 20">
            <a:extLst>
              <a:ext uri="{FF2B5EF4-FFF2-40B4-BE49-F238E27FC236}">
                <a16:creationId xmlns:a16="http://schemas.microsoft.com/office/drawing/2014/main" id="{FFFB747F-177E-FD49-8786-131A57BDD7B9}"/>
              </a:ext>
            </a:extLst>
          </p:cNvPr>
          <p:cNvSpPr txBox="1">
            <a:spLocks noChangeArrowheads="1"/>
          </p:cNvSpPr>
          <p:nvPr/>
        </p:nvSpPr>
        <p:spPr bwMode="auto">
          <a:xfrm>
            <a:off x="3200400" y="1981200"/>
            <a:ext cx="1752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Nonsquare </a:t>
            </a:r>
          </a:p>
          <a:p>
            <a:pPr algn="ctr" eaLnBrk="1" hangingPunct="1">
              <a:spcBef>
                <a:spcPct val="0"/>
              </a:spcBef>
              <a:buFontTx/>
              <a:buNone/>
            </a:pPr>
            <a:r>
              <a:rPr lang="en-US" altLang="en-US" sz="1800"/>
              <a:t>mesh</a:t>
            </a:r>
          </a:p>
          <a:p>
            <a:pPr algn="ctr" eaLnBrk="1" hangingPunct="1">
              <a:spcBef>
                <a:spcPct val="0"/>
              </a:spcBef>
              <a:buFontTx/>
              <a:buNone/>
            </a:pPr>
            <a:r>
              <a:rPr lang="en-US" altLang="en-US" sz="1800"/>
              <a:t>(</a:t>
            </a:r>
            <a:r>
              <a:rPr lang="en-US" altLang="en-US" sz="1800" i="1"/>
              <a:t>r</a:t>
            </a:r>
            <a:r>
              <a:rPr lang="en-US" altLang="en-US" sz="1800"/>
              <a:t> rows, </a:t>
            </a:r>
          </a:p>
          <a:p>
            <a:pPr algn="ctr" eaLnBrk="1" hangingPunct="1">
              <a:spcBef>
                <a:spcPct val="0"/>
              </a:spcBef>
              <a:buFontTx/>
              <a:buNone/>
            </a:pPr>
            <a:r>
              <a:rPr lang="en-US" altLang="en-US" sz="1800" i="1"/>
              <a:t>p</a:t>
            </a:r>
            <a:r>
              <a:rPr lang="en-US" altLang="en-US" sz="1800"/>
              <a:t>/</a:t>
            </a:r>
            <a:r>
              <a:rPr lang="en-US" altLang="en-US" sz="1800" i="1"/>
              <a:t>r</a:t>
            </a:r>
            <a:r>
              <a:rPr lang="en-US" altLang="en-US" sz="1800"/>
              <a:t> col’s) </a:t>
            </a:r>
          </a:p>
          <a:p>
            <a:pPr algn="ctr" eaLnBrk="1" hangingPunct="1">
              <a:spcBef>
                <a:spcPct val="0"/>
              </a:spcBef>
              <a:buFontTx/>
              <a:buNone/>
            </a:pPr>
            <a:r>
              <a:rPr lang="en-US" altLang="en-US" sz="1800"/>
              <a:t>also possible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67D88B4-C458-9642-98AC-1113B9F2F93E}"/>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0E0D95E-A8EC-804C-8570-AE7871AC0CC2}"/>
              </a:ext>
            </a:extLst>
          </p:cNvPr>
          <p:cNvSpPr>
            <a:spLocks noGrp="1"/>
          </p:cNvSpPr>
          <p:nvPr>
            <p:ph type="ftr" sz="quarter" idx="11"/>
          </p:nvPr>
        </p:nvSpPr>
        <p:spPr/>
        <p:txBody>
          <a:bodyPr/>
          <a:lstStyle/>
          <a:p>
            <a:pPr>
              <a:defRPr/>
            </a:pPr>
            <a:r>
              <a:rPr lang="en-US" altLang="en-US"/>
              <a:t>Parallel Processing, Fundamental Concepts</a:t>
            </a:r>
          </a:p>
        </p:txBody>
      </p:sp>
      <p:sp>
        <p:nvSpPr>
          <p:cNvPr id="65540" name="Slide Number Placeholder 5">
            <a:extLst>
              <a:ext uri="{FF2B5EF4-FFF2-40B4-BE49-F238E27FC236}">
                <a16:creationId xmlns:a16="http://schemas.microsoft.com/office/drawing/2014/main" id="{C8434A2F-3AFF-8741-90DA-B027ABAC0E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DBCBFA5-C897-D647-B221-D2E11D0034E0}" type="slidenum">
              <a:rPr lang="en-US" altLang="en-US" sz="1200" smtClean="0"/>
              <a:pPr>
                <a:spcBef>
                  <a:spcPct val="0"/>
                </a:spcBef>
                <a:buFontTx/>
                <a:buNone/>
              </a:pPr>
              <a:t>55</a:t>
            </a:fld>
            <a:endParaRPr lang="en-US" altLang="en-US" sz="1200"/>
          </a:p>
        </p:txBody>
      </p:sp>
      <p:sp>
        <p:nvSpPr>
          <p:cNvPr id="65541" name="Rectangle 2">
            <a:extLst>
              <a:ext uri="{FF2B5EF4-FFF2-40B4-BE49-F238E27FC236}">
                <a16:creationId xmlns:a16="http://schemas.microsoft.com/office/drawing/2014/main" id="{84B5DD12-9975-CC4A-AC1D-54526AD28D69}"/>
              </a:ext>
            </a:extLst>
          </p:cNvPr>
          <p:cNvSpPr>
            <a:spLocks noGrp="1" noChangeArrowheads="1"/>
          </p:cNvSpPr>
          <p:nvPr>
            <p:ph type="title"/>
          </p:nvPr>
        </p:nvSpPr>
        <p:spPr>
          <a:xfrm>
            <a:off x="304800" y="152400"/>
            <a:ext cx="8458200" cy="685800"/>
          </a:xfrm>
        </p:spPr>
        <p:txBody>
          <a:bodyPr/>
          <a:lstStyle/>
          <a:p>
            <a:pPr eaLnBrk="1" hangingPunct="1"/>
            <a:r>
              <a:rPr lang="en-US" altLang="en-US" sz="2800"/>
              <a:t>Shared-Memory Architecture</a:t>
            </a:r>
          </a:p>
        </p:txBody>
      </p:sp>
      <p:sp>
        <p:nvSpPr>
          <p:cNvPr id="65542" name="Text Box 3">
            <a:extLst>
              <a:ext uri="{FF2B5EF4-FFF2-40B4-BE49-F238E27FC236}">
                <a16:creationId xmlns:a16="http://schemas.microsoft.com/office/drawing/2014/main" id="{8CC8C3A1-861D-7F4C-B904-7079EA7C9CCB}"/>
              </a:ext>
            </a:extLst>
          </p:cNvPr>
          <p:cNvSpPr txBox="1">
            <a:spLocks noChangeArrowheads="1"/>
          </p:cNvSpPr>
          <p:nvPr/>
        </p:nvSpPr>
        <p:spPr bwMode="auto">
          <a:xfrm>
            <a:off x="457200" y="5715000"/>
            <a:ext cx="8382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2.5	   A shared-variable architecture modeled as a complete graph.</a:t>
            </a:r>
          </a:p>
        </p:txBody>
      </p:sp>
      <p:sp>
        <p:nvSpPr>
          <p:cNvPr id="65543" name="Text Box 10">
            <a:extLst>
              <a:ext uri="{FF2B5EF4-FFF2-40B4-BE49-F238E27FC236}">
                <a16:creationId xmlns:a16="http://schemas.microsoft.com/office/drawing/2014/main" id="{20ED9E5C-F7B1-4B4A-91AD-EA8F316FDA71}"/>
              </a:ext>
            </a:extLst>
          </p:cNvPr>
          <p:cNvSpPr txBox="1">
            <a:spLocks noChangeArrowheads="1"/>
          </p:cNvSpPr>
          <p:nvPr/>
        </p:nvSpPr>
        <p:spPr bwMode="auto">
          <a:xfrm>
            <a:off x="5638800" y="2971800"/>
            <a:ext cx="2590800" cy="1920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Costly to implement</a:t>
            </a:r>
          </a:p>
          <a:p>
            <a:pPr eaLnBrk="1" hangingPunct="1">
              <a:spcBef>
                <a:spcPct val="0"/>
              </a:spcBef>
              <a:buFontTx/>
              <a:buNone/>
            </a:pPr>
            <a:r>
              <a:rPr lang="en-US" altLang="en-US" sz="2000"/>
              <a:t>Not scalable</a:t>
            </a:r>
          </a:p>
          <a:p>
            <a:pPr eaLnBrk="1" hangingPunct="1">
              <a:spcBef>
                <a:spcPct val="0"/>
              </a:spcBef>
              <a:buFontTx/>
              <a:buNone/>
            </a:pPr>
            <a:endParaRPr lang="en-US" altLang="en-US" sz="2000"/>
          </a:p>
          <a:p>
            <a:pPr eaLnBrk="1" hangingPunct="1">
              <a:spcBef>
                <a:spcPct val="0"/>
              </a:spcBef>
              <a:buFontTx/>
              <a:buNone/>
            </a:pPr>
            <a:r>
              <a:rPr lang="en-US" altLang="en-US" sz="2000"/>
              <a:t>But . . . </a:t>
            </a:r>
          </a:p>
          <a:p>
            <a:pPr eaLnBrk="1" hangingPunct="1">
              <a:spcBef>
                <a:spcPct val="0"/>
              </a:spcBef>
              <a:buFontTx/>
              <a:buNone/>
            </a:pPr>
            <a:r>
              <a:rPr lang="en-US" altLang="en-US" sz="2000"/>
              <a:t>Conceptually simple</a:t>
            </a:r>
          </a:p>
          <a:p>
            <a:pPr eaLnBrk="1" hangingPunct="1">
              <a:spcBef>
                <a:spcPct val="0"/>
              </a:spcBef>
              <a:buFontTx/>
              <a:buNone/>
            </a:pPr>
            <a:r>
              <a:rPr lang="en-US" altLang="en-US" sz="2000"/>
              <a:t>Easy to program</a:t>
            </a:r>
          </a:p>
        </p:txBody>
      </p:sp>
      <p:sp>
        <p:nvSpPr>
          <p:cNvPr id="65544" name="Rectangle 12">
            <a:extLst>
              <a:ext uri="{FF2B5EF4-FFF2-40B4-BE49-F238E27FC236}">
                <a16:creationId xmlns:a16="http://schemas.microsoft.com/office/drawing/2014/main" id="{518C8CB6-52C7-A64A-8947-D8EBFC9F94A3}"/>
              </a:ext>
            </a:extLst>
          </p:cNvPr>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5545" name="Object 11">
            <a:extLst>
              <a:ext uri="{FF2B5EF4-FFF2-40B4-BE49-F238E27FC236}">
                <a16:creationId xmlns:a16="http://schemas.microsoft.com/office/drawing/2014/main" id="{85EBBFDC-6988-094E-9E29-618A27C08198}"/>
              </a:ext>
            </a:extLst>
          </p:cNvPr>
          <p:cNvGraphicFramePr>
            <a:graphicFrameLocks noChangeAspect="1"/>
          </p:cNvGraphicFramePr>
          <p:nvPr/>
        </p:nvGraphicFramePr>
        <p:xfrm>
          <a:off x="152400" y="1219200"/>
          <a:ext cx="4876800" cy="4295775"/>
        </p:xfrm>
        <a:graphic>
          <a:graphicData uri="http://schemas.openxmlformats.org/presentationml/2006/ole">
            <mc:AlternateContent xmlns:mc="http://schemas.openxmlformats.org/markup-compatibility/2006">
              <mc:Choice xmlns:v="urn:schemas-microsoft-com:vml" Requires="v">
                <p:oleObj spid="_x0000_s65547" r:id="rId3" imgW="2527300" imgH="2235200" progId="MSDraw.Drawing.8.2">
                  <p:embed/>
                </p:oleObj>
              </mc:Choice>
              <mc:Fallback>
                <p:oleObj r:id="rId3" imgW="2527300" imgH="22352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4876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6" name="Text Box 13">
            <a:extLst>
              <a:ext uri="{FF2B5EF4-FFF2-40B4-BE49-F238E27FC236}">
                <a16:creationId xmlns:a16="http://schemas.microsoft.com/office/drawing/2014/main" id="{6D4CB469-B31C-DD4E-A109-D2FAD2AEFDE8}"/>
              </a:ext>
            </a:extLst>
          </p:cNvPr>
          <p:cNvSpPr txBox="1">
            <a:spLocks noChangeArrowheads="1"/>
          </p:cNvSpPr>
          <p:nvPr/>
        </p:nvSpPr>
        <p:spPr bwMode="auto">
          <a:xfrm>
            <a:off x="4267200" y="1143000"/>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Max node degree	</a:t>
            </a:r>
            <a:r>
              <a:rPr lang="en-US" altLang="en-US" sz="2000" i="1"/>
              <a:t>d</a:t>
            </a:r>
            <a:r>
              <a:rPr lang="en-US" altLang="en-US" sz="2000"/>
              <a:t> = </a:t>
            </a:r>
            <a:r>
              <a:rPr lang="en-US" altLang="en-US" sz="2000" i="1"/>
              <a:t>p</a:t>
            </a:r>
            <a:r>
              <a:rPr lang="en-US" altLang="en-US" sz="2000"/>
              <a:t> – 1</a:t>
            </a:r>
          </a:p>
          <a:p>
            <a:pPr eaLnBrk="1" hangingPunct="1">
              <a:spcBef>
                <a:spcPct val="0"/>
              </a:spcBef>
              <a:buFontTx/>
              <a:buNone/>
            </a:pPr>
            <a:r>
              <a:rPr lang="en-US" altLang="en-US" sz="2000"/>
              <a:t>Network diameter	</a:t>
            </a:r>
            <a:r>
              <a:rPr lang="en-US" altLang="en-US" sz="2000" i="1"/>
              <a:t>D</a:t>
            </a:r>
            <a:r>
              <a:rPr lang="en-US" altLang="en-US" sz="2000"/>
              <a:t> = 1</a:t>
            </a:r>
          </a:p>
          <a:p>
            <a:pPr eaLnBrk="1" hangingPunct="1">
              <a:spcBef>
                <a:spcPct val="0"/>
              </a:spcBef>
              <a:buFontTx/>
              <a:buNone/>
            </a:pPr>
            <a:r>
              <a:rPr lang="en-US" altLang="en-US" sz="2000"/>
              <a:t>Bisection width		</a:t>
            </a:r>
            <a:r>
              <a:rPr lang="en-US" altLang="en-US" sz="2000" i="1"/>
              <a:t>B</a:t>
            </a:r>
            <a:r>
              <a:rPr lang="en-US" altLang="en-US" sz="2000"/>
              <a:t> = </a:t>
            </a:r>
            <a:r>
              <a:rPr lang="en-US" altLang="en-US" sz="2000">
                <a:sym typeface="Symbol" pitchFamily="2" charset="2"/>
              </a:rPr>
              <a:t></a:t>
            </a:r>
            <a:r>
              <a:rPr lang="en-US" altLang="en-US" sz="2000" i="1"/>
              <a:t>p</a:t>
            </a:r>
            <a:r>
              <a:rPr lang="en-US" altLang="en-US" sz="2000"/>
              <a:t>/2</a:t>
            </a:r>
            <a:r>
              <a:rPr lang="en-US" altLang="en-US" sz="2000">
                <a:sym typeface="Symbol" pitchFamily="2" charset="2"/>
              </a:rPr>
              <a:t></a:t>
            </a:r>
            <a:r>
              <a:rPr lang="en-US" altLang="en-US" sz="2400">
                <a:latin typeface="Times New Roman" panose="02020603050405020304" pitchFamily="18" charset="0"/>
                <a:sym typeface="Symbol" pitchFamily="2" charset="2"/>
              </a:rPr>
              <a:t> </a:t>
            </a:r>
            <a:r>
              <a:rPr lang="en-US" altLang="en-US" sz="2000">
                <a:sym typeface="Symbol" pitchFamily="2" charset="2"/>
              </a:rPr>
              <a:t></a:t>
            </a:r>
            <a:r>
              <a:rPr lang="en-US" altLang="en-US" sz="2000" i="1"/>
              <a:t>p</a:t>
            </a:r>
            <a:r>
              <a:rPr lang="en-US" altLang="en-US" sz="2000"/>
              <a:t>/2</a:t>
            </a:r>
            <a:r>
              <a:rPr lang="en-US" altLang="en-US" sz="2000">
                <a:sym typeface="Symbol" pitchFamily="2" charset="2"/>
              </a:rPr>
              <a:t></a:t>
            </a:r>
            <a:endParaRPr lang="en-US" altLang="en-US"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3A8399A-CA3F-D64B-A717-AF81DF903D3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47CF2432-7BFE-3C43-A48F-8C15E1A915EF}"/>
              </a:ext>
            </a:extLst>
          </p:cNvPr>
          <p:cNvSpPr>
            <a:spLocks noGrp="1"/>
          </p:cNvSpPr>
          <p:nvPr>
            <p:ph type="ftr" sz="quarter" idx="11"/>
          </p:nvPr>
        </p:nvSpPr>
        <p:spPr/>
        <p:txBody>
          <a:bodyPr/>
          <a:lstStyle/>
          <a:p>
            <a:pPr>
              <a:defRPr/>
            </a:pPr>
            <a:r>
              <a:rPr lang="en-US" altLang="en-US"/>
              <a:t>Parallel Processing, Fundamental Concepts</a:t>
            </a:r>
          </a:p>
        </p:txBody>
      </p:sp>
      <p:sp>
        <p:nvSpPr>
          <p:cNvPr id="66564" name="Slide Number Placeholder 5">
            <a:extLst>
              <a:ext uri="{FF2B5EF4-FFF2-40B4-BE49-F238E27FC236}">
                <a16:creationId xmlns:a16="http://schemas.microsoft.com/office/drawing/2014/main" id="{A22D407D-BC62-1448-B01B-57DB4E83CA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40F631C-29D7-924E-973A-93DF0FDCBCDA}" type="slidenum">
              <a:rPr lang="en-US" altLang="en-US" sz="1200" smtClean="0"/>
              <a:pPr>
                <a:spcBef>
                  <a:spcPct val="0"/>
                </a:spcBef>
                <a:buFontTx/>
                <a:buNone/>
              </a:pPr>
              <a:t>56</a:t>
            </a:fld>
            <a:endParaRPr lang="en-US" altLang="en-US" sz="1200"/>
          </a:p>
        </p:txBody>
      </p:sp>
      <p:sp>
        <p:nvSpPr>
          <p:cNvPr id="66565" name="Rectangle 2">
            <a:extLst>
              <a:ext uri="{FF2B5EF4-FFF2-40B4-BE49-F238E27FC236}">
                <a16:creationId xmlns:a16="http://schemas.microsoft.com/office/drawing/2014/main" id="{1C3D16CD-3569-014A-841F-9E2047F6A344}"/>
              </a:ext>
            </a:extLst>
          </p:cNvPr>
          <p:cNvSpPr>
            <a:spLocks noGrp="1" noChangeArrowheads="1"/>
          </p:cNvSpPr>
          <p:nvPr>
            <p:ph type="title"/>
          </p:nvPr>
        </p:nvSpPr>
        <p:spPr>
          <a:xfrm>
            <a:off x="381000" y="304800"/>
            <a:ext cx="8305800" cy="762000"/>
          </a:xfrm>
        </p:spPr>
        <p:txBody>
          <a:bodyPr/>
          <a:lstStyle/>
          <a:p>
            <a:pPr eaLnBrk="1" hangingPunct="1"/>
            <a:r>
              <a:rPr lang="en-US" altLang="en-US" sz="3200"/>
              <a:t>2.3  Algorithms for a Linear Array</a:t>
            </a:r>
          </a:p>
        </p:txBody>
      </p:sp>
      <p:sp>
        <p:nvSpPr>
          <p:cNvPr id="66566" name="Text Box 3">
            <a:extLst>
              <a:ext uri="{FF2B5EF4-FFF2-40B4-BE49-F238E27FC236}">
                <a16:creationId xmlns:a16="http://schemas.microsoft.com/office/drawing/2014/main" id="{B3F3CE4F-7388-D748-A12D-B705DC6F5607}"/>
              </a:ext>
            </a:extLst>
          </p:cNvPr>
          <p:cNvSpPr txBox="1">
            <a:spLocks noChangeArrowheads="1"/>
          </p:cNvSpPr>
          <p:nvPr/>
        </p:nvSpPr>
        <p:spPr bwMode="auto">
          <a:xfrm>
            <a:off x="609600" y="4343400"/>
            <a:ext cx="7772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2.6	    Maximum-finding on a linear array of nine processors.</a:t>
            </a:r>
          </a:p>
        </p:txBody>
      </p:sp>
      <p:sp>
        <p:nvSpPr>
          <p:cNvPr id="66567" name="Rectangle 4">
            <a:extLst>
              <a:ext uri="{FF2B5EF4-FFF2-40B4-BE49-F238E27FC236}">
                <a16:creationId xmlns:a16="http://schemas.microsoft.com/office/drawing/2014/main" id="{93D58813-057C-0244-9908-51C1471171B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6568" name="Rectangle 7">
            <a:extLst>
              <a:ext uri="{FF2B5EF4-FFF2-40B4-BE49-F238E27FC236}">
                <a16:creationId xmlns:a16="http://schemas.microsoft.com/office/drawing/2014/main" id="{D94FBD64-1BDF-C241-993B-0D14416DB977}"/>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6569" name="Object 6">
            <a:extLst>
              <a:ext uri="{FF2B5EF4-FFF2-40B4-BE49-F238E27FC236}">
                <a16:creationId xmlns:a16="http://schemas.microsoft.com/office/drawing/2014/main" id="{2D79996F-3251-6B42-A743-0CBB4112F90D}"/>
              </a:ext>
            </a:extLst>
          </p:cNvPr>
          <p:cNvGraphicFramePr>
            <a:graphicFrameLocks noChangeAspect="1"/>
          </p:cNvGraphicFramePr>
          <p:nvPr/>
        </p:nvGraphicFramePr>
        <p:xfrm>
          <a:off x="0" y="1066800"/>
          <a:ext cx="9144000" cy="3443288"/>
        </p:xfrm>
        <a:graphic>
          <a:graphicData uri="http://schemas.openxmlformats.org/presentationml/2006/ole">
            <mc:AlternateContent xmlns:mc="http://schemas.openxmlformats.org/markup-compatibility/2006">
              <mc:Choice xmlns:v="urn:schemas-microsoft-com:vml" Requires="v">
                <p:oleObj spid="_x0000_s66571" r:id="rId3" imgW="4787900" imgH="1790700" progId="MSDraw.Drawing.8.2">
                  <p:embed/>
                </p:oleObj>
              </mc:Choice>
              <mc:Fallback>
                <p:oleObj r:id="rId3" imgW="4787900" imgH="17907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Text Box 8">
            <a:extLst>
              <a:ext uri="{FF2B5EF4-FFF2-40B4-BE49-F238E27FC236}">
                <a16:creationId xmlns:a16="http://schemas.microsoft.com/office/drawing/2014/main" id="{13A6E4E6-4A85-0945-AA1C-E7078AEBC31B}"/>
              </a:ext>
            </a:extLst>
          </p:cNvPr>
          <p:cNvSpPr txBox="1">
            <a:spLocks noChangeArrowheads="1"/>
          </p:cNvSpPr>
          <p:nvPr/>
        </p:nvSpPr>
        <p:spPr bwMode="auto">
          <a:xfrm>
            <a:off x="609600" y="4953000"/>
            <a:ext cx="78486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rPr>
              <a:t>For general semigroup computation:</a:t>
            </a:r>
          </a:p>
          <a:p>
            <a:pPr eaLnBrk="1" hangingPunct="1">
              <a:spcBef>
                <a:spcPct val="0"/>
              </a:spcBef>
              <a:buFontTx/>
              <a:buNone/>
            </a:pPr>
            <a:r>
              <a:rPr lang="en-US" altLang="en-US" sz="2000"/>
              <a:t>Phase 1: Partial result is propagated from left to right</a:t>
            </a:r>
          </a:p>
          <a:p>
            <a:pPr eaLnBrk="1" hangingPunct="1">
              <a:spcBef>
                <a:spcPct val="0"/>
              </a:spcBef>
              <a:buFontTx/>
              <a:buNone/>
            </a:pPr>
            <a:r>
              <a:rPr lang="en-US" altLang="en-US" sz="2000"/>
              <a:t>Phase 2: Result obtained by processor </a:t>
            </a:r>
            <a:r>
              <a:rPr lang="en-US" altLang="en-US" sz="2000" i="1"/>
              <a:t>p</a:t>
            </a:r>
            <a:r>
              <a:rPr lang="en-US" altLang="en-US" sz="2000"/>
              <a:t> – 1 is broadcast leftward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BFEE76B-3CDC-5A47-8056-C500D6A30FF3}"/>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642F4B50-52B4-7542-9F30-63FDA24FC589}"/>
              </a:ext>
            </a:extLst>
          </p:cNvPr>
          <p:cNvSpPr>
            <a:spLocks noGrp="1"/>
          </p:cNvSpPr>
          <p:nvPr>
            <p:ph type="ftr" sz="quarter" idx="11"/>
          </p:nvPr>
        </p:nvSpPr>
        <p:spPr/>
        <p:txBody>
          <a:bodyPr/>
          <a:lstStyle/>
          <a:p>
            <a:pPr>
              <a:defRPr/>
            </a:pPr>
            <a:r>
              <a:rPr lang="en-US" altLang="en-US"/>
              <a:t>Parallel Processing, Fundamental Concepts</a:t>
            </a:r>
          </a:p>
        </p:txBody>
      </p:sp>
      <p:sp>
        <p:nvSpPr>
          <p:cNvPr id="67588" name="Slide Number Placeholder 5">
            <a:extLst>
              <a:ext uri="{FF2B5EF4-FFF2-40B4-BE49-F238E27FC236}">
                <a16:creationId xmlns:a16="http://schemas.microsoft.com/office/drawing/2014/main" id="{6AD8FFAC-CA24-B24E-87DF-2B612596A1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1DA6664-99B8-8E4D-AACF-74DD3B6FEEFC}" type="slidenum">
              <a:rPr lang="en-US" altLang="en-US" sz="1200" smtClean="0"/>
              <a:pPr>
                <a:spcBef>
                  <a:spcPct val="0"/>
                </a:spcBef>
                <a:buFontTx/>
                <a:buNone/>
              </a:pPr>
              <a:t>57</a:t>
            </a:fld>
            <a:endParaRPr lang="en-US" altLang="en-US" sz="1200"/>
          </a:p>
        </p:txBody>
      </p:sp>
      <p:sp>
        <p:nvSpPr>
          <p:cNvPr id="67589" name="Rectangle 2">
            <a:extLst>
              <a:ext uri="{FF2B5EF4-FFF2-40B4-BE49-F238E27FC236}">
                <a16:creationId xmlns:a16="http://schemas.microsoft.com/office/drawing/2014/main" id="{61820AD3-62E9-384F-A863-A839BC7FA4AC}"/>
              </a:ext>
            </a:extLst>
          </p:cNvPr>
          <p:cNvSpPr>
            <a:spLocks noGrp="1" noChangeArrowheads="1"/>
          </p:cNvSpPr>
          <p:nvPr>
            <p:ph type="title"/>
          </p:nvPr>
        </p:nvSpPr>
        <p:spPr>
          <a:xfrm>
            <a:off x="152400" y="228600"/>
            <a:ext cx="8763000" cy="838200"/>
          </a:xfrm>
        </p:spPr>
        <p:txBody>
          <a:bodyPr/>
          <a:lstStyle/>
          <a:p>
            <a:pPr eaLnBrk="1" hangingPunct="1"/>
            <a:r>
              <a:rPr lang="en-US" altLang="en-US" sz="2800"/>
              <a:t>Linear Array Prefix Sum Computation</a:t>
            </a:r>
          </a:p>
        </p:txBody>
      </p:sp>
      <p:sp>
        <p:nvSpPr>
          <p:cNvPr id="67590" name="Text Box 3">
            <a:extLst>
              <a:ext uri="{FF2B5EF4-FFF2-40B4-BE49-F238E27FC236}">
                <a16:creationId xmlns:a16="http://schemas.microsoft.com/office/drawing/2014/main" id="{AAE8F59C-67A9-0A4B-9F89-2A0BC95E94F0}"/>
              </a:ext>
            </a:extLst>
          </p:cNvPr>
          <p:cNvSpPr txBox="1">
            <a:spLocks noChangeArrowheads="1"/>
          </p:cNvSpPr>
          <p:nvPr/>
        </p:nvSpPr>
        <p:spPr bwMode="auto">
          <a:xfrm>
            <a:off x="457200" y="4800600"/>
            <a:ext cx="8229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2.7	   Computing prefix sums on a linear array of nine processors.</a:t>
            </a:r>
          </a:p>
        </p:txBody>
      </p:sp>
      <p:sp>
        <p:nvSpPr>
          <p:cNvPr id="67591" name="Rectangle 12">
            <a:extLst>
              <a:ext uri="{FF2B5EF4-FFF2-40B4-BE49-F238E27FC236}">
                <a16:creationId xmlns:a16="http://schemas.microsoft.com/office/drawing/2014/main" id="{9640D670-D4AA-AA48-B600-557A49C05EE0}"/>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7592" name="Object 11">
            <a:extLst>
              <a:ext uri="{FF2B5EF4-FFF2-40B4-BE49-F238E27FC236}">
                <a16:creationId xmlns:a16="http://schemas.microsoft.com/office/drawing/2014/main" id="{C8210FC9-3F82-2848-AEA2-AEC22633AA5B}"/>
              </a:ext>
            </a:extLst>
          </p:cNvPr>
          <p:cNvGraphicFramePr>
            <a:graphicFrameLocks noChangeAspect="1"/>
          </p:cNvGraphicFramePr>
          <p:nvPr/>
        </p:nvGraphicFramePr>
        <p:xfrm>
          <a:off x="0" y="1066800"/>
          <a:ext cx="9144000" cy="3919538"/>
        </p:xfrm>
        <a:graphic>
          <a:graphicData uri="http://schemas.openxmlformats.org/presentationml/2006/ole">
            <mc:AlternateContent xmlns:mc="http://schemas.openxmlformats.org/markup-compatibility/2006">
              <mc:Choice xmlns:v="urn:schemas-microsoft-com:vml" Requires="v">
                <p:oleObj spid="_x0000_s67594" r:id="rId3" imgW="4724400" imgH="2019300" progId="MSDraw.Drawing.8.2">
                  <p:embed/>
                </p:oleObj>
              </mc:Choice>
              <mc:Fallback>
                <p:oleObj r:id="rId3" imgW="4724400" imgH="20193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3" name="Text Box 13">
            <a:extLst>
              <a:ext uri="{FF2B5EF4-FFF2-40B4-BE49-F238E27FC236}">
                <a16:creationId xmlns:a16="http://schemas.microsoft.com/office/drawing/2014/main" id="{ED71B480-64D9-2A48-8CE8-1078DA6E0BA9}"/>
              </a:ext>
            </a:extLst>
          </p:cNvPr>
          <p:cNvSpPr txBox="1">
            <a:spLocks noChangeArrowheads="1"/>
          </p:cNvSpPr>
          <p:nvPr/>
        </p:nvSpPr>
        <p:spPr bwMode="auto">
          <a:xfrm>
            <a:off x="457200" y="5334000"/>
            <a:ext cx="6553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rPr>
              <a:t>Diminished parallel prefix computation:</a:t>
            </a:r>
          </a:p>
          <a:p>
            <a:pPr eaLnBrk="1" hangingPunct="1">
              <a:spcBef>
                <a:spcPct val="0"/>
              </a:spcBef>
              <a:buFontTx/>
              <a:buNone/>
            </a:pPr>
            <a:r>
              <a:rPr lang="en-US" altLang="en-US" sz="2000"/>
              <a:t>The </a:t>
            </a:r>
            <a:r>
              <a:rPr lang="en-US" altLang="en-US" sz="2000" i="1"/>
              <a:t>i</a:t>
            </a:r>
            <a:r>
              <a:rPr lang="en-US" altLang="en-US" sz="2000"/>
              <a:t>th processor obtains the result up to element </a:t>
            </a:r>
            <a:r>
              <a:rPr lang="en-US" altLang="en-US" sz="2000" i="1"/>
              <a:t>i</a:t>
            </a:r>
            <a:r>
              <a:rPr lang="en-US" altLang="en-US" sz="2000"/>
              <a:t> – 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73602C4-0E70-1340-A4E6-8C158EC4C23A}"/>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437CFEF3-12F9-2C49-9E86-AD3826D1AE19}"/>
              </a:ext>
            </a:extLst>
          </p:cNvPr>
          <p:cNvSpPr>
            <a:spLocks noGrp="1"/>
          </p:cNvSpPr>
          <p:nvPr>
            <p:ph type="ftr" sz="quarter" idx="11"/>
          </p:nvPr>
        </p:nvSpPr>
        <p:spPr/>
        <p:txBody>
          <a:bodyPr/>
          <a:lstStyle/>
          <a:p>
            <a:pPr>
              <a:defRPr/>
            </a:pPr>
            <a:r>
              <a:rPr lang="en-US" altLang="en-US"/>
              <a:t>Parallel Processing, Fundamental Concepts</a:t>
            </a:r>
          </a:p>
        </p:txBody>
      </p:sp>
      <p:sp>
        <p:nvSpPr>
          <p:cNvPr id="68612" name="Slide Number Placeholder 5">
            <a:extLst>
              <a:ext uri="{FF2B5EF4-FFF2-40B4-BE49-F238E27FC236}">
                <a16:creationId xmlns:a16="http://schemas.microsoft.com/office/drawing/2014/main" id="{4343CA6B-628F-1F45-A1D7-FBF05653C5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BFD064B-A527-9B40-9472-477E8C97E199}" type="slidenum">
              <a:rPr lang="en-US" altLang="en-US" sz="1200" smtClean="0"/>
              <a:pPr>
                <a:spcBef>
                  <a:spcPct val="0"/>
                </a:spcBef>
                <a:buFontTx/>
                <a:buNone/>
              </a:pPr>
              <a:t>58</a:t>
            </a:fld>
            <a:endParaRPr lang="en-US" altLang="en-US" sz="1200"/>
          </a:p>
        </p:txBody>
      </p:sp>
      <p:sp>
        <p:nvSpPr>
          <p:cNvPr id="68613" name="Rectangle 2">
            <a:extLst>
              <a:ext uri="{FF2B5EF4-FFF2-40B4-BE49-F238E27FC236}">
                <a16:creationId xmlns:a16="http://schemas.microsoft.com/office/drawing/2014/main" id="{6F4C0AF8-87D8-0643-B49E-01E2598A6D12}"/>
              </a:ext>
            </a:extLst>
          </p:cNvPr>
          <p:cNvSpPr>
            <a:spLocks noGrp="1" noChangeArrowheads="1"/>
          </p:cNvSpPr>
          <p:nvPr>
            <p:ph type="title"/>
          </p:nvPr>
        </p:nvSpPr>
        <p:spPr>
          <a:xfrm>
            <a:off x="228600" y="304800"/>
            <a:ext cx="8534400" cy="609600"/>
          </a:xfrm>
        </p:spPr>
        <p:txBody>
          <a:bodyPr/>
          <a:lstStyle/>
          <a:p>
            <a:pPr eaLnBrk="1" hangingPunct="1"/>
            <a:r>
              <a:rPr lang="en-US" altLang="en-US" sz="2800"/>
              <a:t>Linear-Array Prefix Sum Computation</a:t>
            </a:r>
          </a:p>
        </p:txBody>
      </p:sp>
      <p:sp>
        <p:nvSpPr>
          <p:cNvPr id="68614" name="Text Box 3">
            <a:extLst>
              <a:ext uri="{FF2B5EF4-FFF2-40B4-BE49-F238E27FC236}">
                <a16:creationId xmlns:a16="http://schemas.microsoft.com/office/drawing/2014/main" id="{E8C781AE-6774-E54A-AA9C-2D8EBCFCECAD}"/>
              </a:ext>
            </a:extLst>
          </p:cNvPr>
          <p:cNvSpPr txBox="1">
            <a:spLocks noChangeArrowheads="1"/>
          </p:cNvSpPr>
          <p:nvPr/>
        </p:nvSpPr>
        <p:spPr bwMode="auto">
          <a:xfrm>
            <a:off x="1295400" y="5257800"/>
            <a:ext cx="59436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2.8	    Computing prefix sums on a linear array with two items per processor.</a:t>
            </a:r>
          </a:p>
        </p:txBody>
      </p:sp>
      <p:sp>
        <p:nvSpPr>
          <p:cNvPr id="68615" name="Rectangle 12">
            <a:extLst>
              <a:ext uri="{FF2B5EF4-FFF2-40B4-BE49-F238E27FC236}">
                <a16:creationId xmlns:a16="http://schemas.microsoft.com/office/drawing/2014/main" id="{4990AA47-EEAE-BD4D-AE83-DAF0672221D3}"/>
              </a:ext>
            </a:extLst>
          </p:cNvPr>
          <p:cNvSpPr>
            <a:spLocks noChangeArrowheads="1"/>
          </p:cNvSpPr>
          <p:nvPr/>
        </p:nvSpPr>
        <p:spPr bwMode="auto">
          <a:xfrm>
            <a:off x="0" y="2252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8616" name="Object 11">
            <a:extLst>
              <a:ext uri="{FF2B5EF4-FFF2-40B4-BE49-F238E27FC236}">
                <a16:creationId xmlns:a16="http://schemas.microsoft.com/office/drawing/2014/main" id="{96FA9188-227E-FA44-BA04-C354EDADF2CB}"/>
              </a:ext>
            </a:extLst>
          </p:cNvPr>
          <p:cNvGraphicFramePr>
            <a:graphicFrameLocks noChangeAspect="1"/>
          </p:cNvGraphicFramePr>
          <p:nvPr/>
        </p:nvGraphicFramePr>
        <p:xfrm>
          <a:off x="0" y="1219200"/>
          <a:ext cx="9296400" cy="4159250"/>
        </p:xfrm>
        <a:graphic>
          <a:graphicData uri="http://schemas.openxmlformats.org/presentationml/2006/ole">
            <mc:AlternateContent xmlns:mc="http://schemas.openxmlformats.org/markup-compatibility/2006">
              <mc:Choice xmlns:v="urn:schemas-microsoft-com:vml" Requires="v">
                <p:oleObj spid="_x0000_s68617" r:id="rId3" imgW="5041900" imgH="2247900" progId="MSDraw.Drawing.8.2">
                  <p:embed/>
                </p:oleObj>
              </mc:Choice>
              <mc:Fallback>
                <p:oleObj r:id="rId3" imgW="5041900" imgH="22479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296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A19B916-F8C7-4245-9E6B-B6B155F47DCA}"/>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01D4E7EF-815A-1447-86C8-AEB8BE182484}"/>
              </a:ext>
            </a:extLst>
          </p:cNvPr>
          <p:cNvSpPr>
            <a:spLocks noGrp="1"/>
          </p:cNvSpPr>
          <p:nvPr>
            <p:ph type="ftr" sz="quarter" idx="11"/>
          </p:nvPr>
        </p:nvSpPr>
        <p:spPr/>
        <p:txBody>
          <a:bodyPr/>
          <a:lstStyle/>
          <a:p>
            <a:pPr>
              <a:defRPr/>
            </a:pPr>
            <a:r>
              <a:rPr lang="en-US" altLang="en-US"/>
              <a:t>Parallel Processing, Fundamental Concepts</a:t>
            </a:r>
          </a:p>
        </p:txBody>
      </p:sp>
      <p:sp>
        <p:nvSpPr>
          <p:cNvPr id="69636" name="Slide Number Placeholder 5">
            <a:extLst>
              <a:ext uri="{FF2B5EF4-FFF2-40B4-BE49-F238E27FC236}">
                <a16:creationId xmlns:a16="http://schemas.microsoft.com/office/drawing/2014/main" id="{2AB7EBD7-0CDB-0744-9906-2AEC7B7A22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4E9E0B2-6579-AD4A-9F59-04297E8B8D58}" type="slidenum">
              <a:rPr lang="en-US" altLang="en-US" sz="1200" smtClean="0"/>
              <a:pPr>
                <a:spcBef>
                  <a:spcPct val="0"/>
                </a:spcBef>
                <a:buFontTx/>
                <a:buNone/>
              </a:pPr>
              <a:t>59</a:t>
            </a:fld>
            <a:endParaRPr lang="en-US" altLang="en-US" sz="1200"/>
          </a:p>
        </p:txBody>
      </p:sp>
      <p:sp>
        <p:nvSpPr>
          <p:cNvPr id="69637" name="Rectangle 2">
            <a:extLst>
              <a:ext uri="{FF2B5EF4-FFF2-40B4-BE49-F238E27FC236}">
                <a16:creationId xmlns:a16="http://schemas.microsoft.com/office/drawing/2014/main" id="{BC3D51C4-C1AF-9D4C-96CE-0E9911E7D321}"/>
              </a:ext>
            </a:extLst>
          </p:cNvPr>
          <p:cNvSpPr>
            <a:spLocks noGrp="1" noChangeArrowheads="1"/>
          </p:cNvSpPr>
          <p:nvPr>
            <p:ph type="title"/>
          </p:nvPr>
        </p:nvSpPr>
        <p:spPr>
          <a:xfrm>
            <a:off x="152400" y="228600"/>
            <a:ext cx="8763000" cy="838200"/>
          </a:xfrm>
        </p:spPr>
        <p:txBody>
          <a:bodyPr/>
          <a:lstStyle/>
          <a:p>
            <a:pPr eaLnBrk="1" hangingPunct="1"/>
            <a:r>
              <a:rPr lang="en-US" altLang="en-US" sz="2800"/>
              <a:t>Linear Array Routing and Broadcasting</a:t>
            </a:r>
          </a:p>
        </p:txBody>
      </p:sp>
      <p:sp>
        <p:nvSpPr>
          <p:cNvPr id="69638" name="Text Box 3">
            <a:extLst>
              <a:ext uri="{FF2B5EF4-FFF2-40B4-BE49-F238E27FC236}">
                <a16:creationId xmlns:a16="http://schemas.microsoft.com/office/drawing/2014/main" id="{0FB9A9C7-198E-454A-B4B8-CAEDEE0F50E6}"/>
              </a:ext>
            </a:extLst>
          </p:cNvPr>
          <p:cNvSpPr txBox="1">
            <a:spLocks noChangeArrowheads="1"/>
          </p:cNvSpPr>
          <p:nvPr/>
        </p:nvSpPr>
        <p:spPr bwMode="auto">
          <a:xfrm>
            <a:off x="838200" y="3276600"/>
            <a:ext cx="7391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Routing and broadcasting on a linear array of nine processors.</a:t>
            </a:r>
          </a:p>
        </p:txBody>
      </p:sp>
      <p:sp>
        <p:nvSpPr>
          <p:cNvPr id="69639" name="Rectangle 4">
            <a:extLst>
              <a:ext uri="{FF2B5EF4-FFF2-40B4-BE49-F238E27FC236}">
                <a16:creationId xmlns:a16="http://schemas.microsoft.com/office/drawing/2014/main" id="{80630C48-639D-8F48-8FD0-09401E8C3831}"/>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9640" name="Text Box 5">
            <a:extLst>
              <a:ext uri="{FF2B5EF4-FFF2-40B4-BE49-F238E27FC236}">
                <a16:creationId xmlns:a16="http://schemas.microsoft.com/office/drawing/2014/main" id="{8FE5F650-2A9C-8B44-B418-96A9CF60BB8C}"/>
              </a:ext>
            </a:extLst>
          </p:cNvPr>
          <p:cNvSpPr txBox="1">
            <a:spLocks noChangeArrowheads="1"/>
          </p:cNvSpPr>
          <p:nvPr/>
        </p:nvSpPr>
        <p:spPr bwMode="auto">
          <a:xfrm>
            <a:off x="838200" y="3962400"/>
            <a:ext cx="7315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rPr>
              <a:t>To route from processor </a:t>
            </a:r>
            <a:r>
              <a:rPr lang="en-US" altLang="en-US" sz="2000" i="1">
                <a:solidFill>
                  <a:srgbClr val="CC0000"/>
                </a:solidFill>
              </a:rPr>
              <a:t>i</a:t>
            </a:r>
            <a:r>
              <a:rPr lang="en-US" altLang="en-US" sz="2000">
                <a:solidFill>
                  <a:srgbClr val="CC0000"/>
                </a:solidFill>
              </a:rPr>
              <a:t> to processor </a:t>
            </a:r>
            <a:r>
              <a:rPr lang="en-US" altLang="en-US" sz="2000" i="1">
                <a:solidFill>
                  <a:srgbClr val="CC0000"/>
                </a:solidFill>
              </a:rPr>
              <a:t>j</a:t>
            </a:r>
            <a:r>
              <a:rPr lang="en-US" altLang="en-US" sz="2000">
                <a:solidFill>
                  <a:srgbClr val="CC0000"/>
                </a:solidFill>
              </a:rPr>
              <a:t>:</a:t>
            </a:r>
          </a:p>
          <a:p>
            <a:pPr eaLnBrk="1" hangingPunct="1">
              <a:spcBef>
                <a:spcPct val="0"/>
              </a:spcBef>
              <a:buFontTx/>
              <a:buNone/>
            </a:pPr>
            <a:r>
              <a:rPr lang="en-US" altLang="en-US" sz="2000"/>
              <a:t>    Compute </a:t>
            </a:r>
            <a:r>
              <a:rPr lang="en-US" altLang="en-US" sz="2000" i="1"/>
              <a:t>j</a:t>
            </a:r>
            <a:r>
              <a:rPr lang="en-US" altLang="en-US" sz="2000"/>
              <a:t> – </a:t>
            </a:r>
            <a:r>
              <a:rPr lang="en-US" altLang="en-US" sz="2000" i="1"/>
              <a:t>i</a:t>
            </a:r>
            <a:r>
              <a:rPr lang="en-US" altLang="en-US" sz="2000"/>
              <a:t> to determine distance and direction</a:t>
            </a:r>
          </a:p>
        </p:txBody>
      </p:sp>
      <p:sp>
        <p:nvSpPr>
          <p:cNvPr id="69641" name="Rectangle 6">
            <a:extLst>
              <a:ext uri="{FF2B5EF4-FFF2-40B4-BE49-F238E27FC236}">
                <a16:creationId xmlns:a16="http://schemas.microsoft.com/office/drawing/2014/main" id="{49E89E20-0BB8-7F48-9FBC-226CE91AEDDF}"/>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69642" name="Object 7">
            <a:extLst>
              <a:ext uri="{FF2B5EF4-FFF2-40B4-BE49-F238E27FC236}">
                <a16:creationId xmlns:a16="http://schemas.microsoft.com/office/drawing/2014/main" id="{EA83D166-8ECE-7448-9E0F-39C8C30A076C}"/>
              </a:ext>
            </a:extLst>
          </p:cNvPr>
          <p:cNvGraphicFramePr>
            <a:graphicFrameLocks noChangeAspect="1"/>
          </p:cNvGraphicFramePr>
          <p:nvPr/>
        </p:nvGraphicFramePr>
        <p:xfrm>
          <a:off x="762000" y="1295400"/>
          <a:ext cx="7620000" cy="1814513"/>
        </p:xfrm>
        <a:graphic>
          <a:graphicData uri="http://schemas.openxmlformats.org/presentationml/2006/ole">
            <mc:AlternateContent xmlns:mc="http://schemas.openxmlformats.org/markup-compatibility/2006">
              <mc:Choice xmlns:v="urn:schemas-microsoft-com:vml" Requires="v">
                <p:oleObj spid="_x0000_s69644" r:id="rId3" imgW="3873500" imgH="927100" progId="MSDraw.Drawing.8.2">
                  <p:embed/>
                </p:oleObj>
              </mc:Choice>
              <mc:Fallback>
                <p:oleObj r:id="rId3" imgW="3873500" imgH="9271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620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3" name="Text Box 8">
            <a:extLst>
              <a:ext uri="{FF2B5EF4-FFF2-40B4-BE49-F238E27FC236}">
                <a16:creationId xmlns:a16="http://schemas.microsoft.com/office/drawing/2014/main" id="{792E81DA-060F-D348-8668-589C11DF428D}"/>
              </a:ext>
            </a:extLst>
          </p:cNvPr>
          <p:cNvSpPr txBox="1">
            <a:spLocks noChangeArrowheads="1"/>
          </p:cNvSpPr>
          <p:nvPr/>
        </p:nvSpPr>
        <p:spPr bwMode="auto">
          <a:xfrm>
            <a:off x="838200" y="5029200"/>
            <a:ext cx="73914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rPr>
              <a:t>To broadcast from processor </a:t>
            </a:r>
            <a:r>
              <a:rPr lang="en-US" altLang="en-US" sz="2000" i="1">
                <a:solidFill>
                  <a:srgbClr val="CC0000"/>
                </a:solidFill>
              </a:rPr>
              <a:t>i</a:t>
            </a:r>
            <a:r>
              <a:rPr lang="en-US" altLang="en-US" sz="2000">
                <a:solidFill>
                  <a:srgbClr val="CC0000"/>
                </a:solidFill>
              </a:rPr>
              <a:t>:</a:t>
            </a:r>
          </a:p>
          <a:p>
            <a:pPr eaLnBrk="1" hangingPunct="1">
              <a:spcBef>
                <a:spcPct val="0"/>
              </a:spcBef>
              <a:buFontTx/>
              <a:buNone/>
            </a:pPr>
            <a:r>
              <a:rPr lang="en-US" altLang="en-US" sz="2000"/>
              <a:t>    Send a left-moving and a right-moving broadcast message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CED09CB-D54D-4C47-9F37-232280B71390}"/>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5C38822F-2EAE-494A-A7EF-51E5A14960CC}"/>
              </a:ext>
            </a:extLst>
          </p:cNvPr>
          <p:cNvSpPr>
            <a:spLocks noGrp="1"/>
          </p:cNvSpPr>
          <p:nvPr>
            <p:ph type="ftr" sz="quarter" idx="11"/>
          </p:nvPr>
        </p:nvSpPr>
        <p:spPr/>
        <p:txBody>
          <a:bodyPr/>
          <a:lstStyle/>
          <a:p>
            <a:pPr>
              <a:defRPr/>
            </a:pPr>
            <a:r>
              <a:rPr lang="en-US" altLang="en-US"/>
              <a:t>Parallel Processing, Fundamental Concepts</a:t>
            </a:r>
          </a:p>
        </p:txBody>
      </p:sp>
      <p:sp>
        <p:nvSpPr>
          <p:cNvPr id="10244" name="Slide Number Placeholder 5">
            <a:extLst>
              <a:ext uri="{FF2B5EF4-FFF2-40B4-BE49-F238E27FC236}">
                <a16:creationId xmlns:a16="http://schemas.microsoft.com/office/drawing/2014/main" id="{5BB06B25-B9D4-C840-84E0-E3FED64528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0A4C96A-7F71-0040-85D5-DDBFF8800A39}" type="slidenum">
              <a:rPr lang="en-US" altLang="en-US" sz="1200" smtClean="0"/>
              <a:pPr>
                <a:spcBef>
                  <a:spcPct val="0"/>
                </a:spcBef>
                <a:buFontTx/>
                <a:buNone/>
              </a:pPr>
              <a:t>6</a:t>
            </a:fld>
            <a:endParaRPr lang="en-US" altLang="en-US" sz="1200"/>
          </a:p>
        </p:txBody>
      </p:sp>
      <p:sp>
        <p:nvSpPr>
          <p:cNvPr id="10245" name="Rectangle 2">
            <a:extLst>
              <a:ext uri="{FF2B5EF4-FFF2-40B4-BE49-F238E27FC236}">
                <a16:creationId xmlns:a16="http://schemas.microsoft.com/office/drawing/2014/main" id="{AB5CF174-A0C7-9842-93BA-8B6D6D12DB22}"/>
              </a:ext>
            </a:extLst>
          </p:cNvPr>
          <p:cNvSpPr>
            <a:spLocks noGrp="1" noChangeArrowheads="1"/>
          </p:cNvSpPr>
          <p:nvPr>
            <p:ph type="title"/>
          </p:nvPr>
        </p:nvSpPr>
        <p:spPr>
          <a:xfrm>
            <a:off x="457200" y="228600"/>
            <a:ext cx="8229600" cy="685800"/>
          </a:xfrm>
        </p:spPr>
        <p:txBody>
          <a:bodyPr/>
          <a:lstStyle/>
          <a:p>
            <a:pPr eaLnBrk="1" hangingPunct="1"/>
            <a:r>
              <a:rPr lang="en-US" altLang="en-US" sz="2800"/>
              <a:t>Some Resources</a:t>
            </a:r>
          </a:p>
        </p:txBody>
      </p:sp>
      <p:sp>
        <p:nvSpPr>
          <p:cNvPr id="8198" name="Text Box 3">
            <a:extLst>
              <a:ext uri="{FF2B5EF4-FFF2-40B4-BE49-F238E27FC236}">
                <a16:creationId xmlns:a16="http://schemas.microsoft.com/office/drawing/2014/main" id="{75F9F07D-9C19-284A-831A-DA1D98AB2A94}"/>
              </a:ext>
            </a:extLst>
          </p:cNvPr>
          <p:cNvSpPr txBox="1">
            <a:spLocks noChangeArrowheads="1"/>
          </p:cNvSpPr>
          <p:nvPr/>
        </p:nvSpPr>
        <p:spPr bwMode="auto">
          <a:xfrm>
            <a:off x="990600" y="1066800"/>
            <a:ext cx="7924800" cy="5078413"/>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defRPr/>
            </a:pPr>
            <a:r>
              <a:rPr lang="en-US" altLang="en-US" sz="2400" dirty="0"/>
              <a:t>Our textbook; followed closely in lectures</a:t>
            </a:r>
          </a:p>
          <a:p>
            <a:pPr eaLnBrk="1" hangingPunct="1">
              <a:lnSpc>
                <a:spcPct val="90000"/>
              </a:lnSpc>
              <a:spcBef>
                <a:spcPct val="0"/>
              </a:spcBef>
              <a:buFontTx/>
              <a:buNone/>
              <a:defRPr/>
            </a:pPr>
            <a:r>
              <a:rPr lang="en-US" altLang="en-US" sz="2400" dirty="0"/>
              <a:t>Parhami, B., </a:t>
            </a:r>
            <a:r>
              <a:rPr lang="en-US" altLang="en-US" sz="2400" i="1" dirty="0"/>
              <a:t>Introduction to Parallel Processing: Algorithms and</a:t>
            </a:r>
            <a:r>
              <a:rPr lang="en-US" altLang="en-US" sz="2400" dirty="0"/>
              <a:t> </a:t>
            </a:r>
            <a:r>
              <a:rPr lang="en-US" altLang="en-US" sz="2400" i="1" dirty="0"/>
              <a:t>Architectures</a:t>
            </a:r>
            <a:r>
              <a:rPr lang="en-US" altLang="en-US" sz="2400" dirty="0"/>
              <a:t>, Plenum Press, 1999 </a:t>
            </a:r>
          </a:p>
          <a:p>
            <a:pPr eaLnBrk="1" hangingPunct="1">
              <a:lnSpc>
                <a:spcPct val="90000"/>
              </a:lnSpc>
              <a:spcBef>
                <a:spcPct val="0"/>
              </a:spcBef>
              <a:buFontTx/>
              <a:buNone/>
              <a:defRPr/>
            </a:pPr>
            <a:endParaRPr lang="en-US" altLang="en-US" sz="1600" dirty="0"/>
          </a:p>
          <a:p>
            <a:pPr eaLnBrk="1" hangingPunct="1">
              <a:lnSpc>
                <a:spcPct val="90000"/>
              </a:lnSpc>
              <a:spcBef>
                <a:spcPct val="0"/>
              </a:spcBef>
              <a:buFontTx/>
              <a:buNone/>
              <a:defRPr/>
            </a:pPr>
            <a:r>
              <a:rPr lang="en-US" altLang="en-US" sz="2400" dirty="0"/>
              <a:t>Recommended book; complementary software topics</a:t>
            </a:r>
          </a:p>
          <a:p>
            <a:pPr eaLnBrk="1" hangingPunct="1">
              <a:lnSpc>
                <a:spcPct val="90000"/>
              </a:lnSpc>
              <a:spcBef>
                <a:spcPct val="0"/>
              </a:spcBef>
              <a:buFontTx/>
              <a:buNone/>
              <a:defRPr/>
            </a:pPr>
            <a:r>
              <a:rPr lang="en-US" altLang="en-US" sz="2400" dirty="0" err="1"/>
              <a:t>Rauber</a:t>
            </a:r>
            <a:r>
              <a:rPr lang="en-US" altLang="en-US" sz="2400" dirty="0"/>
              <a:t>, T. and G. </a:t>
            </a:r>
            <a:r>
              <a:rPr lang="en-US" altLang="en-US" sz="2400" dirty="0" err="1"/>
              <a:t>Runger</a:t>
            </a:r>
            <a:r>
              <a:rPr lang="en-US" altLang="en-US" sz="2400" dirty="0"/>
              <a:t>, </a:t>
            </a:r>
            <a:r>
              <a:rPr lang="en-US" altLang="en-US" sz="2400" i="1" dirty="0"/>
              <a:t>Parallel Programming for Multicore and Cluster Systems</a:t>
            </a:r>
            <a:r>
              <a:rPr lang="en-US" altLang="en-US" sz="2400" dirty="0"/>
              <a:t>, 2nd ed., Springer, 2013</a:t>
            </a:r>
          </a:p>
          <a:p>
            <a:pPr eaLnBrk="1" hangingPunct="1">
              <a:lnSpc>
                <a:spcPct val="90000"/>
              </a:lnSpc>
              <a:spcBef>
                <a:spcPct val="0"/>
              </a:spcBef>
              <a:buFontTx/>
              <a:buNone/>
              <a:defRPr/>
            </a:pPr>
            <a:endParaRPr lang="en-US" altLang="en-US" sz="1600" dirty="0"/>
          </a:p>
          <a:p>
            <a:pPr eaLnBrk="1" hangingPunct="1">
              <a:lnSpc>
                <a:spcPct val="90000"/>
              </a:lnSpc>
              <a:spcBef>
                <a:spcPct val="0"/>
              </a:spcBef>
              <a:buFontTx/>
              <a:buNone/>
              <a:defRPr/>
            </a:pPr>
            <a:r>
              <a:rPr lang="en-US" altLang="en-US" sz="2400" dirty="0"/>
              <a:t>Free on-line book (Creative Commons License)</a:t>
            </a:r>
          </a:p>
          <a:p>
            <a:pPr eaLnBrk="1" hangingPunct="1">
              <a:lnSpc>
                <a:spcPct val="90000"/>
              </a:lnSpc>
              <a:spcBef>
                <a:spcPct val="0"/>
              </a:spcBef>
              <a:buFontTx/>
              <a:buNone/>
              <a:defRPr/>
            </a:pPr>
            <a:r>
              <a:rPr lang="en-US" altLang="en-US" sz="2400" dirty="0" err="1"/>
              <a:t>Matloff</a:t>
            </a:r>
            <a:r>
              <a:rPr lang="en-US" altLang="en-US" sz="2400" dirty="0"/>
              <a:t>, N., </a:t>
            </a:r>
            <a:r>
              <a:rPr lang="en-US" altLang="en-US" sz="2400" i="1" dirty="0"/>
              <a:t>Programming on Parallel Machines: GPU, Multicore, Clusters and More</a:t>
            </a:r>
            <a:r>
              <a:rPr lang="en-US" altLang="en-US" sz="2400" dirty="0"/>
              <a:t>, 341 pp., PDF file </a:t>
            </a:r>
          </a:p>
          <a:p>
            <a:pPr eaLnBrk="1" hangingPunct="1">
              <a:lnSpc>
                <a:spcPct val="90000"/>
              </a:lnSpc>
              <a:spcBef>
                <a:spcPct val="0"/>
              </a:spcBef>
              <a:buFontTx/>
              <a:buNone/>
              <a:defRPr/>
            </a:pPr>
            <a:r>
              <a:rPr lang="en-US" altLang="en-US" sz="1800" dirty="0">
                <a:solidFill>
                  <a:schemeClr val="accent6"/>
                </a:solidFill>
              </a:rPr>
              <a:t>http://heather.cs.ucdavis.edu/~matloff/158/PLN/ParProcBook.pdf</a:t>
            </a:r>
          </a:p>
          <a:p>
            <a:pPr eaLnBrk="1" hangingPunct="1">
              <a:lnSpc>
                <a:spcPct val="90000"/>
              </a:lnSpc>
              <a:spcBef>
                <a:spcPct val="0"/>
              </a:spcBef>
              <a:buFontTx/>
              <a:buNone/>
              <a:defRPr/>
            </a:pPr>
            <a:endParaRPr lang="en-US" altLang="en-US" sz="1600" dirty="0"/>
          </a:p>
          <a:p>
            <a:pPr eaLnBrk="1" hangingPunct="1">
              <a:lnSpc>
                <a:spcPct val="90000"/>
              </a:lnSpc>
              <a:spcBef>
                <a:spcPct val="0"/>
              </a:spcBef>
              <a:buFontTx/>
              <a:buNone/>
              <a:defRPr/>
            </a:pPr>
            <a:r>
              <a:rPr lang="en-US" altLang="en-US" sz="2400" dirty="0"/>
              <a:t>Useful free on-line course, sponsored by NVIDIA</a:t>
            </a:r>
          </a:p>
          <a:p>
            <a:pPr eaLnBrk="1" hangingPunct="1">
              <a:lnSpc>
                <a:spcPct val="90000"/>
              </a:lnSpc>
              <a:spcBef>
                <a:spcPct val="0"/>
              </a:spcBef>
              <a:buFontTx/>
              <a:buNone/>
              <a:defRPr/>
            </a:pPr>
            <a:r>
              <a:rPr lang="en-US" altLang="en-US" sz="2400" dirty="0"/>
              <a:t>“Introduction to Parallel Programming,” CPU/GPU-CUDA</a:t>
            </a:r>
          </a:p>
          <a:p>
            <a:pPr eaLnBrk="1" hangingPunct="1">
              <a:lnSpc>
                <a:spcPct val="90000"/>
              </a:lnSpc>
              <a:spcBef>
                <a:spcPct val="0"/>
              </a:spcBef>
              <a:buFontTx/>
              <a:buNone/>
              <a:defRPr/>
            </a:pPr>
            <a:r>
              <a:rPr lang="en-US" altLang="en-US" sz="1800" dirty="0">
                <a:solidFill>
                  <a:schemeClr val="accent6"/>
                </a:solidFill>
              </a:rPr>
              <a:t>https://developer.nvidia.com/udacity-cs344-intro-parallel-programming  </a:t>
            </a:r>
          </a:p>
        </p:txBody>
      </p:sp>
      <p:sp>
        <p:nvSpPr>
          <p:cNvPr id="10247" name="Oval 5">
            <a:extLst>
              <a:ext uri="{FF2B5EF4-FFF2-40B4-BE49-F238E27FC236}">
                <a16:creationId xmlns:a16="http://schemas.microsoft.com/office/drawing/2014/main" id="{26346CAB-7464-664F-9313-CEBEB40F5433}"/>
              </a:ext>
            </a:extLst>
          </p:cNvPr>
          <p:cNvSpPr>
            <a:spLocks noChangeArrowheads="1"/>
          </p:cNvSpPr>
          <p:nvPr/>
        </p:nvSpPr>
        <p:spPr bwMode="auto">
          <a:xfrm>
            <a:off x="304800" y="12192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1</a:t>
            </a:r>
          </a:p>
        </p:txBody>
      </p:sp>
      <p:sp>
        <p:nvSpPr>
          <p:cNvPr id="10248" name="Oval 6">
            <a:extLst>
              <a:ext uri="{FF2B5EF4-FFF2-40B4-BE49-F238E27FC236}">
                <a16:creationId xmlns:a16="http://schemas.microsoft.com/office/drawing/2014/main" id="{1CB29075-7BF5-7B48-859D-9432D248C276}"/>
              </a:ext>
            </a:extLst>
          </p:cNvPr>
          <p:cNvSpPr>
            <a:spLocks noChangeArrowheads="1"/>
          </p:cNvSpPr>
          <p:nvPr/>
        </p:nvSpPr>
        <p:spPr bwMode="auto">
          <a:xfrm>
            <a:off x="304800" y="2438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2</a:t>
            </a:r>
          </a:p>
        </p:txBody>
      </p:sp>
      <p:sp>
        <p:nvSpPr>
          <p:cNvPr id="10249" name="Oval 7">
            <a:extLst>
              <a:ext uri="{FF2B5EF4-FFF2-40B4-BE49-F238E27FC236}">
                <a16:creationId xmlns:a16="http://schemas.microsoft.com/office/drawing/2014/main" id="{57C50B9E-2316-E84D-8333-A07C265E7C9A}"/>
              </a:ext>
            </a:extLst>
          </p:cNvPr>
          <p:cNvSpPr>
            <a:spLocks noChangeArrowheads="1"/>
          </p:cNvSpPr>
          <p:nvPr/>
        </p:nvSpPr>
        <p:spPr bwMode="auto">
          <a:xfrm>
            <a:off x="304800" y="37338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3</a:t>
            </a:r>
          </a:p>
        </p:txBody>
      </p:sp>
      <p:sp>
        <p:nvSpPr>
          <p:cNvPr id="10250" name="Oval 8">
            <a:extLst>
              <a:ext uri="{FF2B5EF4-FFF2-40B4-BE49-F238E27FC236}">
                <a16:creationId xmlns:a16="http://schemas.microsoft.com/office/drawing/2014/main" id="{8B4090F6-944F-7E44-B891-302CD133F173}"/>
              </a:ext>
            </a:extLst>
          </p:cNvPr>
          <p:cNvSpPr>
            <a:spLocks noChangeArrowheads="1"/>
          </p:cNvSpPr>
          <p:nvPr/>
        </p:nvSpPr>
        <p:spPr bwMode="auto">
          <a:xfrm>
            <a:off x="304800" y="5105400"/>
            <a:ext cx="533400" cy="53340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4</a:t>
            </a:r>
          </a:p>
        </p:txBody>
      </p:sp>
      <p:sp>
        <p:nvSpPr>
          <p:cNvPr id="10251" name="Rectangle 9">
            <a:extLst>
              <a:ext uri="{FF2B5EF4-FFF2-40B4-BE49-F238E27FC236}">
                <a16:creationId xmlns:a16="http://schemas.microsoft.com/office/drawing/2014/main" id="{4367CF76-7AD1-2843-96D4-28B1F80571EC}"/>
              </a:ext>
            </a:extLst>
          </p:cNvPr>
          <p:cNvSpPr>
            <a:spLocks noChangeArrowheads="1"/>
          </p:cNvSpPr>
          <p:nvPr/>
        </p:nvSpPr>
        <p:spPr bwMode="auto">
          <a:xfrm>
            <a:off x="7848600" y="4495800"/>
            <a:ext cx="990600"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FF0000"/>
                </a:solidFill>
              </a:rPr>
              <a:t>Complete </a:t>
            </a:r>
          </a:p>
          <a:p>
            <a:pPr eaLnBrk="1" hangingPunct="1">
              <a:spcBef>
                <a:spcPct val="0"/>
              </a:spcBef>
              <a:buFontTx/>
              <a:buNone/>
            </a:pPr>
            <a:r>
              <a:rPr lang="en-US" altLang="en-US" sz="1200" b="1">
                <a:solidFill>
                  <a:srgbClr val="FF0000"/>
                </a:solidFill>
              </a:rPr>
              <a:t>Unified</a:t>
            </a:r>
          </a:p>
          <a:p>
            <a:pPr eaLnBrk="1" hangingPunct="1">
              <a:spcBef>
                <a:spcPct val="0"/>
              </a:spcBef>
              <a:buFontTx/>
              <a:buNone/>
            </a:pPr>
            <a:r>
              <a:rPr lang="en-US" altLang="en-US" sz="1200" b="1">
                <a:solidFill>
                  <a:srgbClr val="FF0000"/>
                </a:solidFill>
              </a:rPr>
              <a:t>Device </a:t>
            </a:r>
          </a:p>
          <a:p>
            <a:pPr eaLnBrk="1" hangingPunct="1">
              <a:spcBef>
                <a:spcPct val="0"/>
              </a:spcBef>
              <a:buFontTx/>
              <a:buNone/>
            </a:pPr>
            <a:r>
              <a:rPr lang="en-US" altLang="en-US" sz="1200" b="1">
                <a:solidFill>
                  <a:srgbClr val="FF0000"/>
                </a:solidFill>
              </a:rPr>
              <a:t>Architecture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3305FB2-3637-4847-8F08-3F82072B6AEA}"/>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F4CF861B-2530-B94A-B257-CAE29BBC2B3E}"/>
              </a:ext>
            </a:extLst>
          </p:cNvPr>
          <p:cNvSpPr>
            <a:spLocks noGrp="1"/>
          </p:cNvSpPr>
          <p:nvPr>
            <p:ph type="ftr" sz="quarter" idx="11"/>
          </p:nvPr>
        </p:nvSpPr>
        <p:spPr/>
        <p:txBody>
          <a:bodyPr/>
          <a:lstStyle/>
          <a:p>
            <a:pPr>
              <a:defRPr/>
            </a:pPr>
            <a:r>
              <a:rPr lang="en-US" altLang="en-US"/>
              <a:t>Parallel Processing, Fundamental Concepts</a:t>
            </a:r>
          </a:p>
        </p:txBody>
      </p:sp>
      <p:sp>
        <p:nvSpPr>
          <p:cNvPr id="70660" name="Slide Number Placeholder 5">
            <a:extLst>
              <a:ext uri="{FF2B5EF4-FFF2-40B4-BE49-F238E27FC236}">
                <a16:creationId xmlns:a16="http://schemas.microsoft.com/office/drawing/2014/main" id="{85275653-0FB8-9249-A786-F071D8F0801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F773524-5CAD-8942-BC5D-C58BE30F013A}" type="slidenum">
              <a:rPr lang="en-US" altLang="en-US" sz="1200" smtClean="0"/>
              <a:pPr>
                <a:spcBef>
                  <a:spcPct val="0"/>
                </a:spcBef>
                <a:buFontTx/>
                <a:buNone/>
              </a:pPr>
              <a:t>60</a:t>
            </a:fld>
            <a:endParaRPr lang="en-US" altLang="en-US" sz="1200"/>
          </a:p>
        </p:txBody>
      </p:sp>
      <p:sp>
        <p:nvSpPr>
          <p:cNvPr id="70661" name="Rectangle 2">
            <a:extLst>
              <a:ext uri="{FF2B5EF4-FFF2-40B4-BE49-F238E27FC236}">
                <a16:creationId xmlns:a16="http://schemas.microsoft.com/office/drawing/2014/main" id="{2E20E9D6-49DD-114F-81E9-DE144987F980}"/>
              </a:ext>
            </a:extLst>
          </p:cNvPr>
          <p:cNvSpPr>
            <a:spLocks noGrp="1" noChangeArrowheads="1"/>
          </p:cNvSpPr>
          <p:nvPr>
            <p:ph type="title"/>
          </p:nvPr>
        </p:nvSpPr>
        <p:spPr>
          <a:xfrm>
            <a:off x="152400" y="1371600"/>
            <a:ext cx="3048000" cy="1905000"/>
          </a:xfrm>
        </p:spPr>
        <p:txBody>
          <a:bodyPr/>
          <a:lstStyle/>
          <a:p>
            <a:pPr eaLnBrk="1" hangingPunct="1"/>
            <a:r>
              <a:rPr lang="en-US" altLang="en-US" sz="2800"/>
              <a:t>Linear Array Sorting (Externally Supplied Keys)</a:t>
            </a:r>
          </a:p>
        </p:txBody>
      </p:sp>
      <p:sp>
        <p:nvSpPr>
          <p:cNvPr id="70662" name="Text Box 3">
            <a:extLst>
              <a:ext uri="{FF2B5EF4-FFF2-40B4-BE49-F238E27FC236}">
                <a16:creationId xmlns:a16="http://schemas.microsoft.com/office/drawing/2014/main" id="{F783A18A-C8A2-0048-BB07-FB4C297DF481}"/>
              </a:ext>
            </a:extLst>
          </p:cNvPr>
          <p:cNvSpPr txBox="1">
            <a:spLocks noChangeArrowheads="1"/>
          </p:cNvSpPr>
          <p:nvPr/>
        </p:nvSpPr>
        <p:spPr bwMode="auto">
          <a:xfrm>
            <a:off x="304800" y="4572000"/>
            <a:ext cx="28956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2.9	   Sorting on a linear array with the keys input sequentially from the left.</a:t>
            </a:r>
          </a:p>
        </p:txBody>
      </p:sp>
      <p:sp>
        <p:nvSpPr>
          <p:cNvPr id="70663" name="Rectangle 12">
            <a:extLst>
              <a:ext uri="{FF2B5EF4-FFF2-40B4-BE49-F238E27FC236}">
                <a16:creationId xmlns:a16="http://schemas.microsoft.com/office/drawing/2014/main" id="{3BC3693B-922F-A84A-B093-AB8C9DA7F426}"/>
              </a:ext>
            </a:extLst>
          </p:cNvPr>
          <p:cNvSpPr>
            <a:spLocks noChangeArrowheads="1"/>
          </p:cNvSpPr>
          <p:nvPr/>
        </p:nvSpPr>
        <p:spPr bwMode="auto">
          <a:xfrm>
            <a:off x="0" y="108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0664" name="Object 11">
            <a:extLst>
              <a:ext uri="{FF2B5EF4-FFF2-40B4-BE49-F238E27FC236}">
                <a16:creationId xmlns:a16="http://schemas.microsoft.com/office/drawing/2014/main" id="{756584B1-DAB4-7D49-A5C8-73461DC3B9BF}"/>
              </a:ext>
            </a:extLst>
          </p:cNvPr>
          <p:cNvGraphicFramePr>
            <a:graphicFrameLocks noChangeAspect="1"/>
          </p:cNvGraphicFramePr>
          <p:nvPr/>
        </p:nvGraphicFramePr>
        <p:xfrm>
          <a:off x="2133600" y="161925"/>
          <a:ext cx="6705600" cy="6081713"/>
        </p:xfrm>
        <a:graphic>
          <a:graphicData uri="http://schemas.openxmlformats.org/presentationml/2006/ole">
            <mc:AlternateContent xmlns:mc="http://schemas.openxmlformats.org/markup-compatibility/2006">
              <mc:Choice xmlns:v="urn:schemas-microsoft-com:vml" Requires="v">
                <p:oleObj spid="_x0000_s70665" r:id="rId3" imgW="4800600" imgH="4508500" progId="MSDraw.Drawing.8.2">
                  <p:embed/>
                </p:oleObj>
              </mc:Choice>
              <mc:Fallback>
                <p:oleObj r:id="rId3" imgW="4800600" imgH="45085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1925"/>
                        <a:ext cx="67056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91BFCE7-C817-7E47-81EE-27666E889216}"/>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EC51D6C4-D2AE-FC4D-97E1-6ECAD916A6AD}"/>
              </a:ext>
            </a:extLst>
          </p:cNvPr>
          <p:cNvSpPr>
            <a:spLocks noGrp="1"/>
          </p:cNvSpPr>
          <p:nvPr>
            <p:ph type="ftr" sz="quarter" idx="11"/>
          </p:nvPr>
        </p:nvSpPr>
        <p:spPr/>
        <p:txBody>
          <a:bodyPr/>
          <a:lstStyle/>
          <a:p>
            <a:pPr>
              <a:defRPr/>
            </a:pPr>
            <a:r>
              <a:rPr lang="en-US" altLang="en-US"/>
              <a:t>Parallel Processing, Fundamental Concepts</a:t>
            </a:r>
          </a:p>
        </p:txBody>
      </p:sp>
      <p:sp>
        <p:nvSpPr>
          <p:cNvPr id="71684" name="Slide Number Placeholder 5">
            <a:extLst>
              <a:ext uri="{FF2B5EF4-FFF2-40B4-BE49-F238E27FC236}">
                <a16:creationId xmlns:a16="http://schemas.microsoft.com/office/drawing/2014/main" id="{1EDE4120-6F92-C343-8AD0-89A0569370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5A98BA1-D0D3-F945-8C42-50911137AF00}" type="slidenum">
              <a:rPr lang="en-US" altLang="en-US" sz="1200" smtClean="0"/>
              <a:pPr>
                <a:spcBef>
                  <a:spcPct val="0"/>
                </a:spcBef>
                <a:buFontTx/>
                <a:buNone/>
              </a:pPr>
              <a:t>61</a:t>
            </a:fld>
            <a:endParaRPr lang="en-US" altLang="en-US" sz="1200"/>
          </a:p>
        </p:txBody>
      </p:sp>
      <p:sp>
        <p:nvSpPr>
          <p:cNvPr id="71685" name="Rectangle 2">
            <a:extLst>
              <a:ext uri="{FF2B5EF4-FFF2-40B4-BE49-F238E27FC236}">
                <a16:creationId xmlns:a16="http://schemas.microsoft.com/office/drawing/2014/main" id="{7CE0D09D-F5DF-F447-B154-51CC3F1F9398}"/>
              </a:ext>
            </a:extLst>
          </p:cNvPr>
          <p:cNvSpPr>
            <a:spLocks noGrp="1" noChangeArrowheads="1"/>
          </p:cNvSpPr>
          <p:nvPr>
            <p:ph type="title"/>
          </p:nvPr>
        </p:nvSpPr>
        <p:spPr>
          <a:xfrm>
            <a:off x="152400" y="228600"/>
            <a:ext cx="8763000" cy="762000"/>
          </a:xfrm>
        </p:spPr>
        <p:txBody>
          <a:bodyPr/>
          <a:lstStyle/>
          <a:p>
            <a:pPr eaLnBrk="1" hangingPunct="1"/>
            <a:r>
              <a:rPr lang="en-US" altLang="en-US" sz="2800"/>
              <a:t>Linear Array Sorting (Internally Stored Keys)</a:t>
            </a:r>
          </a:p>
        </p:txBody>
      </p:sp>
      <p:sp>
        <p:nvSpPr>
          <p:cNvPr id="71686" name="Text Box 3">
            <a:extLst>
              <a:ext uri="{FF2B5EF4-FFF2-40B4-BE49-F238E27FC236}">
                <a16:creationId xmlns:a16="http://schemas.microsoft.com/office/drawing/2014/main" id="{EA22677D-4F3A-4742-8C95-57BA1F0C8434}"/>
              </a:ext>
            </a:extLst>
          </p:cNvPr>
          <p:cNvSpPr txBox="1">
            <a:spLocks noChangeArrowheads="1"/>
          </p:cNvSpPr>
          <p:nvPr/>
        </p:nvSpPr>
        <p:spPr bwMode="auto">
          <a:xfrm>
            <a:off x="1066800" y="4572000"/>
            <a:ext cx="6781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2.10    Odd-even transposition sort on a linear array.</a:t>
            </a:r>
          </a:p>
        </p:txBody>
      </p:sp>
      <p:sp>
        <p:nvSpPr>
          <p:cNvPr id="71687" name="Rectangle 12">
            <a:extLst>
              <a:ext uri="{FF2B5EF4-FFF2-40B4-BE49-F238E27FC236}">
                <a16:creationId xmlns:a16="http://schemas.microsoft.com/office/drawing/2014/main" id="{C3FA87B1-0DDA-BD41-94DC-FF3AB4A1F2CF}"/>
              </a:ext>
            </a:extLst>
          </p:cNvPr>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1688" name="Object 11">
            <a:extLst>
              <a:ext uri="{FF2B5EF4-FFF2-40B4-BE49-F238E27FC236}">
                <a16:creationId xmlns:a16="http://schemas.microsoft.com/office/drawing/2014/main" id="{4B2DC6B2-B308-4E43-BE91-251D808701EB}"/>
              </a:ext>
            </a:extLst>
          </p:cNvPr>
          <p:cNvGraphicFramePr>
            <a:graphicFrameLocks noChangeAspect="1"/>
          </p:cNvGraphicFramePr>
          <p:nvPr/>
        </p:nvGraphicFramePr>
        <p:xfrm>
          <a:off x="381000" y="990600"/>
          <a:ext cx="8763000" cy="3686175"/>
        </p:xfrm>
        <a:graphic>
          <a:graphicData uri="http://schemas.openxmlformats.org/presentationml/2006/ole">
            <mc:AlternateContent xmlns:mc="http://schemas.openxmlformats.org/markup-compatibility/2006">
              <mc:Choice xmlns:v="urn:schemas-microsoft-com:vml" Requires="v">
                <p:oleObj spid="_x0000_s71691" r:id="rId3" imgW="5334000" imgH="1930400" progId="MSDraw.Drawing.8.2">
                  <p:embed/>
                </p:oleObj>
              </mc:Choice>
              <mc:Fallback>
                <p:oleObj r:id="rId3" imgW="5334000" imgH="19304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8763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9" name="Text Box 13">
            <a:extLst>
              <a:ext uri="{FF2B5EF4-FFF2-40B4-BE49-F238E27FC236}">
                <a16:creationId xmlns:a16="http://schemas.microsoft.com/office/drawing/2014/main" id="{573644DA-92F6-FF47-9A3F-852DBCDC9733}"/>
              </a:ext>
            </a:extLst>
          </p:cNvPr>
          <p:cNvSpPr txBox="1">
            <a:spLocks noChangeArrowheads="1"/>
          </p:cNvSpPr>
          <p:nvPr/>
        </p:nvSpPr>
        <p:spPr bwMode="auto">
          <a:xfrm>
            <a:off x="685800" y="5257800"/>
            <a:ext cx="7772400" cy="854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T</a:t>
            </a:r>
            <a:r>
              <a:rPr lang="en-US" altLang="en-US" sz="2000"/>
              <a:t>(1) = </a:t>
            </a:r>
            <a:r>
              <a:rPr lang="en-US" altLang="en-US" sz="2000" i="1"/>
              <a:t>W</a:t>
            </a:r>
            <a:r>
              <a:rPr lang="en-US" altLang="en-US" sz="2000"/>
              <a:t>(1) = </a:t>
            </a:r>
            <a:r>
              <a:rPr lang="en-US" altLang="en-US" sz="2000" i="1"/>
              <a:t>p</a:t>
            </a:r>
            <a:r>
              <a:rPr lang="en-US" altLang="en-US" sz="2000"/>
              <a:t> log</a:t>
            </a:r>
            <a:r>
              <a:rPr lang="en-US" altLang="en-US" sz="2000" baseline="-25000"/>
              <a:t>2</a:t>
            </a:r>
            <a:r>
              <a:rPr lang="en-US" altLang="en-US" sz="2000"/>
              <a:t> </a:t>
            </a:r>
            <a:r>
              <a:rPr lang="en-US" altLang="en-US" sz="2000" i="1"/>
              <a:t>p</a:t>
            </a:r>
            <a:r>
              <a:rPr lang="en-US" altLang="en-US" sz="2000"/>
              <a:t>		</a:t>
            </a:r>
            <a:r>
              <a:rPr lang="en-US" altLang="en-US" sz="2000" i="1"/>
              <a:t>T</a:t>
            </a:r>
            <a:r>
              <a:rPr lang="en-US" altLang="en-US" sz="2000"/>
              <a:t>(</a:t>
            </a:r>
            <a:r>
              <a:rPr lang="en-US" altLang="en-US" sz="2000" i="1"/>
              <a:t>p</a:t>
            </a:r>
            <a:r>
              <a:rPr lang="en-US" altLang="en-US" sz="2000"/>
              <a:t>) = </a:t>
            </a:r>
            <a:r>
              <a:rPr lang="en-US" altLang="en-US" sz="2000" i="1"/>
              <a:t>p</a:t>
            </a:r>
            <a:r>
              <a:rPr lang="en-US" altLang="en-US" sz="2000"/>
              <a:t>		</a:t>
            </a:r>
            <a:r>
              <a:rPr lang="en-US" altLang="en-US" sz="2000" i="1"/>
              <a:t>W</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p</a:t>
            </a:r>
            <a:r>
              <a:rPr lang="en-US" altLang="en-US" sz="2000" baseline="30000"/>
              <a:t>2</a:t>
            </a:r>
            <a:r>
              <a:rPr lang="en-US" altLang="en-US" sz="2000"/>
              <a:t>/2</a:t>
            </a:r>
          </a:p>
          <a:p>
            <a:pPr eaLnBrk="1" hangingPunct="1">
              <a:spcBef>
                <a:spcPct val="0"/>
              </a:spcBef>
              <a:buFontTx/>
              <a:buNone/>
            </a:pPr>
            <a:endParaRPr lang="en-US" altLang="en-US" sz="1000"/>
          </a:p>
          <a:p>
            <a:pPr eaLnBrk="1" hangingPunct="1">
              <a:spcBef>
                <a:spcPct val="0"/>
              </a:spcBef>
              <a:buFontTx/>
              <a:buNone/>
            </a:pPr>
            <a:r>
              <a:rPr lang="en-US" altLang="en-US" sz="2000" i="1"/>
              <a:t>S</a:t>
            </a:r>
            <a:r>
              <a:rPr lang="en-US" altLang="en-US" sz="2000"/>
              <a:t>(</a:t>
            </a:r>
            <a:r>
              <a:rPr lang="en-US" altLang="en-US" sz="2000" i="1"/>
              <a:t>p</a:t>
            </a:r>
            <a:r>
              <a:rPr lang="en-US" altLang="en-US" sz="2000"/>
              <a:t>) = log</a:t>
            </a:r>
            <a:r>
              <a:rPr lang="en-US" altLang="en-US" sz="2000" baseline="-25000"/>
              <a:t>2</a:t>
            </a:r>
            <a:r>
              <a:rPr lang="en-US" altLang="en-US" sz="2000"/>
              <a:t> </a:t>
            </a:r>
            <a:r>
              <a:rPr lang="en-US" altLang="en-US" sz="2000" i="1"/>
              <a:t>p</a:t>
            </a:r>
            <a:r>
              <a:rPr lang="en-US" altLang="en-US" sz="2000"/>
              <a:t>   (Minsky’s conjecture?)		</a:t>
            </a:r>
            <a:r>
              <a:rPr lang="en-US" altLang="en-US" sz="2000" i="1"/>
              <a:t>R</a:t>
            </a:r>
            <a:r>
              <a:rPr lang="en-US" altLang="en-US" sz="2000"/>
              <a:t>(</a:t>
            </a:r>
            <a:r>
              <a:rPr lang="en-US" altLang="en-US" sz="2000" i="1"/>
              <a:t>p</a:t>
            </a:r>
            <a:r>
              <a:rPr lang="en-US" altLang="en-US" sz="2000"/>
              <a:t>) = </a:t>
            </a:r>
            <a:r>
              <a:rPr lang="en-US" altLang="en-US" sz="2000" i="1"/>
              <a:t>p</a:t>
            </a:r>
            <a:r>
              <a:rPr lang="en-US" altLang="en-US" sz="2000"/>
              <a:t>/(2 log</a:t>
            </a:r>
            <a:r>
              <a:rPr lang="en-US" altLang="en-US" sz="2000" baseline="-25000"/>
              <a:t>2</a:t>
            </a:r>
            <a:r>
              <a:rPr lang="en-US" altLang="en-US" sz="2000"/>
              <a:t> </a:t>
            </a:r>
            <a:r>
              <a:rPr lang="en-US" altLang="en-US" sz="2000" i="1"/>
              <a:t>p</a:t>
            </a:r>
            <a:r>
              <a:rPr lang="en-US" altLang="en-US" sz="2000"/>
              <a:t>)</a:t>
            </a:r>
          </a:p>
        </p:txBody>
      </p:sp>
      <p:sp>
        <p:nvSpPr>
          <p:cNvPr id="71690" name="Rectangle 14">
            <a:extLst>
              <a:ext uri="{FF2B5EF4-FFF2-40B4-BE49-F238E27FC236}">
                <a16:creationId xmlns:a16="http://schemas.microsoft.com/office/drawing/2014/main" id="{4A3B5C29-55B0-F941-AB8B-86F5CCEFBCDE}"/>
              </a:ext>
            </a:extLst>
          </p:cNvPr>
          <p:cNvSpPr>
            <a:spLocks noChangeArrowheads="1"/>
          </p:cNvSpPr>
          <p:nvPr/>
        </p:nvSpPr>
        <p:spPr bwMode="auto">
          <a:xfrm>
            <a:off x="2133600" y="1873250"/>
            <a:ext cx="1752600" cy="304800"/>
          </a:xfrm>
          <a:prstGeom prst="rect">
            <a:avLst/>
          </a:prstGeom>
          <a:noFill/>
          <a:ln w="28575">
            <a:solidFill>
              <a:srgbClr val="E4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3E403390-A126-FC4F-A03D-C919C4C2AA7C}"/>
              </a:ext>
            </a:extLst>
          </p:cNvPr>
          <p:cNvSpPr>
            <a:spLocks noGrp="1"/>
          </p:cNvSpPr>
          <p:nvPr>
            <p:ph type="dt" sz="quarter" idx="10"/>
          </p:nvPr>
        </p:nvSpPr>
        <p:spPr/>
        <p:txBody>
          <a:bodyPr/>
          <a:lstStyle/>
          <a:p>
            <a:pPr>
              <a:defRPr/>
            </a:pPr>
            <a:r>
              <a:rPr lang="en-US" altLang="en-US"/>
              <a:t>Winter 2021</a:t>
            </a:r>
          </a:p>
        </p:txBody>
      </p:sp>
      <p:sp>
        <p:nvSpPr>
          <p:cNvPr id="24" name="Footer Placeholder 4">
            <a:extLst>
              <a:ext uri="{FF2B5EF4-FFF2-40B4-BE49-F238E27FC236}">
                <a16:creationId xmlns:a16="http://schemas.microsoft.com/office/drawing/2014/main" id="{82CF96FE-1BC3-124A-B97F-D4BFAC404162}"/>
              </a:ext>
            </a:extLst>
          </p:cNvPr>
          <p:cNvSpPr>
            <a:spLocks noGrp="1"/>
          </p:cNvSpPr>
          <p:nvPr>
            <p:ph type="ftr" sz="quarter" idx="11"/>
          </p:nvPr>
        </p:nvSpPr>
        <p:spPr/>
        <p:txBody>
          <a:bodyPr/>
          <a:lstStyle/>
          <a:p>
            <a:pPr>
              <a:defRPr/>
            </a:pPr>
            <a:r>
              <a:rPr lang="en-US" altLang="en-US"/>
              <a:t>Parallel Processing, Fundamental Concepts</a:t>
            </a:r>
          </a:p>
        </p:txBody>
      </p:sp>
      <p:sp>
        <p:nvSpPr>
          <p:cNvPr id="72708" name="Slide Number Placeholder 5">
            <a:extLst>
              <a:ext uri="{FF2B5EF4-FFF2-40B4-BE49-F238E27FC236}">
                <a16:creationId xmlns:a16="http://schemas.microsoft.com/office/drawing/2014/main" id="{01C898A8-F8A3-8A41-A6D5-EC85E1F5CC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9A6A247-6174-E34D-9693-3828BBCBA605}" type="slidenum">
              <a:rPr lang="en-US" altLang="en-US" sz="1200" smtClean="0"/>
              <a:pPr>
                <a:spcBef>
                  <a:spcPct val="0"/>
                </a:spcBef>
                <a:buFontTx/>
                <a:buNone/>
              </a:pPr>
              <a:t>62</a:t>
            </a:fld>
            <a:endParaRPr lang="en-US" altLang="en-US" sz="1200"/>
          </a:p>
        </p:txBody>
      </p:sp>
      <p:sp>
        <p:nvSpPr>
          <p:cNvPr id="72709" name="Rectangle 2">
            <a:extLst>
              <a:ext uri="{FF2B5EF4-FFF2-40B4-BE49-F238E27FC236}">
                <a16:creationId xmlns:a16="http://schemas.microsoft.com/office/drawing/2014/main" id="{7DF74AAF-66A7-0047-B16E-48A7109A660D}"/>
              </a:ext>
            </a:extLst>
          </p:cNvPr>
          <p:cNvSpPr>
            <a:spLocks noGrp="1" noChangeArrowheads="1"/>
          </p:cNvSpPr>
          <p:nvPr>
            <p:ph type="title"/>
          </p:nvPr>
        </p:nvSpPr>
        <p:spPr>
          <a:xfrm>
            <a:off x="685800" y="381000"/>
            <a:ext cx="7772400" cy="609600"/>
          </a:xfrm>
        </p:spPr>
        <p:txBody>
          <a:bodyPr/>
          <a:lstStyle/>
          <a:p>
            <a:pPr eaLnBrk="1" hangingPunct="1"/>
            <a:r>
              <a:rPr lang="en-US" altLang="en-US" sz="3200"/>
              <a:t>2.4  Algorithms for a Binary Tree</a:t>
            </a:r>
          </a:p>
        </p:txBody>
      </p:sp>
      <p:sp>
        <p:nvSpPr>
          <p:cNvPr id="72710" name="Text Box 3">
            <a:extLst>
              <a:ext uri="{FF2B5EF4-FFF2-40B4-BE49-F238E27FC236}">
                <a16:creationId xmlns:a16="http://schemas.microsoft.com/office/drawing/2014/main" id="{C5FC01C2-4EC1-C842-AC5E-E48D3420FF7F}"/>
              </a:ext>
            </a:extLst>
          </p:cNvPr>
          <p:cNvSpPr txBox="1">
            <a:spLocks noChangeArrowheads="1"/>
          </p:cNvSpPr>
          <p:nvPr/>
        </p:nvSpPr>
        <p:spPr bwMode="auto">
          <a:xfrm>
            <a:off x="990600" y="5486400"/>
            <a:ext cx="6858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Reduction computation and broadcasting on a binary tree.</a:t>
            </a:r>
            <a:endParaRPr lang="en-US" altLang="en-US" sz="2000">
              <a:solidFill>
                <a:schemeClr val="accent2"/>
              </a:solidFill>
            </a:endParaRPr>
          </a:p>
        </p:txBody>
      </p:sp>
      <p:sp>
        <p:nvSpPr>
          <p:cNvPr id="72711" name="Rectangle 4">
            <a:extLst>
              <a:ext uri="{FF2B5EF4-FFF2-40B4-BE49-F238E27FC236}">
                <a16:creationId xmlns:a16="http://schemas.microsoft.com/office/drawing/2014/main" id="{928805B0-5C97-6542-B2F6-832CFFC98A2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2712" name="Object 6">
            <a:extLst>
              <a:ext uri="{FF2B5EF4-FFF2-40B4-BE49-F238E27FC236}">
                <a16:creationId xmlns:a16="http://schemas.microsoft.com/office/drawing/2014/main" id="{730E598E-D39D-C348-A43A-550C2FA2CC83}"/>
              </a:ext>
            </a:extLst>
          </p:cNvPr>
          <p:cNvGraphicFramePr>
            <a:graphicFrameLocks noChangeAspect="1"/>
          </p:cNvGraphicFramePr>
          <p:nvPr>
            <p:ph idx="1"/>
          </p:nvPr>
        </p:nvGraphicFramePr>
        <p:xfrm>
          <a:off x="0" y="1447800"/>
          <a:ext cx="4648200" cy="3810000"/>
        </p:xfrm>
        <a:graphic>
          <a:graphicData uri="http://schemas.openxmlformats.org/presentationml/2006/ole">
            <mc:AlternateContent xmlns:mc="http://schemas.openxmlformats.org/markup-compatibility/2006">
              <mc:Choice xmlns:v="urn:schemas-microsoft-com:vml" Requires="v">
                <p:oleObj spid="_x0000_s72730" r:id="rId3" imgW="2882900" imgH="2197100" progId="MSDraw.Drawing.8.2">
                  <p:embed/>
                </p:oleObj>
              </mc:Choice>
              <mc:Fallback>
                <p:oleObj r:id="rId3" imgW="2882900" imgH="21971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4648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13" name="Object 11">
            <a:extLst>
              <a:ext uri="{FF2B5EF4-FFF2-40B4-BE49-F238E27FC236}">
                <a16:creationId xmlns:a16="http://schemas.microsoft.com/office/drawing/2014/main" id="{86804CC3-B4F0-4D46-9B20-A0A3991FA8F5}"/>
              </a:ext>
            </a:extLst>
          </p:cNvPr>
          <p:cNvGraphicFramePr>
            <a:graphicFrameLocks noChangeAspect="1"/>
          </p:cNvGraphicFramePr>
          <p:nvPr/>
        </p:nvGraphicFramePr>
        <p:xfrm>
          <a:off x="4495800" y="1524000"/>
          <a:ext cx="4648200" cy="3810000"/>
        </p:xfrm>
        <a:graphic>
          <a:graphicData uri="http://schemas.openxmlformats.org/presentationml/2006/ole">
            <mc:AlternateContent xmlns:mc="http://schemas.openxmlformats.org/markup-compatibility/2006">
              <mc:Choice xmlns:v="urn:schemas-microsoft-com:vml" Requires="v">
                <p:oleObj spid="_x0000_s72731" r:id="rId5" imgW="2882900" imgH="2197100" progId="MSDraw.Drawing.8.2">
                  <p:embed/>
                </p:oleObj>
              </mc:Choice>
              <mc:Fallback>
                <p:oleObj r:id="rId5" imgW="2882900" imgH="21971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0"/>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4" name="Line 12">
            <a:extLst>
              <a:ext uri="{FF2B5EF4-FFF2-40B4-BE49-F238E27FC236}">
                <a16:creationId xmlns:a16="http://schemas.microsoft.com/office/drawing/2014/main" id="{F91A508C-8A1D-074A-BEC9-39C41595C93D}"/>
              </a:ext>
            </a:extLst>
          </p:cNvPr>
          <p:cNvSpPr>
            <a:spLocks noChangeShapeType="1"/>
          </p:cNvSpPr>
          <p:nvPr/>
        </p:nvSpPr>
        <p:spPr bwMode="auto">
          <a:xfrm flipV="1">
            <a:off x="457200" y="30480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13">
            <a:extLst>
              <a:ext uri="{FF2B5EF4-FFF2-40B4-BE49-F238E27FC236}">
                <a16:creationId xmlns:a16="http://schemas.microsoft.com/office/drawing/2014/main" id="{46184141-4463-D348-B3A1-33040995D4A8}"/>
              </a:ext>
            </a:extLst>
          </p:cNvPr>
          <p:cNvSpPr>
            <a:spLocks noChangeShapeType="1"/>
          </p:cNvSpPr>
          <p:nvPr/>
        </p:nvSpPr>
        <p:spPr bwMode="auto">
          <a:xfrm flipH="1" flipV="1">
            <a:off x="1219200" y="30480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Line 14">
            <a:extLst>
              <a:ext uri="{FF2B5EF4-FFF2-40B4-BE49-F238E27FC236}">
                <a16:creationId xmlns:a16="http://schemas.microsoft.com/office/drawing/2014/main" id="{55CC291D-87BE-3E47-8159-E3C0D0791D74}"/>
              </a:ext>
            </a:extLst>
          </p:cNvPr>
          <p:cNvSpPr>
            <a:spLocks noChangeShapeType="1"/>
          </p:cNvSpPr>
          <p:nvPr/>
        </p:nvSpPr>
        <p:spPr bwMode="auto">
          <a:xfrm flipV="1">
            <a:off x="2667000" y="30480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Line 15">
            <a:extLst>
              <a:ext uri="{FF2B5EF4-FFF2-40B4-BE49-F238E27FC236}">
                <a16:creationId xmlns:a16="http://schemas.microsoft.com/office/drawing/2014/main" id="{9798F335-2E08-1848-8E85-15E8DB44B03C}"/>
              </a:ext>
            </a:extLst>
          </p:cNvPr>
          <p:cNvSpPr>
            <a:spLocks noChangeShapeType="1"/>
          </p:cNvSpPr>
          <p:nvPr/>
        </p:nvSpPr>
        <p:spPr bwMode="auto">
          <a:xfrm flipH="1" flipV="1">
            <a:off x="3429000" y="30480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6">
            <a:extLst>
              <a:ext uri="{FF2B5EF4-FFF2-40B4-BE49-F238E27FC236}">
                <a16:creationId xmlns:a16="http://schemas.microsoft.com/office/drawing/2014/main" id="{815DD220-89B1-1B43-A866-EA596F9949A7}"/>
              </a:ext>
            </a:extLst>
          </p:cNvPr>
          <p:cNvSpPr>
            <a:spLocks noChangeShapeType="1"/>
          </p:cNvSpPr>
          <p:nvPr/>
        </p:nvSpPr>
        <p:spPr bwMode="auto">
          <a:xfrm flipV="1">
            <a:off x="3352800" y="41148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7">
            <a:extLst>
              <a:ext uri="{FF2B5EF4-FFF2-40B4-BE49-F238E27FC236}">
                <a16:creationId xmlns:a16="http://schemas.microsoft.com/office/drawing/2014/main" id="{E6B3B7EE-E474-404F-86CA-D0759E94D261}"/>
              </a:ext>
            </a:extLst>
          </p:cNvPr>
          <p:cNvSpPr>
            <a:spLocks noChangeShapeType="1"/>
          </p:cNvSpPr>
          <p:nvPr/>
        </p:nvSpPr>
        <p:spPr bwMode="auto">
          <a:xfrm flipH="1" flipV="1">
            <a:off x="4038600" y="41148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8">
            <a:extLst>
              <a:ext uri="{FF2B5EF4-FFF2-40B4-BE49-F238E27FC236}">
                <a16:creationId xmlns:a16="http://schemas.microsoft.com/office/drawing/2014/main" id="{AE6E4B4A-EF3D-4D49-BAA8-940A04AD17D0}"/>
              </a:ext>
            </a:extLst>
          </p:cNvPr>
          <p:cNvSpPr>
            <a:spLocks noChangeShapeType="1"/>
          </p:cNvSpPr>
          <p:nvPr/>
        </p:nvSpPr>
        <p:spPr bwMode="auto">
          <a:xfrm flipV="1">
            <a:off x="1143000" y="20574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19">
            <a:extLst>
              <a:ext uri="{FF2B5EF4-FFF2-40B4-BE49-F238E27FC236}">
                <a16:creationId xmlns:a16="http://schemas.microsoft.com/office/drawing/2014/main" id="{F7B1A716-252A-1E4D-B313-DED84AA8892D}"/>
              </a:ext>
            </a:extLst>
          </p:cNvPr>
          <p:cNvSpPr>
            <a:spLocks noChangeShapeType="1"/>
          </p:cNvSpPr>
          <p:nvPr/>
        </p:nvSpPr>
        <p:spPr bwMode="auto">
          <a:xfrm flipH="1" flipV="1">
            <a:off x="2438400" y="19812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20">
            <a:extLst>
              <a:ext uri="{FF2B5EF4-FFF2-40B4-BE49-F238E27FC236}">
                <a16:creationId xmlns:a16="http://schemas.microsoft.com/office/drawing/2014/main" id="{7513B6B6-AA9E-D543-BD7B-BD6E3DEF9DB1}"/>
              </a:ext>
            </a:extLst>
          </p:cNvPr>
          <p:cNvSpPr>
            <a:spLocks noChangeShapeType="1"/>
          </p:cNvSpPr>
          <p:nvPr/>
        </p:nvSpPr>
        <p:spPr bwMode="auto">
          <a:xfrm flipV="1">
            <a:off x="4953000" y="3124200"/>
            <a:ext cx="2286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Line 21">
            <a:extLst>
              <a:ext uri="{FF2B5EF4-FFF2-40B4-BE49-F238E27FC236}">
                <a16:creationId xmlns:a16="http://schemas.microsoft.com/office/drawing/2014/main" id="{9978917A-840C-BE46-9896-AD310619FC5E}"/>
              </a:ext>
            </a:extLst>
          </p:cNvPr>
          <p:cNvSpPr>
            <a:spLocks noChangeShapeType="1"/>
          </p:cNvSpPr>
          <p:nvPr/>
        </p:nvSpPr>
        <p:spPr bwMode="auto">
          <a:xfrm flipH="1" flipV="1">
            <a:off x="5715000" y="3124200"/>
            <a:ext cx="3048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Line 22">
            <a:extLst>
              <a:ext uri="{FF2B5EF4-FFF2-40B4-BE49-F238E27FC236}">
                <a16:creationId xmlns:a16="http://schemas.microsoft.com/office/drawing/2014/main" id="{A40E3CD8-57DC-8A4E-89F9-D6BEAB11A31E}"/>
              </a:ext>
            </a:extLst>
          </p:cNvPr>
          <p:cNvSpPr>
            <a:spLocks noChangeShapeType="1"/>
          </p:cNvSpPr>
          <p:nvPr/>
        </p:nvSpPr>
        <p:spPr bwMode="auto">
          <a:xfrm flipV="1">
            <a:off x="7162800" y="3124200"/>
            <a:ext cx="2286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Line 23">
            <a:extLst>
              <a:ext uri="{FF2B5EF4-FFF2-40B4-BE49-F238E27FC236}">
                <a16:creationId xmlns:a16="http://schemas.microsoft.com/office/drawing/2014/main" id="{88B34ED8-BE48-E649-B5AD-47DBC85FA352}"/>
              </a:ext>
            </a:extLst>
          </p:cNvPr>
          <p:cNvSpPr>
            <a:spLocks noChangeShapeType="1"/>
          </p:cNvSpPr>
          <p:nvPr/>
        </p:nvSpPr>
        <p:spPr bwMode="auto">
          <a:xfrm flipH="1" flipV="1">
            <a:off x="7924800" y="3124200"/>
            <a:ext cx="3048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6" name="Line 24">
            <a:extLst>
              <a:ext uri="{FF2B5EF4-FFF2-40B4-BE49-F238E27FC236}">
                <a16:creationId xmlns:a16="http://schemas.microsoft.com/office/drawing/2014/main" id="{6A254718-4726-3A49-AF9F-FCAB093B3B79}"/>
              </a:ext>
            </a:extLst>
          </p:cNvPr>
          <p:cNvSpPr>
            <a:spLocks noChangeShapeType="1"/>
          </p:cNvSpPr>
          <p:nvPr/>
        </p:nvSpPr>
        <p:spPr bwMode="auto">
          <a:xfrm flipV="1">
            <a:off x="7848600" y="4191000"/>
            <a:ext cx="1524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25">
            <a:extLst>
              <a:ext uri="{FF2B5EF4-FFF2-40B4-BE49-F238E27FC236}">
                <a16:creationId xmlns:a16="http://schemas.microsoft.com/office/drawing/2014/main" id="{665FCE8C-E72D-2541-B18C-5D0956B90FAC}"/>
              </a:ext>
            </a:extLst>
          </p:cNvPr>
          <p:cNvSpPr>
            <a:spLocks noChangeShapeType="1"/>
          </p:cNvSpPr>
          <p:nvPr/>
        </p:nvSpPr>
        <p:spPr bwMode="auto">
          <a:xfrm flipH="1" flipV="1">
            <a:off x="8534400" y="4191000"/>
            <a:ext cx="2286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26">
            <a:extLst>
              <a:ext uri="{FF2B5EF4-FFF2-40B4-BE49-F238E27FC236}">
                <a16:creationId xmlns:a16="http://schemas.microsoft.com/office/drawing/2014/main" id="{7D07E5D9-E2F1-2D4E-9F00-FABFECEB3B67}"/>
              </a:ext>
            </a:extLst>
          </p:cNvPr>
          <p:cNvSpPr>
            <a:spLocks noChangeShapeType="1"/>
          </p:cNvSpPr>
          <p:nvPr/>
        </p:nvSpPr>
        <p:spPr bwMode="auto">
          <a:xfrm flipV="1">
            <a:off x="5638800" y="2133600"/>
            <a:ext cx="4572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27">
            <a:extLst>
              <a:ext uri="{FF2B5EF4-FFF2-40B4-BE49-F238E27FC236}">
                <a16:creationId xmlns:a16="http://schemas.microsoft.com/office/drawing/2014/main" id="{3824F25C-60FF-EE4D-8344-5D8F23165A41}"/>
              </a:ext>
            </a:extLst>
          </p:cNvPr>
          <p:cNvSpPr>
            <a:spLocks noChangeShapeType="1"/>
          </p:cNvSpPr>
          <p:nvPr/>
        </p:nvSpPr>
        <p:spPr bwMode="auto">
          <a:xfrm flipH="1" flipV="1">
            <a:off x="6934200" y="2057400"/>
            <a:ext cx="53340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450303EC-3005-074E-9CB8-89CEB0A9E0C9}"/>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EA45825E-3A51-F648-A594-B52BC63BF795}"/>
              </a:ext>
            </a:extLst>
          </p:cNvPr>
          <p:cNvSpPr>
            <a:spLocks noGrp="1"/>
          </p:cNvSpPr>
          <p:nvPr>
            <p:ph type="ftr" sz="quarter" idx="11"/>
          </p:nvPr>
        </p:nvSpPr>
        <p:spPr/>
        <p:txBody>
          <a:bodyPr/>
          <a:lstStyle/>
          <a:p>
            <a:pPr>
              <a:defRPr/>
            </a:pPr>
            <a:r>
              <a:rPr lang="en-US" altLang="en-US"/>
              <a:t>Parallel Processing, Fundamental Concepts</a:t>
            </a:r>
          </a:p>
        </p:txBody>
      </p:sp>
      <p:sp>
        <p:nvSpPr>
          <p:cNvPr id="73732" name="Slide Number Placeholder 5">
            <a:extLst>
              <a:ext uri="{FF2B5EF4-FFF2-40B4-BE49-F238E27FC236}">
                <a16:creationId xmlns:a16="http://schemas.microsoft.com/office/drawing/2014/main" id="{3EC179EA-4D25-CD4D-B3B1-CE01E6D2309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744E071-782B-9D4D-9416-F27A22600D2C}" type="slidenum">
              <a:rPr lang="en-US" altLang="en-US" sz="1200" smtClean="0"/>
              <a:pPr>
                <a:spcBef>
                  <a:spcPct val="0"/>
                </a:spcBef>
                <a:buFontTx/>
                <a:buNone/>
              </a:pPr>
              <a:t>63</a:t>
            </a:fld>
            <a:endParaRPr lang="en-US" altLang="en-US" sz="1200"/>
          </a:p>
        </p:txBody>
      </p:sp>
      <p:sp>
        <p:nvSpPr>
          <p:cNvPr id="73733" name="Rectangle 2">
            <a:extLst>
              <a:ext uri="{FF2B5EF4-FFF2-40B4-BE49-F238E27FC236}">
                <a16:creationId xmlns:a16="http://schemas.microsoft.com/office/drawing/2014/main" id="{82B58B3C-4483-6E40-88A3-1D365C6AA1CA}"/>
              </a:ext>
            </a:extLst>
          </p:cNvPr>
          <p:cNvSpPr>
            <a:spLocks noGrp="1" noChangeArrowheads="1"/>
          </p:cNvSpPr>
          <p:nvPr>
            <p:ph type="title"/>
          </p:nvPr>
        </p:nvSpPr>
        <p:spPr>
          <a:xfrm>
            <a:off x="228600" y="381000"/>
            <a:ext cx="2819400" cy="1447800"/>
          </a:xfrm>
        </p:spPr>
        <p:txBody>
          <a:bodyPr/>
          <a:lstStyle/>
          <a:p>
            <a:pPr eaLnBrk="1" hangingPunct="1"/>
            <a:r>
              <a:rPr lang="en-US" altLang="en-US" sz="2800"/>
              <a:t>Binary Tree Scan Computation</a:t>
            </a:r>
          </a:p>
        </p:txBody>
      </p:sp>
      <p:sp>
        <p:nvSpPr>
          <p:cNvPr id="73734" name="Text Box 3">
            <a:extLst>
              <a:ext uri="{FF2B5EF4-FFF2-40B4-BE49-F238E27FC236}">
                <a16:creationId xmlns:a16="http://schemas.microsoft.com/office/drawing/2014/main" id="{9C529905-591D-D742-8A69-B7E8962A4BFB}"/>
              </a:ext>
            </a:extLst>
          </p:cNvPr>
          <p:cNvSpPr txBox="1">
            <a:spLocks noChangeArrowheads="1"/>
          </p:cNvSpPr>
          <p:nvPr/>
        </p:nvSpPr>
        <p:spPr bwMode="auto">
          <a:xfrm>
            <a:off x="304800" y="2819400"/>
            <a:ext cx="25908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2.11   Scan computation on a binary tree of processors. </a:t>
            </a:r>
          </a:p>
        </p:txBody>
      </p:sp>
      <p:sp>
        <p:nvSpPr>
          <p:cNvPr id="73735" name="Rectangle 12">
            <a:extLst>
              <a:ext uri="{FF2B5EF4-FFF2-40B4-BE49-F238E27FC236}">
                <a16:creationId xmlns:a16="http://schemas.microsoft.com/office/drawing/2014/main" id="{931B70E6-71A4-194E-B6D7-2047E1ACEB60}"/>
              </a:ext>
            </a:extLst>
          </p:cNvPr>
          <p:cNvSpPr>
            <a:spLocks noChangeArrowheads="1"/>
          </p:cNvSpPr>
          <p:nvPr/>
        </p:nvSpPr>
        <p:spPr bwMode="auto">
          <a:xfrm>
            <a:off x="0" y="376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3736" name="Object 11">
            <a:extLst>
              <a:ext uri="{FF2B5EF4-FFF2-40B4-BE49-F238E27FC236}">
                <a16:creationId xmlns:a16="http://schemas.microsoft.com/office/drawing/2014/main" id="{E7C6AACD-7B21-F140-8B20-4E778C3F73BD}"/>
              </a:ext>
            </a:extLst>
          </p:cNvPr>
          <p:cNvGraphicFramePr>
            <a:graphicFrameLocks noChangeAspect="1"/>
          </p:cNvGraphicFramePr>
          <p:nvPr/>
        </p:nvGraphicFramePr>
        <p:xfrm>
          <a:off x="3886200" y="152400"/>
          <a:ext cx="3956050" cy="6096000"/>
        </p:xfrm>
        <a:graphic>
          <a:graphicData uri="http://schemas.openxmlformats.org/presentationml/2006/ole">
            <mc:AlternateContent xmlns:mc="http://schemas.openxmlformats.org/markup-compatibility/2006">
              <mc:Choice xmlns:v="urn:schemas-microsoft-com:vml" Requires="v">
                <p:oleObj spid="_x0000_s73747" r:id="rId3" imgW="4457700" imgH="5499100" progId="MSDraw.Drawing.8.2">
                  <p:embed/>
                </p:oleObj>
              </mc:Choice>
              <mc:Fallback>
                <p:oleObj r:id="rId3" imgW="4457700" imgH="54991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
                        <a:ext cx="39560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7" name="Line 13">
            <a:extLst>
              <a:ext uri="{FF2B5EF4-FFF2-40B4-BE49-F238E27FC236}">
                <a16:creationId xmlns:a16="http://schemas.microsoft.com/office/drawing/2014/main" id="{02CA73E2-6196-F642-88B1-DA525A2EDB4A}"/>
              </a:ext>
            </a:extLst>
          </p:cNvPr>
          <p:cNvSpPr>
            <a:spLocks noChangeShapeType="1"/>
          </p:cNvSpPr>
          <p:nvPr/>
        </p:nvSpPr>
        <p:spPr bwMode="auto">
          <a:xfrm flipV="1">
            <a:off x="4191000" y="11430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Line 14">
            <a:extLst>
              <a:ext uri="{FF2B5EF4-FFF2-40B4-BE49-F238E27FC236}">
                <a16:creationId xmlns:a16="http://schemas.microsoft.com/office/drawing/2014/main" id="{30E2D2AA-CA1E-1F40-BBC9-84A8C68F6FD7}"/>
              </a:ext>
            </a:extLst>
          </p:cNvPr>
          <p:cNvSpPr>
            <a:spLocks noChangeShapeType="1"/>
          </p:cNvSpPr>
          <p:nvPr/>
        </p:nvSpPr>
        <p:spPr bwMode="auto">
          <a:xfrm flipH="1" flipV="1">
            <a:off x="4648200" y="11430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Line 15">
            <a:extLst>
              <a:ext uri="{FF2B5EF4-FFF2-40B4-BE49-F238E27FC236}">
                <a16:creationId xmlns:a16="http://schemas.microsoft.com/office/drawing/2014/main" id="{7381DE31-5ED2-794F-A858-75CC2D306515}"/>
              </a:ext>
            </a:extLst>
          </p:cNvPr>
          <p:cNvSpPr>
            <a:spLocks noChangeShapeType="1"/>
          </p:cNvSpPr>
          <p:nvPr/>
        </p:nvSpPr>
        <p:spPr bwMode="auto">
          <a:xfrm flipV="1">
            <a:off x="5410200" y="11430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0" name="Line 16">
            <a:extLst>
              <a:ext uri="{FF2B5EF4-FFF2-40B4-BE49-F238E27FC236}">
                <a16:creationId xmlns:a16="http://schemas.microsoft.com/office/drawing/2014/main" id="{3016BED2-53FF-8849-BC7A-05CE26DDBB48}"/>
              </a:ext>
            </a:extLst>
          </p:cNvPr>
          <p:cNvSpPr>
            <a:spLocks noChangeShapeType="1"/>
          </p:cNvSpPr>
          <p:nvPr/>
        </p:nvSpPr>
        <p:spPr bwMode="auto">
          <a:xfrm flipH="1" flipV="1">
            <a:off x="5867400" y="11430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1" name="Line 17">
            <a:extLst>
              <a:ext uri="{FF2B5EF4-FFF2-40B4-BE49-F238E27FC236}">
                <a16:creationId xmlns:a16="http://schemas.microsoft.com/office/drawing/2014/main" id="{CBC43A25-A485-B246-971F-AA104FBAE631}"/>
              </a:ext>
            </a:extLst>
          </p:cNvPr>
          <p:cNvSpPr>
            <a:spLocks noChangeShapeType="1"/>
          </p:cNvSpPr>
          <p:nvPr/>
        </p:nvSpPr>
        <p:spPr bwMode="auto">
          <a:xfrm flipV="1">
            <a:off x="5791200" y="1828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8">
            <a:extLst>
              <a:ext uri="{FF2B5EF4-FFF2-40B4-BE49-F238E27FC236}">
                <a16:creationId xmlns:a16="http://schemas.microsoft.com/office/drawing/2014/main" id="{A8C2DB8C-3E6B-7646-B175-386914257878}"/>
              </a:ext>
            </a:extLst>
          </p:cNvPr>
          <p:cNvSpPr>
            <a:spLocks noChangeShapeType="1"/>
          </p:cNvSpPr>
          <p:nvPr/>
        </p:nvSpPr>
        <p:spPr bwMode="auto">
          <a:xfrm flipH="1" flipV="1">
            <a:off x="6172200" y="1828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9">
            <a:extLst>
              <a:ext uri="{FF2B5EF4-FFF2-40B4-BE49-F238E27FC236}">
                <a16:creationId xmlns:a16="http://schemas.microsoft.com/office/drawing/2014/main" id="{11F00D26-1880-4244-B1DD-280D16BF161F}"/>
              </a:ext>
            </a:extLst>
          </p:cNvPr>
          <p:cNvSpPr>
            <a:spLocks noChangeShapeType="1"/>
          </p:cNvSpPr>
          <p:nvPr/>
        </p:nvSpPr>
        <p:spPr bwMode="auto">
          <a:xfrm flipV="1">
            <a:off x="4572000" y="4572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20">
            <a:extLst>
              <a:ext uri="{FF2B5EF4-FFF2-40B4-BE49-F238E27FC236}">
                <a16:creationId xmlns:a16="http://schemas.microsoft.com/office/drawing/2014/main" id="{D9D95764-893F-DA42-86DB-29ECAB77261F}"/>
              </a:ext>
            </a:extLst>
          </p:cNvPr>
          <p:cNvSpPr>
            <a:spLocks noChangeShapeType="1"/>
          </p:cNvSpPr>
          <p:nvPr/>
        </p:nvSpPr>
        <p:spPr bwMode="auto">
          <a:xfrm flipH="1" flipV="1">
            <a:off x="5334000" y="4572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21">
            <a:extLst>
              <a:ext uri="{FF2B5EF4-FFF2-40B4-BE49-F238E27FC236}">
                <a16:creationId xmlns:a16="http://schemas.microsoft.com/office/drawing/2014/main" id="{C2986F6B-0958-2941-95F9-0F67702BCE0F}"/>
              </a:ext>
            </a:extLst>
          </p:cNvPr>
          <p:cNvSpPr txBox="1">
            <a:spLocks noChangeArrowheads="1"/>
          </p:cNvSpPr>
          <p:nvPr/>
        </p:nvSpPr>
        <p:spPr bwMode="auto">
          <a:xfrm>
            <a:off x="7162800" y="914400"/>
            <a:ext cx="1600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Upward</a:t>
            </a:r>
          </a:p>
          <a:p>
            <a:pPr eaLnBrk="1" hangingPunct="1">
              <a:spcBef>
                <a:spcPct val="0"/>
              </a:spcBef>
              <a:buFontTx/>
              <a:buNone/>
            </a:pPr>
            <a:r>
              <a:rPr lang="en-US" altLang="en-US" sz="2000"/>
              <a:t>propagation</a:t>
            </a:r>
          </a:p>
        </p:txBody>
      </p:sp>
      <p:sp>
        <p:nvSpPr>
          <p:cNvPr id="73746" name="Text Box 22">
            <a:extLst>
              <a:ext uri="{FF2B5EF4-FFF2-40B4-BE49-F238E27FC236}">
                <a16:creationId xmlns:a16="http://schemas.microsoft.com/office/drawing/2014/main" id="{31F0902E-3E22-B942-AD84-00C017DD18F9}"/>
              </a:ext>
            </a:extLst>
          </p:cNvPr>
          <p:cNvSpPr txBox="1">
            <a:spLocks noChangeArrowheads="1"/>
          </p:cNvSpPr>
          <p:nvPr/>
        </p:nvSpPr>
        <p:spPr bwMode="auto">
          <a:xfrm>
            <a:off x="7162800" y="3733800"/>
            <a:ext cx="1600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Downward</a:t>
            </a:r>
          </a:p>
          <a:p>
            <a:pPr eaLnBrk="1" hangingPunct="1">
              <a:spcBef>
                <a:spcPct val="0"/>
              </a:spcBef>
              <a:buFontTx/>
              <a:buNone/>
            </a:pPr>
            <a:r>
              <a:rPr lang="en-US" altLang="en-US" sz="2000"/>
              <a:t>propagation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a:extLst>
              <a:ext uri="{FF2B5EF4-FFF2-40B4-BE49-F238E27FC236}">
                <a16:creationId xmlns:a16="http://schemas.microsoft.com/office/drawing/2014/main" id="{4CDC183F-5B85-5643-8093-8C137609AEE4}"/>
              </a:ext>
            </a:extLst>
          </p:cNvPr>
          <p:cNvSpPr>
            <a:spLocks noGrp="1"/>
          </p:cNvSpPr>
          <p:nvPr>
            <p:ph type="dt" sz="quarter" idx="10"/>
          </p:nvPr>
        </p:nvSpPr>
        <p:spPr/>
        <p:txBody>
          <a:bodyPr/>
          <a:lstStyle/>
          <a:p>
            <a:pPr>
              <a:defRPr/>
            </a:pPr>
            <a:r>
              <a:rPr lang="en-US" altLang="en-US"/>
              <a:t>Winter 2021</a:t>
            </a:r>
          </a:p>
        </p:txBody>
      </p:sp>
      <p:sp>
        <p:nvSpPr>
          <p:cNvPr id="36" name="Footer Placeholder 4">
            <a:extLst>
              <a:ext uri="{FF2B5EF4-FFF2-40B4-BE49-F238E27FC236}">
                <a16:creationId xmlns:a16="http://schemas.microsoft.com/office/drawing/2014/main" id="{5E005668-E0A5-7E4A-8826-8690C81D8BD6}"/>
              </a:ext>
            </a:extLst>
          </p:cNvPr>
          <p:cNvSpPr>
            <a:spLocks noGrp="1"/>
          </p:cNvSpPr>
          <p:nvPr>
            <p:ph type="ftr" sz="quarter" idx="11"/>
          </p:nvPr>
        </p:nvSpPr>
        <p:spPr/>
        <p:txBody>
          <a:bodyPr/>
          <a:lstStyle/>
          <a:p>
            <a:pPr>
              <a:defRPr/>
            </a:pPr>
            <a:r>
              <a:rPr lang="en-US" altLang="en-US"/>
              <a:t>Parallel Processing, Fundamental Concepts</a:t>
            </a:r>
          </a:p>
        </p:txBody>
      </p:sp>
      <p:sp>
        <p:nvSpPr>
          <p:cNvPr id="74756" name="Slide Number Placeholder 5">
            <a:extLst>
              <a:ext uri="{FF2B5EF4-FFF2-40B4-BE49-F238E27FC236}">
                <a16:creationId xmlns:a16="http://schemas.microsoft.com/office/drawing/2014/main" id="{E6FCB4FF-ADCD-ED4E-9371-862650DBA7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1C217B3-B7E2-D248-A202-052CCCCCAE80}" type="slidenum">
              <a:rPr lang="en-US" altLang="en-US" sz="1200" smtClean="0"/>
              <a:pPr>
                <a:spcBef>
                  <a:spcPct val="0"/>
                </a:spcBef>
                <a:buFontTx/>
                <a:buNone/>
              </a:pPr>
              <a:t>64</a:t>
            </a:fld>
            <a:endParaRPr lang="en-US" altLang="en-US" sz="1200"/>
          </a:p>
        </p:txBody>
      </p:sp>
      <p:sp>
        <p:nvSpPr>
          <p:cNvPr id="74757" name="Rectangle 2">
            <a:extLst>
              <a:ext uri="{FF2B5EF4-FFF2-40B4-BE49-F238E27FC236}">
                <a16:creationId xmlns:a16="http://schemas.microsoft.com/office/drawing/2014/main" id="{64A83B41-BB25-A54B-B01E-735D81EBA51C}"/>
              </a:ext>
            </a:extLst>
          </p:cNvPr>
          <p:cNvSpPr>
            <a:spLocks noGrp="1" noChangeArrowheads="1"/>
          </p:cNvSpPr>
          <p:nvPr>
            <p:ph type="title"/>
          </p:nvPr>
        </p:nvSpPr>
        <p:spPr>
          <a:xfrm>
            <a:off x="228600" y="304800"/>
            <a:ext cx="8534400" cy="762000"/>
          </a:xfrm>
        </p:spPr>
        <p:txBody>
          <a:bodyPr/>
          <a:lstStyle/>
          <a:p>
            <a:pPr eaLnBrk="1" hangingPunct="1"/>
            <a:r>
              <a:rPr lang="en-US" altLang="en-US" sz="2800"/>
              <a:t>Node Function in Binary Tree Scan Computation</a:t>
            </a:r>
          </a:p>
        </p:txBody>
      </p:sp>
      <p:sp>
        <p:nvSpPr>
          <p:cNvPr id="74758" name="Text Box 3">
            <a:extLst>
              <a:ext uri="{FF2B5EF4-FFF2-40B4-BE49-F238E27FC236}">
                <a16:creationId xmlns:a16="http://schemas.microsoft.com/office/drawing/2014/main" id="{88ECC378-03DC-B040-913C-383E8F76DB71}"/>
              </a:ext>
            </a:extLst>
          </p:cNvPr>
          <p:cNvSpPr txBox="1">
            <a:spLocks noChangeArrowheads="1"/>
          </p:cNvSpPr>
          <p:nvPr/>
        </p:nvSpPr>
        <p:spPr bwMode="auto">
          <a:xfrm>
            <a:off x="457200" y="1371600"/>
            <a:ext cx="2819400" cy="1616075"/>
          </a:xfrm>
          <a:prstGeom prst="rect">
            <a:avLst/>
          </a:prstGeom>
          <a:solidFill>
            <a:srgbClr val="FFCC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Two binary operations: one during the upward propagation phase, and another during downward propagation </a:t>
            </a:r>
          </a:p>
        </p:txBody>
      </p:sp>
      <p:sp>
        <p:nvSpPr>
          <p:cNvPr id="74759" name="Rectangle 4">
            <a:extLst>
              <a:ext uri="{FF2B5EF4-FFF2-40B4-BE49-F238E27FC236}">
                <a16:creationId xmlns:a16="http://schemas.microsoft.com/office/drawing/2014/main" id="{8A51FD52-AA28-0842-925C-50C49CB7311E}"/>
              </a:ext>
            </a:extLst>
          </p:cNvPr>
          <p:cNvSpPr>
            <a:spLocks noChangeArrowheads="1"/>
          </p:cNvSpPr>
          <p:nvPr/>
        </p:nvSpPr>
        <p:spPr bwMode="auto">
          <a:xfrm>
            <a:off x="0" y="376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4760" name="Text Box 14">
            <a:extLst>
              <a:ext uri="{FF2B5EF4-FFF2-40B4-BE49-F238E27FC236}">
                <a16:creationId xmlns:a16="http://schemas.microsoft.com/office/drawing/2014/main" id="{7F4A7BD9-CB92-B748-89A6-77BA76BB9FE0}"/>
              </a:ext>
            </a:extLst>
          </p:cNvPr>
          <p:cNvSpPr txBox="1">
            <a:spLocks noChangeArrowheads="1"/>
          </p:cNvSpPr>
          <p:nvPr/>
        </p:nvSpPr>
        <p:spPr bwMode="auto">
          <a:xfrm>
            <a:off x="3505200" y="3048000"/>
            <a:ext cx="1600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Upward</a:t>
            </a:r>
          </a:p>
          <a:p>
            <a:pPr algn="ctr" eaLnBrk="1" hangingPunct="1">
              <a:spcBef>
                <a:spcPct val="0"/>
              </a:spcBef>
              <a:buFontTx/>
              <a:buNone/>
            </a:pPr>
            <a:r>
              <a:rPr lang="en-US" altLang="en-US" sz="2000"/>
              <a:t>propagation</a:t>
            </a:r>
          </a:p>
        </p:txBody>
      </p:sp>
      <p:sp>
        <p:nvSpPr>
          <p:cNvPr id="74761" name="Text Box 15">
            <a:extLst>
              <a:ext uri="{FF2B5EF4-FFF2-40B4-BE49-F238E27FC236}">
                <a16:creationId xmlns:a16="http://schemas.microsoft.com/office/drawing/2014/main" id="{96A07721-5EE2-CF49-9EC4-31BE37922E9B}"/>
              </a:ext>
            </a:extLst>
          </p:cNvPr>
          <p:cNvSpPr txBox="1">
            <a:spLocks noChangeArrowheads="1"/>
          </p:cNvSpPr>
          <p:nvPr/>
        </p:nvSpPr>
        <p:spPr bwMode="auto">
          <a:xfrm>
            <a:off x="6705600" y="3581400"/>
            <a:ext cx="16002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Downward</a:t>
            </a:r>
          </a:p>
          <a:p>
            <a:pPr algn="ctr" eaLnBrk="1" hangingPunct="1">
              <a:spcBef>
                <a:spcPct val="0"/>
              </a:spcBef>
              <a:buFontTx/>
              <a:buNone/>
            </a:pPr>
            <a:r>
              <a:rPr lang="en-US" altLang="en-US" sz="2000"/>
              <a:t>propagation</a:t>
            </a:r>
          </a:p>
        </p:txBody>
      </p:sp>
      <p:sp>
        <p:nvSpPr>
          <p:cNvPr id="74762" name="Oval 16">
            <a:extLst>
              <a:ext uri="{FF2B5EF4-FFF2-40B4-BE49-F238E27FC236}">
                <a16:creationId xmlns:a16="http://schemas.microsoft.com/office/drawing/2014/main" id="{57CA63D1-641D-5147-B8B0-96717D5C49DB}"/>
              </a:ext>
            </a:extLst>
          </p:cNvPr>
          <p:cNvSpPr>
            <a:spLocks noChangeArrowheads="1"/>
          </p:cNvSpPr>
          <p:nvPr/>
        </p:nvSpPr>
        <p:spPr bwMode="auto">
          <a:xfrm>
            <a:off x="4267200" y="2286000"/>
            <a:ext cx="3124200" cy="3124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4763" name="Line 17">
            <a:extLst>
              <a:ext uri="{FF2B5EF4-FFF2-40B4-BE49-F238E27FC236}">
                <a16:creationId xmlns:a16="http://schemas.microsoft.com/office/drawing/2014/main" id="{A3CA5EDC-FF7F-2C49-B2A8-9476452060B0}"/>
              </a:ext>
            </a:extLst>
          </p:cNvPr>
          <p:cNvSpPr>
            <a:spLocks noChangeShapeType="1"/>
          </p:cNvSpPr>
          <p:nvPr/>
        </p:nvSpPr>
        <p:spPr bwMode="auto">
          <a:xfrm flipV="1">
            <a:off x="3657600" y="46482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4" name="Line 18">
            <a:extLst>
              <a:ext uri="{FF2B5EF4-FFF2-40B4-BE49-F238E27FC236}">
                <a16:creationId xmlns:a16="http://schemas.microsoft.com/office/drawing/2014/main" id="{E8AD2822-953D-BD45-809F-F4E89A5238DF}"/>
              </a:ext>
            </a:extLst>
          </p:cNvPr>
          <p:cNvSpPr>
            <a:spLocks noChangeShapeType="1"/>
          </p:cNvSpPr>
          <p:nvPr/>
        </p:nvSpPr>
        <p:spPr bwMode="auto">
          <a:xfrm flipV="1">
            <a:off x="3962400" y="4953000"/>
            <a:ext cx="762000" cy="533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5" name="Line 19">
            <a:extLst>
              <a:ext uri="{FF2B5EF4-FFF2-40B4-BE49-F238E27FC236}">
                <a16:creationId xmlns:a16="http://schemas.microsoft.com/office/drawing/2014/main" id="{947DD028-4D6C-3E42-BA6A-7563A6AD735E}"/>
              </a:ext>
            </a:extLst>
          </p:cNvPr>
          <p:cNvSpPr>
            <a:spLocks noChangeShapeType="1"/>
          </p:cNvSpPr>
          <p:nvPr/>
        </p:nvSpPr>
        <p:spPr bwMode="auto">
          <a:xfrm flipH="1" flipV="1">
            <a:off x="6781800" y="51054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20">
            <a:extLst>
              <a:ext uri="{FF2B5EF4-FFF2-40B4-BE49-F238E27FC236}">
                <a16:creationId xmlns:a16="http://schemas.microsoft.com/office/drawing/2014/main" id="{3635040F-B196-6541-B8DD-94EDFB5D31BA}"/>
              </a:ext>
            </a:extLst>
          </p:cNvPr>
          <p:cNvSpPr>
            <a:spLocks noChangeShapeType="1"/>
          </p:cNvSpPr>
          <p:nvPr/>
        </p:nvSpPr>
        <p:spPr bwMode="auto">
          <a:xfrm flipH="1" flipV="1">
            <a:off x="6477000" y="4419600"/>
            <a:ext cx="1295400" cy="838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21">
            <a:extLst>
              <a:ext uri="{FF2B5EF4-FFF2-40B4-BE49-F238E27FC236}">
                <a16:creationId xmlns:a16="http://schemas.microsoft.com/office/drawing/2014/main" id="{478363D6-1C3A-7C40-8341-71D8FE93FEF3}"/>
              </a:ext>
            </a:extLst>
          </p:cNvPr>
          <p:cNvSpPr>
            <a:spLocks noChangeShapeType="1"/>
          </p:cNvSpPr>
          <p:nvPr/>
        </p:nvSpPr>
        <p:spPr bwMode="auto">
          <a:xfrm flipV="1">
            <a:off x="5562600" y="16764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22">
            <a:extLst>
              <a:ext uri="{FF2B5EF4-FFF2-40B4-BE49-F238E27FC236}">
                <a16:creationId xmlns:a16="http://schemas.microsoft.com/office/drawing/2014/main" id="{A7A68213-EF7F-714B-B0F3-D6F8487E8925}"/>
              </a:ext>
            </a:extLst>
          </p:cNvPr>
          <p:cNvSpPr>
            <a:spLocks noChangeShapeType="1"/>
          </p:cNvSpPr>
          <p:nvPr/>
        </p:nvSpPr>
        <p:spPr bwMode="auto">
          <a:xfrm>
            <a:off x="6019800" y="1676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Text Box 26">
            <a:extLst>
              <a:ext uri="{FF2B5EF4-FFF2-40B4-BE49-F238E27FC236}">
                <a16:creationId xmlns:a16="http://schemas.microsoft.com/office/drawing/2014/main" id="{8E691374-DC50-9348-8013-04A0AB936F6E}"/>
              </a:ext>
            </a:extLst>
          </p:cNvPr>
          <p:cNvSpPr txBox="1">
            <a:spLocks noChangeArrowheads="1"/>
          </p:cNvSpPr>
          <p:nvPr/>
        </p:nvSpPr>
        <p:spPr bwMode="auto">
          <a:xfrm>
            <a:off x="5105400" y="2743200"/>
            <a:ext cx="91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sym typeface="Symbol" pitchFamily="2" charset="2"/>
              </a:rPr>
              <a:t></a:t>
            </a:r>
          </a:p>
        </p:txBody>
      </p:sp>
      <p:sp>
        <p:nvSpPr>
          <p:cNvPr id="74770" name="Text Box 27">
            <a:extLst>
              <a:ext uri="{FF2B5EF4-FFF2-40B4-BE49-F238E27FC236}">
                <a16:creationId xmlns:a16="http://schemas.microsoft.com/office/drawing/2014/main" id="{52F0F6C9-DD94-2D46-A090-FB0977EAE27E}"/>
              </a:ext>
            </a:extLst>
          </p:cNvPr>
          <p:cNvSpPr txBox="1">
            <a:spLocks noChangeArrowheads="1"/>
          </p:cNvSpPr>
          <p:nvPr/>
        </p:nvSpPr>
        <p:spPr bwMode="auto">
          <a:xfrm>
            <a:off x="5867400" y="3733800"/>
            <a:ext cx="854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sym typeface="Symbol" pitchFamily="2" charset="2"/>
              </a:rPr>
              <a:t></a:t>
            </a:r>
          </a:p>
        </p:txBody>
      </p:sp>
      <p:sp>
        <p:nvSpPr>
          <p:cNvPr id="74771" name="Line 28">
            <a:extLst>
              <a:ext uri="{FF2B5EF4-FFF2-40B4-BE49-F238E27FC236}">
                <a16:creationId xmlns:a16="http://schemas.microsoft.com/office/drawing/2014/main" id="{78AF4478-91E5-0244-A268-9F7516152A4E}"/>
              </a:ext>
            </a:extLst>
          </p:cNvPr>
          <p:cNvSpPr>
            <a:spLocks noChangeShapeType="1"/>
          </p:cNvSpPr>
          <p:nvPr/>
        </p:nvSpPr>
        <p:spPr bwMode="auto">
          <a:xfrm flipV="1">
            <a:off x="5029200" y="35052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Line 29">
            <a:extLst>
              <a:ext uri="{FF2B5EF4-FFF2-40B4-BE49-F238E27FC236}">
                <a16:creationId xmlns:a16="http://schemas.microsoft.com/office/drawing/2014/main" id="{35548DE2-D109-804E-A474-27040355E84D}"/>
              </a:ext>
            </a:extLst>
          </p:cNvPr>
          <p:cNvSpPr>
            <a:spLocks noChangeShapeType="1"/>
          </p:cNvSpPr>
          <p:nvPr/>
        </p:nvSpPr>
        <p:spPr bwMode="auto">
          <a:xfrm flipH="1" flipV="1">
            <a:off x="5867400" y="4495800"/>
            <a:ext cx="914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Line 30">
            <a:extLst>
              <a:ext uri="{FF2B5EF4-FFF2-40B4-BE49-F238E27FC236}">
                <a16:creationId xmlns:a16="http://schemas.microsoft.com/office/drawing/2014/main" id="{0E127C12-5DC7-8043-8A93-9AD136927DB2}"/>
              </a:ext>
            </a:extLst>
          </p:cNvPr>
          <p:cNvSpPr>
            <a:spLocks noChangeShapeType="1"/>
          </p:cNvSpPr>
          <p:nvPr/>
        </p:nvSpPr>
        <p:spPr bwMode="auto">
          <a:xfrm flipH="1" flipV="1">
            <a:off x="5638800" y="3505200"/>
            <a:ext cx="228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4" name="Line 31">
            <a:extLst>
              <a:ext uri="{FF2B5EF4-FFF2-40B4-BE49-F238E27FC236}">
                <a16:creationId xmlns:a16="http://schemas.microsoft.com/office/drawing/2014/main" id="{56BCC9F5-EC8E-BE43-B5E9-28A642147710}"/>
              </a:ext>
            </a:extLst>
          </p:cNvPr>
          <p:cNvSpPr>
            <a:spLocks noChangeShapeType="1"/>
          </p:cNvSpPr>
          <p:nvPr/>
        </p:nvSpPr>
        <p:spPr bwMode="auto">
          <a:xfrm>
            <a:off x="6019800" y="3657600"/>
            <a:ext cx="228600" cy="3810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 name="Line 32">
            <a:extLst>
              <a:ext uri="{FF2B5EF4-FFF2-40B4-BE49-F238E27FC236}">
                <a16:creationId xmlns:a16="http://schemas.microsoft.com/office/drawing/2014/main" id="{9B97D6DD-FE49-064F-86B4-BDB222369C67}"/>
              </a:ext>
            </a:extLst>
          </p:cNvPr>
          <p:cNvSpPr>
            <a:spLocks noChangeShapeType="1"/>
          </p:cNvSpPr>
          <p:nvPr/>
        </p:nvSpPr>
        <p:spPr bwMode="auto">
          <a:xfrm flipV="1">
            <a:off x="5029200" y="4267200"/>
            <a:ext cx="990600" cy="762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Line 33">
            <a:extLst>
              <a:ext uri="{FF2B5EF4-FFF2-40B4-BE49-F238E27FC236}">
                <a16:creationId xmlns:a16="http://schemas.microsoft.com/office/drawing/2014/main" id="{4DEBCC11-56F4-D940-A4FB-6482A1D6C0B8}"/>
              </a:ext>
            </a:extLst>
          </p:cNvPr>
          <p:cNvSpPr>
            <a:spLocks noChangeShapeType="1"/>
          </p:cNvSpPr>
          <p:nvPr/>
        </p:nvSpPr>
        <p:spPr bwMode="auto">
          <a:xfrm flipV="1">
            <a:off x="4495800" y="43434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7" name="Line 34">
            <a:extLst>
              <a:ext uri="{FF2B5EF4-FFF2-40B4-BE49-F238E27FC236}">
                <a16:creationId xmlns:a16="http://schemas.microsoft.com/office/drawing/2014/main" id="{CFC55DD5-BEBD-A349-B209-4AEC995D1DB3}"/>
              </a:ext>
            </a:extLst>
          </p:cNvPr>
          <p:cNvSpPr>
            <a:spLocks noChangeShapeType="1"/>
          </p:cNvSpPr>
          <p:nvPr/>
        </p:nvSpPr>
        <p:spPr bwMode="auto">
          <a:xfrm flipH="1">
            <a:off x="4724400" y="44958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35">
            <a:extLst>
              <a:ext uri="{FF2B5EF4-FFF2-40B4-BE49-F238E27FC236}">
                <a16:creationId xmlns:a16="http://schemas.microsoft.com/office/drawing/2014/main" id="{55007F5B-9A97-D544-91C9-8D00C28693A6}"/>
              </a:ext>
            </a:extLst>
          </p:cNvPr>
          <p:cNvSpPr>
            <a:spLocks noChangeShapeType="1"/>
          </p:cNvSpPr>
          <p:nvPr/>
        </p:nvSpPr>
        <p:spPr bwMode="auto">
          <a:xfrm>
            <a:off x="6019800" y="22860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9" name="Line 36">
            <a:extLst>
              <a:ext uri="{FF2B5EF4-FFF2-40B4-BE49-F238E27FC236}">
                <a16:creationId xmlns:a16="http://schemas.microsoft.com/office/drawing/2014/main" id="{BE4F965E-100F-8C40-AFBF-481300AAAF8C}"/>
              </a:ext>
            </a:extLst>
          </p:cNvPr>
          <p:cNvSpPr>
            <a:spLocks noChangeShapeType="1"/>
          </p:cNvSpPr>
          <p:nvPr/>
        </p:nvSpPr>
        <p:spPr bwMode="auto">
          <a:xfrm flipV="1">
            <a:off x="5410200" y="3657600"/>
            <a:ext cx="609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Text Box 37">
            <a:extLst>
              <a:ext uri="{FF2B5EF4-FFF2-40B4-BE49-F238E27FC236}">
                <a16:creationId xmlns:a16="http://schemas.microsoft.com/office/drawing/2014/main" id="{E7FFF6C4-4C77-1F46-8A3B-7DDC0CF98782}"/>
              </a:ext>
            </a:extLst>
          </p:cNvPr>
          <p:cNvSpPr txBox="1">
            <a:spLocks noChangeArrowheads="1"/>
          </p:cNvSpPr>
          <p:nvPr/>
        </p:nvSpPr>
        <p:spPr bwMode="auto">
          <a:xfrm>
            <a:off x="2590800" y="4648200"/>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a:t>
            </a:r>
            <a:r>
              <a:rPr lang="en-US" altLang="en-US" sz="2400" i="1">
                <a:latin typeface="Times New Roman" panose="02020603050405020304" pitchFamily="18" charset="0"/>
              </a:rPr>
              <a:t>i</a:t>
            </a:r>
            <a:r>
              <a:rPr lang="en-US" altLang="en-US" sz="2400">
                <a:latin typeface="Times New Roman" panose="02020603050405020304" pitchFamily="18" charset="0"/>
              </a:rPr>
              <a:t>, </a:t>
            </a:r>
            <a:r>
              <a:rPr lang="en-US" altLang="en-US" sz="2400" i="1">
                <a:latin typeface="Times New Roman" panose="02020603050405020304" pitchFamily="18" charset="0"/>
              </a:rPr>
              <a:t>j</a:t>
            </a:r>
            <a:r>
              <a:rPr lang="en-US" altLang="en-US" sz="2400">
                <a:latin typeface="Times New Roman" panose="02020603050405020304" pitchFamily="18" charset="0"/>
              </a:rPr>
              <a:t> – 1]</a:t>
            </a:r>
          </a:p>
        </p:txBody>
      </p:sp>
      <p:sp>
        <p:nvSpPr>
          <p:cNvPr id="74781" name="Text Box 38">
            <a:extLst>
              <a:ext uri="{FF2B5EF4-FFF2-40B4-BE49-F238E27FC236}">
                <a16:creationId xmlns:a16="http://schemas.microsoft.com/office/drawing/2014/main" id="{7A18749B-BB16-2C40-B987-8B20BF4576F0}"/>
              </a:ext>
            </a:extLst>
          </p:cNvPr>
          <p:cNvSpPr txBox="1">
            <a:spLocks noChangeArrowheads="1"/>
          </p:cNvSpPr>
          <p:nvPr/>
        </p:nvSpPr>
        <p:spPr bwMode="auto">
          <a:xfrm>
            <a:off x="4114800" y="54102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[0, </a:t>
            </a:r>
            <a:r>
              <a:rPr lang="en-US" altLang="en-US" sz="2400" i="1">
                <a:latin typeface="Times New Roman" panose="02020603050405020304" pitchFamily="18" charset="0"/>
              </a:rPr>
              <a:t>i</a:t>
            </a:r>
            <a:r>
              <a:rPr lang="en-US" altLang="en-US" sz="2400">
                <a:latin typeface="Times New Roman" panose="02020603050405020304" pitchFamily="18" charset="0"/>
              </a:rPr>
              <a:t> – 1]</a:t>
            </a:r>
          </a:p>
        </p:txBody>
      </p:sp>
      <p:sp>
        <p:nvSpPr>
          <p:cNvPr id="74782" name="Text Box 39">
            <a:extLst>
              <a:ext uri="{FF2B5EF4-FFF2-40B4-BE49-F238E27FC236}">
                <a16:creationId xmlns:a16="http://schemas.microsoft.com/office/drawing/2014/main" id="{33A83227-517F-A64C-BAB0-E3A1564B64F7}"/>
              </a:ext>
            </a:extLst>
          </p:cNvPr>
          <p:cNvSpPr txBox="1">
            <a:spLocks noChangeArrowheads="1"/>
          </p:cNvSpPr>
          <p:nvPr/>
        </p:nvSpPr>
        <p:spPr bwMode="auto">
          <a:xfrm>
            <a:off x="6553200" y="5410200"/>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a:t>
            </a:r>
            <a:r>
              <a:rPr lang="en-US" altLang="en-US" sz="1200">
                <a:latin typeface="Times New Roman" panose="02020603050405020304" pitchFamily="18" charset="0"/>
              </a:rPr>
              <a:t> </a:t>
            </a:r>
            <a:r>
              <a:rPr lang="en-US" altLang="en-US" sz="2400" i="1">
                <a:latin typeface="Times New Roman" panose="02020603050405020304" pitchFamily="18" charset="0"/>
              </a:rPr>
              <a:t>j</a:t>
            </a:r>
            <a:r>
              <a:rPr lang="en-US" altLang="en-US" sz="2400">
                <a:latin typeface="Times New Roman" panose="02020603050405020304" pitchFamily="18" charset="0"/>
              </a:rPr>
              <a:t>, </a:t>
            </a:r>
            <a:r>
              <a:rPr lang="en-US" altLang="en-US" sz="2400" i="1">
                <a:latin typeface="Times New Roman" panose="02020603050405020304" pitchFamily="18" charset="0"/>
              </a:rPr>
              <a:t>k</a:t>
            </a:r>
            <a:r>
              <a:rPr lang="en-US" altLang="en-US" sz="2400">
                <a:latin typeface="Times New Roman" panose="02020603050405020304" pitchFamily="18" charset="0"/>
              </a:rPr>
              <a:t>]</a:t>
            </a:r>
          </a:p>
        </p:txBody>
      </p:sp>
      <p:sp>
        <p:nvSpPr>
          <p:cNvPr id="74783" name="Text Box 40">
            <a:extLst>
              <a:ext uri="{FF2B5EF4-FFF2-40B4-BE49-F238E27FC236}">
                <a16:creationId xmlns:a16="http://schemas.microsoft.com/office/drawing/2014/main" id="{A5C6AB72-504F-B34C-A7DB-EBA58DEDAC88}"/>
              </a:ext>
            </a:extLst>
          </p:cNvPr>
          <p:cNvSpPr txBox="1">
            <a:spLocks noChangeArrowheads="1"/>
          </p:cNvSpPr>
          <p:nvPr/>
        </p:nvSpPr>
        <p:spPr bwMode="auto">
          <a:xfrm>
            <a:off x="7467600" y="46482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[0, </a:t>
            </a:r>
            <a:r>
              <a:rPr lang="en-US" altLang="en-US" sz="2400" i="1">
                <a:latin typeface="Times New Roman" panose="02020603050405020304" pitchFamily="18" charset="0"/>
              </a:rPr>
              <a:t>j</a:t>
            </a:r>
            <a:r>
              <a:rPr lang="en-US" altLang="en-US" sz="2400">
                <a:latin typeface="Times New Roman" panose="02020603050405020304" pitchFamily="18" charset="0"/>
              </a:rPr>
              <a:t> – 1]</a:t>
            </a:r>
          </a:p>
        </p:txBody>
      </p:sp>
      <p:sp>
        <p:nvSpPr>
          <p:cNvPr id="74784" name="Text Box 41">
            <a:extLst>
              <a:ext uri="{FF2B5EF4-FFF2-40B4-BE49-F238E27FC236}">
                <a16:creationId xmlns:a16="http://schemas.microsoft.com/office/drawing/2014/main" id="{C88C84A3-7A3E-D94C-B1E0-15463D817A0C}"/>
              </a:ext>
            </a:extLst>
          </p:cNvPr>
          <p:cNvSpPr txBox="1">
            <a:spLocks noChangeArrowheads="1"/>
          </p:cNvSpPr>
          <p:nvPr/>
        </p:nvSpPr>
        <p:spPr bwMode="auto">
          <a:xfrm>
            <a:off x="4800600" y="1295400"/>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a:t>
            </a:r>
            <a:r>
              <a:rPr lang="en-US" altLang="en-US" sz="2400" i="1">
                <a:latin typeface="Times New Roman" panose="02020603050405020304" pitchFamily="18" charset="0"/>
              </a:rPr>
              <a:t>i</a:t>
            </a:r>
            <a:r>
              <a:rPr lang="en-US" altLang="en-US" sz="2400">
                <a:latin typeface="Times New Roman" panose="02020603050405020304" pitchFamily="18" charset="0"/>
              </a:rPr>
              <a:t>, </a:t>
            </a:r>
            <a:r>
              <a:rPr lang="en-US" altLang="en-US" sz="2400" i="1">
                <a:latin typeface="Times New Roman" panose="02020603050405020304" pitchFamily="18" charset="0"/>
              </a:rPr>
              <a:t>k</a:t>
            </a:r>
            <a:r>
              <a:rPr lang="en-US" altLang="en-US" sz="2400">
                <a:latin typeface="Times New Roman" panose="02020603050405020304" pitchFamily="18" charset="0"/>
              </a:rPr>
              <a:t>]</a:t>
            </a:r>
          </a:p>
        </p:txBody>
      </p:sp>
      <p:sp>
        <p:nvSpPr>
          <p:cNvPr id="74785" name="Text Box 42">
            <a:extLst>
              <a:ext uri="{FF2B5EF4-FFF2-40B4-BE49-F238E27FC236}">
                <a16:creationId xmlns:a16="http://schemas.microsoft.com/office/drawing/2014/main" id="{5B27E4DA-096D-DD4F-A293-DECE7572DE32}"/>
              </a:ext>
            </a:extLst>
          </p:cNvPr>
          <p:cNvSpPr txBox="1">
            <a:spLocks noChangeArrowheads="1"/>
          </p:cNvSpPr>
          <p:nvPr/>
        </p:nvSpPr>
        <p:spPr bwMode="auto">
          <a:xfrm>
            <a:off x="6019800" y="12954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[0, </a:t>
            </a:r>
            <a:r>
              <a:rPr lang="en-US" altLang="en-US" sz="2400" i="1">
                <a:latin typeface="Times New Roman" panose="02020603050405020304" pitchFamily="18" charset="0"/>
              </a:rPr>
              <a:t>i</a:t>
            </a:r>
            <a:r>
              <a:rPr lang="en-US" altLang="en-US" sz="2400">
                <a:latin typeface="Times New Roman" panose="02020603050405020304" pitchFamily="18" charset="0"/>
              </a:rPr>
              <a:t> – 1]</a:t>
            </a:r>
          </a:p>
        </p:txBody>
      </p:sp>
      <p:sp>
        <p:nvSpPr>
          <p:cNvPr id="74786" name="Rectangle 45">
            <a:extLst>
              <a:ext uri="{FF2B5EF4-FFF2-40B4-BE49-F238E27FC236}">
                <a16:creationId xmlns:a16="http://schemas.microsoft.com/office/drawing/2014/main" id="{5F051832-E356-2C41-BA7B-D089509BD88F}"/>
              </a:ext>
            </a:extLst>
          </p:cNvPr>
          <p:cNvSpPr>
            <a:spLocks noChangeArrowheads="1"/>
          </p:cNvSpPr>
          <p:nvPr/>
        </p:nvSpPr>
        <p:spPr bwMode="auto">
          <a:xfrm rot="-2206477">
            <a:off x="5029200" y="4495800"/>
            <a:ext cx="223838" cy="376238"/>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4787" name="Rectangle 46">
            <a:extLst>
              <a:ext uri="{FF2B5EF4-FFF2-40B4-BE49-F238E27FC236}">
                <a16:creationId xmlns:a16="http://schemas.microsoft.com/office/drawing/2014/main" id="{87244F31-B601-DC40-9769-E26D682F12DF}"/>
              </a:ext>
            </a:extLst>
          </p:cNvPr>
          <p:cNvSpPr>
            <a:spLocks noChangeArrowheads="1"/>
          </p:cNvSpPr>
          <p:nvPr/>
        </p:nvSpPr>
        <p:spPr bwMode="auto">
          <a:xfrm rot="2206477" flipH="1">
            <a:off x="6629400" y="4419600"/>
            <a:ext cx="223838" cy="376238"/>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4788" name="Rectangle 47">
            <a:extLst>
              <a:ext uri="{FF2B5EF4-FFF2-40B4-BE49-F238E27FC236}">
                <a16:creationId xmlns:a16="http://schemas.microsoft.com/office/drawing/2014/main" id="{83721F73-1070-FE47-911B-1221EB12A612}"/>
              </a:ext>
            </a:extLst>
          </p:cNvPr>
          <p:cNvSpPr>
            <a:spLocks noChangeArrowheads="1"/>
          </p:cNvSpPr>
          <p:nvPr/>
        </p:nvSpPr>
        <p:spPr bwMode="auto">
          <a:xfrm>
            <a:off x="5365750" y="2590800"/>
            <a:ext cx="401638" cy="2286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4789" name="Text Box 48">
            <a:extLst>
              <a:ext uri="{FF2B5EF4-FFF2-40B4-BE49-F238E27FC236}">
                <a16:creationId xmlns:a16="http://schemas.microsoft.com/office/drawing/2014/main" id="{19F7323C-6D0F-9340-BED9-66ECFB86CEBB}"/>
              </a:ext>
            </a:extLst>
          </p:cNvPr>
          <p:cNvSpPr txBox="1">
            <a:spLocks noChangeArrowheads="1"/>
          </p:cNvSpPr>
          <p:nvPr/>
        </p:nvSpPr>
        <p:spPr bwMode="auto">
          <a:xfrm>
            <a:off x="533400" y="3276600"/>
            <a:ext cx="2362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cs typeface="Arial" panose="020B0604020202020204" pitchFamily="34" charset="0"/>
              </a:rPr>
              <a:t>Insert latches for systolic operation (no long wires or propagation path)</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A8D3469-F942-BF49-A1B0-1EA783431C68}"/>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F4C117F3-017E-824F-A6EA-D66CCE70A8DB}"/>
              </a:ext>
            </a:extLst>
          </p:cNvPr>
          <p:cNvSpPr>
            <a:spLocks noGrp="1"/>
          </p:cNvSpPr>
          <p:nvPr>
            <p:ph type="ftr" sz="quarter" idx="11"/>
          </p:nvPr>
        </p:nvSpPr>
        <p:spPr/>
        <p:txBody>
          <a:bodyPr/>
          <a:lstStyle/>
          <a:p>
            <a:pPr>
              <a:defRPr/>
            </a:pPr>
            <a:r>
              <a:rPr lang="en-US" altLang="en-US"/>
              <a:t>Parallel Processing, Fundamental Concepts</a:t>
            </a:r>
          </a:p>
        </p:txBody>
      </p:sp>
      <p:sp>
        <p:nvSpPr>
          <p:cNvPr id="75780" name="Slide Number Placeholder 5">
            <a:extLst>
              <a:ext uri="{FF2B5EF4-FFF2-40B4-BE49-F238E27FC236}">
                <a16:creationId xmlns:a16="http://schemas.microsoft.com/office/drawing/2014/main" id="{B287A7E4-C1E4-4A40-BB69-99E0964B9F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A721027-7121-7D4D-B32F-DB9C880297AE}" type="slidenum">
              <a:rPr lang="en-US" altLang="en-US" sz="1200" smtClean="0"/>
              <a:pPr>
                <a:spcBef>
                  <a:spcPct val="0"/>
                </a:spcBef>
                <a:buFontTx/>
                <a:buNone/>
              </a:pPr>
              <a:t>65</a:t>
            </a:fld>
            <a:endParaRPr lang="en-US" altLang="en-US" sz="1200"/>
          </a:p>
        </p:txBody>
      </p:sp>
      <p:sp>
        <p:nvSpPr>
          <p:cNvPr id="75781" name="Rectangle 2">
            <a:extLst>
              <a:ext uri="{FF2B5EF4-FFF2-40B4-BE49-F238E27FC236}">
                <a16:creationId xmlns:a16="http://schemas.microsoft.com/office/drawing/2014/main" id="{68D949D4-061F-CF49-90FD-63FC926E9243}"/>
              </a:ext>
            </a:extLst>
          </p:cNvPr>
          <p:cNvSpPr>
            <a:spLocks noGrp="1" noChangeArrowheads="1"/>
          </p:cNvSpPr>
          <p:nvPr>
            <p:ph type="title"/>
          </p:nvPr>
        </p:nvSpPr>
        <p:spPr>
          <a:xfrm>
            <a:off x="457200" y="304800"/>
            <a:ext cx="8229600" cy="685800"/>
          </a:xfrm>
        </p:spPr>
        <p:txBody>
          <a:bodyPr/>
          <a:lstStyle/>
          <a:p>
            <a:pPr eaLnBrk="1" hangingPunct="1"/>
            <a:r>
              <a:rPr lang="en-US" altLang="en-US" sz="2800"/>
              <a:t>Usefulness of Scan Computation</a:t>
            </a:r>
          </a:p>
        </p:txBody>
      </p:sp>
      <p:sp>
        <p:nvSpPr>
          <p:cNvPr id="75782" name="Text Box 3">
            <a:extLst>
              <a:ext uri="{FF2B5EF4-FFF2-40B4-BE49-F238E27FC236}">
                <a16:creationId xmlns:a16="http://schemas.microsoft.com/office/drawing/2014/main" id="{08C069C8-5BC0-2040-A01D-5C18D9FD0EF1}"/>
              </a:ext>
            </a:extLst>
          </p:cNvPr>
          <p:cNvSpPr txBox="1">
            <a:spLocks noChangeArrowheads="1"/>
          </p:cNvSpPr>
          <p:nvPr/>
        </p:nvSpPr>
        <p:spPr bwMode="auto">
          <a:xfrm>
            <a:off x="533400" y="990600"/>
            <a:ext cx="81534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Ranks of 1s in a list of 0s/1s:</a:t>
            </a:r>
            <a:r>
              <a:rPr lang="en-US" altLang="en-US" sz="2400" b="1"/>
              <a:t> </a:t>
            </a:r>
            <a:endParaRPr lang="en-US" altLang="en-US" sz="2400"/>
          </a:p>
          <a:p>
            <a:pPr eaLnBrk="1" hangingPunct="1">
              <a:spcBef>
                <a:spcPct val="0"/>
              </a:spcBef>
              <a:buFontTx/>
              <a:buNone/>
            </a:pPr>
            <a:r>
              <a:rPr lang="en-US" altLang="en-US" sz="2400" b="1"/>
              <a:t>    </a:t>
            </a:r>
            <a:r>
              <a:rPr lang="en-US" altLang="en-US" sz="2000"/>
              <a:t>Data:		</a:t>
            </a:r>
            <a:r>
              <a:rPr lang="en-US" altLang="en-US" sz="2000" b="1"/>
              <a:t>0     0     1     0     1     0     0     1     1     1     0</a:t>
            </a:r>
            <a:endParaRPr lang="en-US" altLang="en-US" sz="2000"/>
          </a:p>
          <a:p>
            <a:pPr eaLnBrk="1" hangingPunct="1">
              <a:spcBef>
                <a:spcPct val="0"/>
              </a:spcBef>
              <a:buFontTx/>
              <a:buNone/>
            </a:pPr>
            <a:r>
              <a:rPr lang="en-US" altLang="en-US" sz="2000"/>
              <a:t>     Prefix sums:		</a:t>
            </a:r>
            <a:r>
              <a:rPr lang="en-US" altLang="en-US" sz="2000" b="1"/>
              <a:t>0     0     1     1     2     2     2     3     4     5     5</a:t>
            </a:r>
            <a:endParaRPr lang="en-US" altLang="en-US" sz="2000"/>
          </a:p>
          <a:p>
            <a:pPr eaLnBrk="1" hangingPunct="1">
              <a:spcBef>
                <a:spcPct val="0"/>
              </a:spcBef>
              <a:buFontTx/>
              <a:buNone/>
            </a:pPr>
            <a:r>
              <a:rPr lang="en-US" altLang="en-US" sz="2000"/>
              <a:t>     Ranks of 1s:			 </a:t>
            </a:r>
            <a:r>
              <a:rPr lang="en-US" altLang="en-US" sz="2000" b="1"/>
              <a:t>1            2                   3     4     5</a:t>
            </a:r>
          </a:p>
          <a:p>
            <a:pPr eaLnBrk="1" hangingPunct="1">
              <a:spcBef>
                <a:spcPct val="0"/>
              </a:spcBef>
              <a:buFontTx/>
              <a:buNone/>
            </a:pPr>
            <a:endParaRPr lang="en-US" altLang="en-US" sz="2000" b="1"/>
          </a:p>
          <a:p>
            <a:pPr eaLnBrk="1" hangingPunct="1">
              <a:spcBef>
                <a:spcPct val="0"/>
              </a:spcBef>
              <a:buFontTx/>
              <a:buNone/>
            </a:pPr>
            <a:r>
              <a:rPr lang="en-US" altLang="en-US" sz="2400" b="1">
                <a:solidFill>
                  <a:srgbClr val="CC0000"/>
                </a:solidFill>
              </a:rPr>
              <a:t>Priority arbitration circuit:	</a:t>
            </a:r>
            <a:endParaRPr lang="en-US" altLang="en-US" sz="2400">
              <a:solidFill>
                <a:srgbClr val="CC0000"/>
              </a:solidFill>
            </a:endParaRPr>
          </a:p>
          <a:p>
            <a:pPr eaLnBrk="1" hangingPunct="1">
              <a:spcBef>
                <a:spcPct val="0"/>
              </a:spcBef>
              <a:buFontTx/>
              <a:buNone/>
            </a:pPr>
            <a:r>
              <a:rPr lang="en-US" altLang="en-US" sz="2400"/>
              <a:t>    </a:t>
            </a:r>
            <a:r>
              <a:rPr lang="en-US" altLang="en-US" sz="2000">
                <a:solidFill>
                  <a:srgbClr val="000000"/>
                </a:solidFill>
                <a:cs typeface="Times New Roman" panose="02020603050405020304" pitchFamily="18" charset="0"/>
              </a:rPr>
              <a:t>Data:		</a:t>
            </a:r>
            <a:r>
              <a:rPr lang="en-US" altLang="en-US" sz="2000" b="1">
                <a:solidFill>
                  <a:srgbClr val="000000"/>
                </a:solidFill>
                <a:cs typeface="Times New Roman" panose="02020603050405020304" pitchFamily="18" charset="0"/>
              </a:rPr>
              <a:t>0     0     1     0     1     0     0     1     1     1     0</a:t>
            </a:r>
            <a:endParaRPr lang="en-US" altLang="en-US" sz="2000">
              <a:solidFill>
                <a:srgbClr val="000000"/>
              </a:solidFill>
              <a:cs typeface="Times New Roman" panose="02020603050405020304" pitchFamily="18" charset="0"/>
            </a:endParaRPr>
          </a:p>
          <a:p>
            <a:pPr algn="just" eaLnBrk="1" hangingPunct="1">
              <a:spcBef>
                <a:spcPct val="0"/>
              </a:spcBef>
              <a:buFontTx/>
              <a:buNone/>
            </a:pPr>
            <a:r>
              <a:rPr lang="en-US" altLang="en-US" sz="2000">
                <a:solidFill>
                  <a:srgbClr val="000000"/>
                </a:solidFill>
                <a:cs typeface="Times New Roman" panose="02020603050405020304" pitchFamily="18" charset="0"/>
              </a:rPr>
              <a:t>     Dim’d prefix ORs:	</a:t>
            </a:r>
            <a:r>
              <a:rPr lang="en-US" altLang="en-US" sz="2000" b="1">
                <a:solidFill>
                  <a:srgbClr val="000000"/>
                </a:solidFill>
                <a:cs typeface="Times New Roman" panose="02020603050405020304" pitchFamily="18" charset="0"/>
              </a:rPr>
              <a:t>0     0     0     1     1     1     1     1     1     1     1</a:t>
            </a:r>
            <a:endParaRPr lang="en-US" altLang="en-US" sz="2000">
              <a:solidFill>
                <a:srgbClr val="000000"/>
              </a:solidFill>
              <a:cs typeface="Times New Roman" panose="02020603050405020304" pitchFamily="18" charset="0"/>
            </a:endParaRPr>
          </a:p>
          <a:p>
            <a:pPr algn="just" eaLnBrk="1" hangingPunct="1">
              <a:spcBef>
                <a:spcPct val="0"/>
              </a:spcBef>
              <a:buFontTx/>
              <a:buNone/>
            </a:pPr>
            <a:r>
              <a:rPr lang="en-US" altLang="en-US" sz="2000">
                <a:solidFill>
                  <a:srgbClr val="000000"/>
                </a:solidFill>
                <a:cs typeface="Times New Roman" panose="02020603050405020304" pitchFamily="18" charset="0"/>
              </a:rPr>
              <a:t>     Complement:	</a:t>
            </a:r>
            <a:r>
              <a:rPr lang="en-US" altLang="en-US" sz="2000" b="1">
                <a:solidFill>
                  <a:srgbClr val="000000"/>
                </a:solidFill>
                <a:cs typeface="Times New Roman" panose="02020603050405020304" pitchFamily="18" charset="0"/>
              </a:rPr>
              <a:t>1     1     1     0     0     0     0     0     0     0     0</a:t>
            </a:r>
            <a:endParaRPr lang="en-US" altLang="en-US" sz="2000">
              <a:solidFill>
                <a:srgbClr val="000000"/>
              </a:solidFill>
              <a:cs typeface="Times New Roman" panose="02020603050405020304" pitchFamily="18" charset="0"/>
            </a:endParaRPr>
          </a:p>
          <a:p>
            <a:pPr algn="just" eaLnBrk="1" hangingPunct="1">
              <a:spcBef>
                <a:spcPct val="0"/>
              </a:spcBef>
              <a:buFontTx/>
              <a:buNone/>
            </a:pPr>
            <a:r>
              <a:rPr lang="en-US" altLang="en-US" sz="2000">
                <a:solidFill>
                  <a:srgbClr val="000000"/>
                </a:solidFill>
                <a:cs typeface="Times New Roman" panose="02020603050405020304" pitchFamily="18" charset="0"/>
              </a:rPr>
              <a:t>     AND with data:	</a:t>
            </a:r>
            <a:r>
              <a:rPr lang="en-US" altLang="en-US" sz="2000" b="1">
                <a:solidFill>
                  <a:srgbClr val="000000"/>
                </a:solidFill>
                <a:cs typeface="Times New Roman" panose="02020603050405020304" pitchFamily="18" charset="0"/>
              </a:rPr>
              <a:t>0     0     1     0     0     0     0     0     0     0     0</a:t>
            </a:r>
            <a:endParaRPr lang="en-US" altLang="en-US" sz="2000"/>
          </a:p>
          <a:p>
            <a:pPr eaLnBrk="1" hangingPunct="1">
              <a:spcBef>
                <a:spcPct val="0"/>
              </a:spcBef>
              <a:buFontTx/>
              <a:buNone/>
            </a:pPr>
            <a:endParaRPr lang="en-US" altLang="en-US" sz="2000" b="1"/>
          </a:p>
          <a:p>
            <a:pPr eaLnBrk="1" hangingPunct="1">
              <a:spcBef>
                <a:spcPct val="0"/>
              </a:spcBef>
              <a:buFontTx/>
              <a:buNone/>
            </a:pPr>
            <a:r>
              <a:rPr lang="en-US" altLang="en-US" sz="2400" b="1">
                <a:solidFill>
                  <a:srgbClr val="CC0000"/>
                </a:solidFill>
              </a:rPr>
              <a:t>Carry-lookahead network:	</a:t>
            </a:r>
            <a:endParaRPr lang="en-US" altLang="en-US" sz="2400">
              <a:solidFill>
                <a:srgbClr val="CC0000"/>
              </a:solidFill>
            </a:endParaRPr>
          </a:p>
          <a:p>
            <a:pPr eaLnBrk="1" hangingPunct="1">
              <a:spcBef>
                <a:spcPct val="0"/>
              </a:spcBef>
              <a:buFontTx/>
              <a:buNone/>
            </a:pPr>
            <a:r>
              <a:rPr lang="en-US" altLang="en-US" sz="2000" i="1"/>
              <a:t>	</a:t>
            </a:r>
            <a:r>
              <a:rPr lang="en-US" altLang="en-US" sz="2400"/>
              <a:t>    	     </a:t>
            </a:r>
            <a:r>
              <a:rPr lang="en-US" altLang="en-US" sz="2000" b="1">
                <a:solidFill>
                  <a:srgbClr val="000000"/>
                </a:solidFill>
                <a:cs typeface="Times New Roman" panose="02020603050405020304" pitchFamily="18" charset="0"/>
              </a:rPr>
              <a:t>p     g     a     g     g     p     p     p     g     a     </a:t>
            </a:r>
            <a:r>
              <a:rPr lang="en-US" altLang="en-US" sz="2000" b="1" i="1">
                <a:solidFill>
                  <a:srgbClr val="000000"/>
                </a:solidFill>
                <a:cs typeface="Times New Roman" panose="02020603050405020304" pitchFamily="18" charset="0"/>
              </a:rPr>
              <a:t>c</a:t>
            </a:r>
            <a:r>
              <a:rPr lang="en-US" altLang="en-US" sz="2000" b="1" baseline="-25000">
                <a:solidFill>
                  <a:srgbClr val="000000"/>
                </a:solidFill>
                <a:cs typeface="Times New Roman" panose="02020603050405020304" pitchFamily="18" charset="0"/>
              </a:rPr>
              <a:t>in</a:t>
            </a:r>
          </a:p>
          <a:p>
            <a:pPr algn="just" eaLnBrk="1" hangingPunct="1">
              <a:spcBef>
                <a:spcPct val="0"/>
              </a:spcBef>
              <a:buFontTx/>
              <a:buNone/>
            </a:pPr>
            <a:r>
              <a:rPr lang="en-US" altLang="en-US" sz="2000" i="1">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latin typeface="Times New Roman" panose="02020603050405020304" pitchFamily="18" charset="0"/>
                <a:sym typeface="Symbol" pitchFamily="2" charset="2"/>
              </a:rPr>
              <a:t></a:t>
            </a:r>
            <a:r>
              <a:rPr lang="en-US" altLang="en-US" sz="2000">
                <a:solidFill>
                  <a:srgbClr val="000000"/>
                </a:solidFill>
                <a:latin typeface="Symbol" pitchFamily="2" charset="2"/>
                <a:cs typeface="Times New Roman" panose="02020603050405020304" pitchFamily="18" charset="0"/>
              </a:rPr>
              <a:t>   </a:t>
            </a:r>
            <a:r>
              <a:rPr lang="en-US" altLang="en-US" sz="2000" b="1">
                <a:solidFill>
                  <a:srgbClr val="000000"/>
                </a:solidFill>
                <a:cs typeface="Times New Roman" panose="02020603050405020304" pitchFamily="18" charset="0"/>
              </a:rPr>
              <a:t>g or a</a:t>
            </a:r>
            <a:endParaRPr lang="en-US" altLang="en-US" sz="2000">
              <a:solidFill>
                <a:srgbClr val="000000"/>
              </a:solidFill>
              <a:cs typeface="Times New Roman" panose="02020603050405020304" pitchFamily="18" charset="0"/>
            </a:endParaRPr>
          </a:p>
          <a:p>
            <a:pPr algn="just" eaLnBrk="1" hangingPunct="1">
              <a:spcBef>
                <a:spcPct val="0"/>
              </a:spcBef>
              <a:buFontTx/>
              <a:buNone/>
            </a:pPr>
            <a:r>
              <a:rPr lang="en-US" altLang="en-US" sz="2000" i="1">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        		        </a:t>
            </a:r>
            <a:r>
              <a:rPr lang="en-US" altLang="en-US" sz="2000" b="1">
                <a:solidFill>
                  <a:srgbClr val="000000"/>
                </a:solidFill>
                <a:cs typeface="Times New Roman" panose="02020603050405020304" pitchFamily="18" charset="0"/>
              </a:rPr>
              <a:t>Direction of indexing</a:t>
            </a:r>
          </a:p>
        </p:txBody>
      </p:sp>
      <p:sp>
        <p:nvSpPr>
          <p:cNvPr id="75783" name="Text Box 4">
            <a:extLst>
              <a:ext uri="{FF2B5EF4-FFF2-40B4-BE49-F238E27FC236}">
                <a16:creationId xmlns:a16="http://schemas.microsoft.com/office/drawing/2014/main" id="{CE5807C4-14C0-4E4B-A0B7-78A07333376A}"/>
              </a:ext>
            </a:extLst>
          </p:cNvPr>
          <p:cNvSpPr txBox="1">
            <a:spLocks noChangeArrowheads="1"/>
          </p:cNvSpPr>
          <p:nvPr/>
        </p:nvSpPr>
        <p:spPr bwMode="auto">
          <a:xfrm>
            <a:off x="990600" y="5029200"/>
            <a:ext cx="1295400"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p</a:t>
            </a:r>
            <a:r>
              <a:rPr lang="en-US" altLang="en-US" sz="2000"/>
              <a:t> </a:t>
            </a:r>
            <a:r>
              <a:rPr lang="en-US" altLang="en-US" sz="2000">
                <a:cs typeface="Arial" panose="020B0604020202020204" pitchFamily="34" charset="0"/>
              </a:rPr>
              <a:t>¢</a:t>
            </a:r>
            <a:r>
              <a:rPr lang="en-US" altLang="en-US" sz="2000"/>
              <a:t> </a:t>
            </a:r>
            <a:r>
              <a:rPr lang="en-US" altLang="en-US" sz="2000" i="1"/>
              <a:t>x</a:t>
            </a:r>
            <a:r>
              <a:rPr lang="en-US" altLang="en-US" sz="2000"/>
              <a:t> = </a:t>
            </a:r>
            <a:r>
              <a:rPr lang="en-US" altLang="en-US" sz="2000" i="1"/>
              <a:t>x</a:t>
            </a:r>
            <a:endParaRPr lang="en-US" altLang="en-US" sz="2000" b="1" baseline="-25000">
              <a:solidFill>
                <a:srgbClr val="000000"/>
              </a:solidFill>
              <a:cs typeface="Times New Roman" panose="02020603050405020304" pitchFamily="18" charset="0"/>
            </a:endParaRPr>
          </a:p>
          <a:p>
            <a:pPr algn="just" eaLnBrk="1" hangingPunct="1">
              <a:spcBef>
                <a:spcPct val="0"/>
              </a:spcBef>
              <a:buFontTx/>
              <a:buNone/>
            </a:pPr>
            <a:r>
              <a:rPr lang="en-US" altLang="en-US" sz="2000" i="1">
                <a:solidFill>
                  <a:srgbClr val="000000"/>
                </a:solidFill>
                <a:cs typeface="Times New Roman" panose="02020603050405020304" pitchFamily="18" charset="0"/>
              </a:rPr>
              <a:t>a</a:t>
            </a:r>
            <a:r>
              <a:rPr lang="en-US" altLang="en-US" sz="2000">
                <a:solidFill>
                  <a:srgbClr val="000000"/>
                </a:solidFill>
                <a:cs typeface="Times New Roman" panose="02020603050405020304" pitchFamily="18" charset="0"/>
              </a:rPr>
              <a:t> </a:t>
            </a:r>
            <a:r>
              <a:rPr lang="en-US" altLang="en-US" sz="2000"/>
              <a:t>¢</a:t>
            </a: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x</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a</a:t>
            </a:r>
            <a:endParaRPr lang="en-US" altLang="en-US" sz="2000">
              <a:solidFill>
                <a:srgbClr val="000000"/>
              </a:solidFill>
              <a:cs typeface="Times New Roman" panose="02020603050405020304" pitchFamily="18" charset="0"/>
            </a:endParaRPr>
          </a:p>
          <a:p>
            <a:pPr algn="just" eaLnBrk="1" hangingPunct="1">
              <a:spcBef>
                <a:spcPct val="0"/>
              </a:spcBef>
              <a:buFontTx/>
              <a:buNone/>
            </a:pPr>
            <a:r>
              <a:rPr lang="en-US" altLang="en-US" sz="2000" i="1">
                <a:solidFill>
                  <a:srgbClr val="000000"/>
                </a:solidFill>
                <a:cs typeface="Times New Roman" panose="02020603050405020304" pitchFamily="18" charset="0"/>
              </a:rPr>
              <a:t>g</a:t>
            </a:r>
            <a:r>
              <a:rPr lang="en-US" altLang="en-US" sz="2000">
                <a:solidFill>
                  <a:srgbClr val="000000"/>
                </a:solidFill>
                <a:cs typeface="Times New Roman" panose="02020603050405020304" pitchFamily="18" charset="0"/>
              </a:rPr>
              <a:t> </a:t>
            </a:r>
            <a:r>
              <a:rPr lang="en-US" altLang="en-US" sz="2000"/>
              <a:t>¢</a:t>
            </a:r>
            <a:r>
              <a:rPr lang="en-US" altLang="en-US" sz="2000">
                <a:solidFill>
                  <a:srgbClr val="000000"/>
                </a:solidFill>
                <a:cs typeface="Times New Roman" panose="02020603050405020304" pitchFamily="18" charset="0"/>
              </a:rPr>
              <a:t> x = </a:t>
            </a:r>
            <a:r>
              <a:rPr lang="en-US" altLang="en-US" sz="2000" i="1">
                <a:solidFill>
                  <a:srgbClr val="000000"/>
                </a:solidFill>
                <a:cs typeface="Times New Roman" panose="02020603050405020304" pitchFamily="18" charset="0"/>
              </a:rPr>
              <a:t>g</a:t>
            </a:r>
            <a:endParaRPr lang="en-US" altLang="en-US" sz="2000" b="1">
              <a:solidFill>
                <a:srgbClr val="000000"/>
              </a:solidFill>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E48C26B2-B3F3-8A43-9093-157DD2739BB6}"/>
              </a:ext>
            </a:extLst>
          </p:cNvPr>
          <p:cNvSpPr>
            <a:spLocks noGrp="1"/>
          </p:cNvSpPr>
          <p:nvPr>
            <p:ph type="dt" sz="quarter" idx="10"/>
          </p:nvPr>
        </p:nvSpPr>
        <p:spPr/>
        <p:txBody>
          <a:bodyPr/>
          <a:lstStyle/>
          <a:p>
            <a:pPr>
              <a:defRPr/>
            </a:pPr>
            <a:r>
              <a:rPr lang="en-US" altLang="en-US"/>
              <a:t>Winter 2021</a:t>
            </a:r>
          </a:p>
        </p:txBody>
      </p:sp>
      <p:sp>
        <p:nvSpPr>
          <p:cNvPr id="21" name="Footer Placeholder 4">
            <a:extLst>
              <a:ext uri="{FF2B5EF4-FFF2-40B4-BE49-F238E27FC236}">
                <a16:creationId xmlns:a16="http://schemas.microsoft.com/office/drawing/2014/main" id="{7C7AEF77-4BE3-B049-A2D0-4B5061A3AB6B}"/>
              </a:ext>
            </a:extLst>
          </p:cNvPr>
          <p:cNvSpPr>
            <a:spLocks noGrp="1"/>
          </p:cNvSpPr>
          <p:nvPr>
            <p:ph type="ftr" sz="quarter" idx="11"/>
          </p:nvPr>
        </p:nvSpPr>
        <p:spPr/>
        <p:txBody>
          <a:bodyPr/>
          <a:lstStyle/>
          <a:p>
            <a:pPr>
              <a:defRPr/>
            </a:pPr>
            <a:r>
              <a:rPr lang="en-US" altLang="en-US"/>
              <a:t>Parallel Processing, Fundamental Concepts</a:t>
            </a:r>
          </a:p>
        </p:txBody>
      </p:sp>
      <p:sp>
        <p:nvSpPr>
          <p:cNvPr id="76804" name="Slide Number Placeholder 5">
            <a:extLst>
              <a:ext uri="{FF2B5EF4-FFF2-40B4-BE49-F238E27FC236}">
                <a16:creationId xmlns:a16="http://schemas.microsoft.com/office/drawing/2014/main" id="{755329CC-7D37-E143-904E-05E48E94AB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DE96195-1A96-3941-A210-DE7A3FD4D4C5}" type="slidenum">
              <a:rPr lang="en-US" altLang="en-US" sz="1200" smtClean="0"/>
              <a:pPr>
                <a:spcBef>
                  <a:spcPct val="0"/>
                </a:spcBef>
                <a:buFontTx/>
                <a:buNone/>
              </a:pPr>
              <a:t>66</a:t>
            </a:fld>
            <a:endParaRPr lang="en-US" altLang="en-US" sz="1200"/>
          </a:p>
        </p:txBody>
      </p:sp>
      <p:sp>
        <p:nvSpPr>
          <p:cNvPr id="76805" name="Rectangle 2">
            <a:extLst>
              <a:ext uri="{FF2B5EF4-FFF2-40B4-BE49-F238E27FC236}">
                <a16:creationId xmlns:a16="http://schemas.microsoft.com/office/drawing/2014/main" id="{59F76CF2-8252-7348-92BE-357FE49FE68A}"/>
              </a:ext>
            </a:extLst>
          </p:cNvPr>
          <p:cNvSpPr>
            <a:spLocks noGrp="1" noChangeArrowheads="1"/>
          </p:cNvSpPr>
          <p:nvPr>
            <p:ph type="title"/>
          </p:nvPr>
        </p:nvSpPr>
        <p:spPr>
          <a:xfrm>
            <a:off x="685800" y="381000"/>
            <a:ext cx="7772400" cy="609600"/>
          </a:xfrm>
        </p:spPr>
        <p:txBody>
          <a:bodyPr/>
          <a:lstStyle/>
          <a:p>
            <a:pPr eaLnBrk="1" hangingPunct="1"/>
            <a:r>
              <a:rPr lang="en-US" altLang="en-US" sz="2800"/>
              <a:t>Binary Tree Packet Routing</a:t>
            </a:r>
          </a:p>
        </p:txBody>
      </p:sp>
      <p:sp>
        <p:nvSpPr>
          <p:cNvPr id="76806" name="Text Box 3">
            <a:extLst>
              <a:ext uri="{FF2B5EF4-FFF2-40B4-BE49-F238E27FC236}">
                <a16:creationId xmlns:a16="http://schemas.microsoft.com/office/drawing/2014/main" id="{6CB3F018-0DA0-0742-8E94-70687164C00B}"/>
              </a:ext>
            </a:extLst>
          </p:cNvPr>
          <p:cNvSpPr txBox="1">
            <a:spLocks noChangeArrowheads="1"/>
          </p:cNvSpPr>
          <p:nvPr/>
        </p:nvSpPr>
        <p:spPr bwMode="auto">
          <a:xfrm>
            <a:off x="1066800" y="5562600"/>
            <a:ext cx="6858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Packet routing on a binary tree with two indexing schemes.</a:t>
            </a:r>
            <a:endParaRPr lang="en-US" altLang="en-US" sz="2000">
              <a:solidFill>
                <a:schemeClr val="accent2"/>
              </a:solidFill>
            </a:endParaRPr>
          </a:p>
        </p:txBody>
      </p:sp>
      <p:sp>
        <p:nvSpPr>
          <p:cNvPr id="76807" name="Rectangle 4">
            <a:extLst>
              <a:ext uri="{FF2B5EF4-FFF2-40B4-BE49-F238E27FC236}">
                <a16:creationId xmlns:a16="http://schemas.microsoft.com/office/drawing/2014/main" id="{B7BC1CAF-25EF-8442-A1D4-4D165B7CFCA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6808" name="Object 5">
            <a:extLst>
              <a:ext uri="{FF2B5EF4-FFF2-40B4-BE49-F238E27FC236}">
                <a16:creationId xmlns:a16="http://schemas.microsoft.com/office/drawing/2014/main" id="{39C4ED3F-EF2D-9546-BADA-11D748CC425A}"/>
              </a:ext>
            </a:extLst>
          </p:cNvPr>
          <p:cNvGraphicFramePr>
            <a:graphicFrameLocks noChangeAspect="1"/>
          </p:cNvGraphicFramePr>
          <p:nvPr>
            <p:ph idx="1"/>
          </p:nvPr>
        </p:nvGraphicFramePr>
        <p:xfrm>
          <a:off x="0" y="1219200"/>
          <a:ext cx="4648200" cy="3810000"/>
        </p:xfrm>
        <a:graphic>
          <a:graphicData uri="http://schemas.openxmlformats.org/presentationml/2006/ole">
            <mc:AlternateContent xmlns:mc="http://schemas.openxmlformats.org/markup-compatibility/2006">
              <mc:Choice xmlns:v="urn:schemas-microsoft-com:vml" Requires="v">
                <p:oleObj spid="_x0000_s76823" r:id="rId3" imgW="2882900" imgH="2197100" progId="MSDraw.Drawing.8.2">
                  <p:embed/>
                </p:oleObj>
              </mc:Choice>
              <mc:Fallback>
                <p:oleObj r:id="rId3" imgW="2882900" imgH="21971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4648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9" name="Line 10">
            <a:extLst>
              <a:ext uri="{FF2B5EF4-FFF2-40B4-BE49-F238E27FC236}">
                <a16:creationId xmlns:a16="http://schemas.microsoft.com/office/drawing/2014/main" id="{A5426701-5476-7541-8AB1-5BAE9CC22588}"/>
              </a:ext>
            </a:extLst>
          </p:cNvPr>
          <p:cNvSpPr>
            <a:spLocks noChangeShapeType="1"/>
          </p:cNvSpPr>
          <p:nvPr/>
        </p:nvSpPr>
        <p:spPr bwMode="auto">
          <a:xfrm flipH="1" flipV="1">
            <a:off x="1219200" y="28194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Line 11">
            <a:extLst>
              <a:ext uri="{FF2B5EF4-FFF2-40B4-BE49-F238E27FC236}">
                <a16:creationId xmlns:a16="http://schemas.microsoft.com/office/drawing/2014/main" id="{3456C781-0766-3E4E-9F41-1A2339AB46C3}"/>
              </a:ext>
            </a:extLst>
          </p:cNvPr>
          <p:cNvSpPr>
            <a:spLocks noChangeShapeType="1"/>
          </p:cNvSpPr>
          <p:nvPr/>
        </p:nvSpPr>
        <p:spPr bwMode="auto">
          <a:xfrm flipH="1">
            <a:off x="3352800" y="38100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1" name="Line 12">
            <a:extLst>
              <a:ext uri="{FF2B5EF4-FFF2-40B4-BE49-F238E27FC236}">
                <a16:creationId xmlns:a16="http://schemas.microsoft.com/office/drawing/2014/main" id="{4E019047-FDDB-0749-9A34-10EC2FA0A100}"/>
              </a:ext>
            </a:extLst>
          </p:cNvPr>
          <p:cNvSpPr>
            <a:spLocks noChangeShapeType="1"/>
          </p:cNvSpPr>
          <p:nvPr/>
        </p:nvSpPr>
        <p:spPr bwMode="auto">
          <a:xfrm>
            <a:off x="3429000" y="28194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2" name="Line 13">
            <a:extLst>
              <a:ext uri="{FF2B5EF4-FFF2-40B4-BE49-F238E27FC236}">
                <a16:creationId xmlns:a16="http://schemas.microsoft.com/office/drawing/2014/main" id="{20AABC19-BDAE-6C46-86D4-3EDC5086369F}"/>
              </a:ext>
            </a:extLst>
          </p:cNvPr>
          <p:cNvSpPr>
            <a:spLocks noChangeShapeType="1"/>
          </p:cNvSpPr>
          <p:nvPr/>
        </p:nvSpPr>
        <p:spPr bwMode="auto">
          <a:xfrm flipV="1">
            <a:off x="1143000" y="18288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3" name="Line 14">
            <a:extLst>
              <a:ext uri="{FF2B5EF4-FFF2-40B4-BE49-F238E27FC236}">
                <a16:creationId xmlns:a16="http://schemas.microsoft.com/office/drawing/2014/main" id="{CCA03747-FEE9-0B48-8B48-C7AF79C7C277}"/>
              </a:ext>
            </a:extLst>
          </p:cNvPr>
          <p:cNvSpPr>
            <a:spLocks noChangeShapeType="1"/>
          </p:cNvSpPr>
          <p:nvPr/>
        </p:nvSpPr>
        <p:spPr bwMode="auto">
          <a:xfrm>
            <a:off x="2362200" y="16764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Text Box 23">
            <a:extLst>
              <a:ext uri="{FF2B5EF4-FFF2-40B4-BE49-F238E27FC236}">
                <a16:creationId xmlns:a16="http://schemas.microsoft.com/office/drawing/2014/main" id="{761D53DA-A8BF-7B41-BA54-D7751A020D5E}"/>
              </a:ext>
            </a:extLst>
          </p:cNvPr>
          <p:cNvSpPr txBox="1">
            <a:spLocks noChangeArrowheads="1"/>
          </p:cNvSpPr>
          <p:nvPr/>
        </p:nvSpPr>
        <p:spPr bwMode="auto">
          <a:xfrm>
            <a:off x="1066800" y="4419600"/>
            <a:ext cx="12954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Preorder indexing</a:t>
            </a:r>
            <a:endParaRPr lang="en-US" altLang="en-US" sz="2000" b="1">
              <a:solidFill>
                <a:srgbClr val="000000"/>
              </a:solidFill>
              <a:cs typeface="Times New Roman" panose="02020603050405020304" pitchFamily="18" charset="0"/>
            </a:endParaRPr>
          </a:p>
        </p:txBody>
      </p:sp>
      <p:sp>
        <p:nvSpPr>
          <p:cNvPr id="76815" name="Rectangle 25">
            <a:extLst>
              <a:ext uri="{FF2B5EF4-FFF2-40B4-BE49-F238E27FC236}">
                <a16:creationId xmlns:a16="http://schemas.microsoft.com/office/drawing/2014/main" id="{3569572F-A996-8B46-9086-CD4286F26781}"/>
              </a:ext>
            </a:extLst>
          </p:cNvPr>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6816" name="Object 24">
            <a:extLst>
              <a:ext uri="{FF2B5EF4-FFF2-40B4-BE49-F238E27FC236}">
                <a16:creationId xmlns:a16="http://schemas.microsoft.com/office/drawing/2014/main" id="{6319BB89-4F26-DA45-B3FD-18D3C225FC54}"/>
              </a:ext>
            </a:extLst>
          </p:cNvPr>
          <p:cNvGraphicFramePr>
            <a:graphicFrameLocks noChangeAspect="1"/>
          </p:cNvGraphicFramePr>
          <p:nvPr/>
        </p:nvGraphicFramePr>
        <p:xfrm>
          <a:off x="4191000" y="1219200"/>
          <a:ext cx="4953000" cy="3124200"/>
        </p:xfrm>
        <a:graphic>
          <a:graphicData uri="http://schemas.openxmlformats.org/presentationml/2006/ole">
            <mc:AlternateContent xmlns:mc="http://schemas.openxmlformats.org/markup-compatibility/2006">
              <mc:Choice xmlns:v="urn:schemas-microsoft-com:vml" Requires="v">
                <p:oleObj spid="_x0000_s76824" r:id="rId5" imgW="2806700" imgH="1485900" progId="MSDraw.Drawing.8.2">
                  <p:embed/>
                </p:oleObj>
              </mc:Choice>
              <mc:Fallback>
                <p:oleObj r:id="rId5" imgW="2806700" imgH="1485900" progId="MSDraw.Drawing.8.2">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219200"/>
                        <a:ext cx="4953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7" name="Line 26">
            <a:extLst>
              <a:ext uri="{FF2B5EF4-FFF2-40B4-BE49-F238E27FC236}">
                <a16:creationId xmlns:a16="http://schemas.microsoft.com/office/drawing/2014/main" id="{06A92C7E-C820-6748-843D-6A63402F3696}"/>
              </a:ext>
            </a:extLst>
          </p:cNvPr>
          <p:cNvSpPr>
            <a:spLocks noChangeShapeType="1"/>
          </p:cNvSpPr>
          <p:nvPr/>
        </p:nvSpPr>
        <p:spPr bwMode="auto">
          <a:xfrm flipH="1" flipV="1">
            <a:off x="5715000" y="2514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8" name="Line 27">
            <a:extLst>
              <a:ext uri="{FF2B5EF4-FFF2-40B4-BE49-F238E27FC236}">
                <a16:creationId xmlns:a16="http://schemas.microsoft.com/office/drawing/2014/main" id="{80BFAE1A-97F3-A240-AC63-BB7C48446876}"/>
              </a:ext>
            </a:extLst>
          </p:cNvPr>
          <p:cNvSpPr>
            <a:spLocks noChangeShapeType="1"/>
          </p:cNvSpPr>
          <p:nvPr/>
        </p:nvSpPr>
        <p:spPr bwMode="auto">
          <a:xfrm flipH="1">
            <a:off x="7391400" y="33528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Line 28">
            <a:extLst>
              <a:ext uri="{FF2B5EF4-FFF2-40B4-BE49-F238E27FC236}">
                <a16:creationId xmlns:a16="http://schemas.microsoft.com/office/drawing/2014/main" id="{0595BDE2-8875-954B-BDB2-DA7CFD07B4A8}"/>
              </a:ext>
            </a:extLst>
          </p:cNvPr>
          <p:cNvSpPr>
            <a:spLocks noChangeShapeType="1"/>
          </p:cNvSpPr>
          <p:nvPr/>
        </p:nvSpPr>
        <p:spPr bwMode="auto">
          <a:xfrm>
            <a:off x="7543800" y="2514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0" name="Line 29">
            <a:extLst>
              <a:ext uri="{FF2B5EF4-FFF2-40B4-BE49-F238E27FC236}">
                <a16:creationId xmlns:a16="http://schemas.microsoft.com/office/drawing/2014/main" id="{0DDED3FB-CFAA-A345-977D-E29481ACDF2D}"/>
              </a:ext>
            </a:extLst>
          </p:cNvPr>
          <p:cNvSpPr>
            <a:spLocks noChangeShapeType="1"/>
          </p:cNvSpPr>
          <p:nvPr/>
        </p:nvSpPr>
        <p:spPr bwMode="auto">
          <a:xfrm flipV="1">
            <a:off x="5638800" y="16764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Line 30">
            <a:extLst>
              <a:ext uri="{FF2B5EF4-FFF2-40B4-BE49-F238E27FC236}">
                <a16:creationId xmlns:a16="http://schemas.microsoft.com/office/drawing/2014/main" id="{EF52DE86-DBA9-B743-A053-52297F56E679}"/>
              </a:ext>
            </a:extLst>
          </p:cNvPr>
          <p:cNvSpPr>
            <a:spLocks noChangeShapeType="1"/>
          </p:cNvSpPr>
          <p:nvPr/>
        </p:nvSpPr>
        <p:spPr bwMode="auto">
          <a:xfrm>
            <a:off x="6781800" y="17526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2" name="Text Box 31">
            <a:extLst>
              <a:ext uri="{FF2B5EF4-FFF2-40B4-BE49-F238E27FC236}">
                <a16:creationId xmlns:a16="http://schemas.microsoft.com/office/drawing/2014/main" id="{376D93CA-0185-DF4E-B912-9C155A59B8DF}"/>
              </a:ext>
            </a:extLst>
          </p:cNvPr>
          <p:cNvSpPr txBox="1">
            <a:spLocks noChangeArrowheads="1"/>
          </p:cNvSpPr>
          <p:nvPr/>
        </p:nvSpPr>
        <p:spPr bwMode="auto">
          <a:xfrm>
            <a:off x="5105400" y="4495800"/>
            <a:ext cx="36576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Node index is a representation of the path from the tree root</a:t>
            </a:r>
            <a:endParaRPr lang="en-US" altLang="en-US" sz="2000" b="1">
              <a:solidFill>
                <a:srgbClr val="000000"/>
              </a:solidFill>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EB3B628-50B1-FD4E-978B-B5F23CE7284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86DADEC-6F0D-4C4D-BA00-DB404483654A}"/>
              </a:ext>
            </a:extLst>
          </p:cNvPr>
          <p:cNvSpPr>
            <a:spLocks noGrp="1"/>
          </p:cNvSpPr>
          <p:nvPr>
            <p:ph type="ftr" sz="quarter" idx="11"/>
          </p:nvPr>
        </p:nvSpPr>
        <p:spPr/>
        <p:txBody>
          <a:bodyPr/>
          <a:lstStyle/>
          <a:p>
            <a:pPr>
              <a:defRPr/>
            </a:pPr>
            <a:r>
              <a:rPr lang="en-US" altLang="en-US"/>
              <a:t>Parallel Processing, Fundamental Concepts</a:t>
            </a:r>
          </a:p>
        </p:txBody>
      </p:sp>
      <p:sp>
        <p:nvSpPr>
          <p:cNvPr id="77828" name="Slide Number Placeholder 5">
            <a:extLst>
              <a:ext uri="{FF2B5EF4-FFF2-40B4-BE49-F238E27FC236}">
                <a16:creationId xmlns:a16="http://schemas.microsoft.com/office/drawing/2014/main" id="{DD26C51C-AFFC-D748-9EE8-E3995F4905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B329D99-7651-A049-B274-41EA36614946}" type="slidenum">
              <a:rPr lang="en-US" altLang="en-US" sz="1200" smtClean="0"/>
              <a:pPr>
                <a:spcBef>
                  <a:spcPct val="0"/>
                </a:spcBef>
                <a:buFontTx/>
                <a:buNone/>
              </a:pPr>
              <a:t>67</a:t>
            </a:fld>
            <a:endParaRPr lang="en-US" altLang="en-US" sz="1200"/>
          </a:p>
        </p:txBody>
      </p:sp>
      <p:sp>
        <p:nvSpPr>
          <p:cNvPr id="77829" name="Rectangle 2">
            <a:extLst>
              <a:ext uri="{FF2B5EF4-FFF2-40B4-BE49-F238E27FC236}">
                <a16:creationId xmlns:a16="http://schemas.microsoft.com/office/drawing/2014/main" id="{525FCCCE-7977-FC49-BC3C-DC05D3697C76}"/>
              </a:ext>
            </a:extLst>
          </p:cNvPr>
          <p:cNvSpPr>
            <a:spLocks noGrp="1" noChangeArrowheads="1"/>
          </p:cNvSpPr>
          <p:nvPr>
            <p:ph type="title"/>
          </p:nvPr>
        </p:nvSpPr>
        <p:spPr>
          <a:xfrm>
            <a:off x="304800" y="152400"/>
            <a:ext cx="8534400" cy="609600"/>
          </a:xfrm>
        </p:spPr>
        <p:txBody>
          <a:bodyPr/>
          <a:lstStyle/>
          <a:p>
            <a:pPr eaLnBrk="1" hangingPunct="1"/>
            <a:r>
              <a:rPr lang="en-US" altLang="en-US" sz="2800"/>
              <a:t>Binary Tree Sorting</a:t>
            </a:r>
          </a:p>
        </p:txBody>
      </p:sp>
      <p:sp>
        <p:nvSpPr>
          <p:cNvPr id="77830" name="Text Box 3">
            <a:extLst>
              <a:ext uri="{FF2B5EF4-FFF2-40B4-BE49-F238E27FC236}">
                <a16:creationId xmlns:a16="http://schemas.microsoft.com/office/drawing/2014/main" id="{45A6076E-A97E-AE42-AA6B-E487D48DE79C}"/>
              </a:ext>
            </a:extLst>
          </p:cNvPr>
          <p:cNvSpPr txBox="1">
            <a:spLocks noChangeArrowheads="1"/>
          </p:cNvSpPr>
          <p:nvPr/>
        </p:nvSpPr>
        <p:spPr bwMode="auto">
          <a:xfrm>
            <a:off x="381000" y="5715000"/>
            <a:ext cx="8382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2.12    The first few steps of the sorting algorithm on a binary tree. </a:t>
            </a:r>
          </a:p>
        </p:txBody>
      </p:sp>
      <p:sp>
        <p:nvSpPr>
          <p:cNvPr id="77831" name="Rectangle 12">
            <a:extLst>
              <a:ext uri="{FF2B5EF4-FFF2-40B4-BE49-F238E27FC236}">
                <a16:creationId xmlns:a16="http://schemas.microsoft.com/office/drawing/2014/main" id="{2D9E1652-C4B0-864D-A5C1-47D575C98C85}"/>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7832" name="Object 11">
            <a:extLst>
              <a:ext uri="{FF2B5EF4-FFF2-40B4-BE49-F238E27FC236}">
                <a16:creationId xmlns:a16="http://schemas.microsoft.com/office/drawing/2014/main" id="{11DEA0E5-22D7-404A-8B05-E64C2F1DD864}"/>
              </a:ext>
            </a:extLst>
          </p:cNvPr>
          <p:cNvGraphicFramePr>
            <a:graphicFrameLocks noChangeAspect="1"/>
          </p:cNvGraphicFramePr>
          <p:nvPr/>
        </p:nvGraphicFramePr>
        <p:xfrm>
          <a:off x="304800" y="685800"/>
          <a:ext cx="6858000" cy="5132388"/>
        </p:xfrm>
        <a:graphic>
          <a:graphicData uri="http://schemas.openxmlformats.org/presentationml/2006/ole">
            <mc:AlternateContent xmlns:mc="http://schemas.openxmlformats.org/markup-compatibility/2006">
              <mc:Choice xmlns:v="urn:schemas-microsoft-com:vml" Requires="v">
                <p:oleObj spid="_x0000_s77835" r:id="rId3" imgW="4927600" imgH="3467100" progId="MSDraw.Drawing.8.2">
                  <p:embed/>
                </p:oleObj>
              </mc:Choice>
              <mc:Fallback>
                <p:oleObj r:id="rId3" imgW="4927600" imgH="34671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68580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3" name="Text Box 13">
            <a:extLst>
              <a:ext uri="{FF2B5EF4-FFF2-40B4-BE49-F238E27FC236}">
                <a16:creationId xmlns:a16="http://schemas.microsoft.com/office/drawing/2014/main" id="{666F1BC9-12ED-DE4A-BA83-38B371D1F66E}"/>
              </a:ext>
            </a:extLst>
          </p:cNvPr>
          <p:cNvSpPr txBox="1">
            <a:spLocks noChangeArrowheads="1"/>
          </p:cNvSpPr>
          <p:nvPr/>
        </p:nvSpPr>
        <p:spPr bwMode="auto">
          <a:xfrm>
            <a:off x="7162800" y="1143000"/>
            <a:ext cx="1676400" cy="2225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Small values “bubble up,” causing the root to “see” the values in ascending order</a:t>
            </a:r>
            <a:endParaRPr lang="en-US" altLang="en-US" sz="2000" b="1">
              <a:solidFill>
                <a:srgbClr val="000000"/>
              </a:solidFill>
              <a:cs typeface="Times New Roman" panose="02020603050405020304" pitchFamily="18" charset="0"/>
            </a:endParaRPr>
          </a:p>
        </p:txBody>
      </p:sp>
      <p:sp>
        <p:nvSpPr>
          <p:cNvPr id="77834" name="Text Box 14">
            <a:extLst>
              <a:ext uri="{FF2B5EF4-FFF2-40B4-BE49-F238E27FC236}">
                <a16:creationId xmlns:a16="http://schemas.microsoft.com/office/drawing/2014/main" id="{9678E398-5241-9643-89EB-1F3DA2EBCDA1}"/>
              </a:ext>
            </a:extLst>
          </p:cNvPr>
          <p:cNvSpPr txBox="1">
            <a:spLocks noChangeArrowheads="1"/>
          </p:cNvSpPr>
          <p:nvPr/>
        </p:nvSpPr>
        <p:spPr bwMode="auto">
          <a:xfrm>
            <a:off x="7239000" y="3886200"/>
            <a:ext cx="1676400" cy="1311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Linear-time sorting (no better than linear array)</a:t>
            </a:r>
            <a:endParaRPr lang="en-US" altLang="en-US" sz="2000" b="1">
              <a:solidFill>
                <a:srgbClr val="000000"/>
              </a:solidFill>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E5BBB59-C43D-7842-8A90-F0FEB0C3E4F2}"/>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D824C494-F5F9-8C43-9F9F-69DFAE86638C}"/>
              </a:ext>
            </a:extLst>
          </p:cNvPr>
          <p:cNvSpPr>
            <a:spLocks noGrp="1"/>
          </p:cNvSpPr>
          <p:nvPr>
            <p:ph type="ftr" sz="quarter" idx="11"/>
          </p:nvPr>
        </p:nvSpPr>
        <p:spPr/>
        <p:txBody>
          <a:bodyPr/>
          <a:lstStyle/>
          <a:p>
            <a:pPr>
              <a:defRPr/>
            </a:pPr>
            <a:r>
              <a:rPr lang="en-US" altLang="en-US"/>
              <a:t>Parallel Processing, Fundamental Concepts</a:t>
            </a:r>
          </a:p>
        </p:txBody>
      </p:sp>
      <p:sp>
        <p:nvSpPr>
          <p:cNvPr id="78852" name="Slide Number Placeholder 5">
            <a:extLst>
              <a:ext uri="{FF2B5EF4-FFF2-40B4-BE49-F238E27FC236}">
                <a16:creationId xmlns:a16="http://schemas.microsoft.com/office/drawing/2014/main" id="{394761BC-B537-8846-AA0C-AD867022F3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56A27C7-1329-EC41-96D8-1D7F1FA91491}" type="slidenum">
              <a:rPr lang="en-US" altLang="en-US" sz="1200" smtClean="0"/>
              <a:pPr>
                <a:spcBef>
                  <a:spcPct val="0"/>
                </a:spcBef>
                <a:buFontTx/>
                <a:buNone/>
              </a:pPr>
              <a:t>68</a:t>
            </a:fld>
            <a:endParaRPr lang="en-US" altLang="en-US" sz="1200"/>
          </a:p>
        </p:txBody>
      </p:sp>
      <p:sp>
        <p:nvSpPr>
          <p:cNvPr id="78853" name="Rectangle 2">
            <a:extLst>
              <a:ext uri="{FF2B5EF4-FFF2-40B4-BE49-F238E27FC236}">
                <a16:creationId xmlns:a16="http://schemas.microsoft.com/office/drawing/2014/main" id="{35BDA5B7-B985-EF41-A414-D0D4AF271EAE}"/>
              </a:ext>
            </a:extLst>
          </p:cNvPr>
          <p:cNvSpPr>
            <a:spLocks noGrp="1" noChangeArrowheads="1"/>
          </p:cNvSpPr>
          <p:nvPr>
            <p:ph type="title"/>
          </p:nvPr>
        </p:nvSpPr>
        <p:spPr>
          <a:xfrm>
            <a:off x="304800" y="457200"/>
            <a:ext cx="8458200" cy="762000"/>
          </a:xfrm>
        </p:spPr>
        <p:txBody>
          <a:bodyPr/>
          <a:lstStyle/>
          <a:p>
            <a:pPr eaLnBrk="1" hangingPunct="1"/>
            <a:r>
              <a:rPr lang="en-US" altLang="en-US" sz="2800"/>
              <a:t>The Bisection-Width Bottleneck in a Binary Tree</a:t>
            </a:r>
          </a:p>
        </p:txBody>
      </p:sp>
      <p:sp>
        <p:nvSpPr>
          <p:cNvPr id="78854" name="Text Box 3">
            <a:extLst>
              <a:ext uri="{FF2B5EF4-FFF2-40B4-BE49-F238E27FC236}">
                <a16:creationId xmlns:a16="http://schemas.microsoft.com/office/drawing/2014/main" id="{B6232EE1-84D3-DD4A-8132-A27082B43333}"/>
              </a:ext>
            </a:extLst>
          </p:cNvPr>
          <p:cNvSpPr txBox="1">
            <a:spLocks noChangeArrowheads="1"/>
          </p:cNvSpPr>
          <p:nvPr/>
        </p:nvSpPr>
        <p:spPr bwMode="auto">
          <a:xfrm>
            <a:off x="1066800" y="4648200"/>
            <a:ext cx="7162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2.13    The bisection width of a binary tree architecture. </a:t>
            </a:r>
          </a:p>
        </p:txBody>
      </p:sp>
      <p:sp>
        <p:nvSpPr>
          <p:cNvPr id="78855" name="Rectangle 10">
            <a:extLst>
              <a:ext uri="{FF2B5EF4-FFF2-40B4-BE49-F238E27FC236}">
                <a16:creationId xmlns:a16="http://schemas.microsoft.com/office/drawing/2014/main" id="{EF502834-89F1-9141-B0A5-7343B50B718E}"/>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8856" name="Rectangle 13">
            <a:extLst>
              <a:ext uri="{FF2B5EF4-FFF2-40B4-BE49-F238E27FC236}">
                <a16:creationId xmlns:a16="http://schemas.microsoft.com/office/drawing/2014/main" id="{993B472F-4BE4-3047-8A87-811D2D917897}"/>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8857" name="Object 12">
            <a:extLst>
              <a:ext uri="{FF2B5EF4-FFF2-40B4-BE49-F238E27FC236}">
                <a16:creationId xmlns:a16="http://schemas.microsoft.com/office/drawing/2014/main" id="{22EA0897-8D97-0F4C-BC04-995121115CF3}"/>
              </a:ext>
            </a:extLst>
          </p:cNvPr>
          <p:cNvGraphicFramePr>
            <a:graphicFrameLocks noChangeAspect="1"/>
          </p:cNvGraphicFramePr>
          <p:nvPr/>
        </p:nvGraphicFramePr>
        <p:xfrm>
          <a:off x="762000" y="1600200"/>
          <a:ext cx="4648200" cy="2747963"/>
        </p:xfrm>
        <a:graphic>
          <a:graphicData uri="http://schemas.openxmlformats.org/presentationml/2006/ole">
            <mc:AlternateContent xmlns:mc="http://schemas.openxmlformats.org/markup-compatibility/2006">
              <mc:Choice xmlns:v="urn:schemas-microsoft-com:vml" Requires="v">
                <p:oleObj spid="_x0000_s78859" r:id="rId3" imgW="2463800" imgH="1447800" progId="MSDraw.Drawing.8.2">
                  <p:embed/>
                </p:oleObj>
              </mc:Choice>
              <mc:Fallback>
                <p:oleObj r:id="rId3" imgW="2463800" imgH="1447800" progId="MSDraw.Drawing.8.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46482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8" name="Text Box 14">
            <a:extLst>
              <a:ext uri="{FF2B5EF4-FFF2-40B4-BE49-F238E27FC236}">
                <a16:creationId xmlns:a16="http://schemas.microsoft.com/office/drawing/2014/main" id="{A86DC317-0B52-8048-A2A8-A30084890AE3}"/>
              </a:ext>
            </a:extLst>
          </p:cNvPr>
          <p:cNvSpPr txBox="1">
            <a:spLocks noChangeArrowheads="1"/>
          </p:cNvSpPr>
          <p:nvPr/>
        </p:nvSpPr>
        <p:spPr bwMode="auto">
          <a:xfrm>
            <a:off x="5867400" y="2209800"/>
            <a:ext cx="1981200" cy="13112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Linear-time sorting is the best possible due to </a:t>
            </a:r>
            <a:r>
              <a:rPr lang="en-US" altLang="en-US" sz="2000" i="1"/>
              <a:t>B</a:t>
            </a:r>
            <a:r>
              <a:rPr lang="en-US" altLang="en-US" sz="2000"/>
              <a:t> = 1</a:t>
            </a:r>
            <a:endParaRPr lang="en-US" altLang="en-US" sz="2000" b="1">
              <a:solidFill>
                <a:srgbClr val="000000"/>
              </a:solidFill>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CA9845C-3C75-714F-847F-D1F4F3365123}"/>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36EAA1FA-65C2-E141-8169-55F1B957D7F0}"/>
              </a:ext>
            </a:extLst>
          </p:cNvPr>
          <p:cNvSpPr>
            <a:spLocks noGrp="1"/>
          </p:cNvSpPr>
          <p:nvPr>
            <p:ph type="ftr" sz="quarter" idx="11"/>
          </p:nvPr>
        </p:nvSpPr>
        <p:spPr/>
        <p:txBody>
          <a:bodyPr/>
          <a:lstStyle/>
          <a:p>
            <a:pPr>
              <a:defRPr/>
            </a:pPr>
            <a:r>
              <a:rPr lang="en-US" altLang="en-US"/>
              <a:t>Parallel Processing, Fundamental Concepts</a:t>
            </a:r>
          </a:p>
        </p:txBody>
      </p:sp>
      <p:sp>
        <p:nvSpPr>
          <p:cNvPr id="79876" name="Slide Number Placeholder 5">
            <a:extLst>
              <a:ext uri="{FF2B5EF4-FFF2-40B4-BE49-F238E27FC236}">
                <a16:creationId xmlns:a16="http://schemas.microsoft.com/office/drawing/2014/main" id="{ACA4C288-38D5-244A-BE68-CB1C47F808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92859E-E533-2843-AAD2-1B17688F8950}" type="slidenum">
              <a:rPr lang="en-US" altLang="en-US" sz="1200" smtClean="0"/>
              <a:pPr>
                <a:spcBef>
                  <a:spcPct val="0"/>
                </a:spcBef>
                <a:buFontTx/>
                <a:buNone/>
              </a:pPr>
              <a:t>69</a:t>
            </a:fld>
            <a:endParaRPr lang="en-US" altLang="en-US" sz="1200"/>
          </a:p>
        </p:txBody>
      </p:sp>
      <p:sp>
        <p:nvSpPr>
          <p:cNvPr id="79877" name="Rectangle 2">
            <a:extLst>
              <a:ext uri="{FF2B5EF4-FFF2-40B4-BE49-F238E27FC236}">
                <a16:creationId xmlns:a16="http://schemas.microsoft.com/office/drawing/2014/main" id="{F825B44D-4EF4-2143-8AAD-8855483E9BC3}"/>
              </a:ext>
            </a:extLst>
          </p:cNvPr>
          <p:cNvSpPr>
            <a:spLocks noGrp="1" noChangeArrowheads="1"/>
          </p:cNvSpPr>
          <p:nvPr>
            <p:ph type="title"/>
          </p:nvPr>
        </p:nvSpPr>
        <p:spPr>
          <a:xfrm>
            <a:off x="381000" y="152400"/>
            <a:ext cx="8305800" cy="609600"/>
          </a:xfrm>
        </p:spPr>
        <p:txBody>
          <a:bodyPr/>
          <a:lstStyle/>
          <a:p>
            <a:pPr eaLnBrk="1" hangingPunct="1"/>
            <a:r>
              <a:rPr lang="en-US" altLang="en-US" sz="3200"/>
              <a:t>2.5  Algorithms for a 2D Mesh</a:t>
            </a:r>
          </a:p>
        </p:txBody>
      </p:sp>
      <p:sp>
        <p:nvSpPr>
          <p:cNvPr id="79878" name="Text Box 3">
            <a:extLst>
              <a:ext uri="{FF2B5EF4-FFF2-40B4-BE49-F238E27FC236}">
                <a16:creationId xmlns:a16="http://schemas.microsoft.com/office/drawing/2014/main" id="{10A3CE75-17E6-CE49-903A-94265C61D31C}"/>
              </a:ext>
            </a:extLst>
          </p:cNvPr>
          <p:cNvSpPr txBox="1">
            <a:spLocks noChangeArrowheads="1"/>
          </p:cNvSpPr>
          <p:nvPr/>
        </p:nvSpPr>
        <p:spPr bwMode="auto">
          <a:xfrm>
            <a:off x="1981200" y="2971800"/>
            <a:ext cx="5029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Finding the max value on a 2D mesh.</a:t>
            </a:r>
          </a:p>
        </p:txBody>
      </p:sp>
      <p:sp>
        <p:nvSpPr>
          <p:cNvPr id="79879" name="Rectangle 4">
            <a:extLst>
              <a:ext uri="{FF2B5EF4-FFF2-40B4-BE49-F238E27FC236}">
                <a16:creationId xmlns:a16="http://schemas.microsoft.com/office/drawing/2014/main" id="{CD8E042D-4375-A34B-A9D6-C7BE829BF29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9880" name="Rectangle 7">
            <a:extLst>
              <a:ext uri="{FF2B5EF4-FFF2-40B4-BE49-F238E27FC236}">
                <a16:creationId xmlns:a16="http://schemas.microsoft.com/office/drawing/2014/main" id="{682B6C89-ED8A-0D4B-840D-4676F5BF96C0}"/>
              </a:ext>
            </a:extLst>
          </p:cNvPr>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9881" name="Object 6">
            <a:extLst>
              <a:ext uri="{FF2B5EF4-FFF2-40B4-BE49-F238E27FC236}">
                <a16:creationId xmlns:a16="http://schemas.microsoft.com/office/drawing/2014/main" id="{188F9C77-888E-C549-A36C-EB61D02EEC29}"/>
              </a:ext>
            </a:extLst>
          </p:cNvPr>
          <p:cNvGraphicFramePr>
            <a:graphicFrameLocks noChangeAspect="1"/>
          </p:cNvGraphicFramePr>
          <p:nvPr/>
        </p:nvGraphicFramePr>
        <p:xfrm>
          <a:off x="1371600" y="838200"/>
          <a:ext cx="6400800" cy="2133600"/>
        </p:xfrm>
        <a:graphic>
          <a:graphicData uri="http://schemas.openxmlformats.org/presentationml/2006/ole">
            <mc:AlternateContent xmlns:mc="http://schemas.openxmlformats.org/markup-compatibility/2006">
              <mc:Choice xmlns:v="urn:schemas-microsoft-com:vml" Requires="v">
                <p:oleObj spid="_x0000_s79885" r:id="rId3" imgW="4457700" imgH="1524000" progId="MSDraw.Drawing.8.2">
                  <p:embed/>
                </p:oleObj>
              </mc:Choice>
              <mc:Fallback>
                <p:oleObj r:id="rId3" imgW="4457700" imgH="15240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640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82" name="Text Box 8">
            <a:extLst>
              <a:ext uri="{FF2B5EF4-FFF2-40B4-BE49-F238E27FC236}">
                <a16:creationId xmlns:a16="http://schemas.microsoft.com/office/drawing/2014/main" id="{59FE0480-814B-274B-BCE0-C71D74D7646B}"/>
              </a:ext>
            </a:extLst>
          </p:cNvPr>
          <p:cNvSpPr txBox="1">
            <a:spLocks noChangeArrowheads="1"/>
          </p:cNvSpPr>
          <p:nvPr/>
        </p:nvSpPr>
        <p:spPr bwMode="auto">
          <a:xfrm>
            <a:off x="2057400" y="5715000"/>
            <a:ext cx="5029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Computing prefix sums on a 2D mesh</a:t>
            </a:r>
          </a:p>
        </p:txBody>
      </p:sp>
      <p:sp>
        <p:nvSpPr>
          <p:cNvPr id="79883" name="Rectangle 11">
            <a:extLst>
              <a:ext uri="{FF2B5EF4-FFF2-40B4-BE49-F238E27FC236}">
                <a16:creationId xmlns:a16="http://schemas.microsoft.com/office/drawing/2014/main" id="{0AB8F334-A806-6F47-9235-522D103A073F}"/>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79884" name="Object 10">
            <a:extLst>
              <a:ext uri="{FF2B5EF4-FFF2-40B4-BE49-F238E27FC236}">
                <a16:creationId xmlns:a16="http://schemas.microsoft.com/office/drawing/2014/main" id="{68632290-0E6D-E240-903C-293DF328E8D3}"/>
              </a:ext>
            </a:extLst>
          </p:cNvPr>
          <p:cNvGraphicFramePr>
            <a:graphicFrameLocks noChangeAspect="1"/>
          </p:cNvGraphicFramePr>
          <p:nvPr/>
        </p:nvGraphicFramePr>
        <p:xfrm>
          <a:off x="1447800" y="3429000"/>
          <a:ext cx="6477000" cy="2312988"/>
        </p:xfrm>
        <a:graphic>
          <a:graphicData uri="http://schemas.openxmlformats.org/presentationml/2006/ole">
            <mc:AlternateContent xmlns:mc="http://schemas.openxmlformats.org/markup-compatibility/2006">
              <mc:Choice xmlns:v="urn:schemas-microsoft-com:vml" Requires="v">
                <p:oleObj spid="_x0000_s79886" r:id="rId5" imgW="4533900" imgH="1714500" progId="MSDraw.Drawing.8.2">
                  <p:embed/>
                </p:oleObj>
              </mc:Choice>
              <mc:Fallback>
                <p:oleObj r:id="rId5" imgW="4533900" imgH="1714500" progId="MSDraw.Drawing.8.2">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6477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609F7AAE-106E-D54C-AE11-AAA9212971F1}"/>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2F4C90C7-3232-2149-9960-5678D6BDB8CD}"/>
              </a:ext>
            </a:extLst>
          </p:cNvPr>
          <p:cNvSpPr>
            <a:spLocks noGrp="1"/>
          </p:cNvSpPr>
          <p:nvPr>
            <p:ph type="ftr" sz="quarter" idx="11"/>
          </p:nvPr>
        </p:nvSpPr>
        <p:spPr/>
        <p:txBody>
          <a:bodyPr/>
          <a:lstStyle/>
          <a:p>
            <a:pPr>
              <a:defRPr/>
            </a:pPr>
            <a:r>
              <a:rPr lang="en-US" altLang="en-US"/>
              <a:t>Parallel Processing, Fundamental Concepts</a:t>
            </a:r>
          </a:p>
        </p:txBody>
      </p:sp>
      <p:sp>
        <p:nvSpPr>
          <p:cNvPr id="11268" name="Slide Number Placeholder 5">
            <a:extLst>
              <a:ext uri="{FF2B5EF4-FFF2-40B4-BE49-F238E27FC236}">
                <a16:creationId xmlns:a16="http://schemas.microsoft.com/office/drawing/2014/main" id="{BA5E5B8E-4411-8A42-9F19-48BD8E5BC3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71EACBF-FB87-FD4E-B394-FAB3FFF1CCE7}" type="slidenum">
              <a:rPr lang="en-US" altLang="en-US" sz="1200" smtClean="0"/>
              <a:pPr>
                <a:spcBef>
                  <a:spcPct val="0"/>
                </a:spcBef>
                <a:buFontTx/>
                <a:buNone/>
              </a:pPr>
              <a:t>7</a:t>
            </a:fld>
            <a:endParaRPr lang="en-US" altLang="en-US" sz="1200"/>
          </a:p>
        </p:txBody>
      </p:sp>
      <p:sp>
        <p:nvSpPr>
          <p:cNvPr id="11269" name="Rectangle 2">
            <a:extLst>
              <a:ext uri="{FF2B5EF4-FFF2-40B4-BE49-F238E27FC236}">
                <a16:creationId xmlns:a16="http://schemas.microsoft.com/office/drawing/2014/main" id="{D59AE0C1-14CE-1146-A081-CB9C717EC0B1}"/>
              </a:ext>
            </a:extLst>
          </p:cNvPr>
          <p:cNvSpPr>
            <a:spLocks noGrp="1" noChangeArrowheads="1"/>
          </p:cNvSpPr>
          <p:nvPr>
            <p:ph type="title"/>
          </p:nvPr>
        </p:nvSpPr>
        <p:spPr>
          <a:xfrm>
            <a:off x="381000" y="152400"/>
            <a:ext cx="8305800" cy="762000"/>
          </a:xfrm>
        </p:spPr>
        <p:txBody>
          <a:bodyPr/>
          <a:lstStyle/>
          <a:p>
            <a:pPr eaLnBrk="1" hangingPunct="1"/>
            <a:r>
              <a:rPr lang="en-US" altLang="en-US" sz="3200"/>
              <a:t>1.1  Why Parallel Processing?</a:t>
            </a:r>
          </a:p>
        </p:txBody>
      </p:sp>
      <p:sp>
        <p:nvSpPr>
          <p:cNvPr id="11270" name="Text Box 5">
            <a:extLst>
              <a:ext uri="{FF2B5EF4-FFF2-40B4-BE49-F238E27FC236}">
                <a16:creationId xmlns:a16="http://schemas.microsoft.com/office/drawing/2014/main" id="{58B678C0-30F6-A14D-A924-D35650339F2E}"/>
              </a:ext>
            </a:extLst>
          </p:cNvPr>
          <p:cNvSpPr txBox="1">
            <a:spLocks noChangeArrowheads="1"/>
          </p:cNvSpPr>
          <p:nvPr/>
        </p:nvSpPr>
        <p:spPr bwMode="auto">
          <a:xfrm>
            <a:off x="304800" y="5410200"/>
            <a:ext cx="84582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1.1	    The exponential growth of microprocessor performance, known as Moore’s Law, shown over the past two decades (extrapolated).</a:t>
            </a:r>
            <a:r>
              <a:rPr lang="en-US" altLang="en-US" sz="2000">
                <a:solidFill>
                  <a:schemeClr val="accent2"/>
                </a:solidFill>
              </a:rPr>
              <a:t> </a:t>
            </a:r>
          </a:p>
        </p:txBody>
      </p:sp>
      <p:grpSp>
        <p:nvGrpSpPr>
          <p:cNvPr id="11271" name="Group 1047">
            <a:extLst>
              <a:ext uri="{FF2B5EF4-FFF2-40B4-BE49-F238E27FC236}">
                <a16:creationId xmlns:a16="http://schemas.microsoft.com/office/drawing/2014/main" id="{BB1276AA-1188-7745-9C50-69136B98DC9A}"/>
              </a:ext>
            </a:extLst>
          </p:cNvPr>
          <p:cNvGrpSpPr>
            <a:grpSpLocks/>
          </p:cNvGrpSpPr>
          <p:nvPr/>
        </p:nvGrpSpPr>
        <p:grpSpPr bwMode="auto">
          <a:xfrm>
            <a:off x="609600" y="838200"/>
            <a:ext cx="7283450" cy="4616450"/>
            <a:chOff x="384" y="528"/>
            <a:chExt cx="4588" cy="2908"/>
          </a:xfrm>
        </p:grpSpPr>
        <p:graphicFrame>
          <p:nvGraphicFramePr>
            <p:cNvPr id="11274" name="Object 1039">
              <a:extLst>
                <a:ext uri="{FF2B5EF4-FFF2-40B4-BE49-F238E27FC236}">
                  <a16:creationId xmlns:a16="http://schemas.microsoft.com/office/drawing/2014/main" id="{03BB7D38-2FE2-3D48-8723-8EBCB759DCE1}"/>
                </a:ext>
              </a:extLst>
            </p:cNvPr>
            <p:cNvGraphicFramePr>
              <a:graphicFrameLocks noChangeAspect="1"/>
            </p:cNvGraphicFramePr>
            <p:nvPr/>
          </p:nvGraphicFramePr>
          <p:xfrm>
            <a:off x="384" y="528"/>
            <a:ext cx="3648" cy="2908"/>
          </p:xfrm>
          <a:graphic>
            <a:graphicData uri="http://schemas.openxmlformats.org/presentationml/2006/ole">
              <mc:AlternateContent xmlns:mc="http://schemas.openxmlformats.org/markup-compatibility/2006">
                <mc:Choice xmlns:v="urn:schemas-microsoft-com:vml" Requires="v">
                  <p:oleObj spid="_x0000_s11281" r:id="rId4" imgW="5003800" imgH="3987800" progId="MSDraw.Drawing.8.2">
                    <p:embed/>
                  </p:oleObj>
                </mc:Choice>
                <mc:Fallback>
                  <p:oleObj r:id="rId4" imgW="5003800" imgH="3987800" progId="MSDraw.Drawing.8.2">
                    <p:embed/>
                    <p:pic>
                      <p:nvPicPr>
                        <p:cNvPr id="0" name="Object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528"/>
                          <a:ext cx="3648" cy="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5" name="Rectangle 1041">
              <a:extLst>
                <a:ext uri="{FF2B5EF4-FFF2-40B4-BE49-F238E27FC236}">
                  <a16:creationId xmlns:a16="http://schemas.microsoft.com/office/drawing/2014/main" id="{DEC3D91A-4D1A-374B-A097-6AD7ADBE2ADD}"/>
                </a:ext>
              </a:extLst>
            </p:cNvPr>
            <p:cNvSpPr>
              <a:spLocks noChangeArrowheads="1"/>
            </p:cNvSpPr>
            <p:nvPr/>
          </p:nvSpPr>
          <p:spPr bwMode="auto">
            <a:xfrm>
              <a:off x="3840" y="644"/>
              <a:ext cx="960" cy="2390"/>
            </a:xfrm>
            <a:prstGeom prst="rect">
              <a:avLst/>
            </a:prstGeom>
            <a:solidFill>
              <a:srgbClr val="FF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276" name="Text Box 1042">
              <a:extLst>
                <a:ext uri="{FF2B5EF4-FFF2-40B4-BE49-F238E27FC236}">
                  <a16:creationId xmlns:a16="http://schemas.microsoft.com/office/drawing/2014/main" id="{4B403FDE-9F8E-D348-8106-FC33E888DD88}"/>
                </a:ext>
              </a:extLst>
            </p:cNvPr>
            <p:cNvSpPr txBox="1">
              <a:spLocks noChangeArrowheads="1"/>
            </p:cNvSpPr>
            <p:nvPr/>
          </p:nvSpPr>
          <p:spPr bwMode="auto">
            <a:xfrm>
              <a:off x="4608" y="3024"/>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2020</a:t>
              </a:r>
            </a:p>
          </p:txBody>
        </p:sp>
        <p:sp>
          <p:nvSpPr>
            <p:cNvPr id="11277" name="Line 1043">
              <a:extLst>
                <a:ext uri="{FF2B5EF4-FFF2-40B4-BE49-F238E27FC236}">
                  <a16:creationId xmlns:a16="http://schemas.microsoft.com/office/drawing/2014/main" id="{B25136AB-8FB3-7449-BAF5-EA142B848545}"/>
                </a:ext>
              </a:extLst>
            </p:cNvPr>
            <p:cNvSpPr>
              <a:spLocks noChangeShapeType="1"/>
            </p:cNvSpPr>
            <p:nvPr/>
          </p:nvSpPr>
          <p:spPr bwMode="auto">
            <a:xfrm flipV="1">
              <a:off x="3374" y="806"/>
              <a:ext cx="1411" cy="24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Text Box 1044">
              <a:extLst>
                <a:ext uri="{FF2B5EF4-FFF2-40B4-BE49-F238E27FC236}">
                  <a16:creationId xmlns:a16="http://schemas.microsoft.com/office/drawing/2014/main" id="{1CCF1000-8FBF-F54F-AD25-149B2EDD3F17}"/>
                </a:ext>
              </a:extLst>
            </p:cNvPr>
            <p:cNvSpPr txBox="1">
              <a:spLocks noChangeArrowheads="1"/>
            </p:cNvSpPr>
            <p:nvPr/>
          </p:nvSpPr>
          <p:spPr bwMode="auto">
            <a:xfrm>
              <a:off x="2976" y="624"/>
              <a:ext cx="6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Projection,</a:t>
              </a:r>
            </a:p>
            <a:p>
              <a:pPr eaLnBrk="1" hangingPunct="1">
                <a:spcBef>
                  <a:spcPct val="0"/>
                </a:spcBef>
                <a:buFontTx/>
                <a:buNone/>
              </a:pPr>
              <a:r>
                <a:rPr lang="en-US" altLang="en-US" sz="1400"/>
                <a:t>circa 1998</a:t>
              </a:r>
            </a:p>
          </p:txBody>
        </p:sp>
        <p:sp>
          <p:nvSpPr>
            <p:cNvPr id="11279" name="Text Box 1045">
              <a:extLst>
                <a:ext uri="{FF2B5EF4-FFF2-40B4-BE49-F238E27FC236}">
                  <a16:creationId xmlns:a16="http://schemas.microsoft.com/office/drawing/2014/main" id="{628AE107-74EA-B044-8B81-169B216D38C2}"/>
                </a:ext>
              </a:extLst>
            </p:cNvPr>
            <p:cNvSpPr txBox="1">
              <a:spLocks noChangeArrowheads="1"/>
            </p:cNvSpPr>
            <p:nvPr/>
          </p:nvSpPr>
          <p:spPr bwMode="auto">
            <a:xfrm>
              <a:off x="3984" y="912"/>
              <a:ext cx="6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Projection,</a:t>
              </a:r>
            </a:p>
            <a:p>
              <a:pPr eaLnBrk="1" hangingPunct="1">
                <a:spcBef>
                  <a:spcPct val="0"/>
                </a:spcBef>
                <a:buFontTx/>
                <a:buNone/>
              </a:pPr>
              <a:r>
                <a:rPr lang="en-US" altLang="en-US" sz="1400"/>
                <a:t>circa 2012</a:t>
              </a:r>
            </a:p>
          </p:txBody>
        </p:sp>
        <p:sp>
          <p:nvSpPr>
            <p:cNvPr id="11280" name="Text Box 1046">
              <a:extLst>
                <a:ext uri="{FF2B5EF4-FFF2-40B4-BE49-F238E27FC236}">
                  <a16:creationId xmlns:a16="http://schemas.microsoft.com/office/drawing/2014/main" id="{8D28294F-B400-2C4E-8C01-C71F086B7F27}"/>
                </a:ext>
              </a:extLst>
            </p:cNvPr>
            <p:cNvSpPr txBox="1">
              <a:spLocks noChangeArrowheads="1"/>
            </p:cNvSpPr>
            <p:nvPr/>
          </p:nvSpPr>
          <p:spPr bwMode="auto">
            <a:xfrm>
              <a:off x="3826" y="1766"/>
              <a:ext cx="100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The number of cores has been increasing from a few in 2005 </a:t>
              </a:r>
            </a:p>
            <a:p>
              <a:pPr eaLnBrk="1" hangingPunct="1">
                <a:spcBef>
                  <a:spcPct val="0"/>
                </a:spcBef>
                <a:buFontTx/>
                <a:buNone/>
              </a:pPr>
              <a:r>
                <a:rPr lang="en-US" altLang="en-US" sz="1200"/>
                <a:t>to the current 10s, and is projected to reach 100s by 2020</a:t>
              </a:r>
            </a:p>
          </p:txBody>
        </p:sp>
      </p:grpSp>
      <p:sp>
        <p:nvSpPr>
          <p:cNvPr id="2" name="TextBox 1">
            <a:extLst>
              <a:ext uri="{FF2B5EF4-FFF2-40B4-BE49-F238E27FC236}">
                <a16:creationId xmlns:a16="http://schemas.microsoft.com/office/drawing/2014/main" id="{19828510-7D77-1941-A4E8-4B2AD35BB2FD}"/>
              </a:ext>
            </a:extLst>
          </p:cNvPr>
          <p:cNvSpPr txBox="1"/>
          <p:nvPr/>
        </p:nvSpPr>
        <p:spPr>
          <a:xfrm>
            <a:off x="7505700" y="2928938"/>
            <a:ext cx="723900" cy="2032000"/>
          </a:xfrm>
          <a:prstGeom prst="rect">
            <a:avLst/>
          </a:prstGeom>
          <a:noFill/>
        </p:spPr>
        <p:txBody>
          <a:bodyPr>
            <a:spAutoFit/>
          </a:bodyPr>
          <a:lstStyle/>
          <a:p>
            <a:pPr algn="r" eaLnBrk="1" hangingPunct="1">
              <a:defRPr/>
            </a:pPr>
            <a:r>
              <a:rPr lang="en-US" sz="1200" dirty="0">
                <a:latin typeface="+mn-lt"/>
              </a:rPr>
              <a:t>Cores</a:t>
            </a:r>
          </a:p>
          <a:p>
            <a:pPr algn="r" eaLnBrk="1" hangingPunct="1">
              <a:defRPr/>
            </a:pPr>
            <a:endParaRPr lang="en-US" sz="1400" dirty="0">
              <a:latin typeface="+mn-lt"/>
            </a:endParaRPr>
          </a:p>
          <a:p>
            <a:pPr algn="r" eaLnBrk="1" hangingPunct="1">
              <a:defRPr/>
            </a:pPr>
            <a:r>
              <a:rPr lang="en-US" sz="1400" dirty="0">
                <a:latin typeface="+mn-lt"/>
              </a:rPr>
              <a:t>1000</a:t>
            </a:r>
          </a:p>
          <a:p>
            <a:pPr algn="r" eaLnBrk="1" hangingPunct="1">
              <a:defRPr/>
            </a:pPr>
            <a:endParaRPr lang="en-US" sz="1400" dirty="0">
              <a:latin typeface="+mn-lt"/>
            </a:endParaRPr>
          </a:p>
          <a:p>
            <a:pPr algn="r" eaLnBrk="1" hangingPunct="1">
              <a:defRPr/>
            </a:pPr>
            <a:r>
              <a:rPr lang="en-US" sz="1400" dirty="0">
                <a:latin typeface="+mn-lt"/>
              </a:rPr>
              <a:t>100</a:t>
            </a:r>
          </a:p>
          <a:p>
            <a:pPr algn="r" eaLnBrk="1" hangingPunct="1">
              <a:defRPr/>
            </a:pPr>
            <a:endParaRPr lang="en-US" sz="1400" dirty="0">
              <a:latin typeface="+mn-lt"/>
            </a:endParaRPr>
          </a:p>
          <a:p>
            <a:pPr algn="r" eaLnBrk="1" hangingPunct="1">
              <a:defRPr/>
            </a:pPr>
            <a:r>
              <a:rPr lang="en-US" sz="1400" dirty="0">
                <a:latin typeface="+mn-lt"/>
              </a:rPr>
              <a:t>10</a:t>
            </a:r>
          </a:p>
          <a:p>
            <a:pPr algn="r" eaLnBrk="1" hangingPunct="1">
              <a:defRPr/>
            </a:pPr>
            <a:endParaRPr lang="en-US" sz="1400" dirty="0">
              <a:latin typeface="+mn-lt"/>
            </a:endParaRPr>
          </a:p>
          <a:p>
            <a:pPr algn="r" eaLnBrk="1" hangingPunct="1">
              <a:defRPr/>
            </a:pPr>
            <a:r>
              <a:rPr lang="en-US" sz="1400" dirty="0">
                <a:latin typeface="+mn-lt"/>
              </a:rPr>
              <a:t>1</a:t>
            </a:r>
          </a:p>
        </p:txBody>
      </p:sp>
      <p:cxnSp>
        <p:nvCxnSpPr>
          <p:cNvPr id="4" name="Straight Connector 3">
            <a:extLst>
              <a:ext uri="{FF2B5EF4-FFF2-40B4-BE49-F238E27FC236}">
                <a16:creationId xmlns:a16="http://schemas.microsoft.com/office/drawing/2014/main" id="{448A04BD-4C62-064D-8FD0-9B9063EDB91E}"/>
              </a:ext>
            </a:extLst>
          </p:cNvPr>
          <p:cNvCxnSpPr>
            <a:cxnSpLocks/>
          </p:cNvCxnSpPr>
          <p:nvPr/>
        </p:nvCxnSpPr>
        <p:spPr>
          <a:xfrm flipV="1">
            <a:off x="5235575" y="3962400"/>
            <a:ext cx="2384425" cy="838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81C848A-82AF-BF43-B59F-981F2CEBEC79}"/>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6C9AC174-CC87-944A-B275-D5EB2C8A06C2}"/>
              </a:ext>
            </a:extLst>
          </p:cNvPr>
          <p:cNvSpPr>
            <a:spLocks noGrp="1"/>
          </p:cNvSpPr>
          <p:nvPr>
            <p:ph type="ftr" sz="quarter" idx="11"/>
          </p:nvPr>
        </p:nvSpPr>
        <p:spPr/>
        <p:txBody>
          <a:bodyPr/>
          <a:lstStyle/>
          <a:p>
            <a:pPr>
              <a:defRPr/>
            </a:pPr>
            <a:r>
              <a:rPr lang="en-US" altLang="en-US"/>
              <a:t>Parallel Processing, Fundamental Concepts</a:t>
            </a:r>
          </a:p>
        </p:txBody>
      </p:sp>
      <p:sp>
        <p:nvSpPr>
          <p:cNvPr id="80900" name="Slide Number Placeholder 5">
            <a:extLst>
              <a:ext uri="{FF2B5EF4-FFF2-40B4-BE49-F238E27FC236}">
                <a16:creationId xmlns:a16="http://schemas.microsoft.com/office/drawing/2014/main" id="{4DD9BA7B-67F5-3440-9E50-AADE988618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2632B03-1365-8D4F-825E-15CC6C12928C}" type="slidenum">
              <a:rPr lang="en-US" altLang="en-US" sz="1200" smtClean="0"/>
              <a:pPr>
                <a:spcBef>
                  <a:spcPct val="0"/>
                </a:spcBef>
                <a:buFontTx/>
                <a:buNone/>
              </a:pPr>
              <a:t>70</a:t>
            </a:fld>
            <a:endParaRPr lang="en-US" altLang="en-US" sz="1200"/>
          </a:p>
        </p:txBody>
      </p:sp>
      <p:sp>
        <p:nvSpPr>
          <p:cNvPr id="80901" name="Rectangle 2">
            <a:extLst>
              <a:ext uri="{FF2B5EF4-FFF2-40B4-BE49-F238E27FC236}">
                <a16:creationId xmlns:a16="http://schemas.microsoft.com/office/drawing/2014/main" id="{E03EEF88-014A-0C4E-BC33-139D4A558030}"/>
              </a:ext>
            </a:extLst>
          </p:cNvPr>
          <p:cNvSpPr>
            <a:spLocks noGrp="1" noChangeArrowheads="1"/>
          </p:cNvSpPr>
          <p:nvPr>
            <p:ph type="title"/>
          </p:nvPr>
        </p:nvSpPr>
        <p:spPr>
          <a:xfrm>
            <a:off x="152400" y="152400"/>
            <a:ext cx="8763000" cy="685800"/>
          </a:xfrm>
        </p:spPr>
        <p:txBody>
          <a:bodyPr/>
          <a:lstStyle/>
          <a:p>
            <a:pPr eaLnBrk="1" hangingPunct="1"/>
            <a:r>
              <a:rPr lang="en-US" altLang="en-US" sz="2800"/>
              <a:t>Routing and Broadcasting on a 2D Mesh</a:t>
            </a:r>
          </a:p>
        </p:txBody>
      </p:sp>
      <p:sp>
        <p:nvSpPr>
          <p:cNvPr id="80902" name="Text Box 3">
            <a:extLst>
              <a:ext uri="{FF2B5EF4-FFF2-40B4-BE49-F238E27FC236}">
                <a16:creationId xmlns:a16="http://schemas.microsoft.com/office/drawing/2014/main" id="{3AD1E200-B8C1-1B4A-BFDB-E28D0C108A88}"/>
              </a:ext>
            </a:extLst>
          </p:cNvPr>
          <p:cNvSpPr txBox="1">
            <a:spLocks noChangeArrowheads="1"/>
          </p:cNvSpPr>
          <p:nvPr/>
        </p:nvSpPr>
        <p:spPr bwMode="auto">
          <a:xfrm>
            <a:off x="685800" y="5638800"/>
            <a:ext cx="7620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Routing and broadcasting on a 9-processors 2D mesh or torus</a:t>
            </a:r>
          </a:p>
        </p:txBody>
      </p:sp>
      <p:sp>
        <p:nvSpPr>
          <p:cNvPr id="80903" name="Rectangle 4">
            <a:extLst>
              <a:ext uri="{FF2B5EF4-FFF2-40B4-BE49-F238E27FC236}">
                <a16:creationId xmlns:a16="http://schemas.microsoft.com/office/drawing/2014/main" id="{8075B37D-7FE4-2643-9D10-451F8289055F}"/>
              </a:ext>
            </a:extLst>
          </p:cNvPr>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80904" name="Object 5">
            <a:extLst>
              <a:ext uri="{FF2B5EF4-FFF2-40B4-BE49-F238E27FC236}">
                <a16:creationId xmlns:a16="http://schemas.microsoft.com/office/drawing/2014/main" id="{19E0E22B-5BCB-2B42-B3CE-4F5BFD7179E6}"/>
              </a:ext>
            </a:extLst>
          </p:cNvPr>
          <p:cNvGraphicFramePr>
            <a:graphicFrameLocks noChangeAspect="1"/>
          </p:cNvGraphicFramePr>
          <p:nvPr/>
        </p:nvGraphicFramePr>
        <p:xfrm>
          <a:off x="0" y="762000"/>
          <a:ext cx="8686800" cy="3905250"/>
        </p:xfrm>
        <a:graphic>
          <a:graphicData uri="http://schemas.openxmlformats.org/presentationml/2006/ole">
            <mc:AlternateContent xmlns:mc="http://schemas.openxmlformats.org/markup-compatibility/2006">
              <mc:Choice xmlns:v="urn:schemas-microsoft-com:vml" Requires="v">
                <p:oleObj spid="_x0000_s80907" r:id="rId3" imgW="4559300" imgH="2108200" progId="MSDraw.Drawing.8.2">
                  <p:embed/>
                </p:oleObj>
              </mc:Choice>
              <mc:Fallback>
                <p:oleObj r:id="rId3" imgW="4559300" imgH="21082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8686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5" name="Text Box 7">
            <a:extLst>
              <a:ext uri="{FF2B5EF4-FFF2-40B4-BE49-F238E27FC236}">
                <a16:creationId xmlns:a16="http://schemas.microsoft.com/office/drawing/2014/main" id="{E4880FAA-F732-D645-B9D4-44217DDE4B2A}"/>
              </a:ext>
            </a:extLst>
          </p:cNvPr>
          <p:cNvSpPr txBox="1">
            <a:spLocks noChangeArrowheads="1"/>
          </p:cNvSpPr>
          <p:nvPr/>
        </p:nvSpPr>
        <p:spPr bwMode="auto">
          <a:xfrm>
            <a:off x="533400" y="4572000"/>
            <a:ext cx="8001000" cy="854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Routing:</a:t>
            </a:r>
            <a:r>
              <a:rPr lang="en-US" altLang="en-US" sz="2000"/>
              <a:t> Send along the row to the correct column; route in column</a:t>
            </a:r>
          </a:p>
          <a:p>
            <a:pPr eaLnBrk="1" hangingPunct="1">
              <a:spcBef>
                <a:spcPct val="0"/>
              </a:spcBef>
              <a:buFontTx/>
              <a:buNone/>
            </a:pPr>
            <a:endParaRPr lang="en-US" altLang="en-US" sz="1000"/>
          </a:p>
          <a:p>
            <a:pPr eaLnBrk="1" hangingPunct="1">
              <a:spcBef>
                <a:spcPct val="0"/>
              </a:spcBef>
              <a:buFontTx/>
              <a:buNone/>
            </a:pPr>
            <a:r>
              <a:rPr lang="en-US" altLang="en-US" sz="2000" b="1">
                <a:solidFill>
                  <a:srgbClr val="CC0000"/>
                </a:solidFill>
              </a:rPr>
              <a:t>Broadcasting:</a:t>
            </a:r>
            <a:r>
              <a:rPr lang="en-US" altLang="en-US" sz="2000"/>
              <a:t> Broadcast in row; then broadcast in all column</a:t>
            </a:r>
          </a:p>
        </p:txBody>
      </p:sp>
      <p:sp>
        <p:nvSpPr>
          <p:cNvPr id="80906" name="Text Box 12">
            <a:extLst>
              <a:ext uri="{FF2B5EF4-FFF2-40B4-BE49-F238E27FC236}">
                <a16:creationId xmlns:a16="http://schemas.microsoft.com/office/drawing/2014/main" id="{4CDC1617-D11F-7B46-8CCD-3CDCF9091488}"/>
              </a:ext>
            </a:extLst>
          </p:cNvPr>
          <p:cNvSpPr txBox="1">
            <a:spLocks noChangeArrowheads="1"/>
          </p:cNvSpPr>
          <p:nvPr/>
        </p:nvSpPr>
        <p:spPr bwMode="auto">
          <a:xfrm>
            <a:off x="3200400" y="1981200"/>
            <a:ext cx="1752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Nonsquare </a:t>
            </a:r>
          </a:p>
          <a:p>
            <a:pPr algn="ctr" eaLnBrk="1" hangingPunct="1">
              <a:spcBef>
                <a:spcPct val="0"/>
              </a:spcBef>
              <a:buFontTx/>
              <a:buNone/>
            </a:pPr>
            <a:r>
              <a:rPr lang="en-US" altLang="en-US" sz="1800"/>
              <a:t>mesh</a:t>
            </a:r>
          </a:p>
          <a:p>
            <a:pPr algn="ctr" eaLnBrk="1" hangingPunct="1">
              <a:spcBef>
                <a:spcPct val="0"/>
              </a:spcBef>
              <a:buFontTx/>
              <a:buNone/>
            </a:pPr>
            <a:r>
              <a:rPr lang="en-US" altLang="en-US" sz="1800"/>
              <a:t>(</a:t>
            </a:r>
            <a:r>
              <a:rPr lang="en-US" altLang="en-US" sz="1800" i="1"/>
              <a:t>r</a:t>
            </a:r>
            <a:r>
              <a:rPr lang="en-US" altLang="en-US" sz="1800"/>
              <a:t> rows, </a:t>
            </a:r>
          </a:p>
          <a:p>
            <a:pPr algn="ctr" eaLnBrk="1" hangingPunct="1">
              <a:spcBef>
                <a:spcPct val="0"/>
              </a:spcBef>
              <a:buFontTx/>
              <a:buNone/>
            </a:pPr>
            <a:r>
              <a:rPr lang="en-US" altLang="en-US" sz="1800" i="1"/>
              <a:t>p</a:t>
            </a:r>
            <a:r>
              <a:rPr lang="en-US" altLang="en-US" sz="1800"/>
              <a:t>/</a:t>
            </a:r>
            <a:r>
              <a:rPr lang="en-US" altLang="en-US" sz="1800" i="1"/>
              <a:t>r</a:t>
            </a:r>
            <a:r>
              <a:rPr lang="en-US" altLang="en-US" sz="1800"/>
              <a:t> col’s) </a:t>
            </a:r>
          </a:p>
          <a:p>
            <a:pPr algn="ctr" eaLnBrk="1" hangingPunct="1">
              <a:spcBef>
                <a:spcPct val="0"/>
              </a:spcBef>
              <a:buFontTx/>
              <a:buNone/>
            </a:pPr>
            <a:r>
              <a:rPr lang="en-US" altLang="en-US" sz="1800"/>
              <a:t>also possible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B3D503A4-38B1-7540-B0C6-A5085C919E9D}"/>
              </a:ext>
            </a:extLst>
          </p:cNvPr>
          <p:cNvSpPr>
            <a:spLocks noGrp="1"/>
          </p:cNvSpPr>
          <p:nvPr>
            <p:ph type="dt" sz="quarter" idx="10"/>
          </p:nvPr>
        </p:nvSpPr>
        <p:spPr/>
        <p:txBody>
          <a:bodyPr/>
          <a:lstStyle/>
          <a:p>
            <a:pPr>
              <a:defRPr/>
            </a:pPr>
            <a:r>
              <a:rPr lang="en-US" altLang="en-US"/>
              <a:t>Winter 2021</a:t>
            </a:r>
          </a:p>
        </p:txBody>
      </p:sp>
      <p:sp>
        <p:nvSpPr>
          <p:cNvPr id="24" name="Footer Placeholder 4">
            <a:extLst>
              <a:ext uri="{FF2B5EF4-FFF2-40B4-BE49-F238E27FC236}">
                <a16:creationId xmlns:a16="http://schemas.microsoft.com/office/drawing/2014/main" id="{9C0AC24D-8115-A443-8EF1-B03B2BBE597C}"/>
              </a:ext>
            </a:extLst>
          </p:cNvPr>
          <p:cNvSpPr>
            <a:spLocks noGrp="1"/>
          </p:cNvSpPr>
          <p:nvPr>
            <p:ph type="ftr" sz="quarter" idx="11"/>
          </p:nvPr>
        </p:nvSpPr>
        <p:spPr/>
        <p:txBody>
          <a:bodyPr/>
          <a:lstStyle/>
          <a:p>
            <a:pPr>
              <a:defRPr/>
            </a:pPr>
            <a:r>
              <a:rPr lang="en-US" altLang="en-US"/>
              <a:t>Parallel Processing, Fundamental Concepts</a:t>
            </a:r>
          </a:p>
        </p:txBody>
      </p:sp>
      <p:sp>
        <p:nvSpPr>
          <p:cNvPr id="81924" name="Slide Number Placeholder 5">
            <a:extLst>
              <a:ext uri="{FF2B5EF4-FFF2-40B4-BE49-F238E27FC236}">
                <a16:creationId xmlns:a16="http://schemas.microsoft.com/office/drawing/2014/main" id="{14299FA3-F45B-9344-82D7-1025557751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B4146A7-4C53-6E42-8C22-F160EBD9B0AA}" type="slidenum">
              <a:rPr lang="en-US" altLang="en-US" sz="1200" smtClean="0"/>
              <a:pPr>
                <a:spcBef>
                  <a:spcPct val="0"/>
                </a:spcBef>
                <a:buFontTx/>
                <a:buNone/>
              </a:pPr>
              <a:t>71</a:t>
            </a:fld>
            <a:endParaRPr lang="en-US" altLang="en-US" sz="1200"/>
          </a:p>
        </p:txBody>
      </p:sp>
      <p:sp>
        <p:nvSpPr>
          <p:cNvPr id="81925" name="Rectangle 10">
            <a:extLst>
              <a:ext uri="{FF2B5EF4-FFF2-40B4-BE49-F238E27FC236}">
                <a16:creationId xmlns:a16="http://schemas.microsoft.com/office/drawing/2014/main" id="{898EDE78-ED1C-7B49-91AE-2C8906FE0BDF}"/>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1926" name="Rectangle 11">
            <a:extLst>
              <a:ext uri="{FF2B5EF4-FFF2-40B4-BE49-F238E27FC236}">
                <a16:creationId xmlns:a16="http://schemas.microsoft.com/office/drawing/2014/main" id="{9897EF9C-1B02-A74A-9FEC-E870BE02C689}"/>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1927" name="Rectangle 14">
            <a:extLst>
              <a:ext uri="{FF2B5EF4-FFF2-40B4-BE49-F238E27FC236}">
                <a16:creationId xmlns:a16="http://schemas.microsoft.com/office/drawing/2014/main" id="{A8ED292C-6918-3A46-8BE7-44A0CCB321D0}"/>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81928" name="Group 32">
            <a:extLst>
              <a:ext uri="{FF2B5EF4-FFF2-40B4-BE49-F238E27FC236}">
                <a16:creationId xmlns:a16="http://schemas.microsoft.com/office/drawing/2014/main" id="{B5E95740-1347-184F-AD69-351BB9D673B5}"/>
              </a:ext>
            </a:extLst>
          </p:cNvPr>
          <p:cNvGrpSpPr>
            <a:grpSpLocks/>
          </p:cNvGrpSpPr>
          <p:nvPr/>
        </p:nvGrpSpPr>
        <p:grpSpPr bwMode="auto">
          <a:xfrm>
            <a:off x="-1600200" y="685800"/>
            <a:ext cx="12801600" cy="5410200"/>
            <a:chOff x="-1008" y="432"/>
            <a:chExt cx="8064" cy="3408"/>
          </a:xfrm>
        </p:grpSpPr>
        <p:graphicFrame>
          <p:nvGraphicFramePr>
            <p:cNvPr id="81936" name="Object 15">
              <a:extLst>
                <a:ext uri="{FF2B5EF4-FFF2-40B4-BE49-F238E27FC236}">
                  <a16:creationId xmlns:a16="http://schemas.microsoft.com/office/drawing/2014/main" id="{5858E01B-DC3E-6746-B350-93CAED572235}"/>
                </a:ext>
              </a:extLst>
            </p:cNvPr>
            <p:cNvGraphicFramePr>
              <a:graphicFrameLocks noChangeAspect="1"/>
            </p:cNvGraphicFramePr>
            <p:nvPr/>
          </p:nvGraphicFramePr>
          <p:xfrm>
            <a:off x="144" y="527"/>
            <a:ext cx="6912" cy="1856"/>
          </p:xfrm>
          <a:graphic>
            <a:graphicData uri="http://schemas.openxmlformats.org/presentationml/2006/ole">
              <mc:AlternateContent xmlns:mc="http://schemas.openxmlformats.org/markup-compatibility/2006">
                <mc:Choice xmlns:v="urn:schemas-microsoft-com:vml" Requires="v">
                  <p:oleObj spid="_x0000_s81946" r:id="rId3" imgW="5257800" imgH="1308100" progId="MSDraw.Drawing.8.2">
                    <p:embed/>
                  </p:oleObj>
                </mc:Choice>
                <mc:Fallback>
                  <p:oleObj r:id="rId3" imgW="5257800" imgH="1308100" progId="MSDraw.Drawing.8.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527"/>
                          <a:ext cx="6912" cy="1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37" name="Group 24">
              <a:extLst>
                <a:ext uri="{FF2B5EF4-FFF2-40B4-BE49-F238E27FC236}">
                  <a16:creationId xmlns:a16="http://schemas.microsoft.com/office/drawing/2014/main" id="{3D4EBF9B-518A-244A-8131-0E417279DB24}"/>
                </a:ext>
              </a:extLst>
            </p:cNvPr>
            <p:cNvGrpSpPr>
              <a:grpSpLocks/>
            </p:cNvGrpSpPr>
            <p:nvPr/>
          </p:nvGrpSpPr>
          <p:grpSpPr bwMode="auto">
            <a:xfrm>
              <a:off x="-1008" y="432"/>
              <a:ext cx="7920" cy="3289"/>
              <a:chOff x="-1008" y="432"/>
              <a:chExt cx="7920" cy="3335"/>
            </a:xfrm>
          </p:grpSpPr>
          <p:sp>
            <p:nvSpPr>
              <p:cNvPr id="81940" name="Rectangle 17">
                <a:extLst>
                  <a:ext uri="{FF2B5EF4-FFF2-40B4-BE49-F238E27FC236}">
                    <a16:creationId xmlns:a16="http://schemas.microsoft.com/office/drawing/2014/main" id="{8DB5462E-B1D8-054D-8ECE-818B82D58ED6}"/>
                  </a:ext>
                </a:extLst>
              </p:cNvPr>
              <p:cNvSpPr>
                <a:spLocks noChangeArrowheads="1"/>
              </p:cNvSpPr>
              <p:nvPr/>
            </p:nvSpPr>
            <p:spPr bwMode="auto">
              <a:xfrm>
                <a:off x="1200" y="432"/>
                <a:ext cx="5712" cy="18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grpSp>
            <p:nvGrpSpPr>
              <p:cNvPr id="81941" name="Group 22">
                <a:extLst>
                  <a:ext uri="{FF2B5EF4-FFF2-40B4-BE49-F238E27FC236}">
                    <a16:creationId xmlns:a16="http://schemas.microsoft.com/office/drawing/2014/main" id="{0B48CF37-2798-784D-88CE-8793C3E9B388}"/>
                  </a:ext>
                </a:extLst>
              </p:cNvPr>
              <p:cNvGrpSpPr>
                <a:grpSpLocks/>
              </p:cNvGrpSpPr>
              <p:nvPr/>
            </p:nvGrpSpPr>
            <p:grpSpPr bwMode="auto">
              <a:xfrm>
                <a:off x="-1008" y="1776"/>
                <a:ext cx="6768" cy="1991"/>
                <a:chOff x="-1008" y="1776"/>
                <a:chExt cx="6768" cy="1991"/>
              </a:xfrm>
            </p:grpSpPr>
            <p:graphicFrame>
              <p:nvGraphicFramePr>
                <p:cNvPr id="81942" name="Object 13">
                  <a:extLst>
                    <a:ext uri="{FF2B5EF4-FFF2-40B4-BE49-F238E27FC236}">
                      <a16:creationId xmlns:a16="http://schemas.microsoft.com/office/drawing/2014/main" id="{761A7038-7722-EF41-9B0B-E36492128529}"/>
                    </a:ext>
                  </a:extLst>
                </p:cNvPr>
                <p:cNvGraphicFramePr>
                  <a:graphicFrameLocks noChangeAspect="1"/>
                </p:cNvGraphicFramePr>
                <p:nvPr/>
              </p:nvGraphicFramePr>
              <p:xfrm>
                <a:off x="-1008" y="1776"/>
                <a:ext cx="6768" cy="1991"/>
              </p:xfrm>
              <a:graphic>
                <a:graphicData uri="http://schemas.openxmlformats.org/presentationml/2006/ole">
                  <mc:AlternateContent xmlns:mc="http://schemas.openxmlformats.org/markup-compatibility/2006">
                    <mc:Choice xmlns:v="urn:schemas-microsoft-com:vml" Requires="v">
                      <p:oleObj spid="_x0000_s81947" r:id="rId5" imgW="5257800" imgH="1308100" progId="MSDraw.Drawing.8.2">
                        <p:embed/>
                      </p:oleObj>
                    </mc:Choice>
                    <mc:Fallback>
                      <p:oleObj r:id="rId5" imgW="5257800" imgH="13081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1776"/>
                              <a:ext cx="6768" cy="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43" name="Text Box 19">
                  <a:extLst>
                    <a:ext uri="{FF2B5EF4-FFF2-40B4-BE49-F238E27FC236}">
                      <a16:creationId xmlns:a16="http://schemas.microsoft.com/office/drawing/2014/main" id="{B6F9258C-B77C-8543-92ED-FAA787419D69}"/>
                    </a:ext>
                  </a:extLst>
                </p:cNvPr>
                <p:cNvSpPr txBox="1">
                  <a:spLocks noChangeArrowheads="1"/>
                </p:cNvSpPr>
                <p:nvPr/>
              </p:nvSpPr>
              <p:spPr bwMode="auto">
                <a:xfrm>
                  <a:off x="1488" y="3360"/>
                  <a:ext cx="20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1</a:t>
                  </a:r>
                </a:p>
              </p:txBody>
            </p:sp>
            <p:sp>
              <p:nvSpPr>
                <p:cNvPr id="81944" name="Text Box 20">
                  <a:extLst>
                    <a:ext uri="{FF2B5EF4-FFF2-40B4-BE49-F238E27FC236}">
                      <a16:creationId xmlns:a16="http://schemas.microsoft.com/office/drawing/2014/main" id="{0918C2DF-6022-6A44-BBBB-73F8DE1BCE11}"/>
                    </a:ext>
                  </a:extLst>
                </p:cNvPr>
                <p:cNvSpPr txBox="1">
                  <a:spLocks noChangeArrowheads="1"/>
                </p:cNvSpPr>
                <p:nvPr/>
              </p:nvSpPr>
              <p:spPr bwMode="auto">
                <a:xfrm>
                  <a:off x="3744" y="3360"/>
                  <a:ext cx="20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2</a:t>
                  </a:r>
                </a:p>
              </p:txBody>
            </p:sp>
            <p:sp>
              <p:nvSpPr>
                <p:cNvPr id="81945" name="Text Box 21">
                  <a:extLst>
                    <a:ext uri="{FF2B5EF4-FFF2-40B4-BE49-F238E27FC236}">
                      <a16:creationId xmlns:a16="http://schemas.microsoft.com/office/drawing/2014/main" id="{26F8776B-4ED8-884A-B35B-482110E1FA1D}"/>
                    </a:ext>
                  </a:extLst>
                </p:cNvPr>
                <p:cNvSpPr txBox="1">
                  <a:spLocks noChangeArrowheads="1"/>
                </p:cNvSpPr>
                <p:nvPr/>
              </p:nvSpPr>
              <p:spPr bwMode="auto">
                <a:xfrm>
                  <a:off x="5376" y="3360"/>
                  <a:ext cx="20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3</a:t>
                  </a:r>
                </a:p>
              </p:txBody>
            </p:sp>
          </p:grpSp>
        </p:grpSp>
        <p:sp>
          <p:nvSpPr>
            <p:cNvPr id="81938" name="Rectangle 25">
              <a:extLst>
                <a:ext uri="{FF2B5EF4-FFF2-40B4-BE49-F238E27FC236}">
                  <a16:creationId xmlns:a16="http://schemas.microsoft.com/office/drawing/2014/main" id="{57AD0043-B091-8E40-81F9-24DE6F83D642}"/>
                </a:ext>
              </a:extLst>
            </p:cNvPr>
            <p:cNvSpPr>
              <a:spLocks noChangeArrowheads="1"/>
            </p:cNvSpPr>
            <p:nvPr/>
          </p:nvSpPr>
          <p:spPr bwMode="auto">
            <a:xfrm>
              <a:off x="432" y="3552"/>
              <a:ext cx="4656"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1939" name="Rectangle 26">
              <a:extLst>
                <a:ext uri="{FF2B5EF4-FFF2-40B4-BE49-F238E27FC236}">
                  <a16:creationId xmlns:a16="http://schemas.microsoft.com/office/drawing/2014/main" id="{447F522A-41A5-FA49-951B-38899F95655E}"/>
                </a:ext>
              </a:extLst>
            </p:cNvPr>
            <p:cNvSpPr>
              <a:spLocks noChangeArrowheads="1"/>
            </p:cNvSpPr>
            <p:nvPr/>
          </p:nvSpPr>
          <p:spPr bwMode="auto">
            <a:xfrm>
              <a:off x="-460" y="1473"/>
              <a:ext cx="480" cy="17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81929" name="Text Box 3">
            <a:extLst>
              <a:ext uri="{FF2B5EF4-FFF2-40B4-BE49-F238E27FC236}">
                <a16:creationId xmlns:a16="http://schemas.microsoft.com/office/drawing/2014/main" id="{0D7992EE-0D9A-BA46-8234-F66B5EB4DDE8}"/>
              </a:ext>
            </a:extLst>
          </p:cNvPr>
          <p:cNvSpPr txBox="1">
            <a:spLocks noChangeArrowheads="1"/>
          </p:cNvSpPr>
          <p:nvPr/>
        </p:nvSpPr>
        <p:spPr bwMode="auto">
          <a:xfrm>
            <a:off x="1295400" y="5715000"/>
            <a:ext cx="6324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2.14    The shearsort algorithm on a 3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latin typeface="Symbol" pitchFamily="2" charset="2"/>
                <a:cs typeface="Times New Roman" panose="02020603050405020304" pitchFamily="18" charset="0"/>
              </a:rPr>
              <a:t> </a:t>
            </a:r>
            <a:r>
              <a:rPr lang="en-US" altLang="en-US" sz="2000">
                <a:solidFill>
                  <a:srgbClr val="000000"/>
                </a:solidFill>
                <a:cs typeface="Times New Roman" panose="02020603050405020304" pitchFamily="18" charset="0"/>
              </a:rPr>
              <a:t>3 mesh. </a:t>
            </a:r>
          </a:p>
        </p:txBody>
      </p:sp>
      <p:grpSp>
        <p:nvGrpSpPr>
          <p:cNvPr id="81930" name="Group 31">
            <a:extLst>
              <a:ext uri="{FF2B5EF4-FFF2-40B4-BE49-F238E27FC236}">
                <a16:creationId xmlns:a16="http://schemas.microsoft.com/office/drawing/2014/main" id="{86C4CC52-7505-DC44-9125-EB736188F392}"/>
              </a:ext>
            </a:extLst>
          </p:cNvPr>
          <p:cNvGrpSpPr>
            <a:grpSpLocks/>
          </p:cNvGrpSpPr>
          <p:nvPr/>
        </p:nvGrpSpPr>
        <p:grpSpPr bwMode="auto">
          <a:xfrm>
            <a:off x="2438400" y="1143000"/>
            <a:ext cx="5662613" cy="1006475"/>
            <a:chOff x="1536" y="720"/>
            <a:chExt cx="3567" cy="634"/>
          </a:xfrm>
        </p:grpSpPr>
        <p:sp>
          <p:nvSpPr>
            <p:cNvPr id="81932" name="Text Box 23">
              <a:extLst>
                <a:ext uri="{FF2B5EF4-FFF2-40B4-BE49-F238E27FC236}">
                  <a16:creationId xmlns:a16="http://schemas.microsoft.com/office/drawing/2014/main" id="{B37AD4A3-28A2-2640-A058-E94EB5C4992A}"/>
                </a:ext>
              </a:extLst>
            </p:cNvPr>
            <p:cNvSpPr txBox="1">
              <a:spLocks noChangeArrowheads="1"/>
            </p:cNvSpPr>
            <p:nvPr/>
          </p:nvSpPr>
          <p:spPr bwMode="auto">
            <a:xfrm>
              <a:off x="1536" y="720"/>
              <a:ext cx="3567" cy="63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Number of iterations = log</a:t>
              </a:r>
              <a:r>
                <a:rPr lang="en-US" altLang="en-US" sz="2000" baseline="-25000"/>
                <a:t>2</a:t>
              </a:r>
              <a:r>
                <a:rPr lang="en-US" altLang="en-US" sz="2000"/>
                <a:t> </a:t>
              </a:r>
              <a:r>
                <a:rPr lang="en-US" altLang="en-US" sz="2000">
                  <a:sym typeface="Symbol" pitchFamily="2" charset="2"/>
                </a:rPr>
                <a:t></a:t>
              </a:r>
              <a:r>
                <a:rPr lang="en-US" altLang="en-US" sz="2000" i="1"/>
                <a:t>p</a:t>
              </a:r>
            </a:p>
            <a:p>
              <a:pPr eaLnBrk="1" hangingPunct="1">
                <a:spcBef>
                  <a:spcPct val="0"/>
                </a:spcBef>
                <a:buFontTx/>
                <a:buNone/>
              </a:pPr>
              <a:r>
                <a:rPr lang="en-US" altLang="en-US" sz="2000"/>
                <a:t>Compare-exchange steps in each iteration = 2</a:t>
              </a:r>
              <a:r>
                <a:rPr lang="en-US" altLang="en-US" sz="2000">
                  <a:sym typeface="Symbol" pitchFamily="2" charset="2"/>
                </a:rPr>
                <a:t></a:t>
              </a:r>
              <a:r>
                <a:rPr lang="en-US" altLang="en-US" sz="2000" i="1"/>
                <a:t>p</a:t>
              </a:r>
            </a:p>
            <a:p>
              <a:pPr eaLnBrk="1" hangingPunct="1">
                <a:spcBef>
                  <a:spcPct val="0"/>
                </a:spcBef>
                <a:buFontTx/>
                <a:buNone/>
              </a:pPr>
              <a:r>
                <a:rPr lang="en-US" altLang="en-US" sz="2000"/>
                <a:t>Total steps = (log</a:t>
              </a:r>
              <a:r>
                <a:rPr lang="en-US" altLang="en-US" sz="2000" baseline="-25000"/>
                <a:t>2</a:t>
              </a:r>
              <a:r>
                <a:rPr lang="en-US" altLang="en-US" sz="2000"/>
                <a:t> </a:t>
              </a:r>
              <a:r>
                <a:rPr lang="en-US" altLang="en-US" sz="2000" i="1"/>
                <a:t>p</a:t>
              </a:r>
              <a:r>
                <a:rPr lang="en-US" altLang="en-US" sz="2000"/>
                <a:t> + 1) </a:t>
              </a:r>
              <a:r>
                <a:rPr lang="en-US" altLang="en-US" sz="2000">
                  <a:latin typeface="Times New Roman" panose="02020603050405020304" pitchFamily="18" charset="0"/>
                  <a:sym typeface="Symbol" pitchFamily="2" charset="2"/>
                </a:rPr>
                <a:t></a:t>
              </a:r>
              <a:r>
                <a:rPr lang="en-US" altLang="en-US" sz="2000" i="1">
                  <a:sym typeface="Symbol" pitchFamily="2" charset="2"/>
                </a:rPr>
                <a:t>p</a:t>
              </a:r>
            </a:p>
          </p:txBody>
        </p:sp>
        <p:sp>
          <p:nvSpPr>
            <p:cNvPr id="81933" name="Line 28">
              <a:extLst>
                <a:ext uri="{FF2B5EF4-FFF2-40B4-BE49-F238E27FC236}">
                  <a16:creationId xmlns:a16="http://schemas.microsoft.com/office/drawing/2014/main" id="{EDA372E3-7390-4B4A-80F7-D5803B879356}"/>
                </a:ext>
              </a:extLst>
            </p:cNvPr>
            <p:cNvSpPr>
              <a:spLocks noChangeShapeType="1"/>
            </p:cNvSpPr>
            <p:nvPr/>
          </p:nvSpPr>
          <p:spPr bwMode="auto">
            <a:xfrm>
              <a:off x="3600" y="7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29">
              <a:extLst>
                <a:ext uri="{FF2B5EF4-FFF2-40B4-BE49-F238E27FC236}">
                  <a16:creationId xmlns:a16="http://schemas.microsoft.com/office/drawing/2014/main" id="{844CDA97-E4EF-154C-A146-7422F9AD43D1}"/>
                </a:ext>
              </a:extLst>
            </p:cNvPr>
            <p:cNvSpPr>
              <a:spLocks noChangeShapeType="1"/>
            </p:cNvSpPr>
            <p:nvPr/>
          </p:nvSpPr>
          <p:spPr bwMode="auto">
            <a:xfrm>
              <a:off x="3456" y="115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30">
              <a:extLst>
                <a:ext uri="{FF2B5EF4-FFF2-40B4-BE49-F238E27FC236}">
                  <a16:creationId xmlns:a16="http://schemas.microsoft.com/office/drawing/2014/main" id="{84DF05FA-5F82-7E4E-B3CE-53D6D7EA2BE2}"/>
                </a:ext>
              </a:extLst>
            </p:cNvPr>
            <p:cNvSpPr>
              <a:spLocks noChangeShapeType="1"/>
            </p:cNvSpPr>
            <p:nvPr/>
          </p:nvSpPr>
          <p:spPr bwMode="auto">
            <a:xfrm>
              <a:off x="4944" y="9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31" name="Rectangle 2">
            <a:extLst>
              <a:ext uri="{FF2B5EF4-FFF2-40B4-BE49-F238E27FC236}">
                <a16:creationId xmlns:a16="http://schemas.microsoft.com/office/drawing/2014/main" id="{95B18BD6-8396-B147-9B9F-227029C06F93}"/>
              </a:ext>
            </a:extLst>
          </p:cNvPr>
          <p:cNvSpPr>
            <a:spLocks noGrp="1" noChangeArrowheads="1"/>
          </p:cNvSpPr>
          <p:nvPr>
            <p:ph type="title"/>
          </p:nvPr>
        </p:nvSpPr>
        <p:spPr>
          <a:xfrm>
            <a:off x="685800" y="228600"/>
            <a:ext cx="7772400" cy="609600"/>
          </a:xfrm>
        </p:spPr>
        <p:txBody>
          <a:bodyPr/>
          <a:lstStyle/>
          <a:p>
            <a:pPr eaLnBrk="1" hangingPunct="1"/>
            <a:r>
              <a:rPr lang="en-US" altLang="en-US" sz="2800"/>
              <a:t>Sorting on a 2D Mesh Using Shearsort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FD8D5E79-91F7-2740-9119-B766227D0DE5}"/>
              </a:ext>
            </a:extLst>
          </p:cNvPr>
          <p:cNvSpPr>
            <a:spLocks noGrp="1"/>
          </p:cNvSpPr>
          <p:nvPr>
            <p:ph type="dt" sz="quarter" idx="10"/>
          </p:nvPr>
        </p:nvSpPr>
        <p:spPr/>
        <p:txBody>
          <a:bodyPr/>
          <a:lstStyle/>
          <a:p>
            <a:pPr>
              <a:defRPr/>
            </a:pPr>
            <a:r>
              <a:rPr lang="en-US" altLang="en-US"/>
              <a:t>Winter 2021</a:t>
            </a:r>
          </a:p>
        </p:txBody>
      </p:sp>
      <p:sp>
        <p:nvSpPr>
          <p:cNvPr id="20" name="Footer Placeholder 4">
            <a:extLst>
              <a:ext uri="{FF2B5EF4-FFF2-40B4-BE49-F238E27FC236}">
                <a16:creationId xmlns:a16="http://schemas.microsoft.com/office/drawing/2014/main" id="{274BCCC8-5A85-024E-8C82-428AEE7F0779}"/>
              </a:ext>
            </a:extLst>
          </p:cNvPr>
          <p:cNvSpPr>
            <a:spLocks noGrp="1"/>
          </p:cNvSpPr>
          <p:nvPr>
            <p:ph type="ftr" sz="quarter" idx="11"/>
          </p:nvPr>
        </p:nvSpPr>
        <p:spPr/>
        <p:txBody>
          <a:bodyPr/>
          <a:lstStyle/>
          <a:p>
            <a:pPr>
              <a:defRPr/>
            </a:pPr>
            <a:r>
              <a:rPr lang="en-US" altLang="en-US"/>
              <a:t>Parallel Processing, Fundamental Concepts</a:t>
            </a:r>
          </a:p>
        </p:txBody>
      </p:sp>
      <p:sp>
        <p:nvSpPr>
          <p:cNvPr id="82948" name="Slide Number Placeholder 5">
            <a:extLst>
              <a:ext uri="{FF2B5EF4-FFF2-40B4-BE49-F238E27FC236}">
                <a16:creationId xmlns:a16="http://schemas.microsoft.com/office/drawing/2014/main" id="{D5CBD3C3-5A7C-DD4E-A35F-B9A02E5091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453CAA8-8A37-114C-A046-53033E059A42}" type="slidenum">
              <a:rPr lang="en-US" altLang="en-US" sz="1200" smtClean="0"/>
              <a:pPr>
                <a:spcBef>
                  <a:spcPct val="0"/>
                </a:spcBef>
                <a:buFontTx/>
                <a:buNone/>
              </a:pPr>
              <a:t>72</a:t>
            </a:fld>
            <a:endParaRPr lang="en-US" altLang="en-US" sz="1200"/>
          </a:p>
        </p:txBody>
      </p:sp>
      <p:sp>
        <p:nvSpPr>
          <p:cNvPr id="82949" name="Rectangle 2">
            <a:extLst>
              <a:ext uri="{FF2B5EF4-FFF2-40B4-BE49-F238E27FC236}">
                <a16:creationId xmlns:a16="http://schemas.microsoft.com/office/drawing/2014/main" id="{6A4D9468-0D92-6345-AC50-1AD518813864}"/>
              </a:ext>
            </a:extLst>
          </p:cNvPr>
          <p:cNvSpPr>
            <a:spLocks noGrp="1" noChangeArrowheads="1"/>
          </p:cNvSpPr>
          <p:nvPr>
            <p:ph type="title"/>
          </p:nvPr>
        </p:nvSpPr>
        <p:spPr>
          <a:xfrm>
            <a:off x="685800" y="304800"/>
            <a:ext cx="7772400" cy="685800"/>
          </a:xfrm>
        </p:spPr>
        <p:txBody>
          <a:bodyPr/>
          <a:lstStyle/>
          <a:p>
            <a:pPr eaLnBrk="1" hangingPunct="1"/>
            <a:r>
              <a:rPr lang="en-US" altLang="en-US" sz="3200"/>
              <a:t>2.6  Algorithms with Shared Variables</a:t>
            </a:r>
          </a:p>
        </p:txBody>
      </p:sp>
      <p:sp>
        <p:nvSpPr>
          <p:cNvPr id="82950" name="Rectangle 4">
            <a:extLst>
              <a:ext uri="{FF2B5EF4-FFF2-40B4-BE49-F238E27FC236}">
                <a16:creationId xmlns:a16="http://schemas.microsoft.com/office/drawing/2014/main" id="{7FDEFC69-6137-8F4E-ACDF-F73183E8233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82951" name="Object 6">
            <a:extLst>
              <a:ext uri="{FF2B5EF4-FFF2-40B4-BE49-F238E27FC236}">
                <a16:creationId xmlns:a16="http://schemas.microsoft.com/office/drawing/2014/main" id="{DA45CE1D-458A-1E4B-9893-8A91DB8A4FA5}"/>
              </a:ext>
            </a:extLst>
          </p:cNvPr>
          <p:cNvGraphicFramePr>
            <a:graphicFrameLocks noChangeAspect="1"/>
          </p:cNvGraphicFramePr>
          <p:nvPr>
            <p:ph idx="1"/>
          </p:nvPr>
        </p:nvGraphicFramePr>
        <p:xfrm>
          <a:off x="152400" y="1277938"/>
          <a:ext cx="5105400" cy="4497387"/>
        </p:xfrm>
        <a:graphic>
          <a:graphicData uri="http://schemas.openxmlformats.org/presentationml/2006/ole">
            <mc:AlternateContent xmlns:mc="http://schemas.openxmlformats.org/markup-compatibility/2006">
              <mc:Choice xmlns:v="urn:schemas-microsoft-com:vml" Requires="v">
                <p:oleObj spid="_x0000_s82966" r:id="rId3" imgW="2527300" imgH="2235200" progId="MSDraw.Drawing.8.2">
                  <p:embed/>
                </p:oleObj>
              </mc:Choice>
              <mc:Fallback>
                <p:oleObj r:id="rId3" imgW="2527300" imgH="22352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77938"/>
                        <a:ext cx="5105400" cy="449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52" name="Text Box 8">
            <a:extLst>
              <a:ext uri="{FF2B5EF4-FFF2-40B4-BE49-F238E27FC236}">
                <a16:creationId xmlns:a16="http://schemas.microsoft.com/office/drawing/2014/main" id="{8B513FFC-1BB2-C841-B065-20267F56F3EA}"/>
              </a:ext>
            </a:extLst>
          </p:cNvPr>
          <p:cNvSpPr txBox="1">
            <a:spLocks noChangeArrowheads="1"/>
          </p:cNvSpPr>
          <p:nvPr/>
        </p:nvSpPr>
        <p:spPr bwMode="auto">
          <a:xfrm>
            <a:off x="5181600" y="1066800"/>
            <a:ext cx="3657600" cy="4968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Reduction computation:</a:t>
            </a:r>
            <a:r>
              <a:rPr lang="en-US" altLang="en-US" sz="2000"/>
              <a:t> Each processor can perform the computation locally</a:t>
            </a:r>
          </a:p>
          <a:p>
            <a:pPr eaLnBrk="1" hangingPunct="1">
              <a:spcBef>
                <a:spcPct val="0"/>
              </a:spcBef>
              <a:buFontTx/>
              <a:buNone/>
            </a:pPr>
            <a:endParaRPr lang="en-US" altLang="en-US" sz="1000"/>
          </a:p>
          <a:p>
            <a:pPr eaLnBrk="1" hangingPunct="1">
              <a:spcBef>
                <a:spcPct val="0"/>
              </a:spcBef>
              <a:buFontTx/>
              <a:buNone/>
            </a:pPr>
            <a:r>
              <a:rPr lang="en-US" altLang="en-US" sz="2000" b="1">
                <a:solidFill>
                  <a:srgbClr val="CC0000"/>
                </a:solidFill>
              </a:rPr>
              <a:t>Scan computation:</a:t>
            </a:r>
            <a:r>
              <a:rPr lang="en-US" altLang="en-US" sz="2000"/>
              <a:t> Same as reduction, except only data from smaller-index processors are combined</a:t>
            </a:r>
          </a:p>
          <a:p>
            <a:pPr eaLnBrk="1" hangingPunct="1">
              <a:spcBef>
                <a:spcPct val="0"/>
              </a:spcBef>
              <a:buFontTx/>
              <a:buNone/>
            </a:pPr>
            <a:endParaRPr lang="en-US" altLang="en-US" sz="1000"/>
          </a:p>
          <a:p>
            <a:pPr eaLnBrk="1" hangingPunct="1">
              <a:spcBef>
                <a:spcPct val="0"/>
              </a:spcBef>
              <a:buFontTx/>
              <a:buNone/>
            </a:pPr>
            <a:r>
              <a:rPr lang="en-US" altLang="en-US" sz="2000" b="1">
                <a:solidFill>
                  <a:srgbClr val="CC0000"/>
                </a:solidFill>
              </a:rPr>
              <a:t>Packet routing:</a:t>
            </a:r>
            <a:r>
              <a:rPr lang="en-US" altLang="en-US" sz="2000"/>
              <a:t> Trivial</a:t>
            </a:r>
          </a:p>
          <a:p>
            <a:pPr eaLnBrk="1" hangingPunct="1">
              <a:spcBef>
                <a:spcPct val="0"/>
              </a:spcBef>
              <a:buFontTx/>
              <a:buNone/>
            </a:pPr>
            <a:endParaRPr lang="en-US" altLang="en-US" sz="1000"/>
          </a:p>
          <a:p>
            <a:pPr eaLnBrk="1" hangingPunct="1">
              <a:spcBef>
                <a:spcPct val="0"/>
              </a:spcBef>
              <a:buFontTx/>
              <a:buNone/>
            </a:pPr>
            <a:r>
              <a:rPr lang="en-US" altLang="en-US" sz="2000" b="1">
                <a:solidFill>
                  <a:srgbClr val="CC0000"/>
                </a:solidFill>
              </a:rPr>
              <a:t>Broadcasting:</a:t>
            </a:r>
            <a:r>
              <a:rPr lang="en-US" altLang="en-US" sz="2000"/>
              <a:t> One step with all-port (</a:t>
            </a:r>
            <a:r>
              <a:rPr lang="en-US" altLang="en-US" sz="2000" i="1"/>
              <a:t>p</a:t>
            </a:r>
            <a:r>
              <a:rPr lang="en-US" altLang="en-US" sz="2000"/>
              <a:t> – 1 steps with single-port) communication</a:t>
            </a:r>
          </a:p>
          <a:p>
            <a:pPr eaLnBrk="1" hangingPunct="1">
              <a:spcBef>
                <a:spcPct val="0"/>
              </a:spcBef>
              <a:buFontTx/>
              <a:buNone/>
            </a:pPr>
            <a:endParaRPr lang="en-US" altLang="en-US" sz="1000"/>
          </a:p>
          <a:p>
            <a:pPr eaLnBrk="1" hangingPunct="1">
              <a:spcBef>
                <a:spcPct val="0"/>
              </a:spcBef>
              <a:buFontTx/>
              <a:buNone/>
            </a:pPr>
            <a:r>
              <a:rPr lang="en-US" altLang="en-US" sz="2000" b="1">
                <a:solidFill>
                  <a:srgbClr val="CC0000"/>
                </a:solidFill>
              </a:rPr>
              <a:t>Sorting:</a:t>
            </a:r>
            <a:r>
              <a:rPr lang="en-US" altLang="en-US" sz="2000"/>
              <a:t> Each processor determines the rank of its data element; followed by routing</a:t>
            </a:r>
          </a:p>
        </p:txBody>
      </p:sp>
      <p:sp>
        <p:nvSpPr>
          <p:cNvPr id="82953" name="Text Box 9">
            <a:extLst>
              <a:ext uri="{FF2B5EF4-FFF2-40B4-BE49-F238E27FC236}">
                <a16:creationId xmlns:a16="http://schemas.microsoft.com/office/drawing/2014/main" id="{B5C7CCB0-5A31-7245-9E4A-503D0CD24EBB}"/>
              </a:ext>
            </a:extLst>
          </p:cNvPr>
          <p:cNvSpPr txBox="1">
            <a:spLocks noChangeArrowheads="1"/>
          </p:cNvSpPr>
          <p:nvPr/>
        </p:nvSpPr>
        <p:spPr bwMode="auto">
          <a:xfrm>
            <a:off x="1143000" y="1371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3</a:t>
            </a:r>
          </a:p>
        </p:txBody>
      </p:sp>
      <p:sp>
        <p:nvSpPr>
          <p:cNvPr id="82954" name="Text Box 10">
            <a:extLst>
              <a:ext uri="{FF2B5EF4-FFF2-40B4-BE49-F238E27FC236}">
                <a16:creationId xmlns:a16="http://schemas.microsoft.com/office/drawing/2014/main" id="{A3EFF37C-6445-654B-B7EB-B0C975A4400F}"/>
              </a:ext>
            </a:extLst>
          </p:cNvPr>
          <p:cNvSpPr txBox="1">
            <a:spLocks noChangeArrowheads="1"/>
          </p:cNvSpPr>
          <p:nvPr/>
        </p:nvSpPr>
        <p:spPr bwMode="auto">
          <a:xfrm>
            <a:off x="2362200" y="914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12</a:t>
            </a:r>
          </a:p>
        </p:txBody>
      </p:sp>
      <p:sp>
        <p:nvSpPr>
          <p:cNvPr id="82955" name="Text Box 11">
            <a:extLst>
              <a:ext uri="{FF2B5EF4-FFF2-40B4-BE49-F238E27FC236}">
                <a16:creationId xmlns:a16="http://schemas.microsoft.com/office/drawing/2014/main" id="{E33D87A5-5466-0B4C-BCBD-24ACE54DF504}"/>
              </a:ext>
            </a:extLst>
          </p:cNvPr>
          <p:cNvSpPr txBox="1">
            <a:spLocks noChangeArrowheads="1"/>
          </p:cNvSpPr>
          <p:nvPr/>
        </p:nvSpPr>
        <p:spPr bwMode="auto">
          <a:xfrm>
            <a:off x="3810000" y="1371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8</a:t>
            </a:r>
          </a:p>
        </p:txBody>
      </p:sp>
      <p:sp>
        <p:nvSpPr>
          <p:cNvPr id="82956" name="Text Box 12">
            <a:extLst>
              <a:ext uri="{FF2B5EF4-FFF2-40B4-BE49-F238E27FC236}">
                <a16:creationId xmlns:a16="http://schemas.microsoft.com/office/drawing/2014/main" id="{1DD90BF5-0412-BB41-B9C1-EEA845FA80F4}"/>
              </a:ext>
            </a:extLst>
          </p:cNvPr>
          <p:cNvSpPr txBox="1">
            <a:spLocks noChangeArrowheads="1"/>
          </p:cNvSpPr>
          <p:nvPr/>
        </p:nvSpPr>
        <p:spPr bwMode="auto">
          <a:xfrm>
            <a:off x="4572000" y="2514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a:t>
            </a:r>
          </a:p>
        </p:txBody>
      </p:sp>
      <p:sp>
        <p:nvSpPr>
          <p:cNvPr id="82957" name="Text Box 13">
            <a:extLst>
              <a:ext uri="{FF2B5EF4-FFF2-40B4-BE49-F238E27FC236}">
                <a16:creationId xmlns:a16="http://schemas.microsoft.com/office/drawing/2014/main" id="{B5A6834D-7CD7-8446-A94B-F639425AE698}"/>
              </a:ext>
            </a:extLst>
          </p:cNvPr>
          <p:cNvSpPr txBox="1">
            <a:spLocks noChangeArrowheads="1"/>
          </p:cNvSpPr>
          <p:nvPr/>
        </p:nvSpPr>
        <p:spPr bwMode="auto">
          <a:xfrm>
            <a:off x="42672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sp>
        <p:nvSpPr>
          <p:cNvPr id="82958" name="Text Box 14">
            <a:extLst>
              <a:ext uri="{FF2B5EF4-FFF2-40B4-BE49-F238E27FC236}">
                <a16:creationId xmlns:a16="http://schemas.microsoft.com/office/drawing/2014/main" id="{17547670-23DA-B04F-ACF4-8BD5C73F97EE}"/>
              </a:ext>
            </a:extLst>
          </p:cNvPr>
          <p:cNvSpPr txBox="1">
            <a:spLocks noChangeArrowheads="1"/>
          </p:cNvSpPr>
          <p:nvPr/>
        </p:nvSpPr>
        <p:spPr bwMode="auto">
          <a:xfrm>
            <a:off x="3200400" y="556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4</a:t>
            </a:r>
          </a:p>
        </p:txBody>
      </p:sp>
      <p:sp>
        <p:nvSpPr>
          <p:cNvPr id="82959" name="Text Box 15">
            <a:extLst>
              <a:ext uri="{FF2B5EF4-FFF2-40B4-BE49-F238E27FC236}">
                <a16:creationId xmlns:a16="http://schemas.microsoft.com/office/drawing/2014/main" id="{6F60DBD1-FF1E-944A-B4A3-B4422F74ADA7}"/>
              </a:ext>
            </a:extLst>
          </p:cNvPr>
          <p:cNvSpPr txBox="1">
            <a:spLocks noChangeArrowheads="1"/>
          </p:cNvSpPr>
          <p:nvPr/>
        </p:nvSpPr>
        <p:spPr bwMode="auto">
          <a:xfrm>
            <a:off x="1828800" y="5562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15</a:t>
            </a:r>
          </a:p>
        </p:txBody>
      </p:sp>
      <p:sp>
        <p:nvSpPr>
          <p:cNvPr id="82960" name="Text Box 16">
            <a:extLst>
              <a:ext uri="{FF2B5EF4-FFF2-40B4-BE49-F238E27FC236}">
                <a16:creationId xmlns:a16="http://schemas.microsoft.com/office/drawing/2014/main" id="{98F57B4E-FE8B-524F-B4E4-8B0CEB1235F2}"/>
              </a:ext>
            </a:extLst>
          </p:cNvPr>
          <p:cNvSpPr txBox="1">
            <a:spLocks noChangeArrowheads="1"/>
          </p:cNvSpPr>
          <p:nvPr/>
        </p:nvSpPr>
        <p:spPr bwMode="auto">
          <a:xfrm>
            <a:off x="381000" y="4648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10</a:t>
            </a:r>
          </a:p>
        </p:txBody>
      </p:sp>
      <p:sp>
        <p:nvSpPr>
          <p:cNvPr id="82961" name="Text Box 17">
            <a:extLst>
              <a:ext uri="{FF2B5EF4-FFF2-40B4-BE49-F238E27FC236}">
                <a16:creationId xmlns:a16="http://schemas.microsoft.com/office/drawing/2014/main" id="{6A85EA63-A8F6-8142-8109-BD9CD3DDA3A9}"/>
              </a:ext>
            </a:extLst>
          </p:cNvPr>
          <p:cNvSpPr txBox="1">
            <a:spLocks noChangeArrowheads="1"/>
          </p:cNvSpPr>
          <p:nvPr/>
        </p:nvSpPr>
        <p:spPr bwMode="auto">
          <a:xfrm>
            <a:off x="228600" y="2514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6</a:t>
            </a:r>
          </a:p>
        </p:txBody>
      </p:sp>
      <p:sp>
        <p:nvSpPr>
          <p:cNvPr id="82962" name="Text Box 18">
            <a:extLst>
              <a:ext uri="{FF2B5EF4-FFF2-40B4-BE49-F238E27FC236}">
                <a16:creationId xmlns:a16="http://schemas.microsoft.com/office/drawing/2014/main" id="{873D131A-30D0-D84E-9EF5-CAE589C50468}"/>
              </a:ext>
            </a:extLst>
          </p:cNvPr>
          <p:cNvSpPr txBox="1">
            <a:spLocks noChangeArrowheads="1"/>
          </p:cNvSpPr>
          <p:nvPr/>
        </p:nvSpPr>
        <p:spPr bwMode="auto">
          <a:xfrm>
            <a:off x="3657600" y="5487988"/>
            <a:ext cx="1468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rPr>
              <a:t>Rank[4] = 2</a:t>
            </a:r>
          </a:p>
          <a:p>
            <a:pPr eaLnBrk="1" hangingPunct="1">
              <a:spcBef>
                <a:spcPct val="0"/>
              </a:spcBef>
              <a:buFontTx/>
              <a:buNone/>
            </a:pPr>
            <a:r>
              <a:rPr lang="en-US" altLang="en-US" sz="1800" b="1">
                <a:solidFill>
                  <a:srgbClr val="FF0000"/>
                </a:solidFill>
                <a:latin typeface="Arial Narrow" panose="020B0604020202020204" pitchFamily="34" charset="0"/>
              </a:rPr>
              <a:t>(1 &amp; 3 smaller)</a:t>
            </a:r>
          </a:p>
        </p:txBody>
      </p:sp>
      <p:sp>
        <p:nvSpPr>
          <p:cNvPr id="82963" name="Line 19">
            <a:extLst>
              <a:ext uri="{FF2B5EF4-FFF2-40B4-BE49-F238E27FC236}">
                <a16:creationId xmlns:a16="http://schemas.microsoft.com/office/drawing/2014/main" id="{70207B02-8386-1645-8C51-6B418E991E76}"/>
              </a:ext>
            </a:extLst>
          </p:cNvPr>
          <p:cNvSpPr>
            <a:spLocks noChangeShapeType="1"/>
          </p:cNvSpPr>
          <p:nvPr/>
        </p:nvSpPr>
        <p:spPr bwMode="auto">
          <a:xfrm flipV="1">
            <a:off x="3505200" y="3505200"/>
            <a:ext cx="914400" cy="1600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4" name="Text Box 20">
            <a:extLst>
              <a:ext uri="{FF2B5EF4-FFF2-40B4-BE49-F238E27FC236}">
                <a16:creationId xmlns:a16="http://schemas.microsoft.com/office/drawing/2014/main" id="{36F20907-6858-8844-A951-194ACFD0A4CF}"/>
              </a:ext>
            </a:extLst>
          </p:cNvPr>
          <p:cNvSpPr txBox="1">
            <a:spLocks noChangeArrowheads="1"/>
          </p:cNvSpPr>
          <p:nvPr/>
        </p:nvSpPr>
        <p:spPr bwMode="auto">
          <a:xfrm>
            <a:off x="152400" y="54864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accent2"/>
                </a:solidFill>
              </a:rPr>
              <a:t>Rank[15] = 8</a:t>
            </a:r>
          </a:p>
          <a:p>
            <a:pPr eaLnBrk="1" hangingPunct="1">
              <a:spcBef>
                <a:spcPct val="0"/>
              </a:spcBef>
              <a:buFontTx/>
              <a:buNone/>
            </a:pPr>
            <a:r>
              <a:rPr lang="en-US" altLang="en-US" sz="1800" b="1">
                <a:solidFill>
                  <a:schemeClr val="accent2"/>
                </a:solidFill>
                <a:latin typeface="Arial Narrow" panose="020B0604020202020204" pitchFamily="34" charset="0"/>
              </a:rPr>
              <a:t>(8 others smaller)</a:t>
            </a:r>
          </a:p>
        </p:txBody>
      </p:sp>
      <p:sp>
        <p:nvSpPr>
          <p:cNvPr id="82965" name="Line 21">
            <a:extLst>
              <a:ext uri="{FF2B5EF4-FFF2-40B4-BE49-F238E27FC236}">
                <a16:creationId xmlns:a16="http://schemas.microsoft.com/office/drawing/2014/main" id="{6A517947-7B38-3045-8FDB-A21A5B500036}"/>
              </a:ext>
            </a:extLst>
          </p:cNvPr>
          <p:cNvSpPr>
            <a:spLocks noChangeShapeType="1"/>
          </p:cNvSpPr>
          <p:nvPr/>
        </p:nvSpPr>
        <p:spPr bwMode="auto">
          <a:xfrm flipH="1" flipV="1">
            <a:off x="1371600" y="2362200"/>
            <a:ext cx="533400" cy="2743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7B2F5549-06AA-4D47-B8C2-AF12F34690B2}"/>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6A79CDEE-9582-D048-AD18-3A08E608A0DA}"/>
              </a:ext>
            </a:extLst>
          </p:cNvPr>
          <p:cNvSpPr>
            <a:spLocks noGrp="1"/>
          </p:cNvSpPr>
          <p:nvPr>
            <p:ph type="ftr" sz="quarter" idx="11"/>
          </p:nvPr>
        </p:nvSpPr>
        <p:spPr/>
        <p:txBody>
          <a:bodyPr/>
          <a:lstStyle/>
          <a:p>
            <a:pPr>
              <a:defRPr/>
            </a:pPr>
            <a:r>
              <a:rPr lang="en-US" altLang="en-US"/>
              <a:t>Parallel Processing, Fundamental Concepts</a:t>
            </a:r>
          </a:p>
        </p:txBody>
      </p:sp>
      <p:sp>
        <p:nvSpPr>
          <p:cNvPr id="83972" name="Slide Number Placeholder 5">
            <a:extLst>
              <a:ext uri="{FF2B5EF4-FFF2-40B4-BE49-F238E27FC236}">
                <a16:creationId xmlns:a16="http://schemas.microsoft.com/office/drawing/2014/main" id="{A7C9DA5B-A9F0-3E49-A46C-8A1FFED1F4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FB0B0B3-9694-164A-9990-6446F1A5417A}" type="slidenum">
              <a:rPr lang="en-US" altLang="en-US" sz="1200" smtClean="0"/>
              <a:pPr>
                <a:spcBef>
                  <a:spcPct val="0"/>
                </a:spcBef>
                <a:buFontTx/>
                <a:buNone/>
              </a:pPr>
              <a:t>73</a:t>
            </a:fld>
            <a:endParaRPr lang="en-US" altLang="en-US" sz="1200"/>
          </a:p>
        </p:txBody>
      </p:sp>
      <p:sp>
        <p:nvSpPr>
          <p:cNvPr id="83973" name="Rectangle 2">
            <a:extLst>
              <a:ext uri="{FF2B5EF4-FFF2-40B4-BE49-F238E27FC236}">
                <a16:creationId xmlns:a16="http://schemas.microsoft.com/office/drawing/2014/main" id="{7D4E109D-46F8-1E47-ADF3-674BAED5D7BD}"/>
              </a:ext>
            </a:extLst>
          </p:cNvPr>
          <p:cNvSpPr>
            <a:spLocks noGrp="1" noChangeArrowheads="1"/>
          </p:cNvSpPr>
          <p:nvPr>
            <p:ph type="title"/>
          </p:nvPr>
        </p:nvSpPr>
        <p:spPr>
          <a:xfrm>
            <a:off x="304800" y="457200"/>
            <a:ext cx="8458200" cy="914400"/>
          </a:xfrm>
        </p:spPr>
        <p:txBody>
          <a:bodyPr/>
          <a:lstStyle/>
          <a:p>
            <a:pPr eaLnBrk="1" hangingPunct="1"/>
            <a:r>
              <a:rPr lang="en-US" altLang="en-US" sz="3600"/>
              <a:t>3  Parallel Algorithm Complexity</a:t>
            </a:r>
          </a:p>
        </p:txBody>
      </p:sp>
      <p:sp>
        <p:nvSpPr>
          <p:cNvPr id="83974" name="Text Box 3">
            <a:extLst>
              <a:ext uri="{FF2B5EF4-FFF2-40B4-BE49-F238E27FC236}">
                <a16:creationId xmlns:a16="http://schemas.microsoft.com/office/drawing/2014/main" id="{51E188F8-64AB-594A-9917-95E3D5758378}"/>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Review algorithm complexity and various complexity classes:</a:t>
            </a:r>
          </a:p>
          <a:p>
            <a:pPr lvl="1" eaLnBrk="1" hangingPunct="1">
              <a:spcBef>
                <a:spcPct val="0"/>
              </a:spcBef>
              <a:buFontTx/>
              <a:buChar char="•"/>
            </a:pPr>
            <a:r>
              <a:rPr lang="en-US" altLang="en-US" sz="2400">
                <a:solidFill>
                  <a:srgbClr val="333399"/>
                </a:solidFill>
              </a:rPr>
              <a:t>  Introduce the notions of time and time/cost optimality</a:t>
            </a:r>
          </a:p>
          <a:p>
            <a:pPr lvl="1" eaLnBrk="1" hangingPunct="1">
              <a:spcBef>
                <a:spcPct val="0"/>
              </a:spcBef>
              <a:buFontTx/>
              <a:buChar char="•"/>
            </a:pPr>
            <a:r>
              <a:rPr lang="en-US" altLang="en-US" sz="2400">
                <a:solidFill>
                  <a:srgbClr val="333399"/>
                </a:solidFill>
              </a:rPr>
              <a:t>  Derive tools for analysis, comparison, and fine-tuning</a:t>
            </a:r>
          </a:p>
        </p:txBody>
      </p:sp>
      <p:graphicFrame>
        <p:nvGraphicFramePr>
          <p:cNvPr id="198660" name="Group 4">
            <a:extLst>
              <a:ext uri="{FF2B5EF4-FFF2-40B4-BE49-F238E27FC236}">
                <a16:creationId xmlns:a16="http://schemas.microsoft.com/office/drawing/2014/main" id="{000477A5-D30A-E94A-8573-5278415A1AA8}"/>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3.1   Asymptotic Complexity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3.2   Algorithms Optimality and Efficiency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3.3   Complexity Classes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3.4   Parallelizable Tasks and the NC Class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3.5   Parallel Programming Paradigms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3.6   Solving Recurrences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027F470F-C872-634D-BC84-A36E5BEB0399}"/>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83CC9A36-F547-6049-834B-D4283FFF2C10}"/>
              </a:ext>
            </a:extLst>
          </p:cNvPr>
          <p:cNvSpPr>
            <a:spLocks noGrp="1"/>
          </p:cNvSpPr>
          <p:nvPr>
            <p:ph type="ftr" sz="quarter" idx="11"/>
          </p:nvPr>
        </p:nvSpPr>
        <p:spPr/>
        <p:txBody>
          <a:bodyPr/>
          <a:lstStyle/>
          <a:p>
            <a:pPr>
              <a:defRPr/>
            </a:pPr>
            <a:r>
              <a:rPr lang="en-US" altLang="en-US"/>
              <a:t>Parallel Processing, Fundamental Concepts</a:t>
            </a:r>
          </a:p>
        </p:txBody>
      </p:sp>
      <p:sp>
        <p:nvSpPr>
          <p:cNvPr id="84996" name="Slide Number Placeholder 5">
            <a:extLst>
              <a:ext uri="{FF2B5EF4-FFF2-40B4-BE49-F238E27FC236}">
                <a16:creationId xmlns:a16="http://schemas.microsoft.com/office/drawing/2014/main" id="{E6D6FFFC-57E8-BD4A-9BBA-98F11386F9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31D370A-494E-104F-B64B-026C2870CC5C}" type="slidenum">
              <a:rPr lang="en-US" altLang="en-US" sz="1200" smtClean="0"/>
              <a:pPr>
                <a:spcBef>
                  <a:spcPct val="0"/>
                </a:spcBef>
                <a:buFontTx/>
                <a:buNone/>
              </a:pPr>
              <a:t>74</a:t>
            </a:fld>
            <a:endParaRPr lang="en-US" altLang="en-US" sz="1200"/>
          </a:p>
        </p:txBody>
      </p:sp>
      <p:sp>
        <p:nvSpPr>
          <p:cNvPr id="84997" name="Rectangle 2">
            <a:extLst>
              <a:ext uri="{FF2B5EF4-FFF2-40B4-BE49-F238E27FC236}">
                <a16:creationId xmlns:a16="http://schemas.microsoft.com/office/drawing/2014/main" id="{1D42839F-EA82-3E4E-AC2D-1B5DCC18EF56}"/>
              </a:ext>
            </a:extLst>
          </p:cNvPr>
          <p:cNvSpPr>
            <a:spLocks noGrp="1" noChangeArrowheads="1"/>
          </p:cNvSpPr>
          <p:nvPr>
            <p:ph type="title"/>
          </p:nvPr>
        </p:nvSpPr>
        <p:spPr>
          <a:xfrm>
            <a:off x="685800" y="228600"/>
            <a:ext cx="7772400" cy="838200"/>
          </a:xfrm>
        </p:spPr>
        <p:txBody>
          <a:bodyPr/>
          <a:lstStyle/>
          <a:p>
            <a:pPr eaLnBrk="1" hangingPunct="1"/>
            <a:r>
              <a:rPr lang="en-US" altLang="en-US" sz="3200"/>
              <a:t>3.1  Asymptotic Complexity</a:t>
            </a:r>
          </a:p>
        </p:txBody>
      </p:sp>
      <p:sp>
        <p:nvSpPr>
          <p:cNvPr id="84998" name="Text Box 3">
            <a:extLst>
              <a:ext uri="{FF2B5EF4-FFF2-40B4-BE49-F238E27FC236}">
                <a16:creationId xmlns:a16="http://schemas.microsoft.com/office/drawing/2014/main" id="{9EB4632A-7484-0248-A1E9-5C1FD0CF7E9D}"/>
              </a:ext>
            </a:extLst>
          </p:cNvPr>
          <p:cNvSpPr txBox="1">
            <a:spLocks noChangeArrowheads="1"/>
          </p:cNvSpPr>
          <p:nvPr/>
        </p:nvSpPr>
        <p:spPr bwMode="auto">
          <a:xfrm>
            <a:off x="228600" y="4876800"/>
            <a:ext cx="8686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3.1	   </a:t>
            </a:r>
            <a:r>
              <a:rPr lang="en-US" altLang="en-US" sz="2000">
                <a:ea typeface="Times New Roman" panose="02020603050405020304" pitchFamily="18" charset="0"/>
                <a:cs typeface="Arial" panose="020B0604020202020204" pitchFamily="34" charset="0"/>
              </a:rPr>
              <a:t>Graphical representation of the notions of asymptotic complexity.</a:t>
            </a:r>
          </a:p>
        </p:txBody>
      </p:sp>
      <p:sp>
        <p:nvSpPr>
          <p:cNvPr id="84999" name="Rectangle 4">
            <a:extLst>
              <a:ext uri="{FF2B5EF4-FFF2-40B4-BE49-F238E27FC236}">
                <a16:creationId xmlns:a16="http://schemas.microsoft.com/office/drawing/2014/main" id="{D2AF3DFA-BD2B-9640-BEB5-835EAC832CA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5000" name="Rectangle 7">
            <a:extLst>
              <a:ext uri="{FF2B5EF4-FFF2-40B4-BE49-F238E27FC236}">
                <a16:creationId xmlns:a16="http://schemas.microsoft.com/office/drawing/2014/main" id="{ED554398-16E6-6746-8161-6F10B3F235C0}"/>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85001" name="Picture 6">
            <a:extLst>
              <a:ext uri="{FF2B5EF4-FFF2-40B4-BE49-F238E27FC236}">
                <a16:creationId xmlns:a16="http://schemas.microsoft.com/office/drawing/2014/main" id="{1E5D194C-D05A-984B-AEF0-ABCE3D8C9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90" r="1741" b="8752"/>
          <a:stretch>
            <a:fillRect/>
          </a:stretch>
        </p:blipFill>
        <p:spPr bwMode="auto">
          <a:xfrm>
            <a:off x="152400" y="990600"/>
            <a:ext cx="89916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9708" name="Group 28">
            <a:extLst>
              <a:ext uri="{FF2B5EF4-FFF2-40B4-BE49-F238E27FC236}">
                <a16:creationId xmlns:a16="http://schemas.microsoft.com/office/drawing/2014/main" id="{A0271A63-1B19-C94D-8F04-383FEFADC86C}"/>
              </a:ext>
            </a:extLst>
          </p:cNvPr>
          <p:cNvGraphicFramePr>
            <a:graphicFrameLocks noGrp="1"/>
          </p:cNvGraphicFramePr>
          <p:nvPr/>
        </p:nvGraphicFramePr>
        <p:xfrm>
          <a:off x="381000" y="4343400"/>
          <a:ext cx="8382000" cy="685800"/>
        </p:xfrm>
        <a:graphic>
          <a:graphicData uri="http://schemas.openxmlformats.org/drawingml/2006/table">
            <a:tbl>
              <a:tblPr/>
              <a:tblGrid>
                <a:gridCol w="8382000">
                  <a:extLst>
                    <a:ext uri="{9D8B030D-6E8A-4147-A177-3AD203B41FA5}">
                      <a16:colId xmlns:a16="http://schemas.microsoft.com/office/drawing/2014/main" val="20000"/>
                    </a:ext>
                  </a:extLst>
                </a:gridCol>
              </a:tblGrid>
              <a:tr h="685800">
                <a:tc>
                  <a:txBody>
                    <a:bodyPr/>
                    <a:lstStyle>
                      <a:lvl1pPr>
                        <a:spcBef>
                          <a:spcPct val="20000"/>
                        </a:spcBef>
                        <a:tabLst>
                          <a:tab pos="5880100" algn="l"/>
                        </a:tabLst>
                        <a:defRPr sz="2800">
                          <a:solidFill>
                            <a:schemeClr val="tx1"/>
                          </a:solidFill>
                          <a:latin typeface="Arial" charset="0"/>
                        </a:defRPr>
                      </a:lvl1pPr>
                      <a:lvl2pPr>
                        <a:spcBef>
                          <a:spcPct val="20000"/>
                        </a:spcBef>
                        <a:tabLst>
                          <a:tab pos="5880100" algn="l"/>
                        </a:tabLst>
                        <a:defRPr sz="2400">
                          <a:solidFill>
                            <a:schemeClr val="tx1"/>
                          </a:solidFill>
                          <a:latin typeface="Arial" charset="0"/>
                        </a:defRPr>
                      </a:lvl2pPr>
                      <a:lvl3pPr>
                        <a:spcBef>
                          <a:spcPct val="20000"/>
                        </a:spcBef>
                        <a:tabLst>
                          <a:tab pos="5880100" algn="l"/>
                        </a:tabLst>
                        <a:defRPr sz="2000">
                          <a:solidFill>
                            <a:schemeClr val="tx1"/>
                          </a:solidFill>
                          <a:latin typeface="Arial" charset="0"/>
                        </a:defRPr>
                      </a:lvl3pPr>
                      <a:lvl4pPr>
                        <a:spcBef>
                          <a:spcPct val="20000"/>
                        </a:spcBef>
                        <a:tabLst>
                          <a:tab pos="5880100" algn="l"/>
                        </a:tabLst>
                        <a:defRPr>
                          <a:solidFill>
                            <a:schemeClr val="tx1"/>
                          </a:solidFill>
                          <a:latin typeface="Arial" charset="0"/>
                        </a:defRPr>
                      </a:lvl4pPr>
                      <a:lvl5pPr>
                        <a:spcBef>
                          <a:spcPct val="20000"/>
                        </a:spcBef>
                        <a:tabLst>
                          <a:tab pos="5880100" algn="l"/>
                        </a:tabLst>
                        <a:defRPr>
                          <a:solidFill>
                            <a:schemeClr val="tx1"/>
                          </a:solidFill>
                          <a:latin typeface="Arial" charset="0"/>
                        </a:defRPr>
                      </a:lvl5pPr>
                      <a:lvl6pPr fontAlgn="base">
                        <a:spcBef>
                          <a:spcPct val="20000"/>
                        </a:spcBef>
                        <a:spcAft>
                          <a:spcPct val="0"/>
                        </a:spcAft>
                        <a:tabLst>
                          <a:tab pos="5880100" algn="l"/>
                        </a:tabLst>
                        <a:defRPr>
                          <a:solidFill>
                            <a:schemeClr val="tx1"/>
                          </a:solidFill>
                          <a:latin typeface="Arial" charset="0"/>
                        </a:defRPr>
                      </a:lvl6pPr>
                      <a:lvl7pPr fontAlgn="base">
                        <a:spcBef>
                          <a:spcPct val="20000"/>
                        </a:spcBef>
                        <a:spcAft>
                          <a:spcPct val="0"/>
                        </a:spcAft>
                        <a:tabLst>
                          <a:tab pos="5880100" algn="l"/>
                        </a:tabLst>
                        <a:defRPr>
                          <a:solidFill>
                            <a:schemeClr val="tx1"/>
                          </a:solidFill>
                          <a:latin typeface="Arial" charset="0"/>
                        </a:defRPr>
                      </a:lvl7pPr>
                      <a:lvl8pPr fontAlgn="base">
                        <a:spcBef>
                          <a:spcPct val="20000"/>
                        </a:spcBef>
                        <a:spcAft>
                          <a:spcPct val="0"/>
                        </a:spcAft>
                        <a:tabLst>
                          <a:tab pos="5880100" algn="l"/>
                        </a:tabLst>
                        <a:defRPr>
                          <a:solidFill>
                            <a:schemeClr val="tx1"/>
                          </a:solidFill>
                          <a:latin typeface="Arial" charset="0"/>
                        </a:defRPr>
                      </a:lvl8pPr>
                      <a:lvl9pPr fontAlgn="base">
                        <a:spcBef>
                          <a:spcPct val="20000"/>
                        </a:spcBef>
                        <a:spcAft>
                          <a:spcPct val="0"/>
                        </a:spcAft>
                        <a:tabLst>
                          <a:tab pos="5880100" algn="l"/>
                        </a:tabLs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880100" algn="l"/>
                        </a:tabLst>
                      </a:pP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   f</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 O(</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g</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f</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 </a:t>
                      </a:r>
                      <a:r>
                        <a:rPr kumimoji="0" lang="en-US" altLang="en-US" sz="2400" b="0" i="0" u="none" strike="noStrike" cap="none" normalizeH="0" baseline="0">
                          <a:ln>
                            <a:noFill/>
                          </a:ln>
                          <a:solidFill>
                            <a:schemeClr val="tx1"/>
                          </a:solidFill>
                          <a:effectLst/>
                          <a:latin typeface="Symbol" pitchFamily="18" charset="2"/>
                          <a:ea typeface="Times New Roman" pitchFamily="18" charset="0"/>
                          <a:cs typeface="Arial" charset="0"/>
                        </a:rPr>
                        <a:t>W</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g</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f</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 </a:t>
                      </a:r>
                      <a:r>
                        <a:rPr kumimoji="0" lang="en-US" altLang="en-US" sz="2400" b="0" i="0" u="none" strike="noStrike" cap="none" normalizeH="0" baseline="0">
                          <a:ln>
                            <a:noFill/>
                          </a:ln>
                          <a:solidFill>
                            <a:schemeClr val="tx1"/>
                          </a:solidFill>
                          <a:effectLst/>
                          <a:latin typeface="Symbol" pitchFamily="18" charset="2"/>
                          <a:ea typeface="Times New Roman" pitchFamily="18" charset="0"/>
                          <a:cs typeface="Arial" charset="0"/>
                        </a:rPr>
                        <a:t>Q</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g</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r>
                        <a:rPr kumimoji="0" lang="en-US" altLang="en-US" sz="2400" b="0" i="1" u="none" strike="noStrike" cap="none" normalizeH="0" baseline="0">
                          <a:ln>
                            <a:noFill/>
                          </a:ln>
                          <a:solidFill>
                            <a:schemeClr val="tx1"/>
                          </a:solidFill>
                          <a:effectLst/>
                          <a:latin typeface="Arial" charset="0"/>
                          <a:ea typeface="Times New Roman" pitchFamily="18" charset="0"/>
                          <a:cs typeface="Arial" charset="0"/>
                        </a:rPr>
                        <a:t>n</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a:t>
                      </a:r>
                      <a:endParaRPr kumimoji="0" lang="en-US" alt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5004" name="Text Box 44">
            <a:extLst>
              <a:ext uri="{FF2B5EF4-FFF2-40B4-BE49-F238E27FC236}">
                <a16:creationId xmlns:a16="http://schemas.microsoft.com/office/drawing/2014/main" id="{66BEA672-0BA4-F04A-9A62-BE4C166144E9}"/>
              </a:ext>
            </a:extLst>
          </p:cNvPr>
          <p:cNvSpPr txBox="1">
            <a:spLocks noChangeArrowheads="1"/>
          </p:cNvSpPr>
          <p:nvPr/>
        </p:nvSpPr>
        <p:spPr bwMode="auto">
          <a:xfrm>
            <a:off x="304800" y="5486400"/>
            <a:ext cx="233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3</a:t>
            </a:r>
            <a:r>
              <a:rPr lang="en-US" altLang="en-US" sz="2400" i="1">
                <a:cs typeface="Arial" panose="020B0604020202020204" pitchFamily="34" charset="0"/>
              </a:rPr>
              <a:t>n</a:t>
            </a:r>
            <a:r>
              <a:rPr lang="en-US" altLang="en-US" sz="2400">
                <a:cs typeface="Arial" panose="020B0604020202020204" pitchFamily="34" charset="0"/>
              </a:rPr>
              <a:t> log </a:t>
            </a:r>
            <a:r>
              <a:rPr lang="en-US" altLang="en-US" sz="2400" i="1">
                <a:cs typeface="Arial" panose="020B0604020202020204" pitchFamily="34" charset="0"/>
              </a:rPr>
              <a:t>n</a:t>
            </a:r>
            <a:r>
              <a:rPr lang="en-US" altLang="en-US" sz="2400">
                <a:cs typeface="Arial" panose="020B0604020202020204" pitchFamily="34" charset="0"/>
              </a:rPr>
              <a:t> = O(</a:t>
            </a:r>
            <a:r>
              <a:rPr lang="en-US" altLang="en-US" sz="2400" i="1">
                <a:cs typeface="Arial" panose="020B0604020202020204" pitchFamily="34" charset="0"/>
              </a:rPr>
              <a:t>n</a:t>
            </a:r>
            <a:r>
              <a:rPr lang="en-US" altLang="en-US" sz="2400" baseline="30000">
                <a:cs typeface="Arial" panose="020B0604020202020204" pitchFamily="34" charset="0"/>
              </a:rPr>
              <a:t>2</a:t>
            </a:r>
            <a:r>
              <a:rPr lang="en-US" altLang="en-US" sz="2400">
                <a:cs typeface="Arial" panose="020B0604020202020204" pitchFamily="34" charset="0"/>
              </a:rPr>
              <a:t>)</a:t>
            </a:r>
          </a:p>
        </p:txBody>
      </p:sp>
      <p:sp>
        <p:nvSpPr>
          <p:cNvPr id="85005" name="Text Box 45">
            <a:extLst>
              <a:ext uri="{FF2B5EF4-FFF2-40B4-BE49-F238E27FC236}">
                <a16:creationId xmlns:a16="http://schemas.microsoft.com/office/drawing/2014/main" id="{D95AB608-2EF0-5A48-998F-1D48CD028FFC}"/>
              </a:ext>
            </a:extLst>
          </p:cNvPr>
          <p:cNvSpPr txBox="1">
            <a:spLocks noChangeArrowheads="1"/>
          </p:cNvSpPr>
          <p:nvPr/>
        </p:nvSpPr>
        <p:spPr bwMode="auto">
          <a:xfrm>
            <a:off x="3276600" y="5486400"/>
            <a:ext cx="250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½ </a:t>
            </a:r>
            <a:r>
              <a:rPr lang="en-US" altLang="en-US" sz="2400" i="1">
                <a:cs typeface="Arial" panose="020B0604020202020204" pitchFamily="34" charset="0"/>
              </a:rPr>
              <a:t>n</a:t>
            </a:r>
            <a:r>
              <a:rPr lang="en-US" altLang="en-US" sz="2400">
                <a:cs typeface="Arial" panose="020B0604020202020204" pitchFamily="34" charset="0"/>
              </a:rPr>
              <a:t> log</a:t>
            </a:r>
            <a:r>
              <a:rPr lang="en-US" altLang="en-US" sz="2400" baseline="30000">
                <a:cs typeface="Arial" panose="020B0604020202020204" pitchFamily="34" charset="0"/>
              </a:rPr>
              <a:t>2</a:t>
            </a:r>
            <a:r>
              <a:rPr lang="en-US" altLang="en-US" sz="2400">
                <a:cs typeface="Arial" panose="020B0604020202020204" pitchFamily="34" charset="0"/>
              </a:rPr>
              <a:t> </a:t>
            </a:r>
            <a:r>
              <a:rPr lang="en-US" altLang="en-US" sz="2400" i="1">
                <a:cs typeface="Arial" panose="020B0604020202020204" pitchFamily="34" charset="0"/>
              </a:rPr>
              <a:t>n</a:t>
            </a:r>
            <a:r>
              <a:rPr lang="en-US" altLang="en-US" sz="2400">
                <a:cs typeface="Arial" panose="020B0604020202020204" pitchFamily="34" charset="0"/>
              </a:rPr>
              <a:t> = </a:t>
            </a:r>
            <a:r>
              <a:rPr lang="en-US" altLang="en-US" sz="2400">
                <a:latin typeface="Symbol" pitchFamily="2" charset="2"/>
                <a:ea typeface="Times New Roman" panose="02020603050405020304" pitchFamily="18" charset="0"/>
                <a:cs typeface="Arial" panose="020B0604020202020204" pitchFamily="34" charset="0"/>
              </a:rPr>
              <a:t>W</a:t>
            </a:r>
            <a:r>
              <a:rPr lang="en-US" altLang="en-US" sz="2400">
                <a:cs typeface="Arial" panose="020B0604020202020204" pitchFamily="34" charset="0"/>
              </a:rPr>
              <a:t>(</a:t>
            </a:r>
            <a:r>
              <a:rPr lang="en-US" altLang="en-US" sz="2400" i="1">
                <a:cs typeface="Arial" panose="020B0604020202020204" pitchFamily="34" charset="0"/>
              </a:rPr>
              <a:t>n</a:t>
            </a:r>
            <a:r>
              <a:rPr lang="en-US" altLang="en-US" sz="2400">
                <a:cs typeface="Arial" panose="020B0604020202020204" pitchFamily="34" charset="0"/>
              </a:rPr>
              <a:t>)</a:t>
            </a:r>
          </a:p>
        </p:txBody>
      </p:sp>
      <p:sp>
        <p:nvSpPr>
          <p:cNvPr id="85006" name="Text Box 47">
            <a:extLst>
              <a:ext uri="{FF2B5EF4-FFF2-40B4-BE49-F238E27FC236}">
                <a16:creationId xmlns:a16="http://schemas.microsoft.com/office/drawing/2014/main" id="{432E45FF-7CB5-1849-BF9A-C1295E0709DB}"/>
              </a:ext>
            </a:extLst>
          </p:cNvPr>
          <p:cNvSpPr txBox="1">
            <a:spLocks noChangeArrowheads="1"/>
          </p:cNvSpPr>
          <p:nvPr/>
        </p:nvSpPr>
        <p:spPr bwMode="auto">
          <a:xfrm>
            <a:off x="6340475" y="5486400"/>
            <a:ext cx="2719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cs typeface="Arial" panose="020B0604020202020204" pitchFamily="34" charset="0"/>
              </a:rPr>
              <a:t>3</a:t>
            </a:r>
            <a:r>
              <a:rPr lang="en-US" altLang="en-US" sz="2400" i="1">
                <a:cs typeface="Arial" panose="020B0604020202020204" pitchFamily="34" charset="0"/>
              </a:rPr>
              <a:t>n</a:t>
            </a:r>
            <a:r>
              <a:rPr lang="en-US" altLang="en-US" sz="2400" baseline="30000">
                <a:cs typeface="Arial" panose="020B0604020202020204" pitchFamily="34" charset="0"/>
              </a:rPr>
              <a:t>2</a:t>
            </a:r>
            <a:r>
              <a:rPr lang="en-US" altLang="en-US" sz="2400">
                <a:cs typeface="Arial" panose="020B0604020202020204" pitchFamily="34" charset="0"/>
              </a:rPr>
              <a:t> + 200</a:t>
            </a:r>
            <a:r>
              <a:rPr lang="en-US" altLang="en-US" sz="2400" i="1">
                <a:cs typeface="Arial" panose="020B0604020202020204" pitchFamily="34" charset="0"/>
              </a:rPr>
              <a:t>n</a:t>
            </a:r>
            <a:r>
              <a:rPr lang="en-US" altLang="en-US" sz="2400">
                <a:cs typeface="Arial" panose="020B0604020202020204" pitchFamily="34" charset="0"/>
              </a:rPr>
              <a:t> = </a:t>
            </a:r>
            <a:r>
              <a:rPr lang="en-US" altLang="en-US" sz="2400">
                <a:latin typeface="Symbol" pitchFamily="2" charset="2"/>
                <a:ea typeface="Times New Roman" panose="02020603050405020304" pitchFamily="18" charset="0"/>
                <a:cs typeface="Arial" panose="020B0604020202020204" pitchFamily="34" charset="0"/>
              </a:rPr>
              <a:t>Q</a:t>
            </a:r>
            <a:r>
              <a:rPr lang="en-US" altLang="en-US" sz="2400">
                <a:cs typeface="Arial" panose="020B0604020202020204" pitchFamily="34" charset="0"/>
              </a:rPr>
              <a:t>(</a:t>
            </a:r>
            <a:r>
              <a:rPr lang="en-US" altLang="en-US" sz="2400" i="1">
                <a:cs typeface="Arial" panose="020B0604020202020204" pitchFamily="34" charset="0"/>
              </a:rPr>
              <a:t>n</a:t>
            </a:r>
            <a:r>
              <a:rPr lang="en-US" altLang="en-US" sz="2400" baseline="30000">
                <a:cs typeface="Arial" panose="020B0604020202020204" pitchFamily="34" charset="0"/>
              </a:rPr>
              <a:t>2</a:t>
            </a:r>
            <a:r>
              <a:rPr lang="en-US" altLang="en-US" sz="2400">
                <a:cs typeface="Arial" panose="020B0604020202020204" pitchFamily="34" charset="0"/>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5CACCDFB-FF01-FA4C-81FB-324E6337ABA9}"/>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A8D7DAD8-39EE-4F4F-AC81-43E97B117EDA}"/>
              </a:ext>
            </a:extLst>
          </p:cNvPr>
          <p:cNvSpPr>
            <a:spLocks noGrp="1"/>
          </p:cNvSpPr>
          <p:nvPr>
            <p:ph type="ftr" sz="quarter" idx="11"/>
          </p:nvPr>
        </p:nvSpPr>
        <p:spPr/>
        <p:txBody>
          <a:bodyPr/>
          <a:lstStyle/>
          <a:p>
            <a:pPr>
              <a:defRPr/>
            </a:pPr>
            <a:r>
              <a:rPr lang="en-US" altLang="en-US"/>
              <a:t>Parallel Processing, Fundamental Concepts</a:t>
            </a:r>
          </a:p>
        </p:txBody>
      </p:sp>
      <p:sp>
        <p:nvSpPr>
          <p:cNvPr id="86020" name="Slide Number Placeholder 5">
            <a:extLst>
              <a:ext uri="{FF2B5EF4-FFF2-40B4-BE49-F238E27FC236}">
                <a16:creationId xmlns:a16="http://schemas.microsoft.com/office/drawing/2014/main" id="{75EF36E1-B80B-804B-AB98-E3A3EFDFB0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13D2224-F80B-9C46-AE98-098C2A4EB70B}" type="slidenum">
              <a:rPr lang="en-US" altLang="en-US" sz="1200" smtClean="0"/>
              <a:pPr>
                <a:spcBef>
                  <a:spcPct val="0"/>
                </a:spcBef>
                <a:buFontTx/>
                <a:buNone/>
              </a:pPr>
              <a:t>75</a:t>
            </a:fld>
            <a:endParaRPr lang="en-US" altLang="en-US" sz="1200"/>
          </a:p>
        </p:txBody>
      </p:sp>
      <p:sp>
        <p:nvSpPr>
          <p:cNvPr id="86021" name="Rectangle 8">
            <a:extLst>
              <a:ext uri="{FF2B5EF4-FFF2-40B4-BE49-F238E27FC236}">
                <a16:creationId xmlns:a16="http://schemas.microsoft.com/office/drawing/2014/main" id="{26B9320C-19B9-C242-A837-3C604D58ADBB}"/>
              </a:ext>
            </a:extLst>
          </p:cNvPr>
          <p:cNvSpPr>
            <a:spLocks noChangeArrowheads="1"/>
          </p:cNvSpPr>
          <p:nvPr/>
        </p:nvSpPr>
        <p:spPr bwMode="auto">
          <a:xfrm>
            <a:off x="5867400" y="1447800"/>
            <a:ext cx="3016250" cy="426720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6022" name="Rectangle 2">
            <a:extLst>
              <a:ext uri="{FF2B5EF4-FFF2-40B4-BE49-F238E27FC236}">
                <a16:creationId xmlns:a16="http://schemas.microsoft.com/office/drawing/2014/main" id="{3E29712D-73AC-CA4F-88A1-DFA51B6DB9A9}"/>
              </a:ext>
            </a:extLst>
          </p:cNvPr>
          <p:cNvSpPr>
            <a:spLocks noGrp="1" noChangeArrowheads="1"/>
          </p:cNvSpPr>
          <p:nvPr>
            <p:ph type="title"/>
          </p:nvPr>
        </p:nvSpPr>
        <p:spPr>
          <a:xfrm>
            <a:off x="457200" y="381000"/>
            <a:ext cx="8153400" cy="685800"/>
          </a:xfrm>
        </p:spPr>
        <p:txBody>
          <a:bodyPr/>
          <a:lstStyle/>
          <a:p>
            <a:pPr eaLnBrk="1" hangingPunct="1"/>
            <a:r>
              <a:rPr lang="en-US" altLang="en-US" sz="2800"/>
              <a:t>Little Oh, Big Oh, and Their Buddies</a:t>
            </a:r>
          </a:p>
        </p:txBody>
      </p:sp>
      <p:grpSp>
        <p:nvGrpSpPr>
          <p:cNvPr id="86023" name="Group 13">
            <a:extLst>
              <a:ext uri="{FF2B5EF4-FFF2-40B4-BE49-F238E27FC236}">
                <a16:creationId xmlns:a16="http://schemas.microsoft.com/office/drawing/2014/main" id="{C127EF47-4CC4-6F40-8CC2-99758C3357AA}"/>
              </a:ext>
            </a:extLst>
          </p:cNvPr>
          <p:cNvGrpSpPr>
            <a:grpSpLocks/>
          </p:cNvGrpSpPr>
          <p:nvPr/>
        </p:nvGrpSpPr>
        <p:grpSpPr bwMode="auto">
          <a:xfrm>
            <a:off x="381000" y="1524000"/>
            <a:ext cx="8763000" cy="4108450"/>
            <a:chOff x="240" y="960"/>
            <a:chExt cx="5520" cy="2588"/>
          </a:xfrm>
        </p:grpSpPr>
        <p:sp>
          <p:nvSpPr>
            <p:cNvPr id="86025" name="Text Box 4">
              <a:extLst>
                <a:ext uri="{FF2B5EF4-FFF2-40B4-BE49-F238E27FC236}">
                  <a16:creationId xmlns:a16="http://schemas.microsoft.com/office/drawing/2014/main" id="{07793E63-F069-044F-A653-00CE9AF83B41}"/>
                </a:ext>
              </a:extLst>
            </p:cNvPr>
            <p:cNvSpPr txBox="1">
              <a:spLocks noChangeArrowheads="1"/>
            </p:cNvSpPr>
            <p:nvPr/>
          </p:nvSpPr>
          <p:spPr bwMode="auto">
            <a:xfrm>
              <a:off x="240" y="960"/>
              <a:ext cx="5520"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CC0000"/>
                  </a:solidFill>
                </a:rPr>
                <a:t>Notation		Growth rate		Example of use</a:t>
              </a:r>
              <a:endParaRPr lang="en-US" altLang="en-US" sz="2400" b="1">
                <a:solidFill>
                  <a:srgbClr val="CC0000"/>
                </a:solidFill>
              </a:endParaRPr>
            </a:p>
            <a:p>
              <a:pPr eaLnBrk="1" hangingPunct="1">
                <a:spcBef>
                  <a:spcPct val="0"/>
                </a:spcBef>
                <a:buFontTx/>
                <a:buNone/>
              </a:pPr>
              <a:endParaRPr lang="en-US" altLang="en-US" sz="2400" b="1" i="1">
                <a:solidFill>
                  <a:srgbClr val="CC0000"/>
                </a:solidFill>
              </a:endParaRPr>
            </a:p>
            <a:p>
              <a:pPr eaLnBrk="1" hangingPunct="1">
                <a:spcBef>
                  <a:spcPct val="0"/>
                </a:spcBef>
                <a:buFontTx/>
                <a:buNone/>
              </a:pPr>
              <a:r>
                <a:rPr lang="en-US" altLang="en-US" sz="2400" i="1"/>
                <a:t>f</a:t>
              </a:r>
              <a:r>
                <a:rPr lang="en-US" altLang="en-US" sz="2400"/>
                <a:t>(</a:t>
              </a:r>
              <a:r>
                <a:rPr lang="en-US" altLang="en-US" sz="2400" i="1"/>
                <a:t>n</a:t>
              </a:r>
              <a:r>
                <a:rPr lang="en-US" altLang="en-US" sz="2400"/>
                <a:t>) = o(</a:t>
              </a:r>
              <a:r>
                <a:rPr lang="en-US" altLang="en-US" sz="2400" i="1"/>
                <a:t>g</a:t>
              </a:r>
              <a:r>
                <a:rPr lang="en-US" altLang="en-US" sz="2400"/>
                <a:t>(</a:t>
              </a:r>
              <a:r>
                <a:rPr lang="en-US" altLang="en-US" sz="2400" i="1"/>
                <a:t>n</a:t>
              </a:r>
              <a:r>
                <a:rPr lang="en-US" altLang="en-US" sz="2400"/>
                <a:t>))		strictly less than	</a:t>
              </a:r>
              <a:r>
                <a:rPr lang="en-US" altLang="en-US" sz="2400" i="1"/>
                <a:t>T</a:t>
              </a:r>
              <a:r>
                <a:rPr lang="en-US" altLang="en-US" sz="2400"/>
                <a:t>(</a:t>
              </a:r>
              <a:r>
                <a:rPr lang="en-US" altLang="en-US" sz="2400" i="1"/>
                <a:t>n</a:t>
              </a:r>
              <a:r>
                <a:rPr lang="en-US" altLang="en-US" sz="2400"/>
                <a:t>) = </a:t>
              </a:r>
              <a:r>
                <a:rPr lang="en-US" altLang="en-US" sz="2400" i="1"/>
                <a:t>cn</a:t>
              </a:r>
              <a:r>
                <a:rPr lang="en-US" altLang="en-US" sz="2400" baseline="30000"/>
                <a:t>2</a:t>
              </a:r>
              <a:r>
                <a:rPr lang="en-US" altLang="en-US" sz="2400"/>
                <a:t> + o(</a:t>
              </a:r>
              <a:r>
                <a:rPr lang="en-US" altLang="en-US" sz="2400" i="1"/>
                <a:t>n</a:t>
              </a:r>
              <a:r>
                <a:rPr lang="en-US" altLang="en-US" sz="2400" baseline="30000"/>
                <a:t>2</a:t>
              </a:r>
              <a:r>
                <a:rPr lang="en-US" altLang="en-US" sz="2400"/>
                <a:t>)</a:t>
              </a:r>
            </a:p>
            <a:p>
              <a:pPr eaLnBrk="1" hangingPunct="1">
                <a:spcBef>
                  <a:spcPct val="0"/>
                </a:spcBef>
                <a:buFontTx/>
                <a:buNone/>
              </a:pPr>
              <a:endParaRPr lang="en-US" altLang="en-US" sz="2400" i="1"/>
            </a:p>
            <a:p>
              <a:pPr eaLnBrk="1" hangingPunct="1">
                <a:spcBef>
                  <a:spcPct val="0"/>
                </a:spcBef>
                <a:buFontTx/>
                <a:buNone/>
              </a:pPr>
              <a:r>
                <a:rPr lang="en-US" altLang="en-US" sz="2400" i="1"/>
                <a:t>f</a:t>
              </a:r>
              <a:r>
                <a:rPr lang="en-US" altLang="en-US" sz="2400"/>
                <a:t>(</a:t>
              </a:r>
              <a:r>
                <a:rPr lang="en-US" altLang="en-US" sz="2400" i="1"/>
                <a:t>n</a:t>
              </a:r>
              <a:r>
                <a:rPr lang="en-US" altLang="en-US" sz="2400"/>
                <a:t>) = O(</a:t>
              </a:r>
              <a:r>
                <a:rPr lang="en-US" altLang="en-US" sz="2400" i="1"/>
                <a:t>g</a:t>
              </a:r>
              <a:r>
                <a:rPr lang="en-US" altLang="en-US" sz="2400"/>
                <a:t>(</a:t>
              </a:r>
              <a:r>
                <a:rPr lang="en-US" altLang="en-US" sz="2400" i="1"/>
                <a:t>n</a:t>
              </a:r>
              <a:r>
                <a:rPr lang="en-US" altLang="en-US" sz="2400"/>
                <a:t>))	</a:t>
              </a:r>
              <a:r>
                <a:rPr lang="en-US" altLang="en-US" sz="2400">
                  <a:sym typeface="Symbol" pitchFamily="2" charset="2"/>
                </a:rPr>
                <a:t>	</a:t>
              </a:r>
              <a:r>
                <a:rPr lang="en-US" altLang="en-US" sz="2400"/>
                <a:t>no greater than	</a:t>
              </a:r>
              <a:r>
                <a:rPr lang="en-US" altLang="en-US" sz="2400" i="1"/>
                <a:t>T</a:t>
              </a:r>
              <a:r>
                <a:rPr lang="en-US" altLang="en-US" sz="2400"/>
                <a:t>(</a:t>
              </a:r>
              <a:r>
                <a:rPr lang="en-US" altLang="en-US" sz="2400" i="1"/>
                <a:t>n</a:t>
              </a:r>
              <a:r>
                <a:rPr lang="en-US" altLang="en-US" sz="2400"/>
                <a:t>,</a:t>
              </a:r>
              <a:r>
                <a:rPr lang="en-US" altLang="en-US" sz="1000"/>
                <a:t> </a:t>
              </a:r>
              <a:r>
                <a:rPr lang="en-US" altLang="en-US" sz="2400" i="1">
                  <a:latin typeface="Arial Narrow" panose="020B0604020202020204" pitchFamily="34" charset="0"/>
                </a:rPr>
                <a:t>m</a:t>
              </a:r>
              <a:r>
                <a:rPr lang="en-US" altLang="en-US" sz="2400"/>
                <a:t>)</a:t>
              </a:r>
              <a:r>
                <a:rPr lang="en-US" altLang="en-US" sz="1000"/>
                <a:t> </a:t>
              </a:r>
              <a:r>
                <a:rPr lang="en-US" altLang="en-US" sz="2400"/>
                <a:t>=</a:t>
              </a:r>
              <a:r>
                <a:rPr lang="en-US" altLang="en-US" sz="1000"/>
                <a:t> </a:t>
              </a:r>
              <a:r>
                <a:rPr lang="en-US" altLang="en-US" sz="2400"/>
                <a:t>O(</a:t>
              </a:r>
              <a:r>
                <a:rPr lang="en-US" altLang="en-US" sz="2400" i="1"/>
                <a:t>n</a:t>
              </a:r>
              <a:r>
                <a:rPr lang="en-US" altLang="en-US" sz="1000"/>
                <a:t> </a:t>
              </a:r>
              <a:r>
                <a:rPr lang="en-US" altLang="en-US" sz="2400"/>
                <a:t>log</a:t>
              </a:r>
              <a:r>
                <a:rPr lang="en-US" altLang="en-US" sz="800"/>
                <a:t> </a:t>
              </a:r>
              <a:r>
                <a:rPr lang="en-US" altLang="en-US" sz="2400" i="1"/>
                <a:t>n</a:t>
              </a:r>
              <a:r>
                <a:rPr lang="en-US" altLang="en-US" sz="800"/>
                <a:t> </a:t>
              </a:r>
              <a:r>
                <a:rPr lang="en-US" altLang="en-US" sz="2400"/>
                <a:t>+</a:t>
              </a:r>
              <a:r>
                <a:rPr lang="en-US" altLang="en-US" sz="800"/>
                <a:t> </a:t>
              </a:r>
              <a:r>
                <a:rPr lang="en-US" altLang="en-US" sz="2400" i="1">
                  <a:latin typeface="Arial Narrow" panose="020B0604020202020204" pitchFamily="34" charset="0"/>
                </a:rPr>
                <a:t>m</a:t>
              </a:r>
              <a:r>
                <a:rPr lang="en-US" altLang="en-US" sz="2400"/>
                <a:t>)</a:t>
              </a:r>
            </a:p>
            <a:p>
              <a:pPr eaLnBrk="1" hangingPunct="1">
                <a:spcBef>
                  <a:spcPct val="0"/>
                </a:spcBef>
                <a:buFontTx/>
                <a:buNone/>
              </a:pPr>
              <a:endParaRPr lang="en-US" altLang="en-US" sz="24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g</a:t>
              </a:r>
              <a:r>
                <a:rPr lang="en-US" altLang="en-US" sz="2400"/>
                <a:t>(</a:t>
              </a:r>
              <a:r>
                <a:rPr lang="en-US" altLang="en-US" sz="2400" i="1"/>
                <a:t>n</a:t>
              </a:r>
              <a:r>
                <a:rPr lang="en-US" altLang="en-US" sz="2400"/>
                <a:t>))		the same as		</a:t>
              </a:r>
              <a:r>
                <a:rPr lang="en-US" altLang="en-US" sz="2400" i="1"/>
                <a:t>T</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2400"/>
                <a:t> log </a:t>
              </a:r>
              <a:r>
                <a:rPr lang="en-US" altLang="en-US" sz="2400" i="1"/>
                <a:t>n</a:t>
              </a:r>
              <a:r>
                <a:rPr lang="en-US" altLang="en-US" sz="2400"/>
                <a:t>)</a:t>
              </a:r>
            </a:p>
            <a:p>
              <a:pPr eaLnBrk="1" hangingPunct="1">
                <a:spcBef>
                  <a:spcPct val="0"/>
                </a:spcBef>
                <a:buFontTx/>
                <a:buNone/>
              </a:pPr>
              <a:endParaRPr lang="en-US" altLang="en-US" sz="24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W</a:t>
              </a:r>
              <a:r>
                <a:rPr lang="en-US" altLang="en-US" sz="2400"/>
                <a:t>(</a:t>
              </a:r>
              <a:r>
                <a:rPr lang="en-US" altLang="en-US" sz="2400" i="1"/>
                <a:t>g</a:t>
              </a:r>
              <a:r>
                <a:rPr lang="en-US" altLang="en-US" sz="2400"/>
                <a:t>(</a:t>
              </a:r>
              <a:r>
                <a:rPr lang="en-US" altLang="en-US" sz="2400" i="1"/>
                <a:t>n</a:t>
              </a:r>
              <a:r>
                <a:rPr lang="en-US" altLang="en-US" sz="2400"/>
                <a:t>))		no less than		</a:t>
              </a:r>
              <a:r>
                <a:rPr lang="en-US" altLang="en-US" sz="2400" i="1"/>
                <a:t>T</a:t>
              </a:r>
              <a:r>
                <a:rPr lang="en-US" altLang="en-US" sz="2400"/>
                <a:t>(</a:t>
              </a:r>
              <a:r>
                <a:rPr lang="en-US" altLang="en-US" sz="2400" i="1"/>
                <a:t>n,</a:t>
              </a:r>
              <a:r>
                <a:rPr lang="en-US" altLang="en-US" sz="1000"/>
                <a:t> </a:t>
              </a:r>
              <a:r>
                <a:rPr lang="en-US" altLang="en-US" sz="2400" i="1">
                  <a:latin typeface="Arial Narrow" panose="020B0604020202020204" pitchFamily="34" charset="0"/>
                </a:rPr>
                <a:t>m</a:t>
              </a:r>
              <a:r>
                <a:rPr lang="en-US" altLang="en-US" sz="2400"/>
                <a:t>) = </a:t>
              </a:r>
              <a:r>
                <a:rPr lang="en-US" altLang="en-US" sz="2400">
                  <a:latin typeface="Symbol" pitchFamily="2" charset="2"/>
                </a:rPr>
                <a:t>W</a:t>
              </a:r>
              <a:r>
                <a:rPr lang="en-US" altLang="en-US" sz="2400"/>
                <a:t>(</a:t>
              </a:r>
              <a:r>
                <a:rPr lang="en-US" altLang="en-US" sz="2400">
                  <a:sym typeface="Symbol" pitchFamily="2" charset="2"/>
                </a:rPr>
                <a:t></a:t>
              </a:r>
              <a:r>
                <a:rPr lang="en-US" altLang="en-US" sz="2400" i="1"/>
                <a:t>n</a:t>
              </a:r>
              <a:r>
                <a:rPr lang="en-US" altLang="en-US" sz="2400"/>
                <a:t> +</a:t>
              </a:r>
              <a:r>
                <a:rPr lang="en-US" altLang="en-US" sz="1000"/>
                <a:t> </a:t>
              </a:r>
              <a:r>
                <a:rPr lang="en-US" altLang="en-US" sz="2400" i="1">
                  <a:latin typeface="Arial Narrow" panose="020B0604020202020204" pitchFamily="34" charset="0"/>
                </a:rPr>
                <a:t>m</a:t>
              </a:r>
              <a:r>
                <a:rPr lang="en-US" altLang="en-US" sz="2400" baseline="30000"/>
                <a:t>3/2</a:t>
              </a:r>
              <a:r>
                <a:rPr lang="en-US" altLang="en-US" sz="2400"/>
                <a:t>)</a:t>
              </a:r>
            </a:p>
            <a:p>
              <a:pPr eaLnBrk="1" hangingPunct="1">
                <a:spcBef>
                  <a:spcPct val="0"/>
                </a:spcBef>
                <a:buFontTx/>
                <a:buNone/>
              </a:pPr>
              <a:endParaRPr lang="en-US" altLang="en-US" sz="24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w</a:t>
              </a:r>
              <a:r>
                <a:rPr lang="en-US" altLang="en-US" sz="2400"/>
                <a:t>(</a:t>
              </a:r>
              <a:r>
                <a:rPr lang="en-US" altLang="en-US" sz="2400" i="1"/>
                <a:t>g</a:t>
              </a:r>
              <a:r>
                <a:rPr lang="en-US" altLang="en-US" sz="2400"/>
                <a:t>(</a:t>
              </a:r>
              <a:r>
                <a:rPr lang="en-US" altLang="en-US" sz="2400" i="1"/>
                <a:t>n</a:t>
              </a:r>
              <a:r>
                <a:rPr lang="en-US" altLang="en-US" sz="2400"/>
                <a:t>))		strictly greater than	</a:t>
              </a:r>
              <a:r>
                <a:rPr lang="en-US" altLang="en-US" sz="2400" i="1"/>
                <a:t>T</a:t>
              </a:r>
              <a:r>
                <a:rPr lang="en-US" altLang="en-US" sz="2400"/>
                <a:t>(</a:t>
              </a:r>
              <a:r>
                <a:rPr lang="en-US" altLang="en-US" sz="2400" i="1"/>
                <a:t>n</a:t>
              </a:r>
              <a:r>
                <a:rPr lang="en-US" altLang="en-US" sz="2400"/>
                <a:t>) = </a:t>
              </a:r>
              <a:r>
                <a:rPr lang="en-US" altLang="en-US" sz="2400">
                  <a:latin typeface="Symbol" pitchFamily="2" charset="2"/>
                </a:rPr>
                <a:t>w</a:t>
              </a:r>
              <a:r>
                <a:rPr lang="en-US" altLang="en-US" sz="2400"/>
                <a:t>(log </a:t>
              </a:r>
              <a:r>
                <a:rPr lang="en-US" altLang="en-US" sz="2400" i="1"/>
                <a:t>n</a:t>
              </a:r>
              <a:r>
                <a:rPr lang="en-US" altLang="en-US" sz="2400"/>
                <a:t>)</a:t>
              </a:r>
            </a:p>
          </p:txBody>
        </p:sp>
        <p:sp>
          <p:nvSpPr>
            <p:cNvPr id="86026" name="Line 6">
              <a:extLst>
                <a:ext uri="{FF2B5EF4-FFF2-40B4-BE49-F238E27FC236}">
                  <a16:creationId xmlns:a16="http://schemas.microsoft.com/office/drawing/2014/main" id="{6458B1E1-E3F6-134D-9D7D-947EA945693D}"/>
                </a:ext>
              </a:extLst>
            </p:cNvPr>
            <p:cNvSpPr>
              <a:spLocks noChangeShapeType="1"/>
            </p:cNvSpPr>
            <p:nvPr/>
          </p:nvSpPr>
          <p:spPr bwMode="auto">
            <a:xfrm>
              <a:off x="4836" y="284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024" name="Text Box 5">
            <a:extLst>
              <a:ext uri="{FF2B5EF4-FFF2-40B4-BE49-F238E27FC236}">
                <a16:creationId xmlns:a16="http://schemas.microsoft.com/office/drawing/2014/main" id="{D66A646E-DDC8-0A46-82F6-A0A139722A6D}"/>
              </a:ext>
            </a:extLst>
          </p:cNvPr>
          <p:cNvSpPr txBox="1">
            <a:spLocks noChangeArrowheads="1"/>
          </p:cNvSpPr>
          <p:nvPr/>
        </p:nvSpPr>
        <p:spPr bwMode="auto">
          <a:xfrm>
            <a:off x="2438400" y="2220913"/>
            <a:ext cx="609600" cy="3509962"/>
          </a:xfrm>
          <a:prstGeom prst="rect">
            <a:avLst/>
          </a:prstGeom>
          <a:solidFill>
            <a:srgbClr val="FF9933"/>
          </a:solidFill>
          <a:ln w="9525">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Symbol" pitchFamily="2" charset="2"/>
              </a:rPr>
              <a:t>&lt;</a:t>
            </a:r>
          </a:p>
          <a:p>
            <a:pPr algn="ctr" eaLnBrk="1" hangingPunct="1">
              <a:spcBef>
                <a:spcPct val="0"/>
              </a:spcBef>
              <a:buFontTx/>
              <a:buNone/>
            </a:pPr>
            <a:endParaRPr lang="en-US" altLang="en-US" sz="2400" b="1"/>
          </a:p>
          <a:p>
            <a:pPr algn="ctr" eaLnBrk="1" hangingPunct="1">
              <a:spcBef>
                <a:spcPct val="0"/>
              </a:spcBef>
              <a:buFontTx/>
              <a:buNone/>
            </a:pPr>
            <a:r>
              <a:rPr lang="en-US" altLang="en-US" sz="2400" b="1">
                <a:sym typeface="Symbol" pitchFamily="2" charset="2"/>
              </a:rPr>
              <a:t></a:t>
            </a:r>
          </a:p>
          <a:p>
            <a:pPr algn="ctr" eaLnBrk="1" hangingPunct="1">
              <a:spcBef>
                <a:spcPct val="0"/>
              </a:spcBef>
              <a:buFontTx/>
              <a:buNone/>
            </a:pPr>
            <a:endParaRPr lang="en-US" altLang="en-US" sz="2400" b="1"/>
          </a:p>
          <a:p>
            <a:pPr algn="ctr" eaLnBrk="1" hangingPunct="1">
              <a:spcBef>
                <a:spcPct val="0"/>
              </a:spcBef>
              <a:buFontTx/>
              <a:buNone/>
            </a:pPr>
            <a:r>
              <a:rPr lang="en-US" altLang="en-US" sz="2400" b="1">
                <a:latin typeface="Symbol" pitchFamily="2" charset="2"/>
              </a:rPr>
              <a:t>=</a:t>
            </a:r>
          </a:p>
          <a:p>
            <a:pPr algn="ctr" eaLnBrk="1" hangingPunct="1">
              <a:spcBef>
                <a:spcPct val="0"/>
              </a:spcBef>
              <a:buFontTx/>
              <a:buNone/>
            </a:pPr>
            <a:endParaRPr lang="en-US" altLang="en-US" sz="2400" b="1"/>
          </a:p>
          <a:p>
            <a:pPr algn="ctr" eaLnBrk="1" hangingPunct="1">
              <a:spcBef>
                <a:spcPct val="0"/>
              </a:spcBef>
              <a:buFontTx/>
              <a:buNone/>
            </a:pPr>
            <a:r>
              <a:rPr lang="en-US" altLang="en-US" sz="2400" b="1">
                <a:sym typeface="Symbol" pitchFamily="2" charset="2"/>
              </a:rPr>
              <a:t></a:t>
            </a:r>
          </a:p>
          <a:p>
            <a:pPr algn="ctr" eaLnBrk="1" hangingPunct="1">
              <a:spcBef>
                <a:spcPct val="0"/>
              </a:spcBef>
              <a:buFontTx/>
              <a:buNone/>
            </a:pPr>
            <a:endParaRPr lang="en-US" altLang="en-US" sz="2400" b="1"/>
          </a:p>
          <a:p>
            <a:pPr algn="ctr" eaLnBrk="1" hangingPunct="1">
              <a:spcBef>
                <a:spcPct val="0"/>
              </a:spcBef>
              <a:buFontTx/>
              <a:buNone/>
            </a:pPr>
            <a:r>
              <a:rPr lang="en-US" altLang="en-US" sz="2400" b="1">
                <a:latin typeface="Symbol" pitchFamily="2" charset="2"/>
              </a:rPr>
              <a:t>&gt;</a:t>
            </a:r>
          </a:p>
          <a:p>
            <a:pPr algn="ctr" eaLnBrk="1" hangingPunct="1">
              <a:spcBef>
                <a:spcPct val="0"/>
              </a:spcBef>
              <a:buFontTx/>
              <a:buNone/>
            </a:pPr>
            <a:endParaRPr lang="en-US" altLang="en-US" sz="800" b="1">
              <a:latin typeface="Symbol" pitchFamily="2" charset="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50A8711-BE0E-4C43-B1AE-8F46BEE981D6}"/>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2C73206A-79E8-FC49-8E87-193B82F86AB5}"/>
              </a:ext>
            </a:extLst>
          </p:cNvPr>
          <p:cNvSpPr>
            <a:spLocks noGrp="1"/>
          </p:cNvSpPr>
          <p:nvPr>
            <p:ph type="ftr" sz="quarter" idx="11"/>
          </p:nvPr>
        </p:nvSpPr>
        <p:spPr/>
        <p:txBody>
          <a:bodyPr/>
          <a:lstStyle/>
          <a:p>
            <a:pPr>
              <a:defRPr/>
            </a:pPr>
            <a:r>
              <a:rPr lang="en-US" altLang="en-US"/>
              <a:t>Parallel Processing, Fundamental Concepts</a:t>
            </a:r>
          </a:p>
        </p:txBody>
      </p:sp>
      <p:sp>
        <p:nvSpPr>
          <p:cNvPr id="87044" name="Slide Number Placeholder 5">
            <a:extLst>
              <a:ext uri="{FF2B5EF4-FFF2-40B4-BE49-F238E27FC236}">
                <a16:creationId xmlns:a16="http://schemas.microsoft.com/office/drawing/2014/main" id="{F7A9D4EE-1F05-474A-A33C-AE6FB30FD6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C2F0A9C-7DF1-B742-BDDF-E6B69A1ED8C9}" type="slidenum">
              <a:rPr lang="en-US" altLang="en-US" sz="1200" smtClean="0"/>
              <a:pPr>
                <a:spcBef>
                  <a:spcPct val="0"/>
                </a:spcBef>
                <a:buFontTx/>
                <a:buNone/>
              </a:pPr>
              <a:t>76</a:t>
            </a:fld>
            <a:endParaRPr lang="en-US" altLang="en-US" sz="1200"/>
          </a:p>
        </p:txBody>
      </p:sp>
      <p:sp>
        <p:nvSpPr>
          <p:cNvPr id="87045" name="Rectangle 2">
            <a:extLst>
              <a:ext uri="{FF2B5EF4-FFF2-40B4-BE49-F238E27FC236}">
                <a16:creationId xmlns:a16="http://schemas.microsoft.com/office/drawing/2014/main" id="{20F2A3B9-B16B-D74E-BF99-F0F08392EB01}"/>
              </a:ext>
            </a:extLst>
          </p:cNvPr>
          <p:cNvSpPr>
            <a:spLocks noGrp="1" noChangeArrowheads="1"/>
          </p:cNvSpPr>
          <p:nvPr>
            <p:ph type="title"/>
          </p:nvPr>
        </p:nvSpPr>
        <p:spPr>
          <a:xfrm>
            <a:off x="304800" y="304800"/>
            <a:ext cx="3505200" cy="838200"/>
          </a:xfrm>
        </p:spPr>
        <p:txBody>
          <a:bodyPr/>
          <a:lstStyle/>
          <a:p>
            <a:pPr eaLnBrk="1" hangingPunct="1"/>
            <a:r>
              <a:rPr lang="en-US" altLang="en-US" sz="2800"/>
              <a:t>Growth Rates for Typical Functions</a:t>
            </a:r>
          </a:p>
        </p:txBody>
      </p:sp>
      <p:sp>
        <p:nvSpPr>
          <p:cNvPr id="87046" name="Text Box 5">
            <a:extLst>
              <a:ext uri="{FF2B5EF4-FFF2-40B4-BE49-F238E27FC236}">
                <a16:creationId xmlns:a16="http://schemas.microsoft.com/office/drawing/2014/main" id="{01C4BA13-A3F5-964E-93B9-0188ABA0F435}"/>
              </a:ext>
            </a:extLst>
          </p:cNvPr>
          <p:cNvSpPr txBox="1">
            <a:spLocks noChangeArrowheads="1"/>
          </p:cNvSpPr>
          <p:nvPr/>
        </p:nvSpPr>
        <p:spPr bwMode="auto">
          <a:xfrm>
            <a:off x="4114800" y="609600"/>
            <a:ext cx="466090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   Sublinear       Linear	  Superlinear</a:t>
            </a:r>
          </a:p>
          <a:p>
            <a:pPr eaLnBrk="1" hangingPunct="1">
              <a:lnSpc>
                <a:spcPct val="90000"/>
              </a:lnSpc>
              <a:spcBef>
                <a:spcPct val="0"/>
              </a:spcBef>
              <a:buFontTx/>
              <a:buNone/>
            </a:pPr>
            <a:r>
              <a:rPr lang="en-US" altLang="en-US" sz="1200"/>
              <a:t>	</a:t>
            </a:r>
          </a:p>
          <a:p>
            <a:pPr eaLnBrk="1" hangingPunct="1">
              <a:lnSpc>
                <a:spcPct val="90000"/>
              </a:lnSpc>
              <a:spcBef>
                <a:spcPct val="0"/>
              </a:spcBef>
              <a:buFontTx/>
              <a:buNone/>
            </a:pPr>
            <a:r>
              <a:rPr lang="en-US" altLang="en-US" sz="2000">
                <a:latin typeface="Arial Narrow" panose="020B0604020202020204" pitchFamily="34" charset="0"/>
              </a:rPr>
              <a:t>log</a:t>
            </a:r>
            <a:r>
              <a:rPr lang="en-US" altLang="en-US" sz="2000" baseline="30000"/>
              <a:t>2</a:t>
            </a:r>
            <a:r>
              <a:rPr lang="en-US" altLang="en-US" sz="2000" i="1"/>
              <a:t>n</a:t>
            </a:r>
            <a:r>
              <a:rPr lang="en-US" altLang="en-US" sz="2000"/>
              <a:t>	  </a:t>
            </a:r>
            <a:r>
              <a:rPr lang="en-US" altLang="en-US" sz="2000" i="1"/>
              <a:t>n</a:t>
            </a:r>
            <a:r>
              <a:rPr lang="en-US" altLang="en-US" sz="2000" baseline="30000"/>
              <a:t>1/2</a:t>
            </a:r>
            <a:r>
              <a:rPr lang="en-US" altLang="en-US" sz="2000"/>
              <a:t>	   </a:t>
            </a:r>
            <a:r>
              <a:rPr lang="en-US" altLang="en-US" sz="2000" i="1"/>
              <a:t>n</a:t>
            </a:r>
            <a:r>
              <a:rPr lang="en-US" altLang="en-US" sz="2000"/>
              <a:t>	</a:t>
            </a:r>
            <a:r>
              <a:rPr lang="en-US" altLang="en-US" sz="2000" i="1"/>
              <a:t>n</a:t>
            </a:r>
            <a:r>
              <a:rPr lang="en-US" altLang="en-US" sz="1200"/>
              <a:t> </a:t>
            </a:r>
            <a:r>
              <a:rPr lang="en-US" altLang="en-US" sz="2000">
                <a:latin typeface="Arial Narrow" panose="020B0604020202020204" pitchFamily="34" charset="0"/>
              </a:rPr>
              <a:t>log</a:t>
            </a:r>
            <a:r>
              <a:rPr lang="en-US" altLang="en-US" sz="2000" baseline="30000"/>
              <a:t>2</a:t>
            </a:r>
            <a:r>
              <a:rPr lang="en-US" altLang="en-US" sz="2000" i="1"/>
              <a:t>n</a:t>
            </a:r>
            <a:r>
              <a:rPr lang="en-US" altLang="en-US" sz="2000"/>
              <a:t>	   </a:t>
            </a:r>
            <a:r>
              <a:rPr lang="en-US" altLang="en-US" sz="2000" i="1"/>
              <a:t>n</a:t>
            </a:r>
            <a:r>
              <a:rPr lang="en-US" altLang="en-US" sz="2000" baseline="30000"/>
              <a:t>3/2</a:t>
            </a:r>
          </a:p>
          <a:p>
            <a:pPr eaLnBrk="1" hangingPunct="1">
              <a:lnSpc>
                <a:spcPct val="90000"/>
              </a:lnSpc>
              <a:spcBef>
                <a:spcPct val="0"/>
              </a:spcBef>
              <a:buFontTx/>
              <a:buNone/>
            </a:pPr>
            <a:r>
              <a:rPr lang="en-US" altLang="en-US" sz="1600"/>
              <a:t>--------	--------	--------	--------	--------</a:t>
            </a:r>
          </a:p>
          <a:p>
            <a:pPr eaLnBrk="1" hangingPunct="1">
              <a:lnSpc>
                <a:spcPct val="90000"/>
              </a:lnSpc>
              <a:spcBef>
                <a:spcPct val="0"/>
              </a:spcBef>
              <a:buFontTx/>
              <a:buNone/>
            </a:pPr>
            <a:r>
              <a:rPr lang="en-US" altLang="en-US" sz="2400"/>
              <a:t>   </a:t>
            </a:r>
            <a:r>
              <a:rPr lang="en-US" altLang="en-US" sz="2000"/>
              <a:t>9	    3	  10	  90	    30</a:t>
            </a:r>
          </a:p>
          <a:p>
            <a:pPr eaLnBrk="1" hangingPunct="1">
              <a:lnSpc>
                <a:spcPct val="90000"/>
              </a:lnSpc>
              <a:spcBef>
                <a:spcPct val="0"/>
              </a:spcBef>
              <a:buFontTx/>
              <a:buNone/>
            </a:pPr>
            <a:r>
              <a:rPr lang="en-US" altLang="en-US" sz="2000"/>
              <a:t>  36	  10	100	    3.6</a:t>
            </a:r>
            <a:r>
              <a:rPr lang="en-US" altLang="en-US" sz="1200"/>
              <a:t> </a:t>
            </a:r>
            <a:r>
              <a:rPr lang="en-US" altLang="en-US" sz="2000"/>
              <a:t>K	      1</a:t>
            </a:r>
            <a:r>
              <a:rPr lang="en-US" altLang="en-US" sz="1200"/>
              <a:t> </a:t>
            </a:r>
            <a:r>
              <a:rPr lang="en-US" altLang="en-US" sz="2000"/>
              <a:t>K</a:t>
            </a:r>
          </a:p>
          <a:p>
            <a:pPr eaLnBrk="1" hangingPunct="1">
              <a:lnSpc>
                <a:spcPct val="90000"/>
              </a:lnSpc>
              <a:spcBef>
                <a:spcPct val="0"/>
              </a:spcBef>
              <a:buFontTx/>
              <a:buNone/>
            </a:pPr>
            <a:r>
              <a:rPr lang="en-US" altLang="en-US" sz="2000"/>
              <a:t>  81	  31	    1</a:t>
            </a:r>
            <a:r>
              <a:rPr lang="en-US" altLang="en-US" sz="1200"/>
              <a:t> </a:t>
            </a:r>
            <a:r>
              <a:rPr lang="en-US" altLang="en-US" sz="2000"/>
              <a:t>K	  81</a:t>
            </a:r>
            <a:r>
              <a:rPr lang="en-US" altLang="en-US" sz="1200"/>
              <a:t> </a:t>
            </a:r>
            <a:r>
              <a:rPr lang="en-US" altLang="en-US" sz="2000"/>
              <a:t>K	    31</a:t>
            </a:r>
            <a:r>
              <a:rPr lang="en-US" altLang="en-US" sz="1200"/>
              <a:t> </a:t>
            </a:r>
            <a:r>
              <a:rPr lang="en-US" altLang="en-US" sz="2000"/>
              <a:t>K</a:t>
            </a:r>
          </a:p>
          <a:p>
            <a:pPr eaLnBrk="1" hangingPunct="1">
              <a:lnSpc>
                <a:spcPct val="90000"/>
              </a:lnSpc>
              <a:spcBef>
                <a:spcPct val="0"/>
              </a:spcBef>
              <a:buFontTx/>
              <a:buNone/>
            </a:pPr>
            <a:r>
              <a:rPr lang="en-US" altLang="en-US" sz="2000"/>
              <a:t>169	100	  10</a:t>
            </a:r>
            <a:r>
              <a:rPr lang="en-US" altLang="en-US" sz="1200"/>
              <a:t> </a:t>
            </a:r>
            <a:r>
              <a:rPr lang="en-US" altLang="en-US" sz="2000"/>
              <a:t>K	    1.7</a:t>
            </a:r>
            <a:r>
              <a:rPr lang="en-US" altLang="en-US" sz="1200"/>
              <a:t> </a:t>
            </a:r>
            <a:r>
              <a:rPr lang="en-US" altLang="en-US" sz="2000"/>
              <a:t>M	      1</a:t>
            </a:r>
            <a:r>
              <a:rPr lang="en-US" altLang="en-US" sz="1200"/>
              <a:t> </a:t>
            </a:r>
            <a:r>
              <a:rPr lang="en-US" altLang="en-US" sz="2000"/>
              <a:t>M</a:t>
            </a:r>
          </a:p>
          <a:p>
            <a:pPr eaLnBrk="1" hangingPunct="1">
              <a:lnSpc>
                <a:spcPct val="90000"/>
              </a:lnSpc>
              <a:spcBef>
                <a:spcPct val="0"/>
              </a:spcBef>
              <a:buFontTx/>
              <a:buNone/>
            </a:pPr>
            <a:r>
              <a:rPr lang="en-US" altLang="en-US" sz="2000"/>
              <a:t>256	316	100</a:t>
            </a:r>
            <a:r>
              <a:rPr lang="en-US" altLang="en-US" sz="1200"/>
              <a:t> </a:t>
            </a:r>
            <a:r>
              <a:rPr lang="en-US" altLang="en-US" sz="2000"/>
              <a:t>K	  26</a:t>
            </a:r>
            <a:r>
              <a:rPr lang="en-US" altLang="en-US" sz="1200"/>
              <a:t> </a:t>
            </a:r>
            <a:r>
              <a:rPr lang="en-US" altLang="en-US" sz="2000"/>
              <a:t>M	    31</a:t>
            </a:r>
            <a:r>
              <a:rPr lang="en-US" altLang="en-US" sz="1200"/>
              <a:t> </a:t>
            </a:r>
            <a:r>
              <a:rPr lang="en-US" altLang="en-US" sz="2000"/>
              <a:t>M</a:t>
            </a:r>
          </a:p>
          <a:p>
            <a:pPr eaLnBrk="1" hangingPunct="1">
              <a:lnSpc>
                <a:spcPct val="90000"/>
              </a:lnSpc>
              <a:spcBef>
                <a:spcPct val="0"/>
              </a:spcBef>
              <a:buFontTx/>
              <a:buNone/>
            </a:pPr>
            <a:r>
              <a:rPr lang="en-US" altLang="en-US" sz="2000"/>
              <a:t>361	    1</a:t>
            </a:r>
            <a:r>
              <a:rPr lang="en-US" altLang="en-US" sz="1200"/>
              <a:t> </a:t>
            </a:r>
            <a:r>
              <a:rPr lang="en-US" altLang="en-US" sz="2000"/>
              <a:t>K	    1</a:t>
            </a:r>
            <a:r>
              <a:rPr lang="en-US" altLang="en-US" sz="1200"/>
              <a:t> </a:t>
            </a:r>
            <a:r>
              <a:rPr lang="en-US" altLang="en-US" sz="2000"/>
              <a:t>M	361</a:t>
            </a:r>
            <a:r>
              <a:rPr lang="en-US" altLang="en-US" sz="1200"/>
              <a:t> </a:t>
            </a:r>
            <a:r>
              <a:rPr lang="en-US" altLang="en-US" sz="2000"/>
              <a:t>M	1000</a:t>
            </a:r>
            <a:r>
              <a:rPr lang="en-US" altLang="en-US" sz="1200"/>
              <a:t> </a:t>
            </a:r>
            <a:r>
              <a:rPr lang="en-US" altLang="en-US" sz="2000"/>
              <a:t>M</a:t>
            </a:r>
          </a:p>
        </p:txBody>
      </p:sp>
      <p:sp>
        <p:nvSpPr>
          <p:cNvPr id="87047" name="Text Box 7">
            <a:extLst>
              <a:ext uri="{FF2B5EF4-FFF2-40B4-BE49-F238E27FC236}">
                <a16:creationId xmlns:a16="http://schemas.microsoft.com/office/drawing/2014/main" id="{516FC847-CC8A-A445-A707-F8E9C03D38F4}"/>
              </a:ext>
            </a:extLst>
          </p:cNvPr>
          <p:cNvSpPr txBox="1">
            <a:spLocks noChangeArrowheads="1"/>
          </p:cNvSpPr>
          <p:nvPr/>
        </p:nvSpPr>
        <p:spPr bwMode="auto">
          <a:xfrm>
            <a:off x="609600" y="1524000"/>
            <a:ext cx="3276600" cy="13112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Table 3.1   Comparing the Growth Rates of Sublinear and Superlinear Functions (K = 1000, M = 1</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000</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000)</a:t>
            </a:r>
            <a:r>
              <a:rPr lang="en-US" altLang="en-US" sz="2000">
                <a:ea typeface="Times New Roman" panose="02020603050405020304" pitchFamily="18" charset="0"/>
                <a:cs typeface="Arial" panose="020B0604020202020204" pitchFamily="34" charset="0"/>
              </a:rPr>
              <a:t>.</a:t>
            </a:r>
          </a:p>
        </p:txBody>
      </p:sp>
      <p:grpSp>
        <p:nvGrpSpPr>
          <p:cNvPr id="87048" name="Group 10">
            <a:extLst>
              <a:ext uri="{FF2B5EF4-FFF2-40B4-BE49-F238E27FC236}">
                <a16:creationId xmlns:a16="http://schemas.microsoft.com/office/drawing/2014/main" id="{104DD89E-0337-434D-9EE5-2A5734E12E20}"/>
              </a:ext>
            </a:extLst>
          </p:cNvPr>
          <p:cNvGrpSpPr>
            <a:grpSpLocks/>
          </p:cNvGrpSpPr>
          <p:nvPr/>
        </p:nvGrpSpPr>
        <p:grpSpPr bwMode="auto">
          <a:xfrm>
            <a:off x="152400" y="3352800"/>
            <a:ext cx="8686800" cy="2682875"/>
            <a:chOff x="96" y="2112"/>
            <a:chExt cx="5472" cy="1690"/>
          </a:xfrm>
        </p:grpSpPr>
        <p:sp>
          <p:nvSpPr>
            <p:cNvPr id="87049" name="Text Box 6">
              <a:extLst>
                <a:ext uri="{FF2B5EF4-FFF2-40B4-BE49-F238E27FC236}">
                  <a16:creationId xmlns:a16="http://schemas.microsoft.com/office/drawing/2014/main" id="{6516CFCE-9EAF-EA49-850E-4EFE933EB0F8}"/>
                </a:ext>
              </a:extLst>
            </p:cNvPr>
            <p:cNvSpPr txBox="1">
              <a:spLocks noChangeArrowheads="1"/>
            </p:cNvSpPr>
            <p:nvPr/>
          </p:nvSpPr>
          <p:spPr bwMode="auto">
            <a:xfrm>
              <a:off x="96" y="2112"/>
              <a:ext cx="3059" cy="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     </a:t>
              </a:r>
            </a:p>
            <a:p>
              <a:pPr eaLnBrk="1" hangingPunct="1">
                <a:lnSpc>
                  <a:spcPct val="90000"/>
                </a:lnSpc>
                <a:spcBef>
                  <a:spcPct val="0"/>
                </a:spcBef>
                <a:buFontTx/>
                <a:buNone/>
              </a:pPr>
              <a:r>
                <a:rPr lang="en-US" altLang="en-US" sz="1200"/>
                <a:t>	</a:t>
              </a:r>
            </a:p>
            <a:p>
              <a:pPr eaLnBrk="1" hangingPunct="1">
                <a:lnSpc>
                  <a:spcPct val="90000"/>
                </a:lnSpc>
                <a:spcBef>
                  <a:spcPct val="0"/>
                </a:spcBef>
                <a:buFontTx/>
                <a:buNone/>
              </a:pPr>
              <a:r>
                <a:rPr lang="en-US" altLang="en-US" sz="2000" i="1"/>
                <a:t>   n</a:t>
              </a:r>
              <a:r>
                <a:rPr lang="en-US" altLang="en-US" sz="2000"/>
                <a:t>      </a:t>
              </a:r>
              <a:r>
                <a:rPr lang="en-US" altLang="en-US" sz="2000">
                  <a:latin typeface="Arial Narrow" panose="020B0604020202020204" pitchFamily="34" charset="0"/>
                </a:rPr>
                <a:t>(</a:t>
              </a:r>
              <a:r>
                <a:rPr lang="en-US" altLang="en-US" sz="2000" i="1">
                  <a:latin typeface="Arial Narrow" panose="020B0604020202020204" pitchFamily="34" charset="0"/>
                </a:rPr>
                <a:t>n</a:t>
              </a:r>
              <a:r>
                <a:rPr lang="en-US" altLang="en-US" sz="2000">
                  <a:latin typeface="Arial Narrow" panose="020B0604020202020204" pitchFamily="34" charset="0"/>
                </a:rPr>
                <a:t>/4)</a:t>
              </a:r>
              <a:r>
                <a:rPr lang="en-US" altLang="en-US" sz="800">
                  <a:latin typeface="Arial Narrow" panose="020B0604020202020204" pitchFamily="34" charset="0"/>
                </a:rPr>
                <a:t> </a:t>
              </a:r>
              <a:r>
                <a:rPr lang="en-US" altLang="en-US" sz="2000">
                  <a:latin typeface="Arial Narrow" panose="020B0604020202020204" pitchFamily="34" charset="0"/>
                </a:rPr>
                <a:t>log</a:t>
              </a:r>
              <a:r>
                <a:rPr lang="en-US" altLang="en-US" sz="2000" baseline="30000">
                  <a:latin typeface="Arial Narrow" panose="020B0604020202020204" pitchFamily="34" charset="0"/>
                </a:rPr>
                <a:t>2</a:t>
              </a:r>
              <a:r>
                <a:rPr lang="en-US" altLang="en-US" sz="2000" i="1">
                  <a:latin typeface="Arial Narrow" panose="020B0604020202020204" pitchFamily="34" charset="0"/>
                </a:rPr>
                <a:t>n</a:t>
              </a:r>
              <a:r>
                <a:rPr lang="en-US" altLang="en-US" sz="2000"/>
                <a:t>    </a:t>
              </a:r>
              <a:r>
                <a:rPr lang="en-US" altLang="en-US" sz="2000" i="1">
                  <a:latin typeface="Arial Narrow" panose="020B0604020202020204" pitchFamily="34" charset="0"/>
                </a:rPr>
                <a:t>n</a:t>
              </a:r>
              <a:r>
                <a:rPr lang="en-US" altLang="en-US" sz="800">
                  <a:latin typeface="Arial Narrow" panose="020B0604020202020204" pitchFamily="34" charset="0"/>
                </a:rPr>
                <a:t> </a:t>
              </a:r>
              <a:r>
                <a:rPr lang="en-US" altLang="en-US" sz="2000">
                  <a:latin typeface="Arial Narrow" panose="020B0604020202020204" pitchFamily="34" charset="0"/>
                </a:rPr>
                <a:t>log</a:t>
              </a:r>
              <a:r>
                <a:rPr lang="en-US" altLang="en-US" sz="2000" baseline="30000">
                  <a:latin typeface="Arial Narrow" panose="020B0604020202020204" pitchFamily="34" charset="0"/>
                </a:rPr>
                <a:t>2</a:t>
              </a:r>
              <a:r>
                <a:rPr lang="en-US" altLang="en-US" sz="2000" i="1">
                  <a:latin typeface="Arial Narrow" panose="020B0604020202020204" pitchFamily="34" charset="0"/>
                </a:rPr>
                <a:t>n</a:t>
              </a:r>
              <a:r>
                <a:rPr lang="en-US" altLang="en-US" sz="2000"/>
                <a:t>     </a:t>
              </a:r>
              <a:r>
                <a:rPr lang="en-US" altLang="en-US" sz="2000">
                  <a:latin typeface="Arial Narrow" panose="020B0604020202020204" pitchFamily="34" charset="0"/>
                </a:rPr>
                <a:t>100</a:t>
              </a:r>
              <a:r>
                <a:rPr lang="en-US" altLang="en-US" sz="800"/>
                <a:t> </a:t>
              </a:r>
              <a:r>
                <a:rPr lang="en-US" altLang="en-US" sz="2000" i="1"/>
                <a:t>n</a:t>
              </a:r>
              <a:r>
                <a:rPr lang="en-US" altLang="en-US" sz="2000" baseline="30000"/>
                <a:t>1/2</a:t>
              </a:r>
              <a:r>
                <a:rPr lang="en-US" altLang="en-US" sz="2000"/>
                <a:t>      </a:t>
              </a:r>
              <a:r>
                <a:rPr lang="en-US" altLang="en-US" sz="2000" i="1"/>
                <a:t>n</a:t>
              </a:r>
              <a:r>
                <a:rPr lang="en-US" altLang="en-US" sz="2000" baseline="30000"/>
                <a:t>3/2</a:t>
              </a:r>
            </a:p>
            <a:p>
              <a:pPr eaLnBrk="1" hangingPunct="1">
                <a:lnSpc>
                  <a:spcPct val="90000"/>
                </a:lnSpc>
                <a:spcBef>
                  <a:spcPct val="0"/>
                </a:spcBef>
                <a:buFontTx/>
                <a:buNone/>
              </a:pPr>
              <a:r>
                <a:rPr lang="en-US" altLang="en-US" sz="1600"/>
                <a:t>--------	  --------	   --------	    --------	      --------</a:t>
              </a:r>
            </a:p>
            <a:p>
              <a:pPr eaLnBrk="1" hangingPunct="1">
                <a:lnSpc>
                  <a:spcPct val="90000"/>
                </a:lnSpc>
                <a:spcBef>
                  <a:spcPct val="0"/>
                </a:spcBef>
                <a:buFontTx/>
                <a:buNone/>
              </a:pPr>
              <a:r>
                <a:rPr lang="en-US" altLang="en-US" sz="2000"/>
                <a:t>  10	20</a:t>
              </a:r>
              <a:r>
                <a:rPr lang="en-US" altLang="en-US" sz="1200"/>
                <a:t> </a:t>
              </a:r>
              <a:r>
                <a:rPr lang="en-US" altLang="en-US" sz="2000"/>
                <a:t>s	   2</a:t>
              </a:r>
              <a:r>
                <a:rPr lang="en-US" altLang="en-US" sz="1200"/>
                <a:t> </a:t>
              </a:r>
              <a:r>
                <a:rPr lang="en-US" altLang="en-US" sz="2000"/>
                <a:t>min	    5</a:t>
              </a:r>
              <a:r>
                <a:rPr lang="en-US" altLang="en-US" sz="1200"/>
                <a:t> </a:t>
              </a:r>
              <a:r>
                <a:rPr lang="en-US" altLang="en-US" sz="2000"/>
                <a:t>min	    30</a:t>
              </a:r>
              <a:r>
                <a:rPr lang="en-US" altLang="en-US" sz="1200"/>
                <a:t> </a:t>
              </a:r>
              <a:r>
                <a:rPr lang="en-US" altLang="en-US" sz="2000"/>
                <a:t>s</a:t>
              </a:r>
            </a:p>
            <a:p>
              <a:pPr eaLnBrk="1" hangingPunct="1">
                <a:lnSpc>
                  <a:spcPct val="90000"/>
                </a:lnSpc>
                <a:spcBef>
                  <a:spcPct val="0"/>
                </a:spcBef>
                <a:buFontTx/>
                <a:buNone/>
              </a:pPr>
              <a:r>
                <a:rPr lang="en-US" altLang="en-US" sz="2000"/>
                <a:t>100	15</a:t>
              </a:r>
              <a:r>
                <a:rPr lang="en-US" altLang="en-US" sz="1200"/>
                <a:t> </a:t>
              </a:r>
              <a:r>
                <a:rPr lang="en-US" altLang="en-US" sz="2000"/>
                <a:t>min	   1</a:t>
              </a:r>
              <a:r>
                <a:rPr lang="en-US" altLang="en-US" sz="1200"/>
                <a:t> </a:t>
              </a:r>
              <a:r>
                <a:rPr lang="en-US" altLang="en-US" sz="2000"/>
                <a:t>hr	  15</a:t>
              </a:r>
              <a:r>
                <a:rPr lang="en-US" altLang="en-US" sz="1200"/>
                <a:t> </a:t>
              </a:r>
              <a:r>
                <a:rPr lang="en-US" altLang="en-US" sz="2000"/>
                <a:t>min	    15</a:t>
              </a:r>
              <a:r>
                <a:rPr lang="en-US" altLang="en-US" sz="1200"/>
                <a:t> </a:t>
              </a:r>
              <a:r>
                <a:rPr lang="en-US" altLang="en-US" sz="2000"/>
                <a:t>min</a:t>
              </a:r>
            </a:p>
            <a:p>
              <a:pPr eaLnBrk="1" hangingPunct="1">
                <a:lnSpc>
                  <a:spcPct val="90000"/>
                </a:lnSpc>
                <a:spcBef>
                  <a:spcPct val="0"/>
                </a:spcBef>
                <a:buFontTx/>
                <a:buNone/>
              </a:pPr>
              <a:r>
                <a:rPr lang="en-US" altLang="en-US" sz="2000"/>
                <a:t>    1</a:t>
              </a:r>
              <a:r>
                <a:rPr lang="en-US" altLang="en-US" sz="1200"/>
                <a:t> </a:t>
              </a:r>
              <a:r>
                <a:rPr lang="en-US" altLang="en-US" sz="2000"/>
                <a:t>K	  6</a:t>
              </a:r>
              <a:r>
                <a:rPr lang="en-US" altLang="en-US" sz="1200"/>
                <a:t> </a:t>
              </a:r>
              <a:r>
                <a:rPr lang="en-US" altLang="en-US" sz="2000"/>
                <a:t>hr	   1</a:t>
              </a:r>
              <a:r>
                <a:rPr lang="en-US" altLang="en-US" sz="1200"/>
                <a:t> </a:t>
              </a:r>
              <a:r>
                <a:rPr lang="en-US" altLang="en-US" sz="2000"/>
                <a:t>day	    1</a:t>
              </a:r>
              <a:r>
                <a:rPr lang="en-US" altLang="en-US" sz="1200"/>
                <a:t> </a:t>
              </a:r>
              <a:r>
                <a:rPr lang="en-US" altLang="en-US" sz="2000"/>
                <a:t>hr	      9</a:t>
              </a:r>
              <a:r>
                <a:rPr lang="en-US" altLang="en-US" sz="1200"/>
                <a:t> </a:t>
              </a:r>
              <a:r>
                <a:rPr lang="en-US" altLang="en-US" sz="2000"/>
                <a:t>hr</a:t>
              </a:r>
            </a:p>
            <a:p>
              <a:pPr eaLnBrk="1" hangingPunct="1">
                <a:lnSpc>
                  <a:spcPct val="90000"/>
                </a:lnSpc>
                <a:spcBef>
                  <a:spcPct val="0"/>
                </a:spcBef>
                <a:buFontTx/>
                <a:buNone/>
              </a:pPr>
              <a:r>
                <a:rPr lang="en-US" altLang="en-US" sz="2000"/>
                <a:t>  10</a:t>
              </a:r>
              <a:r>
                <a:rPr lang="en-US" altLang="en-US" sz="1200"/>
                <a:t> </a:t>
              </a:r>
              <a:r>
                <a:rPr lang="en-US" altLang="en-US" sz="2000"/>
                <a:t>K	  5</a:t>
              </a:r>
              <a:r>
                <a:rPr lang="en-US" altLang="en-US" sz="1200"/>
                <a:t> </a:t>
              </a:r>
              <a:r>
                <a:rPr lang="en-US" altLang="en-US" sz="2000"/>
                <a:t>day	 20</a:t>
              </a:r>
              <a:r>
                <a:rPr lang="en-US" altLang="en-US" sz="1200"/>
                <a:t> </a:t>
              </a:r>
              <a:r>
                <a:rPr lang="en-US" altLang="en-US" sz="2000"/>
                <a:t>day	    3</a:t>
              </a:r>
              <a:r>
                <a:rPr lang="en-US" altLang="en-US" sz="1200"/>
                <a:t> </a:t>
              </a:r>
              <a:r>
                <a:rPr lang="en-US" altLang="en-US" sz="2000"/>
                <a:t>hr	    10</a:t>
              </a:r>
              <a:r>
                <a:rPr lang="en-US" altLang="en-US" sz="1200"/>
                <a:t> </a:t>
              </a:r>
              <a:r>
                <a:rPr lang="en-US" altLang="en-US" sz="2000"/>
                <a:t>day</a:t>
              </a:r>
            </a:p>
            <a:p>
              <a:pPr eaLnBrk="1" hangingPunct="1">
                <a:lnSpc>
                  <a:spcPct val="90000"/>
                </a:lnSpc>
                <a:spcBef>
                  <a:spcPct val="0"/>
                </a:spcBef>
                <a:buFontTx/>
                <a:buNone/>
              </a:pPr>
              <a:r>
                <a:rPr lang="en-US" altLang="en-US" sz="2000"/>
                <a:t>100</a:t>
              </a:r>
              <a:r>
                <a:rPr lang="en-US" altLang="en-US" sz="1200"/>
                <a:t> </a:t>
              </a:r>
              <a:r>
                <a:rPr lang="en-US" altLang="en-US" sz="2000"/>
                <a:t>K	  2</a:t>
              </a:r>
              <a:r>
                <a:rPr lang="en-US" altLang="en-US" sz="1200"/>
                <a:t> </a:t>
              </a:r>
              <a:r>
                <a:rPr lang="en-US" altLang="en-US" sz="2000"/>
                <a:t>mo	   1</a:t>
              </a:r>
              <a:r>
                <a:rPr lang="en-US" altLang="en-US" sz="1200"/>
                <a:t> </a:t>
              </a:r>
              <a:r>
                <a:rPr lang="en-US" altLang="en-US" sz="2000"/>
                <a:t>yr	    9</a:t>
              </a:r>
              <a:r>
                <a:rPr lang="en-US" altLang="en-US" sz="1200"/>
                <a:t> </a:t>
              </a:r>
              <a:r>
                <a:rPr lang="en-US" altLang="en-US" sz="2000"/>
                <a:t>hr	      1</a:t>
              </a:r>
              <a:r>
                <a:rPr lang="en-US" altLang="en-US" sz="1200"/>
                <a:t> </a:t>
              </a:r>
              <a:r>
                <a:rPr lang="en-US" altLang="en-US" sz="2000"/>
                <a:t>yr</a:t>
              </a:r>
            </a:p>
            <a:p>
              <a:pPr eaLnBrk="1" hangingPunct="1">
                <a:lnSpc>
                  <a:spcPct val="90000"/>
                </a:lnSpc>
                <a:spcBef>
                  <a:spcPct val="0"/>
                </a:spcBef>
                <a:buFontTx/>
                <a:buNone/>
              </a:pPr>
              <a:r>
                <a:rPr lang="en-US" altLang="en-US" sz="2000"/>
                <a:t>    1</a:t>
              </a:r>
              <a:r>
                <a:rPr lang="en-US" altLang="en-US" sz="1200"/>
                <a:t> </a:t>
              </a:r>
              <a:r>
                <a:rPr lang="en-US" altLang="en-US" sz="2000"/>
                <a:t>M	  3</a:t>
              </a:r>
              <a:r>
                <a:rPr lang="en-US" altLang="en-US" sz="1200"/>
                <a:t> </a:t>
              </a:r>
              <a:r>
                <a:rPr lang="en-US" altLang="en-US" sz="2000"/>
                <a:t>yr	 11</a:t>
              </a:r>
              <a:r>
                <a:rPr lang="en-US" altLang="en-US" sz="1200"/>
                <a:t> </a:t>
              </a:r>
              <a:r>
                <a:rPr lang="en-US" altLang="en-US" sz="2000"/>
                <a:t>yr	    1</a:t>
              </a:r>
              <a:r>
                <a:rPr lang="en-US" altLang="en-US" sz="1200"/>
                <a:t> </a:t>
              </a:r>
              <a:r>
                <a:rPr lang="en-US" altLang="en-US" sz="2000"/>
                <a:t>day	    32</a:t>
              </a:r>
              <a:r>
                <a:rPr lang="en-US" altLang="en-US" sz="1200"/>
                <a:t> </a:t>
              </a:r>
              <a:r>
                <a:rPr lang="en-US" altLang="en-US" sz="2000"/>
                <a:t>yr</a:t>
              </a:r>
            </a:p>
          </p:txBody>
        </p:sp>
        <p:sp>
          <p:nvSpPr>
            <p:cNvPr id="87050" name="Text Box 8">
              <a:extLst>
                <a:ext uri="{FF2B5EF4-FFF2-40B4-BE49-F238E27FC236}">
                  <a16:creationId xmlns:a16="http://schemas.microsoft.com/office/drawing/2014/main" id="{2E94D8E4-C739-6642-9146-01C327B383AF}"/>
                </a:ext>
              </a:extLst>
            </p:cNvPr>
            <p:cNvSpPr txBox="1">
              <a:spLocks noChangeArrowheads="1"/>
            </p:cNvSpPr>
            <p:nvPr/>
          </p:nvSpPr>
          <p:spPr bwMode="auto">
            <a:xfrm>
              <a:off x="3216" y="2448"/>
              <a:ext cx="2352" cy="826"/>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Table 3.3   Effect of Constants on the Growth Rates of Running Times Using Larger Time Units and Round Figures. </a:t>
              </a:r>
            </a:p>
          </p:txBody>
        </p:sp>
        <p:sp>
          <p:nvSpPr>
            <p:cNvPr id="87051" name="Text Box 9">
              <a:extLst>
                <a:ext uri="{FF2B5EF4-FFF2-40B4-BE49-F238E27FC236}">
                  <a16:creationId xmlns:a16="http://schemas.microsoft.com/office/drawing/2014/main" id="{30CE843F-D6DF-7C46-824E-15AE63EFF754}"/>
                </a:ext>
              </a:extLst>
            </p:cNvPr>
            <p:cNvSpPr txBox="1">
              <a:spLocks noChangeArrowheads="1"/>
            </p:cNvSpPr>
            <p:nvPr/>
          </p:nvSpPr>
          <p:spPr bwMode="auto">
            <a:xfrm>
              <a:off x="3456" y="3360"/>
              <a:ext cx="1728" cy="442"/>
            </a:xfrm>
            <a:prstGeom prst="rect">
              <a:avLst/>
            </a:prstGeom>
            <a:solidFill>
              <a:srgbClr val="FF99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Warning: Table 3.3 in text needs corrections.</a:t>
              </a: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DE9B11-FEBA-714F-B098-0D0C7063867A}"/>
              </a:ext>
            </a:extLst>
          </p:cNvPr>
          <p:cNvSpPr>
            <a:spLocks noGrp="1"/>
          </p:cNvSpPr>
          <p:nvPr>
            <p:ph type="dt" sz="quarter" idx="10"/>
          </p:nvPr>
        </p:nvSpPr>
        <p:spPr/>
        <p:txBody>
          <a:bodyPr/>
          <a:lstStyle/>
          <a:p>
            <a:pPr>
              <a:defRPr/>
            </a:pPr>
            <a:r>
              <a:rPr lang="en-US" altLang="en-US"/>
              <a:t>Winter 2021</a:t>
            </a:r>
          </a:p>
        </p:txBody>
      </p:sp>
      <p:sp>
        <p:nvSpPr>
          <p:cNvPr id="5" name="Footer Placeholder 4">
            <a:extLst>
              <a:ext uri="{FF2B5EF4-FFF2-40B4-BE49-F238E27FC236}">
                <a16:creationId xmlns:a16="http://schemas.microsoft.com/office/drawing/2014/main" id="{6C3A63C3-D2D3-2D47-8BD8-EB27C0D998C2}"/>
              </a:ext>
            </a:extLst>
          </p:cNvPr>
          <p:cNvSpPr>
            <a:spLocks noGrp="1"/>
          </p:cNvSpPr>
          <p:nvPr>
            <p:ph type="ftr" sz="quarter" idx="11"/>
          </p:nvPr>
        </p:nvSpPr>
        <p:spPr/>
        <p:txBody>
          <a:bodyPr/>
          <a:lstStyle/>
          <a:p>
            <a:pPr>
              <a:defRPr/>
            </a:pPr>
            <a:r>
              <a:rPr lang="en-US" altLang="en-US"/>
              <a:t>Parallel Processing, Fundamental Concepts</a:t>
            </a:r>
          </a:p>
        </p:txBody>
      </p:sp>
      <p:sp>
        <p:nvSpPr>
          <p:cNvPr id="88068" name="Slide Number Placeholder 5">
            <a:extLst>
              <a:ext uri="{FF2B5EF4-FFF2-40B4-BE49-F238E27FC236}">
                <a16:creationId xmlns:a16="http://schemas.microsoft.com/office/drawing/2014/main" id="{ABCC20E5-76B5-B245-8A83-EBEF715ECDD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CF06D08-E37E-0947-852C-3E8098CB9001}" type="slidenum">
              <a:rPr lang="en-US" altLang="en-US" sz="1200" smtClean="0"/>
              <a:pPr>
                <a:spcBef>
                  <a:spcPct val="0"/>
                </a:spcBef>
                <a:buFontTx/>
                <a:buNone/>
              </a:pPr>
              <a:t>77</a:t>
            </a:fld>
            <a:endParaRPr lang="en-US" altLang="en-US" sz="1200"/>
          </a:p>
        </p:txBody>
      </p:sp>
      <p:sp>
        <p:nvSpPr>
          <p:cNvPr id="88069" name="Rectangle 3">
            <a:extLst>
              <a:ext uri="{FF2B5EF4-FFF2-40B4-BE49-F238E27FC236}">
                <a16:creationId xmlns:a16="http://schemas.microsoft.com/office/drawing/2014/main" id="{8BF96934-D211-B541-9B74-A47EA450646C}"/>
              </a:ext>
            </a:extLst>
          </p:cNvPr>
          <p:cNvSpPr>
            <a:spLocks noGrp="1" noChangeArrowheads="1"/>
          </p:cNvSpPr>
          <p:nvPr>
            <p:ph type="title"/>
          </p:nvPr>
        </p:nvSpPr>
        <p:spPr>
          <a:xfrm>
            <a:off x="457200" y="228600"/>
            <a:ext cx="8153400" cy="685800"/>
          </a:xfrm>
        </p:spPr>
        <p:txBody>
          <a:bodyPr/>
          <a:lstStyle/>
          <a:p>
            <a:pPr eaLnBrk="1" hangingPunct="1"/>
            <a:r>
              <a:rPr lang="en-US" altLang="en-US" sz="2800"/>
              <a:t>Some Commonly Encountered Growth Rates</a:t>
            </a:r>
          </a:p>
        </p:txBody>
      </p:sp>
      <p:sp>
        <p:nvSpPr>
          <p:cNvPr id="88070" name="Text Box 5">
            <a:extLst>
              <a:ext uri="{FF2B5EF4-FFF2-40B4-BE49-F238E27FC236}">
                <a16:creationId xmlns:a16="http://schemas.microsoft.com/office/drawing/2014/main" id="{C6866D44-1DE2-EC4B-B8B5-5CF741AC2FF4}"/>
              </a:ext>
            </a:extLst>
          </p:cNvPr>
          <p:cNvSpPr txBox="1">
            <a:spLocks noChangeArrowheads="1"/>
          </p:cNvSpPr>
          <p:nvPr/>
        </p:nvSpPr>
        <p:spPr bwMode="auto">
          <a:xfrm>
            <a:off x="304800" y="990600"/>
            <a:ext cx="86868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CC0000"/>
                </a:solidFill>
              </a:rPr>
              <a:t>Notation	     Class name		Notes</a:t>
            </a:r>
            <a:endParaRPr lang="en-US" altLang="en-US" sz="2400" b="1">
              <a:solidFill>
                <a:srgbClr val="CC0000"/>
              </a:solidFill>
            </a:endParaRPr>
          </a:p>
          <a:p>
            <a:pPr eaLnBrk="1" hangingPunct="1">
              <a:spcBef>
                <a:spcPct val="0"/>
              </a:spcBef>
              <a:buFontTx/>
              <a:buNone/>
            </a:pPr>
            <a:endParaRPr lang="en-US" altLang="en-US" sz="1200" b="1" i="1">
              <a:solidFill>
                <a:srgbClr val="CC0000"/>
              </a:solidFill>
            </a:endParaRPr>
          </a:p>
          <a:p>
            <a:pPr eaLnBrk="1" hangingPunct="1">
              <a:spcBef>
                <a:spcPct val="0"/>
              </a:spcBef>
              <a:buFontTx/>
              <a:buNone/>
            </a:pPr>
            <a:r>
              <a:rPr lang="en-US" altLang="en-US" sz="2400"/>
              <a:t>O(1)		     Constant			Rarely practical</a:t>
            </a:r>
          </a:p>
          <a:p>
            <a:pPr eaLnBrk="1" hangingPunct="1">
              <a:spcBef>
                <a:spcPct val="0"/>
              </a:spcBef>
              <a:buFontTx/>
              <a:buNone/>
            </a:pPr>
            <a:r>
              <a:rPr lang="en-US" altLang="en-US" sz="2400"/>
              <a:t>O(log log </a:t>
            </a:r>
            <a:r>
              <a:rPr lang="en-US" altLang="en-US" sz="2400" i="1"/>
              <a:t>n</a:t>
            </a:r>
            <a:r>
              <a:rPr lang="en-US" altLang="en-US" sz="2400"/>
              <a:t>)	     Double-logarithmic	Sublogarithmic</a:t>
            </a:r>
          </a:p>
          <a:p>
            <a:pPr eaLnBrk="1" hangingPunct="1">
              <a:spcBef>
                <a:spcPct val="0"/>
              </a:spcBef>
              <a:buFontTx/>
              <a:buNone/>
            </a:pPr>
            <a:r>
              <a:rPr lang="en-US" altLang="en-US" sz="2400"/>
              <a:t>O(log </a:t>
            </a:r>
            <a:r>
              <a:rPr lang="en-US" altLang="en-US" sz="2400" i="1"/>
              <a:t>n</a:t>
            </a:r>
            <a:r>
              <a:rPr lang="en-US" altLang="en-US" sz="2400"/>
              <a:t>)	</a:t>
            </a:r>
            <a:r>
              <a:rPr lang="en-US" altLang="en-US" sz="2400">
                <a:sym typeface="Symbol" pitchFamily="2" charset="2"/>
              </a:rPr>
              <a:t>     </a:t>
            </a:r>
            <a:r>
              <a:rPr lang="en-US" altLang="en-US" sz="2400"/>
              <a:t>Logarithmic		</a:t>
            </a:r>
          </a:p>
          <a:p>
            <a:pPr eaLnBrk="1" hangingPunct="1">
              <a:spcBef>
                <a:spcPct val="0"/>
              </a:spcBef>
              <a:buFontTx/>
              <a:buNone/>
            </a:pPr>
            <a:r>
              <a:rPr lang="en-US" altLang="en-US" sz="2400"/>
              <a:t>O(log</a:t>
            </a:r>
            <a:r>
              <a:rPr lang="en-US" altLang="en-US" sz="2400" i="1" baseline="30000"/>
              <a:t>k</a:t>
            </a:r>
            <a:r>
              <a:rPr lang="en-US" altLang="en-US" sz="1000"/>
              <a:t> </a:t>
            </a:r>
            <a:r>
              <a:rPr lang="en-US" altLang="en-US" sz="2400" i="1"/>
              <a:t>n</a:t>
            </a:r>
            <a:r>
              <a:rPr lang="en-US" altLang="en-US" sz="2400"/>
              <a:t>)	     Polylogarithmic		</a:t>
            </a:r>
            <a:r>
              <a:rPr lang="en-US" altLang="en-US" sz="2400" i="1"/>
              <a:t>k</a:t>
            </a:r>
            <a:r>
              <a:rPr lang="en-US" altLang="en-US" sz="2400"/>
              <a:t> is a constant</a:t>
            </a:r>
          </a:p>
          <a:p>
            <a:pPr eaLnBrk="1" hangingPunct="1">
              <a:spcBef>
                <a:spcPct val="0"/>
              </a:spcBef>
              <a:buFontTx/>
              <a:buNone/>
            </a:pPr>
            <a:r>
              <a:rPr lang="en-US" altLang="en-US" sz="2400"/>
              <a:t>O(</a:t>
            </a:r>
            <a:r>
              <a:rPr lang="en-US" altLang="en-US" sz="2400" i="1"/>
              <a:t>n</a:t>
            </a:r>
            <a:r>
              <a:rPr lang="en-US" altLang="en-US" sz="2400" i="1" baseline="30000"/>
              <a:t>a</a:t>
            </a:r>
            <a:r>
              <a:rPr lang="en-US" altLang="en-US" sz="2400"/>
              <a:t>), </a:t>
            </a:r>
            <a:r>
              <a:rPr lang="en-US" altLang="en-US" sz="2400" i="1"/>
              <a:t>a</a:t>
            </a:r>
            <a:r>
              <a:rPr lang="en-US" altLang="en-US" sz="2400"/>
              <a:t> &lt; 1	     				e.g., O(</a:t>
            </a:r>
            <a:r>
              <a:rPr lang="en-US" altLang="en-US" sz="2400" i="1"/>
              <a:t>n</a:t>
            </a:r>
            <a:r>
              <a:rPr lang="en-US" altLang="en-US" sz="2400" baseline="30000"/>
              <a:t>1/2</a:t>
            </a:r>
            <a:r>
              <a:rPr lang="en-US" altLang="en-US" sz="2400"/>
              <a:t>) or O(</a:t>
            </a:r>
            <a:r>
              <a:rPr lang="en-US" altLang="en-US" sz="2400" i="1"/>
              <a:t>n</a:t>
            </a:r>
            <a:r>
              <a:rPr lang="en-US" altLang="en-US" sz="2400" baseline="30000"/>
              <a:t>1–</a:t>
            </a:r>
            <a:r>
              <a:rPr lang="en-US" altLang="en-US" sz="2400" baseline="30000">
                <a:latin typeface="Symbol" pitchFamily="2" charset="2"/>
              </a:rPr>
              <a:t>e</a:t>
            </a:r>
            <a:r>
              <a:rPr lang="en-US" altLang="en-US" sz="2400"/>
              <a:t>)</a:t>
            </a:r>
          </a:p>
          <a:p>
            <a:pPr eaLnBrk="1" hangingPunct="1">
              <a:spcBef>
                <a:spcPct val="0"/>
              </a:spcBef>
              <a:buFontTx/>
              <a:buNone/>
            </a:pPr>
            <a:r>
              <a:rPr lang="en-US" altLang="en-US" sz="2400"/>
              <a:t>O(</a:t>
            </a:r>
            <a:r>
              <a:rPr lang="en-US" altLang="en-US" sz="2400" i="1"/>
              <a:t>n</a:t>
            </a:r>
            <a:r>
              <a:rPr lang="en-US" altLang="en-US" sz="1200"/>
              <a:t> </a:t>
            </a:r>
            <a:r>
              <a:rPr lang="en-US" altLang="en-US" sz="2400"/>
              <a:t>/</a:t>
            </a:r>
            <a:r>
              <a:rPr lang="en-US" altLang="en-US" sz="1200"/>
              <a:t> </a:t>
            </a:r>
            <a:r>
              <a:rPr lang="en-US" altLang="en-US" sz="2400"/>
              <a:t>log</a:t>
            </a:r>
            <a:r>
              <a:rPr lang="en-US" altLang="en-US" sz="2400" i="1" baseline="30000"/>
              <a:t>k</a:t>
            </a:r>
            <a:r>
              <a:rPr lang="en-US" altLang="en-US" sz="1600" baseline="30000"/>
              <a:t> </a:t>
            </a:r>
            <a:r>
              <a:rPr lang="en-US" altLang="en-US" sz="2400" i="1"/>
              <a:t>n</a:t>
            </a:r>
            <a:r>
              <a:rPr lang="en-US" altLang="en-US" sz="2400"/>
              <a:t>)					Still sublinear</a:t>
            </a:r>
          </a:p>
          <a:p>
            <a:pPr eaLnBrk="1" hangingPunct="1">
              <a:spcBef>
                <a:spcPct val="0"/>
              </a:spcBef>
              <a:buFontTx/>
              <a:buNone/>
            </a:pPr>
            <a:r>
              <a:rPr lang="en-US" altLang="en-US" sz="1200" i="1">
                <a:latin typeface="Times New Roman" panose="02020603050405020304" pitchFamily="18" charset="0"/>
              </a:rPr>
              <a:t>-------------------------------------------------------------------------------------------------------------------------------------------------------------------</a:t>
            </a:r>
          </a:p>
          <a:p>
            <a:pPr eaLnBrk="1" hangingPunct="1">
              <a:spcBef>
                <a:spcPct val="0"/>
              </a:spcBef>
              <a:buFontTx/>
              <a:buNone/>
            </a:pPr>
            <a:r>
              <a:rPr lang="en-US" altLang="en-US" sz="2400"/>
              <a:t>O(</a:t>
            </a:r>
            <a:r>
              <a:rPr lang="en-US" altLang="en-US" sz="2400" i="1"/>
              <a:t>n</a:t>
            </a:r>
            <a:r>
              <a:rPr lang="en-US" altLang="en-US" sz="2400"/>
              <a:t>)		     Linear			</a:t>
            </a:r>
          </a:p>
          <a:p>
            <a:pPr eaLnBrk="1" hangingPunct="1">
              <a:spcBef>
                <a:spcPct val="0"/>
              </a:spcBef>
              <a:buFontTx/>
              <a:buNone/>
            </a:pPr>
            <a:r>
              <a:rPr lang="en-US" altLang="en-US" sz="1200" i="1">
                <a:latin typeface="Times New Roman" panose="02020603050405020304" pitchFamily="18" charset="0"/>
              </a:rPr>
              <a:t>-------------------------------------------------------------------------------------------------------------------------------------------------------------------</a:t>
            </a:r>
          </a:p>
          <a:p>
            <a:pPr eaLnBrk="1" hangingPunct="1">
              <a:spcBef>
                <a:spcPct val="0"/>
              </a:spcBef>
              <a:buFontTx/>
              <a:buNone/>
            </a:pPr>
            <a:r>
              <a:rPr lang="en-US" altLang="en-US" sz="2400"/>
              <a:t>O(</a:t>
            </a:r>
            <a:r>
              <a:rPr lang="en-US" altLang="en-US" sz="2400" i="1"/>
              <a:t>n</a:t>
            </a:r>
            <a:r>
              <a:rPr lang="en-US" altLang="en-US" sz="2400"/>
              <a:t> log</a:t>
            </a:r>
            <a:r>
              <a:rPr lang="en-US" altLang="en-US" sz="2400" i="1" baseline="30000"/>
              <a:t>k</a:t>
            </a:r>
            <a:r>
              <a:rPr lang="en-US" altLang="en-US" sz="1600"/>
              <a:t> </a:t>
            </a:r>
            <a:r>
              <a:rPr lang="en-US" altLang="en-US" sz="2400" i="1"/>
              <a:t>n</a:t>
            </a:r>
            <a:r>
              <a:rPr lang="en-US" altLang="en-US" sz="2400"/>
              <a:t>)		 			Superlinear</a:t>
            </a:r>
          </a:p>
          <a:p>
            <a:pPr eaLnBrk="1" hangingPunct="1">
              <a:spcBef>
                <a:spcPct val="0"/>
              </a:spcBef>
              <a:buFontTx/>
              <a:buNone/>
            </a:pPr>
            <a:r>
              <a:rPr lang="en-US" altLang="en-US" sz="2400"/>
              <a:t>O(</a:t>
            </a:r>
            <a:r>
              <a:rPr lang="en-US" altLang="en-US" sz="2400" i="1"/>
              <a:t>n</a:t>
            </a:r>
            <a:r>
              <a:rPr lang="en-US" altLang="en-US" sz="2400" i="1" baseline="30000"/>
              <a:t>c</a:t>
            </a:r>
            <a:r>
              <a:rPr lang="en-US" altLang="en-US" sz="2400"/>
              <a:t>), </a:t>
            </a:r>
            <a:r>
              <a:rPr lang="en-US" altLang="en-US" sz="2400" i="1"/>
              <a:t>c</a:t>
            </a:r>
            <a:r>
              <a:rPr lang="en-US" altLang="en-US" sz="2400"/>
              <a:t> &gt; 1	     Polynomial		e.g., O(</a:t>
            </a:r>
            <a:r>
              <a:rPr lang="en-US" altLang="en-US" sz="2400" i="1"/>
              <a:t>n</a:t>
            </a:r>
            <a:r>
              <a:rPr lang="en-US" altLang="en-US" sz="2400" baseline="30000"/>
              <a:t>1+</a:t>
            </a:r>
            <a:r>
              <a:rPr lang="en-US" altLang="en-US" sz="2400" baseline="30000">
                <a:latin typeface="Symbol" pitchFamily="2" charset="2"/>
              </a:rPr>
              <a:t>e</a:t>
            </a:r>
            <a:r>
              <a:rPr lang="en-US" altLang="en-US" sz="2400"/>
              <a:t>) or O(</a:t>
            </a:r>
            <a:r>
              <a:rPr lang="en-US" altLang="en-US" sz="2400" i="1"/>
              <a:t>n</a:t>
            </a:r>
            <a:r>
              <a:rPr lang="en-US" altLang="en-US" sz="2400" baseline="30000"/>
              <a:t>3/2</a:t>
            </a:r>
            <a:r>
              <a:rPr lang="en-US" altLang="en-US" sz="2400"/>
              <a:t>)</a:t>
            </a:r>
          </a:p>
          <a:p>
            <a:pPr eaLnBrk="1" hangingPunct="1">
              <a:spcBef>
                <a:spcPct val="0"/>
              </a:spcBef>
              <a:buFontTx/>
              <a:buNone/>
            </a:pPr>
            <a:r>
              <a:rPr lang="en-US" altLang="en-US" sz="2400"/>
              <a:t>O(2</a:t>
            </a:r>
            <a:r>
              <a:rPr lang="en-US" altLang="en-US" sz="2400" i="1" baseline="30000"/>
              <a:t>n</a:t>
            </a:r>
            <a:r>
              <a:rPr lang="en-US" altLang="en-US" sz="2400"/>
              <a:t>)		     Exponential		Generally intractable</a:t>
            </a:r>
          </a:p>
          <a:p>
            <a:pPr eaLnBrk="1" hangingPunct="1">
              <a:spcBef>
                <a:spcPct val="0"/>
              </a:spcBef>
              <a:buFontTx/>
              <a:buNone/>
            </a:pPr>
            <a:r>
              <a:rPr lang="en-US" altLang="en-US" sz="2400"/>
              <a:t>O(2</a:t>
            </a:r>
            <a:r>
              <a:rPr lang="en-US" altLang="en-US" sz="2400" baseline="30000"/>
              <a:t>2</a:t>
            </a:r>
            <a:r>
              <a:rPr lang="en-US" altLang="en-US" sz="2400" i="1" baseline="60000"/>
              <a:t>n</a:t>
            </a:r>
            <a:r>
              <a:rPr lang="en-US" altLang="en-US" sz="2400"/>
              <a:t>)		     Double-exponential	Hopeless!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E1D8C487-0FFD-574B-BD45-950AA361FBCE}"/>
              </a:ext>
            </a:extLst>
          </p:cNvPr>
          <p:cNvSpPr>
            <a:spLocks noGrp="1"/>
          </p:cNvSpPr>
          <p:nvPr>
            <p:ph type="dt" sz="quarter" idx="10"/>
          </p:nvPr>
        </p:nvSpPr>
        <p:spPr/>
        <p:txBody>
          <a:bodyPr/>
          <a:lstStyle/>
          <a:p>
            <a:pPr>
              <a:defRPr/>
            </a:pPr>
            <a:r>
              <a:rPr lang="en-US" altLang="en-US"/>
              <a:t>Winter 2021</a:t>
            </a:r>
          </a:p>
        </p:txBody>
      </p:sp>
      <p:sp>
        <p:nvSpPr>
          <p:cNvPr id="18" name="Footer Placeholder 4">
            <a:extLst>
              <a:ext uri="{FF2B5EF4-FFF2-40B4-BE49-F238E27FC236}">
                <a16:creationId xmlns:a16="http://schemas.microsoft.com/office/drawing/2014/main" id="{C25FC64B-5F9C-2F4F-8242-AA06FADC3301}"/>
              </a:ext>
            </a:extLst>
          </p:cNvPr>
          <p:cNvSpPr>
            <a:spLocks noGrp="1"/>
          </p:cNvSpPr>
          <p:nvPr>
            <p:ph type="ftr" sz="quarter" idx="11"/>
          </p:nvPr>
        </p:nvSpPr>
        <p:spPr/>
        <p:txBody>
          <a:bodyPr/>
          <a:lstStyle/>
          <a:p>
            <a:pPr>
              <a:defRPr/>
            </a:pPr>
            <a:r>
              <a:rPr lang="en-US" altLang="en-US"/>
              <a:t>Parallel Processing, Fundamental Concepts</a:t>
            </a:r>
          </a:p>
        </p:txBody>
      </p:sp>
      <p:sp>
        <p:nvSpPr>
          <p:cNvPr id="89092" name="Slide Number Placeholder 5">
            <a:extLst>
              <a:ext uri="{FF2B5EF4-FFF2-40B4-BE49-F238E27FC236}">
                <a16:creationId xmlns:a16="http://schemas.microsoft.com/office/drawing/2014/main" id="{D53501B6-677C-D64E-9746-4D271253EE3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36803C5-33C8-B843-8A9B-6ABC883EDF6C}" type="slidenum">
              <a:rPr lang="en-US" altLang="en-US" sz="1200" smtClean="0"/>
              <a:pPr>
                <a:spcBef>
                  <a:spcPct val="0"/>
                </a:spcBef>
                <a:buFontTx/>
                <a:buNone/>
              </a:pPr>
              <a:t>78</a:t>
            </a:fld>
            <a:endParaRPr lang="en-US" altLang="en-US" sz="1200"/>
          </a:p>
        </p:txBody>
      </p:sp>
      <p:sp>
        <p:nvSpPr>
          <p:cNvPr id="89093" name="Rectangle 2">
            <a:extLst>
              <a:ext uri="{FF2B5EF4-FFF2-40B4-BE49-F238E27FC236}">
                <a16:creationId xmlns:a16="http://schemas.microsoft.com/office/drawing/2014/main" id="{DD574801-29AD-ED4A-A1F6-EDBCB4FD8A4D}"/>
              </a:ext>
            </a:extLst>
          </p:cNvPr>
          <p:cNvSpPr>
            <a:spLocks noGrp="1" noChangeArrowheads="1"/>
          </p:cNvSpPr>
          <p:nvPr>
            <p:ph type="title"/>
          </p:nvPr>
        </p:nvSpPr>
        <p:spPr>
          <a:xfrm>
            <a:off x="381000" y="152400"/>
            <a:ext cx="8305800" cy="762000"/>
          </a:xfrm>
        </p:spPr>
        <p:txBody>
          <a:bodyPr/>
          <a:lstStyle/>
          <a:p>
            <a:pPr eaLnBrk="1" hangingPunct="1"/>
            <a:r>
              <a:rPr lang="en-US" altLang="en-US" sz="3200"/>
              <a:t>3.2  Algorithm Optimality and Efficiency</a:t>
            </a:r>
          </a:p>
        </p:txBody>
      </p:sp>
      <p:sp>
        <p:nvSpPr>
          <p:cNvPr id="89094" name="Text Box 3">
            <a:extLst>
              <a:ext uri="{FF2B5EF4-FFF2-40B4-BE49-F238E27FC236}">
                <a16:creationId xmlns:a16="http://schemas.microsoft.com/office/drawing/2014/main" id="{9C3A59EA-0B27-234E-8E7D-45527B646F4D}"/>
              </a:ext>
            </a:extLst>
          </p:cNvPr>
          <p:cNvSpPr txBox="1">
            <a:spLocks noChangeArrowheads="1"/>
          </p:cNvSpPr>
          <p:nvPr/>
        </p:nvSpPr>
        <p:spPr bwMode="auto">
          <a:xfrm>
            <a:off x="1066800" y="5638800"/>
            <a:ext cx="6934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3.2	    Upper and lower bounds may tighten over time.</a:t>
            </a:r>
          </a:p>
        </p:txBody>
      </p:sp>
      <p:sp>
        <p:nvSpPr>
          <p:cNvPr id="89095" name="Rectangle 4">
            <a:extLst>
              <a:ext uri="{FF2B5EF4-FFF2-40B4-BE49-F238E27FC236}">
                <a16:creationId xmlns:a16="http://schemas.microsoft.com/office/drawing/2014/main" id="{5E50505D-90BE-4844-BB55-577452A0999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9096" name="Rectangle 7">
            <a:extLst>
              <a:ext uri="{FF2B5EF4-FFF2-40B4-BE49-F238E27FC236}">
                <a16:creationId xmlns:a16="http://schemas.microsoft.com/office/drawing/2014/main" id="{51F82668-F68F-A349-A8AE-B2A89A4CA8C5}"/>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9097" name="Text Box 8">
            <a:extLst>
              <a:ext uri="{FF2B5EF4-FFF2-40B4-BE49-F238E27FC236}">
                <a16:creationId xmlns:a16="http://schemas.microsoft.com/office/drawing/2014/main" id="{6A3359A7-2D63-A542-BA5C-FE856E0F887B}"/>
              </a:ext>
            </a:extLst>
          </p:cNvPr>
          <p:cNvSpPr txBox="1">
            <a:spLocks noChangeArrowheads="1"/>
          </p:cNvSpPr>
          <p:nvPr/>
        </p:nvSpPr>
        <p:spPr bwMode="auto">
          <a:xfrm>
            <a:off x="4876800" y="1143000"/>
            <a:ext cx="3962400" cy="64135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0000"/>
                </a:solidFill>
              </a:rPr>
              <a:t>Upper bounds:</a:t>
            </a:r>
            <a:r>
              <a:rPr lang="en-US" altLang="en-US" sz="1800"/>
              <a:t> Deriving/analyzing algorithms and proving them correct</a:t>
            </a:r>
          </a:p>
        </p:txBody>
      </p:sp>
      <p:sp>
        <p:nvSpPr>
          <p:cNvPr id="89098" name="Text Box 9">
            <a:extLst>
              <a:ext uri="{FF2B5EF4-FFF2-40B4-BE49-F238E27FC236}">
                <a16:creationId xmlns:a16="http://schemas.microsoft.com/office/drawing/2014/main" id="{FACFC73F-FF04-6D48-8B7E-DB4280C00812}"/>
              </a:ext>
            </a:extLst>
          </p:cNvPr>
          <p:cNvSpPr txBox="1">
            <a:spLocks noChangeArrowheads="1"/>
          </p:cNvSpPr>
          <p:nvPr/>
        </p:nvSpPr>
        <p:spPr bwMode="auto">
          <a:xfrm>
            <a:off x="228600" y="1143000"/>
            <a:ext cx="4191000" cy="6413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C0000"/>
                </a:solidFill>
              </a:rPr>
              <a:t>Lower bounds:</a:t>
            </a:r>
            <a:r>
              <a:rPr lang="en-US" altLang="en-US" sz="1800"/>
              <a:t> Theoretical arguments based on bisection width, and the like</a:t>
            </a:r>
          </a:p>
        </p:txBody>
      </p:sp>
      <p:grpSp>
        <p:nvGrpSpPr>
          <p:cNvPr id="89099" name="Group 23">
            <a:extLst>
              <a:ext uri="{FF2B5EF4-FFF2-40B4-BE49-F238E27FC236}">
                <a16:creationId xmlns:a16="http://schemas.microsoft.com/office/drawing/2014/main" id="{CF9270B4-1724-2C46-9491-9533F04A8BF5}"/>
              </a:ext>
            </a:extLst>
          </p:cNvPr>
          <p:cNvGrpSpPr>
            <a:grpSpLocks/>
          </p:cNvGrpSpPr>
          <p:nvPr/>
        </p:nvGrpSpPr>
        <p:grpSpPr bwMode="auto">
          <a:xfrm>
            <a:off x="152400" y="1905000"/>
            <a:ext cx="8991600" cy="3746500"/>
            <a:chOff x="96" y="1200"/>
            <a:chExt cx="5664" cy="2360"/>
          </a:xfrm>
        </p:grpSpPr>
        <p:graphicFrame>
          <p:nvGraphicFramePr>
            <p:cNvPr id="89100" name="Object 6">
              <a:extLst>
                <a:ext uri="{FF2B5EF4-FFF2-40B4-BE49-F238E27FC236}">
                  <a16:creationId xmlns:a16="http://schemas.microsoft.com/office/drawing/2014/main" id="{CA7E7694-B842-2F47-ACBB-479C460E53E9}"/>
                </a:ext>
              </a:extLst>
            </p:cNvPr>
            <p:cNvGraphicFramePr>
              <a:graphicFrameLocks noChangeAspect="1"/>
            </p:cNvGraphicFramePr>
            <p:nvPr/>
          </p:nvGraphicFramePr>
          <p:xfrm>
            <a:off x="96" y="1200"/>
            <a:ext cx="5664" cy="2360"/>
          </p:xfrm>
          <a:graphic>
            <a:graphicData uri="http://schemas.openxmlformats.org/presentationml/2006/ole">
              <mc:AlternateContent xmlns:mc="http://schemas.openxmlformats.org/markup-compatibility/2006">
                <mc:Choice xmlns:v="urn:schemas-microsoft-com:vml" Requires="v">
                  <p:oleObj spid="_x0000_s89108" r:id="rId3" imgW="5257800" imgH="2197100" progId="MSDraw.Drawing.8.2">
                    <p:embed/>
                  </p:oleObj>
                </mc:Choice>
                <mc:Fallback>
                  <p:oleObj r:id="rId3" imgW="5257800" imgH="21971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200"/>
                          <a:ext cx="5664" cy="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1" name="Rectangle 14">
              <a:extLst>
                <a:ext uri="{FF2B5EF4-FFF2-40B4-BE49-F238E27FC236}">
                  <a16:creationId xmlns:a16="http://schemas.microsoft.com/office/drawing/2014/main" id="{5755C662-6435-C444-9301-053AAB2266B4}"/>
                </a:ext>
              </a:extLst>
            </p:cNvPr>
            <p:cNvSpPr>
              <a:spLocks noChangeArrowheads="1"/>
            </p:cNvSpPr>
            <p:nvPr/>
          </p:nvSpPr>
          <p:spPr bwMode="auto">
            <a:xfrm>
              <a:off x="2976" y="2016"/>
              <a:ext cx="2592" cy="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89102" name="Rectangle 15">
              <a:extLst>
                <a:ext uri="{FF2B5EF4-FFF2-40B4-BE49-F238E27FC236}">
                  <a16:creationId xmlns:a16="http://schemas.microsoft.com/office/drawing/2014/main" id="{BCA63ABD-1917-CB42-A7A7-5779487333C9}"/>
                </a:ext>
              </a:extLst>
            </p:cNvPr>
            <p:cNvSpPr>
              <a:spLocks noChangeArrowheads="1"/>
            </p:cNvSpPr>
            <p:nvPr/>
          </p:nvSpPr>
          <p:spPr bwMode="auto">
            <a:xfrm>
              <a:off x="1488" y="2160"/>
              <a:ext cx="1728" cy="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89103" name="Picture 10" descr="_truck_clip">
              <a:hlinkClick r:id="rId5"/>
              <a:extLst>
                <a:ext uri="{FF2B5EF4-FFF2-40B4-BE49-F238E27FC236}">
                  <a16:creationId xmlns:a16="http://schemas.microsoft.com/office/drawing/2014/main" id="{ED4EA4AA-5621-BA49-9DCB-47059B0A75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4644"/>
            <a:stretch>
              <a:fillRect/>
            </a:stretch>
          </p:blipFill>
          <p:spPr bwMode="auto">
            <a:xfrm>
              <a:off x="3360" y="2208"/>
              <a:ext cx="816"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4" name="Picture 13" descr="turtle">
              <a:hlinkClick r:id="rId7"/>
              <a:extLst>
                <a:ext uri="{FF2B5EF4-FFF2-40B4-BE49-F238E27FC236}">
                  <a16:creationId xmlns:a16="http://schemas.microsoft.com/office/drawing/2014/main" id="{BA38DF44-2634-B147-B82A-D730271FBC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 y="2304"/>
              <a:ext cx="42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5" name="Rectangle 16">
              <a:extLst>
                <a:ext uri="{FF2B5EF4-FFF2-40B4-BE49-F238E27FC236}">
                  <a16:creationId xmlns:a16="http://schemas.microsoft.com/office/drawing/2014/main" id="{B36717FA-7BB7-6241-A3AD-DF1561101DDA}"/>
                </a:ext>
              </a:extLst>
            </p:cNvPr>
            <p:cNvSpPr>
              <a:spLocks noChangeArrowheads="1"/>
            </p:cNvSpPr>
            <p:nvPr/>
          </p:nvSpPr>
          <p:spPr bwMode="auto">
            <a:xfrm>
              <a:off x="4512" y="2740"/>
              <a:ext cx="480" cy="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89106" name="Picture 12" descr="ToonMan2">
              <a:hlinkClick r:id="rId9"/>
              <a:extLst>
                <a:ext uri="{FF2B5EF4-FFF2-40B4-BE49-F238E27FC236}">
                  <a16:creationId xmlns:a16="http://schemas.microsoft.com/office/drawing/2014/main" id="{832A53DD-A796-5A43-88C3-0F369FD509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9351"/>
            <a:stretch>
              <a:fillRect/>
            </a:stretch>
          </p:blipFill>
          <p:spPr bwMode="auto">
            <a:xfrm>
              <a:off x="4272" y="2160"/>
              <a:ext cx="62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7" name="Picture 20" descr="{car cartoon}">
              <a:extLst>
                <a:ext uri="{FF2B5EF4-FFF2-40B4-BE49-F238E27FC236}">
                  <a16:creationId xmlns:a16="http://schemas.microsoft.com/office/drawing/2014/main" id="{D3CCE930-79CE-7748-A9E6-280A0816EC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 y="2304"/>
              <a:ext cx="7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789C4B8-FF48-8248-9234-F37270EFA792}"/>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934071EE-AF74-5047-B4BB-AC8CE1939B26}"/>
              </a:ext>
            </a:extLst>
          </p:cNvPr>
          <p:cNvSpPr>
            <a:spLocks noGrp="1"/>
          </p:cNvSpPr>
          <p:nvPr>
            <p:ph type="ftr" sz="quarter" idx="11"/>
          </p:nvPr>
        </p:nvSpPr>
        <p:spPr/>
        <p:txBody>
          <a:bodyPr/>
          <a:lstStyle/>
          <a:p>
            <a:pPr>
              <a:defRPr/>
            </a:pPr>
            <a:r>
              <a:rPr lang="en-US" altLang="en-US"/>
              <a:t>Parallel Processing, Fundamental Concepts</a:t>
            </a:r>
          </a:p>
        </p:txBody>
      </p:sp>
      <p:sp>
        <p:nvSpPr>
          <p:cNvPr id="90116" name="Slide Number Placeholder 5">
            <a:extLst>
              <a:ext uri="{FF2B5EF4-FFF2-40B4-BE49-F238E27FC236}">
                <a16:creationId xmlns:a16="http://schemas.microsoft.com/office/drawing/2014/main" id="{6F0298A7-9144-0E4D-9D92-90C8350553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702534C-76B7-2947-8DB4-5136CDB60FDE}" type="slidenum">
              <a:rPr lang="en-US" altLang="en-US" sz="1200" smtClean="0"/>
              <a:pPr>
                <a:spcBef>
                  <a:spcPct val="0"/>
                </a:spcBef>
                <a:buFontTx/>
                <a:buNone/>
              </a:pPr>
              <a:t>79</a:t>
            </a:fld>
            <a:endParaRPr lang="en-US" altLang="en-US" sz="1200"/>
          </a:p>
        </p:txBody>
      </p:sp>
      <p:sp>
        <p:nvSpPr>
          <p:cNvPr id="90117" name="Rectangle 2">
            <a:extLst>
              <a:ext uri="{FF2B5EF4-FFF2-40B4-BE49-F238E27FC236}">
                <a16:creationId xmlns:a16="http://schemas.microsoft.com/office/drawing/2014/main" id="{B0C8CBA6-2A3F-4341-89B4-2167279D1EDE}"/>
              </a:ext>
            </a:extLst>
          </p:cNvPr>
          <p:cNvSpPr>
            <a:spLocks noGrp="1" noChangeArrowheads="1"/>
          </p:cNvSpPr>
          <p:nvPr>
            <p:ph type="title"/>
          </p:nvPr>
        </p:nvSpPr>
        <p:spPr>
          <a:xfrm>
            <a:off x="457200" y="152400"/>
            <a:ext cx="8153400" cy="838200"/>
          </a:xfrm>
        </p:spPr>
        <p:txBody>
          <a:bodyPr/>
          <a:lstStyle/>
          <a:p>
            <a:pPr eaLnBrk="1" hangingPunct="1"/>
            <a:r>
              <a:rPr lang="en-US" altLang="en-US" sz="2800"/>
              <a:t>Complexity History of Some Real Problems</a:t>
            </a:r>
          </a:p>
        </p:txBody>
      </p:sp>
      <p:sp>
        <p:nvSpPr>
          <p:cNvPr id="90118" name="Text Box 3">
            <a:extLst>
              <a:ext uri="{FF2B5EF4-FFF2-40B4-BE49-F238E27FC236}">
                <a16:creationId xmlns:a16="http://schemas.microsoft.com/office/drawing/2014/main" id="{16A2E77B-75C6-3441-A272-4477D4C001C5}"/>
              </a:ext>
            </a:extLst>
          </p:cNvPr>
          <p:cNvSpPr txBox="1">
            <a:spLocks noChangeArrowheads="1"/>
          </p:cNvSpPr>
          <p:nvPr/>
        </p:nvSpPr>
        <p:spPr bwMode="auto">
          <a:xfrm>
            <a:off x="228600" y="990600"/>
            <a:ext cx="8686800" cy="7318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CC0000"/>
                </a:solidFill>
              </a:rPr>
              <a:t>Examples from the book </a:t>
            </a:r>
            <a:r>
              <a:rPr lang="en-US" altLang="en-US" sz="1800" i="1">
                <a:solidFill>
                  <a:srgbClr val="CC0000"/>
                </a:solidFill>
              </a:rPr>
              <a:t>Algorithmic Graph Theory and Perfect Graphs </a:t>
            </a:r>
            <a:r>
              <a:rPr lang="en-US" altLang="en-US" sz="1800">
                <a:solidFill>
                  <a:srgbClr val="CC0000"/>
                </a:solidFill>
              </a:rPr>
              <a:t>[GOLU04]:</a:t>
            </a:r>
          </a:p>
          <a:p>
            <a:pPr eaLnBrk="1" hangingPunct="1">
              <a:spcBef>
                <a:spcPct val="0"/>
              </a:spcBef>
              <a:buFontTx/>
              <a:buNone/>
            </a:pPr>
            <a:r>
              <a:rPr lang="en-US" altLang="en-US" sz="2400"/>
              <a:t>Complexity of determining whether an </a:t>
            </a:r>
            <a:r>
              <a:rPr lang="en-US" altLang="en-US" sz="2400" i="1"/>
              <a:t>n</a:t>
            </a:r>
            <a:r>
              <a:rPr lang="en-US" altLang="en-US" sz="2400"/>
              <a:t>-vertex graph is planar</a:t>
            </a:r>
          </a:p>
        </p:txBody>
      </p:sp>
      <p:sp>
        <p:nvSpPr>
          <p:cNvPr id="90119" name="Text Box 4">
            <a:extLst>
              <a:ext uri="{FF2B5EF4-FFF2-40B4-BE49-F238E27FC236}">
                <a16:creationId xmlns:a16="http://schemas.microsoft.com/office/drawing/2014/main" id="{9AE20138-1C9E-5D4D-AE8D-55D4E141EF9A}"/>
              </a:ext>
            </a:extLst>
          </p:cNvPr>
          <p:cNvSpPr txBox="1">
            <a:spLocks noChangeArrowheads="1"/>
          </p:cNvSpPr>
          <p:nvPr/>
        </p:nvSpPr>
        <p:spPr bwMode="auto">
          <a:xfrm>
            <a:off x="457200" y="1828800"/>
            <a:ext cx="8229600" cy="301942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  Exponential		Kuratowski				1930</a:t>
            </a:r>
          </a:p>
          <a:p>
            <a:pPr eaLnBrk="1" hangingPunct="1">
              <a:spcBef>
                <a:spcPct val="0"/>
              </a:spcBef>
              <a:buFontTx/>
              <a:buNone/>
            </a:pPr>
            <a:endParaRPr lang="en-US" altLang="en-US" sz="800"/>
          </a:p>
          <a:p>
            <a:pPr eaLnBrk="1" hangingPunct="1">
              <a:spcBef>
                <a:spcPct val="0"/>
              </a:spcBef>
              <a:buFontTx/>
              <a:buNone/>
            </a:pPr>
            <a:r>
              <a:rPr lang="en-US" altLang="en-US" sz="2000"/>
              <a:t>  O(</a:t>
            </a:r>
            <a:r>
              <a:rPr lang="en-US" altLang="en-US" sz="2000" i="1"/>
              <a:t>n</a:t>
            </a:r>
            <a:r>
              <a:rPr lang="en-US" altLang="en-US" sz="2000" baseline="30000"/>
              <a:t>3</a:t>
            </a:r>
            <a:r>
              <a:rPr lang="en-US" altLang="en-US" sz="2000"/>
              <a:t>)			Auslander and Porter			1961</a:t>
            </a:r>
          </a:p>
          <a:p>
            <a:pPr eaLnBrk="1" hangingPunct="1">
              <a:spcBef>
                <a:spcPct val="0"/>
              </a:spcBef>
              <a:buFontTx/>
              <a:buNone/>
            </a:pPr>
            <a:r>
              <a:rPr lang="en-US" altLang="en-US" sz="2000"/>
              <a:t>			Goldstein				1963</a:t>
            </a:r>
          </a:p>
          <a:p>
            <a:pPr eaLnBrk="1" hangingPunct="1">
              <a:spcBef>
                <a:spcPct val="0"/>
              </a:spcBef>
              <a:buFontTx/>
              <a:buNone/>
            </a:pPr>
            <a:r>
              <a:rPr lang="en-US" altLang="en-US" sz="2000"/>
              <a:t>			Shirey					1969</a:t>
            </a:r>
          </a:p>
          <a:p>
            <a:pPr eaLnBrk="1" hangingPunct="1">
              <a:spcBef>
                <a:spcPct val="0"/>
              </a:spcBef>
              <a:buFontTx/>
              <a:buNone/>
            </a:pPr>
            <a:endParaRPr lang="en-US" altLang="en-US" sz="800"/>
          </a:p>
          <a:p>
            <a:pPr eaLnBrk="1" hangingPunct="1">
              <a:spcBef>
                <a:spcPct val="0"/>
              </a:spcBef>
              <a:buFontTx/>
              <a:buNone/>
            </a:pPr>
            <a:r>
              <a:rPr lang="en-US" altLang="en-US" sz="2000"/>
              <a:t>  O(</a:t>
            </a:r>
            <a:r>
              <a:rPr lang="en-US" altLang="en-US" sz="2000" i="1"/>
              <a:t>n</a:t>
            </a:r>
            <a:r>
              <a:rPr lang="en-US" altLang="en-US" sz="2000" baseline="30000"/>
              <a:t>2</a:t>
            </a:r>
            <a:r>
              <a:rPr lang="en-US" altLang="en-US" sz="2000"/>
              <a:t>)			Lempel, Even, and Cederbaum		1967</a:t>
            </a:r>
          </a:p>
          <a:p>
            <a:pPr eaLnBrk="1" hangingPunct="1">
              <a:spcBef>
                <a:spcPct val="0"/>
              </a:spcBef>
              <a:buFontTx/>
              <a:buNone/>
            </a:pPr>
            <a:endParaRPr lang="en-US" altLang="en-US" sz="800"/>
          </a:p>
          <a:p>
            <a:pPr eaLnBrk="1" hangingPunct="1">
              <a:spcBef>
                <a:spcPct val="0"/>
              </a:spcBef>
              <a:buFontTx/>
              <a:buNone/>
            </a:pPr>
            <a:r>
              <a:rPr lang="en-US" altLang="en-US" sz="2000"/>
              <a:t>  O(</a:t>
            </a:r>
            <a:r>
              <a:rPr lang="en-US" altLang="en-US" sz="2000" i="1"/>
              <a:t>n</a:t>
            </a:r>
            <a:r>
              <a:rPr lang="en-US" altLang="en-US" sz="2000"/>
              <a:t> log </a:t>
            </a:r>
            <a:r>
              <a:rPr lang="en-US" altLang="en-US" sz="2000" i="1"/>
              <a:t>n</a:t>
            </a:r>
            <a:r>
              <a:rPr lang="en-US" altLang="en-US" sz="2000"/>
              <a:t>)		Hopcroft and Tarjan			1972</a:t>
            </a:r>
          </a:p>
          <a:p>
            <a:pPr eaLnBrk="1" hangingPunct="1">
              <a:spcBef>
                <a:spcPct val="0"/>
              </a:spcBef>
              <a:buFontTx/>
              <a:buNone/>
            </a:pPr>
            <a:endParaRPr lang="en-US" altLang="en-US" sz="800"/>
          </a:p>
          <a:p>
            <a:pPr eaLnBrk="1" hangingPunct="1">
              <a:spcBef>
                <a:spcPct val="0"/>
              </a:spcBef>
              <a:buFontTx/>
              <a:buNone/>
            </a:pPr>
            <a:r>
              <a:rPr lang="en-US" altLang="en-US" sz="2000"/>
              <a:t>  O(</a:t>
            </a:r>
            <a:r>
              <a:rPr lang="en-US" altLang="en-US" sz="2000" i="1"/>
              <a:t>n</a:t>
            </a:r>
            <a:r>
              <a:rPr lang="en-US" altLang="en-US" sz="2000"/>
              <a:t>)			Hopcroft and Tarjan			1974</a:t>
            </a:r>
          </a:p>
          <a:p>
            <a:pPr eaLnBrk="1" hangingPunct="1">
              <a:spcBef>
                <a:spcPct val="0"/>
              </a:spcBef>
              <a:buFontTx/>
              <a:buNone/>
            </a:pPr>
            <a:r>
              <a:rPr lang="en-US" altLang="en-US" sz="2000"/>
              <a:t>			Booth and Leuker			1976</a:t>
            </a:r>
          </a:p>
        </p:txBody>
      </p:sp>
      <p:sp>
        <p:nvSpPr>
          <p:cNvPr id="90120" name="Text Box 13">
            <a:extLst>
              <a:ext uri="{FF2B5EF4-FFF2-40B4-BE49-F238E27FC236}">
                <a16:creationId xmlns:a16="http://schemas.microsoft.com/office/drawing/2014/main" id="{AE0BDA23-4CAD-AE43-B952-AF50C9640F2A}"/>
              </a:ext>
            </a:extLst>
          </p:cNvPr>
          <p:cNvSpPr txBox="1">
            <a:spLocks noChangeArrowheads="1"/>
          </p:cNvSpPr>
          <p:nvPr/>
        </p:nvSpPr>
        <p:spPr bwMode="auto">
          <a:xfrm>
            <a:off x="304800" y="4953000"/>
            <a:ext cx="8610600" cy="10064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second, more complex example: Max network flow, </a:t>
            </a:r>
            <a:r>
              <a:rPr lang="en-US" altLang="en-US" sz="2000" i="1"/>
              <a:t>n</a:t>
            </a:r>
            <a:r>
              <a:rPr lang="en-US" altLang="en-US" sz="2000"/>
              <a:t> vertices, </a:t>
            </a:r>
            <a:r>
              <a:rPr lang="en-US" altLang="en-US" sz="2000" i="1"/>
              <a:t>e</a:t>
            </a:r>
            <a:r>
              <a:rPr lang="en-US" altLang="en-US" sz="2000"/>
              <a:t> edges:</a:t>
            </a:r>
          </a:p>
          <a:p>
            <a:pPr eaLnBrk="1" hangingPunct="1">
              <a:spcBef>
                <a:spcPct val="0"/>
              </a:spcBef>
              <a:buFontTx/>
              <a:buNone/>
            </a:pPr>
            <a:r>
              <a:rPr lang="en-US" altLang="en-US" sz="2000" i="1"/>
              <a:t>ne</a:t>
            </a:r>
            <a:r>
              <a:rPr lang="en-US" altLang="en-US" sz="2000" baseline="30000"/>
              <a:t>2</a:t>
            </a:r>
            <a:r>
              <a:rPr lang="en-US" altLang="en-US" sz="2000"/>
              <a:t>  </a:t>
            </a:r>
            <a:r>
              <a:rPr lang="en-US" altLang="en-US" sz="2000">
                <a:sym typeface="Wingdings" pitchFamily="2" charset="2"/>
              </a:rPr>
              <a:t>  </a:t>
            </a:r>
            <a:r>
              <a:rPr lang="en-US" altLang="en-US" sz="2000" i="1">
                <a:sym typeface="Wingdings" pitchFamily="2" charset="2"/>
              </a:rPr>
              <a:t>n</a:t>
            </a:r>
            <a:r>
              <a:rPr lang="en-US" altLang="en-US" sz="2000" baseline="30000"/>
              <a:t>2</a:t>
            </a:r>
            <a:r>
              <a:rPr lang="en-US" altLang="en-US" sz="2000" i="1">
                <a:sym typeface="Wingdings" pitchFamily="2" charset="2"/>
              </a:rPr>
              <a:t>e</a:t>
            </a:r>
            <a:r>
              <a:rPr lang="en-US" altLang="en-US" sz="2000">
                <a:sym typeface="Wingdings" pitchFamily="2" charset="2"/>
              </a:rPr>
              <a:t>    </a:t>
            </a:r>
            <a:r>
              <a:rPr lang="en-US" altLang="en-US" sz="2000" i="1">
                <a:sym typeface="Wingdings" pitchFamily="2" charset="2"/>
              </a:rPr>
              <a:t>n</a:t>
            </a:r>
            <a:r>
              <a:rPr lang="en-US" altLang="en-US" sz="2000" baseline="30000"/>
              <a:t>3</a:t>
            </a:r>
            <a:r>
              <a:rPr lang="en-US" altLang="en-US" sz="2000">
                <a:sym typeface="Wingdings" pitchFamily="2" charset="2"/>
              </a:rPr>
              <a:t>    </a:t>
            </a:r>
            <a:r>
              <a:rPr lang="en-US" altLang="en-US" sz="2000" i="1">
                <a:sym typeface="Wingdings" pitchFamily="2" charset="2"/>
              </a:rPr>
              <a:t>n</a:t>
            </a:r>
            <a:r>
              <a:rPr lang="en-US" altLang="en-US" sz="2000" baseline="30000"/>
              <a:t>2</a:t>
            </a:r>
            <a:r>
              <a:rPr lang="en-US" altLang="en-US" sz="2000" i="1">
                <a:sym typeface="Wingdings" pitchFamily="2" charset="2"/>
              </a:rPr>
              <a:t>e</a:t>
            </a:r>
            <a:r>
              <a:rPr lang="en-US" altLang="en-US" sz="2000" baseline="30000"/>
              <a:t>1/2</a:t>
            </a:r>
            <a:r>
              <a:rPr lang="en-US" altLang="en-US" sz="2000">
                <a:sym typeface="Wingdings" pitchFamily="2" charset="2"/>
              </a:rPr>
              <a:t>    </a:t>
            </a:r>
            <a:r>
              <a:rPr lang="en-US" altLang="en-US" sz="2000" i="1">
                <a:sym typeface="Wingdings" pitchFamily="2" charset="2"/>
              </a:rPr>
              <a:t>n</a:t>
            </a:r>
            <a:r>
              <a:rPr lang="en-US" altLang="en-US" sz="2000" baseline="30000"/>
              <a:t>5/3</a:t>
            </a:r>
            <a:r>
              <a:rPr lang="en-US" altLang="en-US" sz="2000" i="1">
                <a:sym typeface="Wingdings" pitchFamily="2" charset="2"/>
              </a:rPr>
              <a:t>e</a:t>
            </a:r>
            <a:r>
              <a:rPr lang="en-US" altLang="en-US" sz="2000" baseline="30000"/>
              <a:t>2/3</a:t>
            </a:r>
            <a:r>
              <a:rPr lang="en-US" altLang="en-US" sz="2000">
                <a:sym typeface="Wingdings" pitchFamily="2" charset="2"/>
              </a:rPr>
              <a:t>    </a:t>
            </a:r>
            <a:r>
              <a:rPr lang="en-US" altLang="en-US" sz="2000" i="1">
                <a:sym typeface="Wingdings" pitchFamily="2" charset="2"/>
              </a:rPr>
              <a:t>ne</a:t>
            </a:r>
            <a:r>
              <a:rPr lang="en-US" altLang="en-US" sz="2000">
                <a:sym typeface="Wingdings" pitchFamily="2" charset="2"/>
              </a:rPr>
              <a:t> log</a:t>
            </a:r>
            <a:r>
              <a:rPr lang="en-US" altLang="en-US" sz="2000" baseline="30000"/>
              <a:t>2</a:t>
            </a:r>
            <a:r>
              <a:rPr lang="en-US" altLang="en-US" sz="1400" baseline="30000"/>
              <a:t> </a:t>
            </a:r>
            <a:r>
              <a:rPr lang="en-US" altLang="en-US" sz="2000" i="1">
                <a:sym typeface="Wingdings" pitchFamily="2" charset="2"/>
              </a:rPr>
              <a:t>n</a:t>
            </a:r>
            <a:r>
              <a:rPr lang="en-US" altLang="en-US" sz="2000">
                <a:sym typeface="Wingdings" pitchFamily="2" charset="2"/>
              </a:rPr>
              <a:t>    </a:t>
            </a:r>
            <a:r>
              <a:rPr lang="en-US" altLang="en-US" sz="2000" i="1">
                <a:sym typeface="Wingdings" pitchFamily="2" charset="2"/>
              </a:rPr>
              <a:t>ne</a:t>
            </a:r>
            <a:r>
              <a:rPr lang="en-US" altLang="en-US" sz="2000">
                <a:sym typeface="Wingdings" pitchFamily="2" charset="2"/>
              </a:rPr>
              <a:t> log(</a:t>
            </a:r>
            <a:r>
              <a:rPr lang="en-US" altLang="en-US" sz="2000" i="1">
                <a:sym typeface="Wingdings" pitchFamily="2" charset="2"/>
              </a:rPr>
              <a:t>n</a:t>
            </a:r>
            <a:r>
              <a:rPr lang="en-US" altLang="en-US" sz="2000" baseline="30000"/>
              <a:t>2</a:t>
            </a:r>
            <a:r>
              <a:rPr lang="en-US" altLang="en-US" sz="2000">
                <a:sym typeface="Wingdings" pitchFamily="2" charset="2"/>
              </a:rPr>
              <a:t>/</a:t>
            </a:r>
            <a:r>
              <a:rPr lang="en-US" altLang="en-US" sz="2000" i="1">
                <a:sym typeface="Wingdings" pitchFamily="2" charset="2"/>
              </a:rPr>
              <a:t>e</a:t>
            </a:r>
            <a:r>
              <a:rPr lang="en-US" altLang="en-US" sz="2000">
                <a:sym typeface="Wingdings" pitchFamily="2" charset="2"/>
              </a:rPr>
              <a:t>) </a:t>
            </a:r>
          </a:p>
          <a:p>
            <a:pPr eaLnBrk="1" hangingPunct="1">
              <a:spcBef>
                <a:spcPct val="0"/>
              </a:spcBef>
              <a:buFontTx/>
              <a:buNone/>
            </a:pPr>
            <a:r>
              <a:rPr lang="en-US" altLang="en-US" sz="2000">
                <a:sym typeface="Wingdings" pitchFamily="2" charset="2"/>
              </a:rPr>
              <a:t>      </a:t>
            </a:r>
            <a:r>
              <a:rPr lang="en-US" altLang="en-US" sz="1600">
                <a:sym typeface="Wingdings" pitchFamily="2" charset="2"/>
              </a:rPr>
              <a:t>  </a:t>
            </a:r>
            <a:r>
              <a:rPr lang="en-US" altLang="en-US" sz="2000">
                <a:sym typeface="Wingdings" pitchFamily="2" charset="2"/>
              </a:rPr>
              <a:t>  </a:t>
            </a:r>
            <a:r>
              <a:rPr lang="en-US" altLang="en-US" sz="2000" i="1">
                <a:sym typeface="Wingdings" pitchFamily="2" charset="2"/>
              </a:rPr>
              <a:t>ne</a:t>
            </a:r>
            <a:r>
              <a:rPr lang="en-US" altLang="en-US" sz="2000">
                <a:sym typeface="Wingdings" pitchFamily="2" charset="2"/>
              </a:rPr>
              <a:t> + </a:t>
            </a:r>
            <a:r>
              <a:rPr lang="en-US" altLang="en-US" sz="2000" i="1">
                <a:sym typeface="Wingdings" pitchFamily="2" charset="2"/>
              </a:rPr>
              <a:t>n</a:t>
            </a:r>
            <a:r>
              <a:rPr lang="en-US" altLang="en-US" sz="2000" baseline="30000"/>
              <a:t>2+</a:t>
            </a:r>
            <a:r>
              <a:rPr lang="en-US" altLang="en-US" sz="2000" baseline="30000">
                <a:latin typeface="Symbol" pitchFamily="2" charset="2"/>
              </a:rPr>
              <a:t>e</a:t>
            </a:r>
            <a:r>
              <a:rPr lang="en-US" altLang="en-US" sz="2000">
                <a:sym typeface="Wingdings" pitchFamily="2" charset="2"/>
              </a:rPr>
              <a:t>     </a:t>
            </a:r>
            <a:r>
              <a:rPr lang="en-US" altLang="en-US" sz="2000" i="1">
                <a:sym typeface="Wingdings" pitchFamily="2" charset="2"/>
              </a:rPr>
              <a:t>ne </a:t>
            </a:r>
            <a:r>
              <a:rPr lang="en-US" altLang="en-US" sz="2000">
                <a:sym typeface="Wingdings" pitchFamily="2" charset="2"/>
              </a:rPr>
              <a:t>log</a:t>
            </a:r>
            <a:r>
              <a:rPr lang="en-US" altLang="en-US" sz="2000" i="1" baseline="-25000">
                <a:sym typeface="Wingdings" pitchFamily="2" charset="2"/>
              </a:rPr>
              <a:t>e</a:t>
            </a:r>
            <a:r>
              <a:rPr lang="en-US" altLang="en-US" sz="2000" baseline="-25000">
                <a:sym typeface="Wingdings" pitchFamily="2" charset="2"/>
              </a:rPr>
              <a:t>/(</a:t>
            </a:r>
            <a:r>
              <a:rPr lang="en-US" altLang="en-US" sz="2000" i="1" baseline="-25000">
                <a:sym typeface="Wingdings" pitchFamily="2" charset="2"/>
              </a:rPr>
              <a:t>n</a:t>
            </a:r>
            <a:r>
              <a:rPr lang="en-US" altLang="en-US" sz="2000" baseline="-25000">
                <a:sym typeface="Wingdings" pitchFamily="2" charset="2"/>
              </a:rPr>
              <a:t> log </a:t>
            </a:r>
            <a:r>
              <a:rPr lang="en-US" altLang="en-US" sz="2000" i="1" baseline="-25000">
                <a:sym typeface="Wingdings" pitchFamily="2" charset="2"/>
              </a:rPr>
              <a:t>n</a:t>
            </a:r>
            <a:r>
              <a:rPr lang="en-US" altLang="en-US" sz="2000" baseline="-25000">
                <a:sym typeface="Wingdings" pitchFamily="2" charset="2"/>
              </a:rPr>
              <a:t>)</a:t>
            </a:r>
            <a:r>
              <a:rPr lang="en-US" altLang="en-US" sz="1400">
                <a:sym typeface="Wingdings" pitchFamily="2" charset="2"/>
              </a:rPr>
              <a:t> </a:t>
            </a:r>
            <a:r>
              <a:rPr lang="en-US" altLang="en-US" sz="2000" i="1">
                <a:sym typeface="Wingdings" pitchFamily="2" charset="2"/>
              </a:rPr>
              <a:t>n</a:t>
            </a:r>
            <a:r>
              <a:rPr lang="en-US" altLang="en-US" sz="2000">
                <a:sym typeface="Wingdings" pitchFamily="2" charset="2"/>
              </a:rPr>
              <a:t>     </a:t>
            </a:r>
            <a:r>
              <a:rPr lang="en-US" altLang="en-US" sz="1600">
                <a:sym typeface="Wingdings" pitchFamily="2" charset="2"/>
              </a:rPr>
              <a:t> </a:t>
            </a:r>
            <a:r>
              <a:rPr lang="en-US" altLang="en-US" sz="2000">
                <a:sym typeface="Wingdings" pitchFamily="2" charset="2"/>
              </a:rPr>
              <a:t>   </a:t>
            </a:r>
            <a:r>
              <a:rPr lang="en-US" altLang="en-US" sz="2000" i="1">
                <a:sym typeface="Wingdings" pitchFamily="2" charset="2"/>
              </a:rPr>
              <a:t>ne</a:t>
            </a:r>
            <a:r>
              <a:rPr lang="en-US" altLang="en-US" sz="2000">
                <a:sym typeface="Wingdings" pitchFamily="2" charset="2"/>
              </a:rPr>
              <a:t> log</a:t>
            </a:r>
            <a:r>
              <a:rPr lang="en-US" altLang="en-US" sz="2000" i="1" baseline="-25000">
                <a:sym typeface="Wingdings" pitchFamily="2" charset="2"/>
              </a:rPr>
              <a:t>e</a:t>
            </a:r>
            <a:r>
              <a:rPr lang="en-US" altLang="en-US" sz="2000" baseline="-25000">
                <a:sym typeface="Wingdings" pitchFamily="2" charset="2"/>
              </a:rPr>
              <a:t>/</a:t>
            </a:r>
            <a:r>
              <a:rPr lang="en-US" altLang="en-US" sz="2000" i="1" baseline="-25000">
                <a:sym typeface="Wingdings" pitchFamily="2" charset="2"/>
              </a:rPr>
              <a:t>n</a:t>
            </a:r>
            <a:r>
              <a:rPr lang="en-US" altLang="en-US" sz="1400" baseline="-25000">
                <a:sym typeface="Wingdings" pitchFamily="2" charset="2"/>
              </a:rPr>
              <a:t> </a:t>
            </a:r>
            <a:r>
              <a:rPr lang="en-US" altLang="en-US" sz="2000" i="1">
                <a:sym typeface="Wingdings" pitchFamily="2" charset="2"/>
              </a:rPr>
              <a:t>n</a:t>
            </a:r>
            <a:r>
              <a:rPr lang="en-US" altLang="en-US" sz="2000">
                <a:sym typeface="Wingdings" pitchFamily="2" charset="2"/>
              </a:rPr>
              <a:t> + </a:t>
            </a:r>
            <a:r>
              <a:rPr lang="en-US" altLang="en-US" sz="2000" i="1">
                <a:sym typeface="Wingdings" pitchFamily="2" charset="2"/>
              </a:rPr>
              <a:t>n</a:t>
            </a:r>
            <a:r>
              <a:rPr lang="en-US" altLang="en-US" sz="2000" baseline="30000"/>
              <a:t>2</a:t>
            </a:r>
            <a:r>
              <a:rPr lang="en-US" altLang="en-US" sz="2000">
                <a:sym typeface="Wingdings" pitchFamily="2" charset="2"/>
              </a:rPr>
              <a:t> log</a:t>
            </a:r>
            <a:r>
              <a:rPr lang="en-US" altLang="en-US" sz="2000" baseline="30000"/>
              <a:t>2+</a:t>
            </a:r>
            <a:r>
              <a:rPr lang="en-US" altLang="en-US" sz="2000" baseline="30000">
                <a:latin typeface="Symbol" pitchFamily="2" charset="2"/>
              </a:rPr>
              <a:t>e</a:t>
            </a:r>
            <a:r>
              <a:rPr lang="en-US" altLang="en-US" sz="1400">
                <a:sym typeface="Wingdings" pitchFamily="2" charset="2"/>
              </a:rPr>
              <a:t> </a:t>
            </a:r>
            <a:r>
              <a:rPr lang="en-US" altLang="en-US" sz="2000" i="1">
                <a:sym typeface="Wingdings" pitchFamily="2" charset="2"/>
              </a:rPr>
              <a:t>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B8DCB683-E86F-4C44-A551-E863963559DB}"/>
              </a:ext>
            </a:extLst>
          </p:cNvPr>
          <p:cNvSpPr>
            <a:spLocks noGrp="1"/>
          </p:cNvSpPr>
          <p:nvPr>
            <p:ph type="dt" sz="quarter" idx="10"/>
          </p:nvPr>
        </p:nvSpPr>
        <p:spPr/>
        <p:txBody>
          <a:bodyPr/>
          <a:lstStyle/>
          <a:p>
            <a:pPr>
              <a:defRPr/>
            </a:pPr>
            <a:r>
              <a:rPr lang="en-US" altLang="en-US"/>
              <a:t>Winter 2021</a:t>
            </a:r>
          </a:p>
        </p:txBody>
      </p:sp>
      <p:sp>
        <p:nvSpPr>
          <p:cNvPr id="25" name="Footer Placeholder 4">
            <a:extLst>
              <a:ext uri="{FF2B5EF4-FFF2-40B4-BE49-F238E27FC236}">
                <a16:creationId xmlns:a16="http://schemas.microsoft.com/office/drawing/2014/main" id="{8F728104-6496-8845-8A58-E633355A161E}"/>
              </a:ext>
            </a:extLst>
          </p:cNvPr>
          <p:cNvSpPr>
            <a:spLocks noGrp="1"/>
          </p:cNvSpPr>
          <p:nvPr>
            <p:ph type="ftr" sz="quarter" idx="11"/>
          </p:nvPr>
        </p:nvSpPr>
        <p:spPr/>
        <p:txBody>
          <a:bodyPr/>
          <a:lstStyle/>
          <a:p>
            <a:pPr>
              <a:defRPr/>
            </a:pPr>
            <a:r>
              <a:rPr lang="en-US" altLang="en-US"/>
              <a:t>Parallel Processing, Fundamental Concepts</a:t>
            </a:r>
          </a:p>
        </p:txBody>
      </p:sp>
      <p:sp>
        <p:nvSpPr>
          <p:cNvPr id="13316" name="Slide Number Placeholder 5">
            <a:extLst>
              <a:ext uri="{FF2B5EF4-FFF2-40B4-BE49-F238E27FC236}">
                <a16:creationId xmlns:a16="http://schemas.microsoft.com/office/drawing/2014/main" id="{AB7BD10B-D03D-4B41-9180-12B4DC99EE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F86532F-F75A-794A-B430-E3C1931C2C8A}" type="slidenum">
              <a:rPr lang="en-US" altLang="en-US" sz="1200" smtClean="0"/>
              <a:pPr>
                <a:spcBef>
                  <a:spcPct val="0"/>
                </a:spcBef>
                <a:buFontTx/>
                <a:buNone/>
              </a:pPr>
              <a:t>8</a:t>
            </a:fld>
            <a:endParaRPr lang="en-US" altLang="en-US" sz="1200"/>
          </a:p>
        </p:txBody>
      </p:sp>
      <p:grpSp>
        <p:nvGrpSpPr>
          <p:cNvPr id="13317" name="Group 2">
            <a:extLst>
              <a:ext uri="{FF2B5EF4-FFF2-40B4-BE49-F238E27FC236}">
                <a16:creationId xmlns:a16="http://schemas.microsoft.com/office/drawing/2014/main" id="{88328930-6791-084C-9E89-762E2C289486}"/>
              </a:ext>
            </a:extLst>
          </p:cNvPr>
          <p:cNvGrpSpPr>
            <a:grpSpLocks/>
          </p:cNvGrpSpPr>
          <p:nvPr/>
        </p:nvGrpSpPr>
        <p:grpSpPr bwMode="auto">
          <a:xfrm>
            <a:off x="228600" y="322263"/>
            <a:ext cx="8763000" cy="5857875"/>
            <a:chOff x="0" y="342"/>
            <a:chExt cx="5760" cy="3882"/>
          </a:xfrm>
        </p:grpSpPr>
        <p:pic>
          <p:nvPicPr>
            <p:cNvPr id="13337" name="Picture 3" descr="trends-comp-power-cost">
              <a:extLst>
                <a:ext uri="{FF2B5EF4-FFF2-40B4-BE49-F238E27FC236}">
                  <a16:creationId xmlns:a16="http://schemas.microsoft.com/office/drawing/2014/main" id="{C8DF084D-5CB1-AC4B-A25D-0FACF8E76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
              <a:ext cx="5760" cy="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Rectangle 4">
              <a:extLst>
                <a:ext uri="{FF2B5EF4-FFF2-40B4-BE49-F238E27FC236}">
                  <a16:creationId xmlns:a16="http://schemas.microsoft.com/office/drawing/2014/main" id="{993C5734-84BF-6942-A979-6DD3447F56B3}"/>
                </a:ext>
              </a:extLst>
            </p:cNvPr>
            <p:cNvSpPr>
              <a:spLocks noChangeArrowheads="1"/>
            </p:cNvSpPr>
            <p:nvPr/>
          </p:nvSpPr>
          <p:spPr bwMode="auto">
            <a:xfrm>
              <a:off x="240" y="528"/>
              <a:ext cx="912"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13318" name="Line 5">
            <a:extLst>
              <a:ext uri="{FF2B5EF4-FFF2-40B4-BE49-F238E27FC236}">
                <a16:creationId xmlns:a16="http://schemas.microsoft.com/office/drawing/2014/main" id="{F0AE8FCD-6789-F24B-997D-BF6D8B07C1FF}"/>
              </a:ext>
            </a:extLst>
          </p:cNvPr>
          <p:cNvSpPr>
            <a:spLocks noChangeShapeType="1"/>
          </p:cNvSpPr>
          <p:nvPr/>
        </p:nvSpPr>
        <p:spPr bwMode="auto">
          <a:xfrm>
            <a:off x="838200" y="3352800"/>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6">
            <a:extLst>
              <a:ext uri="{FF2B5EF4-FFF2-40B4-BE49-F238E27FC236}">
                <a16:creationId xmlns:a16="http://schemas.microsoft.com/office/drawing/2014/main" id="{67EE70AA-C99B-EA4A-A505-F23533CE86A7}"/>
              </a:ext>
            </a:extLst>
          </p:cNvPr>
          <p:cNvSpPr>
            <a:spLocks noChangeShapeType="1"/>
          </p:cNvSpPr>
          <p:nvPr/>
        </p:nvSpPr>
        <p:spPr bwMode="auto">
          <a:xfrm>
            <a:off x="838200" y="4079875"/>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7">
            <a:extLst>
              <a:ext uri="{FF2B5EF4-FFF2-40B4-BE49-F238E27FC236}">
                <a16:creationId xmlns:a16="http://schemas.microsoft.com/office/drawing/2014/main" id="{EDC5BB89-AAE1-974E-81D3-650F227A59B8}"/>
              </a:ext>
            </a:extLst>
          </p:cNvPr>
          <p:cNvSpPr>
            <a:spLocks noChangeShapeType="1"/>
          </p:cNvSpPr>
          <p:nvPr/>
        </p:nvSpPr>
        <p:spPr bwMode="auto">
          <a:xfrm>
            <a:off x="838200" y="4829175"/>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8">
            <a:extLst>
              <a:ext uri="{FF2B5EF4-FFF2-40B4-BE49-F238E27FC236}">
                <a16:creationId xmlns:a16="http://schemas.microsoft.com/office/drawing/2014/main" id="{0BB79CC2-FBDA-3342-B4B2-EB69C5317FBE}"/>
              </a:ext>
            </a:extLst>
          </p:cNvPr>
          <p:cNvSpPr>
            <a:spLocks noChangeShapeType="1"/>
          </p:cNvSpPr>
          <p:nvPr/>
        </p:nvSpPr>
        <p:spPr bwMode="auto">
          <a:xfrm>
            <a:off x="838200" y="2590800"/>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9">
            <a:extLst>
              <a:ext uri="{FF2B5EF4-FFF2-40B4-BE49-F238E27FC236}">
                <a16:creationId xmlns:a16="http://schemas.microsoft.com/office/drawing/2014/main" id="{DCF58F43-0ABF-9C4C-9376-E7AA39DFC740}"/>
              </a:ext>
            </a:extLst>
          </p:cNvPr>
          <p:cNvSpPr>
            <a:spLocks noChangeShapeType="1"/>
          </p:cNvSpPr>
          <p:nvPr/>
        </p:nvSpPr>
        <p:spPr bwMode="auto">
          <a:xfrm>
            <a:off x="838200" y="1857375"/>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0">
            <a:extLst>
              <a:ext uri="{FF2B5EF4-FFF2-40B4-BE49-F238E27FC236}">
                <a16:creationId xmlns:a16="http://schemas.microsoft.com/office/drawing/2014/main" id="{A2F693A8-2DFC-004D-BC8B-071052429117}"/>
              </a:ext>
            </a:extLst>
          </p:cNvPr>
          <p:cNvSpPr>
            <a:spLocks noChangeShapeType="1"/>
          </p:cNvSpPr>
          <p:nvPr/>
        </p:nvSpPr>
        <p:spPr bwMode="auto">
          <a:xfrm>
            <a:off x="838200" y="1127125"/>
            <a:ext cx="54102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1">
            <a:extLst>
              <a:ext uri="{FF2B5EF4-FFF2-40B4-BE49-F238E27FC236}">
                <a16:creationId xmlns:a16="http://schemas.microsoft.com/office/drawing/2014/main" id="{4353BA94-2912-0F4B-83A0-EC1DA446C67C}"/>
              </a:ext>
            </a:extLst>
          </p:cNvPr>
          <p:cNvSpPr>
            <a:spLocks noChangeShapeType="1"/>
          </p:cNvSpPr>
          <p:nvPr/>
        </p:nvSpPr>
        <p:spPr bwMode="auto">
          <a:xfrm>
            <a:off x="838200" y="5562600"/>
            <a:ext cx="548640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2">
            <a:extLst>
              <a:ext uri="{FF2B5EF4-FFF2-40B4-BE49-F238E27FC236}">
                <a16:creationId xmlns:a16="http://schemas.microsoft.com/office/drawing/2014/main" id="{86012547-93B4-914E-85D1-62F78EA0AABA}"/>
              </a:ext>
            </a:extLst>
          </p:cNvPr>
          <p:cNvSpPr>
            <a:spLocks noChangeShapeType="1"/>
          </p:cNvSpPr>
          <p:nvPr/>
        </p:nvSpPr>
        <p:spPr bwMode="auto">
          <a:xfrm flipV="1">
            <a:off x="838200"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3">
            <a:extLst>
              <a:ext uri="{FF2B5EF4-FFF2-40B4-BE49-F238E27FC236}">
                <a16:creationId xmlns:a16="http://schemas.microsoft.com/office/drawing/2014/main" id="{CD1FF98C-9A4F-D346-B113-15E75A5CD67F}"/>
              </a:ext>
            </a:extLst>
          </p:cNvPr>
          <p:cNvSpPr>
            <a:spLocks noChangeShapeType="1"/>
          </p:cNvSpPr>
          <p:nvPr/>
        </p:nvSpPr>
        <p:spPr bwMode="auto">
          <a:xfrm flipV="1">
            <a:off x="1717675"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4">
            <a:extLst>
              <a:ext uri="{FF2B5EF4-FFF2-40B4-BE49-F238E27FC236}">
                <a16:creationId xmlns:a16="http://schemas.microsoft.com/office/drawing/2014/main" id="{C405C60C-3EEE-4E41-8D39-8C323C520D71}"/>
              </a:ext>
            </a:extLst>
          </p:cNvPr>
          <p:cNvSpPr>
            <a:spLocks noChangeShapeType="1"/>
          </p:cNvSpPr>
          <p:nvPr/>
        </p:nvSpPr>
        <p:spPr bwMode="auto">
          <a:xfrm flipV="1">
            <a:off x="2590800"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5">
            <a:extLst>
              <a:ext uri="{FF2B5EF4-FFF2-40B4-BE49-F238E27FC236}">
                <a16:creationId xmlns:a16="http://schemas.microsoft.com/office/drawing/2014/main" id="{4F561FF7-91EE-4642-8951-5D30F80E04FC}"/>
              </a:ext>
            </a:extLst>
          </p:cNvPr>
          <p:cNvSpPr>
            <a:spLocks noChangeShapeType="1"/>
          </p:cNvSpPr>
          <p:nvPr/>
        </p:nvSpPr>
        <p:spPr bwMode="auto">
          <a:xfrm flipV="1">
            <a:off x="3454400"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6">
            <a:extLst>
              <a:ext uri="{FF2B5EF4-FFF2-40B4-BE49-F238E27FC236}">
                <a16:creationId xmlns:a16="http://schemas.microsoft.com/office/drawing/2014/main" id="{1B4E4E03-0113-A54A-92B2-691BC699D65E}"/>
              </a:ext>
            </a:extLst>
          </p:cNvPr>
          <p:cNvSpPr>
            <a:spLocks noChangeShapeType="1"/>
          </p:cNvSpPr>
          <p:nvPr/>
        </p:nvSpPr>
        <p:spPr bwMode="auto">
          <a:xfrm flipV="1">
            <a:off x="4343400"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17">
            <a:extLst>
              <a:ext uri="{FF2B5EF4-FFF2-40B4-BE49-F238E27FC236}">
                <a16:creationId xmlns:a16="http://schemas.microsoft.com/office/drawing/2014/main" id="{2EF1AB15-FCF2-3849-81B7-E9864533693F}"/>
              </a:ext>
            </a:extLst>
          </p:cNvPr>
          <p:cNvSpPr>
            <a:spLocks noChangeShapeType="1"/>
          </p:cNvSpPr>
          <p:nvPr/>
        </p:nvSpPr>
        <p:spPr bwMode="auto">
          <a:xfrm flipV="1">
            <a:off x="5210175"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18">
            <a:extLst>
              <a:ext uri="{FF2B5EF4-FFF2-40B4-BE49-F238E27FC236}">
                <a16:creationId xmlns:a16="http://schemas.microsoft.com/office/drawing/2014/main" id="{BF38A21B-2FBD-D04A-B260-F7EE96DA635E}"/>
              </a:ext>
            </a:extLst>
          </p:cNvPr>
          <p:cNvSpPr>
            <a:spLocks noChangeShapeType="1"/>
          </p:cNvSpPr>
          <p:nvPr/>
        </p:nvSpPr>
        <p:spPr bwMode="auto">
          <a:xfrm flipV="1">
            <a:off x="6069013" y="1143000"/>
            <a:ext cx="0" cy="47244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Rectangle 19">
            <a:extLst>
              <a:ext uri="{FF2B5EF4-FFF2-40B4-BE49-F238E27FC236}">
                <a16:creationId xmlns:a16="http://schemas.microsoft.com/office/drawing/2014/main" id="{5AF62B3F-95EA-F544-9A8A-6A039BEBCFEC}"/>
              </a:ext>
            </a:extLst>
          </p:cNvPr>
          <p:cNvSpPr>
            <a:spLocks noChangeArrowheads="1"/>
          </p:cNvSpPr>
          <p:nvPr/>
        </p:nvSpPr>
        <p:spPr bwMode="auto">
          <a:xfrm>
            <a:off x="2438400" y="685800"/>
            <a:ext cx="29718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33" name="Text Box 20">
            <a:extLst>
              <a:ext uri="{FF2B5EF4-FFF2-40B4-BE49-F238E27FC236}">
                <a16:creationId xmlns:a16="http://schemas.microsoft.com/office/drawing/2014/main" id="{093A32B8-96A3-5143-823F-C8BA55ECB410}"/>
              </a:ext>
            </a:extLst>
          </p:cNvPr>
          <p:cNvSpPr txBox="1">
            <a:spLocks noChangeArrowheads="1"/>
          </p:cNvSpPr>
          <p:nvPr/>
        </p:nvSpPr>
        <p:spPr bwMode="auto">
          <a:xfrm>
            <a:off x="1295400" y="1676400"/>
            <a:ext cx="1828800" cy="116522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From: </a:t>
            </a:r>
          </a:p>
          <a:p>
            <a:pPr algn="ctr" eaLnBrk="1" hangingPunct="1">
              <a:spcBef>
                <a:spcPct val="0"/>
              </a:spcBef>
              <a:buFontTx/>
              <a:buNone/>
            </a:pPr>
            <a:r>
              <a:rPr lang="en-US" altLang="en-US" sz="1400"/>
              <a:t>“Robots After All,” </a:t>
            </a:r>
          </a:p>
          <a:p>
            <a:pPr algn="ctr" eaLnBrk="1" hangingPunct="1">
              <a:spcBef>
                <a:spcPct val="0"/>
              </a:spcBef>
              <a:buFontTx/>
              <a:buNone/>
            </a:pPr>
            <a:r>
              <a:rPr lang="en-US" altLang="en-US" sz="1400"/>
              <a:t>by H. Moravec, </a:t>
            </a:r>
            <a:r>
              <a:rPr lang="en-US" altLang="en-US" sz="1400" i="1"/>
              <a:t>CACM</a:t>
            </a:r>
            <a:r>
              <a:rPr lang="en-US" altLang="en-US" sz="1400"/>
              <a:t>, pp. 90-97, October 2003.</a:t>
            </a:r>
          </a:p>
        </p:txBody>
      </p:sp>
      <p:sp>
        <p:nvSpPr>
          <p:cNvPr id="13334" name="AutoShape 21">
            <a:extLst>
              <a:ext uri="{FF2B5EF4-FFF2-40B4-BE49-F238E27FC236}">
                <a16:creationId xmlns:a16="http://schemas.microsoft.com/office/drawing/2014/main" id="{3F47F0A9-1B36-7142-AA5B-A762AE7F0F46}"/>
              </a:ext>
            </a:extLst>
          </p:cNvPr>
          <p:cNvSpPr>
            <a:spLocks/>
          </p:cNvSpPr>
          <p:nvPr/>
        </p:nvSpPr>
        <p:spPr bwMode="auto">
          <a:xfrm rot="-5400000">
            <a:off x="7353300" y="4229100"/>
            <a:ext cx="152400" cy="2514600"/>
          </a:xfrm>
          <a:prstGeom prst="leftBrace">
            <a:avLst>
              <a:gd name="adj1" fmla="val 1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3335" name="Text Box 22">
            <a:extLst>
              <a:ext uri="{FF2B5EF4-FFF2-40B4-BE49-F238E27FC236}">
                <a16:creationId xmlns:a16="http://schemas.microsoft.com/office/drawing/2014/main" id="{BA3A74F3-8956-444E-9BC2-27F75921C1B1}"/>
              </a:ext>
            </a:extLst>
          </p:cNvPr>
          <p:cNvSpPr txBox="1">
            <a:spLocks noChangeArrowheads="1"/>
          </p:cNvSpPr>
          <p:nvPr/>
        </p:nvSpPr>
        <p:spPr bwMode="auto">
          <a:xfrm>
            <a:off x="6248400" y="5519738"/>
            <a:ext cx="2362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Mental power in four scales</a:t>
            </a:r>
          </a:p>
        </p:txBody>
      </p:sp>
      <p:sp>
        <p:nvSpPr>
          <p:cNvPr id="13336" name="Rectangle 23">
            <a:extLst>
              <a:ext uri="{FF2B5EF4-FFF2-40B4-BE49-F238E27FC236}">
                <a16:creationId xmlns:a16="http://schemas.microsoft.com/office/drawing/2014/main" id="{E2D7CF42-BFBF-7740-845A-4835267C9AD5}"/>
              </a:ext>
            </a:extLst>
          </p:cNvPr>
          <p:cNvSpPr>
            <a:spLocks noGrp="1" noChangeArrowheads="1"/>
          </p:cNvSpPr>
          <p:nvPr>
            <p:ph type="ctrTitle"/>
          </p:nvPr>
        </p:nvSpPr>
        <p:spPr>
          <a:xfrm>
            <a:off x="228600" y="152400"/>
            <a:ext cx="8610600" cy="609600"/>
          </a:xfrm>
        </p:spPr>
        <p:txBody>
          <a:bodyPr/>
          <a:lstStyle/>
          <a:p>
            <a:pPr eaLnBrk="1" hangingPunct="1"/>
            <a:r>
              <a:rPr lang="en-US" altLang="en-US" sz="2800"/>
              <a:t>Evolution of Computer Performance/Cost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4449A246-21D4-0445-85D6-1969C45AEF8A}"/>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29BD9F7A-B96D-AA49-BC22-E982B95BE98E}"/>
              </a:ext>
            </a:extLst>
          </p:cNvPr>
          <p:cNvSpPr>
            <a:spLocks noGrp="1"/>
          </p:cNvSpPr>
          <p:nvPr>
            <p:ph type="ftr" sz="quarter" idx="11"/>
          </p:nvPr>
        </p:nvSpPr>
        <p:spPr/>
        <p:txBody>
          <a:bodyPr/>
          <a:lstStyle/>
          <a:p>
            <a:pPr>
              <a:defRPr/>
            </a:pPr>
            <a:r>
              <a:rPr lang="en-US" altLang="en-US"/>
              <a:t>Parallel Processing, Fundamental Concepts</a:t>
            </a:r>
          </a:p>
        </p:txBody>
      </p:sp>
      <p:sp>
        <p:nvSpPr>
          <p:cNvPr id="91140" name="Slide Number Placeholder 5">
            <a:extLst>
              <a:ext uri="{FF2B5EF4-FFF2-40B4-BE49-F238E27FC236}">
                <a16:creationId xmlns:a16="http://schemas.microsoft.com/office/drawing/2014/main" id="{0782623F-E47E-AA49-B850-906104C7BF5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60BF82E-4E66-DF4C-83EC-12C374959AD5}" type="slidenum">
              <a:rPr lang="en-US" altLang="en-US" sz="1200" smtClean="0"/>
              <a:pPr>
                <a:spcBef>
                  <a:spcPct val="0"/>
                </a:spcBef>
                <a:buFontTx/>
                <a:buNone/>
              </a:pPr>
              <a:t>80</a:t>
            </a:fld>
            <a:endParaRPr lang="en-US" altLang="en-US" sz="1200"/>
          </a:p>
        </p:txBody>
      </p:sp>
      <p:sp>
        <p:nvSpPr>
          <p:cNvPr id="91141" name="Rectangle 2">
            <a:extLst>
              <a:ext uri="{FF2B5EF4-FFF2-40B4-BE49-F238E27FC236}">
                <a16:creationId xmlns:a16="http://schemas.microsoft.com/office/drawing/2014/main" id="{72FACB81-CBE8-1A43-8644-875B79320D8C}"/>
              </a:ext>
            </a:extLst>
          </p:cNvPr>
          <p:cNvSpPr>
            <a:spLocks noGrp="1" noChangeArrowheads="1"/>
          </p:cNvSpPr>
          <p:nvPr>
            <p:ph type="title"/>
          </p:nvPr>
        </p:nvSpPr>
        <p:spPr>
          <a:xfrm>
            <a:off x="457200" y="304800"/>
            <a:ext cx="8153400" cy="685800"/>
          </a:xfrm>
        </p:spPr>
        <p:txBody>
          <a:bodyPr/>
          <a:lstStyle/>
          <a:p>
            <a:pPr eaLnBrk="1" hangingPunct="1"/>
            <a:r>
              <a:rPr lang="en-US" altLang="en-US" sz="2800"/>
              <a:t>Some Notions of Algorithm Optimality</a:t>
            </a:r>
          </a:p>
        </p:txBody>
      </p:sp>
      <p:sp>
        <p:nvSpPr>
          <p:cNvPr id="91142" name="Text Box 3">
            <a:extLst>
              <a:ext uri="{FF2B5EF4-FFF2-40B4-BE49-F238E27FC236}">
                <a16:creationId xmlns:a16="http://schemas.microsoft.com/office/drawing/2014/main" id="{695C8A62-535A-A242-99F3-A7631D27017A}"/>
              </a:ext>
            </a:extLst>
          </p:cNvPr>
          <p:cNvSpPr txBox="1">
            <a:spLocks noChangeArrowheads="1"/>
          </p:cNvSpPr>
          <p:nvPr/>
        </p:nvSpPr>
        <p:spPr bwMode="auto">
          <a:xfrm>
            <a:off x="228600" y="1143000"/>
            <a:ext cx="8534400" cy="10048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Time optimality</a:t>
            </a:r>
            <a:r>
              <a:rPr lang="en-US" altLang="en-US" sz="2400" b="1" i="1">
                <a:solidFill>
                  <a:srgbClr val="CC0000"/>
                </a:solidFill>
              </a:rPr>
              <a:t> (optimal algorithm, for short)</a:t>
            </a:r>
            <a:endParaRPr lang="en-US" altLang="en-US" sz="2400" b="1">
              <a:solidFill>
                <a:srgbClr val="CC0000"/>
              </a:solidFill>
            </a:endParaRPr>
          </a:p>
          <a:p>
            <a:pPr eaLnBrk="1" hangingPunct="1">
              <a:spcBef>
                <a:spcPct val="0"/>
              </a:spcBef>
              <a:buFontTx/>
              <a:buNone/>
            </a:pPr>
            <a:endParaRPr lang="en-US" altLang="en-US" sz="1200" b="1" i="1">
              <a:solidFill>
                <a:srgbClr val="CC0000"/>
              </a:solidFill>
            </a:endParaRPr>
          </a:p>
          <a:p>
            <a:pPr eaLnBrk="1" hangingPunct="1">
              <a:spcBef>
                <a:spcPct val="0"/>
              </a:spcBef>
              <a:buFontTx/>
              <a:buNone/>
            </a:pPr>
            <a:r>
              <a:rPr lang="en-US" altLang="en-US" sz="2400" i="1"/>
              <a:t>T</a:t>
            </a:r>
            <a:r>
              <a:rPr lang="en-US" altLang="en-US" sz="2400"/>
              <a:t>(</a:t>
            </a:r>
            <a:r>
              <a:rPr lang="en-US" altLang="en-US" sz="2400" i="1"/>
              <a:t>n</a:t>
            </a:r>
            <a:r>
              <a:rPr lang="en-US" altLang="en-US" sz="2400"/>
              <a:t>, </a:t>
            </a:r>
            <a:r>
              <a:rPr lang="en-US" altLang="en-US" sz="2400" i="1"/>
              <a:t>p</a:t>
            </a:r>
            <a:r>
              <a:rPr lang="en-US" altLang="en-US" sz="2400"/>
              <a:t>) = </a:t>
            </a:r>
            <a:r>
              <a:rPr lang="en-US" altLang="en-US" sz="2400" i="1"/>
              <a:t>g</a:t>
            </a:r>
            <a:r>
              <a:rPr lang="en-US" altLang="en-US" sz="2400"/>
              <a:t>(</a:t>
            </a:r>
            <a:r>
              <a:rPr lang="en-US" altLang="en-US" sz="2400" i="1"/>
              <a:t>n</a:t>
            </a:r>
            <a:r>
              <a:rPr lang="en-US" altLang="en-US" sz="2400"/>
              <a:t>, </a:t>
            </a:r>
            <a:r>
              <a:rPr lang="en-US" altLang="en-US" sz="2400" i="1"/>
              <a:t>p</a:t>
            </a:r>
            <a:r>
              <a:rPr lang="en-US" altLang="en-US" sz="2400"/>
              <a:t>), where </a:t>
            </a:r>
            <a:r>
              <a:rPr lang="en-US" altLang="en-US" sz="2400" i="1"/>
              <a:t>g</a:t>
            </a:r>
            <a:r>
              <a:rPr lang="en-US" altLang="en-US" sz="2400"/>
              <a:t>(</a:t>
            </a:r>
            <a:r>
              <a:rPr lang="en-US" altLang="en-US" sz="2400" i="1"/>
              <a:t>n</a:t>
            </a:r>
            <a:r>
              <a:rPr lang="en-US" altLang="en-US" sz="2400"/>
              <a:t>, </a:t>
            </a:r>
            <a:r>
              <a:rPr lang="en-US" altLang="en-US" sz="2400" i="1"/>
              <a:t>p</a:t>
            </a:r>
            <a:r>
              <a:rPr lang="en-US" altLang="en-US" sz="2400"/>
              <a:t>) is an established lower bound</a:t>
            </a:r>
          </a:p>
        </p:txBody>
      </p:sp>
      <p:sp>
        <p:nvSpPr>
          <p:cNvPr id="91143" name="Text Box 4">
            <a:extLst>
              <a:ext uri="{FF2B5EF4-FFF2-40B4-BE49-F238E27FC236}">
                <a16:creationId xmlns:a16="http://schemas.microsoft.com/office/drawing/2014/main" id="{F3CA4F0F-843F-7942-AD28-E0C9C6D413AF}"/>
              </a:ext>
            </a:extLst>
          </p:cNvPr>
          <p:cNvSpPr txBox="1">
            <a:spLocks noChangeArrowheads="1"/>
          </p:cNvSpPr>
          <p:nvPr/>
        </p:nvSpPr>
        <p:spPr bwMode="auto">
          <a:xfrm>
            <a:off x="304800" y="3276600"/>
            <a:ext cx="8534400" cy="100488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Cost-time optimality</a:t>
            </a:r>
            <a:r>
              <a:rPr lang="en-US" altLang="en-US" sz="2400" b="1" i="1">
                <a:solidFill>
                  <a:srgbClr val="CC0000"/>
                </a:solidFill>
              </a:rPr>
              <a:t> (cost-optimal algorithm, for short)</a:t>
            </a:r>
            <a:endParaRPr lang="en-US" altLang="en-US" sz="2400" b="1">
              <a:solidFill>
                <a:srgbClr val="CC0000"/>
              </a:solidFill>
            </a:endParaRPr>
          </a:p>
          <a:p>
            <a:pPr eaLnBrk="1" hangingPunct="1">
              <a:spcBef>
                <a:spcPct val="0"/>
              </a:spcBef>
              <a:buFontTx/>
              <a:buNone/>
            </a:pPr>
            <a:endParaRPr lang="en-US" altLang="en-US" sz="1200" b="1" i="1">
              <a:solidFill>
                <a:srgbClr val="CC0000"/>
              </a:solidFill>
            </a:endParaRPr>
          </a:p>
          <a:p>
            <a:pPr eaLnBrk="1" hangingPunct="1">
              <a:spcBef>
                <a:spcPct val="0"/>
              </a:spcBef>
              <a:buFontTx/>
              <a:buNone/>
            </a:pPr>
            <a:r>
              <a:rPr lang="en-US" altLang="en-US" sz="2400" i="1"/>
              <a:t>pT</a:t>
            </a:r>
            <a:r>
              <a:rPr lang="en-US" altLang="en-US" sz="2400"/>
              <a:t>(</a:t>
            </a:r>
            <a:r>
              <a:rPr lang="en-US" altLang="en-US" sz="2400" i="1"/>
              <a:t>n</a:t>
            </a:r>
            <a:r>
              <a:rPr lang="en-US" altLang="en-US" sz="2400"/>
              <a:t>, </a:t>
            </a:r>
            <a:r>
              <a:rPr lang="en-US" altLang="en-US" sz="2400" i="1"/>
              <a:t>p</a:t>
            </a:r>
            <a:r>
              <a:rPr lang="en-US" altLang="en-US" sz="2400"/>
              <a:t>) = </a:t>
            </a:r>
            <a:r>
              <a:rPr lang="en-US" altLang="en-US" sz="2400" i="1"/>
              <a:t>T</a:t>
            </a:r>
            <a:r>
              <a:rPr lang="en-US" altLang="en-US" sz="2400"/>
              <a:t>(</a:t>
            </a:r>
            <a:r>
              <a:rPr lang="en-US" altLang="en-US" sz="2400" i="1"/>
              <a:t>n</a:t>
            </a:r>
            <a:r>
              <a:rPr lang="en-US" altLang="en-US" sz="2400"/>
              <a:t>, 1); i.e., redundancy = utilization = 1</a:t>
            </a:r>
          </a:p>
        </p:txBody>
      </p:sp>
      <p:sp>
        <p:nvSpPr>
          <p:cNvPr id="91144" name="Text Box 5">
            <a:extLst>
              <a:ext uri="{FF2B5EF4-FFF2-40B4-BE49-F238E27FC236}">
                <a16:creationId xmlns:a16="http://schemas.microsoft.com/office/drawing/2014/main" id="{BDAB9E46-7235-5548-B060-4C7654D823CC}"/>
              </a:ext>
            </a:extLst>
          </p:cNvPr>
          <p:cNvSpPr txBox="1">
            <a:spLocks noChangeArrowheads="1"/>
          </p:cNvSpPr>
          <p:nvPr/>
        </p:nvSpPr>
        <p:spPr bwMode="auto">
          <a:xfrm>
            <a:off x="304800" y="4800600"/>
            <a:ext cx="8534400" cy="1004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Cost-time efficiency</a:t>
            </a:r>
            <a:r>
              <a:rPr lang="en-US" altLang="en-US" sz="2400" b="1" i="1">
                <a:solidFill>
                  <a:srgbClr val="CC0000"/>
                </a:solidFill>
              </a:rPr>
              <a:t> (efficient algorithm, for short)</a:t>
            </a:r>
            <a:endParaRPr lang="en-US" altLang="en-US" sz="2400" b="1">
              <a:solidFill>
                <a:srgbClr val="CC0000"/>
              </a:solidFill>
            </a:endParaRPr>
          </a:p>
          <a:p>
            <a:pPr eaLnBrk="1" hangingPunct="1">
              <a:spcBef>
                <a:spcPct val="0"/>
              </a:spcBef>
              <a:buFontTx/>
              <a:buNone/>
            </a:pPr>
            <a:endParaRPr lang="en-US" altLang="en-US" sz="1200" b="1" i="1">
              <a:solidFill>
                <a:srgbClr val="CC0000"/>
              </a:solidFill>
            </a:endParaRPr>
          </a:p>
          <a:p>
            <a:pPr eaLnBrk="1" hangingPunct="1">
              <a:spcBef>
                <a:spcPct val="0"/>
              </a:spcBef>
              <a:buFontTx/>
              <a:buNone/>
            </a:pPr>
            <a:r>
              <a:rPr lang="en-US" altLang="en-US" sz="2400" i="1"/>
              <a:t>pT</a:t>
            </a:r>
            <a:r>
              <a:rPr lang="en-US" altLang="en-US" sz="2400"/>
              <a:t>(</a:t>
            </a:r>
            <a:r>
              <a:rPr lang="en-US" altLang="en-US" sz="2400" i="1"/>
              <a:t>n</a:t>
            </a:r>
            <a:r>
              <a:rPr lang="en-US" altLang="en-US" sz="2400"/>
              <a:t>, </a:t>
            </a:r>
            <a:r>
              <a:rPr lang="en-US" altLang="en-US" sz="2400" i="1"/>
              <a:t>p</a:t>
            </a:r>
            <a:r>
              <a:rPr lang="en-US" altLang="en-US" sz="2400"/>
              <a:t>) = </a:t>
            </a:r>
            <a:r>
              <a:rPr lang="en-US" altLang="en-US" sz="2400">
                <a:latin typeface="Symbol" pitchFamily="2" charset="2"/>
              </a:rPr>
              <a:t>Q</a:t>
            </a:r>
            <a:r>
              <a:rPr lang="en-US" altLang="en-US" sz="2400"/>
              <a:t>(</a:t>
            </a:r>
            <a:r>
              <a:rPr lang="en-US" altLang="en-US" sz="2400" i="1"/>
              <a:t>T</a:t>
            </a:r>
            <a:r>
              <a:rPr lang="en-US" altLang="en-US" sz="2400"/>
              <a:t>(</a:t>
            </a:r>
            <a:r>
              <a:rPr lang="en-US" altLang="en-US" sz="2400" i="1"/>
              <a:t>n</a:t>
            </a:r>
            <a:r>
              <a:rPr lang="en-US" altLang="en-US" sz="2400"/>
              <a:t>, 1)); i.e., redundancy = utilization = </a:t>
            </a:r>
            <a:r>
              <a:rPr lang="en-US" altLang="en-US" sz="2400">
                <a:latin typeface="Symbol" pitchFamily="2" charset="2"/>
              </a:rPr>
              <a:t>Q</a:t>
            </a:r>
            <a:r>
              <a:rPr lang="en-US" altLang="en-US" sz="2400"/>
              <a:t>(1)</a:t>
            </a:r>
          </a:p>
        </p:txBody>
      </p:sp>
      <p:sp>
        <p:nvSpPr>
          <p:cNvPr id="91145" name="Line 6">
            <a:extLst>
              <a:ext uri="{FF2B5EF4-FFF2-40B4-BE49-F238E27FC236}">
                <a16:creationId xmlns:a16="http://schemas.microsoft.com/office/drawing/2014/main" id="{B96704F5-4ABA-8C47-80DE-051D42E46975}"/>
              </a:ext>
            </a:extLst>
          </p:cNvPr>
          <p:cNvSpPr>
            <a:spLocks noChangeShapeType="1"/>
          </p:cNvSpPr>
          <p:nvPr/>
        </p:nvSpPr>
        <p:spPr bwMode="auto">
          <a:xfrm flipH="1">
            <a:off x="6858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6" name="Text Box 8">
            <a:extLst>
              <a:ext uri="{FF2B5EF4-FFF2-40B4-BE49-F238E27FC236}">
                <a16:creationId xmlns:a16="http://schemas.microsoft.com/office/drawing/2014/main" id="{53FDE325-9DE2-F54F-969A-77CC5ED53DAE}"/>
              </a:ext>
            </a:extLst>
          </p:cNvPr>
          <p:cNvSpPr txBox="1">
            <a:spLocks noChangeArrowheads="1"/>
          </p:cNvSpPr>
          <p:nvPr/>
        </p:nvSpPr>
        <p:spPr bwMode="auto">
          <a:xfrm>
            <a:off x="304800" y="2590800"/>
            <a:ext cx="165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Problem size</a:t>
            </a:r>
          </a:p>
        </p:txBody>
      </p:sp>
      <p:sp>
        <p:nvSpPr>
          <p:cNvPr id="91147" name="Text Box 9">
            <a:extLst>
              <a:ext uri="{FF2B5EF4-FFF2-40B4-BE49-F238E27FC236}">
                <a16:creationId xmlns:a16="http://schemas.microsoft.com/office/drawing/2014/main" id="{018BC04F-890E-1E40-A31A-373437F4BFDF}"/>
              </a:ext>
            </a:extLst>
          </p:cNvPr>
          <p:cNvSpPr txBox="1">
            <a:spLocks noChangeArrowheads="1"/>
          </p:cNvSpPr>
          <p:nvPr/>
        </p:nvSpPr>
        <p:spPr bwMode="auto">
          <a:xfrm>
            <a:off x="2514600" y="2590800"/>
            <a:ext cx="267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Number of processors</a:t>
            </a:r>
          </a:p>
        </p:txBody>
      </p:sp>
      <p:grpSp>
        <p:nvGrpSpPr>
          <p:cNvPr id="91148" name="Group 12">
            <a:extLst>
              <a:ext uri="{FF2B5EF4-FFF2-40B4-BE49-F238E27FC236}">
                <a16:creationId xmlns:a16="http://schemas.microsoft.com/office/drawing/2014/main" id="{8518BCB7-B35D-B340-8343-5D31010F5363}"/>
              </a:ext>
            </a:extLst>
          </p:cNvPr>
          <p:cNvGrpSpPr>
            <a:grpSpLocks/>
          </p:cNvGrpSpPr>
          <p:nvPr/>
        </p:nvGrpSpPr>
        <p:grpSpPr bwMode="auto">
          <a:xfrm>
            <a:off x="1066800" y="2133600"/>
            <a:ext cx="1752600" cy="533400"/>
            <a:chOff x="672" y="1344"/>
            <a:chExt cx="1104" cy="336"/>
          </a:xfrm>
        </p:grpSpPr>
        <p:sp>
          <p:nvSpPr>
            <p:cNvPr id="91149" name="Line 7">
              <a:extLst>
                <a:ext uri="{FF2B5EF4-FFF2-40B4-BE49-F238E27FC236}">
                  <a16:creationId xmlns:a16="http://schemas.microsoft.com/office/drawing/2014/main" id="{B413481F-DCB0-B941-80FE-5E9759EEB065}"/>
                </a:ext>
              </a:extLst>
            </p:cNvPr>
            <p:cNvSpPr>
              <a:spLocks noChangeShapeType="1"/>
            </p:cNvSpPr>
            <p:nvPr/>
          </p:nvSpPr>
          <p:spPr bwMode="auto">
            <a:xfrm>
              <a:off x="1776" y="148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0" name="Line 10">
              <a:extLst>
                <a:ext uri="{FF2B5EF4-FFF2-40B4-BE49-F238E27FC236}">
                  <a16:creationId xmlns:a16="http://schemas.microsoft.com/office/drawing/2014/main" id="{1DAA6445-D4E3-8E4D-9EAF-1401F8A9800C}"/>
                </a:ext>
              </a:extLst>
            </p:cNvPr>
            <p:cNvSpPr>
              <a:spLocks noChangeShapeType="1"/>
            </p:cNvSpPr>
            <p:nvPr/>
          </p:nvSpPr>
          <p:spPr bwMode="auto">
            <a:xfrm>
              <a:off x="672" y="1488"/>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1" name="Line 11">
              <a:extLst>
                <a:ext uri="{FF2B5EF4-FFF2-40B4-BE49-F238E27FC236}">
                  <a16:creationId xmlns:a16="http://schemas.microsoft.com/office/drawing/2014/main" id="{E8C2972D-64A9-1141-B94C-9CC6EF007951}"/>
                </a:ext>
              </a:extLst>
            </p:cNvPr>
            <p:cNvSpPr>
              <a:spLocks noChangeShapeType="1"/>
            </p:cNvSpPr>
            <p:nvPr/>
          </p:nvSpPr>
          <p:spPr bwMode="auto">
            <a:xfrm>
              <a:off x="672" y="134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B627527-2B05-E84B-BB7B-392C2094B57E}"/>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10ABFF6D-5BEA-7D4E-B1C6-0C5BD7DD340E}"/>
              </a:ext>
            </a:extLst>
          </p:cNvPr>
          <p:cNvSpPr>
            <a:spLocks noGrp="1"/>
          </p:cNvSpPr>
          <p:nvPr>
            <p:ph type="ftr" sz="quarter" idx="11"/>
          </p:nvPr>
        </p:nvSpPr>
        <p:spPr/>
        <p:txBody>
          <a:bodyPr/>
          <a:lstStyle/>
          <a:p>
            <a:pPr>
              <a:defRPr/>
            </a:pPr>
            <a:r>
              <a:rPr lang="en-US" altLang="en-US"/>
              <a:t>Parallel Processing, Fundamental Concepts</a:t>
            </a:r>
          </a:p>
        </p:txBody>
      </p:sp>
      <p:sp>
        <p:nvSpPr>
          <p:cNvPr id="92164" name="Slide Number Placeholder 5">
            <a:extLst>
              <a:ext uri="{FF2B5EF4-FFF2-40B4-BE49-F238E27FC236}">
                <a16:creationId xmlns:a16="http://schemas.microsoft.com/office/drawing/2014/main" id="{1FF0B85B-21B2-3E4F-94BE-573C6776FC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273B6B5-28DC-8A45-AD34-A8AD51FDD65A}" type="slidenum">
              <a:rPr lang="en-US" altLang="en-US" sz="1200" smtClean="0"/>
              <a:pPr>
                <a:spcBef>
                  <a:spcPct val="0"/>
                </a:spcBef>
                <a:buFontTx/>
                <a:buNone/>
              </a:pPr>
              <a:t>81</a:t>
            </a:fld>
            <a:endParaRPr lang="en-US" altLang="en-US" sz="1200"/>
          </a:p>
        </p:txBody>
      </p:sp>
      <p:sp>
        <p:nvSpPr>
          <p:cNvPr id="92165" name="Rectangle 2">
            <a:extLst>
              <a:ext uri="{FF2B5EF4-FFF2-40B4-BE49-F238E27FC236}">
                <a16:creationId xmlns:a16="http://schemas.microsoft.com/office/drawing/2014/main" id="{7D3DD059-8462-FC44-92DB-8257698F6E71}"/>
              </a:ext>
            </a:extLst>
          </p:cNvPr>
          <p:cNvSpPr>
            <a:spLocks noGrp="1" noChangeArrowheads="1"/>
          </p:cNvSpPr>
          <p:nvPr>
            <p:ph type="title"/>
          </p:nvPr>
        </p:nvSpPr>
        <p:spPr>
          <a:xfrm>
            <a:off x="457200" y="304800"/>
            <a:ext cx="8153400" cy="685800"/>
          </a:xfrm>
        </p:spPr>
        <p:txBody>
          <a:bodyPr/>
          <a:lstStyle/>
          <a:p>
            <a:pPr eaLnBrk="1" hangingPunct="1"/>
            <a:r>
              <a:rPr lang="en-US" altLang="en-US" sz="2800"/>
              <a:t>Beware of Comparing Step Counts</a:t>
            </a:r>
          </a:p>
        </p:txBody>
      </p:sp>
      <p:sp>
        <p:nvSpPr>
          <p:cNvPr id="92166" name="Text Box 13">
            <a:extLst>
              <a:ext uri="{FF2B5EF4-FFF2-40B4-BE49-F238E27FC236}">
                <a16:creationId xmlns:a16="http://schemas.microsoft.com/office/drawing/2014/main" id="{9077BC3C-B73D-9743-B447-804920BA21AE}"/>
              </a:ext>
            </a:extLst>
          </p:cNvPr>
          <p:cNvSpPr txBox="1">
            <a:spLocks noChangeArrowheads="1"/>
          </p:cNvSpPr>
          <p:nvPr/>
        </p:nvSpPr>
        <p:spPr bwMode="auto">
          <a:xfrm>
            <a:off x="1905000" y="5410200"/>
            <a:ext cx="5257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3.2	    Five times fewer steps does not necessarily mean five times faster.</a:t>
            </a:r>
          </a:p>
        </p:txBody>
      </p:sp>
      <p:sp>
        <p:nvSpPr>
          <p:cNvPr id="92167" name="Rectangle 15">
            <a:extLst>
              <a:ext uri="{FF2B5EF4-FFF2-40B4-BE49-F238E27FC236}">
                <a16:creationId xmlns:a16="http://schemas.microsoft.com/office/drawing/2014/main" id="{BCAE134F-0E81-2244-9E4C-A4971A54FDD6}"/>
              </a:ext>
            </a:extLst>
          </p:cNvPr>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92168" name="Object 14">
            <a:extLst>
              <a:ext uri="{FF2B5EF4-FFF2-40B4-BE49-F238E27FC236}">
                <a16:creationId xmlns:a16="http://schemas.microsoft.com/office/drawing/2014/main" id="{E2F52197-1E4A-DC48-B25D-3A651462B5F7}"/>
              </a:ext>
            </a:extLst>
          </p:cNvPr>
          <p:cNvGraphicFramePr>
            <a:graphicFrameLocks noChangeAspect="1"/>
          </p:cNvGraphicFramePr>
          <p:nvPr/>
        </p:nvGraphicFramePr>
        <p:xfrm>
          <a:off x="228600" y="1143000"/>
          <a:ext cx="8686800" cy="3830638"/>
        </p:xfrm>
        <a:graphic>
          <a:graphicData uri="http://schemas.openxmlformats.org/presentationml/2006/ole">
            <mc:AlternateContent xmlns:mc="http://schemas.openxmlformats.org/markup-compatibility/2006">
              <mc:Choice xmlns:v="urn:schemas-microsoft-com:vml" Requires="v">
                <p:oleObj spid="_x0000_s92170" r:id="rId3" imgW="4851400" imgH="2133600" progId="MSDraw.Drawing.8.2">
                  <p:embed/>
                </p:oleObj>
              </mc:Choice>
              <mc:Fallback>
                <p:oleObj r:id="rId3" imgW="4851400" imgH="21336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686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9" name="Text Box 16">
            <a:extLst>
              <a:ext uri="{FF2B5EF4-FFF2-40B4-BE49-F238E27FC236}">
                <a16:creationId xmlns:a16="http://schemas.microsoft.com/office/drawing/2014/main" id="{87E62552-8DD3-3648-AB40-40CD016A2230}"/>
              </a:ext>
            </a:extLst>
          </p:cNvPr>
          <p:cNvSpPr txBox="1">
            <a:spLocks noChangeArrowheads="1"/>
          </p:cNvSpPr>
          <p:nvPr/>
        </p:nvSpPr>
        <p:spPr bwMode="auto">
          <a:xfrm>
            <a:off x="4724400" y="3962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cs typeface="Arial" panose="020B0604020202020204" pitchFamily="34" charset="0"/>
              </a:rPr>
              <a:t>For example, one algorithm may need 20 GFLOP, another 4 GFLOP (but float division is a factor of </a:t>
            </a:r>
            <a:r>
              <a:rPr lang="en-US" altLang="en-US" sz="2000">
                <a:cs typeface="Arial" panose="020B0604020202020204" pitchFamily="34" charset="0"/>
                <a:sym typeface="Symbol" pitchFamily="2" charset="2"/>
              </a:rPr>
              <a:t></a:t>
            </a:r>
            <a:r>
              <a:rPr lang="en-US" altLang="en-US" sz="2000">
                <a:cs typeface="Arial" panose="020B0604020202020204" pitchFamily="34" charset="0"/>
              </a:rPr>
              <a:t>10 slower than float multiplication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6">
            <a:extLst>
              <a:ext uri="{FF2B5EF4-FFF2-40B4-BE49-F238E27FC236}">
                <a16:creationId xmlns:a16="http://schemas.microsoft.com/office/drawing/2014/main" id="{467B768F-2153-8F43-A444-212716D3DBBE}"/>
              </a:ext>
            </a:extLst>
          </p:cNvPr>
          <p:cNvSpPr>
            <a:spLocks noGrp="1"/>
          </p:cNvSpPr>
          <p:nvPr>
            <p:ph type="dt" sz="quarter" idx="10"/>
          </p:nvPr>
        </p:nvSpPr>
        <p:spPr/>
        <p:txBody>
          <a:bodyPr/>
          <a:lstStyle/>
          <a:p>
            <a:pPr>
              <a:defRPr/>
            </a:pPr>
            <a:r>
              <a:rPr lang="en-US" altLang="en-US"/>
              <a:t>Winter 2021</a:t>
            </a:r>
          </a:p>
        </p:txBody>
      </p:sp>
      <p:sp>
        <p:nvSpPr>
          <p:cNvPr id="10" name="Footer Placeholder 7">
            <a:extLst>
              <a:ext uri="{FF2B5EF4-FFF2-40B4-BE49-F238E27FC236}">
                <a16:creationId xmlns:a16="http://schemas.microsoft.com/office/drawing/2014/main" id="{6869C59C-F157-F947-9E99-CBECB0963831}"/>
              </a:ext>
            </a:extLst>
          </p:cNvPr>
          <p:cNvSpPr>
            <a:spLocks noGrp="1"/>
          </p:cNvSpPr>
          <p:nvPr>
            <p:ph type="ftr" sz="quarter" idx="11"/>
          </p:nvPr>
        </p:nvSpPr>
        <p:spPr/>
        <p:txBody>
          <a:bodyPr/>
          <a:lstStyle/>
          <a:p>
            <a:pPr>
              <a:defRPr/>
            </a:pPr>
            <a:r>
              <a:rPr lang="en-US" altLang="en-US"/>
              <a:t>Parallel Processing, Fundamental Concepts</a:t>
            </a:r>
          </a:p>
        </p:txBody>
      </p:sp>
      <p:sp>
        <p:nvSpPr>
          <p:cNvPr id="93188" name="Slide Number Placeholder 8">
            <a:extLst>
              <a:ext uri="{FF2B5EF4-FFF2-40B4-BE49-F238E27FC236}">
                <a16:creationId xmlns:a16="http://schemas.microsoft.com/office/drawing/2014/main" id="{E3991CD8-CD8E-8A4E-98CE-B175D1B92E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A66407A-5AA0-5B49-827C-A6E750606287}" type="slidenum">
              <a:rPr lang="en-US" altLang="en-US" sz="1200" smtClean="0"/>
              <a:pPr>
                <a:spcBef>
                  <a:spcPct val="0"/>
                </a:spcBef>
                <a:buFontTx/>
                <a:buNone/>
              </a:pPr>
              <a:t>82</a:t>
            </a:fld>
            <a:endParaRPr lang="en-US" altLang="en-US" sz="1200"/>
          </a:p>
        </p:txBody>
      </p:sp>
      <p:sp>
        <p:nvSpPr>
          <p:cNvPr id="93189" name="Rectangle 2">
            <a:extLst>
              <a:ext uri="{FF2B5EF4-FFF2-40B4-BE49-F238E27FC236}">
                <a16:creationId xmlns:a16="http://schemas.microsoft.com/office/drawing/2014/main" id="{875E6E3B-6F04-2848-AECF-2DD98B698C21}"/>
              </a:ext>
            </a:extLst>
          </p:cNvPr>
          <p:cNvSpPr>
            <a:spLocks noGrp="1" noChangeArrowheads="1"/>
          </p:cNvSpPr>
          <p:nvPr>
            <p:ph type="title" sz="quarter"/>
          </p:nvPr>
        </p:nvSpPr>
        <p:spPr>
          <a:xfrm>
            <a:off x="685800" y="228600"/>
            <a:ext cx="7772400" cy="609600"/>
          </a:xfrm>
        </p:spPr>
        <p:txBody>
          <a:bodyPr/>
          <a:lstStyle/>
          <a:p>
            <a:pPr eaLnBrk="1" hangingPunct="1"/>
            <a:r>
              <a:rPr lang="en-US" altLang="en-US" sz="3200"/>
              <a:t>3.3  Complexity Classes</a:t>
            </a:r>
          </a:p>
        </p:txBody>
      </p:sp>
      <p:sp>
        <p:nvSpPr>
          <p:cNvPr id="93190" name="Text Box 3">
            <a:extLst>
              <a:ext uri="{FF2B5EF4-FFF2-40B4-BE49-F238E27FC236}">
                <a16:creationId xmlns:a16="http://schemas.microsoft.com/office/drawing/2014/main" id="{A35447EF-EA97-8849-A057-B212D3CF786C}"/>
              </a:ext>
            </a:extLst>
          </p:cNvPr>
          <p:cNvSpPr txBox="1">
            <a:spLocks noChangeArrowheads="1"/>
          </p:cNvSpPr>
          <p:nvPr/>
        </p:nvSpPr>
        <p:spPr bwMode="auto">
          <a:xfrm>
            <a:off x="609600" y="5715000"/>
            <a:ext cx="7848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Conceptual view of the P, NP, NP-complete, and NP-hard classes. </a:t>
            </a:r>
          </a:p>
        </p:txBody>
      </p:sp>
      <p:sp>
        <p:nvSpPr>
          <p:cNvPr id="93191" name="Rectangle 4">
            <a:extLst>
              <a:ext uri="{FF2B5EF4-FFF2-40B4-BE49-F238E27FC236}">
                <a16:creationId xmlns:a16="http://schemas.microsoft.com/office/drawing/2014/main" id="{98E758CA-CDDB-1E4F-AD5E-B770CF58124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2" name="Rectangle 29">
            <a:extLst>
              <a:ext uri="{FF2B5EF4-FFF2-40B4-BE49-F238E27FC236}">
                <a16:creationId xmlns:a16="http://schemas.microsoft.com/office/drawing/2014/main" id="{3CFA1159-D897-2247-87C0-F5256A6BFFD4}"/>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93193" name="Object 28">
            <a:extLst>
              <a:ext uri="{FF2B5EF4-FFF2-40B4-BE49-F238E27FC236}">
                <a16:creationId xmlns:a16="http://schemas.microsoft.com/office/drawing/2014/main" id="{1F3399BC-A23F-9E44-9BD7-617C5352F573}"/>
              </a:ext>
            </a:extLst>
          </p:cNvPr>
          <p:cNvGraphicFramePr>
            <a:graphicFrameLocks noChangeAspect="1"/>
          </p:cNvGraphicFramePr>
          <p:nvPr/>
        </p:nvGraphicFramePr>
        <p:xfrm>
          <a:off x="2133600" y="914400"/>
          <a:ext cx="5257800" cy="4749800"/>
        </p:xfrm>
        <a:graphic>
          <a:graphicData uri="http://schemas.openxmlformats.org/presentationml/2006/ole">
            <mc:AlternateContent xmlns:mc="http://schemas.openxmlformats.org/markup-compatibility/2006">
              <mc:Choice xmlns:v="urn:schemas-microsoft-com:vml" Requires="v">
                <p:oleObj spid="_x0000_s93196" r:id="rId3" imgW="4076700" imgH="3683000" progId="MSDraw.Drawing.8.2">
                  <p:embed/>
                </p:oleObj>
              </mc:Choice>
              <mc:Fallback>
                <p:oleObj r:id="rId3" imgW="4076700" imgH="3683000" progId="MSDraw.Drawing.8.2">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14400"/>
                        <a:ext cx="52578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4" name="Rectangle 31">
            <a:extLst>
              <a:ext uri="{FF2B5EF4-FFF2-40B4-BE49-F238E27FC236}">
                <a16:creationId xmlns:a16="http://schemas.microsoft.com/office/drawing/2014/main" id="{CBB3A5EC-181F-1A41-9889-EFF91AC34129}"/>
              </a:ext>
            </a:extLst>
          </p:cNvPr>
          <p:cNvSpPr>
            <a:spLocks noChangeArrowheads="1"/>
          </p:cNvSpPr>
          <p:nvPr/>
        </p:nvSpPr>
        <p:spPr bwMode="auto">
          <a:xfrm>
            <a:off x="0" y="2271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5" name="Text Box 34">
            <a:extLst>
              <a:ext uri="{FF2B5EF4-FFF2-40B4-BE49-F238E27FC236}">
                <a16:creationId xmlns:a16="http://schemas.microsoft.com/office/drawing/2014/main" id="{492C912D-3359-D94A-9BF1-F82FDFA783B8}"/>
              </a:ext>
            </a:extLst>
          </p:cNvPr>
          <p:cNvSpPr txBox="1">
            <a:spLocks noChangeArrowheads="1"/>
          </p:cNvSpPr>
          <p:nvPr/>
        </p:nvSpPr>
        <p:spPr bwMode="auto">
          <a:xfrm>
            <a:off x="685800" y="4267200"/>
            <a:ext cx="1981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E40000"/>
                </a:solidFill>
              </a:rPr>
              <a:t>This diagram </a:t>
            </a:r>
          </a:p>
          <a:p>
            <a:pPr eaLnBrk="1" hangingPunct="1">
              <a:spcBef>
                <a:spcPct val="0"/>
              </a:spcBef>
              <a:buFontTx/>
              <a:buNone/>
            </a:pPr>
            <a:r>
              <a:rPr lang="en-US" altLang="en-US" sz="1600" b="1">
                <a:solidFill>
                  <a:srgbClr val="E40000"/>
                </a:solidFill>
              </a:rPr>
              <a:t>has been replaced with a more complete one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00DBB9DF-D273-4542-9F89-77246DBBD3AA}"/>
              </a:ext>
            </a:extLst>
          </p:cNvPr>
          <p:cNvSpPr>
            <a:spLocks noGrp="1"/>
          </p:cNvSpPr>
          <p:nvPr>
            <p:ph type="dt" sz="quarter" idx="10"/>
          </p:nvPr>
        </p:nvSpPr>
        <p:spPr/>
        <p:txBody>
          <a:bodyPr/>
          <a:lstStyle/>
          <a:p>
            <a:pPr>
              <a:defRPr/>
            </a:pPr>
            <a:r>
              <a:rPr lang="en-US" altLang="en-US"/>
              <a:t>Winter 2021</a:t>
            </a:r>
          </a:p>
        </p:txBody>
      </p:sp>
      <p:sp>
        <p:nvSpPr>
          <p:cNvPr id="18" name="Footer Placeholder 4">
            <a:extLst>
              <a:ext uri="{FF2B5EF4-FFF2-40B4-BE49-F238E27FC236}">
                <a16:creationId xmlns:a16="http://schemas.microsoft.com/office/drawing/2014/main" id="{E6555837-25AB-B64A-9F89-7970DC90DACE}"/>
              </a:ext>
            </a:extLst>
          </p:cNvPr>
          <p:cNvSpPr>
            <a:spLocks noGrp="1"/>
          </p:cNvSpPr>
          <p:nvPr>
            <p:ph type="ftr" sz="quarter" idx="11"/>
          </p:nvPr>
        </p:nvSpPr>
        <p:spPr/>
        <p:txBody>
          <a:bodyPr/>
          <a:lstStyle/>
          <a:p>
            <a:pPr>
              <a:defRPr/>
            </a:pPr>
            <a:r>
              <a:rPr lang="en-US" altLang="en-US"/>
              <a:t>Parallel Processing, Fundamental Concepts</a:t>
            </a:r>
          </a:p>
        </p:txBody>
      </p:sp>
      <p:sp>
        <p:nvSpPr>
          <p:cNvPr id="94212" name="Slide Number Placeholder 5">
            <a:extLst>
              <a:ext uri="{FF2B5EF4-FFF2-40B4-BE49-F238E27FC236}">
                <a16:creationId xmlns:a16="http://schemas.microsoft.com/office/drawing/2014/main" id="{DDA8C2C9-1693-0E4B-AEF7-30909F412B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17DB08F-BE74-3847-A6FE-AD24720E049E}" type="slidenum">
              <a:rPr lang="en-US" altLang="en-US" sz="1200" smtClean="0"/>
              <a:pPr>
                <a:spcBef>
                  <a:spcPct val="0"/>
                </a:spcBef>
                <a:buFontTx/>
                <a:buNone/>
              </a:pPr>
              <a:t>83</a:t>
            </a:fld>
            <a:endParaRPr lang="en-US" altLang="en-US" sz="1200"/>
          </a:p>
        </p:txBody>
      </p:sp>
      <p:sp>
        <p:nvSpPr>
          <p:cNvPr id="94213" name="Rectangle 2">
            <a:extLst>
              <a:ext uri="{FF2B5EF4-FFF2-40B4-BE49-F238E27FC236}">
                <a16:creationId xmlns:a16="http://schemas.microsoft.com/office/drawing/2014/main" id="{E8C0B4CE-0562-4D49-A436-F7FE9831C1A6}"/>
              </a:ext>
            </a:extLst>
          </p:cNvPr>
          <p:cNvSpPr>
            <a:spLocks noGrp="1" noChangeArrowheads="1"/>
          </p:cNvSpPr>
          <p:nvPr>
            <p:ph type="title"/>
          </p:nvPr>
        </p:nvSpPr>
        <p:spPr>
          <a:xfrm>
            <a:off x="685800" y="228600"/>
            <a:ext cx="7772400" cy="685800"/>
          </a:xfrm>
        </p:spPr>
        <p:txBody>
          <a:bodyPr/>
          <a:lstStyle/>
          <a:p>
            <a:pPr eaLnBrk="1" hangingPunct="1"/>
            <a:r>
              <a:rPr lang="en-US" altLang="en-US" sz="2800"/>
              <a:t>Computational Complexity Classes</a:t>
            </a:r>
          </a:p>
        </p:txBody>
      </p:sp>
      <p:sp>
        <p:nvSpPr>
          <p:cNvPr id="94214" name="Text Box 3">
            <a:extLst>
              <a:ext uri="{FF2B5EF4-FFF2-40B4-BE49-F238E27FC236}">
                <a16:creationId xmlns:a16="http://schemas.microsoft.com/office/drawing/2014/main" id="{C7C6352B-A3E0-404C-8034-33100AD02CD5}"/>
              </a:ext>
            </a:extLst>
          </p:cNvPr>
          <p:cNvSpPr txBox="1">
            <a:spLocks noChangeArrowheads="1"/>
          </p:cNvSpPr>
          <p:nvPr/>
        </p:nvSpPr>
        <p:spPr bwMode="auto">
          <a:xfrm>
            <a:off x="609600" y="5715000"/>
            <a:ext cx="7848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Conceptual view of the P, NP, NP-complete, and NP-hard classes. </a:t>
            </a:r>
          </a:p>
        </p:txBody>
      </p:sp>
      <p:sp>
        <p:nvSpPr>
          <p:cNvPr id="94215" name="Rectangle 4">
            <a:extLst>
              <a:ext uri="{FF2B5EF4-FFF2-40B4-BE49-F238E27FC236}">
                <a16:creationId xmlns:a16="http://schemas.microsoft.com/office/drawing/2014/main" id="{B01C1F1E-F041-DC48-AE45-F723D07E83B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16" name="Rectangle 5">
            <a:extLst>
              <a:ext uri="{FF2B5EF4-FFF2-40B4-BE49-F238E27FC236}">
                <a16:creationId xmlns:a16="http://schemas.microsoft.com/office/drawing/2014/main" id="{EF5A3199-1530-AC4B-B4E4-3C5AACD22C97}"/>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17" name="Rectangle 7">
            <a:extLst>
              <a:ext uri="{FF2B5EF4-FFF2-40B4-BE49-F238E27FC236}">
                <a16:creationId xmlns:a16="http://schemas.microsoft.com/office/drawing/2014/main" id="{EF503814-626A-9144-A13C-07E8C87E4D3B}"/>
              </a:ext>
            </a:extLst>
          </p:cNvPr>
          <p:cNvSpPr>
            <a:spLocks noChangeArrowheads="1"/>
          </p:cNvSpPr>
          <p:nvPr/>
        </p:nvSpPr>
        <p:spPr bwMode="auto">
          <a:xfrm>
            <a:off x="0" y="2271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94218" name="Group 21">
            <a:extLst>
              <a:ext uri="{FF2B5EF4-FFF2-40B4-BE49-F238E27FC236}">
                <a16:creationId xmlns:a16="http://schemas.microsoft.com/office/drawing/2014/main" id="{7BBD4DB4-D4A4-654C-8AF7-B36A6FE86C9A}"/>
              </a:ext>
            </a:extLst>
          </p:cNvPr>
          <p:cNvGrpSpPr>
            <a:grpSpLocks/>
          </p:cNvGrpSpPr>
          <p:nvPr/>
        </p:nvGrpSpPr>
        <p:grpSpPr bwMode="auto">
          <a:xfrm>
            <a:off x="0" y="990600"/>
            <a:ext cx="7620000" cy="4440238"/>
            <a:chOff x="0" y="624"/>
            <a:chExt cx="4800" cy="2797"/>
          </a:xfrm>
        </p:grpSpPr>
        <p:pic>
          <p:nvPicPr>
            <p:cNvPr id="94220" name="Picture 12">
              <a:extLst>
                <a:ext uri="{FF2B5EF4-FFF2-40B4-BE49-F238E27FC236}">
                  <a16:creationId xmlns:a16="http://schemas.microsoft.com/office/drawing/2014/main" id="{0575D8C0-94D2-C44F-BE16-51D25018F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
              <a:ext cx="4800" cy="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221" name="Group 20">
              <a:extLst>
                <a:ext uri="{FF2B5EF4-FFF2-40B4-BE49-F238E27FC236}">
                  <a16:creationId xmlns:a16="http://schemas.microsoft.com/office/drawing/2014/main" id="{098918E8-D983-F04F-BDB5-A348D9AE0D13}"/>
                </a:ext>
              </a:extLst>
            </p:cNvPr>
            <p:cNvGrpSpPr>
              <a:grpSpLocks/>
            </p:cNvGrpSpPr>
            <p:nvPr/>
          </p:nvGrpSpPr>
          <p:grpSpPr bwMode="auto">
            <a:xfrm>
              <a:off x="2160" y="2736"/>
              <a:ext cx="2304" cy="624"/>
              <a:chOff x="2160" y="2736"/>
              <a:chExt cx="2304" cy="624"/>
            </a:xfrm>
          </p:grpSpPr>
          <p:sp>
            <p:nvSpPr>
              <p:cNvPr id="94222" name="Rectangle 14">
                <a:extLst>
                  <a:ext uri="{FF2B5EF4-FFF2-40B4-BE49-F238E27FC236}">
                    <a16:creationId xmlns:a16="http://schemas.microsoft.com/office/drawing/2014/main" id="{E9D7B800-3C9E-9A46-9B02-2E5C8E231A9B}"/>
                  </a:ext>
                </a:extLst>
              </p:cNvPr>
              <p:cNvSpPr>
                <a:spLocks noChangeArrowheads="1"/>
              </p:cNvSpPr>
              <p:nvPr/>
            </p:nvSpPr>
            <p:spPr bwMode="auto">
              <a:xfrm>
                <a:off x="2160" y="2736"/>
                <a:ext cx="1296"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23" name="Rectangle 15">
                <a:extLst>
                  <a:ext uri="{FF2B5EF4-FFF2-40B4-BE49-F238E27FC236}">
                    <a16:creationId xmlns:a16="http://schemas.microsoft.com/office/drawing/2014/main" id="{F70B27DB-0ADC-FB43-899F-1DD5DD691C4C}"/>
                  </a:ext>
                </a:extLst>
              </p:cNvPr>
              <p:cNvSpPr>
                <a:spLocks noChangeArrowheads="1"/>
              </p:cNvSpPr>
              <p:nvPr/>
            </p:nvSpPr>
            <p:spPr bwMode="auto">
              <a:xfrm>
                <a:off x="2400" y="3072"/>
                <a:ext cx="816"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24" name="Rectangle 16">
                <a:extLst>
                  <a:ext uri="{FF2B5EF4-FFF2-40B4-BE49-F238E27FC236}">
                    <a16:creationId xmlns:a16="http://schemas.microsoft.com/office/drawing/2014/main" id="{B2B87960-F250-7F49-8072-E7158F69A7EA}"/>
                  </a:ext>
                </a:extLst>
              </p:cNvPr>
              <p:cNvSpPr>
                <a:spLocks noChangeArrowheads="1"/>
              </p:cNvSpPr>
              <p:nvPr/>
            </p:nvSpPr>
            <p:spPr bwMode="auto">
              <a:xfrm>
                <a:off x="2160" y="2982"/>
                <a:ext cx="816"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25" name="Rectangle 17">
                <a:extLst>
                  <a:ext uri="{FF2B5EF4-FFF2-40B4-BE49-F238E27FC236}">
                    <a16:creationId xmlns:a16="http://schemas.microsoft.com/office/drawing/2014/main" id="{8C6E85AC-500F-5048-B3FB-01A9FCCD73AF}"/>
                  </a:ext>
                </a:extLst>
              </p:cNvPr>
              <p:cNvSpPr>
                <a:spLocks noChangeArrowheads="1"/>
              </p:cNvSpPr>
              <p:nvPr/>
            </p:nvSpPr>
            <p:spPr bwMode="auto">
              <a:xfrm>
                <a:off x="2660" y="2976"/>
                <a:ext cx="816"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26" name="Rectangle 18">
                <a:extLst>
                  <a:ext uri="{FF2B5EF4-FFF2-40B4-BE49-F238E27FC236}">
                    <a16:creationId xmlns:a16="http://schemas.microsoft.com/office/drawing/2014/main" id="{B005F03F-09B5-4D42-BA0A-D33006A32127}"/>
                  </a:ext>
                </a:extLst>
              </p:cNvPr>
              <p:cNvSpPr>
                <a:spLocks noChangeArrowheads="1"/>
              </p:cNvSpPr>
              <p:nvPr/>
            </p:nvSpPr>
            <p:spPr bwMode="auto">
              <a:xfrm>
                <a:off x="3648" y="3072"/>
                <a:ext cx="816"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4227" name="Rectangle 19">
                <a:extLst>
                  <a:ext uri="{FF2B5EF4-FFF2-40B4-BE49-F238E27FC236}">
                    <a16:creationId xmlns:a16="http://schemas.microsoft.com/office/drawing/2014/main" id="{6D3151BB-6883-8141-B580-1F63C4F94D88}"/>
                  </a:ext>
                </a:extLst>
              </p:cNvPr>
              <p:cNvSpPr>
                <a:spLocks noChangeArrowheads="1"/>
              </p:cNvSpPr>
              <p:nvPr/>
            </p:nvSpPr>
            <p:spPr bwMode="auto">
              <a:xfrm>
                <a:off x="3552" y="3168"/>
                <a:ext cx="816"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sp>
        <p:nvSpPr>
          <p:cNvPr id="94219" name="Text Box 11">
            <a:extLst>
              <a:ext uri="{FF2B5EF4-FFF2-40B4-BE49-F238E27FC236}">
                <a16:creationId xmlns:a16="http://schemas.microsoft.com/office/drawing/2014/main" id="{9E09C3E5-F3EF-2644-BDC5-D54B465AC769}"/>
              </a:ext>
            </a:extLst>
          </p:cNvPr>
          <p:cNvSpPr txBox="1">
            <a:spLocks noChangeArrowheads="1"/>
          </p:cNvSpPr>
          <p:nvPr/>
        </p:nvSpPr>
        <p:spPr bwMode="auto">
          <a:xfrm>
            <a:off x="7086600" y="3276600"/>
            <a:ext cx="18446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E40000"/>
                </a:solidFill>
              </a:rPr>
              <a:t>The Aug. 2010 claim that P </a:t>
            </a:r>
            <a:r>
              <a:rPr lang="en-US" altLang="en-US" sz="1600" b="1">
                <a:solidFill>
                  <a:srgbClr val="E40000"/>
                </a:solidFill>
                <a:sym typeface="Symbol" pitchFamily="2" charset="2"/>
              </a:rPr>
              <a:t></a:t>
            </a:r>
            <a:r>
              <a:rPr lang="en-US" altLang="en-US" sz="1600" b="1">
                <a:solidFill>
                  <a:srgbClr val="E40000"/>
                </a:solidFill>
              </a:rPr>
              <a:t> NP by V. Deolalikar was found to be erroneous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64E4807-C245-3B43-B67D-D3C6C418D4EC}"/>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E39048C5-F64E-7845-8729-4EB2E15F8616}"/>
              </a:ext>
            </a:extLst>
          </p:cNvPr>
          <p:cNvSpPr>
            <a:spLocks noGrp="1"/>
          </p:cNvSpPr>
          <p:nvPr>
            <p:ph type="ftr" sz="quarter" idx="11"/>
          </p:nvPr>
        </p:nvSpPr>
        <p:spPr/>
        <p:txBody>
          <a:bodyPr/>
          <a:lstStyle/>
          <a:p>
            <a:pPr>
              <a:defRPr/>
            </a:pPr>
            <a:r>
              <a:rPr lang="en-US" altLang="en-US"/>
              <a:t>Parallel Processing, Fundamental Concepts</a:t>
            </a:r>
          </a:p>
        </p:txBody>
      </p:sp>
      <p:sp>
        <p:nvSpPr>
          <p:cNvPr id="95236" name="Slide Number Placeholder 5">
            <a:extLst>
              <a:ext uri="{FF2B5EF4-FFF2-40B4-BE49-F238E27FC236}">
                <a16:creationId xmlns:a16="http://schemas.microsoft.com/office/drawing/2014/main" id="{22E2637B-657A-234D-BFF6-C8B765D7142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6A59AC3-13E8-8348-A63B-EECC25044291}" type="slidenum">
              <a:rPr lang="en-US" altLang="en-US" sz="1200" smtClean="0"/>
              <a:pPr>
                <a:spcBef>
                  <a:spcPct val="0"/>
                </a:spcBef>
                <a:buFontTx/>
                <a:buNone/>
              </a:pPr>
              <a:t>84</a:t>
            </a:fld>
            <a:endParaRPr lang="en-US" altLang="en-US" sz="1200"/>
          </a:p>
        </p:txBody>
      </p:sp>
      <p:sp>
        <p:nvSpPr>
          <p:cNvPr id="95237" name="Rectangle 2">
            <a:extLst>
              <a:ext uri="{FF2B5EF4-FFF2-40B4-BE49-F238E27FC236}">
                <a16:creationId xmlns:a16="http://schemas.microsoft.com/office/drawing/2014/main" id="{60FE44E1-651A-8E45-A697-B2BF8B19D144}"/>
              </a:ext>
            </a:extLst>
          </p:cNvPr>
          <p:cNvSpPr>
            <a:spLocks noGrp="1" noChangeArrowheads="1"/>
          </p:cNvSpPr>
          <p:nvPr>
            <p:ph type="title"/>
          </p:nvPr>
        </p:nvSpPr>
        <p:spPr>
          <a:xfrm>
            <a:off x="457200" y="152400"/>
            <a:ext cx="8153400" cy="685800"/>
          </a:xfrm>
        </p:spPr>
        <p:txBody>
          <a:bodyPr/>
          <a:lstStyle/>
          <a:p>
            <a:pPr eaLnBrk="1" hangingPunct="1"/>
            <a:r>
              <a:rPr lang="en-US" altLang="en-US" sz="2800"/>
              <a:t>Some NP-Complete Problems</a:t>
            </a:r>
          </a:p>
        </p:txBody>
      </p:sp>
      <p:sp>
        <p:nvSpPr>
          <p:cNvPr id="95238" name="Text Box 3">
            <a:extLst>
              <a:ext uri="{FF2B5EF4-FFF2-40B4-BE49-F238E27FC236}">
                <a16:creationId xmlns:a16="http://schemas.microsoft.com/office/drawing/2014/main" id="{A60ED257-F96E-904B-B311-B7A7F65412DE}"/>
              </a:ext>
            </a:extLst>
          </p:cNvPr>
          <p:cNvSpPr txBox="1">
            <a:spLocks noChangeArrowheads="1"/>
          </p:cNvSpPr>
          <p:nvPr/>
        </p:nvSpPr>
        <p:spPr bwMode="auto">
          <a:xfrm>
            <a:off x="304800" y="914400"/>
            <a:ext cx="8534400" cy="822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Subset sum problem: </a:t>
            </a:r>
            <a:r>
              <a:rPr lang="en-US" altLang="en-US" sz="2400">
                <a:solidFill>
                  <a:srgbClr val="000000"/>
                </a:solidFill>
                <a:cs typeface="Times New Roman" panose="02020603050405020304" pitchFamily="18" charset="0"/>
              </a:rPr>
              <a:t>Given a set of </a:t>
            </a:r>
            <a:r>
              <a:rPr lang="en-US" altLang="en-US" sz="2400" i="1">
                <a:solidFill>
                  <a:srgbClr val="000000"/>
                </a:solidFill>
                <a:cs typeface="Times New Roman" panose="02020603050405020304" pitchFamily="18" charset="0"/>
              </a:rPr>
              <a:t>n</a:t>
            </a:r>
            <a:r>
              <a:rPr lang="en-US" altLang="en-US" sz="2400">
                <a:solidFill>
                  <a:srgbClr val="000000"/>
                </a:solidFill>
                <a:cs typeface="Times New Roman" panose="02020603050405020304" pitchFamily="18" charset="0"/>
              </a:rPr>
              <a:t> integers and a target sum </a:t>
            </a:r>
            <a:r>
              <a:rPr lang="en-US" altLang="en-US" sz="2400" i="1">
                <a:solidFill>
                  <a:srgbClr val="000000"/>
                </a:solidFill>
                <a:cs typeface="Times New Roman" panose="02020603050405020304" pitchFamily="18" charset="0"/>
              </a:rPr>
              <a:t>s</a:t>
            </a:r>
            <a:r>
              <a:rPr lang="en-US" altLang="en-US" sz="2400">
                <a:solidFill>
                  <a:srgbClr val="000000"/>
                </a:solidFill>
                <a:cs typeface="Times New Roman" panose="02020603050405020304" pitchFamily="18" charset="0"/>
              </a:rPr>
              <a:t>, determine if a subset of the integers adds up to </a:t>
            </a:r>
            <a:r>
              <a:rPr lang="en-US" altLang="en-US" sz="2400" i="1">
                <a:solidFill>
                  <a:srgbClr val="000000"/>
                </a:solidFill>
                <a:cs typeface="Times New Roman" panose="02020603050405020304" pitchFamily="18" charset="0"/>
              </a:rPr>
              <a:t>s.</a:t>
            </a:r>
            <a:r>
              <a:rPr lang="en-US" altLang="en-US" sz="2400" i="1"/>
              <a:t> </a:t>
            </a:r>
          </a:p>
        </p:txBody>
      </p:sp>
      <p:sp>
        <p:nvSpPr>
          <p:cNvPr id="95239" name="Text Box 4">
            <a:extLst>
              <a:ext uri="{FF2B5EF4-FFF2-40B4-BE49-F238E27FC236}">
                <a16:creationId xmlns:a16="http://schemas.microsoft.com/office/drawing/2014/main" id="{3DF3F929-C63C-4D44-8D35-3DEF10C6D183}"/>
              </a:ext>
            </a:extLst>
          </p:cNvPr>
          <p:cNvSpPr txBox="1">
            <a:spLocks noChangeArrowheads="1"/>
          </p:cNvSpPr>
          <p:nvPr/>
        </p:nvSpPr>
        <p:spPr bwMode="auto">
          <a:xfrm>
            <a:off x="304800" y="1905000"/>
            <a:ext cx="8534400" cy="118745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Satisfiability: </a:t>
            </a:r>
            <a:r>
              <a:rPr lang="en-US" altLang="en-US" sz="2400"/>
              <a:t>Is there an assignment of values to variables in a product-of-sums Boolean expression that makes it true?</a:t>
            </a:r>
          </a:p>
          <a:p>
            <a:pPr eaLnBrk="1" hangingPunct="1">
              <a:spcBef>
                <a:spcPct val="0"/>
              </a:spcBef>
              <a:buFontTx/>
              <a:buNone/>
            </a:pPr>
            <a:r>
              <a:rPr lang="en-US" altLang="en-US" sz="2000"/>
              <a:t>(Is in NP even if each OR term is restricted to have exactly three literals)</a:t>
            </a:r>
            <a:r>
              <a:rPr lang="en-US" altLang="en-US" sz="2400"/>
              <a:t>   </a:t>
            </a:r>
          </a:p>
        </p:txBody>
      </p:sp>
      <p:sp>
        <p:nvSpPr>
          <p:cNvPr id="95240" name="Text Box 5">
            <a:extLst>
              <a:ext uri="{FF2B5EF4-FFF2-40B4-BE49-F238E27FC236}">
                <a16:creationId xmlns:a16="http://schemas.microsoft.com/office/drawing/2014/main" id="{2BE70BEB-F9EA-3E49-AEAE-74F627ACA83C}"/>
              </a:ext>
            </a:extLst>
          </p:cNvPr>
          <p:cNvSpPr txBox="1">
            <a:spLocks noChangeArrowheads="1"/>
          </p:cNvSpPr>
          <p:nvPr/>
        </p:nvSpPr>
        <p:spPr bwMode="auto">
          <a:xfrm>
            <a:off x="304800" y="3276600"/>
            <a:ext cx="8534400" cy="8223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Circuit satisfiability: </a:t>
            </a:r>
            <a:r>
              <a:rPr lang="en-US" altLang="en-US" sz="2400"/>
              <a:t>Is there an assignment of 0s and 1s to inputs of a logic circuit that would make the circuit output 1?</a:t>
            </a:r>
          </a:p>
        </p:txBody>
      </p:sp>
      <p:sp>
        <p:nvSpPr>
          <p:cNvPr id="95241" name="Text Box 13">
            <a:extLst>
              <a:ext uri="{FF2B5EF4-FFF2-40B4-BE49-F238E27FC236}">
                <a16:creationId xmlns:a16="http://schemas.microsoft.com/office/drawing/2014/main" id="{E7786445-3FA6-ED4C-82F1-6F5D2BA1710F}"/>
              </a:ext>
            </a:extLst>
          </p:cNvPr>
          <p:cNvSpPr txBox="1">
            <a:spLocks noChangeArrowheads="1"/>
          </p:cNvSpPr>
          <p:nvPr/>
        </p:nvSpPr>
        <p:spPr bwMode="auto">
          <a:xfrm>
            <a:off x="304800" y="4267200"/>
            <a:ext cx="8534400" cy="8223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Hamiltonian cycle: </a:t>
            </a:r>
            <a:r>
              <a:rPr lang="en-US" altLang="en-US" sz="2400"/>
              <a:t>Does an arbitrary graph contain a cycle that goes through all of its nodes?</a:t>
            </a:r>
          </a:p>
        </p:txBody>
      </p:sp>
      <p:sp>
        <p:nvSpPr>
          <p:cNvPr id="95242" name="Text Box 14">
            <a:extLst>
              <a:ext uri="{FF2B5EF4-FFF2-40B4-BE49-F238E27FC236}">
                <a16:creationId xmlns:a16="http://schemas.microsoft.com/office/drawing/2014/main" id="{932AC333-F94C-DC40-B02B-BF52AAABD1F8}"/>
              </a:ext>
            </a:extLst>
          </p:cNvPr>
          <p:cNvSpPr txBox="1">
            <a:spLocks noChangeArrowheads="1"/>
          </p:cNvSpPr>
          <p:nvPr/>
        </p:nvSpPr>
        <p:spPr bwMode="auto">
          <a:xfrm>
            <a:off x="304800" y="5257800"/>
            <a:ext cx="8534400" cy="830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Traveling salesperson: </a:t>
            </a:r>
            <a:r>
              <a:rPr lang="en-US" altLang="en-US" sz="2400"/>
              <a:t>Find a lowest-cost or shortest tour of a number of cities, given travel costs or distances.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74863B8-C5A3-7E43-AEF4-E834FAF47108}"/>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5E22A75D-93F1-5448-AE0D-B4F665BCFC46}"/>
              </a:ext>
            </a:extLst>
          </p:cNvPr>
          <p:cNvSpPr>
            <a:spLocks noGrp="1"/>
          </p:cNvSpPr>
          <p:nvPr>
            <p:ph type="ftr" sz="quarter" idx="11"/>
          </p:nvPr>
        </p:nvSpPr>
        <p:spPr/>
        <p:txBody>
          <a:bodyPr/>
          <a:lstStyle/>
          <a:p>
            <a:pPr>
              <a:defRPr/>
            </a:pPr>
            <a:r>
              <a:rPr lang="en-US" altLang="en-US"/>
              <a:t>Parallel Processing, Fundamental Concepts</a:t>
            </a:r>
          </a:p>
        </p:txBody>
      </p:sp>
      <p:sp>
        <p:nvSpPr>
          <p:cNvPr id="96260" name="Slide Number Placeholder 5">
            <a:extLst>
              <a:ext uri="{FF2B5EF4-FFF2-40B4-BE49-F238E27FC236}">
                <a16:creationId xmlns:a16="http://schemas.microsoft.com/office/drawing/2014/main" id="{1CB5CA28-397B-1D4E-A7CF-5DC4AE0E966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B9D0622-2B3C-0041-AA14-624508BD92BA}" type="slidenum">
              <a:rPr lang="en-US" altLang="en-US" sz="1200" smtClean="0"/>
              <a:pPr>
                <a:spcBef>
                  <a:spcPct val="0"/>
                </a:spcBef>
                <a:buFontTx/>
                <a:buNone/>
              </a:pPr>
              <a:t>85</a:t>
            </a:fld>
            <a:endParaRPr lang="en-US" altLang="en-US" sz="1200"/>
          </a:p>
        </p:txBody>
      </p:sp>
      <p:sp>
        <p:nvSpPr>
          <p:cNvPr id="96261" name="Rectangle 2">
            <a:extLst>
              <a:ext uri="{FF2B5EF4-FFF2-40B4-BE49-F238E27FC236}">
                <a16:creationId xmlns:a16="http://schemas.microsoft.com/office/drawing/2014/main" id="{116D29E6-A7C7-BD47-A583-A902DA87047E}"/>
              </a:ext>
            </a:extLst>
          </p:cNvPr>
          <p:cNvSpPr>
            <a:spLocks noGrp="1" noChangeArrowheads="1"/>
          </p:cNvSpPr>
          <p:nvPr>
            <p:ph type="title"/>
          </p:nvPr>
        </p:nvSpPr>
        <p:spPr>
          <a:xfrm>
            <a:off x="304800" y="228600"/>
            <a:ext cx="8534400" cy="609600"/>
          </a:xfrm>
        </p:spPr>
        <p:txBody>
          <a:bodyPr/>
          <a:lstStyle/>
          <a:p>
            <a:pPr eaLnBrk="1" hangingPunct="1"/>
            <a:r>
              <a:rPr lang="en-US" altLang="en-US" sz="3200"/>
              <a:t>3.4  Parallelizable Tasks and the NC Class</a:t>
            </a:r>
          </a:p>
        </p:txBody>
      </p:sp>
      <p:sp>
        <p:nvSpPr>
          <p:cNvPr id="96262" name="Text Box 3">
            <a:extLst>
              <a:ext uri="{FF2B5EF4-FFF2-40B4-BE49-F238E27FC236}">
                <a16:creationId xmlns:a16="http://schemas.microsoft.com/office/drawing/2014/main" id="{1FD37B99-1764-A14A-8224-3308389C6690}"/>
              </a:ext>
            </a:extLst>
          </p:cNvPr>
          <p:cNvSpPr txBox="1">
            <a:spLocks noChangeArrowheads="1"/>
          </p:cNvSpPr>
          <p:nvPr/>
        </p:nvSpPr>
        <p:spPr bwMode="auto">
          <a:xfrm>
            <a:off x="304800" y="5737225"/>
            <a:ext cx="8458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3.4	   A conceptual view of complexity classes and their relationships.</a:t>
            </a:r>
          </a:p>
        </p:txBody>
      </p:sp>
      <p:sp>
        <p:nvSpPr>
          <p:cNvPr id="96263" name="Rectangle 4">
            <a:extLst>
              <a:ext uri="{FF2B5EF4-FFF2-40B4-BE49-F238E27FC236}">
                <a16:creationId xmlns:a16="http://schemas.microsoft.com/office/drawing/2014/main" id="{74291A35-FE63-5346-B3FD-16D1EE2D528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6264" name="Rectangle 7">
            <a:extLst>
              <a:ext uri="{FF2B5EF4-FFF2-40B4-BE49-F238E27FC236}">
                <a16:creationId xmlns:a16="http://schemas.microsoft.com/office/drawing/2014/main" id="{A07D4188-3FBB-554A-8AFD-8CEF3F894B09}"/>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6265" name="Text Box 8">
            <a:extLst>
              <a:ext uri="{FF2B5EF4-FFF2-40B4-BE49-F238E27FC236}">
                <a16:creationId xmlns:a16="http://schemas.microsoft.com/office/drawing/2014/main" id="{80E5FE22-23CB-2D4B-8CC4-60CBF7ADEDB6}"/>
              </a:ext>
            </a:extLst>
          </p:cNvPr>
          <p:cNvSpPr txBox="1">
            <a:spLocks noChangeArrowheads="1"/>
          </p:cNvSpPr>
          <p:nvPr/>
        </p:nvSpPr>
        <p:spPr bwMode="auto">
          <a:xfrm>
            <a:off x="6324600" y="990600"/>
            <a:ext cx="2514600" cy="2835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NC (Nick’s class): </a:t>
            </a:r>
            <a:r>
              <a:rPr lang="en-US" altLang="en-US" sz="2000">
                <a:solidFill>
                  <a:srgbClr val="000000"/>
                </a:solidFill>
                <a:cs typeface="Times New Roman" panose="02020603050405020304" pitchFamily="18" charset="0"/>
              </a:rPr>
              <a:t>Subset of problems </a:t>
            </a:r>
          </a:p>
          <a:p>
            <a:pPr eaLnBrk="1" hangingPunct="1">
              <a:spcBef>
                <a:spcPct val="0"/>
              </a:spcBef>
              <a:buFontTx/>
              <a:buNone/>
            </a:pPr>
            <a:r>
              <a:rPr lang="en-US" altLang="en-US" sz="2000">
                <a:solidFill>
                  <a:srgbClr val="000000"/>
                </a:solidFill>
                <a:cs typeface="Times New Roman" panose="02020603050405020304" pitchFamily="18" charset="0"/>
              </a:rPr>
              <a:t>in P for which there exist parallel algorithms using </a:t>
            </a:r>
          </a:p>
          <a:p>
            <a:pPr eaLnBrk="1" hangingPunct="1">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n</a:t>
            </a:r>
            <a:r>
              <a:rPr lang="en-US" altLang="en-US" sz="2000" i="1" baseline="30000">
                <a:solidFill>
                  <a:srgbClr val="000000"/>
                </a:solidFill>
                <a:cs typeface="Times New Roman" panose="02020603050405020304" pitchFamily="18" charset="0"/>
              </a:rPr>
              <a:t>c</a:t>
            </a:r>
            <a:r>
              <a:rPr lang="en-US" altLang="en-US" sz="2000">
                <a:solidFill>
                  <a:srgbClr val="000000"/>
                </a:solidFill>
                <a:cs typeface="Times New Roman" panose="02020603050405020304" pitchFamily="18" charset="0"/>
              </a:rPr>
              <a:t> processors (polynomially many) that run in O(log</a:t>
            </a:r>
            <a:r>
              <a:rPr lang="en-US" altLang="en-US" sz="2000" i="1" baseline="30000">
                <a:solidFill>
                  <a:srgbClr val="000000"/>
                </a:solidFill>
                <a:cs typeface="Times New Roman" panose="02020603050405020304" pitchFamily="18" charset="0"/>
              </a:rPr>
              <a:t>k</a:t>
            </a:r>
            <a:r>
              <a:rPr lang="en-US" altLang="en-US" sz="1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n</a:t>
            </a:r>
            <a:r>
              <a:rPr lang="en-US" altLang="en-US" sz="2000">
                <a:solidFill>
                  <a:srgbClr val="000000"/>
                </a:solidFill>
                <a:cs typeface="Times New Roman" panose="02020603050405020304" pitchFamily="18" charset="0"/>
              </a:rPr>
              <a:t>) time (polylog time).</a:t>
            </a:r>
            <a:endParaRPr lang="en-US" altLang="en-US" sz="2000" i="1"/>
          </a:p>
        </p:txBody>
      </p:sp>
      <p:sp>
        <p:nvSpPr>
          <p:cNvPr id="96266" name="Text Box 9">
            <a:extLst>
              <a:ext uri="{FF2B5EF4-FFF2-40B4-BE49-F238E27FC236}">
                <a16:creationId xmlns:a16="http://schemas.microsoft.com/office/drawing/2014/main" id="{163FE114-08FA-0543-BDE2-C7889342F8DC}"/>
              </a:ext>
            </a:extLst>
          </p:cNvPr>
          <p:cNvSpPr txBox="1">
            <a:spLocks noChangeArrowheads="1"/>
          </p:cNvSpPr>
          <p:nvPr/>
        </p:nvSpPr>
        <p:spPr bwMode="auto">
          <a:xfrm>
            <a:off x="914400" y="4910138"/>
            <a:ext cx="7239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P</a:t>
            </a:r>
            <a:r>
              <a:rPr lang="en-US" altLang="en-US" sz="2000" b="1">
                <a:solidFill>
                  <a:srgbClr val="CC0000"/>
                </a:solidFill>
                <a:latin typeface="Arial Narrow" panose="020B0604020202020204" pitchFamily="34" charset="0"/>
              </a:rPr>
              <a:t>-</a:t>
            </a:r>
            <a:r>
              <a:rPr lang="en-US" altLang="en-US" sz="2000" b="1">
                <a:solidFill>
                  <a:srgbClr val="CC0000"/>
                </a:solidFill>
              </a:rPr>
              <a:t>complete problem:</a:t>
            </a:r>
            <a:r>
              <a:rPr lang="en-US" altLang="en-US" sz="1000" b="1">
                <a:solidFill>
                  <a:srgbClr val="CC0000"/>
                </a:solidFill>
              </a:rPr>
              <a:t> </a:t>
            </a:r>
            <a:r>
              <a:rPr lang="en-US" altLang="en-US" sz="2000">
                <a:solidFill>
                  <a:srgbClr val="000000"/>
                </a:solidFill>
                <a:cs typeface="Times New Roman" panose="02020603050405020304" pitchFamily="18" charset="0"/>
              </a:rPr>
              <a:t>Given a logic circuit with known inputs, determine its output (</a:t>
            </a:r>
            <a:r>
              <a:rPr lang="en-US" altLang="en-US" sz="2000" i="1">
                <a:solidFill>
                  <a:srgbClr val="000000"/>
                </a:solidFill>
                <a:cs typeface="Times New Roman" panose="02020603050405020304" pitchFamily="18" charset="0"/>
              </a:rPr>
              <a:t>circuit value problem</a:t>
            </a:r>
            <a:r>
              <a:rPr lang="en-US" altLang="en-US" sz="2000">
                <a:solidFill>
                  <a:srgbClr val="000000"/>
                </a:solidFill>
                <a:cs typeface="Times New Roman" panose="02020603050405020304" pitchFamily="18" charset="0"/>
              </a:rPr>
              <a:t>).</a:t>
            </a:r>
            <a:endParaRPr lang="en-US" altLang="en-US" sz="2000" i="1"/>
          </a:p>
        </p:txBody>
      </p:sp>
      <p:pic>
        <p:nvPicPr>
          <p:cNvPr id="96267" name="Picture 10">
            <a:extLst>
              <a:ext uri="{FF2B5EF4-FFF2-40B4-BE49-F238E27FC236}">
                <a16:creationId xmlns:a16="http://schemas.microsoft.com/office/drawing/2014/main" id="{8BF298D7-2B83-364A-A9AD-CAF4CA327F3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90600"/>
            <a:ext cx="6248400" cy="3641725"/>
          </a:xfrm>
          <a:noFill/>
        </p:spPr>
      </p:pic>
      <p:sp>
        <p:nvSpPr>
          <p:cNvPr id="96268" name="Text Box 12">
            <a:extLst>
              <a:ext uri="{FF2B5EF4-FFF2-40B4-BE49-F238E27FC236}">
                <a16:creationId xmlns:a16="http://schemas.microsoft.com/office/drawing/2014/main" id="{E46D826A-0701-6D4C-A4C8-4E9DF93BE718}"/>
              </a:ext>
            </a:extLst>
          </p:cNvPr>
          <p:cNvSpPr txBox="1">
            <a:spLocks noChangeArrowheads="1"/>
          </p:cNvSpPr>
          <p:nvPr/>
        </p:nvSpPr>
        <p:spPr bwMode="auto">
          <a:xfrm>
            <a:off x="6324600" y="4022725"/>
            <a:ext cx="25146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CC0000"/>
                </a:solidFill>
              </a:rPr>
              <a:t>Efficiently parallelizable</a:t>
            </a:r>
            <a:endParaRPr lang="en-US" altLang="en-US" sz="2000" i="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3527FB-4008-224F-8DAD-6F626D42CFDB}"/>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35068D64-5BB0-1447-A96F-2F9D97840BC0}"/>
              </a:ext>
            </a:extLst>
          </p:cNvPr>
          <p:cNvSpPr>
            <a:spLocks noGrp="1"/>
          </p:cNvSpPr>
          <p:nvPr>
            <p:ph type="ftr" sz="quarter" idx="11"/>
          </p:nvPr>
        </p:nvSpPr>
        <p:spPr/>
        <p:txBody>
          <a:bodyPr/>
          <a:lstStyle/>
          <a:p>
            <a:pPr>
              <a:defRPr/>
            </a:pPr>
            <a:r>
              <a:rPr lang="en-US" altLang="en-US"/>
              <a:t>Parallel Processing, Fundamental Concepts</a:t>
            </a:r>
          </a:p>
        </p:txBody>
      </p:sp>
      <p:sp>
        <p:nvSpPr>
          <p:cNvPr id="97284" name="Slide Number Placeholder 5">
            <a:extLst>
              <a:ext uri="{FF2B5EF4-FFF2-40B4-BE49-F238E27FC236}">
                <a16:creationId xmlns:a16="http://schemas.microsoft.com/office/drawing/2014/main" id="{DBBE0727-FF88-464A-BC07-2810B61E92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B2C4592-5D9F-2648-92FD-637C23CDCA61}" type="slidenum">
              <a:rPr lang="en-US" altLang="en-US" sz="1200" smtClean="0"/>
              <a:pPr>
                <a:spcBef>
                  <a:spcPct val="0"/>
                </a:spcBef>
                <a:buFontTx/>
                <a:buNone/>
              </a:pPr>
              <a:t>86</a:t>
            </a:fld>
            <a:endParaRPr lang="en-US" altLang="en-US" sz="1200"/>
          </a:p>
        </p:txBody>
      </p:sp>
      <p:sp>
        <p:nvSpPr>
          <p:cNvPr id="97285" name="Rectangle 2">
            <a:extLst>
              <a:ext uri="{FF2B5EF4-FFF2-40B4-BE49-F238E27FC236}">
                <a16:creationId xmlns:a16="http://schemas.microsoft.com/office/drawing/2014/main" id="{00986491-00CC-1B45-B749-8CCF7CBEF26A}"/>
              </a:ext>
            </a:extLst>
          </p:cNvPr>
          <p:cNvSpPr>
            <a:spLocks noGrp="1" noChangeArrowheads="1"/>
          </p:cNvSpPr>
          <p:nvPr>
            <p:ph type="title"/>
          </p:nvPr>
        </p:nvSpPr>
        <p:spPr>
          <a:xfrm>
            <a:off x="381000" y="152400"/>
            <a:ext cx="8305800" cy="762000"/>
          </a:xfrm>
        </p:spPr>
        <p:txBody>
          <a:bodyPr/>
          <a:lstStyle/>
          <a:p>
            <a:pPr eaLnBrk="1" hangingPunct="1"/>
            <a:r>
              <a:rPr lang="en-US" altLang="en-US" sz="3200"/>
              <a:t>3.5  Parallel Programming Paradigms</a:t>
            </a:r>
          </a:p>
        </p:txBody>
      </p:sp>
      <p:sp>
        <p:nvSpPr>
          <p:cNvPr id="97286" name="Rectangle 4">
            <a:extLst>
              <a:ext uri="{FF2B5EF4-FFF2-40B4-BE49-F238E27FC236}">
                <a16:creationId xmlns:a16="http://schemas.microsoft.com/office/drawing/2014/main" id="{A179404C-1520-A24E-B7F7-1379BC2F20C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7287" name="Text Box 6">
            <a:extLst>
              <a:ext uri="{FF2B5EF4-FFF2-40B4-BE49-F238E27FC236}">
                <a16:creationId xmlns:a16="http://schemas.microsoft.com/office/drawing/2014/main" id="{E950CF4B-91CD-5F49-9581-2A5AA19F9504}"/>
              </a:ext>
            </a:extLst>
          </p:cNvPr>
          <p:cNvSpPr txBox="1">
            <a:spLocks noChangeArrowheads="1"/>
          </p:cNvSpPr>
          <p:nvPr/>
        </p:nvSpPr>
        <p:spPr bwMode="auto">
          <a:xfrm>
            <a:off x="304800" y="914400"/>
            <a:ext cx="86106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Divide and conquer</a:t>
            </a:r>
            <a:endParaRPr lang="en-US" altLang="en-US" sz="2000">
              <a:solidFill>
                <a:srgbClr val="CC0000"/>
              </a:solidFill>
            </a:endParaRPr>
          </a:p>
          <a:p>
            <a:pPr eaLnBrk="1" hangingPunct="1">
              <a:spcBef>
                <a:spcPct val="0"/>
              </a:spcBef>
              <a:buFontTx/>
              <a:buNone/>
            </a:pPr>
            <a:r>
              <a:rPr lang="en-US" altLang="en-US" sz="2000"/>
              <a:t>Decompose problem of size </a:t>
            </a:r>
            <a:r>
              <a:rPr lang="en-US" altLang="en-US" sz="2000" i="1"/>
              <a:t>n</a:t>
            </a:r>
            <a:r>
              <a:rPr lang="en-US" altLang="en-US" sz="2000"/>
              <a:t> into smaller problems; solve subproblems independently; combine subproblem results into final answer  </a:t>
            </a:r>
          </a:p>
          <a:p>
            <a:pPr eaLnBrk="1" hangingPunct="1">
              <a:spcBef>
                <a:spcPct val="0"/>
              </a:spcBef>
              <a:buFontTx/>
              <a:buNone/>
            </a:pPr>
            <a:r>
              <a:rPr lang="en-US" altLang="en-US" sz="2000"/>
              <a:t>	</a:t>
            </a:r>
            <a:r>
              <a:rPr lang="en-US" altLang="en-US" sz="2000" i="1"/>
              <a:t>T</a:t>
            </a:r>
            <a:r>
              <a:rPr lang="en-US" altLang="en-US" sz="2000"/>
              <a:t>(</a:t>
            </a:r>
            <a:r>
              <a:rPr lang="en-US" altLang="en-US" sz="2000" i="1"/>
              <a:t>n</a:t>
            </a:r>
            <a:r>
              <a:rPr lang="en-US" altLang="en-US" sz="2000"/>
              <a:t>)	 =	</a:t>
            </a:r>
            <a:r>
              <a:rPr lang="en-US" altLang="en-US" sz="2000" i="1"/>
              <a:t>T</a:t>
            </a:r>
            <a:r>
              <a:rPr lang="en-US" altLang="en-US" sz="2000" baseline="-25000"/>
              <a:t>d</a:t>
            </a:r>
            <a:r>
              <a:rPr lang="en-US" altLang="en-US" sz="2000"/>
              <a:t>(</a:t>
            </a:r>
            <a:r>
              <a:rPr lang="en-US" altLang="en-US" sz="2000" i="1"/>
              <a:t>n</a:t>
            </a:r>
            <a:r>
              <a:rPr lang="en-US" altLang="en-US" sz="2000"/>
              <a:t>)	   +	   </a:t>
            </a:r>
            <a:r>
              <a:rPr lang="en-US" altLang="en-US" sz="2000" i="1"/>
              <a:t>T</a:t>
            </a:r>
            <a:r>
              <a:rPr lang="en-US" altLang="en-US" sz="2000" baseline="-25000"/>
              <a:t>s</a:t>
            </a:r>
            <a:r>
              <a:rPr lang="en-US" altLang="en-US" sz="2000"/>
              <a:t>	    +	    </a:t>
            </a:r>
            <a:r>
              <a:rPr lang="en-US" altLang="en-US" sz="2000" i="1"/>
              <a:t>T</a:t>
            </a:r>
            <a:r>
              <a:rPr lang="en-US" altLang="en-US" sz="2000" baseline="-25000"/>
              <a:t>c</a:t>
            </a:r>
            <a:r>
              <a:rPr lang="en-US" altLang="en-US" sz="2000"/>
              <a:t>(</a:t>
            </a:r>
            <a:r>
              <a:rPr lang="en-US" altLang="en-US" sz="2000" i="1"/>
              <a:t>n</a:t>
            </a:r>
            <a:r>
              <a:rPr lang="en-US" altLang="en-US" sz="2000"/>
              <a:t>)</a:t>
            </a:r>
          </a:p>
          <a:p>
            <a:pPr eaLnBrk="1" hangingPunct="1">
              <a:lnSpc>
                <a:spcPct val="80000"/>
              </a:lnSpc>
              <a:spcBef>
                <a:spcPct val="0"/>
              </a:spcBef>
              <a:buFontTx/>
              <a:buNone/>
            </a:pPr>
            <a:r>
              <a:rPr lang="en-US" altLang="en-US" sz="2000"/>
              <a:t>		        </a:t>
            </a:r>
            <a:r>
              <a:rPr lang="en-US" altLang="en-US" sz="1800"/>
              <a:t>Decompose	        Solve in parallel	  Combine</a:t>
            </a:r>
          </a:p>
          <a:p>
            <a:pPr eaLnBrk="1" hangingPunct="1">
              <a:spcBef>
                <a:spcPct val="0"/>
              </a:spcBef>
              <a:buFontTx/>
              <a:buNone/>
            </a:pPr>
            <a:endParaRPr lang="en-US" altLang="en-US" sz="800" b="1"/>
          </a:p>
          <a:p>
            <a:pPr eaLnBrk="1" hangingPunct="1">
              <a:spcBef>
                <a:spcPct val="0"/>
              </a:spcBef>
              <a:buFontTx/>
              <a:buNone/>
            </a:pPr>
            <a:r>
              <a:rPr lang="en-US" altLang="en-US" sz="2000" b="1">
                <a:solidFill>
                  <a:srgbClr val="CC0000"/>
                </a:solidFill>
              </a:rPr>
              <a:t>Randomization</a:t>
            </a:r>
            <a:endParaRPr lang="en-US" altLang="en-US" sz="2000">
              <a:solidFill>
                <a:srgbClr val="CC0000"/>
              </a:solidFill>
            </a:endParaRPr>
          </a:p>
          <a:p>
            <a:pPr eaLnBrk="1" hangingPunct="1">
              <a:spcBef>
                <a:spcPct val="0"/>
              </a:spcBef>
              <a:buFontTx/>
              <a:buNone/>
            </a:pPr>
            <a:r>
              <a:rPr lang="en-US" altLang="en-US" sz="2000"/>
              <a:t>When it is impossible or difficult to decompose a large problem into subproblems with equal solution times, one might use random decisions that lead to good results with very high probability.</a:t>
            </a:r>
          </a:p>
          <a:p>
            <a:pPr eaLnBrk="1" hangingPunct="1">
              <a:spcBef>
                <a:spcPct val="0"/>
              </a:spcBef>
              <a:buFontTx/>
              <a:buNone/>
            </a:pPr>
            <a:r>
              <a:rPr lang="en-US" altLang="en-US" sz="2000" i="1"/>
              <a:t>Example:</a:t>
            </a:r>
            <a:r>
              <a:rPr lang="en-US" altLang="en-US" sz="2000"/>
              <a:t> sorting with random sampling</a:t>
            </a:r>
          </a:p>
          <a:p>
            <a:pPr eaLnBrk="1" hangingPunct="1">
              <a:spcBef>
                <a:spcPct val="0"/>
              </a:spcBef>
              <a:buFontTx/>
              <a:buNone/>
            </a:pPr>
            <a:r>
              <a:rPr lang="en-US" altLang="en-US" sz="2000"/>
              <a:t>Other forms: Random search, control randomization, symmetry breaking</a:t>
            </a:r>
          </a:p>
          <a:p>
            <a:pPr eaLnBrk="1" hangingPunct="1">
              <a:spcBef>
                <a:spcPct val="0"/>
              </a:spcBef>
              <a:buFontTx/>
              <a:buNone/>
            </a:pPr>
            <a:endParaRPr lang="en-US" altLang="en-US" sz="800" b="1"/>
          </a:p>
          <a:p>
            <a:pPr eaLnBrk="1" hangingPunct="1">
              <a:spcBef>
                <a:spcPct val="0"/>
              </a:spcBef>
              <a:buFontTx/>
              <a:buNone/>
            </a:pPr>
            <a:r>
              <a:rPr lang="en-US" altLang="en-US" sz="2000" b="1">
                <a:solidFill>
                  <a:srgbClr val="CC0000"/>
                </a:solidFill>
              </a:rPr>
              <a:t>Approximation</a:t>
            </a:r>
            <a:endParaRPr lang="en-US" altLang="en-US" sz="2000">
              <a:solidFill>
                <a:srgbClr val="CC0000"/>
              </a:solidFill>
            </a:endParaRPr>
          </a:p>
          <a:p>
            <a:pPr eaLnBrk="1" hangingPunct="1">
              <a:spcBef>
                <a:spcPct val="0"/>
              </a:spcBef>
              <a:buFontTx/>
              <a:buNone/>
            </a:pPr>
            <a:r>
              <a:rPr lang="en-US" altLang="en-US" sz="2000"/>
              <a:t>Iterative numerical methods may use approximation to arrive at solution(s). </a:t>
            </a:r>
          </a:p>
          <a:p>
            <a:pPr eaLnBrk="1" hangingPunct="1">
              <a:spcBef>
                <a:spcPct val="0"/>
              </a:spcBef>
              <a:buFontTx/>
              <a:buNone/>
            </a:pPr>
            <a:r>
              <a:rPr lang="en-US" altLang="en-US" sz="2000" i="1"/>
              <a:t>Example:</a:t>
            </a:r>
            <a:r>
              <a:rPr lang="en-US" altLang="en-US" sz="2000"/>
              <a:t> Solving linear systems using Jacobi relaxation. </a:t>
            </a:r>
          </a:p>
          <a:p>
            <a:pPr eaLnBrk="1" hangingPunct="1">
              <a:spcBef>
                <a:spcPct val="0"/>
              </a:spcBef>
              <a:buFontTx/>
              <a:buNone/>
            </a:pPr>
            <a:r>
              <a:rPr lang="en-US" altLang="en-US" sz="2000"/>
              <a:t>Under proper conditions, the iterations converge to the correct solutions; more iterations </a:t>
            </a:r>
            <a:r>
              <a:rPr lang="en-US" altLang="en-US" sz="2000">
                <a:sym typeface="Symbol" pitchFamily="2" charset="2"/>
              </a:rPr>
              <a:t></a:t>
            </a:r>
            <a:r>
              <a:rPr lang="en-US" altLang="en-US" sz="2000"/>
              <a:t> greater accuracy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374E8CE-9BFD-5C41-A463-C5E968ADB1CF}"/>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BFBF7817-110E-8143-AF2F-E1EC8F35113D}"/>
              </a:ext>
            </a:extLst>
          </p:cNvPr>
          <p:cNvSpPr>
            <a:spLocks noGrp="1"/>
          </p:cNvSpPr>
          <p:nvPr>
            <p:ph type="ftr" sz="quarter" idx="11"/>
          </p:nvPr>
        </p:nvSpPr>
        <p:spPr/>
        <p:txBody>
          <a:bodyPr/>
          <a:lstStyle/>
          <a:p>
            <a:pPr>
              <a:defRPr/>
            </a:pPr>
            <a:r>
              <a:rPr lang="en-US" altLang="en-US"/>
              <a:t>Parallel Processing, Fundamental Concepts</a:t>
            </a:r>
          </a:p>
        </p:txBody>
      </p:sp>
      <p:sp>
        <p:nvSpPr>
          <p:cNvPr id="98308" name="Slide Number Placeholder 5">
            <a:extLst>
              <a:ext uri="{FF2B5EF4-FFF2-40B4-BE49-F238E27FC236}">
                <a16:creationId xmlns:a16="http://schemas.microsoft.com/office/drawing/2014/main" id="{A847187E-1848-9D4E-80A8-AF7CEE4E67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8A27F9E-8F60-574E-B026-4530C05A79A6}" type="slidenum">
              <a:rPr lang="en-US" altLang="en-US" sz="1200" smtClean="0"/>
              <a:pPr>
                <a:spcBef>
                  <a:spcPct val="0"/>
                </a:spcBef>
                <a:buFontTx/>
                <a:buNone/>
              </a:pPr>
              <a:t>87</a:t>
            </a:fld>
            <a:endParaRPr lang="en-US" altLang="en-US" sz="1200"/>
          </a:p>
        </p:txBody>
      </p:sp>
      <p:sp>
        <p:nvSpPr>
          <p:cNvPr id="98309" name="Rectangle 2">
            <a:extLst>
              <a:ext uri="{FF2B5EF4-FFF2-40B4-BE49-F238E27FC236}">
                <a16:creationId xmlns:a16="http://schemas.microsoft.com/office/drawing/2014/main" id="{70FCBAAB-F4C8-604F-8233-AE5FF1666720}"/>
              </a:ext>
            </a:extLst>
          </p:cNvPr>
          <p:cNvSpPr>
            <a:spLocks noGrp="1" noChangeArrowheads="1"/>
          </p:cNvSpPr>
          <p:nvPr>
            <p:ph type="title"/>
          </p:nvPr>
        </p:nvSpPr>
        <p:spPr>
          <a:xfrm>
            <a:off x="381000" y="228600"/>
            <a:ext cx="8305800" cy="762000"/>
          </a:xfrm>
        </p:spPr>
        <p:txBody>
          <a:bodyPr/>
          <a:lstStyle/>
          <a:p>
            <a:pPr eaLnBrk="1" hangingPunct="1"/>
            <a:r>
              <a:rPr lang="en-US" altLang="en-US" sz="3200"/>
              <a:t>3.6  Solving Recurrences</a:t>
            </a:r>
          </a:p>
        </p:txBody>
      </p:sp>
      <p:sp>
        <p:nvSpPr>
          <p:cNvPr id="98310" name="Rectangle 4">
            <a:extLst>
              <a:ext uri="{FF2B5EF4-FFF2-40B4-BE49-F238E27FC236}">
                <a16:creationId xmlns:a16="http://schemas.microsoft.com/office/drawing/2014/main" id="{E08FB933-E5C5-214A-A896-E230CC9AF05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8311" name="Text Box 6">
            <a:extLst>
              <a:ext uri="{FF2B5EF4-FFF2-40B4-BE49-F238E27FC236}">
                <a16:creationId xmlns:a16="http://schemas.microsoft.com/office/drawing/2014/main" id="{3948E237-1EBE-AF42-87D3-A802AE4C6DB8}"/>
              </a:ext>
            </a:extLst>
          </p:cNvPr>
          <p:cNvSpPr txBox="1">
            <a:spLocks noChangeArrowheads="1"/>
          </p:cNvSpPr>
          <p:nvPr/>
        </p:nvSpPr>
        <p:spPr bwMode="auto">
          <a:xfrm>
            <a:off x="228600" y="3581400"/>
            <a:ext cx="83978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+ 1	   {rewrite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as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/2)/2 + 1}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+ 1 + 1</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/8) + 1 + 1 + 1</a:t>
            </a: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 + 1 + 1 + . . . + 1</a:t>
            </a:r>
          </a:p>
          <a:p>
            <a:pPr eaLnBrk="1" hangingPunct="1">
              <a:spcBef>
                <a:spcPct val="0"/>
              </a:spcBef>
              <a:buFontTx/>
              <a:buNone/>
            </a:pPr>
            <a:r>
              <a:rPr lang="en-US" altLang="en-US" sz="1600">
                <a:latin typeface="Times New Roman" panose="02020603050405020304" pitchFamily="18" charset="0"/>
              </a:rPr>
              <a:t>		        -------- log</a:t>
            </a:r>
            <a:r>
              <a:rPr lang="en-US" altLang="en-US" sz="1600" baseline="-25000">
                <a:latin typeface="Times New Roman" panose="02020603050405020304" pitchFamily="18" charset="0"/>
              </a:rPr>
              <a:t>2 </a:t>
            </a:r>
            <a:r>
              <a:rPr lang="en-US" altLang="en-US" sz="1600" i="1">
                <a:latin typeface="Times New Roman" panose="02020603050405020304" pitchFamily="18" charset="0"/>
              </a:rPr>
              <a:t>n</a:t>
            </a:r>
            <a:r>
              <a:rPr lang="en-US" altLang="en-US" sz="1600">
                <a:latin typeface="Times New Roman" panose="02020603050405020304" pitchFamily="18" charset="0"/>
              </a:rPr>
              <a:t>  times --------                                                  </a:t>
            </a:r>
          </a:p>
          <a:p>
            <a:pPr eaLnBrk="1" hangingPunct="1">
              <a:spcBef>
                <a:spcPct val="0"/>
              </a:spcBef>
              <a:buFontTx/>
              <a:buNone/>
            </a:pPr>
            <a:r>
              <a:rPr lang="en-US" altLang="en-US" sz="2400">
                <a:latin typeface="Times New Roman" panose="02020603050405020304" pitchFamily="18" charset="0"/>
              </a:rPr>
              <a:t>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a:latin typeface="Symbol" pitchFamily="2" charset="2"/>
              </a:rPr>
              <a:t>Q</a:t>
            </a:r>
            <a:r>
              <a:rPr lang="en-US" altLang="en-US" sz="2400">
                <a:latin typeface="Times New Roman" panose="02020603050405020304" pitchFamily="18" charset="0"/>
              </a:rPr>
              <a:t>(log </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
        <p:nvSpPr>
          <p:cNvPr id="98312" name="Text Box 7">
            <a:extLst>
              <a:ext uri="{FF2B5EF4-FFF2-40B4-BE49-F238E27FC236}">
                <a16:creationId xmlns:a16="http://schemas.microsoft.com/office/drawing/2014/main" id="{6BF0CAB5-CBF5-1943-AFD2-3F3DFA53A1E7}"/>
              </a:ext>
            </a:extLst>
          </p:cNvPr>
          <p:cNvSpPr txBox="1">
            <a:spLocks noChangeArrowheads="1"/>
          </p:cNvSpPr>
          <p:nvPr/>
        </p:nvSpPr>
        <p:spPr bwMode="auto">
          <a:xfrm>
            <a:off x="5867400" y="2438400"/>
            <a:ext cx="27432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This method is known as unrolling</a:t>
            </a:r>
            <a:endParaRPr lang="en-US" altLang="en-US" sz="2000" i="1"/>
          </a:p>
        </p:txBody>
      </p:sp>
      <p:sp>
        <p:nvSpPr>
          <p:cNvPr id="98313" name="Text Box 8">
            <a:extLst>
              <a:ext uri="{FF2B5EF4-FFF2-40B4-BE49-F238E27FC236}">
                <a16:creationId xmlns:a16="http://schemas.microsoft.com/office/drawing/2014/main" id="{E67B0C1F-4F51-304E-82C3-44F165E858BD}"/>
              </a:ext>
            </a:extLst>
          </p:cNvPr>
          <p:cNvSpPr txBox="1">
            <a:spLocks noChangeArrowheads="1"/>
          </p:cNvSpPr>
          <p:nvPr/>
        </p:nvSpPr>
        <p:spPr bwMode="auto">
          <a:xfrm>
            <a:off x="228600" y="1066800"/>
            <a:ext cx="83978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 + </a:t>
            </a:r>
            <a:r>
              <a:rPr lang="en-US" altLang="en-US" sz="2400" i="1">
                <a:latin typeface="Times New Roman" panose="02020603050405020304" pitchFamily="18" charset="0"/>
              </a:rPr>
              <a:t>n</a:t>
            </a:r>
            <a:r>
              <a:rPr lang="en-US" altLang="en-US" sz="2400">
                <a:latin typeface="Times New Roman" panose="02020603050405020304" pitchFamily="18" charset="0"/>
              </a:rPr>
              <a:t>      {rewrite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 as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 – 1) + </a:t>
            </a:r>
            <a:r>
              <a:rPr lang="en-US" altLang="en-US" sz="2400" i="1">
                <a:latin typeface="Times New Roman" panose="02020603050405020304" pitchFamily="18" charset="0"/>
              </a:rPr>
              <a:t>n</a:t>
            </a:r>
            <a:r>
              <a:rPr lang="en-US" altLang="en-US" sz="2400">
                <a:latin typeface="Times New Roman" panose="02020603050405020304" pitchFamily="18" charset="0"/>
              </a:rPr>
              <a:t> – 1}</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2) + </a:t>
            </a:r>
            <a:r>
              <a:rPr lang="en-US" altLang="en-US" sz="2400" i="1">
                <a:latin typeface="Times New Roman" panose="02020603050405020304" pitchFamily="18" charset="0"/>
              </a:rPr>
              <a:t>n</a:t>
            </a:r>
            <a:r>
              <a:rPr lang="en-US" altLang="en-US" sz="2400">
                <a:latin typeface="Times New Roman" panose="02020603050405020304" pitchFamily="18" charset="0"/>
              </a:rPr>
              <a:t> – 1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3) + </a:t>
            </a:r>
            <a:r>
              <a:rPr lang="en-US" altLang="en-US" sz="2400" i="1">
                <a:latin typeface="Times New Roman" panose="02020603050405020304" pitchFamily="18" charset="0"/>
              </a:rPr>
              <a:t>n</a:t>
            </a:r>
            <a:r>
              <a:rPr lang="en-US" altLang="en-US" sz="2400">
                <a:latin typeface="Times New Roman" panose="02020603050405020304" pitchFamily="18" charset="0"/>
              </a:rPr>
              <a:t> – 2 + </a:t>
            </a:r>
            <a:r>
              <a:rPr lang="en-US" altLang="en-US" sz="2400" i="1">
                <a:latin typeface="Times New Roman" panose="02020603050405020304" pitchFamily="18" charset="0"/>
              </a:rPr>
              <a:t>n</a:t>
            </a:r>
            <a:r>
              <a:rPr lang="en-US" altLang="en-US" sz="2400">
                <a:latin typeface="Times New Roman" panose="02020603050405020304" pitchFamily="18" charset="0"/>
              </a:rPr>
              <a:t> – 1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(1) + 2 + 3 + . . . + </a:t>
            </a:r>
            <a:r>
              <a:rPr lang="en-US" altLang="en-US" sz="2400" i="1">
                <a:latin typeface="Times New Roman" panose="02020603050405020304" pitchFamily="18" charset="0"/>
              </a:rPr>
              <a:t>n</a:t>
            </a:r>
            <a:r>
              <a:rPr lang="en-US" altLang="en-US" sz="2400">
                <a:latin typeface="Times New Roman" panose="02020603050405020304" pitchFamily="18" charset="0"/>
              </a:rPr>
              <a:t> – 1 +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+ 1)/2 – 1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baseline="30000">
                <a:latin typeface="Times New Roman" panose="02020603050405020304" pitchFamily="18" charset="0"/>
              </a:rPr>
              <a:t>2</a:t>
            </a:r>
            <a:r>
              <a:rPr lang="en-US" altLang="en-US" sz="2400">
                <a:latin typeface="Times New Roman" panose="02020603050405020304" pitchFamily="18" charset="0"/>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3039DBC-68F6-4447-A5BD-6A1B72E2AA2B}"/>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676710C8-B5AC-5548-BBC0-48E3FAFE95D6}"/>
              </a:ext>
            </a:extLst>
          </p:cNvPr>
          <p:cNvSpPr>
            <a:spLocks noGrp="1"/>
          </p:cNvSpPr>
          <p:nvPr>
            <p:ph type="ftr" sz="quarter" idx="11"/>
          </p:nvPr>
        </p:nvSpPr>
        <p:spPr/>
        <p:txBody>
          <a:bodyPr/>
          <a:lstStyle/>
          <a:p>
            <a:pPr>
              <a:defRPr/>
            </a:pPr>
            <a:r>
              <a:rPr lang="en-US" altLang="en-US"/>
              <a:t>Parallel Processing, Fundamental Concepts</a:t>
            </a:r>
          </a:p>
        </p:txBody>
      </p:sp>
      <p:sp>
        <p:nvSpPr>
          <p:cNvPr id="99332" name="Slide Number Placeholder 5">
            <a:extLst>
              <a:ext uri="{FF2B5EF4-FFF2-40B4-BE49-F238E27FC236}">
                <a16:creationId xmlns:a16="http://schemas.microsoft.com/office/drawing/2014/main" id="{F5F5E5D9-3C41-6D4D-8CAA-D0A4C728D4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A36CE22-DE83-6E44-939B-BC8006F21466}" type="slidenum">
              <a:rPr lang="en-US" altLang="en-US" sz="1200" smtClean="0"/>
              <a:pPr>
                <a:spcBef>
                  <a:spcPct val="0"/>
                </a:spcBef>
                <a:buFontTx/>
                <a:buNone/>
              </a:pPr>
              <a:t>88</a:t>
            </a:fld>
            <a:endParaRPr lang="en-US" altLang="en-US" sz="1200"/>
          </a:p>
        </p:txBody>
      </p:sp>
      <p:sp>
        <p:nvSpPr>
          <p:cNvPr id="99333" name="Rectangle 2">
            <a:extLst>
              <a:ext uri="{FF2B5EF4-FFF2-40B4-BE49-F238E27FC236}">
                <a16:creationId xmlns:a16="http://schemas.microsoft.com/office/drawing/2014/main" id="{00A1B733-8432-704A-A874-7C23DCD91104}"/>
              </a:ext>
            </a:extLst>
          </p:cNvPr>
          <p:cNvSpPr>
            <a:spLocks noGrp="1" noChangeArrowheads="1"/>
          </p:cNvSpPr>
          <p:nvPr>
            <p:ph type="title"/>
          </p:nvPr>
        </p:nvSpPr>
        <p:spPr>
          <a:xfrm>
            <a:off x="381000" y="228600"/>
            <a:ext cx="8305800" cy="762000"/>
          </a:xfrm>
        </p:spPr>
        <p:txBody>
          <a:bodyPr/>
          <a:lstStyle/>
          <a:p>
            <a:pPr eaLnBrk="1" hangingPunct="1"/>
            <a:r>
              <a:rPr lang="en-US" altLang="en-US" sz="2800"/>
              <a:t>More Example of Recurrence Unrolling</a:t>
            </a:r>
          </a:p>
        </p:txBody>
      </p:sp>
      <p:sp>
        <p:nvSpPr>
          <p:cNvPr id="99334" name="Rectangle 3">
            <a:extLst>
              <a:ext uri="{FF2B5EF4-FFF2-40B4-BE49-F238E27FC236}">
                <a16:creationId xmlns:a16="http://schemas.microsoft.com/office/drawing/2014/main" id="{92F2AF98-56A4-0742-BB63-C77D4718C22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9335" name="Text Box 4">
            <a:extLst>
              <a:ext uri="{FF2B5EF4-FFF2-40B4-BE49-F238E27FC236}">
                <a16:creationId xmlns:a16="http://schemas.microsoft.com/office/drawing/2014/main" id="{333161AB-9A47-424D-8EE0-9E8161B7196F}"/>
              </a:ext>
            </a:extLst>
          </p:cNvPr>
          <p:cNvSpPr txBox="1">
            <a:spLocks noChangeArrowheads="1"/>
          </p:cNvSpPr>
          <p:nvPr/>
        </p:nvSpPr>
        <p:spPr bwMode="auto">
          <a:xfrm>
            <a:off x="228600" y="3581400"/>
            <a:ext cx="83978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a:t>
            </a:r>
            <a:r>
              <a:rPr lang="en-US" altLang="en-US" sz="2400" i="1">
                <a:latin typeface="Times New Roman" panose="02020603050405020304" pitchFamily="18" charset="0"/>
              </a:rPr>
              <a:t>n</a:t>
            </a:r>
            <a:r>
              <a:rPr lang="en-US" altLang="en-US" sz="2400">
                <a:latin typeface="Times New Roman" panose="02020603050405020304" pitchFamily="18" charset="0"/>
              </a:rPr>
              <a:t>/2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/8) + </a:t>
            </a:r>
            <a:r>
              <a:rPr lang="en-US" altLang="en-US" sz="2400" i="1">
                <a:latin typeface="Times New Roman" panose="02020603050405020304" pitchFamily="18" charset="0"/>
              </a:rPr>
              <a:t>n</a:t>
            </a:r>
            <a:r>
              <a:rPr lang="en-US" altLang="en-US" sz="2400">
                <a:latin typeface="Times New Roman" panose="02020603050405020304" pitchFamily="18" charset="0"/>
              </a:rPr>
              <a:t>/4 + </a:t>
            </a:r>
            <a:r>
              <a:rPr lang="en-US" altLang="en-US" sz="2400" i="1">
                <a:latin typeface="Times New Roman" panose="02020603050405020304" pitchFamily="18" charset="0"/>
              </a:rPr>
              <a:t>n</a:t>
            </a:r>
            <a:r>
              <a:rPr lang="en-US" altLang="en-US" sz="2400">
                <a:latin typeface="Times New Roman" panose="02020603050405020304" pitchFamily="18" charset="0"/>
              </a:rPr>
              <a:t>/2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+ 2 + 4 + . . . + </a:t>
            </a:r>
            <a:r>
              <a:rPr lang="en-US" altLang="en-US" sz="2400" i="1">
                <a:latin typeface="Times New Roman" panose="02020603050405020304" pitchFamily="18" charset="0"/>
              </a:rPr>
              <a:t>n</a:t>
            </a:r>
            <a:r>
              <a:rPr lang="en-US" altLang="en-US" sz="2400">
                <a:latin typeface="Times New Roman" panose="02020603050405020304" pitchFamily="18" charset="0"/>
              </a:rPr>
              <a:t>/4 + </a:t>
            </a:r>
            <a:r>
              <a:rPr lang="en-US" altLang="en-US" sz="2400" i="1">
                <a:latin typeface="Times New Roman" panose="02020603050405020304" pitchFamily="18" charset="0"/>
              </a:rPr>
              <a:t>n</a:t>
            </a:r>
            <a:r>
              <a:rPr lang="en-US" altLang="en-US" sz="2400">
                <a:latin typeface="Times New Roman" panose="02020603050405020304" pitchFamily="18" charset="0"/>
              </a:rPr>
              <a:t>/2 +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2</a:t>
            </a:r>
            <a:r>
              <a:rPr lang="en-US" altLang="en-US" sz="2400" i="1">
                <a:latin typeface="Times New Roman" panose="02020603050405020304" pitchFamily="18" charset="0"/>
              </a:rPr>
              <a:t>n</a:t>
            </a:r>
            <a:r>
              <a:rPr lang="en-US" altLang="en-US" sz="2400">
                <a:latin typeface="Times New Roman" panose="02020603050405020304" pitchFamily="18" charset="0"/>
              </a:rPr>
              <a:t> – 2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
        <p:nvSpPr>
          <p:cNvPr id="99336" name="Text Box 6">
            <a:extLst>
              <a:ext uri="{FF2B5EF4-FFF2-40B4-BE49-F238E27FC236}">
                <a16:creationId xmlns:a16="http://schemas.microsoft.com/office/drawing/2014/main" id="{CE87EF45-7561-9A4B-B692-9D8F876CC689}"/>
              </a:ext>
            </a:extLst>
          </p:cNvPr>
          <p:cNvSpPr txBox="1">
            <a:spLocks noChangeArrowheads="1"/>
          </p:cNvSpPr>
          <p:nvPr/>
        </p:nvSpPr>
        <p:spPr bwMode="auto">
          <a:xfrm>
            <a:off x="228600" y="1066800"/>
            <a:ext cx="83978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2</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+ 1                                </a:t>
            </a:r>
          </a:p>
          <a:p>
            <a:pPr eaLnBrk="1" hangingPunct="1">
              <a:spcBef>
                <a:spcPct val="0"/>
              </a:spcBef>
              <a:buFontTx/>
              <a:buNone/>
            </a:pPr>
            <a:r>
              <a:rPr lang="en-US" altLang="en-US" sz="2400">
                <a:latin typeface="Times New Roman" panose="02020603050405020304" pitchFamily="18" charset="0"/>
              </a:rPr>
              <a:t>	=  4</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+ 2 + 1</a:t>
            </a:r>
          </a:p>
          <a:p>
            <a:pPr eaLnBrk="1" hangingPunct="1">
              <a:spcBef>
                <a:spcPct val="0"/>
              </a:spcBef>
              <a:buFontTx/>
              <a:buNone/>
            </a:pPr>
            <a:r>
              <a:rPr lang="en-US" altLang="en-US" sz="2400">
                <a:latin typeface="Times New Roman" panose="02020603050405020304" pitchFamily="18" charset="0"/>
              </a:rPr>
              <a:t>	=  8</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/8) + 4 + 2 + 1</a:t>
            </a: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/2 + . . . + 4 + 2 + 1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 1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
        <p:nvSpPr>
          <p:cNvPr id="99337" name="Text Box 7">
            <a:extLst>
              <a:ext uri="{FF2B5EF4-FFF2-40B4-BE49-F238E27FC236}">
                <a16:creationId xmlns:a16="http://schemas.microsoft.com/office/drawing/2014/main" id="{7F2585A9-EFB9-C74B-A640-F87D8A3E6720}"/>
              </a:ext>
            </a:extLst>
          </p:cNvPr>
          <p:cNvSpPr txBox="1">
            <a:spLocks noChangeArrowheads="1"/>
          </p:cNvSpPr>
          <p:nvPr/>
        </p:nvSpPr>
        <p:spPr bwMode="auto">
          <a:xfrm>
            <a:off x="4953000" y="3429000"/>
            <a:ext cx="3886200" cy="149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Solution via guessing:</a:t>
            </a:r>
          </a:p>
          <a:p>
            <a:pPr eaLnBrk="1" hangingPunct="1">
              <a:spcBef>
                <a:spcPct val="0"/>
              </a:spcBef>
              <a:buFontTx/>
              <a:buNone/>
            </a:pPr>
            <a:r>
              <a:rPr lang="en-US" altLang="en-US" sz="2400">
                <a:latin typeface="Times New Roman" panose="02020603050405020304" pitchFamily="18" charset="0"/>
              </a:rPr>
              <a:t>Guess</a:t>
            </a: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cn</a:t>
            </a:r>
            <a:r>
              <a:rPr lang="en-US" altLang="en-US" sz="2400">
                <a:latin typeface="Times New Roman" panose="02020603050405020304" pitchFamily="18" charset="0"/>
              </a:rPr>
              <a:t>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p>
          <a:p>
            <a:pPr eaLnBrk="1" hangingPunct="1">
              <a:spcBef>
                <a:spcPct val="0"/>
              </a:spcBef>
              <a:buFontTx/>
              <a:buNone/>
            </a:pPr>
            <a:r>
              <a:rPr lang="en-US" altLang="en-US" sz="2400" i="1">
                <a:latin typeface="Times New Roman" panose="02020603050405020304" pitchFamily="18" charset="0"/>
              </a:rPr>
              <a:t>cn</a:t>
            </a:r>
            <a:r>
              <a:rPr lang="en-US" altLang="en-US" sz="2400">
                <a:latin typeface="Times New Roman" panose="02020603050405020304" pitchFamily="18" charset="0"/>
              </a:rPr>
              <a:t>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cn</a:t>
            </a:r>
            <a:r>
              <a:rPr lang="en-US" altLang="en-US" sz="2400">
                <a:latin typeface="Times New Roman" panose="02020603050405020304" pitchFamily="18" charset="0"/>
              </a:rPr>
              <a:t>/2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a:t>
            </a:r>
            <a:r>
              <a:rPr lang="en-US" altLang="en-US" sz="2400" i="1">
                <a:latin typeface="Times New Roman" panose="02020603050405020304" pitchFamily="18" charset="0"/>
              </a:rPr>
              <a:t> n</a:t>
            </a:r>
          </a:p>
          <a:p>
            <a:pPr eaLnBrk="1" hangingPunct="1">
              <a:spcBef>
                <a:spcPct val="0"/>
              </a:spcBef>
              <a:buFontTx/>
              <a:buNone/>
            </a:pPr>
            <a:r>
              <a:rPr lang="en-US" altLang="en-US" sz="2400">
                <a:latin typeface="Times New Roman" panose="02020603050405020304" pitchFamily="18" charset="0"/>
              </a:rPr>
              <a:t>Thus, </a:t>
            </a:r>
            <a:r>
              <a:rPr lang="en-US" altLang="en-US" sz="2400" i="1">
                <a:latin typeface="Times New Roman" panose="02020603050405020304" pitchFamily="18" charset="0"/>
              </a:rPr>
              <a:t>c</a:t>
            </a:r>
            <a:r>
              <a:rPr lang="en-US" altLang="en-US" sz="2400">
                <a:latin typeface="Times New Roman" panose="02020603050405020304" pitchFamily="18" charset="0"/>
              </a:rPr>
              <a:t> = 2 and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a:t>
            </a:r>
            <a:endParaRPr lang="en-US" altLang="en-US" sz="2400" i="1">
              <a:latin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17EB31AB-691C-794E-B2B3-EA7D271E7D6E}"/>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1468DDC0-62B6-6A4F-A2F0-C9399EA0B7E8}"/>
              </a:ext>
            </a:extLst>
          </p:cNvPr>
          <p:cNvSpPr>
            <a:spLocks noGrp="1"/>
          </p:cNvSpPr>
          <p:nvPr>
            <p:ph type="ftr" sz="quarter" idx="11"/>
          </p:nvPr>
        </p:nvSpPr>
        <p:spPr/>
        <p:txBody>
          <a:bodyPr/>
          <a:lstStyle/>
          <a:p>
            <a:pPr>
              <a:defRPr/>
            </a:pPr>
            <a:r>
              <a:rPr lang="en-US" altLang="en-US"/>
              <a:t>Parallel Processing, Fundamental Concepts</a:t>
            </a:r>
          </a:p>
        </p:txBody>
      </p:sp>
      <p:sp>
        <p:nvSpPr>
          <p:cNvPr id="100356" name="Slide Number Placeholder 5">
            <a:extLst>
              <a:ext uri="{FF2B5EF4-FFF2-40B4-BE49-F238E27FC236}">
                <a16:creationId xmlns:a16="http://schemas.microsoft.com/office/drawing/2014/main" id="{6656AC0F-80DC-D242-999C-C8A4C89063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6ECE885-229E-4F43-B949-8EE467F721FD}" type="slidenum">
              <a:rPr lang="en-US" altLang="en-US" sz="1200" smtClean="0"/>
              <a:pPr>
                <a:spcBef>
                  <a:spcPct val="0"/>
                </a:spcBef>
                <a:buFontTx/>
                <a:buNone/>
              </a:pPr>
              <a:t>89</a:t>
            </a:fld>
            <a:endParaRPr lang="en-US" altLang="en-US" sz="1200"/>
          </a:p>
        </p:txBody>
      </p:sp>
      <p:sp>
        <p:nvSpPr>
          <p:cNvPr id="100357" name="Rectangle 2">
            <a:extLst>
              <a:ext uri="{FF2B5EF4-FFF2-40B4-BE49-F238E27FC236}">
                <a16:creationId xmlns:a16="http://schemas.microsoft.com/office/drawing/2014/main" id="{4007A954-2345-904C-967F-2755E2743CE1}"/>
              </a:ext>
            </a:extLst>
          </p:cNvPr>
          <p:cNvSpPr>
            <a:spLocks noGrp="1" noChangeArrowheads="1"/>
          </p:cNvSpPr>
          <p:nvPr>
            <p:ph type="title"/>
          </p:nvPr>
        </p:nvSpPr>
        <p:spPr>
          <a:xfrm>
            <a:off x="381000" y="228600"/>
            <a:ext cx="8305800" cy="685800"/>
          </a:xfrm>
        </p:spPr>
        <p:txBody>
          <a:bodyPr/>
          <a:lstStyle/>
          <a:p>
            <a:pPr eaLnBrk="1" hangingPunct="1"/>
            <a:r>
              <a:rPr lang="en-US" altLang="en-US" sz="2800"/>
              <a:t>Still More Examples of Unrolling</a:t>
            </a:r>
          </a:p>
        </p:txBody>
      </p:sp>
      <p:sp>
        <p:nvSpPr>
          <p:cNvPr id="100358" name="Rectangle 3">
            <a:extLst>
              <a:ext uri="{FF2B5EF4-FFF2-40B4-BE49-F238E27FC236}">
                <a16:creationId xmlns:a16="http://schemas.microsoft.com/office/drawing/2014/main" id="{FDDCDA2B-72B3-774B-B221-88D06D40DA3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0359" name="Text Box 4">
            <a:extLst>
              <a:ext uri="{FF2B5EF4-FFF2-40B4-BE49-F238E27FC236}">
                <a16:creationId xmlns:a16="http://schemas.microsoft.com/office/drawing/2014/main" id="{A4E71D99-6F1F-8D4A-85F4-00E35A9723B4}"/>
              </a:ext>
            </a:extLst>
          </p:cNvPr>
          <p:cNvSpPr txBox="1">
            <a:spLocks noChangeArrowheads="1"/>
          </p:cNvSpPr>
          <p:nvPr/>
        </p:nvSpPr>
        <p:spPr bwMode="auto">
          <a:xfrm>
            <a:off x="228600" y="3581400"/>
            <a:ext cx="8397875"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log</a:t>
            </a:r>
            <a:r>
              <a:rPr lang="en-US" altLang="en-US" sz="2400" baseline="-25000">
                <a:latin typeface="Times New Roman" panose="02020603050405020304" pitchFamily="18" charset="0"/>
              </a:rPr>
              <a:t>2</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/8) + log</a:t>
            </a:r>
            <a:r>
              <a:rPr lang="en-US" altLang="en-US" sz="2400" baseline="-25000">
                <a:latin typeface="Times New Roman" panose="02020603050405020304" pitchFamily="18" charset="0"/>
              </a:rPr>
              <a:t>2</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log</a:t>
            </a:r>
            <a:r>
              <a:rPr lang="en-US" altLang="en-US" sz="2400" baseline="-25000">
                <a:latin typeface="Times New Roman" panose="02020603050405020304" pitchFamily="18" charset="0"/>
              </a:rPr>
              <a:t>2</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log</a:t>
            </a:r>
            <a:r>
              <a:rPr lang="en-US" altLang="en-US" sz="2400" baseline="-25000">
                <a:latin typeface="Times New Roman" panose="02020603050405020304" pitchFamily="18" charset="0"/>
              </a:rPr>
              <a:t>2 </a:t>
            </a:r>
            <a:r>
              <a:rPr lang="en-US" altLang="en-US" sz="2400">
                <a:latin typeface="Times New Roman" panose="02020603050405020304" pitchFamily="18" charset="0"/>
              </a:rPr>
              <a:t>2 + log</a:t>
            </a:r>
            <a:r>
              <a:rPr lang="en-US" altLang="en-US" sz="2400" baseline="-25000">
                <a:latin typeface="Times New Roman" panose="02020603050405020304" pitchFamily="18" charset="0"/>
              </a:rPr>
              <a:t>2 </a:t>
            </a:r>
            <a:r>
              <a:rPr lang="en-US" altLang="en-US" sz="2400">
                <a:latin typeface="Times New Roman" panose="02020603050405020304" pitchFamily="18" charset="0"/>
              </a:rPr>
              <a:t>4 + . . . + log</a:t>
            </a:r>
            <a:r>
              <a:rPr lang="en-US" altLang="en-US" sz="2400" baseline="-25000">
                <a:latin typeface="Times New Roman" panose="02020603050405020304" pitchFamily="18" charset="0"/>
              </a:rPr>
              <a:t>2</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1 + 2 + 3 + . . .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r>
              <a:rPr lang="en-US" altLang="en-US" sz="2400">
                <a:latin typeface="Times New Roman" panose="02020603050405020304" pitchFamily="18" charset="0"/>
              </a:rPr>
              <a:t> (log</a:t>
            </a:r>
            <a:r>
              <a:rPr lang="en-US" altLang="en-US" sz="2400" baseline="-25000">
                <a:latin typeface="Times New Roman" panose="02020603050405020304" pitchFamily="18" charset="0"/>
              </a:rPr>
              <a:t>2 </a:t>
            </a:r>
            <a:r>
              <a:rPr lang="en-US" altLang="en-US" sz="2400" i="1">
                <a:latin typeface="Times New Roman" panose="02020603050405020304" pitchFamily="18" charset="0"/>
              </a:rPr>
              <a:t>n</a:t>
            </a:r>
            <a:r>
              <a:rPr lang="en-US" altLang="en-US" sz="2400">
                <a:latin typeface="Times New Roman" panose="02020603050405020304" pitchFamily="18" charset="0"/>
              </a:rPr>
              <a:t> + 1)/2 =   </a:t>
            </a:r>
            <a:r>
              <a:rPr lang="en-US" altLang="en-US" sz="2400">
                <a:latin typeface="Symbol" pitchFamily="2" charset="2"/>
              </a:rPr>
              <a:t>Q</a:t>
            </a:r>
            <a:r>
              <a:rPr lang="en-US" altLang="en-US" sz="2400">
                <a:latin typeface="Times New Roman" panose="02020603050405020304" pitchFamily="18" charset="0"/>
              </a:rPr>
              <a:t>(log</a:t>
            </a:r>
            <a:r>
              <a:rPr lang="en-US" altLang="en-US" sz="2400" baseline="30000">
                <a:latin typeface="Times New Roman" panose="02020603050405020304" pitchFamily="18" charset="0"/>
              </a:rPr>
              <a:t>2</a:t>
            </a:r>
            <a:r>
              <a:rPr lang="en-US" altLang="en-US" sz="1200">
                <a:latin typeface="Times New Roman" panose="02020603050405020304" pitchFamily="18" charset="0"/>
              </a:rPr>
              <a:t> </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
        <p:nvSpPr>
          <p:cNvPr id="100360" name="Text Box 5">
            <a:extLst>
              <a:ext uri="{FF2B5EF4-FFF2-40B4-BE49-F238E27FC236}">
                <a16:creationId xmlns:a16="http://schemas.microsoft.com/office/drawing/2014/main" id="{CAD6ADC0-9225-B64B-B2CF-1C14BAE9E912}"/>
              </a:ext>
            </a:extLst>
          </p:cNvPr>
          <p:cNvSpPr txBox="1">
            <a:spLocks noChangeArrowheads="1"/>
          </p:cNvSpPr>
          <p:nvPr/>
        </p:nvSpPr>
        <p:spPr bwMode="auto">
          <a:xfrm>
            <a:off x="228600" y="914400"/>
            <a:ext cx="65532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2</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2400">
                <a:latin typeface="Times New Roman" panose="02020603050405020304" pitchFamily="18" charset="0"/>
              </a:rPr>
              <a:t>	=  4</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/4) +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	=  8</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/8) +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endParaRPr lang="en-US" altLang="en-US" sz="24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	     .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 . . . + </a:t>
            </a:r>
            <a:r>
              <a:rPr lang="en-US" altLang="en-US" sz="2400" i="1">
                <a:latin typeface="Times New Roman" panose="02020603050405020304" pitchFamily="18" charset="0"/>
              </a:rPr>
              <a:t>n</a:t>
            </a:r>
            <a:r>
              <a:rPr lang="en-US" altLang="en-US" sz="2400">
                <a:latin typeface="Times New Roman" panose="02020603050405020304" pitchFamily="18" charset="0"/>
              </a:rPr>
              <a:t>                     </a:t>
            </a:r>
          </a:p>
          <a:p>
            <a:pPr eaLnBrk="1" hangingPunct="1">
              <a:spcBef>
                <a:spcPct val="0"/>
              </a:spcBef>
              <a:buFontTx/>
              <a:buNone/>
            </a:pPr>
            <a:r>
              <a:rPr lang="en-US" altLang="en-US" sz="1600">
                <a:latin typeface="Times New Roman" panose="02020603050405020304" pitchFamily="18" charset="0"/>
              </a:rPr>
              <a:t>		           --------- log</a:t>
            </a:r>
            <a:r>
              <a:rPr lang="en-US" altLang="en-US" sz="1600" baseline="-25000">
                <a:latin typeface="Times New Roman" panose="02020603050405020304" pitchFamily="18" charset="0"/>
              </a:rPr>
              <a:t>2 </a:t>
            </a:r>
            <a:r>
              <a:rPr lang="en-US" altLang="en-US" sz="1600" i="1">
                <a:latin typeface="Times New Roman" panose="02020603050405020304" pitchFamily="18" charset="0"/>
              </a:rPr>
              <a:t>n</a:t>
            </a:r>
            <a:r>
              <a:rPr lang="en-US" altLang="en-US" sz="1600">
                <a:latin typeface="Times New Roman" panose="02020603050405020304" pitchFamily="18" charset="0"/>
              </a:rPr>
              <a:t>  times ---------                                                  </a:t>
            </a:r>
          </a:p>
          <a:p>
            <a:pPr eaLnBrk="1" hangingPunct="1">
              <a:spcBef>
                <a:spcPct val="0"/>
              </a:spcBef>
              <a:buFontTx/>
              <a:buNone/>
            </a:pPr>
            <a:r>
              <a:rPr lang="en-US" altLang="en-US" sz="2400">
                <a:latin typeface="Times New Roman" panose="02020603050405020304" pitchFamily="18" charset="0"/>
              </a:rPr>
              <a:t>	=  </a:t>
            </a:r>
            <a:r>
              <a:rPr lang="en-US" altLang="en-US" sz="2400" i="1">
                <a:latin typeface="Times New Roman" panose="02020603050405020304" pitchFamily="18" charset="0"/>
              </a:rPr>
              <a:t>n</a:t>
            </a:r>
            <a:r>
              <a:rPr lang="en-US" altLang="en-US" sz="2400">
                <a:latin typeface="Times New Roman" panose="02020603050405020304" pitchFamily="18" charset="0"/>
              </a:rPr>
              <a:t> log</a:t>
            </a:r>
            <a:r>
              <a:rPr lang="en-US" altLang="en-US" sz="2400" baseline="-25000">
                <a:latin typeface="Times New Roman" panose="02020603050405020304" pitchFamily="18" charset="0"/>
              </a:rPr>
              <a:t>2</a:t>
            </a:r>
            <a:r>
              <a:rPr lang="en-US" altLang="en-US" sz="2400" i="1">
                <a:latin typeface="Times New Roman" panose="02020603050405020304" pitchFamily="18" charset="0"/>
              </a:rPr>
              <a:t>n   </a:t>
            </a:r>
            <a:r>
              <a:rPr lang="en-US" altLang="en-US" sz="2400">
                <a:latin typeface="Times New Roman" panose="02020603050405020304" pitchFamily="18" charset="0"/>
              </a:rPr>
              <a:t>=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log </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
        <p:nvSpPr>
          <p:cNvPr id="100361" name="Text Box 6">
            <a:extLst>
              <a:ext uri="{FF2B5EF4-FFF2-40B4-BE49-F238E27FC236}">
                <a16:creationId xmlns:a16="http://schemas.microsoft.com/office/drawing/2014/main" id="{226FFDF7-BCD6-1D41-9466-A137CF19C6D7}"/>
              </a:ext>
            </a:extLst>
          </p:cNvPr>
          <p:cNvSpPr txBox="1">
            <a:spLocks noChangeArrowheads="1"/>
          </p:cNvSpPr>
          <p:nvPr/>
        </p:nvSpPr>
        <p:spPr bwMode="auto">
          <a:xfrm>
            <a:off x="5257800" y="1066800"/>
            <a:ext cx="3505200" cy="149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0000"/>
                </a:solidFill>
              </a:rPr>
              <a:t>Alternate solution method:</a:t>
            </a:r>
          </a:p>
          <a:p>
            <a:pPr eaLnBrk="1" hangingPunct="1">
              <a:spcBef>
                <a:spcPct val="0"/>
              </a:spcBef>
              <a:buFontTx/>
              <a:buNone/>
            </a:pP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a:t>
            </a:r>
            <a:r>
              <a:rPr lang="en-US" altLang="en-US" sz="2400" i="1">
                <a:latin typeface="Times New Roman" panose="02020603050405020304" pitchFamily="18" charset="0"/>
              </a:rPr>
              <a:t>n</a:t>
            </a:r>
            <a:r>
              <a:rPr lang="en-US" altLang="en-US" sz="2400">
                <a:latin typeface="Times New Roman" panose="02020603050405020304" pitchFamily="18" charset="0"/>
              </a:rPr>
              <a:t>/2) + 1</a:t>
            </a:r>
          </a:p>
          <a:p>
            <a:pPr eaLnBrk="1" hangingPunct="1">
              <a:spcBef>
                <a:spcPct val="0"/>
              </a:spcBef>
              <a:buFontTx/>
              <a:buNone/>
            </a:pPr>
            <a:r>
              <a:rPr lang="en-US" altLang="en-US" sz="2400">
                <a:latin typeface="Times New Roman" panose="02020603050405020304" pitchFamily="18" charset="0"/>
              </a:rPr>
              <a:t>Let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p>
          <a:p>
            <a:pPr eaLnBrk="1" hangingPunct="1">
              <a:spcBef>
                <a:spcPct val="0"/>
              </a:spcBef>
              <a:buFontTx/>
              <a:buNone/>
            </a:pP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i="1">
                <a:latin typeface="Times New Roman" panose="02020603050405020304" pitchFamily="18" charset="0"/>
              </a:rPr>
              <a:t>g</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+ 1 = log</a:t>
            </a:r>
            <a:r>
              <a:rPr lang="en-US" altLang="en-US" sz="2400" baseline="-25000">
                <a:latin typeface="Times New Roman" panose="02020603050405020304" pitchFamily="18" charset="0"/>
              </a:rPr>
              <a:t>2</a:t>
            </a:r>
            <a:r>
              <a:rPr lang="en-US" altLang="en-US" sz="1200">
                <a:latin typeface="Times New Roman" panose="02020603050405020304" pitchFamily="18" charset="0"/>
              </a:rPr>
              <a:t> </a:t>
            </a:r>
            <a:r>
              <a:rPr lang="en-US" altLang="en-US" sz="2400" i="1">
                <a:latin typeface="Times New Roman" panose="02020603050405020304" pitchFamily="18" charset="0"/>
              </a:rPr>
              <a:t>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Date Placeholder 3">
            <a:extLst>
              <a:ext uri="{FF2B5EF4-FFF2-40B4-BE49-F238E27FC236}">
                <a16:creationId xmlns:a16="http://schemas.microsoft.com/office/drawing/2014/main" id="{A5FBF757-9B93-1C43-B836-F5133DDE167C}"/>
              </a:ext>
            </a:extLst>
          </p:cNvPr>
          <p:cNvSpPr>
            <a:spLocks noGrp="1"/>
          </p:cNvSpPr>
          <p:nvPr>
            <p:ph type="dt" sz="quarter" idx="10"/>
          </p:nvPr>
        </p:nvSpPr>
        <p:spPr/>
        <p:txBody>
          <a:bodyPr/>
          <a:lstStyle/>
          <a:p>
            <a:pPr>
              <a:defRPr/>
            </a:pPr>
            <a:r>
              <a:rPr lang="en-US" altLang="en-US"/>
              <a:t>Winter 2021</a:t>
            </a:r>
          </a:p>
        </p:txBody>
      </p:sp>
      <p:sp>
        <p:nvSpPr>
          <p:cNvPr id="100" name="Footer Placeholder 4">
            <a:extLst>
              <a:ext uri="{FF2B5EF4-FFF2-40B4-BE49-F238E27FC236}">
                <a16:creationId xmlns:a16="http://schemas.microsoft.com/office/drawing/2014/main" id="{6A1B960C-6DCB-BD47-B6BC-29E7D11F24E6}"/>
              </a:ext>
            </a:extLst>
          </p:cNvPr>
          <p:cNvSpPr>
            <a:spLocks noGrp="1"/>
          </p:cNvSpPr>
          <p:nvPr>
            <p:ph type="ftr" sz="quarter" idx="11"/>
          </p:nvPr>
        </p:nvSpPr>
        <p:spPr/>
        <p:txBody>
          <a:bodyPr/>
          <a:lstStyle/>
          <a:p>
            <a:pPr>
              <a:defRPr/>
            </a:pPr>
            <a:r>
              <a:rPr lang="en-US" altLang="en-US"/>
              <a:t>Parallel Processing, Fundamental Concepts</a:t>
            </a:r>
          </a:p>
        </p:txBody>
      </p:sp>
      <p:sp>
        <p:nvSpPr>
          <p:cNvPr id="14340" name="Slide Number Placeholder 5">
            <a:extLst>
              <a:ext uri="{FF2B5EF4-FFF2-40B4-BE49-F238E27FC236}">
                <a16:creationId xmlns:a16="http://schemas.microsoft.com/office/drawing/2014/main" id="{C7EE62A3-51D0-5048-AEE9-A07C84B0D1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CAA17A0-DCD3-E14E-8F6C-7CF9AD16A37D}" type="slidenum">
              <a:rPr lang="en-US" altLang="en-US" sz="1200" smtClean="0"/>
              <a:pPr>
                <a:spcBef>
                  <a:spcPct val="0"/>
                </a:spcBef>
                <a:buFontTx/>
                <a:buNone/>
              </a:pPr>
              <a:t>9</a:t>
            </a:fld>
            <a:endParaRPr lang="en-US" altLang="en-US" sz="1200"/>
          </a:p>
        </p:txBody>
      </p:sp>
      <p:sp>
        <p:nvSpPr>
          <p:cNvPr id="14341" name="Rectangle 2">
            <a:extLst>
              <a:ext uri="{FF2B5EF4-FFF2-40B4-BE49-F238E27FC236}">
                <a16:creationId xmlns:a16="http://schemas.microsoft.com/office/drawing/2014/main" id="{A7D89561-B443-2243-92D7-C36FC54B3FD6}"/>
              </a:ext>
            </a:extLst>
          </p:cNvPr>
          <p:cNvSpPr>
            <a:spLocks noGrp="1" noChangeArrowheads="1"/>
          </p:cNvSpPr>
          <p:nvPr>
            <p:ph type="title"/>
          </p:nvPr>
        </p:nvSpPr>
        <p:spPr>
          <a:xfrm>
            <a:off x="228600" y="228600"/>
            <a:ext cx="8686800" cy="609600"/>
          </a:xfrm>
        </p:spPr>
        <p:txBody>
          <a:bodyPr/>
          <a:lstStyle/>
          <a:p>
            <a:pPr eaLnBrk="1" hangingPunct="1"/>
            <a:r>
              <a:rPr lang="en-US" altLang="en-US" sz="2800"/>
              <a:t>The Semiconductor Technology Roadmap</a:t>
            </a:r>
          </a:p>
        </p:txBody>
      </p:sp>
      <p:sp>
        <p:nvSpPr>
          <p:cNvPr id="14342" name="Text Box 4">
            <a:extLst>
              <a:ext uri="{FF2B5EF4-FFF2-40B4-BE49-F238E27FC236}">
                <a16:creationId xmlns:a16="http://schemas.microsoft.com/office/drawing/2014/main" id="{09C9FB07-7DD3-F845-A9FC-39744949D79D}"/>
              </a:ext>
            </a:extLst>
          </p:cNvPr>
          <p:cNvSpPr txBox="1">
            <a:spLocks noChangeArrowheads="1"/>
          </p:cNvSpPr>
          <p:nvPr/>
        </p:nvSpPr>
        <p:spPr bwMode="auto">
          <a:xfrm>
            <a:off x="228600" y="3276600"/>
            <a:ext cx="4724400" cy="2873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600"/>
              <a:t>From the 2001 edition of the roadmap [Alla02]</a:t>
            </a:r>
          </a:p>
        </p:txBody>
      </p:sp>
      <p:graphicFrame>
        <p:nvGraphicFramePr>
          <p:cNvPr id="227636" name="Group 308">
            <a:extLst>
              <a:ext uri="{FF2B5EF4-FFF2-40B4-BE49-F238E27FC236}">
                <a16:creationId xmlns:a16="http://schemas.microsoft.com/office/drawing/2014/main" id="{A65F3C32-CAD0-D84F-BD99-E584EC860644}"/>
              </a:ext>
            </a:extLst>
          </p:cNvPr>
          <p:cNvGraphicFramePr>
            <a:graphicFrameLocks noGrp="1"/>
          </p:cNvGraphicFramePr>
          <p:nvPr>
            <p:ph idx="1"/>
          </p:nvPr>
        </p:nvGraphicFramePr>
        <p:xfrm>
          <a:off x="228600" y="990600"/>
          <a:ext cx="6553200" cy="2198688"/>
        </p:xfrm>
        <a:graphic>
          <a:graphicData uri="http://schemas.openxmlformats.org/drawingml/2006/table">
            <a:tbl>
              <a:tblPr/>
              <a:tblGrid>
                <a:gridCol w="1981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6586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Calendar year </a:t>
                      </a: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sym typeface="Wingdings" pitchFamily="2" charset="2"/>
                        </a:rPr>
                        <a:t></a:t>
                      </a: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2001</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2004</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2007</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2010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2013</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3300"/>
                          </a:solidFill>
                          <a:effectLst/>
                          <a:latin typeface="Arial" charset="0"/>
                          <a:ea typeface="Times New Roman" pitchFamily="18" charset="0"/>
                          <a:cs typeface="Arial" charset="0"/>
                        </a:rPr>
                        <a:t>2016</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Halfpitch (nm)</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140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90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65</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45</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32</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22</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40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Clock freq. (GHz)</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4</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7</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12</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30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6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Wiring levels</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7</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8</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9</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819">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Power supply (V)</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1.1</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0.8</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0.7</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0.6</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0.5</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6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Max. power (W)</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130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160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190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220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250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290</a:t>
                      </a:r>
                      <a:endParaRPr kumimoji="0" lang="en-US" altLang="en-US" sz="18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4401" name="Group 295">
            <a:extLst>
              <a:ext uri="{FF2B5EF4-FFF2-40B4-BE49-F238E27FC236}">
                <a16:creationId xmlns:a16="http://schemas.microsoft.com/office/drawing/2014/main" id="{75208C08-2C86-7B43-8560-ECAF71FC709E}"/>
              </a:ext>
            </a:extLst>
          </p:cNvPr>
          <p:cNvGrpSpPr>
            <a:grpSpLocks/>
          </p:cNvGrpSpPr>
          <p:nvPr/>
        </p:nvGrpSpPr>
        <p:grpSpPr bwMode="auto">
          <a:xfrm>
            <a:off x="228600" y="3733800"/>
            <a:ext cx="8763000" cy="2428875"/>
            <a:chOff x="144" y="2352"/>
            <a:chExt cx="5520" cy="1530"/>
          </a:xfrm>
        </p:grpSpPr>
        <p:sp>
          <p:nvSpPr>
            <p:cNvPr id="14437" name="Text Box 287">
              <a:extLst>
                <a:ext uri="{FF2B5EF4-FFF2-40B4-BE49-F238E27FC236}">
                  <a16:creationId xmlns:a16="http://schemas.microsoft.com/office/drawing/2014/main" id="{9E495B4A-2157-F642-BF4E-0B235E60BF9C}"/>
                </a:ext>
              </a:extLst>
            </p:cNvPr>
            <p:cNvSpPr txBox="1">
              <a:spLocks noChangeArrowheads="1"/>
            </p:cNvSpPr>
            <p:nvPr/>
          </p:nvSpPr>
          <p:spPr bwMode="auto">
            <a:xfrm>
              <a:off x="144" y="2448"/>
              <a:ext cx="4032"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Factors contributing to the validity of Moore’s law</a:t>
              </a:r>
            </a:p>
            <a:p>
              <a:pPr eaLnBrk="1" hangingPunct="1">
                <a:spcBef>
                  <a:spcPct val="0"/>
                </a:spcBef>
                <a:buFontTx/>
                <a:buNone/>
              </a:pPr>
              <a:r>
                <a:rPr lang="en-US" altLang="en-US" sz="2000"/>
                <a:t>    Denser circuits; Architectural improvements</a:t>
              </a:r>
            </a:p>
            <a:p>
              <a:pPr eaLnBrk="1" hangingPunct="1">
                <a:spcBef>
                  <a:spcPct val="0"/>
                </a:spcBef>
                <a:buFontTx/>
                <a:buNone/>
              </a:pPr>
              <a:r>
                <a:rPr lang="en-US" altLang="en-US" sz="2000"/>
                <a:t>Measures of processor performance</a:t>
              </a:r>
            </a:p>
            <a:p>
              <a:pPr eaLnBrk="1" hangingPunct="1">
                <a:spcBef>
                  <a:spcPct val="0"/>
                </a:spcBef>
                <a:buFontTx/>
                <a:buNone/>
              </a:pPr>
              <a:r>
                <a:rPr lang="en-US" altLang="en-US" sz="2000"/>
                <a:t>    Instructions/second (MIPS, GIPS, TIPS, PIPS)</a:t>
              </a:r>
            </a:p>
            <a:p>
              <a:pPr eaLnBrk="1" hangingPunct="1">
                <a:spcBef>
                  <a:spcPct val="0"/>
                </a:spcBef>
                <a:buFontTx/>
                <a:buNone/>
              </a:pPr>
              <a:r>
                <a:rPr lang="en-US" altLang="en-US" sz="2000"/>
                <a:t>    Floating-point operations per second </a:t>
              </a:r>
            </a:p>
            <a:p>
              <a:pPr eaLnBrk="1" hangingPunct="1">
                <a:spcBef>
                  <a:spcPct val="0"/>
                </a:spcBef>
                <a:buFontTx/>
                <a:buNone/>
              </a:pPr>
              <a:r>
                <a:rPr lang="en-US" altLang="en-US" sz="2000"/>
                <a:t>            (MFLOPS, GFLOPS, TFLOPS, PFLOPS)</a:t>
              </a:r>
            </a:p>
            <a:p>
              <a:pPr eaLnBrk="1" hangingPunct="1">
                <a:spcBef>
                  <a:spcPct val="0"/>
                </a:spcBef>
                <a:buFontTx/>
                <a:buNone/>
              </a:pPr>
              <a:r>
                <a:rPr lang="en-US" altLang="en-US" sz="2000"/>
                <a:t>    Running time on benchmark suites</a:t>
              </a:r>
            </a:p>
          </p:txBody>
        </p:sp>
        <p:graphicFrame>
          <p:nvGraphicFramePr>
            <p:cNvPr id="14438" name="Object 294">
              <a:extLst>
                <a:ext uri="{FF2B5EF4-FFF2-40B4-BE49-F238E27FC236}">
                  <a16:creationId xmlns:a16="http://schemas.microsoft.com/office/drawing/2014/main" id="{608E4DD5-16A4-0D42-9800-8476AE77E960}"/>
                </a:ext>
              </a:extLst>
            </p:cNvPr>
            <p:cNvGraphicFramePr>
              <a:graphicFrameLocks noChangeAspect="1"/>
            </p:cNvGraphicFramePr>
            <p:nvPr/>
          </p:nvGraphicFramePr>
          <p:xfrm>
            <a:off x="3744" y="2352"/>
            <a:ext cx="1920" cy="1530"/>
          </p:xfrm>
          <a:graphic>
            <a:graphicData uri="http://schemas.openxmlformats.org/presentationml/2006/ole">
              <mc:AlternateContent xmlns:mc="http://schemas.openxmlformats.org/markup-compatibility/2006">
                <mc:Choice xmlns:v="urn:schemas-microsoft-com:vml" Requires="v">
                  <p:oleObj spid="_x0000_s14439" r:id="rId4" imgW="5003800" imgH="3987800" progId="MSDraw.Drawing.8.2">
                    <p:embed/>
                  </p:oleObj>
                </mc:Choice>
                <mc:Fallback>
                  <p:oleObj r:id="rId4" imgW="5003800" imgH="3987800" progId="MSDraw.Drawing.8.2">
                    <p:embed/>
                    <p:pic>
                      <p:nvPicPr>
                        <p:cNvPr id="0" name="Object 2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352"/>
                          <a:ext cx="1920"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402" name="Group 431">
            <a:extLst>
              <a:ext uri="{FF2B5EF4-FFF2-40B4-BE49-F238E27FC236}">
                <a16:creationId xmlns:a16="http://schemas.microsoft.com/office/drawing/2014/main" id="{22B5FBC9-4259-ED48-BBEA-94A8B6DF3F5C}"/>
              </a:ext>
            </a:extLst>
          </p:cNvPr>
          <p:cNvGrpSpPr>
            <a:grpSpLocks/>
          </p:cNvGrpSpPr>
          <p:nvPr/>
        </p:nvGrpSpPr>
        <p:grpSpPr bwMode="auto">
          <a:xfrm>
            <a:off x="6934200" y="990600"/>
            <a:ext cx="2057400" cy="2209800"/>
            <a:chOff x="4368" y="624"/>
            <a:chExt cx="1296" cy="1440"/>
          </a:xfrm>
        </p:grpSpPr>
        <p:grpSp>
          <p:nvGrpSpPr>
            <p:cNvPr id="14413" name="Group 410">
              <a:extLst>
                <a:ext uri="{FF2B5EF4-FFF2-40B4-BE49-F238E27FC236}">
                  <a16:creationId xmlns:a16="http://schemas.microsoft.com/office/drawing/2014/main" id="{D5BAF581-9F84-F64D-A115-E9121C5B48C9}"/>
                </a:ext>
              </a:extLst>
            </p:cNvPr>
            <p:cNvGrpSpPr>
              <a:grpSpLocks/>
            </p:cNvGrpSpPr>
            <p:nvPr/>
          </p:nvGrpSpPr>
          <p:grpSpPr bwMode="auto">
            <a:xfrm>
              <a:off x="4368" y="624"/>
              <a:ext cx="1296" cy="240"/>
              <a:chOff x="4368" y="624"/>
              <a:chExt cx="1296" cy="240"/>
            </a:xfrm>
          </p:grpSpPr>
          <p:sp>
            <p:nvSpPr>
              <p:cNvPr id="14434" name="Rectangle 407">
                <a:extLst>
                  <a:ext uri="{FF2B5EF4-FFF2-40B4-BE49-F238E27FC236}">
                    <a16:creationId xmlns:a16="http://schemas.microsoft.com/office/drawing/2014/main" id="{FAC43912-57C6-0C40-8809-87A39FCF0995}"/>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rgbClr val="E40000"/>
                    </a:solidFill>
                  </a:rPr>
                  <a:t>2015</a:t>
                </a:r>
              </a:p>
            </p:txBody>
          </p:sp>
          <p:sp>
            <p:nvSpPr>
              <p:cNvPr id="14435" name="Rectangle 408">
                <a:extLst>
                  <a:ext uri="{FF2B5EF4-FFF2-40B4-BE49-F238E27FC236}">
                    <a16:creationId xmlns:a16="http://schemas.microsoft.com/office/drawing/2014/main" id="{59731453-F795-B949-95D2-9F2873A22DFE}"/>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rgbClr val="E40000"/>
                    </a:solidFill>
                  </a:rPr>
                  <a:t>2020</a:t>
                </a:r>
              </a:p>
            </p:txBody>
          </p:sp>
          <p:sp>
            <p:nvSpPr>
              <p:cNvPr id="14436" name="Rectangle 409">
                <a:extLst>
                  <a:ext uri="{FF2B5EF4-FFF2-40B4-BE49-F238E27FC236}">
                    <a16:creationId xmlns:a16="http://schemas.microsoft.com/office/drawing/2014/main" id="{7DEFE352-C7D9-5046-A03A-1D9E64AACEE1}"/>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rgbClr val="E40000"/>
                    </a:solidFill>
                  </a:rPr>
                  <a:t>2025</a:t>
                </a:r>
              </a:p>
            </p:txBody>
          </p:sp>
        </p:grpSp>
        <p:grpSp>
          <p:nvGrpSpPr>
            <p:cNvPr id="14414" name="Group 411">
              <a:extLst>
                <a:ext uri="{FF2B5EF4-FFF2-40B4-BE49-F238E27FC236}">
                  <a16:creationId xmlns:a16="http://schemas.microsoft.com/office/drawing/2014/main" id="{3D6D9A7F-690C-DF4B-B7B0-119A85089CC0}"/>
                </a:ext>
              </a:extLst>
            </p:cNvPr>
            <p:cNvGrpSpPr>
              <a:grpSpLocks/>
            </p:cNvGrpSpPr>
            <p:nvPr/>
          </p:nvGrpSpPr>
          <p:grpSpPr bwMode="auto">
            <a:xfrm>
              <a:off x="4368" y="864"/>
              <a:ext cx="1296" cy="240"/>
              <a:chOff x="4368" y="624"/>
              <a:chExt cx="1296" cy="240"/>
            </a:xfrm>
          </p:grpSpPr>
          <p:sp>
            <p:nvSpPr>
              <p:cNvPr id="14431" name="Rectangle 412">
                <a:extLst>
                  <a:ext uri="{FF2B5EF4-FFF2-40B4-BE49-F238E27FC236}">
                    <a16:creationId xmlns:a16="http://schemas.microsoft.com/office/drawing/2014/main" id="{58E8824A-D7A6-FD4F-AE5D-6A9F728CAF8C}"/>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19</a:t>
                </a:r>
              </a:p>
            </p:txBody>
          </p:sp>
          <p:sp>
            <p:nvSpPr>
              <p:cNvPr id="14432" name="Rectangle 413">
                <a:extLst>
                  <a:ext uri="{FF2B5EF4-FFF2-40B4-BE49-F238E27FC236}">
                    <a16:creationId xmlns:a16="http://schemas.microsoft.com/office/drawing/2014/main" id="{7BDBB322-A210-CA4E-91C5-DF2083C7A6DD}"/>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12</a:t>
                </a:r>
              </a:p>
            </p:txBody>
          </p:sp>
          <p:sp>
            <p:nvSpPr>
              <p:cNvPr id="14433" name="Rectangle 414">
                <a:extLst>
                  <a:ext uri="{FF2B5EF4-FFF2-40B4-BE49-F238E27FC236}">
                    <a16:creationId xmlns:a16="http://schemas.microsoft.com/office/drawing/2014/main" id="{00A2257D-DFF6-C344-8A92-F09B0CDFA4C9}"/>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8</a:t>
                </a:r>
              </a:p>
            </p:txBody>
          </p:sp>
        </p:grpSp>
        <p:grpSp>
          <p:nvGrpSpPr>
            <p:cNvPr id="14415" name="Group 415">
              <a:extLst>
                <a:ext uri="{FF2B5EF4-FFF2-40B4-BE49-F238E27FC236}">
                  <a16:creationId xmlns:a16="http://schemas.microsoft.com/office/drawing/2014/main" id="{B7D55C44-D50E-8444-8F9F-EE12AA8A9936}"/>
                </a:ext>
              </a:extLst>
            </p:cNvPr>
            <p:cNvGrpSpPr>
              <a:grpSpLocks/>
            </p:cNvGrpSpPr>
            <p:nvPr/>
          </p:nvGrpSpPr>
          <p:grpSpPr bwMode="auto">
            <a:xfrm>
              <a:off x="4368" y="1104"/>
              <a:ext cx="1296" cy="240"/>
              <a:chOff x="4368" y="624"/>
              <a:chExt cx="1296" cy="240"/>
            </a:xfrm>
          </p:grpSpPr>
          <p:sp>
            <p:nvSpPr>
              <p:cNvPr id="14428" name="Rectangle 416">
                <a:extLst>
                  <a:ext uri="{FF2B5EF4-FFF2-40B4-BE49-F238E27FC236}">
                    <a16:creationId xmlns:a16="http://schemas.microsoft.com/office/drawing/2014/main" id="{30B89666-7F47-A841-9848-DD8B7455A731}"/>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4.4</a:t>
                </a:r>
              </a:p>
            </p:txBody>
          </p:sp>
          <p:sp>
            <p:nvSpPr>
              <p:cNvPr id="14429" name="Rectangle 417">
                <a:extLst>
                  <a:ext uri="{FF2B5EF4-FFF2-40B4-BE49-F238E27FC236}">
                    <a16:creationId xmlns:a16="http://schemas.microsoft.com/office/drawing/2014/main" id="{BEADEA0D-B13C-834F-BC05-2B4700C7B370}"/>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5.3</a:t>
                </a:r>
              </a:p>
            </p:txBody>
          </p:sp>
          <p:sp>
            <p:nvSpPr>
              <p:cNvPr id="14430" name="Rectangle 418">
                <a:extLst>
                  <a:ext uri="{FF2B5EF4-FFF2-40B4-BE49-F238E27FC236}">
                    <a16:creationId xmlns:a16="http://schemas.microsoft.com/office/drawing/2014/main" id="{6CB3CA07-33D5-1A45-9639-4CD991CF2E4A}"/>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6.5</a:t>
                </a:r>
              </a:p>
            </p:txBody>
          </p:sp>
        </p:grpSp>
        <p:grpSp>
          <p:nvGrpSpPr>
            <p:cNvPr id="14416" name="Group 419">
              <a:extLst>
                <a:ext uri="{FF2B5EF4-FFF2-40B4-BE49-F238E27FC236}">
                  <a16:creationId xmlns:a16="http://schemas.microsoft.com/office/drawing/2014/main" id="{2E775F3F-005A-E24C-A9C7-2D853F6F2E0F}"/>
                </a:ext>
              </a:extLst>
            </p:cNvPr>
            <p:cNvGrpSpPr>
              <a:grpSpLocks/>
            </p:cNvGrpSpPr>
            <p:nvPr/>
          </p:nvGrpSpPr>
          <p:grpSpPr bwMode="auto">
            <a:xfrm>
              <a:off x="4368" y="1344"/>
              <a:ext cx="1296" cy="240"/>
              <a:chOff x="4368" y="624"/>
              <a:chExt cx="1296" cy="240"/>
            </a:xfrm>
          </p:grpSpPr>
          <p:sp>
            <p:nvSpPr>
              <p:cNvPr id="14425" name="Rectangle 420">
                <a:extLst>
                  <a:ext uri="{FF2B5EF4-FFF2-40B4-BE49-F238E27FC236}">
                    <a16:creationId xmlns:a16="http://schemas.microsoft.com/office/drawing/2014/main" id="{21FD4908-8233-1A4C-878A-907F42787425}"/>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6" name="Rectangle 421">
                <a:extLst>
                  <a:ext uri="{FF2B5EF4-FFF2-40B4-BE49-F238E27FC236}">
                    <a16:creationId xmlns:a16="http://schemas.microsoft.com/office/drawing/2014/main" id="{2F7DCDBC-607C-D44A-8F17-EC0A55666362}"/>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7" name="Rectangle 422">
                <a:extLst>
                  <a:ext uri="{FF2B5EF4-FFF2-40B4-BE49-F238E27FC236}">
                    <a16:creationId xmlns:a16="http://schemas.microsoft.com/office/drawing/2014/main" id="{6A8E8CA8-9EC5-9646-93C6-9A2944E0510C}"/>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14417" name="Group 423">
              <a:extLst>
                <a:ext uri="{FF2B5EF4-FFF2-40B4-BE49-F238E27FC236}">
                  <a16:creationId xmlns:a16="http://schemas.microsoft.com/office/drawing/2014/main" id="{1CF78195-0AE9-CA4C-8FE8-52486DDEF3D6}"/>
                </a:ext>
              </a:extLst>
            </p:cNvPr>
            <p:cNvGrpSpPr>
              <a:grpSpLocks/>
            </p:cNvGrpSpPr>
            <p:nvPr/>
          </p:nvGrpSpPr>
          <p:grpSpPr bwMode="auto">
            <a:xfrm>
              <a:off x="4368" y="1584"/>
              <a:ext cx="1296" cy="240"/>
              <a:chOff x="4368" y="624"/>
              <a:chExt cx="1296" cy="240"/>
            </a:xfrm>
          </p:grpSpPr>
          <p:sp>
            <p:nvSpPr>
              <p:cNvPr id="14422" name="Rectangle 424">
                <a:extLst>
                  <a:ext uri="{FF2B5EF4-FFF2-40B4-BE49-F238E27FC236}">
                    <a16:creationId xmlns:a16="http://schemas.microsoft.com/office/drawing/2014/main" id="{E939A9DB-661E-F940-B22C-3D1BADB39B3D}"/>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3" name="Rectangle 425">
                <a:extLst>
                  <a:ext uri="{FF2B5EF4-FFF2-40B4-BE49-F238E27FC236}">
                    <a16:creationId xmlns:a16="http://schemas.microsoft.com/office/drawing/2014/main" id="{1F37E625-9AD5-8743-8F21-D112B87260B5}"/>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4" name="Rectangle 426">
                <a:extLst>
                  <a:ext uri="{FF2B5EF4-FFF2-40B4-BE49-F238E27FC236}">
                    <a16:creationId xmlns:a16="http://schemas.microsoft.com/office/drawing/2014/main" id="{F9C0CC4C-6687-BE4D-91C6-97741F3098E7}"/>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0.6</a:t>
                </a:r>
              </a:p>
            </p:txBody>
          </p:sp>
        </p:grpSp>
        <p:grpSp>
          <p:nvGrpSpPr>
            <p:cNvPr id="14418" name="Group 427">
              <a:extLst>
                <a:ext uri="{FF2B5EF4-FFF2-40B4-BE49-F238E27FC236}">
                  <a16:creationId xmlns:a16="http://schemas.microsoft.com/office/drawing/2014/main" id="{483E6E8D-CA25-DA4E-9632-41945FBB7DEC}"/>
                </a:ext>
              </a:extLst>
            </p:cNvPr>
            <p:cNvGrpSpPr>
              <a:grpSpLocks/>
            </p:cNvGrpSpPr>
            <p:nvPr/>
          </p:nvGrpSpPr>
          <p:grpSpPr bwMode="auto">
            <a:xfrm>
              <a:off x="4368" y="1824"/>
              <a:ext cx="1296" cy="240"/>
              <a:chOff x="4368" y="624"/>
              <a:chExt cx="1296" cy="240"/>
            </a:xfrm>
          </p:grpSpPr>
          <p:sp>
            <p:nvSpPr>
              <p:cNvPr id="14419" name="Rectangle 428">
                <a:extLst>
                  <a:ext uri="{FF2B5EF4-FFF2-40B4-BE49-F238E27FC236}">
                    <a16:creationId xmlns:a16="http://schemas.microsoft.com/office/drawing/2014/main" id="{2B13E114-DBE3-3248-B156-68A26EC6B559}"/>
                  </a:ext>
                </a:extLst>
              </p:cNvPr>
              <p:cNvSpPr>
                <a:spLocks noChangeArrowheads="1"/>
              </p:cNvSpPr>
              <p:nvPr/>
            </p:nvSpPr>
            <p:spPr bwMode="auto">
              <a:xfrm>
                <a:off x="4368"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0" name="Rectangle 429">
                <a:extLst>
                  <a:ext uri="{FF2B5EF4-FFF2-40B4-BE49-F238E27FC236}">
                    <a16:creationId xmlns:a16="http://schemas.microsoft.com/office/drawing/2014/main" id="{DFF3CFF3-E3E2-E447-B6D3-8AC4EFE3C3B0}"/>
                  </a:ext>
                </a:extLst>
              </p:cNvPr>
              <p:cNvSpPr>
                <a:spLocks noChangeArrowheads="1"/>
              </p:cNvSpPr>
              <p:nvPr/>
            </p:nvSpPr>
            <p:spPr bwMode="auto">
              <a:xfrm>
                <a:off x="4800"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4421" name="Rectangle 430">
                <a:extLst>
                  <a:ext uri="{FF2B5EF4-FFF2-40B4-BE49-F238E27FC236}">
                    <a16:creationId xmlns:a16="http://schemas.microsoft.com/office/drawing/2014/main" id="{416E5102-C5F1-F749-8AEF-A59D2EA7093C}"/>
                  </a:ext>
                </a:extLst>
              </p:cNvPr>
              <p:cNvSpPr>
                <a:spLocks noChangeArrowheads="1"/>
              </p:cNvSpPr>
              <p:nvPr/>
            </p:nvSpPr>
            <p:spPr bwMode="auto">
              <a:xfrm>
                <a:off x="5232" y="624"/>
                <a:ext cx="432" cy="24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sp>
        <p:nvSpPr>
          <p:cNvPr id="14403" name="Text Box 436">
            <a:extLst>
              <a:ext uri="{FF2B5EF4-FFF2-40B4-BE49-F238E27FC236}">
                <a16:creationId xmlns:a16="http://schemas.microsoft.com/office/drawing/2014/main" id="{E3F1FD6D-D8FA-6F44-8BB8-A6CFF0EE5C8F}"/>
              </a:ext>
            </a:extLst>
          </p:cNvPr>
          <p:cNvSpPr txBox="1">
            <a:spLocks noChangeArrowheads="1"/>
          </p:cNvSpPr>
          <p:nvPr/>
        </p:nvSpPr>
        <p:spPr bwMode="auto">
          <a:xfrm>
            <a:off x="6781800" y="3276600"/>
            <a:ext cx="2209800" cy="4619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600"/>
              <a:t>From the 2011 edition</a:t>
            </a:r>
          </a:p>
          <a:p>
            <a:pPr eaLnBrk="1" hangingPunct="1">
              <a:lnSpc>
                <a:spcPct val="80000"/>
              </a:lnSpc>
              <a:spcBef>
                <a:spcPct val="0"/>
              </a:spcBef>
              <a:buFontTx/>
              <a:buNone/>
            </a:pPr>
            <a:r>
              <a:rPr lang="en-US" altLang="en-US" sz="1400"/>
              <a:t>(Last updated in 2013)</a:t>
            </a:r>
          </a:p>
        </p:txBody>
      </p:sp>
      <p:sp>
        <p:nvSpPr>
          <p:cNvPr id="14404" name="Text Box 437">
            <a:extLst>
              <a:ext uri="{FF2B5EF4-FFF2-40B4-BE49-F238E27FC236}">
                <a16:creationId xmlns:a16="http://schemas.microsoft.com/office/drawing/2014/main" id="{82CCC941-51CC-1F49-8145-232FE073076F}"/>
              </a:ext>
            </a:extLst>
          </p:cNvPr>
          <p:cNvSpPr txBox="1">
            <a:spLocks noChangeArrowheads="1"/>
          </p:cNvSpPr>
          <p:nvPr/>
        </p:nvSpPr>
        <p:spPr bwMode="auto">
          <a:xfrm>
            <a:off x="4419600" y="16764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 3.6</a:t>
            </a:r>
          </a:p>
        </p:txBody>
      </p:sp>
      <p:sp>
        <p:nvSpPr>
          <p:cNvPr id="14405" name="Line 438">
            <a:extLst>
              <a:ext uri="{FF2B5EF4-FFF2-40B4-BE49-F238E27FC236}">
                <a16:creationId xmlns:a16="http://schemas.microsoft.com/office/drawing/2014/main" id="{C483568A-0BD9-2F40-96E3-45BFD971C05B}"/>
              </a:ext>
            </a:extLst>
          </p:cNvPr>
          <p:cNvSpPr>
            <a:spLocks noChangeShapeType="1"/>
          </p:cNvSpPr>
          <p:nvPr/>
        </p:nvSpPr>
        <p:spPr bwMode="auto">
          <a:xfrm flipV="1">
            <a:off x="4876800" y="1828800"/>
            <a:ext cx="304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6" name="Text Box 439">
            <a:extLst>
              <a:ext uri="{FF2B5EF4-FFF2-40B4-BE49-F238E27FC236}">
                <a16:creationId xmlns:a16="http://schemas.microsoft.com/office/drawing/2014/main" id="{9DEF9499-F06F-9845-AA3E-86DFF09853D0}"/>
              </a:ext>
            </a:extLst>
          </p:cNvPr>
          <p:cNvSpPr txBox="1">
            <a:spLocks noChangeArrowheads="1"/>
          </p:cNvSpPr>
          <p:nvPr/>
        </p:nvSpPr>
        <p:spPr bwMode="auto">
          <a:xfrm>
            <a:off x="5181600" y="16764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 4.1</a:t>
            </a:r>
          </a:p>
        </p:txBody>
      </p:sp>
      <p:sp>
        <p:nvSpPr>
          <p:cNvPr id="14407" name="Line 440">
            <a:extLst>
              <a:ext uri="{FF2B5EF4-FFF2-40B4-BE49-F238E27FC236}">
                <a16:creationId xmlns:a16="http://schemas.microsoft.com/office/drawing/2014/main" id="{A57187DD-C260-D14A-AA45-861A7EC2201D}"/>
              </a:ext>
            </a:extLst>
          </p:cNvPr>
          <p:cNvSpPr>
            <a:spLocks noChangeShapeType="1"/>
          </p:cNvSpPr>
          <p:nvPr/>
        </p:nvSpPr>
        <p:spPr bwMode="auto">
          <a:xfrm flipV="1">
            <a:off x="5638800" y="1828800"/>
            <a:ext cx="304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Text Box 441">
            <a:extLst>
              <a:ext uri="{FF2B5EF4-FFF2-40B4-BE49-F238E27FC236}">
                <a16:creationId xmlns:a16="http://schemas.microsoft.com/office/drawing/2014/main" id="{71384E89-EDB3-8343-906A-827A67D1A75B}"/>
              </a:ext>
            </a:extLst>
          </p:cNvPr>
          <p:cNvSpPr txBox="1">
            <a:spLocks noChangeArrowheads="1"/>
          </p:cNvSpPr>
          <p:nvPr/>
        </p:nvSpPr>
        <p:spPr bwMode="auto">
          <a:xfrm>
            <a:off x="5943600" y="16764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 4.6</a:t>
            </a:r>
          </a:p>
        </p:txBody>
      </p:sp>
      <p:sp>
        <p:nvSpPr>
          <p:cNvPr id="14409" name="Line 442">
            <a:extLst>
              <a:ext uri="{FF2B5EF4-FFF2-40B4-BE49-F238E27FC236}">
                <a16:creationId xmlns:a16="http://schemas.microsoft.com/office/drawing/2014/main" id="{D323F02B-E881-2F45-9F22-97E63FAD92D7}"/>
              </a:ext>
            </a:extLst>
          </p:cNvPr>
          <p:cNvSpPr>
            <a:spLocks noChangeShapeType="1"/>
          </p:cNvSpPr>
          <p:nvPr/>
        </p:nvSpPr>
        <p:spPr bwMode="auto">
          <a:xfrm flipV="1">
            <a:off x="6400800" y="1828800"/>
            <a:ext cx="304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0" name="Line 444">
            <a:extLst>
              <a:ext uri="{FF2B5EF4-FFF2-40B4-BE49-F238E27FC236}">
                <a16:creationId xmlns:a16="http://schemas.microsoft.com/office/drawing/2014/main" id="{FE970FD4-9D23-D843-B77D-D98710F92817}"/>
              </a:ext>
            </a:extLst>
          </p:cNvPr>
          <p:cNvSpPr>
            <a:spLocks noChangeShapeType="1"/>
          </p:cNvSpPr>
          <p:nvPr/>
        </p:nvSpPr>
        <p:spPr bwMode="auto">
          <a:xfrm flipV="1">
            <a:off x="4191000" y="1828800"/>
            <a:ext cx="304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1" name="Line 446">
            <a:extLst>
              <a:ext uri="{FF2B5EF4-FFF2-40B4-BE49-F238E27FC236}">
                <a16:creationId xmlns:a16="http://schemas.microsoft.com/office/drawing/2014/main" id="{92D75FF8-21A8-DC44-A94A-9DD918674893}"/>
              </a:ext>
            </a:extLst>
          </p:cNvPr>
          <p:cNvSpPr>
            <a:spLocks noChangeShapeType="1"/>
          </p:cNvSpPr>
          <p:nvPr/>
        </p:nvSpPr>
        <p:spPr bwMode="auto">
          <a:xfrm flipV="1">
            <a:off x="3429000" y="1828800"/>
            <a:ext cx="3048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2" name="Text Box 4">
            <a:extLst>
              <a:ext uri="{FF2B5EF4-FFF2-40B4-BE49-F238E27FC236}">
                <a16:creationId xmlns:a16="http://schemas.microsoft.com/office/drawing/2014/main" id="{FA1B0623-85D6-E749-8B4F-49C0666A7209}"/>
              </a:ext>
            </a:extLst>
          </p:cNvPr>
          <p:cNvSpPr txBox="1">
            <a:spLocks noChangeArrowheads="1"/>
          </p:cNvSpPr>
          <p:nvPr/>
        </p:nvSpPr>
        <p:spPr bwMode="auto">
          <a:xfrm>
            <a:off x="231775" y="3563938"/>
            <a:ext cx="5178425" cy="2397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200"/>
              <a:t>Actual halfpitch (Wikipedia, 2019): 2001, </a:t>
            </a:r>
            <a:r>
              <a:rPr lang="en-US" altLang="en-US" sz="1200" b="1"/>
              <a:t>130</a:t>
            </a:r>
            <a:r>
              <a:rPr lang="en-US" altLang="en-US" sz="1200"/>
              <a:t>; 2010, </a:t>
            </a:r>
            <a:r>
              <a:rPr lang="en-US" altLang="en-US" sz="1200" b="1"/>
              <a:t>32</a:t>
            </a:r>
            <a:r>
              <a:rPr lang="en-US" altLang="en-US" sz="1200"/>
              <a:t>; 2014, </a:t>
            </a:r>
            <a:r>
              <a:rPr lang="en-US" altLang="en-US" sz="1200" b="1"/>
              <a:t>14</a:t>
            </a:r>
            <a:r>
              <a:rPr lang="en-US" altLang="en-US" sz="1200"/>
              <a:t>; 2018, </a:t>
            </a:r>
            <a:r>
              <a:rPr lang="en-US" altLang="en-US" sz="1200" b="1"/>
              <a:t>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90DD3B6-1B59-4D40-B8EF-A516FE0680C4}"/>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60FCDEE3-8CE6-3641-BB42-CB7FD885D8DC}"/>
              </a:ext>
            </a:extLst>
          </p:cNvPr>
          <p:cNvSpPr>
            <a:spLocks noGrp="1"/>
          </p:cNvSpPr>
          <p:nvPr>
            <p:ph type="ftr" sz="quarter" idx="11"/>
          </p:nvPr>
        </p:nvSpPr>
        <p:spPr/>
        <p:txBody>
          <a:bodyPr/>
          <a:lstStyle/>
          <a:p>
            <a:pPr>
              <a:defRPr/>
            </a:pPr>
            <a:r>
              <a:rPr lang="en-US" altLang="en-US"/>
              <a:t>Parallel Processing, Fundamental Concepts</a:t>
            </a:r>
          </a:p>
        </p:txBody>
      </p:sp>
      <p:sp>
        <p:nvSpPr>
          <p:cNvPr id="101380" name="Slide Number Placeholder 5">
            <a:extLst>
              <a:ext uri="{FF2B5EF4-FFF2-40B4-BE49-F238E27FC236}">
                <a16:creationId xmlns:a16="http://schemas.microsoft.com/office/drawing/2014/main" id="{EADD25F2-D29B-7D41-84BF-272F3CCC429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9068A89-5C71-9044-8543-154E00E24A77}" type="slidenum">
              <a:rPr lang="en-US" altLang="en-US" sz="1200" smtClean="0"/>
              <a:pPr>
                <a:spcBef>
                  <a:spcPct val="0"/>
                </a:spcBef>
                <a:buFontTx/>
                <a:buNone/>
              </a:pPr>
              <a:t>90</a:t>
            </a:fld>
            <a:endParaRPr lang="en-US" altLang="en-US" sz="1200"/>
          </a:p>
        </p:txBody>
      </p:sp>
      <p:sp>
        <p:nvSpPr>
          <p:cNvPr id="101381" name="Rectangle 2">
            <a:extLst>
              <a:ext uri="{FF2B5EF4-FFF2-40B4-BE49-F238E27FC236}">
                <a16:creationId xmlns:a16="http://schemas.microsoft.com/office/drawing/2014/main" id="{CC36AA1C-6583-CA4D-9A03-CACF79D6629E}"/>
              </a:ext>
            </a:extLst>
          </p:cNvPr>
          <p:cNvSpPr>
            <a:spLocks noGrp="1" noChangeArrowheads="1"/>
          </p:cNvSpPr>
          <p:nvPr>
            <p:ph type="title"/>
          </p:nvPr>
        </p:nvSpPr>
        <p:spPr>
          <a:xfrm>
            <a:off x="381000" y="228600"/>
            <a:ext cx="8305800" cy="685800"/>
          </a:xfrm>
        </p:spPr>
        <p:txBody>
          <a:bodyPr/>
          <a:lstStyle/>
          <a:p>
            <a:pPr eaLnBrk="1" hangingPunct="1"/>
            <a:r>
              <a:rPr lang="en-US" altLang="en-US" sz="2800"/>
              <a:t>Master Theorem for Recurrences</a:t>
            </a:r>
          </a:p>
        </p:txBody>
      </p:sp>
      <p:sp>
        <p:nvSpPr>
          <p:cNvPr id="101382" name="Rectangle 3">
            <a:extLst>
              <a:ext uri="{FF2B5EF4-FFF2-40B4-BE49-F238E27FC236}">
                <a16:creationId xmlns:a16="http://schemas.microsoft.com/office/drawing/2014/main" id="{38C4120E-DA2F-154B-98FB-48E5A1DE93B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1383" name="Text Box 5">
            <a:extLst>
              <a:ext uri="{FF2B5EF4-FFF2-40B4-BE49-F238E27FC236}">
                <a16:creationId xmlns:a16="http://schemas.microsoft.com/office/drawing/2014/main" id="{368CB257-D4ED-434C-B34C-5E5207D9181E}"/>
              </a:ext>
            </a:extLst>
          </p:cNvPr>
          <p:cNvSpPr txBox="1">
            <a:spLocks noChangeArrowheads="1"/>
          </p:cNvSpPr>
          <p:nvPr/>
        </p:nvSpPr>
        <p:spPr bwMode="auto">
          <a:xfrm>
            <a:off x="381000" y="990600"/>
            <a:ext cx="8382000"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Theorem 3.1:</a:t>
            </a:r>
          </a:p>
          <a:p>
            <a:pPr eaLnBrk="1" hangingPunct="1">
              <a:spcBef>
                <a:spcPct val="0"/>
              </a:spcBef>
              <a:buFontTx/>
              <a:buNone/>
            </a:pPr>
            <a:endParaRPr lang="en-US" altLang="en-US" sz="1000" b="1">
              <a:solidFill>
                <a:srgbClr val="CC0000"/>
              </a:solidFill>
            </a:endParaRPr>
          </a:p>
          <a:p>
            <a:pPr eaLnBrk="1" hangingPunct="1">
              <a:spcBef>
                <a:spcPct val="0"/>
              </a:spcBef>
              <a:buFontTx/>
              <a:buNone/>
            </a:pPr>
            <a:r>
              <a:rPr lang="en-US" altLang="en-US" sz="2400"/>
              <a:t>Given </a:t>
            </a:r>
            <a:r>
              <a:rPr lang="en-US" altLang="en-US" sz="2400" i="1"/>
              <a:t>f</a:t>
            </a:r>
            <a:r>
              <a:rPr lang="en-US" altLang="en-US" sz="2400"/>
              <a:t>(</a:t>
            </a:r>
            <a:r>
              <a:rPr lang="en-US" altLang="en-US" sz="2400" i="1"/>
              <a:t>n</a:t>
            </a:r>
            <a:r>
              <a:rPr lang="en-US" altLang="en-US" sz="2400"/>
              <a:t>) = </a:t>
            </a:r>
            <a:r>
              <a:rPr lang="en-US" altLang="en-US" sz="2400" i="1"/>
              <a:t>a f</a:t>
            </a:r>
            <a:r>
              <a:rPr lang="en-US" altLang="en-US" sz="2400"/>
              <a:t>(</a:t>
            </a:r>
            <a:r>
              <a:rPr lang="en-US" altLang="en-US" sz="2400" i="1"/>
              <a:t>n</a:t>
            </a:r>
            <a:r>
              <a:rPr lang="en-US" altLang="en-US" sz="2400"/>
              <a:t>/</a:t>
            </a:r>
            <a:r>
              <a:rPr lang="en-US" altLang="en-US" sz="2400" i="1"/>
              <a:t>b</a:t>
            </a:r>
            <a:r>
              <a:rPr lang="en-US" altLang="en-US" sz="2400"/>
              <a:t>) + </a:t>
            </a:r>
            <a:r>
              <a:rPr lang="en-US" altLang="en-US" sz="2400" i="1"/>
              <a:t>h</a:t>
            </a:r>
            <a:r>
              <a:rPr lang="en-US" altLang="en-US" sz="2400"/>
              <a:t>(</a:t>
            </a:r>
            <a:r>
              <a:rPr lang="en-US" altLang="en-US" sz="2400" i="1"/>
              <a:t>n</a:t>
            </a:r>
            <a:r>
              <a:rPr lang="en-US" altLang="en-US" sz="2400"/>
              <a:t>); </a:t>
            </a:r>
            <a:r>
              <a:rPr lang="en-US" altLang="en-US" sz="2400" i="1"/>
              <a:t>a</a:t>
            </a:r>
            <a:r>
              <a:rPr lang="en-US" altLang="en-US" sz="2400"/>
              <a:t>, </a:t>
            </a:r>
            <a:r>
              <a:rPr lang="en-US" altLang="en-US" sz="2400" i="1"/>
              <a:t>b</a:t>
            </a:r>
            <a:r>
              <a:rPr lang="en-US" altLang="en-US" sz="2400"/>
              <a:t> constant, </a:t>
            </a:r>
            <a:r>
              <a:rPr lang="en-US" altLang="en-US" sz="2400" i="1"/>
              <a:t>h</a:t>
            </a:r>
            <a:r>
              <a:rPr lang="en-US" altLang="en-US" sz="2400"/>
              <a:t> arbitrary function </a:t>
            </a:r>
          </a:p>
          <a:p>
            <a:pPr eaLnBrk="1" hangingPunct="1">
              <a:spcBef>
                <a:spcPct val="0"/>
              </a:spcBef>
              <a:buFontTx/>
              <a:buNone/>
            </a:pPr>
            <a:endParaRPr lang="en-US" altLang="en-US" sz="1000"/>
          </a:p>
          <a:p>
            <a:pPr eaLnBrk="1" hangingPunct="1">
              <a:spcBef>
                <a:spcPct val="0"/>
              </a:spcBef>
              <a:buFontTx/>
              <a:buNone/>
            </a:pPr>
            <a:r>
              <a:rPr lang="en-US" altLang="en-US" sz="2400"/>
              <a:t>the asymptotic solution to the recurrence is (</a:t>
            </a:r>
            <a:r>
              <a:rPr lang="en-US" altLang="en-US" sz="2400" i="1"/>
              <a:t>c</a:t>
            </a:r>
            <a:r>
              <a:rPr lang="en-US" altLang="en-US" sz="2400"/>
              <a:t> = log</a:t>
            </a:r>
            <a:r>
              <a:rPr lang="en-US" altLang="en-US" sz="2400" i="1" baseline="-25000"/>
              <a:t>b </a:t>
            </a:r>
            <a:r>
              <a:rPr lang="en-US" altLang="en-US" sz="2400" i="1"/>
              <a:t>a</a:t>
            </a:r>
            <a:r>
              <a:rPr lang="en-US" altLang="en-US" sz="2400"/>
              <a:t>)</a:t>
            </a:r>
            <a:endParaRPr lang="en-US" altLang="en-US" sz="2400" i="1"/>
          </a:p>
          <a:p>
            <a:pPr eaLnBrk="1" hangingPunct="1">
              <a:spcBef>
                <a:spcPct val="0"/>
              </a:spcBef>
              <a:buFontTx/>
              <a:buNone/>
            </a:pPr>
            <a:endParaRPr lang="en-US" altLang="en-US" sz="12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		if </a:t>
            </a:r>
            <a:r>
              <a:rPr lang="en-US" altLang="en-US" sz="2400" i="1"/>
              <a:t>h</a:t>
            </a:r>
            <a:r>
              <a:rPr lang="en-US" altLang="en-US" sz="2400"/>
              <a:t>(</a:t>
            </a:r>
            <a:r>
              <a:rPr lang="en-US" altLang="en-US" sz="2400" i="1"/>
              <a:t>n</a:t>
            </a:r>
            <a:r>
              <a:rPr lang="en-US" altLang="en-US" sz="2400"/>
              <a:t>) = O(</a:t>
            </a:r>
            <a:r>
              <a:rPr lang="en-US" altLang="en-US" sz="2400" i="1"/>
              <a:t>n</a:t>
            </a:r>
            <a:r>
              <a:rPr lang="en-US" altLang="en-US" sz="1200" i="1"/>
              <a:t> </a:t>
            </a:r>
            <a:r>
              <a:rPr lang="en-US" altLang="en-US" sz="2400" i="1" baseline="30000"/>
              <a:t>c</a:t>
            </a:r>
            <a:r>
              <a:rPr lang="en-US" altLang="en-US" sz="2400" baseline="30000"/>
              <a:t> – </a:t>
            </a:r>
            <a:r>
              <a:rPr lang="en-US" altLang="en-US" sz="2400" baseline="30000">
                <a:latin typeface="Symbol" pitchFamily="2" charset="2"/>
              </a:rPr>
              <a:t>e</a:t>
            </a:r>
            <a:r>
              <a:rPr lang="en-US" altLang="en-US" sz="2400"/>
              <a:t>) for some </a:t>
            </a:r>
            <a:r>
              <a:rPr lang="en-US" altLang="en-US" sz="2400">
                <a:latin typeface="Symbol" pitchFamily="2" charset="2"/>
              </a:rPr>
              <a:t>e</a:t>
            </a:r>
            <a:r>
              <a:rPr lang="en-US" altLang="en-US" sz="2400"/>
              <a:t> &gt; 0</a:t>
            </a:r>
          </a:p>
          <a:p>
            <a:pPr eaLnBrk="1" hangingPunct="1">
              <a:spcBef>
                <a:spcPct val="0"/>
              </a:spcBef>
              <a:buFontTx/>
              <a:buNone/>
            </a:pPr>
            <a:r>
              <a:rPr lang="en-US" altLang="en-US" sz="1200"/>
              <a:t>  </a:t>
            </a:r>
            <a:endParaRPr lang="en-US" altLang="en-US" sz="12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 log </a:t>
            </a:r>
            <a:r>
              <a:rPr lang="en-US" altLang="en-US" sz="2400" i="1"/>
              <a:t>n</a:t>
            </a:r>
            <a:r>
              <a:rPr lang="en-US" altLang="en-US" sz="2400"/>
              <a:t>)	if </a:t>
            </a:r>
            <a:r>
              <a:rPr lang="en-US" altLang="en-US" sz="2400" i="1"/>
              <a:t>h</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a:t>
            </a:r>
          </a:p>
          <a:p>
            <a:pPr eaLnBrk="1" hangingPunct="1">
              <a:spcBef>
                <a:spcPct val="0"/>
              </a:spcBef>
              <a:buFontTx/>
              <a:buNone/>
            </a:pPr>
            <a:endParaRPr lang="en-US" altLang="en-US" sz="1200" i="1"/>
          </a:p>
          <a:p>
            <a:pPr eaLnBrk="1" hangingPunct="1">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h</a:t>
            </a:r>
            <a:r>
              <a:rPr lang="en-US" altLang="en-US" sz="2400"/>
              <a:t>(</a:t>
            </a:r>
            <a:r>
              <a:rPr lang="en-US" altLang="en-US" sz="2400" i="1"/>
              <a:t>n</a:t>
            </a:r>
            <a:r>
              <a:rPr lang="en-US" altLang="en-US" sz="2400"/>
              <a:t>))		if </a:t>
            </a:r>
            <a:r>
              <a:rPr lang="en-US" altLang="en-US" sz="2400" i="1"/>
              <a:t>h</a:t>
            </a:r>
            <a:r>
              <a:rPr lang="en-US" altLang="en-US" sz="2400"/>
              <a:t>(</a:t>
            </a:r>
            <a:r>
              <a:rPr lang="en-US" altLang="en-US" sz="2400" i="1"/>
              <a:t>n</a:t>
            </a:r>
            <a:r>
              <a:rPr lang="en-US" altLang="en-US" sz="2400"/>
              <a:t>) = </a:t>
            </a:r>
            <a:r>
              <a:rPr lang="en-US" altLang="en-US" sz="2400">
                <a:latin typeface="Symbol" pitchFamily="2" charset="2"/>
              </a:rPr>
              <a:t>W</a:t>
            </a:r>
            <a:r>
              <a:rPr lang="en-US" altLang="en-US" sz="2400"/>
              <a:t>(</a:t>
            </a:r>
            <a:r>
              <a:rPr lang="en-US" altLang="en-US" sz="2400" i="1"/>
              <a:t>n</a:t>
            </a:r>
            <a:r>
              <a:rPr lang="en-US" altLang="en-US" sz="1200"/>
              <a:t> </a:t>
            </a:r>
            <a:r>
              <a:rPr lang="en-US" altLang="en-US" sz="2400" i="1" baseline="30000"/>
              <a:t>c</a:t>
            </a:r>
            <a:r>
              <a:rPr lang="en-US" altLang="en-US" sz="2400" baseline="30000"/>
              <a:t> + </a:t>
            </a:r>
            <a:r>
              <a:rPr lang="en-US" altLang="en-US" sz="2400" baseline="30000">
                <a:latin typeface="Symbol" pitchFamily="2" charset="2"/>
              </a:rPr>
              <a:t>e</a:t>
            </a:r>
            <a:r>
              <a:rPr lang="en-US" altLang="en-US" sz="2400"/>
              <a:t>) for some </a:t>
            </a:r>
            <a:r>
              <a:rPr lang="en-US" altLang="en-US" sz="2400">
                <a:latin typeface="Symbol" pitchFamily="2" charset="2"/>
              </a:rPr>
              <a:t>e</a:t>
            </a:r>
            <a:r>
              <a:rPr lang="en-US" altLang="en-US" sz="2400"/>
              <a:t> &gt; 0</a:t>
            </a:r>
          </a:p>
        </p:txBody>
      </p:sp>
      <p:sp>
        <p:nvSpPr>
          <p:cNvPr id="101384" name="Text Box 6">
            <a:extLst>
              <a:ext uri="{FF2B5EF4-FFF2-40B4-BE49-F238E27FC236}">
                <a16:creationId xmlns:a16="http://schemas.microsoft.com/office/drawing/2014/main" id="{369278BC-54F3-224E-9587-BA15AC8EC3BE}"/>
              </a:ext>
            </a:extLst>
          </p:cNvPr>
          <p:cNvSpPr txBox="1">
            <a:spLocks noChangeArrowheads="1"/>
          </p:cNvSpPr>
          <p:nvPr/>
        </p:nvSpPr>
        <p:spPr bwMode="auto">
          <a:xfrm>
            <a:off x="1600200" y="4495800"/>
            <a:ext cx="5715000" cy="155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Example:</a:t>
            </a:r>
            <a:r>
              <a:rPr lang="en-US" altLang="en-US" sz="2000" b="1">
                <a:solidFill>
                  <a:srgbClr val="CC0000"/>
                </a:solidFill>
              </a:rPr>
              <a:t>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2</a:t>
            </a:r>
            <a:r>
              <a:rPr lang="en-US" altLang="en-US" sz="1400">
                <a:latin typeface="Times New Roman" panose="02020603050405020304" pitchFamily="18" charset="0"/>
              </a:rPr>
              <a:t> </a:t>
            </a:r>
            <a:r>
              <a:rPr lang="en-US" altLang="en-US" sz="2400" i="1">
                <a:latin typeface="Times New Roman" panose="02020603050405020304" pitchFamily="18" charset="0"/>
              </a:rPr>
              <a:t>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/2) + 1</a:t>
            </a:r>
          </a:p>
          <a:p>
            <a:pPr eaLnBrk="1" hangingPunct="1">
              <a:spcBef>
                <a:spcPct val="0"/>
              </a:spcBef>
              <a:buFontTx/>
              <a:buNone/>
            </a:pPr>
            <a:r>
              <a:rPr lang="en-US" altLang="en-US" sz="2400" i="1">
                <a:latin typeface="Times New Roman" panose="02020603050405020304" pitchFamily="18" charset="0"/>
              </a:rPr>
              <a:t>		a</a:t>
            </a:r>
            <a:r>
              <a:rPr lang="en-US" altLang="en-US" sz="2400">
                <a:latin typeface="Times New Roman" panose="02020603050405020304" pitchFamily="18" charset="0"/>
              </a:rPr>
              <a:t> = </a:t>
            </a:r>
            <a:r>
              <a:rPr lang="en-US" altLang="en-US" sz="2400" i="1">
                <a:latin typeface="Times New Roman" panose="02020603050405020304" pitchFamily="18" charset="0"/>
              </a:rPr>
              <a:t>b</a:t>
            </a:r>
            <a:r>
              <a:rPr lang="en-US" altLang="en-US" sz="2400">
                <a:latin typeface="Times New Roman" panose="02020603050405020304" pitchFamily="18" charset="0"/>
              </a:rPr>
              <a:t> = 2; </a:t>
            </a:r>
            <a:r>
              <a:rPr lang="en-US" altLang="en-US" sz="2400" i="1">
                <a:latin typeface="Times New Roman" panose="02020603050405020304" pitchFamily="18" charset="0"/>
              </a:rPr>
              <a:t>c</a:t>
            </a:r>
            <a:r>
              <a:rPr lang="en-US" altLang="en-US" sz="2400">
                <a:latin typeface="Times New Roman" panose="02020603050405020304" pitchFamily="18" charset="0"/>
              </a:rPr>
              <a:t> = log</a:t>
            </a:r>
            <a:r>
              <a:rPr lang="en-US" altLang="en-US" sz="2400" i="1" baseline="-25000">
                <a:latin typeface="Times New Roman" panose="02020603050405020304" pitchFamily="18" charset="0"/>
              </a:rPr>
              <a:t>b</a:t>
            </a:r>
            <a:r>
              <a:rPr lang="en-US" altLang="en-US" sz="1200">
                <a:latin typeface="Times New Roman" panose="02020603050405020304" pitchFamily="18" charset="0"/>
              </a:rPr>
              <a:t> </a:t>
            </a:r>
            <a:r>
              <a:rPr lang="en-US" altLang="en-US" sz="2400" i="1">
                <a:latin typeface="Times New Roman" panose="02020603050405020304" pitchFamily="18" charset="0"/>
              </a:rPr>
              <a:t>a</a:t>
            </a:r>
            <a:r>
              <a:rPr lang="en-US" altLang="en-US" sz="2400">
                <a:latin typeface="Times New Roman" panose="02020603050405020304" pitchFamily="18" charset="0"/>
              </a:rPr>
              <a:t> = 1</a:t>
            </a:r>
          </a:p>
          <a:p>
            <a:pPr eaLnBrk="1" hangingPunct="1">
              <a:spcBef>
                <a:spcPct val="0"/>
              </a:spcBef>
              <a:buFontTx/>
              <a:buNone/>
            </a:pPr>
            <a:r>
              <a:rPr lang="en-US" altLang="en-US" sz="2400" i="1">
                <a:latin typeface="Times New Roman" panose="02020603050405020304" pitchFamily="18" charset="0"/>
              </a:rPr>
              <a:t>		h</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1 = O(</a:t>
            </a:r>
            <a:r>
              <a:rPr lang="en-US" altLang="en-US" sz="1200">
                <a:latin typeface="Times New Roman" panose="02020603050405020304" pitchFamily="18" charset="0"/>
              </a:rPr>
              <a:t> </a:t>
            </a:r>
            <a:r>
              <a:rPr lang="en-US" altLang="en-US" sz="2400" i="1">
                <a:latin typeface="Times New Roman" panose="02020603050405020304" pitchFamily="18" charset="0"/>
              </a:rPr>
              <a:t>n</a:t>
            </a:r>
            <a:r>
              <a:rPr lang="en-US" altLang="en-US" sz="1000" i="1">
                <a:latin typeface="Times New Roman" panose="02020603050405020304" pitchFamily="18" charset="0"/>
              </a:rPr>
              <a:t> </a:t>
            </a:r>
            <a:r>
              <a:rPr lang="en-US" altLang="en-US" sz="2400" baseline="30000">
                <a:latin typeface="Times New Roman" panose="02020603050405020304" pitchFamily="18" charset="0"/>
              </a:rPr>
              <a:t>1</a:t>
            </a:r>
            <a:r>
              <a:rPr lang="en-US" altLang="en-US" sz="2400" i="1" baseline="30000">
                <a:latin typeface="Times New Roman" panose="02020603050405020304" pitchFamily="18" charset="0"/>
              </a:rPr>
              <a:t> – </a:t>
            </a:r>
            <a:r>
              <a:rPr lang="en-US" altLang="en-US" sz="2400" baseline="30000">
                <a:latin typeface="Symbol" pitchFamily="2" charset="2"/>
              </a:rPr>
              <a:t>e</a:t>
            </a:r>
            <a:r>
              <a:rPr lang="en-US" altLang="en-US" sz="2400" i="1">
                <a:latin typeface="Times New Roman" panose="02020603050405020304" pitchFamily="18" charset="0"/>
              </a:rPr>
              <a:t>)</a:t>
            </a:r>
          </a:p>
          <a:p>
            <a:pPr eaLnBrk="1" hangingPunct="1">
              <a:spcBef>
                <a:spcPct val="0"/>
              </a:spcBef>
              <a:buFontTx/>
              <a:buNone/>
            </a:pPr>
            <a:r>
              <a:rPr lang="en-US" altLang="en-US" sz="2400" i="1">
                <a:latin typeface="Times New Roman" panose="02020603050405020304" pitchFamily="18" charset="0"/>
              </a:rPr>
              <a:t>		f</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1000" i="1">
                <a:latin typeface="Times New Roman" panose="02020603050405020304" pitchFamily="18" charset="0"/>
              </a:rPr>
              <a:t> </a:t>
            </a:r>
            <a:r>
              <a:rPr lang="en-US" altLang="en-US" sz="2400" i="1" baseline="30000">
                <a:latin typeface="Times New Roman" panose="02020603050405020304" pitchFamily="18" charset="0"/>
              </a:rPr>
              <a:t>c</a:t>
            </a:r>
            <a:r>
              <a:rPr lang="en-US" altLang="en-US" sz="2400">
                <a:latin typeface="Times New Roman" panose="02020603050405020304" pitchFamily="18" charset="0"/>
              </a:rPr>
              <a:t>) = </a:t>
            </a:r>
            <a:r>
              <a:rPr lang="en-US" altLang="en-US" sz="2400">
                <a:latin typeface="Symbol" pitchFamily="2" charset="2"/>
              </a:rPr>
              <a:t>Q</a:t>
            </a:r>
            <a:r>
              <a:rPr lang="en-US" altLang="en-US" sz="2400">
                <a:latin typeface="Times New Roman" panose="02020603050405020304" pitchFamily="18" charset="0"/>
              </a:rPr>
              <a:t>(</a:t>
            </a:r>
            <a:r>
              <a:rPr lang="en-US" altLang="en-US" sz="2400" i="1">
                <a:latin typeface="Times New Roman" panose="02020603050405020304" pitchFamily="18" charset="0"/>
              </a:rPr>
              <a:t>n</a:t>
            </a:r>
            <a:r>
              <a:rPr lang="en-US" altLang="en-US" sz="2400">
                <a:latin typeface="Times New Roman" panose="02020603050405020304" pitchFamily="18" charset="0"/>
              </a:rPr>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C21D9ABE-4BE2-EC41-9748-B20798DADD9F}"/>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34518B5F-BC8F-8842-A0DE-A6FCC7D12932}"/>
              </a:ext>
            </a:extLst>
          </p:cNvPr>
          <p:cNvSpPr>
            <a:spLocks noGrp="1"/>
          </p:cNvSpPr>
          <p:nvPr>
            <p:ph type="ftr" sz="quarter" idx="11"/>
          </p:nvPr>
        </p:nvSpPr>
        <p:spPr/>
        <p:txBody>
          <a:bodyPr/>
          <a:lstStyle/>
          <a:p>
            <a:pPr>
              <a:defRPr/>
            </a:pPr>
            <a:r>
              <a:rPr lang="en-US" altLang="en-US"/>
              <a:t>Parallel Processing, Fundamental Concepts</a:t>
            </a:r>
          </a:p>
        </p:txBody>
      </p:sp>
      <p:sp>
        <p:nvSpPr>
          <p:cNvPr id="102404" name="Slide Number Placeholder 5">
            <a:extLst>
              <a:ext uri="{FF2B5EF4-FFF2-40B4-BE49-F238E27FC236}">
                <a16:creationId xmlns:a16="http://schemas.microsoft.com/office/drawing/2014/main" id="{917D79E5-8700-354C-8674-0853E5C3FB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B592317-31ED-AA40-999B-EF7C62EA4A35}" type="slidenum">
              <a:rPr lang="en-US" altLang="en-US" sz="1200" smtClean="0"/>
              <a:pPr>
                <a:spcBef>
                  <a:spcPct val="0"/>
                </a:spcBef>
                <a:buFontTx/>
                <a:buNone/>
              </a:pPr>
              <a:t>91</a:t>
            </a:fld>
            <a:endParaRPr lang="en-US" altLang="en-US" sz="1200"/>
          </a:p>
        </p:txBody>
      </p:sp>
      <p:sp>
        <p:nvSpPr>
          <p:cNvPr id="102405" name="Rectangle 2">
            <a:extLst>
              <a:ext uri="{FF2B5EF4-FFF2-40B4-BE49-F238E27FC236}">
                <a16:creationId xmlns:a16="http://schemas.microsoft.com/office/drawing/2014/main" id="{F143DF6C-BA6A-0C4B-9976-69DA385C2063}"/>
              </a:ext>
            </a:extLst>
          </p:cNvPr>
          <p:cNvSpPr>
            <a:spLocks noGrp="1" noChangeArrowheads="1"/>
          </p:cNvSpPr>
          <p:nvPr>
            <p:ph type="title"/>
          </p:nvPr>
        </p:nvSpPr>
        <p:spPr>
          <a:xfrm>
            <a:off x="381000" y="228600"/>
            <a:ext cx="8305800" cy="685800"/>
          </a:xfrm>
        </p:spPr>
        <p:txBody>
          <a:bodyPr/>
          <a:lstStyle/>
          <a:p>
            <a:pPr eaLnBrk="1" hangingPunct="1"/>
            <a:r>
              <a:rPr lang="en-US" altLang="en-US" sz="2800"/>
              <a:t>Intuition Behind the Master Theorem</a:t>
            </a:r>
          </a:p>
        </p:txBody>
      </p:sp>
      <p:sp>
        <p:nvSpPr>
          <p:cNvPr id="102406" name="Rectangle 3">
            <a:extLst>
              <a:ext uri="{FF2B5EF4-FFF2-40B4-BE49-F238E27FC236}">
                <a16:creationId xmlns:a16="http://schemas.microsoft.com/office/drawing/2014/main" id="{7641A3EE-C93F-3F48-ABA2-6AA6D98EFAC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2407" name="Text Box 4">
            <a:extLst>
              <a:ext uri="{FF2B5EF4-FFF2-40B4-BE49-F238E27FC236}">
                <a16:creationId xmlns:a16="http://schemas.microsoft.com/office/drawing/2014/main" id="{747BBDC3-40BF-474B-B72C-C1229B4846BA}"/>
              </a:ext>
            </a:extLst>
          </p:cNvPr>
          <p:cNvSpPr txBox="1">
            <a:spLocks noChangeArrowheads="1"/>
          </p:cNvSpPr>
          <p:nvPr/>
        </p:nvSpPr>
        <p:spPr bwMode="auto">
          <a:xfrm>
            <a:off x="381000" y="990600"/>
            <a:ext cx="8382000" cy="41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rPr>
              <a:t>Theorem 3.1:</a:t>
            </a:r>
          </a:p>
          <a:p>
            <a:pPr eaLnBrk="1" hangingPunct="1">
              <a:spcBef>
                <a:spcPct val="0"/>
              </a:spcBef>
              <a:buFontTx/>
              <a:buNone/>
            </a:pPr>
            <a:endParaRPr lang="en-US" altLang="en-US" sz="1000" b="1">
              <a:solidFill>
                <a:srgbClr val="CC0000"/>
              </a:solidFill>
            </a:endParaRPr>
          </a:p>
          <a:p>
            <a:pPr eaLnBrk="1" hangingPunct="1">
              <a:lnSpc>
                <a:spcPct val="90000"/>
              </a:lnSpc>
              <a:spcBef>
                <a:spcPct val="0"/>
              </a:spcBef>
              <a:buFontTx/>
              <a:buNone/>
            </a:pPr>
            <a:r>
              <a:rPr lang="en-US" altLang="en-US" sz="2400"/>
              <a:t>Given </a:t>
            </a:r>
            <a:r>
              <a:rPr lang="en-US" altLang="en-US" sz="2400" i="1"/>
              <a:t>f</a:t>
            </a:r>
            <a:r>
              <a:rPr lang="en-US" altLang="en-US" sz="2400"/>
              <a:t>(</a:t>
            </a:r>
            <a:r>
              <a:rPr lang="en-US" altLang="en-US" sz="2400" i="1"/>
              <a:t>n</a:t>
            </a:r>
            <a:r>
              <a:rPr lang="en-US" altLang="en-US" sz="2400"/>
              <a:t>) = </a:t>
            </a:r>
            <a:r>
              <a:rPr lang="en-US" altLang="en-US" sz="2400" i="1"/>
              <a:t>a f</a:t>
            </a:r>
            <a:r>
              <a:rPr lang="en-US" altLang="en-US" sz="2400"/>
              <a:t>(</a:t>
            </a:r>
            <a:r>
              <a:rPr lang="en-US" altLang="en-US" sz="2400" i="1"/>
              <a:t>n</a:t>
            </a:r>
            <a:r>
              <a:rPr lang="en-US" altLang="en-US" sz="2400"/>
              <a:t>/</a:t>
            </a:r>
            <a:r>
              <a:rPr lang="en-US" altLang="en-US" sz="2400" i="1"/>
              <a:t>b</a:t>
            </a:r>
            <a:r>
              <a:rPr lang="en-US" altLang="en-US" sz="2400"/>
              <a:t>) + </a:t>
            </a:r>
            <a:r>
              <a:rPr lang="en-US" altLang="en-US" sz="2400" i="1"/>
              <a:t>h</a:t>
            </a:r>
            <a:r>
              <a:rPr lang="en-US" altLang="en-US" sz="2400"/>
              <a:t>(</a:t>
            </a:r>
            <a:r>
              <a:rPr lang="en-US" altLang="en-US" sz="2400" i="1"/>
              <a:t>n</a:t>
            </a:r>
            <a:r>
              <a:rPr lang="en-US" altLang="en-US" sz="2400"/>
              <a:t>); </a:t>
            </a:r>
            <a:r>
              <a:rPr lang="en-US" altLang="en-US" sz="2400" i="1"/>
              <a:t>a</a:t>
            </a:r>
            <a:r>
              <a:rPr lang="en-US" altLang="en-US" sz="2400"/>
              <a:t>, </a:t>
            </a:r>
            <a:r>
              <a:rPr lang="en-US" altLang="en-US" sz="2400" i="1"/>
              <a:t>b</a:t>
            </a:r>
            <a:r>
              <a:rPr lang="en-US" altLang="en-US" sz="2400"/>
              <a:t> constant, </a:t>
            </a:r>
            <a:r>
              <a:rPr lang="en-US" altLang="en-US" sz="2400" i="1"/>
              <a:t>h</a:t>
            </a:r>
            <a:r>
              <a:rPr lang="en-US" altLang="en-US" sz="2400"/>
              <a:t> arbitrary function </a:t>
            </a:r>
          </a:p>
          <a:p>
            <a:pPr eaLnBrk="1" hangingPunct="1">
              <a:lnSpc>
                <a:spcPct val="90000"/>
              </a:lnSpc>
              <a:spcBef>
                <a:spcPct val="0"/>
              </a:spcBef>
              <a:buFontTx/>
              <a:buNone/>
            </a:pPr>
            <a:endParaRPr lang="en-US" altLang="en-US" sz="1000"/>
          </a:p>
          <a:p>
            <a:pPr eaLnBrk="1" hangingPunct="1">
              <a:lnSpc>
                <a:spcPct val="90000"/>
              </a:lnSpc>
              <a:spcBef>
                <a:spcPct val="0"/>
              </a:spcBef>
              <a:buFontTx/>
              <a:buNone/>
            </a:pPr>
            <a:r>
              <a:rPr lang="en-US" altLang="en-US" sz="2400"/>
              <a:t>the asymptotic solution to the recurrence is (</a:t>
            </a:r>
            <a:r>
              <a:rPr lang="en-US" altLang="en-US" sz="2400" i="1"/>
              <a:t>c</a:t>
            </a:r>
            <a:r>
              <a:rPr lang="en-US" altLang="en-US" sz="2400"/>
              <a:t> = log</a:t>
            </a:r>
            <a:r>
              <a:rPr lang="en-US" altLang="en-US" sz="2400" i="1" baseline="-25000"/>
              <a:t>b </a:t>
            </a:r>
            <a:r>
              <a:rPr lang="en-US" altLang="en-US" sz="2400" i="1"/>
              <a:t>a</a:t>
            </a:r>
            <a:r>
              <a:rPr lang="en-US" altLang="en-US" sz="2400"/>
              <a:t>)</a:t>
            </a:r>
            <a:endParaRPr lang="en-US" altLang="en-US" sz="2400" i="1"/>
          </a:p>
          <a:p>
            <a:pPr eaLnBrk="1" hangingPunct="1">
              <a:lnSpc>
                <a:spcPct val="90000"/>
              </a:lnSpc>
              <a:spcBef>
                <a:spcPct val="0"/>
              </a:spcBef>
              <a:buFontTx/>
              <a:buNone/>
            </a:pPr>
            <a:endParaRPr lang="en-US" altLang="en-US" sz="1200" i="1"/>
          </a:p>
          <a:p>
            <a:pPr eaLnBrk="1" hangingPunct="1">
              <a:lnSpc>
                <a:spcPct val="90000"/>
              </a:lnSpc>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		if </a:t>
            </a:r>
            <a:r>
              <a:rPr lang="en-US" altLang="en-US" sz="2400" i="1"/>
              <a:t>h</a:t>
            </a:r>
            <a:r>
              <a:rPr lang="en-US" altLang="en-US" sz="2400"/>
              <a:t>(</a:t>
            </a:r>
            <a:r>
              <a:rPr lang="en-US" altLang="en-US" sz="2400" i="1"/>
              <a:t>n</a:t>
            </a:r>
            <a:r>
              <a:rPr lang="en-US" altLang="en-US" sz="2400"/>
              <a:t>) = O(</a:t>
            </a:r>
            <a:r>
              <a:rPr lang="en-US" altLang="en-US" sz="2400" i="1"/>
              <a:t>n</a:t>
            </a:r>
            <a:r>
              <a:rPr lang="en-US" altLang="en-US" sz="1200" i="1"/>
              <a:t> </a:t>
            </a:r>
            <a:r>
              <a:rPr lang="en-US" altLang="en-US" sz="2400" i="1" baseline="30000"/>
              <a:t>c</a:t>
            </a:r>
            <a:r>
              <a:rPr lang="en-US" altLang="en-US" sz="2400" baseline="30000"/>
              <a:t> – </a:t>
            </a:r>
            <a:r>
              <a:rPr lang="en-US" altLang="en-US" sz="2400" baseline="30000">
                <a:latin typeface="Symbol" pitchFamily="2" charset="2"/>
              </a:rPr>
              <a:t>e</a:t>
            </a:r>
            <a:r>
              <a:rPr lang="en-US" altLang="en-US" sz="2400"/>
              <a:t>) for some </a:t>
            </a:r>
            <a:r>
              <a:rPr lang="en-US" altLang="en-US" sz="2400">
                <a:latin typeface="Symbol" pitchFamily="2" charset="2"/>
              </a:rPr>
              <a:t>e</a:t>
            </a:r>
            <a:r>
              <a:rPr lang="en-US" altLang="en-US" sz="2400"/>
              <a:t> &gt; 0</a:t>
            </a:r>
          </a:p>
          <a:p>
            <a:pPr eaLnBrk="1" hangingPunct="1">
              <a:lnSpc>
                <a:spcPct val="90000"/>
              </a:lnSpc>
              <a:spcBef>
                <a:spcPct val="0"/>
              </a:spcBef>
              <a:buFontTx/>
              <a:buNone/>
            </a:pPr>
            <a:endParaRPr lang="en-US" altLang="en-US" sz="2400"/>
          </a:p>
          <a:p>
            <a:pPr eaLnBrk="1" hangingPunct="1">
              <a:lnSpc>
                <a:spcPct val="90000"/>
              </a:lnSpc>
              <a:spcBef>
                <a:spcPct val="0"/>
              </a:spcBef>
              <a:buFontTx/>
              <a:buNone/>
            </a:pPr>
            <a:endParaRPr lang="en-US" altLang="en-US" sz="2400"/>
          </a:p>
          <a:p>
            <a:pPr eaLnBrk="1" hangingPunct="1">
              <a:lnSpc>
                <a:spcPct val="90000"/>
              </a:lnSpc>
              <a:spcBef>
                <a:spcPct val="0"/>
              </a:spcBef>
              <a:buFontTx/>
              <a:buNone/>
            </a:pPr>
            <a:r>
              <a:rPr lang="en-US" altLang="en-US" sz="1200"/>
              <a:t>  </a:t>
            </a:r>
            <a:endParaRPr lang="en-US" altLang="en-US" sz="1200" i="1"/>
          </a:p>
          <a:p>
            <a:pPr eaLnBrk="1" hangingPunct="1">
              <a:lnSpc>
                <a:spcPct val="90000"/>
              </a:lnSpc>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 log </a:t>
            </a:r>
            <a:r>
              <a:rPr lang="en-US" altLang="en-US" sz="2400" i="1"/>
              <a:t>n</a:t>
            </a:r>
            <a:r>
              <a:rPr lang="en-US" altLang="en-US" sz="2400"/>
              <a:t>)	if </a:t>
            </a:r>
            <a:r>
              <a:rPr lang="en-US" altLang="en-US" sz="2400" i="1"/>
              <a:t>h</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n</a:t>
            </a:r>
            <a:r>
              <a:rPr lang="en-US" altLang="en-US" sz="1200" i="1"/>
              <a:t> </a:t>
            </a:r>
            <a:r>
              <a:rPr lang="en-US" altLang="en-US" sz="2400" i="1" baseline="30000"/>
              <a:t>c</a:t>
            </a:r>
            <a:r>
              <a:rPr lang="en-US" altLang="en-US" sz="2400"/>
              <a:t>)</a:t>
            </a:r>
          </a:p>
          <a:p>
            <a:pPr eaLnBrk="1" hangingPunct="1">
              <a:lnSpc>
                <a:spcPct val="90000"/>
              </a:lnSpc>
              <a:spcBef>
                <a:spcPct val="0"/>
              </a:spcBef>
              <a:buFontTx/>
              <a:buNone/>
            </a:pPr>
            <a:endParaRPr lang="en-US" altLang="en-US" sz="2400"/>
          </a:p>
          <a:p>
            <a:pPr eaLnBrk="1" hangingPunct="1">
              <a:lnSpc>
                <a:spcPct val="90000"/>
              </a:lnSpc>
              <a:spcBef>
                <a:spcPct val="0"/>
              </a:spcBef>
              <a:buFontTx/>
              <a:buNone/>
            </a:pPr>
            <a:endParaRPr lang="en-US" altLang="en-US" sz="2400"/>
          </a:p>
          <a:p>
            <a:pPr eaLnBrk="1" hangingPunct="1">
              <a:lnSpc>
                <a:spcPct val="90000"/>
              </a:lnSpc>
              <a:spcBef>
                <a:spcPct val="0"/>
              </a:spcBef>
              <a:buFontTx/>
              <a:buNone/>
            </a:pPr>
            <a:endParaRPr lang="en-US" altLang="en-US" sz="1200" i="1"/>
          </a:p>
          <a:p>
            <a:pPr eaLnBrk="1" hangingPunct="1">
              <a:lnSpc>
                <a:spcPct val="90000"/>
              </a:lnSpc>
              <a:spcBef>
                <a:spcPct val="0"/>
              </a:spcBef>
              <a:buFontTx/>
              <a:buNone/>
            </a:pPr>
            <a:r>
              <a:rPr lang="en-US" altLang="en-US" sz="2400" i="1"/>
              <a:t>f</a:t>
            </a:r>
            <a:r>
              <a:rPr lang="en-US" altLang="en-US" sz="2400"/>
              <a:t>(</a:t>
            </a:r>
            <a:r>
              <a:rPr lang="en-US" altLang="en-US" sz="2400" i="1"/>
              <a:t>n</a:t>
            </a:r>
            <a:r>
              <a:rPr lang="en-US" altLang="en-US" sz="2400"/>
              <a:t>) = </a:t>
            </a:r>
            <a:r>
              <a:rPr lang="en-US" altLang="en-US" sz="2400">
                <a:latin typeface="Symbol" pitchFamily="2" charset="2"/>
              </a:rPr>
              <a:t>Q</a:t>
            </a:r>
            <a:r>
              <a:rPr lang="en-US" altLang="en-US" sz="2400"/>
              <a:t>(</a:t>
            </a:r>
            <a:r>
              <a:rPr lang="en-US" altLang="en-US" sz="2400" i="1"/>
              <a:t>h</a:t>
            </a:r>
            <a:r>
              <a:rPr lang="en-US" altLang="en-US" sz="2400"/>
              <a:t>(</a:t>
            </a:r>
            <a:r>
              <a:rPr lang="en-US" altLang="en-US" sz="2400" i="1"/>
              <a:t>n</a:t>
            </a:r>
            <a:r>
              <a:rPr lang="en-US" altLang="en-US" sz="2400"/>
              <a:t>))		if </a:t>
            </a:r>
            <a:r>
              <a:rPr lang="en-US" altLang="en-US" sz="2400" i="1"/>
              <a:t>h</a:t>
            </a:r>
            <a:r>
              <a:rPr lang="en-US" altLang="en-US" sz="2400"/>
              <a:t>(</a:t>
            </a:r>
            <a:r>
              <a:rPr lang="en-US" altLang="en-US" sz="2400" i="1"/>
              <a:t>n</a:t>
            </a:r>
            <a:r>
              <a:rPr lang="en-US" altLang="en-US" sz="2400"/>
              <a:t>) = </a:t>
            </a:r>
            <a:r>
              <a:rPr lang="en-US" altLang="en-US" sz="2400">
                <a:latin typeface="Symbol" pitchFamily="2" charset="2"/>
              </a:rPr>
              <a:t>W</a:t>
            </a:r>
            <a:r>
              <a:rPr lang="en-US" altLang="en-US" sz="2400"/>
              <a:t>(</a:t>
            </a:r>
            <a:r>
              <a:rPr lang="en-US" altLang="en-US" sz="2400" i="1"/>
              <a:t>n</a:t>
            </a:r>
            <a:r>
              <a:rPr lang="en-US" altLang="en-US" sz="1200"/>
              <a:t> </a:t>
            </a:r>
            <a:r>
              <a:rPr lang="en-US" altLang="en-US" sz="2400" i="1" baseline="30000"/>
              <a:t>c</a:t>
            </a:r>
            <a:r>
              <a:rPr lang="en-US" altLang="en-US" sz="2400" baseline="30000"/>
              <a:t> + </a:t>
            </a:r>
            <a:r>
              <a:rPr lang="en-US" altLang="en-US" sz="2400" baseline="30000">
                <a:latin typeface="Symbol" pitchFamily="2" charset="2"/>
              </a:rPr>
              <a:t>e</a:t>
            </a:r>
            <a:r>
              <a:rPr lang="en-US" altLang="en-US" sz="2400"/>
              <a:t>) for some </a:t>
            </a:r>
            <a:r>
              <a:rPr lang="en-US" altLang="en-US" sz="2400">
                <a:latin typeface="Symbol" pitchFamily="2" charset="2"/>
              </a:rPr>
              <a:t>e</a:t>
            </a:r>
            <a:r>
              <a:rPr lang="en-US" altLang="en-US" sz="2400"/>
              <a:t> &gt; 0</a:t>
            </a:r>
          </a:p>
        </p:txBody>
      </p:sp>
      <p:sp>
        <p:nvSpPr>
          <p:cNvPr id="102408" name="Text Box 6">
            <a:extLst>
              <a:ext uri="{FF2B5EF4-FFF2-40B4-BE49-F238E27FC236}">
                <a16:creationId xmlns:a16="http://schemas.microsoft.com/office/drawing/2014/main" id="{47F71769-C4BA-D848-8529-37FB91DF0F5D}"/>
              </a:ext>
            </a:extLst>
          </p:cNvPr>
          <p:cNvSpPr txBox="1">
            <a:spLocks noChangeArrowheads="1"/>
          </p:cNvSpPr>
          <p:nvPr/>
        </p:nvSpPr>
        <p:spPr bwMode="auto">
          <a:xfrm>
            <a:off x="990600" y="2895600"/>
            <a:ext cx="5562600" cy="7016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latin typeface="Times New Roman" panose="02020603050405020304" pitchFamily="18" charset="0"/>
              </a:rPr>
              <a:t>      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2</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/2) + 1 =  4</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/4) + 2 + 1 =  .  .  . </a:t>
            </a:r>
          </a:p>
          <a:p>
            <a:pPr eaLnBrk="1" hangingPunct="1">
              <a:spcBef>
                <a:spcPct val="0"/>
              </a:spcBef>
              <a:buFontTx/>
              <a:buNone/>
            </a:pP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/2 + . . . + 4 + 2 + 1</a:t>
            </a:r>
          </a:p>
        </p:txBody>
      </p:sp>
      <p:sp>
        <p:nvSpPr>
          <p:cNvPr id="102409" name="Text Box 7">
            <a:extLst>
              <a:ext uri="{FF2B5EF4-FFF2-40B4-BE49-F238E27FC236}">
                <a16:creationId xmlns:a16="http://schemas.microsoft.com/office/drawing/2014/main" id="{33955B85-9697-2C41-B8BF-689F9C612F2E}"/>
              </a:ext>
            </a:extLst>
          </p:cNvPr>
          <p:cNvSpPr txBox="1">
            <a:spLocks noChangeArrowheads="1"/>
          </p:cNvSpPr>
          <p:nvPr/>
        </p:nvSpPr>
        <p:spPr bwMode="auto">
          <a:xfrm>
            <a:off x="7086600" y="2895600"/>
            <a:ext cx="1676400" cy="660400"/>
          </a:xfrm>
          <a:prstGeom prst="rect">
            <a:avLst/>
          </a:prstGeom>
          <a:solidFill>
            <a:srgbClr val="FFCC66"/>
          </a:solidFill>
          <a:ln w="1905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The last term</a:t>
            </a:r>
          </a:p>
          <a:p>
            <a:pPr eaLnBrk="1" hangingPunct="1">
              <a:spcBef>
                <a:spcPct val="0"/>
              </a:spcBef>
              <a:buFontTx/>
              <a:buNone/>
            </a:pPr>
            <a:r>
              <a:rPr lang="en-US" altLang="en-US" sz="1800" b="1"/>
              <a:t>dominates</a:t>
            </a:r>
          </a:p>
        </p:txBody>
      </p:sp>
      <p:sp>
        <p:nvSpPr>
          <p:cNvPr id="102410" name="Text Box 8">
            <a:extLst>
              <a:ext uri="{FF2B5EF4-FFF2-40B4-BE49-F238E27FC236}">
                <a16:creationId xmlns:a16="http://schemas.microsoft.com/office/drawing/2014/main" id="{9C3C94EE-B904-614E-BC70-2541B575D012}"/>
              </a:ext>
            </a:extLst>
          </p:cNvPr>
          <p:cNvSpPr txBox="1">
            <a:spLocks noChangeArrowheads="1"/>
          </p:cNvSpPr>
          <p:nvPr/>
        </p:nvSpPr>
        <p:spPr bwMode="auto">
          <a:xfrm>
            <a:off x="990600" y="4038600"/>
            <a:ext cx="55626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latin typeface="Times New Roman" panose="02020603050405020304" pitchFamily="18" charset="0"/>
              </a:rPr>
              <a:t>      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2</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/2) + </a:t>
            </a:r>
            <a:r>
              <a:rPr lang="en-US" altLang="en-US" sz="2000" i="1">
                <a:latin typeface="Times New Roman" panose="02020603050405020304" pitchFamily="18" charset="0"/>
              </a:rPr>
              <a:t>n</a:t>
            </a:r>
            <a:r>
              <a:rPr lang="en-US" altLang="en-US" sz="2000">
                <a:latin typeface="Times New Roman" panose="02020603050405020304" pitchFamily="18" charset="0"/>
              </a:rPr>
              <a:t> =  4</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/4) + </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  .  .  .</a:t>
            </a:r>
          </a:p>
          <a:p>
            <a:pPr eaLnBrk="1" hangingPunct="1">
              <a:spcBef>
                <a:spcPct val="0"/>
              </a:spcBef>
              <a:buFontTx/>
              <a:buNone/>
            </a:pP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a:latin typeface="Times New Roman" panose="02020603050405020304" pitchFamily="18" charset="0"/>
              </a:rPr>
              <a:t> + . . . + </a:t>
            </a:r>
            <a:r>
              <a:rPr lang="en-US" altLang="en-US" sz="2000" i="1">
                <a:latin typeface="Times New Roman" panose="02020603050405020304" pitchFamily="18" charset="0"/>
              </a:rPr>
              <a:t>n</a:t>
            </a:r>
          </a:p>
        </p:txBody>
      </p:sp>
      <p:sp>
        <p:nvSpPr>
          <p:cNvPr id="102411" name="Text Box 9">
            <a:extLst>
              <a:ext uri="{FF2B5EF4-FFF2-40B4-BE49-F238E27FC236}">
                <a16:creationId xmlns:a16="http://schemas.microsoft.com/office/drawing/2014/main" id="{085F357F-CB6E-4A48-8CAB-A70D1CCF09DA}"/>
              </a:ext>
            </a:extLst>
          </p:cNvPr>
          <p:cNvSpPr txBox="1">
            <a:spLocks noChangeArrowheads="1"/>
          </p:cNvSpPr>
          <p:nvPr/>
        </p:nvSpPr>
        <p:spPr bwMode="auto">
          <a:xfrm>
            <a:off x="7086600" y="4038600"/>
            <a:ext cx="1676400" cy="660400"/>
          </a:xfrm>
          <a:prstGeom prst="rect">
            <a:avLst/>
          </a:prstGeom>
          <a:solidFill>
            <a:schemeClr val="bg1"/>
          </a:solidFill>
          <a:ln w="1905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All terms are</a:t>
            </a:r>
          </a:p>
          <a:p>
            <a:pPr eaLnBrk="1" hangingPunct="1">
              <a:spcBef>
                <a:spcPct val="0"/>
              </a:spcBef>
              <a:buFontTx/>
              <a:buNone/>
            </a:pPr>
            <a:r>
              <a:rPr lang="en-US" altLang="en-US" sz="1800" b="1"/>
              <a:t>comparable</a:t>
            </a:r>
          </a:p>
        </p:txBody>
      </p:sp>
      <p:sp>
        <p:nvSpPr>
          <p:cNvPr id="102412" name="Text Box 10">
            <a:extLst>
              <a:ext uri="{FF2B5EF4-FFF2-40B4-BE49-F238E27FC236}">
                <a16:creationId xmlns:a16="http://schemas.microsoft.com/office/drawing/2014/main" id="{6410F17C-97C1-474C-AA4B-65F071CEEE62}"/>
              </a:ext>
            </a:extLst>
          </p:cNvPr>
          <p:cNvSpPr txBox="1">
            <a:spLocks noChangeArrowheads="1"/>
          </p:cNvSpPr>
          <p:nvPr/>
        </p:nvSpPr>
        <p:spPr bwMode="auto">
          <a:xfrm>
            <a:off x="990600" y="5181600"/>
            <a:ext cx="5562600" cy="7016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latin typeface="Times New Roman" panose="02020603050405020304" pitchFamily="18" charset="0"/>
              </a:rPr>
              <a:t>      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/2) + </a:t>
            </a:r>
            <a:r>
              <a:rPr lang="en-US" altLang="en-US" sz="2000" i="1">
                <a:latin typeface="Times New Roman" panose="02020603050405020304" pitchFamily="18" charset="0"/>
              </a:rPr>
              <a:t>n</a:t>
            </a:r>
            <a:r>
              <a:rPr lang="en-US" altLang="en-US" sz="2000">
                <a:latin typeface="Times New Roman" panose="02020603050405020304" pitchFamily="18" charset="0"/>
              </a:rPr>
              <a:t>  =  </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/4) + </a:t>
            </a:r>
            <a:r>
              <a:rPr lang="en-US" altLang="en-US" sz="2000" i="1">
                <a:latin typeface="Times New Roman" panose="02020603050405020304" pitchFamily="18" charset="0"/>
              </a:rPr>
              <a:t>n</a:t>
            </a:r>
            <a:r>
              <a:rPr lang="en-US" altLang="en-US" sz="2000">
                <a:latin typeface="Times New Roman" panose="02020603050405020304" pitchFamily="18" charset="0"/>
              </a:rPr>
              <a:t>/2 + </a:t>
            </a:r>
            <a:r>
              <a:rPr lang="en-US" altLang="en-US" sz="2000" i="1">
                <a:latin typeface="Times New Roman" panose="02020603050405020304" pitchFamily="18" charset="0"/>
              </a:rPr>
              <a:t>n</a:t>
            </a:r>
            <a:r>
              <a:rPr lang="en-US" altLang="en-US" sz="2000">
                <a:latin typeface="Times New Roman" panose="02020603050405020304" pitchFamily="18" charset="0"/>
              </a:rPr>
              <a:t>  =  .  .  .</a:t>
            </a:r>
          </a:p>
          <a:p>
            <a:pPr eaLnBrk="1" hangingPunct="1">
              <a:spcBef>
                <a:spcPct val="0"/>
              </a:spcBef>
              <a:buFontTx/>
              <a:buNone/>
            </a:pPr>
            <a:r>
              <a:rPr lang="en-US" altLang="en-US" sz="2000">
                <a:latin typeface="Times New Roman" panose="02020603050405020304" pitchFamily="18" charset="0"/>
              </a:rPr>
              <a:t>	=  </a:t>
            </a:r>
            <a:r>
              <a:rPr lang="en-US" altLang="en-US" sz="2000" i="1">
                <a:latin typeface="Times New Roman" panose="02020603050405020304" pitchFamily="18" charset="0"/>
              </a:rPr>
              <a:t>f</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a:t>
            </a:r>
            <a:r>
              <a:rPr lang="en-US" altLang="en-US" sz="2000" i="1">
                <a:latin typeface="Times New Roman" panose="02020603050405020304" pitchFamily="18" charset="0"/>
              </a:rPr>
              <a:t>n</a:t>
            </a:r>
            <a:r>
              <a:rPr lang="en-US" altLang="en-US" sz="2000">
                <a:latin typeface="Times New Roman" panose="02020603050405020304" pitchFamily="18" charset="0"/>
              </a:rPr>
              <a:t>) + 2 + 4 + . . . + </a:t>
            </a:r>
            <a:r>
              <a:rPr lang="en-US" altLang="en-US" sz="2000" i="1">
                <a:latin typeface="Times New Roman" panose="02020603050405020304" pitchFamily="18" charset="0"/>
              </a:rPr>
              <a:t>n</a:t>
            </a:r>
            <a:r>
              <a:rPr lang="en-US" altLang="en-US" sz="2000">
                <a:latin typeface="Times New Roman" panose="02020603050405020304" pitchFamily="18" charset="0"/>
              </a:rPr>
              <a:t>/4 + </a:t>
            </a:r>
            <a:r>
              <a:rPr lang="en-US" altLang="en-US" sz="2000" i="1">
                <a:latin typeface="Times New Roman" panose="02020603050405020304" pitchFamily="18" charset="0"/>
              </a:rPr>
              <a:t>n</a:t>
            </a:r>
            <a:r>
              <a:rPr lang="en-US" altLang="en-US" sz="2000">
                <a:latin typeface="Times New Roman" panose="02020603050405020304" pitchFamily="18" charset="0"/>
              </a:rPr>
              <a:t>/2 + </a:t>
            </a:r>
            <a:r>
              <a:rPr lang="en-US" altLang="en-US" sz="2000" i="1">
                <a:latin typeface="Times New Roman" panose="02020603050405020304" pitchFamily="18" charset="0"/>
              </a:rPr>
              <a:t>n</a:t>
            </a:r>
          </a:p>
        </p:txBody>
      </p:sp>
      <p:sp>
        <p:nvSpPr>
          <p:cNvPr id="102413" name="Text Box 11">
            <a:extLst>
              <a:ext uri="{FF2B5EF4-FFF2-40B4-BE49-F238E27FC236}">
                <a16:creationId xmlns:a16="http://schemas.microsoft.com/office/drawing/2014/main" id="{D6B34B07-05BC-864B-AD81-88BEE25D491B}"/>
              </a:ext>
            </a:extLst>
          </p:cNvPr>
          <p:cNvSpPr txBox="1">
            <a:spLocks noChangeArrowheads="1"/>
          </p:cNvSpPr>
          <p:nvPr/>
        </p:nvSpPr>
        <p:spPr bwMode="auto">
          <a:xfrm>
            <a:off x="7086600" y="5181600"/>
            <a:ext cx="1663700" cy="660400"/>
          </a:xfrm>
          <a:prstGeom prst="rect">
            <a:avLst/>
          </a:prstGeom>
          <a:solidFill>
            <a:srgbClr val="FFFF66"/>
          </a:solidFill>
          <a:ln w="1905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The first term</a:t>
            </a:r>
          </a:p>
          <a:p>
            <a:pPr eaLnBrk="1" hangingPunct="1">
              <a:spcBef>
                <a:spcPct val="0"/>
              </a:spcBef>
              <a:buFontTx/>
              <a:buNone/>
            </a:pPr>
            <a:r>
              <a:rPr lang="en-US" altLang="en-US" sz="1800" b="1"/>
              <a:t>dominates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FA99D923-B057-A14E-B483-299CE9581544}"/>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945DAFC4-C9F0-0E4A-BB8E-B81FD8D17008}"/>
              </a:ext>
            </a:extLst>
          </p:cNvPr>
          <p:cNvSpPr>
            <a:spLocks noGrp="1"/>
          </p:cNvSpPr>
          <p:nvPr>
            <p:ph type="ftr" sz="quarter" idx="11"/>
          </p:nvPr>
        </p:nvSpPr>
        <p:spPr/>
        <p:txBody>
          <a:bodyPr/>
          <a:lstStyle/>
          <a:p>
            <a:pPr>
              <a:defRPr/>
            </a:pPr>
            <a:r>
              <a:rPr lang="en-US" altLang="en-US"/>
              <a:t>Parallel Processing, Fundamental Concepts</a:t>
            </a:r>
          </a:p>
        </p:txBody>
      </p:sp>
      <p:sp>
        <p:nvSpPr>
          <p:cNvPr id="103428" name="Slide Number Placeholder 5">
            <a:extLst>
              <a:ext uri="{FF2B5EF4-FFF2-40B4-BE49-F238E27FC236}">
                <a16:creationId xmlns:a16="http://schemas.microsoft.com/office/drawing/2014/main" id="{B9C544DE-6384-C343-9E61-FE56C30873B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0057040-1818-7E41-A507-0C03BC5D742A}" type="slidenum">
              <a:rPr lang="en-US" altLang="en-US" sz="1200" smtClean="0"/>
              <a:pPr>
                <a:spcBef>
                  <a:spcPct val="0"/>
                </a:spcBef>
                <a:buFontTx/>
                <a:buNone/>
              </a:pPr>
              <a:t>92</a:t>
            </a:fld>
            <a:endParaRPr lang="en-US" altLang="en-US" sz="1200"/>
          </a:p>
        </p:txBody>
      </p:sp>
      <p:sp>
        <p:nvSpPr>
          <p:cNvPr id="103429" name="Rectangle 2">
            <a:extLst>
              <a:ext uri="{FF2B5EF4-FFF2-40B4-BE49-F238E27FC236}">
                <a16:creationId xmlns:a16="http://schemas.microsoft.com/office/drawing/2014/main" id="{12597DDF-809E-A245-8039-4A314C8B6715}"/>
              </a:ext>
            </a:extLst>
          </p:cNvPr>
          <p:cNvSpPr>
            <a:spLocks noGrp="1" noChangeArrowheads="1"/>
          </p:cNvSpPr>
          <p:nvPr>
            <p:ph type="title"/>
          </p:nvPr>
        </p:nvSpPr>
        <p:spPr>
          <a:xfrm>
            <a:off x="304800" y="457200"/>
            <a:ext cx="8458200" cy="914400"/>
          </a:xfrm>
        </p:spPr>
        <p:txBody>
          <a:bodyPr/>
          <a:lstStyle/>
          <a:p>
            <a:pPr eaLnBrk="1" hangingPunct="1"/>
            <a:r>
              <a:rPr lang="en-US" altLang="en-US" sz="3600"/>
              <a:t>4  Models of Parallel Processing</a:t>
            </a:r>
          </a:p>
        </p:txBody>
      </p:sp>
      <p:sp>
        <p:nvSpPr>
          <p:cNvPr id="103430" name="Text Box 3">
            <a:extLst>
              <a:ext uri="{FF2B5EF4-FFF2-40B4-BE49-F238E27FC236}">
                <a16:creationId xmlns:a16="http://schemas.microsoft.com/office/drawing/2014/main" id="{A0C6746B-63C1-E849-AC06-CC6B53793F09}"/>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Expand on the taxonomy of parallel processing from Chap. 1:</a:t>
            </a:r>
          </a:p>
          <a:p>
            <a:pPr lvl="1" eaLnBrk="1" hangingPunct="1">
              <a:spcBef>
                <a:spcPct val="0"/>
              </a:spcBef>
              <a:buFontTx/>
              <a:buChar char="•"/>
            </a:pPr>
            <a:r>
              <a:rPr lang="en-US" altLang="en-US" sz="2400">
                <a:solidFill>
                  <a:srgbClr val="333399"/>
                </a:solidFill>
              </a:rPr>
              <a:t>  Abstract models of shared and distributed memory</a:t>
            </a:r>
          </a:p>
          <a:p>
            <a:pPr lvl="1" eaLnBrk="1" hangingPunct="1">
              <a:spcBef>
                <a:spcPct val="0"/>
              </a:spcBef>
              <a:buFontTx/>
              <a:buChar char="•"/>
            </a:pPr>
            <a:r>
              <a:rPr lang="en-US" altLang="en-US" sz="2400">
                <a:solidFill>
                  <a:srgbClr val="333399"/>
                </a:solidFill>
              </a:rPr>
              <a:t>  Differences between abstract models and real hardware</a:t>
            </a:r>
          </a:p>
        </p:txBody>
      </p:sp>
      <p:graphicFrame>
        <p:nvGraphicFramePr>
          <p:cNvPr id="205828" name="Group 4">
            <a:extLst>
              <a:ext uri="{FF2B5EF4-FFF2-40B4-BE49-F238E27FC236}">
                <a16:creationId xmlns:a16="http://schemas.microsoft.com/office/drawing/2014/main" id="{34543DAC-228D-4E43-9BCF-3F8FB83846E2}"/>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4.1   Development of Early Models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4.2   SIMD versus MIMD Architectures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4.3   Global versus Distributed Memory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4.4   The PRAM Shared-Memory Model</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4.5   Distributed-Memory or Graph Models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4.6   Circuit Model and Physical Realizations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699" marB="4569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8DB3C95C-C446-C84D-AEA5-C86009080070}"/>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88B7364C-1CE6-924F-B0AA-1AD0B20C79E8}"/>
              </a:ext>
            </a:extLst>
          </p:cNvPr>
          <p:cNvSpPr>
            <a:spLocks noGrp="1"/>
          </p:cNvSpPr>
          <p:nvPr>
            <p:ph type="ftr" sz="quarter" idx="11"/>
          </p:nvPr>
        </p:nvSpPr>
        <p:spPr/>
        <p:txBody>
          <a:bodyPr/>
          <a:lstStyle/>
          <a:p>
            <a:pPr>
              <a:defRPr/>
            </a:pPr>
            <a:r>
              <a:rPr lang="en-US" altLang="en-US"/>
              <a:t>Parallel Processing, Fundamental Concepts</a:t>
            </a:r>
          </a:p>
        </p:txBody>
      </p:sp>
      <p:sp>
        <p:nvSpPr>
          <p:cNvPr id="104452" name="Slide Number Placeholder 5">
            <a:extLst>
              <a:ext uri="{FF2B5EF4-FFF2-40B4-BE49-F238E27FC236}">
                <a16:creationId xmlns:a16="http://schemas.microsoft.com/office/drawing/2014/main" id="{6281942D-C2DF-684C-8FA5-0DCDAE06BD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DD306B5-4F07-334C-8955-EB9A0C20CFA9}" type="slidenum">
              <a:rPr lang="en-US" altLang="en-US" sz="1200" smtClean="0"/>
              <a:pPr>
                <a:spcBef>
                  <a:spcPct val="0"/>
                </a:spcBef>
                <a:buFontTx/>
                <a:buNone/>
              </a:pPr>
              <a:t>93</a:t>
            </a:fld>
            <a:endParaRPr lang="en-US" altLang="en-US" sz="1200"/>
          </a:p>
        </p:txBody>
      </p:sp>
      <p:sp>
        <p:nvSpPr>
          <p:cNvPr id="104453" name="Rectangle 2">
            <a:extLst>
              <a:ext uri="{FF2B5EF4-FFF2-40B4-BE49-F238E27FC236}">
                <a16:creationId xmlns:a16="http://schemas.microsoft.com/office/drawing/2014/main" id="{3529DF79-DA74-244D-B516-A8389F2FDE9C}"/>
              </a:ext>
            </a:extLst>
          </p:cNvPr>
          <p:cNvSpPr>
            <a:spLocks noGrp="1" noChangeArrowheads="1"/>
          </p:cNvSpPr>
          <p:nvPr>
            <p:ph type="title"/>
          </p:nvPr>
        </p:nvSpPr>
        <p:spPr>
          <a:xfrm>
            <a:off x="381000" y="152400"/>
            <a:ext cx="8305800" cy="762000"/>
          </a:xfrm>
        </p:spPr>
        <p:txBody>
          <a:bodyPr/>
          <a:lstStyle/>
          <a:p>
            <a:pPr eaLnBrk="1" hangingPunct="1"/>
            <a:r>
              <a:rPr lang="en-US" altLang="en-US" sz="3200"/>
              <a:t>4.1  Development of Early Models</a:t>
            </a:r>
          </a:p>
        </p:txBody>
      </p:sp>
      <p:sp>
        <p:nvSpPr>
          <p:cNvPr id="104454" name="Text Box 3">
            <a:extLst>
              <a:ext uri="{FF2B5EF4-FFF2-40B4-BE49-F238E27FC236}">
                <a16:creationId xmlns:a16="http://schemas.microsoft.com/office/drawing/2014/main" id="{1F0E9000-9918-6042-BA7E-527B5EE8B6FB}"/>
              </a:ext>
            </a:extLst>
          </p:cNvPr>
          <p:cNvSpPr txBox="1">
            <a:spLocks noChangeArrowheads="1"/>
          </p:cNvSpPr>
          <p:nvPr/>
        </p:nvSpPr>
        <p:spPr bwMode="auto">
          <a:xfrm>
            <a:off x="304800" y="3048000"/>
            <a:ext cx="8458200" cy="396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Table 4.1      Entering the second half-century of associative processing</a:t>
            </a:r>
            <a:r>
              <a:rPr lang="en-US" altLang="en-US" sz="2000">
                <a:solidFill>
                  <a:schemeClr val="accent2"/>
                </a:solidFill>
              </a:rPr>
              <a:t> </a:t>
            </a:r>
          </a:p>
        </p:txBody>
      </p:sp>
      <p:sp>
        <p:nvSpPr>
          <p:cNvPr id="104455" name="Rectangle 4">
            <a:extLst>
              <a:ext uri="{FF2B5EF4-FFF2-40B4-BE49-F238E27FC236}">
                <a16:creationId xmlns:a16="http://schemas.microsoft.com/office/drawing/2014/main" id="{C0688EF9-4819-894A-83E9-9AEE0E26505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56" name="Text Box 6">
            <a:extLst>
              <a:ext uri="{FF2B5EF4-FFF2-40B4-BE49-F238E27FC236}">
                <a16:creationId xmlns:a16="http://schemas.microsoft.com/office/drawing/2014/main" id="{D97E79E2-1714-DA4C-9B88-B8A5FDCBC6FE}"/>
              </a:ext>
            </a:extLst>
          </p:cNvPr>
          <p:cNvSpPr txBox="1">
            <a:spLocks noChangeArrowheads="1"/>
          </p:cNvSpPr>
          <p:nvPr/>
        </p:nvSpPr>
        <p:spPr bwMode="auto">
          <a:xfrm>
            <a:off x="0" y="3352800"/>
            <a:ext cx="8991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a:p>
            <a:pPr eaLnBrk="1" hangingPunct="1">
              <a:spcBef>
                <a:spcPct val="0"/>
              </a:spcBef>
              <a:buFontTx/>
              <a:buNone/>
            </a:pPr>
            <a:r>
              <a:rPr lang="en-US" altLang="en-US" sz="1800"/>
              <a:t> Decade	  Events and Advances 		   Technology		Performance</a:t>
            </a:r>
          </a:p>
          <a:p>
            <a:pPr eaLnBrk="1" hangingPunct="1">
              <a:spcBef>
                <a:spcPct val="0"/>
              </a:spcBef>
              <a:buFontTx/>
              <a:buNone/>
            </a:pPr>
            <a:r>
              <a:rPr lang="en-US" altLang="en-US" sz="1800"/>
              <a:t>–––––––––––––––––––––––––––––––––––––––––––––––––––––––––––––––––––––</a:t>
            </a:r>
          </a:p>
          <a:p>
            <a:pPr eaLnBrk="1" hangingPunct="1">
              <a:spcBef>
                <a:spcPct val="0"/>
              </a:spcBef>
              <a:buFontTx/>
              <a:buNone/>
            </a:pPr>
            <a:r>
              <a:rPr lang="en-US" altLang="en-US" sz="1800"/>
              <a:t> 1940s	  Formulation of need &amp; concept	   Relays	</a:t>
            </a:r>
          </a:p>
          <a:p>
            <a:pPr eaLnBrk="1" hangingPunct="1">
              <a:spcBef>
                <a:spcPct val="0"/>
              </a:spcBef>
              <a:buFontTx/>
              <a:buNone/>
            </a:pPr>
            <a:r>
              <a:rPr lang="en-US" altLang="en-US" sz="1800"/>
              <a:t> 1950s	  Emergence of cell technologies	   Magnetic, Cryogenic	Mega-bit-OPS</a:t>
            </a:r>
          </a:p>
          <a:p>
            <a:pPr eaLnBrk="1" hangingPunct="1">
              <a:spcBef>
                <a:spcPct val="0"/>
              </a:spcBef>
              <a:buFontTx/>
              <a:buNone/>
            </a:pPr>
            <a:r>
              <a:rPr lang="en-US" altLang="en-US" sz="1800"/>
              <a:t> 1960s	  Introduction of basic architectures	   Transistors	</a:t>
            </a:r>
          </a:p>
          <a:p>
            <a:pPr eaLnBrk="1" hangingPunct="1">
              <a:spcBef>
                <a:spcPct val="0"/>
              </a:spcBef>
              <a:buFontTx/>
              <a:buNone/>
            </a:pPr>
            <a:r>
              <a:rPr lang="en-US" altLang="en-US" sz="1800"/>
              <a:t> 1970s	  Commercialization &amp; applications	   ICs			Giga-bit-OPS</a:t>
            </a:r>
          </a:p>
          <a:p>
            <a:pPr eaLnBrk="1" hangingPunct="1">
              <a:spcBef>
                <a:spcPct val="0"/>
              </a:spcBef>
              <a:buFontTx/>
              <a:buNone/>
            </a:pPr>
            <a:r>
              <a:rPr lang="en-US" altLang="en-US" sz="1800"/>
              <a:t> 1980s	  Focus on system/software issues	   VLSI			Tera-bit-OPS</a:t>
            </a:r>
          </a:p>
          <a:p>
            <a:pPr eaLnBrk="1" hangingPunct="1">
              <a:spcBef>
                <a:spcPct val="0"/>
              </a:spcBef>
              <a:buFontTx/>
              <a:buNone/>
            </a:pPr>
            <a:r>
              <a:rPr lang="en-US" altLang="en-US" sz="1800"/>
              <a:t> 1990s	  Scalable &amp; flexible architectures	   ULSI, WSI		Peta-bit-OPS</a:t>
            </a:r>
          </a:p>
          <a:p>
            <a:pPr eaLnBrk="1" hangingPunct="1">
              <a:spcBef>
                <a:spcPct val="0"/>
              </a:spcBef>
              <a:buFontTx/>
              <a:buNone/>
            </a:pPr>
            <a:r>
              <a:rPr lang="en-US" altLang="en-US" sz="1800"/>
              <a:t>–––––––––––––––––––––––––––––––––––––––––––––––––––––––––––––––––––––</a:t>
            </a:r>
          </a:p>
        </p:txBody>
      </p:sp>
      <p:sp>
        <p:nvSpPr>
          <p:cNvPr id="104457" name="Text Box 7">
            <a:extLst>
              <a:ext uri="{FF2B5EF4-FFF2-40B4-BE49-F238E27FC236}">
                <a16:creationId xmlns:a16="http://schemas.microsoft.com/office/drawing/2014/main" id="{650D55BB-3225-9846-9E62-9B8AF22CB7B7}"/>
              </a:ext>
            </a:extLst>
          </p:cNvPr>
          <p:cNvSpPr txBox="1">
            <a:spLocks noChangeArrowheads="1"/>
          </p:cNvSpPr>
          <p:nvPr/>
        </p:nvSpPr>
        <p:spPr bwMode="auto">
          <a:xfrm>
            <a:off x="304800" y="990600"/>
            <a:ext cx="44577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Associative memory</a:t>
            </a:r>
          </a:p>
          <a:p>
            <a:pPr eaLnBrk="1" hangingPunct="1">
              <a:spcBef>
                <a:spcPct val="0"/>
              </a:spcBef>
              <a:buFontTx/>
              <a:buNone/>
            </a:pPr>
            <a:r>
              <a:rPr lang="en-US" altLang="en-US" sz="2000"/>
              <a:t>    Parallel masked search of all words</a:t>
            </a:r>
          </a:p>
          <a:p>
            <a:pPr eaLnBrk="1" hangingPunct="1">
              <a:spcBef>
                <a:spcPct val="0"/>
              </a:spcBef>
              <a:buFontTx/>
              <a:buNone/>
            </a:pPr>
            <a:r>
              <a:rPr lang="en-US" altLang="en-US" sz="2000"/>
              <a:t>    Bit-serial implementation with RAM</a:t>
            </a:r>
          </a:p>
          <a:p>
            <a:pPr eaLnBrk="1" hangingPunct="1">
              <a:spcBef>
                <a:spcPct val="0"/>
              </a:spcBef>
              <a:buFontTx/>
              <a:buNone/>
            </a:pPr>
            <a:endParaRPr lang="en-US" altLang="en-US" sz="1200"/>
          </a:p>
          <a:p>
            <a:pPr eaLnBrk="1" hangingPunct="1">
              <a:spcBef>
                <a:spcPct val="0"/>
              </a:spcBef>
              <a:buFontTx/>
              <a:buNone/>
            </a:pPr>
            <a:r>
              <a:rPr lang="en-US" altLang="en-US" sz="2000"/>
              <a:t>Associative processor</a:t>
            </a:r>
          </a:p>
          <a:p>
            <a:pPr eaLnBrk="1" hangingPunct="1">
              <a:spcBef>
                <a:spcPct val="0"/>
              </a:spcBef>
              <a:buFontTx/>
              <a:buNone/>
            </a:pPr>
            <a:r>
              <a:rPr lang="en-US" altLang="en-US" sz="2000"/>
              <a:t>    Add more processing logic to PEs</a:t>
            </a:r>
          </a:p>
        </p:txBody>
      </p:sp>
      <p:grpSp>
        <p:nvGrpSpPr>
          <p:cNvPr id="104458" name="Group 14">
            <a:extLst>
              <a:ext uri="{FF2B5EF4-FFF2-40B4-BE49-F238E27FC236}">
                <a16:creationId xmlns:a16="http://schemas.microsoft.com/office/drawing/2014/main" id="{C6C85BCA-75EB-A345-B763-56B42371ABDF}"/>
              </a:ext>
            </a:extLst>
          </p:cNvPr>
          <p:cNvGrpSpPr>
            <a:grpSpLocks/>
          </p:cNvGrpSpPr>
          <p:nvPr/>
        </p:nvGrpSpPr>
        <p:grpSpPr bwMode="auto">
          <a:xfrm>
            <a:off x="4953000" y="1600200"/>
            <a:ext cx="2514600" cy="1219200"/>
            <a:chOff x="3120" y="912"/>
            <a:chExt cx="1968" cy="864"/>
          </a:xfrm>
        </p:grpSpPr>
        <p:sp>
          <p:nvSpPr>
            <p:cNvPr id="104467" name="Rectangle 8">
              <a:extLst>
                <a:ext uri="{FF2B5EF4-FFF2-40B4-BE49-F238E27FC236}">
                  <a16:creationId xmlns:a16="http://schemas.microsoft.com/office/drawing/2014/main" id="{00645F06-A643-5A42-83DE-604639C9A327}"/>
                </a:ext>
              </a:extLst>
            </p:cNvPr>
            <p:cNvSpPr>
              <a:spLocks noChangeArrowheads="1"/>
            </p:cNvSpPr>
            <p:nvPr/>
          </p:nvSpPr>
          <p:spPr bwMode="auto">
            <a:xfrm>
              <a:off x="3120" y="912"/>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68" name="Rectangle 9">
              <a:extLst>
                <a:ext uri="{FF2B5EF4-FFF2-40B4-BE49-F238E27FC236}">
                  <a16:creationId xmlns:a16="http://schemas.microsoft.com/office/drawing/2014/main" id="{6E326DBC-AD19-9C4A-8ED3-946AFFAD09F9}"/>
                </a:ext>
              </a:extLst>
            </p:cNvPr>
            <p:cNvSpPr>
              <a:spLocks noChangeArrowheads="1"/>
            </p:cNvSpPr>
            <p:nvPr/>
          </p:nvSpPr>
          <p:spPr bwMode="auto">
            <a:xfrm>
              <a:off x="3120" y="1056"/>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69" name="Rectangle 10">
              <a:extLst>
                <a:ext uri="{FF2B5EF4-FFF2-40B4-BE49-F238E27FC236}">
                  <a16:creationId xmlns:a16="http://schemas.microsoft.com/office/drawing/2014/main" id="{BA291B90-BE5B-004E-80E8-C8806DCD7A10}"/>
                </a:ext>
              </a:extLst>
            </p:cNvPr>
            <p:cNvSpPr>
              <a:spLocks noChangeArrowheads="1"/>
            </p:cNvSpPr>
            <p:nvPr/>
          </p:nvSpPr>
          <p:spPr bwMode="auto">
            <a:xfrm>
              <a:off x="3120" y="1200"/>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70" name="Rectangle 11">
              <a:extLst>
                <a:ext uri="{FF2B5EF4-FFF2-40B4-BE49-F238E27FC236}">
                  <a16:creationId xmlns:a16="http://schemas.microsoft.com/office/drawing/2014/main" id="{E36E830D-ED2E-7940-8880-86B61B49D7FF}"/>
                </a:ext>
              </a:extLst>
            </p:cNvPr>
            <p:cNvSpPr>
              <a:spLocks noChangeArrowheads="1"/>
            </p:cNvSpPr>
            <p:nvPr/>
          </p:nvSpPr>
          <p:spPr bwMode="auto">
            <a:xfrm>
              <a:off x="3120" y="1344"/>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71" name="Rectangle 12">
              <a:extLst>
                <a:ext uri="{FF2B5EF4-FFF2-40B4-BE49-F238E27FC236}">
                  <a16:creationId xmlns:a16="http://schemas.microsoft.com/office/drawing/2014/main" id="{D8F0373A-56D9-1F4F-98C1-074F717544D6}"/>
                </a:ext>
              </a:extLst>
            </p:cNvPr>
            <p:cNvSpPr>
              <a:spLocks noChangeArrowheads="1"/>
            </p:cNvSpPr>
            <p:nvPr/>
          </p:nvSpPr>
          <p:spPr bwMode="auto">
            <a:xfrm>
              <a:off x="3120" y="1488"/>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72" name="Rectangle 13">
              <a:extLst>
                <a:ext uri="{FF2B5EF4-FFF2-40B4-BE49-F238E27FC236}">
                  <a16:creationId xmlns:a16="http://schemas.microsoft.com/office/drawing/2014/main" id="{24D84EB1-065B-F44F-A0D0-9CBE3E758F68}"/>
                </a:ext>
              </a:extLst>
            </p:cNvPr>
            <p:cNvSpPr>
              <a:spLocks noChangeArrowheads="1"/>
            </p:cNvSpPr>
            <p:nvPr/>
          </p:nvSpPr>
          <p:spPr bwMode="auto">
            <a:xfrm>
              <a:off x="3120" y="1632"/>
              <a:ext cx="1968" cy="14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104459" name="Rectangle 15">
            <a:extLst>
              <a:ext uri="{FF2B5EF4-FFF2-40B4-BE49-F238E27FC236}">
                <a16:creationId xmlns:a16="http://schemas.microsoft.com/office/drawing/2014/main" id="{CB5FD459-C4AF-CA40-8DB5-B4D549A66565}"/>
              </a:ext>
            </a:extLst>
          </p:cNvPr>
          <p:cNvSpPr>
            <a:spLocks noChangeArrowheads="1"/>
          </p:cNvSpPr>
          <p:nvPr/>
        </p:nvSpPr>
        <p:spPr bwMode="auto">
          <a:xfrm>
            <a:off x="4953000" y="1219200"/>
            <a:ext cx="2514600" cy="228600"/>
          </a:xfrm>
          <a:prstGeom prst="rect">
            <a:avLst/>
          </a:prstGeom>
          <a:solidFill>
            <a:srgbClr val="E4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60" name="Rectangle 16">
            <a:extLst>
              <a:ext uri="{FF2B5EF4-FFF2-40B4-BE49-F238E27FC236}">
                <a16:creationId xmlns:a16="http://schemas.microsoft.com/office/drawing/2014/main" id="{B8369F53-FD07-8C46-8599-BFFCF918365E}"/>
              </a:ext>
            </a:extLst>
          </p:cNvPr>
          <p:cNvSpPr>
            <a:spLocks noChangeArrowheads="1"/>
          </p:cNvSpPr>
          <p:nvPr/>
        </p:nvSpPr>
        <p:spPr bwMode="auto">
          <a:xfrm>
            <a:off x="4953000" y="990600"/>
            <a:ext cx="2514600" cy="2286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100111010110001101000</a:t>
            </a:r>
          </a:p>
        </p:txBody>
      </p:sp>
      <p:sp>
        <p:nvSpPr>
          <p:cNvPr id="104461" name="Rectangle 17">
            <a:extLst>
              <a:ext uri="{FF2B5EF4-FFF2-40B4-BE49-F238E27FC236}">
                <a16:creationId xmlns:a16="http://schemas.microsoft.com/office/drawing/2014/main" id="{3C5B405F-1D2F-7C46-9A54-64A9B9858A14}"/>
              </a:ext>
            </a:extLst>
          </p:cNvPr>
          <p:cNvSpPr>
            <a:spLocks noChangeArrowheads="1"/>
          </p:cNvSpPr>
          <p:nvPr/>
        </p:nvSpPr>
        <p:spPr bwMode="auto">
          <a:xfrm>
            <a:off x="5715000" y="1219200"/>
            <a:ext cx="762000" cy="228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4462" name="Text Box 19">
            <a:extLst>
              <a:ext uri="{FF2B5EF4-FFF2-40B4-BE49-F238E27FC236}">
                <a16:creationId xmlns:a16="http://schemas.microsoft.com/office/drawing/2014/main" id="{5BC4E7AC-3BB4-8C48-8791-4CC0419E9B21}"/>
              </a:ext>
            </a:extLst>
          </p:cNvPr>
          <p:cNvSpPr txBox="1">
            <a:spLocks noChangeArrowheads="1"/>
          </p:cNvSpPr>
          <p:nvPr/>
        </p:nvSpPr>
        <p:spPr bwMode="auto">
          <a:xfrm>
            <a:off x="7543800" y="9144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249224"/>
                </a:solidFill>
              </a:rPr>
              <a:t>Comparand</a:t>
            </a:r>
          </a:p>
        </p:txBody>
      </p:sp>
      <p:sp>
        <p:nvSpPr>
          <p:cNvPr id="104463" name="Text Box 20">
            <a:extLst>
              <a:ext uri="{FF2B5EF4-FFF2-40B4-BE49-F238E27FC236}">
                <a16:creationId xmlns:a16="http://schemas.microsoft.com/office/drawing/2014/main" id="{9A59FBEA-625E-5941-B0F4-58D5AD1B8CC8}"/>
              </a:ext>
            </a:extLst>
          </p:cNvPr>
          <p:cNvSpPr txBox="1">
            <a:spLocks noChangeArrowheads="1"/>
          </p:cNvSpPr>
          <p:nvPr/>
        </p:nvSpPr>
        <p:spPr bwMode="auto">
          <a:xfrm>
            <a:off x="7543800" y="11430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E40000"/>
                </a:solidFill>
              </a:rPr>
              <a:t>Mask</a:t>
            </a:r>
          </a:p>
        </p:txBody>
      </p:sp>
      <p:sp>
        <p:nvSpPr>
          <p:cNvPr id="104464" name="Text Box 21">
            <a:extLst>
              <a:ext uri="{FF2B5EF4-FFF2-40B4-BE49-F238E27FC236}">
                <a16:creationId xmlns:a16="http://schemas.microsoft.com/office/drawing/2014/main" id="{F311CB91-12DC-E14B-8880-B854D0162020}"/>
              </a:ext>
            </a:extLst>
          </p:cNvPr>
          <p:cNvSpPr txBox="1">
            <a:spLocks noChangeArrowheads="1"/>
          </p:cNvSpPr>
          <p:nvPr/>
        </p:nvSpPr>
        <p:spPr bwMode="auto">
          <a:xfrm>
            <a:off x="7543800" y="1600200"/>
            <a:ext cx="137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Memory array with comparison logic</a:t>
            </a:r>
          </a:p>
        </p:txBody>
      </p:sp>
      <p:sp>
        <p:nvSpPr>
          <p:cNvPr id="104465" name="Line 22">
            <a:extLst>
              <a:ext uri="{FF2B5EF4-FFF2-40B4-BE49-F238E27FC236}">
                <a16:creationId xmlns:a16="http://schemas.microsoft.com/office/drawing/2014/main" id="{780A14F9-E78F-F344-8372-E1CFD2FB274C}"/>
              </a:ext>
            </a:extLst>
          </p:cNvPr>
          <p:cNvSpPr>
            <a:spLocks noChangeShapeType="1"/>
          </p:cNvSpPr>
          <p:nvPr/>
        </p:nvSpPr>
        <p:spPr bwMode="auto">
          <a:xfrm>
            <a:off x="5715000" y="1524000"/>
            <a:ext cx="0" cy="1447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6" name="Line 23">
            <a:extLst>
              <a:ext uri="{FF2B5EF4-FFF2-40B4-BE49-F238E27FC236}">
                <a16:creationId xmlns:a16="http://schemas.microsoft.com/office/drawing/2014/main" id="{B1B41607-910D-6C44-8406-22B5749E9431}"/>
              </a:ext>
            </a:extLst>
          </p:cNvPr>
          <p:cNvSpPr>
            <a:spLocks noChangeShapeType="1"/>
          </p:cNvSpPr>
          <p:nvPr/>
        </p:nvSpPr>
        <p:spPr bwMode="auto">
          <a:xfrm>
            <a:off x="6477000" y="1524000"/>
            <a:ext cx="0" cy="1447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0F4A313-339C-B84B-A6E2-8AD5705DDDF5}"/>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16536529-0181-D647-93AE-B4A5D31F8A23}"/>
              </a:ext>
            </a:extLst>
          </p:cNvPr>
          <p:cNvSpPr>
            <a:spLocks noGrp="1"/>
          </p:cNvSpPr>
          <p:nvPr>
            <p:ph type="ftr" sz="quarter" idx="11"/>
          </p:nvPr>
        </p:nvSpPr>
        <p:spPr/>
        <p:txBody>
          <a:bodyPr/>
          <a:lstStyle/>
          <a:p>
            <a:pPr>
              <a:defRPr/>
            </a:pPr>
            <a:r>
              <a:rPr lang="en-US" altLang="en-US"/>
              <a:t>Parallel Processing, Fundamental Concepts</a:t>
            </a:r>
          </a:p>
        </p:txBody>
      </p:sp>
      <p:sp>
        <p:nvSpPr>
          <p:cNvPr id="105476" name="Slide Number Placeholder 5">
            <a:extLst>
              <a:ext uri="{FF2B5EF4-FFF2-40B4-BE49-F238E27FC236}">
                <a16:creationId xmlns:a16="http://schemas.microsoft.com/office/drawing/2014/main" id="{AB97989C-9171-E94F-8F7C-8D318D11E0C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A7FBC91-413E-354A-AB8A-9F72EAD966B0}" type="slidenum">
              <a:rPr lang="en-US" altLang="en-US" sz="1200" smtClean="0"/>
              <a:pPr>
                <a:spcBef>
                  <a:spcPct val="0"/>
                </a:spcBef>
                <a:buFontTx/>
                <a:buNone/>
              </a:pPr>
              <a:t>94</a:t>
            </a:fld>
            <a:endParaRPr lang="en-US" altLang="en-US" sz="1200"/>
          </a:p>
        </p:txBody>
      </p:sp>
      <p:sp>
        <p:nvSpPr>
          <p:cNvPr id="105477" name="Rectangle 2">
            <a:extLst>
              <a:ext uri="{FF2B5EF4-FFF2-40B4-BE49-F238E27FC236}">
                <a16:creationId xmlns:a16="http://schemas.microsoft.com/office/drawing/2014/main" id="{7133E3C0-743F-1C4B-B5DB-9161B0BBD092}"/>
              </a:ext>
            </a:extLst>
          </p:cNvPr>
          <p:cNvSpPr>
            <a:spLocks noGrp="1" noChangeArrowheads="1"/>
          </p:cNvSpPr>
          <p:nvPr>
            <p:ph type="title"/>
          </p:nvPr>
        </p:nvSpPr>
        <p:spPr>
          <a:xfrm>
            <a:off x="381000" y="152400"/>
            <a:ext cx="8305800" cy="457200"/>
          </a:xfrm>
        </p:spPr>
        <p:txBody>
          <a:bodyPr/>
          <a:lstStyle/>
          <a:p>
            <a:pPr eaLnBrk="1" hangingPunct="1"/>
            <a:r>
              <a:rPr lang="en-US" altLang="en-US" sz="2800"/>
              <a:t>The Flynn-Johnson Classification Revisited</a:t>
            </a:r>
          </a:p>
        </p:txBody>
      </p:sp>
      <p:sp>
        <p:nvSpPr>
          <p:cNvPr id="105478" name="Rectangle 3">
            <a:extLst>
              <a:ext uri="{FF2B5EF4-FFF2-40B4-BE49-F238E27FC236}">
                <a16:creationId xmlns:a16="http://schemas.microsoft.com/office/drawing/2014/main" id="{41EE0083-15F2-F544-A7D3-0EB98B4534C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5479" name="Rectangle 7">
            <a:extLst>
              <a:ext uri="{FF2B5EF4-FFF2-40B4-BE49-F238E27FC236}">
                <a16:creationId xmlns:a16="http://schemas.microsoft.com/office/drawing/2014/main" id="{09EE8A09-ABDC-0A4E-92B8-F7EC7627ED1B}"/>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05480" name="Object 6">
            <a:extLst>
              <a:ext uri="{FF2B5EF4-FFF2-40B4-BE49-F238E27FC236}">
                <a16:creationId xmlns:a16="http://schemas.microsoft.com/office/drawing/2014/main" id="{E5DE560E-00DF-AE4E-A335-D9710091B8E5}"/>
              </a:ext>
            </a:extLst>
          </p:cNvPr>
          <p:cNvGraphicFramePr>
            <a:graphicFrameLocks noChangeAspect="1"/>
          </p:cNvGraphicFramePr>
          <p:nvPr/>
        </p:nvGraphicFramePr>
        <p:xfrm>
          <a:off x="1219200" y="533400"/>
          <a:ext cx="7543800" cy="5110163"/>
        </p:xfrm>
        <a:graphic>
          <a:graphicData uri="http://schemas.openxmlformats.org/presentationml/2006/ole">
            <mc:AlternateContent xmlns:mc="http://schemas.openxmlformats.org/markup-compatibility/2006">
              <mc:Choice xmlns:v="urn:schemas-microsoft-com:vml" Requires="v">
                <p:oleObj spid="_x0000_s105487" r:id="rId3" imgW="5486400" imgH="3835400" progId="MSDraw.Drawing.8.2">
                  <p:embed/>
                </p:oleObj>
              </mc:Choice>
              <mc:Fallback>
                <p:oleObj r:id="rId3" imgW="5486400" imgH="38354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33400"/>
                        <a:ext cx="75438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81" name="Text Box 8">
            <a:extLst>
              <a:ext uri="{FF2B5EF4-FFF2-40B4-BE49-F238E27FC236}">
                <a16:creationId xmlns:a16="http://schemas.microsoft.com/office/drawing/2014/main" id="{784C204E-BE3E-B14F-8058-F9E5FBB67F92}"/>
              </a:ext>
            </a:extLst>
          </p:cNvPr>
          <p:cNvSpPr txBox="1">
            <a:spLocks noChangeArrowheads="1"/>
          </p:cNvSpPr>
          <p:nvPr/>
        </p:nvSpPr>
        <p:spPr bwMode="auto">
          <a:xfrm>
            <a:off x="609600" y="5715000"/>
            <a:ext cx="7772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4.1	    The Flynn-Johnson classification of computer systems.</a:t>
            </a:r>
          </a:p>
        </p:txBody>
      </p:sp>
      <p:sp>
        <p:nvSpPr>
          <p:cNvPr id="105482" name="Rectangle 10">
            <a:extLst>
              <a:ext uri="{FF2B5EF4-FFF2-40B4-BE49-F238E27FC236}">
                <a16:creationId xmlns:a16="http://schemas.microsoft.com/office/drawing/2014/main" id="{46710BF1-86A7-9246-B660-39F2809F39A3}"/>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105483" name="Group 16">
            <a:extLst>
              <a:ext uri="{FF2B5EF4-FFF2-40B4-BE49-F238E27FC236}">
                <a16:creationId xmlns:a16="http://schemas.microsoft.com/office/drawing/2014/main" id="{F2B957F0-1B66-F046-B567-4BFF8FC974E5}"/>
              </a:ext>
            </a:extLst>
          </p:cNvPr>
          <p:cNvGrpSpPr>
            <a:grpSpLocks/>
          </p:cNvGrpSpPr>
          <p:nvPr/>
        </p:nvGrpSpPr>
        <p:grpSpPr bwMode="auto">
          <a:xfrm>
            <a:off x="381000" y="3886200"/>
            <a:ext cx="2514600" cy="1874838"/>
            <a:chOff x="192" y="2448"/>
            <a:chExt cx="1584" cy="1181"/>
          </a:xfrm>
        </p:grpSpPr>
        <p:sp>
          <p:nvSpPr>
            <p:cNvPr id="105484" name="Line 11">
              <a:extLst>
                <a:ext uri="{FF2B5EF4-FFF2-40B4-BE49-F238E27FC236}">
                  <a16:creationId xmlns:a16="http://schemas.microsoft.com/office/drawing/2014/main" id="{213969D3-764A-8244-A54F-D858B1F8122D}"/>
                </a:ext>
              </a:extLst>
            </p:cNvPr>
            <p:cNvSpPr>
              <a:spLocks noChangeShapeType="1"/>
            </p:cNvSpPr>
            <p:nvPr/>
          </p:nvSpPr>
          <p:spPr bwMode="auto">
            <a:xfrm flipH="1">
              <a:off x="1104" y="2448"/>
              <a:ext cx="43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5485" name="Object 9">
              <a:extLst>
                <a:ext uri="{FF2B5EF4-FFF2-40B4-BE49-F238E27FC236}">
                  <a16:creationId xmlns:a16="http://schemas.microsoft.com/office/drawing/2014/main" id="{61E8F186-43D4-8F49-96C7-3381AC060E3F}"/>
                </a:ext>
              </a:extLst>
            </p:cNvPr>
            <p:cNvGraphicFramePr>
              <a:graphicFrameLocks noChangeAspect="1"/>
            </p:cNvGraphicFramePr>
            <p:nvPr/>
          </p:nvGraphicFramePr>
          <p:xfrm>
            <a:off x="192" y="2625"/>
            <a:ext cx="1536" cy="1004"/>
          </p:xfrm>
          <a:graphic>
            <a:graphicData uri="http://schemas.openxmlformats.org/presentationml/2006/ole">
              <mc:AlternateContent xmlns:mc="http://schemas.openxmlformats.org/markup-compatibility/2006">
                <mc:Choice xmlns:v="urn:schemas-microsoft-com:vml" Requires="v">
                  <p:oleObj spid="_x0000_s105488" r:id="rId5" imgW="2882900" imgH="1879600" progId="MSDraw.Drawing.8.2">
                    <p:embed/>
                  </p:oleObj>
                </mc:Choice>
                <mc:Fallback>
                  <p:oleObj r:id="rId5" imgW="2882900" imgH="1879600" progId="MSDraw.Drawing.8.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625"/>
                          <a:ext cx="153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86" name="Text Box 12">
              <a:extLst>
                <a:ext uri="{FF2B5EF4-FFF2-40B4-BE49-F238E27FC236}">
                  <a16:creationId xmlns:a16="http://schemas.microsoft.com/office/drawing/2014/main" id="{9DC5E2CC-403D-F849-B853-E235FD173315}"/>
                </a:ext>
              </a:extLst>
            </p:cNvPr>
            <p:cNvSpPr txBox="1">
              <a:spLocks noChangeArrowheads="1"/>
            </p:cNvSpPr>
            <p:nvPr/>
          </p:nvSpPr>
          <p:spPr bwMode="auto">
            <a:xfrm>
              <a:off x="1152" y="3264"/>
              <a:ext cx="624" cy="231"/>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cs typeface="Times New Roman" panose="02020603050405020304" pitchFamily="18" charset="0"/>
                </a:rPr>
                <a:t>Fig. 4.2</a:t>
              </a: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9FFEADA2-E4D6-C74F-8F2E-B72261E234E4}"/>
              </a:ext>
            </a:extLst>
          </p:cNvPr>
          <p:cNvSpPr>
            <a:spLocks noGrp="1"/>
          </p:cNvSpPr>
          <p:nvPr>
            <p:ph type="dt" sz="quarter" idx="10"/>
          </p:nvPr>
        </p:nvSpPr>
        <p:spPr/>
        <p:txBody>
          <a:bodyPr/>
          <a:lstStyle/>
          <a:p>
            <a:pPr>
              <a:defRPr/>
            </a:pPr>
            <a:r>
              <a:rPr lang="en-US" altLang="en-US"/>
              <a:t>Winter 2021</a:t>
            </a:r>
          </a:p>
        </p:txBody>
      </p:sp>
      <p:sp>
        <p:nvSpPr>
          <p:cNvPr id="22" name="Footer Placeholder 4">
            <a:extLst>
              <a:ext uri="{FF2B5EF4-FFF2-40B4-BE49-F238E27FC236}">
                <a16:creationId xmlns:a16="http://schemas.microsoft.com/office/drawing/2014/main" id="{1031075D-D04E-9C44-96D4-E0DD563420C0}"/>
              </a:ext>
            </a:extLst>
          </p:cNvPr>
          <p:cNvSpPr>
            <a:spLocks noGrp="1"/>
          </p:cNvSpPr>
          <p:nvPr>
            <p:ph type="ftr" sz="quarter" idx="11"/>
          </p:nvPr>
        </p:nvSpPr>
        <p:spPr/>
        <p:txBody>
          <a:bodyPr/>
          <a:lstStyle/>
          <a:p>
            <a:pPr>
              <a:defRPr/>
            </a:pPr>
            <a:r>
              <a:rPr lang="en-US" altLang="en-US"/>
              <a:t>Parallel Processing, Fundamental Concepts</a:t>
            </a:r>
          </a:p>
        </p:txBody>
      </p:sp>
      <p:sp>
        <p:nvSpPr>
          <p:cNvPr id="106500" name="Slide Number Placeholder 5">
            <a:extLst>
              <a:ext uri="{FF2B5EF4-FFF2-40B4-BE49-F238E27FC236}">
                <a16:creationId xmlns:a16="http://schemas.microsoft.com/office/drawing/2014/main" id="{6346C34A-238B-5040-8FDB-2361241EEA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7B2BEB8-6391-CE4B-AA92-F49FF7FF2CD6}" type="slidenum">
              <a:rPr lang="en-US" altLang="en-US" sz="1200" smtClean="0"/>
              <a:pPr>
                <a:spcBef>
                  <a:spcPct val="0"/>
                </a:spcBef>
                <a:buFontTx/>
                <a:buNone/>
              </a:pPr>
              <a:t>95</a:t>
            </a:fld>
            <a:endParaRPr lang="en-US" altLang="en-US" sz="1200"/>
          </a:p>
        </p:txBody>
      </p:sp>
      <p:sp>
        <p:nvSpPr>
          <p:cNvPr id="106501" name="Rectangle 23">
            <a:extLst>
              <a:ext uri="{FF2B5EF4-FFF2-40B4-BE49-F238E27FC236}">
                <a16:creationId xmlns:a16="http://schemas.microsoft.com/office/drawing/2014/main" id="{85898DEE-83C7-C74C-868E-303A530DB29B}"/>
              </a:ext>
            </a:extLst>
          </p:cNvPr>
          <p:cNvSpPr>
            <a:spLocks noChangeArrowheads="1"/>
          </p:cNvSpPr>
          <p:nvPr/>
        </p:nvSpPr>
        <p:spPr bwMode="auto">
          <a:xfrm>
            <a:off x="6629400" y="990600"/>
            <a:ext cx="2209800" cy="5029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6502" name="Rectangle 2">
            <a:extLst>
              <a:ext uri="{FF2B5EF4-FFF2-40B4-BE49-F238E27FC236}">
                <a16:creationId xmlns:a16="http://schemas.microsoft.com/office/drawing/2014/main" id="{29505D56-8DB4-DC45-ACD3-9426B35B39AB}"/>
              </a:ext>
            </a:extLst>
          </p:cNvPr>
          <p:cNvSpPr>
            <a:spLocks noGrp="1" noChangeArrowheads="1"/>
          </p:cNvSpPr>
          <p:nvPr>
            <p:ph type="title"/>
          </p:nvPr>
        </p:nvSpPr>
        <p:spPr>
          <a:xfrm>
            <a:off x="381000" y="152400"/>
            <a:ext cx="8305800" cy="762000"/>
          </a:xfrm>
        </p:spPr>
        <p:txBody>
          <a:bodyPr/>
          <a:lstStyle/>
          <a:p>
            <a:pPr eaLnBrk="1" hangingPunct="1"/>
            <a:r>
              <a:rPr lang="en-US" altLang="en-US" sz="3200"/>
              <a:t>4.2  SIMD versus MIMD Architectures</a:t>
            </a:r>
          </a:p>
        </p:txBody>
      </p:sp>
      <p:sp>
        <p:nvSpPr>
          <p:cNvPr id="106503" name="Rectangle 4">
            <a:extLst>
              <a:ext uri="{FF2B5EF4-FFF2-40B4-BE49-F238E27FC236}">
                <a16:creationId xmlns:a16="http://schemas.microsoft.com/office/drawing/2014/main" id="{BD2D9778-00BB-0C4E-BEFB-93193657EDC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6504" name="Text Box 6">
            <a:extLst>
              <a:ext uri="{FF2B5EF4-FFF2-40B4-BE49-F238E27FC236}">
                <a16:creationId xmlns:a16="http://schemas.microsoft.com/office/drawing/2014/main" id="{4B83E9ED-D3C1-B246-84B4-500553BA871B}"/>
              </a:ext>
            </a:extLst>
          </p:cNvPr>
          <p:cNvSpPr txBox="1">
            <a:spLocks noChangeArrowheads="1"/>
          </p:cNvSpPr>
          <p:nvPr/>
        </p:nvSpPr>
        <p:spPr bwMode="auto">
          <a:xfrm>
            <a:off x="304800" y="1143000"/>
            <a:ext cx="6118225"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Most early parallel machines had SIMD designs </a:t>
            </a:r>
          </a:p>
          <a:p>
            <a:pPr eaLnBrk="1" hangingPunct="1">
              <a:spcBef>
                <a:spcPct val="0"/>
              </a:spcBef>
              <a:buFontTx/>
              <a:buNone/>
            </a:pPr>
            <a:r>
              <a:rPr lang="en-US" altLang="en-US" sz="2000"/>
              <a:t>    Attractive to have skeleton processors (PEs)</a:t>
            </a:r>
          </a:p>
          <a:p>
            <a:pPr eaLnBrk="1" hangingPunct="1">
              <a:spcBef>
                <a:spcPct val="0"/>
              </a:spcBef>
              <a:buFontTx/>
              <a:buNone/>
            </a:pPr>
            <a:r>
              <a:rPr lang="en-US" altLang="en-US" sz="2000"/>
              <a:t>    Eventually, many processors per chip</a:t>
            </a:r>
          </a:p>
          <a:p>
            <a:pPr eaLnBrk="1" hangingPunct="1">
              <a:spcBef>
                <a:spcPct val="0"/>
              </a:spcBef>
              <a:buFontTx/>
              <a:buNone/>
            </a:pPr>
            <a:r>
              <a:rPr lang="en-US" altLang="en-US" sz="2000"/>
              <a:t>    High development cost for custom chips, high cost</a:t>
            </a:r>
          </a:p>
          <a:p>
            <a:pPr eaLnBrk="1" hangingPunct="1">
              <a:spcBef>
                <a:spcPct val="0"/>
              </a:spcBef>
              <a:buFontTx/>
              <a:buNone/>
            </a:pPr>
            <a:r>
              <a:rPr lang="en-US" altLang="en-US" sz="2000"/>
              <a:t>    MSIMD and SPMD variants </a:t>
            </a:r>
          </a:p>
          <a:p>
            <a:pPr eaLnBrk="1" hangingPunct="1">
              <a:spcBef>
                <a:spcPct val="0"/>
              </a:spcBef>
              <a:buFontTx/>
              <a:buNone/>
            </a:pPr>
            <a:endParaRPr lang="en-US" altLang="en-US" sz="1200"/>
          </a:p>
          <a:p>
            <a:pPr eaLnBrk="1" hangingPunct="1">
              <a:spcBef>
                <a:spcPct val="0"/>
              </a:spcBef>
              <a:buFontTx/>
              <a:buNone/>
            </a:pPr>
            <a:r>
              <a:rPr lang="en-US" altLang="en-US" sz="2000"/>
              <a:t>Most modern parallel machines have MIMD designs </a:t>
            </a:r>
          </a:p>
          <a:p>
            <a:pPr eaLnBrk="1" hangingPunct="1">
              <a:spcBef>
                <a:spcPct val="0"/>
              </a:spcBef>
              <a:buFontTx/>
              <a:buNone/>
            </a:pPr>
            <a:r>
              <a:rPr lang="en-US" altLang="en-US" sz="2000"/>
              <a:t>    COTS components (CPU chips and switches)</a:t>
            </a:r>
          </a:p>
          <a:p>
            <a:pPr eaLnBrk="1" hangingPunct="1">
              <a:spcBef>
                <a:spcPct val="0"/>
              </a:spcBef>
              <a:buFontTx/>
              <a:buNone/>
            </a:pPr>
            <a:r>
              <a:rPr lang="en-US" altLang="en-US" sz="2000"/>
              <a:t>    MPP: Massively or moderately parallel?</a:t>
            </a:r>
          </a:p>
          <a:p>
            <a:pPr eaLnBrk="1" hangingPunct="1">
              <a:spcBef>
                <a:spcPct val="0"/>
              </a:spcBef>
              <a:buFontTx/>
              <a:buNone/>
            </a:pPr>
            <a:r>
              <a:rPr lang="en-US" altLang="en-US" sz="2000"/>
              <a:t>    Tightly coupled versus loosely coupled</a:t>
            </a:r>
          </a:p>
          <a:p>
            <a:pPr eaLnBrk="1" hangingPunct="1">
              <a:spcBef>
                <a:spcPct val="0"/>
              </a:spcBef>
              <a:buFontTx/>
              <a:buNone/>
            </a:pPr>
            <a:r>
              <a:rPr lang="en-US" altLang="en-US" sz="2000"/>
              <a:t>    Explicit message passing versus shared memory </a:t>
            </a:r>
          </a:p>
          <a:p>
            <a:pPr eaLnBrk="1" hangingPunct="1">
              <a:spcBef>
                <a:spcPct val="0"/>
              </a:spcBef>
              <a:buFontTx/>
              <a:buNone/>
            </a:pPr>
            <a:endParaRPr lang="en-US" altLang="en-US" sz="1200"/>
          </a:p>
          <a:p>
            <a:pPr eaLnBrk="1" hangingPunct="1">
              <a:spcBef>
                <a:spcPct val="0"/>
              </a:spcBef>
              <a:buFontTx/>
              <a:buNone/>
            </a:pPr>
            <a:r>
              <a:rPr lang="en-US" altLang="en-US" sz="2000"/>
              <a:t>Network-based NOWs and COWs</a:t>
            </a:r>
          </a:p>
          <a:p>
            <a:pPr eaLnBrk="1" hangingPunct="1">
              <a:spcBef>
                <a:spcPct val="0"/>
              </a:spcBef>
              <a:buFontTx/>
              <a:buNone/>
            </a:pPr>
            <a:r>
              <a:rPr lang="en-US" altLang="en-US" sz="2000"/>
              <a:t>     Networks/Clusters of workstations</a:t>
            </a:r>
          </a:p>
          <a:p>
            <a:pPr eaLnBrk="1" hangingPunct="1">
              <a:spcBef>
                <a:spcPct val="0"/>
              </a:spcBef>
              <a:buFontTx/>
              <a:buNone/>
            </a:pPr>
            <a:endParaRPr lang="en-US" altLang="en-US" sz="1200"/>
          </a:p>
          <a:p>
            <a:pPr eaLnBrk="1" hangingPunct="1">
              <a:spcBef>
                <a:spcPct val="0"/>
              </a:spcBef>
              <a:buFontTx/>
              <a:buNone/>
            </a:pPr>
            <a:r>
              <a:rPr lang="en-US" altLang="en-US" sz="2000"/>
              <a:t>Grid computing</a:t>
            </a:r>
          </a:p>
          <a:p>
            <a:pPr eaLnBrk="1" hangingPunct="1">
              <a:spcBef>
                <a:spcPct val="0"/>
              </a:spcBef>
              <a:buFontTx/>
              <a:buNone/>
            </a:pPr>
            <a:r>
              <a:rPr lang="en-US" altLang="en-US" sz="2000"/>
              <a:t>    Vision: Plug into wall outlets for computing power</a:t>
            </a:r>
          </a:p>
        </p:txBody>
      </p:sp>
      <p:grpSp>
        <p:nvGrpSpPr>
          <p:cNvPr id="106505" name="Group 15">
            <a:extLst>
              <a:ext uri="{FF2B5EF4-FFF2-40B4-BE49-F238E27FC236}">
                <a16:creationId xmlns:a16="http://schemas.microsoft.com/office/drawing/2014/main" id="{F357C113-7D6F-084B-A426-B4428C8DEDF1}"/>
              </a:ext>
            </a:extLst>
          </p:cNvPr>
          <p:cNvGrpSpPr>
            <a:grpSpLocks/>
          </p:cNvGrpSpPr>
          <p:nvPr/>
        </p:nvGrpSpPr>
        <p:grpSpPr bwMode="auto">
          <a:xfrm>
            <a:off x="6705600" y="1447800"/>
            <a:ext cx="635000" cy="4527550"/>
            <a:chOff x="4272" y="576"/>
            <a:chExt cx="400" cy="2852"/>
          </a:xfrm>
        </p:grpSpPr>
        <p:sp>
          <p:nvSpPr>
            <p:cNvPr id="106513" name="Line 7">
              <a:extLst>
                <a:ext uri="{FF2B5EF4-FFF2-40B4-BE49-F238E27FC236}">
                  <a16:creationId xmlns:a16="http://schemas.microsoft.com/office/drawing/2014/main" id="{29C89B50-07B5-6348-BDCB-CDE6E8A35054}"/>
                </a:ext>
              </a:extLst>
            </p:cNvPr>
            <p:cNvSpPr>
              <a:spLocks noChangeShapeType="1"/>
            </p:cNvSpPr>
            <p:nvPr/>
          </p:nvSpPr>
          <p:spPr bwMode="auto">
            <a:xfrm>
              <a:off x="4656" y="624"/>
              <a:ext cx="0" cy="27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4" name="Text Box 8">
              <a:extLst>
                <a:ext uri="{FF2B5EF4-FFF2-40B4-BE49-F238E27FC236}">
                  <a16:creationId xmlns:a16="http://schemas.microsoft.com/office/drawing/2014/main" id="{5B3DAC04-15CA-DF4A-8C1F-34D4BD48AB06}"/>
                </a:ext>
              </a:extLst>
            </p:cNvPr>
            <p:cNvSpPr txBox="1">
              <a:spLocks noChangeArrowheads="1"/>
            </p:cNvSpPr>
            <p:nvPr/>
          </p:nvSpPr>
          <p:spPr bwMode="auto">
            <a:xfrm>
              <a:off x="4272" y="57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1960</a:t>
              </a:r>
            </a:p>
          </p:txBody>
        </p:sp>
        <p:sp>
          <p:nvSpPr>
            <p:cNvPr id="106515" name="Text Box 9">
              <a:extLst>
                <a:ext uri="{FF2B5EF4-FFF2-40B4-BE49-F238E27FC236}">
                  <a16:creationId xmlns:a16="http://schemas.microsoft.com/office/drawing/2014/main" id="{83AF928B-1BE1-7641-80E1-39DBDBE5117E}"/>
                </a:ext>
              </a:extLst>
            </p:cNvPr>
            <p:cNvSpPr txBox="1">
              <a:spLocks noChangeArrowheads="1"/>
            </p:cNvSpPr>
            <p:nvPr/>
          </p:nvSpPr>
          <p:spPr bwMode="auto">
            <a:xfrm>
              <a:off x="4272" y="1104"/>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1970</a:t>
              </a:r>
            </a:p>
          </p:txBody>
        </p:sp>
        <p:sp>
          <p:nvSpPr>
            <p:cNvPr id="106516" name="Text Box 10">
              <a:extLst>
                <a:ext uri="{FF2B5EF4-FFF2-40B4-BE49-F238E27FC236}">
                  <a16:creationId xmlns:a16="http://schemas.microsoft.com/office/drawing/2014/main" id="{16410F97-2B5C-604A-999F-286A6947A797}"/>
                </a:ext>
              </a:extLst>
            </p:cNvPr>
            <p:cNvSpPr txBox="1">
              <a:spLocks noChangeArrowheads="1"/>
            </p:cNvSpPr>
            <p:nvPr/>
          </p:nvSpPr>
          <p:spPr bwMode="auto">
            <a:xfrm>
              <a:off x="4272" y="1632"/>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1980</a:t>
              </a:r>
            </a:p>
          </p:txBody>
        </p:sp>
        <p:sp>
          <p:nvSpPr>
            <p:cNvPr id="106517" name="Text Box 11">
              <a:extLst>
                <a:ext uri="{FF2B5EF4-FFF2-40B4-BE49-F238E27FC236}">
                  <a16:creationId xmlns:a16="http://schemas.microsoft.com/office/drawing/2014/main" id="{A5D175EC-F30F-294B-880E-80D75A9B7146}"/>
                </a:ext>
              </a:extLst>
            </p:cNvPr>
            <p:cNvSpPr txBox="1">
              <a:spLocks noChangeArrowheads="1"/>
            </p:cNvSpPr>
            <p:nvPr/>
          </p:nvSpPr>
          <p:spPr bwMode="auto">
            <a:xfrm>
              <a:off x="4272" y="2160"/>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1990</a:t>
              </a:r>
            </a:p>
          </p:txBody>
        </p:sp>
        <p:sp>
          <p:nvSpPr>
            <p:cNvPr id="106518" name="Text Box 12">
              <a:extLst>
                <a:ext uri="{FF2B5EF4-FFF2-40B4-BE49-F238E27FC236}">
                  <a16:creationId xmlns:a16="http://schemas.microsoft.com/office/drawing/2014/main" id="{04B83FCF-2D3A-944F-B05B-19BBF26BBAB3}"/>
                </a:ext>
              </a:extLst>
            </p:cNvPr>
            <p:cNvSpPr txBox="1">
              <a:spLocks noChangeArrowheads="1"/>
            </p:cNvSpPr>
            <p:nvPr/>
          </p:nvSpPr>
          <p:spPr bwMode="auto">
            <a:xfrm>
              <a:off x="4272" y="2688"/>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2000</a:t>
              </a:r>
            </a:p>
          </p:txBody>
        </p:sp>
        <p:sp>
          <p:nvSpPr>
            <p:cNvPr id="106519" name="Text Box 13">
              <a:extLst>
                <a:ext uri="{FF2B5EF4-FFF2-40B4-BE49-F238E27FC236}">
                  <a16:creationId xmlns:a16="http://schemas.microsoft.com/office/drawing/2014/main" id="{D52CECA5-5BB2-C04D-A190-E1B7DDAD2C4F}"/>
                </a:ext>
              </a:extLst>
            </p:cNvPr>
            <p:cNvSpPr txBox="1">
              <a:spLocks noChangeArrowheads="1"/>
            </p:cNvSpPr>
            <p:nvPr/>
          </p:nvSpPr>
          <p:spPr bwMode="auto">
            <a:xfrm>
              <a:off x="4272" y="321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2010</a:t>
              </a:r>
            </a:p>
          </p:txBody>
        </p:sp>
      </p:grpSp>
      <p:sp>
        <p:nvSpPr>
          <p:cNvPr id="106506" name="Text Box 16">
            <a:extLst>
              <a:ext uri="{FF2B5EF4-FFF2-40B4-BE49-F238E27FC236}">
                <a16:creationId xmlns:a16="http://schemas.microsoft.com/office/drawing/2014/main" id="{7A38ECF1-E092-5046-9CED-251B8DF13FBA}"/>
              </a:ext>
            </a:extLst>
          </p:cNvPr>
          <p:cNvSpPr txBox="1">
            <a:spLocks noChangeArrowheads="1"/>
          </p:cNvSpPr>
          <p:nvPr/>
        </p:nvSpPr>
        <p:spPr bwMode="auto">
          <a:xfrm>
            <a:off x="7315200" y="2133600"/>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ILLIAC IV</a:t>
            </a:r>
          </a:p>
        </p:txBody>
      </p:sp>
      <p:sp>
        <p:nvSpPr>
          <p:cNvPr id="106507" name="Text Box 17">
            <a:extLst>
              <a:ext uri="{FF2B5EF4-FFF2-40B4-BE49-F238E27FC236}">
                <a16:creationId xmlns:a16="http://schemas.microsoft.com/office/drawing/2014/main" id="{AD2BE871-676D-9341-881F-F14612C38F78}"/>
              </a:ext>
            </a:extLst>
          </p:cNvPr>
          <p:cNvSpPr txBox="1">
            <a:spLocks noChangeArrowheads="1"/>
          </p:cNvSpPr>
          <p:nvPr/>
        </p:nvSpPr>
        <p:spPr bwMode="auto">
          <a:xfrm>
            <a:off x="7315200" y="35814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TMC CM-2</a:t>
            </a:r>
          </a:p>
        </p:txBody>
      </p:sp>
      <p:sp>
        <p:nvSpPr>
          <p:cNvPr id="106508" name="Text Box 18">
            <a:extLst>
              <a:ext uri="{FF2B5EF4-FFF2-40B4-BE49-F238E27FC236}">
                <a16:creationId xmlns:a16="http://schemas.microsoft.com/office/drawing/2014/main" id="{C582CA51-19E5-BC4E-A855-C6974614D3E4}"/>
              </a:ext>
            </a:extLst>
          </p:cNvPr>
          <p:cNvSpPr txBox="1">
            <a:spLocks noChangeArrowheads="1"/>
          </p:cNvSpPr>
          <p:nvPr/>
        </p:nvSpPr>
        <p:spPr bwMode="auto">
          <a:xfrm>
            <a:off x="7315200" y="3276600"/>
            <a:ext cx="157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Goodyear MPP</a:t>
            </a:r>
          </a:p>
        </p:txBody>
      </p:sp>
      <p:sp>
        <p:nvSpPr>
          <p:cNvPr id="106509" name="Text Box 19">
            <a:extLst>
              <a:ext uri="{FF2B5EF4-FFF2-40B4-BE49-F238E27FC236}">
                <a16:creationId xmlns:a16="http://schemas.microsoft.com/office/drawing/2014/main" id="{AE87026A-495A-644B-AE1B-036393C9108B}"/>
              </a:ext>
            </a:extLst>
          </p:cNvPr>
          <p:cNvSpPr txBox="1">
            <a:spLocks noChangeArrowheads="1"/>
          </p:cNvSpPr>
          <p:nvPr/>
        </p:nvSpPr>
        <p:spPr bwMode="auto">
          <a:xfrm>
            <a:off x="7315200" y="2819400"/>
            <a:ext cx="600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DAP</a:t>
            </a:r>
          </a:p>
        </p:txBody>
      </p:sp>
      <p:sp>
        <p:nvSpPr>
          <p:cNvPr id="106510" name="Text Box 20">
            <a:extLst>
              <a:ext uri="{FF2B5EF4-FFF2-40B4-BE49-F238E27FC236}">
                <a16:creationId xmlns:a16="http://schemas.microsoft.com/office/drawing/2014/main" id="{5A461333-E628-3142-B09C-AA727EE1E38F}"/>
              </a:ext>
            </a:extLst>
          </p:cNvPr>
          <p:cNvSpPr txBox="1">
            <a:spLocks noChangeArrowheads="1"/>
          </p:cNvSpPr>
          <p:nvPr/>
        </p:nvSpPr>
        <p:spPr bwMode="auto">
          <a:xfrm>
            <a:off x="7315200" y="3810000"/>
            <a:ext cx="1427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MasPar MP-1</a:t>
            </a:r>
          </a:p>
        </p:txBody>
      </p:sp>
      <p:sp>
        <p:nvSpPr>
          <p:cNvPr id="106511" name="Text Box 21">
            <a:extLst>
              <a:ext uri="{FF2B5EF4-FFF2-40B4-BE49-F238E27FC236}">
                <a16:creationId xmlns:a16="http://schemas.microsoft.com/office/drawing/2014/main" id="{7CD169A7-8891-9445-8822-470A45C294B5}"/>
              </a:ext>
            </a:extLst>
          </p:cNvPr>
          <p:cNvSpPr txBox="1">
            <a:spLocks noChangeArrowheads="1"/>
          </p:cNvSpPr>
          <p:nvPr/>
        </p:nvSpPr>
        <p:spPr bwMode="auto">
          <a:xfrm>
            <a:off x="7315200" y="4953000"/>
            <a:ext cx="1485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Clearspeed</a:t>
            </a:r>
          </a:p>
          <a:p>
            <a:pPr eaLnBrk="1" hangingPunct="1">
              <a:spcBef>
                <a:spcPct val="0"/>
              </a:spcBef>
              <a:buFontTx/>
              <a:buNone/>
            </a:pPr>
            <a:r>
              <a:rPr lang="en-US" altLang="en-US" sz="1600"/>
              <a:t>   array coproc</a:t>
            </a:r>
          </a:p>
        </p:txBody>
      </p:sp>
      <p:sp>
        <p:nvSpPr>
          <p:cNvPr id="106512" name="Text Box 22">
            <a:extLst>
              <a:ext uri="{FF2B5EF4-FFF2-40B4-BE49-F238E27FC236}">
                <a16:creationId xmlns:a16="http://schemas.microsoft.com/office/drawing/2014/main" id="{0C89AB10-AE83-734D-ADA6-668936FC18FA}"/>
              </a:ext>
            </a:extLst>
          </p:cNvPr>
          <p:cNvSpPr txBox="1">
            <a:spLocks noChangeArrowheads="1"/>
          </p:cNvSpPr>
          <p:nvPr/>
        </p:nvSpPr>
        <p:spPr bwMode="auto">
          <a:xfrm>
            <a:off x="6705600" y="1042988"/>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SIMD Timeline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B8A2D046-2773-774F-AD64-0B45666E179E}"/>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7BADCEA9-75F8-A046-ADE2-9268DA55F393}"/>
              </a:ext>
            </a:extLst>
          </p:cNvPr>
          <p:cNvSpPr>
            <a:spLocks noGrp="1"/>
          </p:cNvSpPr>
          <p:nvPr>
            <p:ph type="ftr" sz="quarter" idx="11"/>
          </p:nvPr>
        </p:nvSpPr>
        <p:spPr/>
        <p:txBody>
          <a:bodyPr/>
          <a:lstStyle/>
          <a:p>
            <a:pPr>
              <a:defRPr/>
            </a:pPr>
            <a:r>
              <a:rPr lang="en-US" altLang="en-US"/>
              <a:t>Parallel Processing, Fundamental Concepts</a:t>
            </a:r>
          </a:p>
        </p:txBody>
      </p:sp>
      <p:sp>
        <p:nvSpPr>
          <p:cNvPr id="107524" name="Slide Number Placeholder 5">
            <a:extLst>
              <a:ext uri="{FF2B5EF4-FFF2-40B4-BE49-F238E27FC236}">
                <a16:creationId xmlns:a16="http://schemas.microsoft.com/office/drawing/2014/main" id="{180C7D3C-3C38-D34E-8476-57EA2E609FD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73ED4C-3ECE-6A46-836C-063B95C85CE5}" type="slidenum">
              <a:rPr lang="en-US" altLang="en-US" sz="1200" smtClean="0"/>
              <a:pPr>
                <a:spcBef>
                  <a:spcPct val="0"/>
                </a:spcBef>
                <a:buFontTx/>
                <a:buNone/>
              </a:pPr>
              <a:t>96</a:t>
            </a:fld>
            <a:endParaRPr lang="en-US" altLang="en-US" sz="1200"/>
          </a:p>
        </p:txBody>
      </p:sp>
      <p:sp>
        <p:nvSpPr>
          <p:cNvPr id="107525" name="Rectangle 2">
            <a:extLst>
              <a:ext uri="{FF2B5EF4-FFF2-40B4-BE49-F238E27FC236}">
                <a16:creationId xmlns:a16="http://schemas.microsoft.com/office/drawing/2014/main" id="{D0DEAFE2-7ED7-CD45-864A-65F308DC8DE3}"/>
              </a:ext>
            </a:extLst>
          </p:cNvPr>
          <p:cNvSpPr>
            <a:spLocks noGrp="1" noChangeArrowheads="1"/>
          </p:cNvSpPr>
          <p:nvPr>
            <p:ph type="title"/>
          </p:nvPr>
        </p:nvSpPr>
        <p:spPr>
          <a:xfrm>
            <a:off x="381000" y="152400"/>
            <a:ext cx="8305800" cy="762000"/>
          </a:xfrm>
        </p:spPr>
        <p:txBody>
          <a:bodyPr/>
          <a:lstStyle/>
          <a:p>
            <a:pPr eaLnBrk="1" hangingPunct="1"/>
            <a:r>
              <a:rPr lang="en-US" altLang="en-US" sz="3200"/>
              <a:t>4.3  Global versus Distributed Memory</a:t>
            </a:r>
          </a:p>
        </p:txBody>
      </p:sp>
      <p:sp>
        <p:nvSpPr>
          <p:cNvPr id="107526" name="Text Box 3">
            <a:extLst>
              <a:ext uri="{FF2B5EF4-FFF2-40B4-BE49-F238E27FC236}">
                <a16:creationId xmlns:a16="http://schemas.microsoft.com/office/drawing/2014/main" id="{4B66A872-27DA-DD48-B5EA-9BFE604ECAAA}"/>
              </a:ext>
            </a:extLst>
          </p:cNvPr>
          <p:cNvSpPr txBox="1">
            <a:spLocks noChangeArrowheads="1"/>
          </p:cNvSpPr>
          <p:nvPr/>
        </p:nvSpPr>
        <p:spPr bwMode="auto">
          <a:xfrm>
            <a:off x="1371600" y="5638800"/>
            <a:ext cx="6172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4.3	    A parallel processor with global memory.</a:t>
            </a:r>
          </a:p>
        </p:txBody>
      </p:sp>
      <p:sp>
        <p:nvSpPr>
          <p:cNvPr id="107527" name="Rectangle 4">
            <a:extLst>
              <a:ext uri="{FF2B5EF4-FFF2-40B4-BE49-F238E27FC236}">
                <a16:creationId xmlns:a16="http://schemas.microsoft.com/office/drawing/2014/main" id="{2C95C8F7-BFB7-494D-A7B6-7733B2F0456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7528" name="Rectangle 7">
            <a:extLst>
              <a:ext uri="{FF2B5EF4-FFF2-40B4-BE49-F238E27FC236}">
                <a16:creationId xmlns:a16="http://schemas.microsoft.com/office/drawing/2014/main" id="{F2CA19CD-B991-FE46-A115-BD23637154C4}"/>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07529" name="Object 6">
            <a:extLst>
              <a:ext uri="{FF2B5EF4-FFF2-40B4-BE49-F238E27FC236}">
                <a16:creationId xmlns:a16="http://schemas.microsoft.com/office/drawing/2014/main" id="{5E863E55-DD1F-5343-AB97-BCC6F3A4BD08}"/>
              </a:ext>
            </a:extLst>
          </p:cNvPr>
          <p:cNvGraphicFramePr>
            <a:graphicFrameLocks noChangeAspect="1"/>
          </p:cNvGraphicFramePr>
          <p:nvPr/>
        </p:nvGraphicFramePr>
        <p:xfrm>
          <a:off x="-457200" y="838200"/>
          <a:ext cx="7848600" cy="4578350"/>
        </p:xfrm>
        <a:graphic>
          <a:graphicData uri="http://schemas.openxmlformats.org/presentationml/2006/ole">
            <mc:AlternateContent xmlns:mc="http://schemas.openxmlformats.org/markup-compatibility/2006">
              <mc:Choice xmlns:v="urn:schemas-microsoft-com:vml" Requires="v">
                <p:oleObj spid="_x0000_s107533" r:id="rId3" imgW="4572000" imgH="2819400" progId="MSDraw.Drawing.8.2">
                  <p:embed/>
                </p:oleObj>
              </mc:Choice>
              <mc:Fallback>
                <p:oleObj r:id="rId3" imgW="4572000" imgH="28194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78486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530" name="Group 10">
            <a:extLst>
              <a:ext uri="{FF2B5EF4-FFF2-40B4-BE49-F238E27FC236}">
                <a16:creationId xmlns:a16="http://schemas.microsoft.com/office/drawing/2014/main" id="{D97F9039-BE0D-7440-8944-B2DDE2B5802E}"/>
              </a:ext>
            </a:extLst>
          </p:cNvPr>
          <p:cNvGrpSpPr>
            <a:grpSpLocks/>
          </p:cNvGrpSpPr>
          <p:nvPr/>
        </p:nvGrpSpPr>
        <p:grpSpPr bwMode="auto">
          <a:xfrm>
            <a:off x="5105400" y="2286000"/>
            <a:ext cx="3725863" cy="3013075"/>
            <a:chOff x="3216" y="1561"/>
            <a:chExt cx="2347" cy="1898"/>
          </a:xfrm>
        </p:grpSpPr>
        <p:sp>
          <p:nvSpPr>
            <p:cNvPr id="107531" name="Text Box 8">
              <a:extLst>
                <a:ext uri="{FF2B5EF4-FFF2-40B4-BE49-F238E27FC236}">
                  <a16:creationId xmlns:a16="http://schemas.microsoft.com/office/drawing/2014/main" id="{4F94A709-AA74-F742-86C9-DCE83F772FD2}"/>
                </a:ext>
              </a:extLst>
            </p:cNvPr>
            <p:cNvSpPr txBox="1">
              <a:spLocks noChangeArrowheads="1"/>
            </p:cNvSpPr>
            <p:nvPr/>
          </p:nvSpPr>
          <p:spPr bwMode="auto">
            <a:xfrm>
              <a:off x="4550" y="1561"/>
              <a:ext cx="1013" cy="189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Options:</a:t>
              </a:r>
            </a:p>
            <a:p>
              <a:pPr eaLnBrk="1" hangingPunct="1">
                <a:spcBef>
                  <a:spcPct val="0"/>
                </a:spcBef>
                <a:buFontTx/>
                <a:buNone/>
              </a:pPr>
              <a:r>
                <a:rPr lang="en-US" altLang="en-US" sz="2400"/>
                <a:t>Crossbar</a:t>
              </a:r>
            </a:p>
            <a:p>
              <a:pPr eaLnBrk="1" hangingPunct="1">
                <a:spcBef>
                  <a:spcPct val="0"/>
                </a:spcBef>
                <a:buFontTx/>
                <a:buNone/>
              </a:pPr>
              <a:r>
                <a:rPr lang="en-US" altLang="en-US" sz="2400"/>
                <a:t>Bus(es)</a:t>
              </a:r>
            </a:p>
            <a:p>
              <a:pPr eaLnBrk="1" hangingPunct="1">
                <a:spcBef>
                  <a:spcPct val="0"/>
                </a:spcBef>
                <a:buFontTx/>
                <a:buNone/>
              </a:pPr>
              <a:r>
                <a:rPr lang="en-US" altLang="en-US" sz="2400"/>
                <a:t>MIN</a:t>
              </a:r>
            </a:p>
            <a:p>
              <a:pPr eaLnBrk="1" hangingPunct="1">
                <a:spcBef>
                  <a:spcPct val="0"/>
                </a:spcBef>
                <a:buFontTx/>
                <a:buNone/>
              </a:pPr>
              <a:endParaRPr lang="en-US" altLang="en-US" sz="2400"/>
            </a:p>
            <a:p>
              <a:pPr eaLnBrk="1" hangingPunct="1">
                <a:spcBef>
                  <a:spcPct val="0"/>
                </a:spcBef>
                <a:buFontTx/>
                <a:buNone/>
              </a:pPr>
              <a:r>
                <a:rPr lang="en-US" altLang="en-US" sz="2400" i="1"/>
                <a:t>Bottleneck</a:t>
              </a:r>
            </a:p>
            <a:p>
              <a:pPr eaLnBrk="1" hangingPunct="1">
                <a:spcBef>
                  <a:spcPct val="0"/>
                </a:spcBef>
                <a:buFontTx/>
                <a:buNone/>
              </a:pPr>
              <a:r>
                <a:rPr lang="en-US" altLang="en-US" sz="2400" i="1"/>
                <a:t>Complex</a:t>
              </a:r>
            </a:p>
            <a:p>
              <a:pPr eaLnBrk="1" hangingPunct="1">
                <a:spcBef>
                  <a:spcPct val="0"/>
                </a:spcBef>
                <a:buFontTx/>
                <a:buNone/>
              </a:pPr>
              <a:r>
                <a:rPr lang="en-US" altLang="en-US" sz="2400" i="1"/>
                <a:t>Expensive</a:t>
              </a:r>
            </a:p>
          </p:txBody>
        </p:sp>
        <p:sp>
          <p:nvSpPr>
            <p:cNvPr id="107532" name="Line 9">
              <a:extLst>
                <a:ext uri="{FF2B5EF4-FFF2-40B4-BE49-F238E27FC236}">
                  <a16:creationId xmlns:a16="http://schemas.microsoft.com/office/drawing/2014/main" id="{EEA59831-90E2-074F-8B9B-A3B65503F151}"/>
                </a:ext>
              </a:extLst>
            </p:cNvPr>
            <p:cNvSpPr>
              <a:spLocks noChangeShapeType="1"/>
            </p:cNvSpPr>
            <p:nvPr/>
          </p:nvSpPr>
          <p:spPr bwMode="auto">
            <a:xfrm flipV="1">
              <a:off x="3216" y="2160"/>
              <a:ext cx="12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FA64B28F-98B7-2B46-B4C7-B0A115A91253}"/>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9EFBE714-9C38-AF40-8CFA-0C6B7DD68F4B}"/>
              </a:ext>
            </a:extLst>
          </p:cNvPr>
          <p:cNvSpPr>
            <a:spLocks noGrp="1"/>
          </p:cNvSpPr>
          <p:nvPr>
            <p:ph type="ftr" sz="quarter" idx="11"/>
          </p:nvPr>
        </p:nvSpPr>
        <p:spPr/>
        <p:txBody>
          <a:bodyPr/>
          <a:lstStyle/>
          <a:p>
            <a:pPr>
              <a:defRPr/>
            </a:pPr>
            <a:r>
              <a:rPr lang="en-US" altLang="en-US"/>
              <a:t>Parallel Processing, Fundamental Concepts</a:t>
            </a:r>
          </a:p>
        </p:txBody>
      </p:sp>
      <p:sp>
        <p:nvSpPr>
          <p:cNvPr id="108548" name="Slide Number Placeholder 5">
            <a:extLst>
              <a:ext uri="{FF2B5EF4-FFF2-40B4-BE49-F238E27FC236}">
                <a16:creationId xmlns:a16="http://schemas.microsoft.com/office/drawing/2014/main" id="{BBC07186-F545-3644-B4E1-448DADDDA2E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20C8A4-91C6-BA42-AB57-D2F9F6259F1C}" type="slidenum">
              <a:rPr lang="en-US" altLang="en-US" sz="1200" smtClean="0"/>
              <a:pPr>
                <a:spcBef>
                  <a:spcPct val="0"/>
                </a:spcBef>
                <a:buFontTx/>
                <a:buNone/>
              </a:pPr>
              <a:t>97</a:t>
            </a:fld>
            <a:endParaRPr lang="en-US" altLang="en-US" sz="1200"/>
          </a:p>
        </p:txBody>
      </p:sp>
      <p:sp>
        <p:nvSpPr>
          <p:cNvPr id="108549" name="Rectangle 2">
            <a:extLst>
              <a:ext uri="{FF2B5EF4-FFF2-40B4-BE49-F238E27FC236}">
                <a16:creationId xmlns:a16="http://schemas.microsoft.com/office/drawing/2014/main" id="{A7FB6C68-C32F-CE4C-8CA4-39F38E43C01C}"/>
              </a:ext>
            </a:extLst>
          </p:cNvPr>
          <p:cNvSpPr>
            <a:spLocks noGrp="1" noChangeArrowheads="1"/>
          </p:cNvSpPr>
          <p:nvPr>
            <p:ph type="title"/>
          </p:nvPr>
        </p:nvSpPr>
        <p:spPr>
          <a:xfrm>
            <a:off x="228600" y="152400"/>
            <a:ext cx="8686800" cy="685800"/>
          </a:xfrm>
        </p:spPr>
        <p:txBody>
          <a:bodyPr/>
          <a:lstStyle/>
          <a:p>
            <a:pPr eaLnBrk="1" hangingPunct="1"/>
            <a:r>
              <a:rPr lang="en-US" altLang="en-US" sz="2800"/>
              <a:t>Removing the Processor-to-Memory Bottleneck</a:t>
            </a:r>
          </a:p>
        </p:txBody>
      </p:sp>
      <p:sp>
        <p:nvSpPr>
          <p:cNvPr id="108550" name="Rectangle 3">
            <a:extLst>
              <a:ext uri="{FF2B5EF4-FFF2-40B4-BE49-F238E27FC236}">
                <a16:creationId xmlns:a16="http://schemas.microsoft.com/office/drawing/2014/main" id="{B13CFB87-82E4-0345-9B80-0A404A38229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8551" name="Rectangle 4">
            <a:extLst>
              <a:ext uri="{FF2B5EF4-FFF2-40B4-BE49-F238E27FC236}">
                <a16:creationId xmlns:a16="http://schemas.microsoft.com/office/drawing/2014/main" id="{F330B7E6-2CED-004C-9230-EBF2D5F4CF07}"/>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8552" name="Text Box 6">
            <a:extLst>
              <a:ext uri="{FF2B5EF4-FFF2-40B4-BE49-F238E27FC236}">
                <a16:creationId xmlns:a16="http://schemas.microsoft.com/office/drawing/2014/main" id="{49BEF6CF-9530-B945-B400-6B8BD973CFFE}"/>
              </a:ext>
            </a:extLst>
          </p:cNvPr>
          <p:cNvSpPr txBox="1">
            <a:spLocks noChangeArrowheads="1"/>
          </p:cNvSpPr>
          <p:nvPr/>
        </p:nvSpPr>
        <p:spPr bwMode="auto">
          <a:xfrm>
            <a:off x="304800" y="5715000"/>
            <a:ext cx="8534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4.4	    A parallel processor with global memory and processor caches.</a:t>
            </a:r>
          </a:p>
        </p:txBody>
      </p:sp>
      <p:sp>
        <p:nvSpPr>
          <p:cNvPr id="108553" name="Rectangle 7">
            <a:extLst>
              <a:ext uri="{FF2B5EF4-FFF2-40B4-BE49-F238E27FC236}">
                <a16:creationId xmlns:a16="http://schemas.microsoft.com/office/drawing/2014/main" id="{DDF28E7D-104E-234A-AA42-F78CD5064E0B}"/>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8554" name="Rectangle 13">
            <a:extLst>
              <a:ext uri="{FF2B5EF4-FFF2-40B4-BE49-F238E27FC236}">
                <a16:creationId xmlns:a16="http://schemas.microsoft.com/office/drawing/2014/main" id="{E9ABF04F-E4B4-7A48-8D72-FEEBD1830760}"/>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08555" name="Object 12">
            <a:extLst>
              <a:ext uri="{FF2B5EF4-FFF2-40B4-BE49-F238E27FC236}">
                <a16:creationId xmlns:a16="http://schemas.microsoft.com/office/drawing/2014/main" id="{AA5A542B-2A81-8849-A034-B2EA575BC2FE}"/>
              </a:ext>
            </a:extLst>
          </p:cNvPr>
          <p:cNvGraphicFramePr>
            <a:graphicFrameLocks noChangeAspect="1"/>
          </p:cNvGraphicFramePr>
          <p:nvPr/>
        </p:nvGraphicFramePr>
        <p:xfrm>
          <a:off x="685800" y="990600"/>
          <a:ext cx="7696200" cy="4740275"/>
        </p:xfrm>
        <a:graphic>
          <a:graphicData uri="http://schemas.openxmlformats.org/presentationml/2006/ole">
            <mc:AlternateContent xmlns:mc="http://schemas.openxmlformats.org/markup-compatibility/2006">
              <mc:Choice xmlns:v="urn:schemas-microsoft-com:vml" Requires="v">
                <p:oleObj spid="_x0000_s108557" r:id="rId3" imgW="4572000" imgH="2819400" progId="MSDraw.Drawing.8.2">
                  <p:embed/>
                </p:oleObj>
              </mc:Choice>
              <mc:Fallback>
                <p:oleObj r:id="rId3" imgW="4572000" imgH="2819400" progId="MSDraw.Drawing.8.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7696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6" name="Text Box 15">
            <a:extLst>
              <a:ext uri="{FF2B5EF4-FFF2-40B4-BE49-F238E27FC236}">
                <a16:creationId xmlns:a16="http://schemas.microsoft.com/office/drawing/2014/main" id="{D0721AD4-C6B8-AF44-9282-11E76C0D8D00}"/>
              </a:ext>
            </a:extLst>
          </p:cNvPr>
          <p:cNvSpPr txBox="1">
            <a:spLocks noChangeArrowheads="1"/>
          </p:cNvSpPr>
          <p:nvPr/>
        </p:nvSpPr>
        <p:spPr bwMode="auto">
          <a:xfrm>
            <a:off x="2590800" y="3048000"/>
            <a:ext cx="1828800" cy="11874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Challenge:</a:t>
            </a:r>
          </a:p>
          <a:p>
            <a:pPr eaLnBrk="1" hangingPunct="1">
              <a:spcBef>
                <a:spcPct val="0"/>
              </a:spcBef>
              <a:buFontTx/>
              <a:buNone/>
            </a:pPr>
            <a:r>
              <a:rPr lang="en-US" altLang="en-US" sz="2400"/>
              <a:t>Cache coherence</a:t>
            </a:r>
            <a:endParaRPr lang="en-US" altLang="en-US" sz="2400" i="1"/>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1CC8998-2866-C148-8B4D-998A1D44A927}"/>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CC631FFB-727E-0945-ABFE-BF755921A95A}"/>
              </a:ext>
            </a:extLst>
          </p:cNvPr>
          <p:cNvSpPr>
            <a:spLocks noGrp="1"/>
          </p:cNvSpPr>
          <p:nvPr>
            <p:ph type="ftr" sz="quarter" idx="11"/>
          </p:nvPr>
        </p:nvSpPr>
        <p:spPr/>
        <p:txBody>
          <a:bodyPr/>
          <a:lstStyle/>
          <a:p>
            <a:pPr>
              <a:defRPr/>
            </a:pPr>
            <a:r>
              <a:rPr lang="en-US" altLang="en-US"/>
              <a:t>Parallel Processing, Fundamental Concepts</a:t>
            </a:r>
          </a:p>
        </p:txBody>
      </p:sp>
      <p:sp>
        <p:nvSpPr>
          <p:cNvPr id="109572" name="Slide Number Placeholder 5">
            <a:extLst>
              <a:ext uri="{FF2B5EF4-FFF2-40B4-BE49-F238E27FC236}">
                <a16:creationId xmlns:a16="http://schemas.microsoft.com/office/drawing/2014/main" id="{0292EBEC-E928-D043-98D5-98B1BF9390D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CD7A238-4194-2E4D-8BAB-65FEBD3B2C41}" type="slidenum">
              <a:rPr lang="en-US" altLang="en-US" sz="1200" smtClean="0"/>
              <a:pPr>
                <a:spcBef>
                  <a:spcPct val="0"/>
                </a:spcBef>
                <a:buFontTx/>
                <a:buNone/>
              </a:pPr>
              <a:t>98</a:t>
            </a:fld>
            <a:endParaRPr lang="en-US" altLang="en-US" sz="1200"/>
          </a:p>
        </p:txBody>
      </p:sp>
      <p:sp>
        <p:nvSpPr>
          <p:cNvPr id="109573" name="Rectangle 2">
            <a:extLst>
              <a:ext uri="{FF2B5EF4-FFF2-40B4-BE49-F238E27FC236}">
                <a16:creationId xmlns:a16="http://schemas.microsoft.com/office/drawing/2014/main" id="{889062A3-B768-754F-A8EC-BC9651CB7270}"/>
              </a:ext>
            </a:extLst>
          </p:cNvPr>
          <p:cNvSpPr>
            <a:spLocks noGrp="1" noChangeArrowheads="1"/>
          </p:cNvSpPr>
          <p:nvPr>
            <p:ph type="title"/>
          </p:nvPr>
        </p:nvSpPr>
        <p:spPr>
          <a:xfrm>
            <a:off x="228600" y="152400"/>
            <a:ext cx="8686800" cy="685800"/>
          </a:xfrm>
        </p:spPr>
        <p:txBody>
          <a:bodyPr/>
          <a:lstStyle/>
          <a:p>
            <a:pPr eaLnBrk="1" hangingPunct="1"/>
            <a:r>
              <a:rPr lang="en-US" altLang="en-US" sz="2800"/>
              <a:t>Distributed Shared Memory</a:t>
            </a:r>
          </a:p>
        </p:txBody>
      </p:sp>
      <p:sp>
        <p:nvSpPr>
          <p:cNvPr id="109574" name="Rectangle 3">
            <a:extLst>
              <a:ext uri="{FF2B5EF4-FFF2-40B4-BE49-F238E27FC236}">
                <a16:creationId xmlns:a16="http://schemas.microsoft.com/office/drawing/2014/main" id="{3BD4DD35-BBE0-2D44-8541-0CA72DCC206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9575" name="Rectangle 4">
            <a:extLst>
              <a:ext uri="{FF2B5EF4-FFF2-40B4-BE49-F238E27FC236}">
                <a16:creationId xmlns:a16="http://schemas.microsoft.com/office/drawing/2014/main" id="{6C042CA1-ED4E-F04E-96B1-8B7333C74F8B}"/>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9576" name="Text Box 5">
            <a:extLst>
              <a:ext uri="{FF2B5EF4-FFF2-40B4-BE49-F238E27FC236}">
                <a16:creationId xmlns:a16="http://schemas.microsoft.com/office/drawing/2014/main" id="{2BEE4034-B2B4-D641-BCC0-0C2456B6819A}"/>
              </a:ext>
            </a:extLst>
          </p:cNvPr>
          <p:cNvSpPr txBox="1">
            <a:spLocks noChangeArrowheads="1"/>
          </p:cNvSpPr>
          <p:nvPr/>
        </p:nvSpPr>
        <p:spPr bwMode="auto">
          <a:xfrm>
            <a:off x="304800" y="5715000"/>
            <a:ext cx="6553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4.5	    A parallel processor with distributed memory.</a:t>
            </a:r>
          </a:p>
        </p:txBody>
      </p:sp>
      <p:sp>
        <p:nvSpPr>
          <p:cNvPr id="109577" name="Rectangle 6">
            <a:extLst>
              <a:ext uri="{FF2B5EF4-FFF2-40B4-BE49-F238E27FC236}">
                <a16:creationId xmlns:a16="http://schemas.microsoft.com/office/drawing/2014/main" id="{F879FDD3-7F7A-4D44-AA2E-55428262741E}"/>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9578" name="Rectangle 7">
            <a:extLst>
              <a:ext uri="{FF2B5EF4-FFF2-40B4-BE49-F238E27FC236}">
                <a16:creationId xmlns:a16="http://schemas.microsoft.com/office/drawing/2014/main" id="{D4800111-BC32-244A-9AD0-AA6C474926E6}"/>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9579" name="Rectangle 11">
            <a:extLst>
              <a:ext uri="{FF2B5EF4-FFF2-40B4-BE49-F238E27FC236}">
                <a16:creationId xmlns:a16="http://schemas.microsoft.com/office/drawing/2014/main" id="{8A482604-B0D2-AF41-89CD-55236C91CD57}"/>
              </a:ext>
            </a:extLst>
          </p:cNvPr>
          <p:cNvSpPr>
            <a:spLocks noChangeArrowheads="1"/>
          </p:cNvSpPr>
          <p:nvPr/>
        </p:nvSpPr>
        <p:spPr bwMode="auto">
          <a:xfrm>
            <a:off x="0" y="1709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09580" name="Object 10">
            <a:extLst>
              <a:ext uri="{FF2B5EF4-FFF2-40B4-BE49-F238E27FC236}">
                <a16:creationId xmlns:a16="http://schemas.microsoft.com/office/drawing/2014/main" id="{A7E630AC-9501-764A-9F17-79413341EE48}"/>
              </a:ext>
            </a:extLst>
          </p:cNvPr>
          <p:cNvGraphicFramePr>
            <a:graphicFrameLocks noChangeAspect="1"/>
          </p:cNvGraphicFramePr>
          <p:nvPr/>
        </p:nvGraphicFramePr>
        <p:xfrm>
          <a:off x="-838200" y="838200"/>
          <a:ext cx="6858000" cy="4951413"/>
        </p:xfrm>
        <a:graphic>
          <a:graphicData uri="http://schemas.openxmlformats.org/presentationml/2006/ole">
            <mc:AlternateContent xmlns:mc="http://schemas.openxmlformats.org/markup-compatibility/2006">
              <mc:Choice xmlns:v="urn:schemas-microsoft-com:vml" Requires="v">
                <p:oleObj spid="_x0000_s109582" r:id="rId3" imgW="4572000" imgH="3302000" progId="MSDraw.Drawing.8.2">
                  <p:embed/>
                </p:oleObj>
              </mc:Choice>
              <mc:Fallback>
                <p:oleObj r:id="rId3" imgW="4572000" imgH="33020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68580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1" name="Text Box 12">
            <a:extLst>
              <a:ext uri="{FF2B5EF4-FFF2-40B4-BE49-F238E27FC236}">
                <a16:creationId xmlns:a16="http://schemas.microsoft.com/office/drawing/2014/main" id="{F6A51055-3331-1C4F-B7D5-2F21F74346CE}"/>
              </a:ext>
            </a:extLst>
          </p:cNvPr>
          <p:cNvSpPr txBox="1">
            <a:spLocks noChangeArrowheads="1"/>
          </p:cNvSpPr>
          <p:nvPr/>
        </p:nvSpPr>
        <p:spPr bwMode="auto">
          <a:xfrm>
            <a:off x="5410200" y="1095375"/>
            <a:ext cx="33559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Some Terminology:</a:t>
            </a:r>
          </a:p>
          <a:p>
            <a:pPr eaLnBrk="1" hangingPunct="1">
              <a:spcBef>
                <a:spcPct val="0"/>
              </a:spcBef>
              <a:buFontTx/>
              <a:buNone/>
            </a:pPr>
            <a:endParaRPr lang="en-US" altLang="en-US" sz="2000" b="1">
              <a:solidFill>
                <a:srgbClr val="E40000"/>
              </a:solidFill>
            </a:endParaRPr>
          </a:p>
          <a:p>
            <a:pPr eaLnBrk="1" hangingPunct="1">
              <a:spcBef>
                <a:spcPct val="0"/>
              </a:spcBef>
              <a:buFontTx/>
              <a:buNone/>
            </a:pPr>
            <a:r>
              <a:rPr lang="en-US" altLang="en-US" sz="2000"/>
              <a:t>NUMA</a:t>
            </a:r>
          </a:p>
          <a:p>
            <a:pPr eaLnBrk="1" hangingPunct="1">
              <a:spcBef>
                <a:spcPct val="0"/>
              </a:spcBef>
              <a:buFontTx/>
              <a:buNone/>
            </a:pPr>
            <a:r>
              <a:rPr lang="en-US" altLang="en-US" sz="2000"/>
              <a:t>Nonuniform memory access</a:t>
            </a:r>
          </a:p>
          <a:p>
            <a:pPr eaLnBrk="1" hangingPunct="1">
              <a:spcBef>
                <a:spcPct val="0"/>
              </a:spcBef>
              <a:buFontTx/>
              <a:buNone/>
            </a:pPr>
            <a:r>
              <a:rPr lang="en-US" altLang="en-US" sz="2000"/>
              <a:t>(distributed shared memory)</a:t>
            </a:r>
          </a:p>
          <a:p>
            <a:pPr eaLnBrk="1" hangingPunct="1">
              <a:spcBef>
                <a:spcPct val="0"/>
              </a:spcBef>
              <a:buFontTx/>
              <a:buNone/>
            </a:pPr>
            <a:endParaRPr lang="en-US" altLang="en-US" sz="2000"/>
          </a:p>
          <a:p>
            <a:pPr eaLnBrk="1" hangingPunct="1">
              <a:spcBef>
                <a:spcPct val="0"/>
              </a:spcBef>
              <a:buFontTx/>
              <a:buNone/>
            </a:pPr>
            <a:r>
              <a:rPr lang="en-US" altLang="en-US" sz="2000"/>
              <a:t>UMA</a:t>
            </a:r>
          </a:p>
          <a:p>
            <a:pPr eaLnBrk="1" hangingPunct="1">
              <a:spcBef>
                <a:spcPct val="0"/>
              </a:spcBef>
              <a:buFontTx/>
              <a:buNone/>
            </a:pPr>
            <a:r>
              <a:rPr lang="en-US" altLang="en-US" sz="2000"/>
              <a:t>Uniform memory access</a:t>
            </a:r>
          </a:p>
          <a:p>
            <a:pPr eaLnBrk="1" hangingPunct="1">
              <a:spcBef>
                <a:spcPct val="0"/>
              </a:spcBef>
              <a:buFontTx/>
              <a:buNone/>
            </a:pPr>
            <a:r>
              <a:rPr lang="en-US" altLang="en-US" sz="2000"/>
              <a:t>(global shared memory)</a:t>
            </a:r>
          </a:p>
          <a:p>
            <a:pPr eaLnBrk="1" hangingPunct="1">
              <a:spcBef>
                <a:spcPct val="0"/>
              </a:spcBef>
              <a:buFontTx/>
              <a:buNone/>
            </a:pPr>
            <a:endParaRPr lang="en-US" altLang="en-US" sz="2000"/>
          </a:p>
          <a:p>
            <a:pPr eaLnBrk="1" hangingPunct="1">
              <a:spcBef>
                <a:spcPct val="0"/>
              </a:spcBef>
              <a:buFontTx/>
              <a:buNone/>
            </a:pPr>
            <a:r>
              <a:rPr lang="en-US" altLang="en-US" sz="2000"/>
              <a:t>COMA</a:t>
            </a:r>
          </a:p>
          <a:p>
            <a:pPr eaLnBrk="1" hangingPunct="1">
              <a:spcBef>
                <a:spcPct val="0"/>
              </a:spcBef>
              <a:buFontTx/>
              <a:buNone/>
            </a:pPr>
            <a:r>
              <a:rPr lang="en-US" altLang="en-US" sz="2000"/>
              <a:t>Cache-only memory arch</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FB068C9-2CAE-5940-A9E5-F8BAEBFFFFD0}"/>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256E84C6-CE21-CE48-8971-5BE9803E83B9}"/>
              </a:ext>
            </a:extLst>
          </p:cNvPr>
          <p:cNvSpPr>
            <a:spLocks noGrp="1"/>
          </p:cNvSpPr>
          <p:nvPr>
            <p:ph type="ftr" sz="quarter" idx="11"/>
          </p:nvPr>
        </p:nvSpPr>
        <p:spPr/>
        <p:txBody>
          <a:bodyPr/>
          <a:lstStyle/>
          <a:p>
            <a:pPr>
              <a:defRPr/>
            </a:pPr>
            <a:r>
              <a:rPr lang="en-US" altLang="en-US"/>
              <a:t>Parallel Processing, Fundamental Concepts</a:t>
            </a:r>
          </a:p>
        </p:txBody>
      </p:sp>
      <p:sp>
        <p:nvSpPr>
          <p:cNvPr id="110596" name="Slide Number Placeholder 5">
            <a:extLst>
              <a:ext uri="{FF2B5EF4-FFF2-40B4-BE49-F238E27FC236}">
                <a16:creationId xmlns:a16="http://schemas.microsoft.com/office/drawing/2014/main" id="{60D3BF74-4986-0441-A67B-2F70F0B97A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4B317DA-6102-2448-881D-37CCD0B381FD}" type="slidenum">
              <a:rPr lang="en-US" altLang="en-US" sz="1200" smtClean="0"/>
              <a:pPr>
                <a:spcBef>
                  <a:spcPct val="0"/>
                </a:spcBef>
                <a:buFontTx/>
                <a:buNone/>
              </a:pPr>
              <a:t>99</a:t>
            </a:fld>
            <a:endParaRPr lang="en-US" altLang="en-US" sz="1200"/>
          </a:p>
        </p:txBody>
      </p:sp>
      <p:sp>
        <p:nvSpPr>
          <p:cNvPr id="110597" name="Rectangle 2">
            <a:extLst>
              <a:ext uri="{FF2B5EF4-FFF2-40B4-BE49-F238E27FC236}">
                <a16:creationId xmlns:a16="http://schemas.microsoft.com/office/drawing/2014/main" id="{0EA580F7-A956-9847-A633-3E81D2BEB14F}"/>
              </a:ext>
            </a:extLst>
          </p:cNvPr>
          <p:cNvSpPr>
            <a:spLocks noGrp="1" noChangeArrowheads="1"/>
          </p:cNvSpPr>
          <p:nvPr>
            <p:ph type="title"/>
          </p:nvPr>
        </p:nvSpPr>
        <p:spPr>
          <a:xfrm>
            <a:off x="381000" y="152400"/>
            <a:ext cx="8305800" cy="685800"/>
          </a:xfrm>
        </p:spPr>
        <p:txBody>
          <a:bodyPr/>
          <a:lstStyle/>
          <a:p>
            <a:pPr eaLnBrk="1" hangingPunct="1"/>
            <a:r>
              <a:rPr lang="en-US" altLang="en-US" sz="3200"/>
              <a:t>4.4  The PRAM Shared-Memory Model</a:t>
            </a:r>
          </a:p>
        </p:txBody>
      </p:sp>
      <p:sp>
        <p:nvSpPr>
          <p:cNvPr id="110598" name="Text Box 3">
            <a:extLst>
              <a:ext uri="{FF2B5EF4-FFF2-40B4-BE49-F238E27FC236}">
                <a16:creationId xmlns:a16="http://schemas.microsoft.com/office/drawing/2014/main" id="{4EFBE579-2AFD-234C-9162-8CEF5E062777}"/>
              </a:ext>
            </a:extLst>
          </p:cNvPr>
          <p:cNvSpPr txBox="1">
            <a:spLocks noChangeArrowheads="1"/>
          </p:cNvSpPr>
          <p:nvPr/>
        </p:nvSpPr>
        <p:spPr bwMode="auto">
          <a:xfrm>
            <a:off x="228600" y="5638800"/>
            <a:ext cx="8686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cs typeface="Times New Roman" panose="02020603050405020304" pitchFamily="18" charset="0"/>
              </a:rPr>
              <a:t>Fig. 4.6	    </a:t>
            </a:r>
            <a:r>
              <a:rPr lang="en-US" altLang="en-US" sz="2000"/>
              <a:t>Conceptual view of a parallel random-access machine (PRAM).</a:t>
            </a:r>
          </a:p>
        </p:txBody>
      </p:sp>
      <p:sp>
        <p:nvSpPr>
          <p:cNvPr id="110599" name="Rectangle 4">
            <a:extLst>
              <a:ext uri="{FF2B5EF4-FFF2-40B4-BE49-F238E27FC236}">
                <a16:creationId xmlns:a16="http://schemas.microsoft.com/office/drawing/2014/main" id="{7DB1CBBD-29E4-2747-B18C-EEAFD0ED4F3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10600" name="Rectangle 7">
            <a:extLst>
              <a:ext uri="{FF2B5EF4-FFF2-40B4-BE49-F238E27FC236}">
                <a16:creationId xmlns:a16="http://schemas.microsoft.com/office/drawing/2014/main" id="{529F0E72-AC2C-F84A-B015-89048FAB6598}"/>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10601" name="Object 6">
            <a:extLst>
              <a:ext uri="{FF2B5EF4-FFF2-40B4-BE49-F238E27FC236}">
                <a16:creationId xmlns:a16="http://schemas.microsoft.com/office/drawing/2014/main" id="{5D74AAD0-C7FF-CF44-8F99-2308CE6A5A2F}"/>
              </a:ext>
            </a:extLst>
          </p:cNvPr>
          <p:cNvGraphicFramePr>
            <a:graphicFrameLocks noChangeAspect="1"/>
          </p:cNvGraphicFramePr>
          <p:nvPr/>
        </p:nvGraphicFramePr>
        <p:xfrm>
          <a:off x="990600" y="914400"/>
          <a:ext cx="7162800" cy="4713288"/>
        </p:xfrm>
        <a:graphic>
          <a:graphicData uri="http://schemas.openxmlformats.org/presentationml/2006/ole">
            <mc:AlternateContent xmlns:mc="http://schemas.openxmlformats.org/markup-compatibility/2006">
              <mc:Choice xmlns:v="urn:schemas-microsoft-com:vml" Requires="v">
                <p:oleObj spid="_x0000_s110602" r:id="rId3" imgW="2781300" imgH="1828800" progId="MSDraw.Drawing.8.2">
                  <p:embed/>
                </p:oleObj>
              </mc:Choice>
              <mc:Fallback>
                <p:oleObj r:id="rId3" imgW="2781300" imgH="18288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16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19205</TotalTime>
  <Words>10372</Words>
  <Application>Microsoft Macintosh PowerPoint</Application>
  <PresentationFormat>On-screen Show (4:3)</PresentationFormat>
  <Paragraphs>1513</Paragraphs>
  <Slides>107</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107</vt:i4>
      </vt:variant>
    </vt:vector>
  </HeadingPairs>
  <TitlesOfParts>
    <vt:vector size="116" baseType="lpstr">
      <vt:lpstr>Times New Roman</vt:lpstr>
      <vt:lpstr>Arial</vt:lpstr>
      <vt:lpstr>Wingdings</vt:lpstr>
      <vt:lpstr>Arial Narrow</vt:lpstr>
      <vt:lpstr>Symbol</vt:lpstr>
      <vt:lpstr>Default Design</vt:lpstr>
      <vt:lpstr>MSDraw.Drawing.8.2</vt:lpstr>
      <vt:lpstr>Microsoft Draw 98 Drawing</vt:lpstr>
      <vt:lpstr>Microsoft Photo Editor 3.0 Photo</vt:lpstr>
      <vt:lpstr>Part I Fundamental Concepts</vt:lpstr>
      <vt:lpstr>PowerPoint Presentation</vt:lpstr>
      <vt:lpstr>The Two Web Pages You Will Need</vt:lpstr>
      <vt:lpstr>I   Fundamental Concepts</vt:lpstr>
      <vt:lpstr>1  Introduction to Parallelism</vt:lpstr>
      <vt:lpstr>Some Resources</vt:lpstr>
      <vt:lpstr>1.1  Why Parallel Processing?</vt:lpstr>
      <vt:lpstr>Evolution of Computer Performance/Cost</vt:lpstr>
      <vt:lpstr>The Semiconductor Technology Roadmap</vt:lpstr>
      <vt:lpstr>PowerPoint Presentation</vt:lpstr>
      <vt:lpstr>PowerPoint Presentation</vt:lpstr>
      <vt:lpstr>PowerPoint Presentation</vt:lpstr>
      <vt:lpstr>Why High-Performance Computing?</vt:lpstr>
      <vt:lpstr>The Speed-of-Light Argument</vt:lpstr>
      <vt:lpstr>Interesting Quotes about Parallel Programming</vt:lpstr>
      <vt:lpstr>The Three Walls of High-Performance Computing</vt:lpstr>
      <vt:lpstr>Power-Dissipation Challenge</vt:lpstr>
      <vt:lpstr>Why Do We Need TIPS or TFLOPS Performance?</vt:lpstr>
      <vt:lpstr>Supercomputer Performance Growth</vt:lpstr>
      <vt:lpstr>The ASCI Program</vt:lpstr>
      <vt:lpstr>The Quest for Higher Performance</vt:lpstr>
      <vt:lpstr>The Quest for Higher Performance: 2008 Update</vt:lpstr>
      <vt:lpstr>The Quest for Higher Performance: 2012 Update</vt:lpstr>
      <vt:lpstr>The Quest for Higher Performance: 2018 Update</vt:lpstr>
      <vt:lpstr>The Quest for Higher Performance: 2020 Update</vt:lpstr>
      <vt:lpstr>Top 500 Supercomputers in the World</vt:lpstr>
      <vt:lpstr>What Exactly is Parallel Processing?</vt:lpstr>
      <vt:lpstr>1.2  A Motivating Example</vt:lpstr>
      <vt:lpstr>Single-Processor Implementation of the Sieve</vt:lpstr>
      <vt:lpstr>Control-Parallel Implementation of the Sieve</vt:lpstr>
      <vt:lpstr>Running Time of the Sequential/Parallel Sieve</vt:lpstr>
      <vt:lpstr>Data-Parallel Implementation of the Sieve</vt:lpstr>
      <vt:lpstr>One Reason for Sublinear Speedup: Communication Overhead</vt:lpstr>
      <vt:lpstr>Another Reason for Sublinear Speedup: Input/Output Overhead</vt:lpstr>
      <vt:lpstr>1.3  Parallel Processing Ups and Downs</vt:lpstr>
      <vt:lpstr>Trends in High-Technology Development</vt:lpstr>
      <vt:lpstr>PowerPoint Presentation</vt:lpstr>
      <vt:lpstr>Status of Computing Power (circa 2000)</vt:lpstr>
      <vt:lpstr>1.4  Types of Parallelism: A Taxonomy</vt:lpstr>
      <vt:lpstr>1.5  Roadblocks to Parallel Processing</vt:lpstr>
      <vt:lpstr>Amdahl’s Law</vt:lpstr>
      <vt:lpstr>1.6  Effectiveness of Parallel Processing</vt:lpstr>
      <vt:lpstr>Reduction or Fan-in Computation</vt:lpstr>
      <vt:lpstr>ABCs of Parallel Processing in One Slide</vt:lpstr>
      <vt:lpstr>2  A Taste of Parallel Algorithms</vt:lpstr>
      <vt:lpstr>Two Kinds of Parallel Computing/Processing Courses</vt:lpstr>
      <vt:lpstr>Architecture/Algorithm Combinations</vt:lpstr>
      <vt:lpstr>2.1  Some Simple Computations</vt:lpstr>
      <vt:lpstr>Parallel Semigroup Computation</vt:lpstr>
      <vt:lpstr>Parallel Prefix Computation</vt:lpstr>
      <vt:lpstr>The Five Building-Block Computations</vt:lpstr>
      <vt:lpstr>2.2  Some Simple Architectures</vt:lpstr>
      <vt:lpstr>(Balanced) Binary Tree Architecture</vt:lpstr>
      <vt:lpstr>Two-Dimensional (2D) Mesh</vt:lpstr>
      <vt:lpstr>Shared-Memory Architecture</vt:lpstr>
      <vt:lpstr>2.3  Algorithms for a Linear Array</vt:lpstr>
      <vt:lpstr>Linear Array Prefix Sum Computation</vt:lpstr>
      <vt:lpstr>Linear-Array Prefix Sum Computation</vt:lpstr>
      <vt:lpstr>Linear Array Routing and Broadcasting</vt:lpstr>
      <vt:lpstr>Linear Array Sorting (Externally Supplied Keys)</vt:lpstr>
      <vt:lpstr>Linear Array Sorting (Internally Stored Keys)</vt:lpstr>
      <vt:lpstr>2.4  Algorithms for a Binary Tree</vt:lpstr>
      <vt:lpstr>Binary Tree Scan Computation</vt:lpstr>
      <vt:lpstr>Node Function in Binary Tree Scan Computation</vt:lpstr>
      <vt:lpstr>Usefulness of Scan Computation</vt:lpstr>
      <vt:lpstr>Binary Tree Packet Routing</vt:lpstr>
      <vt:lpstr>Binary Tree Sorting</vt:lpstr>
      <vt:lpstr>The Bisection-Width Bottleneck in a Binary Tree</vt:lpstr>
      <vt:lpstr>2.5  Algorithms for a 2D Mesh</vt:lpstr>
      <vt:lpstr>Routing and Broadcasting on a 2D Mesh</vt:lpstr>
      <vt:lpstr>Sorting on a 2D Mesh Using Shearsort</vt:lpstr>
      <vt:lpstr>2.6  Algorithms with Shared Variables</vt:lpstr>
      <vt:lpstr>3  Parallel Algorithm Complexity</vt:lpstr>
      <vt:lpstr>3.1  Asymptotic Complexity</vt:lpstr>
      <vt:lpstr>Little Oh, Big Oh, and Their Buddies</vt:lpstr>
      <vt:lpstr>Growth Rates for Typical Functions</vt:lpstr>
      <vt:lpstr>Some Commonly Encountered Growth Rates</vt:lpstr>
      <vt:lpstr>3.2  Algorithm Optimality and Efficiency</vt:lpstr>
      <vt:lpstr>Complexity History of Some Real Problems</vt:lpstr>
      <vt:lpstr>Some Notions of Algorithm Optimality</vt:lpstr>
      <vt:lpstr>Beware of Comparing Step Counts</vt:lpstr>
      <vt:lpstr>3.3  Complexity Classes</vt:lpstr>
      <vt:lpstr>Computational Complexity Classes</vt:lpstr>
      <vt:lpstr>Some NP-Complete Problems</vt:lpstr>
      <vt:lpstr>3.4  Parallelizable Tasks and the NC Class</vt:lpstr>
      <vt:lpstr>3.5  Parallel Programming Paradigms</vt:lpstr>
      <vt:lpstr>3.6  Solving Recurrences</vt:lpstr>
      <vt:lpstr>More Example of Recurrence Unrolling</vt:lpstr>
      <vt:lpstr>Still More Examples of Unrolling</vt:lpstr>
      <vt:lpstr>Master Theorem for Recurrences</vt:lpstr>
      <vt:lpstr>Intuition Behind the Master Theorem</vt:lpstr>
      <vt:lpstr>4  Models of Parallel Processing</vt:lpstr>
      <vt:lpstr>4.1  Development of Early Models</vt:lpstr>
      <vt:lpstr>The Flynn-Johnson Classification Revisited</vt:lpstr>
      <vt:lpstr>4.2  SIMD versus MIMD Architectures</vt:lpstr>
      <vt:lpstr>4.3  Global versus Distributed Memory</vt:lpstr>
      <vt:lpstr>Removing the Processor-to-Memory Bottleneck</vt:lpstr>
      <vt:lpstr>Distributed Shared Memory</vt:lpstr>
      <vt:lpstr>4.4  The PRAM Shared-Memory Model</vt:lpstr>
      <vt:lpstr>PRAM Implementation and Operation</vt:lpstr>
      <vt:lpstr>4.5  Distributed-Memory or Graph Models</vt:lpstr>
      <vt:lpstr>Some Interconnection Networks (Table 4.2)</vt:lpstr>
      <vt:lpstr>4.6  Circuit Model and Physical Realizations</vt:lpstr>
      <vt:lpstr>A Million-Server Data Center</vt:lpstr>
      <vt:lpstr>Warehouse-Scale Supercomputers</vt:lpstr>
      <vt:lpstr>Signal Delay on Wires No Longer Negligible</vt:lpstr>
      <vt:lpstr>Pitfalls of  Scaling up (Fig. 4.11)</vt:lpstr>
    </vt:vector>
  </TitlesOfParts>
  <Company>UCSB ECE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Processing, Part 1</dc:title>
  <dc:creator>Behrooz Parhami</dc:creator>
  <cp:lastModifiedBy>Joseph Picone</cp:lastModifiedBy>
  <cp:revision>365</cp:revision>
  <cp:lastPrinted>2021-01-01T07:55:14Z</cp:lastPrinted>
  <dcterms:created xsi:type="dcterms:W3CDTF">2003-03-02T07:14:00Z</dcterms:created>
  <dcterms:modified xsi:type="dcterms:W3CDTF">2021-11-10T13:17:14Z</dcterms:modified>
</cp:coreProperties>
</file>