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9" r:id="rId2"/>
    <p:sldMasterId id="2147483691" r:id="rId3"/>
    <p:sldMasterId id="2147483704" r:id="rId4"/>
  </p:sldMasterIdLst>
  <p:notesMasterIdLst>
    <p:notesMasterId r:id="rId32"/>
  </p:notesMasterIdLst>
  <p:handoutMasterIdLst>
    <p:handoutMasterId r:id="rId33"/>
  </p:handoutMasterIdLst>
  <p:sldIdLst>
    <p:sldId id="312" r:id="rId5"/>
    <p:sldId id="256" r:id="rId6"/>
    <p:sldId id="257" r:id="rId7"/>
    <p:sldId id="291" r:id="rId8"/>
    <p:sldId id="296" r:id="rId9"/>
    <p:sldId id="292" r:id="rId10"/>
    <p:sldId id="293" r:id="rId11"/>
    <p:sldId id="295" r:id="rId12"/>
    <p:sldId id="294" r:id="rId13"/>
    <p:sldId id="297" r:id="rId14"/>
    <p:sldId id="298" r:id="rId15"/>
    <p:sldId id="301" r:id="rId16"/>
    <p:sldId id="302" r:id="rId17"/>
    <p:sldId id="299" r:id="rId18"/>
    <p:sldId id="300" r:id="rId19"/>
    <p:sldId id="303" r:id="rId20"/>
    <p:sldId id="304" r:id="rId21"/>
    <p:sldId id="306" r:id="rId22"/>
    <p:sldId id="310" r:id="rId23"/>
    <p:sldId id="308" r:id="rId24"/>
    <p:sldId id="309" r:id="rId25"/>
    <p:sldId id="311" r:id="rId26"/>
    <p:sldId id="313" r:id="rId27"/>
    <p:sldId id="314" r:id="rId28"/>
    <p:sldId id="315" r:id="rId29"/>
    <p:sldId id="316" r:id="rId30"/>
    <p:sldId id="317" r:id="rId31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96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44" userDrawn="1">
          <p15:clr>
            <a:srgbClr val="A4A3A4"/>
          </p15:clr>
        </p15:guide>
        <p15:guide id="4" pos="5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698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640" y="176"/>
      </p:cViewPr>
      <p:guideLst>
        <p:guide orient="horz" pos="2496"/>
        <p:guide pos="2880"/>
        <p:guide pos="144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>
            <a:extLst>
              <a:ext uri="{FF2B5EF4-FFF2-40B4-BE49-F238E27FC236}">
                <a16:creationId xmlns:a16="http://schemas.microsoft.com/office/drawing/2014/main" id="{910BC9AA-9357-4843-B9BE-3F1173DBD72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fld id="{876BFAFA-28DE-DC48-A373-FCCD7AA54B39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pPr marL="0" marR="0" lvl="0" indent="0" algn="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6147" name="Text Box 1">
            <a:extLst>
              <a:ext uri="{FF2B5EF4-FFF2-40B4-BE49-F238E27FC236}">
                <a16:creationId xmlns:a16="http://schemas.microsoft.com/office/drawing/2014/main" id="{B8C9B614-3B7D-A447-BDD2-42A53C9ABE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6148" name="Text Box 2">
            <a:extLst>
              <a:ext uri="{FF2B5EF4-FFF2-40B4-BE49-F238E27FC236}">
                <a16:creationId xmlns:a16="http://schemas.microsoft.com/office/drawing/2014/main" id="{115C11F0-3649-2647-90ED-5225B7E71920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8">
            <a:extLst>
              <a:ext uri="{FF2B5EF4-FFF2-40B4-BE49-F238E27FC236}">
                <a16:creationId xmlns:a16="http://schemas.microsoft.com/office/drawing/2014/main" id="{1290DEF0-07D7-E442-89CD-6F60422814C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fld id="{3E78495B-160C-BE4D-B565-7F25B9CD870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pPr marL="0" marR="0" lvl="0" indent="0" algn="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225D6FAE-2E64-2D4C-AACE-D26E48C741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8196" name="Text Box 2">
            <a:extLst>
              <a:ext uri="{FF2B5EF4-FFF2-40B4-BE49-F238E27FC236}">
                <a16:creationId xmlns:a16="http://schemas.microsoft.com/office/drawing/2014/main" id="{403A1355-F042-FC48-877C-26D3D2B415C6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C8449347-5A45-794D-BA49-4A355FBFC3B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B21166EA-F843-B54E-965E-BD01F6564DB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6708ABFD-C349-F940-8723-2B6A997C554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C7227-AFD6-E64D-9012-7ACE0D0E34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116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5015AAFF-A608-5743-B672-E657841361D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02E66B96-2869-9C47-948B-F16F60870BB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6ADDCFD5-BC10-4C49-9014-FDC7BE1A44C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0A95A-A993-4E48-ACFB-D86E24AC726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0841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582F68F3-AB56-9B42-8A06-D9BC418D6E9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BC76741F-40BB-594A-84BB-680AB9BFB6E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17">
            <a:extLst>
              <a:ext uri="{FF2B5EF4-FFF2-40B4-BE49-F238E27FC236}">
                <a16:creationId xmlns:a16="http://schemas.microsoft.com/office/drawing/2014/main" id="{894CAA21-114C-D145-B1B3-502779B0015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169B0-9CC8-414F-8A9F-2928AA55E0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590411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1604963"/>
            <a:ext cx="2132012" cy="45243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4963"/>
            <a:ext cx="6246813" cy="45243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03E1E9E2-E297-1241-BCD8-2FEAF261F03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25604417-7A99-1D4B-B55D-81BD287F063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17">
            <a:extLst>
              <a:ext uri="{FF2B5EF4-FFF2-40B4-BE49-F238E27FC236}">
                <a16:creationId xmlns:a16="http://schemas.microsoft.com/office/drawing/2014/main" id="{CD964F26-8C9D-514B-BFF5-8A40FCBBBA2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1C332-105A-614A-B7F0-6E5653345E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6798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1828800"/>
            <a:ext cx="6016625" cy="22066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5">
            <a:extLst>
              <a:ext uri="{FF2B5EF4-FFF2-40B4-BE49-F238E27FC236}">
                <a16:creationId xmlns:a16="http://schemas.microsoft.com/office/drawing/2014/main" id="{3BB4F476-9F18-0542-BAEB-8663AAA943C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92327726-70C6-1945-9C3F-CE8DE6FA75C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202A264C-322B-914C-B187-E9B6189B3BA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96D79-BEA1-E649-B18F-524BCB8B7C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33418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D292E00-E52B-4A4F-B34B-3DE3BFB1921C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1D52925-4FFE-6A4B-86BF-39D2B3237742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0C253-1ACE-054C-AD76-EAEC9BF4D1F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19BFFA8A-8C15-0741-BBCC-0A99D6EBDF6B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42953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C1BEA1E-47F2-0A49-8916-368953FA60BE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92186D0-C511-ED46-9862-29456B6AE0C2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50B28-64D2-5D4A-B585-6F332ECAF8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073111F9-CDE8-524E-A6CD-A3B9E9BF3A53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2765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47BBC71-BD3A-8040-88C6-C89308C2B933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5140F76-8DAA-A94A-8465-9C76309666A8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406C2-D6A3-6C4A-94FF-076FD66011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85D45209-D4A5-ED4B-847C-9435153FB0BA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19928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7013" cy="38846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4037012" cy="38846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28289A5F-B784-2244-AD74-C4B4FB54BF0C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C65F3737-25B2-4741-90E5-83152606AF14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7D69F-FF41-6140-BFB4-A23F538BCB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FB4CDE32-AADB-EF48-989B-9FC56992DD44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383943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90FDDBB0-126C-0F4F-8784-0AA28D0BD801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7E84B926-9436-A449-B87F-E52F110BD720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E4DA2-A7AC-A848-9BD1-A2F46901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9EEAB958-63A6-9B43-AC1E-2C2F6FDDB9AC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16962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1240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C73D3B8A-1F96-1146-81F2-3FD0A03CD5B0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3B7057F-34DA-2746-920F-275FFAC9D722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6CEF7-4BBB-484B-A921-3F7BD60904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40F1F847-21C1-BE4D-9F56-3263332C20FC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31649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CB8CDB6-F68A-2547-8BC2-46B60240EF2F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782732D-3C38-0241-8036-1AE9E0C824A6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3CEB2-EFAA-9144-B2D7-CFD7C9A51D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78BFA6F9-5B4B-704E-ABB3-FC9AC3554839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28732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3CC93B6D-BC15-E642-B244-912368A3DE87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B506340-26A3-E64C-8EBE-2523340DA906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C7C83-0AEF-E74A-839A-B6C24135009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787FEF3D-BCED-1045-9C63-C828779A36F8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915930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46756E65-20C5-0748-AC1B-EA1E1568A021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F3F08B2-9F46-0E46-A3E8-592F82DE6EA9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D845E-200E-E142-8D05-6F7606E72E8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8A54E8CE-0FC3-D547-B5CA-A857898F0DC5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19370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EAB1354-730E-D64A-B628-0BAB827015E8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A7F3BD9-9FD5-3648-8CCC-3503B9E762F4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0FBED4-C427-0645-8D9C-F9428402AB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27B32DF2-7027-1845-B85F-B611B52A6B9A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118399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457200"/>
            <a:ext cx="2055812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8213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6AA6A56-6F60-2F42-A922-AAC89F38DE23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C958196-D93B-D94A-85A3-9730FB5157C1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6FF40-A5D3-EE4C-938E-EB938DF57A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A58B1DD4-98E7-5A40-8C99-31BB18C00661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3024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E48BC3FE-AF41-104A-ACE2-D833BE0B589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359644B4-0E51-0348-916D-EBF19E0ED74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17">
            <a:extLst>
              <a:ext uri="{FF2B5EF4-FFF2-40B4-BE49-F238E27FC236}">
                <a16:creationId xmlns:a16="http://schemas.microsoft.com/office/drawing/2014/main" id="{3916E748-9106-0746-A591-211F0176F95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A0EBF-EE26-9443-95D5-32606A8B33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5189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1AF1416C-98B3-2C4E-8489-7B0C0977DF2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B9D659BF-13DD-B948-9468-D486069623E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17">
            <a:extLst>
              <a:ext uri="{FF2B5EF4-FFF2-40B4-BE49-F238E27FC236}">
                <a16:creationId xmlns:a16="http://schemas.microsoft.com/office/drawing/2014/main" id="{26A69827-14E1-824F-AF68-2A2CBCE9376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761BF5-44BD-2040-ADBD-ACD9423BBA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89318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C899C049-7B08-6D40-B1EF-9A3FF756D99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89EC1FC1-75CB-B54A-99A3-4AE2605AD29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17">
            <a:extLst>
              <a:ext uri="{FF2B5EF4-FFF2-40B4-BE49-F238E27FC236}">
                <a16:creationId xmlns:a16="http://schemas.microsoft.com/office/drawing/2014/main" id="{31B0E973-B2F3-CA43-AC74-5F7943E34B7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CB4C8-14D4-E64B-BDE4-CD7E00AE974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2421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7012" cy="452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1F37968D-5080-9744-B0E9-82969016723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14CE971C-D672-604E-9B1D-0A8175AA116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840AC86F-C331-114A-9B06-7B642F47117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42FFDC-2079-7F46-B5F1-7DF998B066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0178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DFEFA253-C6FD-6F48-ADF6-3F626786D2A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16">
            <a:extLst>
              <a:ext uri="{FF2B5EF4-FFF2-40B4-BE49-F238E27FC236}">
                <a16:creationId xmlns:a16="http://schemas.microsoft.com/office/drawing/2014/main" id="{A945E6ED-DBCA-9A40-9B0C-50827E3081F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17">
            <a:extLst>
              <a:ext uri="{FF2B5EF4-FFF2-40B4-BE49-F238E27FC236}">
                <a16:creationId xmlns:a16="http://schemas.microsoft.com/office/drawing/2014/main" id="{A6FEDCEA-DD9F-9A46-A413-59B93719FD5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99748-DD0B-5744-9CF4-D2DB5CEA39C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8699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5">
            <a:extLst>
              <a:ext uri="{FF2B5EF4-FFF2-40B4-BE49-F238E27FC236}">
                <a16:creationId xmlns:a16="http://schemas.microsoft.com/office/drawing/2014/main" id="{96FFDF0D-6AA7-9144-82B0-435D4B5A20B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50ECDD6C-C892-BC4B-A884-C6EC42B06DB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BF4CD56A-255F-A841-BB88-1060B80FDA2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E4A93A-FFF4-E54E-962B-697A843F59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696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extLst>
              <a:ext uri="{FF2B5EF4-FFF2-40B4-BE49-F238E27FC236}">
                <a16:creationId xmlns:a16="http://schemas.microsoft.com/office/drawing/2014/main" id="{031FC208-C99B-7D4D-A9EA-200FA3E6E02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16">
            <a:extLst>
              <a:ext uri="{FF2B5EF4-FFF2-40B4-BE49-F238E27FC236}">
                <a16:creationId xmlns:a16="http://schemas.microsoft.com/office/drawing/2014/main" id="{743C156C-D155-4840-AF4E-52C9D92AD8F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86D0498C-2405-ED4E-A500-F1E796E712C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9806F-4965-6845-BA95-F7074B8F7F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6452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31,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>
            <a:extLst>
              <a:ext uri="{FF2B5EF4-FFF2-40B4-BE49-F238E27FC236}">
                <a16:creationId xmlns:a16="http://schemas.microsoft.com/office/drawing/2014/main" id="{A3D23B9A-57FE-8D48-B9D3-476239CC6F2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2056" name="Rectangle 2">
              <a:extLst>
                <a:ext uri="{FF2B5EF4-FFF2-40B4-BE49-F238E27FC236}">
                  <a16:creationId xmlns:a16="http://schemas.microsoft.com/office/drawing/2014/main" id="{68AE81C7-F9AA-DB46-BCE1-1E8F253886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rgbClr val="CCCCE6"/>
                </a:gs>
                <a:gs pos="100000">
                  <a:srgbClr val="FFFFFF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1pPr>
              <a:lvl2pPr marL="742950" indent="-28575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2pPr>
              <a:lvl3pPr marL="11430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3pPr>
              <a:lvl4pPr marL="16002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4pPr>
              <a:lvl5pPr marL="20574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5pPr>
              <a:lvl6pPr marL="25146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6pPr>
              <a:lvl7pPr marL="29718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7pPr>
              <a:lvl8pPr marL="34290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8pPr>
              <a:lvl9pPr marL="38862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057" name="Rectangle 3">
              <a:extLst>
                <a:ext uri="{FF2B5EF4-FFF2-40B4-BE49-F238E27FC236}">
                  <a16:creationId xmlns:a16="http://schemas.microsoft.com/office/drawing/2014/main" id="{F185CD3E-A35D-DB4A-A39F-816B59249D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1" y="1065"/>
              <a:ext cx="4679" cy="1596"/>
            </a:xfrm>
            <a:prstGeom prst="rect">
              <a:avLst/>
            </a:prstGeom>
            <a:solidFill>
              <a:srgbClr val="00007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1pPr>
              <a:lvl2pPr marL="742950" indent="-28575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2pPr>
              <a:lvl3pPr marL="11430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3pPr>
              <a:lvl4pPr marL="16002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4pPr>
              <a:lvl5pPr marL="20574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5pPr>
              <a:lvl6pPr marL="25146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6pPr>
              <a:lvl7pPr marL="29718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7pPr>
              <a:lvl8pPr marL="34290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8pPr>
              <a:lvl9pPr marL="38862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9pPr>
            </a:lstStyle>
            <a:p>
              <a:endParaRPr lang="en-US" altLang="en-US"/>
            </a:p>
          </p:txBody>
        </p:sp>
        <p:grpSp>
          <p:nvGrpSpPr>
            <p:cNvPr id="2058" name="Group 4">
              <a:extLst>
                <a:ext uri="{FF2B5EF4-FFF2-40B4-BE49-F238E27FC236}">
                  <a16:creationId xmlns:a16="http://schemas.microsoft.com/office/drawing/2014/main" id="{0BBF4489-8E4C-D541-8FE1-260ECA1240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5" cy="1988"/>
              <a:chOff x="0" y="672"/>
              <a:chExt cx="1805" cy="1988"/>
            </a:xfrm>
          </p:grpSpPr>
          <p:sp>
            <p:nvSpPr>
              <p:cNvPr id="2059" name="Rectangle 5">
                <a:extLst>
                  <a:ext uri="{FF2B5EF4-FFF2-40B4-BE49-F238E27FC236}">
                    <a16:creationId xmlns:a16="http://schemas.microsoft.com/office/drawing/2014/main" id="{99199AC4-AFA2-BE4F-9FDE-8FF080DF36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rgbClr val="9999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1pPr>
                <a:lvl2pPr marL="742950" indent="-28575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2pPr>
                <a:lvl3pPr marL="11430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3pPr>
                <a:lvl4pPr marL="16002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4pPr>
                <a:lvl5pPr marL="20574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5pPr>
                <a:lvl6pPr marL="25146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6pPr>
                <a:lvl7pPr marL="29718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7pPr>
                <a:lvl8pPr marL="34290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8pPr>
                <a:lvl9pPr marL="38862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60" name="Rectangle 6">
                <a:extLst>
                  <a:ext uri="{FF2B5EF4-FFF2-40B4-BE49-F238E27FC236}">
                    <a16:creationId xmlns:a16="http://schemas.microsoft.com/office/drawing/2014/main" id="{64FBAAFE-C603-404E-9F42-10ED9DBCEF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rgbClr val="CCCCE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1pPr>
                <a:lvl2pPr marL="742950" indent="-28575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2pPr>
                <a:lvl3pPr marL="11430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3pPr>
                <a:lvl4pPr marL="16002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4pPr>
                <a:lvl5pPr marL="20574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5pPr>
                <a:lvl6pPr marL="25146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6pPr>
                <a:lvl7pPr marL="29718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7pPr>
                <a:lvl8pPr marL="34290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8pPr>
                <a:lvl9pPr marL="38862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61" name="Rectangle 7">
                <a:extLst>
                  <a:ext uri="{FF2B5EF4-FFF2-40B4-BE49-F238E27FC236}">
                    <a16:creationId xmlns:a16="http://schemas.microsoft.com/office/drawing/2014/main" id="{BAC5432C-FEBE-244F-9F12-72A1970A2B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rgbClr val="CCCCE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1pPr>
                <a:lvl2pPr marL="742950" indent="-28575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2pPr>
                <a:lvl3pPr marL="11430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3pPr>
                <a:lvl4pPr marL="16002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4pPr>
                <a:lvl5pPr marL="20574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5pPr>
                <a:lvl6pPr marL="25146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6pPr>
                <a:lvl7pPr marL="29718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7pPr>
                <a:lvl8pPr marL="34290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8pPr>
                <a:lvl9pPr marL="38862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62" name="Rectangle 8">
                <a:extLst>
                  <a:ext uri="{FF2B5EF4-FFF2-40B4-BE49-F238E27FC236}">
                    <a16:creationId xmlns:a16="http://schemas.microsoft.com/office/drawing/2014/main" id="{F2A1A5C0-CD76-314E-AC5F-351516443C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rgbClr val="00007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1pPr>
                <a:lvl2pPr marL="742950" indent="-28575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2pPr>
                <a:lvl3pPr marL="11430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3pPr>
                <a:lvl4pPr marL="16002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4pPr>
                <a:lvl5pPr marL="20574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5pPr>
                <a:lvl6pPr marL="25146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6pPr>
                <a:lvl7pPr marL="29718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7pPr>
                <a:lvl8pPr marL="34290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8pPr>
                <a:lvl9pPr marL="38862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" name="Rectangle 9">
                <a:extLst>
                  <a:ext uri="{FF2B5EF4-FFF2-40B4-BE49-F238E27FC236}">
                    <a16:creationId xmlns:a16="http://schemas.microsoft.com/office/drawing/2014/main" id="{ACF0B70D-26EC-A543-B54E-D6618FDA8C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rgbClr val="9999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1pPr>
                <a:lvl2pPr marL="742950" indent="-28575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2pPr>
                <a:lvl3pPr marL="11430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3pPr>
                <a:lvl4pPr marL="16002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4pPr>
                <a:lvl5pPr marL="20574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5pPr>
                <a:lvl6pPr marL="25146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6pPr>
                <a:lvl7pPr marL="29718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7pPr>
                <a:lvl8pPr marL="34290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8pPr>
                <a:lvl9pPr marL="38862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" name="Rectangle 10">
                <a:extLst>
                  <a:ext uri="{FF2B5EF4-FFF2-40B4-BE49-F238E27FC236}">
                    <a16:creationId xmlns:a16="http://schemas.microsoft.com/office/drawing/2014/main" id="{EA327FDF-39C0-A243-9EDA-671B325299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rgbClr val="CCCCE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1pPr>
                <a:lvl2pPr marL="742950" indent="-28575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2pPr>
                <a:lvl3pPr marL="11430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3pPr>
                <a:lvl4pPr marL="16002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4pPr>
                <a:lvl5pPr marL="20574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5pPr>
                <a:lvl6pPr marL="25146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6pPr>
                <a:lvl7pPr marL="29718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7pPr>
                <a:lvl8pPr marL="34290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8pPr>
                <a:lvl9pPr marL="38862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4" name="Rectangle 11">
                <a:extLst>
                  <a:ext uri="{FF2B5EF4-FFF2-40B4-BE49-F238E27FC236}">
                    <a16:creationId xmlns:a16="http://schemas.microsoft.com/office/drawing/2014/main" id="{F6640E4D-619C-2C4C-A8B2-F398FD3B36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rgbClr val="00007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1pPr>
                <a:lvl2pPr marL="742950" indent="-28575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2pPr>
                <a:lvl3pPr marL="11430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3pPr>
                <a:lvl4pPr marL="16002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4pPr>
                <a:lvl5pPr marL="20574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5pPr>
                <a:lvl6pPr marL="25146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6pPr>
                <a:lvl7pPr marL="29718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7pPr>
                <a:lvl8pPr marL="34290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8pPr>
                <a:lvl9pPr marL="38862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66" name="Rectangle 12">
                <a:extLst>
                  <a:ext uri="{FF2B5EF4-FFF2-40B4-BE49-F238E27FC236}">
                    <a16:creationId xmlns:a16="http://schemas.microsoft.com/office/drawing/2014/main" id="{90ED3339-E76A-7A4D-AEE8-64EFBD6AD3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rgbClr val="9999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1pPr>
                <a:lvl2pPr marL="742950" indent="-28575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2pPr>
                <a:lvl3pPr marL="11430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3pPr>
                <a:lvl4pPr marL="16002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4pPr>
                <a:lvl5pPr marL="20574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5pPr>
                <a:lvl6pPr marL="25146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6pPr>
                <a:lvl7pPr marL="29718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7pPr>
                <a:lvl8pPr marL="34290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8pPr>
                <a:lvl9pPr marL="38862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67" name="Rectangle 13">
                <a:extLst>
                  <a:ext uri="{FF2B5EF4-FFF2-40B4-BE49-F238E27FC236}">
                    <a16:creationId xmlns:a16="http://schemas.microsoft.com/office/drawing/2014/main" id="{3A8CC62A-C1D8-C440-A50A-644CF35879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rgbClr val="CCCCE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1pPr>
                <a:lvl2pPr marL="742950" indent="-28575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2pPr>
                <a:lvl3pPr marL="11430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3pPr>
                <a:lvl4pPr marL="16002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4pPr>
                <a:lvl5pPr marL="20574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5pPr>
                <a:lvl6pPr marL="25146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6pPr>
                <a:lvl7pPr marL="29718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7pPr>
                <a:lvl8pPr marL="34290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8pPr>
                <a:lvl9pPr marL="38862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68" name="Rectangle 14">
                <a:extLst>
                  <a:ext uri="{FF2B5EF4-FFF2-40B4-BE49-F238E27FC236}">
                    <a16:creationId xmlns:a16="http://schemas.microsoft.com/office/drawing/2014/main" id="{7F9AC779-88B5-B64D-864B-A715715870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rgbClr val="9999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1pPr>
                <a:lvl2pPr marL="742950" indent="-28575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2pPr>
                <a:lvl3pPr marL="11430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3pPr>
                <a:lvl4pPr marL="16002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4pPr>
                <a:lvl5pPr marL="20574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5pPr>
                <a:lvl6pPr marL="25146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6pPr>
                <a:lvl7pPr marL="29718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7pPr>
                <a:lvl8pPr marL="34290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8pPr>
                <a:lvl9pPr marL="38862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9pPr>
              </a:lstStyle>
              <a:p>
                <a:endParaRPr lang="en-US" altLang="en-US"/>
              </a:p>
            </p:txBody>
          </p:sp>
        </p:grpSp>
      </p:grpSp>
      <p:sp>
        <p:nvSpPr>
          <p:cNvPr id="2063" name="Rectangle 15">
            <a:extLst>
              <a:ext uri="{FF2B5EF4-FFF2-40B4-BE49-F238E27FC236}">
                <a16:creationId xmlns:a16="http://schemas.microsoft.com/office/drawing/2014/main" id="{5DDD66FE-E654-534E-8A6E-73DD05A2DB7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8400"/>
            <a:ext cx="2130425" cy="4540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100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64" name="Rectangle 16">
            <a:extLst>
              <a:ext uri="{FF2B5EF4-FFF2-40B4-BE49-F238E27FC236}">
                <a16:creationId xmlns:a16="http://schemas.microsoft.com/office/drawing/2014/main" id="{5B95B2FE-C655-0449-A5C2-12357CFACD3F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2425" cy="4540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 eaLnBrk="1">
              <a:lnSpc>
                <a:spcPct val="100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65" name="Rectangle 17">
            <a:extLst>
              <a:ext uri="{FF2B5EF4-FFF2-40B4-BE49-F238E27FC236}">
                <a16:creationId xmlns:a16="http://schemas.microsoft.com/office/drawing/2014/main" id="{1B514567-E5CF-B24A-8A10-333D8CC2B22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0425" cy="4540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100000"/>
              </a:lnSpc>
              <a:buClr>
                <a:srgbClr val="000000"/>
              </a:buClr>
              <a:buSzPct val="100000"/>
              <a:buFont typeface="Arial Black" panose="020B0604020202020204" pitchFamily="34" charset="0"/>
              <a:buNone/>
              <a:tabLst>
                <a:tab pos="723900" algn="l"/>
                <a:tab pos="1447800" algn="l"/>
              </a:tabLst>
              <a:defRPr sz="1200" smtClean="0">
                <a:solidFill>
                  <a:srgbClr val="000000"/>
                </a:solidFill>
                <a:latin typeface="Arial Black" panose="020B0604020202020204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13624E79-0C2F-6546-A5E2-75AF436135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54" name="Rectangle 18">
            <a:extLst>
              <a:ext uri="{FF2B5EF4-FFF2-40B4-BE49-F238E27FC236}">
                <a16:creationId xmlns:a16="http://schemas.microsoft.com/office/drawing/2014/main" id="{97FB4D46-07C2-4D44-BBD2-A6C0E306AF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971800" y="1828800"/>
            <a:ext cx="6016625" cy="220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2055" name="Rectangle 19">
            <a:extLst>
              <a:ext uri="{FF2B5EF4-FFF2-40B4-BE49-F238E27FC236}">
                <a16:creationId xmlns:a16="http://schemas.microsoft.com/office/drawing/2014/main" id="{4AD0F1C3-C841-3044-AD49-77AF9D0CE5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6425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84520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</p:sldLayoutIdLst>
  <p:txStyles>
    <p:titleStyle>
      <a:lvl1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panose="020B0604020202020204" pitchFamily="34" charset="0"/>
          <a:ea typeface="DejaVu Sans" charset="0"/>
          <a:cs typeface="DejaVu Sans" charset="0"/>
        </a:defRPr>
      </a:lvl2pPr>
      <a:lvl3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panose="020B0604020202020204" pitchFamily="34" charset="0"/>
          <a:ea typeface="DejaVu Sans" charset="0"/>
          <a:cs typeface="DejaVu Sans" charset="0"/>
        </a:defRPr>
      </a:lvl3pPr>
      <a:lvl4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panose="020B0604020202020204" pitchFamily="34" charset="0"/>
          <a:ea typeface="DejaVu Sans" charset="0"/>
          <a:cs typeface="DejaVu Sans" charset="0"/>
        </a:defRPr>
      </a:lvl4pPr>
      <a:lvl5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panose="020B0604020202020204" pitchFamily="34" charset="0"/>
          <a:ea typeface="DejaVu Sans" charset="0"/>
          <a:cs typeface="DejaVu Sans" charset="0"/>
        </a:defRPr>
      </a:lvl5pPr>
      <a:lvl6pPr marL="457200" algn="l" defTabSz="457200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panose="020B0604020202020204" pitchFamily="34" charset="0"/>
          <a:ea typeface="DejaVu Sans" charset="0"/>
          <a:cs typeface="DejaVu Sans" charset="0"/>
        </a:defRPr>
      </a:lvl6pPr>
      <a:lvl7pPr marL="914400" algn="l" defTabSz="457200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panose="020B0604020202020204" pitchFamily="34" charset="0"/>
          <a:ea typeface="DejaVu Sans" charset="0"/>
          <a:cs typeface="DejaVu Sans" charset="0"/>
        </a:defRPr>
      </a:lvl7pPr>
      <a:lvl8pPr marL="1371600" algn="l" defTabSz="457200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panose="020B0604020202020204" pitchFamily="34" charset="0"/>
          <a:ea typeface="DejaVu Sans" charset="0"/>
          <a:cs typeface="DejaVu Sans" charset="0"/>
        </a:defRPr>
      </a:lvl8pPr>
      <a:lvl9pPr marL="1828800" algn="l" defTabSz="457200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panose="020B0604020202020204" pitchFamily="34" charset="0"/>
          <a:ea typeface="DejaVu Sans" charset="0"/>
          <a:cs typeface="DejaVu Sans" charset="0"/>
        </a:defRPr>
      </a:lvl9pPr>
    </p:titleStyle>
    <p:bodyStyle>
      <a:lvl1pPr marL="339725" indent="-339725" algn="l" defTabSz="457200" rtl="0" eaLnBrk="0" fontAlgn="base" hangingPunct="0">
        <a:lnSpc>
          <a:spcPct val="87000"/>
        </a:lnSpc>
        <a:spcBef>
          <a:spcPts val="800"/>
        </a:spcBef>
        <a:spcAft>
          <a:spcPct val="0"/>
        </a:spcAft>
        <a:buClr>
          <a:srgbClr val="00007D"/>
        </a:buClr>
        <a:buSzPct val="75000"/>
        <a:buFont typeface="Wingdings" pitchFamily="2" charset="2"/>
        <a:buChar char="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39775" indent="-282575" algn="l" defTabSz="457200" rtl="0" eaLnBrk="0" fontAlgn="base" hangingPunct="0">
        <a:lnSpc>
          <a:spcPct val="87000"/>
        </a:lnSpc>
        <a:spcBef>
          <a:spcPts val="700"/>
        </a:spcBef>
        <a:spcAft>
          <a:spcPct val="0"/>
        </a:spcAft>
        <a:buClr>
          <a:srgbClr val="9999CC"/>
        </a:buClr>
        <a:buSzPct val="80000"/>
        <a:buFont typeface="Wingdings" pitchFamily="2" charset="2"/>
        <a:buChar char="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87000"/>
        </a:lnSpc>
        <a:spcBef>
          <a:spcPts val="600"/>
        </a:spcBef>
        <a:spcAft>
          <a:spcPct val="0"/>
        </a:spcAft>
        <a:buClr>
          <a:srgbClr val="00007D"/>
        </a:buClr>
        <a:buSzPct val="65000"/>
        <a:buFont typeface="Wingdings" pitchFamily="2" charset="2"/>
        <a:buChar char="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lnSpc>
          <a:spcPct val="87000"/>
        </a:lnSpc>
        <a:spcBef>
          <a:spcPts val="500"/>
        </a:spcBef>
        <a:spcAft>
          <a:spcPct val="0"/>
        </a:spcAft>
        <a:buClr>
          <a:srgbClr val="9999CC"/>
        </a:buClr>
        <a:buSzPct val="70000"/>
        <a:buFont typeface="Wingdings" pitchFamily="2" charset="2"/>
        <a:buChar char="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lnSpc>
          <a:spcPct val="87000"/>
        </a:lnSpc>
        <a:spcBef>
          <a:spcPts val="500"/>
        </a:spcBef>
        <a:spcAft>
          <a:spcPct val="0"/>
        </a:spcAft>
        <a:buClr>
          <a:srgbClr val="9999CC"/>
        </a:buClr>
        <a:buSzPct val="100000"/>
        <a:buFont typeface="Wingdings" pitchFamily="2" charset="2"/>
        <a:buChar char="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55A4E32C-0D6D-1749-AE92-CC896EF8FA9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2425" cy="4540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200066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7C61EEE8-64B9-CB42-A812-9E762A588D2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0425" cy="4540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0"/>
              </a:buClr>
              <a:buSzPct val="100000"/>
              <a:buFont typeface="Arial Black" panose="020B0604020202020204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smtClean="0">
                <a:solidFill>
                  <a:srgbClr val="000000"/>
                </a:solidFill>
                <a:latin typeface="Arial Black" panose="020B0604020202020204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16F8C402-EC9C-744B-9336-26AD82D306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grpSp>
        <p:nvGrpSpPr>
          <p:cNvPr id="1028" name="Group 3">
            <a:extLst>
              <a:ext uri="{FF2B5EF4-FFF2-40B4-BE49-F238E27FC236}">
                <a16:creationId xmlns:a16="http://schemas.microsoft.com/office/drawing/2014/main" id="{8EC11C2B-D245-914D-88A7-D76B025D61AC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2413" cy="544513"/>
            <a:chOff x="0" y="0"/>
            <a:chExt cx="5759" cy="343"/>
          </a:xfrm>
        </p:grpSpPr>
        <p:sp>
          <p:nvSpPr>
            <p:cNvPr id="1032" name="Rectangle 4">
              <a:extLst>
                <a:ext uri="{FF2B5EF4-FFF2-40B4-BE49-F238E27FC236}">
                  <a16:creationId xmlns:a16="http://schemas.microsoft.com/office/drawing/2014/main" id="{2B8E15F5-28A7-E44C-97AA-6673A716EA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rgbClr val="CCCCE6"/>
                </a:gs>
                <a:gs pos="100000">
                  <a:srgbClr val="FFFFFF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1pPr>
              <a:lvl2pPr marL="742950" indent="-28575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2pPr>
              <a:lvl3pPr marL="11430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3pPr>
              <a:lvl4pPr marL="16002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4pPr>
              <a:lvl5pPr marL="20574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5pPr>
              <a:lvl6pPr marL="25146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6pPr>
              <a:lvl7pPr marL="29718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7pPr>
              <a:lvl8pPr marL="34290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8pPr>
              <a:lvl9pPr marL="38862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33" name="Rectangle 5">
              <a:extLst>
                <a:ext uri="{FF2B5EF4-FFF2-40B4-BE49-F238E27FC236}">
                  <a16:creationId xmlns:a16="http://schemas.microsoft.com/office/drawing/2014/main" id="{DC611FDF-4D9E-FE47-BA9C-617A0E1DCA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rgbClr val="00007D"/>
                </a:gs>
                <a:gs pos="100000">
                  <a:srgbClr val="FFFFFF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1pPr>
              <a:lvl2pPr marL="742950" indent="-28575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2pPr>
              <a:lvl3pPr marL="11430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3pPr>
              <a:lvl4pPr marL="16002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4pPr>
              <a:lvl5pPr marL="20574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5pPr>
              <a:lvl6pPr marL="25146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6pPr>
              <a:lvl7pPr marL="29718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7pPr>
              <a:lvl8pPr marL="34290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8pPr>
              <a:lvl9pPr marL="38862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34" name="Rectangle 6">
              <a:extLst>
                <a:ext uri="{FF2B5EF4-FFF2-40B4-BE49-F238E27FC236}">
                  <a16:creationId xmlns:a16="http://schemas.microsoft.com/office/drawing/2014/main" id="{EE2140A8-7330-2240-AE7C-FECBDC7CE1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1pPr>
              <a:lvl2pPr marL="742950" indent="-28575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2pPr>
              <a:lvl3pPr marL="11430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3pPr>
              <a:lvl4pPr marL="16002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4pPr>
              <a:lvl5pPr marL="20574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5pPr>
              <a:lvl6pPr marL="25146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6pPr>
              <a:lvl7pPr marL="29718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7pPr>
              <a:lvl8pPr marL="34290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8pPr>
              <a:lvl9pPr marL="38862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35" name="Rectangle 7">
              <a:extLst>
                <a:ext uri="{FF2B5EF4-FFF2-40B4-BE49-F238E27FC236}">
                  <a16:creationId xmlns:a16="http://schemas.microsoft.com/office/drawing/2014/main" id="{AFFE297E-3CE3-FD4F-A955-0F765F937E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1pPr>
              <a:lvl2pPr marL="742950" indent="-28575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2pPr>
              <a:lvl3pPr marL="11430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3pPr>
              <a:lvl4pPr marL="16002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4pPr>
              <a:lvl5pPr marL="20574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5pPr>
              <a:lvl6pPr marL="25146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6pPr>
              <a:lvl7pPr marL="29718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7pPr>
              <a:lvl8pPr marL="34290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8pPr>
              <a:lvl9pPr marL="38862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36" name="Rectangle 8">
              <a:extLst>
                <a:ext uri="{FF2B5EF4-FFF2-40B4-BE49-F238E27FC236}">
                  <a16:creationId xmlns:a16="http://schemas.microsoft.com/office/drawing/2014/main" id="{9776D2C8-83A2-1347-87EA-230DDB57A5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rgbClr val="9999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1pPr>
              <a:lvl2pPr marL="742950" indent="-28575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2pPr>
              <a:lvl3pPr marL="11430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3pPr>
              <a:lvl4pPr marL="16002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4pPr>
              <a:lvl5pPr marL="20574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5pPr>
              <a:lvl6pPr marL="25146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6pPr>
              <a:lvl7pPr marL="29718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7pPr>
              <a:lvl8pPr marL="34290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8pPr>
              <a:lvl9pPr marL="38862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37" name="Rectangle 9">
              <a:extLst>
                <a:ext uri="{FF2B5EF4-FFF2-40B4-BE49-F238E27FC236}">
                  <a16:creationId xmlns:a16="http://schemas.microsoft.com/office/drawing/2014/main" id="{86282401-7E59-4041-BA16-3697C789BD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1pPr>
              <a:lvl2pPr marL="742950" indent="-28575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2pPr>
              <a:lvl3pPr marL="11430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3pPr>
              <a:lvl4pPr marL="16002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4pPr>
              <a:lvl5pPr marL="20574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5pPr>
              <a:lvl6pPr marL="25146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6pPr>
              <a:lvl7pPr marL="29718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7pPr>
              <a:lvl8pPr marL="34290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8pPr>
              <a:lvl9pPr marL="38862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38" name="Rectangle 10">
              <a:extLst>
                <a:ext uri="{FF2B5EF4-FFF2-40B4-BE49-F238E27FC236}">
                  <a16:creationId xmlns:a16="http://schemas.microsoft.com/office/drawing/2014/main" id="{582A8F4B-2DA9-C44F-8EEB-8CB8807C66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rgbClr val="00007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1pPr>
              <a:lvl2pPr marL="742950" indent="-28575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2pPr>
              <a:lvl3pPr marL="11430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3pPr>
              <a:lvl4pPr marL="16002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4pPr>
              <a:lvl5pPr marL="20574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5pPr>
              <a:lvl6pPr marL="25146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6pPr>
              <a:lvl7pPr marL="29718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7pPr>
              <a:lvl8pPr marL="34290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8pPr>
              <a:lvl9pPr marL="38862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" name="Rectangle 11">
              <a:extLst>
                <a:ext uri="{FF2B5EF4-FFF2-40B4-BE49-F238E27FC236}">
                  <a16:creationId xmlns:a16="http://schemas.microsoft.com/office/drawing/2014/main" id="{DCAE97A1-0E83-3046-9E2C-ED731B0C15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rgbClr val="9999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1pPr>
              <a:lvl2pPr marL="742950" indent="-28575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2pPr>
              <a:lvl3pPr marL="11430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3pPr>
              <a:lvl4pPr marL="16002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4pPr>
              <a:lvl5pPr marL="20574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5pPr>
              <a:lvl6pPr marL="25146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6pPr>
              <a:lvl7pPr marL="29718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7pPr>
              <a:lvl8pPr marL="34290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8pPr>
              <a:lvl9pPr marL="38862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40" name="Rectangle 12">
              <a:extLst>
                <a:ext uri="{FF2B5EF4-FFF2-40B4-BE49-F238E27FC236}">
                  <a16:creationId xmlns:a16="http://schemas.microsoft.com/office/drawing/2014/main" id="{3BC2F526-0369-C14A-ABF0-CD82180783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rgbClr val="9999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1pPr>
              <a:lvl2pPr marL="742950" indent="-28575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2pPr>
              <a:lvl3pPr marL="11430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3pPr>
              <a:lvl4pPr marL="16002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4pPr>
              <a:lvl5pPr marL="20574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5pPr>
              <a:lvl6pPr marL="25146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6pPr>
              <a:lvl7pPr marL="29718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7pPr>
              <a:lvl8pPr marL="34290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8pPr>
              <a:lvl9pPr marL="38862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1029" name="Rectangle 13">
            <a:extLst>
              <a:ext uri="{FF2B5EF4-FFF2-40B4-BE49-F238E27FC236}">
                <a16:creationId xmlns:a16="http://schemas.microsoft.com/office/drawing/2014/main" id="{B0BC47E5-020D-AC46-99E8-C3CF0C1EFE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6425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30" name="Rectangle 14">
            <a:extLst>
              <a:ext uri="{FF2B5EF4-FFF2-40B4-BE49-F238E27FC236}">
                <a16:creationId xmlns:a16="http://schemas.microsoft.com/office/drawing/2014/main" id="{27CE3E94-9943-A74F-A08A-FB3C2AD73F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6425" cy="388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39" name="Rectangle 15">
            <a:extLst>
              <a:ext uri="{FF2B5EF4-FFF2-40B4-BE49-F238E27FC236}">
                <a16:creationId xmlns:a16="http://schemas.microsoft.com/office/drawing/2014/main" id="{563ADC35-139C-1C4F-A595-48BF6090CFF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0425" cy="4730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>
                <a:srgbClr val="200066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3482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panose="020B0604020202020204" pitchFamily="34" charset="0"/>
          <a:ea typeface="DejaVu Sans" charset="0"/>
          <a:cs typeface="DejaVu Sans" charset="0"/>
        </a:defRPr>
      </a:lvl2pPr>
      <a:lvl3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panose="020B0604020202020204" pitchFamily="34" charset="0"/>
          <a:ea typeface="DejaVu Sans" charset="0"/>
          <a:cs typeface="DejaVu Sans" charset="0"/>
        </a:defRPr>
      </a:lvl3pPr>
      <a:lvl4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panose="020B0604020202020204" pitchFamily="34" charset="0"/>
          <a:ea typeface="DejaVu Sans" charset="0"/>
          <a:cs typeface="DejaVu Sans" charset="0"/>
        </a:defRPr>
      </a:lvl4pPr>
      <a:lvl5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panose="020B0604020202020204" pitchFamily="34" charset="0"/>
          <a:ea typeface="DejaVu Sans" charset="0"/>
          <a:cs typeface="DejaVu Sans" charset="0"/>
        </a:defRPr>
      </a:lvl5pPr>
      <a:lvl6pPr marL="457200" algn="l" defTabSz="457200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panose="020B0604020202020204" pitchFamily="34" charset="0"/>
          <a:ea typeface="DejaVu Sans" charset="0"/>
          <a:cs typeface="DejaVu Sans" charset="0"/>
        </a:defRPr>
      </a:lvl6pPr>
      <a:lvl7pPr marL="914400" algn="l" defTabSz="457200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panose="020B0604020202020204" pitchFamily="34" charset="0"/>
          <a:ea typeface="DejaVu Sans" charset="0"/>
          <a:cs typeface="DejaVu Sans" charset="0"/>
        </a:defRPr>
      </a:lvl7pPr>
      <a:lvl8pPr marL="1371600" algn="l" defTabSz="457200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panose="020B0604020202020204" pitchFamily="34" charset="0"/>
          <a:ea typeface="DejaVu Sans" charset="0"/>
          <a:cs typeface="DejaVu Sans" charset="0"/>
        </a:defRPr>
      </a:lvl8pPr>
      <a:lvl9pPr marL="1828800" algn="l" defTabSz="457200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panose="020B0604020202020204" pitchFamily="34" charset="0"/>
          <a:ea typeface="DejaVu Sans" charset="0"/>
          <a:cs typeface="DejaVu Sans" charset="0"/>
        </a:defRPr>
      </a:lvl9pPr>
    </p:titleStyle>
    <p:bodyStyle>
      <a:lvl1pPr marL="339725" indent="-339725" algn="l" defTabSz="457200" rtl="0" eaLnBrk="0" fontAlgn="base" hangingPunct="0">
        <a:lnSpc>
          <a:spcPct val="87000"/>
        </a:lnSpc>
        <a:spcBef>
          <a:spcPts val="800"/>
        </a:spcBef>
        <a:spcAft>
          <a:spcPct val="0"/>
        </a:spcAft>
        <a:buClr>
          <a:srgbClr val="00007D"/>
        </a:buClr>
        <a:buSzPct val="75000"/>
        <a:buFont typeface="Wingdings" pitchFamily="2" charset="2"/>
        <a:buChar char="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39775" indent="-282575" algn="l" defTabSz="457200" rtl="0" eaLnBrk="0" fontAlgn="base" hangingPunct="0">
        <a:lnSpc>
          <a:spcPct val="87000"/>
        </a:lnSpc>
        <a:spcBef>
          <a:spcPts val="700"/>
        </a:spcBef>
        <a:spcAft>
          <a:spcPct val="0"/>
        </a:spcAft>
        <a:buClr>
          <a:srgbClr val="9999CC"/>
        </a:buClr>
        <a:buSzPct val="80000"/>
        <a:buFont typeface="Wingdings" pitchFamily="2" charset="2"/>
        <a:buChar char="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87000"/>
        </a:lnSpc>
        <a:spcBef>
          <a:spcPts val="600"/>
        </a:spcBef>
        <a:spcAft>
          <a:spcPct val="0"/>
        </a:spcAft>
        <a:buClr>
          <a:srgbClr val="00007D"/>
        </a:buClr>
        <a:buSzPct val="65000"/>
        <a:buFont typeface="Wingdings" pitchFamily="2" charset="2"/>
        <a:buChar char="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lnSpc>
          <a:spcPct val="87000"/>
        </a:lnSpc>
        <a:spcBef>
          <a:spcPts val="500"/>
        </a:spcBef>
        <a:spcAft>
          <a:spcPct val="0"/>
        </a:spcAft>
        <a:buClr>
          <a:srgbClr val="9999CC"/>
        </a:buClr>
        <a:buSzPct val="70000"/>
        <a:buFont typeface="Wingdings" pitchFamily="2" charset="2"/>
        <a:buChar char="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lnSpc>
          <a:spcPct val="87000"/>
        </a:lnSpc>
        <a:spcBef>
          <a:spcPts val="500"/>
        </a:spcBef>
        <a:spcAft>
          <a:spcPct val="0"/>
        </a:spcAft>
        <a:buClr>
          <a:srgbClr val="9999CC"/>
        </a:buClr>
        <a:buSzPct val="100000"/>
        <a:buFont typeface="Wingdings" pitchFamily="2" charset="2"/>
        <a:buChar char="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PageRank" TargetMode="External"/><Relationship Id="rId13" Type="http://schemas.openxmlformats.org/officeDocument/2006/relationships/hyperlink" Target="https://lh3.googleusercontent.com/proxy/SZjaiYhsKiZzxz9qWYcuFE07txk201yln78JfObdU-Ws9cgHEqLdpnXBy-isvB1aS1WNcxVrdfUgz4qXIYg8mZZzWsgw6R6o44dJTnL6UHcaAbqGCvztOGTzJXa3gg" TargetMode="External"/><Relationship Id="rId3" Type="http://schemas.openxmlformats.org/officeDocument/2006/relationships/hyperlink" Target="https://www.youtube.com/watch?v=43fqzaSH0CQ" TargetMode="External"/><Relationship Id="rId7" Type="http://schemas.openxmlformats.org/officeDocument/2006/relationships/hyperlink" Target="https://sites.cs.ucsb.edu/~tyang/class/240a17/slides/CS240TopicMapReduce.pdf" TargetMode="External"/><Relationship Id="rId12" Type="http://schemas.openxmlformats.org/officeDocument/2006/relationships/image" Target="../media/image3.png"/><Relationship Id="rId2" Type="http://schemas.openxmlformats.org/officeDocument/2006/relationships/hyperlink" Target="http://dist-prog-book.com/chapter/8/big-data.html" TargetMode="Externa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ourses.cs.washington.edu/courses/cse490h/07wi/readings/IntroductionToParallelProgrammingAndMapReduce.pdf" TargetMode="External"/><Relationship Id="rId11" Type="http://schemas.openxmlformats.org/officeDocument/2006/relationships/hyperlink" Target="https://cdn.educba.com/academy/wp-content/uploads/2019/11/How-MapReduce-Works.png" TargetMode="External"/><Relationship Id="rId5" Type="http://schemas.openxmlformats.org/officeDocument/2006/relationships/hyperlink" Target="https://www.youtube.com/watch?v=hUes6y2b--0" TargetMode="External"/><Relationship Id="rId15" Type="http://schemas.openxmlformats.org/officeDocument/2006/relationships/hyperlink" Target="https://techvidvan.com/tutorials/hadoop-architecture/" TargetMode="External"/><Relationship Id="rId10" Type="http://schemas.openxmlformats.org/officeDocument/2006/relationships/image" Target="../media/image2.jpeg"/><Relationship Id="rId4" Type="http://schemas.openxmlformats.org/officeDocument/2006/relationships/hyperlink" Target="https://www.youtube.com/watch?v=cvhKoniK5Uo" TargetMode="External"/><Relationship Id="rId9" Type="http://schemas.openxmlformats.org/officeDocument/2006/relationships/hyperlink" Target="https://towardsdatascience.com/understanding-cosine-similarity-and-its-application-fd42f585296a" TargetMode="External"/><Relationship Id="rId1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hadoop.apache.org/core/docs/current/hdfs_design.html" TargetMode="External"/><Relationship Id="rId2" Type="http://schemas.openxmlformats.org/officeDocument/2006/relationships/hyperlink" Target="http://hadoop.apache.org/core/index.html" TargetMode="External"/><Relationship Id="rId1" Type="http://schemas.openxmlformats.org/officeDocument/2006/relationships/slideLayout" Target="../slideLayouts/slideLayout1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code.google.com/edu/parallel/index.html" TargetMode="External"/><Relationship Id="rId2" Type="http://schemas.openxmlformats.org/officeDocument/2006/relationships/hyperlink" Target="http://code.google.com/edu/parallel/mapreduce-tutorial.html" TargetMode="External"/><Relationship Id="rId1" Type="http://schemas.openxmlformats.org/officeDocument/2006/relationships/slideLayout" Target="../slideLayouts/slideLayout16.xml"/><Relationship Id="rId4" Type="http://schemas.openxmlformats.org/officeDocument/2006/relationships/hyperlink" Target="http://labs.google.com/papers/mapreduce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9">
            <a:extLst>
              <a:ext uri="{FF2B5EF4-FFF2-40B4-BE49-F238E27FC236}">
                <a16:creationId xmlns:a16="http://schemas.microsoft.com/office/drawing/2014/main" id="{AA42D0AD-B820-DB45-AFB4-1313D13CB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32: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MapReduce and Data Parallelism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63712A37-4E08-2A43-B87B-127031561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831" y="1211202"/>
            <a:ext cx="6019800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2"/>
              </a:rPr>
              <a:t>Large Scale Parallel Data Processing</a:t>
            </a:r>
            <a:endParaRPr lang="en-US" sz="1800" b="1" dirty="0">
              <a:solidFill>
                <a:schemeClr val="tx2"/>
              </a:solidFill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3"/>
              </a:rPr>
              <a:t>What is MapReduce?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4"/>
              </a:rPr>
              <a:t>MapReduce By Example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5"/>
              </a:rPr>
              <a:t>Map, Reduce and Filter in Python</a:t>
            </a:r>
            <a:endParaRPr lang="en-US" sz="1800" b="1" dirty="0">
              <a:solidFill>
                <a:schemeClr val="tx2"/>
              </a:solidFill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Parallel Programming and MapReduce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MapReduce/Hadoop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Page Rank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9"/>
              </a:rPr>
              <a:t>Cosine Similarity Measure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47458" name="Picture 2">
            <a:extLst>
              <a:ext uri="{FF2B5EF4-FFF2-40B4-BE49-F238E27FC236}">
                <a16:creationId xmlns:a16="http://schemas.microsoft.com/office/drawing/2014/main" id="{442C17E8-CFB6-8345-B036-5D9CCBEB14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704" y="1291279"/>
            <a:ext cx="1479486" cy="22103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7460" name="Picture 4">
            <a:hlinkClick r:id="rId11"/>
            <a:extLst>
              <a:ext uri="{FF2B5EF4-FFF2-40B4-BE49-F238E27FC236}">
                <a16:creationId xmlns:a16="http://schemas.microsoft.com/office/drawing/2014/main" id="{1AA0FFC1-880E-AD47-8BE9-1977018DB2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3419" y="1285609"/>
            <a:ext cx="2066038" cy="12055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7462" name="Picture 6">
            <a:hlinkClick r:id="rId13"/>
            <a:extLst>
              <a:ext uri="{FF2B5EF4-FFF2-40B4-BE49-F238E27FC236}">
                <a16:creationId xmlns:a16="http://schemas.microsoft.com/office/drawing/2014/main" id="{CE097A62-1E06-0749-93BF-1EE5636250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704" y="3581725"/>
            <a:ext cx="3523753" cy="2629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7464" name="Picture 8">
            <a:hlinkClick r:id="rId15"/>
            <a:extLst>
              <a:ext uri="{FF2B5EF4-FFF2-40B4-BE49-F238E27FC236}">
                <a16:creationId xmlns:a16="http://schemas.microsoft.com/office/drawing/2014/main" id="{C58D3FCB-59B8-7448-A358-9F8B43BB21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3420" y="2491156"/>
            <a:ext cx="2066037" cy="10104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81050726-D2F5-594C-83A9-5D2004A2C5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MapReduce:</a:t>
            </a:r>
            <a:br>
              <a:rPr lang="en-US" altLang="en-US"/>
            </a:br>
            <a:r>
              <a:rPr lang="en-US" altLang="en-US"/>
              <a:t>Programming Model</a:t>
            </a:r>
          </a:p>
        </p:txBody>
      </p:sp>
      <p:sp>
        <p:nvSpPr>
          <p:cNvPr id="15362" name="AutoShape 4">
            <a:extLst>
              <a:ext uri="{FF2B5EF4-FFF2-40B4-BE49-F238E27FC236}">
                <a16:creationId xmlns:a16="http://schemas.microsoft.com/office/drawing/2014/main" id="{7135DE20-0D27-2844-B846-7F24EE51E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514600"/>
            <a:ext cx="1066800" cy="2971800"/>
          </a:xfrm>
          <a:prstGeom prst="can">
            <a:avLst>
              <a:gd name="adj" fmla="val 69643"/>
            </a:avLst>
          </a:prstGeom>
          <a:solidFill>
            <a:srgbClr val="B4ED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363" name="AutoShape 8">
            <a:extLst>
              <a:ext uri="{FF2B5EF4-FFF2-40B4-BE49-F238E27FC236}">
                <a16:creationId xmlns:a16="http://schemas.microsoft.com/office/drawing/2014/main" id="{45F52B2A-7073-7248-B014-FBB9AFE4D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667000"/>
            <a:ext cx="762000" cy="2514600"/>
          </a:xfrm>
          <a:prstGeom prst="roundRect">
            <a:avLst>
              <a:gd name="adj" fmla="val 16667"/>
            </a:avLst>
          </a:prstGeom>
          <a:solidFill>
            <a:srgbClr val="F4F4F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364" name="AutoShape 10">
            <a:extLst>
              <a:ext uri="{FF2B5EF4-FFF2-40B4-BE49-F238E27FC236}">
                <a16:creationId xmlns:a16="http://schemas.microsoft.com/office/drawing/2014/main" id="{7339FA90-F8AF-FD41-9DD8-B684677E2D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2514600"/>
            <a:ext cx="1066800" cy="2971800"/>
          </a:xfrm>
          <a:prstGeom prst="can">
            <a:avLst>
              <a:gd name="adj" fmla="val 69643"/>
            </a:avLst>
          </a:prstGeom>
          <a:solidFill>
            <a:srgbClr val="B4ED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365" name="Rectangle 11">
            <a:extLst>
              <a:ext uri="{FF2B5EF4-FFF2-40B4-BE49-F238E27FC236}">
                <a16:creationId xmlns:a16="http://schemas.microsoft.com/office/drawing/2014/main" id="{3E6795A1-766D-E047-B56A-BDDDD1FF79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276600"/>
            <a:ext cx="9144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How now</a:t>
            </a:r>
          </a:p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Brown cow</a:t>
            </a:r>
          </a:p>
        </p:txBody>
      </p:sp>
      <p:sp>
        <p:nvSpPr>
          <p:cNvPr id="15366" name="Rectangle 12">
            <a:extLst>
              <a:ext uri="{FF2B5EF4-FFF2-40B4-BE49-F238E27FC236}">
                <a16:creationId xmlns:a16="http://schemas.microsoft.com/office/drawing/2014/main" id="{2B7BA331-48E9-974F-BF87-317117DC4B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114800"/>
            <a:ext cx="9144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How does</a:t>
            </a:r>
          </a:p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It work now</a:t>
            </a:r>
          </a:p>
        </p:txBody>
      </p:sp>
      <p:sp>
        <p:nvSpPr>
          <p:cNvPr id="15367" name="Oval 13">
            <a:extLst>
              <a:ext uri="{FF2B5EF4-FFF2-40B4-BE49-F238E27FC236}">
                <a16:creationId xmlns:a16="http://schemas.microsoft.com/office/drawing/2014/main" id="{EC8E4A7D-19AA-5940-B26E-ED1183E5F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510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368" name="Oval 14">
            <a:extLst>
              <a:ext uri="{FF2B5EF4-FFF2-40B4-BE49-F238E27FC236}">
                <a16:creationId xmlns:a16="http://schemas.microsoft.com/office/drawing/2014/main" id="{FEB322C1-0F0A-D64F-BE72-F6E7D84A93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525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369" name="Oval 15">
            <a:extLst>
              <a:ext uri="{FF2B5EF4-FFF2-40B4-BE49-F238E27FC236}">
                <a16:creationId xmlns:a16="http://schemas.microsoft.com/office/drawing/2014/main" id="{D21C2BE6-B153-5646-8D2A-36136F6A66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95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370" name="Rectangle 16">
            <a:extLst>
              <a:ext uri="{FF2B5EF4-FFF2-40B4-BE49-F238E27FC236}">
                <a16:creationId xmlns:a16="http://schemas.microsoft.com/office/drawing/2014/main" id="{741D384F-617D-3047-86E6-6A834609E4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3352800"/>
            <a:ext cx="914400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brown 1</a:t>
            </a:r>
          </a:p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cow 1</a:t>
            </a:r>
          </a:p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does 1</a:t>
            </a:r>
          </a:p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How 2</a:t>
            </a:r>
          </a:p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it 1</a:t>
            </a:r>
          </a:p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now 2</a:t>
            </a:r>
          </a:p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work 1</a:t>
            </a:r>
          </a:p>
        </p:txBody>
      </p:sp>
      <p:sp>
        <p:nvSpPr>
          <p:cNvPr id="15371" name="AutoShape 17">
            <a:extLst>
              <a:ext uri="{FF2B5EF4-FFF2-40B4-BE49-F238E27FC236}">
                <a16:creationId xmlns:a16="http://schemas.microsoft.com/office/drawing/2014/main" id="{345AEF1C-D1A7-4044-8E12-7A7263CB4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743200"/>
            <a:ext cx="609600" cy="5334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M</a:t>
            </a:r>
          </a:p>
        </p:txBody>
      </p:sp>
      <p:sp>
        <p:nvSpPr>
          <p:cNvPr id="15372" name="AutoShape 18">
            <a:extLst>
              <a:ext uri="{FF2B5EF4-FFF2-40B4-BE49-F238E27FC236}">
                <a16:creationId xmlns:a16="http://schemas.microsoft.com/office/drawing/2014/main" id="{76DD0BFF-CADB-504B-8893-93CE9303BC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352800"/>
            <a:ext cx="609600" cy="5334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M</a:t>
            </a:r>
          </a:p>
        </p:txBody>
      </p:sp>
      <p:sp>
        <p:nvSpPr>
          <p:cNvPr id="15373" name="AutoShape 19">
            <a:extLst>
              <a:ext uri="{FF2B5EF4-FFF2-40B4-BE49-F238E27FC236}">
                <a16:creationId xmlns:a16="http://schemas.microsoft.com/office/drawing/2014/main" id="{B6EBC25B-9950-6E40-B70D-B1B0AB907A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962400"/>
            <a:ext cx="609600" cy="5334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M</a:t>
            </a:r>
          </a:p>
        </p:txBody>
      </p:sp>
      <p:sp>
        <p:nvSpPr>
          <p:cNvPr id="15374" name="AutoShape 20">
            <a:extLst>
              <a:ext uri="{FF2B5EF4-FFF2-40B4-BE49-F238E27FC236}">
                <a16:creationId xmlns:a16="http://schemas.microsoft.com/office/drawing/2014/main" id="{76532037-81CF-F445-915A-0A985F2F2A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4572000"/>
            <a:ext cx="609600" cy="5334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M</a:t>
            </a:r>
          </a:p>
        </p:txBody>
      </p:sp>
      <p:sp>
        <p:nvSpPr>
          <p:cNvPr id="15375" name="AutoShape 21">
            <a:extLst>
              <a:ext uri="{FF2B5EF4-FFF2-40B4-BE49-F238E27FC236}">
                <a16:creationId xmlns:a16="http://schemas.microsoft.com/office/drawing/2014/main" id="{C522CB0E-0D29-024E-BBB6-966D4B19CF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3276600"/>
            <a:ext cx="762000" cy="1295400"/>
          </a:xfrm>
          <a:prstGeom prst="roundRect">
            <a:avLst>
              <a:gd name="adj" fmla="val 16667"/>
            </a:avLst>
          </a:prstGeom>
          <a:solidFill>
            <a:srgbClr val="F4F4F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376" name="AutoShape 22">
            <a:extLst>
              <a:ext uri="{FF2B5EF4-FFF2-40B4-BE49-F238E27FC236}">
                <a16:creationId xmlns:a16="http://schemas.microsoft.com/office/drawing/2014/main" id="{A8264760-9E97-2948-8F70-CDE25623A7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352800"/>
            <a:ext cx="609600" cy="5334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R</a:t>
            </a:r>
          </a:p>
        </p:txBody>
      </p:sp>
      <p:sp>
        <p:nvSpPr>
          <p:cNvPr id="15377" name="AutoShape 23">
            <a:extLst>
              <a:ext uri="{FF2B5EF4-FFF2-40B4-BE49-F238E27FC236}">
                <a16:creationId xmlns:a16="http://schemas.microsoft.com/office/drawing/2014/main" id="{DB5A737F-2E9D-0C41-885D-1AF6904BC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962400"/>
            <a:ext cx="609600" cy="5334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R</a:t>
            </a:r>
          </a:p>
        </p:txBody>
      </p:sp>
      <p:sp>
        <p:nvSpPr>
          <p:cNvPr id="15378" name="Line 26">
            <a:extLst>
              <a:ext uri="{FF2B5EF4-FFF2-40B4-BE49-F238E27FC236}">
                <a16:creationId xmlns:a16="http://schemas.microsoft.com/office/drawing/2014/main" id="{7568C45F-A432-9B47-8FF2-6ED086F242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95400" y="3048000"/>
            <a:ext cx="1066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379" name="Line 27">
            <a:extLst>
              <a:ext uri="{FF2B5EF4-FFF2-40B4-BE49-F238E27FC236}">
                <a16:creationId xmlns:a16="http://schemas.microsoft.com/office/drawing/2014/main" id="{E8CA2F52-51B9-8643-8DC0-1406AAB195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35814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380" name="Line 28">
            <a:extLst>
              <a:ext uri="{FF2B5EF4-FFF2-40B4-BE49-F238E27FC236}">
                <a16:creationId xmlns:a16="http://schemas.microsoft.com/office/drawing/2014/main" id="{E004C284-C570-B546-AA66-5E07EBA496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95400" y="4267200"/>
            <a:ext cx="1066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381" name="Line 29">
            <a:extLst>
              <a:ext uri="{FF2B5EF4-FFF2-40B4-BE49-F238E27FC236}">
                <a16:creationId xmlns:a16="http://schemas.microsoft.com/office/drawing/2014/main" id="{B38BACF2-58D5-3349-B36A-FDD1BDB369B8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4572000"/>
            <a:ext cx="990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382" name="Text Box 30">
            <a:extLst>
              <a:ext uri="{FF2B5EF4-FFF2-40B4-BE49-F238E27FC236}">
                <a16:creationId xmlns:a16="http://schemas.microsoft.com/office/drawing/2014/main" id="{BCC8AAE6-773F-0C41-A80C-F3FE078FB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971800"/>
            <a:ext cx="1023938" cy="176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&lt;How,1&gt;</a:t>
            </a:r>
          </a:p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&lt;now,1&gt;</a:t>
            </a:r>
          </a:p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&lt;brown,1&gt;</a:t>
            </a:r>
          </a:p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&lt;cow,1&gt;</a:t>
            </a:r>
          </a:p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&lt;How,1&gt;</a:t>
            </a:r>
          </a:p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&lt;does,1&gt;</a:t>
            </a:r>
          </a:p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&lt;it,1&gt;</a:t>
            </a:r>
          </a:p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&lt;work,1&gt;</a:t>
            </a:r>
          </a:p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&lt;now,1&gt;</a:t>
            </a:r>
          </a:p>
        </p:txBody>
      </p:sp>
      <p:sp>
        <p:nvSpPr>
          <p:cNvPr id="15383" name="Line 31">
            <a:extLst>
              <a:ext uri="{FF2B5EF4-FFF2-40B4-BE49-F238E27FC236}">
                <a16:creationId xmlns:a16="http://schemas.microsoft.com/office/drawing/2014/main" id="{4A0653BF-9DCD-9642-A805-2F1E155BD555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3810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384" name="Text Box 32">
            <a:extLst>
              <a:ext uri="{FF2B5EF4-FFF2-40B4-BE49-F238E27FC236}">
                <a16:creationId xmlns:a16="http://schemas.microsoft.com/office/drawing/2014/main" id="{51271F50-05D3-A64A-81B3-3B1F7EF16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200400"/>
            <a:ext cx="1044575" cy="139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&lt;How,1 1&gt;</a:t>
            </a:r>
          </a:p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&lt;now,1 1&gt;</a:t>
            </a:r>
          </a:p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&lt;brown,1&gt;</a:t>
            </a:r>
          </a:p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&lt;cow,1&gt;</a:t>
            </a:r>
          </a:p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&lt;does,1&gt;</a:t>
            </a:r>
          </a:p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&lt;it,1&gt;</a:t>
            </a:r>
          </a:p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&lt;work,1&gt;</a:t>
            </a:r>
          </a:p>
        </p:txBody>
      </p:sp>
      <p:sp>
        <p:nvSpPr>
          <p:cNvPr id="15385" name="Line 33">
            <a:extLst>
              <a:ext uri="{FF2B5EF4-FFF2-40B4-BE49-F238E27FC236}">
                <a16:creationId xmlns:a16="http://schemas.microsoft.com/office/drawing/2014/main" id="{3A9434C6-02C6-AE45-9397-830EEEEC119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33528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386" name="Line 34">
            <a:extLst>
              <a:ext uri="{FF2B5EF4-FFF2-40B4-BE49-F238E27FC236}">
                <a16:creationId xmlns:a16="http://schemas.microsoft.com/office/drawing/2014/main" id="{B0A6EDC3-6AB8-C746-872D-14EDD5368F32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350520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387" name="Line 35">
            <a:extLst>
              <a:ext uri="{FF2B5EF4-FFF2-40B4-BE49-F238E27FC236}">
                <a16:creationId xmlns:a16="http://schemas.microsoft.com/office/drawing/2014/main" id="{9921F954-0499-AA43-A002-44D315ADEA94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3733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388" name="Line 36">
            <a:extLst>
              <a:ext uri="{FF2B5EF4-FFF2-40B4-BE49-F238E27FC236}">
                <a16:creationId xmlns:a16="http://schemas.microsoft.com/office/drawing/2014/main" id="{CC18B5A0-E274-5E4E-A6BE-B4ECDA6ADF24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3886200"/>
            <a:ext cx="685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389" name="Line 37">
            <a:extLst>
              <a:ext uri="{FF2B5EF4-FFF2-40B4-BE49-F238E27FC236}">
                <a16:creationId xmlns:a16="http://schemas.microsoft.com/office/drawing/2014/main" id="{C2804C63-414D-5D44-8296-4C7E6EB81683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4038600"/>
            <a:ext cx="685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390" name="Line 38">
            <a:extLst>
              <a:ext uri="{FF2B5EF4-FFF2-40B4-BE49-F238E27FC236}">
                <a16:creationId xmlns:a16="http://schemas.microsoft.com/office/drawing/2014/main" id="{9151B675-2013-904F-A986-5A55D5E74F1F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4191000"/>
            <a:ext cx="990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391" name="Line 39">
            <a:extLst>
              <a:ext uri="{FF2B5EF4-FFF2-40B4-BE49-F238E27FC236}">
                <a16:creationId xmlns:a16="http://schemas.microsoft.com/office/drawing/2014/main" id="{A42885D8-7EA1-E54E-A47F-8A319FA15B8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91200" y="4419600"/>
            <a:ext cx="685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392" name="Line 40">
            <a:extLst>
              <a:ext uri="{FF2B5EF4-FFF2-40B4-BE49-F238E27FC236}">
                <a16:creationId xmlns:a16="http://schemas.microsoft.com/office/drawing/2014/main" id="{DBEF7176-7CB8-7347-A679-A021F6F27F35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3657600"/>
            <a:ext cx="762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393" name="Line 41">
            <a:extLst>
              <a:ext uri="{FF2B5EF4-FFF2-40B4-BE49-F238E27FC236}">
                <a16:creationId xmlns:a16="http://schemas.microsoft.com/office/drawing/2014/main" id="{DA3A7A78-30B7-CD4A-8C60-4AEB32E8BC2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86600" y="4114800"/>
            <a:ext cx="762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394" name="Text Box 42">
            <a:extLst>
              <a:ext uri="{FF2B5EF4-FFF2-40B4-BE49-F238E27FC236}">
                <a16:creationId xmlns:a16="http://schemas.microsoft.com/office/drawing/2014/main" id="{FD8519F3-0E9E-504D-9E4E-60A2B57E6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562600"/>
            <a:ext cx="692150" cy="33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Input</a:t>
            </a:r>
          </a:p>
        </p:txBody>
      </p:sp>
      <p:sp>
        <p:nvSpPr>
          <p:cNvPr id="15395" name="Text Box 43">
            <a:extLst>
              <a:ext uri="{FF2B5EF4-FFF2-40B4-BE49-F238E27FC236}">
                <a16:creationId xmlns:a16="http://schemas.microsoft.com/office/drawing/2014/main" id="{0040EFB6-B089-1648-9B65-3B451D470B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5562600"/>
            <a:ext cx="869950" cy="33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Output</a:t>
            </a:r>
          </a:p>
        </p:txBody>
      </p:sp>
      <p:sp>
        <p:nvSpPr>
          <p:cNvPr id="15396" name="Text Box 44">
            <a:extLst>
              <a:ext uri="{FF2B5EF4-FFF2-40B4-BE49-F238E27FC236}">
                <a16:creationId xmlns:a16="http://schemas.microsoft.com/office/drawing/2014/main" id="{FFBEB52E-7E99-ED45-BB61-6C658E3409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257800"/>
            <a:ext cx="628650" cy="33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Map</a:t>
            </a:r>
          </a:p>
        </p:txBody>
      </p:sp>
      <p:sp>
        <p:nvSpPr>
          <p:cNvPr id="15397" name="Text Box 45">
            <a:extLst>
              <a:ext uri="{FF2B5EF4-FFF2-40B4-BE49-F238E27FC236}">
                <a16:creationId xmlns:a16="http://schemas.microsoft.com/office/drawing/2014/main" id="{C6DE024C-1DCF-A247-883F-35070ACDBC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648200"/>
            <a:ext cx="971550" cy="33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Reduce</a:t>
            </a:r>
          </a:p>
        </p:txBody>
      </p:sp>
      <p:sp>
        <p:nvSpPr>
          <p:cNvPr id="15398" name="Text Box 46">
            <a:extLst>
              <a:ext uri="{FF2B5EF4-FFF2-40B4-BE49-F238E27FC236}">
                <a16:creationId xmlns:a16="http://schemas.microsoft.com/office/drawing/2014/main" id="{FB4BE6C4-6467-5448-B96A-04D6330B4B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800600"/>
            <a:ext cx="14160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MapReduce</a:t>
            </a:r>
          </a:p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Framework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F4C41876-A787-0540-9C0B-E31C396031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MapReduce:</a:t>
            </a:r>
            <a:br>
              <a:rPr lang="en-US" altLang="en-US"/>
            </a:br>
            <a:r>
              <a:rPr lang="en-US" altLang="en-US"/>
              <a:t>Programming Model</a:t>
            </a: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ECC9C908-826A-7C4F-9540-9F216B1ED8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More formally,</a:t>
            </a:r>
          </a:p>
          <a:p>
            <a:pPr lvl="1" eaLnBrk="1" hangingPunct="1"/>
            <a:r>
              <a:rPr lang="en-US" altLang="en-US"/>
              <a:t>Map(k1,v1) --&gt; list(k2,v2)</a:t>
            </a:r>
          </a:p>
          <a:p>
            <a:pPr lvl="1" eaLnBrk="1" hangingPunct="1"/>
            <a:r>
              <a:rPr lang="en-US" altLang="en-US"/>
              <a:t>Reduce(k2, list(v2)) --&gt; list(v2)</a:t>
            </a:r>
          </a:p>
          <a:p>
            <a:pPr eaLnBrk="1" hangingPunct="1"/>
            <a:endParaRPr lang="en-US" altLang="en-US"/>
          </a:p>
          <a:p>
            <a:pPr eaLnBrk="1" hangingPunct="1">
              <a:buFont typeface="Wingdings" pitchFamily="2" charset="2"/>
              <a:buNone/>
            </a:pPr>
            <a:endParaRPr lang="en-US" altLang="en-US"/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568F59A1-768C-094F-8D4E-873D58CAAD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MapReduce Runtime System</a:t>
            </a:r>
          </a:p>
        </p:txBody>
      </p:sp>
      <p:sp>
        <p:nvSpPr>
          <p:cNvPr id="17410" name="Rectangle 3">
            <a:extLst>
              <a:ext uri="{FF2B5EF4-FFF2-40B4-BE49-F238E27FC236}">
                <a16:creationId xmlns:a16="http://schemas.microsoft.com/office/drawing/2014/main" id="{BFF3CCB0-CEAF-404D-AD9D-A257956FE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Arial" panose="020B0604020202020204" pitchFamily="34" charset="0"/>
              <a:buAutoNum type="arabicPeriod"/>
            </a:pPr>
            <a:r>
              <a:rPr lang="en-US" altLang="en-US"/>
              <a:t>Partitions input data</a:t>
            </a:r>
          </a:p>
          <a:p>
            <a:pPr marL="609600" indent="-609600" eaLnBrk="1" hangingPunct="1">
              <a:buFont typeface="Arial" panose="020B0604020202020204" pitchFamily="34" charset="0"/>
              <a:buAutoNum type="arabicPeriod"/>
            </a:pPr>
            <a:r>
              <a:rPr lang="en-US" altLang="en-US"/>
              <a:t>Schedules execution across a set of machines</a:t>
            </a:r>
          </a:p>
          <a:p>
            <a:pPr marL="609600" indent="-609600" eaLnBrk="1" hangingPunct="1">
              <a:buFont typeface="Arial" panose="020B0604020202020204" pitchFamily="34" charset="0"/>
              <a:buAutoNum type="arabicPeriod"/>
            </a:pPr>
            <a:r>
              <a:rPr lang="en-US" altLang="en-US"/>
              <a:t>Handles machine failure</a:t>
            </a:r>
          </a:p>
          <a:p>
            <a:pPr marL="609600" indent="-609600" eaLnBrk="1" hangingPunct="1">
              <a:buFont typeface="Arial" panose="020B0604020202020204" pitchFamily="34" charset="0"/>
              <a:buAutoNum type="arabicPeriod"/>
            </a:pPr>
            <a:r>
              <a:rPr lang="en-US" altLang="en-US"/>
              <a:t>Manages interprocess communication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5689594E-6058-5949-8385-446842A569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MapReduce Benefits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BA696391-D968-1F4D-83C7-17266A0B93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77000"/>
              </a:lnSpc>
            </a:pPr>
            <a:r>
              <a:rPr lang="en-US" altLang="en-US" sz="2800"/>
              <a:t>Greatly reduces parallel programming complexity</a:t>
            </a:r>
          </a:p>
          <a:p>
            <a:pPr lvl="1" eaLnBrk="1" hangingPunct="1">
              <a:lnSpc>
                <a:spcPct val="77000"/>
              </a:lnSpc>
            </a:pPr>
            <a:r>
              <a:rPr lang="en-US" altLang="en-US" sz="2400"/>
              <a:t>Reduces synchronization complexity</a:t>
            </a:r>
          </a:p>
          <a:p>
            <a:pPr lvl="1" eaLnBrk="1" hangingPunct="1">
              <a:lnSpc>
                <a:spcPct val="77000"/>
              </a:lnSpc>
            </a:pPr>
            <a:r>
              <a:rPr lang="en-US" altLang="en-US" sz="2400"/>
              <a:t>Automatically partitions data</a:t>
            </a:r>
          </a:p>
          <a:p>
            <a:pPr lvl="1" eaLnBrk="1" hangingPunct="1">
              <a:lnSpc>
                <a:spcPct val="77000"/>
              </a:lnSpc>
            </a:pPr>
            <a:r>
              <a:rPr lang="en-US" altLang="en-US" sz="2400"/>
              <a:t>Provides failure transparency</a:t>
            </a:r>
          </a:p>
          <a:p>
            <a:pPr lvl="1" eaLnBrk="1" hangingPunct="1">
              <a:lnSpc>
                <a:spcPct val="77000"/>
              </a:lnSpc>
            </a:pPr>
            <a:r>
              <a:rPr lang="en-US" altLang="en-US" sz="2400"/>
              <a:t>Handles load balancing</a:t>
            </a:r>
          </a:p>
          <a:p>
            <a:pPr eaLnBrk="1" hangingPunct="1">
              <a:lnSpc>
                <a:spcPct val="77000"/>
              </a:lnSpc>
            </a:pPr>
            <a:r>
              <a:rPr lang="en-US" altLang="en-US" sz="2800"/>
              <a:t>Practical</a:t>
            </a:r>
          </a:p>
          <a:p>
            <a:pPr lvl="1" eaLnBrk="1" hangingPunct="1">
              <a:lnSpc>
                <a:spcPct val="77000"/>
              </a:lnSpc>
            </a:pPr>
            <a:r>
              <a:rPr lang="en-US" altLang="en-US" sz="2400"/>
              <a:t>Approximately 1000 Google MapReduce jobs run everyday.</a:t>
            </a:r>
          </a:p>
          <a:p>
            <a:pPr lvl="1" eaLnBrk="1" hangingPunct="1">
              <a:lnSpc>
                <a:spcPct val="77000"/>
              </a:lnSpc>
            </a:pPr>
            <a:endParaRPr lang="en-US" altLang="en-US" sz="2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466DFC95-F5D4-C743-88D3-9C8C64E655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MapReduce Examples</a:t>
            </a:r>
          </a:p>
        </p:txBody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67C915FC-99E5-FE46-936E-A6CB487E8A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Word frequency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/>
          </a:p>
        </p:txBody>
      </p:sp>
      <p:sp>
        <p:nvSpPr>
          <p:cNvPr id="19459" name="AutoShape 4">
            <a:extLst>
              <a:ext uri="{FF2B5EF4-FFF2-40B4-BE49-F238E27FC236}">
                <a16:creationId xmlns:a16="http://schemas.microsoft.com/office/drawing/2014/main" id="{A385567E-A1F7-5B4B-B7F7-AADF813703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886200"/>
            <a:ext cx="990600" cy="1219200"/>
          </a:xfrm>
          <a:prstGeom prst="can">
            <a:avLst>
              <a:gd name="adj" fmla="val 30769"/>
            </a:avLst>
          </a:prstGeom>
          <a:solidFill>
            <a:srgbClr val="B4ED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9460" name="Rectangle 5">
            <a:extLst>
              <a:ext uri="{FF2B5EF4-FFF2-40B4-BE49-F238E27FC236}">
                <a16:creationId xmlns:a16="http://schemas.microsoft.com/office/drawing/2014/main" id="{A0CD3778-EB65-4340-8853-EDC1FEB8D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3429000"/>
            <a:ext cx="914400" cy="1143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Map</a:t>
            </a:r>
          </a:p>
        </p:txBody>
      </p:sp>
      <p:sp>
        <p:nvSpPr>
          <p:cNvPr id="19461" name="Rectangle 6">
            <a:extLst>
              <a:ext uri="{FF2B5EF4-FFF2-40B4-BE49-F238E27FC236}">
                <a16:creationId xmlns:a16="http://schemas.microsoft.com/office/drawing/2014/main" id="{50637131-15D5-A24E-ADBF-B6A51DFD12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267200"/>
            <a:ext cx="762000" cy="685800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doc</a:t>
            </a:r>
          </a:p>
        </p:txBody>
      </p:sp>
      <p:sp>
        <p:nvSpPr>
          <p:cNvPr id="19462" name="Rectangle 7">
            <a:extLst>
              <a:ext uri="{FF2B5EF4-FFF2-40B4-BE49-F238E27FC236}">
                <a16:creationId xmlns:a16="http://schemas.microsoft.com/office/drawing/2014/main" id="{8F83D617-2E65-5F43-A17C-5D77CB32A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3429000"/>
            <a:ext cx="914400" cy="1143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Reduce</a:t>
            </a:r>
          </a:p>
        </p:txBody>
      </p:sp>
      <p:sp>
        <p:nvSpPr>
          <p:cNvPr id="19463" name="AutoShape 8">
            <a:extLst>
              <a:ext uri="{FF2B5EF4-FFF2-40B4-BE49-F238E27FC236}">
                <a16:creationId xmlns:a16="http://schemas.microsoft.com/office/drawing/2014/main" id="{4E4E1B68-38A1-924B-ADD7-87197F4B6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3962400"/>
            <a:ext cx="990600" cy="1219200"/>
          </a:xfrm>
          <a:prstGeom prst="can">
            <a:avLst>
              <a:gd name="adj" fmla="val 30769"/>
            </a:avLst>
          </a:prstGeom>
          <a:solidFill>
            <a:srgbClr val="B4ED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9464" name="Rectangle 9">
            <a:extLst>
              <a:ext uri="{FF2B5EF4-FFF2-40B4-BE49-F238E27FC236}">
                <a16:creationId xmlns:a16="http://schemas.microsoft.com/office/drawing/2014/main" id="{6CC29974-7428-FA4A-9D4D-F57D004BE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4343400"/>
            <a:ext cx="838200" cy="685800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&lt;word,3&gt;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9465" name="Line 10">
            <a:extLst>
              <a:ext uri="{FF2B5EF4-FFF2-40B4-BE49-F238E27FC236}">
                <a16:creationId xmlns:a16="http://schemas.microsoft.com/office/drawing/2014/main" id="{4A19D5D9-3AB7-A248-BD6B-C3F441EB59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33600" y="396240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9466" name="Text Box 11">
            <a:extLst>
              <a:ext uri="{FF2B5EF4-FFF2-40B4-BE49-F238E27FC236}">
                <a16:creationId xmlns:a16="http://schemas.microsoft.com/office/drawing/2014/main" id="{18AC83C1-3BF4-5F41-A8BB-0D3DD24B9B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3581400"/>
            <a:ext cx="819150" cy="25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&lt;word,1&gt;</a:t>
            </a:r>
          </a:p>
        </p:txBody>
      </p:sp>
      <p:sp>
        <p:nvSpPr>
          <p:cNvPr id="19467" name="Text Box 12">
            <a:extLst>
              <a:ext uri="{FF2B5EF4-FFF2-40B4-BE49-F238E27FC236}">
                <a16:creationId xmlns:a16="http://schemas.microsoft.com/office/drawing/2014/main" id="{314AEF9B-FE5D-CF40-A270-C8578997A9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3810000"/>
            <a:ext cx="819150" cy="25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&lt;word,1&gt;</a:t>
            </a:r>
          </a:p>
        </p:txBody>
      </p:sp>
      <p:sp>
        <p:nvSpPr>
          <p:cNvPr id="19468" name="Text Box 13">
            <a:extLst>
              <a:ext uri="{FF2B5EF4-FFF2-40B4-BE49-F238E27FC236}">
                <a16:creationId xmlns:a16="http://schemas.microsoft.com/office/drawing/2014/main" id="{155CF8F4-01E3-D547-90E1-A2BD579A97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4038600"/>
            <a:ext cx="819150" cy="25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&lt;word,1&gt;</a:t>
            </a:r>
          </a:p>
        </p:txBody>
      </p:sp>
      <p:sp>
        <p:nvSpPr>
          <p:cNvPr id="19469" name="Text Box 14">
            <a:extLst>
              <a:ext uri="{FF2B5EF4-FFF2-40B4-BE49-F238E27FC236}">
                <a16:creationId xmlns:a16="http://schemas.microsoft.com/office/drawing/2014/main" id="{0E33413C-175C-E449-A3C9-1C3B032AF4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7525" y="2584450"/>
            <a:ext cx="10350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Runtime</a:t>
            </a:r>
          </a:p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System</a:t>
            </a:r>
          </a:p>
        </p:txBody>
      </p:sp>
      <p:sp>
        <p:nvSpPr>
          <p:cNvPr id="19470" name="Line 15">
            <a:extLst>
              <a:ext uri="{FF2B5EF4-FFF2-40B4-BE49-F238E27FC236}">
                <a16:creationId xmlns:a16="http://schemas.microsoft.com/office/drawing/2014/main" id="{FD2CA937-078C-704B-B4C6-ACB5389AA406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39624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9471" name="Text Box 16">
            <a:extLst>
              <a:ext uri="{FF2B5EF4-FFF2-40B4-BE49-F238E27FC236}">
                <a16:creationId xmlns:a16="http://schemas.microsoft.com/office/drawing/2014/main" id="{69C99E2F-3AC8-2B4A-A534-0B81D9CCD3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3810000"/>
            <a:ext cx="1073150" cy="25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&lt;word,1,1,1&gt;</a:t>
            </a:r>
          </a:p>
        </p:txBody>
      </p:sp>
      <p:sp>
        <p:nvSpPr>
          <p:cNvPr id="19472" name="Line 17">
            <a:extLst>
              <a:ext uri="{FF2B5EF4-FFF2-40B4-BE49-F238E27FC236}">
                <a16:creationId xmlns:a16="http://schemas.microsoft.com/office/drawing/2014/main" id="{979477C3-6295-7641-996D-EF6587B6132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19600" y="32004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9473" name="Line 18">
            <a:extLst>
              <a:ext uri="{FF2B5EF4-FFF2-40B4-BE49-F238E27FC236}">
                <a16:creationId xmlns:a16="http://schemas.microsoft.com/office/drawing/2014/main" id="{660E9258-F5A3-AE43-A78D-05C8D732247A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32004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>
            <a:extLst>
              <a:ext uri="{FF2B5EF4-FFF2-40B4-BE49-F238E27FC236}">
                <a16:creationId xmlns:a16="http://schemas.microsoft.com/office/drawing/2014/main" id="{D46B373B-4981-C04F-A7A9-9B46D0117E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MapReduce Examples</a:t>
            </a:r>
          </a:p>
        </p:txBody>
      </p:sp>
      <p:sp>
        <p:nvSpPr>
          <p:cNvPr id="20482" name="Rectangle 3">
            <a:extLst>
              <a:ext uri="{FF2B5EF4-FFF2-40B4-BE49-F238E27FC236}">
                <a16:creationId xmlns:a16="http://schemas.microsoft.com/office/drawing/2014/main" id="{42E61E56-8D5E-C549-8CD3-132A496D73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Distributed grep</a:t>
            </a:r>
          </a:p>
          <a:p>
            <a:pPr lvl="1" eaLnBrk="1" hangingPunct="1"/>
            <a:r>
              <a:rPr lang="en-US" altLang="en-US" sz="2400"/>
              <a:t>Map function emits &lt;word, line_number&gt; if word matches search criteria</a:t>
            </a:r>
          </a:p>
          <a:p>
            <a:pPr lvl="1" eaLnBrk="1" hangingPunct="1"/>
            <a:r>
              <a:rPr lang="en-US" altLang="en-US" sz="2400"/>
              <a:t>Reduce function is the identity function</a:t>
            </a:r>
          </a:p>
          <a:p>
            <a:pPr eaLnBrk="1" hangingPunct="1"/>
            <a:r>
              <a:rPr lang="en-US" altLang="en-US" sz="2800"/>
              <a:t>URL access frequency</a:t>
            </a:r>
          </a:p>
          <a:p>
            <a:pPr lvl="1" eaLnBrk="1" hangingPunct="1"/>
            <a:r>
              <a:rPr lang="en-US" altLang="en-US" sz="2400"/>
              <a:t>Map function processes web logs, emits &lt;url, 1&gt;</a:t>
            </a:r>
          </a:p>
          <a:p>
            <a:pPr lvl="1" eaLnBrk="1" hangingPunct="1"/>
            <a:r>
              <a:rPr lang="en-US" altLang="en-US" sz="2400"/>
              <a:t>Reduce function sums values and emits &lt;url, total&gt;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123C2C38-1517-C248-B2B8-3FC68C6A42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Brief History</a:t>
            </a:r>
          </a:p>
        </p:txBody>
      </p:sp>
      <p:sp>
        <p:nvSpPr>
          <p:cNvPr id="21506" name="Rectangle 3">
            <a:extLst>
              <a:ext uri="{FF2B5EF4-FFF2-40B4-BE49-F238E27FC236}">
                <a16:creationId xmlns:a16="http://schemas.microsoft.com/office/drawing/2014/main" id="{0454F72C-58A6-AB47-939A-BAD143ADE1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Functional programming (e.g., Lisp)</a:t>
            </a:r>
          </a:p>
          <a:p>
            <a:pPr lvl="1" eaLnBrk="1" hangingPunct="1"/>
            <a:r>
              <a:rPr lang="en-US" altLang="en-US"/>
              <a:t>map() function</a:t>
            </a:r>
          </a:p>
          <a:p>
            <a:pPr lvl="2" eaLnBrk="1" hangingPunct="1"/>
            <a:r>
              <a:rPr lang="en-US" altLang="en-US"/>
              <a:t>Applies a function to each value of a sequence</a:t>
            </a:r>
          </a:p>
          <a:p>
            <a:pPr lvl="1" eaLnBrk="1" hangingPunct="1"/>
            <a:r>
              <a:rPr lang="en-US" altLang="en-US"/>
              <a:t>reduce() function</a:t>
            </a:r>
          </a:p>
          <a:p>
            <a:pPr lvl="2" eaLnBrk="1" hangingPunct="1"/>
            <a:r>
              <a:rPr lang="en-US" altLang="en-US"/>
              <a:t>Combines all elements of a sequence using a binary operator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6527E78B-619E-D040-BA4E-21A2F52AE1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MapReduce Execution Overview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4AFA037D-1906-6A45-868D-14D9FF4400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Arial" panose="020B0604020202020204" pitchFamily="34" charset="0"/>
              <a:buAutoNum type="arabicPeriod"/>
            </a:pPr>
            <a:r>
              <a:rPr lang="en-US" altLang="en-US"/>
              <a:t>The user program, via the MapReduce library, shards the input data</a:t>
            </a:r>
          </a:p>
        </p:txBody>
      </p:sp>
      <p:sp>
        <p:nvSpPr>
          <p:cNvPr id="22531" name="Oval 5">
            <a:extLst>
              <a:ext uri="{FF2B5EF4-FFF2-40B4-BE49-F238E27FC236}">
                <a16:creationId xmlns:a16="http://schemas.microsoft.com/office/drawing/2014/main" id="{E6BFC2C8-2FE3-2A4D-B8FE-B6D3322EB6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4038600"/>
            <a:ext cx="1143000" cy="1143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User</a:t>
            </a:r>
          </a:p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Program</a:t>
            </a:r>
          </a:p>
        </p:txBody>
      </p:sp>
      <p:sp>
        <p:nvSpPr>
          <p:cNvPr id="22532" name="AutoShape 6">
            <a:extLst>
              <a:ext uri="{FF2B5EF4-FFF2-40B4-BE49-F238E27FC236}">
                <a16:creationId xmlns:a16="http://schemas.microsoft.com/office/drawing/2014/main" id="{AD6EBF58-8C83-BF44-B1DE-4F5B978052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886200"/>
            <a:ext cx="1219200" cy="1676400"/>
          </a:xfrm>
          <a:prstGeom prst="can">
            <a:avLst>
              <a:gd name="adj" fmla="val 34375"/>
            </a:avLst>
          </a:prstGeom>
          <a:solidFill>
            <a:srgbClr val="B4ED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Input</a:t>
            </a:r>
          </a:p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Data</a:t>
            </a:r>
          </a:p>
        </p:txBody>
      </p:sp>
      <p:sp>
        <p:nvSpPr>
          <p:cNvPr id="22533" name="Rectangle 7">
            <a:extLst>
              <a:ext uri="{FF2B5EF4-FFF2-40B4-BE49-F238E27FC236}">
                <a16:creationId xmlns:a16="http://schemas.microsoft.com/office/drawing/2014/main" id="{BD05F419-66DE-6447-B470-32E4EA8673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3962400"/>
            <a:ext cx="914400" cy="228600"/>
          </a:xfrm>
          <a:prstGeom prst="rect">
            <a:avLst/>
          </a:prstGeom>
          <a:solidFill>
            <a:srgbClr val="B4ED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Shard 0</a:t>
            </a:r>
          </a:p>
        </p:txBody>
      </p:sp>
      <p:sp>
        <p:nvSpPr>
          <p:cNvPr id="22534" name="Rectangle 9">
            <a:extLst>
              <a:ext uri="{FF2B5EF4-FFF2-40B4-BE49-F238E27FC236}">
                <a16:creationId xmlns:a16="http://schemas.microsoft.com/office/drawing/2014/main" id="{A3CBCE3D-4FE4-8C4A-99DE-D72B2B1FA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191000"/>
            <a:ext cx="914400" cy="228600"/>
          </a:xfrm>
          <a:prstGeom prst="rect">
            <a:avLst/>
          </a:prstGeom>
          <a:solidFill>
            <a:srgbClr val="B4ED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Shard 1</a:t>
            </a:r>
          </a:p>
        </p:txBody>
      </p:sp>
      <p:sp>
        <p:nvSpPr>
          <p:cNvPr id="22535" name="Rectangle 10">
            <a:extLst>
              <a:ext uri="{FF2B5EF4-FFF2-40B4-BE49-F238E27FC236}">
                <a16:creationId xmlns:a16="http://schemas.microsoft.com/office/drawing/2014/main" id="{07562942-2B3F-6E4D-A4DF-67C696ABE9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419600"/>
            <a:ext cx="914400" cy="228600"/>
          </a:xfrm>
          <a:prstGeom prst="rect">
            <a:avLst/>
          </a:prstGeom>
          <a:solidFill>
            <a:srgbClr val="B4ED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Shard 2</a:t>
            </a:r>
          </a:p>
        </p:txBody>
      </p:sp>
      <p:sp>
        <p:nvSpPr>
          <p:cNvPr id="22536" name="Rectangle 11">
            <a:extLst>
              <a:ext uri="{FF2B5EF4-FFF2-40B4-BE49-F238E27FC236}">
                <a16:creationId xmlns:a16="http://schemas.microsoft.com/office/drawing/2014/main" id="{EEF4AEE6-7101-D148-923B-57DE70482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648200"/>
            <a:ext cx="914400" cy="228600"/>
          </a:xfrm>
          <a:prstGeom prst="rect">
            <a:avLst/>
          </a:prstGeom>
          <a:solidFill>
            <a:srgbClr val="B4ED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Shard 3</a:t>
            </a:r>
          </a:p>
        </p:txBody>
      </p:sp>
      <p:sp>
        <p:nvSpPr>
          <p:cNvPr id="22537" name="Rectangle 12">
            <a:extLst>
              <a:ext uri="{FF2B5EF4-FFF2-40B4-BE49-F238E27FC236}">
                <a16:creationId xmlns:a16="http://schemas.microsoft.com/office/drawing/2014/main" id="{C7A7815E-B7E8-454B-A194-950D6E769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876800"/>
            <a:ext cx="914400" cy="228600"/>
          </a:xfrm>
          <a:prstGeom prst="rect">
            <a:avLst/>
          </a:prstGeom>
          <a:solidFill>
            <a:srgbClr val="B4ED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Shard 4</a:t>
            </a:r>
          </a:p>
        </p:txBody>
      </p:sp>
      <p:sp>
        <p:nvSpPr>
          <p:cNvPr id="22538" name="Rectangle 13">
            <a:extLst>
              <a:ext uri="{FF2B5EF4-FFF2-40B4-BE49-F238E27FC236}">
                <a16:creationId xmlns:a16="http://schemas.microsoft.com/office/drawing/2014/main" id="{91CD38C4-0BED-584A-BA09-43E50A6336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5105400"/>
            <a:ext cx="914400" cy="228600"/>
          </a:xfrm>
          <a:prstGeom prst="rect">
            <a:avLst/>
          </a:prstGeom>
          <a:solidFill>
            <a:srgbClr val="B4ED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Shard 5</a:t>
            </a:r>
          </a:p>
        </p:txBody>
      </p:sp>
      <p:sp>
        <p:nvSpPr>
          <p:cNvPr id="22539" name="Rectangle 14">
            <a:extLst>
              <a:ext uri="{FF2B5EF4-FFF2-40B4-BE49-F238E27FC236}">
                <a16:creationId xmlns:a16="http://schemas.microsoft.com/office/drawing/2014/main" id="{03B70FC4-55F9-8744-8CD5-A4E6245983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5334000"/>
            <a:ext cx="914400" cy="228600"/>
          </a:xfrm>
          <a:prstGeom prst="rect">
            <a:avLst/>
          </a:prstGeom>
          <a:solidFill>
            <a:srgbClr val="B4ED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Shard 6</a:t>
            </a:r>
          </a:p>
        </p:txBody>
      </p:sp>
      <p:sp>
        <p:nvSpPr>
          <p:cNvPr id="22540" name="Line 15">
            <a:extLst>
              <a:ext uri="{FF2B5EF4-FFF2-40B4-BE49-F238E27FC236}">
                <a16:creationId xmlns:a16="http://schemas.microsoft.com/office/drawing/2014/main" id="{C859AAD4-374A-194B-BFB5-71447B9823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7244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2541" name="Line 16">
            <a:extLst>
              <a:ext uri="{FF2B5EF4-FFF2-40B4-BE49-F238E27FC236}">
                <a16:creationId xmlns:a16="http://schemas.microsoft.com/office/drawing/2014/main" id="{68894786-DADD-8443-A2F9-AF68506FC59A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47244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2542" name="Text Box 17">
            <a:extLst>
              <a:ext uri="{FF2B5EF4-FFF2-40B4-BE49-F238E27FC236}">
                <a16:creationId xmlns:a16="http://schemas.microsoft.com/office/drawing/2014/main" id="{D7D36A73-9CB2-1B46-83EF-CED5D6FDCB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7925" y="5937250"/>
            <a:ext cx="4008438" cy="33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* Shards are typically 16-64mb in size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B015438B-5185-CA44-95EF-B9C1D6A168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MapReduce Execution Overview</a:t>
            </a:r>
          </a:p>
        </p:txBody>
      </p:sp>
      <p:sp>
        <p:nvSpPr>
          <p:cNvPr id="23554" name="Rectangle 3">
            <a:extLst>
              <a:ext uri="{FF2B5EF4-FFF2-40B4-BE49-F238E27FC236}">
                <a16:creationId xmlns:a16="http://schemas.microsoft.com/office/drawing/2014/main" id="{C3470780-7DED-B348-A931-3C55DB83D6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Arial" panose="020B0604020202020204" pitchFamily="34" charset="0"/>
              <a:buAutoNum type="arabicPeriod" startAt="2"/>
            </a:pPr>
            <a:r>
              <a:rPr lang="en-US" altLang="en-US"/>
              <a:t>The user program creates process copies distributed on a machine cluster. One copy will be the “Master” and the others will be worker threads.</a:t>
            </a:r>
          </a:p>
        </p:txBody>
      </p:sp>
      <p:sp>
        <p:nvSpPr>
          <p:cNvPr id="23555" name="Oval 4">
            <a:extLst>
              <a:ext uri="{FF2B5EF4-FFF2-40B4-BE49-F238E27FC236}">
                <a16:creationId xmlns:a16="http://schemas.microsoft.com/office/drawing/2014/main" id="{F760A768-A428-9D4F-8BDC-1F43EB4F84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343400"/>
            <a:ext cx="762000" cy="762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User</a:t>
            </a:r>
          </a:p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Program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3556" name="Oval 16">
            <a:extLst>
              <a:ext uri="{FF2B5EF4-FFF2-40B4-BE49-F238E27FC236}">
                <a16:creationId xmlns:a16="http://schemas.microsoft.com/office/drawing/2014/main" id="{AC3E8673-CBEF-884B-AC0D-7872AB5852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657600"/>
            <a:ext cx="762000" cy="762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Master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3557" name="Oval 17">
            <a:extLst>
              <a:ext uri="{FF2B5EF4-FFF2-40B4-BE49-F238E27FC236}">
                <a16:creationId xmlns:a16="http://schemas.microsoft.com/office/drawing/2014/main" id="{6E4DEB8C-3F85-0E40-929C-9D4002C5E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4800600"/>
            <a:ext cx="762000" cy="762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Workers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3558" name="Oval 18">
            <a:extLst>
              <a:ext uri="{FF2B5EF4-FFF2-40B4-BE49-F238E27FC236}">
                <a16:creationId xmlns:a16="http://schemas.microsoft.com/office/drawing/2014/main" id="{AAF251FD-7308-0342-B594-B46365D687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953000"/>
            <a:ext cx="762000" cy="762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Workers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3559" name="Oval 19">
            <a:extLst>
              <a:ext uri="{FF2B5EF4-FFF2-40B4-BE49-F238E27FC236}">
                <a16:creationId xmlns:a16="http://schemas.microsoft.com/office/drawing/2014/main" id="{A6CDED3A-07C0-0942-A649-E45A380D7E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5105400"/>
            <a:ext cx="762000" cy="762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Workers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3560" name="Oval 20">
            <a:extLst>
              <a:ext uri="{FF2B5EF4-FFF2-40B4-BE49-F238E27FC236}">
                <a16:creationId xmlns:a16="http://schemas.microsoft.com/office/drawing/2014/main" id="{2714C0C4-30A9-BE4F-8AB2-883531476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5257800"/>
            <a:ext cx="762000" cy="762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Workers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3561" name="Oval 21">
            <a:extLst>
              <a:ext uri="{FF2B5EF4-FFF2-40B4-BE49-F238E27FC236}">
                <a16:creationId xmlns:a16="http://schemas.microsoft.com/office/drawing/2014/main" id="{899F1318-4C9E-C14A-B72E-E78067F7C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5410200"/>
            <a:ext cx="762000" cy="762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Workers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3562" name="Line 22">
            <a:extLst>
              <a:ext uri="{FF2B5EF4-FFF2-40B4-BE49-F238E27FC236}">
                <a16:creationId xmlns:a16="http://schemas.microsoft.com/office/drawing/2014/main" id="{6623FC97-D817-0744-85F0-CC08AB32C5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4114800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3563" name="Line 23">
            <a:extLst>
              <a:ext uri="{FF2B5EF4-FFF2-40B4-BE49-F238E27FC236}">
                <a16:creationId xmlns:a16="http://schemas.microsoft.com/office/drawing/2014/main" id="{5B7D2670-0B13-464D-9AFA-1E129472AEAE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4800600"/>
            <a:ext cx="838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854273CB-E8BD-444B-B713-84303AA03F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MapReduce Resources</a:t>
            </a: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CDD9F313-F87D-234E-9D01-2F3DEE3E3D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Arial" panose="020B0604020202020204" pitchFamily="34" charset="0"/>
              <a:buAutoNum type="arabicPeriod" startAt="3"/>
            </a:pPr>
            <a:r>
              <a:rPr lang="en-US" altLang="en-US"/>
              <a:t>The master distributes M map and  R reduce tasks to idle workers.</a:t>
            </a:r>
          </a:p>
          <a:p>
            <a:pPr marL="990600" lvl="1" indent="-533400" eaLnBrk="1" hangingPunct="1"/>
            <a:r>
              <a:rPr lang="en-US" altLang="en-US"/>
              <a:t>M == number of shards</a:t>
            </a:r>
          </a:p>
          <a:p>
            <a:pPr marL="990600" lvl="1" indent="-533400" eaLnBrk="1" hangingPunct="1"/>
            <a:r>
              <a:rPr lang="en-US" altLang="en-US"/>
              <a:t>R == the intermediate key space is divided into R parts</a:t>
            </a:r>
          </a:p>
        </p:txBody>
      </p:sp>
      <p:sp>
        <p:nvSpPr>
          <p:cNvPr id="24579" name="Oval 4">
            <a:extLst>
              <a:ext uri="{FF2B5EF4-FFF2-40B4-BE49-F238E27FC236}">
                <a16:creationId xmlns:a16="http://schemas.microsoft.com/office/drawing/2014/main" id="{C8E9E994-E69E-524F-BB17-EBD1A19142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953000"/>
            <a:ext cx="762000" cy="762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Master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4580" name="Oval 5">
            <a:extLst>
              <a:ext uri="{FF2B5EF4-FFF2-40B4-BE49-F238E27FC236}">
                <a16:creationId xmlns:a16="http://schemas.microsoft.com/office/drawing/2014/main" id="{7ECDD185-CCBC-7E44-8BB9-25537F47A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953000"/>
            <a:ext cx="762000" cy="762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Idle</a:t>
            </a:r>
          </a:p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Worker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4581" name="Line 6">
            <a:extLst>
              <a:ext uri="{FF2B5EF4-FFF2-40B4-BE49-F238E27FC236}">
                <a16:creationId xmlns:a16="http://schemas.microsoft.com/office/drawing/2014/main" id="{BCC84588-7F14-D043-A356-E1BE9850509D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53340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4582" name="Text Box 7">
            <a:extLst>
              <a:ext uri="{FF2B5EF4-FFF2-40B4-BE49-F238E27FC236}">
                <a16:creationId xmlns:a16="http://schemas.microsoft.com/office/drawing/2014/main" id="{87E35347-3178-F54E-A36E-3B891BC6D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5029200"/>
            <a:ext cx="157797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Message(Do_map_task)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6D435178-DB2B-2D4E-A0CE-C22D00905A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71800" y="2125663"/>
            <a:ext cx="6019800" cy="1616075"/>
          </a:xfrm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buClr>
                <a:srgbClr val="FFFFFF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5000">
                <a:solidFill>
                  <a:srgbClr val="FFFFFF"/>
                </a:solidFill>
              </a:rPr>
              <a:t>Lecture 2 – MapReduce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EA7571B3-AFEF-E84D-AC2E-63C892B70679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328988" y="4370388"/>
            <a:ext cx="5305425" cy="1644650"/>
          </a:xfrm>
        </p:spPr>
        <p:txBody>
          <a:bodyPr lIns="90000" tIns="46800" rIns="90000" bIns="46800">
            <a:spAutoFit/>
          </a:bodyPr>
          <a:lstStyle/>
          <a:p>
            <a:pPr marL="0" indent="0" eaLnBrk="1" hangingPunct="1">
              <a:lnSpc>
                <a:spcPct val="100000"/>
              </a:lnSpc>
              <a:spcBef>
                <a:spcPts val="85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3400"/>
              <a:t>CPE 458 – Parallel Programming, Spring 2009</a:t>
            </a:r>
          </a:p>
        </p:txBody>
      </p:sp>
      <p:sp>
        <p:nvSpPr>
          <p:cNvPr id="5123" name="Text Box 5">
            <a:extLst>
              <a:ext uri="{FF2B5EF4-FFF2-40B4-BE49-F238E27FC236}">
                <a16:creationId xmlns:a16="http://schemas.microsoft.com/office/drawing/2014/main" id="{A6021590-33BA-0E4E-BB24-30ACD6C2D1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942013"/>
            <a:ext cx="66294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kumimoji="0" lang="en-GB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Except as otherwise noted, the content of this presentation is licensed under the Creative Commons Attribution 2.5 License.http://creativecommons.org/licenses/by/2.5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>
            <a:extLst>
              <a:ext uri="{FF2B5EF4-FFF2-40B4-BE49-F238E27FC236}">
                <a16:creationId xmlns:a16="http://schemas.microsoft.com/office/drawing/2014/main" id="{B95DFE02-C91F-D14E-A0F8-B710D83352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MapReduce Resources</a:t>
            </a:r>
          </a:p>
        </p:txBody>
      </p:sp>
      <p:sp>
        <p:nvSpPr>
          <p:cNvPr id="25602" name="Rectangle 3">
            <a:extLst>
              <a:ext uri="{FF2B5EF4-FFF2-40B4-BE49-F238E27FC236}">
                <a16:creationId xmlns:a16="http://schemas.microsoft.com/office/drawing/2014/main" id="{BFE6695C-2121-2F42-ACCD-4BC6ADB6B1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Arial" panose="020B0604020202020204" pitchFamily="34" charset="0"/>
              <a:buAutoNum type="arabicPeriod" startAt="4"/>
            </a:pPr>
            <a:r>
              <a:rPr lang="en-US" altLang="en-US"/>
              <a:t>Each map-task worker reads assigned input shard and outputs intermediate key/value pairs.</a:t>
            </a:r>
          </a:p>
          <a:p>
            <a:pPr marL="990600" lvl="1" indent="-533400" eaLnBrk="1" hangingPunct="1"/>
            <a:r>
              <a:rPr lang="en-US" altLang="en-US"/>
              <a:t>Output buffered in RAM.</a:t>
            </a:r>
          </a:p>
        </p:txBody>
      </p:sp>
      <p:sp>
        <p:nvSpPr>
          <p:cNvPr id="25603" name="Oval 5">
            <a:extLst>
              <a:ext uri="{FF2B5EF4-FFF2-40B4-BE49-F238E27FC236}">
                <a16:creationId xmlns:a16="http://schemas.microsoft.com/office/drawing/2014/main" id="{EA71F522-BB58-524D-BAE1-556D79A420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953000"/>
            <a:ext cx="762000" cy="762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Map</a:t>
            </a:r>
          </a:p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worker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5604" name="Rectangle 8">
            <a:extLst>
              <a:ext uri="{FF2B5EF4-FFF2-40B4-BE49-F238E27FC236}">
                <a16:creationId xmlns:a16="http://schemas.microsoft.com/office/drawing/2014/main" id="{ABE85C73-D4A0-B142-9667-DA9794E955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5257800"/>
            <a:ext cx="914400" cy="228600"/>
          </a:xfrm>
          <a:prstGeom prst="rect">
            <a:avLst/>
          </a:prstGeom>
          <a:solidFill>
            <a:srgbClr val="B4ED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Shard 0</a:t>
            </a:r>
          </a:p>
        </p:txBody>
      </p:sp>
      <p:sp>
        <p:nvSpPr>
          <p:cNvPr id="25605" name="Line 9">
            <a:extLst>
              <a:ext uri="{FF2B5EF4-FFF2-40B4-BE49-F238E27FC236}">
                <a16:creationId xmlns:a16="http://schemas.microsoft.com/office/drawing/2014/main" id="{2FC774BD-A08A-894C-BE41-199802BEF2F2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5334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5606" name="Line 10">
            <a:extLst>
              <a:ext uri="{FF2B5EF4-FFF2-40B4-BE49-F238E27FC236}">
                <a16:creationId xmlns:a16="http://schemas.microsoft.com/office/drawing/2014/main" id="{0EE3093D-48CE-2D44-99A2-ACE3F03B0940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5334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5607" name="Text Box 11">
            <a:extLst>
              <a:ext uri="{FF2B5EF4-FFF2-40B4-BE49-F238E27FC236}">
                <a16:creationId xmlns:a16="http://schemas.microsoft.com/office/drawing/2014/main" id="{9A1EC78B-9640-DA46-863F-E9F6D85A45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5181600"/>
            <a:ext cx="1747838" cy="33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Key/value pairs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4584EB71-171A-1B40-B0A3-6E998065D0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MapReduce Execution Overview</a:t>
            </a:r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45673CA7-DE72-3A47-97A9-F9185BFD43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Arial" panose="020B0604020202020204" pitchFamily="34" charset="0"/>
              <a:buAutoNum type="arabicPeriod" startAt="5"/>
            </a:pPr>
            <a:r>
              <a:rPr lang="en-US" altLang="en-US"/>
              <a:t>Each worker flushes intermediate values, partitioned into R regions, to disk and notifies the Master process. </a:t>
            </a:r>
          </a:p>
        </p:txBody>
      </p:sp>
      <p:sp>
        <p:nvSpPr>
          <p:cNvPr id="26627" name="Oval 5">
            <a:extLst>
              <a:ext uri="{FF2B5EF4-FFF2-40B4-BE49-F238E27FC236}">
                <a16:creationId xmlns:a16="http://schemas.microsoft.com/office/drawing/2014/main" id="{FB448154-F2F4-B547-B55C-9357C1EF4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581400"/>
            <a:ext cx="762000" cy="762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Master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6628" name="Line 11">
            <a:extLst>
              <a:ext uri="{FF2B5EF4-FFF2-40B4-BE49-F238E27FC236}">
                <a16:creationId xmlns:a16="http://schemas.microsoft.com/office/drawing/2014/main" id="{D09FCD8A-14A7-684C-ACA4-05C03750456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62400" y="4038600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6629" name="Line 12">
            <a:extLst>
              <a:ext uri="{FF2B5EF4-FFF2-40B4-BE49-F238E27FC236}">
                <a16:creationId xmlns:a16="http://schemas.microsoft.com/office/drawing/2014/main" id="{AD0F06DC-F87B-844D-8130-98D472D4910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4495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6630" name="Oval 13">
            <a:extLst>
              <a:ext uri="{FF2B5EF4-FFF2-40B4-BE49-F238E27FC236}">
                <a16:creationId xmlns:a16="http://schemas.microsoft.com/office/drawing/2014/main" id="{FA150B28-97BA-DB4E-99C4-18F04D66A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4191000"/>
            <a:ext cx="762000" cy="762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Map</a:t>
            </a:r>
          </a:p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worker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6631" name="Text Box 14">
            <a:extLst>
              <a:ext uri="{FF2B5EF4-FFF2-40B4-BE49-F238E27FC236}">
                <a16:creationId xmlns:a16="http://schemas.microsoft.com/office/drawing/2014/main" id="{C72565DC-63EE-A341-9A1D-4D9EB44F5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886200"/>
            <a:ext cx="990600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Disk locations</a:t>
            </a:r>
          </a:p>
        </p:txBody>
      </p:sp>
      <p:sp>
        <p:nvSpPr>
          <p:cNvPr id="26632" name="AutoShape 15">
            <a:extLst>
              <a:ext uri="{FF2B5EF4-FFF2-40B4-BE49-F238E27FC236}">
                <a16:creationId xmlns:a16="http://schemas.microsoft.com/office/drawing/2014/main" id="{8781A126-1125-1044-AEAE-97FFBAE9E6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4876800"/>
            <a:ext cx="685800" cy="762000"/>
          </a:xfrm>
          <a:prstGeom prst="can">
            <a:avLst>
              <a:gd name="adj" fmla="val 27778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Local</a:t>
            </a:r>
          </a:p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Storage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>
            <a:extLst>
              <a:ext uri="{FF2B5EF4-FFF2-40B4-BE49-F238E27FC236}">
                <a16:creationId xmlns:a16="http://schemas.microsoft.com/office/drawing/2014/main" id="{3BAC8AF0-38D5-DB4D-A652-0BD8A98082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MapReduce Execution Overview</a:t>
            </a:r>
          </a:p>
        </p:txBody>
      </p:sp>
      <p:sp>
        <p:nvSpPr>
          <p:cNvPr id="27650" name="Rectangle 3">
            <a:extLst>
              <a:ext uri="{FF2B5EF4-FFF2-40B4-BE49-F238E27FC236}">
                <a16:creationId xmlns:a16="http://schemas.microsoft.com/office/drawing/2014/main" id="{812B645E-5C62-2F43-840B-A77B68A21C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Arial" panose="020B0604020202020204" pitchFamily="34" charset="0"/>
              <a:buAutoNum type="arabicPeriod" startAt="6"/>
            </a:pPr>
            <a:r>
              <a:rPr lang="en-US" altLang="en-US"/>
              <a:t>Master process gives disk locations to an available reduce-task worker who reads all associated intermediate data. </a:t>
            </a:r>
          </a:p>
        </p:txBody>
      </p:sp>
      <p:sp>
        <p:nvSpPr>
          <p:cNvPr id="27651" name="Oval 4">
            <a:extLst>
              <a:ext uri="{FF2B5EF4-FFF2-40B4-BE49-F238E27FC236}">
                <a16:creationId xmlns:a16="http://schemas.microsoft.com/office/drawing/2014/main" id="{7D20E90B-1214-0C43-A50C-DB53870A6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3657600"/>
            <a:ext cx="762000" cy="762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Master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7652" name="Line 5">
            <a:extLst>
              <a:ext uri="{FF2B5EF4-FFF2-40B4-BE49-F238E27FC236}">
                <a16:creationId xmlns:a16="http://schemas.microsoft.com/office/drawing/2014/main" id="{D5F15FD9-7AD0-0F42-B875-5EEE51D83EC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4114800"/>
            <a:ext cx="1371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7653" name="Oval 7">
            <a:extLst>
              <a:ext uri="{FF2B5EF4-FFF2-40B4-BE49-F238E27FC236}">
                <a16:creationId xmlns:a16="http://schemas.microsoft.com/office/drawing/2014/main" id="{8EB1D7CC-70EF-D743-8061-395F214F7A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343400"/>
            <a:ext cx="762000" cy="762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Reduce</a:t>
            </a:r>
          </a:p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worker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7654" name="Text Box 8">
            <a:extLst>
              <a:ext uri="{FF2B5EF4-FFF2-40B4-BE49-F238E27FC236}">
                <a16:creationId xmlns:a16="http://schemas.microsoft.com/office/drawing/2014/main" id="{5991F63A-03D2-4E42-90A0-58816FD538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886200"/>
            <a:ext cx="990600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Disk locations</a:t>
            </a:r>
          </a:p>
        </p:txBody>
      </p:sp>
      <p:sp>
        <p:nvSpPr>
          <p:cNvPr id="27655" name="AutoShape 9">
            <a:extLst>
              <a:ext uri="{FF2B5EF4-FFF2-40B4-BE49-F238E27FC236}">
                <a16:creationId xmlns:a16="http://schemas.microsoft.com/office/drawing/2014/main" id="{35EC52BC-BC16-FB4A-9B4A-6B6391FF3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5105400"/>
            <a:ext cx="685800" cy="762000"/>
          </a:xfrm>
          <a:prstGeom prst="can">
            <a:avLst>
              <a:gd name="adj" fmla="val 27778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remote</a:t>
            </a:r>
          </a:p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Storage</a:t>
            </a:r>
          </a:p>
        </p:txBody>
      </p:sp>
      <p:sp>
        <p:nvSpPr>
          <p:cNvPr id="27656" name="Line 10">
            <a:extLst>
              <a:ext uri="{FF2B5EF4-FFF2-40B4-BE49-F238E27FC236}">
                <a16:creationId xmlns:a16="http://schemas.microsoft.com/office/drawing/2014/main" id="{27F2685E-3B26-B048-9FE3-BB08368556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19600" y="49530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6DFFC4D5-7DA0-5E43-A4E6-BFDA73351B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MapReduce Execution Overview</a:t>
            </a:r>
          </a:p>
        </p:txBody>
      </p:sp>
      <p:sp>
        <p:nvSpPr>
          <p:cNvPr id="28674" name="Rectangle 3">
            <a:extLst>
              <a:ext uri="{FF2B5EF4-FFF2-40B4-BE49-F238E27FC236}">
                <a16:creationId xmlns:a16="http://schemas.microsoft.com/office/drawing/2014/main" id="{ECDF274B-47FF-9446-826D-EA381D754D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Arial" panose="020B0604020202020204" pitchFamily="34" charset="0"/>
              <a:buAutoNum type="arabicPeriod" startAt="7"/>
            </a:pPr>
            <a:r>
              <a:rPr lang="en-US" altLang="en-US"/>
              <a:t>Each reduce-task worker sorts its intermediate data. Calls the reduce function, passing in unique keys and associated key values. Reduce function output appended to reduce-task’s partition output file.</a:t>
            </a:r>
          </a:p>
        </p:txBody>
      </p:sp>
      <p:sp>
        <p:nvSpPr>
          <p:cNvPr id="28675" name="Oval 6">
            <a:extLst>
              <a:ext uri="{FF2B5EF4-FFF2-40B4-BE49-F238E27FC236}">
                <a16:creationId xmlns:a16="http://schemas.microsoft.com/office/drawing/2014/main" id="{AC7D72DE-C5CF-5D4F-819F-1EF47F920D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5181600"/>
            <a:ext cx="762000" cy="762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Reduce</a:t>
            </a:r>
          </a:p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worker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8676" name="Text Box 7">
            <a:extLst>
              <a:ext uri="{FF2B5EF4-FFF2-40B4-BE49-F238E27FC236}">
                <a16:creationId xmlns:a16="http://schemas.microsoft.com/office/drawing/2014/main" id="{ADEF938C-56D4-C047-9A31-5FEB82FFC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4724400"/>
            <a:ext cx="990600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Sorts data</a:t>
            </a:r>
          </a:p>
        </p:txBody>
      </p:sp>
      <p:cxnSp>
        <p:nvCxnSpPr>
          <p:cNvPr id="28677" name="AutoShape 11">
            <a:extLst>
              <a:ext uri="{FF2B5EF4-FFF2-40B4-BE49-F238E27FC236}">
                <a16:creationId xmlns:a16="http://schemas.microsoft.com/office/drawing/2014/main" id="{E21EB39A-2108-6E45-8311-93A603F9BE37}"/>
              </a:ext>
            </a:extLst>
          </p:cNvPr>
          <p:cNvCxnSpPr>
            <a:cxnSpLocks noChangeShapeType="1"/>
            <a:stCxn id="28675" idx="2"/>
            <a:endCxn id="28675" idx="1"/>
          </p:cNvCxnSpPr>
          <p:nvPr/>
        </p:nvCxnSpPr>
        <p:spPr bwMode="auto">
          <a:xfrm rot="10800000" flipH="1">
            <a:off x="4495800" y="5292725"/>
            <a:ext cx="111125" cy="269875"/>
          </a:xfrm>
          <a:prstGeom prst="curvedConnector4">
            <a:avLst>
              <a:gd name="adj1" fmla="val -205713"/>
              <a:gd name="adj2" fmla="val 22588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678" name="AutoShape 12">
            <a:extLst>
              <a:ext uri="{FF2B5EF4-FFF2-40B4-BE49-F238E27FC236}">
                <a16:creationId xmlns:a16="http://schemas.microsoft.com/office/drawing/2014/main" id="{C490A77F-6E6D-8F41-A2A8-5ADA72A87A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4419600"/>
            <a:ext cx="838200" cy="990600"/>
          </a:xfrm>
          <a:prstGeom prst="can">
            <a:avLst>
              <a:gd name="adj" fmla="val 29545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Partition</a:t>
            </a:r>
          </a:p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Output file</a:t>
            </a:r>
          </a:p>
        </p:txBody>
      </p:sp>
      <p:sp>
        <p:nvSpPr>
          <p:cNvPr id="28679" name="Line 13">
            <a:extLst>
              <a:ext uri="{FF2B5EF4-FFF2-40B4-BE49-F238E27FC236}">
                <a16:creationId xmlns:a16="http://schemas.microsoft.com/office/drawing/2014/main" id="{616A35BE-0CB3-524E-8374-855E9CEE78C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4000" y="4953000"/>
            <a:ext cx="762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>
            <a:extLst>
              <a:ext uri="{FF2B5EF4-FFF2-40B4-BE49-F238E27FC236}">
                <a16:creationId xmlns:a16="http://schemas.microsoft.com/office/drawing/2014/main" id="{B58959AA-08B6-4545-AAC3-35E0E9ADA9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MapReduce Execution Overview</a:t>
            </a:r>
          </a:p>
        </p:txBody>
      </p:sp>
      <p:sp>
        <p:nvSpPr>
          <p:cNvPr id="29698" name="Rectangle 3">
            <a:extLst>
              <a:ext uri="{FF2B5EF4-FFF2-40B4-BE49-F238E27FC236}">
                <a16:creationId xmlns:a16="http://schemas.microsoft.com/office/drawing/2014/main" id="{E5AF6132-F543-4C4B-82E7-6521D8253E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Arial" panose="020B0604020202020204" pitchFamily="34" charset="0"/>
              <a:buAutoNum type="arabicPeriod" startAt="8"/>
            </a:pPr>
            <a:r>
              <a:rPr lang="en-US" altLang="en-US"/>
              <a:t>Master process wakes up user process when all tasks have completed.  Output contained in R output files.</a:t>
            </a:r>
          </a:p>
        </p:txBody>
      </p:sp>
      <p:sp>
        <p:nvSpPr>
          <p:cNvPr id="29699" name="Text Box 5">
            <a:extLst>
              <a:ext uri="{FF2B5EF4-FFF2-40B4-BE49-F238E27FC236}">
                <a16:creationId xmlns:a16="http://schemas.microsoft.com/office/drawing/2014/main" id="{E56FAF6F-3738-654E-B4B1-CA5579FD3C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4267200"/>
            <a:ext cx="685800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wakeup</a:t>
            </a:r>
          </a:p>
        </p:txBody>
      </p:sp>
      <p:sp>
        <p:nvSpPr>
          <p:cNvPr id="29700" name="Line 8">
            <a:extLst>
              <a:ext uri="{FF2B5EF4-FFF2-40B4-BE49-F238E27FC236}">
                <a16:creationId xmlns:a16="http://schemas.microsoft.com/office/drawing/2014/main" id="{E32E2189-2198-0F41-83CA-12AB55740C5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38400" y="4572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9701" name="Oval 9">
            <a:extLst>
              <a:ext uri="{FF2B5EF4-FFF2-40B4-BE49-F238E27FC236}">
                <a16:creationId xmlns:a16="http://schemas.microsoft.com/office/drawing/2014/main" id="{2B658E0C-8586-DF4F-BE60-7F87D61C6F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114800"/>
            <a:ext cx="762000" cy="762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User</a:t>
            </a:r>
          </a:p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Program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9702" name="Oval 10">
            <a:extLst>
              <a:ext uri="{FF2B5EF4-FFF2-40B4-BE49-F238E27FC236}">
                <a16:creationId xmlns:a16="http://schemas.microsoft.com/office/drawing/2014/main" id="{D811D79A-DCFB-3647-A9FA-BB98DFC605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4114800"/>
            <a:ext cx="762000" cy="762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Master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9703" name="AutoShape 11">
            <a:extLst>
              <a:ext uri="{FF2B5EF4-FFF2-40B4-BE49-F238E27FC236}">
                <a16:creationId xmlns:a16="http://schemas.microsoft.com/office/drawing/2014/main" id="{ACC609F9-FEC8-4E42-9FB0-6A0ADE4EAD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4191000"/>
            <a:ext cx="1143000" cy="1371600"/>
          </a:xfrm>
          <a:prstGeom prst="flowChartMultidocumen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Output</a:t>
            </a:r>
          </a:p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files</a:t>
            </a:r>
          </a:p>
        </p:txBody>
      </p:sp>
      <p:sp>
        <p:nvSpPr>
          <p:cNvPr id="29704" name="Line 12">
            <a:extLst>
              <a:ext uri="{FF2B5EF4-FFF2-40B4-BE49-F238E27FC236}">
                <a16:creationId xmlns:a16="http://schemas.microsoft.com/office/drawing/2014/main" id="{13CFA578-70B5-1646-A43F-9D1813CBB7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38600" y="4572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C778B848-75D2-704D-87F2-EF846ACB02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MapReduce Execution Overview</a:t>
            </a:r>
          </a:p>
        </p:txBody>
      </p:sp>
      <p:sp>
        <p:nvSpPr>
          <p:cNvPr id="30722" name="Rectangle 3">
            <a:extLst>
              <a:ext uri="{FF2B5EF4-FFF2-40B4-BE49-F238E27FC236}">
                <a16:creationId xmlns:a16="http://schemas.microsoft.com/office/drawing/2014/main" id="{EB4B4157-A303-7544-AE97-6FCBC10218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Fault Tolerance</a:t>
            </a:r>
          </a:p>
          <a:p>
            <a:pPr lvl="1" eaLnBrk="1" hangingPunct="1"/>
            <a:r>
              <a:rPr lang="en-US" altLang="en-US"/>
              <a:t>Master process periodically pings workers</a:t>
            </a:r>
          </a:p>
          <a:p>
            <a:pPr lvl="2" eaLnBrk="1" hangingPunct="1"/>
            <a:r>
              <a:rPr lang="en-US" altLang="en-US"/>
              <a:t>Map-task failure</a:t>
            </a:r>
          </a:p>
          <a:p>
            <a:pPr lvl="3" eaLnBrk="1" hangingPunct="1"/>
            <a:r>
              <a:rPr lang="en-US" altLang="en-US"/>
              <a:t>Re-execute</a:t>
            </a:r>
          </a:p>
          <a:p>
            <a:pPr lvl="4" eaLnBrk="1" hangingPunct="1"/>
            <a:r>
              <a:rPr lang="en-US" altLang="en-US"/>
              <a:t>All output was stored locally</a:t>
            </a:r>
          </a:p>
          <a:p>
            <a:pPr lvl="2" eaLnBrk="1" hangingPunct="1"/>
            <a:r>
              <a:rPr lang="en-US" altLang="en-US"/>
              <a:t>Reduce-task failure</a:t>
            </a:r>
          </a:p>
          <a:p>
            <a:pPr lvl="3" eaLnBrk="1" hangingPunct="1"/>
            <a:r>
              <a:rPr lang="en-US" altLang="en-US"/>
              <a:t>Only re-execute partially completed tasks</a:t>
            </a:r>
          </a:p>
          <a:p>
            <a:pPr lvl="4" eaLnBrk="1" hangingPunct="1"/>
            <a:r>
              <a:rPr lang="en-US" altLang="en-US"/>
              <a:t>All output stored in the global file system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>
            <a:extLst>
              <a:ext uri="{FF2B5EF4-FFF2-40B4-BE49-F238E27FC236}">
                <a16:creationId xmlns:a16="http://schemas.microsoft.com/office/drawing/2014/main" id="{7D1F2B7A-C295-8E4E-B3ED-AB9B5454B0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Hadoop</a:t>
            </a:r>
          </a:p>
        </p:txBody>
      </p:sp>
      <p:sp>
        <p:nvSpPr>
          <p:cNvPr id="31746" name="Rectangle 3">
            <a:extLst>
              <a:ext uri="{FF2B5EF4-FFF2-40B4-BE49-F238E27FC236}">
                <a16:creationId xmlns:a16="http://schemas.microsoft.com/office/drawing/2014/main" id="{3EF333E9-88A1-2644-8AB4-5D8223564E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77000"/>
              </a:lnSpc>
            </a:pPr>
            <a:r>
              <a:rPr lang="en-US" altLang="en-US"/>
              <a:t>Open source MapReduce implementation</a:t>
            </a:r>
          </a:p>
          <a:p>
            <a:pPr lvl="1" eaLnBrk="1" hangingPunct="1">
              <a:lnSpc>
                <a:spcPct val="77000"/>
              </a:lnSpc>
            </a:pPr>
            <a:r>
              <a:rPr lang="en-US" altLang="en-US">
                <a:hlinkClick r:id="rId2"/>
              </a:rPr>
              <a:t>http://hadoop.apache.org/core/index.html</a:t>
            </a:r>
            <a:endParaRPr lang="en-US" altLang="en-US"/>
          </a:p>
          <a:p>
            <a:pPr eaLnBrk="1" hangingPunct="1">
              <a:lnSpc>
                <a:spcPct val="77000"/>
              </a:lnSpc>
            </a:pPr>
            <a:r>
              <a:rPr lang="en-US" altLang="en-US"/>
              <a:t>Uses </a:t>
            </a:r>
          </a:p>
          <a:p>
            <a:pPr lvl="1" eaLnBrk="1" hangingPunct="1">
              <a:lnSpc>
                <a:spcPct val="77000"/>
              </a:lnSpc>
            </a:pPr>
            <a:r>
              <a:rPr lang="en-US" altLang="en-US"/>
              <a:t>Hadoop Distributed Filesytem (HDFS)</a:t>
            </a:r>
          </a:p>
          <a:p>
            <a:pPr lvl="2" eaLnBrk="1" hangingPunct="1">
              <a:lnSpc>
                <a:spcPct val="77000"/>
              </a:lnSpc>
            </a:pPr>
            <a:r>
              <a:rPr lang="en-US" altLang="en-US">
                <a:hlinkClick r:id="rId3"/>
              </a:rPr>
              <a:t>http://hadoop.apache.org/core/docs/current/hdfs_design.html</a:t>
            </a:r>
            <a:endParaRPr lang="en-US" altLang="en-US"/>
          </a:p>
          <a:p>
            <a:pPr lvl="1" eaLnBrk="1" hangingPunct="1">
              <a:lnSpc>
                <a:spcPct val="77000"/>
              </a:lnSpc>
            </a:pPr>
            <a:r>
              <a:rPr lang="en-US" altLang="en-US"/>
              <a:t>Java</a:t>
            </a:r>
          </a:p>
          <a:p>
            <a:pPr lvl="1" eaLnBrk="1" hangingPunct="1">
              <a:lnSpc>
                <a:spcPct val="77000"/>
              </a:lnSpc>
            </a:pPr>
            <a:r>
              <a:rPr lang="en-US" altLang="en-US"/>
              <a:t>ssh</a:t>
            </a:r>
          </a:p>
          <a:p>
            <a:pPr lvl="1" eaLnBrk="1" hangingPunct="1">
              <a:lnSpc>
                <a:spcPct val="77000"/>
              </a:lnSpc>
            </a:pPr>
            <a:endParaRPr lang="en-US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>
            <a:extLst>
              <a:ext uri="{FF2B5EF4-FFF2-40B4-BE49-F238E27FC236}">
                <a16:creationId xmlns:a16="http://schemas.microsoft.com/office/drawing/2014/main" id="{5EDC945B-9582-B849-A4EB-77ADE8B4F4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References</a:t>
            </a:r>
          </a:p>
        </p:txBody>
      </p:sp>
      <p:sp>
        <p:nvSpPr>
          <p:cNvPr id="32770" name="Rectangle 3">
            <a:extLst>
              <a:ext uri="{FF2B5EF4-FFF2-40B4-BE49-F238E27FC236}">
                <a16:creationId xmlns:a16="http://schemas.microsoft.com/office/drawing/2014/main" id="{002103E7-1840-B24F-B7E5-8DBDEFA194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Introduction to Parallel Programming and MapReduce, Google Code University</a:t>
            </a:r>
          </a:p>
          <a:p>
            <a:pPr lvl="1" eaLnBrk="1" hangingPunct="1"/>
            <a:r>
              <a:rPr lang="en-US" altLang="en-US" sz="2000">
                <a:hlinkClick r:id="rId2"/>
              </a:rPr>
              <a:t>http://code.google.com/edu/parallel/mapreduce-tutorial.html</a:t>
            </a:r>
            <a:endParaRPr lang="en-US" altLang="en-US" sz="2000"/>
          </a:p>
          <a:p>
            <a:pPr eaLnBrk="1" hangingPunct="1"/>
            <a:r>
              <a:rPr lang="en-US" altLang="en-US" sz="2400"/>
              <a:t>Distributed Systems</a:t>
            </a:r>
          </a:p>
          <a:p>
            <a:pPr lvl="1" eaLnBrk="1" hangingPunct="1"/>
            <a:r>
              <a:rPr lang="en-US" altLang="en-US" sz="2400">
                <a:hlinkClick r:id="rId3"/>
              </a:rPr>
              <a:t>http://code.google.com/edu/parallel/index.html</a:t>
            </a:r>
            <a:endParaRPr lang="en-US" altLang="en-US" sz="2000"/>
          </a:p>
          <a:p>
            <a:pPr eaLnBrk="1" hangingPunct="1"/>
            <a:r>
              <a:rPr lang="en-US" altLang="en-US" sz="2400"/>
              <a:t>MapReduce: Simplified Data Processing on Large Clusters</a:t>
            </a:r>
          </a:p>
          <a:p>
            <a:pPr lvl="1" eaLnBrk="1" hangingPunct="1"/>
            <a:r>
              <a:rPr lang="en-US" altLang="en-US" sz="2000">
                <a:hlinkClick r:id="rId4"/>
              </a:rPr>
              <a:t>http://labs.google.com/papers/mapreduce.html</a:t>
            </a:r>
            <a:endParaRPr lang="en-US" altLang="en-US" sz="2000"/>
          </a:p>
          <a:p>
            <a:pPr eaLnBrk="1" hangingPunct="1"/>
            <a:r>
              <a:rPr lang="en-US" altLang="en-US" sz="2400"/>
              <a:t>Hadoop</a:t>
            </a:r>
          </a:p>
          <a:p>
            <a:pPr lvl="1" eaLnBrk="1" hangingPunct="1"/>
            <a:r>
              <a:rPr lang="en-US" altLang="en-US" sz="2000">
                <a:hlinkClick r:id="rId4"/>
              </a:rPr>
              <a:t>http://hadoop.apache.org/core/</a:t>
            </a:r>
            <a:endParaRPr lang="en-US" altLang="en-US"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B573CE11-08B6-F343-B3AF-392987C3C93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71500"/>
            <a:ext cx="8229600" cy="762000"/>
          </a:xfrm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/>
              <a:t>Outline</a:t>
            </a: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E52D8B34-C503-6D43-B830-2F1547211D4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524000"/>
            <a:ext cx="8229600" cy="3098800"/>
          </a:xfrm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2800"/>
              <a:t>MapReduce: Programming Model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2800"/>
              <a:t>MapReduce Examples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2800"/>
              <a:t>A Brief History 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2800"/>
              <a:t>MapReduce Execution Overview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2800"/>
              <a:t>Hadoop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2800"/>
              <a:t>MapReduce Resources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>
            <a:extLst>
              <a:ext uri="{FF2B5EF4-FFF2-40B4-BE49-F238E27FC236}">
                <a16:creationId xmlns:a16="http://schemas.microsoft.com/office/drawing/2014/main" id="{839B630F-D74B-774E-86EF-394BEAB7CD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MapReduce</a:t>
            </a:r>
          </a:p>
        </p:txBody>
      </p:sp>
      <p:sp>
        <p:nvSpPr>
          <p:cNvPr id="9218" name="Rectangle 3">
            <a:extLst>
              <a:ext uri="{FF2B5EF4-FFF2-40B4-BE49-F238E27FC236}">
                <a16:creationId xmlns:a16="http://schemas.microsoft.com/office/drawing/2014/main" id="{5FE2C032-38D5-F942-AB5D-2B51BD90A0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“A simple and powerful interface that enables automatic parallelization and distribution of large-scale computations, combined with an implementation of this interface that achieves high performance on large clusters of commodity PCs.”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/>
          </a:p>
        </p:txBody>
      </p:sp>
      <p:sp>
        <p:nvSpPr>
          <p:cNvPr id="9219" name="Text Box 4">
            <a:extLst>
              <a:ext uri="{FF2B5EF4-FFF2-40B4-BE49-F238E27FC236}">
                <a16:creationId xmlns:a16="http://schemas.microsoft.com/office/drawing/2014/main" id="{82362E2E-D123-294D-BFD2-EE2C4D0B3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096000"/>
            <a:ext cx="783113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6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Dean and Ghermawat, “MapReduce: Simplified Data Processing on Large Clusters”, </a:t>
            </a:r>
          </a:p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6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Google Inc.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>
            <a:extLst>
              <a:ext uri="{FF2B5EF4-FFF2-40B4-BE49-F238E27FC236}">
                <a16:creationId xmlns:a16="http://schemas.microsoft.com/office/drawing/2014/main" id="{637ADC1B-320B-E646-A1BD-484C0A2AD8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MapReduce</a:t>
            </a:r>
          </a:p>
        </p:txBody>
      </p:sp>
      <p:sp>
        <p:nvSpPr>
          <p:cNvPr id="10242" name="Rectangle 3">
            <a:extLst>
              <a:ext uri="{FF2B5EF4-FFF2-40B4-BE49-F238E27FC236}">
                <a16:creationId xmlns:a16="http://schemas.microsoft.com/office/drawing/2014/main" id="{4B64D80C-E85B-D644-A433-08151E3023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77000"/>
              </a:lnSpc>
            </a:pPr>
            <a:r>
              <a:rPr lang="en-US" altLang="en-US"/>
              <a:t>More simply, MapReduce is:</a:t>
            </a:r>
          </a:p>
          <a:p>
            <a:pPr lvl="1" eaLnBrk="1" hangingPunct="1">
              <a:lnSpc>
                <a:spcPct val="77000"/>
              </a:lnSpc>
            </a:pPr>
            <a:r>
              <a:rPr lang="en-US" altLang="en-US"/>
              <a:t>A parallel programming model and associated implementation.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>
            <a:extLst>
              <a:ext uri="{FF2B5EF4-FFF2-40B4-BE49-F238E27FC236}">
                <a16:creationId xmlns:a16="http://schemas.microsoft.com/office/drawing/2014/main" id="{0C5526A9-FE32-EA45-96B6-34C94775E7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Programming Model</a:t>
            </a:r>
          </a:p>
        </p:txBody>
      </p:sp>
      <p:sp>
        <p:nvSpPr>
          <p:cNvPr id="11266" name="Rectangle 3">
            <a:extLst>
              <a:ext uri="{FF2B5EF4-FFF2-40B4-BE49-F238E27FC236}">
                <a16:creationId xmlns:a16="http://schemas.microsoft.com/office/drawing/2014/main" id="{284F5D2B-77A9-DC45-82B8-DF764613BF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77000"/>
              </a:lnSpc>
            </a:pPr>
            <a:r>
              <a:rPr lang="en-US" altLang="en-US" sz="2800"/>
              <a:t>Description</a:t>
            </a:r>
          </a:p>
          <a:p>
            <a:pPr lvl="1" eaLnBrk="1" hangingPunct="1">
              <a:lnSpc>
                <a:spcPct val="77000"/>
              </a:lnSpc>
            </a:pPr>
            <a:r>
              <a:rPr lang="en-US" altLang="en-US" sz="2400"/>
              <a:t>The mental model the programmer has about the detailed execution of their application.</a:t>
            </a:r>
          </a:p>
          <a:p>
            <a:pPr eaLnBrk="1" hangingPunct="1">
              <a:lnSpc>
                <a:spcPct val="77000"/>
              </a:lnSpc>
            </a:pPr>
            <a:r>
              <a:rPr lang="en-US" altLang="en-US" sz="2800"/>
              <a:t>Purpose</a:t>
            </a:r>
          </a:p>
          <a:p>
            <a:pPr lvl="1" eaLnBrk="1" hangingPunct="1">
              <a:lnSpc>
                <a:spcPct val="77000"/>
              </a:lnSpc>
            </a:pPr>
            <a:r>
              <a:rPr lang="en-US" altLang="en-US" sz="2400"/>
              <a:t>Improve programmer productivity</a:t>
            </a:r>
          </a:p>
          <a:p>
            <a:pPr eaLnBrk="1" hangingPunct="1">
              <a:lnSpc>
                <a:spcPct val="77000"/>
              </a:lnSpc>
            </a:pPr>
            <a:r>
              <a:rPr lang="en-US" altLang="en-US" sz="2800">
                <a:latin typeface="Helvetica" pitchFamily="2" charset="0"/>
              </a:rPr>
              <a:t>Evaluation</a:t>
            </a:r>
          </a:p>
          <a:p>
            <a:pPr lvl="1" eaLnBrk="1" hangingPunct="1">
              <a:lnSpc>
                <a:spcPct val="77000"/>
              </a:lnSpc>
            </a:pPr>
            <a:r>
              <a:rPr lang="en-US" altLang="en-US" sz="2400">
                <a:latin typeface="Helvetica" pitchFamily="2" charset="0"/>
              </a:rPr>
              <a:t>Expressibility</a:t>
            </a:r>
          </a:p>
          <a:p>
            <a:pPr lvl="1" eaLnBrk="1" hangingPunct="1">
              <a:lnSpc>
                <a:spcPct val="77000"/>
              </a:lnSpc>
            </a:pPr>
            <a:r>
              <a:rPr lang="en-US" altLang="en-US" sz="2400">
                <a:latin typeface="Helvetica" pitchFamily="2" charset="0"/>
              </a:rPr>
              <a:t>Simplicity</a:t>
            </a:r>
          </a:p>
          <a:p>
            <a:pPr lvl="1" eaLnBrk="1" hangingPunct="1">
              <a:lnSpc>
                <a:spcPct val="77000"/>
              </a:lnSpc>
            </a:pPr>
            <a:r>
              <a:rPr lang="en-US" altLang="en-US" sz="2400">
                <a:latin typeface="Helvetica" pitchFamily="2" charset="0"/>
              </a:rPr>
              <a:t>Performance</a:t>
            </a:r>
          </a:p>
          <a:p>
            <a:pPr eaLnBrk="1" hangingPunct="1">
              <a:lnSpc>
                <a:spcPct val="77000"/>
              </a:lnSpc>
              <a:buFont typeface="Wingdings" pitchFamily="2" charset="2"/>
              <a:buNone/>
            </a:pPr>
            <a:endParaRPr lang="en-US" altLang="en-US" sz="2800"/>
          </a:p>
          <a:p>
            <a:pPr lvl="1" eaLnBrk="1" hangingPunct="1">
              <a:lnSpc>
                <a:spcPct val="77000"/>
              </a:lnSpc>
            </a:pPr>
            <a:endParaRPr lang="en-US" altLang="en-US"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>
            <a:extLst>
              <a:ext uri="{FF2B5EF4-FFF2-40B4-BE49-F238E27FC236}">
                <a16:creationId xmlns:a16="http://schemas.microsoft.com/office/drawing/2014/main" id="{C3C7AF45-95F3-174E-A64B-06E87FD877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Programming Models</a:t>
            </a:r>
          </a:p>
        </p:txBody>
      </p:sp>
      <p:sp>
        <p:nvSpPr>
          <p:cNvPr id="12290" name="Rectangle 3">
            <a:extLst>
              <a:ext uri="{FF2B5EF4-FFF2-40B4-BE49-F238E27FC236}">
                <a16:creationId xmlns:a16="http://schemas.microsoft.com/office/drawing/2014/main" id="{C9D20EC9-AD2B-204A-B337-2775D74329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77000"/>
              </a:lnSpc>
            </a:pPr>
            <a:r>
              <a:rPr lang="en-US" altLang="en-US" sz="2800"/>
              <a:t>von Neumann model</a:t>
            </a:r>
          </a:p>
          <a:p>
            <a:pPr lvl="1" eaLnBrk="1" hangingPunct="1">
              <a:lnSpc>
                <a:spcPct val="77000"/>
              </a:lnSpc>
            </a:pPr>
            <a:r>
              <a:rPr lang="en-US" altLang="en-US" sz="2400"/>
              <a:t>Execute a stream of instructions (machine code)</a:t>
            </a:r>
          </a:p>
          <a:p>
            <a:pPr lvl="1" eaLnBrk="1" hangingPunct="1">
              <a:lnSpc>
                <a:spcPct val="77000"/>
              </a:lnSpc>
            </a:pPr>
            <a:r>
              <a:rPr lang="en-US" altLang="en-US" sz="2400"/>
              <a:t>Instructions can specify</a:t>
            </a:r>
          </a:p>
          <a:p>
            <a:pPr lvl="2" eaLnBrk="1" hangingPunct="1">
              <a:lnSpc>
                <a:spcPct val="77000"/>
              </a:lnSpc>
            </a:pPr>
            <a:r>
              <a:rPr lang="en-US" altLang="en-US" sz="2000"/>
              <a:t>Arithmetic operations</a:t>
            </a:r>
          </a:p>
          <a:p>
            <a:pPr lvl="2" eaLnBrk="1" hangingPunct="1">
              <a:lnSpc>
                <a:spcPct val="77000"/>
              </a:lnSpc>
            </a:pPr>
            <a:r>
              <a:rPr lang="en-US" altLang="en-US" sz="2000"/>
              <a:t>Data addresses</a:t>
            </a:r>
          </a:p>
          <a:p>
            <a:pPr lvl="2" eaLnBrk="1" hangingPunct="1">
              <a:lnSpc>
                <a:spcPct val="77000"/>
              </a:lnSpc>
            </a:pPr>
            <a:r>
              <a:rPr lang="en-US" altLang="en-US" sz="2000"/>
              <a:t>Next instruction to execute</a:t>
            </a:r>
          </a:p>
          <a:p>
            <a:pPr lvl="1" eaLnBrk="1" hangingPunct="1">
              <a:lnSpc>
                <a:spcPct val="77000"/>
              </a:lnSpc>
            </a:pPr>
            <a:r>
              <a:rPr lang="en-US" altLang="en-US" sz="2400"/>
              <a:t>Complexity</a:t>
            </a:r>
          </a:p>
          <a:p>
            <a:pPr lvl="2" eaLnBrk="1" hangingPunct="1">
              <a:lnSpc>
                <a:spcPct val="77000"/>
              </a:lnSpc>
            </a:pPr>
            <a:r>
              <a:rPr lang="en-US" altLang="en-US" sz="2000"/>
              <a:t>Track billions of data locations and millions of instructions</a:t>
            </a:r>
          </a:p>
          <a:p>
            <a:pPr lvl="2" eaLnBrk="1" hangingPunct="1">
              <a:lnSpc>
                <a:spcPct val="77000"/>
              </a:lnSpc>
            </a:pPr>
            <a:r>
              <a:rPr lang="en-US" altLang="en-US" sz="2000"/>
              <a:t>Manage with:</a:t>
            </a:r>
          </a:p>
          <a:p>
            <a:pPr lvl="3" eaLnBrk="1" hangingPunct="1">
              <a:lnSpc>
                <a:spcPct val="77000"/>
              </a:lnSpc>
            </a:pPr>
            <a:r>
              <a:rPr lang="en-US" altLang="en-US" sz="1800"/>
              <a:t>Modular design</a:t>
            </a:r>
          </a:p>
          <a:p>
            <a:pPr lvl="3" eaLnBrk="1" hangingPunct="1">
              <a:lnSpc>
                <a:spcPct val="77000"/>
              </a:lnSpc>
            </a:pPr>
            <a:r>
              <a:rPr lang="en-US" altLang="en-US" sz="1800"/>
              <a:t>High-level programming languages (isomorphic)</a:t>
            </a:r>
          </a:p>
          <a:p>
            <a:pPr eaLnBrk="1" hangingPunct="1">
              <a:lnSpc>
                <a:spcPct val="77000"/>
              </a:lnSpc>
              <a:buFont typeface="Wingdings" pitchFamily="2" charset="2"/>
              <a:buNone/>
            </a:pPr>
            <a:endParaRPr lang="en-US" altLang="en-US"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>
            <a:extLst>
              <a:ext uri="{FF2B5EF4-FFF2-40B4-BE49-F238E27FC236}">
                <a16:creationId xmlns:a16="http://schemas.microsoft.com/office/drawing/2014/main" id="{E813EAD5-95E4-754A-A7BA-BC345283BD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Programming Models</a:t>
            </a:r>
          </a:p>
        </p:txBody>
      </p:sp>
      <p:sp>
        <p:nvSpPr>
          <p:cNvPr id="13314" name="Rectangle 3">
            <a:extLst>
              <a:ext uri="{FF2B5EF4-FFF2-40B4-BE49-F238E27FC236}">
                <a16:creationId xmlns:a16="http://schemas.microsoft.com/office/drawing/2014/main" id="{49E446BF-518D-194D-AB68-2F57C8502E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77000"/>
              </a:lnSpc>
            </a:pPr>
            <a:r>
              <a:rPr lang="en-US" altLang="en-US" sz="2400"/>
              <a:t>Parallel Programming Models</a:t>
            </a:r>
          </a:p>
          <a:p>
            <a:pPr lvl="1" eaLnBrk="1" hangingPunct="1">
              <a:lnSpc>
                <a:spcPct val="77000"/>
              </a:lnSpc>
            </a:pPr>
            <a:r>
              <a:rPr lang="en-US" altLang="en-US" sz="2000"/>
              <a:t>Message passing</a:t>
            </a:r>
          </a:p>
          <a:p>
            <a:pPr lvl="2" eaLnBrk="1" hangingPunct="1">
              <a:lnSpc>
                <a:spcPct val="77000"/>
              </a:lnSpc>
            </a:pPr>
            <a:r>
              <a:rPr lang="en-US" altLang="en-US" sz="1800"/>
              <a:t>Independent tasks encapsulating local data</a:t>
            </a:r>
          </a:p>
          <a:p>
            <a:pPr lvl="2" eaLnBrk="1" hangingPunct="1">
              <a:lnSpc>
                <a:spcPct val="77000"/>
              </a:lnSpc>
            </a:pPr>
            <a:r>
              <a:rPr lang="en-US" altLang="en-US" sz="1800"/>
              <a:t>Tasks interact by exchanging messages</a:t>
            </a:r>
          </a:p>
          <a:p>
            <a:pPr lvl="1" eaLnBrk="1" hangingPunct="1">
              <a:lnSpc>
                <a:spcPct val="77000"/>
              </a:lnSpc>
            </a:pPr>
            <a:r>
              <a:rPr lang="en-US" altLang="en-US" sz="2000"/>
              <a:t>Shared memory</a:t>
            </a:r>
          </a:p>
          <a:p>
            <a:pPr lvl="2" eaLnBrk="1" hangingPunct="1">
              <a:lnSpc>
                <a:spcPct val="77000"/>
              </a:lnSpc>
            </a:pPr>
            <a:r>
              <a:rPr lang="en-US" altLang="en-US" sz="1800"/>
              <a:t>Tasks share a common address space</a:t>
            </a:r>
          </a:p>
          <a:p>
            <a:pPr lvl="2" eaLnBrk="1" hangingPunct="1">
              <a:lnSpc>
                <a:spcPct val="77000"/>
              </a:lnSpc>
            </a:pPr>
            <a:r>
              <a:rPr lang="en-US" altLang="en-US" sz="1800"/>
              <a:t>Tasks interact by reading and writing this space asynchronously</a:t>
            </a:r>
          </a:p>
          <a:p>
            <a:pPr lvl="1" eaLnBrk="1" hangingPunct="1">
              <a:lnSpc>
                <a:spcPct val="77000"/>
              </a:lnSpc>
            </a:pPr>
            <a:r>
              <a:rPr lang="en-US" altLang="en-US" sz="2000"/>
              <a:t>Data parallelization</a:t>
            </a:r>
          </a:p>
          <a:p>
            <a:pPr lvl="2" eaLnBrk="1" hangingPunct="1">
              <a:lnSpc>
                <a:spcPct val="77000"/>
              </a:lnSpc>
            </a:pPr>
            <a:r>
              <a:rPr lang="en-US" altLang="en-US" sz="1800"/>
              <a:t>Tasks execute a sequence of independent operations</a:t>
            </a:r>
          </a:p>
          <a:p>
            <a:pPr lvl="2" eaLnBrk="1" hangingPunct="1">
              <a:lnSpc>
                <a:spcPct val="77000"/>
              </a:lnSpc>
            </a:pPr>
            <a:r>
              <a:rPr lang="en-US" altLang="en-US" sz="1800"/>
              <a:t>Data usually evenly partitioned across tasks</a:t>
            </a:r>
          </a:p>
          <a:p>
            <a:pPr lvl="2" eaLnBrk="1" hangingPunct="1">
              <a:lnSpc>
                <a:spcPct val="77000"/>
              </a:lnSpc>
            </a:pPr>
            <a:r>
              <a:rPr lang="en-US" altLang="en-US" sz="1800"/>
              <a:t>Also referred to as “Embarrassingly parallel”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06FA8E7D-6E64-D44E-855E-656693EC5B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MapReduce:</a:t>
            </a:r>
            <a:br>
              <a:rPr lang="en-US" altLang="en-US"/>
            </a:br>
            <a:r>
              <a:rPr lang="en-US" altLang="en-US"/>
              <a:t>Programming Model</a:t>
            </a:r>
          </a:p>
        </p:txBody>
      </p:sp>
      <p:sp>
        <p:nvSpPr>
          <p:cNvPr id="14338" name="Rectangle 3">
            <a:extLst>
              <a:ext uri="{FF2B5EF4-FFF2-40B4-BE49-F238E27FC236}">
                <a16:creationId xmlns:a16="http://schemas.microsoft.com/office/drawing/2014/main" id="{952D2003-0595-8F42-8795-9CD1AE09DC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Process data using special </a:t>
            </a:r>
            <a:r>
              <a:rPr lang="en-US" altLang="en-US" sz="2800">
                <a:solidFill>
                  <a:srgbClr val="D81123"/>
                </a:solidFill>
              </a:rPr>
              <a:t>map</a:t>
            </a:r>
            <a:r>
              <a:rPr lang="en-US" altLang="en-US" sz="2800"/>
              <a:t>() and </a:t>
            </a:r>
            <a:r>
              <a:rPr lang="en-US" altLang="en-US" sz="2800">
                <a:solidFill>
                  <a:srgbClr val="D81123"/>
                </a:solidFill>
              </a:rPr>
              <a:t>reduce</a:t>
            </a:r>
            <a:r>
              <a:rPr lang="en-US" altLang="en-US" sz="2800"/>
              <a:t>() functions</a:t>
            </a:r>
          </a:p>
          <a:p>
            <a:pPr lvl="1" eaLnBrk="1" hangingPunct="1"/>
            <a:r>
              <a:rPr lang="en-US" altLang="en-US" sz="2400"/>
              <a:t>The map() function is called on every item in the input and emits a series of intermediate key/value pairs</a:t>
            </a:r>
          </a:p>
          <a:p>
            <a:pPr lvl="1" eaLnBrk="1" hangingPunct="1"/>
            <a:r>
              <a:rPr lang="en-US" altLang="en-US" sz="2400"/>
              <a:t>All values associated with a given key are grouped together</a:t>
            </a:r>
          </a:p>
          <a:p>
            <a:pPr lvl="1" eaLnBrk="1" hangingPunct="1"/>
            <a:r>
              <a:rPr lang="en-US" altLang="en-US" sz="2400"/>
              <a:t>The reduce() function is called on every unique key, and its value list, and emits a value that is added to the output</a:t>
            </a:r>
          </a:p>
          <a:p>
            <a:pPr eaLnBrk="1" hangingPunct="1"/>
            <a:endParaRPr lang="en-US" altLang="en-US"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8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8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c1">
  <a:themeElements>
    <a:clrScheme name="lec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ec1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8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8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lec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7833</TotalTime>
  <Words>1130</Words>
  <Application>Microsoft Macintosh PowerPoint</Application>
  <PresentationFormat>Letter Paper (8.5x11 in)</PresentationFormat>
  <Paragraphs>248</Paragraphs>
  <Slides>27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</vt:lpstr>
      <vt:lpstr>Arial Black</vt:lpstr>
      <vt:lpstr>Helvetica</vt:lpstr>
      <vt:lpstr>Times New Roman</vt:lpstr>
      <vt:lpstr>Wingdings</vt:lpstr>
      <vt:lpstr>lecture_title</vt:lpstr>
      <vt:lpstr>1_isip_default</vt:lpstr>
      <vt:lpstr>Blank Presentation</vt:lpstr>
      <vt:lpstr>lec1</vt:lpstr>
      <vt:lpstr>PowerPoint Presentation</vt:lpstr>
      <vt:lpstr>Lecture 2 – MapReduce</vt:lpstr>
      <vt:lpstr>Outline</vt:lpstr>
      <vt:lpstr>MapReduce</vt:lpstr>
      <vt:lpstr>MapReduce</vt:lpstr>
      <vt:lpstr>Programming Model</vt:lpstr>
      <vt:lpstr>Programming Models</vt:lpstr>
      <vt:lpstr>Programming Models</vt:lpstr>
      <vt:lpstr>MapReduce: Programming Model</vt:lpstr>
      <vt:lpstr>MapReduce: Programming Model</vt:lpstr>
      <vt:lpstr>MapReduce: Programming Model</vt:lpstr>
      <vt:lpstr>MapReduce Runtime System</vt:lpstr>
      <vt:lpstr>MapReduce Benefits</vt:lpstr>
      <vt:lpstr>MapReduce Examples</vt:lpstr>
      <vt:lpstr>MapReduce Examples</vt:lpstr>
      <vt:lpstr>A Brief History</vt:lpstr>
      <vt:lpstr>MapReduce Execution Overview</vt:lpstr>
      <vt:lpstr>MapReduce Execution Overview</vt:lpstr>
      <vt:lpstr>MapReduce Resources</vt:lpstr>
      <vt:lpstr>MapReduce Resources</vt:lpstr>
      <vt:lpstr>MapReduce Execution Overview</vt:lpstr>
      <vt:lpstr>MapReduce Execution Overview</vt:lpstr>
      <vt:lpstr>MapReduce Execution Overview</vt:lpstr>
      <vt:lpstr>MapReduce Execution Overview</vt:lpstr>
      <vt:lpstr>MapReduce Execution Overview</vt:lpstr>
      <vt:lpstr>Hadoop</vt:lpstr>
      <vt:lpstr>References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443</cp:revision>
  <dcterms:created xsi:type="dcterms:W3CDTF">2002-09-12T17:13:32Z</dcterms:created>
  <dcterms:modified xsi:type="dcterms:W3CDTF">2021-11-05T15:21:46Z</dcterms:modified>
</cp:coreProperties>
</file>