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9"/>
  </p:notesMasterIdLst>
  <p:handoutMasterIdLst>
    <p:handoutMasterId r:id="rId10"/>
  </p:handoutMasterIdLst>
  <p:sldIdLst>
    <p:sldId id="312" r:id="rId3"/>
    <p:sldId id="326" r:id="rId4"/>
    <p:sldId id="327" r:id="rId5"/>
    <p:sldId id="328" r:id="rId6"/>
    <p:sldId id="329" r:id="rId7"/>
    <p:sldId id="330" r:id="rId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5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344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1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31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spguide.com/pdfbook.htm" TargetMode="External"/><Relationship Id="rId7" Type="http://schemas.openxmlformats.org/officeDocument/2006/relationships/hyperlink" Target="https://on-demand.gputechconf.com/gtc/2014/presentations/S4382-flexible-iir-filtering-for-audio-processing.pdf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en.wikibooks.org/wiki/Digital_Signal_Process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Infinite_impulse_response" TargetMode="External"/><Relationship Id="rId11" Type="http://schemas.openxmlformats.org/officeDocument/2006/relationships/hyperlink" Target="https://circuitglobe.com/wp-content/uploads/2020/03/structure-of-IIR-filter.jpg" TargetMode="External"/><Relationship Id="rId5" Type="http://schemas.openxmlformats.org/officeDocument/2006/relationships/hyperlink" Target="https://www.youtube.com/watch?v=MeELs4zqNy8" TargetMode="External"/><Relationship Id="rId10" Type="http://schemas.openxmlformats.org/officeDocument/2006/relationships/image" Target="../media/image3.gif"/><Relationship Id="rId4" Type="http://schemas.openxmlformats.org/officeDocument/2006/relationships/hyperlink" Target="https://www.youtube.com/watch?v=QRMe02kzVkA" TargetMode="External"/><Relationship Id="rId9" Type="http://schemas.openxmlformats.org/officeDocument/2006/relationships/hyperlink" Target="https://zone.ni.com/images/reference/en-XX/help/370858P-01/task_butterworth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miro.medium.com/max/948/1*03WQw5miNzaXYq0UXafTOg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hyperlink" Target="https://www.researchgate.net/profile/Talaat-El-Benawy/publication/228879619/figure/fig2/AS:669079811661847@1536532466865/Perspective-plots-of-low-pass-filters-using-a-ideal-c-Butterworth-and-e-Gaussian.pp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s-20200215.ebookreading.net/8/3/3/9781789343731/9781789343731__hands-on-image-processing__9781789343731__assets__dbb818fc-845c-4dc5-b7e8-09d2716b7ebd.pn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s://cf.ppt-online.org/files/slide/u/UxLuhmzOyr5QVi9EsYRJfFjgM0BDqIX8SWkpKw/slide-6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Digital Signal Processing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The Scientist’s and Engineer’s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FIR Filter Design and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Direct Form Implementation in 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Infinite Impulse Response Filters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GPU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Infinite Impulse Response (IIR) Filters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E8F75E2B-EBED-4946-A8FB-2A73278F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31983"/>
            <a:ext cx="2216538" cy="174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>
            <a:hlinkClick r:id="rId9"/>
            <a:extLst>
              <a:ext uri="{FF2B5EF4-FFF2-40B4-BE49-F238E27FC236}">
                <a16:creationId xmlns:a16="http://schemas.microsoft.com/office/drawing/2014/main" id="{454456F9-9B29-6348-B431-8E4659BFD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16155"/>
            <a:ext cx="1894872" cy="1698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hlinkClick r:id="rId11"/>
            <a:extLst>
              <a:ext uri="{FF2B5EF4-FFF2-40B4-BE49-F238E27FC236}">
                <a16:creationId xmlns:a16="http://schemas.microsoft.com/office/drawing/2014/main" id="{B6775852-F3EB-4445-8B73-3FE0BA0A9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18" y="1096308"/>
            <a:ext cx="1557868" cy="1698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Infinite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F19F070-3752-BD47-816B-0E2180153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461657"/>
            <a:ext cx="6210300" cy="208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21A3E61-65D1-1145-A015-B757F27A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19571"/>
            <a:ext cx="65532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36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Infinite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3" name="Picture 2" descr="Chart&#10;&#10;Description automatically generated with medium confidence">
            <a:extLst>
              <a:ext uri="{FF2B5EF4-FFF2-40B4-BE49-F238E27FC236}">
                <a16:creationId xmlns:a16="http://schemas.microsoft.com/office/drawing/2014/main" id="{950EB6B9-A71B-3E44-B6F4-90C4A5AF3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32947"/>
            <a:ext cx="4613658" cy="4311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/>
              <p:nvPr/>
            </p:nvSpPr>
            <p:spPr>
              <a:xfrm>
                <a:off x="228599" y="914400"/>
                <a:ext cx="4343400" cy="50292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or,</a:t>
                </a:r>
              </a:p>
              <a:p>
                <a:pPr marL="4667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/>
              </a:p>
              <a:p>
                <a:endParaRPr lang="en-US" sz="1800" dirty="0"/>
              </a:p>
              <a:p>
                <a:pPr marL="520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and,</a:t>
                </a:r>
              </a:p>
              <a:p>
                <a:pPr marL="466725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976313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br>
                  <a:rPr lang="en-US" sz="1800" b="0" i="1" dirty="0">
                    <a:latin typeface="Cambria Math" panose="02040503050406030204" pitchFamily="18" charset="0"/>
                  </a:rPr>
                </a:br>
                <a:br>
                  <a:rPr lang="en-US" sz="1800" b="0" i="1" dirty="0">
                    <a:latin typeface="Cambria Math" panose="02040503050406030204" pitchFamily="18" charset="0"/>
                  </a:rPr>
                </a:br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914400"/>
                <a:ext cx="4343400" cy="5029200"/>
              </a:xfrm>
              <a:prstGeom prst="rect">
                <a:avLst/>
              </a:prstGeom>
              <a:blipFill>
                <a:blip r:embed="rId4"/>
                <a:stretch>
                  <a:fillRect l="-3207" t="-17632" b="-12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77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Parallel Form Implementation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/>
              <p:nvPr/>
            </p:nvSpPr>
            <p:spPr>
              <a:xfrm>
                <a:off x="2743200" y="781446"/>
                <a:ext cx="3657600" cy="2449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nary>
                            <m:naryPr>
                              <m:chr m:val="∏"/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d>
                            </m:e>
                          </m:nary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781446"/>
                <a:ext cx="3657600" cy="2449218"/>
              </a:xfrm>
              <a:prstGeom prst="rect">
                <a:avLst/>
              </a:prstGeom>
              <a:blipFill>
                <a:blip r:embed="rId3"/>
                <a:stretch>
                  <a:fillRect t="-35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15796F34-A7F4-7444-9B8B-33A2C9D9B5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340" y="2714092"/>
            <a:ext cx="6145319" cy="339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13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FDCFD349-F734-6049-B880-006339D0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3425"/>
            <a:ext cx="9144000" cy="53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4">
            <a:extLst>
              <a:ext uri="{FF2B5EF4-FFF2-40B4-BE49-F238E27FC236}">
                <a16:creationId xmlns:a16="http://schemas.microsoft.com/office/drawing/2014/main" id="{FD1852A2-1934-D446-B0C8-21A00DBF5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Digital Filtering in Multiple Dimensions (Image)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65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E3239308-74AF-3F48-8E6B-67AAE643E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96685"/>
            <a:ext cx="3581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hlinkClick r:id="rId4"/>
            <a:extLst>
              <a:ext uri="{FF2B5EF4-FFF2-40B4-BE49-F238E27FC236}">
                <a16:creationId xmlns:a16="http://schemas.microsoft.com/office/drawing/2014/main" id="{EA08E8B5-AFEA-2645-9A01-17E29D93A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09600"/>
            <a:ext cx="47244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4">
            <a:extLst>
              <a:ext uri="{FF2B5EF4-FFF2-40B4-BE49-F238E27FC236}">
                <a16:creationId xmlns:a16="http://schemas.microsoft.com/office/drawing/2014/main" id="{4A81F9CD-2C80-504E-97D6-39183F90F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Frequency Response of 2D Digital Filters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4" name="Picture 6">
            <a:hlinkClick r:id="rId6"/>
            <a:extLst>
              <a:ext uri="{FF2B5EF4-FFF2-40B4-BE49-F238E27FC236}">
                <a16:creationId xmlns:a16="http://schemas.microsoft.com/office/drawing/2014/main" id="{AB6E26FA-BA53-7941-9622-B5E9A37AB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26066"/>
            <a:ext cx="2433638" cy="27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9858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</TotalTime>
  <Words>110</Words>
  <Application>Microsoft Macintosh PowerPoint</Application>
  <PresentationFormat>Letter Paper (8.5x11 in)</PresentationFormat>
  <Paragraphs>28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Times New Roman</vt:lpstr>
      <vt:lpstr>lecture_title</vt:lpstr>
      <vt:lpstr>1_isip_default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407</cp:revision>
  <dcterms:created xsi:type="dcterms:W3CDTF">2002-09-12T17:13:32Z</dcterms:created>
  <dcterms:modified xsi:type="dcterms:W3CDTF">2021-10-04T13:13:08Z</dcterms:modified>
</cp:coreProperties>
</file>