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9"/>
  </p:notesMasterIdLst>
  <p:handoutMasterIdLst>
    <p:handoutMasterId r:id="rId10"/>
  </p:handoutMasterIdLst>
  <p:sldIdLst>
    <p:sldId id="312" r:id="rId3"/>
    <p:sldId id="323" r:id="rId4"/>
    <p:sldId id="324" r:id="rId5"/>
    <p:sldId id="325" r:id="rId6"/>
    <p:sldId id="326" r:id="rId7"/>
    <p:sldId id="327" r:id="rId8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19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448" y="176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4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898D4B-7B82-4A29-B96A-D3B0FBF9DF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1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898D4B-7B82-4A29-B96A-D3B0FBF9DF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56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898D4B-7B82-4A29-B96A-D3B0FBF9DF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286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898D4B-7B82-4A29-B96A-D3B0FBF9DF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11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umen.site/download/fpga-vs-gpu-performance-comparison-on-the-guy-tel-zur_pdf" TargetMode="External"/><Relationship Id="rId13" Type="http://schemas.openxmlformats.org/officeDocument/2006/relationships/hyperlink" Target="https://www.researchgate.net/profile/Dariusz-Borkowski-2/publication/258363663/figure/fig3/AS:297641356349451@1447974637997/Frequency-response-of-the-FIR-filter.png" TargetMode="External"/><Relationship Id="rId3" Type="http://schemas.openxmlformats.org/officeDocument/2006/relationships/hyperlink" Target="http://www.dspguide.com/pdfbook.htm" TargetMode="External"/><Relationship Id="rId7" Type="http://schemas.openxmlformats.org/officeDocument/2006/relationships/hyperlink" Target="https://en.wikipedia.org/wiki/Finite_impulse_response" TargetMode="External"/><Relationship Id="rId12" Type="http://schemas.openxmlformats.org/officeDocument/2006/relationships/image" Target="../media/image3.jpeg"/><Relationship Id="rId2" Type="http://schemas.openxmlformats.org/officeDocument/2006/relationships/hyperlink" Target="https://en.wikibooks.org/wiki/Digital_Signal_Processin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sip.piconepress.com/courses/msstate/ece_4773/lectures/current/lecture_10/index.html" TargetMode="External"/><Relationship Id="rId11" Type="http://schemas.openxmlformats.org/officeDocument/2006/relationships/hyperlink" Target="https://circuitglobe.com/wp-content/uploads/2020/03/structure-of-FIR-filter.jpg" TargetMode="External"/><Relationship Id="rId5" Type="http://schemas.openxmlformats.org/officeDocument/2006/relationships/hyperlink" Target="https://www.youtube.com/watch?v=ubsUCw9hPww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www.youtube.com/watch?v=uNNNj9AZisM" TargetMode="External"/><Relationship Id="rId9" Type="http://schemas.openxmlformats.org/officeDocument/2006/relationships/hyperlink" Target="https://miro.medium.com/max/464/0*e-SMFTzO8r7skkpc" TargetMode="External"/><Relationship Id="rId1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Digital Signal Processing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The Scientist’s and Engineer’s Guide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FIR Filter Design and Implementation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Simple C Implementation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Convolution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Practical Implementations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Discete-Time Convolution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Finite Impulse Response Filters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GPU Implementation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17: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Finite Impulse Response (FIR) Filters</a:t>
            </a:r>
          </a:p>
        </p:txBody>
      </p:sp>
      <p:pic>
        <p:nvPicPr>
          <p:cNvPr id="1026" name="Picture 2">
            <a:hlinkClick r:id="rId9"/>
            <a:extLst>
              <a:ext uri="{FF2B5EF4-FFF2-40B4-BE49-F238E27FC236}">
                <a16:creationId xmlns:a16="http://schemas.microsoft.com/office/drawing/2014/main" id="{A5ACB69C-EB02-B940-894C-444E5A45D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225944"/>
            <a:ext cx="2202284" cy="1699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11"/>
            <a:extLst>
              <a:ext uri="{FF2B5EF4-FFF2-40B4-BE49-F238E27FC236}">
                <a16:creationId xmlns:a16="http://schemas.microsoft.com/office/drawing/2014/main" id="{7E99F21F-17F7-4C41-80C4-2295304487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129" y="2776390"/>
            <a:ext cx="2583285" cy="16920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hlinkClick r:id="rId13"/>
            <a:extLst>
              <a:ext uri="{FF2B5EF4-FFF2-40B4-BE49-F238E27FC236}">
                <a16:creationId xmlns:a16="http://schemas.microsoft.com/office/drawing/2014/main" id="{2C7ABBA7-AC5B-EA43-9177-945968F5F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319712"/>
            <a:ext cx="2430884" cy="19005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-1603692" y="-29781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267" name="Text Box 3"/>
              <p:cNvSpPr txBox="1">
                <a:spLocks noChangeArrowheads="1"/>
              </p:cNvSpPr>
              <p:nvPr/>
            </p:nvSpPr>
            <p:spPr bwMode="auto">
              <a:xfrm>
                <a:off x="228600" y="781446"/>
                <a:ext cx="8515350" cy="8193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>
                <a:defPPr>
                  <a:defRPr lang="en-US"/>
                </a:defPPr>
                <a:lvl1pPr marL="230188" marR="0" lvl="0" indent="-230188" defTabSz="914400" eaLnBrk="1" latinLnBrk="0" hangingPunct="1">
                  <a:spcBef>
                    <a:spcPts val="0"/>
                  </a:spcBef>
                  <a:spcAft>
                    <a:spcPts val="1200"/>
                  </a:spcAft>
                  <a:buClrTx/>
                  <a:buSzTx/>
                  <a:buFontTx/>
                  <a:buChar char="•"/>
                  <a:tabLst/>
                  <a:defRPr kumimoji="0" sz="1800" b="1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</a:lstStyle>
              <a:p>
                <a:pPr/>
                <a:r>
                  <a:rPr lang="en-US" dirty="0"/>
                  <a:t>The math: </a:t>
                </a:r>
                <a14:m>
                  <m:oMath xmlns:m="http://schemas.openxmlformats.org/officeDocument/2006/math">
                    <m:r>
                      <a:rPr lang="en-US"/>
                      <m:t>𝐲</m:t>
                    </m:r>
                    <m:d>
                      <m:dPr>
                        <m:ctrlPr>
                          <a:rPr lang="en-US"/>
                        </m:ctrlPr>
                      </m:dPr>
                      <m:e>
                        <m:r>
                          <a:rPr lang="en-US"/>
                          <m:t>𝐧</m:t>
                        </m:r>
                      </m:e>
                    </m:d>
                    <m:r>
                      <a:rPr lang="en-US"/>
                      <m:t>=</m:t>
                    </m:r>
                    <m:nary>
                      <m:naryPr>
                        <m:chr m:val="∑"/>
                        <m:ctrlPr>
                          <a:rPr lang="en-US"/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/>
                          <m:t>𝐦</m:t>
                        </m:r>
                        <m:r>
                          <a:rPr lang="en-US"/>
                          <m:t>=</m:t>
                        </m:r>
                        <m:r>
                          <a:rPr lang="en-US"/>
                          <m:t>𝟎</m:t>
                        </m:r>
                      </m:sub>
                      <m:sup>
                        <m:r>
                          <a:rPr lang="en-US"/>
                          <m:t>𝐌</m:t>
                        </m:r>
                        <m:r>
                          <a:rPr lang="en-US"/>
                          <m:t>−</m:t>
                        </m:r>
                        <m:r>
                          <a:rPr lang="en-US"/>
                          <m:t>𝟏</m:t>
                        </m:r>
                      </m:sup>
                      <m:e>
                        <m:r>
                          <a:rPr lang="en-US"/>
                          <m:t>𝐱</m:t>
                        </m:r>
                        <m:d>
                          <m:dPr>
                            <m:ctrlPr>
                              <a:rPr lang="en-US"/>
                            </m:ctrlPr>
                          </m:dPr>
                          <m:e>
                            <m:r>
                              <a:rPr lang="en-US"/>
                              <m:t>𝐦</m:t>
                            </m:r>
                          </m:e>
                        </m:d>
                        <m:r>
                          <a:rPr lang="en-US"/>
                          <m:t>𝐡</m:t>
                        </m:r>
                        <m:d>
                          <m:dPr>
                            <m:ctrlPr>
                              <a:rPr lang="en-US"/>
                            </m:ctrlPr>
                          </m:dPr>
                          <m:e>
                            <m:r>
                              <a:rPr lang="en-US"/>
                              <m:t>𝐧</m:t>
                            </m:r>
                            <m:r>
                              <a:rPr lang="en-US"/>
                              <m:t>−</m:t>
                            </m:r>
                            <m:r>
                              <a:rPr lang="en-US"/>
                              <m:t>𝐦</m:t>
                            </m:r>
                          </m:e>
                        </m:d>
                      </m:e>
                    </m:nary>
                  </m:oMath>
                </a14:m>
                <a:endParaRPr lang="en-US" dirty="0"/>
              </a:p>
              <a:p>
                <a:pPr/>
                <a:r>
                  <a:rPr lang="en-US" dirty="0"/>
                  <a:t>A direct form implementation:</a:t>
                </a:r>
              </a:p>
            </p:txBody>
          </p:sp>
        </mc:Choice>
        <mc:Fallback>
          <p:sp>
            <p:nvSpPr>
              <p:cNvPr id="112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781446"/>
                <a:ext cx="8515350" cy="819379"/>
              </a:xfrm>
              <a:prstGeom prst="rect">
                <a:avLst/>
              </a:prstGeom>
              <a:blipFill>
                <a:blip r:embed="rId3"/>
                <a:stretch>
                  <a:fillRect l="-1639" t="-60345" b="-3620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71" name="Text Box 34"/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Discrete Convolution – Difference Equations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6ED8A6C-229E-7340-BE5A-54D034E05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11711"/>
            <a:ext cx="31242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CF204E75-FE8B-7849-A8CB-5FD4D876A7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275" y="2214670"/>
            <a:ext cx="4328557" cy="4348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872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-1603692" y="-29781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71" name="Text Box 34"/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Discrete Convolution – Table Form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0B774C46-F9F6-3243-88B6-52E8D84A4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422" y="664607"/>
            <a:ext cx="5319156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470E2071-7328-964C-81A7-FA1F3E28D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49" y="2895600"/>
            <a:ext cx="8470900" cy="2938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100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-1603692" y="-29781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28600" y="781446"/>
            <a:ext cx="86867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230188" marR="0" lvl="0" indent="-230188" algn="l" defTabSz="914400" rtl="0" eaLnBrk="1" fontAlgn="base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Streaming form: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71" name="Text Box 34"/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Discrete Convolution – Overlapping Windows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3B6933DC-17EA-2D43-8F74-20F7E0513B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99" y="1139957"/>
            <a:ext cx="76454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E7FDDA62-7D17-724C-A7F8-865BC66D8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2824712"/>
            <a:ext cx="5562600" cy="3760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108E3FAF-CB91-E74B-AC6D-67B46CBDB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686212"/>
            <a:ext cx="86867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230188" marR="0" lvl="0" indent="-230188" defTabSz="914400" eaLnBrk="1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  <a:defRPr kumimoji="0" sz="1800" b="1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/>
            <a:r>
              <a:rPr lang="en-US" dirty="0"/>
              <a:t>Streaming form:</a:t>
            </a:r>
          </a:p>
        </p:txBody>
      </p:sp>
    </p:spTree>
    <p:extLst>
      <p:ext uri="{BB962C8B-B14F-4D97-AF65-F5344CB8AC3E}">
        <p14:creationId xmlns:p14="http://schemas.microsoft.com/office/powerpoint/2010/main" val="174317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-1603692" y="-29781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271" name="Text Box 34"/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Finite Impulse Response Filters – Direct Form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FF19F070-3752-BD47-816B-0E2180153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614298"/>
            <a:ext cx="6210300" cy="208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521A3E61-65D1-1145-A015-B757F27AF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884914"/>
            <a:ext cx="6553200" cy="214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369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278ABFE2-E9CE-8843-9E2D-661340FDE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230188" marR="0" lvl="0" indent="-230188" defTabSz="914400" eaLnBrk="1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  <a:defRPr kumimoji="0" sz="1800" b="1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3038" indent="-173038"/>
            <a:r>
              <a:rPr lang="en-US" dirty="0"/>
              <a:t>Filter:</a:t>
            </a:r>
          </a:p>
          <a:p>
            <a:pPr marL="173038" indent="0">
              <a:spcAft>
                <a:spcPts val="0"/>
              </a:spcAft>
              <a:buNone/>
            </a:pPr>
            <a:r>
              <a:rPr lang="en-US" dirty="0"/>
              <a:t>double fir(int M, double* h, double *w, double x) { </a:t>
            </a:r>
          </a:p>
          <a:p>
            <a:pPr marL="346075" indent="0">
              <a:spcAft>
                <a:spcPts val="0"/>
              </a:spcAft>
              <a:buNone/>
            </a:pPr>
            <a:r>
              <a:rPr lang="en-US" dirty="0"/>
              <a:t>w[0] = x; </a:t>
            </a:r>
          </a:p>
          <a:p>
            <a:pPr marL="346075" indent="0">
              <a:spcAft>
                <a:spcPts val="0"/>
              </a:spcAft>
              <a:buNone/>
            </a:pPr>
            <a:r>
              <a:rPr lang="en-US" dirty="0"/>
              <a:t>for (double y=0, int 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&lt;=M; </a:t>
            </a:r>
            <a:r>
              <a:rPr lang="en-US" dirty="0" err="1"/>
              <a:t>i</a:t>
            </a:r>
            <a:r>
              <a:rPr lang="en-US" dirty="0"/>
              <a:t>++) { </a:t>
            </a:r>
          </a:p>
          <a:p>
            <a:pPr marL="574675" indent="0">
              <a:spcAft>
                <a:spcPts val="0"/>
              </a:spcAft>
              <a:buNone/>
            </a:pPr>
            <a:r>
              <a:rPr lang="en-US" dirty="0"/>
              <a:t>y += h[</a:t>
            </a:r>
            <a:r>
              <a:rPr lang="en-US" dirty="0" err="1"/>
              <a:t>i</a:t>
            </a:r>
            <a:r>
              <a:rPr lang="en-US" dirty="0"/>
              <a:t>] * w[</a:t>
            </a:r>
            <a:r>
              <a:rPr lang="en-US" dirty="0" err="1"/>
              <a:t>i</a:t>
            </a:r>
            <a:r>
              <a:rPr lang="en-US" dirty="0"/>
              <a:t>]; </a:t>
            </a:r>
          </a:p>
          <a:p>
            <a:pPr marL="346075" indent="0"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 marL="400050" indent="0">
              <a:spcAft>
                <a:spcPts val="0"/>
              </a:spcAft>
              <a:buNone/>
            </a:pPr>
            <a:r>
              <a:rPr lang="en-US" dirty="0"/>
              <a:t>for (int </a:t>
            </a:r>
            <a:r>
              <a:rPr lang="en-US" dirty="0" err="1"/>
              <a:t>i</a:t>
            </a:r>
            <a:r>
              <a:rPr lang="en-US" dirty="0"/>
              <a:t>=M; </a:t>
            </a:r>
            <a:r>
              <a:rPr lang="en-US" dirty="0" err="1"/>
              <a:t>i</a:t>
            </a:r>
            <a:r>
              <a:rPr lang="en-US" dirty="0"/>
              <a:t>&gt;=1; </a:t>
            </a:r>
            <a:r>
              <a:rPr lang="en-US" dirty="0" err="1"/>
              <a:t>i</a:t>
            </a:r>
            <a:r>
              <a:rPr lang="en-US" dirty="0"/>
              <a:t>--) {</a:t>
            </a:r>
          </a:p>
          <a:p>
            <a:pPr marL="574675" indent="0">
              <a:spcAft>
                <a:spcPts val="0"/>
              </a:spcAft>
              <a:buNone/>
            </a:pPr>
            <a:r>
              <a:rPr lang="en-US" dirty="0"/>
              <a:t>w[</a:t>
            </a:r>
            <a:r>
              <a:rPr lang="en-US" dirty="0" err="1"/>
              <a:t>i</a:t>
            </a:r>
            <a:r>
              <a:rPr lang="en-US" dirty="0"/>
              <a:t>] = w[i-1]; } return y;</a:t>
            </a:r>
          </a:p>
          <a:p>
            <a:pPr marL="400050" indent="0"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 marL="400050" indent="0">
              <a:spcAft>
                <a:spcPts val="0"/>
              </a:spcAft>
              <a:buNone/>
            </a:pPr>
            <a:r>
              <a:rPr lang="en-US" dirty="0"/>
              <a:t>return y;</a:t>
            </a:r>
          </a:p>
          <a:p>
            <a:pPr marL="238125" indent="0"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Dot Product:</a:t>
            </a:r>
          </a:p>
          <a:p>
            <a:pPr marL="173038" indent="0">
              <a:spcAft>
                <a:spcPts val="0"/>
              </a:spcAft>
              <a:buNone/>
            </a:pPr>
            <a:r>
              <a:rPr lang="en-US" dirty="0"/>
              <a:t>double dot(int M, double* h, double* w) { </a:t>
            </a:r>
          </a:p>
          <a:p>
            <a:pPr marL="346075" indent="0">
              <a:spcAft>
                <a:spcPts val="0"/>
              </a:spcAft>
              <a:buNone/>
            </a:pPr>
            <a:r>
              <a:rPr lang="en-US" dirty="0"/>
              <a:t>for (double y=0, int 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&lt;=M; </a:t>
            </a:r>
            <a:r>
              <a:rPr lang="en-US" dirty="0" err="1"/>
              <a:t>i</a:t>
            </a:r>
            <a:r>
              <a:rPr lang="en-US" dirty="0"/>
              <a:t>++) { </a:t>
            </a:r>
          </a:p>
          <a:p>
            <a:pPr marL="574675" indent="0">
              <a:spcAft>
                <a:spcPts val="0"/>
              </a:spcAft>
              <a:buNone/>
            </a:pPr>
            <a:r>
              <a:rPr lang="en-US" dirty="0"/>
              <a:t>y += h[</a:t>
            </a:r>
            <a:r>
              <a:rPr lang="en-US" dirty="0" err="1"/>
              <a:t>i</a:t>
            </a:r>
            <a:r>
              <a:rPr lang="en-US" dirty="0"/>
              <a:t>] * w[</a:t>
            </a:r>
            <a:r>
              <a:rPr lang="en-US" dirty="0" err="1"/>
              <a:t>i</a:t>
            </a:r>
            <a:r>
              <a:rPr lang="en-US" dirty="0"/>
              <a:t>]; </a:t>
            </a:r>
          </a:p>
          <a:p>
            <a:pPr marL="346075" indent="0"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 marL="346075" indent="0">
              <a:spcAft>
                <a:spcPts val="0"/>
              </a:spcAft>
              <a:buNone/>
            </a:pPr>
            <a:r>
              <a:rPr lang="en-US" dirty="0"/>
              <a:t>return y; </a:t>
            </a:r>
          </a:p>
          <a:p>
            <a:pPr marL="173038" indent="0"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  <p:sp>
        <p:nvSpPr>
          <p:cNvPr id="3" name="Text Box 34">
            <a:extLst>
              <a:ext uri="{FF2B5EF4-FFF2-40B4-BE49-F238E27FC236}">
                <a16:creationId xmlns:a16="http://schemas.microsoft.com/office/drawing/2014/main" id="{CC7508D4-A10E-DE4B-A9F1-82A007F37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67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892034"/>
                </a:solidFill>
              </a:rPr>
              <a:t>Software Implementation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5333000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7454</TotalTime>
  <Words>232</Words>
  <Application>Microsoft Macintosh PowerPoint</Application>
  <PresentationFormat>Letter Paper (8.5x11 in)</PresentationFormat>
  <Paragraphs>44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lecture_title</vt:lpstr>
      <vt:lpstr>1_isip_default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400</cp:revision>
  <dcterms:created xsi:type="dcterms:W3CDTF">2002-09-12T17:13:32Z</dcterms:created>
  <dcterms:modified xsi:type="dcterms:W3CDTF">2021-10-01T13:04:39Z</dcterms:modified>
</cp:coreProperties>
</file>