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 autoAdjust="0"/>
    <p:restoredTop sz="95102" autoAdjust="0"/>
  </p:normalViewPr>
  <p:slideViewPr>
    <p:cSldViewPr>
      <p:cViewPr varScale="1">
        <p:scale>
          <a:sx n="117" d="100"/>
          <a:sy n="117" d="100"/>
        </p:scale>
        <p:origin x="18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58718" y="191825"/>
            <a:ext cx="46228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4822 – Engineering Computation IV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4822: Lecture 04,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IMD" TargetMode="External"/><Relationship Id="rId13" Type="http://schemas.openxmlformats.org/officeDocument/2006/relationships/hyperlink" Target="https://en.wikipedia.org/wiki/MIPS_architecture" TargetMode="External"/><Relationship Id="rId18" Type="http://schemas.openxmlformats.org/officeDocument/2006/relationships/hyperlink" Target="https://www.cl.cam.ac.uk/teaching/2003/CompArch/mynotes.pdf" TargetMode="External"/><Relationship Id="rId26" Type="http://schemas.openxmlformats.org/officeDocument/2006/relationships/image" Target="../media/image4.jpeg"/><Relationship Id="rId3" Type="http://schemas.openxmlformats.org/officeDocument/2006/relationships/hyperlink" Target="https://en.wikipedia.org/wiki/FPS_AP-120B" TargetMode="External"/><Relationship Id="rId21" Type="http://schemas.openxmlformats.org/officeDocument/2006/relationships/hyperlink" Target="https://pubs.acs.org/doi/pdfplus/10.1021/ac50036a767?src=recsys" TargetMode="External"/><Relationship Id="rId7" Type="http://schemas.openxmlformats.org/officeDocument/2006/relationships/hyperlink" Target="https://www.youtube.com/watch?v=2XZ3ik6xSzM" TargetMode="External"/><Relationship Id="rId12" Type="http://schemas.openxmlformats.org/officeDocument/2006/relationships/hyperlink" Target="https://en.wikipedia.org/wiki/SPARC" TargetMode="External"/><Relationship Id="rId17" Type="http://schemas.openxmlformats.org/officeDocument/2006/relationships/hyperlink" Target="https://www.slideshare.net/ApurvNerlekar1/cmpe-200-ppt-47929145" TargetMode="External"/><Relationship Id="rId25" Type="http://schemas.openxmlformats.org/officeDocument/2006/relationships/hyperlink" Target="http://download.intel.com/pressroom/kits/IntelProcessorHistory.pdf" TargetMode="External"/><Relationship Id="rId2" Type="http://schemas.openxmlformats.org/officeDocument/2006/relationships/hyperlink" Target="https://en.wikipedia.org/wiki/Vector_processor" TargetMode="External"/><Relationship Id="rId16" Type="http://schemas.openxmlformats.org/officeDocument/2006/relationships/hyperlink" Target="https://en.wikipedia.org/wiki/Very_long_instruction_word" TargetMode="External"/><Relationship Id="rId20" Type="http://schemas.openxmlformats.org/officeDocument/2006/relationships/hyperlink" Target="https://www.ti.com/processors/digital-signal-processors/overview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lideserve.com/emmy/tms320c25-dsp-architecture-and-features" TargetMode="External"/><Relationship Id="rId11" Type="http://schemas.openxmlformats.org/officeDocument/2006/relationships/hyperlink" Target="https://cs.stanford.edu/people/eroberts/courses/soco/projects/risc/risccisc/" TargetMode="External"/><Relationship Id="rId24" Type="http://schemas.openxmlformats.org/officeDocument/2006/relationships/image" Target="../media/image3.jpeg"/><Relationship Id="rId5" Type="http://schemas.openxmlformats.org/officeDocument/2006/relationships/hyperlink" Target="https://www.slideshare.net/moto_modx/theevo1?from_action=save" TargetMode="External"/><Relationship Id="rId15" Type="http://schemas.openxmlformats.org/officeDocument/2006/relationships/hyperlink" Target="https://en.wikipedia.org/wiki/ARM_architecture" TargetMode="External"/><Relationship Id="rId23" Type="http://schemas.openxmlformats.org/officeDocument/2006/relationships/hyperlink" Target="https://www.computerhistory.org/siliconengine/single-chip-digital-signal-processor-introduced/" TargetMode="External"/><Relationship Id="rId10" Type="http://schemas.openxmlformats.org/officeDocument/2006/relationships/hyperlink" Target="https://www.cs.uaf.edu/2012/fall/cs441/lecture/09_06_CPUs.html" TargetMode="External"/><Relationship Id="rId19" Type="http://schemas.openxmlformats.org/officeDocument/2006/relationships/hyperlink" Target="https://www.xilinx.com/products/technology/dsp.html" TargetMode="External"/><Relationship Id="rId4" Type="http://schemas.openxmlformats.org/officeDocument/2006/relationships/hyperlink" Target="https://en.wikipedia.org/wiki/Digital_signal_processor" TargetMode="External"/><Relationship Id="rId9" Type="http://schemas.openxmlformats.org/officeDocument/2006/relationships/hyperlink" Target="https://pdfs.semanticscholar.org/070e/64574ba00314fb49661534e289e3c0664345.pdf" TargetMode="External"/><Relationship Id="rId14" Type="http://schemas.openxmlformats.org/officeDocument/2006/relationships/hyperlink" Target="https://en.wikipedia.org/wiki/PowerPC" TargetMode="External"/><Relationship Id="rId2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D08EE51-F5C9-0A47-B9C7-C9FD15647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546458"/>
            <a:ext cx="4876800" cy="285434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sz="1800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Array Processors (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Vector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FPS AP-120B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Digital Signal Processors (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Wiki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5"/>
              </a:rPr>
              <a:t>TI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6"/>
              </a:rPr>
              <a:t>C25</a:t>
            </a:r>
            <a:r>
              <a:rPr lang="en-US" sz="1800" b="1" dirty="0">
                <a:solidFill>
                  <a:schemeClr val="tx2"/>
                </a:solidFill>
              </a:rPr>
              <a:t>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SIMD Processors (</a:t>
            </a:r>
            <a:r>
              <a:rPr lang="en-US" sz="1800" b="1" dirty="0">
                <a:solidFill>
                  <a:schemeClr val="tx2"/>
                </a:solidFill>
                <a:hlinkClick r:id="rId7"/>
              </a:rPr>
              <a:t>Mutlu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8"/>
              </a:rPr>
              <a:t>Wiki</a:t>
            </a:r>
            <a:r>
              <a:rPr lang="en-US" sz="1800" b="1" dirty="0">
                <a:solidFill>
                  <a:schemeClr val="tx2"/>
                </a:solidFill>
              </a:rPr>
              <a:t>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CISC vs. RISC (</a:t>
            </a:r>
            <a:r>
              <a:rPr lang="en-US" sz="1800" b="1" dirty="0">
                <a:solidFill>
                  <a:schemeClr val="tx2"/>
                </a:solidFill>
                <a:hlinkClick r:id="rId9"/>
              </a:rPr>
              <a:t>El Kady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10"/>
              </a:rPr>
              <a:t>Lawlor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11"/>
              </a:rPr>
              <a:t>Soco</a:t>
            </a:r>
            <a:r>
              <a:rPr lang="en-US" sz="1800" b="1" dirty="0">
                <a:solidFill>
                  <a:schemeClr val="tx2"/>
                </a:solidFill>
              </a:rPr>
              <a:t>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12"/>
              </a:rPr>
              <a:t>SPARC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13"/>
              </a:rPr>
              <a:t>MIPS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14"/>
              </a:rPr>
              <a:t>PowerPC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15"/>
              </a:rPr>
              <a:t>ARM</a:t>
            </a:r>
            <a:r>
              <a:rPr lang="en-US" sz="1800" b="1" dirty="0">
                <a:solidFill>
                  <a:schemeClr val="tx2"/>
                </a:solidFill>
              </a:rPr>
              <a:t> and </a:t>
            </a:r>
            <a:r>
              <a:rPr lang="en-US" sz="1800" b="1" dirty="0">
                <a:solidFill>
                  <a:schemeClr val="tx2"/>
                </a:solidFill>
                <a:hlinkClick r:id="rId16"/>
              </a:rPr>
              <a:t>VLIW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Comparisons (</a:t>
            </a:r>
            <a:r>
              <a:rPr lang="en-US" sz="1800" b="1" dirty="0">
                <a:solidFill>
                  <a:schemeClr val="tx2"/>
                </a:solidFill>
                <a:hlinkClick r:id="rId17"/>
              </a:rPr>
              <a:t>Nerlekar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18"/>
              </a:rPr>
              <a:t>Pratt</a:t>
            </a:r>
            <a:r>
              <a:rPr lang="en-US" sz="1800" b="1" dirty="0">
                <a:solidFill>
                  <a:schemeClr val="tx2"/>
                </a:solidFill>
              </a:rPr>
              <a:t>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FPGAs, ASICs, and DSP Cores (</a:t>
            </a:r>
            <a:r>
              <a:rPr lang="en-US" sz="1800" b="1" dirty="0">
                <a:solidFill>
                  <a:schemeClr val="tx2"/>
                </a:solidFill>
                <a:hlinkClick r:id="rId19"/>
              </a:rPr>
              <a:t>XILINX</a:t>
            </a:r>
            <a:r>
              <a:rPr lang="en-US" sz="1800" b="1" dirty="0">
                <a:solidFill>
                  <a:schemeClr val="tx2"/>
                </a:solidFill>
              </a:rPr>
              <a:t>, </a:t>
            </a:r>
            <a:r>
              <a:rPr lang="en-US" sz="1800" b="1" dirty="0">
                <a:solidFill>
                  <a:schemeClr val="tx2"/>
                </a:solidFill>
                <a:hlinkClick r:id="rId20"/>
              </a:rPr>
              <a:t>TI</a:t>
            </a:r>
            <a:r>
              <a:rPr lang="en-US" sz="1800" b="1" dirty="0">
                <a:solidFill>
                  <a:schemeClr val="tx2"/>
                </a:solidFill>
              </a:rPr>
              <a:t>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88149848-FDC2-DC4E-875F-787CE8D72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  <a:latin typeface="+mn-lt"/>
              </a:rPr>
              <a:t>Lecture 04: 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A Brief History of Coprocessors</a:t>
            </a:r>
          </a:p>
        </p:txBody>
      </p:sp>
      <p:pic>
        <p:nvPicPr>
          <p:cNvPr id="2050" name="Picture 2" descr="Free first page">
            <a:hlinkClick r:id="rId21"/>
            <a:extLst>
              <a:ext uri="{FF2B5EF4-FFF2-40B4-BE49-F238E27FC236}">
                <a16:creationId xmlns:a16="http://schemas.microsoft.com/office/drawing/2014/main" id="{E926492B-DC4C-0A4C-95EA-958613F47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56"/>
          <a:stretch/>
        </p:blipFill>
        <p:spPr bwMode="auto">
          <a:xfrm>
            <a:off x="5638800" y="3627674"/>
            <a:ext cx="2198337" cy="1614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hlinkClick r:id="rId23"/>
            <a:extLst>
              <a:ext uri="{FF2B5EF4-FFF2-40B4-BE49-F238E27FC236}">
                <a16:creationId xmlns:a16="http://schemas.microsoft.com/office/drawing/2014/main" id="{88664E1C-20D9-A64F-B08C-1AD07982B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276" y="4777089"/>
            <a:ext cx="1395761" cy="139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screenshot&#10;&#10;Description automatically generated">
            <a:hlinkClick r:id="rId25"/>
            <a:extLst>
              <a:ext uri="{FF2B5EF4-FFF2-40B4-BE49-F238E27FC236}">
                <a16:creationId xmlns:a16="http://schemas.microsoft.com/office/drawing/2014/main" id="{B43B8579-F9BB-6040-8CD9-F89FC39B5CE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2" y="1371600"/>
            <a:ext cx="8045629" cy="1858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miter lim="800000"/>
          <a:headEnd/>
          <a:tailEnd/>
        </a:ln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176213" indent="-176213" algn="l" fontAlgn="auto">
          <a:spcBef>
            <a:spcPts val="1200"/>
          </a:spcBef>
          <a:spcAft>
            <a:spcPts val="1200"/>
          </a:spcAft>
          <a:buFont typeface="Arial" pitchFamily="34" charset="0"/>
          <a:buChar char="•"/>
          <a:defRPr b="1" dirty="0" smtClean="0">
            <a:solidFill>
              <a:schemeClr val="accent1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7808</TotalTime>
  <Words>74</Words>
  <Application>Microsoft Macintosh PowerPoint</Application>
  <PresentationFormat>Letter Paper (8.5x11 in)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394</cp:revision>
  <dcterms:created xsi:type="dcterms:W3CDTF">2002-09-12T17:13:32Z</dcterms:created>
  <dcterms:modified xsi:type="dcterms:W3CDTF">2021-08-30T05:10:50Z</dcterms:modified>
</cp:coreProperties>
</file>