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84" r:id="rId1"/>
    <p:sldMasterId id="2147483688" r:id="rId2"/>
  </p:sldMasterIdLst>
  <p:notesMasterIdLst>
    <p:notesMasterId r:id="rId4"/>
  </p:notesMasterIdLst>
  <p:handoutMasterIdLst>
    <p:handoutMasterId r:id="rId5"/>
  </p:handoutMasterIdLst>
  <p:sldIdLst>
    <p:sldId id="312" r:id="rId3"/>
  </p:sldIdLst>
  <p:sldSz cx="9144000" cy="6858000" type="letter"/>
  <p:notesSz cx="7302500" cy="95885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20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pos="1568" userDrawn="1">
          <p15:clr>
            <a:srgbClr val="A4A3A4"/>
          </p15:clr>
        </p15:guide>
        <p15:guide id="4" pos="388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2034"/>
    <a:srgbClr val="EFF755"/>
    <a:srgbClr val="CC6600"/>
    <a:srgbClr val="6666FF"/>
    <a:srgbClr val="008000"/>
    <a:srgbClr val="000080"/>
    <a:srgbClr val="004000"/>
    <a:srgbClr val="9966FF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78" autoAdjust="0"/>
    <p:restoredTop sz="95153" autoAdjust="0"/>
  </p:normalViewPr>
  <p:slideViewPr>
    <p:cSldViewPr>
      <p:cViewPr varScale="1">
        <p:scale>
          <a:sx n="126" d="100"/>
          <a:sy n="126" d="100"/>
        </p:scale>
        <p:origin x="1208" y="192"/>
      </p:cViewPr>
      <p:guideLst>
        <p:guide orient="horz" pos="720"/>
        <p:guide pos="2880"/>
        <p:guide pos="1568"/>
        <p:guide pos="388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1836" y="-96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78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66158826-EADE-4792-AB13-43381F09BF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2543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37025" y="0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4125" y="719138"/>
            <a:ext cx="4794250" cy="3595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54538"/>
            <a:ext cx="5353050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37025" y="9109075"/>
            <a:ext cx="316547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31" tIns="48115" rIns="96231" bIns="48115" numCol="1" anchor="b" anchorCtr="0" compatLnSpc="1">
            <a:prstTxWarp prst="textNoShape">
              <a:avLst/>
            </a:prstTxWarp>
          </a:bodyPr>
          <a:lstStyle>
            <a:lvl1pPr algn="r" defTabSz="962025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CC53042-5A96-4DBC-B738-B843823BA6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7555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79425" y="130175"/>
            <a:ext cx="3821113" cy="366713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anchor="ctr" anchorCtr="1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8443 – Pattern Recognition</a:t>
            </a:r>
          </a:p>
        </p:txBody>
      </p:sp>
      <p:sp>
        <p:nvSpPr>
          <p:cNvPr id="4" name="Rectangle 5"/>
          <p:cNvSpPr>
            <a:spLocks noChangeArrowheads="1"/>
          </p:cNvSpPr>
          <p:nvPr userDrawn="1"/>
        </p:nvSpPr>
        <p:spPr bwMode="auto">
          <a:xfrm>
            <a:off x="304800" y="277813"/>
            <a:ext cx="8605838" cy="6254750"/>
          </a:xfrm>
          <a:prstGeom prst="rect">
            <a:avLst/>
          </a:prstGeom>
          <a:noFill/>
          <a:ln w="38100">
            <a:solidFill>
              <a:srgbClr val="333399"/>
            </a:solidFill>
            <a:miter lim="800000"/>
            <a:headEnd/>
            <a:tailEnd/>
          </a:ln>
          <a:effectLst>
            <a:outerShdw dist="107763" dir="2700000" algn="ctr" rotWithShape="0">
              <a:srgbClr val="892034"/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en-US">
              <a:solidFill>
                <a:schemeClr val="hlink"/>
              </a:solidFill>
              <a:latin typeface="Times New Roman" pitchFamily="18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 userDrawn="1"/>
        </p:nvSpPr>
        <p:spPr bwMode="auto">
          <a:xfrm>
            <a:off x="558719" y="191825"/>
            <a:ext cx="3689432" cy="27699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square" tIns="0" bIns="0" anchor="ctr" anchorCtr="1">
            <a:spAutoFit/>
          </a:bodyPr>
          <a:lstStyle/>
          <a:p>
            <a:pPr>
              <a:spcBef>
                <a:spcPts val="0"/>
              </a:spcBef>
            </a:pPr>
            <a:r>
              <a:rPr lang="en-US" sz="1800" b="1" dirty="0">
                <a:solidFill>
                  <a:srgbClr val="333399"/>
                </a:solidFill>
              </a:rPr>
              <a:t>ECE 4XXX – GPU Programming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227013" y="455613"/>
            <a:ext cx="8683625" cy="42862"/>
          </a:xfrm>
          <a:prstGeom prst="rect">
            <a:avLst/>
          </a:prstGeom>
          <a:gradFill rotWithShape="0">
            <a:gsLst>
              <a:gs pos="0">
                <a:srgbClr val="892034"/>
              </a:gs>
              <a:gs pos="100000">
                <a:srgbClr val="95CAFF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1027" name="Picture 37" descr="isip_logo_plai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772525" y="6492875"/>
            <a:ext cx="33337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69" name="Text Box 45"/>
          <p:cNvSpPr txBox="1">
            <a:spLocks noChangeArrowheads="1"/>
          </p:cNvSpPr>
          <p:nvPr/>
        </p:nvSpPr>
        <p:spPr bwMode="auto">
          <a:xfrm>
            <a:off x="252413" y="6648450"/>
            <a:ext cx="815816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200" b="1" dirty="0">
                <a:solidFill>
                  <a:srgbClr val="892034"/>
                </a:solidFill>
              </a:rPr>
              <a:t>ECE 4XXX: Lecture 01, Slide </a:t>
            </a:r>
            <a:fld id="{56D32A91-0AE1-4806-AC33-D8959F4B7E0D}" type="slidenum">
              <a:rPr lang="en-US" sz="1200" b="1">
                <a:solidFill>
                  <a:srgbClr val="892034"/>
                </a:solidFill>
              </a:rPr>
              <a:pPr>
                <a:spcBef>
                  <a:spcPct val="50000"/>
                </a:spcBef>
                <a:defRPr/>
              </a:pPr>
              <a:t>‹#›</a:t>
            </a:fld>
            <a:endParaRPr lang="en-US" sz="1200" b="1" dirty="0">
              <a:solidFill>
                <a:srgbClr val="892034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-5.unipv.it/mferretti/cdol/aca/Charts/06b-multithreading-mf.pdf" TargetMode="External"/><Relationship Id="rId13" Type="http://schemas.openxmlformats.org/officeDocument/2006/relationships/hyperlink" Target="https://www.alliedmarketresearch.com/graphic-processing-unit-market#:~:text=GPUs%20are%20widely%20used%20in,mobile%20phones%2C%20and%20many%20more.&amp;text=The%20global%20GPU%20market%20size,33.6%25%20from%202020%20to%202027." TargetMode="External"/><Relationship Id="rId18" Type="http://schemas.openxmlformats.org/officeDocument/2006/relationships/hyperlink" Target="https://www.tutorialspoint.com/parallel_algorithm/parallel_algorithm_quick_guide.htm" TargetMode="External"/><Relationship Id="rId3" Type="http://schemas.openxmlformats.org/officeDocument/2006/relationships/hyperlink" Target="https://www.elsevier.com/books/programming-massively-parallel-processors/kirk/978-0-12-811986-0" TargetMode="External"/><Relationship Id="rId7" Type="http://schemas.openxmlformats.org/officeDocument/2006/relationships/hyperlink" Target="https://www.youtube.com/watch?v=UmpxNx9zYPw" TargetMode="External"/><Relationship Id="rId12" Type="http://schemas.openxmlformats.org/officeDocument/2006/relationships/hyperlink" Target="https://www.slideshare.net/TausunAkhtary/concurrent-parallel-programming" TargetMode="External"/><Relationship Id="rId17" Type="http://schemas.openxmlformats.org/officeDocument/2006/relationships/image" Target="../media/image3.jpeg"/><Relationship Id="rId2" Type="http://schemas.openxmlformats.org/officeDocument/2006/relationships/hyperlink" Target="https://computing.llnl.gov/tutorials/parallel_comp/" TargetMode="External"/><Relationship Id="rId16" Type="http://schemas.openxmlformats.org/officeDocument/2006/relationships/hyperlink" Target="https://developer.nvidia.com/gpugems/gpugems3/part-vi-gpu-computing/chapter-39-parallel-prefix-sum-scan-cud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cw.mit.edu/courses/electrical-engineering-and-computer-science/6-189-multicore-programming-primer-january-iap-2007/lecture-notes-and-video/l5-parallel-programming-concepts/" TargetMode="External"/><Relationship Id="rId11" Type="http://schemas.openxmlformats.org/officeDocument/2006/relationships/hyperlink" Target="https://edoras.sdsu.edu/~mthomas/sp17.605/lectures/IntroToMPI.pdf" TargetMode="External"/><Relationship Id="rId5" Type="http://schemas.openxmlformats.org/officeDocument/2006/relationships/hyperlink" Target="http://heather.cs.ucdavis.edu/~matloff/158/PLN/ParProcBook.pdf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clear.rice.edu/comp422/lecture-notes/comp422-534-2020-Lecture2-ConcurrencyDecomposition.pdf" TargetMode="External"/><Relationship Id="rId19" Type="http://schemas.openxmlformats.org/officeDocument/2006/relationships/image" Target="../media/image4.jpeg"/><Relationship Id="rId4" Type="http://schemas.openxmlformats.org/officeDocument/2006/relationships/hyperlink" Target="https://www.elsevier.com/books/an-introduction-to-parallel-programming/pacheco/978-0-12-374260-5" TargetMode="External"/><Relationship Id="rId9" Type="http://schemas.openxmlformats.org/officeDocument/2006/relationships/hyperlink" Target="https://www.gnu.org/software/parallel/parallel_tutorial.html" TargetMode="External"/><Relationship Id="rId14" Type="http://schemas.openxmlformats.org/officeDocument/2006/relationships/hyperlink" Target="https://lh3.googleusercontent.com/proxy/tmwmi9ITEgo98_IFmiRrd97agmYHOUq1Xq9LlToISv93jHeC69uIGO_a0tRSbc53--CbHTwjANw_p5f5lpJRqMY2Xk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>
            <a:extLst>
              <a:ext uri="{FF2B5EF4-FFF2-40B4-BE49-F238E27FC236}">
                <a16:creationId xmlns:a16="http://schemas.microsoft.com/office/drawing/2014/main" id="{CD08EE51-F5C9-0A47-B9C7-C9FD15647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1143000"/>
            <a:ext cx="5564488" cy="5257799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</a:bodyPr>
          <a:lstStyle/>
          <a:p>
            <a:pPr marL="176213" marR="0" lvl="0" indent="-176213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Books:</a:t>
            </a:r>
          </a:p>
          <a:p>
            <a:pPr marL="165100" marR="0" lvl="0" defTabSz="914400" eaLnBrk="1" fontAlgn="auto" latinLnBrk="0" hangingPunct="1">
              <a:lnSpc>
                <a:spcPct val="100000"/>
              </a:lnSpc>
              <a:spcAft>
                <a:spcPts val="0"/>
              </a:spcAft>
              <a:buClrTx/>
              <a:buSzTx/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2"/>
              </a:rPr>
              <a:t>An Introduction to 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3"/>
              </a:rPr>
              <a:t>Programming Massively Parallel Processors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 Introduction to Parallel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5"/>
              </a:rPr>
              <a:t>Programming on Parallel Machines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indent="-176213" fontAlgn="auto">
              <a:spcBef>
                <a:spcPts val="1200"/>
              </a:spcBef>
              <a:spcAft>
                <a:spcPts val="600"/>
              </a:spcAft>
              <a:buFont typeface="Arial" pitchFamily="34" charset="0"/>
              <a:buChar char="•"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6"/>
              </a:rPr>
              <a:t>Multicore Programming Primer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7"/>
              </a:rPr>
              <a:t>Parallel Computing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76213" marR="0" lvl="0" indent="-176213" defTabSz="91440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60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Topics:</a:t>
            </a: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8"/>
              </a:rPr>
              <a:t>Coarse-Grained vs. Fine-Grained Multiprocessing</a:t>
            </a:r>
            <a:endParaRPr lang="en-US" sz="1800" b="1" dirty="0">
              <a:solidFill>
                <a:schemeClr val="tx2"/>
              </a:solidFill>
              <a:latin typeface="+mn-lt"/>
              <a:hlinkClick r:id="rId9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9"/>
              </a:rPr>
              <a:t>Unix Pipes, Make and Easy Parallelism</a:t>
            </a:r>
            <a:endParaRPr lang="en-US" sz="1800" b="1" dirty="0">
              <a:solidFill>
                <a:schemeClr val="tx2"/>
              </a:solidFill>
              <a:latin typeface="+mn-lt"/>
              <a:hlinkClick r:id="rId10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0"/>
              </a:rPr>
              <a:t>Principles of Parallel Algorithm Design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1"/>
              </a:rPr>
              <a:t>Message Passing Interface (MPI)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r>
              <a:rPr lang="en-US" sz="1800" b="1" dirty="0">
                <a:solidFill>
                  <a:schemeClr val="tx2"/>
                </a:solidFill>
                <a:latin typeface="+mn-lt"/>
                <a:hlinkClick r:id="rId12"/>
              </a:rPr>
              <a:t>Concurrent Programming</a:t>
            </a: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</a:endParaRPr>
          </a:p>
          <a:p>
            <a:pPr marL="165100" fontAlgn="auto">
              <a:spcAft>
                <a:spcPts val="0"/>
              </a:spcAft>
              <a:tabLst>
                <a:tab pos="2290763" algn="l"/>
                <a:tab pos="4113213" algn="l"/>
              </a:tabLst>
              <a:defRPr/>
            </a:pPr>
            <a:endParaRPr lang="en-US" sz="1800" b="1" dirty="0">
              <a:solidFill>
                <a:schemeClr val="tx2"/>
              </a:solidFill>
              <a:latin typeface="+mn-lt"/>
              <a:hlinkClick r:id="rId13"/>
            </a:endParaRPr>
          </a:p>
        </p:txBody>
      </p:sp>
      <p:sp>
        <p:nvSpPr>
          <p:cNvPr id="5" name="Text Box 29">
            <a:extLst>
              <a:ext uri="{FF2B5EF4-FFF2-40B4-BE49-F238E27FC236}">
                <a16:creationId xmlns:a16="http://schemas.microsoft.com/office/drawing/2014/main" id="{88149848-FDC2-DC4E-875F-787CE8D729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52450"/>
            <a:ext cx="84677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b="1" dirty="0">
                <a:solidFill>
                  <a:schemeClr val="accent1"/>
                </a:solidFill>
                <a:latin typeface="+mn-lt"/>
              </a:rPr>
              <a:t>Lecture 04: </a:t>
            </a:r>
            <a:r>
              <a:rPr lang="en-US" sz="1800" b="1" dirty="0">
                <a:solidFill>
                  <a:schemeClr val="tx2"/>
                </a:solidFill>
                <a:latin typeface="+mn-lt"/>
              </a:rPr>
              <a:t>Parallel Algorithms</a:t>
            </a:r>
          </a:p>
        </p:txBody>
      </p:sp>
      <p:pic>
        <p:nvPicPr>
          <p:cNvPr id="3" name="Picture 4">
            <a:hlinkClick r:id="rId14"/>
            <a:extLst>
              <a:ext uri="{FF2B5EF4-FFF2-40B4-BE49-F238E27FC236}">
                <a16:creationId xmlns:a16="http://schemas.microsoft.com/office/drawing/2014/main" id="{2E90671A-BFC8-1540-A687-A71A31854C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088" y="1143000"/>
            <a:ext cx="2563512" cy="9112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>
            <a:hlinkClick r:id="rId16"/>
            <a:extLst>
              <a:ext uri="{FF2B5EF4-FFF2-40B4-BE49-F238E27FC236}">
                <a16:creationId xmlns:a16="http://schemas.microsoft.com/office/drawing/2014/main" id="{732849EF-3B04-114B-A37C-6B5214191F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687" y="2328034"/>
            <a:ext cx="1572913" cy="2334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Data Parallel Model">
            <a:hlinkClick r:id="rId18"/>
            <a:extLst>
              <a:ext uri="{FF2B5EF4-FFF2-40B4-BE49-F238E27FC236}">
                <a16:creationId xmlns:a16="http://schemas.microsoft.com/office/drawing/2014/main" id="{8CEC982B-0A46-2B4C-B563-34DED34EDC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088" y="4936065"/>
            <a:ext cx="2563512" cy="12518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9384361"/>
      </p:ext>
    </p:extLst>
  </p:cSld>
  <p:clrMapOvr>
    <a:masterClrMapping/>
  </p:clrMapOvr>
</p:sld>
</file>

<file path=ppt/theme/theme1.xml><?xml version="1.0" encoding="utf-8"?>
<a:theme xmlns:a="http://schemas.openxmlformats.org/drawingml/2006/main" name="lecture_title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>
          <a:miter lim="800000"/>
          <a:headEnd/>
          <a:tailEnd/>
        </a:ln>
      </a:spPr>
      <a:bodyPr vert="horz" wrap="none" lIns="0" tIns="0" rIns="0" bIns="0" numCol="1" anchor="t" anchorCtr="0" compatLnSpc="1">
        <a:prstTxWarp prst="textNoShape">
          <a:avLst/>
        </a:prstTxWarp>
      </a:bodyPr>
      <a:lstStyle>
        <a:defPPr marL="176213" indent="-176213" algn="l" fontAlgn="auto">
          <a:spcBef>
            <a:spcPts val="1200"/>
          </a:spcBef>
          <a:spcAft>
            <a:spcPts val="1200"/>
          </a:spcAft>
          <a:buFont typeface="Arial" pitchFamily="34" charset="0"/>
          <a:buChar char="•"/>
          <a:defRPr b="1" dirty="0" smtClean="0">
            <a:solidFill>
              <a:schemeClr val="accent1"/>
            </a:solidFill>
            <a:latin typeface="+mn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isip_default">
  <a:themeElements>
    <a:clrScheme name="ISIP Standard">
      <a:dk1>
        <a:srgbClr val="000000"/>
      </a:dk1>
      <a:lt1>
        <a:srgbClr val="000000"/>
      </a:lt1>
      <a:dk2>
        <a:srgbClr val="000000"/>
      </a:dk2>
      <a:lt2>
        <a:srgbClr val="000000"/>
      </a:lt2>
      <a:accent1>
        <a:srgbClr val="333399"/>
      </a:accent1>
      <a:accent2>
        <a:srgbClr val="892034"/>
      </a:accent2>
      <a:accent3>
        <a:srgbClr val="FFFFE2"/>
      </a:accent3>
      <a:accent4>
        <a:srgbClr val="FFFFE2"/>
      </a:accent4>
      <a:accent5>
        <a:srgbClr val="FFFFE2"/>
      </a:accent5>
      <a:accent6>
        <a:srgbClr val="FFFFE2"/>
      </a:accent6>
      <a:hlink>
        <a:srgbClr val="892034"/>
      </a:hlink>
      <a:folHlink>
        <a:srgbClr val="892034"/>
      </a:folHlink>
    </a:clrScheme>
    <a:fontScheme name="ISIP Standar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8072</TotalTime>
  <Words>59</Words>
  <Application>Microsoft Macintosh PowerPoint</Application>
  <PresentationFormat>Letter Paper (8.5x11 in)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lecture_title</vt:lpstr>
      <vt:lpstr>isip_default</vt:lpstr>
      <vt:lpstr>PowerPoint Presentation</vt:lpstr>
    </vt:vector>
  </TitlesOfParts>
  <Company>Gateway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Valued Gateway Client</dc:creator>
  <cp:lastModifiedBy>Joseph Picone</cp:lastModifiedBy>
  <cp:revision>412</cp:revision>
  <dcterms:created xsi:type="dcterms:W3CDTF">2002-09-12T17:13:32Z</dcterms:created>
  <dcterms:modified xsi:type="dcterms:W3CDTF">2020-09-18T10:50:29Z</dcterms:modified>
</cp:coreProperties>
</file>