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2"/>
  </p:notesMasterIdLst>
  <p:handoutMasterIdLst>
    <p:handoutMasterId r:id="rId13"/>
  </p:handoutMasterIdLst>
  <p:sldIdLst>
    <p:sldId id="325" r:id="rId3"/>
    <p:sldId id="452" r:id="rId4"/>
    <p:sldId id="454" r:id="rId5"/>
    <p:sldId id="455" r:id="rId6"/>
    <p:sldId id="481" r:id="rId7"/>
    <p:sldId id="456" r:id="rId8"/>
    <p:sldId id="457" r:id="rId9"/>
    <p:sldId id="482" r:id="rId10"/>
    <p:sldId id="478" r:id="rId11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9">
          <p15:clr>
            <a:srgbClr val="A4A3A4"/>
          </p15:clr>
        </p15:guide>
        <p15:guide id="2" pos="2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37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800" y="176"/>
      </p:cViewPr>
      <p:guideLst>
        <p:guide orient="horz" pos="1699"/>
        <p:guide pos="28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5" Type="http://schemas.openxmlformats.org/officeDocument/2006/relationships/image" Target="../media/image27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1" Type="http://schemas.openxmlformats.org/officeDocument/2006/relationships/image" Target="../media/image9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6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2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7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5006975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EE 3512 – Signals: Continuous and Discrete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37" descr="isip_logo_plai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5"/>
          <p:cNvSpPr txBox="1">
            <a:spLocks noChangeArrowheads="1"/>
          </p:cNvSpPr>
          <p:nvPr userDrawn="1"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EE 3512: </a:t>
            </a:r>
            <a:r>
              <a:rPr lang="en-US" sz="1200" b="1" dirty="0">
                <a:solidFill>
                  <a:srgbClr val="BE0F34"/>
                </a:solidFill>
              </a:rPr>
              <a:t>Lecture </a:t>
            </a:r>
            <a:r>
              <a:rPr lang="en-US" sz="1200" b="1" dirty="0" smtClean="0">
                <a:solidFill>
                  <a:srgbClr val="BE0F34"/>
                </a:solidFill>
              </a:rPr>
              <a:t>04, </a:t>
            </a:r>
            <a:r>
              <a:rPr lang="en-US" sz="1200" b="1" dirty="0">
                <a:solidFill>
                  <a:srgbClr val="BE0F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itl.nist.gov/div898/handbook/pri/section2/gifs/reshist.gif" TargetMode="External"/><Relationship Id="rId12" Type="http://schemas.openxmlformats.org/officeDocument/2006/relationships/image" Target="../media/image4.jpeg"/><Relationship Id="rId13" Type="http://schemas.openxmlformats.org/officeDocument/2006/relationships/hyperlink" Target="http://www.mathworks.de/applications/dsp_comm/partnerships/images/host_target_condensed.jpg" TargetMode="External"/><Relationship Id="rId14" Type="http://schemas.openxmlformats.org/officeDocument/2006/relationships/image" Target="../media/image5.png"/><Relationship Id="rId15" Type="http://schemas.openxmlformats.org/officeDocument/2006/relationships/hyperlink" Target="http://www.isip.piconepress.com/publications/courses/temple/ee_3512/lectures/2014_fall/" TargetMode="Externa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en.wikipedia.org/wiki/Probability" TargetMode="External"/><Relationship Id="rId4" Type="http://schemas.openxmlformats.org/officeDocument/2006/relationships/hyperlink" Target="http://en.wikipedia.org/wiki/Random_variable" TargetMode="External"/><Relationship Id="rId5" Type="http://schemas.openxmlformats.org/officeDocument/2006/relationships/hyperlink" Target="http://www.scribd.com/doc/185459/Probability-Random-Variables-and-Random-Processes-Part-1" TargetMode="External"/><Relationship Id="rId6" Type="http://schemas.openxmlformats.org/officeDocument/2006/relationships/hyperlink" Target="http://hbpms.blogspot.com/2008/05/stage-3-probability-and-stochastic.html" TargetMode="External"/><Relationship Id="rId7" Type="http://schemas.openxmlformats.org/officeDocument/2006/relationships/hyperlink" Target="http://www.aboutprojectors.com/news/wp-content/uploads/2007/01/Texas-Instruments-DLP.jpg" TargetMode="External"/><Relationship Id="rId8" Type="http://schemas.openxmlformats.org/officeDocument/2006/relationships/image" Target="../media/image2.jpeg"/><Relationship Id="rId9" Type="http://schemas.openxmlformats.org/officeDocument/2006/relationships/hyperlink" Target="http://www.arrowne.com/innov/in181/pics/issue_14_ti_image_1_lr.jpg" TargetMode="External"/><Relationship Id="rId10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ssless_compression" TargetMode="External"/><Relationship Id="rId4" Type="http://schemas.openxmlformats.org/officeDocument/2006/relationships/hyperlink" Target="http://en.wikipedia.org/wiki/Graphics_Interchange_Format" TargetMode="External"/><Relationship Id="rId5" Type="http://schemas.openxmlformats.org/officeDocument/2006/relationships/hyperlink" Target="http://en.wikipedia.org/wiki/Lossy_compression" TargetMode="External"/><Relationship Id="rId6" Type="http://schemas.openxmlformats.org/officeDocument/2006/relationships/hyperlink" Target="http://en.wikipedia.org/wiki/Jpeg" TargetMode="External"/><Relationship Id="rId7" Type="http://schemas.openxmlformats.org/officeDocument/2006/relationships/hyperlink" Target="http://en.wikipedia.org/wiki/Mp3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en.wikipedia.org/wiki/IEEE_75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l.nist.gov/div898/handbook/pri/section2/gifs/reshist.gif" TargetMode="External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1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1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6.wmf"/><Relationship Id="rId12" Type="http://schemas.openxmlformats.org/officeDocument/2006/relationships/oleObject" Target="../embeddings/oleObject19.bin"/><Relationship Id="rId13" Type="http://schemas.openxmlformats.org/officeDocument/2006/relationships/image" Target="../media/image2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5.wmf"/><Relationship Id="rId10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9.wmf"/><Relationship Id="rId12" Type="http://schemas.openxmlformats.org/officeDocument/2006/relationships/oleObject" Target="../embeddings/oleObject23.bin"/><Relationship Id="rId13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1.xml"/><Relationship Id="rId3" Type="http://schemas.openxmlformats.org/officeDocument/2006/relationships/notesSlide" Target="../notesSlides/notesSlide3.xml"/><Relationship Id="rId4" Type="http://schemas.openxmlformats.org/officeDocument/2006/relationships/hyperlink" Target="http://www.ling.mq.edu.au/speech/perception/workshop_masking/whitenoise_spectrum.gif" TargetMode="External"/><Relationship Id="rId5" Type="http://schemas.openxmlformats.org/officeDocument/2006/relationships/image" Target="../media/image31.png"/><Relationship Id="rId6" Type="http://schemas.openxmlformats.org/officeDocument/2006/relationships/oleObject" Target="../embeddings/oleObject20.bin"/><Relationship Id="rId7" Type="http://schemas.openxmlformats.org/officeDocument/2006/relationships/image" Target="../media/image9.w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8.wmf"/><Relationship Id="rId10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isip.piconepress.com/courses/msstate/ece_3163/matlab/2009_spring/statistics" TargetMode="External"/><Relationship Id="rId3" Type="http://schemas.openxmlformats.org/officeDocument/2006/relationships/hyperlink" Target="http://www.isip.piconepress.com/courses/msstate/ece_3163/matla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Definition of a Digital Signal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Random Variables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Probability Density Functions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Means and Moments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White Noise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Probability</a:t>
            </a:r>
            <a:r>
              <a:rPr lang="en-US" sz="1800" b="1" smtClean="0">
                <a:solidFill>
                  <a:schemeClr val="bg1"/>
                </a:solidFill>
              </a:rPr>
              <a:t/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800" b="1" smtClean="0">
                <a:solidFill>
                  <a:schemeClr val="bg1"/>
                </a:solidFill>
                <a:hlinkClick r:id="rId4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Random Variable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S.G.: Random Processes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hlinkClick r:id="rId6"/>
              </a:rPr>
              <a:t>Blogspot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: Probability Resources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03: </a:t>
            </a:r>
            <a:r>
              <a:rPr lang="en-US" b="1" dirty="0" smtClean="0">
                <a:solidFill>
                  <a:schemeClr val="accent2"/>
                </a:solidFill>
              </a:rPr>
              <a:t>BASIC STATISTICAL MODELING OF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DIGITAL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4289" y="3470530"/>
            <a:ext cx="1667599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" name="Picture 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40299" y="3470530"/>
            <a:ext cx="2124179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7110" name="Picture 6" descr="C:\Users\picone\Desktop\Joseph Picone\temp\images\x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 l="4854" t="8055" r="10598" b="10277"/>
          <a:stretch>
            <a:fillRect/>
          </a:stretch>
        </p:blipFill>
        <p:spPr bwMode="auto">
          <a:xfrm>
            <a:off x="6914296" y="2098930"/>
            <a:ext cx="1837592" cy="1371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  <p:pic>
        <p:nvPicPr>
          <p:cNvPr id="47111" name="Picture 7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40300" y="2098930"/>
            <a:ext cx="1940046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492007" y="6127687"/>
            <a:ext cx="885361" cy="279514"/>
            <a:chOff x="5231962" y="6231988"/>
            <a:chExt cx="885361" cy="279514"/>
          </a:xfrm>
        </p:grpSpPr>
        <p:pic>
          <p:nvPicPr>
            <p:cNvPr id="16" name="Picture 4">
              <a:hlinkClick r:id="rId15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604911"/>
            <a:ext cx="8686800" cy="62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 </a:t>
            </a:r>
            <a:r>
              <a:rPr lang="en-US" sz="1800" b="1" dirty="0" smtClean="0">
                <a:solidFill>
                  <a:schemeClr val="accent1"/>
                </a:solidFill>
                <a:latin typeface="Arial" charset="0"/>
              </a:rPr>
              <a:t>discre</a:t>
            </a:r>
            <a:r>
              <a:rPr lang="en-US" sz="1800" b="1" dirty="0" smtClean="0">
                <a:solidFill>
                  <a:schemeClr val="accent1"/>
                </a:solidFill>
              </a:rPr>
              <a:t>te-time signal</a:t>
            </a:r>
            <a:r>
              <a:rPr lang="en-US" sz="1800" b="1" dirty="0" smtClean="0"/>
              <a:t>,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, is discrete in time but continuous in amplitude (e.g., the amplitude is represented as a real number).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We often approximate real numbers in digital electronics using a floating-point numeric representation (e.g</a:t>
            </a:r>
            <a:r>
              <a:rPr lang="en-US" sz="1800" b="1" dirty="0" smtClean="0"/>
              <a:t>., 4-byte </a:t>
            </a:r>
            <a:r>
              <a:rPr lang="en-US" sz="1800" b="1" dirty="0" smtClean="0">
                <a:hlinkClick r:id="rId2"/>
              </a:rPr>
              <a:t>IEEE floating-point numbers</a:t>
            </a:r>
            <a:r>
              <a:rPr lang="en-US" sz="1800" b="1" dirty="0" smtClean="0"/>
              <a:t>).</a:t>
            </a:r>
            <a:endParaRPr lang="en-US" sz="1800" b="1" dirty="0" smtClean="0">
              <a:latin typeface="Arial" charset="0"/>
            </a:endParaRP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For example, a 4-byte floating point number uses 32 bits in its representation, which allows it to achieve 2**32 different values.</a:t>
            </a: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latin typeface="Arial" charset="0"/>
              </a:rPr>
              <a:t>The simplest way to assign these values would be to use a linear representation: divide the range </a:t>
            </a:r>
            <a:r>
              <a:rPr lang="en-US" sz="1800" dirty="0" smtClean="0">
                <a:latin typeface="Arial" charset="0"/>
              </a:rPr>
              <a:t>[</a:t>
            </a:r>
            <a:r>
              <a:rPr lang="en-US" sz="1800" i="1" dirty="0" err="1" smtClean="0"/>
              <a:t>R</a:t>
            </a:r>
            <a:r>
              <a:rPr lang="en-US" sz="1800" i="1" baseline="-25000" dirty="0" err="1" smtClean="0">
                <a:latin typeface="Arial" charset="0"/>
              </a:rPr>
              <a:t>min</a:t>
            </a:r>
            <a:r>
              <a:rPr lang="en-US" sz="1800" dirty="0" err="1" smtClean="0">
                <a:latin typeface="Arial" charset="0"/>
              </a:rPr>
              <a:t>,</a:t>
            </a:r>
            <a:r>
              <a:rPr lang="en-US" sz="1800" i="1" dirty="0" err="1" smtClean="0"/>
              <a:t>R</a:t>
            </a:r>
            <a:r>
              <a:rPr lang="en-US" sz="1800" i="1" baseline="-25000" dirty="0" err="1" smtClean="0">
                <a:latin typeface="Arial" charset="0"/>
              </a:rPr>
              <a:t>max</a:t>
            </a:r>
            <a:r>
              <a:rPr lang="en-US" sz="1800" dirty="0" smtClean="0">
                <a:latin typeface="Arial" charset="0"/>
              </a:rPr>
              <a:t>] </a:t>
            </a:r>
            <a:r>
              <a:rPr lang="en-US" sz="1800" b="1" dirty="0" smtClean="0">
                <a:latin typeface="Arial" charset="0"/>
              </a:rPr>
              <a:t>into 2**32 equal steps. This is often referred to as linear quantization. Does this make sense?</a:t>
            </a: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Floating point numbers actually use a logarithmic representation consisting of an exponent and mantissa (e.g. </a:t>
            </a:r>
            <a:r>
              <a:rPr lang="en-US" sz="1800" b="1" dirty="0" smtClean="0">
                <a:hlinkClick r:id="rId2"/>
              </a:rPr>
              <a:t>IEEE floating-point format</a:t>
            </a:r>
            <a:r>
              <a:rPr lang="en-US" sz="1800" b="1" dirty="0" smtClean="0"/>
              <a:t>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many applications, such as encoding of audio and images, 32 bits per sample is overkill because humans can’t distinguish that many unique levels.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hlinkClick r:id="rId3"/>
              </a:rPr>
              <a:t>Lossless compression </a:t>
            </a:r>
            <a:r>
              <a:rPr lang="en-US" sz="1800" b="1" dirty="0" smtClean="0"/>
              <a:t>(e.g., </a:t>
            </a:r>
            <a:r>
              <a:rPr lang="en-US" sz="1800" b="1" dirty="0" smtClean="0">
                <a:hlinkClick r:id="rId4"/>
              </a:rPr>
              <a:t>gif images</a:t>
            </a:r>
            <a:r>
              <a:rPr lang="en-US" sz="1800" b="1" dirty="0" smtClean="0"/>
              <a:t>) techniques reduce the number of bits without introducing any distortion.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hlinkClick r:id="rId5"/>
              </a:rPr>
              <a:t>Lossy compression </a:t>
            </a:r>
            <a:r>
              <a:rPr lang="en-US" sz="1800" b="1" dirty="0" smtClean="0"/>
              <a:t>(e.g., </a:t>
            </a:r>
            <a:r>
              <a:rPr lang="en-US" sz="1800" b="1" dirty="0" smtClean="0">
                <a:hlinkClick r:id="rId6"/>
              </a:rPr>
              <a:t>jpeg</a:t>
            </a:r>
            <a:r>
              <a:rPr lang="en-US" sz="1800" b="1" dirty="0" smtClean="0"/>
              <a:t> or </a:t>
            </a:r>
            <a:r>
              <a:rPr lang="en-US" sz="1800" b="1" dirty="0" smtClean="0">
                <a:hlinkClick r:id="rId7"/>
              </a:rPr>
              <a:t>mp3</a:t>
            </a:r>
            <a:r>
              <a:rPr lang="en-US" sz="1800" b="1" dirty="0" smtClean="0"/>
              <a:t>) techniques reduce the number of bits significantly but introduce some amount of distortion.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Signals whose amplitude and time scale are discrete are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digital signals</a:t>
            </a:r>
            <a:r>
              <a:rPr lang="en-US" sz="1800" b="1" dirty="0" smtClean="0"/>
              <a:t> and form the basis for the field of digital signal processing.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Digital Signals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Amplitude As A Random Variable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86646" y="604912"/>
            <a:ext cx="8686800" cy="6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The amplitude of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</a:t>
            </a:r>
            <a:r>
              <a:rPr lang="en-US" sz="1800" b="1" dirty="0" smtClean="0"/>
              <a:t>can be modeled as a random variable. Consider an audio signal (mp3-encoded music):</a:t>
            </a:r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2" cstate="print"/>
          <a:srcRect l="11058" t="24471" r="23838" b="57147"/>
          <a:stretch>
            <a:fillRect/>
          </a:stretch>
        </p:blipFill>
        <p:spPr bwMode="auto">
          <a:xfrm>
            <a:off x="1387257" y="1322363"/>
            <a:ext cx="6349975" cy="13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TextBox 62"/>
          <p:cNvSpPr txBox="1"/>
          <p:nvPr/>
        </p:nvSpPr>
        <p:spPr>
          <a:xfrm>
            <a:off x="1119189" y="6424624"/>
            <a:ext cx="2519362" cy="27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299711" y="5402009"/>
            <a:ext cx="7225571" cy="851424"/>
            <a:chOff x="1299711" y="5402009"/>
            <a:chExt cx="7225571" cy="851424"/>
          </a:xfrm>
        </p:grpSpPr>
        <p:sp>
          <p:nvSpPr>
            <p:cNvPr id="68" name="Rectangle 67"/>
            <p:cNvSpPr/>
            <p:nvPr/>
          </p:nvSpPr>
          <p:spPr>
            <a:xfrm>
              <a:off x="1299711" y="5739621"/>
              <a:ext cx="1825625" cy="5138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71066" y="5402009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Uniform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Distribution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01298" y="5175739"/>
            <a:ext cx="7181780" cy="1063628"/>
            <a:chOff x="1301298" y="5175739"/>
            <a:chExt cx="7181780" cy="1063628"/>
          </a:xfrm>
        </p:grpSpPr>
        <p:grpSp>
          <p:nvGrpSpPr>
            <p:cNvPr id="79" name="Group 78"/>
            <p:cNvGrpSpPr/>
            <p:nvPr/>
          </p:nvGrpSpPr>
          <p:grpSpPr>
            <a:xfrm>
              <a:off x="1301298" y="5175739"/>
              <a:ext cx="1822672" cy="1063628"/>
              <a:chOff x="1385668" y="5105399"/>
              <a:chExt cx="1822672" cy="106362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1310262" y="5180807"/>
                <a:ext cx="1063625" cy="912813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2214563" y="5175250"/>
                <a:ext cx="1063628" cy="923926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/>
            <p:cNvSpPr txBox="1"/>
            <p:nvPr/>
          </p:nvSpPr>
          <p:spPr>
            <a:xfrm>
              <a:off x="5528862" y="5793560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Triangular Distribution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86646" y="2767503"/>
            <a:ext cx="8970867" cy="2115228"/>
            <a:chOff x="186646" y="2767503"/>
            <a:chExt cx="8970867" cy="2115228"/>
          </a:xfrm>
        </p:grpSpPr>
        <p:sp>
          <p:nvSpPr>
            <p:cNvPr id="34" name="Text Box 3"/>
            <p:cNvSpPr txBox="1">
              <a:spLocks noChangeArrowheads="1"/>
            </p:cNvSpPr>
            <p:nvPr/>
          </p:nvSpPr>
          <p:spPr bwMode="auto">
            <a:xfrm>
              <a:off x="186646" y="2901207"/>
              <a:ext cx="8686800" cy="654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65100" indent="-165100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latin typeface="Arial" charset="0"/>
                </a:rPr>
                <a:t>How would </a:t>
              </a:r>
              <a:r>
                <a:rPr lang="en-US" sz="1800" b="1" dirty="0" smtClean="0"/>
                <a:t>we compute a </a:t>
              </a:r>
              <a:r>
                <a:rPr lang="en-US" sz="1800" b="1" dirty="0" smtClean="0">
                  <a:latin typeface="Arial" charset="0"/>
                </a:rPr>
                <a:t>histogram of the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amplitude of this signal? (Note that the example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to the right is not an actual histogram of the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above data.)</a:t>
              </a:r>
            </a:p>
            <a:p>
              <a:pPr marL="165100" indent="-165100">
                <a:spcAft>
                  <a:spcPts val="600"/>
                </a:spcAft>
                <a:buFont typeface="Arial" pitchFamily="34" charset="0"/>
                <a:buChar char="•"/>
              </a:pPr>
              <a:endParaRPr lang="en-US" sz="1800" b="1" dirty="0" smtClean="0"/>
            </a:p>
          </p:txBody>
        </p:sp>
        <p:pic>
          <p:nvPicPr>
            <p:cNvPr id="89" name="Picture 6" descr="C:\Users\picone\Desktop\Joseph Picone\temp\images\x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695273" y="2767503"/>
              <a:ext cx="3462240" cy="2115228"/>
            </a:xfrm>
            <a:prstGeom prst="rect">
              <a:avLst/>
            </a:prstGeom>
            <a:noFill/>
            <a:ln w="38100">
              <a:noFill/>
            </a:ln>
          </p:spPr>
        </p:pic>
      </p:grpSp>
      <p:grpSp>
        <p:nvGrpSpPr>
          <p:cNvPr id="97" name="Group 96"/>
          <p:cNvGrpSpPr/>
          <p:nvPr/>
        </p:nvGrpSpPr>
        <p:grpSpPr>
          <a:xfrm>
            <a:off x="194583" y="4194629"/>
            <a:ext cx="5422446" cy="2313531"/>
            <a:chOff x="194583" y="4194629"/>
            <a:chExt cx="5422446" cy="2313531"/>
          </a:xfrm>
        </p:grpSpPr>
        <p:grpSp>
          <p:nvGrpSpPr>
            <p:cNvPr id="92" name="Group 91"/>
            <p:cNvGrpSpPr/>
            <p:nvPr/>
          </p:nvGrpSpPr>
          <p:grpSpPr>
            <a:xfrm>
              <a:off x="828981" y="4815252"/>
              <a:ext cx="3852536" cy="1692908"/>
              <a:chOff x="3831941" y="4716778"/>
              <a:chExt cx="3852536" cy="1692908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V="1">
                <a:off x="3831941" y="6150414"/>
                <a:ext cx="2767012" cy="18611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5400000">
                <a:off x="4532693" y="5457602"/>
                <a:ext cx="1367097" cy="1588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stealt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1"/>
              <p:cNvGrpSpPr/>
              <p:nvPr/>
            </p:nvGrpSpPr>
            <p:grpSpPr>
              <a:xfrm>
                <a:off x="4301841" y="6019799"/>
                <a:ext cx="1833562" cy="130613"/>
                <a:chOff x="1370013" y="5912289"/>
                <a:chExt cx="1833562" cy="238124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1710532" y="6035319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2620169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3088481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1256507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Box 63"/>
              <p:cNvSpPr txBox="1"/>
              <p:nvPr/>
            </p:nvSpPr>
            <p:spPr>
              <a:xfrm>
                <a:off x="3846229" y="6225020"/>
                <a:ext cx="2733674" cy="184666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</a:tabLst>
                </a:pPr>
                <a:r>
                  <a:rPr lang="en-US" sz="1200" b="1" kern="0" dirty="0" smtClean="0">
                    <a:latin typeface="+mn-lt"/>
                  </a:rPr>
                  <a:t>	-1.0	-0.5	0.0	0.5	1.0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356918" y="4716778"/>
                <a:ext cx="1077765" cy="215444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Frequency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655630" y="6033167"/>
                <a:ext cx="1028847" cy="215444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Amplitude</a:t>
                </a: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194583" y="4194629"/>
              <a:ext cx="5422446" cy="5539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74625" marR="0" indent="-1746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lang="en-US" sz="1800" b="1" kern="0" dirty="0" smtClean="0">
                  <a:latin typeface="+mn-lt"/>
                </a:rPr>
                <a:t>What would be a reasonable approximation for the amplitude histogram of this signal?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000125" y="5119687"/>
            <a:ext cx="7482953" cy="1328355"/>
            <a:chOff x="1000125" y="5119687"/>
            <a:chExt cx="7482953" cy="1328355"/>
          </a:xfrm>
        </p:grpSpPr>
        <p:sp>
          <p:nvSpPr>
            <p:cNvPr id="85" name="TextBox 84"/>
            <p:cNvSpPr txBox="1"/>
            <p:nvPr/>
          </p:nvSpPr>
          <p:spPr>
            <a:xfrm>
              <a:off x="5528862" y="6171043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Gaussian 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Distribution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000125" y="5119687"/>
              <a:ext cx="2409825" cy="1100138"/>
              <a:chOff x="3114675" y="4910137"/>
              <a:chExt cx="2409825" cy="1100138"/>
            </a:xfrm>
          </p:grpSpPr>
          <p:sp>
            <p:nvSpPr>
              <p:cNvPr id="36" name="Freeform 35"/>
              <p:cNvSpPr/>
              <p:nvPr/>
            </p:nvSpPr>
            <p:spPr>
              <a:xfrm>
                <a:off x="3114675" y="4910137"/>
                <a:ext cx="1219200" cy="1100138"/>
              </a:xfrm>
              <a:custGeom>
                <a:avLst/>
                <a:gdLst>
                  <a:gd name="connsiteX0" fmla="*/ 0 w 1219200"/>
                  <a:gd name="connsiteY0" fmla="*/ 1100138 h 1100138"/>
                  <a:gd name="connsiteX1" fmla="*/ 676275 w 1219200"/>
                  <a:gd name="connsiteY1" fmla="*/ 890588 h 1100138"/>
                  <a:gd name="connsiteX2" fmla="*/ 1104900 w 1219200"/>
                  <a:gd name="connsiteY2" fmla="*/ 138113 h 1100138"/>
                  <a:gd name="connsiteX3" fmla="*/ 1219200 w 1219200"/>
                  <a:gd name="connsiteY3" fmla="*/ 61913 h 1100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9200" h="1100138">
                    <a:moveTo>
                      <a:pt x="0" y="1100138"/>
                    </a:moveTo>
                    <a:cubicBezTo>
                      <a:pt x="246062" y="1075532"/>
                      <a:pt x="492125" y="1050926"/>
                      <a:pt x="676275" y="890588"/>
                    </a:cubicBezTo>
                    <a:cubicBezTo>
                      <a:pt x="860425" y="730251"/>
                      <a:pt x="1014412" y="276226"/>
                      <a:pt x="1104900" y="138113"/>
                    </a:cubicBezTo>
                    <a:cubicBezTo>
                      <a:pt x="1195388" y="0"/>
                      <a:pt x="1207294" y="30956"/>
                      <a:pt x="1219200" y="61913"/>
                    </a:cubicBezTo>
                  </a:path>
                </a:pathLst>
              </a:cu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 flipH="1">
                <a:off x="4305300" y="4910137"/>
                <a:ext cx="1219200" cy="1100138"/>
              </a:xfrm>
              <a:custGeom>
                <a:avLst/>
                <a:gdLst>
                  <a:gd name="connsiteX0" fmla="*/ 0 w 1219200"/>
                  <a:gd name="connsiteY0" fmla="*/ 1100138 h 1100138"/>
                  <a:gd name="connsiteX1" fmla="*/ 676275 w 1219200"/>
                  <a:gd name="connsiteY1" fmla="*/ 890588 h 1100138"/>
                  <a:gd name="connsiteX2" fmla="*/ 1104900 w 1219200"/>
                  <a:gd name="connsiteY2" fmla="*/ 138113 h 1100138"/>
                  <a:gd name="connsiteX3" fmla="*/ 1219200 w 1219200"/>
                  <a:gd name="connsiteY3" fmla="*/ 61913 h 1100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9200" h="1100138">
                    <a:moveTo>
                      <a:pt x="0" y="1100138"/>
                    </a:moveTo>
                    <a:cubicBezTo>
                      <a:pt x="246062" y="1075532"/>
                      <a:pt x="492125" y="1050926"/>
                      <a:pt x="676275" y="890588"/>
                    </a:cubicBezTo>
                    <a:cubicBezTo>
                      <a:pt x="860425" y="730251"/>
                      <a:pt x="1014412" y="276226"/>
                      <a:pt x="1104900" y="138113"/>
                    </a:cubicBezTo>
                    <a:cubicBezTo>
                      <a:pt x="1195388" y="0"/>
                      <a:pt x="1207294" y="30956"/>
                      <a:pt x="1219200" y="61913"/>
                    </a:cubicBezTo>
                  </a:path>
                </a:pathLst>
              </a:cu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Examples of Random Variables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463" y="682625"/>
            <a:ext cx="4371537" cy="2646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>
              <a:spcAft>
                <a:spcPts val="1200"/>
              </a:spcAft>
            </a:pPr>
            <a:r>
              <a:rPr lang="en-US" sz="1800" b="1" dirty="0" smtClean="0"/>
              <a:t>Continuous-valued random variable:</a:t>
            </a:r>
          </a:p>
          <a:p>
            <a:pPr marL="338138" indent="-169863">
              <a:spcAft>
                <a:spcPts val="4800"/>
              </a:spcAft>
            </a:pPr>
            <a:r>
              <a:rPr lang="en-US" sz="1800" b="1" dirty="0" smtClean="0"/>
              <a:t>	Uniform:</a:t>
            </a:r>
          </a:p>
          <a:p>
            <a:pPr marL="338138" indent="-169863">
              <a:spcAft>
                <a:spcPts val="6000"/>
              </a:spcAft>
            </a:pPr>
            <a:r>
              <a:rPr lang="en-US" sz="1800" b="1" dirty="0" smtClean="0"/>
              <a:t>	Triangular:</a:t>
            </a:r>
          </a:p>
          <a:p>
            <a:pPr marL="338138" indent="-169863">
              <a:spcAft>
                <a:spcPts val="7200"/>
              </a:spcAft>
            </a:pPr>
            <a:r>
              <a:rPr lang="en-US" sz="1800" b="1" dirty="0" smtClean="0"/>
              <a:t>	Gaussian: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682625"/>
            <a:ext cx="4371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38138" indent="-169863">
              <a:spcAft>
                <a:spcPts val="1200"/>
              </a:spcAft>
            </a:pPr>
            <a:r>
              <a:rPr lang="en-US" sz="1800" b="1" dirty="0" smtClean="0"/>
              <a:t>Discrete-valued random variable:</a:t>
            </a:r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768350" y="3371850"/>
          <a:ext cx="337343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9" name="Equation" r:id="rId3" imgW="2247840" imgH="482400" progId="Equation.3">
                  <p:embed/>
                </p:oleObj>
              </mc:Choice>
              <mc:Fallback>
                <p:oleObj name="Equation" r:id="rId3" imgW="224784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3371850"/>
                        <a:ext cx="3373438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4956175" y="1401763"/>
          <a:ext cx="25527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0" name="Equation" r:id="rId5" imgW="1701720" imgH="393480" progId="Equation.3">
                  <p:embed/>
                </p:oleObj>
              </mc:Choice>
              <mc:Fallback>
                <p:oleObj name="Equation" r:id="rId5" imgW="17017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1401763"/>
                        <a:ext cx="25527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758825" y="2368844"/>
          <a:ext cx="23066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1" name="Equation" r:id="rId7" imgW="1536480" imgH="457200" progId="Equation.3">
                  <p:embed/>
                </p:oleObj>
              </mc:Choice>
              <mc:Fallback>
                <p:oleObj name="Equation" r:id="rId7" imgW="15364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2368844"/>
                        <a:ext cx="23066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863600" y="1549400"/>
          <a:ext cx="18113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2" name="Equation" r:id="rId9" imgW="1206360" imgH="215640" progId="Equation.3">
                  <p:embed/>
                </p:oleObj>
              </mc:Choice>
              <mc:Fallback>
                <p:oleObj name="Equation" r:id="rId9" imgW="120636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549400"/>
                        <a:ext cx="1811338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225083" y="661182"/>
            <a:ext cx="4318782" cy="354505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41519" y="658838"/>
            <a:ext cx="4318782" cy="354740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916488" y="2101850"/>
          <a:ext cx="369728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3" name="Equation" r:id="rId11" imgW="2463480" imgH="812520" progId="Equation.3">
                  <p:embed/>
                </p:oleObj>
              </mc:Choice>
              <mc:Fallback>
                <p:oleObj name="Equation" r:id="rId11" imgW="2463480" imgH="8125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2101850"/>
                        <a:ext cx="3697287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76825" y="3643535"/>
            <a:ext cx="173101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N/A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9769" y="4473526"/>
            <a:ext cx="8686800" cy="216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An important part of the specification of a random variable is its probability density function. Note that these integrate or sum to 1.</a:t>
            </a:r>
            <a:endParaRPr lang="en-US" sz="1800" b="1" dirty="0" smtClean="0">
              <a:latin typeface="Arial" charset="0"/>
            </a:endParaRP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 Gaussian distribution is completely specified by two values, its mean and variance. This is one reason it is a popular and useful model.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Also note that quantization systems take into account the distribution of the data to optimize bit assignments. This is studied in disciplines such as communications and information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Mean Value Of A Random Signal (DC Value)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61182"/>
            <a:ext cx="8707438" cy="59400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mean value of a random variable can be computed by integrating its probability density function:</a:t>
            </a:r>
          </a:p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Uniformly Distributed Continuous Random Variable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mean value of a discrete random variable </a:t>
            </a:r>
            <a:br>
              <a:rPr lang="en-US" sz="1800" b="1" dirty="0" smtClean="0"/>
            </a:br>
            <a:r>
              <a:rPr lang="en-US" sz="1800" b="1" dirty="0" smtClean="0"/>
              <a:t>can be computed in an analogous manner: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But this can also be computed using the</a:t>
            </a:r>
            <a:br>
              <a:rPr lang="en-US" sz="1800" b="1" dirty="0" smtClean="0"/>
            </a:br>
            <a:r>
              <a:rPr lang="en-US" sz="1800" b="1" dirty="0" smtClean="0"/>
              <a:t>sample mean (N = no. of samples):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In fact, in more advanced coursework, you will learn this is one of many ways to estimate the mean of a random variable (e.g., maximum likelihood).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discrete uniformly distributed random variable: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Soon we will learn that the average value of a signal is its DC value, or its frequency response at 0 Hz.</a:t>
            </a:r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441325" y="1112838"/>
          <a:ext cx="214471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4" name="Equation" r:id="rId3" imgW="1447560" imgH="469800" progId="Equation.3">
                  <p:embed/>
                </p:oleObj>
              </mc:Choice>
              <mc:Fallback>
                <p:oleObj name="Equation" r:id="rId3" imgW="1447560" imgH="469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112838"/>
                        <a:ext cx="2144713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49263" y="2092325"/>
          <a:ext cx="51958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5" name="Equation" r:id="rId5" imgW="3504960" imgH="533160" progId="Equation.3">
                  <p:embed/>
                </p:oleObj>
              </mc:Choice>
              <mc:Fallback>
                <p:oleObj name="Equation" r:id="rId5" imgW="350496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092325"/>
                        <a:ext cx="5195888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449263" y="5345333"/>
          <a:ext cx="64611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6" name="Equation" r:id="rId7" imgW="4356000" imgH="431640" progId="Equation.3">
                  <p:embed/>
                </p:oleObj>
              </mc:Choice>
              <mc:Fallback>
                <p:oleObj name="Equation" r:id="rId7" imgW="4356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345333"/>
                        <a:ext cx="64611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467057" y="3155709"/>
          <a:ext cx="21447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7" name="Equation" r:id="rId9" imgW="1447560" imgH="342720" progId="Equation.3">
                  <p:embed/>
                </p:oleObj>
              </mc:Choice>
              <mc:Fallback>
                <p:oleObj name="Equation" r:id="rId9" imgW="144756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057" y="3155709"/>
                        <a:ext cx="2144713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5578475" y="3716338"/>
          <a:ext cx="19177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8" name="Equation" r:id="rId11" imgW="1295280" imgH="419040" progId="Equation.3">
                  <p:embed/>
                </p:oleObj>
              </mc:Choice>
              <mc:Fallback>
                <p:oleObj name="Equation" r:id="rId11" imgW="129528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3716338"/>
                        <a:ext cx="191770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and Standard Deviation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396" y="562706"/>
            <a:ext cx="8707438" cy="6524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variance of a continuous random variable can be computed as:</a:t>
            </a:r>
            <a:endParaRPr lang="en-US" sz="1800" b="1" dirty="0" smtClean="0">
              <a:sym typeface="Symbol"/>
            </a:endParaRPr>
          </a:p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a uniformly distributed random variable: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a discrete random variable:</a:t>
            </a:r>
          </a:p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Following the analogy of a sample mean, this can be estimated from the data: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The standard deviation is just the square root of the variance.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Soon we will see that the variance is related to the correlation structure of the signal, the power of the signal, and the power spectral density.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>
              <a:sym typeface="Symbol"/>
            </a:endParaRPr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458788" y="803275"/>
          <a:ext cx="36718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4" name="Equation" r:id="rId3" imgW="2476440" imgH="469800" progId="Equation.3">
                  <p:embed/>
                </p:oleObj>
              </mc:Choice>
              <mc:Fallback>
                <p:oleObj name="Equation" r:id="rId3" imgW="2476440" imgH="469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803275"/>
                        <a:ext cx="3671887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49263" y="1642353"/>
          <a:ext cx="6554787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5" name="Equation" r:id="rId5" imgW="4419360" imgH="1346040" progId="Equation.3">
                  <p:embed/>
                </p:oleObj>
              </mc:Choice>
              <mc:Fallback>
                <p:oleObj name="Equation" r:id="rId5" imgW="441936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42353"/>
                        <a:ext cx="6554787" cy="199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49263" y="4044950"/>
          <a:ext cx="37084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6" name="Equation" r:id="rId7" imgW="2501640" imgH="342720" progId="Equation.3">
                  <p:embed/>
                </p:oleObj>
              </mc:Choice>
              <mc:Fallback>
                <p:oleObj name="Equation" r:id="rId7" imgW="250164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044950"/>
                        <a:ext cx="37084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449263" y="4956883"/>
          <a:ext cx="210978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Equation" r:id="rId9" imgW="1422360" imgH="419040" progId="Equation.3">
                  <p:embed/>
                </p:oleObj>
              </mc:Choice>
              <mc:Fallback>
                <p:oleObj name="Equation" r:id="rId9" imgW="14223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956883"/>
                        <a:ext cx="2109787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and Correlation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5816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the covariance between two random variables as:</a:t>
            </a:r>
          </a:p>
          <a:p>
            <a:pPr marL="168275" indent="-168275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For time series, when </a:t>
            </a:r>
            <a:r>
              <a:rPr lang="en-US" sz="1800" i="1" dirty="0" smtClean="0"/>
              <a:t>y</a:t>
            </a:r>
            <a:r>
              <a:rPr lang="en-US" sz="1800" b="1" dirty="0" smtClean="0"/>
              <a:t> is simply a delayed version of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this can be reduced to a simpler form known as the correlation of a signal: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discrete random variable representing the samples of a time series, we can estimate this directly from the signal as: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correlation is often referred to as a second-order moment, with the expectation being the first-order moment. It is possible to define higher-order moments as well: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random variables are said to be uncorrelated if                    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Gaussian random variable, only the mean and variance are non-zero; all other higher-order moments are equal to zero. </a:t>
            </a: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49263" y="861332"/>
          <a:ext cx="604361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Equation" r:id="rId4" imgW="4076640" imgH="469800" progId="Equation.3">
                  <p:embed/>
                </p:oleObj>
              </mc:Choice>
              <mc:Fallback>
                <p:oleObj name="Equation" r:id="rId4" imgW="407664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861332"/>
                        <a:ext cx="6043613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449263" y="2241326"/>
          <a:ext cx="19780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Equation" r:id="rId6" imgW="1333440" imgH="228600" progId="Equation.3">
                  <p:embed/>
                </p:oleObj>
              </mc:Choice>
              <mc:Fallback>
                <p:oleObj name="Equation" r:id="rId6" imgW="13334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241326"/>
                        <a:ext cx="197802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49263" y="3224670"/>
          <a:ext cx="24114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8" imgW="1625400" imgH="419040" progId="Equation.3">
                  <p:embed/>
                </p:oleObj>
              </mc:Choice>
              <mc:Fallback>
                <p:oleObj name="Equation" r:id="rId8" imgW="1625400" imgH="419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224670"/>
                        <a:ext cx="241141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5977084" y="5354541"/>
          <a:ext cx="1223962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10" imgW="825480" imgH="203040" progId="Equation.3">
                  <p:embed/>
                </p:oleObj>
              </mc:Choice>
              <mc:Fallback>
                <p:oleObj name="Equation" r:id="rId10" imgW="8254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7084" y="5354541"/>
                        <a:ext cx="1223962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449263" y="4727575"/>
          <a:ext cx="28463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Equation" r:id="rId12" imgW="1917360" imgH="419040" progId="Equation.3">
                  <p:embed/>
                </p:oleObj>
              </mc:Choice>
              <mc:Fallback>
                <p:oleObj name="Equation" r:id="rId12" imgW="191736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27575"/>
                        <a:ext cx="2846387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White Gaussian Noise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597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combine these concepts to</a:t>
            </a:r>
            <a:br>
              <a:rPr lang="en-US" sz="1800" b="1" dirty="0" smtClean="0"/>
            </a:br>
            <a:r>
              <a:rPr lang="en-US" sz="1800" b="1" dirty="0" smtClean="0"/>
              <a:t>develop a model for noise. Consider a</a:t>
            </a:r>
            <a:br>
              <a:rPr lang="en-US" sz="1800" b="1" dirty="0" smtClean="0"/>
            </a:br>
            <a:r>
              <a:rPr lang="en-US" sz="1800" b="1" dirty="0" smtClean="0"/>
              <a:t>signal that has energy at all frequencies: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describe a signal like this as</a:t>
            </a:r>
            <a:br>
              <a:rPr lang="en-US" sz="1800" b="1" dirty="0" smtClean="0"/>
            </a:br>
            <a:r>
              <a:rPr lang="en-US" sz="1800" b="1" dirty="0" smtClean="0"/>
              <a:t>having a mean value of zero, a variance,</a:t>
            </a:r>
            <a:br>
              <a:rPr lang="en-US" sz="1800" b="1" dirty="0" smtClean="0"/>
            </a:br>
            <a:r>
              <a:rPr lang="en-US" sz="1800" b="1" dirty="0" smtClean="0"/>
              <a:t>or power, of </a:t>
            </a:r>
            <a:r>
              <a:rPr lang="en-US" sz="1800" i="1" dirty="0" smtClean="0">
                <a:sym typeface="Symbol"/>
              </a:rPr>
              <a:t>σ</a:t>
            </a:r>
            <a:r>
              <a:rPr lang="en-US" sz="1800" baseline="30000" dirty="0" smtClean="0">
                <a:sym typeface="Symbol"/>
              </a:rPr>
              <a:t>2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It is common to model the amplitude</a:t>
            </a:r>
            <a:br>
              <a:rPr lang="en-US" sz="1800" b="1" dirty="0" smtClean="0"/>
            </a:br>
            <a:r>
              <a:rPr lang="en-US" sz="1800" b="1" dirty="0" smtClean="0"/>
              <a:t>distribution of the signal as a Gaussian</a:t>
            </a:r>
            <a:br>
              <a:rPr lang="en-US" sz="1800" b="1" dirty="0" smtClean="0"/>
            </a:br>
            <a:r>
              <a:rPr lang="en-US" sz="1800" b="1" dirty="0" smtClean="0"/>
              <a:t>distribution: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refer to this as zero mean Gaussian white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many engineering systems corrupted by noise, we model the measured signal as:                           , where         is zero-mean white Gaussian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Why is this a useful model? Think about: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Signals and Systems, continuous time, discrete-time and statistics converge to provide a powerful way to manipulate digital signals on a computer. This is one reason much instrumentation has gone digital.</a:t>
            </a:r>
          </a:p>
        </p:txBody>
      </p:sp>
      <p:pic>
        <p:nvPicPr>
          <p:cNvPr id="77830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2167" y="532531"/>
            <a:ext cx="3896750" cy="30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49263" y="3315577"/>
          <a:ext cx="337343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5" name="Equation" r:id="rId6" imgW="2247840" imgH="482400" progId="Equation.3">
                  <p:embed/>
                </p:oleObj>
              </mc:Choice>
              <mc:Fallback>
                <p:oleObj name="Equation" r:id="rId6" imgW="22478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315577"/>
                        <a:ext cx="3373438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1414072" y="4817331"/>
          <a:ext cx="169703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6" name="Equation" r:id="rId8" imgW="1130040" imgH="203040" progId="Equation.3">
                  <p:embed/>
                </p:oleObj>
              </mc:Choice>
              <mc:Fallback>
                <p:oleObj name="Equation" r:id="rId8" imgW="11300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072" y="4817331"/>
                        <a:ext cx="1697037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3948992" y="4815719"/>
          <a:ext cx="47783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7" name="Equation" r:id="rId10" imgW="317160" imgH="203040" progId="Equation.3">
                  <p:embed/>
                </p:oleObj>
              </mc:Choice>
              <mc:Fallback>
                <p:oleObj name="Equation" r:id="rId10" imgW="3171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992" y="4815719"/>
                        <a:ext cx="477837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4835341" y="5237163"/>
          <a:ext cx="28416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8" name="Equation" r:id="rId12" imgW="1892160" imgH="203040" progId="Equation.3">
                  <p:embed/>
                </p:oleObj>
              </mc:Choice>
              <mc:Fallback>
                <p:oleObj name="Equation" r:id="rId12" imgW="18921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341" y="5237163"/>
                        <a:ext cx="284162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digital signal: a signal that is discrete in both time and amplitude.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random variable, and showed how it can be modeled through a probability distribution of its value. We used this to model signals.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the mean and variance of a random variable. Demonstrated simple calculations of these for a uniformly distributed random variable.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application of these to modeling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MATLAB code for the examples discussed in this lecture can be found at: </a:t>
            </a:r>
            <a:r>
              <a:rPr lang="en-US" sz="1800" b="1" dirty="0" smtClean="0">
                <a:hlinkClick r:id="rId2"/>
              </a:rPr>
              <a:t>http://www.isip.piconepress.com/courses/msstate/ece_3163/matlab/2009_spring/statistics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Other similar signal processing examples are located at: </a:t>
            </a:r>
            <a:r>
              <a:rPr lang="en-US" sz="1800" b="1" dirty="0" smtClean="0">
                <a:hlinkClick r:id="rId3"/>
              </a:rPr>
              <a:t>http://www.isip.piconepress.com/courses/msstate/ece_3163/matlab</a:t>
            </a:r>
            <a:r>
              <a:rPr lang="en-US" sz="1800" b="1" dirty="0" smtClean="0"/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16711</TotalTime>
  <Words>801</Words>
  <Application>Microsoft Macintosh PowerPoint</Application>
  <PresentationFormat>Letter Paper (8.5x11 in)</PresentationFormat>
  <Paragraphs>75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Symbol</vt:lpstr>
      <vt:lpstr>Times New Roman</vt:lpstr>
      <vt:lpstr>Wingdings</vt:lpstr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1436</cp:revision>
  <dcterms:created xsi:type="dcterms:W3CDTF">2002-09-12T17:13:32Z</dcterms:created>
  <dcterms:modified xsi:type="dcterms:W3CDTF">2016-04-06T19:25:02Z</dcterms:modified>
</cp:coreProperties>
</file>