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theme/theme6.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0.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xml" ContentType="application/vnd.openxmlformats-officedocument.presentationml.notesSlide+xml"/>
  <Override PartName="/ppt/embeddings/oleObject3.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notesSlides/notesSlide6.xml" ContentType="application/vnd.openxmlformats-officedocument.presentationml.notesSlide+xml"/>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notesSlides/notesSlide7.xml" ContentType="application/vnd.openxmlformats-officedocument.presentationml.notesSlide+xml"/>
  <Override PartName="/ppt/embeddings/oleObject16.bin" ContentType="application/vnd.openxmlformats-officedocument.oleObject"/>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0" r:id="rId1"/>
    <p:sldMasterId id="2147483652" r:id="rId2"/>
    <p:sldMasterId id="2147483657" r:id="rId3"/>
    <p:sldMasterId id="2147483661" r:id="rId4"/>
    <p:sldMasterId id="2147483673" r:id="rId5"/>
    <p:sldMasterId id="2147483676" r:id="rId6"/>
    <p:sldMasterId id="2147483678" r:id="rId7"/>
    <p:sldMasterId id="2147483683" r:id="rId8"/>
    <p:sldMasterId id="2147483688" r:id="rId9"/>
    <p:sldMasterId id="2147483700" r:id="rId10"/>
    <p:sldMasterId id="2147483704" r:id="rId11"/>
  </p:sldMasterIdLst>
  <p:notesMasterIdLst>
    <p:notesMasterId r:id="rId47"/>
  </p:notesMasterIdLst>
  <p:handoutMasterIdLst>
    <p:handoutMasterId r:id="rId48"/>
  </p:handoutMasterIdLst>
  <p:sldIdLst>
    <p:sldId id="259" r:id="rId12"/>
    <p:sldId id="282" r:id="rId13"/>
    <p:sldId id="329" r:id="rId14"/>
    <p:sldId id="345" r:id="rId15"/>
    <p:sldId id="346" r:id="rId16"/>
    <p:sldId id="331" r:id="rId17"/>
    <p:sldId id="332" r:id="rId18"/>
    <p:sldId id="334" r:id="rId19"/>
    <p:sldId id="335" r:id="rId20"/>
    <p:sldId id="333" r:id="rId21"/>
    <p:sldId id="354" r:id="rId22"/>
    <p:sldId id="353" r:id="rId23"/>
    <p:sldId id="349" r:id="rId24"/>
    <p:sldId id="352" r:id="rId25"/>
    <p:sldId id="357" r:id="rId26"/>
    <p:sldId id="350" r:id="rId27"/>
    <p:sldId id="284" r:id="rId28"/>
    <p:sldId id="260" r:id="rId29"/>
    <p:sldId id="286" r:id="rId30"/>
    <p:sldId id="287" r:id="rId31"/>
    <p:sldId id="355" r:id="rId32"/>
    <p:sldId id="356" r:id="rId33"/>
    <p:sldId id="288" r:id="rId34"/>
    <p:sldId id="290" r:id="rId35"/>
    <p:sldId id="310" r:id="rId36"/>
    <p:sldId id="272" r:id="rId37"/>
    <p:sldId id="274" r:id="rId38"/>
    <p:sldId id="280" r:id="rId39"/>
    <p:sldId id="311" r:id="rId40"/>
    <p:sldId id="312" r:id="rId41"/>
    <p:sldId id="277" r:id="rId42"/>
    <p:sldId id="358" r:id="rId43"/>
    <p:sldId id="278" r:id="rId44"/>
    <p:sldId id="364" r:id="rId45"/>
    <p:sldId id="308"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B8B8B"/>
    <a:srgbClr val="2C2C2C"/>
    <a:srgbClr val="333399"/>
    <a:srgbClr val="B4CFFC"/>
    <a:srgbClr val="B6D6FC"/>
    <a:srgbClr val="E3F0FE"/>
    <a:srgbClr val="1E90FF"/>
    <a:srgbClr val="1E9099"/>
    <a:srgbClr val="DFEBFE"/>
    <a:srgbClr val="70A5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70" autoAdjust="0"/>
    <p:restoredTop sz="99833" autoAdjust="0"/>
  </p:normalViewPr>
  <p:slideViewPr>
    <p:cSldViewPr snapToGrid="0" snapToObjects="1" showGuides="1">
      <p:cViewPr varScale="1">
        <p:scale>
          <a:sx n="76" d="100"/>
          <a:sy n="76" d="100"/>
        </p:scale>
        <p:origin x="-1240" y="-112"/>
      </p:cViewPr>
      <p:guideLst>
        <p:guide orient="horz" pos="2294"/>
        <p:guide pos="5650"/>
      </p:guideLst>
    </p:cSldViewPr>
  </p:slideViewPr>
  <p:notesTextViewPr>
    <p:cViewPr>
      <p:scale>
        <a:sx n="100" d="100"/>
        <a:sy n="100" d="100"/>
      </p:scale>
      <p:origin x="0" y="0"/>
    </p:cViewPr>
  </p:notesTextViewPr>
  <p:sorterViewPr>
    <p:cViewPr>
      <p:scale>
        <a:sx n="171" d="100"/>
        <a:sy n="171" d="100"/>
      </p:scale>
      <p:origin x="0" y="18768"/>
    </p:cViewPr>
  </p:sorterViewPr>
  <p:notesViewPr>
    <p:cSldViewPr snapToGrid="0" snapToObjects="1" showGuides="1">
      <p:cViewPr varScale="1">
        <p:scale>
          <a:sx n="94" d="100"/>
          <a:sy n="94" d="100"/>
        </p:scale>
        <p:origin x="-38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50" Type="http://schemas.openxmlformats.org/officeDocument/2006/relationships/commentAuthors" Target="commentAuthors.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4" Type="http://schemas.openxmlformats.org/officeDocument/2006/relationships/image" Target="../media/image32.wmf"/><Relationship Id="rId5" Type="http://schemas.openxmlformats.org/officeDocument/2006/relationships/image" Target="../media/image33.wmf"/><Relationship Id="rId6" Type="http://schemas.openxmlformats.org/officeDocument/2006/relationships/image" Target="../media/image34.wmf"/><Relationship Id="rId7" Type="http://schemas.openxmlformats.org/officeDocument/2006/relationships/image" Target="../media/image35.wmf"/><Relationship Id="rId1" Type="http://schemas.openxmlformats.org/officeDocument/2006/relationships/image" Target="../media/image29.wmf"/><Relationship Id="rId2"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4" Type="http://schemas.openxmlformats.org/officeDocument/2006/relationships/image" Target="../media/image39.wmf"/><Relationship Id="rId5" Type="http://schemas.openxmlformats.org/officeDocument/2006/relationships/image" Target="../media/image40.wmf"/><Relationship Id="rId1" Type="http://schemas.openxmlformats.org/officeDocument/2006/relationships/image" Target="../media/image36.wmf"/><Relationship Id="rId2" Type="http://schemas.openxmlformats.org/officeDocument/2006/relationships/image" Target="../media/image3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4/22/15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4/22/15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solidFill>
                  <a:prstClr val="black"/>
                </a:solidFill>
              </a:rPr>
              <a:pPr>
                <a:defRPr/>
              </a:pPr>
              <a:t>4</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Don’t discuss parametric and non-parametric methods here</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latin typeface="Calibri"/>
              </a:rPr>
              <a:pPr/>
              <a:t>16</a:t>
            </a:fld>
            <a:endParaRPr lang="en-US" dirty="0">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-Averaging across distributions is ok for capturing</a:t>
            </a:r>
            <a:r>
              <a:rPr lang="en-US" baseline="0" dirty="0" smtClean="0"/>
              <a:t> </a:t>
            </a:r>
            <a:r>
              <a:rPr lang="en-US" dirty="0" smtClean="0"/>
              <a:t>general acoustic features for phone identification but can’t capture unique acoustic traits</a:t>
            </a:r>
            <a:r>
              <a:rPr lang="en-US" baseline="0" dirty="0" smtClean="0"/>
              <a:t>.</a:t>
            </a:r>
          </a:p>
        </p:txBody>
      </p:sp>
      <p:sp>
        <p:nvSpPr>
          <p:cNvPr id="4" name="Slide Number Placeholder 3"/>
          <p:cNvSpPr>
            <a:spLocks noGrp="1"/>
          </p:cNvSpPr>
          <p:nvPr>
            <p:ph type="sldNum" sz="quarter" idx="10"/>
          </p:nvPr>
        </p:nvSpPr>
        <p:spPr/>
        <p:txBody>
          <a:bodyPr/>
          <a:lstStyle/>
          <a:p>
            <a:fld id="{5A67CBD4-C074-5945-B4D9-C20F0CA68938}" type="slidenum">
              <a:rPr lang="en-US" smtClean="0"/>
              <a:pPr/>
              <a:t>18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-survival analysis </a:t>
            </a:r>
            <a:r>
              <a:rPr lang="en-US" baseline="0" dirty="0" smtClean="0"/>
              <a:t>focuses on modeling time before an event</a:t>
            </a:r>
          </a:p>
          <a:p>
            <a:endParaRPr lang="en-US" baseline="0" dirty="0" smtClean="0"/>
          </a:p>
        </p:txBody>
      </p:sp>
      <p:sp>
        <p:nvSpPr>
          <p:cNvPr id="4" name="Slide Number Placeholder 3"/>
          <p:cNvSpPr>
            <a:spLocks noGrp="1"/>
          </p:cNvSpPr>
          <p:nvPr>
            <p:ph type="sldNum" sz="quarter" idx="10"/>
          </p:nvPr>
        </p:nvSpPr>
        <p:spPr/>
        <p:txBody>
          <a:bodyPr/>
          <a:lstStyle/>
          <a:p>
            <a:fld id="{5A67CBD4-C074-5945-B4D9-C20F0CA68938}" type="slidenum">
              <a:rPr lang="en-US" smtClean="0"/>
              <a:pPr/>
              <a:t>19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3 hidden dice to model probability of (1,2,</a:t>
            </a:r>
            <a:r>
              <a:rPr lang="en-US" baseline="0" dirty="0" smtClean="0"/>
              <a:t> …, 6)</a:t>
            </a:r>
            <a:endParaRPr lang="en-US" dirty="0" smtClean="0"/>
          </a:p>
          <a:p>
            <a:r>
              <a:rPr lang="en-US" dirty="0" smtClean="0"/>
              <a:t>-Dirichlet Dist. are</a:t>
            </a:r>
            <a:r>
              <a:rPr lang="en-US" baseline="0" dirty="0" smtClean="0"/>
              <a:t> distributions over pmf</a:t>
            </a:r>
            <a:r>
              <a:rPr lang="en-US" b="0" baseline="0" dirty="0" smtClean="0"/>
              <a:t>s</a:t>
            </a:r>
          </a:p>
          <a:p>
            <a:r>
              <a:rPr lang="en-US" b="0" baseline="0" dirty="0" smtClean="0"/>
              <a:t>-</a:t>
            </a:r>
            <a:r>
              <a:rPr lang="el-GR" sz="1200" b="0" dirty="0" smtClean="0">
                <a:latin typeface="Arial" pitchFamily="34" charset="0"/>
                <a:cs typeface="Arial" pitchFamily="34" charset="0"/>
              </a:rPr>
              <a:t>α</a:t>
            </a:r>
            <a:r>
              <a:rPr lang="en-US" sz="1200" b="0" dirty="0" smtClean="0">
                <a:latin typeface="Arial" pitchFamily="34" charset="0"/>
                <a:cs typeface="Arial" pitchFamily="34" charset="0"/>
              </a:rPr>
              <a:t> is similar</a:t>
            </a:r>
            <a:r>
              <a:rPr lang="en-US" sz="1200" b="0" baseline="0" dirty="0" smtClean="0">
                <a:latin typeface="Arial" pitchFamily="34" charset="0"/>
                <a:cs typeface="Arial" pitchFamily="34" charset="0"/>
              </a:rPr>
              <a:t> to inverse variance</a:t>
            </a:r>
            <a:endParaRPr lang="en-US" b="0"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22</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fld id="{5A67CBD4-C074-5945-B4D9-C20F0CA68938}" type="slidenum">
              <a:rPr lang="en-US" smtClean="0"/>
              <a:pPr/>
              <a:t>23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DP</a:t>
            </a:r>
            <a:r>
              <a:rPr lang="en-US" baseline="0" dirty="0" smtClean="0"/>
              <a:t> essentially clusters data into groups</a:t>
            </a:r>
          </a:p>
          <a:p>
            <a:r>
              <a:rPr lang="en-US" baseline="0" dirty="0" smtClean="0"/>
              <a:t>HDP shares class labels amongst clusters (e.g., words clustered to topics; topics shared to form documents)</a:t>
            </a:r>
          </a:p>
          <a:p>
            <a:r>
              <a:rPr lang="en-US" baseline="0" dirty="0" err="1" smtClean="0"/>
              <a:t>Pi_j</a:t>
            </a:r>
            <a:r>
              <a:rPr lang="en-US" baseline="0" dirty="0" smtClean="0"/>
              <a:t> are the transition matrices</a:t>
            </a:r>
          </a:p>
          <a:p>
            <a:r>
              <a:rPr lang="en-US" baseline="0" dirty="0" smtClean="0"/>
              <a:t>Each state has an infinite number of mixtures per state</a:t>
            </a:r>
          </a:p>
          <a:p>
            <a:r>
              <a:rPr lang="en-US" baseline="0" dirty="0" smtClean="0"/>
              <a:t>Theta is the mean and covariance for each Gaussian component</a:t>
            </a:r>
          </a:p>
          <a:p>
            <a:r>
              <a:rPr lang="en-US" baseline="0" dirty="0" smtClean="0"/>
              <a:t>These are sampled from H(lambda)</a:t>
            </a:r>
          </a:p>
          <a:p>
            <a:r>
              <a:rPr lang="en-US" baseline="0" dirty="0" smtClean="0"/>
              <a:t>Kappa is zero makes no preference for staying or transitioning</a:t>
            </a:r>
          </a:p>
          <a:p>
            <a:r>
              <a:rPr lang="en-US" baseline="0" dirty="0" smtClean="0"/>
              <a:t>Kappa greater than zero biases models to stay in each state for multiple observations</a:t>
            </a:r>
          </a:p>
          <a:p>
            <a:r>
              <a:rPr lang="en-US" baseline="0" dirty="0" smtClean="0"/>
              <a:t>System is biased towards remaining in a state</a:t>
            </a:r>
          </a:p>
          <a:p>
            <a:endParaRPr lang="en-US" baseline="0" dirty="0" smtClean="0"/>
          </a:p>
        </p:txBody>
      </p:sp>
      <p:sp>
        <p:nvSpPr>
          <p:cNvPr id="4" name="Slide Number Placeholder 3"/>
          <p:cNvSpPr>
            <a:spLocks noGrp="1"/>
          </p:cNvSpPr>
          <p:nvPr>
            <p:ph type="sldNum" sz="quarter" idx="10"/>
          </p:nvPr>
        </p:nvSpPr>
        <p:spPr/>
        <p:txBody>
          <a:bodyPr/>
          <a:lstStyle/>
          <a:p>
            <a:fld id="{5A67CBD4-C074-5945-B4D9-C20F0CA68938}" type="slidenum">
              <a:rPr lang="en-US" smtClean="0">
                <a:solidFill>
                  <a:prstClr val="black"/>
                </a:solidFill>
                <a:latin typeface="Calibri"/>
              </a:rPr>
              <a:pPr/>
              <a:t>24</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5D758C2-C356-43B3-AAFA-040681F9914C}" type="slidenum">
              <a:rPr lang="en-US" smtClean="0"/>
              <a:pPr/>
              <a:t>32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387628" y="4343401"/>
            <a:ext cx="6151328"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pPr/>
              <a:t>‹#›</a:t>
            </a:fld>
            <a:endParaRPr lang="en-US" dirty="0"/>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43416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9428071"/>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350257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685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4574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52391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5464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508942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721943"/>
      </p:ext>
    </p:extLst>
  </p:cSld>
  <p:clrMapOvr>
    <a:masterClrMapping/>
  </p:clrMapOvr>
  <p:timing>
    <p:tnLst>
      <p:par>
        <p:cTn xmlns:p14="http://schemas.microsoft.com/office/powerpoint/2010/mai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85125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78116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06431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0327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206331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614429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288509"/>
      </p:ext>
    </p:extLst>
  </p:cSld>
  <p:clrMapOvr>
    <a:masterClrMapping/>
  </p:clrMapOvr>
  <p:timing>
    <p:tnLst>
      <p:par>
        <p:cTn xmlns:p14="http://schemas.microsoft.com/office/powerpoint/2010/mai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1075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61928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5020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1993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5193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93635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191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69486"/>
      </p:ext>
    </p:extLst>
  </p:cSld>
  <p:clrMapOvr>
    <a:masterClrMapping/>
  </p:clrMapOvr>
  <p:timing>
    <p:tnLst>
      <p:par>
        <p:cTn xmlns:p14="http://schemas.microsoft.com/office/powerpoint/2010/mai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2022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8477197"/>
      </p:ext>
    </p:extLst>
  </p:cSld>
  <p:clrMapOvr>
    <a:masterClrMapping/>
  </p:clrMapOvr>
  <p:timing>
    <p:tnLst>
      <p:par>
        <p:cTn xmlns:p14="http://schemas.microsoft.com/office/powerpoint/2010/mai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769305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1771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5994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1.xml"/><Relationship Id="rId4" Type="http://schemas.openxmlformats.org/officeDocument/2006/relationships/theme" Target="../theme/theme10.xml"/><Relationship Id="rId5" Type="http://schemas.openxmlformats.org/officeDocument/2006/relationships/image" Target="../media/image1.gif"/><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theme" Target="../theme/theme11.xml"/><Relationship Id="rId13" Type="http://schemas.openxmlformats.org/officeDocument/2006/relationships/image" Target="../media/image2.png"/><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1.gif"/><Relationship Id="rId1" Type="http://schemas.openxmlformats.org/officeDocument/2006/relationships/slideLayout" Target="../slideLayouts/slideLayout4.xml"/><Relationship Id="rId2"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16.xml"/><Relationship Id="rId12" Type="http://schemas.openxmlformats.org/officeDocument/2006/relationships/theme" Target="../theme/theme4.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 Id="rId9" Type="http://schemas.openxmlformats.org/officeDocument/2006/relationships/slideLayout" Target="../slideLayouts/slideLayout14.xml"/><Relationship Id="rId10"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5.xml"/><Relationship Id="rId5" Type="http://schemas.openxmlformats.org/officeDocument/2006/relationships/image" Target="../media/image1.gif"/><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theme" Target="../theme/theme7.xml"/><Relationship Id="rId6" Type="http://schemas.openxmlformats.org/officeDocument/2006/relationships/image" Target="../media/image1.gif"/><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4" Type="http://schemas.openxmlformats.org/officeDocument/2006/relationships/theme" Target="../theme/theme8.xml"/><Relationship Id="rId5" Type="http://schemas.openxmlformats.org/officeDocument/2006/relationships/image" Target="../media/image1.gif"/><Relationship Id="rId1" Type="http://schemas.openxmlformats.org/officeDocument/2006/relationships/slideLayout" Target="../slideLayouts/slideLayout25.xml"/><Relationship Id="rId2"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38.xml"/><Relationship Id="rId12" Type="http://schemas.openxmlformats.org/officeDocument/2006/relationships/theme" Target="../theme/theme9.xml"/><Relationship Id="rId13" Type="http://schemas.openxmlformats.org/officeDocument/2006/relationships/image" Target="../media/image2.png"/><Relationship Id="rId1" Type="http://schemas.openxmlformats.org/officeDocument/2006/relationships/slideLayout" Target="../slideLayouts/slideLayout28.xml"/><Relationship Id="rId2" Type="http://schemas.openxmlformats.org/officeDocument/2006/relationships/slideLayout" Target="../slideLayouts/slideLayout29.xml"/><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slideLayout" Target="../slideLayouts/slideLayout34.xml"/><Relationship Id="rId8" Type="http://schemas.openxmlformats.org/officeDocument/2006/relationships/slideLayout" Target="../slideLayouts/slideLayout35.xml"/><Relationship Id="rId9" Type="http://schemas.openxmlformats.org/officeDocument/2006/relationships/slideLayout" Target="../slideLayouts/slideLayout36.xml"/><Relationship Id="rId1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0" i="0" u="none" strike="noStrike" kern="0" cap="none" spc="0" normalizeH="0" baseline="0" noProof="0" dirty="0">
              <a:ln>
                <a:noFill/>
              </a:ln>
              <a:effectLst/>
              <a:uLnTx/>
              <a:uFillTx/>
            </a:endParaRPr>
          </a:p>
        </p:txBody>
      </p:sp>
      <p:pic>
        <p:nvPicPr>
          <p:cNvPr id="12" name="Picture 11" descr="isip_logo_small_transparent.g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chemeClr val="tx2">
                    <a:lumMod val="50000"/>
                  </a:schemeClr>
                </a:solidFill>
              </a:rPr>
              <a:t>University of Iowa:</a:t>
            </a:r>
            <a:r>
              <a:rPr lang="en-US" sz="1000" b="1" baseline="0" dirty="0" smtClean="0">
                <a:solidFill>
                  <a:schemeClr val="tx2">
                    <a:lumMod val="50000"/>
                  </a:schemeClr>
                </a:solidFill>
              </a:rPr>
              <a:t> Department of </a:t>
            </a:r>
            <a:r>
              <a:rPr lang="en-US" sz="1000" b="1" baseline="0" smtClean="0">
                <a:solidFill>
                  <a:schemeClr val="tx2">
                    <a:lumMod val="50000"/>
                  </a:schemeClr>
                </a:solidFill>
              </a:rPr>
              <a:t>Computer Science</a:t>
            </a:r>
            <a:r>
              <a:rPr lang="en-US" sz="1000" b="1" dirty="0" smtClean="0">
                <a:solidFill>
                  <a:schemeClr val="tx2">
                    <a:lumMod val="50000"/>
                  </a:schemeClr>
                </a:solidFill>
              </a:rPr>
              <a:t>	September 27, 2013</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i="0" smtClean="0">
                <a:latin typeface="Arial"/>
                <a:cs typeface="Arial"/>
              </a:rPr>
              <a:t>‹#›</a:t>
            </a:fld>
            <a:endParaRPr lang="en-US" sz="1000" b="1" i="0" dirty="0">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521350337"/>
      </p:ext>
    </p:extLst>
  </p:cSld>
  <p:clrMap bg1="lt1" tx1="dk1" bg2="lt2" tx2="dk2" accent1="accent1" accent2="accent2" accent3="accent3" accent4="accent4" accent5="accent5" accent6="accent6" hlink="hlink" folHlink="folHlink"/>
  <p:sldLayoutIdLst>
    <p:sldLayoutId id="2147483651" r:id="rId1"/>
    <p:sldLayoutId id="2147483654"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NJIT Department of Electrical and Computer Engineering	March 5, 2013</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58898534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000000"/>
              </a:solidFill>
              <a:latin typeface="Arial" charset="0"/>
            </a:endParaRPr>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defTabSz="914400" fontAlgn="base">
              <a:spcBef>
                <a:spcPct val="50000"/>
              </a:spcBef>
              <a:spcAft>
                <a:spcPct val="0"/>
              </a:spcAft>
              <a:defRPr/>
            </a:pPr>
            <a:r>
              <a:rPr lang="en-US" sz="1200" b="1" dirty="0" smtClean="0">
                <a:solidFill>
                  <a:srgbClr val="892034"/>
                </a:solidFill>
                <a:latin typeface="Arial" charset="0"/>
              </a:rPr>
              <a:t>Mu Alpha Theta: Slide </a:t>
            </a:r>
            <a:fld id="{56D32A91-0AE1-4806-AC33-D8959F4B7E0D}" type="slidenum">
              <a:rPr lang="en-US" sz="1200" b="1">
                <a:solidFill>
                  <a:srgbClr val="892034"/>
                </a:solidFill>
                <a:latin typeface="Arial" charset="0"/>
              </a:rPr>
              <a:pPr defTabSz="914400" fontAlgn="base">
                <a:spcBef>
                  <a:spcPct val="50000"/>
                </a:spcBef>
                <a:spcAft>
                  <a:spcPct val="0"/>
                </a:spcAft>
                <a:defRPr/>
              </a:pPr>
              <a:t>‹#›</a:t>
            </a:fld>
            <a:endParaRPr lang="en-US" sz="1200" b="1" dirty="0">
              <a:solidFill>
                <a:srgbClr val="892034"/>
              </a:solidFill>
              <a:latin typeface="Arial" charset="0"/>
            </a:endParaRPr>
          </a:p>
        </p:txBody>
      </p:sp>
    </p:spTree>
    <p:extLst>
      <p:ext uri="{BB962C8B-B14F-4D97-AF65-F5344CB8AC3E}">
        <p14:creationId xmlns:p14="http://schemas.microsoft.com/office/powerpoint/2010/main" val="104452040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ft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Temple University	December 4,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731284399"/>
      </p:ext>
    </p:extLst>
  </p:cSld>
  <p:clrMap bg1="lt1" tx1="dk1" bg2="lt2" tx2="dk2" accent1="accent1" accent2="accent2" accent3="accent3" accent4="accent4" accent5="accent5" accent6="accent6" hlink="hlink" folHlink="folHlink"/>
  <p:sldLayoutIdLst>
    <p:sldLayoutId id="2147483658" r:id="rId1"/>
    <p:sldLayoutId id="2147483659" r:id="rId2"/>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Temple University	December 4,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userDrawn="1"/>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userDrawn="1"/>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userDrawn="1"/>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userDrawn="1"/>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userDrawn="1"/>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userDrawn="1"/>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hf hdr="0" ft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000000"/>
              </a:solidFill>
              <a:latin typeface="Arial" charset="0"/>
            </a:endParaRPr>
          </a:p>
        </p:txBody>
      </p:sp>
      <p:pic>
        <p:nvPicPr>
          <p:cNvPr id="1027" name="Picture 37" descr="isip_logo_plain"/>
          <p:cNvPicPr>
            <a:picLocks noChangeAspect="1" noChangeArrowheads="1"/>
          </p:cNvPicPr>
          <p:nvPr/>
        </p:nvPicPr>
        <p:blipFill>
          <a:blip r:embed="rId13" cstate="print"/>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defTabSz="914400" fontAlgn="base">
              <a:spcBef>
                <a:spcPct val="50000"/>
              </a:spcBef>
              <a:spcAft>
                <a:spcPct val="0"/>
              </a:spcAft>
              <a:defRPr/>
            </a:pPr>
            <a:r>
              <a:rPr lang="en-US" sz="1200" b="1" dirty="0" err="1" smtClean="0">
                <a:solidFill>
                  <a:srgbClr val="BE0F34"/>
                </a:solidFill>
                <a:latin typeface="Arial" charset="0"/>
              </a:rPr>
              <a:t>Proseminar</a:t>
            </a:r>
            <a:r>
              <a:rPr lang="en-US" sz="1200" b="1" dirty="0" smtClean="0">
                <a:solidFill>
                  <a:srgbClr val="BE0F34"/>
                </a:solidFill>
                <a:latin typeface="Arial" charset="0"/>
              </a:rPr>
              <a:t>: Slide </a:t>
            </a:r>
            <a:fld id="{56D32A91-0AE1-4806-AC33-D8959F4B7E0D}" type="slidenum">
              <a:rPr lang="en-US" sz="1200" b="1">
                <a:solidFill>
                  <a:srgbClr val="BE0F34"/>
                </a:solidFill>
                <a:latin typeface="Arial" charset="0"/>
              </a:rPr>
              <a:pPr defTabSz="914400" fontAlgn="base">
                <a:spcBef>
                  <a:spcPct val="50000"/>
                </a:spcBef>
                <a:spcAft>
                  <a:spcPct val="0"/>
                </a:spcAft>
                <a:defRPr/>
              </a:pPr>
              <a:t>‹#›</a:t>
            </a:fld>
            <a:endParaRPr lang="en-US" sz="1200" b="1" dirty="0">
              <a:solidFill>
                <a:srgbClr val="BE0F34"/>
              </a:solidFill>
              <a:latin typeface="Arial" charset="0"/>
            </a:endParaRPr>
          </a:p>
        </p:txBody>
      </p:sp>
    </p:spTree>
    <p:extLst>
      <p:ext uri="{BB962C8B-B14F-4D97-AF65-F5344CB8AC3E}">
        <p14:creationId xmlns:p14="http://schemas.microsoft.com/office/powerpoint/2010/main" val="284979656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roid-life.com/wp-content/uploads/2012/12/google-now1.jpg" TargetMode="External"/><Relationship Id="rId4" Type="http://schemas.openxmlformats.org/officeDocument/2006/relationships/image" Target="../media/image4.png"/><Relationship Id="rId5" Type="http://schemas.openxmlformats.org/officeDocument/2006/relationships/hyperlink" Target="http://3gdoctor.files.wordpress.com/2010/05/voice-recognition.jpg" TargetMode="External"/><Relationship Id="rId6" Type="http://schemas.openxmlformats.org/officeDocument/2006/relationships/image" Target="../media/image5.png"/><Relationship Id="rId7" Type="http://schemas.openxmlformats.org/officeDocument/2006/relationships/hyperlink" Target="http://www.letsunlockiphone.com/wp-content/uploads/nZh3V.png" TargetMode="External"/><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oleObject" Target="../embeddings/oleObject1.bin"/><Relationship Id="rId5" Type="http://schemas.openxmlformats.org/officeDocument/2006/relationships/image" Target="../media/image18.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oleObject" Target="../embeddings/oleObject2.bin"/><Relationship Id="rId5" Type="http://schemas.openxmlformats.org/officeDocument/2006/relationships/image" Target="../media/image18.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bostonvcblog.typepad.com/vc/2012/05/forget-plastics-its-all-about-machine-learning.html" TargetMode="External"/><Relationship Id="rId4" Type="http://schemas.openxmlformats.org/officeDocument/2006/relationships/image" Target="../media/image23.gi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24.emf"/><Relationship Id="rId5" Type="http://schemas.openxmlformats.org/officeDocument/2006/relationships/image" Target="../media/image25.jpe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7.png"/><Relationship Id="rId3" Type="http://schemas.openxmlformats.org/officeDocument/2006/relationships/image" Target="../media/image28.png"/></Relationships>
</file>

<file path=ppt/slides/_rels/slide23.xml.rels><?xml version="1.0" encoding="UTF-8" standalone="yes"?>
<Relationships xmlns="http://schemas.openxmlformats.org/package/2006/relationships"><Relationship Id="rId11" Type="http://schemas.openxmlformats.org/officeDocument/2006/relationships/image" Target="../media/image32.wmf"/><Relationship Id="rId12" Type="http://schemas.openxmlformats.org/officeDocument/2006/relationships/oleObject" Target="../embeddings/oleObject8.bin"/><Relationship Id="rId13" Type="http://schemas.openxmlformats.org/officeDocument/2006/relationships/image" Target="../media/image33.wmf"/><Relationship Id="rId14" Type="http://schemas.openxmlformats.org/officeDocument/2006/relationships/oleObject" Target="../embeddings/oleObject9.bin"/><Relationship Id="rId15" Type="http://schemas.openxmlformats.org/officeDocument/2006/relationships/image" Target="../media/image34.wmf"/><Relationship Id="rId16" Type="http://schemas.openxmlformats.org/officeDocument/2006/relationships/oleObject" Target="../embeddings/oleObject10.bin"/><Relationship Id="rId17" Type="http://schemas.openxmlformats.org/officeDocument/2006/relationships/image" Target="../media/image35.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notesSlide" Target="../notesSlides/notesSlide5.xml"/><Relationship Id="rId4" Type="http://schemas.openxmlformats.org/officeDocument/2006/relationships/oleObject" Target="../embeddings/oleObject4.bin"/><Relationship Id="rId5" Type="http://schemas.openxmlformats.org/officeDocument/2006/relationships/image" Target="../media/image29.wmf"/><Relationship Id="rId6" Type="http://schemas.openxmlformats.org/officeDocument/2006/relationships/oleObject" Target="../embeddings/oleObject5.bin"/><Relationship Id="rId7" Type="http://schemas.openxmlformats.org/officeDocument/2006/relationships/image" Target="../media/image30.wmf"/><Relationship Id="rId8" Type="http://schemas.openxmlformats.org/officeDocument/2006/relationships/oleObject" Target="../embeddings/oleObject6.bin"/><Relationship Id="rId9" Type="http://schemas.openxmlformats.org/officeDocument/2006/relationships/image" Target="../media/image31.wmf"/><Relationship Id="rId10"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11" Type="http://schemas.openxmlformats.org/officeDocument/2006/relationships/image" Target="../media/image39.wmf"/><Relationship Id="rId12" Type="http://schemas.openxmlformats.org/officeDocument/2006/relationships/oleObject" Target="../embeddings/oleObject15.bin"/><Relationship Id="rId13" Type="http://schemas.openxmlformats.org/officeDocument/2006/relationships/image" Target="../media/image40.w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notesSlide" Target="../notesSlides/notesSlide6.xml"/><Relationship Id="rId4" Type="http://schemas.openxmlformats.org/officeDocument/2006/relationships/oleObject" Target="../embeddings/oleObject11.bin"/><Relationship Id="rId5" Type="http://schemas.openxmlformats.org/officeDocument/2006/relationships/image" Target="../media/image36.wmf"/><Relationship Id="rId6" Type="http://schemas.openxmlformats.org/officeDocument/2006/relationships/oleObject" Target="../embeddings/oleObject12.bin"/><Relationship Id="rId7" Type="http://schemas.openxmlformats.org/officeDocument/2006/relationships/image" Target="../media/image37.wmf"/><Relationship Id="rId8" Type="http://schemas.openxmlformats.org/officeDocument/2006/relationships/oleObject" Target="../embeddings/oleObject13.bin"/><Relationship Id="rId9" Type="http://schemas.openxmlformats.org/officeDocument/2006/relationships/image" Target="../media/image38.wmf"/><Relationship Id="rId10" Type="http://schemas.openxmlformats.org/officeDocument/2006/relationships/oleObject" Target="../embeddings/oleObject14.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42.jpeg"/><Relationship Id="rId5" Type="http://schemas.openxmlformats.org/officeDocument/2006/relationships/oleObject" Target="../embeddings/oleObject16.bin"/><Relationship Id="rId6" Type="http://schemas.openxmlformats.org/officeDocument/2006/relationships/image" Target="../media/image4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 Id="rId3" Type="http://schemas.openxmlformats.org/officeDocument/2006/relationships/image" Target="../media/image46.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isip.piconepress.com" TargetMode="External"/><Relationship Id="rId3"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5" Type="http://schemas.openxmlformats.org/officeDocument/2006/relationships/hyperlink" Target="https://engineering.purdue.edu/EngineeringImpact/Issues/2007_2/CoE_Articles/remakingEE.png" TargetMode="External"/><Relationship Id="rId6" Type="http://schemas.openxmlformats.org/officeDocument/2006/relationships/image" Target="../media/image51.jpeg"/><Relationship Id="rId7" Type="http://schemas.openxmlformats.org/officeDocument/2006/relationships/image" Target="../media/image52.emf"/><Relationship Id="rId8" Type="http://schemas.openxmlformats.org/officeDocument/2006/relationships/image" Target="../media/image53.png"/><Relationship Id="rId9" Type="http://schemas.openxmlformats.org/officeDocument/2006/relationships/image" Target="../media/image54.jpeg"/><Relationship Id="rId1" Type="http://schemas.openxmlformats.org/officeDocument/2006/relationships/slideLayout" Target="../slideLayouts/slideLayout12.xml"/><Relationship Id="rId2" Type="http://schemas.openxmlformats.org/officeDocument/2006/relationships/hyperlink" Target="http://www.isip.piconepres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www.city-data.com/states/Mississippi-Languages.html" TargetMode="External"/><Relationship Id="rId5"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hyperlink" Target="http://www.zompist.com/Langmap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hyperlink" Target="http://www.ece.msstate.edu/research/isip/publications/seminars/external/2008/msms/clip_ilocano_carl_rubino.mp3" TargetMode="External"/><Relationship Id="rId5" Type="http://schemas.openxmlformats.org/officeDocument/2006/relationships/image" Target="../media/image11.jpeg"/><Relationship Id="rId6" Type="http://schemas.openxmlformats.org/officeDocument/2006/relationships/hyperlink" Target="http://www.ece.msstate.edu/research/isip/publications/seminars/external/2008/msms/clip_tagalog_carl_rubino.mp3"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hyperlink" Target="http://www.eecs.umich.edu/~radev/namclo/Ambiguou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rehab.research.va.gov/jour/08/45/5/images/clarkf32.jpg"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8824" y="2852231"/>
            <a:ext cx="7477850" cy="1077219"/>
          </a:xfrm>
          <a:prstGeom prst="rect">
            <a:avLst/>
          </a:prstGeom>
          <a:noFill/>
        </p:spPr>
        <p:txBody>
          <a:bodyPr wrap="square" rtlCol="0">
            <a:spAutoFit/>
          </a:bodyPr>
          <a:lstStyle/>
          <a:p>
            <a:pPr algn="r"/>
            <a:r>
              <a:rPr lang="en-US" sz="3200" b="1" dirty="0" smtClean="0"/>
              <a:t>Emerging Directions in</a:t>
            </a:r>
            <a:br>
              <a:rPr lang="en-US" sz="3200" b="1" dirty="0" smtClean="0"/>
            </a:br>
            <a:r>
              <a:rPr lang="en-US" sz="3200" b="1" dirty="0" smtClean="0"/>
              <a:t>Statistical Modeling in </a:t>
            </a:r>
            <a:r>
              <a:rPr lang="en-US" sz="3200" b="1" dirty="0"/>
              <a:t>Speech </a:t>
            </a:r>
            <a:r>
              <a:rPr lang="en-US" sz="3200" b="1" dirty="0" smtClean="0"/>
              <a:t>Recognition </a:t>
            </a:r>
            <a:endParaRPr lang="en-US" sz="3200" b="1" dirty="0">
              <a:latin typeface="Arial"/>
              <a:cs typeface="Arial"/>
            </a:endParaRPr>
          </a:p>
        </p:txBody>
      </p:sp>
      <p:sp>
        <p:nvSpPr>
          <p:cNvPr id="4" name="Rectangle 16"/>
          <p:cNvSpPr txBox="1">
            <a:spLocks noChangeArrowheads="1"/>
          </p:cNvSpPr>
          <p:nvPr/>
        </p:nvSpPr>
        <p:spPr>
          <a:xfrm>
            <a:off x="0" y="5348941"/>
            <a:ext cx="6527800" cy="151283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a:solidFill>
                  <a:srgbClr val="800000"/>
                </a:solidFill>
                <a:latin typeface="Arial"/>
                <a:cs typeface="Arial"/>
              </a:rPr>
              <a:t>Joseph </a:t>
            </a:r>
            <a:r>
              <a:rPr lang="en-US" sz="1800" b="1" dirty="0" smtClean="0">
                <a:solidFill>
                  <a:srgbClr val="800000"/>
                </a:solidFill>
                <a:latin typeface="Arial"/>
                <a:cs typeface="Arial"/>
              </a:rPr>
              <a:t>Picone </a:t>
            </a:r>
            <a:r>
              <a:rPr lang="en-US" sz="1800" b="1" dirty="0" smtClean="0">
                <a:solidFill>
                  <a:srgbClr val="000000"/>
                </a:solidFill>
                <a:latin typeface="Arial"/>
                <a:cs typeface="Arial"/>
              </a:rPr>
              <a:t>and Amir Harati</a:t>
            </a:r>
          </a:p>
          <a:p>
            <a:pPr marL="0" indent="0">
              <a:spcBef>
                <a:spcPts val="0"/>
              </a:spcBef>
              <a:buNone/>
            </a:pPr>
            <a:endParaRPr lang="en-US" sz="18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6" name="Picture 5">
            <a:hlinkClick r:id="rId3"/>
          </p:cNvPr>
          <p:cNvPicPr>
            <a:picLocks noChangeAspect="1"/>
          </p:cNvPicPr>
          <p:nvPr/>
        </p:nvPicPr>
        <p:blipFill>
          <a:blip r:embed="rId4"/>
          <a:stretch>
            <a:fillRect/>
          </a:stretch>
        </p:blipFill>
        <p:spPr>
          <a:xfrm>
            <a:off x="1912458" y="972741"/>
            <a:ext cx="2087165" cy="1387965"/>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8" name="Picture 7">
            <a:hlinkClick r:id="rId5"/>
          </p:cNvPr>
          <p:cNvPicPr>
            <a:picLocks noChangeAspect="1"/>
          </p:cNvPicPr>
          <p:nvPr/>
        </p:nvPicPr>
        <p:blipFill>
          <a:blip r:embed="rId6"/>
          <a:stretch>
            <a:fillRect/>
          </a:stretch>
        </p:blipFill>
        <p:spPr>
          <a:xfrm>
            <a:off x="219731" y="221914"/>
            <a:ext cx="1998505" cy="1137733"/>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2" name="Picture 1">
            <a:hlinkClick r:id="rId7"/>
          </p:cNvPr>
          <p:cNvPicPr>
            <a:picLocks noChangeAspect="1"/>
          </p:cNvPicPr>
          <p:nvPr/>
        </p:nvPicPr>
        <p:blipFill>
          <a:blip r:embed="rId8"/>
          <a:stretch>
            <a:fillRect/>
          </a:stretch>
        </p:blipFill>
        <p:spPr>
          <a:xfrm>
            <a:off x="219731" y="1791839"/>
            <a:ext cx="1998505" cy="1137733"/>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5" name="Picture 4" descr="UI-seal.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4568" y="221914"/>
            <a:ext cx="1317027" cy="1317027"/>
          </a:xfrm>
          <a:prstGeom prst="rect">
            <a:avLst/>
          </a:prstGeom>
        </p:spPr>
      </p:pic>
    </p:spTree>
    <p:extLst>
      <p:ext uri="{BB962C8B-B14F-4D97-AF65-F5344CB8AC3E}">
        <p14:creationId xmlns:p14="http://schemas.microsoft.com/office/powerpoint/2010/main" val="3182738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0" y="0"/>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Fundamental Challenges in Spontaneous Speech</a:t>
            </a:r>
          </a:p>
        </p:txBody>
      </p:sp>
      <p:pic>
        <p:nvPicPr>
          <p:cNvPr id="3" name="Picture 2" descr="x.jpg"/>
          <p:cNvPicPr>
            <a:picLocks noChangeAspect="1"/>
          </p:cNvPicPr>
          <p:nvPr/>
        </p:nvPicPr>
        <p:blipFill>
          <a:blip r:embed="rId2" cstate="print"/>
          <a:stretch>
            <a:fillRect/>
          </a:stretch>
        </p:blipFill>
        <p:spPr>
          <a:xfrm>
            <a:off x="320447" y="752337"/>
            <a:ext cx="3997274" cy="2695836"/>
          </a:xfrm>
          <a:prstGeom prst="rect">
            <a:avLst/>
          </a:prstGeom>
          <a:ln w="12700">
            <a:solidFill>
              <a:schemeClr val="accent1"/>
            </a:solidFill>
          </a:ln>
          <a:effectLst>
            <a:outerShdw blurRad="50800" dist="114300" dir="2700000" algn="tl" rotWithShape="0">
              <a:prstClr val="black">
                <a:alpha val="40000"/>
              </a:prstClr>
            </a:outerShdw>
          </a:effectLst>
        </p:spPr>
      </p:pic>
      <p:sp>
        <p:nvSpPr>
          <p:cNvPr id="8" name="Text Box 3"/>
          <p:cNvSpPr txBox="1">
            <a:spLocks noChangeArrowheads="1"/>
          </p:cNvSpPr>
          <p:nvPr/>
        </p:nvSpPr>
        <p:spPr bwMode="auto">
          <a:xfrm>
            <a:off x="4783015" y="956610"/>
            <a:ext cx="4079630" cy="2278963"/>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Common phrases experience significant reduction (e.g., “Did you get” becomes “</a:t>
            </a:r>
            <a:r>
              <a:rPr lang="en-US" b="1" dirty="0" err="1" smtClean="0">
                <a:solidFill>
                  <a:srgbClr val="000000"/>
                </a:solidFill>
                <a:latin typeface="Arial" charset="0"/>
              </a:rPr>
              <a:t>jyuge</a:t>
            </a:r>
            <a:r>
              <a:rPr lang="en-US" b="1" dirty="0" smtClean="0">
                <a:solidFill>
                  <a:srgbClr val="000000"/>
                </a:solidFill>
                <a:latin typeface="Arial" charset="0"/>
              </a:rPr>
              <a:t>”).</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Approximately 12% of phonemes and 1% of syllables are deleted.</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Robustness to missing data is a critical element of any system.</a:t>
            </a:r>
          </a:p>
        </p:txBody>
      </p:sp>
      <p:grpSp>
        <p:nvGrpSpPr>
          <p:cNvPr id="7" name="Group 6"/>
          <p:cNvGrpSpPr/>
          <p:nvPr/>
        </p:nvGrpSpPr>
        <p:grpSpPr>
          <a:xfrm>
            <a:off x="191158" y="3771732"/>
            <a:ext cx="8016840" cy="2826018"/>
            <a:chOff x="191158" y="3771732"/>
            <a:chExt cx="8016840" cy="2826018"/>
          </a:xfrm>
        </p:grpSpPr>
        <p:pic>
          <p:nvPicPr>
            <p:cNvPr id="4" name="Picture 3" descr="x.jpg"/>
            <p:cNvPicPr>
              <a:picLocks noChangeAspect="1"/>
            </p:cNvPicPr>
            <p:nvPr/>
          </p:nvPicPr>
          <p:blipFill>
            <a:blip r:embed="rId3" cstate="print"/>
            <a:stretch>
              <a:fillRect/>
            </a:stretch>
          </p:blipFill>
          <p:spPr>
            <a:xfrm>
              <a:off x="5465837" y="3856136"/>
              <a:ext cx="2742161" cy="2643138"/>
            </a:xfrm>
            <a:prstGeom prst="rect">
              <a:avLst/>
            </a:prstGeom>
            <a:ln w="12700">
              <a:solidFill>
                <a:schemeClr val="accent2"/>
              </a:solidFill>
            </a:ln>
            <a:effectLst>
              <a:outerShdw blurRad="50800" dist="114300" dir="2700000" algn="tl" rotWithShape="0">
                <a:prstClr val="black">
                  <a:alpha val="40000"/>
                </a:prstClr>
              </a:outerShdw>
            </a:effectLst>
          </p:spPr>
        </p:pic>
        <p:sp>
          <p:nvSpPr>
            <p:cNvPr id="9" name="Text Box 3"/>
            <p:cNvSpPr txBox="1">
              <a:spLocks noChangeArrowheads="1"/>
            </p:cNvSpPr>
            <p:nvPr/>
          </p:nvSpPr>
          <p:spPr bwMode="auto">
            <a:xfrm>
              <a:off x="191158" y="3771732"/>
              <a:ext cx="4394909" cy="2826018"/>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Linguistic phenomena such as coarticulation produce significant overlap in the feature space.</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Decreasing classification error rate requires increasing the amount of linguistic context.</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Modern systems condition acoustic probabilities using units ranging from phones to multiword phrases.</a:t>
              </a:r>
            </a:p>
          </p:txBody>
        </p:sp>
      </p:grpSp>
    </p:spTree>
    <p:extLst>
      <p:ext uri="{BB962C8B-B14F-4D97-AF65-F5344CB8AC3E}">
        <p14:creationId xmlns:p14="http://schemas.microsoft.com/office/powerpoint/2010/main" val="36640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latin typeface="Arial"/>
                <a:cs typeface="Arial"/>
              </a:rPr>
              <a:t>Based on a noisy communication channel </a:t>
            </a:r>
            <a:br>
              <a:rPr lang="en-US" sz="1800" b="1" dirty="0" smtClean="0">
                <a:latin typeface="Arial"/>
                <a:cs typeface="Arial"/>
              </a:rPr>
            </a:br>
            <a:r>
              <a:rPr lang="en-US" sz="1800" b="1" dirty="0" smtClean="0">
                <a:latin typeface="Arial"/>
                <a:cs typeface="Arial"/>
              </a:rPr>
              <a:t>model in which the intended message is </a:t>
            </a:r>
            <a:br>
              <a:rPr lang="en-US" sz="1800" b="1" dirty="0" smtClean="0">
                <a:latin typeface="Arial"/>
                <a:cs typeface="Arial"/>
              </a:rPr>
            </a:br>
            <a:r>
              <a:rPr lang="en-US" sz="1800" b="1" dirty="0" smtClean="0">
                <a:latin typeface="Arial"/>
                <a:cs typeface="Arial"/>
              </a:rPr>
              <a:t>corrupted by a sequence of noisy models</a:t>
            </a:r>
          </a:p>
          <a:p>
            <a:pPr marL="165100" indent="-165100">
              <a:spcAft>
                <a:spcPts val="6000"/>
              </a:spcAft>
              <a:buFont typeface="Arial" pitchFamily="34" charset="0"/>
              <a:buChar char="•"/>
              <a:tabLst>
                <a:tab pos="3376613" algn="r"/>
              </a:tabLst>
            </a:pPr>
            <a:r>
              <a:rPr lang="en-US" sz="1800" b="1" dirty="0" smtClean="0">
                <a:latin typeface="Arial"/>
                <a:cs typeface="Arial"/>
              </a:rPr>
              <a:t>Bayesian approach is most common:</a:t>
            </a:r>
          </a:p>
          <a:p>
            <a:pPr marL="165100" indent="-165100">
              <a:spcAft>
                <a:spcPts val="1200"/>
              </a:spcAft>
              <a:buFont typeface="Arial" pitchFamily="34" charset="0"/>
              <a:buChar char="•"/>
              <a:tabLst>
                <a:tab pos="3376613" algn="r"/>
              </a:tabLst>
            </a:pPr>
            <a:r>
              <a:rPr lang="en-US" sz="1800" b="1" dirty="0" smtClean="0">
                <a:latin typeface="Arial"/>
                <a:cs typeface="Arial"/>
              </a:rPr>
              <a:t>Objective: minimize word error rate by </a:t>
            </a:r>
            <a:br>
              <a:rPr lang="en-US" sz="1800" b="1" dirty="0" smtClean="0">
                <a:latin typeface="Arial"/>
                <a:cs typeface="Arial"/>
              </a:rPr>
            </a:br>
            <a:r>
              <a:rPr lang="en-US" sz="1800" b="1" dirty="0" smtClean="0">
                <a:latin typeface="Arial"/>
                <a:cs typeface="Arial"/>
              </a:rPr>
              <a:t>maximizing P(W|A)</a:t>
            </a:r>
          </a:p>
          <a:p>
            <a:pPr marL="338138" indent="-169863">
              <a:spcAft>
                <a:spcPts val="600"/>
              </a:spcAft>
              <a:tabLst>
                <a:tab pos="1252538" algn="l"/>
                <a:tab pos="3376613" algn="r"/>
              </a:tabLst>
            </a:pPr>
            <a:r>
              <a:rPr lang="en-US" sz="1800" b="1" dirty="0" smtClean="0">
                <a:latin typeface="Arial"/>
                <a:cs typeface="Arial"/>
              </a:rPr>
              <a:t>	</a:t>
            </a:r>
            <a:r>
              <a:rPr lang="en-US" b="1" dirty="0">
                <a:latin typeface="Arial"/>
                <a:cs typeface="Arial"/>
              </a:rPr>
              <a:t>P(A|W):	Acoustic Model</a:t>
            </a:r>
          </a:p>
          <a:p>
            <a:pPr marL="338138" indent="-169863">
              <a:spcAft>
                <a:spcPts val="600"/>
              </a:spcAft>
              <a:tabLst>
                <a:tab pos="1252538" algn="l"/>
                <a:tab pos="3376613" algn="r"/>
              </a:tabLst>
            </a:pPr>
            <a:r>
              <a:rPr lang="en-US" sz="1800" b="1" dirty="0" smtClean="0">
                <a:latin typeface="Arial"/>
                <a:cs typeface="Arial"/>
              </a:rPr>
              <a:t>	P(W):	Language Model</a:t>
            </a:r>
          </a:p>
          <a:p>
            <a:pPr marL="338138" indent="-169863">
              <a:spcAft>
                <a:spcPts val="1200"/>
              </a:spcAft>
              <a:tabLst>
                <a:tab pos="1252538" algn="l"/>
                <a:tab pos="3376613" algn="r"/>
              </a:tabLst>
            </a:pPr>
            <a:r>
              <a:rPr lang="en-US" sz="1800" b="1" dirty="0" smtClean="0">
                <a:latin typeface="Arial"/>
                <a:cs typeface="Arial"/>
              </a:rPr>
              <a:t>	P(A):	Evidence (ignored)</a:t>
            </a:r>
          </a:p>
          <a:p>
            <a:pPr marL="165100" indent="-165100">
              <a:spcAft>
                <a:spcPts val="1200"/>
              </a:spcAft>
              <a:buFont typeface="Arial" pitchFamily="34" charset="0"/>
              <a:buChar char="•"/>
              <a:tabLst>
                <a:tab pos="3376613" algn="r"/>
              </a:tabLst>
            </a:pPr>
            <a:r>
              <a:rPr lang="en-US" sz="1800" b="1" dirty="0" smtClean="0">
                <a:latin typeface="Arial"/>
                <a:cs typeface="Arial"/>
              </a:rPr>
              <a:t>Acoustic models use hidden Markov </a:t>
            </a:r>
            <a:br>
              <a:rPr lang="en-US" sz="1800" b="1" dirty="0" smtClean="0">
                <a:latin typeface="Arial"/>
                <a:cs typeface="Arial"/>
              </a:rPr>
            </a:br>
            <a:r>
              <a:rPr lang="en-US" sz="1800" b="1" dirty="0" smtClean="0">
                <a:latin typeface="Arial"/>
                <a:cs typeface="Arial"/>
              </a:rPr>
              <a:t>models with Gaussian mixtures.</a:t>
            </a:r>
          </a:p>
          <a:p>
            <a:pPr marL="165100" indent="-165100">
              <a:spcAft>
                <a:spcPts val="1200"/>
              </a:spcAft>
              <a:buFont typeface="Arial" pitchFamily="34" charset="0"/>
              <a:buChar char="•"/>
              <a:tabLst>
                <a:tab pos="3376613" algn="r"/>
              </a:tabLst>
            </a:pPr>
            <a:r>
              <a:rPr lang="en-US" sz="1800" b="1" dirty="0" smtClean="0">
                <a:latin typeface="Arial"/>
                <a:cs typeface="Arial"/>
              </a:rPr>
              <a:t>P(W) is estimated using probabilistic</a:t>
            </a:r>
            <a:br>
              <a:rPr lang="en-US" sz="1800" b="1" dirty="0" smtClean="0">
                <a:latin typeface="Arial"/>
                <a:cs typeface="Arial"/>
              </a:rPr>
            </a:br>
            <a:r>
              <a:rPr lang="en-US" sz="1800" b="1" dirty="0" smtClean="0">
                <a:latin typeface="Arial"/>
                <a:cs typeface="Arial"/>
              </a:rPr>
              <a:t>N-gram  models.</a:t>
            </a:r>
          </a:p>
          <a:p>
            <a:pPr marL="165100" indent="-165100">
              <a:spcAft>
                <a:spcPts val="1200"/>
              </a:spcAft>
              <a:buFont typeface="Arial" pitchFamily="34" charset="0"/>
              <a:buChar char="•"/>
              <a:tabLst>
                <a:tab pos="3376613" algn="r"/>
              </a:tabLst>
            </a:pPr>
            <a:r>
              <a:rPr lang="en-US" sz="1800" b="1" dirty="0" smtClean="0">
                <a:latin typeface="Arial"/>
                <a:cs typeface="Arial"/>
              </a:rPr>
              <a:t>Parameters can be trained using generative (ML)</a:t>
            </a:r>
            <a:br>
              <a:rPr lang="en-US" sz="1800" b="1" dirty="0" smtClean="0">
                <a:latin typeface="Arial"/>
                <a:cs typeface="Arial"/>
              </a:rPr>
            </a:br>
            <a:r>
              <a:rPr lang="en-US" sz="1800" b="1" dirty="0" smtClean="0">
                <a:latin typeface="Arial"/>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27724" name="Equation" r:id="rId4" imgW="1638000" imgH="419040" progId="Equation.DSMT4">
                  <p:embed/>
                </p:oleObj>
              </mc:Choice>
              <mc:Fallback>
                <p:oleObj name="Equation" r:id="rId4" imgW="1638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4" name="Group 43"/>
          <p:cNvGrpSpPr/>
          <p:nvPr/>
        </p:nvGrpSpPr>
        <p:grpSpPr>
          <a:xfrm>
            <a:off x="5084418" y="1541811"/>
            <a:ext cx="3708200" cy="696837"/>
            <a:chOff x="5196649" y="2547127"/>
            <a:chExt cx="3708200" cy="696837"/>
          </a:xfrm>
        </p:grpSpPr>
        <p:sp>
          <p:nvSpPr>
            <p:cNvPr id="42" name="Freeform 41"/>
            <p:cNvSpPr/>
            <p:nvPr/>
          </p:nvSpPr>
          <p:spPr>
            <a:xfrm>
              <a:off x="6514400" y="2547127"/>
              <a:ext cx="2390449" cy="696837"/>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54683"/>
                <a:gd name="connsiteY0" fmla="*/ 1153551 h 1153551"/>
                <a:gd name="connsiteX1" fmla="*/ 4698609 w 8454683"/>
                <a:gd name="connsiteY1" fmla="*/ 759655 h 1153551"/>
                <a:gd name="connsiteX2" fmla="*/ 4698609 w 8454683"/>
                <a:gd name="connsiteY2" fmla="*/ 14068 h 1153551"/>
                <a:gd name="connsiteX3" fmla="*/ 8454683 w 8454683"/>
                <a:gd name="connsiteY3" fmla="*/ 0 h 1153551"/>
                <a:gd name="connsiteX4" fmla="*/ 8454683 w 8454683"/>
                <a:gd name="connsiteY4" fmla="*/ 1117209 h 1153551"/>
                <a:gd name="connsiteX5" fmla="*/ 0 w 8454683"/>
                <a:gd name="connsiteY5" fmla="*/ 1153551 h 1153551"/>
                <a:gd name="connsiteX0" fmla="*/ 3756075 w 3756075"/>
                <a:gd name="connsiteY0" fmla="*/ 1117209 h 1117209"/>
                <a:gd name="connsiteX1" fmla="*/ 1 w 3756075"/>
                <a:gd name="connsiteY1" fmla="*/ 759655 h 1117209"/>
                <a:gd name="connsiteX2" fmla="*/ 1 w 3756075"/>
                <a:gd name="connsiteY2" fmla="*/ 14068 h 1117209"/>
                <a:gd name="connsiteX3" fmla="*/ 3756075 w 3756075"/>
                <a:gd name="connsiteY3" fmla="*/ 0 h 1117209"/>
                <a:gd name="connsiteX4" fmla="*/ 3756075 w 3756075"/>
                <a:gd name="connsiteY4" fmla="*/ 1117209 h 1117209"/>
                <a:gd name="connsiteX0" fmla="*/ 4404908 w 4404908"/>
                <a:gd name="connsiteY0" fmla="*/ 1117209 h 1118243"/>
                <a:gd name="connsiteX1" fmla="*/ 0 w 4404908"/>
                <a:gd name="connsiteY1" fmla="*/ 1118243 h 1118243"/>
                <a:gd name="connsiteX2" fmla="*/ 648834 w 4404908"/>
                <a:gd name="connsiteY2" fmla="*/ 14068 h 1118243"/>
                <a:gd name="connsiteX3" fmla="*/ 4404908 w 4404908"/>
                <a:gd name="connsiteY3" fmla="*/ 0 h 1118243"/>
                <a:gd name="connsiteX4" fmla="*/ 4404908 w 4404908"/>
                <a:gd name="connsiteY4" fmla="*/ 1117209 h 1118243"/>
                <a:gd name="connsiteX0" fmla="*/ 5463527 w 5463527"/>
                <a:gd name="connsiteY0" fmla="*/ 1118082 h 1119116"/>
                <a:gd name="connsiteX1" fmla="*/ 1058619 w 5463527"/>
                <a:gd name="connsiteY1" fmla="*/ 1119116 h 1119116"/>
                <a:gd name="connsiteX2" fmla="*/ 0 w 5463527"/>
                <a:gd name="connsiteY2" fmla="*/ 0 h 1119116"/>
                <a:gd name="connsiteX3" fmla="*/ 5463527 w 5463527"/>
                <a:gd name="connsiteY3" fmla="*/ 873 h 1119116"/>
                <a:gd name="connsiteX4" fmla="*/ 5463527 w 5463527"/>
                <a:gd name="connsiteY4" fmla="*/ 1118082 h 1119116"/>
                <a:gd name="connsiteX0" fmla="*/ 5517487 w 5517487"/>
                <a:gd name="connsiteY0" fmla="*/ 1118082 h 1119116"/>
                <a:gd name="connsiteX1" fmla="*/ 1112579 w 5517487"/>
                <a:gd name="connsiteY1" fmla="*/ 1119116 h 1119116"/>
                <a:gd name="connsiteX2" fmla="*/ 53960 w 5517487"/>
                <a:gd name="connsiteY2" fmla="*/ 0 h 1119116"/>
                <a:gd name="connsiteX3" fmla="*/ 5517487 w 5517487"/>
                <a:gd name="connsiteY3" fmla="*/ 873 h 1119116"/>
                <a:gd name="connsiteX4" fmla="*/ 5517487 w 5517487"/>
                <a:gd name="connsiteY4" fmla="*/ 1118082 h 1119116"/>
                <a:gd name="connsiteX0" fmla="*/ 5463527 w 5463527"/>
                <a:gd name="connsiteY0" fmla="*/ 1118082 h 1118082"/>
                <a:gd name="connsiteX1" fmla="*/ 0 w 5463527"/>
                <a:gd name="connsiteY1" fmla="*/ 0 h 1118082"/>
                <a:gd name="connsiteX2" fmla="*/ 5463527 w 5463527"/>
                <a:gd name="connsiteY2" fmla="*/ 873 h 1118082"/>
                <a:gd name="connsiteX3" fmla="*/ 5463527 w 5463527"/>
                <a:gd name="connsiteY3" fmla="*/ 1118082 h 1118082"/>
                <a:gd name="connsiteX0" fmla="*/ 5463527 w 5463527"/>
                <a:gd name="connsiteY0" fmla="*/ 1118082 h 1118082"/>
                <a:gd name="connsiteX1" fmla="*/ 2287878 w 5463527"/>
                <a:gd name="connsiteY1" fmla="*/ 456050 h 1118082"/>
                <a:gd name="connsiteX2" fmla="*/ 0 w 5463527"/>
                <a:gd name="connsiteY2" fmla="*/ 0 h 1118082"/>
                <a:gd name="connsiteX3" fmla="*/ 5463527 w 5463527"/>
                <a:gd name="connsiteY3" fmla="*/ 873 h 1118082"/>
                <a:gd name="connsiteX4" fmla="*/ 5463527 w 5463527"/>
                <a:gd name="connsiteY4" fmla="*/ 1118082 h 1118082"/>
                <a:gd name="connsiteX0" fmla="*/ 5463527 w 5463527"/>
                <a:gd name="connsiteY0" fmla="*/ 1118082 h 1128403"/>
                <a:gd name="connsiteX1" fmla="*/ 34041 w 5463527"/>
                <a:gd name="connsiteY1" fmla="*/ 1128403 h 1128403"/>
                <a:gd name="connsiteX2" fmla="*/ 0 w 5463527"/>
                <a:gd name="connsiteY2" fmla="*/ 0 h 1128403"/>
                <a:gd name="connsiteX3" fmla="*/ 5463527 w 5463527"/>
                <a:gd name="connsiteY3" fmla="*/ 873 h 1128403"/>
                <a:gd name="connsiteX4" fmla="*/ 5463527 w 5463527"/>
                <a:gd name="connsiteY4" fmla="*/ 1118082 h 11284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3527" h="1128403">
                  <a:moveTo>
                    <a:pt x="5463527" y="1118082"/>
                  </a:moveTo>
                  <a:lnTo>
                    <a:pt x="34041" y="1128403"/>
                  </a:lnTo>
                  <a:lnTo>
                    <a:pt x="0" y="0"/>
                  </a:lnTo>
                  <a:lnTo>
                    <a:pt x="5463527" y="873"/>
                  </a:lnTo>
                  <a:lnTo>
                    <a:pt x="5463527" y="1118082"/>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196649" y="2587751"/>
              <a:ext cx="1317752" cy="553998"/>
            </a:xfrm>
            <a:prstGeom prst="rect">
              <a:avLst/>
            </a:prstGeom>
          </p:spPr>
          <p:txBody>
            <a:bodyPr wrap="square" lIns="0" tIns="0" rIns="0" bIns="0" rtlCol="0">
              <a:spAutoFit/>
            </a:bodyPr>
            <a:lstStyle/>
            <a:p>
              <a:pPr marR="0" algn="l" defTabSz="914400" rtl="0" eaLnBrk="1" fontAlgn="base" latinLnBrk="0" hangingPunct="1">
                <a:lnSpc>
                  <a:spcPct val="100000"/>
                </a:lnSpc>
                <a:spcBef>
                  <a:spcPct val="20000"/>
                </a:spcBef>
                <a:spcAft>
                  <a:spcPct val="0"/>
                </a:spcAft>
                <a:buClrTx/>
                <a:buSzTx/>
                <a:tabLst/>
              </a:pPr>
              <a:r>
                <a:rPr lang="en-US" sz="1800" b="1" kern="0" dirty="0" smtClean="0">
                  <a:solidFill>
                    <a:schemeClr val="accent1"/>
                  </a:solidFill>
                  <a:latin typeface="Arial"/>
                  <a:cs typeface="Arial"/>
                </a:rPr>
                <a:t>Feature</a:t>
              </a:r>
              <a:br>
                <a:rPr lang="en-US" sz="1800" b="1" kern="0" dirty="0" smtClean="0">
                  <a:solidFill>
                    <a:schemeClr val="accent1"/>
                  </a:solidFill>
                  <a:latin typeface="Arial"/>
                  <a:cs typeface="Arial"/>
                </a:rPr>
              </a:br>
              <a:r>
                <a:rPr lang="en-US" sz="1800" b="1" kern="0" dirty="0" smtClean="0">
                  <a:solidFill>
                    <a:schemeClr val="accent1"/>
                  </a:solidFill>
                  <a:latin typeface="Arial"/>
                  <a:cs typeface="Arial"/>
                </a:rPr>
                <a:t>Extraction</a:t>
              </a:r>
              <a:endParaRPr kumimoji="0" lang="en-US" sz="1800" b="1" i="0" u="none" strike="noStrike" kern="0" cap="none" spc="0" normalizeH="0" baseline="0" noProof="0" dirty="0" smtClean="0">
                <a:ln>
                  <a:noFill/>
                </a:ln>
                <a:solidFill>
                  <a:schemeClr val="accent1"/>
                </a:solidFill>
                <a:effectLst/>
                <a:uLnTx/>
                <a:uFillTx/>
                <a:latin typeface="Arial"/>
                <a:cs typeface="Arial"/>
              </a:endParaRPr>
            </a:p>
          </p:txBody>
        </p:sp>
      </p:grpSp>
    </p:spTree>
    <p:extLst>
      <p:ext uri="{BB962C8B-B14F-4D97-AF65-F5344CB8AC3E}">
        <p14:creationId xmlns:p14="http://schemas.microsoft.com/office/powerpoint/2010/main" val="37276506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0">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right)">
                                      <p:cBhvr>
                                        <p:cTn id="41"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l="5142" t="15237" r="5142" b="10095"/>
          <a:stretch>
            <a:fillRect/>
          </a:stretch>
        </p:blipFill>
        <p:spPr bwMode="auto">
          <a:xfrm>
            <a:off x="228600" y="657412"/>
            <a:ext cx="8686800" cy="542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3125" name="Rectangle 5"/>
          <p:cNvSpPr>
            <a:spLocks noChangeArrowheads="1"/>
          </p:cNvSpPr>
          <p:nvPr/>
        </p:nvSpPr>
        <p:spPr bwMode="auto">
          <a:xfrm>
            <a:off x="0" y="0"/>
            <a:ext cx="9144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274320" tIns="0" rIns="0" bIns="0" rtlCol="0" anchor="ctr" anchorCtr="0">
            <a:noAutofit/>
          </a:bodyPr>
          <a:lstStyle/>
          <a:p>
            <a:pPr>
              <a:spcBef>
                <a:spcPct val="0"/>
              </a:spcBef>
            </a:pPr>
            <a:r>
              <a:rPr lang="en-US" sz="2400" b="1" dirty="0">
                <a:latin typeface="Arial"/>
                <a:ea typeface="+mj-ea"/>
                <a:cs typeface="Arial"/>
              </a:rPr>
              <a:t>Signal Processing in Speech Recognition</a:t>
            </a:r>
          </a:p>
        </p:txBody>
      </p:sp>
    </p:spTree>
    <p:extLst>
      <p:ext uri="{BB962C8B-B14F-4D97-AF65-F5344CB8AC3E}">
        <p14:creationId xmlns:p14="http://schemas.microsoft.com/office/powerpoint/2010/main" val="393041195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srcRect l="5714" t="16000" r="6285" b="11620"/>
          <a:stretch>
            <a:fillRect/>
          </a:stretch>
        </p:blipFill>
        <p:spPr bwMode="auto">
          <a:xfrm>
            <a:off x="228600" y="762000"/>
            <a:ext cx="8686800" cy="5357813"/>
          </a:xfrm>
          <a:prstGeom prst="rect">
            <a:avLst/>
          </a:prstGeom>
          <a:noFill/>
          <a:ln w="9525" algn="ctr">
            <a:noFill/>
            <a:miter lim="800000"/>
            <a:headEnd/>
            <a:tailEnd/>
          </a:ln>
          <a:effectLst/>
        </p:spPr>
      </p:pic>
      <p:sp>
        <p:nvSpPr>
          <p:cNvPr id="3" name="Text Box 3"/>
          <p:cNvSpPr txBox="1">
            <a:spLocks noChangeArrowheads="1"/>
          </p:cNvSpPr>
          <p:nvPr/>
        </p:nvSpPr>
        <p:spPr bwMode="auto">
          <a:xfrm>
            <a:off x="0" y="-2615"/>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Features: Convert a Signal to a Sequence of Vectors</a:t>
            </a:r>
          </a:p>
        </p:txBody>
      </p:sp>
    </p:spTree>
    <p:extLst>
      <p:ext uri="{BB962C8B-B14F-4D97-AF65-F5344CB8AC3E}">
        <p14:creationId xmlns:p14="http://schemas.microsoft.com/office/powerpoint/2010/main" val="22998033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0" y="0"/>
            <a:ext cx="9142413" cy="426482"/>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err="1" smtClean="0"/>
              <a:t>iVectors</a:t>
            </a:r>
            <a:r>
              <a:rPr lang="en-US" dirty="0" smtClean="0"/>
              <a:t>: Towards Invariant Features</a:t>
            </a:r>
            <a:endParaRPr lang="en-US" dirty="0"/>
          </a:p>
        </p:txBody>
      </p:sp>
      <p:sp>
        <p:nvSpPr>
          <p:cNvPr id="2" name="TextBox 1"/>
          <p:cNvSpPr txBox="1"/>
          <p:nvPr/>
        </p:nvSpPr>
        <p:spPr>
          <a:xfrm>
            <a:off x="228600" y="609600"/>
            <a:ext cx="8680824" cy="5770811"/>
          </a:xfrm>
          <a:prstGeom prst="rect">
            <a:avLst/>
          </a:prstGeom>
          <a:noFill/>
        </p:spPr>
        <p:txBody>
          <a:bodyPr wrap="square" rtlCol="0">
            <a:spAutoFit/>
          </a:bodyPr>
          <a:lstStyle/>
          <a:p>
            <a:pPr marL="165100" indent="-165100">
              <a:spcAft>
                <a:spcPts val="1200"/>
              </a:spcAft>
              <a:buFont typeface="Arial"/>
              <a:buChar char="•"/>
            </a:pPr>
            <a:r>
              <a:rPr lang="en-US" b="1" dirty="0">
                <a:latin typeface="Arial"/>
                <a:cs typeface="Arial"/>
              </a:rPr>
              <a:t>The </a:t>
            </a:r>
            <a:r>
              <a:rPr lang="en-US" b="1" dirty="0" err="1">
                <a:latin typeface="Arial"/>
                <a:cs typeface="Arial"/>
              </a:rPr>
              <a:t>i</a:t>
            </a:r>
            <a:r>
              <a:rPr lang="en-US" b="1" dirty="0">
                <a:latin typeface="Arial"/>
                <a:cs typeface="Arial"/>
              </a:rPr>
              <a:t>-vector representation is </a:t>
            </a:r>
            <a:r>
              <a:rPr lang="en-US" b="1" dirty="0" smtClean="0">
                <a:latin typeface="Arial"/>
                <a:cs typeface="Arial"/>
              </a:rPr>
              <a:t>a data</a:t>
            </a:r>
            <a:r>
              <a:rPr lang="en-US" b="1" dirty="0">
                <a:latin typeface="Arial"/>
                <a:cs typeface="Arial"/>
              </a:rPr>
              <a:t>-driven approach for feature extraction that provides </a:t>
            </a:r>
            <a:r>
              <a:rPr lang="en-US" b="1" dirty="0" smtClean="0">
                <a:latin typeface="Arial"/>
                <a:cs typeface="Arial"/>
              </a:rPr>
              <a:t>a general framework for separating systematic variations in the data, such as channel, speaker and language.</a:t>
            </a:r>
          </a:p>
          <a:p>
            <a:pPr marL="165100" indent="-165100">
              <a:spcAft>
                <a:spcPts val="600"/>
              </a:spcAft>
              <a:buFont typeface="Arial"/>
              <a:buChar char="•"/>
            </a:pPr>
            <a:r>
              <a:rPr lang="en-US" b="1" dirty="0" smtClean="0">
                <a:latin typeface="Arial"/>
                <a:cs typeface="Arial"/>
              </a:rPr>
              <a:t>The feature vector is modeled as a sum of three (or more) components:</a:t>
            </a:r>
          </a:p>
          <a:p>
            <a:pPr marL="342900">
              <a:spcBef>
                <a:spcPts val="1200"/>
              </a:spcBef>
              <a:spcAft>
                <a:spcPts val="1200"/>
              </a:spcAft>
            </a:pPr>
            <a:r>
              <a:rPr lang="en-US" sz="2400" b="1" i="1" dirty="0" smtClean="0">
                <a:latin typeface="Arial"/>
                <a:cs typeface="Arial"/>
              </a:rPr>
              <a:t>M </a:t>
            </a:r>
            <a:r>
              <a:rPr lang="en-US" sz="2400" b="1" dirty="0" smtClean="0">
                <a:latin typeface="Arial"/>
                <a:cs typeface="Arial"/>
              </a:rPr>
              <a:t>= </a:t>
            </a:r>
            <a:r>
              <a:rPr lang="en-US" sz="2400" b="1" i="1" dirty="0" smtClean="0">
                <a:latin typeface="Arial"/>
                <a:cs typeface="Arial"/>
              </a:rPr>
              <a:t>m </a:t>
            </a:r>
            <a:r>
              <a:rPr lang="en-US" sz="2400" b="1" dirty="0" smtClean="0">
                <a:latin typeface="Arial"/>
                <a:cs typeface="Arial"/>
              </a:rPr>
              <a:t>+ </a:t>
            </a:r>
            <a:r>
              <a:rPr lang="en-US" sz="2400" b="1" i="1" dirty="0" smtClean="0">
                <a:latin typeface="Arial"/>
                <a:cs typeface="Arial"/>
              </a:rPr>
              <a:t>Tw </a:t>
            </a:r>
            <a:r>
              <a:rPr lang="en-US" sz="2400" b="1" dirty="0" smtClean="0">
                <a:latin typeface="Arial"/>
                <a:cs typeface="Arial"/>
              </a:rPr>
              <a:t>+ </a:t>
            </a:r>
            <a:r>
              <a:rPr lang="en-US" sz="2400" b="1" i="1" dirty="0" err="1" smtClean="0">
                <a:latin typeface="Arial"/>
                <a:cs typeface="Arial"/>
              </a:rPr>
              <a:t>ε</a:t>
            </a:r>
            <a:endParaRPr lang="en-US" sz="2400" b="1" dirty="0">
              <a:latin typeface="Arial"/>
              <a:cs typeface="Arial"/>
            </a:endParaRPr>
          </a:p>
          <a:p>
            <a:pPr marL="165100">
              <a:spcAft>
                <a:spcPts val="1200"/>
              </a:spcAft>
            </a:pPr>
            <a:r>
              <a:rPr lang="en-US" b="1" dirty="0" smtClean="0">
                <a:latin typeface="Arial"/>
                <a:cs typeface="Arial"/>
              </a:rPr>
              <a:t>where </a:t>
            </a:r>
            <a:r>
              <a:rPr lang="en-US" b="1" i="1" dirty="0" smtClean="0">
                <a:latin typeface="Arial"/>
                <a:cs typeface="Arial"/>
              </a:rPr>
              <a:t>M</a:t>
            </a:r>
            <a:r>
              <a:rPr lang="en-US" b="1" dirty="0" smtClean="0">
                <a:latin typeface="Arial"/>
                <a:cs typeface="Arial"/>
              </a:rPr>
              <a:t> </a:t>
            </a:r>
            <a:r>
              <a:rPr lang="en-US" b="1" dirty="0">
                <a:latin typeface="Arial"/>
                <a:cs typeface="Arial"/>
              </a:rPr>
              <a:t>is the </a:t>
            </a:r>
            <a:r>
              <a:rPr lang="en-US" b="1" dirty="0" err="1">
                <a:latin typeface="Arial"/>
                <a:cs typeface="Arial"/>
              </a:rPr>
              <a:t>supervector</a:t>
            </a:r>
            <a:r>
              <a:rPr lang="en-US" b="1" dirty="0">
                <a:latin typeface="Arial"/>
                <a:cs typeface="Arial"/>
              </a:rPr>
              <a:t>, </a:t>
            </a:r>
            <a:r>
              <a:rPr lang="en-US" b="1" dirty="0" smtClean="0">
                <a:latin typeface="Arial"/>
                <a:cs typeface="Arial"/>
              </a:rPr>
              <a:t>m is a universal background model, </a:t>
            </a:r>
            <a:r>
              <a:rPr lang="en-US" b="1" dirty="0" err="1" smtClean="0">
                <a:latin typeface="Arial"/>
                <a:cs typeface="Arial"/>
              </a:rPr>
              <a:t>ε</a:t>
            </a:r>
            <a:r>
              <a:rPr lang="en-US" b="1" dirty="0" smtClean="0">
                <a:latin typeface="Arial"/>
                <a:cs typeface="Arial"/>
              </a:rPr>
              <a:t> is a noise term, and </a:t>
            </a:r>
            <a:r>
              <a:rPr lang="en-US" b="1" i="1" dirty="0">
                <a:latin typeface="Arial"/>
                <a:cs typeface="Arial"/>
              </a:rPr>
              <a:t>w</a:t>
            </a:r>
            <a:r>
              <a:rPr lang="en-US" b="1" dirty="0">
                <a:latin typeface="Arial"/>
                <a:cs typeface="Arial"/>
              </a:rPr>
              <a:t> is the </a:t>
            </a:r>
            <a:r>
              <a:rPr lang="en-US" b="1" dirty="0" smtClean="0">
                <a:latin typeface="Arial"/>
                <a:cs typeface="Arial"/>
              </a:rPr>
              <a:t>target low</a:t>
            </a:r>
            <a:r>
              <a:rPr lang="en-US" b="1" dirty="0">
                <a:latin typeface="Arial"/>
                <a:cs typeface="Arial"/>
              </a:rPr>
              <a:t>-dimensional feature </a:t>
            </a:r>
            <a:r>
              <a:rPr lang="en-US" b="1" dirty="0" smtClean="0">
                <a:latin typeface="Arial"/>
                <a:cs typeface="Arial"/>
              </a:rPr>
              <a:t>vector.</a:t>
            </a:r>
          </a:p>
          <a:p>
            <a:pPr marL="165100" indent="-165100">
              <a:spcAft>
                <a:spcPts val="1200"/>
              </a:spcAft>
              <a:buFont typeface="Arial"/>
              <a:buChar char="•"/>
            </a:pPr>
            <a:r>
              <a:rPr lang="en-US" b="1" i="1" dirty="0" smtClean="0">
                <a:latin typeface="Arial"/>
                <a:cs typeface="Arial"/>
              </a:rPr>
              <a:t>M</a:t>
            </a:r>
            <a:r>
              <a:rPr lang="en-US" b="1" dirty="0" smtClean="0">
                <a:latin typeface="Arial"/>
                <a:cs typeface="Arial"/>
              </a:rPr>
              <a:t> is formed as a concatenation of consecutive feature vectors.</a:t>
            </a:r>
            <a:endParaRPr lang="en-US" b="1" dirty="0">
              <a:latin typeface="Arial"/>
              <a:cs typeface="Arial"/>
            </a:endParaRPr>
          </a:p>
          <a:p>
            <a:pPr marL="165100" indent="-165100">
              <a:spcAft>
                <a:spcPts val="1200"/>
              </a:spcAft>
              <a:buFont typeface="Arial"/>
              <a:buChar char="•"/>
            </a:pPr>
            <a:r>
              <a:rPr lang="en-US" b="1" dirty="0" smtClean="0">
                <a:latin typeface="Arial"/>
                <a:cs typeface="Arial"/>
              </a:rPr>
              <a:t>This </a:t>
            </a:r>
            <a:r>
              <a:rPr lang="en-US" b="1" dirty="0">
                <a:latin typeface="Arial"/>
                <a:cs typeface="Arial"/>
              </a:rPr>
              <a:t>high-dimensional feature vector is then mapped into a low-dimensional space using factor analysis techniques such as Linear Discriminant Analysis (LDA).</a:t>
            </a:r>
          </a:p>
          <a:p>
            <a:pPr marL="165100" indent="-165100">
              <a:spcAft>
                <a:spcPts val="1200"/>
              </a:spcAft>
              <a:buFont typeface="Arial"/>
              <a:buChar char="•"/>
            </a:pPr>
            <a:r>
              <a:rPr lang="en-US" b="1" dirty="0" smtClean="0">
                <a:latin typeface="Arial"/>
                <a:cs typeface="Arial"/>
              </a:rPr>
              <a:t>The </a:t>
            </a:r>
            <a:r>
              <a:rPr lang="en-US" b="1" dirty="0">
                <a:latin typeface="Arial"/>
                <a:cs typeface="Arial"/>
              </a:rPr>
              <a:t>dimension of </a:t>
            </a:r>
            <a:r>
              <a:rPr lang="en-US" b="1" i="1" dirty="0">
                <a:latin typeface="Arial"/>
                <a:cs typeface="Arial"/>
              </a:rPr>
              <a:t>T</a:t>
            </a:r>
            <a:r>
              <a:rPr lang="en-US" b="1" dirty="0">
                <a:latin typeface="Arial"/>
                <a:cs typeface="Arial"/>
              </a:rPr>
              <a:t> can be extremely large (~20,000 x 100), but the dimension of the resulting feature vector, </a:t>
            </a:r>
            <a:r>
              <a:rPr lang="en-US" b="1" i="1" dirty="0">
                <a:latin typeface="Arial"/>
                <a:cs typeface="Arial"/>
              </a:rPr>
              <a:t>w</a:t>
            </a:r>
            <a:r>
              <a:rPr lang="en-US" b="1" dirty="0">
                <a:latin typeface="Arial"/>
                <a:cs typeface="Arial"/>
              </a:rPr>
              <a:t>, is on the order of a traditional feature vector (~50).</a:t>
            </a:r>
          </a:p>
          <a:p>
            <a:pPr marL="165100" indent="-165100">
              <a:spcAft>
                <a:spcPts val="1200"/>
              </a:spcAft>
              <a:buFont typeface="Arial"/>
              <a:buChar char="•"/>
            </a:pPr>
            <a:r>
              <a:rPr lang="en-US" b="1" dirty="0">
                <a:latin typeface="Arial"/>
                <a:cs typeface="Arial"/>
              </a:rPr>
              <a:t>The </a:t>
            </a:r>
            <a:r>
              <a:rPr lang="en-US" b="1" dirty="0" err="1">
                <a:latin typeface="Arial"/>
                <a:cs typeface="Arial"/>
              </a:rPr>
              <a:t>i</a:t>
            </a:r>
            <a:r>
              <a:rPr lang="en-US" b="1" dirty="0">
                <a:latin typeface="Arial"/>
                <a:cs typeface="Arial"/>
              </a:rPr>
              <a:t>-Vector representation has been shown to give significant </a:t>
            </a:r>
            <a:r>
              <a:rPr lang="en-US" b="1" dirty="0" smtClean="0">
                <a:latin typeface="Arial"/>
                <a:cs typeface="Arial"/>
              </a:rPr>
              <a:t>reductions (20% relative) </a:t>
            </a:r>
            <a:r>
              <a:rPr lang="en-US" b="1" dirty="0">
                <a:latin typeface="Arial"/>
                <a:cs typeface="Arial"/>
              </a:rPr>
              <a:t>in EER on </a:t>
            </a:r>
            <a:r>
              <a:rPr lang="en-US" b="1" dirty="0" smtClean="0">
                <a:latin typeface="Arial"/>
                <a:cs typeface="Arial"/>
              </a:rPr>
              <a:t>speaker/language </a:t>
            </a:r>
            <a:r>
              <a:rPr lang="en-US" b="1" dirty="0">
                <a:latin typeface="Arial"/>
                <a:cs typeface="Arial"/>
              </a:rPr>
              <a:t>identification </a:t>
            </a:r>
            <a:r>
              <a:rPr lang="en-US" b="1" dirty="0" smtClean="0">
                <a:latin typeface="Arial"/>
                <a:cs typeface="Arial"/>
              </a:rPr>
              <a:t>tasks.</a:t>
            </a:r>
            <a:endParaRPr lang="en-US" b="1" dirty="0">
              <a:latin typeface="Arial"/>
              <a:cs typeface="Arial"/>
            </a:endParaRPr>
          </a:p>
        </p:txBody>
      </p:sp>
    </p:spTree>
    <p:extLst>
      <p:ext uri="{BB962C8B-B14F-4D97-AF65-F5344CB8AC3E}">
        <p14:creationId xmlns:p14="http://schemas.microsoft.com/office/powerpoint/2010/main" val="261343175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4709581" y="634577"/>
            <a:ext cx="4335950" cy="4899986"/>
            <a:chOff x="-175845" y="633046"/>
            <a:chExt cx="4335950" cy="4899986"/>
          </a:xfrm>
        </p:grpSpPr>
        <p:pic>
          <p:nvPicPr>
            <p:cNvPr id="177154" name="Picture 2"/>
            <p:cNvPicPr>
              <a:picLocks noChangeAspect="1" noChangeArrowheads="1"/>
            </p:cNvPicPr>
            <p:nvPr/>
          </p:nvPicPr>
          <p:blipFill>
            <a:blip r:embed="rId3"/>
            <a:srcRect l="13590" t="8176" r="50935" b="12332"/>
            <a:stretch>
              <a:fillRect/>
            </a:stretch>
          </p:blipFill>
          <p:spPr bwMode="auto">
            <a:xfrm>
              <a:off x="2006271" y="652657"/>
              <a:ext cx="1775484" cy="402420"/>
            </a:xfrm>
            <a:prstGeom prst="rect">
              <a:avLst/>
            </a:prstGeom>
            <a:noFill/>
            <a:ln w="9525">
              <a:noFill/>
              <a:miter lim="800000"/>
              <a:headEnd/>
              <a:tailEnd/>
            </a:ln>
            <a:effectLst/>
          </p:spPr>
        </p:pic>
        <p:grpSp>
          <p:nvGrpSpPr>
            <p:cNvPr id="31" name="Group 30"/>
            <p:cNvGrpSpPr/>
            <p:nvPr/>
          </p:nvGrpSpPr>
          <p:grpSpPr>
            <a:xfrm>
              <a:off x="2218763" y="1602414"/>
              <a:ext cx="1350498" cy="479604"/>
              <a:chOff x="2218763" y="1700890"/>
              <a:chExt cx="1350498" cy="479604"/>
            </a:xfrm>
          </p:grpSpPr>
          <p:sp>
            <p:nvSpPr>
              <p:cNvPr id="5" name="Rectangle 4"/>
              <p:cNvSpPr/>
              <p:nvPr/>
            </p:nvSpPr>
            <p:spPr>
              <a:xfrm>
                <a:off x="2230865" y="1700890"/>
                <a:ext cx="1326295" cy="479604"/>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218763" y="1725249"/>
                <a:ext cx="135049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Front-end</a:t>
                </a:r>
              </a:p>
            </p:txBody>
          </p:sp>
        </p:grpSp>
        <p:grpSp>
          <p:nvGrpSpPr>
            <p:cNvPr id="32" name="Group 31"/>
            <p:cNvGrpSpPr/>
            <p:nvPr/>
          </p:nvGrpSpPr>
          <p:grpSpPr>
            <a:xfrm>
              <a:off x="1873800" y="2746717"/>
              <a:ext cx="2040426" cy="633046"/>
              <a:chOff x="3551787" y="3112477"/>
              <a:chExt cx="2040426" cy="633046"/>
            </a:xfrm>
          </p:grpSpPr>
          <p:sp>
            <p:nvSpPr>
              <p:cNvPr id="9" name="Rectangle 8"/>
              <p:cNvSpPr/>
              <p:nvPr/>
            </p:nvSpPr>
            <p:spPr>
              <a:xfrm>
                <a:off x="3551787" y="3112477"/>
                <a:ext cx="2040426" cy="633046"/>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3558821" y="3213557"/>
                <a:ext cx="202635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Acoustic Models</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P(A/W)</a:t>
                </a:r>
              </a:p>
            </p:txBody>
          </p:sp>
        </p:grpSp>
        <p:grpSp>
          <p:nvGrpSpPr>
            <p:cNvPr id="36" name="Group 35"/>
            <p:cNvGrpSpPr/>
            <p:nvPr/>
          </p:nvGrpSpPr>
          <p:grpSpPr>
            <a:xfrm>
              <a:off x="-175845" y="4059776"/>
              <a:ext cx="1674055" cy="568495"/>
              <a:chOff x="-175845" y="4031640"/>
              <a:chExt cx="1674055" cy="568495"/>
            </a:xfrm>
          </p:grpSpPr>
          <p:sp>
            <p:nvSpPr>
              <p:cNvPr id="12" name="Rectangle 11"/>
              <p:cNvSpPr/>
              <p:nvPr/>
            </p:nvSpPr>
            <p:spPr>
              <a:xfrm>
                <a:off x="-140677" y="4031640"/>
                <a:ext cx="1603718" cy="568495"/>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5845" y="4100444"/>
                <a:ext cx="1674055"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Language Model</a:t>
                </a:r>
                <a:br>
                  <a:rPr kumimoji="0" lang="en-US" sz="1400" b="1" i="0" u="none" strike="noStrike" kern="0" cap="none" spc="0" normalizeH="0" baseline="0" noProof="0" dirty="0" smtClean="0">
                    <a:ln>
                      <a:noFill/>
                    </a:ln>
                    <a:solidFill>
                      <a:srgbClr val="FFFFFF"/>
                    </a:solidFill>
                    <a:effectLst/>
                    <a:uLnTx/>
                    <a:uFillTx/>
                    <a:latin typeface="+mn-lt"/>
                    <a:ea typeface="+mn-ea"/>
                    <a:cs typeface="+mn-cs"/>
                  </a:rPr>
                </a:br>
                <a:r>
                  <a:rPr kumimoji="0" lang="en-US" sz="1400" b="1" i="0" u="none" strike="noStrike" kern="0" cap="none" spc="0" normalizeH="0" baseline="0" noProof="0" dirty="0" smtClean="0">
                    <a:ln>
                      <a:noFill/>
                    </a:ln>
                    <a:solidFill>
                      <a:srgbClr val="FFFFFF"/>
                    </a:solidFill>
                    <a:effectLst/>
                    <a:uLnTx/>
                    <a:uFillTx/>
                    <a:latin typeface="+mn-lt"/>
                    <a:ea typeface="+mn-ea"/>
                    <a:cs typeface="+mn-cs"/>
                  </a:rPr>
                  <a:t>P(W)</a:t>
                </a:r>
              </a:p>
            </p:txBody>
          </p:sp>
        </p:grpSp>
        <p:grpSp>
          <p:nvGrpSpPr>
            <p:cNvPr id="35" name="Group 34"/>
            <p:cNvGrpSpPr/>
            <p:nvPr/>
          </p:nvGrpSpPr>
          <p:grpSpPr>
            <a:xfrm>
              <a:off x="2264484" y="4090049"/>
              <a:ext cx="1259058" cy="566928"/>
              <a:chOff x="2264484" y="4090049"/>
              <a:chExt cx="1259058" cy="566928"/>
            </a:xfrm>
          </p:grpSpPr>
          <p:sp>
            <p:nvSpPr>
              <p:cNvPr id="15" name="Rectangle 14"/>
              <p:cNvSpPr/>
              <p:nvPr/>
            </p:nvSpPr>
            <p:spPr>
              <a:xfrm>
                <a:off x="2264484" y="4090049"/>
                <a:ext cx="1259058" cy="566928"/>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12700">
                <a:solidFill>
                  <a:schemeClr val="bg1"/>
                </a:solidFill>
              </a:ln>
              <a:effectLst>
                <a:outerShdw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2313721" y="4265791"/>
                <a:ext cx="1160585" cy="215444"/>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rgbClr val="FFFFFF"/>
                    </a:solidFill>
                    <a:effectLst/>
                    <a:uLnTx/>
                    <a:uFillTx/>
                    <a:latin typeface="+mn-lt"/>
                    <a:ea typeface="+mn-ea"/>
                    <a:cs typeface="+mn-cs"/>
                  </a:rPr>
                  <a:t>Search</a:t>
                </a:r>
              </a:p>
            </p:txBody>
          </p:sp>
        </p:grpSp>
        <p:sp>
          <p:nvSpPr>
            <p:cNvPr id="22" name="TextBox 21"/>
            <p:cNvSpPr txBox="1"/>
            <p:nvPr/>
          </p:nvSpPr>
          <p:spPr>
            <a:xfrm>
              <a:off x="938146" y="633046"/>
              <a:ext cx="1294228" cy="430887"/>
            </a:xfrm>
            <a:prstGeom prst="rect">
              <a:avLst/>
            </a:prstGeom>
          </p:spPr>
          <p:txBody>
            <a:bodyPr wrap="square" lIns="0" tIns="0" rIns="0" bIns="0" rtlCol="0">
              <a:spAutoFit/>
            </a:bodyPr>
            <a:lstStyle/>
            <a:p>
              <a:pPr marR="0" algn="ctr" defTabSz="914400" rtl="0" eaLnBrk="1" fontAlgn="base" latinLnBrk="0" hangingPunct="1">
                <a:lnSpc>
                  <a:spcPct val="100000"/>
                </a:lnSpc>
                <a:spcBef>
                  <a:spcPct val="20000"/>
                </a:spcBef>
                <a:spcAft>
                  <a:spcPct val="0"/>
                </a:spcAft>
                <a:buClrTx/>
                <a:buSzTx/>
                <a:tabLst/>
              </a:pPr>
              <a:r>
                <a:rPr kumimoji="0" lang="en-US" sz="1400" b="1" i="0" u="none" strike="noStrike" kern="0" cap="none" spc="0" normalizeH="0" baseline="0" noProof="0" dirty="0" smtClean="0">
                  <a:ln>
                    <a:noFill/>
                  </a:ln>
                  <a:solidFill>
                    <a:schemeClr val="tx1"/>
                  </a:solidFill>
                  <a:effectLst/>
                  <a:uLnTx/>
                  <a:uFillTx/>
                  <a:latin typeface="+mn-lt"/>
                  <a:ea typeface="+mn-ea"/>
                  <a:cs typeface="+mn-cs"/>
                </a:rPr>
                <a:t>Input</a:t>
              </a:r>
              <a:br>
                <a:rPr kumimoji="0" lang="en-US" sz="1400" b="1" i="0" u="none" strike="noStrike" kern="0" cap="none" spc="0" normalizeH="0" baseline="0" noProof="0" dirty="0" smtClean="0">
                  <a:ln>
                    <a:noFill/>
                  </a:ln>
                  <a:solidFill>
                    <a:schemeClr val="tx1"/>
                  </a:solidFill>
                  <a:effectLst/>
                  <a:uLnTx/>
                  <a:uFillTx/>
                  <a:latin typeface="+mn-lt"/>
                  <a:ea typeface="+mn-ea"/>
                  <a:cs typeface="+mn-cs"/>
                </a:rPr>
              </a:br>
              <a:r>
                <a:rPr kumimoji="0" lang="en-US" sz="1400" b="1" i="0" u="none" strike="noStrike" kern="0" cap="none" spc="0" normalizeH="0" baseline="0" noProof="0" dirty="0" smtClean="0">
                  <a:ln>
                    <a:noFill/>
                  </a:ln>
                  <a:solidFill>
                    <a:schemeClr val="tx1"/>
                  </a:solidFill>
                  <a:effectLst/>
                  <a:uLnTx/>
                  <a:uFillTx/>
                  <a:latin typeface="+mn-lt"/>
                  <a:ea typeface="+mn-ea"/>
                  <a:cs typeface="+mn-cs"/>
                </a:rPr>
                <a:t>Speech</a:t>
              </a:r>
            </a:p>
          </p:txBody>
        </p:sp>
        <p:sp>
          <p:nvSpPr>
            <p:cNvPr id="23" name="Down Arrow 22"/>
            <p:cNvSpPr>
              <a:spLocks noChangeAspect="1"/>
            </p:cNvSpPr>
            <p:nvPr/>
          </p:nvSpPr>
          <p:spPr>
            <a:xfrm>
              <a:off x="2764656" y="1111352"/>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Down Arrow 23"/>
            <p:cNvSpPr>
              <a:spLocks noChangeAspect="1"/>
            </p:cNvSpPr>
            <p:nvPr/>
          </p:nvSpPr>
          <p:spPr>
            <a:xfrm>
              <a:off x="2764656" y="226699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Down Arrow 25"/>
            <p:cNvSpPr>
              <a:spLocks noChangeAspect="1"/>
            </p:cNvSpPr>
            <p:nvPr/>
          </p:nvSpPr>
          <p:spPr>
            <a:xfrm>
              <a:off x="2764656" y="3584921"/>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p:cNvSpPr>
              <a:spLocks noChangeAspect="1"/>
            </p:cNvSpPr>
            <p:nvPr/>
          </p:nvSpPr>
          <p:spPr>
            <a:xfrm rot="16200000">
              <a:off x="1771332" y="4164789"/>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p:cNvSpPr>
              <a:spLocks noChangeAspect="1"/>
            </p:cNvSpPr>
            <p:nvPr/>
          </p:nvSpPr>
          <p:spPr>
            <a:xfrm>
              <a:off x="2764656" y="4792398"/>
              <a:ext cx="258714" cy="366745"/>
            </a:xfrm>
            <a:prstGeom prst="downArrow">
              <a:avLst/>
            </a:prstGeom>
            <a:gradFill>
              <a:gsLst>
                <a:gs pos="0">
                  <a:srgbClr val="5E9EFF"/>
                </a:gs>
                <a:gs pos="39999">
                  <a:srgbClr val="85C2FF"/>
                </a:gs>
                <a:gs pos="70000">
                  <a:srgbClr val="C4D6EB"/>
                </a:gs>
                <a:gs pos="100000">
                  <a:srgbClr val="FFEBFA"/>
                </a:gs>
              </a:gsLst>
              <a:lin ang="5400000" scaled="0"/>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1627920" y="5317588"/>
              <a:ext cx="2532185" cy="215444"/>
            </a:xfrm>
            <a:prstGeom prst="rect">
              <a:avLst/>
            </a:prstGeom>
          </p:spPr>
          <p:txBody>
            <a:bodyPr wrap="square" lIns="0" tIns="0" rIns="0" bIns="0" rtlCol="0">
              <a:spAutoFit/>
            </a:bodyPr>
            <a:lstStyle/>
            <a:p>
              <a:pPr marL="342900" marR="0" indent="-342900" algn="ctr" defTabSz="914400" rtl="0" eaLnBrk="1" fontAlgn="base" latinLnBrk="0" hangingPunct="1">
                <a:lnSpc>
                  <a:spcPct val="100000"/>
                </a:lnSpc>
                <a:spcBef>
                  <a:spcPct val="20000"/>
                </a:spcBef>
                <a:spcAft>
                  <a:spcPct val="0"/>
                </a:spcAft>
                <a:buClrTx/>
                <a:buSzTx/>
                <a:tabLst/>
              </a:pPr>
              <a:r>
                <a:rPr lang="en-US" sz="1400" b="1" kern="0" noProof="0" dirty="0" smtClean="0">
                  <a:latin typeface="+mn-lt"/>
                </a:rPr>
                <a:t>Recognized Utterance</a:t>
              </a:r>
              <a:endParaRPr kumimoji="0" lang="en-US" sz="1400" b="1" i="0" u="none" strike="noStrike" kern="0" cap="none" spc="0" normalizeH="0" baseline="0" noProof="0" dirty="0" smtClean="0">
                <a:ln>
                  <a:noFill/>
                </a:ln>
                <a:solidFill>
                  <a:schemeClr val="tx1"/>
                </a:solidFill>
                <a:effectLst/>
                <a:uLnTx/>
                <a:uFillTx/>
                <a:latin typeface="+mn-lt"/>
                <a:ea typeface="+mn-ea"/>
                <a:cs typeface="+mn-cs"/>
              </a:endParaRPr>
            </a:p>
          </p:txBody>
        </p:sp>
      </p:grpSp>
      <p:sp>
        <p:nvSpPr>
          <p:cNvPr id="38"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Speech Recognition Overview</a:t>
            </a:r>
          </a:p>
        </p:txBody>
      </p:sp>
      <p:sp>
        <p:nvSpPr>
          <p:cNvPr id="40" name="Text Box 3"/>
          <p:cNvSpPr txBox="1">
            <a:spLocks noChangeArrowheads="1"/>
          </p:cNvSpPr>
          <p:nvPr/>
        </p:nvSpPr>
        <p:spPr bwMode="auto">
          <a:xfrm>
            <a:off x="234950" y="634199"/>
            <a:ext cx="8680450" cy="6027858"/>
          </a:xfrm>
          <a:prstGeom prst="rect">
            <a:avLst/>
          </a:prstGeom>
          <a:noFill/>
          <a:ln w="9525">
            <a:noFill/>
            <a:miter lim="800000"/>
            <a:headEnd/>
            <a:tailEnd/>
          </a:ln>
          <a:effectLst/>
        </p:spPr>
        <p:txBody>
          <a:bodyPr lIns="0" tIns="0" rIns="0" bIns="0"/>
          <a:lstStyle/>
          <a:p>
            <a:pPr marL="165100" indent="-165100">
              <a:spcAft>
                <a:spcPts val="1200"/>
              </a:spcAft>
              <a:buFont typeface="Arial" pitchFamily="34" charset="0"/>
              <a:buChar char="•"/>
              <a:tabLst>
                <a:tab pos="3376613" algn="r"/>
              </a:tabLst>
            </a:pPr>
            <a:r>
              <a:rPr lang="en-US" sz="1800" b="1" dirty="0" smtClean="0">
                <a:latin typeface="Arial"/>
                <a:cs typeface="Arial"/>
              </a:rPr>
              <a:t>Based on a noisy communication channel </a:t>
            </a:r>
            <a:br>
              <a:rPr lang="en-US" sz="1800" b="1" dirty="0" smtClean="0">
                <a:latin typeface="Arial"/>
                <a:cs typeface="Arial"/>
              </a:rPr>
            </a:br>
            <a:r>
              <a:rPr lang="en-US" sz="1800" b="1" dirty="0" smtClean="0">
                <a:latin typeface="Arial"/>
                <a:cs typeface="Arial"/>
              </a:rPr>
              <a:t>model in which the intended message is </a:t>
            </a:r>
            <a:br>
              <a:rPr lang="en-US" sz="1800" b="1" dirty="0" smtClean="0">
                <a:latin typeface="Arial"/>
                <a:cs typeface="Arial"/>
              </a:rPr>
            </a:br>
            <a:r>
              <a:rPr lang="en-US" sz="1800" b="1" dirty="0" smtClean="0">
                <a:latin typeface="Arial"/>
                <a:cs typeface="Arial"/>
              </a:rPr>
              <a:t>corrupted by a sequence of noisy models</a:t>
            </a:r>
          </a:p>
          <a:p>
            <a:pPr marL="165100" indent="-165100">
              <a:spcAft>
                <a:spcPts val="6000"/>
              </a:spcAft>
              <a:buFont typeface="Arial" pitchFamily="34" charset="0"/>
              <a:buChar char="•"/>
              <a:tabLst>
                <a:tab pos="3376613" algn="r"/>
              </a:tabLst>
            </a:pPr>
            <a:r>
              <a:rPr lang="en-US" sz="1800" b="1" dirty="0" smtClean="0">
                <a:latin typeface="Arial"/>
                <a:cs typeface="Arial"/>
              </a:rPr>
              <a:t>Bayesian approach is most common:</a:t>
            </a:r>
          </a:p>
          <a:p>
            <a:pPr marL="165100" indent="-165100">
              <a:spcAft>
                <a:spcPts val="1200"/>
              </a:spcAft>
              <a:buFont typeface="Arial" pitchFamily="34" charset="0"/>
              <a:buChar char="•"/>
              <a:tabLst>
                <a:tab pos="3376613" algn="r"/>
              </a:tabLst>
            </a:pPr>
            <a:r>
              <a:rPr lang="en-US" sz="1800" b="1" dirty="0" smtClean="0">
                <a:latin typeface="Arial"/>
                <a:cs typeface="Arial"/>
              </a:rPr>
              <a:t>Objective: minimize word error rate by </a:t>
            </a:r>
            <a:br>
              <a:rPr lang="en-US" sz="1800" b="1" dirty="0" smtClean="0">
                <a:latin typeface="Arial"/>
                <a:cs typeface="Arial"/>
              </a:rPr>
            </a:br>
            <a:r>
              <a:rPr lang="en-US" sz="1800" b="1" dirty="0" smtClean="0">
                <a:latin typeface="Arial"/>
                <a:cs typeface="Arial"/>
              </a:rPr>
              <a:t>maximizing P(W|A)</a:t>
            </a:r>
          </a:p>
          <a:p>
            <a:pPr marL="338138" indent="-169863">
              <a:spcAft>
                <a:spcPts val="600"/>
              </a:spcAft>
              <a:tabLst>
                <a:tab pos="1252538" algn="l"/>
                <a:tab pos="3376613" algn="r"/>
              </a:tabLst>
            </a:pPr>
            <a:r>
              <a:rPr lang="en-US" sz="1800" b="1" dirty="0" smtClean="0">
                <a:latin typeface="Arial"/>
                <a:cs typeface="Arial"/>
              </a:rPr>
              <a:t>	</a:t>
            </a:r>
            <a:r>
              <a:rPr lang="en-US" sz="1800" b="1" dirty="0" smtClean="0">
                <a:solidFill>
                  <a:schemeClr val="accent1"/>
                </a:solidFill>
                <a:latin typeface="Arial"/>
                <a:cs typeface="Arial"/>
              </a:rPr>
              <a:t>P(A|W):	Acoustic Model</a:t>
            </a:r>
          </a:p>
          <a:p>
            <a:pPr marL="338138" indent="-169863">
              <a:spcAft>
                <a:spcPts val="600"/>
              </a:spcAft>
              <a:tabLst>
                <a:tab pos="1252538" algn="l"/>
                <a:tab pos="3376613" algn="r"/>
              </a:tabLst>
            </a:pPr>
            <a:r>
              <a:rPr lang="en-US" sz="1800" b="1" dirty="0" smtClean="0">
                <a:latin typeface="Arial"/>
                <a:cs typeface="Arial"/>
              </a:rPr>
              <a:t>	P(W):	Language Model</a:t>
            </a:r>
          </a:p>
          <a:p>
            <a:pPr marL="338138" indent="-169863">
              <a:spcAft>
                <a:spcPts val="1200"/>
              </a:spcAft>
              <a:tabLst>
                <a:tab pos="1252538" algn="l"/>
                <a:tab pos="3376613" algn="r"/>
              </a:tabLst>
            </a:pPr>
            <a:r>
              <a:rPr lang="en-US" sz="1800" b="1" dirty="0" smtClean="0">
                <a:latin typeface="Arial"/>
                <a:cs typeface="Arial"/>
              </a:rPr>
              <a:t>	P(A):	Evidence (ignored)</a:t>
            </a:r>
          </a:p>
          <a:p>
            <a:pPr marL="165100" indent="-165100">
              <a:spcAft>
                <a:spcPts val="1200"/>
              </a:spcAft>
              <a:buFont typeface="Arial" pitchFamily="34" charset="0"/>
              <a:buChar char="•"/>
              <a:tabLst>
                <a:tab pos="3376613" algn="r"/>
              </a:tabLst>
            </a:pPr>
            <a:r>
              <a:rPr lang="en-US" sz="1800" b="1" dirty="0" smtClean="0">
                <a:latin typeface="Arial"/>
                <a:cs typeface="Arial"/>
              </a:rPr>
              <a:t>Acoustic models use hidden Markov </a:t>
            </a:r>
            <a:br>
              <a:rPr lang="en-US" sz="1800" b="1" dirty="0" smtClean="0">
                <a:latin typeface="Arial"/>
                <a:cs typeface="Arial"/>
              </a:rPr>
            </a:br>
            <a:r>
              <a:rPr lang="en-US" sz="1800" b="1" dirty="0" smtClean="0">
                <a:latin typeface="Arial"/>
                <a:cs typeface="Arial"/>
              </a:rPr>
              <a:t>models with Gaussian mixtures.</a:t>
            </a:r>
          </a:p>
          <a:p>
            <a:pPr marL="165100" indent="-165100">
              <a:spcAft>
                <a:spcPts val="1200"/>
              </a:spcAft>
              <a:buFont typeface="Arial" pitchFamily="34" charset="0"/>
              <a:buChar char="•"/>
              <a:tabLst>
                <a:tab pos="3376613" algn="r"/>
              </a:tabLst>
            </a:pPr>
            <a:r>
              <a:rPr lang="en-US" sz="1800" b="1" dirty="0" smtClean="0">
                <a:latin typeface="Arial"/>
                <a:cs typeface="Arial"/>
              </a:rPr>
              <a:t>P(W) is estimated using probabilistic</a:t>
            </a:r>
            <a:br>
              <a:rPr lang="en-US" sz="1800" b="1" dirty="0" smtClean="0">
                <a:latin typeface="Arial"/>
                <a:cs typeface="Arial"/>
              </a:rPr>
            </a:br>
            <a:r>
              <a:rPr lang="en-US" sz="1800" b="1" dirty="0" smtClean="0">
                <a:latin typeface="Arial"/>
                <a:cs typeface="Arial"/>
              </a:rPr>
              <a:t>N-gram  models.</a:t>
            </a:r>
          </a:p>
          <a:p>
            <a:pPr marL="165100" indent="-165100">
              <a:spcAft>
                <a:spcPts val="1200"/>
              </a:spcAft>
              <a:buFont typeface="Arial" pitchFamily="34" charset="0"/>
              <a:buChar char="•"/>
              <a:tabLst>
                <a:tab pos="3376613" algn="r"/>
              </a:tabLst>
            </a:pPr>
            <a:r>
              <a:rPr lang="en-US" sz="1800" b="1" dirty="0" smtClean="0">
                <a:latin typeface="Arial"/>
                <a:cs typeface="Arial"/>
              </a:rPr>
              <a:t>Parameters can be trained using generative (ML)</a:t>
            </a:r>
            <a:br>
              <a:rPr lang="en-US" sz="1800" b="1" dirty="0" smtClean="0">
                <a:latin typeface="Arial"/>
                <a:cs typeface="Arial"/>
              </a:rPr>
            </a:br>
            <a:r>
              <a:rPr lang="en-US" sz="1800" b="1" dirty="0" smtClean="0">
                <a:latin typeface="Arial"/>
                <a:cs typeface="Arial"/>
              </a:rPr>
              <a:t>or discriminative (e.g., MMIE, MCE, or MPE) approaches.</a:t>
            </a:r>
          </a:p>
        </p:txBody>
      </p:sp>
      <p:graphicFrame>
        <p:nvGraphicFramePr>
          <p:cNvPr id="41" name="Object 40"/>
          <p:cNvGraphicFramePr>
            <a:graphicFrameLocks noChangeAspect="1"/>
          </p:cNvGraphicFramePr>
          <p:nvPr/>
        </p:nvGraphicFramePr>
        <p:xfrm>
          <a:off x="458788" y="1981273"/>
          <a:ext cx="2468562" cy="631825"/>
        </p:xfrm>
        <a:graphic>
          <a:graphicData uri="http://schemas.openxmlformats.org/presentationml/2006/ole">
            <mc:AlternateContent xmlns:mc="http://schemas.openxmlformats.org/markup-compatibility/2006">
              <mc:Choice xmlns:v="urn:schemas-microsoft-com:vml" Requires="v">
                <p:oleObj spid="_x0000_s31807" name="Equation" r:id="rId4" imgW="1638000" imgH="419040" progId="Equation.DSMT4">
                  <p:embed/>
                </p:oleObj>
              </mc:Choice>
              <mc:Fallback>
                <p:oleObj name="Equation" r:id="rId4" imgW="1638000" imgH="4190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788" y="1981273"/>
                        <a:ext cx="2468562"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4" name="Group 43"/>
          <p:cNvGrpSpPr/>
          <p:nvPr/>
        </p:nvGrpSpPr>
        <p:grpSpPr>
          <a:xfrm>
            <a:off x="436098" y="2180495"/>
            <a:ext cx="8468751" cy="1491173"/>
            <a:chOff x="436098" y="2180495"/>
            <a:chExt cx="8468751" cy="1491173"/>
          </a:xfrm>
        </p:grpSpPr>
        <p:sp>
          <p:nvSpPr>
            <p:cNvPr id="42" name="Freeform 41"/>
            <p:cNvSpPr/>
            <p:nvPr/>
          </p:nvSpPr>
          <p:spPr>
            <a:xfrm>
              <a:off x="436098" y="2518117"/>
              <a:ext cx="8468751" cy="1153551"/>
            </a:xfrm>
            <a:custGeom>
              <a:avLst/>
              <a:gdLst>
                <a:gd name="connsiteX0" fmla="*/ 0 w 8468751"/>
                <a:gd name="connsiteY0" fmla="*/ 759655 h 1209821"/>
                <a:gd name="connsiteX1" fmla="*/ 4712677 w 8468751"/>
                <a:gd name="connsiteY1" fmla="*/ 759655 h 1209821"/>
                <a:gd name="connsiteX2" fmla="*/ 4712677 w 8468751"/>
                <a:gd name="connsiteY2" fmla="*/ 14068 h 1209821"/>
                <a:gd name="connsiteX3" fmla="*/ 8468751 w 8468751"/>
                <a:gd name="connsiteY3" fmla="*/ 0 h 1209821"/>
                <a:gd name="connsiteX4" fmla="*/ 8468751 w 8468751"/>
                <a:gd name="connsiteY4" fmla="*/ 1209821 h 1209821"/>
                <a:gd name="connsiteX5" fmla="*/ 14068 w 8468751"/>
                <a:gd name="connsiteY5" fmla="*/ 1153551 h 1209821"/>
                <a:gd name="connsiteX6" fmla="*/ 0 w 8468751"/>
                <a:gd name="connsiteY6" fmla="*/ 759655 h 120982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0410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 name="connsiteX0" fmla="*/ 0 w 8468751"/>
                <a:gd name="connsiteY0" fmla="*/ 759655 h 1153551"/>
                <a:gd name="connsiteX1" fmla="*/ 4712677 w 8468751"/>
                <a:gd name="connsiteY1" fmla="*/ 759655 h 1153551"/>
                <a:gd name="connsiteX2" fmla="*/ 4712677 w 8468751"/>
                <a:gd name="connsiteY2" fmla="*/ 14068 h 1153551"/>
                <a:gd name="connsiteX3" fmla="*/ 8468751 w 8468751"/>
                <a:gd name="connsiteY3" fmla="*/ 0 h 1153551"/>
                <a:gd name="connsiteX4" fmla="*/ 8468751 w 8468751"/>
                <a:gd name="connsiteY4" fmla="*/ 1117209 h 1153551"/>
                <a:gd name="connsiteX5" fmla="*/ 14068 w 8468751"/>
                <a:gd name="connsiteY5" fmla="*/ 1153551 h 1153551"/>
                <a:gd name="connsiteX6" fmla="*/ 0 w 8468751"/>
                <a:gd name="connsiteY6" fmla="*/ 759655 h 115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68751" h="1153551">
                  <a:moveTo>
                    <a:pt x="0" y="759655"/>
                  </a:moveTo>
                  <a:lnTo>
                    <a:pt x="4712677" y="759655"/>
                  </a:lnTo>
                  <a:lnTo>
                    <a:pt x="4712677" y="14068"/>
                  </a:lnTo>
                  <a:lnTo>
                    <a:pt x="8468751" y="0"/>
                  </a:lnTo>
                  <a:lnTo>
                    <a:pt x="8468751" y="1117209"/>
                  </a:lnTo>
                  <a:lnTo>
                    <a:pt x="14068" y="1153551"/>
                  </a:lnTo>
                  <a:lnTo>
                    <a:pt x="0" y="759655"/>
                  </a:lnTo>
                  <a:close/>
                </a:path>
              </a:pathLst>
            </a:custGeom>
            <a:noFill/>
            <a:ln w="25400">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5022166" y="2180495"/>
              <a:ext cx="1885071" cy="276999"/>
            </a:xfrm>
            <a:prstGeom prst="rect">
              <a:avLst/>
            </a:prstGeom>
          </p:spPr>
          <p:txBody>
            <a:bodyPr wrap="square" lIns="0" tIns="0" rIns="0" bIns="0" rtlCol="0">
              <a:spAutoFit/>
            </a:bodyPr>
            <a:lstStyle/>
            <a:p>
              <a:pPr marL="342900" marR="0" indent="-342900" algn="l" defTabSz="914400" rtl="0" eaLnBrk="1" fontAlgn="base" latinLnBrk="0" hangingPunct="1">
                <a:lnSpc>
                  <a:spcPct val="100000"/>
                </a:lnSpc>
                <a:spcBef>
                  <a:spcPct val="20000"/>
                </a:spcBef>
                <a:spcAft>
                  <a:spcPct val="0"/>
                </a:spcAft>
                <a:buClrTx/>
                <a:buSzTx/>
                <a:tabLst/>
              </a:pPr>
              <a:r>
                <a:rPr lang="en-US" sz="1800" b="1" kern="0" dirty="0" smtClean="0">
                  <a:solidFill>
                    <a:schemeClr val="accent1"/>
                  </a:solidFill>
                  <a:latin typeface="Arial"/>
                  <a:cs typeface="Arial"/>
                </a:rPr>
                <a:t>Research </a:t>
              </a:r>
              <a:r>
                <a:rPr kumimoji="0" lang="en-US" sz="1800" b="1" i="0" u="none" strike="noStrike" kern="0" cap="none" spc="0" normalizeH="0" baseline="0" noProof="0" dirty="0" smtClean="0">
                  <a:ln>
                    <a:noFill/>
                  </a:ln>
                  <a:solidFill>
                    <a:schemeClr val="accent1"/>
                  </a:solidFill>
                  <a:effectLst/>
                  <a:uLnTx/>
                  <a:uFillTx/>
                  <a:latin typeface="Arial"/>
                  <a:cs typeface="Arial"/>
                </a:rPr>
                <a:t>Focus</a:t>
              </a:r>
            </a:p>
          </p:txBody>
        </p:sp>
      </p:grpSp>
    </p:spTree>
    <p:extLst>
      <p:ext uri="{BB962C8B-B14F-4D97-AF65-F5344CB8AC3E}">
        <p14:creationId xmlns:p14="http://schemas.microsoft.com/office/powerpoint/2010/main" val="7575583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p:cNvPicPr>
            <a:picLocks noChangeAspect="1" noChangeArrowheads="1"/>
          </p:cNvPicPr>
          <p:nvPr/>
        </p:nvPicPr>
        <p:blipFill>
          <a:blip r:embed="rId2"/>
          <a:srcRect l="29375" t="18939" r="16910" b="39865"/>
          <a:stretch>
            <a:fillRect/>
          </a:stretch>
        </p:blipFill>
        <p:spPr bwMode="auto">
          <a:xfrm>
            <a:off x="285750" y="696913"/>
            <a:ext cx="8586788" cy="5610225"/>
          </a:xfrm>
          <a:prstGeom prst="rect">
            <a:avLst/>
          </a:prstGeom>
          <a:noFill/>
          <a:ln w="9525">
            <a:noFill/>
            <a:miter lim="800000"/>
            <a:headEnd/>
            <a:tailEnd/>
          </a:ln>
          <a:effectLst/>
        </p:spPr>
      </p:pic>
      <p:sp>
        <p:nvSpPr>
          <p:cNvPr id="4" name="Text Box 3"/>
          <p:cNvSpPr txBox="1">
            <a:spLocks noChangeArrowheads="1"/>
          </p:cNvSpPr>
          <p:nvPr/>
        </p:nvSpPr>
        <p:spPr bwMode="auto">
          <a:xfrm>
            <a:off x="0" y="-14941"/>
            <a:ext cx="9142413"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smtClean="0"/>
              <a:t>Acoustic Models: </a:t>
            </a:r>
            <a:r>
              <a:rPr lang="en-US" dirty="0"/>
              <a:t>Capture the Time-Frequency Evolution</a:t>
            </a:r>
          </a:p>
        </p:txBody>
      </p:sp>
    </p:spTree>
    <p:extLst>
      <p:ext uri="{BB962C8B-B14F-4D97-AF65-F5344CB8AC3E}">
        <p14:creationId xmlns:p14="http://schemas.microsoft.com/office/powerpoint/2010/main" val="17606482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830" y="743664"/>
            <a:ext cx="8680826" cy="6032420"/>
          </a:xfrm>
          <a:prstGeom prst="rect">
            <a:avLst/>
          </a:prstGeom>
          <a:noFill/>
        </p:spPr>
        <p:txBody>
          <a:bodyPr wrap="square" lIns="0" tIns="0" rIns="0" bIns="0" rtlCol="0">
            <a:spAutoFit/>
          </a:bodyPr>
          <a:lstStyle/>
          <a:p>
            <a:pPr marL="228600" indent="-228600">
              <a:spcAft>
                <a:spcPts val="21600"/>
              </a:spcAft>
              <a:buFont typeface="Arial" pitchFamily="34" charset="0"/>
              <a:buChar char="•"/>
            </a:pPr>
            <a:r>
              <a:rPr lang="en-US" sz="2400" b="1" dirty="0" smtClean="0">
                <a:solidFill>
                  <a:prstClr val="black"/>
                </a:solidFill>
                <a:latin typeface="Arial"/>
                <a:cs typeface="Arial"/>
              </a:rPr>
              <a:t>A set of data is generated from multiple distributions but it is unclear how many.</a:t>
            </a:r>
          </a:p>
          <a:p>
            <a:pPr marL="465138" lvl="2" indent="-241300">
              <a:spcAft>
                <a:spcPts val="1200"/>
              </a:spcAft>
              <a:buFont typeface="Wingdings" pitchFamily="2" charset="2"/>
              <a:buChar char="§"/>
            </a:pPr>
            <a:r>
              <a:rPr lang="en-US" sz="2400" b="1" dirty="0" smtClean="0">
                <a:solidFill>
                  <a:prstClr val="black"/>
                </a:solidFill>
                <a:latin typeface="Arial"/>
                <a:cs typeface="Arial"/>
              </a:rPr>
              <a:t>Parametric methods assume the number of distributions is known a priori</a:t>
            </a:r>
          </a:p>
          <a:p>
            <a:pPr marL="465138" lvl="4" indent="-241300">
              <a:spcAft>
                <a:spcPts val="1200"/>
              </a:spcAft>
              <a:buFont typeface="Wingdings" pitchFamily="2" charset="2"/>
              <a:buChar char="§"/>
            </a:pPr>
            <a:r>
              <a:rPr lang="en-US" sz="2400" b="1" dirty="0" smtClean="0">
                <a:solidFill>
                  <a:prstClr val="black"/>
                </a:solidFill>
                <a:latin typeface="Arial"/>
                <a:cs typeface="Arial"/>
              </a:rPr>
              <a:t>Nonparametric methods learn the number of distributions from the data, e.g. a model of a distribution of distributions</a:t>
            </a:r>
          </a:p>
          <a:p>
            <a:pPr marL="292608" lvl="2" indent="-292608">
              <a:spcAft>
                <a:spcPts val="1200"/>
              </a:spcAft>
              <a:buFont typeface="Arial" pitchFamily="34" charset="0"/>
              <a:buChar char="•"/>
            </a:pPr>
            <a:endParaRPr lang="en-US" sz="2400" b="1" dirty="0" smtClean="0">
              <a:solidFill>
                <a:prstClr val="black"/>
              </a:solidFill>
              <a:latin typeface="Arial"/>
              <a:cs typeface="Arial"/>
            </a:endParaRPr>
          </a:p>
        </p:txBody>
      </p:sp>
      <p:sp>
        <p:nvSpPr>
          <p:cNvPr id="2" name="Title 1"/>
          <p:cNvSpPr>
            <a:spLocks noGrp="1"/>
          </p:cNvSpPr>
          <p:nvPr>
            <p:ph type="title" idx="4294967295"/>
          </p:nvPr>
        </p:nvSpPr>
        <p:spPr>
          <a:xfrm>
            <a:off x="0" y="1588"/>
            <a:ext cx="9144000" cy="392112"/>
          </a:xfrm>
        </p:spPr>
        <p:txBody>
          <a:bodyPr>
            <a:noAutofit/>
          </a:bodyPr>
          <a:lstStyle/>
          <a:p>
            <a:r>
              <a:rPr lang="en-US" dirty="0" smtClean="0"/>
              <a:t>The Motivating Problem – A Speech Processing Perspective</a:t>
            </a:r>
            <a:endParaRPr lang="en-US" dirty="0"/>
          </a:p>
        </p:txBody>
      </p:sp>
      <p:pic>
        <p:nvPicPr>
          <p:cNvPr id="16386" name="Picture 2" descr="http://withfriendship.com/images/h/38896/cs-434-machine-learning.gif">
            <a:hlinkClick r:id="rId3"/>
          </p:cNvPr>
          <p:cNvPicPr>
            <a:picLocks noChangeAspect="1" noChangeArrowheads="1"/>
          </p:cNvPicPr>
          <p:nvPr/>
        </p:nvPicPr>
        <p:blipFill>
          <a:blip r:embed="rId4"/>
          <a:srcRect/>
          <a:stretch>
            <a:fillRect/>
          </a:stretch>
        </p:blipFill>
        <p:spPr bwMode="auto">
          <a:xfrm>
            <a:off x="3419841" y="1511966"/>
            <a:ext cx="2329136" cy="2225582"/>
          </a:xfrm>
          <a:prstGeom prst="rect">
            <a:avLst/>
          </a:prstGeom>
          <a:noFill/>
        </p:spPr>
      </p:pic>
    </p:spTree>
    <p:extLst>
      <p:ext uri="{BB962C8B-B14F-4D97-AF65-F5344CB8AC3E}">
        <p14:creationId xmlns:p14="http://schemas.microsoft.com/office/powerpoint/2010/main" val="26058204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9906" y="704224"/>
            <a:ext cx="8769691" cy="5416867"/>
          </a:xfrm>
          <a:prstGeom prst="rect">
            <a:avLst/>
          </a:prstGeom>
        </p:spPr>
        <p:txBody>
          <a:bodyPr wrap="square" lIns="0" tIns="0" rIns="0" bIns="0">
            <a:spAutoFit/>
          </a:bodyPr>
          <a:lstStyle/>
          <a:p>
            <a:pPr marL="222250" indent="-222250">
              <a:buFont typeface="Arial"/>
              <a:buChar char="•"/>
            </a:pPr>
            <a:r>
              <a:rPr lang="en-US" sz="2400" b="1" dirty="0">
                <a:latin typeface="Arial"/>
                <a:cs typeface="Arial"/>
              </a:rPr>
              <a:t>Bayes </a:t>
            </a:r>
            <a:r>
              <a:rPr lang="en-US" sz="2400" b="1" dirty="0" smtClean="0">
                <a:latin typeface="Arial"/>
                <a:cs typeface="Arial"/>
              </a:rPr>
              <a:t>Rule:</a:t>
            </a:r>
            <a:endParaRPr lang="en-US" sz="2400" b="1" dirty="0">
              <a:latin typeface="Arial"/>
              <a:cs typeface="Arial"/>
            </a:endParaRPr>
          </a:p>
          <a:p>
            <a:endParaRPr lang="en-US" b="1" dirty="0">
              <a:latin typeface="Arial"/>
              <a:cs typeface="Arial"/>
            </a:endParaRPr>
          </a:p>
          <a:p>
            <a:endParaRPr lang="en-US" b="1" dirty="0" smtClean="0">
              <a:latin typeface="Arial"/>
              <a:cs typeface="Arial"/>
            </a:endParaRPr>
          </a:p>
          <a:p>
            <a:endParaRPr lang="en-US" b="1" dirty="0">
              <a:latin typeface="Arial"/>
              <a:cs typeface="Arial"/>
            </a:endParaRPr>
          </a:p>
          <a:p>
            <a:endParaRPr lang="en-US" b="1" dirty="0" smtClean="0">
              <a:latin typeface="Arial"/>
              <a:cs typeface="Arial"/>
            </a:endParaRPr>
          </a:p>
          <a:p>
            <a:pPr marL="222250" indent="-222250">
              <a:spcAft>
                <a:spcPts val="1200"/>
              </a:spcAft>
              <a:buFont typeface="Arial"/>
              <a:buChar char="•"/>
            </a:pPr>
            <a:r>
              <a:rPr lang="en-US" sz="2400" b="1" dirty="0" smtClean="0">
                <a:latin typeface="Arial"/>
                <a:cs typeface="Arial"/>
              </a:rPr>
              <a:t>Bayesian </a:t>
            </a:r>
            <a:r>
              <a:rPr lang="en-US" sz="2400" b="1" dirty="0">
                <a:latin typeface="Arial"/>
                <a:cs typeface="Arial"/>
              </a:rPr>
              <a:t>methods are </a:t>
            </a:r>
            <a:r>
              <a:rPr lang="en-US" sz="2400" b="1" dirty="0" smtClean="0">
                <a:latin typeface="Arial"/>
                <a:cs typeface="Arial"/>
              </a:rPr>
              <a:t/>
            </a:r>
            <a:br>
              <a:rPr lang="en-US" sz="2400" b="1" dirty="0" smtClean="0">
                <a:latin typeface="Arial"/>
                <a:cs typeface="Arial"/>
              </a:rPr>
            </a:br>
            <a:r>
              <a:rPr lang="en-US" sz="2400" b="1" dirty="0" smtClean="0">
                <a:latin typeface="Arial"/>
                <a:cs typeface="Arial"/>
              </a:rPr>
              <a:t>sensitive to the choice</a:t>
            </a:r>
            <a:br>
              <a:rPr lang="en-US" sz="2400" b="1" dirty="0" smtClean="0">
                <a:latin typeface="Arial"/>
                <a:cs typeface="Arial"/>
              </a:rPr>
            </a:br>
            <a:r>
              <a:rPr lang="en-US" sz="2400" b="1" dirty="0" smtClean="0">
                <a:latin typeface="Arial"/>
                <a:cs typeface="Arial"/>
              </a:rPr>
              <a:t>of</a:t>
            </a:r>
            <a:r>
              <a:rPr lang="en-US" sz="2400" b="1" dirty="0">
                <a:latin typeface="Arial"/>
                <a:cs typeface="Arial"/>
              </a:rPr>
              <a:t> </a:t>
            </a:r>
            <a:r>
              <a:rPr lang="en-US" sz="2400" b="1" dirty="0" smtClean="0">
                <a:latin typeface="Arial"/>
                <a:cs typeface="Arial"/>
              </a:rPr>
              <a:t>a prior.</a:t>
            </a:r>
          </a:p>
          <a:p>
            <a:pPr marL="222250" indent="-222250">
              <a:spcAft>
                <a:spcPts val="1200"/>
              </a:spcAft>
              <a:buFont typeface="Arial"/>
              <a:buChar char="•"/>
            </a:pPr>
            <a:r>
              <a:rPr lang="en-US" sz="2400" b="1" dirty="0" smtClean="0">
                <a:latin typeface="Arial"/>
                <a:cs typeface="Arial"/>
              </a:rPr>
              <a:t>Prior </a:t>
            </a:r>
            <a:r>
              <a:rPr lang="en-US" sz="2400" b="1" dirty="0">
                <a:latin typeface="Arial"/>
                <a:cs typeface="Arial"/>
              </a:rPr>
              <a:t>should reflect t</a:t>
            </a:r>
            <a:r>
              <a:rPr lang="en-US" sz="2400" b="1" dirty="0" smtClean="0">
                <a:latin typeface="Arial"/>
                <a:cs typeface="Arial"/>
              </a:rPr>
              <a:t>he beliefs </a:t>
            </a:r>
            <a:r>
              <a:rPr lang="en-US" sz="2400" b="1" dirty="0">
                <a:latin typeface="Arial"/>
                <a:cs typeface="Arial"/>
              </a:rPr>
              <a:t>about the </a:t>
            </a:r>
            <a:r>
              <a:rPr lang="en-US" sz="2400" b="1" dirty="0" smtClean="0">
                <a:latin typeface="Arial"/>
                <a:cs typeface="Arial"/>
              </a:rPr>
              <a:t>model.</a:t>
            </a:r>
          </a:p>
          <a:p>
            <a:pPr marL="222250" indent="-222250">
              <a:spcAft>
                <a:spcPts val="1200"/>
              </a:spcAft>
              <a:buFont typeface="Arial"/>
              <a:buChar char="•"/>
            </a:pPr>
            <a:r>
              <a:rPr lang="en-US" sz="2400" b="1" dirty="0" smtClean="0">
                <a:latin typeface="Arial"/>
                <a:cs typeface="Arial"/>
              </a:rPr>
              <a:t>Inflexible priors (and </a:t>
            </a:r>
            <a:r>
              <a:rPr lang="en-US" sz="2400" b="1" dirty="0">
                <a:latin typeface="Arial"/>
                <a:cs typeface="Arial"/>
              </a:rPr>
              <a:t>models</a:t>
            </a:r>
            <a:r>
              <a:rPr lang="en-US" sz="2400" b="1" dirty="0" smtClean="0">
                <a:latin typeface="Arial"/>
                <a:cs typeface="Arial"/>
              </a:rPr>
              <a:t>) lead </a:t>
            </a:r>
            <a:r>
              <a:rPr lang="en-US" sz="2400" b="1" dirty="0">
                <a:latin typeface="Arial"/>
                <a:cs typeface="Arial"/>
              </a:rPr>
              <a:t>to wrong </a:t>
            </a:r>
            <a:r>
              <a:rPr lang="en-US" sz="2400" b="1" dirty="0" smtClean="0">
                <a:latin typeface="Arial"/>
                <a:cs typeface="Arial"/>
              </a:rPr>
              <a:t>conclusions.</a:t>
            </a:r>
          </a:p>
          <a:p>
            <a:pPr marL="222250" indent="-222250">
              <a:spcAft>
                <a:spcPts val="1200"/>
              </a:spcAft>
              <a:buFont typeface="Arial"/>
              <a:buChar char="•"/>
            </a:pPr>
            <a:r>
              <a:rPr lang="en-US" sz="2400" b="1" dirty="0" smtClean="0">
                <a:latin typeface="Arial"/>
                <a:cs typeface="Arial"/>
              </a:rPr>
              <a:t>Nonparametric </a:t>
            </a:r>
            <a:r>
              <a:rPr lang="en-US" sz="2400" b="1" dirty="0">
                <a:latin typeface="Arial"/>
                <a:cs typeface="Arial"/>
              </a:rPr>
              <a:t>models are very </a:t>
            </a:r>
            <a:r>
              <a:rPr lang="en-US" sz="2400" b="1" dirty="0" smtClean="0">
                <a:latin typeface="Arial"/>
                <a:cs typeface="Arial"/>
              </a:rPr>
              <a:t>flexible — the </a:t>
            </a:r>
            <a:r>
              <a:rPr lang="en-US" sz="2400" b="1" dirty="0">
                <a:latin typeface="Arial"/>
                <a:cs typeface="Arial"/>
              </a:rPr>
              <a:t>number of parameters can grow </a:t>
            </a:r>
            <a:r>
              <a:rPr lang="en-US" sz="2400" b="1" dirty="0" smtClean="0">
                <a:latin typeface="Arial"/>
                <a:cs typeface="Arial"/>
              </a:rPr>
              <a:t>with </a:t>
            </a:r>
            <a:r>
              <a:rPr lang="en-US" sz="2400" b="1" dirty="0">
                <a:latin typeface="Arial"/>
                <a:cs typeface="Arial"/>
              </a:rPr>
              <a:t>the amount of </a:t>
            </a:r>
            <a:r>
              <a:rPr lang="en-US" sz="2400" b="1" dirty="0" smtClean="0">
                <a:latin typeface="Arial"/>
                <a:cs typeface="Arial"/>
              </a:rPr>
              <a:t>data.</a:t>
            </a:r>
          </a:p>
          <a:p>
            <a:pPr marL="222250" indent="-222250">
              <a:spcAft>
                <a:spcPts val="1200"/>
              </a:spcAft>
              <a:buFont typeface="Arial"/>
              <a:buChar char="•"/>
            </a:pPr>
            <a:r>
              <a:rPr lang="en-US" sz="2400" b="1" dirty="0" smtClean="0">
                <a:latin typeface="Arial"/>
                <a:cs typeface="Arial"/>
              </a:rPr>
              <a:t>Common applications: clustering, regression, language modeling, natural language processing</a:t>
            </a:r>
            <a:endParaRPr lang="en-US" sz="2400" b="1" dirty="0">
              <a:latin typeface="Arial"/>
              <a:cs typeface="Aria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04518784"/>
              </p:ext>
            </p:extLst>
          </p:nvPr>
        </p:nvGraphicFramePr>
        <p:xfrm>
          <a:off x="811213" y="1125538"/>
          <a:ext cx="2293937" cy="927100"/>
        </p:xfrm>
        <a:graphic>
          <a:graphicData uri="http://schemas.openxmlformats.org/presentationml/2006/ole">
            <mc:AlternateContent xmlns:mc="http://schemas.openxmlformats.org/markup-compatibility/2006">
              <mc:Choice xmlns:v="urn:schemas-microsoft-com:vml" Requires="v">
                <p:oleObj spid="_x0000_s1209" name="Equation" r:id="rId3" imgW="1193800" imgH="482600" progId="Equation.DSMT4">
                  <p:embed/>
                </p:oleObj>
              </mc:Choice>
              <mc:Fallback>
                <p:oleObj name="Equation" r:id="rId3" imgW="1193800" imgH="482600" progId="Equation.DSMT4">
                  <p:embed/>
                  <p:pic>
                    <p:nvPicPr>
                      <p:cNvPr id="0" name=""/>
                      <p:cNvPicPr>
                        <a:picLocks noChangeAspect="1" noChangeArrowheads="1"/>
                      </p:cNvPicPr>
                      <p:nvPr/>
                    </p:nvPicPr>
                    <p:blipFill>
                      <a:blip r:embed="rId4"/>
                      <a:srcRect/>
                      <a:stretch>
                        <a:fillRect/>
                      </a:stretch>
                    </p:blipFill>
                    <p:spPr bwMode="auto">
                      <a:xfrm>
                        <a:off x="811213" y="1125538"/>
                        <a:ext cx="2293937" cy="927100"/>
                      </a:xfrm>
                      <a:prstGeom prst="rect">
                        <a:avLst/>
                      </a:prstGeom>
                      <a:noFill/>
                      <a:ln>
                        <a:noFill/>
                      </a:ln>
                      <a:extLst/>
                    </p:spPr>
                  </p:pic>
                </p:oleObj>
              </mc:Fallback>
            </mc:AlternateContent>
          </a:graphicData>
        </a:graphic>
      </p:graphicFrame>
      <p:pic>
        <p:nvPicPr>
          <p:cNvPr id="7" name="Picture 6"/>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7492" r="5008"/>
          <a:stretch/>
        </p:blipFill>
        <p:spPr bwMode="auto">
          <a:xfrm>
            <a:off x="4145647" y="990117"/>
            <a:ext cx="4823229" cy="2086727"/>
          </a:xfrm>
          <a:prstGeom prst="rect">
            <a:avLst/>
          </a:prstGeom>
          <a:ln>
            <a:noFill/>
          </a:ln>
          <a:extLst>
            <a:ext uri="{53640926-AAD7-44d8-BBD7-CCE9431645EC}">
              <a14:shadowObscured xmlns:a14="http://schemas.microsoft.com/office/drawing/2010/main"/>
            </a:ext>
          </a:extLst>
        </p:spPr>
      </p:pic>
      <p:sp>
        <p:nvSpPr>
          <p:cNvPr id="6"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Bayesian Approaches</a:t>
            </a:r>
            <a:endParaRPr lang="en-US" dirty="0"/>
          </a:p>
        </p:txBody>
      </p:sp>
    </p:spTree>
    <p:extLst>
      <p:ext uri="{BB962C8B-B14F-4D97-AF65-F5344CB8AC3E}">
        <p14:creationId xmlns:p14="http://schemas.microsoft.com/office/powerpoint/2010/main" val="4259636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88"/>
            <a:ext cx="9144000" cy="392112"/>
          </a:xfrm>
        </p:spPr>
        <p:txBody>
          <a:bodyPr>
            <a:noAutofit/>
          </a:bodyPr>
          <a:lstStyle/>
          <a:p>
            <a:r>
              <a:rPr lang="en-US" dirty="0" smtClean="0"/>
              <a:t>Parametric vs. Nonparametric Models</a:t>
            </a:r>
            <a:endParaRPr lang="en-US" dirty="0"/>
          </a:p>
        </p:txBody>
      </p:sp>
      <p:sp>
        <p:nvSpPr>
          <p:cNvPr id="3379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3380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536410352"/>
              </p:ext>
            </p:extLst>
          </p:nvPr>
        </p:nvGraphicFramePr>
        <p:xfrm>
          <a:off x="228600" y="914400"/>
          <a:ext cx="8704438" cy="3652495"/>
        </p:xfrm>
        <a:graphic>
          <a:graphicData uri="http://schemas.openxmlformats.org/drawingml/2006/table">
            <a:tbl>
              <a:tblPr firstRow="1" bandRow="1">
                <a:tableStyleId>{5C22544A-7EE6-4342-B048-85BDC9FD1C3A}</a:tableStyleId>
              </a:tblPr>
              <a:tblGrid>
                <a:gridCol w="4352219"/>
                <a:gridCol w="4352219"/>
              </a:tblGrid>
              <a:tr h="911848">
                <a:tc>
                  <a:txBody>
                    <a:bodyPr/>
                    <a:lstStyle/>
                    <a:p>
                      <a:pPr algn="ctr"/>
                      <a:r>
                        <a:rPr lang="en-US" sz="2400" dirty="0" smtClean="0">
                          <a:latin typeface="Arial" pitchFamily="34" charset="0"/>
                          <a:cs typeface="Arial" pitchFamily="34" charset="0"/>
                        </a:rPr>
                        <a:t>Parametric</a:t>
                      </a:r>
                      <a:endParaRPr lang="en-US" sz="2400" dirty="0">
                        <a:latin typeface="Arial" pitchFamily="34" charset="0"/>
                        <a:cs typeface="Arial" pitchFamily="34" charset="0"/>
                      </a:endParaRPr>
                    </a:p>
                  </a:txBody>
                  <a:tcPr anchor="ctr"/>
                </a:tc>
                <a:tc>
                  <a:txBody>
                    <a:bodyPr/>
                    <a:lstStyle/>
                    <a:p>
                      <a:pPr algn="ctr"/>
                      <a:r>
                        <a:rPr lang="en-US" sz="2400" dirty="0" smtClean="0">
                          <a:latin typeface="Arial" pitchFamily="34" charset="0"/>
                          <a:cs typeface="Arial" pitchFamily="34" charset="0"/>
                        </a:rPr>
                        <a:t>Nonparametric</a:t>
                      </a:r>
                      <a:endParaRPr lang="en-US" sz="2400" dirty="0">
                        <a:latin typeface="Arial" pitchFamily="34" charset="0"/>
                        <a:cs typeface="Arial" pitchFamily="34" charset="0"/>
                      </a:endParaRPr>
                    </a:p>
                  </a:txBody>
                  <a:tcPr anchor="ctr"/>
                </a:tc>
              </a:tr>
              <a:tr h="911848">
                <a:tc>
                  <a:txBody>
                    <a:bodyPr/>
                    <a:lstStyle/>
                    <a:p>
                      <a:pPr marL="228600" indent="-228600" algn="l">
                        <a:buFont typeface="Arial" pitchFamily="34" charset="0"/>
                        <a:buChar char="•"/>
                      </a:pPr>
                      <a:r>
                        <a:rPr lang="en-US" b="1" dirty="0" smtClean="0">
                          <a:latin typeface="Arial" pitchFamily="34" charset="0"/>
                          <a:cs typeface="Arial" pitchFamily="34" charset="0"/>
                        </a:rPr>
                        <a:t>Requires a</a:t>
                      </a:r>
                      <a:r>
                        <a:rPr lang="en-US" b="1" baseline="0" dirty="0" smtClean="0">
                          <a:latin typeface="Arial" pitchFamily="34" charset="0"/>
                          <a:cs typeface="Arial" pitchFamily="34" charset="0"/>
                        </a:rPr>
                        <a:t> priori assumptions about data structure</a:t>
                      </a:r>
                    </a:p>
                  </a:txBody>
                  <a:tcPr anchor="ctr"/>
                </a:tc>
                <a:tc>
                  <a:txBody>
                    <a:bodyPr/>
                    <a:lstStyle/>
                    <a:p>
                      <a:pPr marL="228600" indent="-228600" algn="l">
                        <a:buFont typeface="Arial" pitchFamily="34" charset="0"/>
                        <a:buChar char="•"/>
                      </a:pPr>
                      <a:r>
                        <a:rPr lang="en-US" b="1" dirty="0" smtClean="0">
                          <a:latin typeface="Arial" pitchFamily="34" charset="0"/>
                          <a:cs typeface="Arial" pitchFamily="34" charset="0"/>
                        </a:rPr>
                        <a:t>Do not</a:t>
                      </a:r>
                      <a:r>
                        <a:rPr lang="en-US" b="1" baseline="0" dirty="0" smtClean="0">
                          <a:latin typeface="Arial" pitchFamily="34" charset="0"/>
                          <a:cs typeface="Arial" pitchFamily="34" charset="0"/>
                        </a:rPr>
                        <a:t> require a priori assumptions about data structure</a:t>
                      </a:r>
                    </a:p>
                  </a:txBody>
                  <a:tcPr anchor="ctr"/>
                </a:tc>
              </a:tr>
              <a:tr h="911848">
                <a:tc>
                  <a:txBody>
                    <a:bodyPr/>
                    <a:lstStyle/>
                    <a:p>
                      <a:pPr marL="228600" indent="-228600" algn="l">
                        <a:buFont typeface="Arial" pitchFamily="34" charset="0"/>
                        <a:buChar char="•"/>
                      </a:pPr>
                      <a:r>
                        <a:rPr lang="en-US" b="1" dirty="0" smtClean="0">
                          <a:latin typeface="Arial" pitchFamily="34" charset="0"/>
                          <a:cs typeface="Arial" pitchFamily="34" charset="0"/>
                        </a:rPr>
                        <a:t>Underlying structure is approximated with a limited number of </a:t>
                      </a:r>
                      <a:r>
                        <a:rPr lang="en-US" sz="1800" b="1" kern="1200" dirty="0" smtClean="0">
                          <a:solidFill>
                            <a:schemeClr val="dk1"/>
                          </a:solidFill>
                          <a:latin typeface="Arial" pitchFamily="34" charset="0"/>
                          <a:ea typeface="+mn-ea"/>
                          <a:cs typeface="Arial" pitchFamily="34" charset="0"/>
                        </a:rPr>
                        <a:t>mixtures</a:t>
                      </a:r>
                    </a:p>
                  </a:txBody>
                  <a:tcPr anchor="ctr"/>
                </a:tc>
                <a:tc>
                  <a:txBody>
                    <a:bodyPr/>
                    <a:lstStyle/>
                    <a:p>
                      <a:pPr marL="228600" indent="-228600" algn="l">
                        <a:buFont typeface="Arial" pitchFamily="34" charset="0"/>
                        <a:buChar char="•"/>
                      </a:pPr>
                      <a:r>
                        <a:rPr lang="en-US" b="1" baseline="0" dirty="0" smtClean="0">
                          <a:latin typeface="Arial" pitchFamily="34" charset="0"/>
                          <a:cs typeface="Arial" pitchFamily="34" charset="0"/>
                        </a:rPr>
                        <a:t>Underlying structure is learned from data</a:t>
                      </a:r>
                    </a:p>
                  </a:txBody>
                  <a:tcPr anchor="ctr"/>
                </a:tc>
              </a:tr>
              <a:tr h="911848">
                <a:tc>
                  <a:txBody>
                    <a:bodyPr/>
                    <a:lstStyle/>
                    <a:p>
                      <a:pPr marL="228600" marR="0" indent="-22860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1" dirty="0" smtClean="0">
                          <a:latin typeface="Arial" pitchFamily="34" charset="0"/>
                          <a:cs typeface="Arial" pitchFamily="34" charset="0"/>
                        </a:rPr>
                        <a:t>Number of mixtures is rigidly set</a:t>
                      </a:r>
                    </a:p>
                  </a:txBody>
                  <a:tcPr anchor="ctr"/>
                </a:tc>
                <a:tc>
                  <a:txBody>
                    <a:bodyPr/>
                    <a:lstStyle/>
                    <a:p>
                      <a:pPr marL="228600" indent="-228600" algn="l">
                        <a:buFont typeface="Arial" pitchFamily="34" charset="0"/>
                        <a:buChar char="•"/>
                      </a:pPr>
                      <a:r>
                        <a:rPr lang="en-US" b="1" baseline="0" dirty="0" smtClean="0">
                          <a:latin typeface="Arial" pitchFamily="34" charset="0"/>
                          <a:cs typeface="Arial" pitchFamily="34" charset="0"/>
                        </a:rPr>
                        <a:t>Number of mixtures can evolve</a:t>
                      </a:r>
                      <a:endParaRPr lang="en-US" b="1" baseline="0" dirty="0" smtClean="0">
                        <a:latin typeface="Arial" pitchFamily="34" charset="0"/>
                        <a:cs typeface="Arial" pitchFamily="34" charset="0"/>
                        <a:sym typeface="Wingdings" pitchFamily="2" charset="2"/>
                      </a:endParaRPr>
                    </a:p>
                    <a:p>
                      <a:pPr marL="465138" indent="-241300" algn="l">
                        <a:buFont typeface="Wingdings"/>
                        <a:buChar char="à"/>
                      </a:pPr>
                      <a:r>
                        <a:rPr lang="en-US" b="1" baseline="0" dirty="0" smtClean="0">
                          <a:latin typeface="Arial" pitchFamily="34" charset="0"/>
                          <a:cs typeface="Arial" pitchFamily="34" charset="0"/>
                          <a:sym typeface="Wingdings" pitchFamily="2" charset="2"/>
                        </a:rPr>
                        <a:t> Distributions of distributions</a:t>
                      </a:r>
                    </a:p>
                    <a:p>
                      <a:pPr marL="465138" indent="-241300" algn="l">
                        <a:buFont typeface="Wingdings"/>
                        <a:buChar char="à"/>
                      </a:pPr>
                      <a:r>
                        <a:rPr lang="en-US" b="1" baseline="0" dirty="0" smtClean="0">
                          <a:latin typeface="Arial" pitchFamily="34" charset="0"/>
                          <a:cs typeface="Arial" pitchFamily="34" charset="0"/>
                          <a:sym typeface="Wingdings" pitchFamily="2" charset="2"/>
                        </a:rPr>
                        <a:t> Needs a prior!</a:t>
                      </a:r>
                      <a:endParaRPr lang="en-US" b="1" baseline="0" dirty="0" smtClean="0">
                        <a:latin typeface="Arial" pitchFamily="34" charset="0"/>
                        <a:cs typeface="Arial" pitchFamily="34" charset="0"/>
                      </a:endParaRPr>
                    </a:p>
                  </a:txBody>
                  <a:tcPr anchor="ctr"/>
                </a:tc>
              </a:tr>
            </a:tbl>
          </a:graphicData>
        </a:graphic>
      </p:graphicFrame>
      <p:sp>
        <p:nvSpPr>
          <p:cNvPr id="15" name="TextBox 14"/>
          <p:cNvSpPr txBox="1"/>
          <p:nvPr/>
        </p:nvSpPr>
        <p:spPr>
          <a:xfrm>
            <a:off x="228600" y="4724400"/>
            <a:ext cx="8640270" cy="738664"/>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Complex models frequently require inference algorithms for approximation!</a:t>
            </a:r>
          </a:p>
        </p:txBody>
      </p:sp>
    </p:spTree>
    <p:extLst>
      <p:ext uri="{BB962C8B-B14F-4D97-AF65-F5344CB8AC3E}">
        <p14:creationId xmlns:p14="http://schemas.microsoft.com/office/powerpoint/2010/main" val="21064699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20"/>
            <a:ext cx="9144000" cy="457200"/>
          </a:xfrm>
        </p:spPr>
        <p:txBody>
          <a:bodyPr lIns="274320" tIns="0" rIns="0" bIns="0">
            <a:noAutofit/>
          </a:bodyPr>
          <a:lstStyle/>
          <a:p>
            <a:r>
              <a:rPr lang="en-US" dirty="0" smtClean="0"/>
              <a:t>Abstract</a:t>
            </a:r>
            <a:endParaRPr lang="en-US" dirty="0"/>
          </a:p>
        </p:txBody>
      </p:sp>
      <p:sp>
        <p:nvSpPr>
          <p:cNvPr id="3" name="TextBox 2"/>
          <p:cNvSpPr txBox="1"/>
          <p:nvPr/>
        </p:nvSpPr>
        <p:spPr>
          <a:xfrm>
            <a:off x="233363" y="709090"/>
            <a:ext cx="8686800" cy="5678479"/>
          </a:xfrm>
          <a:prstGeom prst="rect">
            <a:avLst/>
          </a:prstGeom>
          <a:noFill/>
        </p:spPr>
        <p:txBody>
          <a:bodyPr wrap="square" lIns="0" tIns="0" rIns="0" bIns="0" rtlCol="0">
            <a:spAutoFit/>
          </a:bodyPr>
          <a:lstStyle/>
          <a:p>
            <a:pPr marL="165100" indent="-165100" algn="just">
              <a:spcAft>
                <a:spcPts val="600"/>
              </a:spcAft>
              <a:buFont typeface="Arial"/>
              <a:buChar char="•"/>
            </a:pPr>
            <a:r>
              <a:rPr lang="en-US" b="1" dirty="0">
                <a:latin typeface="Arial"/>
                <a:cs typeface="Arial"/>
              </a:rPr>
              <a:t>Balancing unique acoustic or linguistic characteristics, such as </a:t>
            </a:r>
            <a:r>
              <a:rPr lang="en-US" b="1" dirty="0" smtClean="0">
                <a:latin typeface="Arial"/>
                <a:cs typeface="Arial"/>
              </a:rPr>
              <a:t>a speaker's </a:t>
            </a:r>
            <a:r>
              <a:rPr lang="en-US" b="1" dirty="0">
                <a:latin typeface="Arial"/>
                <a:cs typeface="Arial"/>
              </a:rPr>
              <a:t>identity and accent, with general behaviors that </a:t>
            </a:r>
            <a:r>
              <a:rPr lang="en-US" b="1" dirty="0" smtClean="0">
                <a:latin typeface="Arial"/>
                <a:cs typeface="Arial"/>
              </a:rPr>
              <a:t>describe aggregate </a:t>
            </a:r>
            <a:r>
              <a:rPr lang="en-US" b="1" dirty="0">
                <a:latin typeface="Arial"/>
                <a:cs typeface="Arial"/>
              </a:rPr>
              <a:t>behavior, is one of the great challenges in acoustic modeling in speech recognition</a:t>
            </a:r>
            <a:r>
              <a:rPr lang="en-US" b="1" dirty="0" smtClean="0">
                <a:latin typeface="Arial"/>
                <a:cs typeface="Arial"/>
              </a:rPr>
              <a:t>.</a:t>
            </a:r>
          </a:p>
          <a:p>
            <a:pPr marL="342900" lvl="1" indent="-177800" algn="just">
              <a:spcAft>
                <a:spcPts val="600"/>
              </a:spcAft>
              <a:buFont typeface="Wingdings" charset="2"/>
              <a:buChar char="§"/>
            </a:pPr>
            <a:r>
              <a:rPr lang="en-US" b="1" dirty="0" smtClean="0">
                <a:latin typeface="Arial"/>
                <a:cs typeface="Arial"/>
              </a:rPr>
              <a:t>The </a:t>
            </a:r>
            <a:r>
              <a:rPr lang="en-US" b="1" dirty="0">
                <a:latin typeface="Arial"/>
                <a:cs typeface="Arial"/>
              </a:rPr>
              <a:t>goal of Bayesian analysis is to reduce the uncertainty about unobserved variables by combining prior knowledge with </a:t>
            </a:r>
            <a:r>
              <a:rPr lang="en-US" b="1" dirty="0" smtClean="0">
                <a:latin typeface="Arial"/>
                <a:cs typeface="Arial"/>
              </a:rPr>
              <a:t>observations.</a:t>
            </a:r>
          </a:p>
          <a:p>
            <a:pPr marL="342900" lvl="1" indent="-177800" algn="just">
              <a:spcAft>
                <a:spcPts val="1800"/>
              </a:spcAft>
              <a:buFont typeface="Wingdings" charset="2"/>
              <a:buChar char="§"/>
            </a:pPr>
            <a:r>
              <a:rPr lang="en-US" b="1" dirty="0" smtClean="0">
                <a:latin typeface="Arial"/>
                <a:cs typeface="Arial"/>
              </a:rPr>
              <a:t>A </a:t>
            </a:r>
            <a:r>
              <a:rPr lang="en-US" b="1" dirty="0">
                <a:latin typeface="Arial"/>
                <a:cs typeface="Arial"/>
              </a:rPr>
              <a:t>fundamental limitation of any statistical model</a:t>
            </a:r>
            <a:r>
              <a:rPr lang="en-US" b="1" dirty="0" smtClean="0">
                <a:latin typeface="Arial"/>
                <a:cs typeface="Arial"/>
              </a:rPr>
              <a:t>, including </a:t>
            </a:r>
            <a:r>
              <a:rPr lang="en-US" b="1" dirty="0">
                <a:latin typeface="Arial"/>
                <a:cs typeface="Arial"/>
              </a:rPr>
              <a:t>Bayesian approaches, is the inability </a:t>
            </a:r>
            <a:r>
              <a:rPr lang="en-US" b="1" dirty="0" smtClean="0">
                <a:latin typeface="Arial"/>
                <a:cs typeface="Arial"/>
              </a:rPr>
              <a:t>to </a:t>
            </a:r>
            <a:r>
              <a:rPr lang="en-US" b="1" dirty="0">
                <a:latin typeface="Arial"/>
                <a:cs typeface="Arial"/>
              </a:rPr>
              <a:t>adapt to new modalities in the </a:t>
            </a:r>
            <a:r>
              <a:rPr lang="en-US" b="1" dirty="0" smtClean="0">
                <a:latin typeface="Arial"/>
                <a:cs typeface="Arial"/>
              </a:rPr>
              <a:t>data.</a:t>
            </a:r>
          </a:p>
          <a:p>
            <a:pPr marL="165100" indent="-165100" algn="just">
              <a:spcAft>
                <a:spcPts val="600"/>
              </a:spcAft>
              <a:buFont typeface="Arial"/>
              <a:buChar char="•"/>
            </a:pPr>
            <a:r>
              <a:rPr lang="en-US" b="1" dirty="0" smtClean="0">
                <a:latin typeface="Arial"/>
                <a:cs typeface="Arial"/>
              </a:rPr>
              <a:t>Nonparametric </a:t>
            </a:r>
            <a:r>
              <a:rPr lang="en-US" b="1" dirty="0">
                <a:latin typeface="Arial"/>
                <a:cs typeface="Arial"/>
              </a:rPr>
              <a:t>Bayesian methods are one popular alternative because the complexity of the model is not fixed a priori. Instead a prior is placed over the complexity that biases the system towards sparse or low complexity </a:t>
            </a:r>
            <a:r>
              <a:rPr lang="en-US" b="1" dirty="0" smtClean="0">
                <a:latin typeface="Arial"/>
                <a:cs typeface="Arial"/>
              </a:rPr>
              <a:t>solutions.</a:t>
            </a:r>
          </a:p>
          <a:p>
            <a:pPr marL="342900" lvl="1" indent="-177800" algn="just">
              <a:spcAft>
                <a:spcPts val="1800"/>
              </a:spcAft>
              <a:buFont typeface="Wingdings" charset="2"/>
              <a:buChar char="§"/>
            </a:pPr>
            <a:r>
              <a:rPr lang="en-US" b="1" dirty="0">
                <a:latin typeface="Arial"/>
                <a:cs typeface="Arial"/>
              </a:rPr>
              <a:t>Neural networks based on deep learning have recently emerged as a popular alternative to traditional acoustic models based on hidden Markov models and Gaussian mixture models due to their ability to automatically self-organize and discover knowledge.</a:t>
            </a:r>
          </a:p>
          <a:p>
            <a:pPr marL="285750" indent="-285750" algn="just">
              <a:spcAft>
                <a:spcPts val="1200"/>
              </a:spcAft>
              <a:buFont typeface="Arial"/>
              <a:buChar char="•"/>
            </a:pPr>
            <a:r>
              <a:rPr lang="en-US" b="1" dirty="0" smtClean="0">
                <a:latin typeface="Arial"/>
                <a:cs typeface="Arial"/>
              </a:rPr>
              <a:t>In </a:t>
            </a:r>
            <a:r>
              <a:rPr lang="en-US" b="1" dirty="0">
                <a:latin typeface="Arial"/>
                <a:cs typeface="Arial"/>
              </a:rPr>
              <a:t>this talk, we will review emerging directions in statistical modeling in speech recognition and briefly discuss the application of these techniques to a range of problems in signal processing and bioengineering. </a:t>
            </a:r>
          </a:p>
        </p:txBody>
      </p:sp>
    </p:spTree>
    <p:extLst>
      <p:ext uri="{BB962C8B-B14F-4D97-AF65-F5344CB8AC3E}">
        <p14:creationId xmlns:p14="http://schemas.microsoft.com/office/powerpoint/2010/main" val="23255298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88"/>
            <a:ext cx="9144000" cy="392112"/>
          </a:xfrm>
        </p:spPr>
        <p:txBody>
          <a:bodyPr>
            <a:noAutofit/>
          </a:bodyPr>
          <a:lstStyle/>
          <a:p>
            <a:r>
              <a:rPr lang="en-US" dirty="0" smtClean="0"/>
              <a:t>Taxonomy of Nonparametric Models</a:t>
            </a:r>
            <a:endParaRPr lang="en-US" dirty="0"/>
          </a:p>
        </p:txBody>
      </p:sp>
      <p:sp>
        <p:nvSpPr>
          <p:cNvPr id="3" name="TextBox 2"/>
          <p:cNvSpPr txBox="1"/>
          <p:nvPr/>
        </p:nvSpPr>
        <p:spPr>
          <a:xfrm>
            <a:off x="-80211" y="4812631"/>
            <a:ext cx="8680826" cy="1846659"/>
          </a:xfrm>
          <a:prstGeom prst="rect">
            <a:avLst/>
          </a:prstGeom>
          <a:noFill/>
        </p:spPr>
        <p:txBody>
          <a:bodyPr wrap="square" lIns="0" tIns="0" rIns="0" bIns="0" rtlCol="0">
            <a:spAutoFit/>
          </a:bodyPr>
          <a:lstStyle/>
          <a:p>
            <a:pPr algn="ctr">
              <a:buFont typeface="Arial" pitchFamily="34" charset="0"/>
              <a:buChar char="•"/>
            </a:pPr>
            <a:endParaRPr lang="en-US" sz="2000" b="1" dirty="0" smtClean="0">
              <a:latin typeface="Arial"/>
              <a:cs typeface="Arial"/>
            </a:endParaRPr>
          </a:p>
          <a:p>
            <a:pPr algn="ctr">
              <a:buFont typeface="Arial" pitchFamily="34" charset="0"/>
              <a:buChar char="•"/>
            </a:pPr>
            <a:endParaRPr lang="en-US" sz="2000" b="1" dirty="0" smtClean="0">
              <a:latin typeface="Arial"/>
              <a:cs typeface="Arial"/>
            </a:endParaRPr>
          </a:p>
          <a:p>
            <a:pPr algn="ctr">
              <a:buFont typeface="Arial" pitchFamily="34" charset="0"/>
              <a:buChar char="•"/>
            </a:pPr>
            <a:endParaRPr lang="en-US" sz="2000" b="1" dirty="0" smtClean="0">
              <a:latin typeface="Arial"/>
              <a:cs typeface="Arial"/>
            </a:endParaRPr>
          </a:p>
          <a:p>
            <a:pPr algn="ctr">
              <a:buFont typeface="Arial" pitchFamily="34" charset="0"/>
              <a:buChar char="•"/>
            </a:pPr>
            <a:endParaRPr lang="en-US" sz="2000" b="1" dirty="0" smtClean="0">
              <a:latin typeface="Arial"/>
              <a:cs typeface="Arial"/>
            </a:endParaRPr>
          </a:p>
          <a:p>
            <a:pPr lvl="1" algn="ctr"/>
            <a:endParaRPr lang="en-US" sz="2000" b="1" dirty="0" smtClean="0">
              <a:latin typeface="Arial"/>
              <a:cs typeface="Arial"/>
            </a:endParaRPr>
          </a:p>
          <a:p>
            <a:pPr algn="ctr"/>
            <a:r>
              <a:rPr lang="en-US" sz="2000" b="1" dirty="0" smtClean="0">
                <a:latin typeface="Arial"/>
                <a:cs typeface="Arial"/>
              </a:rPr>
              <a:t> </a:t>
            </a:r>
            <a:endParaRPr lang="en-US" sz="2000" b="1" dirty="0">
              <a:latin typeface="Arial"/>
              <a:cs typeface="Arial"/>
            </a:endParaRPr>
          </a:p>
        </p:txBody>
      </p:sp>
      <p:sp>
        <p:nvSpPr>
          <p:cNvPr id="33" name="TextBox 32"/>
          <p:cNvSpPr txBox="1"/>
          <p:nvPr/>
        </p:nvSpPr>
        <p:spPr>
          <a:xfrm>
            <a:off x="228600" y="5261813"/>
            <a:ext cx="8686800" cy="830997"/>
          </a:xfrm>
          <a:prstGeom prst="rect">
            <a:avLst/>
          </a:prstGeom>
          <a:noFill/>
        </p:spPr>
        <p:txBody>
          <a:bodyPr wrap="square" rtlCol="0">
            <a:spAutoFit/>
          </a:bodyPr>
          <a:lstStyle/>
          <a:p>
            <a:pPr algn="ctr"/>
            <a:r>
              <a:rPr lang="en-US" sz="2400" b="1" dirty="0" smtClean="0">
                <a:latin typeface="Arial" pitchFamily="34" charset="0"/>
                <a:cs typeface="Arial" pitchFamily="34" charset="0"/>
              </a:rPr>
              <a:t>Inference algorithms are needed to approximate</a:t>
            </a:r>
            <a:br>
              <a:rPr lang="en-US" sz="2400" b="1" dirty="0" smtClean="0">
                <a:latin typeface="Arial" pitchFamily="34" charset="0"/>
                <a:cs typeface="Arial" pitchFamily="34" charset="0"/>
              </a:rPr>
            </a:br>
            <a:r>
              <a:rPr lang="en-US" sz="2400" b="1" dirty="0" smtClean="0">
                <a:latin typeface="Arial" pitchFamily="34" charset="0"/>
                <a:cs typeface="Arial" pitchFamily="34" charset="0"/>
              </a:rPr>
              <a:t>these infinitely complex models</a:t>
            </a:r>
            <a:endParaRPr lang="en-US" sz="2400" b="1" dirty="0">
              <a:latin typeface="Arial" pitchFamily="34" charset="0"/>
              <a:cs typeface="Arial" pitchFamily="34" charset="0"/>
            </a:endParaRPr>
          </a:p>
        </p:txBody>
      </p:sp>
      <p:sp>
        <p:nvSpPr>
          <p:cNvPr id="34" name="Rectangle 33"/>
          <p:cNvSpPr/>
          <p:nvPr/>
        </p:nvSpPr>
        <p:spPr>
          <a:xfrm>
            <a:off x="1784867" y="1279695"/>
            <a:ext cx="5502768" cy="619939"/>
          </a:xfrm>
          <a:prstGeom prst="rect">
            <a:avLst/>
          </a:prstGeom>
          <a:gradFill>
            <a:gsLst>
              <a:gs pos="0">
                <a:srgbClr val="5E9EFF"/>
              </a:gs>
              <a:gs pos="39999">
                <a:srgbClr val="85C2FF"/>
              </a:gs>
              <a:gs pos="70000">
                <a:srgbClr val="C4D6EB"/>
              </a:gs>
              <a:gs pos="100000">
                <a:srgbClr val="FFEBFA"/>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smtClean="0"/>
              <a:t>Nonparametric Bayesian Models</a:t>
            </a:r>
            <a:endParaRPr lang="en-US" sz="2400" b="1" i="1" dirty="0"/>
          </a:p>
        </p:txBody>
      </p:sp>
      <p:sp>
        <p:nvSpPr>
          <p:cNvPr id="36" name="Rectangle 35"/>
          <p:cNvSpPr/>
          <p:nvPr/>
        </p:nvSpPr>
        <p:spPr>
          <a:xfrm>
            <a:off x="768684" y="2266189"/>
            <a:ext cx="1672234" cy="6199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Regression</a:t>
            </a:r>
            <a:endParaRPr lang="en-US" b="1" dirty="0"/>
          </a:p>
        </p:txBody>
      </p:sp>
      <p:sp>
        <p:nvSpPr>
          <p:cNvPr id="37" name="Rectangle 36"/>
          <p:cNvSpPr/>
          <p:nvPr/>
        </p:nvSpPr>
        <p:spPr>
          <a:xfrm>
            <a:off x="3687375" y="2254045"/>
            <a:ext cx="1672234" cy="6199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Density Estimation</a:t>
            </a:r>
            <a:endParaRPr lang="en-US" b="1" dirty="0"/>
          </a:p>
        </p:txBody>
      </p:sp>
      <p:sp>
        <p:nvSpPr>
          <p:cNvPr id="39" name="Rectangle 38"/>
          <p:cNvSpPr/>
          <p:nvPr/>
        </p:nvSpPr>
        <p:spPr>
          <a:xfrm>
            <a:off x="6606066" y="2266189"/>
            <a:ext cx="1672234" cy="61993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Survival Analysis</a:t>
            </a:r>
            <a:endParaRPr lang="en-US" b="1" dirty="0"/>
          </a:p>
        </p:txBody>
      </p:sp>
      <p:sp>
        <p:nvSpPr>
          <p:cNvPr id="40" name="Rectangle 39"/>
          <p:cNvSpPr/>
          <p:nvPr/>
        </p:nvSpPr>
        <p:spPr>
          <a:xfrm>
            <a:off x="304800"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Neural Networks</a:t>
            </a:r>
            <a:endParaRPr lang="en-US" sz="1600" dirty="0">
              <a:solidFill>
                <a:schemeClr val="tx1"/>
              </a:solidFill>
            </a:endParaRPr>
          </a:p>
        </p:txBody>
      </p:sp>
      <p:sp>
        <p:nvSpPr>
          <p:cNvPr id="42" name="Rectangle 41"/>
          <p:cNvSpPr/>
          <p:nvPr/>
        </p:nvSpPr>
        <p:spPr>
          <a:xfrm>
            <a:off x="1762327"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chemeClr val="tx1"/>
                </a:solidFill>
              </a:rPr>
              <a:t>Wavelet-Based Modeling</a:t>
            </a:r>
            <a:endParaRPr lang="en-US" sz="1600" dirty="0">
              <a:solidFill>
                <a:schemeClr val="tx1"/>
              </a:solidFill>
            </a:endParaRPr>
          </a:p>
        </p:txBody>
      </p:sp>
      <p:sp>
        <p:nvSpPr>
          <p:cNvPr id="43" name="Rectangle 42"/>
          <p:cNvSpPr/>
          <p:nvPr/>
        </p:nvSpPr>
        <p:spPr>
          <a:xfrm>
            <a:off x="317500"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lIns="0" rIns="0" rtlCol="0" anchor="ctr"/>
          <a:lstStyle/>
          <a:p>
            <a:pPr lvl="0" algn="ctr"/>
            <a:r>
              <a:rPr lang="en-US" sz="1600" dirty="0" smtClean="0">
                <a:solidFill>
                  <a:schemeClr val="tx1"/>
                </a:solidFill>
              </a:rPr>
              <a:t>Multivariate Regression</a:t>
            </a:r>
            <a:endParaRPr lang="en-US" sz="1600" dirty="0">
              <a:solidFill>
                <a:schemeClr val="tx1"/>
              </a:solidFill>
            </a:endParaRPr>
          </a:p>
        </p:txBody>
      </p:sp>
      <p:sp>
        <p:nvSpPr>
          <p:cNvPr id="45" name="Rectangle 44"/>
          <p:cNvSpPr/>
          <p:nvPr/>
        </p:nvSpPr>
        <p:spPr>
          <a:xfrm>
            <a:off x="1765300"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Spline Models</a:t>
            </a:r>
            <a:endParaRPr lang="en-US" sz="1600" dirty="0">
              <a:solidFill>
                <a:schemeClr val="tx1"/>
              </a:solidFill>
            </a:endParaRPr>
          </a:p>
        </p:txBody>
      </p:sp>
      <p:sp>
        <p:nvSpPr>
          <p:cNvPr id="46" name="Rectangle 45"/>
          <p:cNvSpPr/>
          <p:nvPr/>
        </p:nvSpPr>
        <p:spPr>
          <a:xfrm>
            <a:off x="3219854"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Dirichlet Processes</a:t>
            </a:r>
            <a:endParaRPr lang="en-US" sz="1600" dirty="0">
              <a:solidFill>
                <a:schemeClr val="tx1"/>
              </a:solidFill>
            </a:endParaRPr>
          </a:p>
        </p:txBody>
      </p:sp>
      <p:sp>
        <p:nvSpPr>
          <p:cNvPr id="48" name="Rectangle 47"/>
          <p:cNvSpPr/>
          <p:nvPr/>
        </p:nvSpPr>
        <p:spPr>
          <a:xfrm>
            <a:off x="6157336"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Neutral to the Right Processes</a:t>
            </a:r>
            <a:endParaRPr lang="en-US" sz="1600" dirty="0">
              <a:solidFill>
                <a:schemeClr val="tx1"/>
              </a:solidFill>
            </a:endParaRPr>
          </a:p>
        </p:txBody>
      </p:sp>
      <p:sp>
        <p:nvSpPr>
          <p:cNvPr id="49" name="Rectangle 48"/>
          <p:cNvSpPr/>
          <p:nvPr/>
        </p:nvSpPr>
        <p:spPr>
          <a:xfrm>
            <a:off x="7605136"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Dependent Increments</a:t>
            </a:r>
            <a:endParaRPr lang="en-US" sz="1600" dirty="0">
              <a:solidFill>
                <a:schemeClr val="tx1"/>
              </a:solidFill>
            </a:endParaRPr>
          </a:p>
        </p:txBody>
      </p:sp>
      <p:sp>
        <p:nvSpPr>
          <p:cNvPr id="51" name="Rectangle 50"/>
          <p:cNvSpPr/>
          <p:nvPr/>
        </p:nvSpPr>
        <p:spPr>
          <a:xfrm>
            <a:off x="7592436"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Competing Risks</a:t>
            </a:r>
            <a:endParaRPr lang="en-US" sz="1600" dirty="0">
              <a:solidFill>
                <a:schemeClr val="tx1"/>
              </a:solidFill>
            </a:endParaRPr>
          </a:p>
        </p:txBody>
      </p:sp>
      <p:sp>
        <p:nvSpPr>
          <p:cNvPr id="52" name="Rectangle 51"/>
          <p:cNvSpPr/>
          <p:nvPr/>
        </p:nvSpPr>
        <p:spPr>
          <a:xfrm>
            <a:off x="6134908"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lIns="0" rIns="0" rtlCol="0" anchor="ctr"/>
          <a:lstStyle/>
          <a:p>
            <a:pPr lvl="0" algn="ctr"/>
            <a:r>
              <a:rPr lang="en-US" sz="1600" dirty="0" smtClean="0">
                <a:solidFill>
                  <a:schemeClr val="tx1"/>
                </a:solidFill>
              </a:rPr>
              <a:t>Proportional Hazards</a:t>
            </a:r>
            <a:endParaRPr lang="en-US" sz="1600" dirty="0">
              <a:solidFill>
                <a:schemeClr val="tx1"/>
              </a:solidFill>
            </a:endParaRPr>
          </a:p>
        </p:txBody>
      </p:sp>
      <p:cxnSp>
        <p:nvCxnSpPr>
          <p:cNvPr id="54" name="Straight Connector 53"/>
          <p:cNvCxnSpPr>
            <a:stCxn id="36" idx="2"/>
            <a:endCxn id="40" idx="0"/>
          </p:cNvCxnSpPr>
          <p:nvPr/>
        </p:nvCxnSpPr>
        <p:spPr>
          <a:xfrm flipH="1">
            <a:off x="890082" y="2886128"/>
            <a:ext cx="714719" cy="340127"/>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2"/>
            <a:endCxn id="42" idx="0"/>
          </p:cNvCxnSpPr>
          <p:nvPr/>
        </p:nvCxnSpPr>
        <p:spPr>
          <a:xfrm>
            <a:off x="1604801" y="2886128"/>
            <a:ext cx="742808" cy="340127"/>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stCxn id="36" idx="2"/>
            <a:endCxn id="43" idx="3"/>
          </p:cNvCxnSpPr>
          <p:nvPr/>
        </p:nvCxnSpPr>
        <p:spPr>
          <a:xfrm flipH="1">
            <a:off x="1488064" y="2886128"/>
            <a:ext cx="116737" cy="1863695"/>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a:stCxn id="36" idx="2"/>
            <a:endCxn id="45" idx="1"/>
          </p:cNvCxnSpPr>
          <p:nvPr/>
        </p:nvCxnSpPr>
        <p:spPr>
          <a:xfrm>
            <a:off x="1604801" y="2886128"/>
            <a:ext cx="160499" cy="1863695"/>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a:stCxn id="39" idx="2"/>
            <a:endCxn id="52" idx="0"/>
          </p:cNvCxnSpPr>
          <p:nvPr/>
        </p:nvCxnSpPr>
        <p:spPr>
          <a:xfrm flipH="1">
            <a:off x="6720190" y="2886128"/>
            <a:ext cx="721993" cy="340127"/>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a:stCxn id="39" idx="2"/>
            <a:endCxn id="51" idx="0"/>
          </p:cNvCxnSpPr>
          <p:nvPr/>
        </p:nvCxnSpPr>
        <p:spPr>
          <a:xfrm>
            <a:off x="7442183" y="2886128"/>
            <a:ext cx="735535" cy="340127"/>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a:stCxn id="39" idx="2"/>
            <a:endCxn id="48" idx="3"/>
          </p:cNvCxnSpPr>
          <p:nvPr/>
        </p:nvCxnSpPr>
        <p:spPr>
          <a:xfrm flipH="1">
            <a:off x="7327900" y="2886128"/>
            <a:ext cx="114283" cy="1863695"/>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a:stCxn id="39" idx="2"/>
            <a:endCxn id="49" idx="1"/>
          </p:cNvCxnSpPr>
          <p:nvPr/>
        </p:nvCxnSpPr>
        <p:spPr>
          <a:xfrm>
            <a:off x="7442183" y="2886128"/>
            <a:ext cx="162953" cy="1863695"/>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a:stCxn id="37" idx="2"/>
            <a:endCxn id="46" idx="0"/>
          </p:cNvCxnSpPr>
          <p:nvPr/>
        </p:nvCxnSpPr>
        <p:spPr>
          <a:xfrm flipH="1">
            <a:off x="3805136" y="2873984"/>
            <a:ext cx="718356" cy="352271"/>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a:stCxn id="34" idx="2"/>
            <a:endCxn id="36" idx="0"/>
          </p:cNvCxnSpPr>
          <p:nvPr/>
        </p:nvCxnSpPr>
        <p:spPr>
          <a:xfrm flipH="1">
            <a:off x="1604801" y="1899634"/>
            <a:ext cx="2931450" cy="366555"/>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a:stCxn id="34" idx="2"/>
            <a:endCxn id="37" idx="0"/>
          </p:cNvCxnSpPr>
          <p:nvPr/>
        </p:nvCxnSpPr>
        <p:spPr>
          <a:xfrm flipH="1">
            <a:off x="4523492" y="1899634"/>
            <a:ext cx="12759" cy="35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a:stCxn id="34" idx="2"/>
            <a:endCxn id="39" idx="0"/>
          </p:cNvCxnSpPr>
          <p:nvPr/>
        </p:nvCxnSpPr>
        <p:spPr>
          <a:xfrm>
            <a:off x="4536251" y="1899634"/>
            <a:ext cx="2905932" cy="366555"/>
          </a:xfrm>
          <a:prstGeom prst="line">
            <a:avLst/>
          </a:prstGeom>
        </p:spPr>
        <p:style>
          <a:lnRef idx="2">
            <a:schemeClr val="accent1"/>
          </a:lnRef>
          <a:fillRef idx="0">
            <a:schemeClr val="accent1"/>
          </a:fillRef>
          <a:effectRef idx="1">
            <a:schemeClr val="accent1"/>
          </a:effectRef>
          <a:fontRef idx="minor">
            <a:schemeClr val="tx1"/>
          </a:fontRef>
        </p:style>
      </p:cxnSp>
      <p:sp>
        <p:nvSpPr>
          <p:cNvPr id="70" name="Oval 69"/>
          <p:cNvSpPr/>
          <p:nvPr/>
        </p:nvSpPr>
        <p:spPr>
          <a:xfrm>
            <a:off x="3063268" y="2971800"/>
            <a:ext cx="1457932" cy="1315692"/>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p:cNvSpPr/>
          <p:nvPr/>
        </p:nvSpPr>
        <p:spPr>
          <a:xfrm>
            <a:off x="3223636"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Pitman Process</a:t>
            </a:r>
            <a:endParaRPr lang="en-US" sz="1600" dirty="0">
              <a:solidFill>
                <a:schemeClr val="tx1"/>
              </a:solidFill>
            </a:endParaRPr>
          </a:p>
        </p:txBody>
      </p:sp>
      <p:sp>
        <p:nvSpPr>
          <p:cNvPr id="72" name="Rectangle 71"/>
          <p:cNvSpPr/>
          <p:nvPr/>
        </p:nvSpPr>
        <p:spPr>
          <a:xfrm>
            <a:off x="4677381" y="3226255"/>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Hierarchical Dirichlet Process</a:t>
            </a:r>
            <a:endParaRPr lang="en-US" sz="1600" dirty="0">
              <a:solidFill>
                <a:schemeClr val="tx1"/>
              </a:solidFill>
            </a:endParaRPr>
          </a:p>
        </p:txBody>
      </p:sp>
      <p:sp>
        <p:nvSpPr>
          <p:cNvPr id="73" name="Rectangle 72"/>
          <p:cNvSpPr/>
          <p:nvPr/>
        </p:nvSpPr>
        <p:spPr>
          <a:xfrm>
            <a:off x="4696836" y="4335134"/>
            <a:ext cx="1170564" cy="829377"/>
          </a:xfrm>
          <a:prstGeom prst="rect">
            <a:avLst/>
          </a:prstGeom>
          <a:solidFill>
            <a:srgbClr val="AAFE9C"/>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sz="1600" dirty="0" smtClean="0">
                <a:solidFill>
                  <a:schemeClr val="tx1"/>
                </a:solidFill>
              </a:rPr>
              <a:t>Dynamic Models</a:t>
            </a:r>
            <a:endParaRPr lang="en-US" sz="1600" dirty="0">
              <a:solidFill>
                <a:schemeClr val="tx1"/>
              </a:solidFill>
            </a:endParaRPr>
          </a:p>
        </p:txBody>
      </p:sp>
      <p:cxnSp>
        <p:nvCxnSpPr>
          <p:cNvPr id="74" name="Straight Connector 73"/>
          <p:cNvCxnSpPr>
            <a:stCxn id="37" idx="2"/>
            <a:endCxn id="72" idx="0"/>
          </p:cNvCxnSpPr>
          <p:nvPr/>
        </p:nvCxnSpPr>
        <p:spPr>
          <a:xfrm>
            <a:off x="4523492" y="2873984"/>
            <a:ext cx="739171" cy="352271"/>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a:stCxn id="37" idx="2"/>
            <a:endCxn id="73" idx="1"/>
          </p:cNvCxnSpPr>
          <p:nvPr/>
        </p:nvCxnSpPr>
        <p:spPr>
          <a:xfrm>
            <a:off x="4523492" y="2873984"/>
            <a:ext cx="173344" cy="1875839"/>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a:stCxn id="37" idx="2"/>
            <a:endCxn id="71" idx="3"/>
          </p:cNvCxnSpPr>
          <p:nvPr/>
        </p:nvCxnSpPr>
        <p:spPr>
          <a:xfrm flipH="1">
            <a:off x="4394200" y="2873984"/>
            <a:ext cx="129292" cy="1875839"/>
          </a:xfrm>
          <a:prstGeom prst="line">
            <a:avLst/>
          </a:prstGeom>
          <a:ln>
            <a:solidFill>
              <a:srgbClr val="AAFE9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89426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88"/>
            <a:ext cx="9144000" cy="392112"/>
          </a:xfrm>
          <a:prstGeom prst="rect">
            <a:avLst/>
          </a:prstGeom>
        </p:spPr>
        <p:txBody>
          <a:bodyPr vert="horz" wrap="none" lIns="91440" tIns="0" rIns="0" bIns="0" rtlCol="0"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Deep Learning and Big Data</a:t>
            </a:r>
            <a:endParaRPr lang="en-US" dirty="0"/>
          </a:p>
        </p:txBody>
      </p:sp>
      <p:pic>
        <p:nvPicPr>
          <p:cNvPr id="3" name="Picture 2"/>
          <p:cNvPicPr>
            <a:picLocks noChangeAspect="1"/>
          </p:cNvPicPr>
          <p:nvPr/>
        </p:nvPicPr>
        <p:blipFill>
          <a:blip r:embed="rId2"/>
          <a:stretch>
            <a:fillRect/>
          </a:stretch>
        </p:blipFill>
        <p:spPr>
          <a:xfrm>
            <a:off x="6348505" y="756771"/>
            <a:ext cx="2302435" cy="2825716"/>
          </a:xfrm>
          <a:prstGeom prst="rect">
            <a:avLst/>
          </a:prstGeom>
        </p:spPr>
      </p:pic>
      <p:sp>
        <p:nvSpPr>
          <p:cNvPr id="4" name="TextBox 3"/>
          <p:cNvSpPr txBox="1"/>
          <p:nvPr/>
        </p:nvSpPr>
        <p:spPr>
          <a:xfrm>
            <a:off x="230000" y="743664"/>
            <a:ext cx="8680826" cy="5786200"/>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b="1" dirty="0" smtClean="0">
                <a:solidFill>
                  <a:prstClr val="black"/>
                </a:solidFill>
                <a:latin typeface="Arial"/>
                <a:cs typeface="Arial"/>
              </a:rPr>
              <a:t>A hierarchy of networks is used to automatically </a:t>
            </a:r>
            <a:br>
              <a:rPr lang="en-US" b="1" dirty="0" smtClean="0">
                <a:solidFill>
                  <a:prstClr val="black"/>
                </a:solidFill>
                <a:latin typeface="Arial"/>
                <a:cs typeface="Arial"/>
              </a:rPr>
            </a:br>
            <a:r>
              <a:rPr lang="en-US" b="1" dirty="0" smtClean="0">
                <a:solidFill>
                  <a:prstClr val="black"/>
                </a:solidFill>
                <a:latin typeface="Arial"/>
                <a:cs typeface="Arial"/>
              </a:rPr>
              <a:t>learn the underlying structure and hidden states.</a:t>
            </a:r>
          </a:p>
          <a:p>
            <a:pPr marL="228600" indent="-228600">
              <a:spcAft>
                <a:spcPts val="1200"/>
              </a:spcAft>
              <a:buFont typeface="Arial" pitchFamily="34" charset="0"/>
              <a:buChar char="•"/>
            </a:pPr>
            <a:r>
              <a:rPr lang="en-US" b="1" dirty="0">
                <a:solidFill>
                  <a:prstClr val="black"/>
                </a:solidFill>
                <a:latin typeface="Arial"/>
                <a:cs typeface="Arial"/>
              </a:rPr>
              <a:t>Restricted Boltzmann machines (RBM) </a:t>
            </a:r>
            <a:r>
              <a:rPr lang="en-US" b="1" dirty="0" smtClean="0">
                <a:solidFill>
                  <a:prstClr val="black"/>
                </a:solidFill>
                <a:latin typeface="Arial"/>
                <a:cs typeface="Arial"/>
              </a:rPr>
              <a:t>are used </a:t>
            </a:r>
            <a:r>
              <a:rPr lang="en-US" b="1" dirty="0">
                <a:solidFill>
                  <a:prstClr val="black"/>
                </a:solidFill>
                <a:latin typeface="Arial"/>
                <a:cs typeface="Arial"/>
              </a:rPr>
              <a:t>to </a:t>
            </a:r>
            <a:r>
              <a:rPr lang="en-US" b="1" dirty="0" smtClean="0">
                <a:solidFill>
                  <a:prstClr val="black"/>
                </a:solidFill>
                <a:latin typeface="Arial"/>
                <a:cs typeface="Arial"/>
              </a:rPr>
              <a:t/>
            </a:r>
            <a:br>
              <a:rPr lang="en-US" b="1" dirty="0" smtClean="0">
                <a:solidFill>
                  <a:prstClr val="black"/>
                </a:solidFill>
                <a:latin typeface="Arial"/>
                <a:cs typeface="Arial"/>
              </a:rPr>
            </a:br>
            <a:r>
              <a:rPr lang="en-US" b="1" dirty="0" smtClean="0">
                <a:solidFill>
                  <a:prstClr val="black"/>
                </a:solidFill>
                <a:latin typeface="Arial"/>
                <a:cs typeface="Arial"/>
              </a:rPr>
              <a:t>implement </a:t>
            </a:r>
            <a:r>
              <a:rPr lang="en-US" b="1" dirty="0">
                <a:solidFill>
                  <a:prstClr val="black"/>
                </a:solidFill>
                <a:latin typeface="Arial"/>
                <a:cs typeface="Arial"/>
              </a:rPr>
              <a:t>the hierarchy of networks (Hinton, 2002)</a:t>
            </a:r>
            <a:r>
              <a:rPr lang="en-US" b="1" dirty="0" smtClean="0">
                <a:solidFill>
                  <a:prstClr val="black"/>
                </a:solidFill>
                <a:latin typeface="Arial"/>
                <a:cs typeface="Arial"/>
              </a:rPr>
              <a:t>.</a:t>
            </a:r>
          </a:p>
          <a:p>
            <a:pPr marL="228600" indent="-228600">
              <a:spcAft>
                <a:spcPts val="1200"/>
              </a:spcAft>
              <a:buFont typeface="Arial" pitchFamily="34" charset="0"/>
              <a:buChar char="•"/>
            </a:pPr>
            <a:r>
              <a:rPr lang="en-US" b="1" dirty="0" smtClean="0">
                <a:solidFill>
                  <a:prstClr val="black"/>
                </a:solidFill>
                <a:latin typeface="Arial"/>
                <a:cs typeface="Arial"/>
              </a:rPr>
              <a:t>An </a:t>
            </a:r>
            <a:r>
              <a:rPr lang="en-US" b="1" dirty="0">
                <a:solidFill>
                  <a:prstClr val="black"/>
                </a:solidFill>
                <a:latin typeface="Arial"/>
                <a:cs typeface="Arial"/>
              </a:rPr>
              <a:t>RBM consists of a layer of stochastic binary </a:t>
            </a:r>
            <a:r>
              <a:rPr lang="en-US" b="1" dirty="0" smtClean="0">
                <a:solidFill>
                  <a:prstClr val="black"/>
                </a:solidFill>
                <a:latin typeface="Arial"/>
                <a:cs typeface="Arial"/>
              </a:rPr>
              <a:t/>
            </a:r>
            <a:br>
              <a:rPr lang="en-US" b="1" dirty="0" smtClean="0">
                <a:solidFill>
                  <a:prstClr val="black"/>
                </a:solidFill>
                <a:latin typeface="Arial"/>
                <a:cs typeface="Arial"/>
              </a:rPr>
            </a:br>
            <a:r>
              <a:rPr lang="en-US" b="1" dirty="0" smtClean="0">
                <a:solidFill>
                  <a:prstClr val="black"/>
                </a:solidFill>
                <a:latin typeface="Arial"/>
                <a:cs typeface="Arial"/>
              </a:rPr>
              <a:t>“</a:t>
            </a:r>
            <a:r>
              <a:rPr lang="en-US" b="1" dirty="0">
                <a:solidFill>
                  <a:prstClr val="black"/>
                </a:solidFill>
                <a:latin typeface="Arial"/>
                <a:cs typeface="Arial"/>
              </a:rPr>
              <a:t>visible” units that represent binary input </a:t>
            </a:r>
            <a:r>
              <a:rPr lang="en-US" b="1" dirty="0" smtClean="0">
                <a:solidFill>
                  <a:prstClr val="black"/>
                </a:solidFill>
                <a:latin typeface="Arial"/>
                <a:cs typeface="Arial"/>
              </a:rPr>
              <a:t>data.</a:t>
            </a:r>
          </a:p>
          <a:p>
            <a:pPr marL="228600" indent="-228600">
              <a:spcAft>
                <a:spcPts val="1200"/>
              </a:spcAft>
              <a:buFont typeface="Arial" pitchFamily="34" charset="0"/>
              <a:buChar char="•"/>
            </a:pPr>
            <a:r>
              <a:rPr lang="en-US" b="1" dirty="0" smtClean="0">
                <a:solidFill>
                  <a:prstClr val="black"/>
                </a:solidFill>
                <a:latin typeface="Arial"/>
                <a:cs typeface="Arial"/>
              </a:rPr>
              <a:t>These </a:t>
            </a:r>
            <a:r>
              <a:rPr lang="en-US" b="1" dirty="0">
                <a:solidFill>
                  <a:prstClr val="black"/>
                </a:solidFill>
                <a:latin typeface="Arial"/>
                <a:cs typeface="Arial"/>
              </a:rPr>
              <a:t>are connected to a layer of stochastic binary </a:t>
            </a:r>
            <a:r>
              <a:rPr lang="en-US" b="1" dirty="0" smtClean="0">
                <a:solidFill>
                  <a:prstClr val="black"/>
                </a:solidFill>
                <a:latin typeface="Arial"/>
                <a:cs typeface="Arial"/>
              </a:rPr>
              <a:t/>
            </a:r>
            <a:br>
              <a:rPr lang="en-US" b="1" dirty="0" smtClean="0">
                <a:solidFill>
                  <a:prstClr val="black"/>
                </a:solidFill>
                <a:latin typeface="Arial"/>
                <a:cs typeface="Arial"/>
              </a:rPr>
            </a:br>
            <a:r>
              <a:rPr lang="en-US" b="1" dirty="0" smtClean="0">
                <a:solidFill>
                  <a:prstClr val="black"/>
                </a:solidFill>
                <a:latin typeface="Arial"/>
                <a:cs typeface="Arial"/>
              </a:rPr>
              <a:t>hidden </a:t>
            </a:r>
            <a:r>
              <a:rPr lang="en-US" b="1" dirty="0">
                <a:solidFill>
                  <a:prstClr val="black"/>
                </a:solidFill>
                <a:latin typeface="Arial"/>
                <a:cs typeface="Arial"/>
              </a:rPr>
              <a:t>units that learn to model significant </a:t>
            </a:r>
            <a:r>
              <a:rPr lang="en-US" b="1" dirty="0" smtClean="0">
                <a:solidFill>
                  <a:prstClr val="black"/>
                </a:solidFill>
                <a:latin typeface="Arial"/>
                <a:cs typeface="Arial"/>
              </a:rPr>
              <a:t/>
            </a:r>
            <a:br>
              <a:rPr lang="en-US" b="1" dirty="0" smtClean="0">
                <a:solidFill>
                  <a:prstClr val="black"/>
                </a:solidFill>
                <a:latin typeface="Arial"/>
                <a:cs typeface="Arial"/>
              </a:rPr>
            </a:br>
            <a:r>
              <a:rPr lang="en-US" b="1" dirty="0" smtClean="0">
                <a:solidFill>
                  <a:prstClr val="black"/>
                </a:solidFill>
                <a:latin typeface="Arial"/>
                <a:cs typeface="Arial"/>
              </a:rPr>
              <a:t>dependencies </a:t>
            </a:r>
            <a:r>
              <a:rPr lang="en-US" b="1" dirty="0">
                <a:solidFill>
                  <a:prstClr val="black"/>
                </a:solidFill>
                <a:latin typeface="Arial"/>
                <a:cs typeface="Arial"/>
              </a:rPr>
              <a:t>between the visible </a:t>
            </a:r>
            <a:r>
              <a:rPr lang="en-US" b="1" dirty="0" smtClean="0">
                <a:solidFill>
                  <a:prstClr val="black"/>
                </a:solidFill>
                <a:latin typeface="Arial"/>
                <a:cs typeface="Arial"/>
              </a:rPr>
              <a:t>units.</a:t>
            </a:r>
          </a:p>
          <a:p>
            <a:pPr marL="228600" indent="-228600">
              <a:spcAft>
                <a:spcPts val="600"/>
              </a:spcAft>
              <a:buFont typeface="Arial" pitchFamily="34" charset="0"/>
              <a:buChar char="•"/>
            </a:pPr>
            <a:r>
              <a:rPr lang="en-US" b="1" dirty="0" smtClean="0">
                <a:solidFill>
                  <a:prstClr val="black"/>
                </a:solidFill>
                <a:latin typeface="Arial"/>
                <a:cs typeface="Arial"/>
              </a:rPr>
              <a:t>For </a:t>
            </a:r>
            <a:r>
              <a:rPr lang="en-US" b="1" dirty="0">
                <a:solidFill>
                  <a:prstClr val="black"/>
                </a:solidFill>
                <a:latin typeface="Arial"/>
                <a:cs typeface="Arial"/>
              </a:rPr>
              <a:t>sequential data such as </a:t>
            </a:r>
            <a:r>
              <a:rPr lang="en-US" b="1" dirty="0" smtClean="0">
                <a:solidFill>
                  <a:prstClr val="black"/>
                </a:solidFill>
                <a:latin typeface="Arial"/>
                <a:cs typeface="Arial"/>
              </a:rPr>
              <a:t>speech, </a:t>
            </a:r>
            <a:r>
              <a:rPr lang="en-US" b="1" dirty="0">
                <a:solidFill>
                  <a:prstClr val="black"/>
                </a:solidFill>
                <a:latin typeface="Arial"/>
                <a:cs typeface="Arial"/>
              </a:rPr>
              <a:t>RBMs are often combined with conventional HMMs using </a:t>
            </a:r>
            <a:r>
              <a:rPr lang="en-US" b="1" dirty="0" smtClean="0">
                <a:solidFill>
                  <a:prstClr val="black"/>
                </a:solidFill>
                <a:latin typeface="Arial"/>
                <a:cs typeface="Arial"/>
              </a:rPr>
              <a:t>a “hybrid” architecture:</a:t>
            </a:r>
          </a:p>
          <a:p>
            <a:pPr marL="463550" lvl="1" indent="-239713">
              <a:spcAft>
                <a:spcPts val="1200"/>
              </a:spcAft>
              <a:buFont typeface="Wingdings" charset="2"/>
              <a:buChar char="§"/>
            </a:pPr>
            <a:r>
              <a:rPr lang="en-US" b="1" dirty="0" smtClean="0">
                <a:solidFill>
                  <a:prstClr val="black"/>
                </a:solidFill>
                <a:latin typeface="Arial"/>
                <a:cs typeface="Arial"/>
              </a:rPr>
              <a:t>Low</a:t>
            </a:r>
            <a:r>
              <a:rPr lang="en-US" b="1" dirty="0">
                <a:solidFill>
                  <a:prstClr val="black"/>
                </a:solidFill>
                <a:latin typeface="Arial"/>
                <a:cs typeface="Arial"/>
              </a:rPr>
              <a:t>-level feature extraction and signal modeling is performed using the RBM, and higher-level knowledge processing is performed using some form of a finite state machine or transducer (Sainath et al., 2012)</a:t>
            </a:r>
            <a:r>
              <a:rPr lang="en-US" b="1" dirty="0" smtClean="0">
                <a:solidFill>
                  <a:prstClr val="black"/>
                </a:solidFill>
                <a:latin typeface="Arial"/>
                <a:cs typeface="Arial"/>
              </a:rPr>
              <a:t>.</a:t>
            </a:r>
            <a:endParaRPr lang="en-US" b="1" dirty="0">
              <a:solidFill>
                <a:prstClr val="black"/>
              </a:solidFill>
              <a:latin typeface="Arial"/>
              <a:cs typeface="Arial"/>
            </a:endParaRPr>
          </a:p>
          <a:p>
            <a:pPr marL="228600" indent="-228600">
              <a:spcAft>
                <a:spcPts val="1200"/>
              </a:spcAft>
              <a:buFont typeface="Arial" pitchFamily="34" charset="0"/>
              <a:buChar char="•"/>
            </a:pPr>
            <a:r>
              <a:rPr lang="en-US" b="1" dirty="0" smtClean="0">
                <a:solidFill>
                  <a:prstClr val="black"/>
                </a:solidFill>
                <a:latin typeface="Arial"/>
                <a:cs typeface="Arial"/>
              </a:rPr>
              <a:t>Such systems model posterior probabilities directly and incorporate principles of discriminative training.</a:t>
            </a:r>
          </a:p>
          <a:p>
            <a:pPr marL="228600" indent="-228600">
              <a:spcAft>
                <a:spcPts val="1200"/>
              </a:spcAft>
              <a:buFont typeface="Arial" pitchFamily="34" charset="0"/>
              <a:buChar char="•"/>
            </a:pPr>
            <a:r>
              <a:rPr lang="en-US" b="1" dirty="0" smtClean="0">
                <a:solidFill>
                  <a:prstClr val="black"/>
                </a:solidFill>
                <a:latin typeface="Arial"/>
                <a:cs typeface="Arial"/>
              </a:rPr>
              <a:t>Training is computationally expensive and large amounts of data are needed.</a:t>
            </a:r>
            <a:endParaRPr lang="en-US" b="1" dirty="0">
              <a:solidFill>
                <a:prstClr val="black"/>
              </a:solidFill>
              <a:latin typeface="Arial"/>
              <a:cs typeface="Arial"/>
            </a:endParaRPr>
          </a:p>
        </p:txBody>
      </p:sp>
    </p:spTree>
    <p:extLst>
      <p:ext uri="{BB962C8B-B14F-4D97-AF65-F5344CB8AC3E}">
        <p14:creationId xmlns:p14="http://schemas.microsoft.com/office/powerpoint/2010/main" val="32853342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588"/>
            <a:ext cx="9144000" cy="392112"/>
          </a:xfrm>
          <a:prstGeom prst="rect">
            <a:avLst/>
          </a:prstGeom>
        </p:spPr>
        <p:txBody>
          <a:bodyPr vert="horz" wrap="none" lIns="91440" tIns="0" rIns="0" bIns="0" rtlCol="0"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Speech Recognition Results Are Encouraging</a:t>
            </a:r>
            <a:endParaRPr lang="en-US" dirty="0"/>
          </a:p>
        </p:txBody>
      </p:sp>
      <p:pic>
        <p:nvPicPr>
          <p:cNvPr id="3" name="Picture 2" descr="Screen Shot 2013-09-26 at 9.26.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884" y="951607"/>
            <a:ext cx="8137057" cy="3125040"/>
          </a:xfrm>
          <a:prstGeom prst="rect">
            <a:avLst/>
          </a:prstGeom>
        </p:spPr>
      </p:pic>
      <p:pic>
        <p:nvPicPr>
          <p:cNvPr id="4" name="Picture 3" descr="Screen Shot 2013-09-26 at 9.28.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3963" y="4091588"/>
            <a:ext cx="6692900" cy="2413000"/>
          </a:xfrm>
          <a:prstGeom prst="rect">
            <a:avLst/>
          </a:prstGeom>
        </p:spPr>
      </p:pic>
      <p:sp>
        <p:nvSpPr>
          <p:cNvPr id="5" name="TextBox 4"/>
          <p:cNvSpPr txBox="1"/>
          <p:nvPr/>
        </p:nvSpPr>
        <p:spPr>
          <a:xfrm>
            <a:off x="96208" y="578082"/>
            <a:ext cx="8948410" cy="307777"/>
          </a:xfrm>
          <a:prstGeom prst="rect">
            <a:avLst/>
          </a:prstGeom>
          <a:noFill/>
        </p:spPr>
        <p:txBody>
          <a:bodyPr wrap="square" rtlCol="0">
            <a:spAutoFit/>
          </a:bodyPr>
          <a:lstStyle/>
          <a:p>
            <a:pPr algn="ctr"/>
            <a:r>
              <a:rPr lang="en-US" sz="1400" b="1" dirty="0" smtClean="0">
                <a:latin typeface="Arial"/>
                <a:cs typeface="Arial"/>
              </a:rPr>
              <a:t>(from Hinton et al., “Deep Neural Networks for Acoustic Modeling in Speech Recognition, 2012) </a:t>
            </a:r>
            <a:endParaRPr lang="en-US" sz="1400" b="1" dirty="0">
              <a:latin typeface="Arial"/>
              <a:cs typeface="Arial"/>
            </a:endParaRPr>
          </a:p>
        </p:txBody>
      </p:sp>
    </p:spTree>
    <p:extLst>
      <p:ext uri="{BB962C8B-B14F-4D97-AF65-F5344CB8AC3E}">
        <p14:creationId xmlns:p14="http://schemas.microsoft.com/office/powerpoint/2010/main" val="2703570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5" y="633710"/>
            <a:ext cx="8640270" cy="5786199"/>
          </a:xfrm>
          <a:prstGeom prst="rect">
            <a:avLst/>
          </a:prstGeom>
          <a:noFill/>
        </p:spPr>
        <p:txBody>
          <a:bodyPr wrap="square" lIns="0" tIns="0" rIns="0" bIns="0" rtlCol="0">
            <a:spAutoFit/>
          </a:bodyPr>
          <a:lstStyle/>
          <a:p>
            <a:pPr marL="293688" indent="-293688">
              <a:spcAft>
                <a:spcPts val="22200"/>
              </a:spcAft>
              <a:buFont typeface="Arial"/>
              <a:buChar char="•"/>
            </a:pPr>
            <a:r>
              <a:rPr lang="en-US" sz="2400" b="1" dirty="0" smtClean="0">
                <a:latin typeface="Arial"/>
                <a:cs typeface="Arial"/>
              </a:rPr>
              <a:t>Functional form:</a:t>
            </a:r>
          </a:p>
          <a:p>
            <a:pPr marL="800100" lvl="1" indent="-342900">
              <a:spcAft>
                <a:spcPts val="1200"/>
              </a:spcAft>
              <a:buFont typeface="Wingdings" charset="2"/>
              <a:buChar char="§"/>
            </a:pPr>
            <a:r>
              <a:rPr lang="en-US" b="1" i="1" dirty="0" smtClean="0">
                <a:latin typeface="Arial" pitchFamily="34" charset="0"/>
                <a:cs typeface="Arial" pitchFamily="34" charset="0"/>
              </a:rPr>
              <a:t>q </a:t>
            </a:r>
            <a:r>
              <a:rPr lang="el-GR" b="1" i="1" dirty="0" smtClean="0">
                <a:latin typeface="Arial" pitchFamily="34" charset="0"/>
                <a:cs typeface="Arial" pitchFamily="34" charset="0"/>
              </a:rPr>
              <a:t>ϵ</a:t>
            </a:r>
            <a:r>
              <a:rPr lang="en-US" b="1" i="1" dirty="0" smtClean="0">
                <a:latin typeface="Arial" pitchFamily="34" charset="0"/>
                <a:cs typeface="Arial" pitchFamily="34" charset="0"/>
              </a:rPr>
              <a:t> </a:t>
            </a:r>
            <a:r>
              <a:rPr lang="en-US" b="1" dirty="0" err="1" smtClean="0">
                <a:latin typeface="Arial" pitchFamily="34" charset="0"/>
                <a:cs typeface="Arial" pitchFamily="34" charset="0"/>
              </a:rPr>
              <a:t>ℝ</a:t>
            </a:r>
            <a:r>
              <a:rPr lang="en-US" b="1" i="1" baseline="30000" dirty="0" err="1" smtClean="0">
                <a:latin typeface="Arial" pitchFamily="34" charset="0"/>
                <a:cs typeface="Arial" pitchFamily="34" charset="0"/>
              </a:rPr>
              <a:t>k</a:t>
            </a:r>
            <a:r>
              <a:rPr lang="en-US" b="1" dirty="0" smtClean="0">
                <a:latin typeface="Arial"/>
                <a:cs typeface="Arial"/>
              </a:rPr>
              <a:t>: a probability mass function (</a:t>
            </a:r>
            <a:r>
              <a:rPr lang="en-US" b="1" dirty="0" err="1" smtClean="0">
                <a:latin typeface="Arial"/>
                <a:cs typeface="Arial"/>
              </a:rPr>
              <a:t>pmf</a:t>
            </a:r>
            <a:r>
              <a:rPr lang="en-US" b="1" dirty="0" smtClean="0">
                <a:latin typeface="Arial"/>
                <a:cs typeface="Arial"/>
              </a:rPr>
              <a:t>)</a:t>
            </a:r>
            <a:endParaRPr lang="en-US" b="1" dirty="0" smtClean="0">
              <a:latin typeface="Arial" pitchFamily="34" charset="0"/>
              <a:cs typeface="Arial" pitchFamily="34" charset="0"/>
            </a:endParaRPr>
          </a:p>
          <a:p>
            <a:pPr marL="800100" lvl="1" indent="-342900">
              <a:spcAft>
                <a:spcPts val="1200"/>
              </a:spcAft>
              <a:buFont typeface="Wingdings" charset="2"/>
              <a:buChar char="§"/>
            </a:pPr>
            <a:r>
              <a:rPr lang="el-GR" b="1" dirty="0" smtClean="0">
                <a:latin typeface="Arial" pitchFamily="34" charset="0"/>
                <a:cs typeface="Arial" pitchFamily="34" charset="0"/>
              </a:rPr>
              <a:t>α</a:t>
            </a:r>
            <a:r>
              <a:rPr lang="en-US" b="1" dirty="0" smtClean="0">
                <a:latin typeface="Arial" pitchFamily="34" charset="0"/>
                <a:cs typeface="Arial" pitchFamily="34" charset="0"/>
              </a:rPr>
              <a:t>: a concentration parameter</a:t>
            </a:r>
          </a:p>
          <a:p>
            <a:pPr marL="342900" indent="-342900">
              <a:spcAft>
                <a:spcPts val="1200"/>
              </a:spcAft>
              <a:buFont typeface="Arial"/>
              <a:buChar char="•"/>
            </a:pPr>
            <a:r>
              <a:rPr lang="en-US" sz="2400" b="1" dirty="0" smtClean="0">
                <a:latin typeface="Arial" pitchFamily="34" charset="0"/>
                <a:cs typeface="Arial" pitchFamily="34" charset="0"/>
              </a:rPr>
              <a:t>The Dirichlet Distribution is a conjugate prior for a multinomial distribution.</a:t>
            </a:r>
          </a:p>
          <a:p>
            <a:pPr marL="342900" indent="-342900">
              <a:spcAft>
                <a:spcPts val="1200"/>
              </a:spcAft>
              <a:buFont typeface="Arial"/>
              <a:buChar char="•"/>
            </a:pPr>
            <a:r>
              <a:rPr lang="en-US" sz="2400" b="1" dirty="0" err="1" smtClean="0">
                <a:latin typeface="Arial" pitchFamily="34" charset="0"/>
                <a:cs typeface="Arial" pitchFamily="34" charset="0"/>
              </a:rPr>
              <a:t>Conjugacy</a:t>
            </a:r>
            <a:r>
              <a:rPr lang="en-US" sz="2400" b="1" dirty="0" smtClean="0">
                <a:latin typeface="Arial" pitchFamily="34" charset="0"/>
                <a:cs typeface="Arial" pitchFamily="34" charset="0"/>
              </a:rPr>
              <a:t>: Allows a posterior to remain in the same family of distributions as the prior.</a:t>
            </a:r>
            <a:endParaRPr lang="en-US" sz="2400" b="1" dirty="0" smtClean="0">
              <a:latin typeface="Arial"/>
              <a:cs typeface="Arial"/>
            </a:endParaRPr>
          </a:p>
        </p:txBody>
      </p:sp>
      <p:sp>
        <p:nvSpPr>
          <p:cNvPr id="2" name="Title 1"/>
          <p:cNvSpPr>
            <a:spLocks noGrp="1"/>
          </p:cNvSpPr>
          <p:nvPr>
            <p:ph type="title" idx="4294967295"/>
          </p:nvPr>
        </p:nvSpPr>
        <p:spPr>
          <a:xfrm>
            <a:off x="0" y="1588"/>
            <a:ext cx="9144000" cy="392112"/>
          </a:xfrm>
        </p:spPr>
        <p:txBody>
          <a:bodyPr>
            <a:noAutofit/>
          </a:bodyPr>
          <a:lstStyle/>
          <a:p>
            <a:r>
              <a:rPr lang="en-US" dirty="0" smtClean="0"/>
              <a:t>Nonparametric Bayesian Models: Dirichlet Distributions</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79751686"/>
              </p:ext>
            </p:extLst>
          </p:nvPr>
        </p:nvGraphicFramePr>
        <p:xfrm>
          <a:off x="1855788" y="1908714"/>
          <a:ext cx="2055812" cy="444500"/>
        </p:xfrm>
        <a:graphic>
          <a:graphicData uri="http://schemas.openxmlformats.org/presentationml/2006/ole">
            <mc:AlternateContent xmlns:mc="http://schemas.openxmlformats.org/markup-compatibility/2006">
              <mc:Choice xmlns:v="urn:schemas-microsoft-com:vml" Requires="v">
                <p:oleObj spid="_x0000_s10074" name="Equation" r:id="rId4" imgW="1041120" imgH="228600" progId="Equation.3">
                  <p:embed/>
                </p:oleObj>
              </mc:Choice>
              <mc:Fallback>
                <p:oleObj name="Equation" r:id="rId4" imgW="104112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5788" y="1908714"/>
                        <a:ext cx="2055812" cy="444500"/>
                      </a:xfrm>
                      <a:prstGeom prst="rect">
                        <a:avLst/>
                      </a:prstGeom>
                      <a:noFill/>
                    </p:spPr>
                  </p:pic>
                </p:oleObj>
              </mc:Fallback>
            </mc:AlternateContent>
          </a:graphicData>
        </a:graphic>
      </p:graphicFrame>
      <p:graphicFrame>
        <p:nvGraphicFramePr>
          <p:cNvPr id="40964" name="Object 4"/>
          <p:cNvGraphicFramePr>
            <a:graphicFrameLocks noChangeAspect="1"/>
          </p:cNvGraphicFramePr>
          <p:nvPr>
            <p:extLst>
              <p:ext uri="{D42A27DB-BD31-4B8C-83A1-F6EECF244321}">
                <p14:modId xmlns:p14="http://schemas.microsoft.com/office/powerpoint/2010/main" val="3607235277"/>
              </p:ext>
            </p:extLst>
          </p:nvPr>
        </p:nvGraphicFramePr>
        <p:xfrm>
          <a:off x="2439042" y="2431735"/>
          <a:ext cx="777875" cy="450850"/>
        </p:xfrm>
        <a:graphic>
          <a:graphicData uri="http://schemas.openxmlformats.org/presentationml/2006/ole">
            <mc:AlternateContent xmlns:mc="http://schemas.openxmlformats.org/markup-compatibility/2006">
              <mc:Choice xmlns:v="urn:schemas-microsoft-com:vml" Requires="v">
                <p:oleObj spid="_x0000_s10075" name="Equation" r:id="rId6" imgW="393302" imgH="228600" progId="Equation.3">
                  <p:embed/>
                </p:oleObj>
              </mc:Choice>
              <mc:Fallback>
                <p:oleObj name="Equation" r:id="rId6" imgW="393302" imgH="228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9042" y="2431735"/>
                        <a:ext cx="777875" cy="450850"/>
                      </a:xfrm>
                      <a:prstGeom prst="rect">
                        <a:avLst/>
                      </a:prstGeom>
                      <a:noFill/>
                    </p:spPr>
                  </p:pic>
                </p:oleObj>
              </mc:Fallback>
            </mc:AlternateContent>
          </a:graphicData>
        </a:graphic>
      </p:graphicFrame>
      <p:graphicFrame>
        <p:nvGraphicFramePr>
          <p:cNvPr id="40965" name="Object 5"/>
          <p:cNvGraphicFramePr>
            <a:graphicFrameLocks noChangeAspect="1"/>
          </p:cNvGraphicFramePr>
          <p:nvPr>
            <p:extLst>
              <p:ext uri="{D42A27DB-BD31-4B8C-83A1-F6EECF244321}">
                <p14:modId xmlns:p14="http://schemas.microsoft.com/office/powerpoint/2010/main" val="1413492113"/>
              </p:ext>
            </p:extLst>
          </p:nvPr>
        </p:nvGraphicFramePr>
        <p:xfrm>
          <a:off x="2175150" y="2945328"/>
          <a:ext cx="1304925" cy="576263"/>
        </p:xfrm>
        <a:graphic>
          <a:graphicData uri="http://schemas.openxmlformats.org/presentationml/2006/ole">
            <mc:AlternateContent xmlns:mc="http://schemas.openxmlformats.org/markup-compatibility/2006">
              <mc:Choice xmlns:v="urn:schemas-microsoft-com:vml" Requires="v">
                <p:oleObj spid="_x0000_s10076" name="Equation" r:id="rId8" imgW="660308" imgH="292123" progId="Equation.3">
                  <p:embed/>
                </p:oleObj>
              </mc:Choice>
              <mc:Fallback>
                <p:oleObj name="Equation" r:id="rId8" imgW="660308" imgH="29212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5150" y="2945328"/>
                        <a:ext cx="1304925" cy="576263"/>
                      </a:xfrm>
                      <a:prstGeom prst="rect">
                        <a:avLst/>
                      </a:prstGeom>
                      <a:noFill/>
                    </p:spPr>
                  </p:pic>
                </p:oleObj>
              </mc:Fallback>
            </mc:AlternateContent>
          </a:graphicData>
        </a:graphic>
      </p:graphicFrame>
      <p:graphicFrame>
        <p:nvGraphicFramePr>
          <p:cNvPr id="40966" name="Object 6"/>
          <p:cNvGraphicFramePr>
            <a:graphicFrameLocks noChangeAspect="1"/>
          </p:cNvGraphicFramePr>
          <p:nvPr>
            <p:extLst>
              <p:ext uri="{D42A27DB-BD31-4B8C-83A1-F6EECF244321}">
                <p14:modId xmlns:p14="http://schemas.microsoft.com/office/powerpoint/2010/main" val="3486531639"/>
              </p:ext>
            </p:extLst>
          </p:nvPr>
        </p:nvGraphicFramePr>
        <p:xfrm>
          <a:off x="4764088" y="1896014"/>
          <a:ext cx="2195512" cy="444500"/>
        </p:xfrm>
        <a:graphic>
          <a:graphicData uri="http://schemas.openxmlformats.org/presentationml/2006/ole">
            <mc:AlternateContent xmlns:mc="http://schemas.openxmlformats.org/markup-compatibility/2006">
              <mc:Choice xmlns:v="urn:schemas-microsoft-com:vml" Requires="v">
                <p:oleObj spid="_x0000_s10077" name="Equation" r:id="rId10" imgW="1117440" imgH="228600" progId="Equation.3">
                  <p:embed/>
                </p:oleObj>
              </mc:Choice>
              <mc:Fallback>
                <p:oleObj name="Equation" r:id="rId10" imgW="1117440" imgH="2286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64088" y="1896014"/>
                        <a:ext cx="2195512" cy="444500"/>
                      </a:xfrm>
                      <a:prstGeom prst="rect">
                        <a:avLst/>
                      </a:prstGeom>
                      <a:noFill/>
                    </p:spPr>
                  </p:pic>
                </p:oleObj>
              </mc:Fallback>
            </mc:AlternateContent>
          </a:graphicData>
        </a:graphic>
      </p:graphicFrame>
      <p:graphicFrame>
        <p:nvGraphicFramePr>
          <p:cNvPr id="40967" name="Object 7"/>
          <p:cNvGraphicFramePr>
            <a:graphicFrameLocks noChangeAspect="1"/>
          </p:cNvGraphicFramePr>
          <p:nvPr>
            <p:extLst>
              <p:ext uri="{D42A27DB-BD31-4B8C-83A1-F6EECF244321}">
                <p14:modId xmlns:p14="http://schemas.microsoft.com/office/powerpoint/2010/main" val="2763200096"/>
              </p:ext>
            </p:extLst>
          </p:nvPr>
        </p:nvGraphicFramePr>
        <p:xfrm>
          <a:off x="5486675" y="2401245"/>
          <a:ext cx="803275" cy="450850"/>
        </p:xfrm>
        <a:graphic>
          <a:graphicData uri="http://schemas.openxmlformats.org/presentationml/2006/ole">
            <mc:AlternateContent xmlns:mc="http://schemas.openxmlformats.org/markup-compatibility/2006">
              <mc:Choice xmlns:v="urn:schemas-microsoft-com:vml" Requires="v">
                <p:oleObj spid="_x0000_s10078" name="Equation" r:id="rId12" imgW="405972" imgH="228600" progId="Equation.3">
                  <p:embed/>
                </p:oleObj>
              </mc:Choice>
              <mc:Fallback>
                <p:oleObj name="Equation" r:id="rId12" imgW="405972" imgH="2286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86675" y="2401245"/>
                        <a:ext cx="803275" cy="450850"/>
                      </a:xfrm>
                      <a:prstGeom prst="rect">
                        <a:avLst/>
                      </a:prstGeom>
                      <a:noFill/>
                    </p:spPr>
                  </p:pic>
                </p:oleObj>
              </mc:Fallback>
            </mc:AlternateContent>
          </a:graphicData>
        </a:graphic>
      </p:graphicFrame>
      <p:graphicFrame>
        <p:nvGraphicFramePr>
          <p:cNvPr id="40968" name="Object 8"/>
          <p:cNvGraphicFramePr>
            <a:graphicFrameLocks noChangeAspect="1"/>
          </p:cNvGraphicFramePr>
          <p:nvPr>
            <p:extLst>
              <p:ext uri="{D42A27DB-BD31-4B8C-83A1-F6EECF244321}">
                <p14:modId xmlns:p14="http://schemas.microsoft.com/office/powerpoint/2010/main" val="4182853887"/>
              </p:ext>
            </p:extLst>
          </p:nvPr>
        </p:nvGraphicFramePr>
        <p:xfrm>
          <a:off x="5110438" y="2895626"/>
          <a:ext cx="1555750" cy="576262"/>
        </p:xfrm>
        <a:graphic>
          <a:graphicData uri="http://schemas.openxmlformats.org/presentationml/2006/ole">
            <mc:AlternateContent xmlns:mc="http://schemas.openxmlformats.org/markup-compatibility/2006">
              <mc:Choice xmlns:v="urn:schemas-microsoft-com:vml" Requires="v">
                <p:oleObj spid="_x0000_s10079" name="Equation" r:id="rId14" imgW="787078" imgH="292123" progId="Equation.DSMT4">
                  <p:embed/>
                </p:oleObj>
              </mc:Choice>
              <mc:Fallback>
                <p:oleObj name="Equation" r:id="rId14" imgW="787078" imgH="292123"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10438" y="2895626"/>
                        <a:ext cx="1555750" cy="576262"/>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7605824"/>
              </p:ext>
            </p:extLst>
          </p:nvPr>
        </p:nvGraphicFramePr>
        <p:xfrm>
          <a:off x="2351088" y="902691"/>
          <a:ext cx="4068762" cy="844550"/>
        </p:xfrm>
        <a:graphic>
          <a:graphicData uri="http://schemas.openxmlformats.org/presentationml/2006/ole">
            <mc:AlternateContent xmlns:mc="http://schemas.openxmlformats.org/markup-compatibility/2006">
              <mc:Choice xmlns:v="urn:schemas-microsoft-com:vml" Requires="v">
                <p:oleObj spid="_x0000_s10080" name="Equation" r:id="rId16" imgW="2387141" imgH="494956" progId="Equation.3">
                  <p:embed/>
                </p:oleObj>
              </mc:Choice>
              <mc:Fallback>
                <p:oleObj name="Equation" r:id="rId16" imgW="2387141" imgH="494956"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51088" y="902691"/>
                        <a:ext cx="4068762" cy="844550"/>
                      </a:xfrm>
                      <a:prstGeom prst="rect">
                        <a:avLst/>
                      </a:prstGeom>
                      <a:noFill/>
                    </p:spPr>
                  </p:pic>
                </p:oleObj>
              </mc:Fallback>
            </mc:AlternateContent>
          </a:graphicData>
        </a:graphic>
      </p:graphicFrame>
    </p:spTree>
    <p:extLst>
      <p:ext uri="{BB962C8B-B14F-4D97-AF65-F5344CB8AC3E}">
        <p14:creationId xmlns:p14="http://schemas.microsoft.com/office/powerpoint/2010/main" val="112289546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5" y="795096"/>
            <a:ext cx="8640270" cy="738664"/>
          </a:xfrm>
          <a:prstGeom prst="rect">
            <a:avLst/>
          </a:prstGeom>
          <a:noFill/>
        </p:spPr>
        <p:txBody>
          <a:bodyPr wrap="square" lIns="0" tIns="0" rIns="0" bIns="0" rtlCol="0">
            <a:spAutoFit/>
          </a:bodyPr>
          <a:lstStyle/>
          <a:p>
            <a:pPr marL="293688" indent="-293688">
              <a:buFont typeface="Arial"/>
              <a:buChar char="•"/>
            </a:pPr>
            <a:r>
              <a:rPr lang="en-US" sz="2400" b="1" dirty="0" smtClean="0">
                <a:latin typeface="Arial"/>
                <a:cs typeface="Arial"/>
              </a:rPr>
              <a:t>A Dirichlet Process is a Dirichlet distribution split infinitely many times</a:t>
            </a:r>
          </a:p>
        </p:txBody>
      </p:sp>
      <p:sp>
        <p:nvSpPr>
          <p:cNvPr id="2" name="Title 1"/>
          <p:cNvSpPr>
            <a:spLocks noGrp="1"/>
          </p:cNvSpPr>
          <p:nvPr>
            <p:ph type="title" idx="4294967295"/>
          </p:nvPr>
        </p:nvSpPr>
        <p:spPr>
          <a:xfrm>
            <a:off x="0" y="1588"/>
            <a:ext cx="9144000" cy="392112"/>
          </a:xfrm>
        </p:spPr>
        <p:txBody>
          <a:bodyPr>
            <a:noAutofit/>
          </a:bodyPr>
          <a:lstStyle/>
          <a:p>
            <a:r>
              <a:rPr lang="en-US" dirty="0" smtClean="0"/>
              <a:t>Dirichlet Processes (DPs)</a:t>
            </a:r>
            <a:endParaRPr lang="en-US" dirty="0"/>
          </a:p>
        </p:txBody>
      </p:sp>
      <p:graphicFrame>
        <p:nvGraphicFramePr>
          <p:cNvPr id="16" name="Object 15"/>
          <p:cNvGraphicFramePr>
            <a:graphicFrameLocks noChangeAspect="1"/>
          </p:cNvGraphicFramePr>
          <p:nvPr/>
        </p:nvGraphicFramePr>
        <p:xfrm>
          <a:off x="1545715" y="2047088"/>
          <a:ext cx="3967163" cy="452437"/>
        </p:xfrm>
        <a:graphic>
          <a:graphicData uri="http://schemas.openxmlformats.org/presentationml/2006/ole">
            <mc:AlternateContent xmlns:mc="http://schemas.openxmlformats.org/markup-compatibility/2006">
              <mc:Choice xmlns:v="urn:schemas-microsoft-com:vml" Requires="v">
                <p:oleObj spid="_x0000_s11872" name="Equation" r:id="rId4" imgW="1892185" imgH="216061" progId="Equation.3">
                  <p:embed/>
                </p:oleObj>
              </mc:Choice>
              <mc:Fallback>
                <p:oleObj name="Equation" r:id="rId4" imgW="1892185" imgH="21606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5715" y="2047088"/>
                        <a:ext cx="3967163" cy="452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5" name="Object 11"/>
          <p:cNvGraphicFramePr>
            <a:graphicFrameLocks noChangeAspect="1"/>
          </p:cNvGraphicFramePr>
          <p:nvPr/>
        </p:nvGraphicFramePr>
        <p:xfrm>
          <a:off x="2342028" y="1621638"/>
          <a:ext cx="2157412" cy="425450"/>
        </p:xfrm>
        <a:graphic>
          <a:graphicData uri="http://schemas.openxmlformats.org/presentationml/2006/ole">
            <mc:AlternateContent xmlns:mc="http://schemas.openxmlformats.org/markup-compatibility/2006">
              <mc:Choice xmlns:v="urn:schemas-microsoft-com:vml" Requires="v">
                <p:oleObj spid="_x0000_s11873" name="Equation" r:id="rId6" imgW="1028493" imgH="203384" progId="Equation.3">
                  <p:embed/>
                </p:oleObj>
              </mc:Choice>
              <mc:Fallback>
                <p:oleObj name="Equation" r:id="rId6" imgW="1028493" imgH="203384"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2028" y="1621638"/>
                        <a:ext cx="2157412" cy="425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99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41999"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41996" name="Object 12"/>
          <p:cNvGraphicFramePr>
            <a:graphicFrameLocks noChangeAspect="1"/>
          </p:cNvGraphicFramePr>
          <p:nvPr/>
        </p:nvGraphicFramePr>
        <p:xfrm>
          <a:off x="383053" y="2482620"/>
          <a:ext cx="6469062" cy="904875"/>
        </p:xfrm>
        <a:graphic>
          <a:graphicData uri="http://schemas.openxmlformats.org/presentationml/2006/ole">
            <mc:AlternateContent xmlns:mc="http://schemas.openxmlformats.org/markup-compatibility/2006">
              <mc:Choice xmlns:v="urn:schemas-microsoft-com:vml" Requires="v">
                <p:oleObj spid="_x0000_s11874" name="Equation" r:id="rId8" imgW="3085480" imgH="431570" progId="Equation.3">
                  <p:embed/>
                </p:oleObj>
              </mc:Choice>
              <mc:Fallback>
                <p:oleObj name="Equation" r:id="rId8" imgW="3085480" imgH="43157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053" y="2482620"/>
                        <a:ext cx="6469062" cy="904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13"/>
          <p:cNvGraphicFramePr>
            <a:graphicFrameLocks noChangeAspect="1"/>
          </p:cNvGraphicFramePr>
          <p:nvPr/>
        </p:nvGraphicFramePr>
        <p:xfrm>
          <a:off x="7035307" y="2412280"/>
          <a:ext cx="1868738" cy="512396"/>
        </p:xfrm>
        <a:graphic>
          <a:graphicData uri="http://schemas.openxmlformats.org/presentationml/2006/ole">
            <mc:AlternateContent xmlns:mc="http://schemas.openxmlformats.org/markup-compatibility/2006">
              <mc:Choice xmlns:v="urn:schemas-microsoft-com:vml" Requires="v">
                <p:oleObj spid="_x0000_s11875" name="Equation" r:id="rId10" imgW="787078" imgH="216061" progId="Equation.3">
                  <p:embed/>
                </p:oleObj>
              </mc:Choice>
              <mc:Fallback>
                <p:oleObj name="Equation" r:id="rId10" imgW="787078" imgH="216061"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35307" y="2412280"/>
                        <a:ext cx="1868738" cy="512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41998" name="Object 14"/>
          <p:cNvGraphicFramePr>
            <a:graphicFrameLocks noChangeAspect="1"/>
          </p:cNvGraphicFramePr>
          <p:nvPr/>
        </p:nvGraphicFramePr>
        <p:xfrm>
          <a:off x="7218730" y="1911080"/>
          <a:ext cx="1536700" cy="512763"/>
        </p:xfrm>
        <a:graphic>
          <a:graphicData uri="http://schemas.openxmlformats.org/presentationml/2006/ole">
            <mc:AlternateContent xmlns:mc="http://schemas.openxmlformats.org/markup-compatibility/2006">
              <mc:Choice xmlns:v="urn:schemas-microsoft-com:vml" Requires="v">
                <p:oleObj spid="_x0000_s11876" name="Equation" r:id="rId12" imgW="647241" imgH="215931" progId="Equation.DSMT4">
                  <p:embed/>
                </p:oleObj>
              </mc:Choice>
              <mc:Fallback>
                <p:oleObj name="Equation" r:id="rId12" imgW="647241" imgH="215931"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18730" y="1911080"/>
                        <a:ext cx="1536700"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cxnSp>
        <p:nvCxnSpPr>
          <p:cNvPr id="13" name="Straight Arrow Connector 12"/>
          <p:cNvCxnSpPr/>
          <p:nvPr/>
        </p:nvCxnSpPr>
        <p:spPr>
          <a:xfrm flipH="1" flipV="1">
            <a:off x="1315453" y="3387495"/>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1331495" y="5534523"/>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p:nvPr/>
        </p:nvCxnSpPr>
        <p:spPr>
          <a:xfrm>
            <a:off x="1331495" y="4948986"/>
            <a:ext cx="2194560" cy="585537"/>
          </a:xfrm>
          <a:prstGeom prst="bentConnector3">
            <a:avLst>
              <a:gd name="adj1" fmla="val 100735"/>
            </a:avLst>
          </a:prstGeom>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2444817" y="4628145"/>
            <a:ext cx="1097280" cy="8999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46" name="Rectangle 45"/>
          <p:cNvSpPr/>
          <p:nvPr/>
        </p:nvSpPr>
        <p:spPr>
          <a:xfrm>
            <a:off x="1331495" y="5173577"/>
            <a:ext cx="1097280" cy="3545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47" name="Rectangle 46"/>
          <p:cNvSpPr/>
          <p:nvPr/>
        </p:nvSpPr>
        <p:spPr>
          <a:xfrm>
            <a:off x="2452839" y="4892839"/>
            <a:ext cx="548640" cy="6400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21</a:t>
            </a:r>
            <a:endParaRPr lang="en-US" baseline="-25000" dirty="0"/>
          </a:p>
        </p:txBody>
      </p:sp>
      <p:sp>
        <p:nvSpPr>
          <p:cNvPr id="48" name="Rectangle 47"/>
          <p:cNvSpPr/>
          <p:nvPr/>
        </p:nvSpPr>
        <p:spPr>
          <a:xfrm>
            <a:off x="1323475" y="5085343"/>
            <a:ext cx="548640" cy="457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11</a:t>
            </a:r>
            <a:endParaRPr lang="en-US" baseline="-25000" dirty="0"/>
          </a:p>
        </p:txBody>
      </p:sp>
      <p:sp>
        <p:nvSpPr>
          <p:cNvPr id="49" name="Rectangle 48"/>
          <p:cNvSpPr/>
          <p:nvPr/>
        </p:nvSpPr>
        <p:spPr>
          <a:xfrm>
            <a:off x="3022331" y="4339391"/>
            <a:ext cx="548640" cy="11887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22</a:t>
            </a:r>
            <a:endParaRPr lang="en-US" baseline="-25000" dirty="0"/>
          </a:p>
        </p:txBody>
      </p:sp>
      <p:sp>
        <p:nvSpPr>
          <p:cNvPr id="50" name="Rectangle 49"/>
          <p:cNvSpPr/>
          <p:nvPr/>
        </p:nvSpPr>
        <p:spPr>
          <a:xfrm>
            <a:off x="1876925" y="5253789"/>
            <a:ext cx="548640" cy="2743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12</a:t>
            </a:r>
            <a:endParaRPr lang="en-US" baseline="-25000" dirty="0"/>
          </a:p>
        </p:txBody>
      </p:sp>
      <p:sp>
        <p:nvSpPr>
          <p:cNvPr id="51" name="Rectangle 50"/>
          <p:cNvSpPr/>
          <p:nvPr/>
        </p:nvSpPr>
        <p:spPr>
          <a:xfrm>
            <a:off x="2467275" y="4519861"/>
            <a:ext cx="274320" cy="1005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2" name="Rectangle 51"/>
          <p:cNvSpPr/>
          <p:nvPr/>
        </p:nvSpPr>
        <p:spPr>
          <a:xfrm>
            <a:off x="1305827" y="5434255"/>
            <a:ext cx="274320" cy="914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3" name="Rectangle 52"/>
          <p:cNvSpPr/>
          <p:nvPr/>
        </p:nvSpPr>
        <p:spPr>
          <a:xfrm>
            <a:off x="3036767" y="3693699"/>
            <a:ext cx="274320" cy="1828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4" name="Rectangle 53"/>
          <p:cNvSpPr/>
          <p:nvPr/>
        </p:nvSpPr>
        <p:spPr>
          <a:xfrm>
            <a:off x="1891361" y="5297903"/>
            <a:ext cx="274320" cy="2286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5" name="Rectangle 54"/>
          <p:cNvSpPr/>
          <p:nvPr/>
        </p:nvSpPr>
        <p:spPr>
          <a:xfrm>
            <a:off x="1602605" y="4704345"/>
            <a:ext cx="274320" cy="8229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6" name="Rectangle 55"/>
          <p:cNvSpPr/>
          <p:nvPr/>
        </p:nvSpPr>
        <p:spPr>
          <a:xfrm>
            <a:off x="2172097" y="5482387"/>
            <a:ext cx="274320"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7" name="Rectangle 56"/>
          <p:cNvSpPr/>
          <p:nvPr/>
        </p:nvSpPr>
        <p:spPr>
          <a:xfrm>
            <a:off x="2748011" y="5249773"/>
            <a:ext cx="274320" cy="2743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58" name="Rectangle 57"/>
          <p:cNvSpPr/>
          <p:nvPr/>
        </p:nvSpPr>
        <p:spPr>
          <a:xfrm>
            <a:off x="3333545" y="4969039"/>
            <a:ext cx="2743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60" name="Right Arrow 59"/>
          <p:cNvSpPr/>
          <p:nvPr/>
        </p:nvSpPr>
        <p:spPr>
          <a:xfrm>
            <a:off x="4451314" y="4628145"/>
            <a:ext cx="1013438" cy="2646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61" name="Straight Arrow Connector 60"/>
          <p:cNvCxnSpPr/>
          <p:nvPr/>
        </p:nvCxnSpPr>
        <p:spPr>
          <a:xfrm flipH="1" flipV="1">
            <a:off x="5791200" y="3395517"/>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5807242" y="5542545"/>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flipV="1">
            <a:off x="8005011" y="3693699"/>
            <a:ext cx="16042" cy="1840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H="1" flipV="1">
            <a:off x="7611983" y="4904871"/>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275101" y="5233731"/>
            <a:ext cx="0" cy="308814"/>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6914157" y="4912893"/>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6577275" y="5434255"/>
            <a:ext cx="0" cy="84228"/>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220585" y="5744054"/>
            <a:ext cx="8640270" cy="738664"/>
          </a:xfrm>
          <a:prstGeom prst="rect">
            <a:avLst/>
          </a:prstGeom>
          <a:noFill/>
        </p:spPr>
        <p:txBody>
          <a:bodyPr wrap="square" lIns="0" tIns="0" rIns="0" bIns="0" rtlCol="0">
            <a:spAutoFit/>
          </a:bodyPr>
          <a:lstStyle/>
          <a:p>
            <a:pPr marL="293688" indent="-293688">
              <a:buFont typeface="Arial"/>
              <a:buChar char="•"/>
            </a:pPr>
            <a:r>
              <a:rPr lang="en-US" sz="2400" b="1" dirty="0" smtClean="0">
                <a:latin typeface="Arial"/>
                <a:cs typeface="Arial"/>
              </a:rPr>
              <a:t>These discrete probabilities are used as a prior for our infinite mixture model</a:t>
            </a:r>
          </a:p>
        </p:txBody>
      </p:sp>
    </p:spTree>
    <p:extLst>
      <p:ext uri="{BB962C8B-B14F-4D97-AF65-F5344CB8AC3E}">
        <p14:creationId xmlns:p14="http://schemas.microsoft.com/office/powerpoint/2010/main" val="558242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blinds(horizontal)">
                                      <p:cBhvr>
                                        <p:cTn id="18" dur="500"/>
                                        <p:tgtEl>
                                          <p:spTgt spid="4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blinds(horizontal)">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blinds(horizontal)">
                                      <p:cBhvr>
                                        <p:cTn id="26" dur="500"/>
                                        <p:tgtEl>
                                          <p:spTgt spid="4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blinds(horizontal)">
                                      <p:cBhvr>
                                        <p:cTn id="29" dur="500"/>
                                        <p:tgtEl>
                                          <p:spTgt spid="4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linds(horizontal)">
                                      <p:cBhvr>
                                        <p:cTn id="32" dur="500"/>
                                        <p:tgtEl>
                                          <p:spTgt spid="5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blinds(horizontal)">
                                      <p:cBhvr>
                                        <p:cTn id="35" dur="500"/>
                                        <p:tgtEl>
                                          <p:spTgt spid="4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blinds(horizontal)">
                                      <p:cBhvr>
                                        <p:cTn id="40" dur="500"/>
                                        <p:tgtEl>
                                          <p:spTgt spid="5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blinds(horizontal)">
                                      <p:cBhvr>
                                        <p:cTn id="43" dur="500"/>
                                        <p:tgtEl>
                                          <p:spTgt spid="5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blinds(horizontal)">
                                      <p:cBhvr>
                                        <p:cTn id="46" dur="500"/>
                                        <p:tgtEl>
                                          <p:spTgt spid="5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linds(horizontal)">
                                      <p:cBhvr>
                                        <p:cTn id="49" dur="500"/>
                                        <p:tgtEl>
                                          <p:spTgt spid="5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blinds(horizontal)">
                                      <p:cBhvr>
                                        <p:cTn id="52" dur="500"/>
                                        <p:tgtEl>
                                          <p:spTgt spid="5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blinds(horizontal)">
                                      <p:cBhvr>
                                        <p:cTn id="55" dur="500"/>
                                        <p:tgtEl>
                                          <p:spTgt spid="5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blinds(horizontal)">
                                      <p:cBhvr>
                                        <p:cTn id="58" dur="500"/>
                                        <p:tgtEl>
                                          <p:spTgt spid="5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linds(horizontal)">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blinds(horizontal)">
                                      <p:cBhvr>
                                        <p:cTn id="66" dur="500"/>
                                        <p:tgtEl>
                                          <p:spTgt spid="62"/>
                                        </p:tgtEl>
                                      </p:cBhvr>
                                    </p:animEffect>
                                  </p:childTnLst>
                                </p:cTn>
                              </p:par>
                              <p:par>
                                <p:cTn id="67" presetID="3" presetClass="entr" presetSubtype="10" fill="hold"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blinds(horizontal)">
                                      <p:cBhvr>
                                        <p:cTn id="69" dur="500"/>
                                        <p:tgtEl>
                                          <p:spTgt spid="61"/>
                                        </p:tgtEl>
                                      </p:cBhvr>
                                    </p:animEffect>
                                  </p:childTnLst>
                                </p:cTn>
                              </p:par>
                              <p:par>
                                <p:cTn id="70" presetID="3" presetClass="entr" presetSubtype="10" fill="hold" nodeType="with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blinds(horizontal)">
                                      <p:cBhvr>
                                        <p:cTn id="72" dur="500"/>
                                        <p:tgtEl>
                                          <p:spTgt spid="64"/>
                                        </p:tgtEl>
                                      </p:cBhvr>
                                    </p:animEffect>
                                  </p:childTnLst>
                                </p:cTn>
                              </p:par>
                              <p:par>
                                <p:cTn id="73" presetID="3" presetClass="entr" presetSubtype="10"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blinds(horizontal)">
                                      <p:cBhvr>
                                        <p:cTn id="75" dur="500"/>
                                        <p:tgtEl>
                                          <p:spTgt spid="65"/>
                                        </p:tgtEl>
                                      </p:cBhvr>
                                    </p:animEffect>
                                  </p:childTnLst>
                                </p:cTn>
                              </p:par>
                              <p:par>
                                <p:cTn id="76" presetID="3" presetClass="entr" presetSubtype="10" fill="hold"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blinds(horizontal)">
                                      <p:cBhvr>
                                        <p:cTn id="78" dur="500"/>
                                        <p:tgtEl>
                                          <p:spTgt spid="67"/>
                                        </p:tgtEl>
                                      </p:cBhvr>
                                    </p:animEffect>
                                  </p:childTnLst>
                                </p:cTn>
                              </p:par>
                              <p:par>
                                <p:cTn id="79" presetID="3" presetClass="entr" presetSubtype="10" fill="hold" nodeType="with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blinds(horizontal)">
                                      <p:cBhvr>
                                        <p:cTn id="81" dur="500"/>
                                        <p:tgtEl>
                                          <p:spTgt spid="69"/>
                                        </p:tgtEl>
                                      </p:cBhvr>
                                    </p:animEffect>
                                  </p:childTnLst>
                                </p:cTn>
                              </p:par>
                              <p:par>
                                <p:cTn id="82" presetID="3" presetClass="entr" presetSubtype="10" fill="hold"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blinds(horizontal)">
                                      <p:cBhvr>
                                        <p:cTn id="84" dur="500"/>
                                        <p:tgtEl>
                                          <p:spTgt spid="70"/>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blinds(horizontal)">
                                      <p:cBhvr>
                                        <p:cTn id="87" dur="500"/>
                                        <p:tgtEl>
                                          <p:spTgt spid="60"/>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blinds(horizontal)">
                                      <p:cBhvr>
                                        <p:cTn id="9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60" grpId="0" animBg="1"/>
      <p:bldP spid="7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Hierarchical Dirichlet Process-Based HMM (HDP-HMM)</a:t>
            </a:r>
            <a:endParaRPr lang="en-US" dirty="0">
              <a:solidFill>
                <a:prstClr val="black"/>
              </a:solidFill>
            </a:endParaRPr>
          </a:p>
        </p:txBody>
      </p:sp>
      <p:grpSp>
        <p:nvGrpSpPr>
          <p:cNvPr id="6" name="Group 5"/>
          <p:cNvGrpSpPr/>
          <p:nvPr/>
        </p:nvGrpSpPr>
        <p:grpSpPr>
          <a:xfrm>
            <a:off x="3973513" y="686290"/>
            <a:ext cx="4954587" cy="4787690"/>
            <a:chOff x="3973513" y="686290"/>
            <a:chExt cx="4954587" cy="4787690"/>
          </a:xfrm>
        </p:grpSpPr>
        <p:pic>
          <p:nvPicPr>
            <p:cNvPr id="8" name="Picture 7" descr="Description: C:\Users\amir\Documents\My Dropbox\Projects\preliminary exam\fig3.jpg"/>
            <p:cNvPicPr/>
            <p:nvPr/>
          </p:nvPicPr>
          <p:blipFill rotWithShape="1">
            <a:blip r:embed="rId4">
              <a:extLst>
                <a:ext uri="{28A0092B-C50C-407E-A947-70E740481C1C}">
                  <a14:useLocalDpi xmlns:a14="http://schemas.microsoft.com/office/drawing/2010/main" val="0"/>
                </a:ext>
              </a:extLst>
            </a:blip>
            <a:srcRect l="4682" t="23651" r="38816" b="27607"/>
            <a:stretch/>
          </p:blipFill>
          <p:spPr bwMode="auto">
            <a:xfrm>
              <a:off x="4285932" y="1057064"/>
              <a:ext cx="3994468" cy="2679065"/>
            </a:xfrm>
            <a:prstGeom prst="rect">
              <a:avLst/>
            </a:prstGeom>
            <a:noFill/>
            <a:ln>
              <a:noFill/>
            </a:ln>
            <a:extLst>
              <a:ext uri="{53640926-AAD7-44d8-BBD7-CCE9431645EC}">
                <a14:shadowObscured xmlns:a14="http://schemas.microsoft.com/office/drawing/2010/main"/>
              </a:ext>
            </a:extLst>
          </p:spPr>
        </p:pic>
        <p:sp>
          <p:nvSpPr>
            <p:cNvPr id="9" name="Rectangle 8"/>
            <p:cNvSpPr/>
            <p:nvPr/>
          </p:nvSpPr>
          <p:spPr>
            <a:xfrm>
              <a:off x="3973513" y="4212096"/>
              <a:ext cx="4954587" cy="1261884"/>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Inference </a:t>
              </a:r>
              <a:r>
                <a:rPr lang="en-US" b="1" dirty="0">
                  <a:latin typeface="Arial"/>
                  <a:cs typeface="Arial"/>
                </a:rPr>
                <a:t>algorithms are used to infer the values of the latent </a:t>
              </a:r>
              <a:r>
                <a:rPr lang="en-US" b="1" dirty="0" smtClean="0">
                  <a:latin typeface="Arial"/>
                  <a:cs typeface="Arial"/>
                </a:rPr>
                <a:t>variables (</a:t>
              </a:r>
              <a:r>
                <a:rPr lang="en-US" b="1" i="1" dirty="0" err="1" smtClean="0">
                  <a:latin typeface="Arial"/>
                  <a:cs typeface="Arial"/>
                </a:rPr>
                <a:t>z</a:t>
              </a:r>
              <a:r>
                <a:rPr lang="en-US" b="1" i="1" baseline="-25000" dirty="0" err="1" smtClean="0">
                  <a:latin typeface="Arial"/>
                  <a:cs typeface="Arial"/>
                </a:rPr>
                <a:t>t</a:t>
              </a:r>
              <a:r>
                <a:rPr lang="en-US" b="1" dirty="0" smtClean="0">
                  <a:latin typeface="Arial"/>
                  <a:cs typeface="Arial"/>
                </a:rPr>
                <a:t> </a:t>
              </a:r>
              <a:r>
                <a:rPr lang="en-US" b="1" dirty="0">
                  <a:latin typeface="Arial"/>
                  <a:cs typeface="Arial"/>
                </a:rPr>
                <a:t>and </a:t>
              </a:r>
              <a:r>
                <a:rPr lang="en-US" b="1" i="1" dirty="0" err="1" smtClean="0">
                  <a:latin typeface="Arial"/>
                  <a:cs typeface="Arial"/>
                </a:rPr>
                <a:t>s</a:t>
              </a:r>
              <a:r>
                <a:rPr lang="en-US" b="1" i="1" baseline="-25000" dirty="0" err="1" smtClean="0">
                  <a:latin typeface="Arial"/>
                  <a:cs typeface="Arial"/>
                </a:rPr>
                <a:t>t</a:t>
              </a:r>
              <a:r>
                <a:rPr lang="en-US" b="1" dirty="0" smtClean="0">
                  <a:latin typeface="Arial"/>
                  <a:cs typeface="Arial"/>
                </a:rPr>
                <a:t>). </a:t>
              </a:r>
            </a:p>
            <a:p>
              <a:pPr marL="228600" indent="-228600">
                <a:spcAft>
                  <a:spcPts val="1200"/>
                </a:spcAft>
                <a:buFont typeface="Arial" pitchFamily="34" charset="0"/>
                <a:buChar char="•"/>
              </a:pPr>
              <a:r>
                <a:rPr lang="en-US" b="1" dirty="0">
                  <a:latin typeface="Arial"/>
                  <a:cs typeface="Arial"/>
                </a:rPr>
                <a:t>A variation of the forward-backward procedure is used  </a:t>
              </a:r>
              <a:r>
                <a:rPr lang="en-US" b="1" dirty="0" smtClean="0">
                  <a:latin typeface="Arial"/>
                  <a:cs typeface="Arial"/>
                </a:rPr>
                <a:t>for training.</a:t>
              </a:r>
              <a:endParaRPr lang="en-US" sz="2400" b="1" dirty="0" smtClean="0">
                <a:latin typeface="Arial"/>
                <a:cs typeface="Arial"/>
              </a:endParaRPr>
            </a:p>
          </p:txBody>
        </p:sp>
        <p:sp>
          <p:nvSpPr>
            <p:cNvPr id="12" name="Rectangle 11"/>
            <p:cNvSpPr/>
            <p:nvPr/>
          </p:nvSpPr>
          <p:spPr>
            <a:xfrm>
              <a:off x="3973513" y="686290"/>
              <a:ext cx="2986087" cy="276999"/>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Markovian Structure:</a:t>
              </a:r>
            </a:p>
          </p:txBody>
        </p:sp>
      </p:grpSp>
      <p:grpSp>
        <p:nvGrpSpPr>
          <p:cNvPr id="5" name="Group 4"/>
          <p:cNvGrpSpPr/>
          <p:nvPr/>
        </p:nvGrpSpPr>
        <p:grpSpPr>
          <a:xfrm>
            <a:off x="227013" y="694196"/>
            <a:ext cx="3506787" cy="5496377"/>
            <a:chOff x="227013" y="694196"/>
            <a:chExt cx="3506787" cy="5496377"/>
          </a:xfrm>
        </p:grpSpPr>
        <p:graphicFrame>
          <p:nvGraphicFramePr>
            <p:cNvPr id="4" name="Object 3"/>
            <p:cNvGraphicFramePr>
              <a:graphicFrameLocks noChangeAspect="1"/>
            </p:cNvGraphicFramePr>
            <p:nvPr>
              <p:extLst>
                <p:ext uri="{D42A27DB-BD31-4B8C-83A1-F6EECF244321}">
                  <p14:modId xmlns:p14="http://schemas.microsoft.com/office/powerpoint/2010/main" val="536025639"/>
                </p:ext>
              </p:extLst>
            </p:nvPr>
          </p:nvGraphicFramePr>
          <p:xfrm>
            <a:off x="392113" y="1231512"/>
            <a:ext cx="3022600" cy="3954568"/>
          </p:xfrm>
          <a:graphic>
            <a:graphicData uri="http://schemas.openxmlformats.org/presentationml/2006/ole">
              <mc:AlternateContent xmlns:mc="http://schemas.openxmlformats.org/markup-compatibility/2006">
                <mc:Choice xmlns:v="urn:schemas-microsoft-com:vml" Requires="v">
                  <p:oleObj spid="_x0000_s20595" name="Equation" r:id="rId5" imgW="1524000" imgH="1993900" progId="Equation.DSMT4">
                    <p:embed/>
                  </p:oleObj>
                </mc:Choice>
                <mc:Fallback>
                  <p:oleObj name="Equation" r:id="rId5" imgW="1524000" imgH="1993900" progId="Equation.DSMT4">
                    <p:embed/>
                    <p:pic>
                      <p:nvPicPr>
                        <p:cNvPr id="0" name=""/>
                        <p:cNvPicPr/>
                        <p:nvPr/>
                      </p:nvPicPr>
                      <p:blipFill>
                        <a:blip r:embed="rId6"/>
                        <a:stretch>
                          <a:fillRect/>
                        </a:stretch>
                      </p:blipFill>
                      <p:spPr>
                        <a:xfrm>
                          <a:off x="392113" y="1231512"/>
                          <a:ext cx="3022600" cy="3954568"/>
                        </a:xfrm>
                        <a:prstGeom prst="rect">
                          <a:avLst/>
                        </a:prstGeom>
                      </p:spPr>
                    </p:pic>
                  </p:oleObj>
                </mc:Fallback>
              </mc:AlternateContent>
            </a:graphicData>
          </a:graphic>
        </p:graphicFrame>
        <p:sp>
          <p:nvSpPr>
            <p:cNvPr id="10" name="Rectangle 9"/>
            <p:cNvSpPr/>
            <p:nvPr/>
          </p:nvSpPr>
          <p:spPr>
            <a:xfrm>
              <a:off x="227013" y="694196"/>
              <a:ext cx="2986087" cy="276999"/>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Mathematical Definition:</a:t>
              </a:r>
            </a:p>
          </p:txBody>
        </p:sp>
        <p:sp>
          <p:nvSpPr>
            <p:cNvPr id="13" name="Rectangle 12"/>
            <p:cNvSpPr/>
            <p:nvPr/>
          </p:nvSpPr>
          <p:spPr>
            <a:xfrm>
              <a:off x="227013" y="5359576"/>
              <a:ext cx="3506787" cy="830997"/>
            </a:xfrm>
            <a:prstGeom prst="rect">
              <a:avLst/>
            </a:prstGeom>
          </p:spPr>
          <p:txBody>
            <a:bodyPr wrap="square" lIns="0" tIns="0" rIns="0" bIns="0">
              <a:spAutoFit/>
            </a:bodyPr>
            <a:lstStyle/>
            <a:p>
              <a:pPr marL="228600" indent="-228600">
                <a:spcAft>
                  <a:spcPts val="1200"/>
                </a:spcAft>
                <a:buFont typeface="Arial" pitchFamily="34" charset="0"/>
                <a:buChar char="•"/>
              </a:pPr>
              <a:r>
                <a:rPr lang="en-US" b="1" i="1" dirty="0" err="1" smtClean="0">
                  <a:latin typeface="Arial"/>
                  <a:cs typeface="Arial"/>
                </a:rPr>
                <a:t>z</a:t>
              </a:r>
              <a:r>
                <a:rPr lang="en-US" b="1" i="1" baseline="-25000" dirty="0" err="1" smtClean="0">
                  <a:latin typeface="Arial"/>
                  <a:cs typeface="Arial"/>
                </a:rPr>
                <a:t>t</a:t>
              </a:r>
              <a:r>
                <a:rPr lang="en-US" b="1" dirty="0">
                  <a:latin typeface="Arial"/>
                  <a:cs typeface="Arial"/>
                </a:rPr>
                <a:t>, </a:t>
              </a:r>
              <a:r>
                <a:rPr lang="en-US" b="1" i="1" dirty="0" err="1">
                  <a:latin typeface="Arial"/>
                  <a:cs typeface="Arial"/>
                </a:rPr>
                <a:t>s</a:t>
              </a:r>
              <a:r>
                <a:rPr lang="en-US" b="1" i="1" baseline="-25000" dirty="0" err="1">
                  <a:latin typeface="Arial"/>
                  <a:cs typeface="Arial"/>
                </a:rPr>
                <a:t>t</a:t>
              </a:r>
              <a:r>
                <a:rPr lang="en-US" b="1" i="1" baseline="-25000" dirty="0">
                  <a:latin typeface="Arial"/>
                  <a:cs typeface="Arial"/>
                </a:rPr>
                <a:t> </a:t>
              </a:r>
              <a:r>
                <a:rPr lang="en-US" b="1" dirty="0">
                  <a:latin typeface="Arial"/>
                  <a:cs typeface="Arial"/>
                </a:rPr>
                <a:t>and </a:t>
              </a:r>
              <a:r>
                <a:rPr lang="en-US" b="1" i="1" dirty="0" err="1">
                  <a:latin typeface="Arial"/>
                  <a:cs typeface="Arial"/>
                </a:rPr>
                <a:t>x</a:t>
              </a:r>
              <a:r>
                <a:rPr lang="en-US" b="1" i="1" baseline="-25000" dirty="0" err="1">
                  <a:latin typeface="Arial"/>
                  <a:cs typeface="Arial"/>
                </a:rPr>
                <a:t>t</a:t>
              </a:r>
              <a:r>
                <a:rPr lang="en-US" b="1" dirty="0">
                  <a:latin typeface="Arial"/>
                  <a:cs typeface="Arial"/>
                </a:rPr>
                <a:t> </a:t>
              </a:r>
              <a:r>
                <a:rPr lang="en-US" b="1" dirty="0" smtClean="0">
                  <a:latin typeface="Arial"/>
                  <a:cs typeface="Arial"/>
                </a:rPr>
                <a:t>represent a state</a:t>
              </a:r>
              <a:r>
                <a:rPr lang="en-US" b="1" dirty="0">
                  <a:latin typeface="Arial"/>
                  <a:cs typeface="Arial"/>
                </a:rPr>
                <a:t>, mixture component and </a:t>
              </a:r>
              <a:r>
                <a:rPr lang="en-US" b="1" dirty="0" smtClean="0">
                  <a:latin typeface="Arial"/>
                  <a:cs typeface="Arial"/>
                </a:rPr>
                <a:t>observation respectively.</a:t>
              </a:r>
            </a:p>
          </p:txBody>
        </p:sp>
      </p:grpSp>
    </p:spTree>
    <p:extLst>
      <p:ext uri="{BB962C8B-B14F-4D97-AF65-F5344CB8AC3E}">
        <p14:creationId xmlns:p14="http://schemas.microsoft.com/office/powerpoint/2010/main" val="2719313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30896" y="3117232"/>
            <a:ext cx="8679584" cy="3354765"/>
          </a:xfrm>
          <a:prstGeom prst="rect">
            <a:avLst/>
          </a:prstGeom>
        </p:spPr>
        <p:txBody>
          <a:bodyPr wrap="square">
            <a:spAutoFit/>
          </a:bodyPr>
          <a:lstStyle/>
          <a:p>
            <a:pPr marL="231775" indent="-231775">
              <a:spcAft>
                <a:spcPts val="1200"/>
              </a:spcAft>
              <a:buFont typeface="Arial" pitchFamily="34" charset="0"/>
              <a:buChar char="•"/>
            </a:pPr>
            <a:r>
              <a:rPr lang="en-US" sz="2400" b="1" dirty="0" smtClean="0">
                <a:latin typeface="Arial"/>
                <a:cs typeface="Arial"/>
              </a:rPr>
              <a:t>Goal is to approach speaker dependent performance using speaker independent models and a limited number of mapping parameters.</a:t>
            </a:r>
          </a:p>
          <a:p>
            <a:pPr marL="231775" indent="-231775">
              <a:spcAft>
                <a:spcPts val="1200"/>
              </a:spcAft>
              <a:buFont typeface="Arial" pitchFamily="34" charset="0"/>
              <a:buChar char="•"/>
            </a:pPr>
            <a:r>
              <a:rPr lang="en-US" sz="2400" b="1" dirty="0" smtClean="0">
                <a:latin typeface="Arial"/>
                <a:cs typeface="Arial"/>
              </a:rPr>
              <a:t>The </a:t>
            </a:r>
            <a:r>
              <a:rPr lang="en-US" sz="2400" b="1" dirty="0">
                <a:latin typeface="Arial"/>
                <a:cs typeface="Arial"/>
              </a:rPr>
              <a:t>classical solution is to use a binary regression </a:t>
            </a:r>
            <a:r>
              <a:rPr lang="en-US" sz="2400" b="1" dirty="0" smtClean="0">
                <a:latin typeface="Arial"/>
                <a:cs typeface="Arial"/>
              </a:rPr>
              <a:t>tree of transforms constructed </a:t>
            </a:r>
            <a:r>
              <a:rPr lang="en-US" sz="2400" b="1" dirty="0">
                <a:latin typeface="Arial"/>
                <a:cs typeface="Arial"/>
              </a:rPr>
              <a:t>using </a:t>
            </a:r>
            <a:r>
              <a:rPr lang="en-US" sz="2400" b="1" dirty="0" smtClean="0">
                <a:latin typeface="Arial"/>
                <a:cs typeface="Arial"/>
              </a:rPr>
              <a:t>a Maximum </a:t>
            </a:r>
            <a:r>
              <a:rPr lang="en-US" sz="2400" b="1" dirty="0">
                <a:latin typeface="Arial"/>
                <a:cs typeface="Arial"/>
              </a:rPr>
              <a:t>Likelihood Linear Regression (MLLR</a:t>
            </a:r>
            <a:r>
              <a:rPr lang="en-US" sz="2400" b="1" dirty="0" smtClean="0">
                <a:latin typeface="Arial"/>
                <a:cs typeface="Arial"/>
              </a:rPr>
              <a:t>) approach.</a:t>
            </a:r>
          </a:p>
          <a:p>
            <a:pPr marL="231775" indent="-231775">
              <a:spcAft>
                <a:spcPts val="1200"/>
              </a:spcAft>
              <a:buFont typeface="Arial" pitchFamily="34" charset="0"/>
              <a:buChar char="•"/>
            </a:pPr>
            <a:r>
              <a:rPr lang="en-US" sz="2400" b="1" dirty="0" smtClean="0">
                <a:latin typeface="Arial"/>
                <a:cs typeface="Arial"/>
              </a:rPr>
              <a:t>Transformation matrices are clustered using a centroid splitting approach. </a:t>
            </a:r>
            <a:endParaRPr lang="en-US" sz="2400" b="1" dirty="0">
              <a:latin typeface="Arial"/>
              <a:cs typeface="Arial"/>
            </a:endParaRP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49"/>
          <a:stretch/>
        </p:blipFill>
        <p:spPr bwMode="auto">
          <a:xfrm>
            <a:off x="1537141" y="633320"/>
            <a:ext cx="6035350" cy="233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0" y="920"/>
            <a:ext cx="9144000" cy="393234"/>
          </a:xfrm>
          <a:prstGeom prst="rect">
            <a:avLst/>
          </a:prstGeom>
        </p:spPr>
        <p:txBody>
          <a:bodyPr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Speaker Adaptation: Transform Clustering</a:t>
            </a:r>
            <a:endParaRPr lang="en-US" dirty="0"/>
          </a:p>
        </p:txBody>
      </p:sp>
    </p:spTree>
    <p:extLst>
      <p:ext uri="{BB962C8B-B14F-4D97-AF65-F5344CB8AC3E}">
        <p14:creationId xmlns:p14="http://schemas.microsoft.com/office/powerpoint/2010/main" val="36798242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7012" y="686656"/>
            <a:ext cx="8662477" cy="6155532"/>
          </a:xfrm>
          <a:prstGeom prst="rect">
            <a:avLst/>
          </a:prstGeom>
        </p:spPr>
        <p:txBody>
          <a:bodyPr wrap="square">
            <a:spAutoFit/>
          </a:bodyPr>
          <a:lstStyle/>
          <a:p>
            <a:pPr marL="230188" indent="-230188">
              <a:spcAft>
                <a:spcPts val="1200"/>
              </a:spcAft>
              <a:buFont typeface="Arial" pitchFamily="34" charset="0"/>
              <a:buChar char="•"/>
            </a:pPr>
            <a:r>
              <a:rPr lang="en-US" b="1" dirty="0">
                <a:latin typeface="Arial"/>
                <a:cs typeface="Arial"/>
              </a:rPr>
              <a:t>Experiments </a:t>
            </a:r>
            <a:r>
              <a:rPr lang="en-US" b="1" dirty="0" smtClean="0">
                <a:latin typeface="Arial"/>
                <a:cs typeface="Arial"/>
              </a:rPr>
              <a:t>used DARPA’s</a:t>
            </a:r>
            <a:br>
              <a:rPr lang="en-US" b="1" dirty="0" smtClean="0">
                <a:latin typeface="Arial"/>
                <a:cs typeface="Arial"/>
              </a:rPr>
            </a:br>
            <a:r>
              <a:rPr lang="en-US" b="1" dirty="0" smtClean="0">
                <a:latin typeface="Arial"/>
                <a:cs typeface="Arial"/>
              </a:rPr>
              <a:t>Resource </a:t>
            </a:r>
            <a:r>
              <a:rPr lang="en-US" b="1" dirty="0">
                <a:latin typeface="Arial"/>
                <a:cs typeface="Arial"/>
              </a:rPr>
              <a:t>Management (RM</a:t>
            </a:r>
            <a:r>
              <a:rPr lang="en-US" b="1" dirty="0" smtClean="0">
                <a:latin typeface="Arial"/>
                <a:cs typeface="Arial"/>
              </a:rPr>
              <a:t>)</a:t>
            </a:r>
            <a:br>
              <a:rPr lang="en-US" b="1" dirty="0" smtClean="0">
                <a:latin typeface="Arial"/>
                <a:cs typeface="Arial"/>
              </a:rPr>
            </a:br>
            <a:r>
              <a:rPr lang="en-US" b="1" dirty="0" smtClean="0">
                <a:latin typeface="Arial"/>
                <a:cs typeface="Arial"/>
              </a:rPr>
              <a:t>corpus (~1000 word vocabulary).</a:t>
            </a:r>
            <a:endParaRPr lang="en-US" b="1" dirty="0">
              <a:latin typeface="Arial"/>
              <a:cs typeface="Arial"/>
            </a:endParaRPr>
          </a:p>
          <a:p>
            <a:pPr marL="230188" indent="-230188">
              <a:spcAft>
                <a:spcPts val="1200"/>
              </a:spcAft>
              <a:buFont typeface="Arial" pitchFamily="34" charset="0"/>
              <a:buChar char="•"/>
            </a:pPr>
            <a:r>
              <a:rPr lang="en-US" b="1" dirty="0">
                <a:latin typeface="Arial"/>
                <a:cs typeface="Arial"/>
              </a:rPr>
              <a:t>Monophone models </a:t>
            </a:r>
            <a:r>
              <a:rPr lang="en-US" b="1" dirty="0" smtClean="0">
                <a:latin typeface="Arial"/>
                <a:cs typeface="Arial"/>
              </a:rPr>
              <a:t>used a </a:t>
            </a:r>
            <a:br>
              <a:rPr lang="en-US" b="1" dirty="0" smtClean="0">
                <a:latin typeface="Arial"/>
                <a:cs typeface="Arial"/>
              </a:rPr>
            </a:br>
            <a:r>
              <a:rPr lang="en-US" b="1" dirty="0" smtClean="0">
                <a:latin typeface="Arial"/>
                <a:cs typeface="Arial"/>
              </a:rPr>
              <a:t>single </a:t>
            </a:r>
            <a:r>
              <a:rPr lang="en-US" b="1" dirty="0">
                <a:latin typeface="Arial"/>
                <a:cs typeface="Arial"/>
              </a:rPr>
              <a:t>Gaussian mixture model.</a:t>
            </a:r>
          </a:p>
          <a:p>
            <a:pPr marL="230188" indent="-230188">
              <a:spcAft>
                <a:spcPts val="1200"/>
              </a:spcAft>
              <a:buFont typeface="Arial" pitchFamily="34" charset="0"/>
              <a:buChar char="•"/>
            </a:pPr>
            <a:r>
              <a:rPr lang="en-US" b="1" dirty="0">
                <a:latin typeface="Arial"/>
                <a:cs typeface="Arial"/>
              </a:rPr>
              <a:t>12 different speakers </a:t>
            </a:r>
            <a:r>
              <a:rPr lang="en-US" b="1" dirty="0" smtClean="0">
                <a:latin typeface="Arial"/>
                <a:cs typeface="Arial"/>
              </a:rPr>
              <a:t>with</a:t>
            </a:r>
            <a:br>
              <a:rPr lang="en-US" b="1" dirty="0" smtClean="0">
                <a:latin typeface="Arial"/>
                <a:cs typeface="Arial"/>
              </a:rPr>
            </a:br>
            <a:r>
              <a:rPr lang="en-US" b="1" dirty="0" smtClean="0">
                <a:latin typeface="Arial"/>
                <a:cs typeface="Arial"/>
              </a:rPr>
              <a:t>600 </a:t>
            </a:r>
            <a:r>
              <a:rPr lang="en-US" b="1" dirty="0">
                <a:latin typeface="Arial"/>
                <a:cs typeface="Arial"/>
              </a:rPr>
              <a:t>training </a:t>
            </a:r>
            <a:r>
              <a:rPr lang="en-US" b="1" dirty="0" smtClean="0">
                <a:latin typeface="Arial"/>
                <a:cs typeface="Arial"/>
              </a:rPr>
              <a:t>utterances</a:t>
            </a:r>
            <a:br>
              <a:rPr lang="en-US" b="1" dirty="0" smtClean="0">
                <a:latin typeface="Arial"/>
                <a:cs typeface="Arial"/>
              </a:rPr>
            </a:br>
            <a:r>
              <a:rPr lang="en-US" b="1" dirty="0" smtClean="0">
                <a:latin typeface="Arial"/>
                <a:cs typeface="Arial"/>
              </a:rPr>
              <a:t>per speaker.</a:t>
            </a:r>
            <a:endParaRPr lang="en-US" b="1" dirty="0">
              <a:latin typeface="Arial"/>
              <a:cs typeface="Arial"/>
            </a:endParaRPr>
          </a:p>
          <a:p>
            <a:pPr marL="230188" indent="-230188">
              <a:spcAft>
                <a:spcPts val="1200"/>
              </a:spcAft>
              <a:buFont typeface="Arial" pitchFamily="34" charset="0"/>
              <a:buChar char="•"/>
            </a:pPr>
            <a:r>
              <a:rPr lang="en-US" b="1" dirty="0" smtClean="0">
                <a:latin typeface="Arial"/>
                <a:cs typeface="Arial"/>
              </a:rPr>
              <a:t>Word error rate (WER) is reduced</a:t>
            </a:r>
            <a:br>
              <a:rPr lang="en-US" b="1" dirty="0" smtClean="0">
                <a:latin typeface="Arial"/>
                <a:cs typeface="Arial"/>
              </a:rPr>
            </a:br>
            <a:r>
              <a:rPr lang="en-US" b="1" dirty="0" smtClean="0">
                <a:latin typeface="Arial"/>
                <a:cs typeface="Arial"/>
              </a:rPr>
              <a:t>by more than 10%.</a:t>
            </a:r>
          </a:p>
          <a:p>
            <a:pPr marL="230188" indent="-230188">
              <a:spcAft>
                <a:spcPts val="1200"/>
              </a:spcAft>
              <a:buFont typeface="Arial" pitchFamily="34" charset="0"/>
              <a:buChar char="•"/>
            </a:pPr>
            <a:r>
              <a:rPr lang="en-US" b="1" dirty="0" smtClean="0">
                <a:latin typeface="Arial"/>
                <a:cs typeface="Arial"/>
              </a:rPr>
              <a:t>The individual speaker error rates generally </a:t>
            </a:r>
            <a:br>
              <a:rPr lang="en-US" b="1" dirty="0" smtClean="0">
                <a:latin typeface="Arial"/>
                <a:cs typeface="Arial"/>
              </a:rPr>
            </a:br>
            <a:r>
              <a:rPr lang="en-US" b="1" dirty="0" smtClean="0">
                <a:latin typeface="Arial"/>
                <a:cs typeface="Arial"/>
              </a:rPr>
              <a:t>follow the same trend as the average behavior.</a:t>
            </a:r>
          </a:p>
          <a:p>
            <a:pPr marL="230188" indent="-230188">
              <a:spcAft>
                <a:spcPts val="1200"/>
              </a:spcAft>
              <a:buFont typeface="Arial" pitchFamily="34" charset="0"/>
              <a:buChar char="•"/>
            </a:pPr>
            <a:r>
              <a:rPr lang="en-US" b="1" dirty="0" smtClean="0">
                <a:latin typeface="Arial"/>
                <a:cs typeface="Arial"/>
              </a:rPr>
              <a:t>DPM </a:t>
            </a:r>
            <a:r>
              <a:rPr lang="en-US" b="1" dirty="0">
                <a:latin typeface="Arial"/>
                <a:cs typeface="Arial"/>
              </a:rPr>
              <a:t>finds </a:t>
            </a:r>
            <a:r>
              <a:rPr lang="en-US" b="1" dirty="0" smtClean="0">
                <a:latin typeface="Arial"/>
                <a:cs typeface="Arial"/>
              </a:rPr>
              <a:t>an average of 6 clusters</a:t>
            </a:r>
            <a:br>
              <a:rPr lang="en-US" b="1" dirty="0" smtClean="0">
                <a:latin typeface="Arial"/>
                <a:cs typeface="Arial"/>
              </a:rPr>
            </a:br>
            <a:r>
              <a:rPr lang="en-US" b="1" dirty="0" smtClean="0">
                <a:latin typeface="Arial"/>
                <a:cs typeface="Arial"/>
              </a:rPr>
              <a:t>in </a:t>
            </a:r>
            <a:r>
              <a:rPr lang="en-US" b="1" dirty="0">
                <a:latin typeface="Arial"/>
                <a:cs typeface="Arial"/>
              </a:rPr>
              <a:t>the </a:t>
            </a:r>
            <a:r>
              <a:rPr lang="en-US" b="1" dirty="0" smtClean="0">
                <a:latin typeface="Arial"/>
                <a:cs typeface="Arial"/>
              </a:rPr>
              <a:t>data while the </a:t>
            </a:r>
            <a:r>
              <a:rPr lang="en-US" b="1" dirty="0">
                <a:latin typeface="Arial"/>
                <a:cs typeface="Arial"/>
              </a:rPr>
              <a:t>regression tree finds only 2 clusters.</a:t>
            </a:r>
          </a:p>
          <a:p>
            <a:pPr marL="230188" indent="-230188">
              <a:spcAft>
                <a:spcPts val="1200"/>
              </a:spcAft>
              <a:buFont typeface="Arial" pitchFamily="34" charset="0"/>
              <a:buChar char="•"/>
            </a:pPr>
            <a:r>
              <a:rPr lang="en-US" b="1" dirty="0">
                <a:latin typeface="Arial"/>
                <a:cs typeface="Arial"/>
              </a:rPr>
              <a:t>The resulting clusters resemble broad phonetic classes (e.g., </a:t>
            </a:r>
            <a:r>
              <a:rPr lang="en-US" b="1" dirty="0" smtClean="0">
                <a:latin typeface="Arial"/>
                <a:cs typeface="Arial"/>
              </a:rPr>
              <a:t>distributions </a:t>
            </a:r>
            <a:r>
              <a:rPr lang="en-US" b="1" dirty="0">
                <a:latin typeface="Arial"/>
                <a:cs typeface="Arial"/>
              </a:rPr>
              <a:t>related to </a:t>
            </a:r>
            <a:r>
              <a:rPr lang="en-US" b="1" dirty="0" smtClean="0">
                <a:latin typeface="Arial"/>
                <a:cs typeface="Arial"/>
              </a:rPr>
              <a:t>the phonemes </a:t>
            </a:r>
            <a:r>
              <a:rPr lang="en-US" b="1" dirty="0">
                <a:latin typeface="Arial"/>
                <a:cs typeface="Arial"/>
              </a:rPr>
              <a:t>“w” and “r</a:t>
            </a:r>
            <a:r>
              <a:rPr lang="en-US" b="1" dirty="0" smtClean="0">
                <a:latin typeface="Arial"/>
                <a:cs typeface="Arial"/>
              </a:rPr>
              <a:t>”, which </a:t>
            </a:r>
            <a:r>
              <a:rPr lang="en-US" b="1" dirty="0">
                <a:latin typeface="Arial"/>
                <a:cs typeface="Arial"/>
              </a:rPr>
              <a:t>are both </a:t>
            </a:r>
            <a:r>
              <a:rPr lang="en-US" b="1" dirty="0" smtClean="0">
                <a:latin typeface="Arial"/>
                <a:cs typeface="Arial"/>
              </a:rPr>
              <a:t>liquids, are </a:t>
            </a:r>
            <a:r>
              <a:rPr lang="en-US" b="1" dirty="0">
                <a:latin typeface="Arial"/>
                <a:cs typeface="Arial"/>
              </a:rPr>
              <a:t>in the same cluster</a:t>
            </a:r>
            <a:r>
              <a:rPr lang="en-US" b="1" dirty="0" smtClean="0">
                <a:latin typeface="Arial"/>
                <a:cs typeface="Arial"/>
              </a:rPr>
              <a:t>.</a:t>
            </a:r>
            <a:endParaRPr lang="en-US" b="1" dirty="0">
              <a:latin typeface="Arial"/>
              <a:cs typeface="Arial"/>
            </a:endParaRPr>
          </a:p>
          <a:p>
            <a:pPr>
              <a:spcAft>
                <a:spcPts val="1200"/>
              </a:spcAft>
            </a:pPr>
            <a:endParaRPr lang="en-US" b="1" dirty="0">
              <a:latin typeface="Arial"/>
              <a:cs typeface="Arial"/>
            </a:endParaRPr>
          </a:p>
        </p:txBody>
      </p:sp>
      <p:pic>
        <p:nvPicPr>
          <p:cNvPr id="6" name="Picture 5"/>
          <p:cNvPicPr preferRelativeResize="0">
            <a:picLocks noChangeAspect="1"/>
          </p:cNvPicPr>
          <p:nvPr/>
        </p:nvPicPr>
        <p:blipFill rotWithShape="1">
          <a:blip r:embed="rId2">
            <a:extLst>
              <a:ext uri="{28A0092B-C50C-407E-A947-70E740481C1C}">
                <a14:useLocalDpi xmlns:a14="http://schemas.microsoft.com/office/drawing/2010/main" val="0"/>
              </a:ext>
            </a:extLst>
          </a:blip>
          <a:srcRect l="7089" r="26759"/>
          <a:stretch/>
        </p:blipFill>
        <p:spPr bwMode="auto">
          <a:xfrm>
            <a:off x="4265129" y="537757"/>
            <a:ext cx="4878871" cy="3555787"/>
          </a:xfrm>
          <a:prstGeom prst="rect">
            <a:avLst/>
          </a:prstGeom>
          <a:ln>
            <a:noFill/>
          </a:ln>
          <a:extLst>
            <a:ext uri="{53640926-AAD7-44d8-BBD7-CCE9431645EC}">
              <a14:shadowObscured xmlns:a14="http://schemas.microsoft.com/office/drawing/2010/main"/>
            </a:ext>
          </a:extLst>
        </p:spPr>
      </p:pic>
      <p:sp>
        <p:nvSpPr>
          <p:cNvPr id="7"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Speaker Adaptation: Monophone Results</a:t>
            </a:r>
            <a:endParaRPr lang="en-US" dirty="0"/>
          </a:p>
        </p:txBody>
      </p:sp>
    </p:spTree>
    <p:extLst>
      <p:ext uri="{BB962C8B-B14F-4D97-AF65-F5344CB8AC3E}">
        <p14:creationId xmlns:p14="http://schemas.microsoft.com/office/powerpoint/2010/main" val="417716885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88"/>
            <a:ext cx="9144000" cy="392112"/>
          </a:xfrm>
        </p:spPr>
        <p:txBody>
          <a:bodyPr>
            <a:noAutofit/>
          </a:bodyPr>
          <a:lstStyle/>
          <a:p>
            <a:r>
              <a:rPr lang="en-US" dirty="0" smtClean="0"/>
              <a:t>Speaker Adaptation: Crossword </a:t>
            </a:r>
            <a:r>
              <a:rPr lang="en-US" dirty="0" err="1" smtClean="0"/>
              <a:t>Triphone</a:t>
            </a:r>
            <a:r>
              <a:rPr lang="en-US" dirty="0" smtClean="0"/>
              <a:t> Results</a:t>
            </a:r>
            <a:endParaRPr lang="en-US" dirty="0"/>
          </a:p>
        </p:txBody>
      </p:sp>
      <p:pic>
        <p:nvPicPr>
          <p:cNvPr id="3"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7969" y="4051560"/>
            <a:ext cx="3732155" cy="2412979"/>
          </a:xfrm>
          <a:prstGeom prst="rect">
            <a:avLst/>
          </a:prstGeom>
          <a:ln w="12700">
            <a:solidFill>
              <a:schemeClr val="accent2"/>
            </a:solidFill>
          </a:ln>
          <a:effectLst>
            <a:outerShdw blurRad="292100" dist="139700" dir="2700000" algn="tl" rotWithShape="0">
              <a:srgbClr val="B4CFFC">
                <a:alpha val="99000"/>
              </a:srgbClr>
            </a:outerShdw>
          </a:effectLst>
          <a:extLst>
            <a:ext uri="{909E8E84-426E-40dd-AFC4-6F175D3DCCD1}">
              <a14:hiddenFill xmlns:a14="http://schemas.microsoft.com/office/drawing/2010/main">
                <a:solidFill>
                  <a:schemeClr val="accent1"/>
                </a:solidFill>
              </a14:hiddenFill>
            </a:ext>
          </a:extLst>
        </p:spPr>
      </p:pic>
      <p:pic>
        <p:nvPicPr>
          <p:cNvPr id="4" name="Picture 3"/>
          <p:cNvPicPr preferRelativeResize="0">
            <a:picLocks noChangeAspect="1"/>
          </p:cNvPicPr>
          <p:nvPr/>
        </p:nvPicPr>
        <p:blipFill rotWithShape="1">
          <a:blip r:embed="rId3">
            <a:extLst>
              <a:ext uri="{28A0092B-C50C-407E-A947-70E740481C1C}">
                <a14:useLocalDpi xmlns:a14="http://schemas.microsoft.com/office/drawing/2010/main" val="0"/>
              </a:ext>
            </a:extLst>
          </a:blip>
          <a:srcRect l="9280" t="4905" r="38991"/>
          <a:stretch/>
        </p:blipFill>
        <p:spPr bwMode="auto">
          <a:xfrm>
            <a:off x="174484" y="706646"/>
            <a:ext cx="4309448" cy="3051017"/>
          </a:xfrm>
          <a:prstGeom prst="rect">
            <a:avLst/>
          </a:prstGeom>
          <a:ln w="12700">
            <a:solidFill>
              <a:schemeClr val="accent2"/>
            </a:solidFill>
          </a:ln>
          <a:effectLst>
            <a:outerShdw blurRad="292100" dist="139700" dir="2700000" algn="tl" rotWithShape="0">
              <a:srgbClr val="B4CFFC">
                <a:alpha val="99000"/>
              </a:srgbClr>
            </a:outerShdw>
          </a:effectLst>
          <a:extLst>
            <a:ext uri="{53640926-AAD7-44d8-BBD7-CCE9431645EC}">
              <a14:shadowObscured xmlns:a14="http://schemas.microsoft.com/office/drawing/2010/main"/>
            </a:ext>
            <a:ext uri="{FAA26D3D-D897-4be2-8F04-BA451C77F1D7}">
              <ma14:placeholderFlag xmlns:ma14="http://schemas.microsoft.com/office/mac/drawingml/2011/main"/>
            </a:ext>
          </a:extLst>
        </p:spPr>
      </p:pic>
      <p:sp>
        <p:nvSpPr>
          <p:cNvPr id="5" name="Rectangle 4"/>
          <p:cNvSpPr/>
          <p:nvPr/>
        </p:nvSpPr>
        <p:spPr>
          <a:xfrm>
            <a:off x="4738653" y="1065452"/>
            <a:ext cx="4241471" cy="1969770"/>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Crossword </a:t>
            </a:r>
            <a:r>
              <a:rPr lang="en-US" b="1" dirty="0">
                <a:latin typeface="Arial"/>
                <a:cs typeface="Arial"/>
              </a:rPr>
              <a:t>triphone models use a single Gaussian mixture model.</a:t>
            </a:r>
          </a:p>
          <a:p>
            <a:pPr marL="228600" indent="-228600">
              <a:spcAft>
                <a:spcPts val="1200"/>
              </a:spcAft>
              <a:buFont typeface="Arial" pitchFamily="34" charset="0"/>
              <a:buChar char="•"/>
            </a:pPr>
            <a:r>
              <a:rPr lang="en-US" b="1" dirty="0" smtClean="0">
                <a:latin typeface="Arial"/>
                <a:cs typeface="Arial"/>
              </a:rPr>
              <a:t>Individual speaker error rates follow the same trend.</a:t>
            </a:r>
          </a:p>
          <a:p>
            <a:pPr marL="228600" indent="-228600">
              <a:spcAft>
                <a:spcPts val="1200"/>
              </a:spcAft>
              <a:buFont typeface="Arial" pitchFamily="34" charset="0"/>
              <a:buChar char="•"/>
            </a:pPr>
            <a:r>
              <a:rPr lang="en-US" b="1" dirty="0" smtClean="0">
                <a:latin typeface="Arial"/>
                <a:cs typeface="Arial"/>
              </a:rPr>
              <a:t>The number of clusters per speaker did not vary significantly.</a:t>
            </a:r>
            <a:endParaRPr lang="en-US" b="1" dirty="0">
              <a:latin typeface="Arial"/>
              <a:cs typeface="Arial"/>
            </a:endParaRPr>
          </a:p>
        </p:txBody>
      </p:sp>
      <p:sp>
        <p:nvSpPr>
          <p:cNvPr id="6" name="Rectangle 5"/>
          <p:cNvSpPr/>
          <p:nvPr/>
        </p:nvSpPr>
        <p:spPr>
          <a:xfrm>
            <a:off x="174484" y="4146027"/>
            <a:ext cx="4309448" cy="2092881"/>
          </a:xfrm>
          <a:prstGeom prst="rect">
            <a:avLst/>
          </a:prstGeom>
        </p:spPr>
        <p:txBody>
          <a:bodyPr wrap="square" lIns="0" tIns="0" rIns="0" bIns="0">
            <a:spAutoFit/>
          </a:bodyPr>
          <a:lstStyle/>
          <a:p>
            <a:pPr marL="230188" indent="-230188">
              <a:spcAft>
                <a:spcPts val="1200"/>
              </a:spcAft>
              <a:buFont typeface="Arial" pitchFamily="34" charset="0"/>
              <a:buChar char="•"/>
            </a:pPr>
            <a:r>
              <a:rPr lang="en-US" b="1" dirty="0" smtClean="0">
                <a:latin typeface="Arial"/>
                <a:cs typeface="Arial"/>
              </a:rPr>
              <a:t>The </a:t>
            </a:r>
            <a:r>
              <a:rPr lang="en-US" b="1" dirty="0">
                <a:latin typeface="Arial"/>
                <a:cs typeface="Arial"/>
              </a:rPr>
              <a:t>clusters generated using DPM have acoustically and phonetically meaningful interpretations.</a:t>
            </a:r>
          </a:p>
          <a:p>
            <a:pPr marL="230188" indent="-230188">
              <a:spcAft>
                <a:spcPts val="1200"/>
              </a:spcAft>
              <a:buFont typeface="Arial" pitchFamily="34" charset="0"/>
              <a:buChar char="•"/>
            </a:pPr>
            <a:r>
              <a:rPr lang="en-US" b="1" dirty="0">
                <a:latin typeface="Arial"/>
                <a:cs typeface="Arial"/>
              </a:rPr>
              <a:t>ADVP works better for moderate amounts of data while CDP and CSB work better for larger amounts of data</a:t>
            </a:r>
            <a:r>
              <a:rPr lang="en-US" b="1" dirty="0" smtClean="0">
                <a:latin typeface="Arial"/>
                <a:cs typeface="Arial"/>
              </a:rPr>
              <a:t>.</a:t>
            </a:r>
            <a:endParaRPr lang="en-US" dirty="0"/>
          </a:p>
        </p:txBody>
      </p:sp>
    </p:spTree>
    <p:extLst>
      <p:ext uri="{BB962C8B-B14F-4D97-AF65-F5344CB8AC3E}">
        <p14:creationId xmlns:p14="http://schemas.microsoft.com/office/powerpoint/2010/main" val="39634840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1996" y="3717396"/>
            <a:ext cx="8862304" cy="2616101"/>
          </a:xfrm>
          <a:prstGeom prst="rect">
            <a:avLst/>
          </a:prstGeom>
        </p:spPr>
        <p:txBody>
          <a:bodyPr wrap="square">
            <a:spAutoFit/>
          </a:bodyPr>
          <a:lstStyle/>
          <a:p>
            <a:pPr marL="231775" indent="-231775">
              <a:spcAft>
                <a:spcPts val="1200"/>
              </a:spcAft>
              <a:buFont typeface="Arial" pitchFamily="34" charset="0"/>
              <a:buChar char="•"/>
            </a:pPr>
            <a:r>
              <a:rPr lang="en-US" sz="2400" b="1" dirty="0" smtClean="0">
                <a:latin typeface="Arial"/>
                <a:cs typeface="Arial"/>
              </a:rPr>
              <a:t>Approach: compare automatically derived segmentations to manual TIMIT segmentations</a:t>
            </a:r>
          </a:p>
          <a:p>
            <a:pPr marL="231775" indent="-231775">
              <a:spcAft>
                <a:spcPts val="1200"/>
              </a:spcAft>
              <a:buFont typeface="Arial" pitchFamily="34" charset="0"/>
              <a:buChar char="•"/>
            </a:pPr>
            <a:r>
              <a:rPr lang="en-US" sz="2400" b="1" dirty="0" smtClean="0">
                <a:latin typeface="Arial"/>
                <a:cs typeface="Arial"/>
              </a:rPr>
              <a:t>Use measures of within-class and out-of-class similarities.</a:t>
            </a:r>
          </a:p>
          <a:p>
            <a:pPr marL="231775" indent="-231775">
              <a:spcAft>
                <a:spcPts val="1200"/>
              </a:spcAft>
              <a:buFont typeface="Arial" pitchFamily="34" charset="0"/>
              <a:buChar char="•"/>
            </a:pPr>
            <a:r>
              <a:rPr lang="en-US" sz="2400" b="1" dirty="0" smtClean="0">
                <a:latin typeface="Arial"/>
                <a:cs typeface="Arial"/>
              </a:rPr>
              <a:t>Automatically derive the units through the intrinsic HDP clustering process.</a:t>
            </a:r>
          </a:p>
        </p:txBody>
      </p:sp>
      <p:sp>
        <p:nvSpPr>
          <p:cNvPr id="5" name="Title 1"/>
          <p:cNvSpPr txBox="1">
            <a:spLocks/>
          </p:cNvSpPr>
          <p:nvPr/>
        </p:nvSpPr>
        <p:spPr>
          <a:xfrm>
            <a:off x="0" y="920"/>
            <a:ext cx="9144000" cy="393234"/>
          </a:xfrm>
          <a:prstGeom prst="rect">
            <a:avLst/>
          </a:prstGeom>
        </p:spPr>
        <p:txBody>
          <a:bodyPr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Speech Segmentation: Finding Acoustic Units</a:t>
            </a:r>
            <a:endParaRPr lang="en-US" dirty="0"/>
          </a:p>
        </p:txBody>
      </p:sp>
      <p:pic>
        <p:nvPicPr>
          <p:cNvPr id="8" name="Picture 7"/>
          <p:cNvPicPr/>
          <p:nvPr/>
        </p:nvPicPr>
        <p:blipFill rotWithShape="1">
          <a:blip r:embed="rId2">
            <a:extLst>
              <a:ext uri="{28A0092B-C50C-407E-A947-70E740481C1C}">
                <a14:useLocalDpi xmlns:a14="http://schemas.microsoft.com/office/drawing/2010/main" val="0"/>
              </a:ext>
            </a:extLst>
          </a:blip>
          <a:srcRect l="7155" r="6947"/>
          <a:stretch/>
        </p:blipFill>
        <p:spPr bwMode="auto">
          <a:xfrm>
            <a:off x="1497964" y="699134"/>
            <a:ext cx="5829935" cy="2882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593779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algn="l" eaLnBrk="1" hangingPunct="1">
              <a:spcBef>
                <a:spcPct val="0"/>
              </a:spcBef>
            </a:pPr>
            <a:endParaRPr lang="en-US" sz="2400" b="0">
              <a:solidFill>
                <a:srgbClr val="FFFFCC"/>
              </a:solidFill>
            </a:endParaRPr>
          </a:p>
        </p:txBody>
      </p:sp>
      <p:sp>
        <p:nvSpPr>
          <p:cNvPr id="118802" name="Rectangle 18"/>
          <p:cNvSpPr>
            <a:spLocks noChangeArrowheads="1"/>
          </p:cNvSpPr>
          <p:nvPr/>
        </p:nvSpPr>
        <p:spPr bwMode="auto">
          <a:xfrm>
            <a:off x="192746" y="2632448"/>
            <a:ext cx="5638800" cy="2373312"/>
          </a:xfrm>
          <a:prstGeom prst="rect">
            <a:avLst/>
          </a:prstGeom>
          <a:noFill/>
          <a:ln w="9525">
            <a:noFill/>
            <a:miter lim="800000"/>
            <a:headEnd/>
            <a:tailEnd/>
          </a:ln>
          <a:effectLst/>
        </p:spPr>
        <p:txBody>
          <a:bodyPr lIns="0" tIns="0" rIns="0" bIns="0"/>
          <a:lstStyle/>
          <a:p>
            <a:pPr marL="393700" indent="-225425" algn="l" eaLnBrk="1" hangingPunct="1">
              <a:spcBef>
                <a:spcPct val="0"/>
              </a:spcBef>
              <a:spcAft>
                <a:spcPts val="1200"/>
              </a:spcAft>
              <a:buFont typeface="Wingdings" pitchFamily="2" charset="2"/>
              <a:buChar char="§"/>
            </a:pPr>
            <a:endParaRPr lang="en-US" sz="1800" b="1" dirty="0"/>
          </a:p>
        </p:txBody>
      </p:sp>
      <p:sp>
        <p:nvSpPr>
          <p:cNvPr id="118818" name="Text Box 34"/>
          <p:cNvSpPr txBox="1">
            <a:spLocks noChangeArrowheads="1"/>
          </p:cNvSpPr>
          <p:nvPr/>
        </p:nvSpPr>
        <p:spPr bwMode="auto">
          <a:xfrm>
            <a:off x="200464" y="619125"/>
            <a:ext cx="8716524" cy="5936420"/>
          </a:xfrm>
          <a:prstGeom prst="rect">
            <a:avLst/>
          </a:prstGeom>
          <a:noFill/>
          <a:ln w="9525">
            <a:noFill/>
            <a:miter lim="800000"/>
            <a:headEnd/>
            <a:tailEnd/>
          </a:ln>
          <a:effectLst/>
        </p:spPr>
        <p:txBody>
          <a:bodyPr lIns="0" tIns="0" rIns="0" bIns="0"/>
          <a:lstStyle/>
          <a:p>
            <a:pPr marL="168275" indent="-168275" algn="l" eaLnBrk="1" hangingPunct="1">
              <a:spcBef>
                <a:spcPct val="0"/>
              </a:spcBef>
              <a:spcAft>
                <a:spcPts val="600"/>
              </a:spcAft>
              <a:buFontTx/>
              <a:buChar char="•"/>
            </a:pPr>
            <a:r>
              <a:rPr lang="en-US" sz="1800" b="1" dirty="0" smtClean="0">
                <a:solidFill>
                  <a:srgbClr val="333399"/>
                </a:solidFill>
                <a:latin typeface="Arial"/>
                <a:cs typeface="Arial"/>
              </a:rPr>
              <a:t>What makes the development of human </a:t>
            </a:r>
            <a:r>
              <a:rPr lang="en-US" sz="1800" b="1" dirty="0">
                <a:solidFill>
                  <a:srgbClr val="333399"/>
                </a:solidFill>
                <a:latin typeface="Arial"/>
                <a:cs typeface="Arial"/>
              </a:rPr>
              <a:t>language </a:t>
            </a:r>
            <a:r>
              <a:rPr lang="en-US" sz="1800" b="1" dirty="0" smtClean="0">
                <a:solidFill>
                  <a:srgbClr val="333399"/>
                </a:solidFill>
                <a:latin typeface="Arial"/>
                <a:cs typeface="Arial"/>
              </a:rPr>
              <a:t>technology so difficult?</a:t>
            </a:r>
            <a:endParaRPr lang="en-US" sz="1800" b="1" dirty="0">
              <a:solidFill>
                <a:srgbClr val="333399"/>
              </a:solidFill>
              <a:latin typeface="Arial"/>
              <a:cs typeface="Arial"/>
            </a:endParaRPr>
          </a:p>
          <a:p>
            <a:pPr marL="465138" indent="-233363" defTabSz="914400" fontAlgn="base">
              <a:spcBef>
                <a:spcPct val="0"/>
              </a:spcBef>
              <a:spcAft>
                <a:spcPts val="1200"/>
              </a:spcAft>
              <a:buFont typeface="Wingdings" pitchFamily="2" charset="2"/>
              <a:buChar char="§"/>
              <a:tabLst>
                <a:tab pos="3374136" algn="r"/>
              </a:tabLst>
            </a:pPr>
            <a:r>
              <a:rPr lang="en-US" b="1" dirty="0">
                <a:solidFill>
                  <a:srgbClr val="000000"/>
                </a:solidFill>
                <a:latin typeface="Arial"/>
                <a:cs typeface="Arial"/>
              </a:rPr>
              <a:t>“In any natural history of the human species, language would stand out as </a:t>
            </a:r>
            <a:r>
              <a:rPr lang="en-US" b="1" dirty="0">
                <a:solidFill>
                  <a:srgbClr val="333399"/>
                </a:solidFill>
                <a:latin typeface="Arial"/>
                <a:cs typeface="Arial"/>
              </a:rPr>
              <a:t>the preeminent trait</a:t>
            </a:r>
            <a:r>
              <a:rPr lang="en-US" b="1" dirty="0">
                <a:solidFill>
                  <a:srgbClr val="000000"/>
                </a:solidFill>
                <a:latin typeface="Arial"/>
                <a:cs typeface="Arial"/>
              </a:rPr>
              <a:t>.”</a:t>
            </a:r>
          </a:p>
          <a:p>
            <a:pPr marL="465138" indent="-233363" defTabSz="914400" fontAlgn="base">
              <a:spcBef>
                <a:spcPct val="0"/>
              </a:spcBef>
              <a:spcAft>
                <a:spcPts val="1200"/>
              </a:spcAft>
              <a:buFont typeface="Wingdings" pitchFamily="2" charset="2"/>
              <a:buChar char="§"/>
              <a:tabLst>
                <a:tab pos="3374136" algn="r"/>
              </a:tabLst>
            </a:pPr>
            <a:r>
              <a:rPr lang="en-US" b="1" dirty="0">
                <a:solidFill>
                  <a:srgbClr val="000000"/>
                </a:solidFill>
                <a:latin typeface="Arial"/>
                <a:cs typeface="Arial"/>
              </a:rPr>
              <a:t>“For you and I belong to a species with a remarkable trait: we can shape events in each other’s brains </a:t>
            </a:r>
            <a:r>
              <a:rPr lang="en-US" b="1" dirty="0">
                <a:solidFill>
                  <a:srgbClr val="333399"/>
                </a:solidFill>
                <a:latin typeface="Arial"/>
                <a:cs typeface="Arial"/>
              </a:rPr>
              <a:t>with exquisite precision</a:t>
            </a:r>
            <a:r>
              <a:rPr lang="en-US" b="1" dirty="0">
                <a:solidFill>
                  <a:srgbClr val="000000"/>
                </a:solidFill>
                <a:latin typeface="Arial"/>
                <a:cs typeface="Arial"/>
              </a:rPr>
              <a:t>.”</a:t>
            </a:r>
          </a:p>
          <a:p>
            <a:pPr marL="231775" algn="just" defTabSz="914400" fontAlgn="base">
              <a:spcBef>
                <a:spcPct val="0"/>
              </a:spcBef>
              <a:spcAft>
                <a:spcPts val="1200"/>
              </a:spcAft>
              <a:tabLst>
                <a:tab pos="3374136" algn="r"/>
              </a:tabLst>
            </a:pPr>
            <a:r>
              <a:rPr lang="en-US" b="1" dirty="0">
                <a:solidFill>
                  <a:srgbClr val="000000"/>
                </a:solidFill>
                <a:latin typeface="Arial"/>
                <a:cs typeface="Arial"/>
              </a:rPr>
              <a:t>	S. Pinker, </a:t>
            </a:r>
            <a:r>
              <a:rPr lang="en-US" b="1" i="1" dirty="0">
                <a:solidFill>
                  <a:srgbClr val="000000"/>
                </a:solidFill>
                <a:latin typeface="Arial"/>
                <a:cs typeface="Arial"/>
              </a:rPr>
              <a:t>The Language Instinct: How the Mind Creates Language</a:t>
            </a:r>
            <a:r>
              <a:rPr lang="en-US" b="1" dirty="0">
                <a:solidFill>
                  <a:srgbClr val="000000"/>
                </a:solidFill>
                <a:latin typeface="Arial"/>
                <a:cs typeface="Arial"/>
              </a:rPr>
              <a:t>, </a:t>
            </a:r>
            <a:r>
              <a:rPr lang="en-US" b="1" dirty="0" smtClean="0">
                <a:solidFill>
                  <a:srgbClr val="000000"/>
                </a:solidFill>
                <a:latin typeface="Arial"/>
                <a:cs typeface="Arial"/>
              </a:rPr>
              <a:t>1994</a:t>
            </a:r>
            <a:endParaRPr lang="en-US" sz="1800" b="1" dirty="0" smtClean="0">
              <a:latin typeface="Arial"/>
              <a:cs typeface="Arial"/>
            </a:endParaRPr>
          </a:p>
          <a:p>
            <a:pPr marL="168275" indent="-168275">
              <a:spcAft>
                <a:spcPts val="600"/>
              </a:spcAft>
              <a:buFontTx/>
              <a:buChar char="•"/>
            </a:pPr>
            <a:r>
              <a:rPr lang="en-US" sz="1800" b="1" dirty="0" smtClean="0">
                <a:solidFill>
                  <a:srgbClr val="333399"/>
                </a:solidFill>
                <a:latin typeface="Arial"/>
                <a:cs typeface="Arial"/>
              </a:rPr>
              <a:t>Some fundamental challenges:</a:t>
            </a:r>
          </a:p>
          <a:p>
            <a:pPr marL="393700" indent="-225425">
              <a:spcAft>
                <a:spcPts val="600"/>
              </a:spcAft>
              <a:buFont typeface="Wingdings" pitchFamily="2" charset="2"/>
              <a:buChar char="§"/>
            </a:pPr>
            <a:r>
              <a:rPr lang="en-US" sz="1800" b="1" dirty="0" smtClean="0">
                <a:latin typeface="Arial"/>
                <a:cs typeface="Arial"/>
              </a:rPr>
              <a:t>Diversity of data, much of which defies simple mathematical descriptions or physical constraints (e.g., Internet data).</a:t>
            </a:r>
          </a:p>
          <a:p>
            <a:pPr marL="393700" indent="-225425">
              <a:spcAft>
                <a:spcPts val="600"/>
              </a:spcAft>
              <a:buFont typeface="Wingdings" pitchFamily="2" charset="2"/>
              <a:buChar char="§"/>
            </a:pPr>
            <a:r>
              <a:rPr lang="en-US" sz="1800" b="1" dirty="0" smtClean="0">
                <a:latin typeface="Arial"/>
                <a:cs typeface="Arial"/>
              </a:rPr>
              <a:t>Too many unique problems to be solved (e.g., 6,000 language, billions of speakers, thousands of linguistic phenomena).</a:t>
            </a:r>
          </a:p>
          <a:p>
            <a:pPr marL="393700" indent="-225425">
              <a:spcAft>
                <a:spcPts val="1200"/>
              </a:spcAft>
              <a:buFont typeface="Wingdings" pitchFamily="2" charset="2"/>
              <a:buChar char="§"/>
            </a:pPr>
            <a:r>
              <a:rPr lang="en-US" sz="1800" b="1" dirty="0" smtClean="0">
                <a:latin typeface="Arial"/>
                <a:cs typeface="Arial"/>
              </a:rPr>
              <a:t>Generalization and risk are fundamental challenges (e.g., how much can we rely on sparse data sets to build high performance systems).</a:t>
            </a:r>
          </a:p>
          <a:p>
            <a:pPr marL="168275" indent="-168275">
              <a:spcAft>
                <a:spcPts val="600"/>
              </a:spcAft>
              <a:buFont typeface="Arial" pitchFamily="34" charset="0"/>
              <a:buChar char="•"/>
            </a:pPr>
            <a:r>
              <a:rPr lang="en-US" sz="1800" b="1" dirty="0" smtClean="0">
                <a:solidFill>
                  <a:srgbClr val="333399"/>
                </a:solidFill>
                <a:latin typeface="Arial"/>
                <a:cs typeface="Arial"/>
              </a:rPr>
              <a:t>Underlying technology is applicable to many application domains:</a:t>
            </a:r>
          </a:p>
          <a:p>
            <a:pPr marL="338138" indent="-169863">
              <a:spcAft>
                <a:spcPts val="600"/>
              </a:spcAft>
              <a:buFont typeface="Wingdings" pitchFamily="2" charset="2"/>
              <a:buChar char="§"/>
            </a:pPr>
            <a:r>
              <a:rPr lang="en-US" sz="1800" b="1" dirty="0" smtClean="0">
                <a:latin typeface="Arial"/>
                <a:cs typeface="Arial"/>
              </a:rPr>
              <a:t>Fatigue/stress detection, acoustic signatures (defense, homeland security);</a:t>
            </a:r>
          </a:p>
          <a:p>
            <a:pPr marL="338138" indent="-169863">
              <a:spcAft>
                <a:spcPts val="600"/>
              </a:spcAft>
              <a:buFont typeface="Wingdings" pitchFamily="2" charset="2"/>
              <a:buChar char="§"/>
            </a:pPr>
            <a:r>
              <a:rPr lang="en-US" sz="1800" b="1" dirty="0" smtClean="0">
                <a:latin typeface="Arial"/>
                <a:cs typeface="Arial"/>
              </a:rPr>
              <a:t>EEG/EKG and many other biological signals (biomedical engineering);</a:t>
            </a:r>
          </a:p>
          <a:p>
            <a:pPr marL="338138" indent="-169863">
              <a:spcAft>
                <a:spcPts val="1200"/>
              </a:spcAft>
              <a:buFont typeface="Wingdings" pitchFamily="2" charset="2"/>
              <a:buChar char="§"/>
            </a:pPr>
            <a:r>
              <a:rPr lang="en-US" sz="1800" b="1" dirty="0" smtClean="0">
                <a:latin typeface="Arial"/>
                <a:cs typeface="Arial"/>
              </a:rPr>
              <a:t>Open source data mining, real-time event detection (national security).</a:t>
            </a:r>
          </a:p>
        </p:txBody>
      </p:sp>
      <p:sp>
        <p:nvSpPr>
          <p:cNvPr id="24"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t>Fundamental Challenges: Generalization and Risk</a:t>
            </a:r>
          </a:p>
        </p:txBody>
      </p:sp>
    </p:spTree>
    <p:extLst>
      <p:ext uri="{BB962C8B-B14F-4D97-AF65-F5344CB8AC3E}">
        <p14:creationId xmlns:p14="http://schemas.microsoft.com/office/powerpoint/2010/main" val="4205338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8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81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88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81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881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81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881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881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881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8818">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88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920"/>
            <a:ext cx="9144000" cy="393234"/>
          </a:xfrm>
          <a:prstGeom prst="rect">
            <a:avLst/>
          </a:prstGeom>
        </p:spPr>
        <p:txBody>
          <a:bodyPr anchor="ctr" anchorCtr="0">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Speech Segmentation: Results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54404284"/>
              </p:ext>
            </p:extLst>
          </p:nvPr>
        </p:nvGraphicFramePr>
        <p:xfrm>
          <a:off x="1676400" y="781050"/>
          <a:ext cx="5791201" cy="1854200"/>
        </p:xfrm>
        <a:graphic>
          <a:graphicData uri="http://schemas.openxmlformats.org/drawingml/2006/table">
            <a:tbl>
              <a:tblPr firstRow="1" bandRow="1">
                <a:tableStyleId>{5C22544A-7EE6-4342-B048-85BDC9FD1C3A}</a:tableStyleId>
              </a:tblPr>
              <a:tblGrid>
                <a:gridCol w="2832100"/>
                <a:gridCol w="838200"/>
                <a:gridCol w="1155700"/>
                <a:gridCol w="965201"/>
              </a:tblGrid>
              <a:tr h="370840">
                <a:tc>
                  <a:txBody>
                    <a:bodyPr/>
                    <a:lstStyle/>
                    <a:p>
                      <a:pPr marL="0" marR="0" algn="ctr">
                        <a:spcBef>
                          <a:spcPts val="0"/>
                        </a:spcBef>
                        <a:spcAft>
                          <a:spcPts val="0"/>
                        </a:spcAft>
                      </a:pPr>
                      <a:r>
                        <a:rPr lang="en-US" sz="1800" b="1" i="0" dirty="0">
                          <a:solidFill>
                            <a:srgbClr val="800000"/>
                          </a:solidFill>
                          <a:effectLst/>
                          <a:latin typeface="Arial"/>
                          <a:ea typeface="Times New Roman"/>
                          <a:cs typeface="Arial"/>
                        </a:rPr>
                        <a:t>Algorithm</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b="1" i="0" dirty="0">
                          <a:solidFill>
                            <a:srgbClr val="800000"/>
                          </a:solidFill>
                          <a:effectLst/>
                          <a:latin typeface="Arial"/>
                          <a:ea typeface="Times New Roman"/>
                          <a:cs typeface="Arial"/>
                        </a:rPr>
                        <a:t>Recall</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b="1" i="0">
                          <a:solidFill>
                            <a:srgbClr val="800000"/>
                          </a:solidFill>
                          <a:effectLst/>
                          <a:latin typeface="Arial"/>
                          <a:ea typeface="Times New Roman"/>
                          <a:cs typeface="Arial"/>
                        </a:rPr>
                        <a:t>Precision</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800" b="1" i="0" dirty="0">
                          <a:solidFill>
                            <a:srgbClr val="800000"/>
                          </a:solidFill>
                          <a:effectLst/>
                          <a:latin typeface="Arial"/>
                          <a:ea typeface="Times New Roman"/>
                          <a:cs typeface="Arial"/>
                        </a:rPr>
                        <a:t>F-score</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rgbClr val="F2F2F2"/>
                    </a:solidFill>
                  </a:tcPr>
                </a:tc>
              </a:tr>
              <a:tr h="370840">
                <a:tc>
                  <a:txBody>
                    <a:bodyPr/>
                    <a:lstStyle/>
                    <a:p>
                      <a:pPr marL="0" marR="0" algn="l">
                        <a:spcBef>
                          <a:spcPts val="0"/>
                        </a:spcBef>
                        <a:spcAft>
                          <a:spcPts val="0"/>
                        </a:spcAft>
                      </a:pPr>
                      <a:r>
                        <a:rPr lang="en-US" sz="1800" b="1" i="0" dirty="0" err="1">
                          <a:effectLst/>
                          <a:latin typeface="Arial"/>
                          <a:ea typeface="Times New Roman"/>
                          <a:cs typeface="Arial"/>
                        </a:rPr>
                        <a:t>Dusan</a:t>
                      </a:r>
                      <a:r>
                        <a:rPr lang="en-US" sz="1800" b="1" i="0" dirty="0">
                          <a:effectLst/>
                          <a:latin typeface="Arial"/>
                          <a:ea typeface="Times New Roman"/>
                          <a:cs typeface="Arial"/>
                        </a:rPr>
                        <a:t> &amp; Rabiner (2006</a:t>
                      </a:r>
                      <a:r>
                        <a:rPr lang="en-US" sz="1800" b="1" i="0" dirty="0" smtClean="0">
                          <a:effectLst/>
                          <a:latin typeface="Arial"/>
                          <a:ea typeface="Times New Roman"/>
                          <a:cs typeface="Arial"/>
                        </a:rPr>
                        <a:t>)</a:t>
                      </a:r>
                      <a:endParaRPr lang="en-US" sz="1800" b="1" i="0" dirty="0">
                        <a:effectLst/>
                        <a:latin typeface="Arial"/>
                        <a:ea typeface="Times New Roman"/>
                        <a:cs typeface="Arial"/>
                      </a:endParaRP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75.2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66.8</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a:effectLst/>
                          <a:latin typeface="Arial"/>
                          <a:ea typeface="Times New Roman"/>
                          <a:cs typeface="Arial"/>
                        </a:rPr>
                        <a:t>70.8</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i="0" dirty="0" err="1">
                          <a:effectLst/>
                          <a:latin typeface="Arial"/>
                          <a:ea typeface="Times New Roman"/>
                          <a:cs typeface="Arial"/>
                        </a:rPr>
                        <a:t>Qiao</a:t>
                      </a:r>
                      <a:r>
                        <a:rPr lang="en-US" sz="1800" b="1" i="0" dirty="0">
                          <a:effectLst/>
                          <a:latin typeface="Arial"/>
                          <a:ea typeface="Times New Roman"/>
                          <a:cs typeface="Arial"/>
                        </a:rPr>
                        <a:t> et al. (2008</a:t>
                      </a:r>
                      <a:r>
                        <a:rPr lang="en-US" sz="1800" b="1" i="0" dirty="0" smtClean="0">
                          <a:effectLst/>
                          <a:latin typeface="Arial"/>
                          <a:ea typeface="Times New Roman"/>
                          <a:cs typeface="Arial"/>
                        </a:rPr>
                        <a:t>)</a:t>
                      </a:r>
                      <a:endParaRPr lang="en-US" sz="1800" b="1" i="0" dirty="0">
                        <a:effectLst/>
                        <a:latin typeface="Arial"/>
                        <a:ea typeface="Times New Roman"/>
                        <a:cs typeface="Arial"/>
                      </a:endParaRP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a:effectLst/>
                          <a:latin typeface="Arial"/>
                          <a:ea typeface="Times New Roman"/>
                          <a:cs typeface="Arial"/>
                        </a:rPr>
                        <a:t>77.5</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76.3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76.9</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i="0" dirty="0">
                          <a:effectLst/>
                          <a:latin typeface="Arial"/>
                          <a:ea typeface="Times New Roman"/>
                          <a:cs typeface="Arial"/>
                        </a:rPr>
                        <a:t>Lee &amp; Glass (2012</a:t>
                      </a:r>
                      <a:r>
                        <a:rPr lang="en-US" sz="1800" b="1" i="0" dirty="0" smtClean="0">
                          <a:effectLst/>
                          <a:latin typeface="Arial"/>
                          <a:ea typeface="Times New Roman"/>
                          <a:cs typeface="Arial"/>
                        </a:rPr>
                        <a:t>)</a:t>
                      </a:r>
                      <a:endParaRPr lang="en-US" sz="1800" b="1" i="0" dirty="0">
                        <a:effectLst/>
                        <a:latin typeface="Arial"/>
                        <a:ea typeface="Times New Roman"/>
                        <a:cs typeface="Arial"/>
                      </a:endParaRP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a:effectLst/>
                          <a:latin typeface="Arial"/>
                          <a:ea typeface="Times New Roman"/>
                          <a:cs typeface="Arial"/>
                        </a:rPr>
                        <a:t>76.2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76.4</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76.3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i="0">
                          <a:effectLst/>
                          <a:latin typeface="Arial"/>
                          <a:ea typeface="Times New Roman"/>
                          <a:cs typeface="Arial"/>
                        </a:rPr>
                        <a:t>HDP-HMM</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a:effectLst/>
                          <a:latin typeface="Arial"/>
                          <a:ea typeface="Times New Roman"/>
                          <a:cs typeface="Arial"/>
                        </a:rPr>
                        <a:t>86.5</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a:effectLst/>
                          <a:latin typeface="Arial"/>
                          <a:ea typeface="Times New Roman"/>
                          <a:cs typeface="Arial"/>
                        </a:rPr>
                        <a:t>68.5</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i="0" dirty="0">
                          <a:effectLst/>
                          <a:latin typeface="Arial"/>
                          <a:ea typeface="Times New Roman"/>
                          <a:cs typeface="Arial"/>
                        </a:rPr>
                        <a:t>76.6</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93687330"/>
              </p:ext>
            </p:extLst>
          </p:nvPr>
        </p:nvGraphicFramePr>
        <p:xfrm>
          <a:off x="1321198" y="2837180"/>
          <a:ext cx="6501605" cy="2882900"/>
        </p:xfrm>
        <a:graphic>
          <a:graphicData uri="http://schemas.openxmlformats.org/drawingml/2006/table">
            <a:tbl>
              <a:tblPr firstRow="1" bandRow="1">
                <a:tableStyleId>{5C22544A-7EE6-4342-B048-85BDC9FD1C3A}</a:tableStyleId>
              </a:tblPr>
              <a:tblGrid>
                <a:gridCol w="2120900"/>
                <a:gridCol w="1054100"/>
                <a:gridCol w="1866900"/>
                <a:gridCol w="1459705"/>
              </a:tblGrid>
              <a:tr h="657860">
                <a:tc>
                  <a:txBody>
                    <a:bodyPr/>
                    <a:lstStyle/>
                    <a:p>
                      <a:pPr marL="0" marR="0" algn="ctr">
                        <a:spcBef>
                          <a:spcPts val="0"/>
                        </a:spcBef>
                        <a:spcAft>
                          <a:spcPts val="0"/>
                        </a:spcAft>
                      </a:pPr>
                      <a:r>
                        <a:rPr lang="en-US" sz="1800" b="1" dirty="0">
                          <a:solidFill>
                            <a:srgbClr val="800000"/>
                          </a:solidFill>
                          <a:effectLst/>
                          <a:latin typeface="Arial"/>
                          <a:ea typeface="Times New Roman"/>
                          <a:cs typeface="Arial"/>
                        </a:rPr>
                        <a:t>Experiment</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err="1">
                          <a:solidFill>
                            <a:srgbClr val="800000"/>
                          </a:solidFill>
                          <a:effectLst/>
                          <a:latin typeface="Arial"/>
                          <a:ea typeface="Times New Roman"/>
                          <a:cs typeface="Arial"/>
                        </a:rPr>
                        <a:t>Params</a:t>
                      </a:r>
                      <a:r>
                        <a:rPr lang="en-US" sz="1800" b="1" dirty="0">
                          <a:solidFill>
                            <a:srgbClr val="800000"/>
                          </a:solidFill>
                          <a:effectLst/>
                          <a:latin typeface="Arial"/>
                          <a:ea typeface="Times New Roman"/>
                          <a:cs typeface="Arial"/>
                        </a:rPr>
                        <a:t>.</a:t>
                      </a:r>
                    </a:p>
                    <a:p>
                      <a:pPr marL="0" marR="0" algn="ctr">
                        <a:spcBef>
                          <a:spcPts val="0"/>
                        </a:spcBef>
                        <a:spcAft>
                          <a:spcPts val="0"/>
                        </a:spcAft>
                      </a:pPr>
                      <a:r>
                        <a:rPr lang="en-US" sz="1800" b="1" dirty="0">
                          <a:solidFill>
                            <a:srgbClr val="800000"/>
                          </a:solidFill>
                          <a:effectLst/>
                          <a:latin typeface="Arial"/>
                          <a:ea typeface="Times New Roman"/>
                          <a:cs typeface="Arial"/>
                        </a:rPr>
                        <a:t>(N</a:t>
                      </a:r>
                      <a:r>
                        <a:rPr lang="en-US" sz="1800" b="1" baseline="-25000" dirty="0">
                          <a:solidFill>
                            <a:srgbClr val="800000"/>
                          </a:solidFill>
                          <a:effectLst/>
                          <a:latin typeface="Arial"/>
                          <a:ea typeface="Times New Roman"/>
                          <a:cs typeface="Arial"/>
                        </a:rPr>
                        <a:t>s</a:t>
                      </a:r>
                      <a:r>
                        <a:rPr lang="en-US" sz="1800" b="1" dirty="0">
                          <a:solidFill>
                            <a:srgbClr val="800000"/>
                          </a:solidFill>
                          <a:effectLst/>
                          <a:latin typeface="Arial"/>
                          <a:ea typeface="Times New Roman"/>
                          <a:cs typeface="Arial"/>
                        </a:rPr>
                        <a:t> / </a:t>
                      </a:r>
                      <a:r>
                        <a:rPr lang="en-US" sz="1800" b="1" dirty="0" err="1">
                          <a:solidFill>
                            <a:srgbClr val="800000"/>
                          </a:solidFill>
                          <a:effectLst/>
                          <a:latin typeface="Arial"/>
                          <a:ea typeface="Times New Roman"/>
                          <a:cs typeface="Arial"/>
                        </a:rPr>
                        <a:t>N</a:t>
                      </a:r>
                      <a:r>
                        <a:rPr lang="en-US" sz="1800" b="1" baseline="-25000" dirty="0" err="1">
                          <a:solidFill>
                            <a:srgbClr val="800000"/>
                          </a:solidFill>
                          <a:effectLst/>
                          <a:latin typeface="Arial"/>
                          <a:ea typeface="Times New Roman"/>
                          <a:cs typeface="Arial"/>
                        </a:rPr>
                        <a:t>c</a:t>
                      </a:r>
                      <a:r>
                        <a:rPr lang="en-US" sz="1800" b="1" dirty="0">
                          <a:solidFill>
                            <a:srgbClr val="800000"/>
                          </a:solidFill>
                          <a:effectLst/>
                          <a:latin typeface="Arial"/>
                          <a:ea typeface="Times New Roman"/>
                          <a:cs typeface="Arial"/>
                        </a:rPr>
                        <a:t>)</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a:solidFill>
                            <a:srgbClr val="800000"/>
                          </a:solidFill>
                          <a:effectLst/>
                          <a:latin typeface="Arial"/>
                          <a:ea typeface="Times New Roman"/>
                          <a:cs typeface="Arial"/>
                        </a:rPr>
                        <a:t>Manual</a:t>
                      </a:r>
                      <a:br>
                        <a:rPr lang="en-US" sz="1800" b="1" dirty="0">
                          <a:solidFill>
                            <a:srgbClr val="800000"/>
                          </a:solidFill>
                          <a:effectLst/>
                          <a:latin typeface="Arial"/>
                          <a:ea typeface="Times New Roman"/>
                          <a:cs typeface="Arial"/>
                        </a:rPr>
                      </a:br>
                      <a:r>
                        <a:rPr lang="en-US" sz="1800" b="1" dirty="0">
                          <a:solidFill>
                            <a:srgbClr val="800000"/>
                          </a:solidFill>
                          <a:effectLst/>
                          <a:latin typeface="Arial"/>
                          <a:ea typeface="Times New Roman"/>
                          <a:cs typeface="Arial"/>
                        </a:rPr>
                        <a:t>Segmentations</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a:solidFill>
                            <a:srgbClr val="800000"/>
                          </a:solidFill>
                          <a:effectLst/>
                          <a:latin typeface="Arial"/>
                          <a:ea typeface="Times New Roman"/>
                          <a:cs typeface="Arial"/>
                        </a:rPr>
                        <a:t>HDP-HMM</a:t>
                      </a:r>
                    </a:p>
                  </a:txBody>
                  <a:tcPr marL="8890" marR="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lumMod val="95000"/>
                      </a:schemeClr>
                    </a:solid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=1, L=1</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70/70</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(0.82,0.73)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=1, L=2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33/33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(0.77,0.73)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=1, L=3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23/23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(0.75,0.72)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=5, L=1</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55/139</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(0.90,0.72)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=5, L=2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53/73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(0.87,0.72)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70840">
                <a:tc>
                  <a:txBody>
                    <a:bodyPr/>
                    <a:lstStyle/>
                    <a:p>
                      <a:pPr marL="0" marR="0" algn="l">
                        <a:spcBef>
                          <a:spcPts val="0"/>
                        </a:spcBef>
                        <a:spcAft>
                          <a:spcPts val="0"/>
                        </a:spcAft>
                      </a:pPr>
                      <a:r>
                        <a:rPr lang="en-US" sz="1800" b="1">
                          <a:solidFill>
                            <a:srgbClr val="800000"/>
                          </a:solidFill>
                          <a:effectLst/>
                          <a:latin typeface="Arial"/>
                          <a:ea typeface="Times New Roman"/>
                          <a:cs typeface="Arial"/>
                        </a:rPr>
                        <a:t>K</a:t>
                      </a:r>
                      <a:r>
                        <a:rPr lang="en-US" sz="1800" b="1" baseline="-25000">
                          <a:solidFill>
                            <a:srgbClr val="800000"/>
                          </a:solidFill>
                          <a:effectLst/>
                          <a:latin typeface="Arial"/>
                          <a:ea typeface="Times New Roman"/>
                          <a:cs typeface="Arial"/>
                        </a:rPr>
                        <a:t>z</a:t>
                      </a:r>
                      <a:r>
                        <a:rPr lang="en-US" sz="1800" b="1">
                          <a:solidFill>
                            <a:srgbClr val="800000"/>
                          </a:solidFill>
                          <a:effectLst/>
                          <a:latin typeface="Arial"/>
                          <a:ea typeface="Times New Roman"/>
                          <a:cs typeface="Arial"/>
                        </a:rPr>
                        <a:t>=100, K</a:t>
                      </a:r>
                      <a:r>
                        <a:rPr lang="en-US" sz="1800" b="1" baseline="-25000">
                          <a:solidFill>
                            <a:srgbClr val="800000"/>
                          </a:solidFill>
                          <a:effectLst/>
                          <a:latin typeface="Arial"/>
                          <a:ea typeface="Times New Roman"/>
                          <a:cs typeface="Arial"/>
                        </a:rPr>
                        <a:t>s</a:t>
                      </a:r>
                      <a:r>
                        <a:rPr lang="en-US" sz="1800" b="1">
                          <a:solidFill>
                            <a:srgbClr val="800000"/>
                          </a:solidFill>
                          <a:effectLst/>
                          <a:latin typeface="Arial"/>
                          <a:ea typeface="Times New Roman"/>
                          <a:cs typeface="Arial"/>
                        </a:rPr>
                        <a:t>=5, L=3</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43/51</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a:solidFill>
                            <a:srgbClr val="800000"/>
                          </a:solidFill>
                          <a:effectLst/>
                          <a:latin typeface="Arial"/>
                          <a:ea typeface="Times New Roman"/>
                          <a:cs typeface="Arial"/>
                        </a:rPr>
                        <a:t>(0.44,0.72)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r">
                        <a:spcBef>
                          <a:spcPts val="0"/>
                        </a:spcBef>
                        <a:spcAft>
                          <a:spcPts val="0"/>
                        </a:spcAft>
                      </a:pPr>
                      <a:r>
                        <a:rPr lang="en-US" sz="1800" b="1" dirty="0">
                          <a:solidFill>
                            <a:srgbClr val="800000"/>
                          </a:solidFill>
                          <a:effectLst/>
                          <a:latin typeface="Arial"/>
                          <a:ea typeface="Times New Roman"/>
                          <a:cs typeface="Arial"/>
                        </a:rPr>
                        <a:t>(0.83,0.72)</a:t>
                      </a:r>
                    </a:p>
                  </a:txBody>
                  <a:tcPr marL="36830" marR="3683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sp>
        <p:nvSpPr>
          <p:cNvPr id="10" name="Rectangle 9"/>
          <p:cNvSpPr/>
          <p:nvPr/>
        </p:nvSpPr>
        <p:spPr>
          <a:xfrm>
            <a:off x="141996" y="5876396"/>
            <a:ext cx="8679584" cy="646331"/>
          </a:xfrm>
          <a:prstGeom prst="rect">
            <a:avLst/>
          </a:prstGeom>
        </p:spPr>
        <p:txBody>
          <a:bodyPr wrap="square">
            <a:spAutoFit/>
          </a:bodyPr>
          <a:lstStyle/>
          <a:p>
            <a:pPr marL="231775" indent="-231775">
              <a:spcAft>
                <a:spcPts val="1200"/>
              </a:spcAft>
              <a:buFont typeface="Arial" pitchFamily="34" charset="0"/>
              <a:buChar char="•"/>
            </a:pPr>
            <a:r>
              <a:rPr lang="en-US" b="1" dirty="0" smtClean="0">
                <a:latin typeface="Arial"/>
                <a:cs typeface="Arial"/>
              </a:rPr>
              <a:t>HDP-HMM automatically finds acoustic units consistent with the manual segmentations (out-of-class similarities are comparable).</a:t>
            </a:r>
          </a:p>
        </p:txBody>
      </p:sp>
    </p:spTree>
    <p:extLst>
      <p:ext uri="{BB962C8B-B14F-4D97-AF65-F5344CB8AC3E}">
        <p14:creationId xmlns:p14="http://schemas.microsoft.com/office/powerpoint/2010/main" val="32593779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sz="2400" b="1" dirty="0" smtClean="0">
                <a:solidFill>
                  <a:srgbClr val="000000"/>
                </a:solidFill>
                <a:latin typeface="Arial"/>
                <a:cs typeface="Arial"/>
              </a:rPr>
              <a:t>Summary and Future Directions</a:t>
            </a:r>
            <a:endParaRPr lang="en-US" sz="2400" b="1" dirty="0">
              <a:solidFill>
                <a:srgbClr val="000000"/>
              </a:solidFill>
              <a:latin typeface="Arial"/>
              <a:cs typeface="Arial"/>
            </a:endParaRPr>
          </a:p>
        </p:txBody>
      </p:sp>
      <p:sp>
        <p:nvSpPr>
          <p:cNvPr id="114691" name="Text Box 3"/>
          <p:cNvSpPr txBox="1">
            <a:spLocks noChangeArrowheads="1"/>
          </p:cNvSpPr>
          <p:nvPr/>
        </p:nvSpPr>
        <p:spPr bwMode="auto">
          <a:xfrm>
            <a:off x="259080" y="633047"/>
            <a:ext cx="8610600" cy="6586417"/>
          </a:xfrm>
          <a:prstGeom prst="rect">
            <a:avLst/>
          </a:prstGeom>
          <a:noFill/>
          <a:ln w="9525">
            <a:noFill/>
            <a:miter lim="800000"/>
            <a:headEnd/>
            <a:tailEnd/>
          </a:ln>
          <a:effectLst/>
        </p:spPr>
        <p:txBody>
          <a:bodyPr wrap="square" lIns="0" tIns="0" rIns="0" bIns="0">
            <a:spAutoFit/>
          </a:bodyPr>
          <a:lstStyle/>
          <a:p>
            <a:pPr marL="231775" indent="-231775">
              <a:spcAft>
                <a:spcPts val="600"/>
              </a:spcAft>
              <a:buFont typeface="Arial" pitchFamily="34" charset="0"/>
              <a:buChar char="•"/>
            </a:pPr>
            <a:r>
              <a:rPr lang="en-US" sz="2400" b="1" dirty="0" smtClean="0">
                <a:latin typeface="Arial"/>
                <a:cs typeface="Arial"/>
              </a:rPr>
              <a:t>A nonparametric </a:t>
            </a:r>
            <a:r>
              <a:rPr lang="en-US" sz="2400" b="1" dirty="0">
                <a:latin typeface="Arial"/>
                <a:cs typeface="Arial"/>
              </a:rPr>
              <a:t>Bayesian framework provides two important </a:t>
            </a:r>
            <a:r>
              <a:rPr lang="en-US" sz="2400" b="1" dirty="0" smtClean="0">
                <a:latin typeface="Arial"/>
                <a:cs typeface="Arial"/>
              </a:rPr>
              <a:t>features:</a:t>
            </a:r>
            <a:endParaRPr lang="en-US" sz="2400" b="1" dirty="0">
              <a:latin typeface="Arial"/>
              <a:cs typeface="Arial"/>
            </a:endParaRPr>
          </a:p>
          <a:p>
            <a:pPr marL="574675" indent="-347663">
              <a:spcAft>
                <a:spcPts val="600"/>
              </a:spcAft>
              <a:buFont typeface="Wingdings" charset="2"/>
              <a:buChar char="Ø"/>
            </a:pPr>
            <a:r>
              <a:rPr lang="en-US" sz="2400" b="1" dirty="0">
                <a:latin typeface="Arial"/>
                <a:cs typeface="Arial"/>
              </a:rPr>
              <a:t>c</a:t>
            </a:r>
            <a:r>
              <a:rPr lang="en-US" sz="2400" b="1" dirty="0" smtClean="0">
                <a:latin typeface="Arial"/>
                <a:cs typeface="Arial"/>
              </a:rPr>
              <a:t>omplexity of the model grows with the data;</a:t>
            </a:r>
          </a:p>
          <a:p>
            <a:pPr marL="574675" indent="-347663">
              <a:spcAft>
                <a:spcPts val="1200"/>
              </a:spcAft>
              <a:buFont typeface="Wingdings" charset="2"/>
              <a:buChar char="Ø"/>
            </a:pPr>
            <a:r>
              <a:rPr lang="en-US" sz="2400" b="1" dirty="0">
                <a:latin typeface="Arial"/>
                <a:cs typeface="Arial"/>
              </a:rPr>
              <a:t>a</a:t>
            </a:r>
            <a:r>
              <a:rPr lang="en-US" sz="2400" b="1" dirty="0" smtClean="0">
                <a:latin typeface="Arial"/>
                <a:cs typeface="Arial"/>
              </a:rPr>
              <a:t>utomatic discovery of acoustic units can be used to find better acoustic models.</a:t>
            </a:r>
          </a:p>
          <a:p>
            <a:pPr marL="231775" indent="-231775">
              <a:spcAft>
                <a:spcPts val="600"/>
              </a:spcAft>
              <a:buFont typeface="Arial" pitchFamily="34" charset="0"/>
              <a:buChar char="•"/>
            </a:pPr>
            <a:r>
              <a:rPr lang="en-US" sz="2400" b="1" dirty="0" smtClean="0">
                <a:latin typeface="Arial"/>
                <a:cs typeface="Arial"/>
              </a:rPr>
              <a:t>Performance on limited tasks is promising.</a:t>
            </a:r>
          </a:p>
          <a:p>
            <a:pPr marL="231775" indent="-231775">
              <a:spcAft>
                <a:spcPts val="600"/>
              </a:spcAft>
              <a:buFont typeface="Arial" pitchFamily="34" charset="0"/>
              <a:buChar char="•"/>
            </a:pPr>
            <a:r>
              <a:rPr lang="en-US" sz="2400" b="1" dirty="0" smtClean="0">
                <a:latin typeface="Arial"/>
                <a:cs typeface="Arial"/>
              </a:rPr>
              <a:t>Our future goal is to use </a:t>
            </a:r>
            <a:r>
              <a:rPr lang="en-US" sz="2400" b="1" dirty="0">
                <a:latin typeface="Arial"/>
                <a:cs typeface="Arial"/>
              </a:rPr>
              <a:t>hierarchical nonparametric </a:t>
            </a:r>
            <a:r>
              <a:rPr lang="en-US" sz="2400" b="1" dirty="0" smtClean="0">
                <a:latin typeface="Arial"/>
                <a:cs typeface="Arial"/>
              </a:rPr>
              <a:t>approaches (</a:t>
            </a:r>
            <a:r>
              <a:rPr lang="en-US" sz="2400" b="1" dirty="0">
                <a:latin typeface="Arial"/>
                <a:cs typeface="Arial"/>
              </a:rPr>
              <a:t>e.g</a:t>
            </a:r>
            <a:r>
              <a:rPr lang="en-US" sz="2400" b="1" dirty="0" smtClean="0">
                <a:latin typeface="Arial"/>
                <a:cs typeface="Arial"/>
              </a:rPr>
              <a:t>., HDP</a:t>
            </a:r>
            <a:r>
              <a:rPr lang="en-US" sz="2400" b="1" dirty="0">
                <a:latin typeface="Arial"/>
                <a:cs typeface="Arial"/>
              </a:rPr>
              <a:t>-HMMs</a:t>
            </a:r>
            <a:r>
              <a:rPr lang="en-US" sz="2400" b="1" dirty="0" smtClean="0">
                <a:latin typeface="Arial"/>
                <a:cs typeface="Arial"/>
              </a:rPr>
              <a:t>) for acoustic models:</a:t>
            </a:r>
          </a:p>
          <a:p>
            <a:pPr marL="574675" indent="-347663">
              <a:spcAft>
                <a:spcPts val="600"/>
              </a:spcAft>
              <a:buFont typeface="Wingdings" charset="2"/>
              <a:buChar char="Ø"/>
            </a:pPr>
            <a:r>
              <a:rPr lang="en-US" sz="2400" b="1" dirty="0">
                <a:latin typeface="Arial"/>
                <a:cs typeface="Arial"/>
              </a:rPr>
              <a:t>a</a:t>
            </a:r>
            <a:r>
              <a:rPr lang="en-US" sz="2400" b="1" dirty="0" smtClean="0">
                <a:latin typeface="Arial"/>
                <a:cs typeface="Arial"/>
              </a:rPr>
              <a:t>coustic units are derived from a pool of shared distributions with arbitrary topologies;</a:t>
            </a:r>
          </a:p>
          <a:p>
            <a:pPr marL="574675" indent="-347663">
              <a:spcAft>
                <a:spcPts val="600"/>
              </a:spcAft>
              <a:buFont typeface="Wingdings" charset="2"/>
              <a:buChar char="Ø"/>
            </a:pPr>
            <a:r>
              <a:rPr lang="en-US" sz="2400" b="1" dirty="0">
                <a:latin typeface="Arial"/>
                <a:cs typeface="Arial"/>
              </a:rPr>
              <a:t>m</a:t>
            </a:r>
            <a:r>
              <a:rPr lang="en-US" sz="2400" b="1" dirty="0" smtClean="0">
                <a:latin typeface="Arial"/>
                <a:cs typeface="Arial"/>
              </a:rPr>
              <a:t>odels have arbitrary numbers of states, which in turn have arbitrary number of mixture components;</a:t>
            </a:r>
          </a:p>
          <a:p>
            <a:pPr marL="574675" indent="-347663">
              <a:spcAft>
                <a:spcPts val="600"/>
              </a:spcAft>
              <a:buFont typeface="Wingdings" charset="2"/>
              <a:buChar char="Ø"/>
            </a:pPr>
            <a:r>
              <a:rPr lang="en-US" sz="2400" b="1" dirty="0" smtClean="0">
                <a:latin typeface="Arial"/>
                <a:cs typeface="Arial"/>
              </a:rPr>
              <a:t>nonparametric </a:t>
            </a:r>
            <a:r>
              <a:rPr lang="en-US" sz="2400" b="1" dirty="0">
                <a:latin typeface="Arial"/>
                <a:cs typeface="Arial"/>
              </a:rPr>
              <a:t>Bayesian </a:t>
            </a:r>
            <a:r>
              <a:rPr lang="en-US" sz="2400" b="1" dirty="0" smtClean="0">
                <a:latin typeface="Arial"/>
                <a:cs typeface="Arial"/>
              </a:rPr>
              <a:t>approaches are also used to segment data and discover new acoustic units.</a:t>
            </a:r>
            <a:endParaRPr lang="en-US" sz="2400" b="1" dirty="0">
              <a:latin typeface="Arial"/>
              <a:cs typeface="Arial"/>
            </a:endParaRPr>
          </a:p>
          <a:p>
            <a:pPr marL="231775" indent="-231775">
              <a:spcAft>
                <a:spcPts val="600"/>
              </a:spcAft>
              <a:buFont typeface="Arial" pitchFamily="34" charset="0"/>
              <a:buChar char="•"/>
            </a:pPr>
            <a:endParaRPr lang="en-US" sz="2400" b="1" dirty="0">
              <a:latin typeface="Arial"/>
              <a:cs typeface="Arial"/>
            </a:endParaRPr>
          </a:p>
          <a:p>
            <a:pPr marL="231775" indent="-231775">
              <a:spcAft>
                <a:spcPts val="600"/>
              </a:spcAft>
              <a:buFont typeface="Arial" pitchFamily="34" charset="0"/>
              <a:buChar char="•"/>
            </a:pPr>
            <a:endParaRPr lang="en-US" sz="1800" b="1" dirty="0" smtClean="0"/>
          </a:p>
        </p:txBody>
      </p:sp>
    </p:spTree>
    <p:extLst>
      <p:ext uri="{BB962C8B-B14F-4D97-AF65-F5344CB8AC3E}">
        <p14:creationId xmlns:p14="http://schemas.microsoft.com/office/powerpoint/2010/main" val="20048576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469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46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sz="2400" b="1" dirty="0" smtClean="0">
                <a:solidFill>
                  <a:srgbClr val="000000"/>
                </a:solidFill>
                <a:latin typeface="Arial"/>
                <a:cs typeface="Arial"/>
              </a:rPr>
              <a:t>For the Graduate Students…</a:t>
            </a:r>
            <a:endParaRPr lang="en-US" sz="2400" b="1" dirty="0">
              <a:solidFill>
                <a:srgbClr val="000000"/>
              </a:solidFill>
              <a:latin typeface="Arial"/>
              <a:cs typeface="Arial"/>
            </a:endParaRPr>
          </a:p>
        </p:txBody>
      </p:sp>
      <p:sp>
        <p:nvSpPr>
          <p:cNvPr id="114691" name="Text Box 3"/>
          <p:cNvSpPr txBox="1">
            <a:spLocks noChangeArrowheads="1"/>
          </p:cNvSpPr>
          <p:nvPr/>
        </p:nvSpPr>
        <p:spPr bwMode="auto">
          <a:xfrm>
            <a:off x="259080" y="633047"/>
            <a:ext cx="8610600" cy="6370974"/>
          </a:xfrm>
          <a:prstGeom prst="rect">
            <a:avLst/>
          </a:prstGeom>
          <a:noFill/>
          <a:ln w="9525">
            <a:noFill/>
            <a:miter lim="800000"/>
            <a:headEnd/>
            <a:tailEnd/>
          </a:ln>
          <a:effectLst/>
        </p:spPr>
        <p:txBody>
          <a:bodyPr wrap="square" lIns="0" tIns="0" rIns="0" bIns="0">
            <a:spAutoFit/>
          </a:bodyPr>
          <a:lstStyle/>
          <a:p>
            <a:pPr marL="231775" indent="-231775">
              <a:spcAft>
                <a:spcPts val="1200"/>
              </a:spcAft>
              <a:buFont typeface="Arial" pitchFamily="34" charset="0"/>
              <a:buChar char="•"/>
            </a:pPr>
            <a:r>
              <a:rPr lang="en-US" sz="2400" b="1" dirty="0" smtClean="0">
                <a:latin typeface="Arial"/>
                <a:cs typeface="Arial"/>
              </a:rPr>
              <a:t>Large amounts of data that accurately represent your problem are critical to good machine learning research.</a:t>
            </a:r>
          </a:p>
          <a:p>
            <a:pPr marL="231775" indent="-231775">
              <a:spcAft>
                <a:spcPts val="1200"/>
              </a:spcAft>
              <a:buFont typeface="Arial" pitchFamily="34" charset="0"/>
              <a:buChar char="•"/>
            </a:pPr>
            <a:r>
              <a:rPr lang="en-US" sz="2400" b="1" dirty="0" smtClean="0">
                <a:latin typeface="Arial"/>
                <a:cs typeface="Arial"/>
              </a:rPr>
              <a:t>Never start a project unless the data is already in place (corollary: it takes much longer than you think to reach a point where you can run meaningful experiments).</a:t>
            </a:r>
          </a:p>
          <a:p>
            <a:pPr marL="231775" indent="-231775">
              <a:spcAft>
                <a:spcPts val="1200"/>
              </a:spcAft>
              <a:buFont typeface="Arial" pitchFamily="34" charset="0"/>
              <a:buChar char="•"/>
            </a:pPr>
            <a:r>
              <a:rPr lang="en-US" sz="2400" b="1" dirty="0" smtClean="0">
                <a:latin typeface="Arial"/>
                <a:cs typeface="Arial"/>
              </a:rPr>
              <a:t>Features must contain information relevant to your problem.</a:t>
            </a:r>
          </a:p>
          <a:p>
            <a:pPr marL="231775" indent="-231775">
              <a:spcAft>
                <a:spcPts val="1200"/>
              </a:spcAft>
              <a:buFont typeface="Arial" pitchFamily="34" charset="0"/>
              <a:buChar char="•"/>
            </a:pPr>
            <a:r>
              <a:rPr lang="en-US" sz="2400" b="1" dirty="0" smtClean="0">
                <a:latin typeface="Arial"/>
                <a:cs typeface="Arial"/>
              </a:rPr>
              <a:t>No robust machine learning technique is necessarily better; the difference is often in the details of how you configure the system.</a:t>
            </a:r>
          </a:p>
          <a:p>
            <a:pPr marL="231775" indent="-231775">
              <a:spcAft>
                <a:spcPts val="1200"/>
              </a:spcAft>
              <a:buFont typeface="Arial" pitchFamily="34" charset="0"/>
              <a:buChar char="•"/>
            </a:pPr>
            <a:r>
              <a:rPr lang="en-US" sz="2400" b="1" dirty="0" smtClean="0">
                <a:latin typeface="Arial"/>
                <a:cs typeface="Arial"/>
              </a:rPr>
              <a:t>Expert knowledge of the problem space still plays a critical role in achieving high performance and more importantly, a useful system.</a:t>
            </a:r>
          </a:p>
          <a:p>
            <a:pPr marL="231775" indent="-231775">
              <a:spcAft>
                <a:spcPts val="1200"/>
              </a:spcAft>
              <a:buFont typeface="Arial" pitchFamily="34" charset="0"/>
              <a:buChar char="•"/>
            </a:pPr>
            <a:r>
              <a:rPr lang="en-US" sz="2400" b="1" dirty="0" smtClean="0">
                <a:latin typeface="Arial"/>
                <a:cs typeface="Arial"/>
              </a:rPr>
              <a:t>Statistical significance!</a:t>
            </a:r>
            <a:endParaRPr lang="en-US" sz="2400" b="1" dirty="0">
              <a:latin typeface="Arial"/>
              <a:cs typeface="Arial"/>
            </a:endParaRPr>
          </a:p>
          <a:p>
            <a:pPr marL="231775" indent="-231775">
              <a:spcAft>
                <a:spcPts val="600"/>
              </a:spcAft>
              <a:buFont typeface="Arial" pitchFamily="34" charset="0"/>
              <a:buChar char="•"/>
            </a:pPr>
            <a:endParaRPr lang="en-US" sz="1800" b="1" dirty="0" smtClean="0"/>
          </a:p>
        </p:txBody>
      </p:sp>
    </p:spTree>
    <p:extLst>
      <p:ext uri="{BB962C8B-B14F-4D97-AF65-F5344CB8AC3E}">
        <p14:creationId xmlns:p14="http://schemas.microsoft.com/office/powerpoint/2010/main" val="3310550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6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6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46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46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46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1588" y="-206375"/>
            <a:ext cx="9144000" cy="0"/>
          </a:xfrm>
          <a:prstGeom prst="rect">
            <a:avLst/>
          </a:prstGeom>
          <a:noFill/>
          <a:ln w="9525">
            <a:noFill/>
            <a:miter lim="800000"/>
            <a:headEnd/>
            <a:tailEnd/>
          </a:ln>
        </p:spPr>
        <p:txBody>
          <a:bodyPr>
            <a:spAutoFit/>
          </a:bodyPr>
          <a:lstStyle/>
          <a:p>
            <a:endParaRPr lang="en-US" dirty="0"/>
          </a:p>
        </p:txBody>
      </p:sp>
      <p:sp>
        <p:nvSpPr>
          <p:cNvPr id="24579" name="Rectangle 4"/>
          <p:cNvSpPr>
            <a:spLocks noChangeArrowheads="1"/>
          </p:cNvSpPr>
          <p:nvPr/>
        </p:nvSpPr>
        <p:spPr bwMode="auto">
          <a:xfrm>
            <a:off x="0" y="295275"/>
            <a:ext cx="9144000" cy="0"/>
          </a:xfrm>
          <a:prstGeom prst="rect">
            <a:avLst/>
          </a:prstGeom>
          <a:noFill/>
          <a:ln w="9525">
            <a:noFill/>
            <a:miter lim="800000"/>
            <a:headEnd/>
            <a:tailEnd/>
          </a:ln>
        </p:spPr>
        <p:txBody>
          <a:bodyPr>
            <a:spAutoFit/>
          </a:bodyPr>
          <a:lstStyle/>
          <a:p>
            <a:endParaRPr lang="en-US" dirty="0"/>
          </a:p>
        </p:txBody>
      </p:sp>
      <p:sp>
        <p:nvSpPr>
          <p:cNvPr id="24580" name="Rectangle 6"/>
          <p:cNvSpPr>
            <a:spLocks noChangeArrowheads="1"/>
          </p:cNvSpPr>
          <p:nvPr/>
        </p:nvSpPr>
        <p:spPr bwMode="auto">
          <a:xfrm>
            <a:off x="3157538" y="2381250"/>
            <a:ext cx="9144000" cy="0"/>
          </a:xfrm>
          <a:prstGeom prst="rect">
            <a:avLst/>
          </a:prstGeom>
          <a:noFill/>
          <a:ln w="9525">
            <a:noFill/>
            <a:miter lim="800000"/>
            <a:headEnd/>
            <a:tailEnd/>
          </a:ln>
        </p:spPr>
        <p:txBody>
          <a:bodyPr>
            <a:spAutoFit/>
          </a:bodyPr>
          <a:lstStyle/>
          <a:p>
            <a:endParaRPr lang="en-US" dirty="0"/>
          </a:p>
        </p:txBody>
      </p:sp>
      <p:sp>
        <p:nvSpPr>
          <p:cNvPr id="24581" name="Text Box 10"/>
          <p:cNvSpPr txBox="1">
            <a:spLocks noChangeArrowheads="1"/>
          </p:cNvSpPr>
          <p:nvPr/>
        </p:nvSpPr>
        <p:spPr bwMode="auto">
          <a:xfrm>
            <a:off x="227013" y="57150"/>
            <a:ext cx="6858000" cy="369332"/>
          </a:xfrm>
          <a:prstGeom prst="rect">
            <a:avLst/>
          </a:prstGeom>
          <a:noFill/>
          <a:ln w="9525">
            <a:noFill/>
            <a:miter lim="800000"/>
            <a:headEnd/>
            <a:tailEnd/>
          </a:ln>
        </p:spPr>
        <p:txBody>
          <a:bodyPr lIns="0" tIns="0" rIns="0" bIns="0">
            <a:spAutoFit/>
          </a:bodyPr>
          <a:lstStyle/>
          <a:p>
            <a:pPr>
              <a:spcBef>
                <a:spcPct val="50000"/>
              </a:spcBef>
            </a:pPr>
            <a:r>
              <a:rPr lang="en-US" sz="2400" b="1" dirty="0">
                <a:solidFill>
                  <a:srgbClr val="000000"/>
                </a:solidFill>
                <a:latin typeface="Arial"/>
                <a:cs typeface="Arial"/>
              </a:rPr>
              <a:t>Brief </a:t>
            </a:r>
            <a:r>
              <a:rPr lang="en-US" sz="2400" b="1" dirty="0" smtClean="0">
                <a:solidFill>
                  <a:srgbClr val="000000"/>
                </a:solidFill>
                <a:latin typeface="Arial"/>
                <a:cs typeface="Arial"/>
              </a:rPr>
              <a:t>Bibliography of Related Research</a:t>
            </a:r>
            <a:endParaRPr lang="en-US" sz="2400" b="1" dirty="0">
              <a:solidFill>
                <a:srgbClr val="000000"/>
              </a:solidFill>
              <a:latin typeface="Arial"/>
              <a:cs typeface="Arial"/>
            </a:endParaRPr>
          </a:p>
        </p:txBody>
      </p:sp>
      <p:sp>
        <p:nvSpPr>
          <p:cNvPr id="6" name="Rectangle 109"/>
          <p:cNvSpPr txBox="1">
            <a:spLocks noChangeArrowheads="1"/>
          </p:cNvSpPr>
          <p:nvPr/>
        </p:nvSpPr>
        <p:spPr>
          <a:xfrm>
            <a:off x="227013" y="776941"/>
            <a:ext cx="8694738" cy="5706408"/>
          </a:xfrm>
          <a:prstGeom prst="rect">
            <a:avLst/>
          </a:prstGeom>
          <a:noFill/>
          <a:ln/>
        </p:spPr>
        <p:txBody>
          <a:bodyPr lIns="0" tIns="0" rIns="0" bIns="0"/>
          <a:lstStyle/>
          <a:p>
            <a:pPr marL="228600" indent="-228600">
              <a:spcAft>
                <a:spcPts val="1200"/>
              </a:spcAft>
            </a:pPr>
            <a:r>
              <a:rPr lang="en-US" b="1" dirty="0" err="1">
                <a:latin typeface="Arial"/>
                <a:cs typeface="Arial"/>
              </a:rPr>
              <a:t>Dehak</a:t>
            </a:r>
            <a:r>
              <a:rPr lang="en-US" b="1" dirty="0">
                <a:latin typeface="Arial"/>
                <a:cs typeface="Arial"/>
              </a:rPr>
              <a:t>, N</a:t>
            </a:r>
            <a:r>
              <a:rPr lang="en-US" b="1" dirty="0" smtClean="0">
                <a:latin typeface="Arial"/>
                <a:cs typeface="Arial"/>
              </a:rPr>
              <a:t>., Kenny</a:t>
            </a:r>
            <a:r>
              <a:rPr lang="en-US" b="1" dirty="0">
                <a:latin typeface="Arial"/>
                <a:cs typeface="Arial"/>
              </a:rPr>
              <a:t>, P</a:t>
            </a:r>
            <a:r>
              <a:rPr lang="en-US" b="1" dirty="0" smtClean="0">
                <a:latin typeface="Arial"/>
                <a:cs typeface="Arial"/>
              </a:rPr>
              <a:t>., </a:t>
            </a:r>
            <a:r>
              <a:rPr lang="en-US" b="1" dirty="0" err="1" smtClean="0">
                <a:latin typeface="Arial"/>
                <a:cs typeface="Arial"/>
              </a:rPr>
              <a:t>Dehak</a:t>
            </a:r>
            <a:r>
              <a:rPr lang="en-US" b="1" dirty="0">
                <a:latin typeface="Arial"/>
                <a:cs typeface="Arial"/>
              </a:rPr>
              <a:t>, R</a:t>
            </a:r>
            <a:r>
              <a:rPr lang="en-US" b="1" dirty="0" smtClean="0">
                <a:latin typeface="Arial"/>
                <a:cs typeface="Arial"/>
              </a:rPr>
              <a:t>., </a:t>
            </a:r>
            <a:r>
              <a:rPr lang="en-US" b="1" i="1" dirty="0" err="1" smtClean="0">
                <a:latin typeface="Arial"/>
                <a:cs typeface="Arial"/>
              </a:rPr>
              <a:t>Dumouchel</a:t>
            </a:r>
            <a:r>
              <a:rPr lang="en-US" b="1" i="1" dirty="0">
                <a:latin typeface="Arial"/>
                <a:cs typeface="Arial"/>
              </a:rPr>
              <a:t>, </a:t>
            </a:r>
            <a:r>
              <a:rPr lang="en-US" b="1" i="1" dirty="0" smtClean="0">
                <a:latin typeface="Arial"/>
                <a:cs typeface="Arial"/>
              </a:rPr>
              <a:t>P., &amp; </a:t>
            </a:r>
            <a:r>
              <a:rPr lang="en-US" b="1" i="1" dirty="0" err="1" smtClean="0">
                <a:latin typeface="Arial"/>
                <a:cs typeface="Arial"/>
              </a:rPr>
              <a:t>Ouellet</a:t>
            </a:r>
            <a:r>
              <a:rPr lang="en-US" b="1" i="1" dirty="0">
                <a:latin typeface="Arial"/>
                <a:cs typeface="Arial"/>
              </a:rPr>
              <a:t>, P</a:t>
            </a:r>
            <a:r>
              <a:rPr lang="en-US" b="1" i="1" dirty="0" smtClean="0">
                <a:latin typeface="Arial"/>
                <a:cs typeface="Arial"/>
              </a:rPr>
              <a:t>. (2011). Front</a:t>
            </a:r>
            <a:r>
              <a:rPr lang="en-US" b="1" i="1" dirty="0">
                <a:latin typeface="Arial"/>
                <a:cs typeface="Arial"/>
              </a:rPr>
              <a:t>-End Factor Analysis for Speaker </a:t>
            </a:r>
            <a:r>
              <a:rPr lang="en-US" b="1" i="1" dirty="0" smtClean="0">
                <a:latin typeface="Arial"/>
                <a:cs typeface="Arial"/>
              </a:rPr>
              <a:t>Verification. </a:t>
            </a:r>
            <a:r>
              <a:rPr lang="en-US" b="1" dirty="0" smtClean="0">
                <a:latin typeface="Arial"/>
                <a:cs typeface="Arial"/>
              </a:rPr>
              <a:t>IEEE Transactions on Audio</a:t>
            </a:r>
            <a:r>
              <a:rPr lang="en-US" b="1" dirty="0">
                <a:latin typeface="Arial"/>
                <a:cs typeface="Arial"/>
              </a:rPr>
              <a:t>, Speech, and Language </a:t>
            </a:r>
            <a:r>
              <a:rPr lang="en-US" b="1" dirty="0" smtClean="0">
                <a:latin typeface="Arial"/>
                <a:cs typeface="Arial"/>
              </a:rPr>
              <a:t>Processing. 19(4), 788-798.</a:t>
            </a:r>
            <a:endParaRPr lang="en-US" b="1" dirty="0">
              <a:latin typeface="Arial"/>
              <a:cs typeface="Arial"/>
            </a:endParaRPr>
          </a:p>
          <a:p>
            <a:pPr marL="228600" indent="-228600">
              <a:spcAft>
                <a:spcPts val="1200"/>
              </a:spcAft>
            </a:pPr>
            <a:r>
              <a:rPr lang="en-US" b="1" dirty="0" smtClean="0">
                <a:latin typeface="Arial"/>
                <a:cs typeface="Arial"/>
              </a:rPr>
              <a:t>Harati</a:t>
            </a:r>
            <a:r>
              <a:rPr lang="en-US" b="1" dirty="0">
                <a:latin typeface="Arial"/>
                <a:cs typeface="Arial"/>
              </a:rPr>
              <a:t>, A., Picone, J., &amp; Sobel, M. (2013). Speech Segmentation Using Hierarchical Dirichlet Processes. </a:t>
            </a:r>
            <a:r>
              <a:rPr lang="en-US" b="1" i="1" dirty="0">
                <a:latin typeface="Arial"/>
                <a:cs typeface="Arial"/>
              </a:rPr>
              <a:t>Proceedings of INTER</a:t>
            </a:r>
            <a:r>
              <a:rPr lang="en-US" b="1" dirty="0">
                <a:latin typeface="Arial"/>
                <a:cs typeface="Arial"/>
              </a:rPr>
              <a:t>SPEECH (pp. 637-641). Lyon, France.</a:t>
            </a:r>
          </a:p>
          <a:p>
            <a:pPr marL="228600" indent="-228600">
              <a:spcAft>
                <a:spcPts val="1200"/>
              </a:spcAft>
            </a:pPr>
            <a:r>
              <a:rPr lang="en-US" b="1" dirty="0" smtClean="0">
                <a:latin typeface="Arial"/>
                <a:cs typeface="Arial"/>
              </a:rPr>
              <a:t>Harati</a:t>
            </a:r>
            <a:r>
              <a:rPr lang="en-US" b="1" dirty="0">
                <a:latin typeface="Arial"/>
                <a:cs typeface="Arial"/>
              </a:rPr>
              <a:t>, A., Picone, J., &amp; Sobel, M. (2012). Applications of Dirichlet Process Mixtures to Speaker Adaptation. </a:t>
            </a:r>
            <a:r>
              <a:rPr lang="en-US" b="1" i="1" dirty="0">
                <a:latin typeface="Arial"/>
                <a:cs typeface="Arial"/>
              </a:rPr>
              <a:t>Proceedings of the IEEE International Conference on Acoustics, Speech and Signal Processing</a:t>
            </a:r>
            <a:r>
              <a:rPr lang="en-US" b="1" dirty="0">
                <a:latin typeface="Arial"/>
                <a:cs typeface="Arial"/>
              </a:rPr>
              <a:t> (pp. 4321–4324). </a:t>
            </a:r>
            <a:r>
              <a:rPr lang="en-US" b="1" dirty="0" smtClean="0">
                <a:latin typeface="Arial"/>
                <a:cs typeface="Arial"/>
              </a:rPr>
              <a:t>Kyoto, Japan.</a:t>
            </a:r>
          </a:p>
          <a:p>
            <a:pPr marL="228600" indent="-228600">
              <a:spcAft>
                <a:spcPts val="1200"/>
              </a:spcAft>
            </a:pPr>
            <a:r>
              <a:rPr lang="en-US" b="1" dirty="0">
                <a:latin typeface="Arial"/>
                <a:cs typeface="Arial"/>
              </a:rPr>
              <a:t>Hinton, G., Deng, L., Yu, D., Dahl, G., Mohammed, A., </a:t>
            </a:r>
            <a:r>
              <a:rPr lang="en-US" b="1" dirty="0" err="1">
                <a:latin typeface="Arial"/>
                <a:cs typeface="Arial"/>
              </a:rPr>
              <a:t>Jaitly</a:t>
            </a:r>
            <a:r>
              <a:rPr lang="en-US" b="1" dirty="0">
                <a:latin typeface="Arial"/>
                <a:cs typeface="Arial"/>
              </a:rPr>
              <a:t>, N., … Kingsbury, B. (2012). Deep Neural Networks for Acoustic Modeling in Speech Recognition. </a:t>
            </a:r>
            <a:r>
              <a:rPr lang="en-US" b="1" i="1" dirty="0">
                <a:latin typeface="Arial"/>
                <a:cs typeface="Arial"/>
              </a:rPr>
              <a:t>IEEE Signal Processing Magazine</a:t>
            </a:r>
            <a:r>
              <a:rPr lang="en-US" b="1" dirty="0">
                <a:latin typeface="Arial"/>
                <a:cs typeface="Arial"/>
              </a:rPr>
              <a:t>, 29(6), 83–97.</a:t>
            </a:r>
          </a:p>
          <a:p>
            <a:pPr marL="228600" indent="-228600">
              <a:spcAft>
                <a:spcPts val="1200"/>
              </a:spcAft>
            </a:pPr>
            <a:r>
              <a:rPr lang="en-US" b="1" dirty="0" smtClean="0">
                <a:latin typeface="Arial"/>
                <a:cs typeface="Arial"/>
              </a:rPr>
              <a:t>Steinberg, J. (</a:t>
            </a:r>
            <a:r>
              <a:rPr lang="en-US" b="1" dirty="0">
                <a:latin typeface="Arial"/>
                <a:cs typeface="Arial"/>
              </a:rPr>
              <a:t>2013). </a:t>
            </a:r>
            <a:r>
              <a:rPr lang="en-US" b="1" i="1" dirty="0">
                <a:latin typeface="Arial"/>
                <a:cs typeface="Arial"/>
              </a:rPr>
              <a:t>A Comparative Analysis of Bayesian Nonparametric Variational Inference Algorithms For Speech </a:t>
            </a:r>
            <a:r>
              <a:rPr lang="en-US" b="1" i="1" dirty="0" smtClean="0">
                <a:latin typeface="Arial"/>
                <a:cs typeface="Arial"/>
              </a:rPr>
              <a:t>Recognition</a:t>
            </a:r>
            <a:r>
              <a:rPr lang="en-US" b="1" dirty="0" smtClean="0">
                <a:latin typeface="Arial"/>
                <a:cs typeface="Arial"/>
              </a:rPr>
              <a:t>. </a:t>
            </a:r>
            <a:r>
              <a:rPr lang="en-US" b="1" dirty="0">
                <a:latin typeface="Arial"/>
                <a:cs typeface="Arial"/>
              </a:rPr>
              <a:t>Department of Electrical and Computer Engineering, Temple University, Philadelphia, Pennsylvania, USA</a:t>
            </a:r>
            <a:r>
              <a:rPr lang="en-US" b="1" dirty="0" smtClean="0">
                <a:latin typeface="Arial"/>
                <a:cs typeface="Arial"/>
              </a:rPr>
              <a:t>.</a:t>
            </a:r>
          </a:p>
          <a:p>
            <a:pPr>
              <a:spcAft>
                <a:spcPts val="600"/>
              </a:spcAft>
            </a:pPr>
            <a:endParaRPr lang="en-US" b="1" dirty="0">
              <a:latin typeface="Arial"/>
              <a:cs typeface="Arial"/>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40195456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9-29 at 12.10.41 AM.png">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0"/>
            <a:ext cx="9144000" cy="6375887"/>
          </a:xfrm>
          <a:prstGeom prst="rect">
            <a:avLst/>
          </a:prstGeom>
        </p:spPr>
      </p:pic>
    </p:spTree>
    <p:extLst>
      <p:ext uri="{BB962C8B-B14F-4D97-AF65-F5344CB8AC3E}">
        <p14:creationId xmlns:p14="http://schemas.microsoft.com/office/powerpoint/2010/main" val="6765119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28600" y="152400"/>
            <a:ext cx="8686800" cy="1524000"/>
          </a:xfrm>
          <a:prstGeom prst="rect">
            <a:avLst/>
          </a:prstGeom>
          <a:ln>
            <a:solidFill>
              <a:schemeClr val="tx1"/>
            </a:solidFill>
          </a:ln>
        </p:spPr>
        <p:txBody>
          <a:bodyPr/>
          <a:lstStyle/>
          <a:p>
            <a:pPr defTabSz="914400">
              <a:spcBef>
                <a:spcPct val="50000"/>
              </a:spcBef>
              <a:spcAft>
                <a:spcPct val="50000"/>
              </a:spcAft>
              <a:defRPr/>
            </a:pPr>
            <a:r>
              <a:rPr lang="en-US" sz="2800" b="1" dirty="0" smtClean="0">
                <a:solidFill>
                  <a:srgbClr val="892034"/>
                </a:solidFill>
                <a:latin typeface="Calibri"/>
              </a:rPr>
              <a:t>Information and Signal Processing</a:t>
            </a:r>
            <a:r>
              <a:rPr lang="en-US" sz="2800" b="1" dirty="0" smtClean="0">
                <a:solidFill>
                  <a:prstClr val="black"/>
                </a:solidFill>
                <a:latin typeface="Calibri"/>
              </a:rPr>
              <a:t/>
            </a:r>
            <a:br>
              <a:rPr lang="en-US" sz="2800" b="1" dirty="0" smtClean="0">
                <a:solidFill>
                  <a:prstClr val="black"/>
                </a:solidFill>
                <a:latin typeface="Calibri"/>
              </a:rPr>
            </a:br>
            <a:r>
              <a:rPr lang="en-US" sz="900" b="1" dirty="0" smtClean="0">
                <a:solidFill>
                  <a:prstClr val="black"/>
                </a:solidFill>
                <a:latin typeface="Calibri"/>
              </a:rPr>
              <a:t/>
            </a:r>
            <a:br>
              <a:rPr lang="en-US" sz="900" b="1" dirty="0" smtClean="0">
                <a:solidFill>
                  <a:prstClr val="black"/>
                </a:solidFill>
                <a:latin typeface="Calibri"/>
              </a:rPr>
            </a:br>
            <a:r>
              <a:rPr lang="en-US" sz="900" b="1" dirty="0" smtClean="0">
                <a:solidFill>
                  <a:prstClr val="black"/>
                </a:solidFill>
                <a:latin typeface="Calibri"/>
              </a:rPr>
              <a:t/>
            </a:r>
            <a:br>
              <a:rPr lang="en-US" sz="900" b="1" dirty="0" smtClean="0">
                <a:solidFill>
                  <a:prstClr val="black"/>
                </a:solidFill>
                <a:latin typeface="Calibri"/>
              </a:rPr>
            </a:br>
            <a:r>
              <a:rPr lang="en-US" sz="1400" b="1" dirty="0" smtClean="0">
                <a:solidFill>
                  <a:srgbClr val="333399"/>
                </a:solidFill>
                <a:latin typeface="Calibri"/>
              </a:rPr>
              <a:t>Mission:</a:t>
            </a:r>
            <a:r>
              <a:rPr lang="en-US" sz="1400" b="1" dirty="0" smtClean="0">
                <a:solidFill>
                  <a:prstClr val="black"/>
                </a:solidFill>
                <a:latin typeface="Calibri"/>
              </a:rPr>
              <a:t> </a:t>
            </a:r>
            <a:r>
              <a:rPr lang="en-US" sz="1400" b="1" dirty="0" smtClean="0">
                <a:solidFill>
                  <a:srgbClr val="892034"/>
                </a:solidFill>
                <a:latin typeface="Calibri"/>
              </a:rPr>
              <a:t>Automated extraction and organization of information using advanced statistical</a:t>
            </a:r>
            <a:br>
              <a:rPr lang="en-US" sz="1400" b="1" dirty="0" smtClean="0">
                <a:solidFill>
                  <a:srgbClr val="892034"/>
                </a:solidFill>
                <a:latin typeface="Calibri"/>
              </a:rPr>
            </a:br>
            <a:r>
              <a:rPr lang="en-US" sz="1400" b="1" dirty="0" smtClean="0">
                <a:solidFill>
                  <a:srgbClr val="892034"/>
                </a:solidFill>
                <a:latin typeface="Calibri"/>
              </a:rPr>
              <a:t>models t</a:t>
            </a:r>
            <a:r>
              <a:rPr lang="en-US" sz="1400" b="1" dirty="0" smtClean="0">
                <a:solidFill>
                  <a:srgbClr val="892034"/>
                </a:solidFill>
                <a:latin typeface="Calibri"/>
                <a:cs typeface="Times New Roman" pitchFamily="18" charset="0"/>
              </a:rPr>
              <a:t>o fundamentally advance the level of integration, density, intelligence and performance </a:t>
            </a:r>
            <a:br>
              <a:rPr lang="en-US" sz="1400" b="1" dirty="0" smtClean="0">
                <a:solidFill>
                  <a:srgbClr val="892034"/>
                </a:solidFill>
                <a:latin typeface="Calibri"/>
                <a:cs typeface="Times New Roman" pitchFamily="18" charset="0"/>
              </a:rPr>
            </a:br>
            <a:r>
              <a:rPr lang="en-US" sz="1400" b="1" dirty="0" smtClean="0">
                <a:solidFill>
                  <a:srgbClr val="892034"/>
                </a:solidFill>
                <a:latin typeface="Calibri"/>
                <a:cs typeface="Times New Roman" pitchFamily="18" charset="0"/>
              </a:rPr>
              <a:t>of electronic systems. Application areas include speech recognition, speech enhancement and biological systems.</a:t>
            </a:r>
            <a:r>
              <a:rPr lang="en-US" sz="1400" b="1" dirty="0" smtClean="0">
                <a:solidFill>
                  <a:prstClr val="black"/>
                </a:solidFill>
                <a:latin typeface="Calibri"/>
                <a:cs typeface="Times New Roman" pitchFamily="18" charset="0"/>
              </a:rPr>
              <a:t> </a:t>
            </a:r>
            <a:br>
              <a:rPr lang="en-US" sz="1400" b="1" dirty="0" smtClean="0">
                <a:solidFill>
                  <a:prstClr val="black"/>
                </a:solidFill>
                <a:latin typeface="Calibri"/>
                <a:cs typeface="Times New Roman" pitchFamily="18" charset="0"/>
              </a:rPr>
            </a:br>
            <a:endParaRPr lang="en-US" sz="1400" b="1" dirty="0" smtClean="0">
              <a:solidFill>
                <a:prstClr val="black"/>
              </a:solidFill>
              <a:latin typeface="Calibri"/>
              <a:cs typeface="Times New Roman" pitchFamily="18" charset="0"/>
            </a:endParaRPr>
          </a:p>
        </p:txBody>
      </p:sp>
      <p:sp>
        <p:nvSpPr>
          <p:cNvPr id="3" name="Rectangle 5"/>
          <p:cNvSpPr>
            <a:spLocks noChangeArrowheads="1"/>
          </p:cNvSpPr>
          <p:nvPr/>
        </p:nvSpPr>
        <p:spPr bwMode="auto">
          <a:xfrm>
            <a:off x="4572000" y="1895475"/>
            <a:ext cx="4343400" cy="2173288"/>
          </a:xfrm>
          <a:prstGeom prst="rect">
            <a:avLst/>
          </a:prstGeom>
          <a:noFill/>
          <a:ln w="9525">
            <a:solidFill>
              <a:schemeClr val="tx1"/>
            </a:solidFill>
            <a:miter lim="800000"/>
            <a:headEnd/>
            <a:tailEnd/>
          </a:ln>
          <a:effectLst/>
        </p:spPr>
        <p:txBody>
          <a:bodyPr/>
          <a:lstStyle/>
          <a:p>
            <a:pPr defTabSz="914400" fontAlgn="base">
              <a:spcAft>
                <a:spcPts val="600"/>
              </a:spcAft>
            </a:pPr>
            <a:r>
              <a:rPr lang="en-US" sz="1600" b="1" dirty="0">
                <a:solidFill>
                  <a:srgbClr val="333399"/>
                </a:solidFill>
                <a:latin typeface="Arial" charset="0"/>
              </a:rPr>
              <a:t>Impact:</a:t>
            </a:r>
          </a:p>
          <a:p>
            <a:pPr marL="230188" lvl="1" indent="-115888" defTabSz="914400" fontAlgn="base">
              <a:spcBef>
                <a:spcPct val="0"/>
              </a:spcBef>
              <a:spcAft>
                <a:spcPct val="50000"/>
              </a:spcAft>
              <a:buFontTx/>
              <a:buChar char="•"/>
            </a:pPr>
            <a:r>
              <a:rPr lang="en-US" sz="1200" b="1" dirty="0">
                <a:solidFill>
                  <a:srgbClr val="000000"/>
                </a:solidFill>
                <a:latin typeface="Arial" charset="0"/>
              </a:rPr>
              <a:t>Real-time information extraction from large audio resources such as the Internet</a:t>
            </a:r>
          </a:p>
          <a:p>
            <a:pPr marL="230188" lvl="1" indent="-115888" defTabSz="914400" fontAlgn="base">
              <a:spcBef>
                <a:spcPct val="0"/>
              </a:spcBef>
              <a:spcAft>
                <a:spcPct val="50000"/>
              </a:spcAft>
              <a:buFontTx/>
              <a:buChar char="•"/>
            </a:pPr>
            <a:r>
              <a:rPr lang="en-US" sz="1200" b="1" dirty="0">
                <a:solidFill>
                  <a:srgbClr val="000000"/>
                </a:solidFill>
                <a:latin typeface="Arial" charset="0"/>
              </a:rPr>
              <a:t>Intelligence gathering and automated processing</a:t>
            </a:r>
          </a:p>
          <a:p>
            <a:pPr marL="230188" lvl="1" indent="-115888" defTabSz="914400" fontAlgn="base">
              <a:spcBef>
                <a:spcPct val="0"/>
              </a:spcBef>
              <a:spcAft>
                <a:spcPct val="50000"/>
              </a:spcAft>
              <a:buFontTx/>
              <a:buChar char="•"/>
            </a:pPr>
            <a:r>
              <a:rPr lang="en-US" sz="1200" b="1" dirty="0" smtClean="0">
                <a:solidFill>
                  <a:srgbClr val="000000"/>
                </a:solidFill>
                <a:latin typeface="Arial" charset="0"/>
              </a:rPr>
              <a:t>Next </a:t>
            </a:r>
            <a:r>
              <a:rPr lang="en-US" sz="1200" b="1" dirty="0">
                <a:solidFill>
                  <a:srgbClr val="000000"/>
                </a:solidFill>
                <a:latin typeface="Arial" charset="0"/>
              </a:rPr>
              <a:t>generation biometrics based on </a:t>
            </a:r>
            <a:r>
              <a:rPr lang="en-US" sz="1200" b="1" dirty="0" smtClean="0">
                <a:solidFill>
                  <a:srgbClr val="000000"/>
                </a:solidFill>
                <a:latin typeface="Arial" charset="0"/>
              </a:rPr>
              <a:t>nonparametric statistical models</a:t>
            </a:r>
          </a:p>
          <a:p>
            <a:pPr marL="230188" lvl="1" indent="-115888" defTabSz="914400" fontAlgn="base">
              <a:spcBef>
                <a:spcPct val="0"/>
              </a:spcBef>
              <a:spcAft>
                <a:spcPct val="50000"/>
              </a:spcAft>
              <a:buFontTx/>
              <a:buChar char="•"/>
            </a:pPr>
            <a:r>
              <a:rPr lang="en-US" sz="1200" b="1" dirty="0" smtClean="0">
                <a:solidFill>
                  <a:srgbClr val="000000"/>
                </a:solidFill>
                <a:latin typeface="Arial" charset="0"/>
              </a:rPr>
              <a:t>Rapid generation of high performance systems in new domains involving untranscribed big data using models that self-organize information</a:t>
            </a:r>
            <a:endParaRPr lang="en-US" sz="1200" b="1" dirty="0">
              <a:solidFill>
                <a:srgbClr val="000000"/>
              </a:solidFill>
              <a:latin typeface="Arial" charset="0"/>
            </a:endParaRPr>
          </a:p>
        </p:txBody>
      </p:sp>
      <p:sp>
        <p:nvSpPr>
          <p:cNvPr id="4" name="Rectangle 6"/>
          <p:cNvSpPr>
            <a:spLocks noChangeArrowheads="1"/>
          </p:cNvSpPr>
          <p:nvPr/>
        </p:nvSpPr>
        <p:spPr bwMode="auto">
          <a:xfrm>
            <a:off x="228600" y="4068763"/>
            <a:ext cx="4343400" cy="2606675"/>
          </a:xfrm>
          <a:prstGeom prst="rect">
            <a:avLst/>
          </a:prstGeom>
          <a:noFill/>
          <a:ln w="9525">
            <a:solidFill>
              <a:schemeClr val="tx1"/>
            </a:solidFill>
            <a:miter lim="800000"/>
            <a:headEnd/>
            <a:tailEnd/>
          </a:ln>
          <a:effectLst/>
        </p:spPr>
        <p:txBody>
          <a:bodyPr/>
          <a:lstStyle/>
          <a:p>
            <a:pPr defTabSz="914400" fontAlgn="base">
              <a:spcAft>
                <a:spcPts val="600"/>
              </a:spcAft>
            </a:pPr>
            <a:r>
              <a:rPr lang="en-US" sz="1200" dirty="0">
                <a:solidFill>
                  <a:prstClr val="black"/>
                </a:solidFill>
                <a:latin typeface="Arial" charset="0"/>
              </a:rPr>
              <a:t> </a:t>
            </a:r>
            <a:r>
              <a:rPr lang="en-US" sz="1600" b="1" dirty="0">
                <a:solidFill>
                  <a:srgbClr val="333399"/>
                </a:solidFill>
                <a:latin typeface="Arial" charset="0"/>
              </a:rPr>
              <a:t>Expertise:</a:t>
            </a:r>
          </a:p>
          <a:p>
            <a:pPr marL="230188" lvl="1" indent="-115888" defTabSz="914400" fontAlgn="base">
              <a:spcBef>
                <a:spcPct val="0"/>
              </a:spcBef>
              <a:spcAft>
                <a:spcPts val="600"/>
              </a:spcAft>
              <a:buFontTx/>
              <a:buChar char="•"/>
            </a:pPr>
            <a:r>
              <a:rPr lang="en-US" sz="1200" b="1" dirty="0" smtClean="0">
                <a:solidFill>
                  <a:srgbClr val="000000"/>
                </a:solidFill>
                <a:latin typeface="Arial" charset="0"/>
              </a:rPr>
              <a:t>Statistical modeling of time-varying data sources in human language, imaging and bioinformatics</a:t>
            </a:r>
          </a:p>
          <a:p>
            <a:pPr marL="230188" lvl="1" indent="-115888" defTabSz="914400" fontAlgn="base">
              <a:spcBef>
                <a:spcPct val="0"/>
              </a:spcBef>
              <a:spcAft>
                <a:spcPts val="600"/>
              </a:spcAft>
              <a:buFontTx/>
              <a:buChar char="•"/>
            </a:pPr>
            <a:r>
              <a:rPr lang="en-US" sz="1200" b="1" dirty="0" smtClean="0">
                <a:solidFill>
                  <a:srgbClr val="000000"/>
                </a:solidFill>
                <a:latin typeface="Arial" charset="0"/>
              </a:rPr>
              <a:t>Speech, speaker and language identification for defense and commercial applications</a:t>
            </a:r>
            <a:endParaRPr lang="en-US" sz="1200" b="1" dirty="0">
              <a:solidFill>
                <a:srgbClr val="000000"/>
              </a:solidFill>
              <a:latin typeface="Arial" charset="0"/>
            </a:endParaRPr>
          </a:p>
          <a:p>
            <a:pPr marL="230188" lvl="1" indent="-115888" defTabSz="914400" fontAlgn="base">
              <a:spcBef>
                <a:spcPct val="0"/>
              </a:spcBef>
              <a:spcAft>
                <a:spcPts val="600"/>
              </a:spcAft>
              <a:buFontTx/>
              <a:buChar char="•"/>
            </a:pPr>
            <a:r>
              <a:rPr lang="en-US" sz="1200" b="1" dirty="0">
                <a:solidFill>
                  <a:srgbClr val="000000"/>
                </a:solidFill>
                <a:latin typeface="Arial" charset="0"/>
              </a:rPr>
              <a:t>Metadata extraction for enhanced </a:t>
            </a:r>
            <a:r>
              <a:rPr lang="en-US" sz="1200" b="1" dirty="0" smtClean="0">
                <a:solidFill>
                  <a:srgbClr val="000000"/>
                </a:solidFill>
                <a:latin typeface="Arial" charset="0"/>
              </a:rPr>
              <a:t>understanding</a:t>
            </a:r>
            <a:br>
              <a:rPr lang="en-US" sz="1200" b="1" dirty="0" smtClean="0">
                <a:solidFill>
                  <a:srgbClr val="000000"/>
                </a:solidFill>
                <a:latin typeface="Arial" charset="0"/>
              </a:rPr>
            </a:br>
            <a:r>
              <a:rPr lang="en-US" sz="1200" b="1" dirty="0" smtClean="0">
                <a:solidFill>
                  <a:srgbClr val="000000"/>
                </a:solidFill>
                <a:latin typeface="Arial" charset="0"/>
              </a:rPr>
              <a:t>and improved semantic representations</a:t>
            </a:r>
            <a:endParaRPr lang="en-US" sz="1200" b="1" dirty="0">
              <a:solidFill>
                <a:srgbClr val="000000"/>
              </a:solidFill>
              <a:latin typeface="Arial" charset="0"/>
            </a:endParaRPr>
          </a:p>
          <a:p>
            <a:pPr marL="230188" lvl="1" indent="-115888" defTabSz="914400" fontAlgn="base">
              <a:spcBef>
                <a:spcPct val="0"/>
              </a:spcBef>
              <a:spcAft>
                <a:spcPts val="600"/>
              </a:spcAft>
              <a:buFontTx/>
              <a:buChar char="•"/>
            </a:pPr>
            <a:r>
              <a:rPr lang="en-US" sz="1200" b="1" dirty="0">
                <a:solidFill>
                  <a:srgbClr val="000000"/>
                </a:solidFill>
                <a:latin typeface="Arial" charset="0"/>
              </a:rPr>
              <a:t>Intelligent systems and machine learning</a:t>
            </a:r>
          </a:p>
          <a:p>
            <a:pPr marL="230188" lvl="1" indent="-115888" defTabSz="914400" fontAlgn="base">
              <a:spcBef>
                <a:spcPct val="0"/>
              </a:spcBef>
              <a:spcAft>
                <a:spcPts val="600"/>
              </a:spcAft>
              <a:buFontTx/>
              <a:buChar char="•"/>
            </a:pPr>
            <a:r>
              <a:rPr lang="en-US" sz="1200" b="1" dirty="0" smtClean="0">
                <a:solidFill>
                  <a:srgbClr val="000000"/>
                </a:solidFill>
                <a:latin typeface="Arial" charset="0"/>
              </a:rPr>
              <a:t>Data-driven and corpus-based methodologies utilizing big data resources have been proven to result in consistent incremental progress</a:t>
            </a:r>
            <a:endParaRPr lang="en-US" sz="1200" b="1" dirty="0">
              <a:solidFill>
                <a:srgbClr val="000000"/>
              </a:solidFill>
              <a:latin typeface="Arial" charset="0"/>
            </a:endParaRPr>
          </a:p>
        </p:txBody>
      </p:sp>
      <p:pic>
        <p:nvPicPr>
          <p:cNvPr id="250882" name="Picture 2">
            <a:hlinkClick r:id="rId2"/>
          </p:cNvPr>
          <p:cNvPicPr>
            <a:picLocks noChangeAspect="1" noChangeArrowheads="1"/>
          </p:cNvPicPr>
          <p:nvPr/>
        </p:nvPicPr>
        <p:blipFill>
          <a:blip r:embed="rId3" cstate="print"/>
          <a:srcRect/>
          <a:stretch>
            <a:fillRect/>
          </a:stretch>
        </p:blipFill>
        <p:spPr bwMode="auto">
          <a:xfrm>
            <a:off x="7980218" y="249382"/>
            <a:ext cx="838257" cy="838257"/>
          </a:xfrm>
          <a:prstGeom prst="rect">
            <a:avLst/>
          </a:prstGeom>
          <a:noFill/>
          <a:ln w="9525">
            <a:noFill/>
            <a:miter lim="800000"/>
            <a:headEnd/>
            <a:tailEnd/>
          </a:ln>
        </p:spPr>
      </p:pic>
      <p:sp>
        <p:nvSpPr>
          <p:cNvPr id="9" name="Rectangle 5"/>
          <p:cNvSpPr>
            <a:spLocks noChangeArrowheads="1"/>
          </p:cNvSpPr>
          <p:nvPr/>
        </p:nvSpPr>
        <p:spPr bwMode="auto">
          <a:xfrm>
            <a:off x="228600" y="1895475"/>
            <a:ext cx="4343400" cy="2173288"/>
          </a:xfrm>
          <a:prstGeom prst="rect">
            <a:avLst/>
          </a:prstGeom>
          <a:noFill/>
          <a:ln w="9525">
            <a:solidFill>
              <a:schemeClr val="tx1"/>
            </a:solidFill>
            <a:miter lim="800000"/>
            <a:headEnd/>
            <a:tailEnd/>
          </a:ln>
          <a:effectLst/>
        </p:spPr>
        <p:txBody>
          <a:bodyPr/>
          <a:lstStyle/>
          <a:p>
            <a:pPr defTabSz="914400" fontAlgn="base">
              <a:spcAft>
                <a:spcPts val="1200"/>
              </a:spcAft>
            </a:pPr>
            <a:endParaRPr lang="en-US" sz="1200" b="1" dirty="0">
              <a:solidFill>
                <a:srgbClr val="892034"/>
              </a:solidFill>
              <a:latin typeface="Arial" charset="0"/>
            </a:endParaRPr>
          </a:p>
        </p:txBody>
      </p:sp>
      <p:pic>
        <p:nvPicPr>
          <p:cNvPr id="10" name="Picture 50" descr="x"/>
          <p:cNvPicPr>
            <a:picLocks noChangeArrowheads="1"/>
          </p:cNvPicPr>
          <p:nvPr/>
        </p:nvPicPr>
        <p:blipFill>
          <a:blip r:embed="rId4"/>
          <a:srcRect l="9944" t="4834" r="10153" b="3784"/>
          <a:stretch>
            <a:fillRect/>
          </a:stretch>
        </p:blipFill>
        <p:spPr bwMode="auto">
          <a:xfrm>
            <a:off x="320266" y="1989139"/>
            <a:ext cx="1343117" cy="1541461"/>
          </a:xfrm>
          <a:prstGeom prst="rect">
            <a:avLst/>
          </a:prstGeom>
          <a:ln>
            <a:noFill/>
          </a:ln>
          <a:effectLst>
            <a:outerShdw blurRad="292100" dist="139700" dir="2700000" algn="tl" rotWithShape="0">
              <a:srgbClr val="333333">
                <a:alpha val="65000"/>
              </a:srgbClr>
            </a:outerShdw>
          </a:effectLst>
        </p:spPr>
      </p:pic>
      <p:pic>
        <p:nvPicPr>
          <p:cNvPr id="11" name="Picture 3">
            <a:hlinkClick r:id="rId5"/>
          </p:cNvPr>
          <p:cNvPicPr>
            <a:picLocks noChangeArrowheads="1"/>
          </p:cNvPicPr>
          <p:nvPr/>
        </p:nvPicPr>
        <p:blipFill>
          <a:blip r:embed="rId6"/>
          <a:srcRect/>
          <a:stretch>
            <a:fillRect/>
          </a:stretch>
        </p:blipFill>
        <p:spPr bwMode="auto">
          <a:xfrm>
            <a:off x="1663383" y="2192339"/>
            <a:ext cx="1397317" cy="1541461"/>
          </a:xfrm>
          <a:prstGeom prst="rect">
            <a:avLst/>
          </a:prstGeom>
          <a:ln>
            <a:noFill/>
          </a:ln>
          <a:effectLst>
            <a:outerShdw blurRad="292100" dist="139700" dir="2700000" algn="tl" rotWithShape="0">
              <a:srgbClr val="333333">
                <a:alpha val="65000"/>
              </a:srgbClr>
            </a:outerShdw>
          </a:effectLst>
        </p:spPr>
      </p:pic>
      <p:pic>
        <p:nvPicPr>
          <p:cNvPr id="14" name="Picture 3"/>
          <p:cNvPicPr>
            <a:picLocks noChangeArrowheads="1"/>
          </p:cNvPicPr>
          <p:nvPr/>
        </p:nvPicPr>
        <p:blipFill>
          <a:blip r:embed="rId7"/>
          <a:srcRect l="2394" r="2839" b="1461"/>
          <a:stretch>
            <a:fillRect/>
          </a:stretch>
        </p:blipFill>
        <p:spPr bwMode="auto">
          <a:xfrm>
            <a:off x="3060700" y="2382839"/>
            <a:ext cx="1400046" cy="1541461"/>
          </a:xfrm>
          <a:prstGeom prst="rect">
            <a:avLst/>
          </a:prstGeom>
          <a:ln>
            <a:noFill/>
          </a:ln>
          <a:effectLst>
            <a:outerShdw blurRad="292100" dist="139700" dir="2700000" algn="tl" rotWithShape="0">
              <a:srgbClr val="333333">
                <a:alpha val="65000"/>
              </a:srgbClr>
            </a:outerShdw>
          </a:effectLst>
        </p:spPr>
      </p:pic>
      <p:pic>
        <p:nvPicPr>
          <p:cNvPr id="13" name="Picture 12" descr="Screen Shot 2013-03-03 at 1.59.17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65575" y="4159558"/>
            <a:ext cx="2882900" cy="1591528"/>
          </a:xfrm>
          <a:prstGeom prst="rect">
            <a:avLst/>
          </a:prstGeom>
          <a:ln>
            <a:noFill/>
          </a:ln>
          <a:effectLst>
            <a:outerShdw blurRad="292100" dist="139700" dir="2700000" algn="tl" rotWithShape="0">
              <a:srgbClr val="333333">
                <a:alpha val="65000"/>
              </a:srgbClr>
            </a:outerShdw>
          </a:effectLst>
        </p:spPr>
      </p:pic>
      <p:sp>
        <p:nvSpPr>
          <p:cNvPr id="16" name="Rectangle 5"/>
          <p:cNvSpPr>
            <a:spLocks noChangeArrowheads="1"/>
          </p:cNvSpPr>
          <p:nvPr/>
        </p:nvSpPr>
        <p:spPr bwMode="auto">
          <a:xfrm>
            <a:off x="4570413" y="4068762"/>
            <a:ext cx="4343400" cy="2606675"/>
          </a:xfrm>
          <a:prstGeom prst="rect">
            <a:avLst/>
          </a:prstGeom>
          <a:noFill/>
          <a:ln w="9525">
            <a:solidFill>
              <a:schemeClr val="tx1"/>
            </a:solidFill>
            <a:miter lim="800000"/>
            <a:headEnd/>
            <a:tailEnd/>
          </a:ln>
          <a:effectLst/>
        </p:spPr>
        <p:txBody>
          <a:bodyPr/>
          <a:lstStyle/>
          <a:p>
            <a:pPr defTabSz="914400" fontAlgn="base">
              <a:spcAft>
                <a:spcPts val="1200"/>
              </a:spcAft>
            </a:pPr>
            <a:endParaRPr lang="en-US" sz="1200" b="1" dirty="0">
              <a:solidFill>
                <a:srgbClr val="892034"/>
              </a:solidFill>
              <a:latin typeface="Arial" charset="0"/>
            </a:endParaRPr>
          </a:p>
        </p:txBody>
      </p:sp>
      <p:pic>
        <p:nvPicPr>
          <p:cNvPr id="8" name="Picture 36" descr="screen1"/>
          <p:cNvPicPr>
            <a:picLocks noChangeAspect="1" noChangeArrowheads="1"/>
          </p:cNvPicPr>
          <p:nvPr/>
        </p:nvPicPr>
        <p:blipFill>
          <a:blip r:embed="rId9" cstate="print"/>
          <a:srcRect b="12000"/>
          <a:stretch>
            <a:fillRect/>
          </a:stretch>
        </p:blipFill>
        <p:spPr bwMode="auto">
          <a:xfrm>
            <a:off x="6120716" y="4846459"/>
            <a:ext cx="2677718" cy="1694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773328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87" y="-2615"/>
            <a:ext cx="9144000" cy="457200"/>
          </a:xfrm>
          <a:prstGeom prst="rect">
            <a:avLst/>
          </a:prstGeom>
        </p:spPr>
        <p:txBody>
          <a:bodyPr vert="horz" wrap="none" lIns="274320" tIns="0" rIns="0" bIns="0" rtlCol="0" anchor="ctr" anchorCtr="0">
            <a:noAutofit/>
          </a:bodyPr>
          <a:lstStyle>
            <a:lvl1pPr>
              <a:spcBef>
                <a:spcPct val="0"/>
              </a:spcBef>
              <a:buNone/>
              <a:defRPr sz="2400" b="1" baseline="0">
                <a:latin typeface="Arial"/>
                <a:ea typeface="+mj-ea"/>
                <a:cs typeface="Arial"/>
              </a:defRPr>
            </a:lvl1pPr>
          </a:lstStyle>
          <a:p>
            <a:r>
              <a:rPr lang="en-US" dirty="0"/>
              <a:t>The World’s Languages</a:t>
            </a:r>
          </a:p>
        </p:txBody>
      </p:sp>
      <p:grpSp>
        <p:nvGrpSpPr>
          <p:cNvPr id="5" name="Group 4"/>
          <p:cNvGrpSpPr/>
          <p:nvPr/>
        </p:nvGrpSpPr>
        <p:grpSpPr>
          <a:xfrm>
            <a:off x="186394" y="649288"/>
            <a:ext cx="8730594" cy="3261534"/>
            <a:chOff x="186394" y="649288"/>
            <a:chExt cx="8730594" cy="3261534"/>
          </a:xfrm>
        </p:grpSpPr>
        <p:sp>
          <p:nvSpPr>
            <p:cNvPr id="10" name="Text Box 3"/>
            <p:cNvSpPr txBox="1">
              <a:spLocks noChangeArrowheads="1"/>
            </p:cNvSpPr>
            <p:nvPr/>
          </p:nvSpPr>
          <p:spPr bwMode="auto">
            <a:xfrm>
              <a:off x="186394" y="689320"/>
              <a:ext cx="4258997" cy="3221502"/>
            </a:xfrm>
            <a:prstGeom prst="rect">
              <a:avLst/>
            </a:prstGeom>
            <a:noFill/>
            <a:ln w="9525">
              <a:noFill/>
              <a:miter lim="800000"/>
              <a:headEnd/>
              <a:tailEnd/>
            </a:ln>
            <a:effectLst/>
          </p:spPr>
          <p:txBody>
            <a:bodyPr lIns="0" tIns="0" rIns="0" bIns="0"/>
            <a:lstStyle/>
            <a:p>
              <a:pPr marL="165100" indent="-165100" defTabSz="914400" fontAlgn="base">
                <a:spcBef>
                  <a:spcPct val="0"/>
                </a:spcBef>
                <a:spcAft>
                  <a:spcPts val="1200"/>
                </a:spcAft>
                <a:buFont typeface="Arial" pitchFamily="34" charset="0"/>
                <a:buChar char="•"/>
              </a:pPr>
              <a:r>
                <a:rPr lang="en-US" b="1" dirty="0" smtClean="0">
                  <a:solidFill>
                    <a:srgbClr val="000000"/>
                  </a:solidFill>
                  <a:latin typeface="Arial" charset="0"/>
                </a:rPr>
                <a:t>There are over 6,000 known languages in the world.</a:t>
              </a:r>
            </a:p>
            <a:p>
              <a:pPr marL="165100" indent="-165100" defTabSz="914400" fontAlgn="base">
                <a:spcBef>
                  <a:spcPct val="0"/>
                </a:spcBef>
                <a:spcAft>
                  <a:spcPts val="1200"/>
                </a:spcAft>
                <a:buFont typeface="Arial" pitchFamily="34" charset="0"/>
                <a:buChar char="•"/>
              </a:pPr>
              <a:r>
                <a:rPr lang="en-US" b="1" dirty="0" smtClean="0">
                  <a:solidFill>
                    <a:srgbClr val="000000"/>
                  </a:solidFill>
                  <a:latin typeface="Arial" charset="0"/>
                </a:rPr>
                <a:t>A number of these languages are vanishing spurring interest in new ways to use digital media and the Internet to preserve these languages and the cultures that speak them.</a:t>
              </a:r>
            </a:p>
            <a:p>
              <a:pPr marL="165100" indent="-165100" defTabSz="914400" fontAlgn="base">
                <a:spcBef>
                  <a:spcPct val="0"/>
                </a:spcBef>
                <a:spcAft>
                  <a:spcPts val="1200"/>
                </a:spcAft>
                <a:buFont typeface="Arial" pitchFamily="34" charset="0"/>
                <a:buChar char="•"/>
              </a:pPr>
              <a:r>
                <a:rPr lang="en-US" b="1" dirty="0" smtClean="0">
                  <a:solidFill>
                    <a:srgbClr val="000000"/>
                  </a:solidFill>
                  <a:latin typeface="Arial" charset="0"/>
                </a:rPr>
                <a:t>The dominance of English is being challenged by growth in Asian and Arabic languages.</a:t>
              </a:r>
            </a:p>
          </p:txBody>
        </p:sp>
        <p:pic>
          <p:nvPicPr>
            <p:cNvPr id="8" name="Picture 2">
              <a:hlinkClick r:id="rId2"/>
            </p:cNvPr>
            <p:cNvPicPr>
              <a:picLocks noChangeArrowheads="1"/>
            </p:cNvPicPr>
            <p:nvPr/>
          </p:nvPicPr>
          <p:blipFill>
            <a:blip r:embed="rId3"/>
            <a:srcRect/>
            <a:stretch>
              <a:fillRect/>
            </a:stretch>
          </p:blipFill>
          <p:spPr bwMode="auto">
            <a:xfrm>
              <a:off x="4586068" y="649288"/>
              <a:ext cx="4330920" cy="3149381"/>
            </a:xfrm>
            <a:prstGeom prst="rect">
              <a:avLst/>
            </a:prstGeom>
            <a:noFill/>
            <a:ln w="38100">
              <a:solidFill>
                <a:schemeClr val="accent1"/>
              </a:solidFill>
              <a:miter lim="800000"/>
              <a:headEnd/>
              <a:tailEnd/>
            </a:ln>
            <a:effectLst/>
          </p:spPr>
        </p:pic>
      </p:grpSp>
      <p:sp>
        <p:nvSpPr>
          <p:cNvPr id="15" name="Text Box 3"/>
          <p:cNvSpPr txBox="1">
            <a:spLocks noChangeArrowheads="1"/>
          </p:cNvSpPr>
          <p:nvPr/>
        </p:nvSpPr>
        <p:spPr bwMode="auto">
          <a:xfrm>
            <a:off x="4657991" y="4206239"/>
            <a:ext cx="4258997" cy="2433711"/>
          </a:xfrm>
          <a:prstGeom prst="rect">
            <a:avLst/>
          </a:prstGeom>
          <a:noFill/>
          <a:ln w="9525">
            <a:noFill/>
            <a:miter lim="800000"/>
            <a:headEnd/>
            <a:tailEnd/>
          </a:ln>
          <a:effectLst/>
        </p:spPr>
        <p:txBody>
          <a:bodyPr lIns="0" tIns="0" rIns="0" bIns="0"/>
          <a:lstStyle/>
          <a:p>
            <a:pPr marL="165100" indent="-165100" defTabSz="914400" fontAlgn="base">
              <a:spcBef>
                <a:spcPct val="0"/>
              </a:spcBef>
              <a:spcAft>
                <a:spcPts val="1200"/>
              </a:spcAft>
              <a:buFont typeface="Arial" pitchFamily="34" charset="0"/>
              <a:buChar char="•"/>
            </a:pPr>
            <a:r>
              <a:rPr lang="en-US" b="1" dirty="0" smtClean="0">
                <a:solidFill>
                  <a:srgbClr val="000000"/>
                </a:solidFill>
                <a:latin typeface="Arial" charset="0"/>
                <a:hlinkClick r:id="rId4"/>
              </a:rPr>
              <a:t>In Mississippi</a:t>
            </a:r>
            <a:r>
              <a:rPr lang="en-US" b="1" dirty="0" smtClean="0">
                <a:solidFill>
                  <a:srgbClr val="000000"/>
                </a:solidFill>
                <a:latin typeface="Arial" charset="0"/>
              </a:rPr>
              <a:t>, approximately 3.6% of the population speak a language other than English, and 12 languages cover 99.9% of the population.</a:t>
            </a:r>
          </a:p>
          <a:p>
            <a:pPr marL="165100" indent="-165100" defTabSz="914400" fontAlgn="base">
              <a:spcBef>
                <a:spcPct val="0"/>
              </a:spcBef>
              <a:spcAft>
                <a:spcPts val="1200"/>
              </a:spcAft>
              <a:buFont typeface="Arial" pitchFamily="34" charset="0"/>
              <a:buChar char="•"/>
            </a:pPr>
            <a:r>
              <a:rPr lang="en-US" b="1" dirty="0" smtClean="0">
                <a:solidFill>
                  <a:srgbClr val="000000"/>
                </a:solidFill>
                <a:latin typeface="Arial" charset="0"/>
              </a:rPr>
              <a:t>Common languages are used to facilitate communication; native languages are often used for covert communications.</a:t>
            </a:r>
          </a:p>
        </p:txBody>
      </p:sp>
      <p:grpSp>
        <p:nvGrpSpPr>
          <p:cNvPr id="6" name="Group 5"/>
          <p:cNvGrpSpPr/>
          <p:nvPr/>
        </p:nvGrpSpPr>
        <p:grpSpPr>
          <a:xfrm>
            <a:off x="225078" y="4064000"/>
            <a:ext cx="3981157" cy="2363979"/>
            <a:chOff x="225078" y="4064000"/>
            <a:chExt cx="3981157" cy="2363979"/>
          </a:xfrm>
        </p:grpSpPr>
        <p:pic>
          <p:nvPicPr>
            <p:cNvPr id="3" name="Picture 2" descr="languages_00.jpg"/>
            <p:cNvPicPr>
              <a:picLocks noChangeAspect="1"/>
            </p:cNvPicPr>
            <p:nvPr/>
          </p:nvPicPr>
          <p:blipFill rotWithShape="1">
            <a:blip r:embed="rId5">
              <a:extLst>
                <a:ext uri="{28A0092B-C50C-407E-A947-70E740481C1C}">
                  <a14:useLocalDpi xmlns:a14="http://schemas.microsoft.com/office/drawing/2010/main" val="0"/>
                </a:ext>
              </a:extLst>
            </a:blip>
            <a:srcRect l="5867" t="5844" r="2476" b="15373"/>
            <a:stretch/>
          </p:blipFill>
          <p:spPr>
            <a:xfrm>
              <a:off x="430600" y="4064000"/>
              <a:ext cx="3775635" cy="2065159"/>
            </a:xfrm>
            <a:prstGeom prst="rect">
              <a:avLst/>
            </a:prstGeom>
          </p:spPr>
        </p:pic>
        <p:sp>
          <p:nvSpPr>
            <p:cNvPr id="16" name="TextBox 15"/>
            <p:cNvSpPr txBox="1"/>
            <p:nvPr/>
          </p:nvSpPr>
          <p:spPr>
            <a:xfrm>
              <a:off x="225078" y="6150980"/>
              <a:ext cx="3981157" cy="276999"/>
            </a:xfrm>
            <a:prstGeom prst="rect">
              <a:avLst/>
            </a:prstGeom>
          </p:spPr>
          <p:txBody>
            <a:bodyPr wrap="square" lIns="0" tIns="0" rIns="0" bIns="0" rtlCol="0">
              <a:spAutoFit/>
            </a:bodyPr>
            <a:lstStyle/>
            <a:p>
              <a:pPr marL="342900" indent="-342900" algn="ctr" defTabSz="914400" fontAlgn="base">
                <a:spcBef>
                  <a:spcPct val="20000"/>
                </a:spcBef>
                <a:spcAft>
                  <a:spcPct val="0"/>
                </a:spcAft>
              </a:pPr>
              <a:r>
                <a:rPr lang="en-US" b="1" kern="0" dirty="0" smtClean="0">
                  <a:solidFill>
                    <a:srgbClr val="000000"/>
                  </a:solidFill>
                  <a:latin typeface="Arial"/>
                </a:rPr>
                <a:t>Philadelphia (2010)</a:t>
              </a:r>
            </a:p>
          </p:txBody>
        </p:sp>
      </p:grpSp>
    </p:spTree>
    <p:extLst>
      <p:ext uri="{BB962C8B-B14F-4D97-AF65-F5344CB8AC3E}">
        <p14:creationId xmlns:p14="http://schemas.microsoft.com/office/powerpoint/2010/main" val="3951964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Effect transition="in" filter="wipe(up)">
                                      <p:cBhvr>
                                        <p:cTn id="19"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587" y="-14943"/>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Finding the Needle in the Haystack… In Real Time!</a:t>
            </a:r>
          </a:p>
        </p:txBody>
      </p:sp>
      <p:sp>
        <p:nvSpPr>
          <p:cNvPr id="41" name="Text Box 3"/>
          <p:cNvSpPr txBox="1">
            <a:spLocks noChangeArrowheads="1"/>
          </p:cNvSpPr>
          <p:nvPr/>
        </p:nvSpPr>
        <p:spPr bwMode="auto">
          <a:xfrm>
            <a:off x="200462" y="548640"/>
            <a:ext cx="8704387" cy="6049108"/>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There are 6.7 billion people in the world representing over 6,000 languages.</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300 million are Americans. Who worries </a:t>
            </a:r>
            <a:br>
              <a:rPr lang="en-US" b="1" dirty="0" smtClean="0">
                <a:solidFill>
                  <a:srgbClr val="000000"/>
                </a:solidFill>
                <a:latin typeface="Arial" charset="0"/>
              </a:rPr>
            </a:br>
            <a:r>
              <a:rPr lang="en-US" b="1" dirty="0" smtClean="0">
                <a:solidFill>
                  <a:srgbClr val="000000"/>
                </a:solidFill>
                <a:latin typeface="Arial" charset="0"/>
              </a:rPr>
              <a:t>about the other 6.4 billion? </a:t>
            </a:r>
            <a:br>
              <a:rPr lang="en-US" b="1" dirty="0" smtClean="0">
                <a:solidFill>
                  <a:srgbClr val="000000"/>
                </a:solidFill>
                <a:latin typeface="Arial" charset="0"/>
              </a:rPr>
            </a:br>
            <a:r>
              <a:rPr lang="en-US" b="1" dirty="0" smtClean="0">
                <a:solidFill>
                  <a:srgbClr val="000000"/>
                </a:solidFill>
                <a:latin typeface="Arial" charset="0"/>
              </a:rPr>
              <a:t>Ilocano (   )   </a:t>
            </a:r>
            <a:r>
              <a:rPr lang="en-US" b="1" dirty="0" err="1" smtClean="0">
                <a:solidFill>
                  <a:srgbClr val="000000"/>
                </a:solidFill>
                <a:latin typeface="Arial" charset="0"/>
              </a:rPr>
              <a:t>Tagalog</a:t>
            </a:r>
            <a:r>
              <a:rPr lang="en-US" b="1" dirty="0" smtClean="0">
                <a:solidFill>
                  <a:srgbClr val="000000"/>
                </a:solidFill>
                <a:latin typeface="Arial" charset="0"/>
              </a:rPr>
              <a:t> (   )</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Over 170 languages are spoken in the</a:t>
            </a:r>
            <a:br>
              <a:rPr lang="en-US" b="1" dirty="0" smtClean="0">
                <a:solidFill>
                  <a:srgbClr val="000000"/>
                </a:solidFill>
                <a:latin typeface="Arial" charset="0"/>
              </a:rPr>
            </a:br>
            <a:r>
              <a:rPr lang="en-US" b="1" dirty="0" smtClean="0">
                <a:solidFill>
                  <a:srgbClr val="000000"/>
                </a:solidFill>
                <a:latin typeface="Arial" charset="0"/>
              </a:rPr>
              <a:t>Philippines, most from the Austronesian</a:t>
            </a:r>
            <a:br>
              <a:rPr lang="en-US" b="1" dirty="0" smtClean="0">
                <a:solidFill>
                  <a:srgbClr val="000000"/>
                </a:solidFill>
                <a:latin typeface="Arial" charset="0"/>
              </a:rPr>
            </a:br>
            <a:r>
              <a:rPr lang="en-US" b="1" dirty="0" smtClean="0">
                <a:solidFill>
                  <a:srgbClr val="000000"/>
                </a:solidFill>
                <a:latin typeface="Arial" charset="0"/>
              </a:rPr>
              <a:t>family. Ilocano is the third most-spoken. </a:t>
            </a:r>
          </a:p>
          <a:p>
            <a:pPr marL="168275" indent="-168275" defTabSz="914400" fontAlgn="base">
              <a:spcBef>
                <a:spcPct val="0"/>
              </a:spcBef>
              <a:spcAft>
                <a:spcPts val="600"/>
              </a:spcAft>
              <a:buFont typeface="Arial" pitchFamily="34" charset="0"/>
              <a:buChar char="•"/>
            </a:pPr>
            <a:r>
              <a:rPr lang="en-US" b="1" dirty="0" smtClean="0">
                <a:solidFill>
                  <a:srgbClr val="000000"/>
                </a:solidFill>
                <a:latin typeface="Arial" charset="0"/>
              </a:rPr>
              <a:t>This particular passage can be roughly translated as:</a:t>
            </a:r>
          </a:p>
          <a:p>
            <a:pPr marL="393700" indent="-168275" defTabSz="914400" fontAlgn="base">
              <a:spcBef>
                <a:spcPct val="0"/>
              </a:spcBef>
              <a:spcAft>
                <a:spcPts val="600"/>
              </a:spcAft>
              <a:buFont typeface="Wingdings" pitchFamily="2" charset="2"/>
              <a:buChar char="§"/>
            </a:pPr>
            <a:r>
              <a:rPr lang="en-US" b="1" dirty="0" smtClean="0">
                <a:solidFill>
                  <a:srgbClr val="333399"/>
                </a:solidFill>
                <a:latin typeface="Arial" charset="0"/>
              </a:rPr>
              <a:t>Ilocano</a:t>
            </a:r>
            <a:r>
              <a:rPr lang="en-US" b="1" baseline="30000" dirty="0" smtClean="0">
                <a:solidFill>
                  <a:srgbClr val="333399"/>
                </a:solidFill>
                <a:latin typeface="Arial" charset="0"/>
              </a:rPr>
              <a:t>1</a:t>
            </a:r>
            <a:r>
              <a:rPr lang="en-US" b="1" dirty="0" smtClean="0">
                <a:solidFill>
                  <a:srgbClr val="333399"/>
                </a:solidFill>
                <a:latin typeface="Arial" charset="0"/>
              </a:rPr>
              <a:t>: </a:t>
            </a:r>
            <a:r>
              <a:rPr lang="en-US" b="1" dirty="0" err="1" smtClean="0">
                <a:solidFill>
                  <a:srgbClr val="000000"/>
                </a:solidFill>
                <a:latin typeface="Arial" charset="0"/>
              </a:rPr>
              <a:t>Suratannak</a:t>
            </a:r>
            <a:r>
              <a:rPr lang="en-US" b="1" dirty="0" smtClean="0">
                <a:solidFill>
                  <a:srgbClr val="000000"/>
                </a:solidFill>
                <a:latin typeface="Arial" charset="0"/>
              </a:rPr>
              <a:t> </a:t>
            </a:r>
            <a:r>
              <a:rPr lang="en-US" b="1" dirty="0" err="1" smtClean="0">
                <a:solidFill>
                  <a:srgbClr val="000000"/>
                </a:solidFill>
                <a:latin typeface="Arial" charset="0"/>
              </a:rPr>
              <a:t>iti</a:t>
            </a:r>
            <a:r>
              <a:rPr lang="en-US" b="1" dirty="0" smtClean="0">
                <a:solidFill>
                  <a:srgbClr val="000000"/>
                </a:solidFill>
                <a:latin typeface="Arial" charset="0"/>
              </a:rPr>
              <a:t> lizardfish3@yahoo.com </a:t>
            </a:r>
            <a:r>
              <a:rPr lang="en-US" b="1" dirty="0" err="1" smtClean="0">
                <a:solidFill>
                  <a:srgbClr val="000000"/>
                </a:solidFill>
                <a:latin typeface="Arial" charset="0"/>
              </a:rPr>
              <a:t>maipanggep</a:t>
            </a:r>
            <a:r>
              <a:rPr lang="en-US" b="1" dirty="0" smtClean="0">
                <a:solidFill>
                  <a:srgbClr val="000000"/>
                </a:solidFill>
                <a:latin typeface="Arial" charset="0"/>
              </a:rPr>
              <a:t> </a:t>
            </a:r>
            <a:r>
              <a:rPr lang="en-US" b="1" dirty="0" err="1" smtClean="0">
                <a:solidFill>
                  <a:srgbClr val="000000"/>
                </a:solidFill>
                <a:latin typeface="Arial" charset="0"/>
              </a:rPr>
              <a:t>iti</a:t>
            </a:r>
            <a:r>
              <a:rPr lang="en-US" b="1" dirty="0" smtClean="0">
                <a:solidFill>
                  <a:srgbClr val="000000"/>
                </a:solidFill>
                <a:latin typeface="Arial" charset="0"/>
              </a:rPr>
              <a:t> </a:t>
            </a:r>
            <a:r>
              <a:rPr lang="en-US" b="1" dirty="0" err="1" smtClean="0">
                <a:solidFill>
                  <a:srgbClr val="000000"/>
                </a:solidFill>
                <a:latin typeface="Arial" charset="0"/>
              </a:rPr>
              <a:t>amin</a:t>
            </a:r>
            <a:r>
              <a:rPr lang="en-US" b="1" dirty="0" smtClean="0">
                <a:solidFill>
                  <a:srgbClr val="000000"/>
                </a:solidFill>
                <a:latin typeface="Arial" charset="0"/>
              </a:rPr>
              <a:t> </a:t>
            </a:r>
            <a:r>
              <a:rPr lang="en-US" b="1" dirty="0" err="1" smtClean="0">
                <a:solidFill>
                  <a:srgbClr val="000000"/>
                </a:solidFill>
                <a:latin typeface="Arial" charset="0"/>
              </a:rPr>
              <a:t>nga</a:t>
            </a:r>
            <a:r>
              <a:rPr lang="en-US" b="1" dirty="0" smtClean="0">
                <a:solidFill>
                  <a:srgbClr val="000000"/>
                </a:solidFill>
                <a:latin typeface="Arial" charset="0"/>
              </a:rPr>
              <a:t> </a:t>
            </a:r>
            <a:r>
              <a:rPr lang="en-US" b="1" dirty="0" err="1" smtClean="0">
                <a:solidFill>
                  <a:srgbClr val="000000"/>
                </a:solidFill>
                <a:latin typeface="Arial" charset="0"/>
              </a:rPr>
              <a:t>imbagada</a:t>
            </a:r>
            <a:r>
              <a:rPr lang="en-US" b="1" dirty="0" smtClean="0">
                <a:solidFill>
                  <a:srgbClr val="000000"/>
                </a:solidFill>
                <a:latin typeface="Arial" charset="0"/>
              </a:rPr>
              <a:t> </a:t>
            </a:r>
            <a:r>
              <a:rPr lang="en-US" b="1" dirty="0" err="1" smtClean="0">
                <a:solidFill>
                  <a:srgbClr val="000000"/>
                </a:solidFill>
                <a:latin typeface="Arial" charset="0"/>
              </a:rPr>
              <a:t>iti</a:t>
            </a:r>
            <a:r>
              <a:rPr lang="en-US" b="1" dirty="0" smtClean="0">
                <a:solidFill>
                  <a:srgbClr val="000000"/>
                </a:solidFill>
                <a:latin typeface="Arial" charset="0"/>
              </a:rPr>
              <a:t> </a:t>
            </a:r>
            <a:r>
              <a:rPr lang="en-US" b="1" dirty="0" err="1" smtClean="0">
                <a:solidFill>
                  <a:srgbClr val="000000"/>
                </a:solidFill>
                <a:latin typeface="Arial" charset="0"/>
              </a:rPr>
              <a:t>taripnnong</a:t>
            </a:r>
            <a:r>
              <a:rPr lang="en-US" b="1" dirty="0" smtClean="0">
                <a:solidFill>
                  <a:srgbClr val="000000"/>
                </a:solidFill>
                <a:latin typeface="Arial" charset="0"/>
              </a:rPr>
              <a:t>. </a:t>
            </a:r>
            <a:r>
              <a:rPr lang="en-US" b="1" dirty="0" err="1" smtClean="0">
                <a:solidFill>
                  <a:srgbClr val="000000"/>
                </a:solidFill>
                <a:latin typeface="Arial" charset="0"/>
              </a:rPr>
              <a:t>Awagakto</a:t>
            </a:r>
            <a:r>
              <a:rPr lang="en-US" b="1" dirty="0" smtClean="0">
                <a:solidFill>
                  <a:srgbClr val="000000"/>
                </a:solidFill>
                <a:latin typeface="Arial" charset="0"/>
              </a:rPr>
              <a:t> </a:t>
            </a:r>
            <a:r>
              <a:rPr lang="en-US" b="1" dirty="0" err="1" smtClean="0">
                <a:solidFill>
                  <a:srgbClr val="000000"/>
                </a:solidFill>
                <a:latin typeface="Arial" charset="0"/>
              </a:rPr>
              <a:t>isuna</a:t>
            </a:r>
            <a:r>
              <a:rPr lang="en-US" b="1" dirty="0" smtClean="0">
                <a:solidFill>
                  <a:srgbClr val="000000"/>
                </a:solidFill>
                <a:latin typeface="Arial" charset="0"/>
              </a:rPr>
              <a:t> </a:t>
            </a:r>
            <a:r>
              <a:rPr lang="en-US" b="1" dirty="0" err="1" smtClean="0">
                <a:solidFill>
                  <a:srgbClr val="000000"/>
                </a:solidFill>
                <a:latin typeface="Arial" charset="0"/>
              </a:rPr>
              <a:t>tatta</a:t>
            </a:r>
            <a:r>
              <a:rPr lang="en-US" b="1" dirty="0" smtClean="0">
                <a:solidFill>
                  <a:srgbClr val="000000"/>
                </a:solidFill>
                <a:latin typeface="Arial" charset="0"/>
              </a:rPr>
              <a:t>.</a:t>
            </a:r>
          </a:p>
          <a:p>
            <a:pPr marL="393700" indent="-168275" defTabSz="914400" fontAlgn="base">
              <a:spcBef>
                <a:spcPct val="0"/>
              </a:spcBef>
              <a:spcAft>
                <a:spcPts val="1200"/>
              </a:spcAft>
              <a:buFont typeface="Wingdings" pitchFamily="2" charset="2"/>
              <a:buChar char="§"/>
            </a:pPr>
            <a:r>
              <a:rPr lang="en-US" b="1" dirty="0" smtClean="0">
                <a:solidFill>
                  <a:srgbClr val="333399"/>
                </a:solidFill>
                <a:latin typeface="Arial" charset="0"/>
              </a:rPr>
              <a:t>English:</a:t>
            </a:r>
            <a:r>
              <a:rPr lang="en-US" b="1" dirty="0" smtClean="0">
                <a:solidFill>
                  <a:srgbClr val="000000"/>
                </a:solidFill>
                <a:latin typeface="Arial" charset="0"/>
              </a:rPr>
              <a:t> Send everything they said </a:t>
            </a:r>
            <a:r>
              <a:rPr lang="en-US" b="1" dirty="0" smtClean="0">
                <a:solidFill>
                  <a:srgbClr val="892034"/>
                </a:solidFill>
                <a:latin typeface="Arial" charset="0"/>
              </a:rPr>
              <a:t>at the meeting </a:t>
            </a:r>
            <a:r>
              <a:rPr lang="en-US" b="1" dirty="0" smtClean="0">
                <a:solidFill>
                  <a:srgbClr val="000000"/>
                </a:solidFill>
                <a:latin typeface="Arial" charset="0"/>
              </a:rPr>
              <a:t>to </a:t>
            </a:r>
            <a:r>
              <a:rPr lang="en-US" b="1" dirty="0" smtClean="0">
                <a:solidFill>
                  <a:srgbClr val="892034"/>
                </a:solidFill>
                <a:latin typeface="Arial" charset="0"/>
              </a:rPr>
              <a:t>lizardfish@yahoo.com</a:t>
            </a:r>
            <a:r>
              <a:rPr lang="en-US" b="1" dirty="0" smtClean="0">
                <a:solidFill>
                  <a:srgbClr val="000000"/>
                </a:solidFill>
                <a:latin typeface="Arial" charset="0"/>
              </a:rPr>
              <a:t> and I'll call him </a:t>
            </a:r>
            <a:r>
              <a:rPr lang="en-US" b="1" dirty="0" smtClean="0">
                <a:solidFill>
                  <a:srgbClr val="892034"/>
                </a:solidFill>
                <a:latin typeface="Arial" charset="0"/>
              </a:rPr>
              <a:t>immediately</a:t>
            </a:r>
            <a:r>
              <a:rPr lang="en-US" b="1" dirty="0" smtClean="0">
                <a:solidFill>
                  <a:srgbClr val="000000"/>
                </a:solidFill>
                <a:latin typeface="Arial" charset="0"/>
              </a:rPr>
              <a:t>.</a:t>
            </a:r>
          </a:p>
          <a:p>
            <a:pPr marL="168275" indent="-168275" defTabSz="914400" fontAlgn="base">
              <a:spcBef>
                <a:spcPct val="0"/>
              </a:spcBef>
              <a:spcAft>
                <a:spcPts val="1200"/>
              </a:spcAft>
              <a:buFont typeface="Wingdings" pitchFamily="2" charset="2"/>
              <a:buChar char="§"/>
            </a:pPr>
            <a:r>
              <a:rPr lang="en-US" b="1" dirty="0" smtClean="0">
                <a:solidFill>
                  <a:srgbClr val="000000"/>
                </a:solidFill>
                <a:latin typeface="Arial" charset="0"/>
              </a:rPr>
              <a:t>Human language technology (HLT) can be used to automatically extract such content from text and voice messages. Other relevant technologies are speech to text and machine translation.</a:t>
            </a:r>
          </a:p>
          <a:p>
            <a:pPr marL="168275" indent="-168275" defTabSz="914400" fontAlgn="base">
              <a:spcBef>
                <a:spcPct val="0"/>
              </a:spcBef>
              <a:spcAft>
                <a:spcPts val="1800"/>
              </a:spcAft>
              <a:buFont typeface="Wingdings" pitchFamily="2" charset="2"/>
              <a:buChar char="§"/>
            </a:pPr>
            <a:r>
              <a:rPr lang="en-US" b="1" dirty="0" smtClean="0">
                <a:solidFill>
                  <a:srgbClr val="000000"/>
                </a:solidFill>
                <a:latin typeface="Arial" charset="0"/>
              </a:rPr>
              <a:t>Language identification and social networking are two examples of core technologies that can be integrated to understand human behavior.</a:t>
            </a:r>
          </a:p>
          <a:p>
            <a:pPr marL="168275" indent="-168275" defTabSz="914400" fontAlgn="base">
              <a:spcBef>
                <a:spcPct val="0"/>
              </a:spcBef>
              <a:spcAft>
                <a:spcPts val="1200"/>
              </a:spcAft>
            </a:pPr>
            <a:r>
              <a:rPr lang="en-US" sz="1200" b="1" dirty="0" smtClean="0">
                <a:solidFill>
                  <a:srgbClr val="333399"/>
                </a:solidFill>
                <a:latin typeface="Arial" charset="0"/>
              </a:rPr>
              <a:t>1. The audio clip was provided by Carl Rubino,  a world-renowned expert in </a:t>
            </a:r>
            <a:r>
              <a:rPr lang="en-US" sz="1200" b="1" dirty="0" err="1" smtClean="0">
                <a:solidFill>
                  <a:srgbClr val="333399"/>
                </a:solidFill>
                <a:latin typeface="Arial" charset="0"/>
              </a:rPr>
              <a:t>Filippino</a:t>
            </a:r>
            <a:r>
              <a:rPr lang="en-US" sz="1200" b="1" dirty="0" smtClean="0">
                <a:solidFill>
                  <a:srgbClr val="333399"/>
                </a:solidFill>
                <a:latin typeface="Arial" charset="0"/>
              </a:rPr>
              <a:t> languages.</a:t>
            </a:r>
          </a:p>
        </p:txBody>
      </p:sp>
      <p:pic>
        <p:nvPicPr>
          <p:cNvPr id="113665" name="Picture 1"/>
          <p:cNvPicPr>
            <a:picLocks noChangeAspect="1" noChangeArrowheads="1"/>
          </p:cNvPicPr>
          <p:nvPr/>
        </p:nvPicPr>
        <p:blipFill>
          <a:blip r:embed="rId3"/>
          <a:srcRect/>
          <a:stretch>
            <a:fillRect/>
          </a:stretch>
        </p:blipFill>
        <p:spPr bwMode="auto">
          <a:xfrm>
            <a:off x="5345723" y="1129576"/>
            <a:ext cx="3571265" cy="1591718"/>
          </a:xfrm>
          <a:prstGeom prst="rect">
            <a:avLst/>
          </a:prstGeom>
          <a:noFill/>
          <a:ln w="38100">
            <a:solidFill>
              <a:schemeClr val="accent1"/>
            </a:solidFill>
            <a:miter lim="800000"/>
            <a:headEnd/>
            <a:tailEnd/>
          </a:ln>
          <a:effectLst/>
        </p:spPr>
      </p:pic>
      <p:pic>
        <p:nvPicPr>
          <p:cNvPr id="7" name="Picture 6" descr="x.JPG">
            <a:hlinkClick r:id="rId4"/>
          </p:cNvPr>
          <p:cNvPicPr>
            <a:picLocks noChangeAspect="1"/>
          </p:cNvPicPr>
          <p:nvPr/>
        </p:nvPicPr>
        <p:blipFill>
          <a:blip r:embed="rId5"/>
          <a:stretch>
            <a:fillRect/>
          </a:stretch>
        </p:blipFill>
        <p:spPr>
          <a:xfrm>
            <a:off x="1182933" y="1493894"/>
            <a:ext cx="376238" cy="357188"/>
          </a:xfrm>
          <a:prstGeom prst="rect">
            <a:avLst/>
          </a:prstGeom>
        </p:spPr>
      </p:pic>
      <p:pic>
        <p:nvPicPr>
          <p:cNvPr id="8" name="Picture 7" descr="x.JPG">
            <a:hlinkClick r:id="rId6"/>
          </p:cNvPr>
          <p:cNvPicPr>
            <a:picLocks noChangeAspect="1"/>
          </p:cNvPicPr>
          <p:nvPr/>
        </p:nvPicPr>
        <p:blipFill>
          <a:blip r:embed="rId5"/>
          <a:stretch>
            <a:fillRect/>
          </a:stretch>
        </p:blipFill>
        <p:spPr>
          <a:xfrm>
            <a:off x="2685831" y="1505617"/>
            <a:ext cx="376238" cy="357188"/>
          </a:xfrm>
          <a:prstGeom prst="rect">
            <a:avLst/>
          </a:prstGeom>
        </p:spPr>
      </p:pic>
    </p:spTree>
    <p:extLst>
      <p:ext uri="{BB962C8B-B14F-4D97-AF65-F5344CB8AC3E}">
        <p14:creationId xmlns:p14="http://schemas.microsoft.com/office/powerpoint/2010/main" val="29710702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18" name="Text Box 34"/>
          <p:cNvSpPr txBox="1">
            <a:spLocks noChangeArrowheads="1"/>
          </p:cNvSpPr>
          <p:nvPr/>
        </p:nvSpPr>
        <p:spPr bwMode="auto">
          <a:xfrm>
            <a:off x="185224" y="619125"/>
            <a:ext cx="8716524" cy="1224915"/>
          </a:xfrm>
          <a:prstGeom prst="rect">
            <a:avLst/>
          </a:prstGeom>
          <a:noFill/>
          <a:ln w="9525">
            <a:noFill/>
            <a:miter lim="800000"/>
            <a:headEnd/>
            <a:tailEnd/>
          </a:ln>
          <a:effectLst/>
        </p:spPr>
        <p:txBody>
          <a:bodyPr lIns="0" tIns="0" rIns="0" bIns="0"/>
          <a:lstStyle/>
          <a:p>
            <a:pPr marL="168275" indent="-168275" defTabSz="914400" fontAlgn="base">
              <a:spcBef>
                <a:spcPct val="0"/>
              </a:spcBef>
              <a:buFontTx/>
              <a:buChar char="•"/>
            </a:pPr>
            <a:r>
              <a:rPr lang="en-US" b="1" dirty="0" smtClean="0">
                <a:solidFill>
                  <a:srgbClr val="000000"/>
                </a:solidFill>
                <a:latin typeface="Arial" charset="0"/>
              </a:rPr>
              <a:t>According to the Oxford English Dictionary, the 500 words used most in the English language each have an average of 23 different meanings. The word “round,” for instance, has 70 distinctly different meanings.</a:t>
            </a:r>
          </a:p>
          <a:p>
            <a:pPr marL="231775" indent="-231775" defTabSz="914400" fontAlgn="base">
              <a:spcBef>
                <a:spcPct val="0"/>
              </a:spcBef>
              <a:spcAft>
                <a:spcPts val="2400"/>
              </a:spcAft>
            </a:pPr>
            <a:r>
              <a:rPr lang="en-US" b="1" dirty="0" smtClean="0">
                <a:solidFill>
                  <a:srgbClr val="333399"/>
                </a:solidFill>
                <a:latin typeface="Arial" charset="0"/>
              </a:rPr>
              <a:t>	</a:t>
            </a:r>
            <a:r>
              <a:rPr lang="en-US" sz="1400" b="1" dirty="0" smtClean="0">
                <a:solidFill>
                  <a:srgbClr val="000000"/>
                </a:solidFill>
                <a:latin typeface="Arial" charset="0"/>
              </a:rPr>
              <a:t>(J. Gray, http://www.gray-area.org/Research/Ambig/#SILLY )</a:t>
            </a:r>
          </a:p>
        </p:txBody>
      </p:sp>
      <p:sp>
        <p:nvSpPr>
          <p:cNvPr id="24" name="Text Box 3"/>
          <p:cNvSpPr txBox="1">
            <a:spLocks noChangeArrowheads="1"/>
          </p:cNvSpPr>
          <p:nvPr/>
        </p:nvSpPr>
        <p:spPr bwMode="auto">
          <a:xfrm>
            <a:off x="0" y="-2615"/>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Language Defies Conventional Mathematical Descriptions</a:t>
            </a:r>
          </a:p>
        </p:txBody>
      </p:sp>
      <p:sp>
        <p:nvSpPr>
          <p:cNvPr id="9" name="Text Box 34"/>
          <p:cNvSpPr txBox="1">
            <a:spLocks noChangeArrowheads="1"/>
          </p:cNvSpPr>
          <p:nvPr/>
        </p:nvSpPr>
        <p:spPr bwMode="auto">
          <a:xfrm>
            <a:off x="189230" y="6092364"/>
            <a:ext cx="8716524" cy="439057"/>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Tx/>
              <a:buChar char="•"/>
              <a:tabLst>
                <a:tab pos="4687888" algn="l"/>
              </a:tabLst>
            </a:pPr>
            <a:r>
              <a:rPr lang="en-US" b="1" dirty="0" smtClean="0">
                <a:solidFill>
                  <a:srgbClr val="000000"/>
                </a:solidFill>
                <a:latin typeface="Arial" charset="0"/>
              </a:rPr>
              <a:t>Is SMS messaging even a language?	 </a:t>
            </a:r>
            <a:r>
              <a:rPr lang="en-US" b="1" dirty="0" smtClean="0">
                <a:solidFill>
                  <a:srgbClr val="333399"/>
                </a:solidFill>
                <a:latin typeface="Arial" charset="0"/>
              </a:rPr>
              <a:t>“y do </a:t>
            </a:r>
            <a:r>
              <a:rPr lang="en-US" b="1" dirty="0" err="1" smtClean="0">
                <a:solidFill>
                  <a:srgbClr val="333399"/>
                </a:solidFill>
                <a:latin typeface="Arial" charset="0"/>
              </a:rPr>
              <a:t>tngrs</a:t>
            </a:r>
            <a:r>
              <a:rPr lang="en-US" b="1" dirty="0" smtClean="0">
                <a:solidFill>
                  <a:srgbClr val="333399"/>
                </a:solidFill>
                <a:latin typeface="Arial" charset="0"/>
              </a:rPr>
              <a:t> </a:t>
            </a:r>
            <a:r>
              <a:rPr lang="en-US" b="1" dirty="0" err="1" smtClean="0">
                <a:solidFill>
                  <a:srgbClr val="333399"/>
                </a:solidFill>
                <a:latin typeface="Arial" charset="0"/>
              </a:rPr>
              <a:t>luv</a:t>
            </a:r>
            <a:r>
              <a:rPr lang="en-US" b="1" dirty="0" smtClean="0">
                <a:solidFill>
                  <a:srgbClr val="333399"/>
                </a:solidFill>
                <a:latin typeface="Arial" charset="0"/>
              </a:rPr>
              <a:t> 2 txt </a:t>
            </a:r>
            <a:r>
              <a:rPr lang="en-US" b="1" dirty="0" err="1" smtClean="0">
                <a:solidFill>
                  <a:srgbClr val="333399"/>
                </a:solidFill>
                <a:latin typeface="Arial" charset="0"/>
              </a:rPr>
              <a:t>msg</a:t>
            </a:r>
            <a:r>
              <a:rPr lang="en-US" b="1" dirty="0" smtClean="0">
                <a:solidFill>
                  <a:srgbClr val="333399"/>
                </a:solidFill>
                <a:latin typeface="Arial" charset="0"/>
              </a:rPr>
              <a:t>?”</a:t>
            </a:r>
          </a:p>
        </p:txBody>
      </p:sp>
      <p:grpSp>
        <p:nvGrpSpPr>
          <p:cNvPr id="2" name="Group 1"/>
          <p:cNvGrpSpPr/>
          <p:nvPr/>
        </p:nvGrpSpPr>
        <p:grpSpPr>
          <a:xfrm>
            <a:off x="189230" y="2037895"/>
            <a:ext cx="8726170" cy="3579133"/>
            <a:chOff x="189230" y="2037895"/>
            <a:chExt cx="8726170" cy="3579133"/>
          </a:xfrm>
        </p:grpSpPr>
        <p:sp>
          <p:nvSpPr>
            <p:cNvPr id="7" name="Text Box 34"/>
            <p:cNvSpPr txBox="1">
              <a:spLocks noChangeArrowheads="1"/>
            </p:cNvSpPr>
            <p:nvPr/>
          </p:nvSpPr>
          <p:spPr bwMode="auto">
            <a:xfrm>
              <a:off x="189230" y="2037895"/>
              <a:ext cx="8716524" cy="822869"/>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Tx/>
                <a:buChar char="•"/>
              </a:pPr>
              <a:r>
                <a:rPr lang="en-US" b="1" dirty="0" smtClean="0">
                  <a:solidFill>
                    <a:srgbClr val="000000"/>
                  </a:solidFill>
                  <a:latin typeface="Arial" charset="0"/>
                </a:rPr>
                <a:t>Are you smarter than a 5</a:t>
              </a:r>
              <a:r>
                <a:rPr lang="en-US" b="1" baseline="30000" dirty="0" smtClean="0">
                  <a:solidFill>
                    <a:srgbClr val="000000"/>
                  </a:solidFill>
                  <a:latin typeface="Arial" charset="0"/>
                </a:rPr>
                <a:t>th</a:t>
              </a:r>
              <a:r>
                <a:rPr lang="en-US" b="1" dirty="0" smtClean="0">
                  <a:solidFill>
                    <a:srgbClr val="000000"/>
                  </a:solidFill>
                  <a:latin typeface="Arial" charset="0"/>
                </a:rPr>
                <a:t> grader?</a:t>
              </a:r>
              <a:endParaRPr lang="en-US" b="1" dirty="0">
                <a:solidFill>
                  <a:srgbClr val="000000"/>
                </a:solidFill>
                <a:latin typeface="Arial" charset="0"/>
              </a:endParaRPr>
            </a:p>
            <a:p>
              <a:pPr marL="338138" indent="-169863" defTabSz="914400" fontAlgn="base">
                <a:spcBef>
                  <a:spcPct val="0"/>
                </a:spcBef>
                <a:spcAft>
                  <a:spcPts val="9600"/>
                </a:spcAft>
              </a:pPr>
              <a:r>
                <a:rPr lang="en-US" b="1" dirty="0" smtClean="0">
                  <a:solidFill>
                    <a:srgbClr val="333399"/>
                  </a:solidFill>
                  <a:latin typeface="Arial" charset="0"/>
                </a:rPr>
                <a:t>“The tourist saw the astronomer on the hill with a telescope.”</a:t>
              </a:r>
            </a:p>
          </p:txBody>
        </p:sp>
        <p:sp>
          <p:nvSpPr>
            <p:cNvPr id="8" name="Text Box 34"/>
            <p:cNvSpPr txBox="1">
              <a:spLocks noChangeArrowheads="1"/>
            </p:cNvSpPr>
            <p:nvPr/>
          </p:nvSpPr>
          <p:spPr bwMode="auto">
            <a:xfrm>
              <a:off x="4992914" y="3119844"/>
              <a:ext cx="3922486" cy="2366554"/>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Tx/>
                <a:buChar char="•"/>
              </a:pPr>
              <a:r>
                <a:rPr lang="en-US" b="1" dirty="0" smtClean="0">
                  <a:solidFill>
                    <a:srgbClr val="000000"/>
                  </a:solidFill>
                  <a:latin typeface="Arial" charset="0"/>
                </a:rPr>
                <a:t>Hundreds of linguistic phenomena we must take into account to understand written language.</a:t>
              </a:r>
            </a:p>
            <a:p>
              <a:pPr marL="168275" indent="-168275" defTabSz="914400" fontAlgn="base">
                <a:spcBef>
                  <a:spcPct val="0"/>
                </a:spcBef>
                <a:spcAft>
                  <a:spcPts val="1200"/>
                </a:spcAft>
                <a:buFontTx/>
                <a:buChar char="•"/>
              </a:pPr>
              <a:r>
                <a:rPr lang="en-US" b="1" dirty="0" smtClean="0">
                  <a:solidFill>
                    <a:srgbClr val="000000"/>
                  </a:solidFill>
                  <a:latin typeface="Arial" charset="0"/>
                </a:rPr>
                <a:t>Each can not always be perfectly identified (e.g., Microsoft Word)</a:t>
              </a:r>
            </a:p>
            <a:p>
              <a:pPr marL="168275" indent="-168275" defTabSz="914400" fontAlgn="base">
                <a:spcBef>
                  <a:spcPct val="0"/>
                </a:spcBef>
                <a:spcAft>
                  <a:spcPts val="1200"/>
                </a:spcAft>
                <a:buFontTx/>
                <a:buChar char="•"/>
              </a:pPr>
              <a:r>
                <a:rPr lang="en-US" b="1" dirty="0" smtClean="0">
                  <a:solidFill>
                    <a:srgbClr val="000000"/>
                  </a:solidFill>
                  <a:latin typeface="Arial" charset="0"/>
                </a:rPr>
                <a:t>95% x 95% x … = a small number</a:t>
              </a:r>
            </a:p>
          </p:txBody>
        </p:sp>
        <p:grpSp>
          <p:nvGrpSpPr>
            <p:cNvPr id="12" name="Group 11"/>
            <p:cNvGrpSpPr/>
            <p:nvPr/>
          </p:nvGrpSpPr>
          <p:grpSpPr>
            <a:xfrm>
              <a:off x="234950" y="2839765"/>
              <a:ext cx="4338637" cy="2777263"/>
              <a:chOff x="234950" y="2752681"/>
              <a:chExt cx="4338637" cy="2777263"/>
            </a:xfrm>
          </p:grpSpPr>
          <p:pic>
            <p:nvPicPr>
              <p:cNvPr id="178177" name="Picture 1"/>
              <p:cNvPicPr>
                <a:picLocks noChangeAspect="1" noChangeArrowheads="1"/>
              </p:cNvPicPr>
              <p:nvPr/>
            </p:nvPicPr>
            <p:blipFill>
              <a:blip r:embed="rId2" cstate="print"/>
              <a:srcRect l="13898" t="22359" r="23400" b="15538"/>
              <a:stretch>
                <a:fillRect/>
              </a:stretch>
            </p:blipFill>
            <p:spPr bwMode="auto">
              <a:xfrm>
                <a:off x="234950" y="2752681"/>
                <a:ext cx="4338637" cy="2416012"/>
              </a:xfrm>
              <a:prstGeom prst="rect">
                <a:avLst/>
              </a:prstGeom>
              <a:noFill/>
              <a:ln w="9525">
                <a:noFill/>
                <a:miter lim="800000"/>
                <a:headEnd/>
                <a:tailEnd/>
              </a:ln>
            </p:spPr>
          </p:pic>
          <p:sp>
            <p:nvSpPr>
              <p:cNvPr id="11" name="Text Box 34"/>
              <p:cNvSpPr txBox="1">
                <a:spLocks noChangeArrowheads="1"/>
              </p:cNvSpPr>
              <p:nvPr/>
            </p:nvSpPr>
            <p:spPr bwMode="auto">
              <a:xfrm>
                <a:off x="568772" y="5231674"/>
                <a:ext cx="3117857" cy="298270"/>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pPr>
                <a:r>
                  <a:rPr lang="en-US" sz="1200" b="1" kern="0" dirty="0" smtClean="0">
                    <a:solidFill>
                      <a:srgbClr val="000000"/>
                    </a:solidFill>
                    <a:latin typeface="Arial" charset="0"/>
                  </a:rPr>
                  <a:t>	D. </a:t>
                </a:r>
                <a:r>
                  <a:rPr lang="en-US" sz="1200" b="1" kern="0" dirty="0" err="1" smtClean="0">
                    <a:solidFill>
                      <a:srgbClr val="000000"/>
                    </a:solidFill>
                    <a:latin typeface="Arial" charset="0"/>
                  </a:rPr>
                  <a:t>Radev</a:t>
                </a:r>
                <a:r>
                  <a:rPr lang="en-US" sz="1200" b="1" kern="0" dirty="0" smtClean="0">
                    <a:solidFill>
                      <a:srgbClr val="000000"/>
                    </a:solidFill>
                    <a:latin typeface="Arial" charset="0"/>
                  </a:rPr>
                  <a:t>, </a:t>
                </a:r>
                <a:r>
                  <a:rPr lang="en-US" sz="1200" b="1" kern="0" dirty="0" smtClean="0">
                    <a:solidFill>
                      <a:srgbClr val="000000"/>
                    </a:solidFill>
                    <a:latin typeface="Arial" charset="0"/>
                    <a:hlinkClick r:id="rId3"/>
                  </a:rPr>
                  <a:t>Ambiguity of Language</a:t>
                </a:r>
                <a:endParaRPr lang="en-US" sz="1200" b="1" kern="0" dirty="0" smtClean="0">
                  <a:solidFill>
                    <a:srgbClr val="000000"/>
                  </a:solidFill>
                  <a:latin typeface="Arial" charset="0"/>
                </a:endParaRPr>
              </a:p>
            </p:txBody>
          </p:sp>
        </p:grpSp>
      </p:grpSp>
      <p:sp>
        <p:nvSpPr>
          <p:cNvPr id="13" name="Rectangle 12"/>
          <p:cNvSpPr>
            <a:spLocks noChangeArrowheads="1"/>
          </p:cNvSpPr>
          <p:nvPr/>
        </p:nvSpPr>
        <p:spPr bwMode="auto">
          <a:xfrm>
            <a:off x="1373188" y="1892513"/>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000000"/>
              </a:solidFill>
              <a:latin typeface="Arial" charset="0"/>
            </a:endParaRPr>
          </a:p>
        </p:txBody>
      </p:sp>
      <p:sp>
        <p:nvSpPr>
          <p:cNvPr id="14" name="Rectangle 12"/>
          <p:cNvSpPr>
            <a:spLocks noChangeArrowheads="1"/>
          </p:cNvSpPr>
          <p:nvPr/>
        </p:nvSpPr>
        <p:spPr bwMode="auto">
          <a:xfrm>
            <a:off x="1373188" y="5836339"/>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000000"/>
              </a:solidFill>
              <a:latin typeface="Arial" charset="0"/>
            </a:endParaRPr>
          </a:p>
        </p:txBody>
      </p:sp>
    </p:spTree>
    <p:extLst>
      <p:ext uri="{BB962C8B-B14F-4D97-AF65-F5344CB8AC3E}">
        <p14:creationId xmlns:p14="http://schemas.microsoft.com/office/powerpoint/2010/main" val="4500319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Rectangle 10"/>
          <p:cNvSpPr>
            <a:spLocks noChangeArrowheads="1"/>
          </p:cNvSpPr>
          <p:nvPr/>
        </p:nvSpPr>
        <p:spPr bwMode="auto">
          <a:xfrm>
            <a:off x="349250" y="3668713"/>
            <a:ext cx="3557588" cy="698500"/>
          </a:xfrm>
          <a:prstGeom prst="rect">
            <a:avLst/>
          </a:prstGeom>
          <a:noFill/>
          <a:ln w="9525">
            <a:noFill/>
            <a:miter lim="800000"/>
            <a:headEnd/>
            <a:tailEnd/>
          </a:ln>
          <a:effectLst/>
        </p:spPr>
        <p:txBody>
          <a:bodyPr lIns="91429" tIns="45714" rIns="91429" bIns="45714"/>
          <a:lstStyle/>
          <a:p>
            <a:pPr marL="342900" indent="-342900" defTabSz="914400" fontAlgn="base">
              <a:spcBef>
                <a:spcPct val="0"/>
              </a:spcBef>
              <a:spcAft>
                <a:spcPct val="0"/>
              </a:spcAft>
            </a:pPr>
            <a:endParaRPr lang="en-US" sz="2400">
              <a:solidFill>
                <a:srgbClr val="FFFFCC"/>
              </a:solidFill>
              <a:latin typeface="Arial" charset="0"/>
            </a:endParaRPr>
          </a:p>
        </p:txBody>
      </p:sp>
      <p:sp>
        <p:nvSpPr>
          <p:cNvPr id="24" name="Text Box 3"/>
          <p:cNvSpPr txBox="1">
            <a:spLocks noChangeArrowheads="1"/>
          </p:cNvSpPr>
          <p:nvPr/>
        </p:nvSpPr>
        <p:spPr bwMode="auto">
          <a:xfrm>
            <a:off x="-1587"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Communication Depends on Statistical Outliers</a:t>
            </a:r>
          </a:p>
        </p:txBody>
      </p:sp>
      <p:grpSp>
        <p:nvGrpSpPr>
          <p:cNvPr id="16" name="Group 15"/>
          <p:cNvGrpSpPr/>
          <p:nvPr/>
        </p:nvGrpSpPr>
        <p:grpSpPr>
          <a:xfrm>
            <a:off x="60782" y="619125"/>
            <a:ext cx="4518121" cy="4170580"/>
            <a:chOff x="60782" y="619125"/>
            <a:chExt cx="4518121" cy="4170580"/>
          </a:xfrm>
        </p:grpSpPr>
        <p:pic>
          <p:nvPicPr>
            <p:cNvPr id="249859" name="Picture 3"/>
            <p:cNvPicPr>
              <a:picLocks noChangeAspect="1" noChangeArrowheads="1"/>
            </p:cNvPicPr>
            <p:nvPr/>
          </p:nvPicPr>
          <p:blipFill>
            <a:blip r:embed="rId2" cstate="print"/>
            <a:srcRect/>
            <a:stretch>
              <a:fillRect/>
            </a:stretch>
          </p:blipFill>
          <p:spPr bwMode="auto">
            <a:xfrm>
              <a:off x="60782" y="1789790"/>
              <a:ext cx="4518121" cy="2999915"/>
            </a:xfrm>
            <a:prstGeom prst="rect">
              <a:avLst/>
            </a:prstGeom>
            <a:noFill/>
            <a:ln w="9525">
              <a:noFill/>
              <a:miter lim="800000"/>
              <a:headEnd/>
              <a:tailEnd/>
            </a:ln>
          </p:spPr>
        </p:pic>
        <p:sp>
          <p:nvSpPr>
            <p:cNvPr id="13" name="Text Box 34"/>
            <p:cNvSpPr txBox="1">
              <a:spLocks noChangeArrowheads="1"/>
            </p:cNvSpPr>
            <p:nvPr/>
          </p:nvSpPr>
          <p:spPr bwMode="auto">
            <a:xfrm>
              <a:off x="185224" y="619125"/>
              <a:ext cx="4388364" cy="977445"/>
            </a:xfrm>
            <a:prstGeom prst="rect">
              <a:avLst/>
            </a:prstGeom>
            <a:noFill/>
            <a:ln w="9525">
              <a:noFill/>
              <a:miter lim="800000"/>
              <a:headEnd/>
              <a:tailEnd/>
            </a:ln>
            <a:effectLst/>
          </p:spPr>
          <p:txBody>
            <a:bodyPr lIns="0" tIns="0" rIns="0" bIns="0"/>
            <a:lstStyle/>
            <a:p>
              <a:pPr marL="168275" indent="-168275" defTabSz="914400" fontAlgn="base">
                <a:spcBef>
                  <a:spcPct val="0"/>
                </a:spcBef>
                <a:buFontTx/>
                <a:buChar char="•"/>
              </a:pPr>
              <a:r>
                <a:rPr lang="en-US" b="1" dirty="0" smtClean="0">
                  <a:solidFill>
                    <a:srgbClr val="000000"/>
                  </a:solidFill>
                  <a:latin typeface="Arial" charset="0"/>
                </a:rPr>
                <a:t>A small percentage of words constitute a large percentage of word tokens used in conversational speech:</a:t>
              </a:r>
              <a:endParaRPr lang="en-US" sz="1400" b="1" dirty="0" smtClean="0">
                <a:solidFill>
                  <a:srgbClr val="000000"/>
                </a:solidFill>
                <a:latin typeface="Arial" charset="0"/>
              </a:endParaRPr>
            </a:p>
          </p:txBody>
        </p:sp>
      </p:grpSp>
      <p:sp>
        <p:nvSpPr>
          <p:cNvPr id="14" name="Text Box 34"/>
          <p:cNvSpPr txBox="1">
            <a:spLocks noChangeArrowheads="1"/>
          </p:cNvSpPr>
          <p:nvPr/>
        </p:nvSpPr>
        <p:spPr bwMode="auto">
          <a:xfrm>
            <a:off x="234950" y="5587988"/>
            <a:ext cx="8680450" cy="943427"/>
          </a:xfrm>
          <a:prstGeom prst="rect">
            <a:avLst/>
          </a:prstGeom>
          <a:noFill/>
          <a:ln w="9525">
            <a:noFill/>
            <a:miter lim="800000"/>
            <a:headEnd/>
            <a:tailEnd/>
          </a:ln>
          <a:effectLst/>
        </p:spPr>
        <p:txBody>
          <a:bodyPr lIns="0" tIns="0" rIns="0" bIns="0"/>
          <a:lstStyle/>
          <a:p>
            <a:pPr marL="168275" indent="-168275" defTabSz="914400" fontAlgn="base">
              <a:spcBef>
                <a:spcPct val="0"/>
              </a:spcBef>
              <a:buFontTx/>
              <a:buChar char="•"/>
            </a:pPr>
            <a:r>
              <a:rPr lang="en-US" b="1" dirty="0" smtClean="0">
                <a:solidFill>
                  <a:srgbClr val="000000"/>
                </a:solidFill>
                <a:latin typeface="Arial" charset="0"/>
              </a:rPr>
              <a:t>Consequence: the prior probability of just about any meaningful sentence is close to zero. Why?</a:t>
            </a:r>
          </a:p>
        </p:txBody>
      </p:sp>
      <p:sp>
        <p:nvSpPr>
          <p:cNvPr id="15" name="Text Box 34"/>
          <p:cNvSpPr txBox="1">
            <a:spLocks noChangeArrowheads="1"/>
          </p:cNvSpPr>
          <p:nvPr/>
        </p:nvSpPr>
        <p:spPr bwMode="auto">
          <a:xfrm>
            <a:off x="4804228" y="602342"/>
            <a:ext cx="4111171" cy="4318002"/>
          </a:xfrm>
          <a:prstGeom prst="rect">
            <a:avLst/>
          </a:prstGeom>
          <a:noFill/>
          <a:ln w="9525">
            <a:noFill/>
            <a:miter lim="800000"/>
            <a:headEnd/>
            <a:tailEnd/>
          </a:ln>
          <a:effectLst/>
        </p:spPr>
        <p:txBody>
          <a:bodyPr lIns="0" tIns="0" rIns="0" bIns="0"/>
          <a:lstStyle/>
          <a:p>
            <a:pPr marL="168275" indent="-168275" defTabSz="914400" fontAlgn="base">
              <a:spcBef>
                <a:spcPct val="0"/>
              </a:spcBef>
              <a:spcAft>
                <a:spcPts val="1200"/>
              </a:spcAft>
              <a:buFontTx/>
              <a:buChar char="•"/>
            </a:pPr>
            <a:r>
              <a:rPr lang="en-US" b="1" dirty="0" smtClean="0">
                <a:solidFill>
                  <a:srgbClr val="000000"/>
                </a:solidFill>
                <a:latin typeface="Arial" charset="0"/>
              </a:rPr>
              <a:t>Conventional statistical approaches are based on average behavior (means) and deviations from this average behavior (variance).</a:t>
            </a:r>
          </a:p>
          <a:p>
            <a:pPr marL="168275" indent="-168275" defTabSz="914400" fontAlgn="base">
              <a:spcBef>
                <a:spcPct val="0"/>
              </a:spcBef>
              <a:spcAft>
                <a:spcPts val="1200"/>
              </a:spcAft>
              <a:buFontTx/>
              <a:buChar char="•"/>
            </a:pPr>
            <a:r>
              <a:rPr lang="en-US" b="1" dirty="0" smtClean="0">
                <a:solidFill>
                  <a:srgbClr val="000000"/>
                </a:solidFill>
                <a:latin typeface="Arial" charset="0"/>
              </a:rPr>
              <a:t>Consider the sentence:</a:t>
            </a:r>
          </a:p>
          <a:p>
            <a:pPr marL="168275" indent="-168275" defTabSz="914400" fontAlgn="base">
              <a:spcBef>
                <a:spcPct val="0"/>
              </a:spcBef>
              <a:spcAft>
                <a:spcPts val="1200"/>
              </a:spcAft>
            </a:pPr>
            <a:r>
              <a:rPr lang="en-US" b="1" dirty="0" smtClean="0">
                <a:solidFill>
                  <a:srgbClr val="000000"/>
                </a:solidFill>
                <a:latin typeface="Arial" charset="0"/>
              </a:rPr>
              <a:t>	</a:t>
            </a:r>
            <a:r>
              <a:rPr lang="en-US" b="1" dirty="0" smtClean="0">
                <a:solidFill>
                  <a:srgbClr val="333399"/>
                </a:solidFill>
                <a:latin typeface="Arial" charset="0"/>
              </a:rPr>
              <a:t>“Show me all the web pages about Franklin Telephone in Oktoc County.”</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Key words such as “</a:t>
            </a:r>
            <a:r>
              <a:rPr lang="en-US" b="1" dirty="0" smtClean="0">
                <a:solidFill>
                  <a:srgbClr val="333399"/>
                </a:solidFill>
                <a:latin typeface="Arial" charset="0"/>
              </a:rPr>
              <a:t>Franklin</a:t>
            </a:r>
            <a:r>
              <a:rPr lang="en-US" b="1" dirty="0" smtClean="0">
                <a:solidFill>
                  <a:srgbClr val="000000"/>
                </a:solidFill>
                <a:latin typeface="Arial" charset="0"/>
              </a:rPr>
              <a:t>” and “</a:t>
            </a:r>
            <a:r>
              <a:rPr lang="en-US" b="1" dirty="0" smtClean="0">
                <a:solidFill>
                  <a:srgbClr val="333399"/>
                </a:solidFill>
                <a:latin typeface="Arial" charset="0"/>
              </a:rPr>
              <a:t>Oktoc</a:t>
            </a:r>
            <a:r>
              <a:rPr lang="en-US" b="1" dirty="0" smtClean="0">
                <a:solidFill>
                  <a:srgbClr val="000000"/>
                </a:solidFill>
                <a:latin typeface="Arial" charset="0"/>
              </a:rPr>
              <a:t>” play a significant role in the meaning of the sentence.</a:t>
            </a:r>
          </a:p>
          <a:p>
            <a:pPr marL="168275" indent="-168275" defTabSz="914400" fontAlgn="base">
              <a:spcBef>
                <a:spcPct val="0"/>
              </a:spcBef>
              <a:spcAft>
                <a:spcPts val="1200"/>
              </a:spcAft>
              <a:buFont typeface="Arial" pitchFamily="34" charset="0"/>
              <a:buChar char="•"/>
            </a:pPr>
            <a:r>
              <a:rPr lang="en-US" b="1" dirty="0" smtClean="0">
                <a:solidFill>
                  <a:srgbClr val="000000"/>
                </a:solidFill>
                <a:latin typeface="Arial" charset="0"/>
              </a:rPr>
              <a:t>What are the </a:t>
            </a:r>
            <a:r>
              <a:rPr lang="en-US" b="1" dirty="0" smtClean="0">
                <a:solidFill>
                  <a:srgbClr val="333399"/>
                </a:solidFill>
                <a:latin typeface="Arial" charset="0"/>
              </a:rPr>
              <a:t>prior probabilities </a:t>
            </a:r>
            <a:r>
              <a:rPr lang="en-US" b="1" dirty="0" smtClean="0">
                <a:solidFill>
                  <a:srgbClr val="000000"/>
                </a:solidFill>
                <a:latin typeface="Arial" charset="0"/>
              </a:rPr>
              <a:t>of these words?</a:t>
            </a:r>
          </a:p>
        </p:txBody>
      </p:sp>
      <p:sp>
        <p:nvSpPr>
          <p:cNvPr id="12" name="Rectangle 12"/>
          <p:cNvSpPr>
            <a:spLocks noChangeArrowheads="1"/>
          </p:cNvSpPr>
          <p:nvPr/>
        </p:nvSpPr>
        <p:spPr bwMode="auto">
          <a:xfrm>
            <a:off x="1373188" y="5230811"/>
            <a:ext cx="6400800" cy="27432"/>
          </a:xfrm>
          <a:prstGeom prst="rect">
            <a:avLst/>
          </a:prstGeom>
          <a:gradFill rotWithShape="0">
            <a:gsLst>
              <a:gs pos="0">
                <a:srgbClr val="BE0F34"/>
              </a:gs>
              <a:gs pos="100000">
                <a:srgbClr val="95CAFF"/>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n-US" sz="2400" dirty="0">
              <a:solidFill>
                <a:srgbClr val="000000"/>
              </a:solidFill>
              <a:latin typeface="Arial" charset="0"/>
            </a:endParaRPr>
          </a:p>
        </p:txBody>
      </p:sp>
    </p:spTree>
    <p:extLst>
      <p:ext uri="{BB962C8B-B14F-4D97-AF65-F5344CB8AC3E}">
        <p14:creationId xmlns:p14="http://schemas.microsoft.com/office/powerpoint/2010/main" val="31399298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0" y="-32497"/>
            <a:ext cx="917339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Human Performance is Impressive</a:t>
            </a:r>
          </a:p>
        </p:txBody>
      </p:sp>
      <p:sp>
        <p:nvSpPr>
          <p:cNvPr id="66" name="Text Box 92"/>
          <p:cNvSpPr txBox="1">
            <a:spLocks noChangeArrowheads="1"/>
          </p:cNvSpPr>
          <p:nvPr/>
        </p:nvSpPr>
        <p:spPr bwMode="auto">
          <a:xfrm>
            <a:off x="4562475" y="725045"/>
            <a:ext cx="4470400" cy="5493812"/>
          </a:xfrm>
          <a:prstGeom prst="rect">
            <a:avLst/>
          </a:prstGeom>
          <a:noFill/>
          <a:ln w="12700">
            <a:noFill/>
            <a:miter lim="800000"/>
            <a:headEnd type="none" w="sm" len="sm"/>
            <a:tailEnd type="none" w="sm" len="sm"/>
          </a:ln>
          <a:effectLst/>
        </p:spPr>
        <p:txBody>
          <a:bodyPr>
            <a:spAutoFit/>
          </a:bodyPr>
          <a:lstStyle/>
          <a:p>
            <a:pPr marL="171450" indent="-171450" defTabSz="914400" fontAlgn="base">
              <a:spcBef>
                <a:spcPct val="0"/>
              </a:spcBef>
              <a:spcAft>
                <a:spcPct val="0"/>
              </a:spcAft>
              <a:buFontTx/>
              <a:buChar char="•"/>
            </a:pPr>
            <a:r>
              <a:rPr lang="en-US" b="1" dirty="0">
                <a:solidFill>
                  <a:srgbClr val="000000"/>
                </a:solidFill>
                <a:latin typeface="Arial" charset="0"/>
              </a:rPr>
              <a:t>Human performance exceeds </a:t>
            </a:r>
            <a:r>
              <a:rPr lang="en-US" b="1" dirty="0" smtClean="0">
                <a:solidFill>
                  <a:srgbClr val="000000"/>
                </a:solidFill>
                <a:latin typeface="Arial" charset="0"/>
              </a:rPr>
              <a:t>machine performance </a:t>
            </a:r>
            <a:r>
              <a:rPr lang="en-US" b="1" dirty="0">
                <a:solidFill>
                  <a:srgbClr val="000000"/>
                </a:solidFill>
                <a:latin typeface="Arial" charset="0"/>
              </a:rPr>
              <a:t>by a factor ranging </a:t>
            </a:r>
            <a:r>
              <a:rPr lang="en-US" b="1" dirty="0" smtClean="0">
                <a:solidFill>
                  <a:srgbClr val="000000"/>
                </a:solidFill>
                <a:latin typeface="Arial" charset="0"/>
              </a:rPr>
              <a:t>from 4x </a:t>
            </a:r>
            <a:r>
              <a:rPr lang="en-US" b="1" dirty="0">
                <a:solidFill>
                  <a:srgbClr val="000000"/>
                </a:solidFill>
                <a:latin typeface="Arial" charset="0"/>
              </a:rPr>
              <a:t>to 10x depending on the task.</a:t>
            </a:r>
          </a:p>
          <a:p>
            <a:pPr marL="171450" indent="-171450" defTabSz="914400" fontAlgn="base">
              <a:lnSpc>
                <a:spcPct val="50000"/>
              </a:lnSpc>
              <a:spcBef>
                <a:spcPct val="0"/>
              </a:spcBef>
              <a:spcAft>
                <a:spcPct val="0"/>
              </a:spcAft>
            </a:pPr>
            <a:endParaRPr lang="en-US" b="1" dirty="0">
              <a:solidFill>
                <a:srgbClr val="000000"/>
              </a:solidFill>
              <a:latin typeface="Arial" charset="0"/>
            </a:endParaRPr>
          </a:p>
          <a:p>
            <a:pPr marL="171450" indent="-171450" defTabSz="914400" fontAlgn="base">
              <a:spcBef>
                <a:spcPct val="0"/>
              </a:spcBef>
              <a:spcAft>
                <a:spcPct val="0"/>
              </a:spcAft>
              <a:buFontTx/>
              <a:buChar char="•"/>
            </a:pPr>
            <a:r>
              <a:rPr lang="en-US" b="1" dirty="0">
                <a:solidFill>
                  <a:srgbClr val="000000"/>
                </a:solidFill>
                <a:latin typeface="Arial" charset="0"/>
              </a:rPr>
              <a:t>On some tasks, such as credit card   number recognition, machine   performance exceeds humans due to human memory retrieval capacity.</a:t>
            </a:r>
          </a:p>
          <a:p>
            <a:pPr marL="171450" indent="-171450" defTabSz="914400" fontAlgn="base">
              <a:spcBef>
                <a:spcPct val="0"/>
              </a:spcBef>
              <a:spcAft>
                <a:spcPct val="0"/>
              </a:spcAft>
              <a:buFontTx/>
              <a:buChar char="•"/>
            </a:pPr>
            <a:endParaRPr lang="en-US" b="1" dirty="0">
              <a:solidFill>
                <a:srgbClr val="000000"/>
              </a:solidFill>
              <a:latin typeface="Arial" charset="0"/>
            </a:endParaRPr>
          </a:p>
          <a:p>
            <a:pPr marL="171450" indent="-171450" defTabSz="914400" fontAlgn="base">
              <a:spcBef>
                <a:spcPct val="0"/>
              </a:spcBef>
              <a:spcAft>
                <a:spcPct val="0"/>
              </a:spcAft>
              <a:buFontTx/>
              <a:buChar char="•"/>
            </a:pPr>
            <a:r>
              <a:rPr lang="en-US" b="1" dirty="0">
                <a:solidFill>
                  <a:srgbClr val="000000"/>
                </a:solidFill>
                <a:latin typeface="Arial" charset="0"/>
              </a:rPr>
              <a:t>The nature of the noise is as important  as the SNR (e.g., cellular phones).</a:t>
            </a:r>
          </a:p>
          <a:p>
            <a:pPr marL="171450" indent="-171450" defTabSz="914400" fontAlgn="base">
              <a:lnSpc>
                <a:spcPct val="50000"/>
              </a:lnSpc>
              <a:spcBef>
                <a:spcPct val="0"/>
              </a:spcBef>
              <a:spcAft>
                <a:spcPct val="0"/>
              </a:spcAft>
            </a:pPr>
            <a:endParaRPr lang="en-US" b="1" dirty="0">
              <a:solidFill>
                <a:srgbClr val="000000"/>
              </a:solidFill>
              <a:latin typeface="Arial" charset="0"/>
            </a:endParaRPr>
          </a:p>
          <a:p>
            <a:pPr marL="171450" indent="-171450" defTabSz="914400" fontAlgn="base">
              <a:spcBef>
                <a:spcPct val="0"/>
              </a:spcBef>
              <a:spcAft>
                <a:spcPct val="0"/>
              </a:spcAft>
              <a:buFontTx/>
              <a:buChar char="•"/>
            </a:pPr>
            <a:r>
              <a:rPr lang="en-US" b="1" dirty="0">
                <a:solidFill>
                  <a:srgbClr val="000000"/>
                </a:solidFill>
                <a:latin typeface="Arial" charset="0"/>
              </a:rPr>
              <a:t>A primary failure mode for humans is inattention.</a:t>
            </a:r>
          </a:p>
          <a:p>
            <a:pPr marL="171450" indent="-171450" defTabSz="914400" fontAlgn="base">
              <a:lnSpc>
                <a:spcPct val="50000"/>
              </a:lnSpc>
              <a:spcBef>
                <a:spcPct val="0"/>
              </a:spcBef>
              <a:spcAft>
                <a:spcPct val="0"/>
              </a:spcAft>
            </a:pPr>
            <a:endParaRPr lang="en-US" b="1" dirty="0">
              <a:solidFill>
                <a:srgbClr val="000000"/>
              </a:solidFill>
              <a:latin typeface="Arial" charset="0"/>
            </a:endParaRPr>
          </a:p>
          <a:p>
            <a:pPr marL="171450" indent="-171450" defTabSz="914400" fontAlgn="base">
              <a:spcBef>
                <a:spcPct val="0"/>
              </a:spcBef>
              <a:spcAft>
                <a:spcPct val="0"/>
              </a:spcAft>
              <a:buFontTx/>
              <a:buChar char="•"/>
            </a:pPr>
            <a:r>
              <a:rPr lang="en-US" b="1" dirty="0">
                <a:solidFill>
                  <a:srgbClr val="000000"/>
                </a:solidFill>
                <a:latin typeface="Arial" charset="0"/>
              </a:rPr>
              <a:t>A second major failure mode is the lack  of familiarity with the domain (i.e.,   business terms and corporation names).</a:t>
            </a:r>
          </a:p>
        </p:txBody>
      </p:sp>
      <p:grpSp>
        <p:nvGrpSpPr>
          <p:cNvPr id="72" name="Group 71"/>
          <p:cNvGrpSpPr/>
          <p:nvPr/>
        </p:nvGrpSpPr>
        <p:grpSpPr>
          <a:xfrm>
            <a:off x="156483" y="948193"/>
            <a:ext cx="4162425" cy="5184577"/>
            <a:chOff x="156483" y="948193"/>
            <a:chExt cx="4162425" cy="5184577"/>
          </a:xfrm>
        </p:grpSpPr>
        <p:sp>
          <p:nvSpPr>
            <p:cNvPr id="118794" name="Rectangle 10"/>
            <p:cNvSpPr>
              <a:spLocks noChangeArrowheads="1"/>
            </p:cNvSpPr>
            <p:nvPr/>
          </p:nvSpPr>
          <p:spPr bwMode="auto">
            <a:xfrm>
              <a:off x="305708" y="3596143"/>
              <a:ext cx="3557588" cy="698500"/>
            </a:xfrm>
            <a:prstGeom prst="rect">
              <a:avLst/>
            </a:prstGeom>
            <a:noFill/>
            <a:ln w="9525">
              <a:noFill/>
              <a:miter lim="800000"/>
              <a:headEnd/>
              <a:tailEnd/>
            </a:ln>
            <a:effectLst/>
          </p:spPr>
          <p:txBody>
            <a:bodyPr lIns="91429" tIns="45714" rIns="91429" bIns="45714"/>
            <a:lstStyle/>
            <a:p>
              <a:pPr marL="342900" indent="-342900" defTabSz="914400" fontAlgn="base">
                <a:spcBef>
                  <a:spcPct val="0"/>
                </a:spcBef>
                <a:spcAft>
                  <a:spcPct val="0"/>
                </a:spcAft>
              </a:pPr>
              <a:endParaRPr lang="en-US" sz="1400" b="1">
                <a:solidFill>
                  <a:srgbClr val="FFFFCC"/>
                </a:solidFill>
                <a:latin typeface="Arial" charset="0"/>
              </a:endParaRPr>
            </a:p>
          </p:txBody>
        </p:sp>
        <p:sp>
          <p:nvSpPr>
            <p:cNvPr id="6" name="Line 88"/>
            <p:cNvSpPr>
              <a:spLocks noChangeShapeType="1"/>
            </p:cNvSpPr>
            <p:nvPr/>
          </p:nvSpPr>
          <p:spPr bwMode="auto">
            <a:xfrm>
              <a:off x="3918858" y="3794580"/>
              <a:ext cx="285750" cy="57150"/>
            </a:xfrm>
            <a:prstGeom prst="line">
              <a:avLst/>
            </a:prstGeom>
            <a:noFill/>
            <a:ln w="44450">
              <a:solidFill>
                <a:srgbClr val="003399"/>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7" name="Text Box 42"/>
            <p:cNvSpPr txBox="1">
              <a:spLocks noChangeArrowheads="1"/>
            </p:cNvSpPr>
            <p:nvPr/>
          </p:nvSpPr>
          <p:spPr bwMode="auto">
            <a:xfrm>
              <a:off x="512083" y="4977268"/>
              <a:ext cx="444352"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0%</a:t>
              </a:r>
            </a:p>
          </p:txBody>
        </p:sp>
        <p:sp>
          <p:nvSpPr>
            <p:cNvPr id="8" name="Text Box 43"/>
            <p:cNvSpPr txBox="1">
              <a:spLocks noChangeArrowheads="1"/>
            </p:cNvSpPr>
            <p:nvPr/>
          </p:nvSpPr>
          <p:spPr bwMode="auto">
            <a:xfrm>
              <a:off x="502558" y="4034293"/>
              <a:ext cx="444352"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5%</a:t>
              </a:r>
            </a:p>
          </p:txBody>
        </p:sp>
        <p:sp>
          <p:nvSpPr>
            <p:cNvPr id="10" name="Text Box 44"/>
            <p:cNvSpPr txBox="1">
              <a:spLocks noChangeArrowheads="1"/>
            </p:cNvSpPr>
            <p:nvPr/>
          </p:nvSpPr>
          <p:spPr bwMode="auto">
            <a:xfrm>
              <a:off x="435883" y="2157868"/>
              <a:ext cx="54373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15%</a:t>
              </a:r>
            </a:p>
          </p:txBody>
        </p:sp>
        <p:sp>
          <p:nvSpPr>
            <p:cNvPr id="11" name="Text Box 45"/>
            <p:cNvSpPr txBox="1">
              <a:spLocks noChangeArrowheads="1"/>
            </p:cNvSpPr>
            <p:nvPr/>
          </p:nvSpPr>
          <p:spPr bwMode="auto">
            <a:xfrm>
              <a:off x="435883" y="1233943"/>
              <a:ext cx="54373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20%</a:t>
              </a:r>
            </a:p>
          </p:txBody>
        </p:sp>
        <p:sp>
          <p:nvSpPr>
            <p:cNvPr id="12" name="Text Box 46"/>
            <p:cNvSpPr txBox="1">
              <a:spLocks noChangeArrowheads="1"/>
            </p:cNvSpPr>
            <p:nvPr/>
          </p:nvSpPr>
          <p:spPr bwMode="auto">
            <a:xfrm>
              <a:off x="416833" y="3110368"/>
              <a:ext cx="54373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10%</a:t>
              </a:r>
            </a:p>
          </p:txBody>
        </p:sp>
        <p:sp>
          <p:nvSpPr>
            <p:cNvPr id="13" name="Line 4"/>
            <p:cNvSpPr>
              <a:spLocks noChangeShapeType="1"/>
            </p:cNvSpPr>
            <p:nvPr/>
          </p:nvSpPr>
          <p:spPr bwMode="auto">
            <a:xfrm>
              <a:off x="4299858" y="1356180"/>
              <a:ext cx="0" cy="342900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4" name="Line 7"/>
            <p:cNvSpPr>
              <a:spLocks noChangeShapeType="1"/>
            </p:cNvSpPr>
            <p:nvPr/>
          </p:nvSpPr>
          <p:spPr bwMode="auto">
            <a:xfrm>
              <a:off x="947058" y="1356180"/>
              <a:ext cx="0" cy="342900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5" name="Line 8"/>
            <p:cNvSpPr>
              <a:spLocks noChangeShapeType="1"/>
            </p:cNvSpPr>
            <p:nvPr/>
          </p:nvSpPr>
          <p:spPr bwMode="auto">
            <a:xfrm>
              <a:off x="2204358" y="1356180"/>
              <a:ext cx="0" cy="417195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6" name="Line 9"/>
            <p:cNvSpPr>
              <a:spLocks noChangeShapeType="1"/>
            </p:cNvSpPr>
            <p:nvPr/>
          </p:nvSpPr>
          <p:spPr bwMode="auto">
            <a:xfrm>
              <a:off x="3061608" y="1356180"/>
              <a:ext cx="0" cy="415290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7" name="Line 12"/>
            <p:cNvSpPr>
              <a:spLocks noChangeShapeType="1"/>
            </p:cNvSpPr>
            <p:nvPr/>
          </p:nvSpPr>
          <p:spPr bwMode="auto">
            <a:xfrm flipH="1">
              <a:off x="947058" y="3261180"/>
              <a:ext cx="3343275"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8" name="Line 13"/>
            <p:cNvSpPr>
              <a:spLocks noChangeShapeType="1"/>
            </p:cNvSpPr>
            <p:nvPr/>
          </p:nvSpPr>
          <p:spPr bwMode="auto">
            <a:xfrm flipH="1" flipV="1">
              <a:off x="947058" y="36421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19" name="Line 14"/>
            <p:cNvSpPr>
              <a:spLocks noChangeShapeType="1"/>
            </p:cNvSpPr>
            <p:nvPr/>
          </p:nvSpPr>
          <p:spPr bwMode="auto">
            <a:xfrm flipH="1">
              <a:off x="947058" y="40231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0" name="Line 15"/>
            <p:cNvSpPr>
              <a:spLocks noChangeShapeType="1"/>
            </p:cNvSpPr>
            <p:nvPr/>
          </p:nvSpPr>
          <p:spPr bwMode="auto">
            <a:xfrm flipH="1">
              <a:off x="966108" y="4194630"/>
              <a:ext cx="3324225"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1" name="Line 16"/>
            <p:cNvSpPr>
              <a:spLocks noChangeShapeType="1"/>
            </p:cNvSpPr>
            <p:nvPr/>
          </p:nvSpPr>
          <p:spPr bwMode="auto">
            <a:xfrm flipH="1" flipV="1">
              <a:off x="947058" y="4385130"/>
              <a:ext cx="3343275"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2" name="Line 17"/>
            <p:cNvSpPr>
              <a:spLocks noChangeShapeType="1"/>
            </p:cNvSpPr>
            <p:nvPr/>
          </p:nvSpPr>
          <p:spPr bwMode="auto">
            <a:xfrm flipH="1" flipV="1">
              <a:off x="966108" y="457563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3" name="Line 18"/>
            <p:cNvSpPr>
              <a:spLocks noChangeShapeType="1"/>
            </p:cNvSpPr>
            <p:nvPr/>
          </p:nvSpPr>
          <p:spPr bwMode="auto">
            <a:xfrm flipH="1" flipV="1">
              <a:off x="947058" y="175623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5" name="Line 20"/>
            <p:cNvSpPr>
              <a:spLocks noChangeShapeType="1"/>
            </p:cNvSpPr>
            <p:nvPr/>
          </p:nvSpPr>
          <p:spPr bwMode="auto">
            <a:xfrm flipH="1">
              <a:off x="966108" y="21181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6" name="Line 21"/>
            <p:cNvSpPr>
              <a:spLocks noChangeShapeType="1"/>
            </p:cNvSpPr>
            <p:nvPr/>
          </p:nvSpPr>
          <p:spPr bwMode="auto">
            <a:xfrm flipH="1">
              <a:off x="947058" y="23086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7" name="Line 23"/>
            <p:cNvSpPr>
              <a:spLocks noChangeShapeType="1"/>
            </p:cNvSpPr>
            <p:nvPr/>
          </p:nvSpPr>
          <p:spPr bwMode="auto">
            <a:xfrm flipH="1">
              <a:off x="947058" y="1546680"/>
              <a:ext cx="33718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8" name="Line 24"/>
            <p:cNvSpPr>
              <a:spLocks noChangeShapeType="1"/>
            </p:cNvSpPr>
            <p:nvPr/>
          </p:nvSpPr>
          <p:spPr bwMode="auto">
            <a:xfrm flipH="1">
              <a:off x="947058" y="13561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29" name="Line 25"/>
            <p:cNvSpPr>
              <a:spLocks noChangeShapeType="1"/>
            </p:cNvSpPr>
            <p:nvPr/>
          </p:nvSpPr>
          <p:spPr bwMode="auto">
            <a:xfrm flipH="1">
              <a:off x="966108" y="19276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0" name="Line 26"/>
            <p:cNvSpPr>
              <a:spLocks noChangeShapeType="1"/>
            </p:cNvSpPr>
            <p:nvPr/>
          </p:nvSpPr>
          <p:spPr bwMode="auto">
            <a:xfrm flipH="1" flipV="1">
              <a:off x="947058" y="28801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1" name="Line 27"/>
            <p:cNvSpPr>
              <a:spLocks noChangeShapeType="1"/>
            </p:cNvSpPr>
            <p:nvPr/>
          </p:nvSpPr>
          <p:spPr bwMode="auto">
            <a:xfrm flipH="1" flipV="1">
              <a:off x="947058" y="24991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2" name="Line 28"/>
            <p:cNvSpPr>
              <a:spLocks noChangeShapeType="1"/>
            </p:cNvSpPr>
            <p:nvPr/>
          </p:nvSpPr>
          <p:spPr bwMode="auto">
            <a:xfrm flipH="1" flipV="1">
              <a:off x="966108" y="26896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3" name="Line 29"/>
            <p:cNvSpPr>
              <a:spLocks noChangeShapeType="1"/>
            </p:cNvSpPr>
            <p:nvPr/>
          </p:nvSpPr>
          <p:spPr bwMode="auto">
            <a:xfrm flipH="1">
              <a:off x="947058" y="3070680"/>
              <a:ext cx="3343275"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4" name="Line 30"/>
            <p:cNvSpPr>
              <a:spLocks noChangeShapeType="1"/>
            </p:cNvSpPr>
            <p:nvPr/>
          </p:nvSpPr>
          <p:spPr bwMode="auto">
            <a:xfrm flipH="1" flipV="1">
              <a:off x="966108" y="38326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5" name="Line 31"/>
            <p:cNvSpPr>
              <a:spLocks noChangeShapeType="1"/>
            </p:cNvSpPr>
            <p:nvPr/>
          </p:nvSpPr>
          <p:spPr bwMode="auto">
            <a:xfrm flipH="1">
              <a:off x="947058" y="34516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6" name="Line 33"/>
            <p:cNvSpPr>
              <a:spLocks noChangeShapeType="1"/>
            </p:cNvSpPr>
            <p:nvPr/>
          </p:nvSpPr>
          <p:spPr bwMode="auto">
            <a:xfrm>
              <a:off x="3899808" y="1356180"/>
              <a:ext cx="0" cy="415290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7" name="Line 35"/>
            <p:cNvSpPr>
              <a:spLocks noChangeShapeType="1"/>
            </p:cNvSpPr>
            <p:nvPr/>
          </p:nvSpPr>
          <p:spPr bwMode="auto">
            <a:xfrm>
              <a:off x="1366158" y="1356180"/>
              <a:ext cx="0" cy="415290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8" name="Line 49"/>
            <p:cNvSpPr>
              <a:spLocks noChangeShapeType="1"/>
            </p:cNvSpPr>
            <p:nvPr/>
          </p:nvSpPr>
          <p:spPr bwMode="auto">
            <a:xfrm flipV="1">
              <a:off x="947058" y="1356180"/>
              <a:ext cx="3352800" cy="0"/>
            </a:xfrm>
            <a:prstGeom prst="line">
              <a:avLst/>
            </a:prstGeom>
            <a:no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39" name="Text Box 59"/>
            <p:cNvSpPr txBox="1">
              <a:spLocks noChangeArrowheads="1"/>
            </p:cNvSpPr>
            <p:nvPr/>
          </p:nvSpPr>
          <p:spPr bwMode="auto">
            <a:xfrm>
              <a:off x="1026433" y="5501143"/>
              <a:ext cx="67197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10 dB</a:t>
              </a:r>
            </a:p>
          </p:txBody>
        </p:sp>
        <p:sp>
          <p:nvSpPr>
            <p:cNvPr id="40" name="Text Box 60"/>
            <p:cNvSpPr txBox="1">
              <a:spLocks noChangeArrowheads="1"/>
            </p:cNvSpPr>
            <p:nvPr/>
          </p:nvSpPr>
          <p:spPr bwMode="auto">
            <a:xfrm>
              <a:off x="1883683" y="5501143"/>
              <a:ext cx="67197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16 dB</a:t>
              </a:r>
            </a:p>
          </p:txBody>
        </p:sp>
        <p:sp>
          <p:nvSpPr>
            <p:cNvPr id="41" name="Text Box 61"/>
            <p:cNvSpPr txBox="1">
              <a:spLocks noChangeArrowheads="1"/>
            </p:cNvSpPr>
            <p:nvPr/>
          </p:nvSpPr>
          <p:spPr bwMode="auto">
            <a:xfrm>
              <a:off x="2759983" y="5501143"/>
              <a:ext cx="671979"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22 dB</a:t>
              </a:r>
            </a:p>
          </p:txBody>
        </p:sp>
        <p:sp>
          <p:nvSpPr>
            <p:cNvPr id="42" name="Text Box 62"/>
            <p:cNvSpPr txBox="1">
              <a:spLocks noChangeArrowheads="1"/>
            </p:cNvSpPr>
            <p:nvPr/>
          </p:nvSpPr>
          <p:spPr bwMode="auto">
            <a:xfrm>
              <a:off x="3598183" y="5482093"/>
              <a:ext cx="641522"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Quiet</a:t>
              </a:r>
            </a:p>
          </p:txBody>
        </p:sp>
        <p:sp>
          <p:nvSpPr>
            <p:cNvPr id="43" name="Line 65"/>
            <p:cNvSpPr>
              <a:spLocks noChangeShapeType="1"/>
            </p:cNvSpPr>
            <p:nvPr/>
          </p:nvSpPr>
          <p:spPr bwMode="auto">
            <a:xfrm flipH="1">
              <a:off x="947058" y="4947105"/>
              <a:ext cx="3343275" cy="9525"/>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4" name="Line 66"/>
            <p:cNvSpPr>
              <a:spLocks noChangeShapeType="1"/>
            </p:cNvSpPr>
            <p:nvPr/>
          </p:nvSpPr>
          <p:spPr bwMode="auto">
            <a:xfrm flipH="1" flipV="1">
              <a:off x="966108" y="51280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5" name="Line 67"/>
            <p:cNvSpPr>
              <a:spLocks noChangeShapeType="1"/>
            </p:cNvSpPr>
            <p:nvPr/>
          </p:nvSpPr>
          <p:spPr bwMode="auto">
            <a:xfrm flipH="1" flipV="1">
              <a:off x="947058" y="5318580"/>
              <a:ext cx="335280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6" name="Line 68"/>
            <p:cNvSpPr>
              <a:spLocks noChangeShapeType="1"/>
            </p:cNvSpPr>
            <p:nvPr/>
          </p:nvSpPr>
          <p:spPr bwMode="auto">
            <a:xfrm flipH="1" flipV="1">
              <a:off x="966108" y="550908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7" name="Line 69"/>
            <p:cNvSpPr>
              <a:spLocks noChangeShapeType="1"/>
            </p:cNvSpPr>
            <p:nvPr/>
          </p:nvSpPr>
          <p:spPr bwMode="auto">
            <a:xfrm flipH="1" flipV="1">
              <a:off x="966108" y="4766130"/>
              <a:ext cx="3333750" cy="0"/>
            </a:xfrm>
            <a:prstGeom prst="line">
              <a:avLst/>
            </a:prstGeom>
            <a:noFill/>
            <a:ln w="12700">
              <a:solidFill>
                <a:schemeClr val="bg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8" name="Line 71"/>
            <p:cNvSpPr>
              <a:spLocks noChangeShapeType="1"/>
            </p:cNvSpPr>
            <p:nvPr/>
          </p:nvSpPr>
          <p:spPr bwMode="auto">
            <a:xfrm flipV="1">
              <a:off x="966108" y="5509080"/>
              <a:ext cx="3352800" cy="0"/>
            </a:xfrm>
            <a:prstGeom prst="line">
              <a:avLst/>
            </a:prstGeom>
            <a:no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49" name="Text Box 52"/>
            <p:cNvSpPr txBox="1">
              <a:spLocks noChangeArrowheads="1"/>
            </p:cNvSpPr>
            <p:nvPr/>
          </p:nvSpPr>
          <p:spPr bwMode="auto">
            <a:xfrm>
              <a:off x="1102633" y="1538743"/>
              <a:ext cx="3210879" cy="307777"/>
            </a:xfrm>
            <a:prstGeom prst="rect">
              <a:avLst/>
            </a:prstGeom>
            <a:solidFill>
              <a:srgbClr val="FFFFFF"/>
            </a:solid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dirty="0">
                  <a:solidFill>
                    <a:srgbClr val="000000"/>
                  </a:solidFill>
                  <a:latin typeface="Arial" charset="0"/>
                </a:rPr>
                <a:t>Wall Street Journal (Additive Noise)</a:t>
              </a:r>
            </a:p>
          </p:txBody>
        </p:sp>
        <p:sp>
          <p:nvSpPr>
            <p:cNvPr id="50" name="Text Box 53"/>
            <p:cNvSpPr txBox="1">
              <a:spLocks noChangeArrowheads="1"/>
            </p:cNvSpPr>
            <p:nvPr/>
          </p:nvSpPr>
          <p:spPr bwMode="auto">
            <a:xfrm>
              <a:off x="1502683" y="2497593"/>
              <a:ext cx="998991" cy="307777"/>
            </a:xfrm>
            <a:prstGeom prst="rect">
              <a:avLst/>
            </a:prstGeom>
            <a:solidFill>
              <a:srgbClr val="FFFFFF"/>
            </a:solid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dirty="0">
                  <a:solidFill>
                    <a:srgbClr val="000000"/>
                  </a:solidFill>
                  <a:latin typeface="Arial" charset="0"/>
                </a:rPr>
                <a:t>Machines</a:t>
              </a:r>
            </a:p>
          </p:txBody>
        </p:sp>
        <p:sp>
          <p:nvSpPr>
            <p:cNvPr id="51" name="Text Box 54"/>
            <p:cNvSpPr txBox="1">
              <a:spLocks noChangeArrowheads="1"/>
            </p:cNvSpPr>
            <p:nvPr/>
          </p:nvSpPr>
          <p:spPr bwMode="auto">
            <a:xfrm>
              <a:off x="1293133" y="4396243"/>
              <a:ext cx="2731838" cy="307777"/>
            </a:xfrm>
            <a:prstGeom prst="rect">
              <a:avLst/>
            </a:prstGeom>
            <a:solidFill>
              <a:srgbClr val="FFFFFF"/>
            </a:solid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dirty="0">
                  <a:solidFill>
                    <a:srgbClr val="000000"/>
                  </a:solidFill>
                  <a:latin typeface="Arial" charset="0"/>
                </a:rPr>
                <a:t>Human Listeners (Committee)</a:t>
              </a:r>
            </a:p>
          </p:txBody>
        </p:sp>
        <p:sp>
          <p:nvSpPr>
            <p:cNvPr id="52" name="Text Box 58"/>
            <p:cNvSpPr txBox="1">
              <a:spLocks noChangeArrowheads="1"/>
            </p:cNvSpPr>
            <p:nvPr/>
          </p:nvSpPr>
          <p:spPr bwMode="auto">
            <a:xfrm>
              <a:off x="156483" y="948193"/>
              <a:ext cx="1567993"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Word Error Rate</a:t>
              </a:r>
            </a:p>
          </p:txBody>
        </p:sp>
        <p:sp>
          <p:nvSpPr>
            <p:cNvPr id="53" name="Text Box 63"/>
            <p:cNvSpPr txBox="1">
              <a:spLocks noChangeArrowheads="1"/>
            </p:cNvSpPr>
            <p:nvPr/>
          </p:nvSpPr>
          <p:spPr bwMode="auto">
            <a:xfrm>
              <a:off x="1559833" y="5824993"/>
              <a:ext cx="2128596" cy="307777"/>
            </a:xfrm>
            <a:prstGeom prst="rect">
              <a:avLst/>
            </a:prstGeom>
            <a:noFill/>
            <a:ln w="12700">
              <a:noFill/>
              <a:miter lim="800000"/>
              <a:headEnd type="none" w="sm" len="sm"/>
              <a:tailEnd type="none" w="sm" len="sm"/>
            </a:ln>
            <a:effectLst/>
          </p:spPr>
          <p:txBody>
            <a:bodyPr wrap="none">
              <a:spAutoFit/>
            </a:bodyPr>
            <a:lstStyle/>
            <a:p>
              <a:pPr defTabSz="914400" fontAlgn="base">
                <a:spcBef>
                  <a:spcPct val="0"/>
                </a:spcBef>
                <a:spcAft>
                  <a:spcPct val="0"/>
                </a:spcAft>
              </a:pPr>
              <a:r>
                <a:rPr lang="en-US" sz="1400" b="1">
                  <a:solidFill>
                    <a:srgbClr val="000000"/>
                  </a:solidFill>
                  <a:latin typeface="Arial" charset="0"/>
                </a:rPr>
                <a:t>Speech-To-Noise Ratio</a:t>
              </a:r>
            </a:p>
          </p:txBody>
        </p:sp>
        <p:sp>
          <p:nvSpPr>
            <p:cNvPr id="54" name="Line 75"/>
            <p:cNvSpPr>
              <a:spLocks noChangeShapeType="1"/>
            </p:cNvSpPr>
            <p:nvPr/>
          </p:nvSpPr>
          <p:spPr bwMode="auto">
            <a:xfrm flipH="1">
              <a:off x="947058" y="4956630"/>
              <a:ext cx="3206750" cy="0"/>
            </a:xfrm>
            <a:prstGeom prst="line">
              <a:avLst/>
            </a:prstGeom>
            <a:noFill/>
            <a:ln w="44450">
              <a:solidFill>
                <a:schemeClr val="accent2"/>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55" name="Oval 76"/>
            <p:cNvSpPr>
              <a:spLocks noChangeArrowheads="1"/>
            </p:cNvSpPr>
            <p:nvPr/>
          </p:nvSpPr>
          <p:spPr bwMode="auto">
            <a:xfrm>
              <a:off x="1270908" y="48804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56" name="Oval 77"/>
            <p:cNvSpPr>
              <a:spLocks noChangeArrowheads="1"/>
            </p:cNvSpPr>
            <p:nvPr/>
          </p:nvSpPr>
          <p:spPr bwMode="auto">
            <a:xfrm>
              <a:off x="2109108" y="49058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57" name="Oval 78"/>
            <p:cNvSpPr>
              <a:spLocks noChangeArrowheads="1"/>
            </p:cNvSpPr>
            <p:nvPr/>
          </p:nvSpPr>
          <p:spPr bwMode="auto">
            <a:xfrm>
              <a:off x="2979058" y="493123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58" name="Line 80"/>
            <p:cNvSpPr>
              <a:spLocks noChangeShapeType="1"/>
            </p:cNvSpPr>
            <p:nvPr/>
          </p:nvSpPr>
          <p:spPr bwMode="auto">
            <a:xfrm>
              <a:off x="966108" y="2518230"/>
              <a:ext cx="419100" cy="285750"/>
            </a:xfrm>
            <a:prstGeom prst="line">
              <a:avLst/>
            </a:prstGeom>
            <a:noFill/>
            <a:ln w="44450">
              <a:solidFill>
                <a:srgbClr val="003399"/>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59" name="Line 81"/>
            <p:cNvSpPr>
              <a:spLocks noChangeShapeType="1"/>
            </p:cNvSpPr>
            <p:nvPr/>
          </p:nvSpPr>
          <p:spPr bwMode="auto">
            <a:xfrm>
              <a:off x="1366158" y="2784930"/>
              <a:ext cx="876300" cy="495300"/>
            </a:xfrm>
            <a:prstGeom prst="line">
              <a:avLst/>
            </a:prstGeom>
            <a:noFill/>
            <a:ln w="44450">
              <a:solidFill>
                <a:srgbClr val="003399"/>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0" name="Line 82"/>
            <p:cNvSpPr>
              <a:spLocks noChangeShapeType="1"/>
            </p:cNvSpPr>
            <p:nvPr/>
          </p:nvSpPr>
          <p:spPr bwMode="auto">
            <a:xfrm>
              <a:off x="2204358" y="3261180"/>
              <a:ext cx="876300" cy="304800"/>
            </a:xfrm>
            <a:prstGeom prst="line">
              <a:avLst/>
            </a:prstGeom>
            <a:noFill/>
            <a:ln w="44450">
              <a:solidFill>
                <a:srgbClr val="003399"/>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1" name="Line 83"/>
            <p:cNvSpPr>
              <a:spLocks noChangeShapeType="1"/>
            </p:cNvSpPr>
            <p:nvPr/>
          </p:nvSpPr>
          <p:spPr bwMode="auto">
            <a:xfrm>
              <a:off x="3061608" y="3565980"/>
              <a:ext cx="857250" cy="228600"/>
            </a:xfrm>
            <a:prstGeom prst="line">
              <a:avLst/>
            </a:prstGeom>
            <a:noFill/>
            <a:ln w="44450">
              <a:solidFill>
                <a:srgbClr val="003399"/>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2" name="Oval 84"/>
            <p:cNvSpPr>
              <a:spLocks noChangeArrowheads="1"/>
            </p:cNvSpPr>
            <p:nvPr/>
          </p:nvSpPr>
          <p:spPr bwMode="auto">
            <a:xfrm>
              <a:off x="1270908" y="27277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3" name="Oval 85"/>
            <p:cNvSpPr>
              <a:spLocks noChangeArrowheads="1"/>
            </p:cNvSpPr>
            <p:nvPr/>
          </p:nvSpPr>
          <p:spPr bwMode="auto">
            <a:xfrm>
              <a:off x="2090058" y="318498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4" name="Oval 86"/>
            <p:cNvSpPr>
              <a:spLocks noChangeArrowheads="1"/>
            </p:cNvSpPr>
            <p:nvPr/>
          </p:nvSpPr>
          <p:spPr bwMode="auto">
            <a:xfrm>
              <a:off x="3785508" y="36993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5" name="Oval 87"/>
            <p:cNvSpPr>
              <a:spLocks noChangeArrowheads="1"/>
            </p:cNvSpPr>
            <p:nvPr/>
          </p:nvSpPr>
          <p:spPr bwMode="auto">
            <a:xfrm>
              <a:off x="2947308" y="3470730"/>
              <a:ext cx="190500" cy="152400"/>
            </a:xfrm>
            <a:prstGeom prst="ellipse">
              <a:avLst/>
            </a:prstGeom>
            <a:solidFill>
              <a:schemeClr val="hlink"/>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7" name="Line 94"/>
            <p:cNvSpPr>
              <a:spLocks noChangeShapeType="1"/>
            </p:cNvSpPr>
            <p:nvPr/>
          </p:nvSpPr>
          <p:spPr bwMode="auto">
            <a:xfrm>
              <a:off x="956583" y="5509080"/>
              <a:ext cx="3362325" cy="0"/>
            </a:xfrm>
            <a:prstGeom prst="line">
              <a:avLst/>
            </a:prstGeom>
            <a:noFill/>
            <a:ln w="254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8" name="Line 48"/>
            <p:cNvSpPr>
              <a:spLocks noChangeShapeType="1"/>
            </p:cNvSpPr>
            <p:nvPr/>
          </p:nvSpPr>
          <p:spPr bwMode="auto">
            <a:xfrm flipV="1">
              <a:off x="4299858" y="1356180"/>
              <a:ext cx="0" cy="4173538"/>
            </a:xfrm>
            <a:prstGeom prst="line">
              <a:avLst/>
            </a:prstGeom>
            <a:noFill/>
            <a:ln w="254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69" name="Line 95"/>
            <p:cNvSpPr>
              <a:spLocks noChangeShapeType="1"/>
            </p:cNvSpPr>
            <p:nvPr/>
          </p:nvSpPr>
          <p:spPr bwMode="auto">
            <a:xfrm flipV="1">
              <a:off x="956583" y="1365705"/>
              <a:ext cx="3333750" cy="0"/>
            </a:xfrm>
            <a:prstGeom prst="line">
              <a:avLst/>
            </a:prstGeom>
            <a:noFill/>
            <a:ln w="254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70" name="Line 47"/>
            <p:cNvSpPr>
              <a:spLocks noChangeShapeType="1"/>
            </p:cNvSpPr>
            <p:nvPr/>
          </p:nvSpPr>
          <p:spPr bwMode="auto">
            <a:xfrm flipH="1" flipV="1">
              <a:off x="947058" y="1356180"/>
              <a:ext cx="0" cy="4173538"/>
            </a:xfrm>
            <a:prstGeom prst="line">
              <a:avLst/>
            </a:prstGeom>
            <a:noFill/>
            <a:ln w="254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sp>
          <p:nvSpPr>
            <p:cNvPr id="71" name="Oval 79"/>
            <p:cNvSpPr>
              <a:spLocks noChangeArrowheads="1"/>
            </p:cNvSpPr>
            <p:nvPr/>
          </p:nvSpPr>
          <p:spPr bwMode="auto">
            <a:xfrm>
              <a:off x="3804558" y="4886780"/>
              <a:ext cx="190500" cy="152400"/>
            </a:xfrm>
            <a:prstGeom prst="ellipse">
              <a:avLst/>
            </a:prstGeom>
            <a:solidFill>
              <a:srgbClr val="0000FF"/>
            </a:solidFill>
            <a:ln w="12700">
              <a:solidFill>
                <a:schemeClr val="tx1"/>
              </a:solidFill>
              <a:round/>
              <a:headEnd type="none" w="sm" len="sm"/>
              <a:tailEnd type="none" w="sm" len="sm"/>
            </a:ln>
            <a:effectLst/>
          </p:spPr>
          <p:txBody>
            <a:bodyPr wrap="none" anchor="ctr"/>
            <a:lstStyle/>
            <a:p>
              <a:pPr defTabSz="914400" fontAlgn="base">
                <a:spcBef>
                  <a:spcPct val="0"/>
                </a:spcBef>
                <a:spcAft>
                  <a:spcPct val="0"/>
                </a:spcAft>
              </a:pPr>
              <a:endParaRPr lang="en-US" sz="1400" b="1">
                <a:solidFill>
                  <a:srgbClr val="000000"/>
                </a:solidFill>
                <a:latin typeface="Arial" charset="0"/>
              </a:endParaRPr>
            </a:p>
          </p:txBody>
        </p:sp>
      </p:grpSp>
    </p:spTree>
    <p:extLst>
      <p:ext uri="{BB962C8B-B14F-4D97-AF65-F5344CB8AC3E}">
        <p14:creationId xmlns:p14="http://schemas.microsoft.com/office/powerpoint/2010/main" val="582580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0" y="0"/>
            <a:ext cx="9144000" cy="457200"/>
          </a:xfrm>
          <a:prstGeom prst="rect">
            <a:avLst/>
          </a:prstGeom>
        </p:spPr>
        <p:txBody>
          <a:bodyPr vert="horz" wrap="none" lIns="274320" tIns="0" rIns="0" bIns="0" rtlCol="0" anchor="ctr" anchorCtr="0">
            <a:noAutofit/>
          </a:bodyPr>
          <a:lstStyle>
            <a:defPPr>
              <a:defRPr lang="en-US"/>
            </a:defPPr>
            <a:lvl1pPr>
              <a:spcBef>
                <a:spcPct val="0"/>
              </a:spcBef>
              <a:buNone/>
              <a:defRPr sz="2400" b="1" baseline="0">
                <a:latin typeface="Arial"/>
                <a:ea typeface="+mj-ea"/>
                <a:cs typeface="Arial"/>
              </a:defRPr>
            </a:lvl1pPr>
          </a:lstStyle>
          <a:p>
            <a:r>
              <a:rPr lang="en-US" dirty="0"/>
              <a:t>Human Performance is Robust</a:t>
            </a:r>
          </a:p>
        </p:txBody>
      </p:sp>
      <p:sp>
        <p:nvSpPr>
          <p:cNvPr id="72" name="Text Box 92"/>
          <p:cNvSpPr txBox="1">
            <a:spLocks noChangeArrowheads="1"/>
          </p:cNvSpPr>
          <p:nvPr/>
        </p:nvSpPr>
        <p:spPr bwMode="auto">
          <a:xfrm>
            <a:off x="191408" y="68149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defTabSz="914400" fontAlgn="base">
              <a:spcBef>
                <a:spcPct val="0"/>
              </a:spcBef>
              <a:spcAft>
                <a:spcPct val="0"/>
              </a:spcAft>
              <a:buFontTx/>
              <a:buChar char="•"/>
            </a:pPr>
            <a:r>
              <a:rPr lang="en-US" b="1" dirty="0" smtClean="0">
                <a:solidFill>
                  <a:srgbClr val="333399"/>
                </a:solidFill>
                <a:latin typeface="Arial" charset="0"/>
              </a:rPr>
              <a:t>Cocktail Party Effect: </a:t>
            </a:r>
            <a:r>
              <a:rPr lang="en-US" b="1" dirty="0" smtClean="0">
                <a:solidFill>
                  <a:srgbClr val="000000"/>
                </a:solidFill>
                <a:latin typeface="Arial" charset="0"/>
              </a:rPr>
              <a:t>the ability to focus one’s listening attention on a single talker among a mixture of conversations and noises.</a:t>
            </a:r>
            <a:endParaRPr lang="en-US" b="1" dirty="0">
              <a:solidFill>
                <a:srgbClr val="000000"/>
              </a:solidFill>
              <a:latin typeface="Arial" charset="0"/>
            </a:endParaRPr>
          </a:p>
        </p:txBody>
      </p:sp>
      <p:pic>
        <p:nvPicPr>
          <p:cNvPr id="251906" name="Picture 2"/>
          <p:cNvPicPr>
            <a:picLocks noChangeAspect="1" noChangeArrowheads="1"/>
          </p:cNvPicPr>
          <p:nvPr/>
        </p:nvPicPr>
        <p:blipFill>
          <a:blip r:embed="rId2" cstate="print"/>
          <a:srcRect/>
          <a:stretch>
            <a:fillRect/>
          </a:stretch>
        </p:blipFill>
        <p:spPr bwMode="auto">
          <a:xfrm>
            <a:off x="458794" y="2074867"/>
            <a:ext cx="3810000" cy="2971800"/>
          </a:xfrm>
          <a:prstGeom prst="rect">
            <a:avLst/>
          </a:prstGeom>
          <a:ln w="12700">
            <a:solidFill>
              <a:schemeClr val="accent2"/>
            </a:solidFill>
          </a:ln>
          <a:effectLst>
            <a:outerShdw blurRad="292100" dist="139700" dir="2700000" algn="tl" rotWithShape="0">
              <a:schemeClr val="accent2">
                <a:alpha val="65000"/>
              </a:schemeClr>
            </a:outerShdw>
          </a:effectLst>
        </p:spPr>
      </p:pic>
      <p:sp>
        <p:nvSpPr>
          <p:cNvPr id="73" name="Text Box 92"/>
          <p:cNvSpPr txBox="1">
            <a:spLocks noChangeArrowheads="1"/>
          </p:cNvSpPr>
          <p:nvPr/>
        </p:nvSpPr>
        <p:spPr bwMode="auto">
          <a:xfrm>
            <a:off x="205922" y="5478464"/>
            <a:ext cx="4104821" cy="830997"/>
          </a:xfrm>
          <a:prstGeom prst="rect">
            <a:avLst/>
          </a:prstGeom>
          <a:noFill/>
          <a:ln w="12700">
            <a:noFill/>
            <a:miter lim="800000"/>
            <a:headEnd type="none" w="sm" len="sm"/>
            <a:tailEnd type="none" w="sm" len="sm"/>
          </a:ln>
          <a:effectLst/>
        </p:spPr>
        <p:txBody>
          <a:bodyPr wrap="square" lIns="0" tIns="0" rIns="0" bIns="0">
            <a:spAutoFit/>
          </a:bodyPr>
          <a:lstStyle/>
          <a:p>
            <a:pPr marL="231775" indent="-231775" defTabSz="914400" fontAlgn="base">
              <a:spcBef>
                <a:spcPct val="0"/>
              </a:spcBef>
              <a:spcAft>
                <a:spcPct val="0"/>
              </a:spcAft>
              <a:buFontTx/>
              <a:buChar char="•"/>
            </a:pPr>
            <a:r>
              <a:rPr lang="en-US" b="1" dirty="0" smtClean="0">
                <a:solidFill>
                  <a:srgbClr val="000000"/>
                </a:solidFill>
                <a:latin typeface="Arial" charset="0"/>
              </a:rPr>
              <a:t>Sound localization is enabled by our binaural hearing, but also involves cognition.</a:t>
            </a:r>
            <a:endParaRPr lang="en-US" b="1" dirty="0">
              <a:solidFill>
                <a:srgbClr val="000000"/>
              </a:solidFill>
              <a:latin typeface="Arial" charset="0"/>
            </a:endParaRPr>
          </a:p>
        </p:txBody>
      </p:sp>
      <p:grpSp>
        <p:nvGrpSpPr>
          <p:cNvPr id="9" name="Group 8"/>
          <p:cNvGrpSpPr/>
          <p:nvPr/>
        </p:nvGrpSpPr>
        <p:grpSpPr>
          <a:xfrm>
            <a:off x="4534813" y="696007"/>
            <a:ext cx="4129082" cy="5883762"/>
            <a:chOff x="4534813" y="696007"/>
            <a:chExt cx="4129082" cy="5883762"/>
          </a:xfrm>
        </p:grpSpPr>
        <p:sp>
          <p:nvSpPr>
            <p:cNvPr id="74" name="Text Box 92"/>
            <p:cNvSpPr txBox="1">
              <a:spLocks noChangeArrowheads="1"/>
            </p:cNvSpPr>
            <p:nvPr/>
          </p:nvSpPr>
          <p:spPr bwMode="auto">
            <a:xfrm>
              <a:off x="4559074" y="5471773"/>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defTabSz="914400" fontAlgn="base">
                <a:spcBef>
                  <a:spcPct val="0"/>
                </a:spcBef>
                <a:spcAft>
                  <a:spcPct val="0"/>
                </a:spcAft>
                <a:buFontTx/>
                <a:buChar char="•"/>
              </a:pPr>
              <a:r>
                <a:rPr lang="en-US" b="1" dirty="0" smtClean="0">
                  <a:solidFill>
                    <a:srgbClr val="000000"/>
                  </a:solidFill>
                  <a:latin typeface="Arial" charset="0"/>
                </a:rPr>
                <a:t>Suggests that audiovisual integration mechanisms in speech take place rather early in the perceptual process.</a:t>
              </a:r>
              <a:endParaRPr lang="en-US" b="1" dirty="0">
                <a:solidFill>
                  <a:srgbClr val="000000"/>
                </a:solidFill>
                <a:latin typeface="Arial" charset="0"/>
              </a:endParaRPr>
            </a:p>
          </p:txBody>
        </p:sp>
        <p:pic>
          <p:nvPicPr>
            <p:cNvPr id="251907" name="Picture 3">
              <a:hlinkClick r:id="rId3"/>
            </p:cNvPr>
            <p:cNvPicPr>
              <a:picLocks noChangeAspect="1" noChangeArrowheads="1"/>
            </p:cNvPicPr>
            <p:nvPr/>
          </p:nvPicPr>
          <p:blipFill>
            <a:blip r:embed="rId4" cstate="print"/>
            <a:srcRect l="1927" r="1020" b="18422"/>
            <a:stretch>
              <a:fillRect/>
            </a:stretch>
          </p:blipFill>
          <p:spPr bwMode="auto">
            <a:xfrm>
              <a:off x="5283196" y="2111607"/>
              <a:ext cx="3106057" cy="2898321"/>
            </a:xfrm>
            <a:prstGeom prst="rect">
              <a:avLst/>
            </a:prstGeom>
            <a:ln w="12700">
              <a:solidFill>
                <a:schemeClr val="accent2"/>
              </a:solidFill>
            </a:ln>
            <a:effectLst>
              <a:outerShdw blurRad="292100" dist="139700" dir="2700000" algn="tl" rotWithShape="0">
                <a:srgbClr val="333333">
                  <a:alpha val="65000"/>
                </a:srgbClr>
              </a:outerShdw>
            </a:effectLst>
          </p:spPr>
        </p:pic>
        <p:sp>
          <p:nvSpPr>
            <p:cNvPr id="76" name="Text Box 92"/>
            <p:cNvSpPr txBox="1">
              <a:spLocks noChangeArrowheads="1"/>
            </p:cNvSpPr>
            <p:nvPr/>
          </p:nvSpPr>
          <p:spPr bwMode="auto">
            <a:xfrm>
              <a:off x="4534813" y="696007"/>
              <a:ext cx="4104821" cy="1107996"/>
            </a:xfrm>
            <a:prstGeom prst="rect">
              <a:avLst/>
            </a:prstGeom>
            <a:noFill/>
            <a:ln w="12700">
              <a:noFill/>
              <a:miter lim="800000"/>
              <a:headEnd type="none" w="sm" len="sm"/>
              <a:tailEnd type="none" w="sm" len="sm"/>
            </a:ln>
            <a:effectLst/>
          </p:spPr>
          <p:txBody>
            <a:bodyPr wrap="square" lIns="0" tIns="0" rIns="0" bIns="0">
              <a:spAutoFit/>
            </a:bodyPr>
            <a:lstStyle/>
            <a:p>
              <a:pPr marL="231775" indent="-231775" defTabSz="914400" fontAlgn="base">
                <a:spcBef>
                  <a:spcPct val="0"/>
                </a:spcBef>
                <a:spcAft>
                  <a:spcPct val="0"/>
                </a:spcAft>
                <a:buFontTx/>
                <a:buChar char="•"/>
              </a:pPr>
              <a:r>
                <a:rPr lang="en-US" b="1" dirty="0" err="1" smtClean="0">
                  <a:solidFill>
                    <a:srgbClr val="333399"/>
                  </a:solidFill>
                  <a:latin typeface="Arial" charset="0"/>
                </a:rPr>
                <a:t>McGurk</a:t>
              </a:r>
              <a:r>
                <a:rPr lang="en-US" b="1" dirty="0" smtClean="0">
                  <a:solidFill>
                    <a:srgbClr val="333399"/>
                  </a:solidFill>
                  <a:latin typeface="Arial" charset="0"/>
                </a:rPr>
                <a:t> Effect: </a:t>
              </a:r>
              <a:r>
                <a:rPr lang="en-US" b="1" dirty="0" smtClean="0">
                  <a:solidFill>
                    <a:srgbClr val="000000"/>
                  </a:solidFill>
                  <a:latin typeface="Arial" charset="0"/>
                </a:rPr>
                <a:t>visual cues of a cause a shift in perception of a sound, demonstrating multimodal speech perception.</a:t>
              </a:r>
              <a:endParaRPr lang="en-US" b="1" dirty="0">
                <a:solidFill>
                  <a:srgbClr val="000000"/>
                </a:solidFill>
                <a:latin typeface="Arial" charset="0"/>
              </a:endParaRPr>
            </a:p>
          </p:txBody>
        </p:sp>
      </p:grpSp>
    </p:spTree>
    <p:extLst>
      <p:ext uri="{BB962C8B-B14F-4D97-AF65-F5344CB8AC3E}">
        <p14:creationId xmlns:p14="http://schemas.microsoft.com/office/powerpoint/2010/main" val="3557880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1_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4450</TotalTime>
  <Words>2631</Words>
  <Application>Microsoft Macintosh PowerPoint</Application>
  <PresentationFormat>On-screen Show (4:3)</PresentationFormat>
  <Paragraphs>358</Paragraphs>
  <Slides>35</Slides>
  <Notes>8</Notes>
  <HiddenSlides>0</HiddenSlides>
  <MMClips>0</MMClips>
  <ScaleCrop>false</ScaleCrop>
  <HeadingPairs>
    <vt:vector size="6" baseType="variant">
      <vt:variant>
        <vt:lpstr>Theme</vt:lpstr>
      </vt:variant>
      <vt:variant>
        <vt:i4>11</vt:i4>
      </vt:variant>
      <vt:variant>
        <vt:lpstr>Embedded OLE Servers</vt:lpstr>
      </vt:variant>
      <vt:variant>
        <vt:i4>1</vt:i4>
      </vt:variant>
      <vt:variant>
        <vt:lpstr>Slide Titles</vt:lpstr>
      </vt:variant>
      <vt:variant>
        <vt:i4>35</vt:i4>
      </vt:variant>
    </vt:vector>
  </HeadingPairs>
  <TitlesOfParts>
    <vt:vector size="47" baseType="lpstr">
      <vt:lpstr>ISIP Content Slide</vt:lpstr>
      <vt:lpstr>ISIP Title Slide</vt:lpstr>
      <vt:lpstr>1_ISIP Content Slide</vt:lpstr>
      <vt:lpstr>Custom Design</vt:lpstr>
      <vt:lpstr>2_ISIP Content Slide</vt:lpstr>
      <vt:lpstr>1_ISIP Title Slide</vt:lpstr>
      <vt:lpstr>3_ISIP Content Slide</vt:lpstr>
      <vt:lpstr>4_ISIP Content Slide</vt:lpstr>
      <vt:lpstr>lecture_default</vt:lpstr>
      <vt:lpstr>5_ISIP Content Slide</vt:lpstr>
      <vt:lpstr>1_lecture_default</vt:lpstr>
      <vt:lpstr>Equation</vt:lpstr>
      <vt:lpstr>PowerPoint Presentation</vt:lpstr>
      <vt:lpstr>Abstract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Motivating Problem – A Speech Processing Perspective</vt:lpstr>
      <vt:lpstr>PowerPoint Presentation</vt:lpstr>
      <vt:lpstr>Parametric vs. Nonparametric Models</vt:lpstr>
      <vt:lpstr>Taxonomy of Nonparametric Models</vt:lpstr>
      <vt:lpstr>PowerPoint Presentation</vt:lpstr>
      <vt:lpstr>PowerPoint Presentation</vt:lpstr>
      <vt:lpstr>Nonparametric Bayesian Models: Dirichlet Distributions</vt:lpstr>
      <vt:lpstr>Dirichlet Processes (DPs)</vt:lpstr>
      <vt:lpstr>PowerPoint Presentation</vt:lpstr>
      <vt:lpstr>PowerPoint Presentation</vt:lpstr>
      <vt:lpstr>PowerPoint Presentation</vt:lpstr>
      <vt:lpstr>Speaker Adaptation: Crossword Triphone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188</cp:revision>
  <dcterms:created xsi:type="dcterms:W3CDTF">2012-05-05T20:20:58Z</dcterms:created>
  <dcterms:modified xsi:type="dcterms:W3CDTF">2015-04-22T18:39:15Z</dcterms:modified>
</cp:coreProperties>
</file>