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8"/>
  </p:notesMasterIdLst>
  <p:handoutMasterIdLst>
    <p:handoutMasterId r:id="rId9"/>
  </p:handoutMasterIdLst>
  <p:sldIdLst>
    <p:sldId id="556" r:id="rId3"/>
    <p:sldId id="557" r:id="rId4"/>
    <p:sldId id="558" r:id="rId5"/>
    <p:sldId id="559" r:id="rId6"/>
    <p:sldId id="560" r:id="rId7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85" d="100"/>
          <a:sy n="85" d="100"/>
        </p:scale>
        <p:origin x="-1848" y="-104"/>
      </p:cViewPr>
      <p:guideLst>
        <p:guide orient="horz" pos="2288"/>
        <p:guide pos="56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86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05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5006975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EE 3512 – Signals: Continuous and Discrete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37" descr="isip_logo_plai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5"/>
          <p:cNvSpPr txBox="1">
            <a:spLocks noChangeArrowheads="1"/>
          </p:cNvSpPr>
          <p:nvPr userDrawn="1"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EE 3512: </a:t>
            </a:r>
            <a:r>
              <a:rPr lang="en-US" sz="1200" b="1" dirty="0">
                <a:solidFill>
                  <a:srgbClr val="BE0F34"/>
                </a:solidFill>
              </a:rPr>
              <a:t>Lecture </a:t>
            </a:r>
            <a:r>
              <a:rPr lang="en-US" sz="1200" b="1" dirty="0" smtClean="0">
                <a:solidFill>
                  <a:srgbClr val="BE0F34"/>
                </a:solidFill>
              </a:rPr>
              <a:t>20, </a:t>
            </a:r>
            <a:r>
              <a:rPr lang="en-US" sz="1200" b="1" dirty="0">
                <a:solidFill>
                  <a:srgbClr val="BE0F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hyperlink" Target="http://en.wikipedia.org/wiki/Window_function" TargetMode="External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1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amazon.com/Introduction-Signal-Processing-Sophocles-Orfanidis/dp/013978933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DFT of Truncated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" y="520506"/>
            <a:ext cx="8651630" cy="546303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spcBef>
                <a:spcPts val="0"/>
              </a:spcBef>
              <a:spcAft>
                <a:spcPts val="90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What if the signal is not time-limited?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We can think of limiting the sum to</a:t>
            </a:r>
            <a:br>
              <a:rPr lang="en-US" sz="1800" b="1" kern="0" dirty="0" smtClean="0">
                <a:latin typeface="+mn-lt"/>
              </a:rPr>
            </a:br>
            <a:r>
              <a:rPr lang="en-US" sz="1800" i="1" kern="0" dirty="0" smtClean="0">
                <a:latin typeface="+mn-lt"/>
              </a:rPr>
              <a:t>N</a:t>
            </a:r>
            <a:r>
              <a:rPr lang="en-US" sz="1800" b="1" kern="0" dirty="0" smtClean="0">
                <a:latin typeface="+mn-lt"/>
              </a:rPr>
              <a:t> points as a truncation of the signal:</a:t>
            </a:r>
          </a:p>
          <a:p>
            <a:pPr marL="168275" marR="0" indent="-168275" algn="l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dirty="0" smtClean="0">
                <a:sym typeface="Symbol"/>
              </a:rPr>
              <a:t>What are the implications of this in </a:t>
            </a:r>
            <a:br>
              <a:rPr lang="en-US" sz="1800" b="1" dirty="0" smtClean="0">
                <a:sym typeface="Symbol"/>
              </a:rPr>
            </a:br>
            <a:r>
              <a:rPr lang="en-US" sz="1800" b="1" dirty="0" smtClean="0">
                <a:sym typeface="Symbol"/>
              </a:rPr>
              <a:t>the frequency domain?</a:t>
            </a:r>
            <a:br>
              <a:rPr lang="en-US" sz="1800" b="1" dirty="0" smtClean="0">
                <a:sym typeface="Symbol"/>
              </a:rPr>
            </a:br>
            <a:r>
              <a:rPr lang="en-US" sz="1800" b="1" dirty="0" smtClean="0">
                <a:sym typeface="Symbol"/>
              </a:rPr>
              <a:t>(Hint: convolution)</a:t>
            </a:r>
          </a:p>
          <a:p>
            <a:pPr marL="168275" marR="0" indent="-168275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dirty="0" smtClean="0">
                <a:sym typeface="Symbol"/>
              </a:rPr>
              <a:t>Popular Windows:</a:t>
            </a:r>
          </a:p>
          <a:p>
            <a:pPr marL="338138" marR="0" indent="-169863" algn="l" defTabSz="914400" rtl="0" eaLnBrk="1" fontAlgn="base" latinLnBrk="0" hangingPunct="1">
              <a:spcBef>
                <a:spcPts val="0"/>
              </a:spcBef>
              <a:spcAft>
                <a:spcPts val="60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dirty="0" smtClean="0">
                <a:sym typeface="Symbol"/>
              </a:rPr>
              <a:t>Rectangular:</a:t>
            </a:r>
          </a:p>
          <a:p>
            <a:pPr marL="338138" marR="0" indent="-169863" algn="l" defTabSz="914400" rtl="0" eaLnBrk="1" fontAlgn="base" latinLnBrk="0" hangingPunct="1">
              <a:spcBef>
                <a:spcPts val="0"/>
              </a:spcBef>
              <a:spcAft>
                <a:spcPts val="4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dirty="0" smtClean="0">
                <a:sym typeface="Symbol"/>
              </a:rPr>
              <a:t>Generalized </a:t>
            </a:r>
            <a:r>
              <a:rPr lang="en-US" sz="1800" b="1" dirty="0" err="1" smtClean="0">
                <a:sym typeface="Symbol"/>
              </a:rPr>
              <a:t>Hanning</a:t>
            </a:r>
            <a:r>
              <a:rPr lang="en-US" sz="1800" b="1" dirty="0" smtClean="0">
                <a:sym typeface="Symbol"/>
              </a:rPr>
              <a:t>:</a:t>
            </a:r>
          </a:p>
          <a:p>
            <a:pPr marL="338138" marR="0" indent="-169863" algn="l" defTabSz="914400" rtl="0" eaLnBrk="1" fontAlgn="base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1800" b="1" dirty="0" smtClean="0">
                <a:sym typeface="Symbol"/>
              </a:rPr>
              <a:t>Triangular:</a:t>
            </a: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457200" y="1440504"/>
          <a:ext cx="2762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9" name="Equation" r:id="rId3" imgW="1841400" imgH="711000" progId="Equation.3">
                  <p:embed/>
                </p:oleObj>
              </mc:Choice>
              <mc:Fallback>
                <p:oleObj name="Equation" r:id="rId3" imgW="18414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0504"/>
                        <a:ext cx="27622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568325" y="4114041"/>
          <a:ext cx="2667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Equation" r:id="rId5" imgW="1777680" imgH="457200" progId="Equation.3">
                  <p:embed/>
                </p:oleObj>
              </mc:Choice>
              <mc:Fallback>
                <p:oleObj name="Equation" r:id="rId5" imgW="177768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4114041"/>
                        <a:ext cx="2667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555625" y="5115491"/>
          <a:ext cx="26860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name="Equation" r:id="rId7" imgW="1790640" imgH="393480" progId="Equation.3">
                  <p:embed/>
                </p:oleObj>
              </mc:Choice>
              <mc:Fallback>
                <p:oleObj name="Equation" r:id="rId7" imgW="1790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5115491"/>
                        <a:ext cx="26860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555625" y="5970853"/>
          <a:ext cx="2476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name="Equation" r:id="rId9" imgW="1650960" imgH="431640" progId="Equation.3">
                  <p:embed/>
                </p:oleObj>
              </mc:Choice>
              <mc:Fallback>
                <p:oleObj name="Equation" r:id="rId9" imgW="165096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5970853"/>
                        <a:ext cx="24765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184" name="Picture 8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51135" y="548628"/>
            <a:ext cx="4373495" cy="176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5" name="Picture 9">
            <a:hlinkClick r:id="rId11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15854" y="2729121"/>
            <a:ext cx="4367755" cy="176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186" name="Picture 10">
            <a:hlinkClick r:id="rId11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32533" y="4713933"/>
            <a:ext cx="4338271" cy="176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5695063" y="2344606"/>
            <a:ext cx="2140637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Rectangular</a:t>
            </a:r>
            <a:endParaRPr lang="en-US" sz="180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716215" y="4452422"/>
            <a:ext cx="2747892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Generalized </a:t>
            </a:r>
            <a:r>
              <a:rPr lang="en-US" sz="1800" b="1" kern="0" dirty="0" err="1" smtClean="0">
                <a:latin typeface="+mn-lt"/>
              </a:rPr>
              <a:t>Hanning</a:t>
            </a:r>
            <a:endParaRPr lang="en-US" sz="1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702147" y="6440321"/>
            <a:ext cx="2140637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Triangular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Impact on Spectral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" name="Picture 2" descr="x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481638" y="-876186"/>
            <a:ext cx="2017776" cy="4840224"/>
          </a:xfrm>
          <a:prstGeom prst="rect">
            <a:avLst/>
          </a:prstGeom>
        </p:spPr>
      </p:pic>
      <p:pic>
        <p:nvPicPr>
          <p:cNvPr id="6" name="Picture 5" descr="x.JPG">
            <a:hlinkClick r:id="rId2"/>
          </p:cNvPr>
          <p:cNvPicPr>
            <a:picLocks noChangeAspect="1"/>
          </p:cNvPicPr>
          <p:nvPr/>
        </p:nvPicPr>
        <p:blipFill>
          <a:blip r:embed="rId4" cstate="print"/>
          <a:srcRect l="3233" t="7296" r="2018" b="3132"/>
          <a:stretch>
            <a:fillRect/>
          </a:stretch>
        </p:blipFill>
        <p:spPr>
          <a:xfrm rot="5400000">
            <a:off x="536574" y="2599008"/>
            <a:ext cx="3657602" cy="4267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503" y="569738"/>
            <a:ext cx="4241752" cy="20928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spectrum of a windowed sinewave is the convolution of two impulse functions with the frequency response of the window.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 two closely spaced </a:t>
            </a:r>
            <a:r>
              <a:rPr lang="en-US" sz="1800" b="1" kern="0" dirty="0" err="1" smtClean="0">
                <a:latin typeface="+mn-lt"/>
              </a:rPr>
              <a:t>sinewaves</a:t>
            </a:r>
            <a:r>
              <a:rPr lang="en-US" sz="1800" b="1" kern="0" dirty="0" smtClean="0">
                <a:latin typeface="+mn-lt"/>
              </a:rPr>
              <a:t>, there is “leakage” between each </a:t>
            </a:r>
            <a:r>
              <a:rPr lang="en-US" sz="1800" b="1" kern="0" dirty="0" err="1" smtClean="0">
                <a:latin typeface="+mn-lt"/>
              </a:rPr>
              <a:t>sinewave’s</a:t>
            </a:r>
            <a:r>
              <a:rPr lang="en-US" sz="1800" b="1" kern="0" dirty="0" smtClean="0">
                <a:latin typeface="+mn-lt"/>
              </a:rPr>
              <a:t> spectrum.</a:t>
            </a:r>
            <a:endParaRPr lang="en-US" sz="18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726745" y="2726502"/>
            <a:ext cx="4198181" cy="378565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The impact of this leakage can be mitigated by using a window function with a narrower main lobe.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For example, consider the spectrum of three </a:t>
            </a:r>
            <a:r>
              <a:rPr lang="en-US" sz="1800" b="1" kern="0" dirty="0" err="1" smtClean="0">
                <a:latin typeface="+mn-lt"/>
              </a:rPr>
              <a:t>sinewaves</a:t>
            </a:r>
            <a:r>
              <a:rPr lang="en-US" sz="1800" b="1" kern="0" dirty="0" smtClean="0">
                <a:latin typeface="+mn-lt"/>
              </a:rPr>
              <a:t> computed using a rectangular and a Hamming window.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see that for the same number of points, the spectrum produced by </a:t>
            </a:r>
            <a:r>
              <a:rPr lang="en-US" sz="1800" b="1" kern="0" dirty="0" err="1" smtClean="0">
                <a:latin typeface="+mn-lt"/>
              </a:rPr>
              <a:t>te</a:t>
            </a:r>
            <a:r>
              <a:rPr lang="en-US" sz="1800" b="1" kern="0" dirty="0" smtClean="0">
                <a:latin typeface="+mn-lt"/>
              </a:rPr>
              <a:t> Hamming window separates the </a:t>
            </a:r>
            <a:r>
              <a:rPr lang="en-US" sz="1800" b="1" kern="0" dirty="0" err="1" smtClean="0">
                <a:latin typeface="+mn-lt"/>
              </a:rPr>
              <a:t>sinewaves</a:t>
            </a:r>
            <a:r>
              <a:rPr lang="en-US" sz="1800" b="1" kern="0" dirty="0" smtClean="0">
                <a:latin typeface="+mn-lt"/>
              </a:rPr>
              <a:t>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What is the computational cost?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\\pchns1002z\GRAPHICS_II\TAYLOR AND FRANCIS\Extra\Sam\Monolohis\Art\Ch07\GR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0563" y="1984375"/>
            <a:ext cx="4556125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/>
              <a:t>© Cambridge University Press 2011</a:t>
            </a:r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3049588" y="152400"/>
            <a:ext cx="2338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Times New Roman" pitchFamily="18" charset="0"/>
              </a:rPr>
              <a:t>Manolakis &amp; Ingle Fig7.26</a:t>
            </a:r>
          </a:p>
        </p:txBody>
      </p:sp>
    </p:spTree>
    <p:extLst>
      <p:ext uri="{BB962C8B-B14F-4D97-AF65-F5344CB8AC3E}">
        <p14:creationId xmlns:p14="http://schemas.microsoft.com/office/powerpoint/2010/main" val="311306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\\pchns1002z\GRAPHICS_II\TAYLOR AND FRANCIS\Extra\Sam\Monolohis\Art\Ch07\GR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09800"/>
            <a:ext cx="40259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/>
              <a:t>© Cambridge University Press 2011</a:t>
            </a:r>
          </a:p>
        </p:txBody>
      </p:sp>
      <p:sp>
        <p:nvSpPr>
          <p:cNvPr id="45060" name="TextBox 6"/>
          <p:cNvSpPr txBox="1">
            <a:spLocks noChangeArrowheads="1"/>
          </p:cNvSpPr>
          <p:nvPr/>
        </p:nvSpPr>
        <p:spPr bwMode="auto">
          <a:xfrm>
            <a:off x="3049588" y="152400"/>
            <a:ext cx="2338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Times New Roman" pitchFamily="18" charset="0"/>
              </a:rPr>
              <a:t>Manolakis &amp; Ingle Fig7.32</a:t>
            </a:r>
          </a:p>
        </p:txBody>
      </p:sp>
    </p:spTree>
    <p:extLst>
      <p:ext uri="{BB962C8B-B14F-4D97-AF65-F5344CB8AC3E}">
        <p14:creationId xmlns:p14="http://schemas.microsoft.com/office/powerpoint/2010/main" val="102631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\\pchns1002z\GRAPHICS_II\TAYLOR AND FRANCIS\Extra\Sam\Monolohis\Art\Ch07\GR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95400"/>
            <a:ext cx="3965575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/>
              <a:t>© Cambridge University Press 2011</a:t>
            </a:r>
          </a:p>
        </p:txBody>
      </p:sp>
      <p:sp>
        <p:nvSpPr>
          <p:cNvPr id="48132" name="TextBox 6"/>
          <p:cNvSpPr txBox="1">
            <a:spLocks noChangeArrowheads="1"/>
          </p:cNvSpPr>
          <p:nvPr/>
        </p:nvSpPr>
        <p:spPr bwMode="auto">
          <a:xfrm>
            <a:off x="3049588" y="152400"/>
            <a:ext cx="2338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cs typeface="Times New Roman" pitchFamily="18" charset="0"/>
              </a:rPr>
              <a:t>Manolakis &amp; Ingle Fig7.35</a:t>
            </a:r>
          </a:p>
        </p:txBody>
      </p:sp>
    </p:spTree>
    <p:extLst>
      <p:ext uri="{BB962C8B-B14F-4D97-AF65-F5344CB8AC3E}">
        <p14:creationId xmlns:p14="http://schemas.microsoft.com/office/powerpoint/2010/main" val="968478925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20552</TotalTime>
  <Words>150</Words>
  <Application>Microsoft Macintosh PowerPoint</Application>
  <PresentationFormat>Letter Paper (8.5x11 in)</PresentationFormat>
  <Paragraphs>23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lecture_title</vt:lpstr>
      <vt:lpstr>lecture_default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1901</cp:revision>
  <dcterms:created xsi:type="dcterms:W3CDTF">2002-09-12T17:13:32Z</dcterms:created>
  <dcterms:modified xsi:type="dcterms:W3CDTF">2015-03-11T20:13:29Z</dcterms:modified>
</cp:coreProperties>
</file>