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vml" ContentType="application/vnd.openxmlformats-officedocument.vmlDrawi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136"/>
  </p:notesMasterIdLst>
  <p:handoutMasterIdLst>
    <p:handoutMasterId r:id="rId13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</p:sldIdLst>
  <p:sldSz cx="9144000" cy="6858000" type="screen4x3"/>
  <p:notesSz cx="6858000" cy="9144000"/>
  <p:kinsoku lang="ja-JP" invalStChars="" invalEndChars="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/>
    <p:restoredTop sz="94692"/>
  </p:normalViewPr>
  <p:slideViewPr>
    <p:cSldViewPr>
      <p:cViewPr varScale="1">
        <p:scale>
          <a:sx n="90" d="100"/>
          <a:sy n="90" d="100"/>
        </p:scale>
        <p:origin x="120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notesMaster" Target="notesMasters/notesMaster1.xml"/><Relationship Id="rId137" Type="http://schemas.openxmlformats.org/officeDocument/2006/relationships/handoutMaster" Target="handoutMasters/handoutMaster1.xml"/><Relationship Id="rId138" Type="http://schemas.openxmlformats.org/officeDocument/2006/relationships/presProps" Target="presProps.xml"/><Relationship Id="rId13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40" Type="http://schemas.openxmlformats.org/officeDocument/2006/relationships/theme" Target="theme/theme1.xml"/><Relationship Id="rId1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380163" y="8647113"/>
            <a:ext cx="43497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fld id="{CBC1AA78-3A0D-2348-BDE4-2130ABB17FDF}" type="slidenum">
              <a:rPr lang="en-US" altLang="en-US">
                <a:latin typeface="Times New Roman" charset="0"/>
              </a:rPr>
              <a:pPr/>
              <a:t>‹#›</a:t>
            </a:fld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763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notes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1768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9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7772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000500"/>
            <a:ext cx="77724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76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295400"/>
            <a:ext cx="7772400" cy="5257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3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3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0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8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19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2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9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51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57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666163" y="6488113"/>
            <a:ext cx="4191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fld id="{60D895F4-FF71-E342-9EFD-E3ADD5265D41}" type="slidenum">
              <a:rPr lang="en-US" altLang="en-US" sz="2400"/>
              <a:pPr/>
              <a:t>‹#›</a:t>
            </a:fld>
            <a:endParaRPr lang="en-US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-4763" y="6548438"/>
            <a:ext cx="20669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altLang="en-US" sz="1200" baseline="0"/>
              <a:t>Database Concepts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altLang="en-US" sz="1200" baseline="0"/>
              <a:t>© Leo Mark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4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5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6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7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8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9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1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2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13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772400" cy="1143000"/>
          </a:xfrm>
          <a:noFill/>
          <a:ln/>
        </p:spPr>
        <p:txBody>
          <a:bodyPr anchor="ctr"/>
          <a:lstStyle/>
          <a:p>
            <a:r>
              <a:rPr lang="en-US" altLang="en-US" sz="4400"/>
              <a:t>DATABASE CONCEPTS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2590800"/>
          </a:xfrm>
          <a:noFill/>
          <a:ln/>
        </p:spPr>
        <p:txBody>
          <a:bodyPr/>
          <a:lstStyle/>
          <a:p>
            <a:pPr marL="342900" indent="-342900"/>
            <a:r>
              <a:rPr lang="en-US" altLang="en-US" sz="2800"/>
              <a:t>Leo Mark</a:t>
            </a:r>
          </a:p>
          <a:p>
            <a:pPr marL="342900" indent="-342900"/>
            <a:r>
              <a:rPr lang="en-US" altLang="en-US" sz="2800"/>
              <a:t>College of Computing</a:t>
            </a:r>
          </a:p>
          <a:p>
            <a:pPr marL="342900" indent="-342900"/>
            <a:r>
              <a:rPr lang="en-US" altLang="en-US" sz="2800"/>
              <a:t>Georgia Tech</a:t>
            </a:r>
          </a:p>
          <a:p>
            <a:pPr marL="342900" indent="-342900"/>
            <a:endParaRPr lang="en-US" altLang="en-US" sz="2800"/>
          </a:p>
          <a:p>
            <a:pPr marL="342900" indent="-342900"/>
            <a:r>
              <a:rPr lang="en-US" altLang="en-US"/>
              <a:t>(January 1999)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Modeling</a:t>
            </a:r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920750" y="1835150"/>
            <a:ext cx="1587500" cy="1587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139825" y="2052638"/>
            <a:ext cx="176212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REALITY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</a:t>
            </a:r>
            <a:r>
              <a:rPr lang="en-US" altLang="en-US" sz="1800" b="1" baseline="0">
                <a:latin typeface="Times New Roman" charset="0"/>
              </a:rPr>
              <a:t>structures</a:t>
            </a:r>
            <a:endParaRPr lang="en-US" altLang="en-US" sz="1800" baseline="0">
              <a:latin typeface="Times New Roman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processes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883150" y="1835150"/>
            <a:ext cx="2806700" cy="1511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5026025" y="1824038"/>
            <a:ext cx="24479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DATABASE SYSTEM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5187950" y="2216150"/>
            <a:ext cx="2197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711825" y="2433638"/>
            <a:ext cx="1457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MODEL</a:t>
            </a:r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3130550" y="2825750"/>
            <a:ext cx="1739900" cy="596900"/>
          </a:xfrm>
          <a:prstGeom prst="rightArrow">
            <a:avLst>
              <a:gd name="adj1" fmla="val 50000"/>
              <a:gd name="adj2" fmla="val 10791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103563" y="2943225"/>
            <a:ext cx="149542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data modeling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609600" y="3924300"/>
            <a:ext cx="77724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</a:t>
            </a:r>
            <a:r>
              <a:rPr lang="en-US" altLang="en-US" b="1" baseline="0">
                <a:latin typeface="Arial" charset="0"/>
              </a:rPr>
              <a:t>model</a:t>
            </a:r>
            <a:r>
              <a:rPr lang="en-US" altLang="en-US" baseline="0">
                <a:latin typeface="Arial" charset="0"/>
              </a:rPr>
              <a:t> represents a perception of structures of reality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</a:t>
            </a:r>
            <a:r>
              <a:rPr lang="en-US" altLang="en-US" b="1" baseline="0">
                <a:latin typeface="Arial" charset="0"/>
              </a:rPr>
              <a:t>data modeling </a:t>
            </a:r>
            <a:r>
              <a:rPr lang="en-US" altLang="en-US" baseline="0">
                <a:latin typeface="Arial" charset="0"/>
              </a:rPr>
              <a:t>process is to fix a perception of structures of reality and represent this perception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In the data modeling process we </a:t>
            </a:r>
            <a:r>
              <a:rPr lang="en-US" altLang="en-US" b="1" baseline="0">
                <a:latin typeface="Arial" charset="0"/>
              </a:rPr>
              <a:t>select</a:t>
            </a:r>
            <a:r>
              <a:rPr lang="en-US" altLang="en-US" baseline="0">
                <a:latin typeface="Arial" charset="0"/>
              </a:rPr>
              <a:t> aspects and we </a:t>
            </a:r>
            <a:r>
              <a:rPr lang="en-US" altLang="en-US" b="1" baseline="0">
                <a:latin typeface="Arial" charset="0"/>
              </a:rPr>
              <a:t>abstract</a:t>
            </a:r>
          </a:p>
        </p:txBody>
      </p:sp>
    </p:spTree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Indexing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Why Bother?</a:t>
            </a:r>
          </a:p>
          <a:p>
            <a:r>
              <a:rPr lang="en-US" altLang="en-US"/>
              <a:t>Disk access time: 0.01-0.03 sec</a:t>
            </a:r>
          </a:p>
          <a:p>
            <a:r>
              <a:rPr lang="en-US" altLang="en-US"/>
              <a:t>Memory access time: 0.000001-0.000003 sec</a:t>
            </a:r>
          </a:p>
          <a:p>
            <a:r>
              <a:rPr lang="en-US" altLang="en-US"/>
              <a:t>Databases are I/O bound</a:t>
            </a:r>
          </a:p>
          <a:p>
            <a:r>
              <a:rPr lang="en-US" altLang="en-US"/>
              <a:t>Rate of improvement of</a:t>
            </a:r>
          </a:p>
          <a:p>
            <a:pPr>
              <a:buFont typeface="Monotype Sorts" charset="2"/>
              <a:buNone/>
            </a:pPr>
            <a:r>
              <a:rPr lang="en-US" altLang="en-US"/>
              <a:t>    (memory access time)/(disk access time) &gt;&gt;1</a:t>
            </a:r>
          </a:p>
          <a:p>
            <a:r>
              <a:rPr lang="en-US" altLang="en-US"/>
              <a:t>Things won’t get better anytime soon!</a:t>
            </a:r>
          </a:p>
          <a:p>
            <a:pPr>
              <a:buFont typeface="Monotype Sorts" charset="2"/>
              <a:buNone/>
            </a:pPr>
            <a:endParaRPr lang="en-US" altLang="en-US"/>
          </a:p>
          <a:p>
            <a:pPr>
              <a:buFont typeface="Monotype Sorts" charset="2"/>
              <a:buNone/>
            </a:pPr>
            <a:r>
              <a:rPr lang="en-US" altLang="en-US" b="1"/>
              <a:t>Indexing helps reduce I/O !</a:t>
            </a:r>
          </a:p>
        </p:txBody>
      </p:sp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Indexing (cont.)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b="1"/>
              <a:t>Clustering vs. non-clustering</a:t>
            </a:r>
          </a:p>
          <a:p>
            <a:r>
              <a:rPr lang="en-US" altLang="en-US" b="1"/>
              <a:t>Primary and secondary indices</a:t>
            </a:r>
            <a:endParaRPr lang="en-US" altLang="en-US"/>
          </a:p>
          <a:p>
            <a:r>
              <a:rPr lang="en-US" altLang="en-US" b="1"/>
              <a:t>I/O cost for lookup:</a:t>
            </a:r>
          </a:p>
          <a:p>
            <a:pPr lvl="1"/>
            <a:r>
              <a:rPr lang="en-US" altLang="en-US"/>
              <a:t>Heap:				N/2</a:t>
            </a:r>
          </a:p>
          <a:p>
            <a:pPr lvl="1"/>
            <a:r>
              <a:rPr lang="en-US" altLang="en-US"/>
              <a:t>Sorted file:			log</a:t>
            </a:r>
            <a:r>
              <a:rPr lang="en-US" altLang="en-US" b="1" baseline="-25000"/>
              <a:t>2</a:t>
            </a:r>
            <a:r>
              <a:rPr lang="en-US" altLang="en-US"/>
              <a:t>(N)</a:t>
            </a:r>
          </a:p>
          <a:p>
            <a:pPr lvl="1"/>
            <a:r>
              <a:rPr lang="en-US" altLang="en-US"/>
              <a:t>Single-level index:		log</a:t>
            </a:r>
            <a:r>
              <a:rPr lang="en-US" altLang="en-US" b="1" baseline="-25000"/>
              <a:t>2</a:t>
            </a:r>
            <a:r>
              <a:rPr lang="en-US" altLang="en-US"/>
              <a:t>(n)+1</a:t>
            </a:r>
          </a:p>
          <a:p>
            <a:pPr lvl="1"/>
            <a:r>
              <a:rPr lang="en-US" altLang="en-US"/>
              <a:t>Multi-level index; B</a:t>
            </a:r>
            <a:r>
              <a:rPr lang="en-US" altLang="en-US" b="1" baseline="30000"/>
              <a:t>+</a:t>
            </a:r>
            <a:r>
              <a:rPr lang="en-US" altLang="en-US"/>
              <a:t>-tree:	log</a:t>
            </a:r>
            <a:r>
              <a:rPr lang="en-US" altLang="en-US" b="1" baseline="-25000"/>
              <a:t>fanout</a:t>
            </a:r>
            <a:r>
              <a:rPr lang="en-US" altLang="en-US"/>
              <a:t>(n)+1</a:t>
            </a:r>
          </a:p>
          <a:p>
            <a:pPr lvl="1"/>
            <a:r>
              <a:rPr lang="en-US" altLang="en-US"/>
              <a:t>Hashing:			2-3</a:t>
            </a:r>
          </a:p>
          <a:p>
            <a:r>
              <a:rPr lang="en-US" altLang="en-US" b="1"/>
              <a:t>View caching; incremental computation</a:t>
            </a:r>
          </a:p>
        </p:txBody>
      </p:sp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Concurrency Control</a:t>
            </a:r>
          </a:p>
        </p:txBody>
      </p:sp>
      <p:grpSp>
        <p:nvGrpSpPr>
          <p:cNvPr id="108555" name="Group 11"/>
          <p:cNvGrpSpPr>
            <a:grpSpLocks/>
          </p:cNvGrpSpPr>
          <p:nvPr/>
        </p:nvGrpSpPr>
        <p:grpSpPr bwMode="auto">
          <a:xfrm>
            <a:off x="4797425" y="1147763"/>
            <a:ext cx="3590925" cy="903287"/>
            <a:chOff x="3022" y="723"/>
            <a:chExt cx="2262" cy="569"/>
          </a:xfrm>
        </p:grpSpPr>
        <p:sp>
          <p:nvSpPr>
            <p:cNvPr id="108547" name="Rectangle 3"/>
            <p:cNvSpPr>
              <a:spLocks noChangeArrowheads="1"/>
            </p:cNvSpPr>
            <p:nvPr/>
          </p:nvSpPr>
          <p:spPr bwMode="auto">
            <a:xfrm>
              <a:off x="3028" y="993"/>
              <a:ext cx="1960" cy="29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8554" name="Group 10"/>
            <p:cNvGrpSpPr>
              <a:grpSpLocks/>
            </p:cNvGrpSpPr>
            <p:nvPr/>
          </p:nvGrpSpPr>
          <p:grpSpPr bwMode="auto">
            <a:xfrm>
              <a:off x="3022" y="723"/>
              <a:ext cx="2262" cy="569"/>
              <a:chOff x="3022" y="723"/>
              <a:chExt cx="2262" cy="569"/>
            </a:xfrm>
          </p:grpSpPr>
          <p:sp>
            <p:nvSpPr>
              <p:cNvPr id="108548" name="Rectangle 4"/>
              <p:cNvSpPr>
                <a:spLocks noChangeArrowheads="1"/>
              </p:cNvSpPr>
              <p:nvPr/>
            </p:nvSpPr>
            <p:spPr bwMode="auto">
              <a:xfrm>
                <a:off x="3694" y="969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108549" name="Rectangle 5"/>
              <p:cNvSpPr>
                <a:spLocks noChangeArrowheads="1"/>
              </p:cNvSpPr>
              <p:nvPr/>
            </p:nvSpPr>
            <p:spPr bwMode="auto">
              <a:xfrm>
                <a:off x="3022" y="723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</a:t>
                </a:r>
              </a:p>
            </p:txBody>
          </p:sp>
          <p:sp>
            <p:nvSpPr>
              <p:cNvPr id="108550" name="Rectangle 6"/>
              <p:cNvSpPr>
                <a:spLocks noChangeArrowheads="1"/>
              </p:cNvSpPr>
              <p:nvPr/>
            </p:nvSpPr>
            <p:spPr bwMode="auto">
              <a:xfrm>
                <a:off x="3070" y="969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108551" name="Rectangle 7"/>
              <p:cNvSpPr>
                <a:spLocks noChangeArrowheads="1"/>
              </p:cNvSpPr>
              <p:nvPr/>
            </p:nvSpPr>
            <p:spPr bwMode="auto">
              <a:xfrm>
                <a:off x="4174" y="969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108552" name="Line 8"/>
              <p:cNvSpPr>
                <a:spLocks noChangeShapeType="1"/>
              </p:cNvSpPr>
              <p:nvPr/>
            </p:nvSpPr>
            <p:spPr bwMode="auto">
              <a:xfrm>
                <a:off x="3648" y="993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53" name="Line 9"/>
              <p:cNvSpPr>
                <a:spLocks noChangeShapeType="1"/>
              </p:cNvSpPr>
              <p:nvPr/>
            </p:nvSpPr>
            <p:spPr bwMode="auto">
              <a:xfrm>
                <a:off x="4128" y="993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8563" name="Group 19"/>
          <p:cNvGrpSpPr>
            <a:grpSpLocks/>
          </p:cNvGrpSpPr>
          <p:nvPr/>
        </p:nvGrpSpPr>
        <p:grpSpPr bwMode="auto">
          <a:xfrm>
            <a:off x="758825" y="1062038"/>
            <a:ext cx="3514725" cy="989012"/>
            <a:chOff x="478" y="669"/>
            <a:chExt cx="2214" cy="623"/>
          </a:xfrm>
        </p:grpSpPr>
        <p:sp>
          <p:nvSpPr>
            <p:cNvPr id="108556" name="Rectangle 12"/>
            <p:cNvSpPr>
              <a:spLocks noChangeArrowheads="1"/>
            </p:cNvSpPr>
            <p:nvPr/>
          </p:nvSpPr>
          <p:spPr bwMode="auto">
            <a:xfrm>
              <a:off x="484" y="964"/>
              <a:ext cx="2152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7" name="Rectangle 13"/>
            <p:cNvSpPr>
              <a:spLocks noChangeArrowheads="1"/>
            </p:cNvSpPr>
            <p:nvPr/>
          </p:nvSpPr>
          <p:spPr bwMode="auto">
            <a:xfrm>
              <a:off x="478" y="669"/>
              <a:ext cx="139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flight-inst</a:t>
              </a:r>
            </a:p>
          </p:txBody>
        </p:sp>
        <p:sp>
          <p:nvSpPr>
            <p:cNvPr id="108558" name="Rectangle 14"/>
            <p:cNvSpPr>
              <a:spLocks noChangeArrowheads="1"/>
            </p:cNvSpPr>
            <p:nvPr/>
          </p:nvSpPr>
          <p:spPr bwMode="auto">
            <a:xfrm>
              <a:off x="526" y="957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  <p:sp>
          <p:nvSpPr>
            <p:cNvPr id="108559" name="Line 15"/>
            <p:cNvSpPr>
              <a:spLocks noChangeShapeType="1"/>
            </p:cNvSpPr>
            <p:nvPr/>
          </p:nvSpPr>
          <p:spPr bwMode="auto">
            <a:xfrm>
              <a:off x="1104" y="964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60" name="Line 16"/>
            <p:cNvSpPr>
              <a:spLocks noChangeShapeType="1"/>
            </p:cNvSpPr>
            <p:nvPr/>
          </p:nvSpPr>
          <p:spPr bwMode="auto">
            <a:xfrm>
              <a:off x="1728" y="964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61" name="Rectangle 17"/>
            <p:cNvSpPr>
              <a:spLocks noChangeArrowheads="1"/>
            </p:cNvSpPr>
            <p:nvPr/>
          </p:nvSpPr>
          <p:spPr bwMode="auto">
            <a:xfrm>
              <a:off x="1150" y="957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date</a:t>
              </a:r>
            </a:p>
          </p:txBody>
        </p:sp>
        <p:sp>
          <p:nvSpPr>
            <p:cNvPr id="108562" name="Rectangle 18"/>
            <p:cNvSpPr>
              <a:spLocks noChangeArrowheads="1"/>
            </p:cNvSpPr>
            <p:nvPr/>
          </p:nvSpPr>
          <p:spPr bwMode="auto">
            <a:xfrm>
              <a:off x="1774" y="957"/>
              <a:ext cx="91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#avail-seats</a:t>
              </a:r>
            </a:p>
          </p:txBody>
        </p:sp>
      </p:grpSp>
      <p:sp>
        <p:nvSpPr>
          <p:cNvPr id="108564" name="Rectangle 20"/>
          <p:cNvSpPr>
            <a:spLocks noChangeArrowheads="1"/>
          </p:cNvSpPr>
          <p:nvPr/>
        </p:nvSpPr>
        <p:spPr bwMode="auto">
          <a:xfrm>
            <a:off x="301625" y="2357438"/>
            <a:ext cx="4048125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T1: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read(flight-inst(flight#,date)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seats:=#avail-seats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if seats&gt;0 then {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seats:=seats-1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write(reserv(flight#,date,customer1))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write(flight-inst(flight#,date,seats))}</a:t>
            </a:r>
          </a:p>
        </p:txBody>
      </p:sp>
      <p:sp>
        <p:nvSpPr>
          <p:cNvPr id="108565" name="Rectangle 21"/>
          <p:cNvSpPr>
            <a:spLocks noChangeArrowheads="1"/>
          </p:cNvSpPr>
          <p:nvPr/>
        </p:nvSpPr>
        <p:spPr bwMode="auto">
          <a:xfrm>
            <a:off x="4797425" y="2357438"/>
            <a:ext cx="404812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T2: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read(flight-inst(flight#,date)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seats:=#avail-seats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if seats&gt;0 then {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seats:=seats-1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write(reserv(flight#,date,customer2))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write(flight-inst(flight#,date,seats))}</a:t>
            </a:r>
          </a:p>
        </p:txBody>
      </p:sp>
      <p:sp>
        <p:nvSpPr>
          <p:cNvPr id="108566" name="Rectangle 22"/>
          <p:cNvSpPr>
            <a:spLocks noChangeArrowheads="1"/>
          </p:cNvSpPr>
          <p:nvPr/>
        </p:nvSpPr>
        <p:spPr bwMode="auto">
          <a:xfrm>
            <a:off x="2509838" y="6015038"/>
            <a:ext cx="3895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baseline="0">
                <a:latin typeface="Times New Roman" charset="0"/>
              </a:rPr>
              <a:t>overbooking!</a:t>
            </a:r>
          </a:p>
        </p:txBody>
      </p:sp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Concurrency Control (cont.)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2578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ACID Transactions</a:t>
            </a:r>
            <a:r>
              <a:rPr lang="en-US" altLang="en-US"/>
              <a:t>:</a:t>
            </a:r>
          </a:p>
          <a:p>
            <a:r>
              <a:rPr lang="en-US" altLang="en-US"/>
              <a:t>An ACID transaction is a sequence of database operations that has the following properties:</a:t>
            </a:r>
          </a:p>
          <a:p>
            <a:r>
              <a:rPr lang="en-US" altLang="en-US"/>
              <a:t>Atomicity</a:t>
            </a:r>
          </a:p>
          <a:p>
            <a:pPr lvl="1"/>
            <a:r>
              <a:rPr lang="en-US" altLang="en-US"/>
              <a:t>Either all operations are carries out, or none is</a:t>
            </a:r>
          </a:p>
          <a:p>
            <a:pPr lvl="1"/>
            <a:r>
              <a:rPr lang="en-US" altLang="en-US"/>
              <a:t>This property is the responsibility of the concurrency control and the recovery sub-systems</a:t>
            </a:r>
          </a:p>
          <a:p>
            <a:r>
              <a:rPr lang="en-US" altLang="en-US"/>
              <a:t>Consistency</a:t>
            </a:r>
          </a:p>
          <a:p>
            <a:pPr lvl="1"/>
            <a:r>
              <a:rPr lang="en-US" altLang="en-US"/>
              <a:t>A transaction maps a correct database state to another correct state</a:t>
            </a:r>
          </a:p>
          <a:p>
            <a:pPr lvl="1"/>
            <a:r>
              <a:rPr lang="en-US" altLang="en-US"/>
              <a:t>This requires that the transaction is correct, which is the responsibility of the application programmer</a:t>
            </a: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Concurrency Control (cont.)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763000" cy="5257800"/>
          </a:xfrm>
          <a:noFill/>
          <a:ln/>
        </p:spPr>
        <p:txBody>
          <a:bodyPr/>
          <a:lstStyle/>
          <a:p>
            <a:r>
              <a:rPr lang="en-US" altLang="en-US"/>
              <a:t>Isolation</a:t>
            </a:r>
          </a:p>
          <a:p>
            <a:pPr lvl="1"/>
            <a:r>
              <a:rPr lang="en-US" altLang="en-US"/>
              <a:t>Although multiple transactions execute concurrently, i.e. interleaved, not parallel, they appear to execute sequentially</a:t>
            </a:r>
          </a:p>
          <a:p>
            <a:pPr lvl="1"/>
            <a:r>
              <a:rPr lang="en-US" altLang="en-US"/>
              <a:t>This is the responsibility of the concurrency control sub-system</a:t>
            </a:r>
          </a:p>
          <a:p>
            <a:r>
              <a:rPr lang="en-US" altLang="en-US"/>
              <a:t>Durability</a:t>
            </a:r>
          </a:p>
          <a:p>
            <a:pPr lvl="1"/>
            <a:r>
              <a:rPr lang="en-US" altLang="en-US"/>
              <a:t>The effect of a completed transaction is permanent</a:t>
            </a:r>
          </a:p>
          <a:p>
            <a:pPr lvl="1"/>
            <a:r>
              <a:rPr lang="en-US" altLang="en-US"/>
              <a:t>This is the responsibility of the recovery manager</a:t>
            </a:r>
          </a:p>
        </p:txBody>
      </p:sp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Concurrency Control (cont.)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839200" cy="5257800"/>
          </a:xfrm>
          <a:noFill/>
          <a:ln/>
        </p:spPr>
        <p:txBody>
          <a:bodyPr/>
          <a:lstStyle/>
          <a:p>
            <a:r>
              <a:rPr lang="en-US" altLang="en-US"/>
              <a:t>Serializability is a good definition of correctness</a:t>
            </a:r>
          </a:p>
          <a:p>
            <a:r>
              <a:rPr lang="en-US" altLang="en-US"/>
              <a:t>A variety of concurrency control protocols exist</a:t>
            </a:r>
          </a:p>
          <a:p>
            <a:pPr lvl="1"/>
            <a:r>
              <a:rPr lang="en-US" altLang="en-US"/>
              <a:t>Two-phase (2PL) locking</a:t>
            </a:r>
          </a:p>
          <a:p>
            <a:pPr lvl="2"/>
            <a:r>
              <a:rPr lang="en-US" altLang="en-US"/>
              <a:t>deadlock and livelock possible</a:t>
            </a:r>
          </a:p>
          <a:p>
            <a:pPr lvl="2"/>
            <a:r>
              <a:rPr lang="en-US" altLang="en-US"/>
              <a:t>deadlock prevention: wait-die, wound-wait</a:t>
            </a:r>
          </a:p>
          <a:p>
            <a:pPr lvl="2"/>
            <a:r>
              <a:rPr lang="en-US" altLang="en-US"/>
              <a:t>deadlock detection: rollback a transaction</a:t>
            </a:r>
          </a:p>
          <a:p>
            <a:pPr lvl="1"/>
            <a:r>
              <a:rPr lang="en-US" altLang="en-US"/>
              <a:t>Optimistic protocol: proceed optimistically; back up and repair if needed</a:t>
            </a:r>
          </a:p>
          <a:p>
            <a:pPr lvl="1"/>
            <a:r>
              <a:rPr lang="en-US" altLang="en-US"/>
              <a:t>Pessimistic protocol: do not proceed until knowing that no back up is needed</a:t>
            </a:r>
          </a:p>
        </p:txBody>
      </p:sp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Recovery</a:t>
            </a:r>
          </a:p>
        </p:txBody>
      </p:sp>
      <p:grpSp>
        <p:nvGrpSpPr>
          <p:cNvPr id="112651" name="Group 11"/>
          <p:cNvGrpSpPr>
            <a:grpSpLocks/>
          </p:cNvGrpSpPr>
          <p:nvPr/>
        </p:nvGrpSpPr>
        <p:grpSpPr bwMode="auto">
          <a:xfrm>
            <a:off x="835025" y="995363"/>
            <a:ext cx="3590925" cy="903287"/>
            <a:chOff x="526" y="627"/>
            <a:chExt cx="2262" cy="569"/>
          </a:xfrm>
        </p:grpSpPr>
        <p:sp>
          <p:nvSpPr>
            <p:cNvPr id="112643" name="Rectangle 3"/>
            <p:cNvSpPr>
              <a:spLocks noChangeArrowheads="1"/>
            </p:cNvSpPr>
            <p:nvPr/>
          </p:nvSpPr>
          <p:spPr bwMode="auto">
            <a:xfrm>
              <a:off x="532" y="897"/>
              <a:ext cx="1960" cy="29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2650" name="Group 10"/>
            <p:cNvGrpSpPr>
              <a:grpSpLocks/>
            </p:cNvGrpSpPr>
            <p:nvPr/>
          </p:nvGrpSpPr>
          <p:grpSpPr bwMode="auto">
            <a:xfrm>
              <a:off x="526" y="627"/>
              <a:ext cx="2262" cy="569"/>
              <a:chOff x="526" y="627"/>
              <a:chExt cx="2262" cy="569"/>
            </a:xfrm>
          </p:grpSpPr>
          <p:sp>
            <p:nvSpPr>
              <p:cNvPr id="112644" name="Rectangle 4"/>
              <p:cNvSpPr>
                <a:spLocks noChangeArrowheads="1"/>
              </p:cNvSpPr>
              <p:nvPr/>
            </p:nvSpPr>
            <p:spPr bwMode="auto">
              <a:xfrm>
                <a:off x="1198" y="873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112645" name="Rectangle 5"/>
              <p:cNvSpPr>
                <a:spLocks noChangeArrowheads="1"/>
              </p:cNvSpPr>
              <p:nvPr/>
            </p:nvSpPr>
            <p:spPr bwMode="auto">
              <a:xfrm>
                <a:off x="526" y="627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</a:t>
                </a:r>
              </a:p>
            </p:txBody>
          </p:sp>
          <p:sp>
            <p:nvSpPr>
              <p:cNvPr id="112646" name="Rectangle 6"/>
              <p:cNvSpPr>
                <a:spLocks noChangeArrowheads="1"/>
              </p:cNvSpPr>
              <p:nvPr/>
            </p:nvSpPr>
            <p:spPr bwMode="auto">
              <a:xfrm>
                <a:off x="574" y="873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112647" name="Rectangle 7"/>
              <p:cNvSpPr>
                <a:spLocks noChangeArrowheads="1"/>
              </p:cNvSpPr>
              <p:nvPr/>
            </p:nvSpPr>
            <p:spPr bwMode="auto">
              <a:xfrm>
                <a:off x="1678" y="873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112648" name="Line 8"/>
              <p:cNvSpPr>
                <a:spLocks noChangeShapeType="1"/>
              </p:cNvSpPr>
              <p:nvPr/>
            </p:nvSpPr>
            <p:spPr bwMode="auto">
              <a:xfrm>
                <a:off x="1152" y="8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49" name="Line 9"/>
              <p:cNvSpPr>
                <a:spLocks noChangeShapeType="1"/>
              </p:cNvSpPr>
              <p:nvPr/>
            </p:nvSpPr>
            <p:spPr bwMode="auto">
              <a:xfrm>
                <a:off x="1632" y="897"/>
                <a:ext cx="0" cy="2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2659" name="Group 19"/>
          <p:cNvGrpSpPr>
            <a:grpSpLocks/>
          </p:cNvGrpSpPr>
          <p:nvPr/>
        </p:nvGrpSpPr>
        <p:grpSpPr bwMode="auto">
          <a:xfrm>
            <a:off x="5026025" y="909638"/>
            <a:ext cx="3514725" cy="989012"/>
            <a:chOff x="3166" y="573"/>
            <a:chExt cx="2214" cy="623"/>
          </a:xfrm>
        </p:grpSpPr>
        <p:sp>
          <p:nvSpPr>
            <p:cNvPr id="112652" name="Rectangle 12"/>
            <p:cNvSpPr>
              <a:spLocks noChangeArrowheads="1"/>
            </p:cNvSpPr>
            <p:nvPr/>
          </p:nvSpPr>
          <p:spPr bwMode="auto">
            <a:xfrm>
              <a:off x="3172" y="868"/>
              <a:ext cx="2152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53" name="Rectangle 13"/>
            <p:cNvSpPr>
              <a:spLocks noChangeArrowheads="1"/>
            </p:cNvSpPr>
            <p:nvPr/>
          </p:nvSpPr>
          <p:spPr bwMode="auto">
            <a:xfrm>
              <a:off x="3166" y="573"/>
              <a:ext cx="139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flight-inst</a:t>
              </a:r>
            </a:p>
          </p:txBody>
        </p:sp>
        <p:sp>
          <p:nvSpPr>
            <p:cNvPr id="112654" name="Rectangle 14"/>
            <p:cNvSpPr>
              <a:spLocks noChangeArrowheads="1"/>
            </p:cNvSpPr>
            <p:nvPr/>
          </p:nvSpPr>
          <p:spPr bwMode="auto">
            <a:xfrm>
              <a:off x="3214" y="861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  <p:sp>
          <p:nvSpPr>
            <p:cNvPr id="112655" name="Line 15"/>
            <p:cNvSpPr>
              <a:spLocks noChangeShapeType="1"/>
            </p:cNvSpPr>
            <p:nvPr/>
          </p:nvSpPr>
          <p:spPr bwMode="auto">
            <a:xfrm>
              <a:off x="3792" y="868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56" name="Line 16"/>
            <p:cNvSpPr>
              <a:spLocks noChangeShapeType="1"/>
            </p:cNvSpPr>
            <p:nvPr/>
          </p:nvSpPr>
          <p:spPr bwMode="auto">
            <a:xfrm>
              <a:off x="4416" y="868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57" name="Rectangle 17"/>
            <p:cNvSpPr>
              <a:spLocks noChangeArrowheads="1"/>
            </p:cNvSpPr>
            <p:nvPr/>
          </p:nvSpPr>
          <p:spPr bwMode="auto">
            <a:xfrm>
              <a:off x="3838" y="861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date</a:t>
              </a:r>
            </a:p>
          </p:txBody>
        </p:sp>
        <p:sp>
          <p:nvSpPr>
            <p:cNvPr id="112658" name="Rectangle 18"/>
            <p:cNvSpPr>
              <a:spLocks noChangeArrowheads="1"/>
            </p:cNvSpPr>
            <p:nvPr/>
          </p:nvSpPr>
          <p:spPr bwMode="auto">
            <a:xfrm>
              <a:off x="4462" y="861"/>
              <a:ext cx="91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#avail-seats</a:t>
              </a:r>
            </a:p>
          </p:txBody>
        </p:sp>
      </p:grpSp>
      <p:sp>
        <p:nvSpPr>
          <p:cNvPr id="112660" name="Rectangle 20"/>
          <p:cNvSpPr>
            <a:spLocks noChangeArrowheads="1"/>
          </p:cNvSpPr>
          <p:nvPr/>
        </p:nvSpPr>
        <p:spPr bwMode="auto">
          <a:xfrm>
            <a:off x="835025" y="2890838"/>
            <a:ext cx="5343525" cy="367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change-reservation</a:t>
            </a:r>
            <a:r>
              <a:rPr lang="en-US" altLang="en-US" sz="1800" baseline="0">
                <a:latin typeface="Times New Roman" charset="0"/>
              </a:rPr>
              <a:t>(DL212,102298,DL212,102398,C)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read(flight-inst(DL212,102298)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#avail-seats:=#avail-seats+1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update(flight-inst(DL212,102298,#avail-seats)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read(flight-inst(DL212,102398)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#avail-seats:=#avail-seats-1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update(flight-inst(DL212,102398,#avail-seats)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update(reserv(DL212,102298,C,DL212,102398,C)</a:t>
            </a:r>
          </a:p>
          <a:p>
            <a:pPr latinLnBrk="1">
              <a:spcBef>
                <a:spcPct val="50000"/>
              </a:spcBef>
            </a:pPr>
            <a:endParaRPr lang="en-US" altLang="en-US" sz="1800" baseline="0">
              <a:latin typeface="Times New Roman" charset="0"/>
            </a:endParaRPr>
          </a:p>
        </p:txBody>
      </p:sp>
      <p:sp>
        <p:nvSpPr>
          <p:cNvPr id="112661" name="Rectangle 21"/>
          <p:cNvSpPr>
            <a:spLocks noChangeArrowheads="1"/>
          </p:cNvSpPr>
          <p:nvPr/>
        </p:nvSpPr>
        <p:spPr bwMode="auto">
          <a:xfrm>
            <a:off x="7083425" y="2890838"/>
            <a:ext cx="1685925" cy="326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100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100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100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101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101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101	50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101	49</a:t>
            </a: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101	49</a:t>
            </a:r>
          </a:p>
        </p:txBody>
      </p:sp>
      <p:sp>
        <p:nvSpPr>
          <p:cNvPr id="112662" name="Rectangle 22"/>
          <p:cNvSpPr>
            <a:spLocks noChangeArrowheads="1"/>
          </p:cNvSpPr>
          <p:nvPr/>
        </p:nvSpPr>
        <p:spPr bwMode="auto">
          <a:xfrm>
            <a:off x="6931025" y="2509838"/>
            <a:ext cx="1838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102298	102398</a:t>
            </a:r>
          </a:p>
        </p:txBody>
      </p:sp>
      <p:sp>
        <p:nvSpPr>
          <p:cNvPr id="112663" name="Line 23"/>
          <p:cNvSpPr>
            <a:spLocks noChangeShapeType="1"/>
          </p:cNvSpPr>
          <p:nvPr/>
        </p:nvSpPr>
        <p:spPr bwMode="auto">
          <a:xfrm flipH="1">
            <a:off x="7385050" y="1835150"/>
            <a:ext cx="39370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64" name="Line 24"/>
          <p:cNvSpPr>
            <a:spLocks noChangeShapeType="1"/>
          </p:cNvSpPr>
          <p:nvPr/>
        </p:nvSpPr>
        <p:spPr bwMode="auto">
          <a:xfrm>
            <a:off x="7778750" y="1835150"/>
            <a:ext cx="52070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Recovery (cont.)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43000"/>
            <a:ext cx="7924800" cy="52578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Storage types:</a:t>
            </a:r>
            <a:endParaRPr lang="en-US" altLang="en-US" sz="2400"/>
          </a:p>
          <a:p>
            <a:r>
              <a:rPr lang="en-US" altLang="en-US" sz="2400"/>
              <a:t>Volatile: main memory</a:t>
            </a:r>
          </a:p>
          <a:p>
            <a:r>
              <a:rPr lang="en-US" altLang="en-US" sz="2400"/>
              <a:t>Nonvolatile: disk</a:t>
            </a:r>
          </a:p>
          <a:p>
            <a:pPr>
              <a:buFont typeface="Monotype Sorts" charset="2"/>
              <a:buNone/>
            </a:pPr>
            <a:endParaRPr lang="en-US" altLang="en-US" sz="2400"/>
          </a:p>
          <a:p>
            <a:pPr>
              <a:buFont typeface="Monotype Sorts" charset="2"/>
              <a:buNone/>
            </a:pPr>
            <a:r>
              <a:rPr lang="en-US" altLang="en-US" b="1"/>
              <a:t>Errors:</a:t>
            </a:r>
            <a:endParaRPr lang="en-US" altLang="en-US"/>
          </a:p>
          <a:p>
            <a:r>
              <a:rPr lang="en-US" altLang="en-US" sz="2400"/>
              <a:t>Logical error: transaction fails; e.g. bad input, overflow</a:t>
            </a:r>
          </a:p>
          <a:p>
            <a:r>
              <a:rPr lang="en-US" altLang="en-US" sz="2400"/>
              <a:t>System error: transaction fails; e.g. deadlock</a:t>
            </a:r>
          </a:p>
          <a:p>
            <a:r>
              <a:rPr lang="en-US" altLang="en-US" sz="2400"/>
              <a:t>System crash: power failure; main memory lost, disk survives</a:t>
            </a:r>
          </a:p>
          <a:p>
            <a:r>
              <a:rPr lang="en-US" altLang="en-US" sz="2400"/>
              <a:t>Disk failure: head crash, sabotage, fire; disk lost</a:t>
            </a:r>
          </a:p>
          <a:p>
            <a:pPr>
              <a:buFont typeface="Monotype Sorts" charset="2"/>
              <a:buNone/>
            </a:pPr>
            <a:endParaRPr lang="en-US" altLang="en-US" sz="2400"/>
          </a:p>
          <a:p>
            <a:pPr>
              <a:buFont typeface="Monotype Sorts" charset="2"/>
              <a:buNone/>
            </a:pPr>
            <a:r>
              <a:rPr lang="en-US" altLang="en-US" b="1"/>
              <a:t>What to do?</a:t>
            </a:r>
          </a:p>
        </p:txBody>
      </p:sp>
    </p:spTree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  <a:noFill/>
          <a:ln/>
        </p:spPr>
        <p:txBody>
          <a:bodyPr/>
          <a:lstStyle/>
          <a:p>
            <a:r>
              <a:rPr lang="en-US" altLang="en-US"/>
              <a:t>Recovery (cont.)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686800" cy="5943600"/>
          </a:xfrm>
          <a:noFill/>
          <a:ln/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/>
              <a:t>Deferred update </a:t>
            </a:r>
            <a:r>
              <a:rPr lang="en-US" altLang="en-US"/>
              <a:t>(</a:t>
            </a:r>
            <a:r>
              <a:rPr lang="en-US" altLang="en-US" sz="2400"/>
              <a:t>NO-UNDO/REDO</a:t>
            </a:r>
            <a:r>
              <a:rPr lang="en-US" altLang="en-US"/>
              <a:t>):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don’t change database until ready to commit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write-ahead to log to disk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change the database</a:t>
            </a:r>
          </a:p>
          <a:p>
            <a:pPr>
              <a:lnSpc>
                <a:spcPct val="85000"/>
              </a:lnSpc>
            </a:pPr>
            <a:r>
              <a:rPr lang="en-US" altLang="en-US" b="1"/>
              <a:t>Immediate update </a:t>
            </a:r>
            <a:r>
              <a:rPr lang="en-US" altLang="en-US"/>
              <a:t>(</a:t>
            </a:r>
            <a:r>
              <a:rPr lang="en-US" altLang="en-US" sz="2400"/>
              <a:t>UNDO/NO-REDO</a:t>
            </a:r>
            <a:r>
              <a:rPr lang="en-US" altLang="en-US"/>
              <a:t>)</a:t>
            </a:r>
            <a:r>
              <a:rPr lang="en-US" altLang="en-US" sz="2400"/>
              <a:t>: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write-ahead to log on disk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update database anytime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commit </a:t>
            </a:r>
            <a:r>
              <a:rPr lang="en-US" altLang="en-US" b="1"/>
              <a:t>not</a:t>
            </a:r>
            <a:r>
              <a:rPr lang="en-US" altLang="en-US"/>
              <a:t> allowed until database is completely updated</a:t>
            </a:r>
          </a:p>
          <a:p>
            <a:pPr>
              <a:lnSpc>
                <a:spcPct val="85000"/>
              </a:lnSpc>
            </a:pPr>
            <a:r>
              <a:rPr lang="en-US" altLang="en-US" b="1"/>
              <a:t>Immediate update </a:t>
            </a:r>
            <a:r>
              <a:rPr lang="en-US" altLang="en-US"/>
              <a:t>(</a:t>
            </a:r>
            <a:r>
              <a:rPr lang="en-US" altLang="en-US" sz="2400"/>
              <a:t>UNDO/REDO</a:t>
            </a:r>
            <a:r>
              <a:rPr lang="en-US" altLang="en-US"/>
              <a:t>):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write-ahead to log on disk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update database anytime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commit allowed before database is completely updated</a:t>
            </a:r>
          </a:p>
          <a:p>
            <a:pPr>
              <a:lnSpc>
                <a:spcPct val="85000"/>
              </a:lnSpc>
            </a:pPr>
            <a:r>
              <a:rPr lang="en-US" altLang="en-US" b="1"/>
              <a:t>Shadow paging </a:t>
            </a:r>
            <a:r>
              <a:rPr lang="en-US" altLang="en-US"/>
              <a:t>(</a:t>
            </a:r>
            <a:r>
              <a:rPr lang="en-US" altLang="en-US" sz="2400"/>
              <a:t>NO-UNDO/NO-REDO</a:t>
            </a:r>
            <a:r>
              <a:rPr lang="en-US" altLang="en-US"/>
              <a:t>):</a:t>
            </a:r>
          </a:p>
          <a:p>
            <a:pPr lvl="1"/>
            <a:r>
              <a:rPr lang="en-US" altLang="en-US"/>
              <a:t>write-ahead to log in disk</a:t>
            </a:r>
          </a:p>
          <a:p>
            <a:pPr lvl="1">
              <a:lnSpc>
                <a:spcPct val="85000"/>
              </a:lnSpc>
            </a:pPr>
            <a:r>
              <a:rPr lang="en-US" altLang="en-US"/>
              <a:t>keep shadow page; update copy only; swap at commit</a:t>
            </a:r>
          </a:p>
        </p:txBody>
      </p:sp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Security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DAC: </a:t>
            </a:r>
            <a:r>
              <a:rPr lang="en-US" altLang="en-US"/>
              <a:t>Discretionary Access Control</a:t>
            </a:r>
          </a:p>
          <a:p>
            <a:r>
              <a:rPr lang="en-US" altLang="en-US"/>
              <a:t>is used to grant/revoke privileges to users, including access to files, records, fields (read, write, update mode)</a:t>
            </a:r>
          </a:p>
          <a:p>
            <a:pPr>
              <a:buFont typeface="Monotype Sorts" charset="2"/>
              <a:buNone/>
            </a:pPr>
            <a:r>
              <a:rPr lang="en-US" altLang="en-US" b="1"/>
              <a:t>MAC: </a:t>
            </a:r>
            <a:r>
              <a:rPr lang="en-US" altLang="en-US"/>
              <a:t>Mandatory Access Control</a:t>
            </a:r>
          </a:p>
          <a:p>
            <a:r>
              <a:rPr lang="en-US" altLang="en-US"/>
              <a:t>is used to enforce multilevel security by classifying data and users into security levels and allowing users access to data at their own or lower levels only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Process Modeling</a:t>
            </a:r>
          </a:p>
        </p:txBody>
      </p:sp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920750" y="1225550"/>
            <a:ext cx="1587500" cy="1587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139825" y="1443038"/>
            <a:ext cx="176212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REALITY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structures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</a:t>
            </a:r>
            <a:r>
              <a:rPr lang="en-US" altLang="en-US" sz="1800" b="1" baseline="0">
                <a:latin typeface="Times New Roman" charset="0"/>
              </a:rPr>
              <a:t>processes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883150" y="1225550"/>
            <a:ext cx="2806700" cy="1511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026025" y="1214438"/>
            <a:ext cx="24479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DATABASE SYSTEM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5187950" y="1606550"/>
            <a:ext cx="2197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5711825" y="1824038"/>
            <a:ext cx="1457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MODEL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3130550" y="1225550"/>
            <a:ext cx="1739900" cy="596900"/>
          </a:xfrm>
          <a:prstGeom prst="rightArrow">
            <a:avLst>
              <a:gd name="adj1" fmla="val 50000"/>
              <a:gd name="adj2" fmla="val 10791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3103563" y="1343025"/>
            <a:ext cx="180022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process modeling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609600" y="3086100"/>
            <a:ext cx="77724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</a:t>
            </a:r>
            <a:r>
              <a:rPr lang="en-US" altLang="en-US" b="1" baseline="0">
                <a:latin typeface="Arial" charset="0"/>
              </a:rPr>
              <a:t>use of the model </a:t>
            </a:r>
            <a:r>
              <a:rPr lang="en-US" altLang="en-US" baseline="0">
                <a:latin typeface="Arial" charset="0"/>
              </a:rPr>
              <a:t>reflects processes of reality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Processes may be represented by programs with embedded database queries and updates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Processes may be represented by ad-hoc database queries and updates at run-time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2597150" y="5340350"/>
            <a:ext cx="1663700" cy="977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2901950" y="5645150"/>
            <a:ext cx="10541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1758950" y="5492750"/>
            <a:ext cx="825500" cy="215900"/>
          </a:xfrm>
          <a:prstGeom prst="rightArrow">
            <a:avLst>
              <a:gd name="adj1" fmla="val 50000"/>
              <a:gd name="adj2" fmla="val 19119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2057400" y="54229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1731963" y="5122863"/>
            <a:ext cx="588962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400" baseline="0">
                <a:latin typeface="Times New Roman" charset="0"/>
              </a:rPr>
              <a:t>DML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6407150" y="5340350"/>
            <a:ext cx="1663700" cy="977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6711950" y="5645150"/>
            <a:ext cx="10541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5568950" y="5492750"/>
            <a:ext cx="825500" cy="215900"/>
          </a:xfrm>
          <a:prstGeom prst="rightArrow">
            <a:avLst>
              <a:gd name="adj1" fmla="val 50000"/>
              <a:gd name="adj2" fmla="val 19119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5867400" y="54229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5541963" y="5122863"/>
            <a:ext cx="588962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400" baseline="0">
                <a:latin typeface="Times New Roman" charset="0"/>
              </a:rPr>
              <a:t>DML</a:t>
            </a: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1225550" y="5340350"/>
            <a:ext cx="520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400" baseline="0">
                <a:latin typeface="Times New Roman" charset="0"/>
              </a:rPr>
              <a:t>PROG</a:t>
            </a:r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844550" y="5492750"/>
            <a:ext cx="368300" cy="215900"/>
          </a:xfrm>
          <a:prstGeom prst="rightArrow">
            <a:avLst>
              <a:gd name="adj1" fmla="val 50000"/>
              <a:gd name="adj2" fmla="val 8530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PEOPLE THAT WORK WITH DATABASES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676400"/>
            <a:ext cx="5486400" cy="4191000"/>
          </a:xfrm>
          <a:noFill/>
          <a:ln/>
        </p:spPr>
        <p:txBody>
          <a:bodyPr/>
          <a:lstStyle/>
          <a:p>
            <a:r>
              <a:rPr lang="en-US" altLang="en-US"/>
              <a:t>System Analysts</a:t>
            </a:r>
          </a:p>
          <a:p>
            <a:r>
              <a:rPr lang="en-US" altLang="en-US"/>
              <a:t>Database Designers</a:t>
            </a:r>
          </a:p>
          <a:p>
            <a:r>
              <a:rPr lang="en-US" altLang="en-US"/>
              <a:t>Application Developers</a:t>
            </a:r>
          </a:p>
          <a:p>
            <a:r>
              <a:rPr lang="en-US" altLang="en-US"/>
              <a:t>Database Administrators</a:t>
            </a:r>
          </a:p>
          <a:p>
            <a:r>
              <a:rPr lang="en-US" altLang="en-US"/>
              <a:t>End Users</a:t>
            </a:r>
          </a:p>
        </p:txBody>
      </p:sp>
    </p:spTree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System Analysts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0"/>
            <a:ext cx="7772400" cy="5257800"/>
          </a:xfrm>
          <a:noFill/>
          <a:ln/>
        </p:spPr>
        <p:txBody>
          <a:bodyPr/>
          <a:lstStyle/>
          <a:p>
            <a:r>
              <a:rPr lang="en-US" altLang="en-US"/>
              <a:t>communicate with each prospective database user group in order to understand its</a:t>
            </a:r>
          </a:p>
          <a:p>
            <a:pPr lvl="1"/>
            <a:r>
              <a:rPr lang="en-US" altLang="en-US"/>
              <a:t>information needs</a:t>
            </a:r>
          </a:p>
          <a:p>
            <a:pPr lvl="1"/>
            <a:r>
              <a:rPr lang="en-US" altLang="en-US"/>
              <a:t>processing needs</a:t>
            </a:r>
          </a:p>
          <a:p>
            <a:r>
              <a:rPr lang="en-US" altLang="en-US"/>
              <a:t>develop a specification of each user group’s information and processing needs</a:t>
            </a:r>
          </a:p>
          <a:p>
            <a:r>
              <a:rPr lang="en-US" altLang="en-US"/>
              <a:t>develop a specification integrating the information and processing needs of the user groups</a:t>
            </a:r>
          </a:p>
          <a:p>
            <a:r>
              <a:rPr lang="en-US" altLang="en-US"/>
              <a:t>document the specification</a:t>
            </a:r>
          </a:p>
        </p:txBody>
      </p:sp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Database Designers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7772400" cy="5257800"/>
          </a:xfrm>
          <a:noFill/>
          <a:ln/>
        </p:spPr>
        <p:txBody>
          <a:bodyPr/>
          <a:lstStyle/>
          <a:p>
            <a:r>
              <a:rPr lang="en-US" altLang="en-US"/>
              <a:t>choose appropriate structures to represent the information specified by the system analysts</a:t>
            </a:r>
          </a:p>
          <a:p>
            <a:r>
              <a:rPr lang="en-US" altLang="en-US"/>
              <a:t>choose appropriate structures to store the information in a normalized manner in order to guarantee integrity and consistency of data</a:t>
            </a:r>
          </a:p>
          <a:p>
            <a:r>
              <a:rPr lang="en-US" altLang="en-US"/>
              <a:t>choose appropriate structures to guarantee an efficient system</a:t>
            </a:r>
          </a:p>
          <a:p>
            <a:r>
              <a:rPr lang="en-US" altLang="en-US"/>
              <a:t>document the database design</a:t>
            </a:r>
          </a:p>
        </p:txBody>
      </p:sp>
    </p:spTree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Application Developers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implement the database design</a:t>
            </a:r>
          </a:p>
          <a:p>
            <a:r>
              <a:rPr lang="en-US" altLang="en-US"/>
              <a:t>implement the application programs to meet the program specifications</a:t>
            </a:r>
          </a:p>
          <a:p>
            <a:r>
              <a:rPr lang="en-US" altLang="en-US"/>
              <a:t>test and debug the database implementation and the application programs</a:t>
            </a:r>
          </a:p>
          <a:p>
            <a:r>
              <a:rPr lang="en-US" altLang="en-US"/>
              <a:t>document the database implementation and the application programs</a:t>
            </a:r>
          </a:p>
        </p:txBody>
      </p:sp>
    </p:spTree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Database Administrators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5257800"/>
          </a:xfrm>
          <a:noFill/>
          <a:ln/>
        </p:spPr>
        <p:txBody>
          <a:bodyPr/>
          <a:lstStyle/>
          <a:p>
            <a:r>
              <a:rPr lang="en-US" altLang="en-US"/>
              <a:t>Manage the database structure</a:t>
            </a:r>
          </a:p>
          <a:p>
            <a:pPr lvl="1"/>
            <a:r>
              <a:rPr lang="en-US" altLang="en-US"/>
              <a:t>participate in database and application development</a:t>
            </a:r>
          </a:p>
          <a:p>
            <a:pPr lvl="1"/>
            <a:r>
              <a:rPr lang="en-US" altLang="en-US"/>
              <a:t>assist in requirement analysis</a:t>
            </a:r>
          </a:p>
          <a:p>
            <a:pPr lvl="1"/>
            <a:r>
              <a:rPr lang="en-US" altLang="en-US"/>
              <a:t>participate in database design and creation</a:t>
            </a:r>
          </a:p>
          <a:p>
            <a:pPr lvl="1"/>
            <a:r>
              <a:rPr lang="en-US" altLang="en-US"/>
              <a:t>develop procedures for integrity and quality of data</a:t>
            </a:r>
          </a:p>
          <a:p>
            <a:pPr lvl="1"/>
            <a:r>
              <a:rPr lang="en-US" altLang="en-US"/>
              <a:t>facilitate changes to database structure</a:t>
            </a:r>
          </a:p>
          <a:p>
            <a:pPr lvl="1"/>
            <a:r>
              <a:rPr lang="en-US" altLang="en-US"/>
              <a:t>seek communitywide solutions</a:t>
            </a:r>
          </a:p>
          <a:p>
            <a:pPr lvl="1"/>
            <a:r>
              <a:rPr lang="en-US" altLang="en-US"/>
              <a:t>assess impact on all users</a:t>
            </a:r>
          </a:p>
          <a:p>
            <a:pPr lvl="1"/>
            <a:r>
              <a:rPr lang="en-US" altLang="en-US"/>
              <a:t>provide configuration control</a:t>
            </a:r>
          </a:p>
          <a:p>
            <a:pPr lvl="1"/>
            <a:r>
              <a:rPr lang="en-US" altLang="en-US"/>
              <a:t>be prepared for problems after changes are made</a:t>
            </a:r>
          </a:p>
          <a:p>
            <a:pPr lvl="1"/>
            <a:r>
              <a:rPr lang="en-US" altLang="en-US"/>
              <a:t>maintain documentation</a:t>
            </a:r>
          </a:p>
        </p:txBody>
      </p:sp>
    </p:spTree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Database Administrators (cont.)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Manage data activity</a:t>
            </a:r>
          </a:p>
          <a:p>
            <a:pPr lvl="1"/>
            <a:r>
              <a:rPr lang="en-US" altLang="en-US"/>
              <a:t>establish database standards consistent with data administration standards</a:t>
            </a:r>
          </a:p>
          <a:p>
            <a:pPr lvl="1"/>
            <a:r>
              <a:rPr lang="en-US" altLang="en-US"/>
              <a:t>establish and maintain data dictionary</a:t>
            </a:r>
          </a:p>
          <a:p>
            <a:pPr lvl="1"/>
            <a:r>
              <a:rPr lang="en-US" altLang="en-US"/>
              <a:t>establish data proponencies</a:t>
            </a:r>
          </a:p>
          <a:p>
            <a:pPr lvl="1"/>
            <a:r>
              <a:rPr lang="en-US" altLang="en-US"/>
              <a:t>work with data proponents to develop data access and modification rights</a:t>
            </a:r>
          </a:p>
          <a:p>
            <a:pPr lvl="1"/>
            <a:r>
              <a:rPr lang="en-US" altLang="en-US"/>
              <a:t>develop, document, and train staff on backup and recovery procedures</a:t>
            </a:r>
          </a:p>
          <a:p>
            <a:pPr lvl="1"/>
            <a:r>
              <a:rPr lang="en-US" altLang="en-US"/>
              <a:t>publish and maintain data activity standards documentation</a:t>
            </a:r>
          </a:p>
        </p:txBody>
      </p:sp>
    </p:spTree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Database Administrators (cont.)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153400" cy="5638800"/>
          </a:xfrm>
          <a:noFill/>
          <a:ln/>
        </p:spPr>
        <p:txBody>
          <a:bodyPr/>
          <a:lstStyle/>
          <a:p>
            <a:r>
              <a:rPr lang="en-US" altLang="en-US"/>
              <a:t>Manage the database management system</a:t>
            </a:r>
          </a:p>
          <a:p>
            <a:pPr lvl="1"/>
            <a:r>
              <a:rPr lang="en-US" altLang="en-US"/>
              <a:t>generate database application performance reports</a:t>
            </a:r>
          </a:p>
          <a:p>
            <a:pPr lvl="1"/>
            <a:r>
              <a:rPr lang="en-US" altLang="en-US"/>
              <a:t>investigate user performance complaints</a:t>
            </a:r>
          </a:p>
          <a:p>
            <a:pPr lvl="1"/>
            <a:r>
              <a:rPr lang="en-US" altLang="en-US"/>
              <a:t>assess need for changes in database structure or application design</a:t>
            </a:r>
          </a:p>
          <a:p>
            <a:pPr lvl="1"/>
            <a:r>
              <a:rPr lang="en-US" altLang="en-US"/>
              <a:t>modify database structure</a:t>
            </a:r>
          </a:p>
          <a:p>
            <a:pPr lvl="1"/>
            <a:r>
              <a:rPr lang="en-US" altLang="en-US"/>
              <a:t>evaluate and implement new DBMS features</a:t>
            </a:r>
          </a:p>
          <a:p>
            <a:pPr lvl="1"/>
            <a:r>
              <a:rPr lang="en-US" altLang="en-US"/>
              <a:t>tune the database</a:t>
            </a:r>
          </a:p>
          <a:p>
            <a:r>
              <a:rPr lang="en-US" altLang="en-US"/>
              <a:t>Establish the database data dictionary</a:t>
            </a:r>
          </a:p>
          <a:p>
            <a:pPr lvl="1"/>
            <a:r>
              <a:rPr lang="en-US" altLang="en-US"/>
              <a:t>data names, formats, relationships</a:t>
            </a:r>
          </a:p>
          <a:p>
            <a:pPr lvl="1"/>
            <a:r>
              <a:rPr lang="en-US" altLang="en-US"/>
              <a:t>cross-references between data and application programs</a:t>
            </a:r>
          </a:p>
          <a:p>
            <a:pPr lvl="1"/>
            <a:r>
              <a:rPr lang="en-US" altLang="en-US"/>
              <a:t>(see metadata slide)</a:t>
            </a:r>
          </a:p>
        </p:txBody>
      </p:sp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End Users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b="1"/>
              <a:t>Parametric end users </a:t>
            </a:r>
            <a:r>
              <a:rPr lang="en-US" altLang="en-US"/>
              <a:t>constantly query and update the database. They use canned transactions to support standard queries and updates.</a:t>
            </a:r>
          </a:p>
          <a:p>
            <a:r>
              <a:rPr lang="en-US" altLang="en-US" b="1"/>
              <a:t>Casual end users </a:t>
            </a:r>
            <a:r>
              <a:rPr lang="en-US" altLang="en-US"/>
              <a:t>occasional access the database, but may need different information each time. They use sophisticated query languages and browsers.</a:t>
            </a:r>
          </a:p>
          <a:p>
            <a:r>
              <a:rPr lang="en-US" altLang="en-US" b="1"/>
              <a:t>Sophisticated end users </a:t>
            </a:r>
            <a:r>
              <a:rPr lang="en-US" altLang="en-US"/>
              <a:t>have complex requirement and need different information each time. They are thoroughly familiar with the capabilities of the DBMS.</a:t>
            </a:r>
          </a:p>
        </p:txBody>
      </p:sp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THE DATABASE MARKET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Prerelational vs. Relational</a:t>
            </a:r>
          </a:p>
          <a:p>
            <a:r>
              <a:rPr lang="en-US" altLang="en-US"/>
              <a:t>Database Vendors</a:t>
            </a:r>
          </a:p>
          <a:p>
            <a:r>
              <a:rPr lang="en-US" altLang="en-US"/>
              <a:t>Relational Database Products</a:t>
            </a:r>
          </a:p>
          <a:p>
            <a:r>
              <a:rPr lang="en-US" altLang="en-US"/>
              <a:t>Relational Databases for PCs</a:t>
            </a:r>
          </a:p>
          <a:p>
            <a:r>
              <a:rPr lang="en-US" altLang="en-US"/>
              <a:t>Object-Oriented Database Capabilities</a:t>
            </a:r>
          </a:p>
        </p:txBody>
      </p:sp>
    </p:spTree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91600" cy="838200"/>
          </a:xfrm>
          <a:noFill/>
          <a:ln/>
        </p:spPr>
        <p:txBody>
          <a:bodyPr/>
          <a:lstStyle/>
          <a:p>
            <a:r>
              <a:rPr lang="en-US" altLang="en-US"/>
              <a:t>Prerelational vs. Relational</a:t>
            </a:r>
          </a:p>
        </p:txBody>
      </p:sp>
      <p:graphicFrame>
        <p:nvGraphicFramePr>
          <p:cNvPr id="125955" name="Object 3">
            <a:hlinkClick r:id="" action="ppaction://ole?verb=0"/>
          </p:cNvPr>
          <p:cNvGraphicFramePr>
            <a:graphicFrameLocks noGrp="1"/>
          </p:cNvGraphicFramePr>
          <p:nvPr>
            <p:ph type="chart" idx="1"/>
          </p:nvPr>
        </p:nvGraphicFramePr>
        <p:xfrm>
          <a:off x="914400" y="1295400"/>
          <a:ext cx="81534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0" name="Chart" r:id="rId3" imgW="5819760" imgH="3943080" progId="MSGraph.Chart.5">
                  <p:embed followColorScheme="full"/>
                </p:oleObj>
              </mc:Choice>
              <mc:Fallback>
                <p:oleObj name="Chart" r:id="rId3" imgW="5819760" imgH="3943080" progId="MSGraph.Chart.5">
                  <p:embed followColorScheme="full"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95400"/>
                        <a:ext cx="8153400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301625" y="5100638"/>
            <a:ext cx="8620125" cy="15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>
                <a:latin typeface="Times New Roman" charset="0"/>
              </a:rPr>
              <a:t> Prerelational market revenue shrinking about 9%/year. Currently 1.8 billion/year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>
                <a:latin typeface="Times New Roman" charset="0"/>
              </a:rPr>
              <a:t> Relational market revenue growing about 30%/year. Currently 11.5 billion/year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>
                <a:latin typeface="Times New Roman" charset="0"/>
              </a:rPr>
              <a:t> Object-Oriented market revenue about 150 million/year</a:t>
            </a:r>
          </a:p>
          <a:p>
            <a:pPr latinLnBrk="1">
              <a:spcBef>
                <a:spcPct val="50000"/>
              </a:spcBef>
            </a:pPr>
            <a:endParaRPr lang="en-US" altLang="en-US">
              <a:latin typeface="Times New Roman" charset="0"/>
            </a:endParaRPr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1597025" y="1062038"/>
            <a:ext cx="1000125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charset="0"/>
              </a:rPr>
              <a:t>billion $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Database Design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743200"/>
            <a:ext cx="7239000" cy="3810000"/>
          </a:xfrm>
          <a:noFill/>
          <a:ln/>
        </p:spPr>
        <p:txBody>
          <a:bodyPr/>
          <a:lstStyle/>
          <a:p>
            <a:r>
              <a:rPr lang="en-US" altLang="en-US"/>
              <a:t>is a model of structures of reality</a:t>
            </a:r>
          </a:p>
          <a:p>
            <a:r>
              <a:rPr lang="en-US" altLang="en-US"/>
              <a:t>supports queries and updates modeling processes of reality</a:t>
            </a:r>
          </a:p>
          <a:p>
            <a:r>
              <a:rPr lang="en-US" altLang="en-US"/>
              <a:t>runs efficiently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82625" y="1519238"/>
            <a:ext cx="7781925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The purpose of database design is to create a database which</a:t>
            </a:r>
          </a:p>
        </p:txBody>
      </p:sp>
    </p:spTree>
  </p:cSld>
  <p:clrMapOvr>
    <a:masterClrMapping/>
  </p:clrMapOvr>
  <p:transition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Database Vendors</a:t>
            </a:r>
          </a:p>
        </p:txBody>
      </p:sp>
      <p:graphicFrame>
        <p:nvGraphicFramePr>
          <p:cNvPr id="126979" name="Object 3">
            <a:hlinkClick r:id="" action="ppaction://ole?verb=0"/>
          </p:cNvPr>
          <p:cNvGraphicFramePr>
            <a:graphicFrameLocks noGrp="1"/>
          </p:cNvGraphicFramePr>
          <p:nvPr>
            <p:ph type="chart" idx="1"/>
          </p:nvPr>
        </p:nvGraphicFramePr>
        <p:xfrm>
          <a:off x="685800" y="1295400"/>
          <a:ext cx="5867400" cy="524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2" name="Chart" r:id="rId3" imgW="5829120" imgH="3943080" progId="MSGraph.Chart.5">
                  <p:embed followColorScheme="full"/>
                </p:oleObj>
              </mc:Choice>
              <mc:Fallback>
                <p:oleObj name="Chart" r:id="rId3" imgW="5829120" imgH="3943080" progId="MSGraph.Chart.5">
                  <p:embed followColorScheme="full"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95400"/>
                        <a:ext cx="5867400" cy="524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6550025" y="2433638"/>
            <a:ext cx="20669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Other ($2,272M)</a:t>
            </a: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6550025" y="2662238"/>
            <a:ext cx="2371725" cy="271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Oracle ($1,755M)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IBM  (IMS+DB2)  ($1,460M)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Sybase ($664M)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Informix  (+Illustra) ($492M)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CA-IDMS  (+Ingress)  ($447M)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NEC ($211M)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Fujitsu ($186M)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Hitachi ($117M)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Software AG (ADABAS)  ($136M)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Microsoft  (SQL Server)  ($107M)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6702425" y="6167438"/>
            <a:ext cx="22193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Source: IDC, 1995</a:t>
            </a:r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4721225" y="34242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Other</a:t>
            </a: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2816225" y="3881438"/>
            <a:ext cx="9239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Oracle</a:t>
            </a:r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1216025" y="33480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IBM</a:t>
            </a:r>
          </a:p>
        </p:txBody>
      </p:sp>
      <p:sp>
        <p:nvSpPr>
          <p:cNvPr id="126986" name="Rectangle 10"/>
          <p:cNvSpPr>
            <a:spLocks noChangeArrowheads="1"/>
          </p:cNvSpPr>
          <p:nvPr/>
        </p:nvSpPr>
        <p:spPr bwMode="auto">
          <a:xfrm>
            <a:off x="1673225" y="2814638"/>
            <a:ext cx="6953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Sybase</a:t>
            </a:r>
          </a:p>
        </p:txBody>
      </p:sp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2435225" y="2662238"/>
            <a:ext cx="7715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Informix</a:t>
            </a:r>
          </a:p>
        </p:txBody>
      </p:sp>
      <p:sp>
        <p:nvSpPr>
          <p:cNvPr id="126988" name="Rectangle 12"/>
          <p:cNvSpPr>
            <a:spLocks noChangeArrowheads="1"/>
          </p:cNvSpPr>
          <p:nvPr/>
        </p:nvSpPr>
        <p:spPr bwMode="auto">
          <a:xfrm>
            <a:off x="3273425" y="2662238"/>
            <a:ext cx="3905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CA</a:t>
            </a:r>
          </a:p>
        </p:txBody>
      </p:sp>
      <p:sp>
        <p:nvSpPr>
          <p:cNvPr id="126989" name="Rectangle 13"/>
          <p:cNvSpPr>
            <a:spLocks noChangeArrowheads="1"/>
          </p:cNvSpPr>
          <p:nvPr/>
        </p:nvSpPr>
        <p:spPr bwMode="auto">
          <a:xfrm>
            <a:off x="6626225" y="5634038"/>
            <a:ext cx="1914525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u="sng">
                <a:latin typeface="Times New Roman" charset="0"/>
              </a:rPr>
              <a:t>Total: $7,847M</a:t>
            </a:r>
          </a:p>
        </p:txBody>
      </p:sp>
    </p:spTree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1295400"/>
            <a:ext cx="6477000" cy="52578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We compare the following products:</a:t>
            </a:r>
            <a:endParaRPr lang="en-US" altLang="en-US"/>
          </a:p>
          <a:p>
            <a:r>
              <a:rPr lang="en-US" altLang="en-US"/>
              <a:t>ORACLE 7 Version 7.3</a:t>
            </a:r>
          </a:p>
          <a:p>
            <a:r>
              <a:rPr lang="en-US" altLang="en-US"/>
              <a:t>Sybase SQL Server 11</a:t>
            </a:r>
          </a:p>
          <a:p>
            <a:r>
              <a:rPr lang="en-US" altLang="en-US"/>
              <a:t>Informix OnLine 7.2</a:t>
            </a:r>
          </a:p>
          <a:p>
            <a:r>
              <a:rPr lang="en-US" altLang="en-US"/>
              <a:t>Microsoft SQL Server 6.5</a:t>
            </a:r>
          </a:p>
          <a:p>
            <a:r>
              <a:rPr lang="en-US" altLang="en-US"/>
              <a:t>IBM DB2 2.1.1</a:t>
            </a:r>
          </a:p>
          <a:p>
            <a:r>
              <a:rPr lang="en-US" altLang="en-US"/>
              <a:t>CA-OpenIngres 1.2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Database Products</a:t>
            </a:r>
          </a:p>
        </p:txBody>
      </p:sp>
    </p:spTree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667000" y="3124200"/>
            <a:ext cx="67818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29027" name="Object 3">
            <a:hlinkClick r:id="" action="ppaction://ole?verb=0"/>
          </p:cNvPr>
          <p:cNvGraphicFramePr>
            <a:graphicFrameLocks noGrp="1"/>
          </p:cNvGraphicFramePr>
          <p:nvPr>
            <p:ph idx="1"/>
          </p:nvPr>
        </p:nvGraphicFramePr>
        <p:xfrm>
          <a:off x="1358900" y="685800"/>
          <a:ext cx="7404100" cy="585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0" name="Word Document" r:id="rId3" imgW="4714560" imgH="3857400" progId="WordDocument">
                  <p:embed/>
                </p:oleObj>
              </mc:Choice>
              <mc:Fallback>
                <p:oleObj name="Word Document" r:id="rId3" imgW="4714560" imgH="385740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685800"/>
                        <a:ext cx="7404100" cy="585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667000" y="3124200"/>
            <a:ext cx="66294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0051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422400" y="685800"/>
          <a:ext cx="7416800" cy="575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4" name="Word Document" r:id="rId3" imgW="4714560" imgH="3857400" progId="WordDocument">
                  <p:embed/>
                </p:oleObj>
              </mc:Choice>
              <mc:Fallback>
                <p:oleObj name="Word Document" r:id="rId3" imgW="4714560" imgH="385740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685800"/>
                        <a:ext cx="7416800" cy="575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667000" y="3048000"/>
            <a:ext cx="64770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1075" name="Object 3">
            <a:hlinkClick r:id="" action="ppaction://ole?verb=0"/>
          </p:cNvPr>
          <p:cNvGraphicFramePr>
            <a:graphicFrameLocks noGrp="1"/>
          </p:cNvGraphicFramePr>
          <p:nvPr>
            <p:ph idx="1"/>
          </p:nvPr>
        </p:nvGraphicFramePr>
        <p:xfrm>
          <a:off x="838200" y="762000"/>
          <a:ext cx="7759700" cy="539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8" name="Word Document" r:id="rId3" imgW="4714560" imgH="3000240" progId="WordDocument">
                  <p:embed/>
                </p:oleObj>
              </mc:Choice>
              <mc:Fallback>
                <p:oleObj name="Word Document" r:id="rId3" imgW="4714560" imgH="300024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762000"/>
                        <a:ext cx="7759700" cy="539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590800" y="3048000"/>
            <a:ext cx="64770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2099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422400" y="609600"/>
          <a:ext cx="7340600" cy="579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2" name="Word Document" r:id="rId3" imgW="4714560" imgH="3286080" progId="WordDocument">
                  <p:embed/>
                </p:oleObj>
              </mc:Choice>
              <mc:Fallback>
                <p:oleObj name="Word Document" r:id="rId3" imgW="4714560" imgH="328608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609600"/>
                        <a:ext cx="7340600" cy="579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514600" y="3124200"/>
            <a:ext cx="64770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3123" name="Object 3">
            <a:hlinkClick r:id="" action="ppaction://ole?verb=0"/>
          </p:cNvPr>
          <p:cNvGraphicFramePr>
            <a:graphicFrameLocks noGrp="1"/>
          </p:cNvGraphicFramePr>
          <p:nvPr>
            <p:ph idx="1"/>
          </p:nvPr>
        </p:nvGraphicFramePr>
        <p:xfrm>
          <a:off x="1295400" y="685800"/>
          <a:ext cx="7467600" cy="585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6" name="Word Document" r:id="rId3" imgW="4714560" imgH="4286160" progId="WordDocument">
                  <p:embed/>
                </p:oleObj>
              </mc:Choice>
              <mc:Fallback>
                <p:oleObj name="Word Document" r:id="rId3" imgW="4714560" imgH="428616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685800"/>
                        <a:ext cx="7467600" cy="585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438400" y="3048000"/>
            <a:ext cx="64008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4147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498600" y="609600"/>
          <a:ext cx="726440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0" name="Word Document" r:id="rId3" imgW="4714560" imgH="3857400" progId="WordDocument">
                  <p:embed/>
                </p:oleObj>
              </mc:Choice>
              <mc:Fallback>
                <p:oleObj name="Word Document" r:id="rId3" imgW="4714560" imgH="385740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609600"/>
                        <a:ext cx="7264400" cy="594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514600" y="3048000"/>
            <a:ext cx="64770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5171" name="Object 3">
            <a:hlinkClick r:id="" action="ppaction://ole?verb=0"/>
          </p:cNvPr>
          <p:cNvGraphicFramePr>
            <a:graphicFrameLocks noGrp="1"/>
          </p:cNvGraphicFramePr>
          <p:nvPr>
            <p:ph idx="1"/>
          </p:nvPr>
        </p:nvGraphicFramePr>
        <p:xfrm>
          <a:off x="1219200" y="838200"/>
          <a:ext cx="7759700" cy="539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74" name="Word Document" r:id="rId3" imgW="4714560" imgH="3000240" progId="WordDocument">
                  <p:embed/>
                </p:oleObj>
              </mc:Choice>
              <mc:Fallback>
                <p:oleObj name="Word Document" r:id="rId3" imgW="4714560" imgH="300024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838200"/>
                        <a:ext cx="7759700" cy="539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2438400" y="2971800"/>
            <a:ext cx="6324600" cy="838200"/>
          </a:xfrm>
          <a:noFill/>
          <a:ln/>
        </p:spPr>
        <p:txBody>
          <a:bodyPr/>
          <a:lstStyle/>
          <a:p>
            <a:r>
              <a:rPr lang="en-US" altLang="en-US" sz="3200"/>
              <a:t>Relational Database Products</a:t>
            </a:r>
          </a:p>
        </p:txBody>
      </p:sp>
      <p:graphicFrame>
        <p:nvGraphicFramePr>
          <p:cNvPr id="136195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422400" y="685800"/>
          <a:ext cx="73406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8" name="Word Document" r:id="rId3" imgW="4714560" imgH="3286080" progId="WordDocument">
                  <p:embed/>
                </p:oleObj>
              </mc:Choice>
              <mc:Fallback>
                <p:oleObj name="Word Document" r:id="rId3" imgW="4714560" imgH="3286080" progId="WordDocument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685800"/>
                        <a:ext cx="7340600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Abstraction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3657600"/>
            <a:ext cx="5791200" cy="2895600"/>
          </a:xfrm>
          <a:noFill/>
          <a:ln/>
        </p:spPr>
        <p:txBody>
          <a:bodyPr/>
          <a:lstStyle/>
          <a:p>
            <a:r>
              <a:rPr lang="en-US" altLang="en-US"/>
              <a:t>Classification</a:t>
            </a:r>
          </a:p>
          <a:p>
            <a:r>
              <a:rPr lang="en-US" altLang="en-US"/>
              <a:t>Aggregation</a:t>
            </a:r>
          </a:p>
          <a:p>
            <a:r>
              <a:rPr lang="en-US" altLang="en-US"/>
              <a:t>Generalization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06425" y="1366838"/>
            <a:ext cx="8010525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It is very important that the language used for data representation supports abstraction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82625" y="2662238"/>
            <a:ext cx="71723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We will discuss three kinds of abstraction:</a:t>
            </a:r>
          </a:p>
        </p:txBody>
      </p:sp>
    </p:spTree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Databases for PCs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6248400" cy="52578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Relational databases for PCs include:</a:t>
            </a:r>
            <a:endParaRPr lang="en-US" altLang="en-US"/>
          </a:p>
          <a:p>
            <a:r>
              <a:rPr lang="en-US" altLang="en-US" sz="2400"/>
              <a:t>Microsoft FoxPro for Windows</a:t>
            </a:r>
          </a:p>
          <a:p>
            <a:r>
              <a:rPr lang="en-US" altLang="en-US" sz="2400"/>
              <a:t>Microsoft FoxPro for DOS</a:t>
            </a:r>
          </a:p>
          <a:p>
            <a:r>
              <a:rPr lang="en-US" altLang="en-US" sz="2400"/>
              <a:t>Borland’s Paradox for Windows</a:t>
            </a:r>
          </a:p>
          <a:p>
            <a:r>
              <a:rPr lang="en-US" altLang="en-US" sz="2400"/>
              <a:t>Borland’s dBASE IV</a:t>
            </a:r>
          </a:p>
          <a:p>
            <a:r>
              <a:rPr lang="en-US" altLang="en-US" sz="2400"/>
              <a:t>Paradox for DOS</a:t>
            </a:r>
          </a:p>
          <a:p>
            <a:r>
              <a:rPr lang="en-US" altLang="en-US" sz="2400"/>
              <a:t>R:BASE</a:t>
            </a:r>
          </a:p>
          <a:p>
            <a:r>
              <a:rPr lang="en-US" altLang="en-US" sz="2400"/>
              <a:t>Microsoft Access</a:t>
            </a:r>
          </a:p>
        </p:txBody>
      </p:sp>
    </p:spTree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242" name="Object 2">
            <a:hlinkClick r:id="" action="ppaction://ole?verb=0"/>
          </p:cNvPr>
          <p:cNvGraphicFramePr>
            <a:graphicFrameLocks noGrp="1"/>
          </p:cNvGraphicFramePr>
          <p:nvPr>
            <p:ph idx="1"/>
          </p:nvPr>
        </p:nvGraphicFramePr>
        <p:xfrm>
          <a:off x="990600" y="76200"/>
          <a:ext cx="7924800" cy="670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8" name="Word Document" r:id="rId3" imgW="4495680" imgH="4429080" progId="WordDocument">
                  <p:embed/>
                </p:oleObj>
              </mc:Choice>
              <mc:Fallback>
                <p:oleObj name="Word Document" r:id="rId3" imgW="4495680" imgH="4429080" progId="WordDocument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76200"/>
                        <a:ext cx="7924800" cy="670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3" name="Line 3"/>
          <p:cNvSpPr>
            <a:spLocks noChangeShapeType="1"/>
          </p:cNvSpPr>
          <p:nvPr/>
        </p:nvSpPr>
        <p:spPr bwMode="auto">
          <a:xfrm>
            <a:off x="1003300" y="304800"/>
            <a:ext cx="7899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4" name="Line 4"/>
          <p:cNvSpPr>
            <a:spLocks noChangeShapeType="1"/>
          </p:cNvSpPr>
          <p:nvPr/>
        </p:nvSpPr>
        <p:spPr bwMode="auto">
          <a:xfrm>
            <a:off x="996950" y="66294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5" name="Line 5"/>
          <p:cNvSpPr>
            <a:spLocks noChangeShapeType="1"/>
          </p:cNvSpPr>
          <p:nvPr/>
        </p:nvSpPr>
        <p:spPr bwMode="auto">
          <a:xfrm>
            <a:off x="1003300" y="76200"/>
            <a:ext cx="7899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6" name="Line 6"/>
          <p:cNvSpPr>
            <a:spLocks noChangeShapeType="1"/>
          </p:cNvSpPr>
          <p:nvPr/>
        </p:nvSpPr>
        <p:spPr bwMode="auto">
          <a:xfrm>
            <a:off x="9906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7" name="Line 7"/>
          <p:cNvSpPr>
            <a:spLocks noChangeShapeType="1"/>
          </p:cNvSpPr>
          <p:nvPr/>
        </p:nvSpPr>
        <p:spPr bwMode="auto">
          <a:xfrm>
            <a:off x="89154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8" name="Line 8"/>
          <p:cNvSpPr>
            <a:spLocks noChangeShapeType="1"/>
          </p:cNvSpPr>
          <p:nvPr/>
        </p:nvSpPr>
        <p:spPr bwMode="auto">
          <a:xfrm>
            <a:off x="22098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49" name="Line 9"/>
          <p:cNvSpPr>
            <a:spLocks noChangeShapeType="1"/>
          </p:cNvSpPr>
          <p:nvPr/>
        </p:nvSpPr>
        <p:spPr bwMode="auto">
          <a:xfrm>
            <a:off x="36576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0" name="Line 10"/>
          <p:cNvSpPr>
            <a:spLocks noChangeShapeType="1"/>
          </p:cNvSpPr>
          <p:nvPr/>
        </p:nvSpPr>
        <p:spPr bwMode="auto">
          <a:xfrm>
            <a:off x="49530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1" name="Line 11"/>
          <p:cNvSpPr>
            <a:spLocks noChangeShapeType="1"/>
          </p:cNvSpPr>
          <p:nvPr/>
        </p:nvSpPr>
        <p:spPr bwMode="auto">
          <a:xfrm>
            <a:off x="62484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2" name="Line 12"/>
          <p:cNvSpPr>
            <a:spLocks noChangeShapeType="1"/>
          </p:cNvSpPr>
          <p:nvPr/>
        </p:nvSpPr>
        <p:spPr bwMode="auto">
          <a:xfrm>
            <a:off x="7467600" y="82550"/>
            <a:ext cx="0" cy="6540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3" name="Line 13"/>
          <p:cNvSpPr>
            <a:spLocks noChangeShapeType="1"/>
          </p:cNvSpPr>
          <p:nvPr/>
        </p:nvSpPr>
        <p:spPr bwMode="auto">
          <a:xfrm>
            <a:off x="996950" y="7620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4" name="Line 14"/>
          <p:cNvSpPr>
            <a:spLocks noChangeShapeType="1"/>
          </p:cNvSpPr>
          <p:nvPr/>
        </p:nvSpPr>
        <p:spPr bwMode="auto">
          <a:xfrm>
            <a:off x="996950" y="35814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5" name="Line 15"/>
          <p:cNvSpPr>
            <a:spLocks noChangeShapeType="1"/>
          </p:cNvSpPr>
          <p:nvPr/>
        </p:nvSpPr>
        <p:spPr bwMode="auto">
          <a:xfrm>
            <a:off x="996950" y="39624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6" name="Line 16"/>
          <p:cNvSpPr>
            <a:spLocks noChangeShapeType="1"/>
          </p:cNvSpPr>
          <p:nvPr/>
        </p:nvSpPr>
        <p:spPr bwMode="auto">
          <a:xfrm>
            <a:off x="996950" y="44196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7" name="Line 17"/>
          <p:cNvSpPr>
            <a:spLocks noChangeShapeType="1"/>
          </p:cNvSpPr>
          <p:nvPr/>
        </p:nvSpPr>
        <p:spPr bwMode="auto">
          <a:xfrm>
            <a:off x="996950" y="46482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8" name="Line 18"/>
          <p:cNvSpPr>
            <a:spLocks noChangeShapeType="1"/>
          </p:cNvSpPr>
          <p:nvPr/>
        </p:nvSpPr>
        <p:spPr bwMode="auto">
          <a:xfrm>
            <a:off x="996950" y="50292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59" name="Line 19"/>
          <p:cNvSpPr>
            <a:spLocks noChangeShapeType="1"/>
          </p:cNvSpPr>
          <p:nvPr/>
        </p:nvSpPr>
        <p:spPr bwMode="auto">
          <a:xfrm>
            <a:off x="996950" y="59436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0" name="Line 20"/>
          <p:cNvSpPr>
            <a:spLocks noChangeShapeType="1"/>
          </p:cNvSpPr>
          <p:nvPr/>
        </p:nvSpPr>
        <p:spPr bwMode="auto">
          <a:xfrm>
            <a:off x="996950" y="20574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1" name="Line 21"/>
          <p:cNvSpPr>
            <a:spLocks noChangeShapeType="1"/>
          </p:cNvSpPr>
          <p:nvPr/>
        </p:nvSpPr>
        <p:spPr bwMode="auto">
          <a:xfrm>
            <a:off x="996950" y="24384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2" name="Line 22"/>
          <p:cNvSpPr>
            <a:spLocks noChangeShapeType="1"/>
          </p:cNvSpPr>
          <p:nvPr/>
        </p:nvSpPr>
        <p:spPr bwMode="auto">
          <a:xfrm>
            <a:off x="996950" y="28956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3" name="Line 23"/>
          <p:cNvSpPr>
            <a:spLocks noChangeShapeType="1"/>
          </p:cNvSpPr>
          <p:nvPr/>
        </p:nvSpPr>
        <p:spPr bwMode="auto">
          <a:xfrm>
            <a:off x="996950" y="11430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4" name="Line 24"/>
          <p:cNvSpPr>
            <a:spLocks noChangeShapeType="1"/>
          </p:cNvSpPr>
          <p:nvPr/>
        </p:nvSpPr>
        <p:spPr bwMode="auto">
          <a:xfrm>
            <a:off x="996950" y="1600200"/>
            <a:ext cx="7912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65" name="Rectangle 25"/>
          <p:cNvSpPr>
            <a:spLocks noChangeArrowheads="1"/>
          </p:cNvSpPr>
          <p:nvPr/>
        </p:nvSpPr>
        <p:spPr bwMode="auto">
          <a:xfrm rot="16200000">
            <a:off x="-2743200" y="2986088"/>
            <a:ext cx="63468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>
                <a:latin typeface="Times New Roman" charset="0"/>
              </a:rPr>
              <a:t>Object-Oriented Database Capabilities</a:t>
            </a:r>
          </a:p>
        </p:txBody>
      </p:sp>
    </p:spTree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88" name="Group 24"/>
          <p:cNvGrpSpPr>
            <a:grpSpLocks/>
          </p:cNvGrpSpPr>
          <p:nvPr/>
        </p:nvGrpSpPr>
        <p:grpSpPr bwMode="auto">
          <a:xfrm>
            <a:off x="3048000" y="152400"/>
            <a:ext cx="4641850" cy="6553200"/>
            <a:chOff x="1920" y="96"/>
            <a:chExt cx="2924" cy="4128"/>
          </a:xfrm>
        </p:grpSpPr>
        <p:sp>
          <p:nvSpPr>
            <p:cNvPr id="139266" name="Line 2"/>
            <p:cNvSpPr>
              <a:spLocks noChangeShapeType="1"/>
            </p:cNvSpPr>
            <p:nvPr/>
          </p:nvSpPr>
          <p:spPr bwMode="auto">
            <a:xfrm>
              <a:off x="1920" y="100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9287" name="Group 23"/>
            <p:cNvGrpSpPr>
              <a:grpSpLocks/>
            </p:cNvGrpSpPr>
            <p:nvPr/>
          </p:nvGrpSpPr>
          <p:grpSpPr bwMode="auto">
            <a:xfrm>
              <a:off x="1920" y="96"/>
              <a:ext cx="2924" cy="4128"/>
              <a:chOff x="1920" y="96"/>
              <a:chExt cx="2924" cy="4128"/>
            </a:xfrm>
          </p:grpSpPr>
          <p:graphicFrame>
            <p:nvGraphicFramePr>
              <p:cNvPr id="139267" name="Object 3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1933" y="96"/>
              <a:ext cx="2820" cy="41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9292" name="Word Document" r:id="rId3" imgW="2371680" imgH="3867120" progId="WordDocument">
                      <p:embed/>
                    </p:oleObj>
                  </mc:Choice>
                  <mc:Fallback>
                    <p:oleObj name="Word Document" r:id="rId3" imgW="2371680" imgH="3867120" progId="WordDocument">
                      <p:embed/>
                      <p:pic>
                        <p:nvPicPr>
                          <p:cNvPr id="0" name="Object 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33" y="96"/>
                            <a:ext cx="2820" cy="41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9268" name="Line 4"/>
              <p:cNvSpPr>
                <a:spLocks noChangeShapeType="1"/>
              </p:cNvSpPr>
              <p:nvPr/>
            </p:nvSpPr>
            <p:spPr bwMode="auto">
              <a:xfrm>
                <a:off x="1928" y="288"/>
                <a:ext cx="286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69" name="Line 5"/>
              <p:cNvSpPr>
                <a:spLocks noChangeShapeType="1"/>
              </p:cNvSpPr>
              <p:nvPr/>
            </p:nvSpPr>
            <p:spPr bwMode="auto">
              <a:xfrm>
                <a:off x="1924" y="1824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0" name="Line 6"/>
              <p:cNvSpPr>
                <a:spLocks noChangeShapeType="1"/>
              </p:cNvSpPr>
              <p:nvPr/>
            </p:nvSpPr>
            <p:spPr bwMode="auto">
              <a:xfrm>
                <a:off x="1924" y="2112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1" name="Line 7"/>
              <p:cNvSpPr>
                <a:spLocks noChangeShapeType="1"/>
              </p:cNvSpPr>
              <p:nvPr/>
            </p:nvSpPr>
            <p:spPr bwMode="auto">
              <a:xfrm>
                <a:off x="1924" y="2400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2" name="Line 8"/>
              <p:cNvSpPr>
                <a:spLocks noChangeShapeType="1"/>
              </p:cNvSpPr>
              <p:nvPr/>
            </p:nvSpPr>
            <p:spPr bwMode="auto">
              <a:xfrm>
                <a:off x="1924" y="2688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3" name="Line 9"/>
              <p:cNvSpPr>
                <a:spLocks noChangeShapeType="1"/>
              </p:cNvSpPr>
              <p:nvPr/>
            </p:nvSpPr>
            <p:spPr bwMode="auto">
              <a:xfrm>
                <a:off x="1924" y="3024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4" name="Line 10"/>
              <p:cNvSpPr>
                <a:spLocks noChangeShapeType="1"/>
              </p:cNvSpPr>
              <p:nvPr/>
            </p:nvSpPr>
            <p:spPr bwMode="auto">
              <a:xfrm>
                <a:off x="1924" y="3168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5" name="Line 11"/>
              <p:cNvSpPr>
                <a:spLocks noChangeShapeType="1"/>
              </p:cNvSpPr>
              <p:nvPr/>
            </p:nvSpPr>
            <p:spPr bwMode="auto">
              <a:xfrm>
                <a:off x="1924" y="3456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6" name="Line 12"/>
              <p:cNvSpPr>
                <a:spLocks noChangeShapeType="1"/>
              </p:cNvSpPr>
              <p:nvPr/>
            </p:nvSpPr>
            <p:spPr bwMode="auto">
              <a:xfrm>
                <a:off x="1924" y="3792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7" name="Line 13"/>
              <p:cNvSpPr>
                <a:spLocks noChangeShapeType="1"/>
              </p:cNvSpPr>
              <p:nvPr/>
            </p:nvSpPr>
            <p:spPr bwMode="auto">
              <a:xfrm>
                <a:off x="1924" y="4128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8" name="Line 14"/>
              <p:cNvSpPr>
                <a:spLocks noChangeShapeType="1"/>
              </p:cNvSpPr>
              <p:nvPr/>
            </p:nvSpPr>
            <p:spPr bwMode="auto">
              <a:xfrm>
                <a:off x="1920" y="292"/>
                <a:ext cx="0" cy="38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79" name="Line 15"/>
              <p:cNvSpPr>
                <a:spLocks noChangeShapeType="1"/>
              </p:cNvSpPr>
              <p:nvPr/>
            </p:nvSpPr>
            <p:spPr bwMode="auto">
              <a:xfrm>
                <a:off x="1924" y="864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0" name="Line 16"/>
              <p:cNvSpPr>
                <a:spLocks noChangeShapeType="1"/>
              </p:cNvSpPr>
              <p:nvPr/>
            </p:nvSpPr>
            <p:spPr bwMode="auto">
              <a:xfrm>
                <a:off x="1924" y="1152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1" name="Line 17"/>
              <p:cNvSpPr>
                <a:spLocks noChangeShapeType="1"/>
              </p:cNvSpPr>
              <p:nvPr/>
            </p:nvSpPr>
            <p:spPr bwMode="auto">
              <a:xfrm>
                <a:off x="1924" y="1488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2" name="Line 18"/>
              <p:cNvSpPr>
                <a:spLocks noChangeShapeType="1"/>
              </p:cNvSpPr>
              <p:nvPr/>
            </p:nvSpPr>
            <p:spPr bwMode="auto">
              <a:xfrm>
                <a:off x="1928" y="96"/>
                <a:ext cx="286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3" name="Line 19"/>
              <p:cNvSpPr>
                <a:spLocks noChangeShapeType="1"/>
              </p:cNvSpPr>
              <p:nvPr/>
            </p:nvSpPr>
            <p:spPr bwMode="auto">
              <a:xfrm>
                <a:off x="1972" y="576"/>
                <a:ext cx="2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4" name="Line 20"/>
              <p:cNvSpPr>
                <a:spLocks noChangeShapeType="1"/>
              </p:cNvSpPr>
              <p:nvPr/>
            </p:nvSpPr>
            <p:spPr bwMode="auto">
              <a:xfrm>
                <a:off x="2832" y="100"/>
                <a:ext cx="0" cy="40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5" name="Line 21"/>
              <p:cNvSpPr>
                <a:spLocks noChangeShapeType="1"/>
              </p:cNvSpPr>
              <p:nvPr/>
            </p:nvSpPr>
            <p:spPr bwMode="auto">
              <a:xfrm>
                <a:off x="3840" y="100"/>
                <a:ext cx="0" cy="40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86" name="Line 22"/>
              <p:cNvSpPr>
                <a:spLocks noChangeShapeType="1"/>
              </p:cNvSpPr>
              <p:nvPr/>
            </p:nvSpPr>
            <p:spPr bwMode="auto">
              <a:xfrm>
                <a:off x="4800" y="100"/>
                <a:ext cx="0" cy="40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39289" name="Rectangle 25"/>
          <p:cNvSpPr>
            <a:spLocks noChangeArrowheads="1"/>
          </p:cNvSpPr>
          <p:nvPr/>
        </p:nvSpPr>
        <p:spPr bwMode="auto">
          <a:xfrm rot="16200000">
            <a:off x="-768350" y="2981325"/>
            <a:ext cx="63595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>
                <a:latin typeface="Times New Roman" charset="0"/>
              </a:rPr>
              <a:t>Object-Oriented Database Capabilities</a:t>
            </a:r>
          </a:p>
        </p:txBody>
      </p:sp>
    </p:spTree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EMERGING DB TECHNOLOGIES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295400"/>
            <a:ext cx="6324600" cy="5257800"/>
          </a:xfrm>
          <a:noFill/>
          <a:ln/>
        </p:spPr>
        <p:txBody>
          <a:bodyPr/>
          <a:lstStyle/>
          <a:p>
            <a:r>
              <a:rPr lang="en-US" altLang="en-US"/>
              <a:t>WEB databases</a:t>
            </a:r>
          </a:p>
          <a:p>
            <a:r>
              <a:rPr lang="en-US" altLang="en-US"/>
              <a:t>Multimedia Databases</a:t>
            </a:r>
          </a:p>
          <a:p>
            <a:r>
              <a:rPr lang="en-US" altLang="en-US"/>
              <a:t>Mobile Databases</a:t>
            </a:r>
          </a:p>
          <a:p>
            <a:r>
              <a:rPr lang="en-US" altLang="en-US"/>
              <a:t>Data Warehousing and Mining</a:t>
            </a:r>
          </a:p>
          <a:p>
            <a:r>
              <a:rPr lang="en-US" altLang="en-US"/>
              <a:t>Geographic Information Systems</a:t>
            </a:r>
          </a:p>
          <a:p>
            <a:r>
              <a:rPr lang="en-US" altLang="en-US"/>
              <a:t>Genome Data Management</a:t>
            </a:r>
          </a:p>
          <a:p>
            <a:r>
              <a:rPr lang="en-US" altLang="en-US"/>
              <a:t>Temporal Databases</a:t>
            </a:r>
          </a:p>
          <a:p>
            <a:r>
              <a:rPr lang="en-US" altLang="en-US"/>
              <a:t>Spatial Databases</a:t>
            </a:r>
          </a:p>
        </p:txBody>
      </p:sp>
    </p:spTree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WHAT YOU WILL BE ABLE TO LEARN MORE ABOUT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828800"/>
            <a:ext cx="6172200" cy="38100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b="1"/>
              <a:t>The Database Certificate Program</a:t>
            </a:r>
            <a:endParaRPr lang="en-US" altLang="en-US"/>
          </a:p>
          <a:p>
            <a:r>
              <a:rPr lang="en-US" altLang="en-US"/>
              <a:t>Database Concepts</a:t>
            </a:r>
          </a:p>
          <a:p>
            <a:r>
              <a:rPr lang="en-US" altLang="en-US"/>
              <a:t>Data Modeling</a:t>
            </a:r>
          </a:p>
          <a:p>
            <a:r>
              <a:rPr lang="en-US" altLang="en-US"/>
              <a:t>Relational Database Design</a:t>
            </a:r>
          </a:p>
          <a:p>
            <a:r>
              <a:rPr lang="en-US" altLang="en-US"/>
              <a:t>Performance Issues &amp; Tuning in Relational Databases</a:t>
            </a:r>
          </a:p>
          <a:p>
            <a:r>
              <a:rPr lang="en-US" altLang="en-US"/>
              <a:t>Data Warehousing and Mining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Classification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58825" y="1366838"/>
            <a:ext cx="77057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In a classification we form a concept in a way which allows us to decide whether or not a given phenomena is a member of the extension of the concept.</a:t>
            </a:r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3130550" y="3663950"/>
            <a:ext cx="2273300" cy="673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197225" y="3805238"/>
            <a:ext cx="21431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CUSTOMER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139825" y="5710238"/>
            <a:ext cx="74009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Tom    Ed    Nick    ...    Liz    Joe    Louise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H="1">
            <a:off x="1593850" y="4349750"/>
            <a:ext cx="26035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H="1">
            <a:off x="2584450" y="4349750"/>
            <a:ext cx="1612900" cy="135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3422650" y="4349750"/>
            <a:ext cx="774700" cy="135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4197350" y="4349750"/>
            <a:ext cx="7493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4197350" y="4349750"/>
            <a:ext cx="15113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4197350" y="4349750"/>
            <a:ext cx="2578100" cy="151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Aggregation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30225" y="1290638"/>
            <a:ext cx="8086725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In an aggregation we form a concept from existing concepts. The phenomena that are members of the new concept’s extension are composed of phenomena from the extensions of the existing concepts</a:t>
            </a:r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3435350" y="39687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AIRPLANE</a:t>
            </a:r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6330950" y="46545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COCKPIT</a:t>
            </a:r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3511550" y="55689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ENGINE</a:t>
            </a: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692150" y="47307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WING</a:t>
            </a:r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1670050" y="4349750"/>
            <a:ext cx="17653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5492750" y="4425950"/>
            <a:ext cx="18923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4419600" y="4806950"/>
            <a:ext cx="0" cy="749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3117850" y="4730750"/>
            <a:ext cx="622300" cy="749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5264150" y="4654550"/>
            <a:ext cx="596900" cy="749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Generalization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54025" y="1214438"/>
            <a:ext cx="8315325" cy="138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In a generalization we form a new concept by emphasizing common aspects of existing concepts, leaving out special aspects</a:t>
            </a: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3435350" y="31305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CUSTOMER</a:t>
            </a:r>
          </a:p>
        </p:txBody>
      </p: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6330950" y="4273550"/>
            <a:ext cx="204470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60000"/>
              </a:lnSpc>
            </a:pPr>
            <a:r>
              <a:rPr lang="en-US" altLang="en-US" baseline="0">
                <a:latin typeface="Times New Roman" charset="0"/>
              </a:rPr>
              <a:t>ECONOMY</a:t>
            </a:r>
          </a:p>
          <a:p>
            <a:pPr algn="ctr">
              <a:lnSpc>
                <a:spcPct val="60000"/>
              </a:lnSpc>
            </a:pPr>
            <a:r>
              <a:rPr lang="en-US" altLang="en-US" baseline="0">
                <a:latin typeface="Times New Roman" charset="0"/>
              </a:rPr>
              <a:t>CLASS</a:t>
            </a: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3359150" y="4349750"/>
            <a:ext cx="2044700" cy="901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60000"/>
              </a:lnSpc>
            </a:pPr>
            <a:r>
              <a:rPr lang="en-US" altLang="en-US" baseline="0">
                <a:latin typeface="Times New Roman" charset="0"/>
              </a:rPr>
              <a:t>BUSINESS</a:t>
            </a:r>
          </a:p>
          <a:p>
            <a:pPr algn="ctr">
              <a:lnSpc>
                <a:spcPct val="60000"/>
              </a:lnSpc>
            </a:pPr>
            <a:r>
              <a:rPr lang="en-US" altLang="en-US" baseline="0">
                <a:latin typeface="Times New Roman" charset="0"/>
              </a:rPr>
              <a:t>CLASS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692150" y="4349750"/>
            <a:ext cx="2044700" cy="901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1</a:t>
            </a:r>
            <a:r>
              <a:rPr lang="en-US" altLang="en-US" baseline="30000">
                <a:latin typeface="Times New Roman" charset="0"/>
              </a:rPr>
              <a:t>ST</a:t>
            </a:r>
            <a:r>
              <a:rPr lang="en-US" altLang="en-US" baseline="0">
                <a:latin typeface="Times New Roman" charset="0"/>
              </a:rPr>
              <a:t>CLASS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H="1">
            <a:off x="1593850" y="3968750"/>
            <a:ext cx="28321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4425950" y="3968750"/>
            <a:ext cx="29591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4419600" y="3968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Generalization (cont.)</a:t>
            </a: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3359150" y="1530350"/>
            <a:ext cx="2044700" cy="901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CUSTOMER</a:t>
            </a: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4959350" y="2901950"/>
            <a:ext cx="2044700" cy="901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BUSINESS</a:t>
            </a:r>
          </a:p>
          <a:p>
            <a:pPr algn="ctr"/>
            <a:r>
              <a:rPr lang="en-US" altLang="en-US" baseline="0">
                <a:latin typeface="Times New Roman" charset="0"/>
              </a:rPr>
              <a:t>CLASS</a:t>
            </a: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3359150" y="2901950"/>
            <a:ext cx="2044700" cy="901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baseline="0">
                <a:latin typeface="Times New Roman" charset="0"/>
              </a:rPr>
              <a:t>1</a:t>
            </a:r>
            <a:r>
              <a:rPr lang="en-US" altLang="en-US" baseline="30000">
                <a:latin typeface="Times New Roman" charset="0"/>
              </a:rPr>
              <a:t>ST</a:t>
            </a:r>
            <a:r>
              <a:rPr lang="en-US" altLang="en-US" baseline="0">
                <a:latin typeface="Times New Roman" charset="0"/>
              </a:rPr>
              <a:t>CLASS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606425" y="1062038"/>
            <a:ext cx="79343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Subclasses may overlap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4343400" y="2444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4349750" y="2444750"/>
            <a:ext cx="17399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758825" y="4033838"/>
            <a:ext cx="74771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/>
              <a:t>Subclasses may have multiple superclasses</a:t>
            </a:r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1835150" y="45783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1"/>
          <p:cNvSpPr>
            <a:spLocks noChangeArrowheads="1"/>
          </p:cNvSpPr>
          <p:nvPr/>
        </p:nvSpPr>
        <p:spPr bwMode="auto">
          <a:xfrm>
            <a:off x="4806950" y="45783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6407150" y="58737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387350" y="58737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3282950" y="5873750"/>
            <a:ext cx="2044700" cy="825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2052638" y="4719638"/>
            <a:ext cx="16097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MOTORIZED VEHICLES</a:t>
            </a: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5024438" y="4719638"/>
            <a:ext cx="16859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AIRBORNE VEHICLES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681038" y="5938838"/>
            <a:ext cx="1457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TRUCKS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3425825" y="5938838"/>
            <a:ext cx="1838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HELICOPTERS</a:t>
            </a: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6700838" y="5938838"/>
            <a:ext cx="1533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GLIDERS</a:t>
            </a:r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flipH="1">
            <a:off x="1365250" y="5416550"/>
            <a:ext cx="14605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2749550" y="5416550"/>
            <a:ext cx="15875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 flipH="1">
            <a:off x="4260850" y="5416550"/>
            <a:ext cx="16129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5873750" y="5416550"/>
            <a:ext cx="15875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  <a:noFill/>
          <a:ln/>
        </p:spPr>
        <p:txBody>
          <a:bodyPr/>
          <a:lstStyle/>
          <a:p>
            <a:r>
              <a:rPr lang="en-US" altLang="en-US"/>
              <a:t>Relationships Between Abstractions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170363" y="1381125"/>
            <a:ext cx="41116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T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989763" y="1381125"/>
            <a:ext cx="41116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T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350963" y="1381125"/>
            <a:ext cx="41116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T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H="1">
            <a:off x="1822450" y="1600200"/>
            <a:ext cx="2222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4654550" y="16002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H="1">
            <a:off x="1898650" y="4191000"/>
            <a:ext cx="2222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4654550" y="41910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 flipV="1">
            <a:off x="4381500" y="1784350"/>
            <a:ext cx="0" cy="2222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4170363" y="3971925"/>
            <a:ext cx="450850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O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1350963" y="3895725"/>
            <a:ext cx="450850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O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6989763" y="3895725"/>
            <a:ext cx="450850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baseline="0">
                <a:latin typeface="Times New Roman" charset="0"/>
              </a:rPr>
              <a:t>O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2282825" y="1290638"/>
            <a:ext cx="13049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aggregation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4949825" y="1290638"/>
            <a:ext cx="1533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generalization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 rot="16200000">
            <a:off x="3889375" y="2667000"/>
            <a:ext cx="152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classification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1368425" y="4567238"/>
            <a:ext cx="6105525" cy="174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baseline="0">
                <a:latin typeface="Times New Roman" charset="0"/>
              </a:rPr>
              <a:t>Abstraction			Concretization</a:t>
            </a:r>
            <a:endParaRPr lang="en-US" altLang="en-US" baseline="0">
              <a:latin typeface="Times New Roman" charset="0"/>
            </a:endParaRPr>
          </a:p>
          <a:p>
            <a:pPr>
              <a:lnSpc>
                <a:spcPct val="45000"/>
              </a:lnSpc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 classification		exemplification</a:t>
            </a:r>
          </a:p>
          <a:p>
            <a:pPr>
              <a:lnSpc>
                <a:spcPct val="45000"/>
              </a:lnSpc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 aggregation			decomposition</a:t>
            </a:r>
          </a:p>
          <a:p>
            <a:pPr>
              <a:lnSpc>
                <a:spcPct val="45000"/>
              </a:lnSpc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 generalization		specialization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6473825" y="1900238"/>
            <a:ext cx="1990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intension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6473825" y="3348038"/>
            <a:ext cx="1990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extension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DATABASE TERMINOLOGY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Models</a:t>
            </a:r>
          </a:p>
          <a:p>
            <a:r>
              <a:rPr lang="en-US" altLang="en-US"/>
              <a:t>Keys and Identifiers</a:t>
            </a:r>
          </a:p>
          <a:p>
            <a:r>
              <a:rPr lang="en-US" altLang="en-US"/>
              <a:t>Integrity and Consistency</a:t>
            </a:r>
          </a:p>
          <a:p>
            <a:r>
              <a:rPr lang="en-US" altLang="en-US"/>
              <a:t>Triggers and Stored Procedures</a:t>
            </a:r>
          </a:p>
          <a:p>
            <a:r>
              <a:rPr lang="en-US" altLang="en-US"/>
              <a:t>Null Values</a:t>
            </a:r>
          </a:p>
          <a:p>
            <a:r>
              <a:rPr lang="en-US" altLang="en-US"/>
              <a:t>Normalization</a:t>
            </a:r>
          </a:p>
          <a:p>
            <a:r>
              <a:rPr lang="en-US" altLang="en-US"/>
              <a:t>Surrogates - Things and Names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Course Contents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762000"/>
            <a:ext cx="7696200" cy="5257800"/>
          </a:xfrm>
          <a:noFill/>
          <a:ln/>
        </p:spPr>
        <p:txBody>
          <a:bodyPr/>
          <a:lstStyle/>
          <a:p>
            <a:r>
              <a:rPr lang="en-US" altLang="en-US"/>
              <a:t>Introduction</a:t>
            </a:r>
          </a:p>
          <a:p>
            <a:r>
              <a:rPr lang="en-US" altLang="en-US"/>
              <a:t>Database Terminology</a:t>
            </a:r>
          </a:p>
          <a:p>
            <a:r>
              <a:rPr lang="en-US" altLang="en-US"/>
              <a:t>Data Model Overview</a:t>
            </a:r>
          </a:p>
          <a:p>
            <a:r>
              <a:rPr lang="en-US" altLang="en-US"/>
              <a:t>Database Architecture</a:t>
            </a:r>
          </a:p>
          <a:p>
            <a:r>
              <a:rPr lang="en-US" altLang="en-US"/>
              <a:t>Database Management System Architecture</a:t>
            </a:r>
          </a:p>
          <a:p>
            <a:r>
              <a:rPr lang="en-US" altLang="en-US"/>
              <a:t>Database Capabilities</a:t>
            </a:r>
          </a:p>
          <a:p>
            <a:r>
              <a:rPr lang="en-US" altLang="en-US"/>
              <a:t>People That Work With Databases</a:t>
            </a:r>
          </a:p>
          <a:p>
            <a:r>
              <a:rPr lang="en-US" altLang="en-US"/>
              <a:t>The Database Market</a:t>
            </a:r>
          </a:p>
          <a:p>
            <a:r>
              <a:rPr lang="en-US" altLang="en-US"/>
              <a:t>Emerging Database Technologies</a:t>
            </a:r>
          </a:p>
          <a:p>
            <a:r>
              <a:rPr lang="en-US" altLang="en-US"/>
              <a:t>What You Will Be Able To Learn More About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2438400"/>
            <a:ext cx="5791200" cy="4114800"/>
          </a:xfrm>
          <a:noFill/>
          <a:ln/>
        </p:spPr>
        <p:txBody>
          <a:bodyPr/>
          <a:lstStyle/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  <a:endParaRPr lang="en-US" altLang="en-US" b="1"/>
          </a:p>
          <a:p>
            <a:r>
              <a:rPr lang="en-US" altLang="en-US"/>
              <a:t>operations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35025" y="1062038"/>
            <a:ext cx="8010525" cy="98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/>
              <a:t>A </a:t>
            </a:r>
            <a:r>
              <a:rPr lang="en-US" altLang="en-US" sz="4400" b="1"/>
              <a:t>data model </a:t>
            </a:r>
            <a:r>
              <a:rPr lang="en-US" altLang="en-US" sz="4400"/>
              <a:t>consists of notations for expressing: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 - Data Structures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0" y="1676400"/>
            <a:ext cx="5715000" cy="2171700"/>
          </a:xfrm>
          <a:noFill/>
          <a:ln/>
        </p:spPr>
        <p:txBody>
          <a:bodyPr/>
          <a:lstStyle/>
          <a:p>
            <a:r>
              <a:rPr lang="en-US" altLang="en-US" sz="2400"/>
              <a:t>attribute types</a:t>
            </a:r>
          </a:p>
          <a:p>
            <a:r>
              <a:rPr lang="en-US" altLang="en-US" sz="2400"/>
              <a:t>entity types</a:t>
            </a:r>
          </a:p>
          <a:p>
            <a:r>
              <a:rPr lang="en-US" altLang="en-US" sz="2400"/>
              <a:t>relationship types</a:t>
            </a:r>
          </a:p>
        </p:txBody>
      </p:sp>
      <p:grpSp>
        <p:nvGrpSpPr>
          <p:cNvPr id="25652" name="Group 52"/>
          <p:cNvGrpSpPr>
            <a:grpSpLocks/>
          </p:cNvGrpSpPr>
          <p:nvPr/>
        </p:nvGrpSpPr>
        <p:grpSpPr bwMode="auto">
          <a:xfrm>
            <a:off x="757238" y="3957638"/>
            <a:ext cx="7707312" cy="2366962"/>
            <a:chOff x="477" y="2493"/>
            <a:chExt cx="4855" cy="1491"/>
          </a:xfrm>
        </p:grpSpPr>
        <p:sp>
          <p:nvSpPr>
            <p:cNvPr id="25604" name="Rectangle 4"/>
            <p:cNvSpPr>
              <a:spLocks noChangeArrowheads="1"/>
            </p:cNvSpPr>
            <p:nvPr/>
          </p:nvSpPr>
          <p:spPr bwMode="auto">
            <a:xfrm>
              <a:off x="3652" y="2740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36" name="Group 36"/>
            <p:cNvGrpSpPr>
              <a:grpSpLocks/>
            </p:cNvGrpSpPr>
            <p:nvPr/>
          </p:nvGrpSpPr>
          <p:grpSpPr bwMode="auto">
            <a:xfrm>
              <a:off x="477" y="2493"/>
              <a:ext cx="2790" cy="1491"/>
              <a:chOff x="477" y="2493"/>
              <a:chExt cx="2790" cy="1491"/>
            </a:xfrm>
          </p:grpSpPr>
          <p:sp>
            <p:nvSpPr>
              <p:cNvPr id="25605" name="Rectangle 5"/>
              <p:cNvSpPr>
                <a:spLocks noChangeArrowheads="1"/>
              </p:cNvSpPr>
              <p:nvPr/>
            </p:nvSpPr>
            <p:spPr bwMode="auto">
              <a:xfrm>
                <a:off x="484" y="2740"/>
                <a:ext cx="2776" cy="28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6" name="Rectangle 6"/>
              <p:cNvSpPr>
                <a:spLocks noChangeArrowheads="1"/>
              </p:cNvSpPr>
              <p:nvPr/>
            </p:nvSpPr>
            <p:spPr bwMode="auto">
              <a:xfrm>
                <a:off x="526" y="2781"/>
                <a:ext cx="67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25607" name="Rectangle 7"/>
              <p:cNvSpPr>
                <a:spLocks noChangeArrowheads="1"/>
              </p:cNvSpPr>
              <p:nvPr/>
            </p:nvSpPr>
            <p:spPr bwMode="auto">
              <a:xfrm>
                <a:off x="1246" y="2781"/>
                <a:ext cx="67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AIRLINE</a:t>
                </a:r>
              </a:p>
            </p:txBody>
          </p:sp>
          <p:sp>
            <p:nvSpPr>
              <p:cNvPr id="25608" name="Rectangle 8"/>
              <p:cNvSpPr>
                <a:spLocks noChangeArrowheads="1"/>
              </p:cNvSpPr>
              <p:nvPr/>
            </p:nvSpPr>
            <p:spPr bwMode="auto">
              <a:xfrm>
                <a:off x="1918" y="2781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WEEKDAY</a:t>
                </a:r>
              </a:p>
            </p:txBody>
          </p:sp>
          <p:sp>
            <p:nvSpPr>
              <p:cNvPr id="25609" name="Rectangle 9"/>
              <p:cNvSpPr>
                <a:spLocks noChangeArrowheads="1"/>
              </p:cNvSpPr>
              <p:nvPr/>
            </p:nvSpPr>
            <p:spPr bwMode="auto">
              <a:xfrm>
                <a:off x="2686" y="2781"/>
                <a:ext cx="534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PRICE</a:t>
                </a:r>
              </a:p>
            </p:txBody>
          </p:sp>
          <p:sp>
            <p:nvSpPr>
              <p:cNvPr id="25610" name="Rectangle 10"/>
              <p:cNvSpPr>
                <a:spLocks noChangeArrowheads="1"/>
              </p:cNvSpPr>
              <p:nvPr/>
            </p:nvSpPr>
            <p:spPr bwMode="auto">
              <a:xfrm>
                <a:off x="478" y="2493"/>
                <a:ext cx="130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FLIGHT-SCHEDULE</a:t>
                </a:r>
              </a:p>
            </p:txBody>
          </p:sp>
          <p:sp>
            <p:nvSpPr>
              <p:cNvPr id="25611" name="Line 11"/>
              <p:cNvSpPr>
                <a:spLocks noChangeShapeType="1"/>
              </p:cNvSpPr>
              <p:nvPr/>
            </p:nvSpPr>
            <p:spPr bwMode="auto">
              <a:xfrm>
                <a:off x="484" y="3264"/>
                <a:ext cx="27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2" name="Line 12"/>
              <p:cNvSpPr>
                <a:spLocks noChangeShapeType="1"/>
              </p:cNvSpPr>
              <p:nvPr/>
            </p:nvSpPr>
            <p:spPr bwMode="auto">
              <a:xfrm>
                <a:off x="484" y="3504"/>
                <a:ext cx="27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3" name="Line 13"/>
              <p:cNvSpPr>
                <a:spLocks noChangeShapeType="1"/>
              </p:cNvSpPr>
              <p:nvPr/>
            </p:nvSpPr>
            <p:spPr bwMode="auto">
              <a:xfrm>
                <a:off x="484" y="3744"/>
                <a:ext cx="27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4" name="Line 14"/>
              <p:cNvSpPr>
                <a:spLocks noChangeShapeType="1"/>
              </p:cNvSpPr>
              <p:nvPr/>
            </p:nvSpPr>
            <p:spPr bwMode="auto">
              <a:xfrm>
                <a:off x="484" y="3984"/>
                <a:ext cx="27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5" name="Line 15"/>
              <p:cNvSpPr>
                <a:spLocks noChangeShapeType="1"/>
              </p:cNvSpPr>
              <p:nvPr/>
            </p:nvSpPr>
            <p:spPr bwMode="auto">
              <a:xfrm>
                <a:off x="480" y="3028"/>
                <a:ext cx="0" cy="9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6" name="Line 16"/>
              <p:cNvSpPr>
                <a:spLocks noChangeShapeType="1"/>
              </p:cNvSpPr>
              <p:nvPr/>
            </p:nvSpPr>
            <p:spPr bwMode="auto">
              <a:xfrm>
                <a:off x="3264" y="3028"/>
                <a:ext cx="0" cy="9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7" name="Line 17"/>
              <p:cNvSpPr>
                <a:spLocks noChangeShapeType="1"/>
              </p:cNvSpPr>
              <p:nvPr/>
            </p:nvSpPr>
            <p:spPr bwMode="auto">
              <a:xfrm>
                <a:off x="1200" y="2740"/>
                <a:ext cx="0" cy="1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8" name="Line 18"/>
              <p:cNvSpPr>
                <a:spLocks noChangeShapeType="1"/>
              </p:cNvSpPr>
              <p:nvPr/>
            </p:nvSpPr>
            <p:spPr bwMode="auto">
              <a:xfrm>
                <a:off x="2688" y="2740"/>
                <a:ext cx="0" cy="1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9" name="Line 19"/>
              <p:cNvSpPr>
                <a:spLocks noChangeShapeType="1"/>
              </p:cNvSpPr>
              <p:nvPr/>
            </p:nvSpPr>
            <p:spPr bwMode="auto">
              <a:xfrm>
                <a:off x="1872" y="2740"/>
                <a:ext cx="0" cy="1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0" name="Rectangle 20"/>
              <p:cNvSpPr>
                <a:spLocks noChangeArrowheads="1"/>
              </p:cNvSpPr>
              <p:nvPr/>
            </p:nvSpPr>
            <p:spPr bwMode="auto">
              <a:xfrm>
                <a:off x="477" y="2973"/>
                <a:ext cx="726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101</a:t>
                </a:r>
              </a:p>
            </p:txBody>
          </p:sp>
          <p:sp>
            <p:nvSpPr>
              <p:cNvPr id="25621" name="Rectangle 21"/>
              <p:cNvSpPr>
                <a:spLocks noChangeArrowheads="1"/>
              </p:cNvSpPr>
              <p:nvPr/>
            </p:nvSpPr>
            <p:spPr bwMode="auto">
              <a:xfrm>
                <a:off x="1197" y="2973"/>
                <a:ext cx="67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delta</a:t>
                </a:r>
              </a:p>
            </p:txBody>
          </p:sp>
          <p:sp>
            <p:nvSpPr>
              <p:cNvPr id="25622" name="Rectangle 22"/>
              <p:cNvSpPr>
                <a:spLocks noChangeArrowheads="1"/>
              </p:cNvSpPr>
              <p:nvPr/>
            </p:nvSpPr>
            <p:spPr bwMode="auto">
              <a:xfrm>
                <a:off x="1869" y="2973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mo</a:t>
                </a:r>
              </a:p>
            </p:txBody>
          </p:sp>
          <p:sp>
            <p:nvSpPr>
              <p:cNvPr id="25623" name="Rectangle 23"/>
              <p:cNvSpPr>
                <a:spLocks noChangeArrowheads="1"/>
              </p:cNvSpPr>
              <p:nvPr/>
            </p:nvSpPr>
            <p:spPr bwMode="auto">
              <a:xfrm>
                <a:off x="2685" y="2973"/>
                <a:ext cx="58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156</a:t>
                </a:r>
              </a:p>
            </p:txBody>
          </p:sp>
          <p:sp>
            <p:nvSpPr>
              <p:cNvPr id="25624" name="Rectangle 24"/>
              <p:cNvSpPr>
                <a:spLocks noChangeArrowheads="1"/>
              </p:cNvSpPr>
              <p:nvPr/>
            </p:nvSpPr>
            <p:spPr bwMode="auto">
              <a:xfrm>
                <a:off x="477" y="3213"/>
                <a:ext cx="726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545</a:t>
                </a:r>
              </a:p>
            </p:txBody>
          </p:sp>
          <p:sp>
            <p:nvSpPr>
              <p:cNvPr id="25625" name="Rectangle 25"/>
              <p:cNvSpPr>
                <a:spLocks noChangeArrowheads="1"/>
              </p:cNvSpPr>
              <p:nvPr/>
            </p:nvSpPr>
            <p:spPr bwMode="auto">
              <a:xfrm>
                <a:off x="1197" y="3213"/>
                <a:ext cx="67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american</a:t>
                </a:r>
              </a:p>
            </p:txBody>
          </p:sp>
          <p:sp>
            <p:nvSpPr>
              <p:cNvPr id="25626" name="Rectangle 26"/>
              <p:cNvSpPr>
                <a:spLocks noChangeArrowheads="1"/>
              </p:cNvSpPr>
              <p:nvPr/>
            </p:nvSpPr>
            <p:spPr bwMode="auto">
              <a:xfrm>
                <a:off x="1869" y="3213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we</a:t>
                </a:r>
              </a:p>
            </p:txBody>
          </p:sp>
          <p:sp>
            <p:nvSpPr>
              <p:cNvPr id="25627" name="Rectangle 27"/>
              <p:cNvSpPr>
                <a:spLocks noChangeArrowheads="1"/>
              </p:cNvSpPr>
              <p:nvPr/>
            </p:nvSpPr>
            <p:spPr bwMode="auto">
              <a:xfrm>
                <a:off x="2685" y="3213"/>
                <a:ext cx="58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110</a:t>
                </a:r>
              </a:p>
            </p:txBody>
          </p:sp>
          <p:sp>
            <p:nvSpPr>
              <p:cNvPr id="25628" name="Rectangle 28"/>
              <p:cNvSpPr>
                <a:spLocks noChangeArrowheads="1"/>
              </p:cNvSpPr>
              <p:nvPr/>
            </p:nvSpPr>
            <p:spPr bwMode="auto">
              <a:xfrm>
                <a:off x="477" y="3453"/>
                <a:ext cx="726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912</a:t>
                </a:r>
              </a:p>
            </p:txBody>
          </p:sp>
          <p:sp>
            <p:nvSpPr>
              <p:cNvPr id="25629" name="Rectangle 29"/>
              <p:cNvSpPr>
                <a:spLocks noChangeArrowheads="1"/>
              </p:cNvSpPr>
              <p:nvPr/>
            </p:nvSpPr>
            <p:spPr bwMode="auto">
              <a:xfrm>
                <a:off x="1150" y="3453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scandinavian</a:t>
                </a:r>
              </a:p>
            </p:txBody>
          </p:sp>
          <p:sp>
            <p:nvSpPr>
              <p:cNvPr id="25630" name="Rectangle 30"/>
              <p:cNvSpPr>
                <a:spLocks noChangeArrowheads="1"/>
              </p:cNvSpPr>
              <p:nvPr/>
            </p:nvSpPr>
            <p:spPr bwMode="auto">
              <a:xfrm>
                <a:off x="1869" y="3453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fr</a:t>
                </a:r>
              </a:p>
            </p:txBody>
          </p:sp>
          <p:sp>
            <p:nvSpPr>
              <p:cNvPr id="25631" name="Rectangle 31"/>
              <p:cNvSpPr>
                <a:spLocks noChangeArrowheads="1"/>
              </p:cNvSpPr>
              <p:nvPr/>
            </p:nvSpPr>
            <p:spPr bwMode="auto">
              <a:xfrm>
                <a:off x="2685" y="3453"/>
                <a:ext cx="58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450</a:t>
                </a:r>
              </a:p>
            </p:txBody>
          </p:sp>
          <p:sp>
            <p:nvSpPr>
              <p:cNvPr id="25632" name="Rectangle 32"/>
              <p:cNvSpPr>
                <a:spLocks noChangeArrowheads="1"/>
              </p:cNvSpPr>
              <p:nvPr/>
            </p:nvSpPr>
            <p:spPr bwMode="auto">
              <a:xfrm>
                <a:off x="477" y="3693"/>
                <a:ext cx="726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242</a:t>
                </a:r>
              </a:p>
            </p:txBody>
          </p:sp>
          <p:sp>
            <p:nvSpPr>
              <p:cNvPr id="25633" name="Rectangle 33"/>
              <p:cNvSpPr>
                <a:spLocks noChangeArrowheads="1"/>
              </p:cNvSpPr>
              <p:nvPr/>
            </p:nvSpPr>
            <p:spPr bwMode="auto">
              <a:xfrm>
                <a:off x="1197" y="3693"/>
                <a:ext cx="67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usair</a:t>
                </a:r>
              </a:p>
            </p:txBody>
          </p:sp>
          <p:sp>
            <p:nvSpPr>
              <p:cNvPr id="25634" name="Rectangle 34"/>
              <p:cNvSpPr>
                <a:spLocks noChangeArrowheads="1"/>
              </p:cNvSpPr>
              <p:nvPr/>
            </p:nvSpPr>
            <p:spPr bwMode="auto">
              <a:xfrm>
                <a:off x="1869" y="3693"/>
                <a:ext cx="82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mo</a:t>
                </a:r>
              </a:p>
            </p:txBody>
          </p:sp>
          <p:sp>
            <p:nvSpPr>
              <p:cNvPr id="25635" name="Rectangle 35"/>
              <p:cNvSpPr>
                <a:spLocks noChangeArrowheads="1"/>
              </p:cNvSpPr>
              <p:nvPr/>
            </p:nvSpPr>
            <p:spPr bwMode="auto">
              <a:xfrm>
                <a:off x="2685" y="3693"/>
                <a:ext cx="58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400">
                    <a:latin typeface="Times New Roman" charset="0"/>
                  </a:rPr>
                  <a:t>231</a:t>
                </a:r>
              </a:p>
            </p:txBody>
          </p:sp>
        </p:grpSp>
        <p:sp>
          <p:nvSpPr>
            <p:cNvPr id="25637" name="Rectangle 37"/>
            <p:cNvSpPr>
              <a:spLocks noChangeArrowheads="1"/>
            </p:cNvSpPr>
            <p:nvPr/>
          </p:nvSpPr>
          <p:spPr bwMode="auto">
            <a:xfrm>
              <a:off x="3646" y="2493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25638" name="Rectangle 38"/>
            <p:cNvSpPr>
              <a:spLocks noChangeArrowheads="1"/>
            </p:cNvSpPr>
            <p:nvPr/>
          </p:nvSpPr>
          <p:spPr bwMode="auto">
            <a:xfrm>
              <a:off x="364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5639" name="Rectangle 39"/>
            <p:cNvSpPr>
              <a:spLocks noChangeArrowheads="1"/>
            </p:cNvSpPr>
            <p:nvPr/>
          </p:nvSpPr>
          <p:spPr bwMode="auto">
            <a:xfrm>
              <a:off x="4270" y="2733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25640" name="Line 40"/>
            <p:cNvSpPr>
              <a:spLocks noChangeShapeType="1"/>
            </p:cNvSpPr>
            <p:nvPr/>
          </p:nvSpPr>
          <p:spPr bwMode="auto">
            <a:xfrm>
              <a:off x="3648" y="3028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1" name="Line 41"/>
            <p:cNvSpPr>
              <a:spLocks noChangeShapeType="1"/>
            </p:cNvSpPr>
            <p:nvPr/>
          </p:nvSpPr>
          <p:spPr bwMode="auto">
            <a:xfrm>
              <a:off x="5328" y="3028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2" name="Line 42"/>
            <p:cNvSpPr>
              <a:spLocks noChangeShapeType="1"/>
            </p:cNvSpPr>
            <p:nvPr/>
          </p:nvSpPr>
          <p:spPr bwMode="auto">
            <a:xfrm>
              <a:off x="3652" y="326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3" name="Line 43"/>
            <p:cNvSpPr>
              <a:spLocks noChangeShapeType="1"/>
            </p:cNvSpPr>
            <p:nvPr/>
          </p:nvSpPr>
          <p:spPr bwMode="auto">
            <a:xfrm>
              <a:off x="3652" y="350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4" name="Line 44"/>
            <p:cNvSpPr>
              <a:spLocks noChangeShapeType="1"/>
            </p:cNvSpPr>
            <p:nvPr/>
          </p:nvSpPr>
          <p:spPr bwMode="auto">
            <a:xfrm>
              <a:off x="3652" y="374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5" name="Line 45"/>
            <p:cNvSpPr>
              <a:spLocks noChangeShapeType="1"/>
            </p:cNvSpPr>
            <p:nvPr/>
          </p:nvSpPr>
          <p:spPr bwMode="auto">
            <a:xfrm>
              <a:off x="4320" y="2740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6" name="Rectangle 46"/>
            <p:cNvSpPr>
              <a:spLocks noChangeArrowheads="1"/>
            </p:cNvSpPr>
            <p:nvPr/>
          </p:nvSpPr>
          <p:spPr bwMode="auto">
            <a:xfrm>
              <a:off x="3645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5647" name="Rectangle 47"/>
            <p:cNvSpPr>
              <a:spLocks noChangeArrowheads="1"/>
            </p:cNvSpPr>
            <p:nvPr/>
          </p:nvSpPr>
          <p:spPr bwMode="auto">
            <a:xfrm>
              <a:off x="4317" y="297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25648" name="Rectangle 48"/>
            <p:cNvSpPr>
              <a:spLocks noChangeArrowheads="1"/>
            </p:cNvSpPr>
            <p:nvPr/>
          </p:nvSpPr>
          <p:spPr bwMode="auto">
            <a:xfrm>
              <a:off x="3645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5649" name="Rectangle 49"/>
            <p:cNvSpPr>
              <a:spLocks noChangeArrowheads="1"/>
            </p:cNvSpPr>
            <p:nvPr/>
          </p:nvSpPr>
          <p:spPr bwMode="auto">
            <a:xfrm>
              <a:off x="4317" y="321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25650" name="Rectangle 50"/>
            <p:cNvSpPr>
              <a:spLocks noChangeArrowheads="1"/>
            </p:cNvSpPr>
            <p:nvPr/>
          </p:nvSpPr>
          <p:spPr bwMode="auto">
            <a:xfrm>
              <a:off x="3645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5651" name="Rectangle 51"/>
            <p:cNvSpPr>
              <a:spLocks noChangeArrowheads="1"/>
            </p:cNvSpPr>
            <p:nvPr/>
          </p:nvSpPr>
          <p:spPr bwMode="auto">
            <a:xfrm>
              <a:off x="4317" y="345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</p:grpSp>
      <p:sp>
        <p:nvSpPr>
          <p:cNvPr id="25653" name="Rectangle 53"/>
          <p:cNvSpPr>
            <a:spLocks noChangeArrowheads="1"/>
          </p:cNvSpPr>
          <p:nvPr/>
        </p:nvSpPr>
        <p:spPr bwMode="auto">
          <a:xfrm>
            <a:off x="454025" y="985838"/>
            <a:ext cx="823912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All data models have notation for defining:</a:t>
            </a:r>
          </a:p>
        </p:txBody>
      </p:sp>
      <p:sp>
        <p:nvSpPr>
          <p:cNvPr id="25654" name="Line 54"/>
          <p:cNvSpPr>
            <a:spLocks noChangeShapeType="1"/>
          </p:cNvSpPr>
          <p:nvPr/>
        </p:nvSpPr>
        <p:spPr bwMode="auto">
          <a:xfrm>
            <a:off x="5035550" y="2978150"/>
            <a:ext cx="1358900" cy="1054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5" name="Line 55"/>
          <p:cNvSpPr>
            <a:spLocks noChangeShapeType="1"/>
          </p:cNvSpPr>
          <p:nvPr/>
        </p:nvSpPr>
        <p:spPr bwMode="auto">
          <a:xfrm flipH="1">
            <a:off x="1365250" y="2520950"/>
            <a:ext cx="1917700" cy="143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6" name="Line 56"/>
          <p:cNvSpPr>
            <a:spLocks noChangeShapeType="1"/>
          </p:cNvSpPr>
          <p:nvPr/>
        </p:nvSpPr>
        <p:spPr bwMode="auto">
          <a:xfrm flipH="1">
            <a:off x="3575050" y="2063750"/>
            <a:ext cx="393700" cy="2273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57" name="Line 57"/>
          <p:cNvSpPr>
            <a:spLocks noChangeShapeType="1"/>
          </p:cNvSpPr>
          <p:nvPr/>
        </p:nvSpPr>
        <p:spPr bwMode="auto">
          <a:xfrm>
            <a:off x="3968750" y="2063750"/>
            <a:ext cx="749300" cy="2273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 - Constraints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8305800" cy="1676400"/>
          </a:xfrm>
          <a:noFill/>
          <a:ln/>
        </p:spPr>
        <p:txBody>
          <a:bodyPr/>
          <a:lstStyle/>
          <a:p>
            <a:r>
              <a:rPr lang="en-US" altLang="en-US" sz="2400"/>
              <a:t>Static constraints apply to database state</a:t>
            </a:r>
          </a:p>
          <a:p>
            <a:r>
              <a:rPr lang="en-US" altLang="en-US" sz="2400"/>
              <a:t>Dynamic constraints apply to change of database state</a:t>
            </a:r>
          </a:p>
          <a:p>
            <a:r>
              <a:rPr lang="en-US" altLang="en-US" sz="2400"/>
              <a:t>E.g., “All </a:t>
            </a:r>
            <a:r>
              <a:rPr lang="en-US" altLang="en-US" sz="2000">
                <a:latin typeface="Times New Roman" charset="0"/>
              </a:rPr>
              <a:t>FLIGHT-SCHEDULE </a:t>
            </a:r>
            <a:r>
              <a:rPr lang="en-US" altLang="en-US" sz="2400"/>
              <a:t>entities must have precisely one </a:t>
            </a:r>
            <a:r>
              <a:rPr lang="en-US" altLang="en-US" sz="2000">
                <a:latin typeface="Times New Roman" charset="0"/>
              </a:rPr>
              <a:t>DEPT-AIRPORT </a:t>
            </a:r>
            <a:r>
              <a:rPr lang="en-US" altLang="en-US" sz="2400">
                <a:latin typeface="Times New Roman" charset="0"/>
              </a:rPr>
              <a:t>relationship</a:t>
            </a:r>
          </a:p>
        </p:txBody>
      </p:sp>
      <p:grpSp>
        <p:nvGrpSpPr>
          <p:cNvPr id="26659" name="Group 35"/>
          <p:cNvGrpSpPr>
            <a:grpSpLocks/>
          </p:cNvGrpSpPr>
          <p:nvPr/>
        </p:nvGrpSpPr>
        <p:grpSpPr bwMode="auto">
          <a:xfrm>
            <a:off x="757238" y="3957638"/>
            <a:ext cx="4429125" cy="2366962"/>
            <a:chOff x="477" y="2493"/>
            <a:chExt cx="2790" cy="1491"/>
          </a:xfrm>
        </p:grpSpPr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>
              <a:off x="484" y="2740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526" y="2781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6630" name="Rectangle 6"/>
            <p:cNvSpPr>
              <a:spLocks noChangeArrowheads="1"/>
            </p:cNvSpPr>
            <p:nvPr/>
          </p:nvSpPr>
          <p:spPr bwMode="auto">
            <a:xfrm>
              <a:off x="1246" y="2781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26631" name="Rectangle 7"/>
            <p:cNvSpPr>
              <a:spLocks noChangeArrowheads="1"/>
            </p:cNvSpPr>
            <p:nvPr/>
          </p:nvSpPr>
          <p:spPr bwMode="auto">
            <a:xfrm>
              <a:off x="1918" y="278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26632" name="Rectangle 8"/>
            <p:cNvSpPr>
              <a:spLocks noChangeArrowheads="1"/>
            </p:cNvSpPr>
            <p:nvPr/>
          </p:nvSpPr>
          <p:spPr bwMode="auto">
            <a:xfrm>
              <a:off x="2686" y="2781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26633" name="Rectangle 9"/>
            <p:cNvSpPr>
              <a:spLocks noChangeArrowheads="1"/>
            </p:cNvSpPr>
            <p:nvPr/>
          </p:nvSpPr>
          <p:spPr bwMode="auto">
            <a:xfrm>
              <a:off x="478" y="2493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>
              <a:off x="484" y="326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Line 11"/>
            <p:cNvSpPr>
              <a:spLocks noChangeShapeType="1"/>
            </p:cNvSpPr>
            <p:nvPr/>
          </p:nvSpPr>
          <p:spPr bwMode="auto">
            <a:xfrm>
              <a:off x="484" y="350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>
              <a:off x="484" y="374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>
              <a:off x="484" y="398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>
              <a:off x="480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3264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200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>
              <a:off x="2688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2" name="Line 18"/>
            <p:cNvSpPr>
              <a:spLocks noChangeShapeType="1"/>
            </p:cNvSpPr>
            <p:nvPr/>
          </p:nvSpPr>
          <p:spPr bwMode="auto">
            <a:xfrm>
              <a:off x="1872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3" name="Rectangle 19"/>
            <p:cNvSpPr>
              <a:spLocks noChangeArrowheads="1"/>
            </p:cNvSpPr>
            <p:nvPr/>
          </p:nvSpPr>
          <p:spPr bwMode="auto">
            <a:xfrm>
              <a:off x="477" y="297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1197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6645" name="Rectangle 21"/>
            <p:cNvSpPr>
              <a:spLocks noChangeArrowheads="1"/>
            </p:cNvSpPr>
            <p:nvPr/>
          </p:nvSpPr>
          <p:spPr bwMode="auto">
            <a:xfrm>
              <a:off x="1869" y="297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6646" name="Rectangle 22"/>
            <p:cNvSpPr>
              <a:spLocks noChangeArrowheads="1"/>
            </p:cNvSpPr>
            <p:nvPr/>
          </p:nvSpPr>
          <p:spPr bwMode="auto">
            <a:xfrm>
              <a:off x="2685" y="297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26647" name="Rectangle 23"/>
            <p:cNvSpPr>
              <a:spLocks noChangeArrowheads="1"/>
            </p:cNvSpPr>
            <p:nvPr/>
          </p:nvSpPr>
          <p:spPr bwMode="auto">
            <a:xfrm>
              <a:off x="477" y="32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6648" name="Rectangle 24"/>
            <p:cNvSpPr>
              <a:spLocks noChangeArrowheads="1"/>
            </p:cNvSpPr>
            <p:nvPr/>
          </p:nvSpPr>
          <p:spPr bwMode="auto">
            <a:xfrm>
              <a:off x="1197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26649" name="Rectangle 25"/>
            <p:cNvSpPr>
              <a:spLocks noChangeArrowheads="1"/>
            </p:cNvSpPr>
            <p:nvPr/>
          </p:nvSpPr>
          <p:spPr bwMode="auto">
            <a:xfrm>
              <a:off x="1869" y="321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26650" name="Rectangle 26"/>
            <p:cNvSpPr>
              <a:spLocks noChangeArrowheads="1"/>
            </p:cNvSpPr>
            <p:nvPr/>
          </p:nvSpPr>
          <p:spPr bwMode="auto">
            <a:xfrm>
              <a:off x="2685" y="321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26651" name="Rectangle 27"/>
            <p:cNvSpPr>
              <a:spLocks noChangeArrowheads="1"/>
            </p:cNvSpPr>
            <p:nvPr/>
          </p:nvSpPr>
          <p:spPr bwMode="auto">
            <a:xfrm>
              <a:off x="477" y="345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6652" name="Rectangle 28"/>
            <p:cNvSpPr>
              <a:spLocks noChangeArrowheads="1"/>
            </p:cNvSpPr>
            <p:nvPr/>
          </p:nvSpPr>
          <p:spPr bwMode="auto">
            <a:xfrm>
              <a:off x="1150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26653" name="Rectangle 29"/>
            <p:cNvSpPr>
              <a:spLocks noChangeArrowheads="1"/>
            </p:cNvSpPr>
            <p:nvPr/>
          </p:nvSpPr>
          <p:spPr bwMode="auto">
            <a:xfrm>
              <a:off x="1869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26654" name="Rectangle 30"/>
            <p:cNvSpPr>
              <a:spLocks noChangeArrowheads="1"/>
            </p:cNvSpPr>
            <p:nvPr/>
          </p:nvSpPr>
          <p:spPr bwMode="auto">
            <a:xfrm>
              <a:off x="2685" y="345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26655" name="Rectangle 31"/>
            <p:cNvSpPr>
              <a:spLocks noChangeArrowheads="1"/>
            </p:cNvSpPr>
            <p:nvPr/>
          </p:nvSpPr>
          <p:spPr bwMode="auto">
            <a:xfrm>
              <a:off x="477" y="369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6656" name="Rectangle 32"/>
            <p:cNvSpPr>
              <a:spLocks noChangeArrowheads="1"/>
            </p:cNvSpPr>
            <p:nvPr/>
          </p:nvSpPr>
          <p:spPr bwMode="auto">
            <a:xfrm>
              <a:off x="1197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26657" name="Rectangle 33"/>
            <p:cNvSpPr>
              <a:spLocks noChangeArrowheads="1"/>
            </p:cNvSpPr>
            <p:nvPr/>
          </p:nvSpPr>
          <p:spPr bwMode="auto">
            <a:xfrm>
              <a:off x="1869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6658" name="Rectangle 34"/>
            <p:cNvSpPr>
              <a:spLocks noChangeArrowheads="1"/>
            </p:cNvSpPr>
            <p:nvPr/>
          </p:nvSpPr>
          <p:spPr bwMode="auto">
            <a:xfrm>
              <a:off x="2685" y="369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</p:grpSp>
      <p:sp>
        <p:nvSpPr>
          <p:cNvPr id="26660" name="Rectangle 36"/>
          <p:cNvSpPr>
            <a:spLocks noChangeArrowheads="1"/>
          </p:cNvSpPr>
          <p:nvPr/>
        </p:nvSpPr>
        <p:spPr bwMode="auto">
          <a:xfrm>
            <a:off x="454025" y="985838"/>
            <a:ext cx="82391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Constraints express rules that cannot be expressed by the data structures alone:</a:t>
            </a:r>
          </a:p>
        </p:txBody>
      </p:sp>
      <p:grpSp>
        <p:nvGrpSpPr>
          <p:cNvPr id="26680" name="Group 56"/>
          <p:cNvGrpSpPr>
            <a:grpSpLocks/>
          </p:cNvGrpSpPr>
          <p:nvPr/>
        </p:nvGrpSpPr>
        <p:grpSpPr bwMode="auto">
          <a:xfrm>
            <a:off x="5786438" y="3957638"/>
            <a:ext cx="2678112" cy="2366962"/>
            <a:chOff x="3645" y="2493"/>
            <a:chExt cx="1687" cy="1491"/>
          </a:xfrm>
        </p:grpSpPr>
        <p:sp>
          <p:nvSpPr>
            <p:cNvPr id="26661" name="Rectangle 37"/>
            <p:cNvSpPr>
              <a:spLocks noChangeArrowheads="1"/>
            </p:cNvSpPr>
            <p:nvPr/>
          </p:nvSpPr>
          <p:spPr bwMode="auto">
            <a:xfrm>
              <a:off x="3652" y="2740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2" name="Rectangle 38"/>
            <p:cNvSpPr>
              <a:spLocks noChangeArrowheads="1"/>
            </p:cNvSpPr>
            <p:nvPr/>
          </p:nvSpPr>
          <p:spPr bwMode="auto">
            <a:xfrm>
              <a:off x="3646" y="2493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26663" name="Rectangle 39"/>
            <p:cNvSpPr>
              <a:spLocks noChangeArrowheads="1"/>
            </p:cNvSpPr>
            <p:nvPr/>
          </p:nvSpPr>
          <p:spPr bwMode="auto">
            <a:xfrm>
              <a:off x="364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6664" name="Rectangle 40"/>
            <p:cNvSpPr>
              <a:spLocks noChangeArrowheads="1"/>
            </p:cNvSpPr>
            <p:nvPr/>
          </p:nvSpPr>
          <p:spPr bwMode="auto">
            <a:xfrm>
              <a:off x="4270" y="2733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26665" name="Line 41"/>
            <p:cNvSpPr>
              <a:spLocks noChangeShapeType="1"/>
            </p:cNvSpPr>
            <p:nvPr/>
          </p:nvSpPr>
          <p:spPr bwMode="auto">
            <a:xfrm>
              <a:off x="3648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6" name="Line 42"/>
            <p:cNvSpPr>
              <a:spLocks noChangeShapeType="1"/>
            </p:cNvSpPr>
            <p:nvPr/>
          </p:nvSpPr>
          <p:spPr bwMode="auto">
            <a:xfrm>
              <a:off x="5328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7" name="Line 43"/>
            <p:cNvSpPr>
              <a:spLocks noChangeShapeType="1"/>
            </p:cNvSpPr>
            <p:nvPr/>
          </p:nvSpPr>
          <p:spPr bwMode="auto">
            <a:xfrm>
              <a:off x="3652" y="326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3652" y="350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3652" y="374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0" name="Line 46"/>
            <p:cNvSpPr>
              <a:spLocks noChangeShapeType="1"/>
            </p:cNvSpPr>
            <p:nvPr/>
          </p:nvSpPr>
          <p:spPr bwMode="auto">
            <a:xfrm>
              <a:off x="4320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1" name="Rectangle 47"/>
            <p:cNvSpPr>
              <a:spLocks noChangeArrowheads="1"/>
            </p:cNvSpPr>
            <p:nvPr/>
          </p:nvSpPr>
          <p:spPr bwMode="auto">
            <a:xfrm>
              <a:off x="3645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6672" name="Rectangle 48"/>
            <p:cNvSpPr>
              <a:spLocks noChangeArrowheads="1"/>
            </p:cNvSpPr>
            <p:nvPr/>
          </p:nvSpPr>
          <p:spPr bwMode="auto">
            <a:xfrm>
              <a:off x="4317" y="297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26673" name="Rectangle 49"/>
            <p:cNvSpPr>
              <a:spLocks noChangeArrowheads="1"/>
            </p:cNvSpPr>
            <p:nvPr/>
          </p:nvSpPr>
          <p:spPr bwMode="auto">
            <a:xfrm>
              <a:off x="3645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6674" name="Rectangle 50"/>
            <p:cNvSpPr>
              <a:spLocks noChangeArrowheads="1"/>
            </p:cNvSpPr>
            <p:nvPr/>
          </p:nvSpPr>
          <p:spPr bwMode="auto">
            <a:xfrm>
              <a:off x="4317" y="321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26675" name="Rectangle 51"/>
            <p:cNvSpPr>
              <a:spLocks noChangeArrowheads="1"/>
            </p:cNvSpPr>
            <p:nvPr/>
          </p:nvSpPr>
          <p:spPr bwMode="auto">
            <a:xfrm>
              <a:off x="3645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6676" name="Rectangle 52"/>
            <p:cNvSpPr>
              <a:spLocks noChangeArrowheads="1"/>
            </p:cNvSpPr>
            <p:nvPr/>
          </p:nvSpPr>
          <p:spPr bwMode="auto">
            <a:xfrm>
              <a:off x="4317" y="345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  <p:sp>
          <p:nvSpPr>
            <p:cNvPr id="26677" name="Line 53"/>
            <p:cNvSpPr>
              <a:spLocks noChangeShapeType="1"/>
            </p:cNvSpPr>
            <p:nvPr/>
          </p:nvSpPr>
          <p:spPr bwMode="auto">
            <a:xfrm>
              <a:off x="3652" y="398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8" name="Rectangle 54"/>
            <p:cNvSpPr>
              <a:spLocks noChangeArrowheads="1"/>
            </p:cNvSpPr>
            <p:nvPr/>
          </p:nvSpPr>
          <p:spPr bwMode="auto">
            <a:xfrm>
              <a:off x="3645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6679" name="Rectangle 55"/>
            <p:cNvSpPr>
              <a:spLocks noChangeArrowheads="1"/>
            </p:cNvSpPr>
            <p:nvPr/>
          </p:nvSpPr>
          <p:spPr bwMode="auto">
            <a:xfrm>
              <a:off x="4317" y="369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bos</a:t>
              </a:r>
            </a:p>
          </p:txBody>
        </p: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Model - Operations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752600"/>
            <a:ext cx="7315200" cy="2057400"/>
          </a:xfrm>
          <a:noFill/>
          <a:ln/>
        </p:spPr>
        <p:txBody>
          <a:bodyPr/>
          <a:lstStyle/>
          <a:p>
            <a:r>
              <a:rPr lang="en-US" altLang="en-US" sz="2400">
                <a:latin typeface="Times New Roman" charset="0"/>
              </a:rPr>
              <a:t>insert </a:t>
            </a:r>
            <a:r>
              <a:rPr lang="en-US" altLang="en-US" sz="2000">
                <a:latin typeface="Times New Roman" charset="0"/>
              </a:rPr>
              <a:t>FLIGHT-SCHEDULE</a:t>
            </a:r>
            <a:r>
              <a:rPr lang="en-US" altLang="en-US" sz="2400">
                <a:latin typeface="Times New Roman" charset="0"/>
              </a:rPr>
              <a:t>(97, delta, tu, 258)</a:t>
            </a:r>
            <a:r>
              <a:rPr lang="en-US" altLang="en-US" sz="2000">
                <a:latin typeface="Times New Roman" charset="0"/>
              </a:rPr>
              <a:t>;                  </a:t>
            </a:r>
            <a:r>
              <a:rPr lang="en-US" altLang="en-US" sz="2400">
                <a:latin typeface="Times New Roman" charset="0"/>
              </a:rPr>
              <a:t>insert</a:t>
            </a:r>
            <a:r>
              <a:rPr lang="en-US" altLang="en-US" sz="2000">
                <a:latin typeface="Times New Roman" charset="0"/>
              </a:rPr>
              <a:t> DEPT-AIRPORT</a:t>
            </a:r>
            <a:r>
              <a:rPr lang="en-US" altLang="en-US" sz="2400">
                <a:latin typeface="Times New Roman" charset="0"/>
              </a:rPr>
              <a:t>(97, atl)</a:t>
            </a:r>
            <a:r>
              <a:rPr lang="en-US" altLang="en-US" sz="2000">
                <a:latin typeface="Times New Roman" charset="0"/>
              </a:rPr>
              <a:t>;</a:t>
            </a:r>
          </a:p>
          <a:p>
            <a:r>
              <a:rPr lang="en-US" altLang="en-US" sz="2000">
                <a:latin typeface="Times New Roman" charset="0"/>
              </a:rPr>
              <a:t> </a:t>
            </a:r>
            <a:r>
              <a:rPr lang="en-US" altLang="en-US" sz="2400">
                <a:latin typeface="Times New Roman" charset="0"/>
              </a:rPr>
              <a:t>select </a:t>
            </a:r>
            <a:r>
              <a:rPr lang="en-US" altLang="en-US" sz="2000">
                <a:latin typeface="Times New Roman" charset="0"/>
              </a:rPr>
              <a:t>FLIGHT#, WEEKDAY</a:t>
            </a:r>
          </a:p>
          <a:p>
            <a:pPr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      </a:t>
            </a:r>
            <a:r>
              <a:rPr lang="en-US" altLang="en-US" sz="2400">
                <a:latin typeface="Times New Roman" charset="0"/>
              </a:rPr>
              <a:t>from</a:t>
            </a:r>
            <a:r>
              <a:rPr lang="en-US" altLang="en-US" sz="2000">
                <a:latin typeface="Times New Roman" charset="0"/>
              </a:rPr>
              <a:t> FLIGHT-SCHEDULE</a:t>
            </a:r>
          </a:p>
          <a:p>
            <a:pPr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      </a:t>
            </a:r>
            <a:r>
              <a:rPr lang="en-US" altLang="en-US" sz="2400">
                <a:latin typeface="Times New Roman" charset="0"/>
              </a:rPr>
              <a:t>where </a:t>
            </a:r>
            <a:r>
              <a:rPr lang="en-US" altLang="en-US" sz="2000">
                <a:latin typeface="Times New Roman" charset="0"/>
              </a:rPr>
              <a:t>AIRLINE=</a:t>
            </a:r>
            <a:r>
              <a:rPr lang="en-US" altLang="en-US" sz="2400">
                <a:latin typeface="Times New Roman" charset="0"/>
              </a:rPr>
              <a:t>‘delta’;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54025" y="985838"/>
            <a:ext cx="823912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Operations support change and retrieval of data:</a:t>
            </a:r>
          </a:p>
        </p:txBody>
      </p:sp>
      <p:grpSp>
        <p:nvGrpSpPr>
          <p:cNvPr id="27689" name="Group 41"/>
          <p:cNvGrpSpPr>
            <a:grpSpLocks/>
          </p:cNvGrpSpPr>
          <p:nvPr/>
        </p:nvGrpSpPr>
        <p:grpSpPr bwMode="auto">
          <a:xfrm>
            <a:off x="757238" y="3957638"/>
            <a:ext cx="4429125" cy="2747962"/>
            <a:chOff x="477" y="2493"/>
            <a:chExt cx="2790" cy="1731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484" y="2740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526" y="2781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1246" y="2781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1918" y="278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2686" y="2781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478" y="2493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>
              <a:off x="484" y="326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484" y="350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484" y="374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484" y="398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>
              <a:off x="480" y="3028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3264" y="3028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>
              <a:off x="1200" y="2740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>
              <a:off x="2688" y="2740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872" y="2740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8" name="Rectangle 20"/>
            <p:cNvSpPr>
              <a:spLocks noChangeArrowheads="1"/>
            </p:cNvSpPr>
            <p:nvPr/>
          </p:nvSpPr>
          <p:spPr bwMode="auto">
            <a:xfrm>
              <a:off x="477" y="297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7669" name="Rectangle 21"/>
            <p:cNvSpPr>
              <a:spLocks noChangeArrowheads="1"/>
            </p:cNvSpPr>
            <p:nvPr/>
          </p:nvSpPr>
          <p:spPr bwMode="auto">
            <a:xfrm>
              <a:off x="1197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7670" name="Rectangle 22"/>
            <p:cNvSpPr>
              <a:spLocks noChangeArrowheads="1"/>
            </p:cNvSpPr>
            <p:nvPr/>
          </p:nvSpPr>
          <p:spPr bwMode="auto">
            <a:xfrm>
              <a:off x="1869" y="297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7671" name="Rectangle 23"/>
            <p:cNvSpPr>
              <a:spLocks noChangeArrowheads="1"/>
            </p:cNvSpPr>
            <p:nvPr/>
          </p:nvSpPr>
          <p:spPr bwMode="auto">
            <a:xfrm>
              <a:off x="2685" y="297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27672" name="Rectangle 24"/>
            <p:cNvSpPr>
              <a:spLocks noChangeArrowheads="1"/>
            </p:cNvSpPr>
            <p:nvPr/>
          </p:nvSpPr>
          <p:spPr bwMode="auto">
            <a:xfrm>
              <a:off x="477" y="32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7673" name="Rectangle 25"/>
            <p:cNvSpPr>
              <a:spLocks noChangeArrowheads="1"/>
            </p:cNvSpPr>
            <p:nvPr/>
          </p:nvSpPr>
          <p:spPr bwMode="auto">
            <a:xfrm>
              <a:off x="1197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27674" name="Rectangle 26"/>
            <p:cNvSpPr>
              <a:spLocks noChangeArrowheads="1"/>
            </p:cNvSpPr>
            <p:nvPr/>
          </p:nvSpPr>
          <p:spPr bwMode="auto">
            <a:xfrm>
              <a:off x="1869" y="321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>
              <a:off x="2685" y="321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27676" name="Rectangle 28"/>
            <p:cNvSpPr>
              <a:spLocks noChangeArrowheads="1"/>
            </p:cNvSpPr>
            <p:nvPr/>
          </p:nvSpPr>
          <p:spPr bwMode="auto">
            <a:xfrm>
              <a:off x="477" y="345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7677" name="Rectangle 29"/>
            <p:cNvSpPr>
              <a:spLocks noChangeArrowheads="1"/>
            </p:cNvSpPr>
            <p:nvPr/>
          </p:nvSpPr>
          <p:spPr bwMode="auto">
            <a:xfrm>
              <a:off x="1150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27678" name="Rectangle 30"/>
            <p:cNvSpPr>
              <a:spLocks noChangeArrowheads="1"/>
            </p:cNvSpPr>
            <p:nvPr/>
          </p:nvSpPr>
          <p:spPr bwMode="auto">
            <a:xfrm>
              <a:off x="1869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27679" name="Rectangle 31"/>
            <p:cNvSpPr>
              <a:spLocks noChangeArrowheads="1"/>
            </p:cNvSpPr>
            <p:nvPr/>
          </p:nvSpPr>
          <p:spPr bwMode="auto">
            <a:xfrm>
              <a:off x="2685" y="345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27680" name="Rectangle 32"/>
            <p:cNvSpPr>
              <a:spLocks noChangeArrowheads="1"/>
            </p:cNvSpPr>
            <p:nvPr/>
          </p:nvSpPr>
          <p:spPr bwMode="auto">
            <a:xfrm>
              <a:off x="477" y="369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7681" name="Rectangle 33"/>
            <p:cNvSpPr>
              <a:spLocks noChangeArrowheads="1"/>
            </p:cNvSpPr>
            <p:nvPr/>
          </p:nvSpPr>
          <p:spPr bwMode="auto">
            <a:xfrm>
              <a:off x="1197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27682" name="Rectangle 34"/>
            <p:cNvSpPr>
              <a:spLocks noChangeArrowheads="1"/>
            </p:cNvSpPr>
            <p:nvPr/>
          </p:nvSpPr>
          <p:spPr bwMode="auto">
            <a:xfrm>
              <a:off x="1869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7683" name="Rectangle 35"/>
            <p:cNvSpPr>
              <a:spLocks noChangeArrowheads="1"/>
            </p:cNvSpPr>
            <p:nvPr/>
          </p:nvSpPr>
          <p:spPr bwMode="auto">
            <a:xfrm>
              <a:off x="2685" y="369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  <p:sp>
          <p:nvSpPr>
            <p:cNvPr id="27684" name="Line 36"/>
            <p:cNvSpPr>
              <a:spLocks noChangeShapeType="1"/>
            </p:cNvSpPr>
            <p:nvPr/>
          </p:nvSpPr>
          <p:spPr bwMode="auto">
            <a:xfrm>
              <a:off x="484" y="422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5" name="Rectangle 37"/>
            <p:cNvSpPr>
              <a:spLocks noChangeArrowheads="1"/>
            </p:cNvSpPr>
            <p:nvPr/>
          </p:nvSpPr>
          <p:spPr bwMode="auto">
            <a:xfrm>
              <a:off x="477" y="393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97</a:t>
              </a:r>
            </a:p>
          </p:txBody>
        </p:sp>
        <p:sp>
          <p:nvSpPr>
            <p:cNvPr id="27686" name="Rectangle 38"/>
            <p:cNvSpPr>
              <a:spLocks noChangeArrowheads="1"/>
            </p:cNvSpPr>
            <p:nvPr/>
          </p:nvSpPr>
          <p:spPr bwMode="auto">
            <a:xfrm>
              <a:off x="1197" y="39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7687" name="Rectangle 39"/>
            <p:cNvSpPr>
              <a:spLocks noChangeArrowheads="1"/>
            </p:cNvSpPr>
            <p:nvPr/>
          </p:nvSpPr>
          <p:spPr bwMode="auto">
            <a:xfrm>
              <a:off x="1869" y="393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tu</a:t>
              </a:r>
            </a:p>
          </p:txBody>
        </p:sp>
        <p:sp>
          <p:nvSpPr>
            <p:cNvPr id="27688" name="Rectangle 40"/>
            <p:cNvSpPr>
              <a:spLocks noChangeArrowheads="1"/>
            </p:cNvSpPr>
            <p:nvPr/>
          </p:nvSpPr>
          <p:spPr bwMode="auto">
            <a:xfrm>
              <a:off x="2685" y="393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258</a:t>
              </a:r>
            </a:p>
          </p:txBody>
        </p:sp>
      </p:grpSp>
      <p:grpSp>
        <p:nvGrpSpPr>
          <p:cNvPr id="27712" name="Group 64"/>
          <p:cNvGrpSpPr>
            <a:grpSpLocks/>
          </p:cNvGrpSpPr>
          <p:nvPr/>
        </p:nvGrpSpPr>
        <p:grpSpPr bwMode="auto">
          <a:xfrm>
            <a:off x="5786438" y="3957638"/>
            <a:ext cx="2678112" cy="2747962"/>
            <a:chOff x="3645" y="2493"/>
            <a:chExt cx="1687" cy="1731"/>
          </a:xfrm>
        </p:grpSpPr>
        <p:sp>
          <p:nvSpPr>
            <p:cNvPr id="27690" name="Rectangle 42"/>
            <p:cNvSpPr>
              <a:spLocks noChangeArrowheads="1"/>
            </p:cNvSpPr>
            <p:nvPr/>
          </p:nvSpPr>
          <p:spPr bwMode="auto">
            <a:xfrm>
              <a:off x="3652" y="2740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1" name="Rectangle 43"/>
            <p:cNvSpPr>
              <a:spLocks noChangeArrowheads="1"/>
            </p:cNvSpPr>
            <p:nvPr/>
          </p:nvSpPr>
          <p:spPr bwMode="auto">
            <a:xfrm>
              <a:off x="3646" y="2493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27692" name="Rectangle 44"/>
            <p:cNvSpPr>
              <a:spLocks noChangeArrowheads="1"/>
            </p:cNvSpPr>
            <p:nvPr/>
          </p:nvSpPr>
          <p:spPr bwMode="auto">
            <a:xfrm>
              <a:off x="364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7693" name="Rectangle 45"/>
            <p:cNvSpPr>
              <a:spLocks noChangeArrowheads="1"/>
            </p:cNvSpPr>
            <p:nvPr/>
          </p:nvSpPr>
          <p:spPr bwMode="auto">
            <a:xfrm>
              <a:off x="4270" y="2733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27694" name="Line 46"/>
            <p:cNvSpPr>
              <a:spLocks noChangeShapeType="1"/>
            </p:cNvSpPr>
            <p:nvPr/>
          </p:nvSpPr>
          <p:spPr bwMode="auto">
            <a:xfrm>
              <a:off x="3648" y="3028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5" name="Line 47"/>
            <p:cNvSpPr>
              <a:spLocks noChangeShapeType="1"/>
            </p:cNvSpPr>
            <p:nvPr/>
          </p:nvSpPr>
          <p:spPr bwMode="auto">
            <a:xfrm>
              <a:off x="5328" y="3028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6" name="Line 48"/>
            <p:cNvSpPr>
              <a:spLocks noChangeShapeType="1"/>
            </p:cNvSpPr>
            <p:nvPr/>
          </p:nvSpPr>
          <p:spPr bwMode="auto">
            <a:xfrm>
              <a:off x="3652" y="326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7" name="Line 49"/>
            <p:cNvSpPr>
              <a:spLocks noChangeShapeType="1"/>
            </p:cNvSpPr>
            <p:nvPr/>
          </p:nvSpPr>
          <p:spPr bwMode="auto">
            <a:xfrm>
              <a:off x="3652" y="350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8" name="Line 50"/>
            <p:cNvSpPr>
              <a:spLocks noChangeShapeType="1"/>
            </p:cNvSpPr>
            <p:nvPr/>
          </p:nvSpPr>
          <p:spPr bwMode="auto">
            <a:xfrm>
              <a:off x="3652" y="374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9" name="Line 51"/>
            <p:cNvSpPr>
              <a:spLocks noChangeShapeType="1"/>
            </p:cNvSpPr>
            <p:nvPr/>
          </p:nvSpPr>
          <p:spPr bwMode="auto">
            <a:xfrm>
              <a:off x="4320" y="2740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00" name="Rectangle 52"/>
            <p:cNvSpPr>
              <a:spLocks noChangeArrowheads="1"/>
            </p:cNvSpPr>
            <p:nvPr/>
          </p:nvSpPr>
          <p:spPr bwMode="auto">
            <a:xfrm>
              <a:off x="3645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7701" name="Rectangle 53"/>
            <p:cNvSpPr>
              <a:spLocks noChangeArrowheads="1"/>
            </p:cNvSpPr>
            <p:nvPr/>
          </p:nvSpPr>
          <p:spPr bwMode="auto">
            <a:xfrm>
              <a:off x="4317" y="297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27702" name="Rectangle 54"/>
            <p:cNvSpPr>
              <a:spLocks noChangeArrowheads="1"/>
            </p:cNvSpPr>
            <p:nvPr/>
          </p:nvSpPr>
          <p:spPr bwMode="auto">
            <a:xfrm>
              <a:off x="3645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7703" name="Rectangle 55"/>
            <p:cNvSpPr>
              <a:spLocks noChangeArrowheads="1"/>
            </p:cNvSpPr>
            <p:nvPr/>
          </p:nvSpPr>
          <p:spPr bwMode="auto">
            <a:xfrm>
              <a:off x="4317" y="321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27704" name="Rectangle 56"/>
            <p:cNvSpPr>
              <a:spLocks noChangeArrowheads="1"/>
            </p:cNvSpPr>
            <p:nvPr/>
          </p:nvSpPr>
          <p:spPr bwMode="auto">
            <a:xfrm>
              <a:off x="3645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7705" name="Rectangle 57"/>
            <p:cNvSpPr>
              <a:spLocks noChangeArrowheads="1"/>
            </p:cNvSpPr>
            <p:nvPr/>
          </p:nvSpPr>
          <p:spPr bwMode="auto">
            <a:xfrm>
              <a:off x="4317" y="345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  <p:sp>
          <p:nvSpPr>
            <p:cNvPr id="27706" name="Line 58"/>
            <p:cNvSpPr>
              <a:spLocks noChangeShapeType="1"/>
            </p:cNvSpPr>
            <p:nvPr/>
          </p:nvSpPr>
          <p:spPr bwMode="auto">
            <a:xfrm>
              <a:off x="3652" y="398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07" name="Rectangle 59"/>
            <p:cNvSpPr>
              <a:spLocks noChangeArrowheads="1"/>
            </p:cNvSpPr>
            <p:nvPr/>
          </p:nvSpPr>
          <p:spPr bwMode="auto">
            <a:xfrm>
              <a:off x="3645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7708" name="Rectangle 60"/>
            <p:cNvSpPr>
              <a:spLocks noChangeArrowheads="1"/>
            </p:cNvSpPr>
            <p:nvPr/>
          </p:nvSpPr>
          <p:spPr bwMode="auto">
            <a:xfrm>
              <a:off x="4317" y="369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bos</a:t>
              </a:r>
            </a:p>
          </p:txBody>
        </p:sp>
        <p:sp>
          <p:nvSpPr>
            <p:cNvPr id="27709" name="Line 61"/>
            <p:cNvSpPr>
              <a:spLocks noChangeShapeType="1"/>
            </p:cNvSpPr>
            <p:nvPr/>
          </p:nvSpPr>
          <p:spPr bwMode="auto">
            <a:xfrm>
              <a:off x="3652" y="422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10" name="Rectangle 62"/>
            <p:cNvSpPr>
              <a:spLocks noChangeArrowheads="1"/>
            </p:cNvSpPr>
            <p:nvPr/>
          </p:nvSpPr>
          <p:spPr bwMode="auto">
            <a:xfrm>
              <a:off x="3645" y="39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97</a:t>
              </a:r>
            </a:p>
          </p:txBody>
        </p:sp>
        <p:sp>
          <p:nvSpPr>
            <p:cNvPr id="27711" name="Rectangle 63"/>
            <p:cNvSpPr>
              <a:spLocks noChangeArrowheads="1"/>
            </p:cNvSpPr>
            <p:nvPr/>
          </p:nvSpPr>
          <p:spPr bwMode="auto">
            <a:xfrm>
              <a:off x="4317" y="393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685800"/>
          </a:xfrm>
          <a:noFill/>
          <a:ln/>
        </p:spPr>
        <p:txBody>
          <a:bodyPr/>
          <a:lstStyle/>
          <a:p>
            <a:r>
              <a:rPr lang="en-US" altLang="en-US"/>
              <a:t>Data Model - Operations from Programs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524000"/>
            <a:ext cx="5181600" cy="4267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declare </a:t>
            </a:r>
            <a:r>
              <a:rPr lang="en-US" altLang="en-US" sz="2000">
                <a:latin typeface="Times New Roman" charset="0"/>
              </a:rPr>
              <a:t>C</a:t>
            </a:r>
            <a:r>
              <a:rPr lang="en-US" altLang="en-US" sz="2400">
                <a:latin typeface="Times New Roman" charset="0"/>
              </a:rPr>
              <a:t> cursor for 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select </a:t>
            </a:r>
            <a:r>
              <a:rPr lang="en-US" altLang="en-US" sz="2000">
                <a:latin typeface="Times New Roman" charset="0"/>
              </a:rPr>
              <a:t>FLIGHT#, WEEKDAY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from</a:t>
            </a:r>
            <a:r>
              <a:rPr lang="en-US" altLang="en-US" sz="2000">
                <a:latin typeface="Times New Roman" charset="0"/>
              </a:rPr>
              <a:t> FLIGHT-SCHEDULE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where </a:t>
            </a:r>
            <a:r>
              <a:rPr lang="en-US" altLang="en-US" sz="2000">
                <a:latin typeface="Times New Roman" charset="0"/>
              </a:rPr>
              <a:t>AIRLINE=</a:t>
            </a:r>
            <a:r>
              <a:rPr lang="en-US" altLang="en-US" sz="2400">
                <a:latin typeface="Times New Roman" charset="0"/>
              </a:rPr>
              <a:t>‘delta’;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altLang="en-US" sz="2400">
              <a:latin typeface="Times New Roman" charset="0"/>
            </a:endParaRP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open </a:t>
            </a:r>
            <a:r>
              <a:rPr lang="en-US" altLang="en-US" sz="2000">
                <a:latin typeface="Times New Roman" charset="0"/>
              </a:rPr>
              <a:t>C</a:t>
            </a:r>
            <a:r>
              <a:rPr lang="en-US" altLang="en-US" sz="2400">
                <a:latin typeface="Times New Roman" charset="0"/>
              </a:rPr>
              <a:t>;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repeat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	fetch </a:t>
            </a:r>
            <a:r>
              <a:rPr lang="en-US" altLang="en-US" sz="2000">
                <a:latin typeface="Times New Roman" charset="0"/>
              </a:rPr>
              <a:t>C</a:t>
            </a:r>
            <a:r>
              <a:rPr lang="en-US" altLang="en-US" sz="2400">
                <a:latin typeface="Times New Roman" charset="0"/>
              </a:rPr>
              <a:t> into :</a:t>
            </a:r>
            <a:r>
              <a:rPr lang="en-US" altLang="en-US" sz="2000">
                <a:latin typeface="Times New Roman" charset="0"/>
              </a:rPr>
              <a:t>FLIGHT#, :WEEKDAY;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	</a:t>
            </a:r>
            <a:r>
              <a:rPr lang="en-US" altLang="en-US" sz="2400">
                <a:latin typeface="Times New Roman" charset="0"/>
              </a:rPr>
              <a:t>do your thing;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until done;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 sz="2400">
                <a:latin typeface="Times New Roman" charset="0"/>
              </a:rPr>
              <a:t>close </a:t>
            </a:r>
            <a:r>
              <a:rPr lang="en-US" altLang="en-US" sz="2000">
                <a:latin typeface="Times New Roman" charset="0"/>
              </a:rPr>
              <a:t>C;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US" altLang="en-US" sz="2400">
              <a:latin typeface="Times New Roman" charset="0"/>
            </a:endParaRPr>
          </a:p>
          <a:p>
            <a:pPr>
              <a:buFont typeface="Monotype Sorts" charset="2"/>
              <a:buNone/>
            </a:pPr>
            <a:endParaRPr lang="en-US" altLang="en-US" sz="2400">
              <a:latin typeface="Times New Roman" charset="0"/>
            </a:endParaRPr>
          </a:p>
          <a:p>
            <a:pPr>
              <a:buFont typeface="Monotype Sorts" charset="2"/>
              <a:buNone/>
            </a:pPr>
            <a:endParaRPr lang="en-US" altLang="en-US" sz="2400">
              <a:latin typeface="Times New Roman" charset="0"/>
            </a:endParaRPr>
          </a:p>
        </p:txBody>
      </p:sp>
      <p:grpSp>
        <p:nvGrpSpPr>
          <p:cNvPr id="28712" name="Group 40"/>
          <p:cNvGrpSpPr>
            <a:grpSpLocks/>
          </p:cNvGrpSpPr>
          <p:nvPr/>
        </p:nvGrpSpPr>
        <p:grpSpPr bwMode="auto">
          <a:xfrm>
            <a:off x="4414838" y="1138238"/>
            <a:ext cx="4429125" cy="2747962"/>
            <a:chOff x="2781" y="717"/>
            <a:chExt cx="2790" cy="1731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2788" y="964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2830" y="100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3550" y="100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4222" y="1005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4990" y="1005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2782" y="717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2788" y="1488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>
              <a:off x="2788" y="1728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>
              <a:off x="2788" y="1968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2788" y="2208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2784" y="1252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>
              <a:off x="5568" y="1252"/>
              <a:ext cx="0" cy="1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>
              <a:off x="3504" y="964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9" name="Line 17"/>
            <p:cNvSpPr>
              <a:spLocks noChangeShapeType="1"/>
            </p:cNvSpPr>
            <p:nvPr/>
          </p:nvSpPr>
          <p:spPr bwMode="auto">
            <a:xfrm>
              <a:off x="4992" y="964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>
              <a:off x="4176" y="964"/>
              <a:ext cx="0" cy="1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1" name="Rectangle 19"/>
            <p:cNvSpPr>
              <a:spLocks noChangeArrowheads="1"/>
            </p:cNvSpPr>
            <p:nvPr/>
          </p:nvSpPr>
          <p:spPr bwMode="auto">
            <a:xfrm>
              <a:off x="2781" y="1197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8692" name="Rectangle 20"/>
            <p:cNvSpPr>
              <a:spLocks noChangeArrowheads="1"/>
            </p:cNvSpPr>
            <p:nvPr/>
          </p:nvSpPr>
          <p:spPr bwMode="auto">
            <a:xfrm>
              <a:off x="3501" y="1197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8693" name="Rectangle 21"/>
            <p:cNvSpPr>
              <a:spLocks noChangeArrowheads="1"/>
            </p:cNvSpPr>
            <p:nvPr/>
          </p:nvSpPr>
          <p:spPr bwMode="auto">
            <a:xfrm>
              <a:off x="4173" y="119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8694" name="Rectangle 22"/>
            <p:cNvSpPr>
              <a:spLocks noChangeArrowheads="1"/>
            </p:cNvSpPr>
            <p:nvPr/>
          </p:nvSpPr>
          <p:spPr bwMode="auto">
            <a:xfrm>
              <a:off x="4989" y="1197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28695" name="Rectangle 23"/>
            <p:cNvSpPr>
              <a:spLocks noChangeArrowheads="1"/>
            </p:cNvSpPr>
            <p:nvPr/>
          </p:nvSpPr>
          <p:spPr bwMode="auto">
            <a:xfrm>
              <a:off x="2781" y="1437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8696" name="Rectangle 24"/>
            <p:cNvSpPr>
              <a:spLocks noChangeArrowheads="1"/>
            </p:cNvSpPr>
            <p:nvPr/>
          </p:nvSpPr>
          <p:spPr bwMode="auto">
            <a:xfrm>
              <a:off x="3501" y="1437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28697" name="Rectangle 25"/>
            <p:cNvSpPr>
              <a:spLocks noChangeArrowheads="1"/>
            </p:cNvSpPr>
            <p:nvPr/>
          </p:nvSpPr>
          <p:spPr bwMode="auto">
            <a:xfrm>
              <a:off x="4173" y="143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28698" name="Rectangle 26"/>
            <p:cNvSpPr>
              <a:spLocks noChangeArrowheads="1"/>
            </p:cNvSpPr>
            <p:nvPr/>
          </p:nvSpPr>
          <p:spPr bwMode="auto">
            <a:xfrm>
              <a:off x="4989" y="1437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28699" name="Rectangle 27"/>
            <p:cNvSpPr>
              <a:spLocks noChangeArrowheads="1"/>
            </p:cNvSpPr>
            <p:nvPr/>
          </p:nvSpPr>
          <p:spPr bwMode="auto">
            <a:xfrm>
              <a:off x="2781" y="1677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8700" name="Rectangle 28"/>
            <p:cNvSpPr>
              <a:spLocks noChangeArrowheads="1"/>
            </p:cNvSpPr>
            <p:nvPr/>
          </p:nvSpPr>
          <p:spPr bwMode="auto">
            <a:xfrm>
              <a:off x="3454" y="167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28701" name="Rectangle 29"/>
            <p:cNvSpPr>
              <a:spLocks noChangeArrowheads="1"/>
            </p:cNvSpPr>
            <p:nvPr/>
          </p:nvSpPr>
          <p:spPr bwMode="auto">
            <a:xfrm>
              <a:off x="4173" y="167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28702" name="Rectangle 30"/>
            <p:cNvSpPr>
              <a:spLocks noChangeArrowheads="1"/>
            </p:cNvSpPr>
            <p:nvPr/>
          </p:nvSpPr>
          <p:spPr bwMode="auto">
            <a:xfrm>
              <a:off x="4989" y="1677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28703" name="Rectangle 31"/>
            <p:cNvSpPr>
              <a:spLocks noChangeArrowheads="1"/>
            </p:cNvSpPr>
            <p:nvPr/>
          </p:nvSpPr>
          <p:spPr bwMode="auto">
            <a:xfrm>
              <a:off x="2781" y="1917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8704" name="Rectangle 32"/>
            <p:cNvSpPr>
              <a:spLocks noChangeArrowheads="1"/>
            </p:cNvSpPr>
            <p:nvPr/>
          </p:nvSpPr>
          <p:spPr bwMode="auto">
            <a:xfrm>
              <a:off x="3501" y="1917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28705" name="Rectangle 33"/>
            <p:cNvSpPr>
              <a:spLocks noChangeArrowheads="1"/>
            </p:cNvSpPr>
            <p:nvPr/>
          </p:nvSpPr>
          <p:spPr bwMode="auto">
            <a:xfrm>
              <a:off x="4173" y="191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8706" name="Rectangle 34"/>
            <p:cNvSpPr>
              <a:spLocks noChangeArrowheads="1"/>
            </p:cNvSpPr>
            <p:nvPr/>
          </p:nvSpPr>
          <p:spPr bwMode="auto">
            <a:xfrm>
              <a:off x="4989" y="1917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  <p:sp>
          <p:nvSpPr>
            <p:cNvPr id="28707" name="Line 35"/>
            <p:cNvSpPr>
              <a:spLocks noChangeShapeType="1"/>
            </p:cNvSpPr>
            <p:nvPr/>
          </p:nvSpPr>
          <p:spPr bwMode="auto">
            <a:xfrm>
              <a:off x="2788" y="2448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8" name="Rectangle 36"/>
            <p:cNvSpPr>
              <a:spLocks noChangeArrowheads="1"/>
            </p:cNvSpPr>
            <p:nvPr/>
          </p:nvSpPr>
          <p:spPr bwMode="auto">
            <a:xfrm>
              <a:off x="2781" y="2157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97</a:t>
              </a:r>
            </a:p>
          </p:txBody>
        </p:sp>
        <p:sp>
          <p:nvSpPr>
            <p:cNvPr id="28709" name="Rectangle 37"/>
            <p:cNvSpPr>
              <a:spLocks noChangeArrowheads="1"/>
            </p:cNvSpPr>
            <p:nvPr/>
          </p:nvSpPr>
          <p:spPr bwMode="auto">
            <a:xfrm>
              <a:off x="3501" y="2157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8710" name="Rectangle 38"/>
            <p:cNvSpPr>
              <a:spLocks noChangeArrowheads="1"/>
            </p:cNvSpPr>
            <p:nvPr/>
          </p:nvSpPr>
          <p:spPr bwMode="auto">
            <a:xfrm>
              <a:off x="4173" y="2157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tu</a:t>
              </a:r>
            </a:p>
          </p:txBody>
        </p:sp>
        <p:sp>
          <p:nvSpPr>
            <p:cNvPr id="28711" name="Rectangle 39"/>
            <p:cNvSpPr>
              <a:spLocks noChangeArrowheads="1"/>
            </p:cNvSpPr>
            <p:nvPr/>
          </p:nvSpPr>
          <p:spPr bwMode="auto">
            <a:xfrm>
              <a:off x="4989" y="2157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258</a:t>
              </a:r>
            </a:p>
          </p:txBody>
        </p:sp>
      </p:grp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Keys and Identifiers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8305800" cy="1219200"/>
          </a:xfrm>
          <a:noFill/>
          <a:ln/>
        </p:spPr>
        <p:txBody>
          <a:bodyPr/>
          <a:lstStyle/>
          <a:p>
            <a:r>
              <a:rPr lang="en-US" altLang="en-US" sz="2400"/>
              <a:t>A key on </a:t>
            </a:r>
            <a:r>
              <a:rPr lang="en-US" altLang="en-US" sz="2000">
                <a:latin typeface="Times New Roman" charset="0"/>
              </a:rPr>
              <a:t>FLIGHT# </a:t>
            </a:r>
            <a:r>
              <a:rPr lang="en-US" altLang="en-US" sz="2400"/>
              <a:t>in</a:t>
            </a:r>
            <a:r>
              <a:rPr lang="en-US" altLang="en-US" sz="2000">
                <a:latin typeface="Times New Roman" charset="0"/>
              </a:rPr>
              <a:t> FLIGHT-SCHEDULE </a:t>
            </a:r>
            <a:r>
              <a:rPr lang="en-US" altLang="en-US" sz="2400"/>
              <a:t>will force all </a:t>
            </a:r>
            <a:r>
              <a:rPr lang="en-US" altLang="en-US" sz="2000">
                <a:latin typeface="Times New Roman" charset="0"/>
              </a:rPr>
              <a:t>FLIGHT#’s </a:t>
            </a:r>
            <a:r>
              <a:rPr lang="en-US" altLang="en-US" sz="2400"/>
              <a:t>to be unique in </a:t>
            </a:r>
            <a:r>
              <a:rPr lang="en-US" altLang="en-US" sz="2000">
                <a:latin typeface="Times New Roman" charset="0"/>
              </a:rPr>
              <a:t>FLIGHT-SCHEDULE</a:t>
            </a:r>
            <a:endParaRPr lang="en-US" altLang="en-US" sz="2400"/>
          </a:p>
          <a:p>
            <a:r>
              <a:rPr lang="en-US" altLang="en-US" sz="2400"/>
              <a:t>Consider the following keys on </a:t>
            </a:r>
            <a:r>
              <a:rPr lang="en-US" altLang="en-US" sz="2000">
                <a:latin typeface="Times New Roman" charset="0"/>
              </a:rPr>
              <a:t>DEPT-AIRPORT: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54025" y="985838"/>
            <a:ext cx="823912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Keys (or identifiers) are uniqueness constraints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15950" y="3130550"/>
            <a:ext cx="1892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606425" y="31194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FLIGHT#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1368425" y="3119438"/>
            <a:ext cx="1228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AIRPORT-CODE</a:t>
            </a: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1371600" y="3130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2673350" y="3130550"/>
            <a:ext cx="1892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2663825" y="31194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FLIGHT#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425825" y="3119438"/>
            <a:ext cx="1228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AIRPORT-CODE</a:t>
            </a: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3429000" y="3130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6788150" y="3130550"/>
            <a:ext cx="1892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6778625" y="31194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FLIGHT#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7540625" y="3119438"/>
            <a:ext cx="1228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AIRPORT-CODE</a:t>
            </a: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>
            <a:off x="7543800" y="3130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>
            <a:off x="6870700" y="3429000"/>
            <a:ext cx="172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>
            <a:off x="3517900" y="3429000"/>
            <a:ext cx="96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>
            <a:off x="698500" y="3429000"/>
            <a:ext cx="50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4730750" y="3130550"/>
            <a:ext cx="1892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4721225" y="3119438"/>
            <a:ext cx="847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FLIGHT#</a:t>
            </a:r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5483225" y="3119438"/>
            <a:ext cx="1228725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latin typeface="Times New Roman" charset="0"/>
              </a:rPr>
              <a:t>AIRPORT-CODE</a:t>
            </a:r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5486400" y="3130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>
            <a:off x="4813300" y="3429000"/>
            <a:ext cx="50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>
            <a:off x="5575300" y="3429000"/>
            <a:ext cx="96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742" name="Group 46"/>
          <p:cNvGrpSpPr>
            <a:grpSpLocks/>
          </p:cNvGrpSpPr>
          <p:nvPr/>
        </p:nvGrpSpPr>
        <p:grpSpPr bwMode="auto">
          <a:xfrm>
            <a:off x="5786438" y="3957638"/>
            <a:ext cx="2678112" cy="2366962"/>
            <a:chOff x="3645" y="2493"/>
            <a:chExt cx="1687" cy="1491"/>
          </a:xfrm>
        </p:grpSpPr>
        <p:sp>
          <p:nvSpPr>
            <p:cNvPr id="29722" name="Rectangle 26"/>
            <p:cNvSpPr>
              <a:spLocks noChangeArrowheads="1"/>
            </p:cNvSpPr>
            <p:nvPr/>
          </p:nvSpPr>
          <p:spPr bwMode="auto">
            <a:xfrm>
              <a:off x="3652" y="2740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3" name="Rectangle 27"/>
            <p:cNvSpPr>
              <a:spLocks noChangeArrowheads="1"/>
            </p:cNvSpPr>
            <p:nvPr/>
          </p:nvSpPr>
          <p:spPr bwMode="auto">
            <a:xfrm>
              <a:off x="3646" y="2493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29724" name="Rectangle 28"/>
            <p:cNvSpPr>
              <a:spLocks noChangeArrowheads="1"/>
            </p:cNvSpPr>
            <p:nvPr/>
          </p:nvSpPr>
          <p:spPr bwMode="auto">
            <a:xfrm>
              <a:off x="364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9725" name="Rectangle 29"/>
            <p:cNvSpPr>
              <a:spLocks noChangeArrowheads="1"/>
            </p:cNvSpPr>
            <p:nvPr/>
          </p:nvSpPr>
          <p:spPr bwMode="auto">
            <a:xfrm>
              <a:off x="4270" y="2733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29726" name="Line 30"/>
            <p:cNvSpPr>
              <a:spLocks noChangeShapeType="1"/>
            </p:cNvSpPr>
            <p:nvPr/>
          </p:nvSpPr>
          <p:spPr bwMode="auto">
            <a:xfrm>
              <a:off x="3648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7" name="Line 31"/>
            <p:cNvSpPr>
              <a:spLocks noChangeShapeType="1"/>
            </p:cNvSpPr>
            <p:nvPr/>
          </p:nvSpPr>
          <p:spPr bwMode="auto">
            <a:xfrm>
              <a:off x="5328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8" name="Line 32"/>
            <p:cNvSpPr>
              <a:spLocks noChangeShapeType="1"/>
            </p:cNvSpPr>
            <p:nvPr/>
          </p:nvSpPr>
          <p:spPr bwMode="auto">
            <a:xfrm>
              <a:off x="3652" y="326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9" name="Line 33"/>
            <p:cNvSpPr>
              <a:spLocks noChangeShapeType="1"/>
            </p:cNvSpPr>
            <p:nvPr/>
          </p:nvSpPr>
          <p:spPr bwMode="auto">
            <a:xfrm>
              <a:off x="3652" y="350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0" name="Line 34"/>
            <p:cNvSpPr>
              <a:spLocks noChangeShapeType="1"/>
            </p:cNvSpPr>
            <p:nvPr/>
          </p:nvSpPr>
          <p:spPr bwMode="auto">
            <a:xfrm>
              <a:off x="3652" y="374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1" name="Line 35"/>
            <p:cNvSpPr>
              <a:spLocks noChangeShapeType="1"/>
            </p:cNvSpPr>
            <p:nvPr/>
          </p:nvSpPr>
          <p:spPr bwMode="auto">
            <a:xfrm>
              <a:off x="4320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2" name="Rectangle 36"/>
            <p:cNvSpPr>
              <a:spLocks noChangeArrowheads="1"/>
            </p:cNvSpPr>
            <p:nvPr/>
          </p:nvSpPr>
          <p:spPr bwMode="auto">
            <a:xfrm>
              <a:off x="3645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9733" name="Rectangle 37"/>
            <p:cNvSpPr>
              <a:spLocks noChangeArrowheads="1"/>
            </p:cNvSpPr>
            <p:nvPr/>
          </p:nvSpPr>
          <p:spPr bwMode="auto">
            <a:xfrm>
              <a:off x="4317" y="297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29734" name="Rectangle 38"/>
            <p:cNvSpPr>
              <a:spLocks noChangeArrowheads="1"/>
            </p:cNvSpPr>
            <p:nvPr/>
          </p:nvSpPr>
          <p:spPr bwMode="auto">
            <a:xfrm>
              <a:off x="3645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9735" name="Rectangle 39"/>
            <p:cNvSpPr>
              <a:spLocks noChangeArrowheads="1"/>
            </p:cNvSpPr>
            <p:nvPr/>
          </p:nvSpPr>
          <p:spPr bwMode="auto">
            <a:xfrm>
              <a:off x="4317" y="321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29736" name="Rectangle 40"/>
            <p:cNvSpPr>
              <a:spLocks noChangeArrowheads="1"/>
            </p:cNvSpPr>
            <p:nvPr/>
          </p:nvSpPr>
          <p:spPr bwMode="auto">
            <a:xfrm>
              <a:off x="3645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9737" name="Rectangle 41"/>
            <p:cNvSpPr>
              <a:spLocks noChangeArrowheads="1"/>
            </p:cNvSpPr>
            <p:nvPr/>
          </p:nvSpPr>
          <p:spPr bwMode="auto">
            <a:xfrm>
              <a:off x="4317" y="345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  <p:sp>
          <p:nvSpPr>
            <p:cNvPr id="29738" name="Line 42"/>
            <p:cNvSpPr>
              <a:spLocks noChangeShapeType="1"/>
            </p:cNvSpPr>
            <p:nvPr/>
          </p:nvSpPr>
          <p:spPr bwMode="auto">
            <a:xfrm>
              <a:off x="3652" y="3984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9" name="Rectangle 43"/>
            <p:cNvSpPr>
              <a:spLocks noChangeArrowheads="1"/>
            </p:cNvSpPr>
            <p:nvPr/>
          </p:nvSpPr>
          <p:spPr bwMode="auto">
            <a:xfrm>
              <a:off x="3645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9740" name="Rectangle 44"/>
            <p:cNvSpPr>
              <a:spLocks noChangeArrowheads="1"/>
            </p:cNvSpPr>
            <p:nvPr/>
          </p:nvSpPr>
          <p:spPr bwMode="auto">
            <a:xfrm>
              <a:off x="4317" y="3693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bos</a:t>
              </a:r>
            </a:p>
          </p:txBody>
        </p:sp>
        <p:sp>
          <p:nvSpPr>
            <p:cNvPr id="29741" name="Line 45"/>
            <p:cNvSpPr>
              <a:spLocks noChangeShapeType="1"/>
            </p:cNvSpPr>
            <p:nvPr/>
          </p:nvSpPr>
          <p:spPr bwMode="auto">
            <a:xfrm>
              <a:off x="3704" y="2976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775" name="Group 79"/>
          <p:cNvGrpSpPr>
            <a:grpSpLocks/>
          </p:cNvGrpSpPr>
          <p:nvPr/>
        </p:nvGrpSpPr>
        <p:grpSpPr bwMode="auto">
          <a:xfrm>
            <a:off x="757238" y="3957638"/>
            <a:ext cx="4429125" cy="2366962"/>
            <a:chOff x="477" y="2493"/>
            <a:chExt cx="2790" cy="1491"/>
          </a:xfrm>
        </p:grpSpPr>
        <p:sp>
          <p:nvSpPr>
            <p:cNvPr id="29743" name="Rectangle 47"/>
            <p:cNvSpPr>
              <a:spLocks noChangeArrowheads="1"/>
            </p:cNvSpPr>
            <p:nvPr/>
          </p:nvSpPr>
          <p:spPr bwMode="auto">
            <a:xfrm>
              <a:off x="484" y="2740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4" name="Rectangle 48"/>
            <p:cNvSpPr>
              <a:spLocks noChangeArrowheads="1"/>
            </p:cNvSpPr>
            <p:nvPr/>
          </p:nvSpPr>
          <p:spPr bwMode="auto">
            <a:xfrm>
              <a:off x="52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29745" name="Rectangle 49"/>
            <p:cNvSpPr>
              <a:spLocks noChangeArrowheads="1"/>
            </p:cNvSpPr>
            <p:nvPr/>
          </p:nvSpPr>
          <p:spPr bwMode="auto">
            <a:xfrm>
              <a:off x="1246" y="27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29746" name="Rectangle 50"/>
            <p:cNvSpPr>
              <a:spLocks noChangeArrowheads="1"/>
            </p:cNvSpPr>
            <p:nvPr/>
          </p:nvSpPr>
          <p:spPr bwMode="auto">
            <a:xfrm>
              <a:off x="1918" y="273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29747" name="Rectangle 51"/>
            <p:cNvSpPr>
              <a:spLocks noChangeArrowheads="1"/>
            </p:cNvSpPr>
            <p:nvPr/>
          </p:nvSpPr>
          <p:spPr bwMode="auto">
            <a:xfrm>
              <a:off x="2686" y="2733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29748" name="Rectangle 52"/>
            <p:cNvSpPr>
              <a:spLocks noChangeArrowheads="1"/>
            </p:cNvSpPr>
            <p:nvPr/>
          </p:nvSpPr>
          <p:spPr bwMode="auto">
            <a:xfrm>
              <a:off x="478" y="2493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29749" name="Line 53"/>
            <p:cNvSpPr>
              <a:spLocks noChangeShapeType="1"/>
            </p:cNvSpPr>
            <p:nvPr/>
          </p:nvSpPr>
          <p:spPr bwMode="auto">
            <a:xfrm>
              <a:off x="484" y="326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0" name="Line 54"/>
            <p:cNvSpPr>
              <a:spLocks noChangeShapeType="1"/>
            </p:cNvSpPr>
            <p:nvPr/>
          </p:nvSpPr>
          <p:spPr bwMode="auto">
            <a:xfrm>
              <a:off x="484" y="350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1" name="Line 55"/>
            <p:cNvSpPr>
              <a:spLocks noChangeShapeType="1"/>
            </p:cNvSpPr>
            <p:nvPr/>
          </p:nvSpPr>
          <p:spPr bwMode="auto">
            <a:xfrm>
              <a:off x="484" y="374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2" name="Line 56"/>
            <p:cNvSpPr>
              <a:spLocks noChangeShapeType="1"/>
            </p:cNvSpPr>
            <p:nvPr/>
          </p:nvSpPr>
          <p:spPr bwMode="auto">
            <a:xfrm>
              <a:off x="484" y="398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3" name="Line 57"/>
            <p:cNvSpPr>
              <a:spLocks noChangeShapeType="1"/>
            </p:cNvSpPr>
            <p:nvPr/>
          </p:nvSpPr>
          <p:spPr bwMode="auto">
            <a:xfrm>
              <a:off x="480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4" name="Line 58"/>
            <p:cNvSpPr>
              <a:spLocks noChangeShapeType="1"/>
            </p:cNvSpPr>
            <p:nvPr/>
          </p:nvSpPr>
          <p:spPr bwMode="auto">
            <a:xfrm>
              <a:off x="3264" y="302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5" name="Line 59"/>
            <p:cNvSpPr>
              <a:spLocks noChangeShapeType="1"/>
            </p:cNvSpPr>
            <p:nvPr/>
          </p:nvSpPr>
          <p:spPr bwMode="auto">
            <a:xfrm>
              <a:off x="1200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6" name="Line 60"/>
            <p:cNvSpPr>
              <a:spLocks noChangeShapeType="1"/>
            </p:cNvSpPr>
            <p:nvPr/>
          </p:nvSpPr>
          <p:spPr bwMode="auto">
            <a:xfrm>
              <a:off x="2688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7" name="Line 61"/>
            <p:cNvSpPr>
              <a:spLocks noChangeShapeType="1"/>
            </p:cNvSpPr>
            <p:nvPr/>
          </p:nvSpPr>
          <p:spPr bwMode="auto">
            <a:xfrm>
              <a:off x="1872" y="274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58" name="Rectangle 62"/>
            <p:cNvSpPr>
              <a:spLocks noChangeArrowheads="1"/>
            </p:cNvSpPr>
            <p:nvPr/>
          </p:nvSpPr>
          <p:spPr bwMode="auto">
            <a:xfrm>
              <a:off x="477" y="297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29759" name="Rectangle 63"/>
            <p:cNvSpPr>
              <a:spLocks noChangeArrowheads="1"/>
            </p:cNvSpPr>
            <p:nvPr/>
          </p:nvSpPr>
          <p:spPr bwMode="auto">
            <a:xfrm>
              <a:off x="1197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29760" name="Rectangle 64"/>
            <p:cNvSpPr>
              <a:spLocks noChangeArrowheads="1"/>
            </p:cNvSpPr>
            <p:nvPr/>
          </p:nvSpPr>
          <p:spPr bwMode="auto">
            <a:xfrm>
              <a:off x="1869" y="297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9761" name="Rectangle 65"/>
            <p:cNvSpPr>
              <a:spLocks noChangeArrowheads="1"/>
            </p:cNvSpPr>
            <p:nvPr/>
          </p:nvSpPr>
          <p:spPr bwMode="auto">
            <a:xfrm>
              <a:off x="2685" y="297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29762" name="Rectangle 66"/>
            <p:cNvSpPr>
              <a:spLocks noChangeArrowheads="1"/>
            </p:cNvSpPr>
            <p:nvPr/>
          </p:nvSpPr>
          <p:spPr bwMode="auto">
            <a:xfrm>
              <a:off x="477" y="32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29763" name="Rectangle 67"/>
            <p:cNvSpPr>
              <a:spLocks noChangeArrowheads="1"/>
            </p:cNvSpPr>
            <p:nvPr/>
          </p:nvSpPr>
          <p:spPr bwMode="auto">
            <a:xfrm>
              <a:off x="1197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29764" name="Rectangle 68"/>
            <p:cNvSpPr>
              <a:spLocks noChangeArrowheads="1"/>
            </p:cNvSpPr>
            <p:nvPr/>
          </p:nvSpPr>
          <p:spPr bwMode="auto">
            <a:xfrm>
              <a:off x="1869" y="321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29765" name="Rectangle 69"/>
            <p:cNvSpPr>
              <a:spLocks noChangeArrowheads="1"/>
            </p:cNvSpPr>
            <p:nvPr/>
          </p:nvSpPr>
          <p:spPr bwMode="auto">
            <a:xfrm>
              <a:off x="2685" y="321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29766" name="Rectangle 70"/>
            <p:cNvSpPr>
              <a:spLocks noChangeArrowheads="1"/>
            </p:cNvSpPr>
            <p:nvPr/>
          </p:nvSpPr>
          <p:spPr bwMode="auto">
            <a:xfrm>
              <a:off x="477" y="345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29767" name="Rectangle 71"/>
            <p:cNvSpPr>
              <a:spLocks noChangeArrowheads="1"/>
            </p:cNvSpPr>
            <p:nvPr/>
          </p:nvSpPr>
          <p:spPr bwMode="auto">
            <a:xfrm>
              <a:off x="1150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29768" name="Rectangle 72"/>
            <p:cNvSpPr>
              <a:spLocks noChangeArrowheads="1"/>
            </p:cNvSpPr>
            <p:nvPr/>
          </p:nvSpPr>
          <p:spPr bwMode="auto">
            <a:xfrm>
              <a:off x="1869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29769" name="Rectangle 73"/>
            <p:cNvSpPr>
              <a:spLocks noChangeArrowheads="1"/>
            </p:cNvSpPr>
            <p:nvPr/>
          </p:nvSpPr>
          <p:spPr bwMode="auto">
            <a:xfrm>
              <a:off x="2685" y="345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29770" name="Rectangle 74"/>
            <p:cNvSpPr>
              <a:spLocks noChangeArrowheads="1"/>
            </p:cNvSpPr>
            <p:nvPr/>
          </p:nvSpPr>
          <p:spPr bwMode="auto">
            <a:xfrm>
              <a:off x="477" y="369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29771" name="Rectangle 75"/>
            <p:cNvSpPr>
              <a:spLocks noChangeArrowheads="1"/>
            </p:cNvSpPr>
            <p:nvPr/>
          </p:nvSpPr>
          <p:spPr bwMode="auto">
            <a:xfrm>
              <a:off x="1197" y="369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29772" name="Rectangle 76"/>
            <p:cNvSpPr>
              <a:spLocks noChangeArrowheads="1"/>
            </p:cNvSpPr>
            <p:nvPr/>
          </p:nvSpPr>
          <p:spPr bwMode="auto">
            <a:xfrm>
              <a:off x="1869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29773" name="Rectangle 77"/>
            <p:cNvSpPr>
              <a:spLocks noChangeArrowheads="1"/>
            </p:cNvSpPr>
            <p:nvPr/>
          </p:nvSpPr>
          <p:spPr bwMode="auto">
            <a:xfrm>
              <a:off x="2685" y="369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  <p:sp>
          <p:nvSpPr>
            <p:cNvPr id="29774" name="Line 78"/>
            <p:cNvSpPr>
              <a:spLocks noChangeShapeType="1"/>
            </p:cNvSpPr>
            <p:nvPr/>
          </p:nvSpPr>
          <p:spPr bwMode="auto">
            <a:xfrm>
              <a:off x="584" y="2976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  <a:noFill/>
          <a:ln/>
        </p:spPr>
        <p:txBody>
          <a:bodyPr/>
          <a:lstStyle/>
          <a:p>
            <a:r>
              <a:rPr lang="en-US" altLang="en-US"/>
              <a:t>Integrity and Consistency</a:t>
            </a: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768350" y="5181600"/>
            <a:ext cx="440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305800" cy="3276600"/>
          </a:xfrm>
          <a:noFill/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sz="2400"/>
              <a:t>Integrity: does the model reflect reality well?</a:t>
            </a:r>
          </a:p>
          <a:p>
            <a:pPr>
              <a:lnSpc>
                <a:spcPct val="95000"/>
              </a:lnSpc>
            </a:pPr>
            <a:r>
              <a:rPr lang="en-US" altLang="en-US" sz="2400"/>
              <a:t>Consistency: is the model without internal conflicts?</a:t>
            </a:r>
          </a:p>
          <a:p>
            <a:pPr>
              <a:lnSpc>
                <a:spcPct val="95000"/>
              </a:lnSpc>
              <a:buFont typeface="Monotype Sorts" charset="2"/>
              <a:buNone/>
            </a:pPr>
            <a:endParaRPr lang="en-US" altLang="en-US" sz="2400"/>
          </a:p>
          <a:p>
            <a:pPr>
              <a:lnSpc>
                <a:spcPct val="95000"/>
              </a:lnSpc>
            </a:pPr>
            <a:r>
              <a:rPr lang="en-US" altLang="en-US" sz="2400"/>
              <a:t>a </a:t>
            </a:r>
            <a:r>
              <a:rPr lang="en-US" altLang="en-US" sz="2000">
                <a:latin typeface="Times New Roman" charset="0"/>
              </a:rPr>
              <a:t>FLIGHT# </a:t>
            </a:r>
            <a:r>
              <a:rPr lang="en-US" altLang="en-US" sz="2400"/>
              <a:t>in </a:t>
            </a:r>
            <a:r>
              <a:rPr lang="en-US" altLang="en-US" sz="2000">
                <a:latin typeface="Times New Roman" charset="0"/>
              </a:rPr>
              <a:t>FLIGHT-SCHEDULE</a:t>
            </a:r>
            <a:r>
              <a:rPr lang="en-US" altLang="en-US" sz="2400"/>
              <a:t> cannot be null because it models the existence of an entity in the real world</a:t>
            </a:r>
          </a:p>
          <a:p>
            <a:pPr>
              <a:lnSpc>
                <a:spcPct val="95000"/>
              </a:lnSpc>
            </a:pPr>
            <a:r>
              <a:rPr lang="en-US" altLang="en-US" sz="2400"/>
              <a:t>a </a:t>
            </a:r>
            <a:r>
              <a:rPr lang="en-US" altLang="en-US" sz="2000">
                <a:latin typeface="Times New Roman" charset="0"/>
              </a:rPr>
              <a:t>FLIGHT# </a:t>
            </a:r>
            <a:r>
              <a:rPr lang="en-US" altLang="en-US" sz="2400"/>
              <a:t>in </a:t>
            </a:r>
            <a:r>
              <a:rPr lang="en-US" altLang="en-US" sz="2000">
                <a:latin typeface="Times New Roman" charset="0"/>
              </a:rPr>
              <a:t>DEPT-AIRPORT</a:t>
            </a:r>
            <a:r>
              <a:rPr lang="en-US" altLang="en-US" sz="2400"/>
              <a:t> must exist in </a:t>
            </a:r>
            <a:r>
              <a:rPr lang="en-US" altLang="en-US" sz="2000">
                <a:latin typeface="Times New Roman" charset="0"/>
              </a:rPr>
              <a:t>FLIGHT-SCHEDULE </a:t>
            </a:r>
            <a:r>
              <a:rPr lang="en-US" altLang="en-US" sz="2400"/>
              <a:t>because it doesn’t make sense for a non-existing </a:t>
            </a:r>
            <a:r>
              <a:rPr lang="en-US" altLang="en-US" sz="2000">
                <a:latin typeface="Times New Roman" charset="0"/>
              </a:rPr>
              <a:t>FLIGHT-SCHEDULE </a:t>
            </a:r>
            <a:r>
              <a:rPr lang="en-US" altLang="en-US" sz="2400"/>
              <a:t>entity to have a </a:t>
            </a:r>
            <a:r>
              <a:rPr lang="en-US" altLang="en-US" sz="2000">
                <a:latin typeface="Times New Roman" charset="0"/>
              </a:rPr>
              <a:t>DEPT-AIRPORT</a:t>
            </a: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5797550" y="5486400"/>
            <a:ext cx="2654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5797550" y="5867400"/>
            <a:ext cx="2654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5797550" y="6248400"/>
            <a:ext cx="2654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5797550" y="6629400"/>
            <a:ext cx="2654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45" name="Group 25"/>
          <p:cNvGrpSpPr>
            <a:grpSpLocks/>
          </p:cNvGrpSpPr>
          <p:nvPr/>
        </p:nvGrpSpPr>
        <p:grpSpPr bwMode="auto">
          <a:xfrm>
            <a:off x="5786438" y="4262438"/>
            <a:ext cx="2678112" cy="2360612"/>
            <a:chOff x="3645" y="2685"/>
            <a:chExt cx="1687" cy="1487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>
              <a:off x="3652" y="2932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>
              <a:off x="3646" y="2685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>
              <a:off x="3646" y="292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>
              <a:off x="4270" y="2925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>
              <a:off x="3648" y="3220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>
              <a:off x="5328" y="3220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5" name="Line 15"/>
            <p:cNvSpPr>
              <a:spLocks noChangeShapeType="1"/>
            </p:cNvSpPr>
            <p:nvPr/>
          </p:nvSpPr>
          <p:spPr bwMode="auto">
            <a:xfrm>
              <a:off x="4320" y="2932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6" name="Rectangle 16"/>
            <p:cNvSpPr>
              <a:spLocks noChangeArrowheads="1"/>
            </p:cNvSpPr>
            <p:nvPr/>
          </p:nvSpPr>
          <p:spPr bwMode="auto">
            <a:xfrm>
              <a:off x="3645" y="316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0737" name="Rectangle 17"/>
            <p:cNvSpPr>
              <a:spLocks noChangeArrowheads="1"/>
            </p:cNvSpPr>
            <p:nvPr/>
          </p:nvSpPr>
          <p:spPr bwMode="auto">
            <a:xfrm>
              <a:off x="4317" y="3165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30738" name="Rectangle 18"/>
            <p:cNvSpPr>
              <a:spLocks noChangeArrowheads="1"/>
            </p:cNvSpPr>
            <p:nvPr/>
          </p:nvSpPr>
          <p:spPr bwMode="auto">
            <a:xfrm>
              <a:off x="3645" y="340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0739" name="Rectangle 19"/>
            <p:cNvSpPr>
              <a:spLocks noChangeArrowheads="1"/>
            </p:cNvSpPr>
            <p:nvPr/>
          </p:nvSpPr>
          <p:spPr bwMode="auto">
            <a:xfrm>
              <a:off x="4317" y="3405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30740" name="Rectangle 20"/>
            <p:cNvSpPr>
              <a:spLocks noChangeArrowheads="1"/>
            </p:cNvSpPr>
            <p:nvPr/>
          </p:nvSpPr>
          <p:spPr bwMode="auto">
            <a:xfrm>
              <a:off x="3645" y="364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0741" name="Rectangle 21"/>
            <p:cNvSpPr>
              <a:spLocks noChangeArrowheads="1"/>
            </p:cNvSpPr>
            <p:nvPr/>
          </p:nvSpPr>
          <p:spPr bwMode="auto">
            <a:xfrm>
              <a:off x="4317" y="3645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  <p:sp>
          <p:nvSpPr>
            <p:cNvPr id="30742" name="Rectangle 22"/>
            <p:cNvSpPr>
              <a:spLocks noChangeArrowheads="1"/>
            </p:cNvSpPr>
            <p:nvPr/>
          </p:nvSpPr>
          <p:spPr bwMode="auto">
            <a:xfrm>
              <a:off x="3645" y="3885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30743" name="Rectangle 23"/>
            <p:cNvSpPr>
              <a:spLocks noChangeArrowheads="1"/>
            </p:cNvSpPr>
            <p:nvPr/>
          </p:nvSpPr>
          <p:spPr bwMode="auto">
            <a:xfrm>
              <a:off x="4317" y="3885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bos</a:t>
              </a:r>
            </a:p>
          </p:txBody>
        </p:sp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>
              <a:off x="3704" y="3168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778" name="Group 58"/>
          <p:cNvGrpSpPr>
            <a:grpSpLocks/>
          </p:cNvGrpSpPr>
          <p:nvPr/>
        </p:nvGrpSpPr>
        <p:grpSpPr bwMode="auto">
          <a:xfrm>
            <a:off x="757238" y="4338638"/>
            <a:ext cx="4429125" cy="2366962"/>
            <a:chOff x="477" y="2733"/>
            <a:chExt cx="2790" cy="1491"/>
          </a:xfrm>
        </p:grpSpPr>
        <p:sp>
          <p:nvSpPr>
            <p:cNvPr id="30746" name="Rectangle 26"/>
            <p:cNvSpPr>
              <a:spLocks noChangeArrowheads="1"/>
            </p:cNvSpPr>
            <p:nvPr/>
          </p:nvSpPr>
          <p:spPr bwMode="auto">
            <a:xfrm>
              <a:off x="484" y="2980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7" name="Rectangle 27"/>
            <p:cNvSpPr>
              <a:spLocks noChangeArrowheads="1"/>
            </p:cNvSpPr>
            <p:nvPr/>
          </p:nvSpPr>
          <p:spPr bwMode="auto">
            <a:xfrm>
              <a:off x="526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0748" name="Rectangle 28"/>
            <p:cNvSpPr>
              <a:spLocks noChangeArrowheads="1"/>
            </p:cNvSpPr>
            <p:nvPr/>
          </p:nvSpPr>
          <p:spPr bwMode="auto">
            <a:xfrm>
              <a:off x="1246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30749" name="Rectangle 29"/>
            <p:cNvSpPr>
              <a:spLocks noChangeArrowheads="1"/>
            </p:cNvSpPr>
            <p:nvPr/>
          </p:nvSpPr>
          <p:spPr bwMode="auto">
            <a:xfrm>
              <a:off x="1918" y="297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30750" name="Rectangle 30"/>
            <p:cNvSpPr>
              <a:spLocks noChangeArrowheads="1"/>
            </p:cNvSpPr>
            <p:nvPr/>
          </p:nvSpPr>
          <p:spPr bwMode="auto">
            <a:xfrm>
              <a:off x="2686" y="2973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30751" name="Rectangle 31"/>
            <p:cNvSpPr>
              <a:spLocks noChangeArrowheads="1"/>
            </p:cNvSpPr>
            <p:nvPr/>
          </p:nvSpPr>
          <p:spPr bwMode="auto">
            <a:xfrm>
              <a:off x="478" y="2733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30752" name="Line 32"/>
            <p:cNvSpPr>
              <a:spLocks noChangeShapeType="1"/>
            </p:cNvSpPr>
            <p:nvPr/>
          </p:nvSpPr>
          <p:spPr bwMode="auto">
            <a:xfrm>
              <a:off x="484" y="374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3" name="Line 33"/>
            <p:cNvSpPr>
              <a:spLocks noChangeShapeType="1"/>
            </p:cNvSpPr>
            <p:nvPr/>
          </p:nvSpPr>
          <p:spPr bwMode="auto">
            <a:xfrm>
              <a:off x="484" y="398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4" name="Line 34"/>
            <p:cNvSpPr>
              <a:spLocks noChangeShapeType="1"/>
            </p:cNvSpPr>
            <p:nvPr/>
          </p:nvSpPr>
          <p:spPr bwMode="auto">
            <a:xfrm>
              <a:off x="484" y="422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5" name="Line 35"/>
            <p:cNvSpPr>
              <a:spLocks noChangeShapeType="1"/>
            </p:cNvSpPr>
            <p:nvPr/>
          </p:nvSpPr>
          <p:spPr bwMode="auto">
            <a:xfrm>
              <a:off x="480" y="326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6" name="Line 36"/>
            <p:cNvSpPr>
              <a:spLocks noChangeShapeType="1"/>
            </p:cNvSpPr>
            <p:nvPr/>
          </p:nvSpPr>
          <p:spPr bwMode="auto">
            <a:xfrm>
              <a:off x="3264" y="3268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7" name="Line 37"/>
            <p:cNvSpPr>
              <a:spLocks noChangeShapeType="1"/>
            </p:cNvSpPr>
            <p:nvPr/>
          </p:nvSpPr>
          <p:spPr bwMode="auto">
            <a:xfrm>
              <a:off x="1200" y="298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8" name="Line 38"/>
            <p:cNvSpPr>
              <a:spLocks noChangeShapeType="1"/>
            </p:cNvSpPr>
            <p:nvPr/>
          </p:nvSpPr>
          <p:spPr bwMode="auto">
            <a:xfrm>
              <a:off x="2688" y="298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9" name="Line 39"/>
            <p:cNvSpPr>
              <a:spLocks noChangeShapeType="1"/>
            </p:cNvSpPr>
            <p:nvPr/>
          </p:nvSpPr>
          <p:spPr bwMode="auto">
            <a:xfrm>
              <a:off x="1872" y="2980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0" name="Rectangle 40"/>
            <p:cNvSpPr>
              <a:spLocks noChangeArrowheads="1"/>
            </p:cNvSpPr>
            <p:nvPr/>
          </p:nvSpPr>
          <p:spPr bwMode="auto">
            <a:xfrm>
              <a:off x="477" y="32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0761" name="Rectangle 41"/>
            <p:cNvSpPr>
              <a:spLocks noChangeArrowheads="1"/>
            </p:cNvSpPr>
            <p:nvPr/>
          </p:nvSpPr>
          <p:spPr bwMode="auto">
            <a:xfrm>
              <a:off x="1197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0762" name="Rectangle 42"/>
            <p:cNvSpPr>
              <a:spLocks noChangeArrowheads="1"/>
            </p:cNvSpPr>
            <p:nvPr/>
          </p:nvSpPr>
          <p:spPr bwMode="auto">
            <a:xfrm>
              <a:off x="1869" y="321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0763" name="Rectangle 43"/>
            <p:cNvSpPr>
              <a:spLocks noChangeArrowheads="1"/>
            </p:cNvSpPr>
            <p:nvPr/>
          </p:nvSpPr>
          <p:spPr bwMode="auto">
            <a:xfrm>
              <a:off x="2685" y="321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0764" name="Rectangle 44"/>
            <p:cNvSpPr>
              <a:spLocks noChangeArrowheads="1"/>
            </p:cNvSpPr>
            <p:nvPr/>
          </p:nvSpPr>
          <p:spPr bwMode="auto">
            <a:xfrm>
              <a:off x="477" y="345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0765" name="Rectangle 45"/>
            <p:cNvSpPr>
              <a:spLocks noChangeArrowheads="1"/>
            </p:cNvSpPr>
            <p:nvPr/>
          </p:nvSpPr>
          <p:spPr bwMode="auto">
            <a:xfrm>
              <a:off x="1197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0766" name="Rectangle 46"/>
            <p:cNvSpPr>
              <a:spLocks noChangeArrowheads="1"/>
            </p:cNvSpPr>
            <p:nvPr/>
          </p:nvSpPr>
          <p:spPr bwMode="auto">
            <a:xfrm>
              <a:off x="1869" y="345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30767" name="Rectangle 47"/>
            <p:cNvSpPr>
              <a:spLocks noChangeArrowheads="1"/>
            </p:cNvSpPr>
            <p:nvPr/>
          </p:nvSpPr>
          <p:spPr bwMode="auto">
            <a:xfrm>
              <a:off x="2685" y="345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0768" name="Rectangle 48"/>
            <p:cNvSpPr>
              <a:spLocks noChangeArrowheads="1"/>
            </p:cNvSpPr>
            <p:nvPr/>
          </p:nvSpPr>
          <p:spPr bwMode="auto">
            <a:xfrm>
              <a:off x="477" y="369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0769" name="Rectangle 49"/>
            <p:cNvSpPr>
              <a:spLocks noChangeArrowheads="1"/>
            </p:cNvSpPr>
            <p:nvPr/>
          </p:nvSpPr>
          <p:spPr bwMode="auto">
            <a:xfrm>
              <a:off x="1150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30770" name="Rectangle 50"/>
            <p:cNvSpPr>
              <a:spLocks noChangeArrowheads="1"/>
            </p:cNvSpPr>
            <p:nvPr/>
          </p:nvSpPr>
          <p:spPr bwMode="auto">
            <a:xfrm>
              <a:off x="1869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0771" name="Rectangle 51"/>
            <p:cNvSpPr>
              <a:spLocks noChangeArrowheads="1"/>
            </p:cNvSpPr>
            <p:nvPr/>
          </p:nvSpPr>
          <p:spPr bwMode="auto">
            <a:xfrm>
              <a:off x="2685" y="369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30772" name="Rectangle 52"/>
            <p:cNvSpPr>
              <a:spLocks noChangeArrowheads="1"/>
            </p:cNvSpPr>
            <p:nvPr/>
          </p:nvSpPr>
          <p:spPr bwMode="auto">
            <a:xfrm>
              <a:off x="477" y="393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30773" name="Rectangle 53"/>
            <p:cNvSpPr>
              <a:spLocks noChangeArrowheads="1"/>
            </p:cNvSpPr>
            <p:nvPr/>
          </p:nvSpPr>
          <p:spPr bwMode="auto">
            <a:xfrm>
              <a:off x="1197" y="393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30774" name="Rectangle 54"/>
            <p:cNvSpPr>
              <a:spLocks noChangeArrowheads="1"/>
            </p:cNvSpPr>
            <p:nvPr/>
          </p:nvSpPr>
          <p:spPr bwMode="auto">
            <a:xfrm>
              <a:off x="1869" y="393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0775" name="Rectangle 55"/>
            <p:cNvSpPr>
              <a:spLocks noChangeArrowheads="1"/>
            </p:cNvSpPr>
            <p:nvPr/>
          </p:nvSpPr>
          <p:spPr bwMode="auto">
            <a:xfrm>
              <a:off x="2685" y="393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  <p:sp>
          <p:nvSpPr>
            <p:cNvPr id="30776" name="Line 56"/>
            <p:cNvSpPr>
              <a:spLocks noChangeShapeType="1"/>
            </p:cNvSpPr>
            <p:nvPr/>
          </p:nvSpPr>
          <p:spPr bwMode="auto">
            <a:xfrm>
              <a:off x="584" y="3216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7" name="Line 57"/>
            <p:cNvSpPr>
              <a:spLocks noChangeShapeType="1"/>
            </p:cNvSpPr>
            <p:nvPr/>
          </p:nvSpPr>
          <p:spPr bwMode="auto">
            <a:xfrm>
              <a:off x="484" y="3504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  <a:noFill/>
          <a:ln/>
        </p:spPr>
        <p:txBody>
          <a:bodyPr/>
          <a:lstStyle/>
          <a:p>
            <a:r>
              <a:rPr lang="en-US" altLang="en-US"/>
              <a:t>Triggers and Stored Procedures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305800" cy="2667000"/>
          </a:xfrm>
          <a:noFill/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sz="2400"/>
              <a:t>Triggers can be defined to enforce constraints on a database, e.g.,</a:t>
            </a:r>
            <a:endParaRPr lang="en-US" altLang="en-US" sz="2000">
              <a:latin typeface="Times New Roman" charset="0"/>
            </a:endParaRPr>
          </a:p>
          <a:p>
            <a:pPr>
              <a:lnSpc>
                <a:spcPct val="95000"/>
              </a:lnSpc>
              <a:buFont typeface="Monotype Sorts" charset="2"/>
              <a:buNone/>
            </a:pPr>
            <a:endParaRPr lang="en-US" altLang="en-US" sz="2400"/>
          </a:p>
          <a:p>
            <a:pPr>
              <a:lnSpc>
                <a:spcPct val="95000"/>
              </a:lnSpc>
            </a:pPr>
            <a:r>
              <a:rPr lang="en-US" altLang="en-US" sz="2000" b="1">
                <a:latin typeface="Times New Roman" charset="0"/>
              </a:rPr>
              <a:t>DEFINE TRIGGER </a:t>
            </a:r>
            <a:r>
              <a:rPr lang="en-US" altLang="en-US" sz="2000">
                <a:latin typeface="Times New Roman" charset="0"/>
              </a:rPr>
              <a:t>DELETE-FLIGHT-SCHEDULE </a:t>
            </a:r>
          </a:p>
          <a:p>
            <a:pPr>
              <a:lnSpc>
                <a:spcPct val="95000"/>
              </a:lnSpc>
              <a:buFont typeface="Monotype Sorts" charset="2"/>
              <a:buNone/>
            </a:pPr>
            <a:r>
              <a:rPr lang="en-US" altLang="en-US" sz="2000" b="1">
                <a:latin typeface="Times New Roman" charset="0"/>
              </a:rPr>
              <a:t>      ON</a:t>
            </a:r>
            <a:r>
              <a:rPr lang="en-US" altLang="en-US" sz="2000">
                <a:latin typeface="Times New Roman" charset="0"/>
              </a:rPr>
              <a:t> DELETE </a:t>
            </a:r>
            <a:r>
              <a:rPr lang="en-US" altLang="en-US" sz="2000" b="1">
                <a:latin typeface="Times New Roman" charset="0"/>
              </a:rPr>
              <a:t>FROM</a:t>
            </a:r>
            <a:r>
              <a:rPr lang="en-US" altLang="en-US" sz="2000">
                <a:latin typeface="Times New Roman" charset="0"/>
              </a:rPr>
              <a:t> FLIGHT-SCHEDULE </a:t>
            </a:r>
            <a:r>
              <a:rPr lang="en-US" altLang="en-US" sz="2000" b="1">
                <a:latin typeface="Times New Roman" charset="0"/>
              </a:rPr>
              <a:t>WHERE</a:t>
            </a:r>
            <a:r>
              <a:rPr lang="en-US" altLang="en-US" sz="2000">
                <a:latin typeface="Times New Roman" charset="0"/>
              </a:rPr>
              <a:t> FLIGHT#=‘X’</a:t>
            </a:r>
          </a:p>
          <a:p>
            <a:pPr>
              <a:lnSpc>
                <a:spcPct val="95000"/>
              </a:lnSpc>
              <a:buFont typeface="Monotype Sorts" charset="2"/>
              <a:buNone/>
            </a:pPr>
            <a:r>
              <a:rPr lang="en-US" altLang="en-US" sz="2000" b="1">
                <a:latin typeface="Times New Roman" charset="0"/>
              </a:rPr>
              <a:t>      ACTION</a:t>
            </a:r>
            <a:r>
              <a:rPr lang="en-US" altLang="en-US" sz="2000">
                <a:latin typeface="Times New Roman" charset="0"/>
              </a:rPr>
              <a:t> DELETE </a:t>
            </a:r>
            <a:r>
              <a:rPr lang="en-US" altLang="en-US" sz="2000" b="1">
                <a:latin typeface="Times New Roman" charset="0"/>
              </a:rPr>
              <a:t>FROM </a:t>
            </a:r>
            <a:r>
              <a:rPr lang="en-US" altLang="en-US" sz="2000">
                <a:latin typeface="Times New Roman" charset="0"/>
              </a:rPr>
              <a:t>DEPT-AIRPORT WHERE FLIGHT#=‘X’;</a:t>
            </a:r>
          </a:p>
        </p:txBody>
      </p:sp>
      <p:grpSp>
        <p:nvGrpSpPr>
          <p:cNvPr id="31768" name="Group 24"/>
          <p:cNvGrpSpPr>
            <a:grpSpLocks/>
          </p:cNvGrpSpPr>
          <p:nvPr/>
        </p:nvGrpSpPr>
        <p:grpSpPr bwMode="auto">
          <a:xfrm>
            <a:off x="5634038" y="3729038"/>
            <a:ext cx="2678112" cy="2366962"/>
            <a:chOff x="3549" y="2349"/>
            <a:chExt cx="1687" cy="1491"/>
          </a:xfrm>
        </p:grpSpPr>
        <p:sp>
          <p:nvSpPr>
            <p:cNvPr id="31748" name="Line 4"/>
            <p:cNvSpPr>
              <a:spLocks noChangeShapeType="1"/>
            </p:cNvSpPr>
            <p:nvPr/>
          </p:nvSpPr>
          <p:spPr bwMode="auto">
            <a:xfrm>
              <a:off x="3556" y="3840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49" name="Rectangle 5"/>
            <p:cNvSpPr>
              <a:spLocks noChangeArrowheads="1"/>
            </p:cNvSpPr>
            <p:nvPr/>
          </p:nvSpPr>
          <p:spPr bwMode="auto">
            <a:xfrm>
              <a:off x="3556" y="2596"/>
              <a:ext cx="1672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0" name="Rectangle 6"/>
            <p:cNvSpPr>
              <a:spLocks noChangeArrowheads="1"/>
            </p:cNvSpPr>
            <p:nvPr/>
          </p:nvSpPr>
          <p:spPr bwMode="auto">
            <a:xfrm>
              <a:off x="3550" y="2349"/>
              <a:ext cx="111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DEPT-AIRPORT</a:t>
              </a:r>
            </a:p>
          </p:txBody>
        </p:sp>
        <p:sp>
          <p:nvSpPr>
            <p:cNvPr id="31751" name="Rectangle 7"/>
            <p:cNvSpPr>
              <a:spLocks noChangeArrowheads="1"/>
            </p:cNvSpPr>
            <p:nvPr/>
          </p:nvSpPr>
          <p:spPr bwMode="auto">
            <a:xfrm>
              <a:off x="3550" y="25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1752" name="Rectangle 8"/>
            <p:cNvSpPr>
              <a:spLocks noChangeArrowheads="1"/>
            </p:cNvSpPr>
            <p:nvPr/>
          </p:nvSpPr>
          <p:spPr bwMode="auto">
            <a:xfrm>
              <a:off x="4174" y="2589"/>
              <a:ext cx="106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AIRPORT-CODE</a:t>
              </a:r>
            </a:p>
          </p:txBody>
        </p:sp>
        <p:sp>
          <p:nvSpPr>
            <p:cNvPr id="31753" name="Line 9"/>
            <p:cNvSpPr>
              <a:spLocks noChangeShapeType="1"/>
            </p:cNvSpPr>
            <p:nvPr/>
          </p:nvSpPr>
          <p:spPr bwMode="auto">
            <a:xfrm>
              <a:off x="3552" y="2884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>
              <a:off x="5232" y="2884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>
              <a:off x="3556" y="3120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Line 12"/>
            <p:cNvSpPr>
              <a:spLocks noChangeShapeType="1"/>
            </p:cNvSpPr>
            <p:nvPr/>
          </p:nvSpPr>
          <p:spPr bwMode="auto">
            <a:xfrm>
              <a:off x="3556" y="3360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Line 13"/>
            <p:cNvSpPr>
              <a:spLocks noChangeShapeType="1"/>
            </p:cNvSpPr>
            <p:nvPr/>
          </p:nvSpPr>
          <p:spPr bwMode="auto">
            <a:xfrm>
              <a:off x="3556" y="3600"/>
              <a:ext cx="1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8" name="Line 14"/>
            <p:cNvSpPr>
              <a:spLocks noChangeShapeType="1"/>
            </p:cNvSpPr>
            <p:nvPr/>
          </p:nvSpPr>
          <p:spPr bwMode="auto">
            <a:xfrm>
              <a:off x="4224" y="2596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9" name="Rectangle 15"/>
            <p:cNvSpPr>
              <a:spLocks noChangeArrowheads="1"/>
            </p:cNvSpPr>
            <p:nvPr/>
          </p:nvSpPr>
          <p:spPr bwMode="auto">
            <a:xfrm>
              <a:off x="3549" y="282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1760" name="Rectangle 16"/>
            <p:cNvSpPr>
              <a:spLocks noChangeArrowheads="1"/>
            </p:cNvSpPr>
            <p:nvPr/>
          </p:nvSpPr>
          <p:spPr bwMode="auto">
            <a:xfrm>
              <a:off x="4221" y="2829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atl</a:t>
              </a:r>
            </a:p>
          </p:txBody>
        </p:sp>
        <p:sp>
          <p:nvSpPr>
            <p:cNvPr id="31761" name="Rectangle 17"/>
            <p:cNvSpPr>
              <a:spLocks noChangeArrowheads="1"/>
            </p:cNvSpPr>
            <p:nvPr/>
          </p:nvSpPr>
          <p:spPr bwMode="auto">
            <a:xfrm>
              <a:off x="3549" y="306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1762" name="Rectangle 18"/>
            <p:cNvSpPr>
              <a:spLocks noChangeArrowheads="1"/>
            </p:cNvSpPr>
            <p:nvPr/>
          </p:nvSpPr>
          <p:spPr bwMode="auto">
            <a:xfrm>
              <a:off x="4221" y="3069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cph</a:t>
              </a:r>
            </a:p>
          </p:txBody>
        </p:sp>
        <p:sp>
          <p:nvSpPr>
            <p:cNvPr id="31763" name="Rectangle 19"/>
            <p:cNvSpPr>
              <a:spLocks noChangeArrowheads="1"/>
            </p:cNvSpPr>
            <p:nvPr/>
          </p:nvSpPr>
          <p:spPr bwMode="auto">
            <a:xfrm>
              <a:off x="3549" y="330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1764" name="Rectangle 20"/>
            <p:cNvSpPr>
              <a:spLocks noChangeArrowheads="1"/>
            </p:cNvSpPr>
            <p:nvPr/>
          </p:nvSpPr>
          <p:spPr bwMode="auto">
            <a:xfrm>
              <a:off x="4221" y="3309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lax</a:t>
              </a:r>
            </a:p>
          </p:txBody>
        </p:sp>
        <p:sp>
          <p:nvSpPr>
            <p:cNvPr id="31765" name="Rectangle 21"/>
            <p:cNvSpPr>
              <a:spLocks noChangeArrowheads="1"/>
            </p:cNvSpPr>
            <p:nvPr/>
          </p:nvSpPr>
          <p:spPr bwMode="auto">
            <a:xfrm>
              <a:off x="3549" y="35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31766" name="Rectangle 22"/>
            <p:cNvSpPr>
              <a:spLocks noChangeArrowheads="1"/>
            </p:cNvSpPr>
            <p:nvPr/>
          </p:nvSpPr>
          <p:spPr bwMode="auto">
            <a:xfrm>
              <a:off x="4221" y="3549"/>
              <a:ext cx="101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bos</a:t>
              </a:r>
            </a:p>
          </p:txBody>
        </p:sp>
        <p:sp>
          <p:nvSpPr>
            <p:cNvPr id="31767" name="Line 23"/>
            <p:cNvSpPr>
              <a:spLocks noChangeShapeType="1"/>
            </p:cNvSpPr>
            <p:nvPr/>
          </p:nvSpPr>
          <p:spPr bwMode="auto">
            <a:xfrm>
              <a:off x="3608" y="2832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801" name="Group 57"/>
          <p:cNvGrpSpPr>
            <a:grpSpLocks/>
          </p:cNvGrpSpPr>
          <p:nvPr/>
        </p:nvGrpSpPr>
        <p:grpSpPr bwMode="auto">
          <a:xfrm>
            <a:off x="681038" y="3729038"/>
            <a:ext cx="4429125" cy="2366962"/>
            <a:chOff x="429" y="2349"/>
            <a:chExt cx="2790" cy="1491"/>
          </a:xfrm>
        </p:grpSpPr>
        <p:sp>
          <p:nvSpPr>
            <p:cNvPr id="31769" name="Rectangle 25"/>
            <p:cNvSpPr>
              <a:spLocks noChangeArrowheads="1"/>
            </p:cNvSpPr>
            <p:nvPr/>
          </p:nvSpPr>
          <p:spPr bwMode="auto">
            <a:xfrm>
              <a:off x="436" y="2596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0" name="Rectangle 26"/>
            <p:cNvSpPr>
              <a:spLocks noChangeArrowheads="1"/>
            </p:cNvSpPr>
            <p:nvPr/>
          </p:nvSpPr>
          <p:spPr bwMode="auto">
            <a:xfrm>
              <a:off x="478" y="25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1771" name="Rectangle 27"/>
            <p:cNvSpPr>
              <a:spLocks noChangeArrowheads="1"/>
            </p:cNvSpPr>
            <p:nvPr/>
          </p:nvSpPr>
          <p:spPr bwMode="auto">
            <a:xfrm>
              <a:off x="1198" y="25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31772" name="Rectangle 28"/>
            <p:cNvSpPr>
              <a:spLocks noChangeArrowheads="1"/>
            </p:cNvSpPr>
            <p:nvPr/>
          </p:nvSpPr>
          <p:spPr bwMode="auto">
            <a:xfrm>
              <a:off x="1870" y="258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31773" name="Rectangle 29"/>
            <p:cNvSpPr>
              <a:spLocks noChangeArrowheads="1"/>
            </p:cNvSpPr>
            <p:nvPr/>
          </p:nvSpPr>
          <p:spPr bwMode="auto">
            <a:xfrm>
              <a:off x="2638" y="2589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31774" name="Rectangle 30"/>
            <p:cNvSpPr>
              <a:spLocks noChangeArrowheads="1"/>
            </p:cNvSpPr>
            <p:nvPr/>
          </p:nvSpPr>
          <p:spPr bwMode="auto">
            <a:xfrm>
              <a:off x="430" y="2349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31775" name="Line 31"/>
            <p:cNvSpPr>
              <a:spLocks noChangeShapeType="1"/>
            </p:cNvSpPr>
            <p:nvPr/>
          </p:nvSpPr>
          <p:spPr bwMode="auto">
            <a:xfrm>
              <a:off x="436" y="336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6" name="Line 32"/>
            <p:cNvSpPr>
              <a:spLocks noChangeShapeType="1"/>
            </p:cNvSpPr>
            <p:nvPr/>
          </p:nvSpPr>
          <p:spPr bwMode="auto">
            <a:xfrm>
              <a:off x="436" y="360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7" name="Line 33"/>
            <p:cNvSpPr>
              <a:spLocks noChangeShapeType="1"/>
            </p:cNvSpPr>
            <p:nvPr/>
          </p:nvSpPr>
          <p:spPr bwMode="auto">
            <a:xfrm>
              <a:off x="436" y="384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8" name="Line 34"/>
            <p:cNvSpPr>
              <a:spLocks noChangeShapeType="1"/>
            </p:cNvSpPr>
            <p:nvPr/>
          </p:nvSpPr>
          <p:spPr bwMode="auto">
            <a:xfrm>
              <a:off x="432" y="2884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9" name="Line 35"/>
            <p:cNvSpPr>
              <a:spLocks noChangeShapeType="1"/>
            </p:cNvSpPr>
            <p:nvPr/>
          </p:nvSpPr>
          <p:spPr bwMode="auto">
            <a:xfrm>
              <a:off x="3216" y="2884"/>
              <a:ext cx="0" cy="9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0" name="Line 36"/>
            <p:cNvSpPr>
              <a:spLocks noChangeShapeType="1"/>
            </p:cNvSpPr>
            <p:nvPr/>
          </p:nvSpPr>
          <p:spPr bwMode="auto">
            <a:xfrm>
              <a:off x="1152" y="2596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1" name="Line 37"/>
            <p:cNvSpPr>
              <a:spLocks noChangeShapeType="1"/>
            </p:cNvSpPr>
            <p:nvPr/>
          </p:nvSpPr>
          <p:spPr bwMode="auto">
            <a:xfrm>
              <a:off x="2640" y="2596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2" name="Line 38"/>
            <p:cNvSpPr>
              <a:spLocks noChangeShapeType="1"/>
            </p:cNvSpPr>
            <p:nvPr/>
          </p:nvSpPr>
          <p:spPr bwMode="auto">
            <a:xfrm>
              <a:off x="1824" y="2596"/>
              <a:ext cx="0" cy="1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3" name="Rectangle 39"/>
            <p:cNvSpPr>
              <a:spLocks noChangeArrowheads="1"/>
            </p:cNvSpPr>
            <p:nvPr/>
          </p:nvSpPr>
          <p:spPr bwMode="auto">
            <a:xfrm>
              <a:off x="429" y="282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1784" name="Rectangle 40"/>
            <p:cNvSpPr>
              <a:spLocks noChangeArrowheads="1"/>
            </p:cNvSpPr>
            <p:nvPr/>
          </p:nvSpPr>
          <p:spPr bwMode="auto">
            <a:xfrm>
              <a:off x="1149" y="282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1785" name="Rectangle 41"/>
            <p:cNvSpPr>
              <a:spLocks noChangeArrowheads="1"/>
            </p:cNvSpPr>
            <p:nvPr/>
          </p:nvSpPr>
          <p:spPr bwMode="auto">
            <a:xfrm>
              <a:off x="1821" y="282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1786" name="Rectangle 42"/>
            <p:cNvSpPr>
              <a:spLocks noChangeArrowheads="1"/>
            </p:cNvSpPr>
            <p:nvPr/>
          </p:nvSpPr>
          <p:spPr bwMode="auto">
            <a:xfrm>
              <a:off x="2637" y="282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1787" name="Rectangle 43"/>
            <p:cNvSpPr>
              <a:spLocks noChangeArrowheads="1"/>
            </p:cNvSpPr>
            <p:nvPr/>
          </p:nvSpPr>
          <p:spPr bwMode="auto">
            <a:xfrm>
              <a:off x="429" y="306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1788" name="Rectangle 44"/>
            <p:cNvSpPr>
              <a:spLocks noChangeArrowheads="1"/>
            </p:cNvSpPr>
            <p:nvPr/>
          </p:nvSpPr>
          <p:spPr bwMode="auto">
            <a:xfrm>
              <a:off x="1149" y="306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1789" name="Rectangle 45"/>
            <p:cNvSpPr>
              <a:spLocks noChangeArrowheads="1"/>
            </p:cNvSpPr>
            <p:nvPr/>
          </p:nvSpPr>
          <p:spPr bwMode="auto">
            <a:xfrm>
              <a:off x="1821" y="306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31790" name="Rectangle 46"/>
            <p:cNvSpPr>
              <a:spLocks noChangeArrowheads="1"/>
            </p:cNvSpPr>
            <p:nvPr/>
          </p:nvSpPr>
          <p:spPr bwMode="auto">
            <a:xfrm>
              <a:off x="2637" y="306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1791" name="Rectangle 47"/>
            <p:cNvSpPr>
              <a:spLocks noChangeArrowheads="1"/>
            </p:cNvSpPr>
            <p:nvPr/>
          </p:nvSpPr>
          <p:spPr bwMode="auto">
            <a:xfrm>
              <a:off x="429" y="330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1792" name="Rectangle 48"/>
            <p:cNvSpPr>
              <a:spLocks noChangeArrowheads="1"/>
            </p:cNvSpPr>
            <p:nvPr/>
          </p:nvSpPr>
          <p:spPr bwMode="auto">
            <a:xfrm>
              <a:off x="1102" y="330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31793" name="Rectangle 49"/>
            <p:cNvSpPr>
              <a:spLocks noChangeArrowheads="1"/>
            </p:cNvSpPr>
            <p:nvPr/>
          </p:nvSpPr>
          <p:spPr bwMode="auto">
            <a:xfrm>
              <a:off x="1821" y="330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1794" name="Rectangle 50"/>
            <p:cNvSpPr>
              <a:spLocks noChangeArrowheads="1"/>
            </p:cNvSpPr>
            <p:nvPr/>
          </p:nvSpPr>
          <p:spPr bwMode="auto">
            <a:xfrm>
              <a:off x="2637" y="330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31795" name="Rectangle 51"/>
            <p:cNvSpPr>
              <a:spLocks noChangeArrowheads="1"/>
            </p:cNvSpPr>
            <p:nvPr/>
          </p:nvSpPr>
          <p:spPr bwMode="auto">
            <a:xfrm>
              <a:off x="429" y="354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242</a:t>
              </a:r>
            </a:p>
          </p:txBody>
        </p:sp>
        <p:sp>
          <p:nvSpPr>
            <p:cNvPr id="31796" name="Rectangle 52"/>
            <p:cNvSpPr>
              <a:spLocks noChangeArrowheads="1"/>
            </p:cNvSpPr>
            <p:nvPr/>
          </p:nvSpPr>
          <p:spPr bwMode="auto">
            <a:xfrm>
              <a:off x="1149" y="35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usair</a:t>
              </a:r>
            </a:p>
          </p:txBody>
        </p:sp>
        <p:sp>
          <p:nvSpPr>
            <p:cNvPr id="31797" name="Rectangle 53"/>
            <p:cNvSpPr>
              <a:spLocks noChangeArrowheads="1"/>
            </p:cNvSpPr>
            <p:nvPr/>
          </p:nvSpPr>
          <p:spPr bwMode="auto">
            <a:xfrm>
              <a:off x="1821" y="354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1798" name="Rectangle 54"/>
            <p:cNvSpPr>
              <a:spLocks noChangeArrowheads="1"/>
            </p:cNvSpPr>
            <p:nvPr/>
          </p:nvSpPr>
          <p:spPr bwMode="auto">
            <a:xfrm>
              <a:off x="2637" y="354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231</a:t>
              </a:r>
            </a:p>
          </p:txBody>
        </p:sp>
        <p:sp>
          <p:nvSpPr>
            <p:cNvPr id="31799" name="Line 55"/>
            <p:cNvSpPr>
              <a:spLocks noChangeShapeType="1"/>
            </p:cNvSpPr>
            <p:nvPr/>
          </p:nvSpPr>
          <p:spPr bwMode="auto">
            <a:xfrm>
              <a:off x="536" y="2832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0" name="Line 56"/>
            <p:cNvSpPr>
              <a:spLocks noChangeShapeType="1"/>
            </p:cNvSpPr>
            <p:nvPr/>
          </p:nvSpPr>
          <p:spPr bwMode="auto">
            <a:xfrm>
              <a:off x="436" y="312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Null Values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990600" y="1905000"/>
            <a:ext cx="1524000" cy="10668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123-45-6789</a:t>
            </a:r>
          </a:p>
          <a:p>
            <a:pPr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234-56-7890</a:t>
            </a:r>
          </a:p>
          <a:p>
            <a:pPr>
              <a:buFont typeface="Monotype Sorts" charset="2"/>
              <a:buNone/>
            </a:pPr>
            <a:r>
              <a:rPr lang="en-US" altLang="en-US" sz="2000">
                <a:latin typeface="Times New Roman" charset="0"/>
              </a:rPr>
              <a:t>345-67-8901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96950" y="1530350"/>
            <a:ext cx="67691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987425" y="1138238"/>
            <a:ext cx="14573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CUSTOMER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514600" y="1905000"/>
            <a:ext cx="1905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2000" baseline="0"/>
              <a:t>Lisa Smith</a:t>
            </a:r>
          </a:p>
          <a:p>
            <a:pPr algn="ctr">
              <a:spcBef>
                <a:spcPct val="20000"/>
              </a:spcBef>
            </a:pPr>
            <a:r>
              <a:rPr lang="en-US" altLang="en-US" sz="2000" baseline="0"/>
              <a:t>George Foreman</a:t>
            </a:r>
          </a:p>
          <a:p>
            <a:pPr algn="ctr">
              <a:spcBef>
                <a:spcPct val="20000"/>
              </a:spcBef>
            </a:pPr>
            <a:r>
              <a:rPr lang="en-US" altLang="en-US" sz="2000" b="1" baseline="0"/>
              <a:t>unknown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419600" y="1905000"/>
            <a:ext cx="152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2000" baseline="0"/>
              <a:t>Lisa Jones</a:t>
            </a:r>
          </a:p>
          <a:p>
            <a:pPr algn="ctr">
              <a:spcBef>
                <a:spcPct val="20000"/>
              </a:spcBef>
            </a:pPr>
            <a:r>
              <a:rPr lang="en-US" altLang="en-US" sz="2000" b="1" baseline="0"/>
              <a:t>inapplicable</a:t>
            </a:r>
            <a:endParaRPr lang="en-US" altLang="en-US" sz="2000" baseline="0"/>
          </a:p>
          <a:p>
            <a:pPr algn="ctr">
              <a:spcBef>
                <a:spcPct val="20000"/>
              </a:spcBef>
            </a:pPr>
            <a:r>
              <a:rPr lang="en-US" altLang="en-US" sz="2000" baseline="0"/>
              <a:t>Mary Blake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6172200" y="1905000"/>
            <a:ext cx="1600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2000" b="1" baseline="0"/>
              <a:t>inapplicable</a:t>
            </a:r>
            <a:endParaRPr lang="en-US" altLang="en-US" sz="2000" baseline="0"/>
          </a:p>
          <a:p>
            <a:pPr algn="ctr">
              <a:spcBef>
                <a:spcPct val="20000"/>
              </a:spcBef>
            </a:pPr>
            <a:r>
              <a:rPr lang="en-US" altLang="en-US" sz="2000" baseline="0"/>
              <a:t>drafted</a:t>
            </a:r>
          </a:p>
          <a:p>
            <a:pPr algn="ctr">
              <a:spcBef>
                <a:spcPct val="20000"/>
              </a:spcBef>
            </a:pPr>
            <a:r>
              <a:rPr lang="en-US" altLang="en-US" sz="2000" b="1" baseline="0"/>
              <a:t>inapplicable</a:t>
            </a: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996950" y="2286000"/>
            <a:ext cx="6769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996950" y="2667000"/>
            <a:ext cx="6769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996950" y="3048000"/>
            <a:ext cx="6769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990600" y="1911350"/>
            <a:ext cx="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2438400" y="1530350"/>
            <a:ext cx="0" cy="151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4419600" y="1530350"/>
            <a:ext cx="0" cy="151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6096000" y="1530350"/>
            <a:ext cx="0" cy="151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7772400" y="1911350"/>
            <a:ext cx="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909638" y="1519238"/>
            <a:ext cx="1609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CUSTOMER#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2433638" y="1519238"/>
            <a:ext cx="1990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NAME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4338638" y="1519238"/>
            <a:ext cx="1914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MAIDEN NAME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6092825" y="1519238"/>
            <a:ext cx="18383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DRAFT STATUS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457200" y="3352800"/>
            <a:ext cx="8229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Null-value </a:t>
            </a:r>
            <a:r>
              <a:rPr lang="en-US" altLang="en-US" b="1" baseline="0">
                <a:latin typeface="Arial" charset="0"/>
              </a:rPr>
              <a:t>unknown </a:t>
            </a:r>
            <a:r>
              <a:rPr lang="en-US" altLang="en-US" baseline="0">
                <a:latin typeface="Arial" charset="0"/>
              </a:rPr>
              <a:t>reflects that the attribute does apply, but the value is currently unknown. That’s ok!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Null-value </a:t>
            </a:r>
            <a:r>
              <a:rPr lang="en-US" altLang="en-US" b="1" baseline="0">
                <a:latin typeface="Arial" charset="0"/>
              </a:rPr>
              <a:t>inapplicable</a:t>
            </a:r>
            <a:r>
              <a:rPr lang="en-US" altLang="en-US" baseline="0">
                <a:latin typeface="Arial" charset="0"/>
              </a:rPr>
              <a:t> indicates that the attribute does not apply. That’s bad!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Null-value </a:t>
            </a:r>
            <a:r>
              <a:rPr lang="en-US" altLang="en-US" b="1" baseline="0">
                <a:latin typeface="Arial" charset="0"/>
              </a:rPr>
              <a:t>inapplicable </a:t>
            </a:r>
            <a:r>
              <a:rPr lang="en-US" altLang="en-US" baseline="0">
                <a:latin typeface="Arial" charset="0"/>
              </a:rPr>
              <a:t>results from the direct use of “catch all forms” in database design.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“Catch all forms” are ok in reality, but detrimental in database design.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  <a:noFill/>
          <a:ln/>
        </p:spPr>
        <p:txBody>
          <a:bodyPr/>
          <a:lstStyle/>
          <a:p>
            <a:r>
              <a:rPr lang="en-US" altLang="en-US"/>
              <a:t>Normalization</a:t>
            </a:r>
          </a:p>
        </p:txBody>
      </p:sp>
      <p:grpSp>
        <p:nvGrpSpPr>
          <p:cNvPr id="33817" name="Group 25"/>
          <p:cNvGrpSpPr>
            <a:grpSpLocks/>
          </p:cNvGrpSpPr>
          <p:nvPr/>
        </p:nvGrpSpPr>
        <p:grpSpPr bwMode="auto">
          <a:xfrm>
            <a:off x="5481638" y="4338638"/>
            <a:ext cx="3357562" cy="1985962"/>
            <a:chOff x="3453" y="2733"/>
            <a:chExt cx="2115" cy="1251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auto">
            <a:xfrm>
              <a:off x="3460" y="2980"/>
              <a:ext cx="2104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3502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4222" y="297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33798" name="Rectangle 6"/>
            <p:cNvSpPr>
              <a:spLocks noChangeArrowheads="1"/>
            </p:cNvSpPr>
            <p:nvPr/>
          </p:nvSpPr>
          <p:spPr bwMode="auto">
            <a:xfrm>
              <a:off x="4990" y="2973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33799" name="Rectangle 7"/>
            <p:cNvSpPr>
              <a:spLocks noChangeArrowheads="1"/>
            </p:cNvSpPr>
            <p:nvPr/>
          </p:nvSpPr>
          <p:spPr bwMode="auto">
            <a:xfrm>
              <a:off x="3502" y="2733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33800" name="Line 8"/>
            <p:cNvSpPr>
              <a:spLocks noChangeShapeType="1"/>
            </p:cNvSpPr>
            <p:nvPr/>
          </p:nvSpPr>
          <p:spPr bwMode="auto">
            <a:xfrm>
              <a:off x="3460" y="3744"/>
              <a:ext cx="2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Line 9"/>
            <p:cNvSpPr>
              <a:spLocks noChangeShapeType="1"/>
            </p:cNvSpPr>
            <p:nvPr/>
          </p:nvSpPr>
          <p:spPr bwMode="auto">
            <a:xfrm>
              <a:off x="3460" y="3984"/>
              <a:ext cx="2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>
              <a:off x="3456" y="3268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3" name="Line 11"/>
            <p:cNvSpPr>
              <a:spLocks noChangeShapeType="1"/>
            </p:cNvSpPr>
            <p:nvPr/>
          </p:nvSpPr>
          <p:spPr bwMode="auto">
            <a:xfrm>
              <a:off x="5568" y="3268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>
              <a:off x="4176" y="2980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5" name="Line 13"/>
            <p:cNvSpPr>
              <a:spLocks noChangeShapeType="1"/>
            </p:cNvSpPr>
            <p:nvPr/>
          </p:nvSpPr>
          <p:spPr bwMode="auto">
            <a:xfrm>
              <a:off x="4848" y="2980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6" name="Rectangle 14"/>
            <p:cNvSpPr>
              <a:spLocks noChangeArrowheads="1"/>
            </p:cNvSpPr>
            <p:nvPr/>
          </p:nvSpPr>
          <p:spPr bwMode="auto">
            <a:xfrm>
              <a:off x="3453" y="32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807" name="Rectangle 15"/>
            <p:cNvSpPr>
              <a:spLocks noChangeArrowheads="1"/>
            </p:cNvSpPr>
            <p:nvPr/>
          </p:nvSpPr>
          <p:spPr bwMode="auto">
            <a:xfrm>
              <a:off x="4173" y="321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3808" name="Rectangle 16"/>
            <p:cNvSpPr>
              <a:spLocks noChangeArrowheads="1"/>
            </p:cNvSpPr>
            <p:nvPr/>
          </p:nvSpPr>
          <p:spPr bwMode="auto">
            <a:xfrm>
              <a:off x="4941" y="321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3809" name="Rectangle 17"/>
            <p:cNvSpPr>
              <a:spLocks noChangeArrowheads="1"/>
            </p:cNvSpPr>
            <p:nvPr/>
          </p:nvSpPr>
          <p:spPr bwMode="auto">
            <a:xfrm>
              <a:off x="3453" y="345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810" name="Rectangle 18"/>
            <p:cNvSpPr>
              <a:spLocks noChangeArrowheads="1"/>
            </p:cNvSpPr>
            <p:nvPr/>
          </p:nvSpPr>
          <p:spPr bwMode="auto">
            <a:xfrm>
              <a:off x="4173" y="3453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3811" name="Rectangle 19"/>
            <p:cNvSpPr>
              <a:spLocks noChangeArrowheads="1"/>
            </p:cNvSpPr>
            <p:nvPr/>
          </p:nvSpPr>
          <p:spPr bwMode="auto">
            <a:xfrm>
              <a:off x="4941" y="345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3812" name="Rectangle 20"/>
            <p:cNvSpPr>
              <a:spLocks noChangeArrowheads="1"/>
            </p:cNvSpPr>
            <p:nvPr/>
          </p:nvSpPr>
          <p:spPr bwMode="auto">
            <a:xfrm>
              <a:off x="3453" y="369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3813" name="Rectangle 21"/>
            <p:cNvSpPr>
              <a:spLocks noChangeArrowheads="1"/>
            </p:cNvSpPr>
            <p:nvPr/>
          </p:nvSpPr>
          <p:spPr bwMode="auto">
            <a:xfrm>
              <a:off x="4126" y="3693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33814" name="Rectangle 22"/>
            <p:cNvSpPr>
              <a:spLocks noChangeArrowheads="1"/>
            </p:cNvSpPr>
            <p:nvPr/>
          </p:nvSpPr>
          <p:spPr bwMode="auto">
            <a:xfrm>
              <a:off x="4941" y="3693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>
              <a:off x="3560" y="3216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>
              <a:off x="3460" y="3504"/>
              <a:ext cx="2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859" name="Group 67"/>
          <p:cNvGrpSpPr>
            <a:grpSpLocks/>
          </p:cNvGrpSpPr>
          <p:nvPr/>
        </p:nvGrpSpPr>
        <p:grpSpPr bwMode="auto">
          <a:xfrm>
            <a:off x="147638" y="3348038"/>
            <a:ext cx="4429125" cy="3128962"/>
            <a:chOff x="93" y="2109"/>
            <a:chExt cx="2790" cy="1971"/>
          </a:xfrm>
        </p:grpSpPr>
        <p:sp>
          <p:nvSpPr>
            <p:cNvPr id="33818" name="Rectangle 26"/>
            <p:cNvSpPr>
              <a:spLocks noChangeArrowheads="1"/>
            </p:cNvSpPr>
            <p:nvPr/>
          </p:nvSpPr>
          <p:spPr bwMode="auto">
            <a:xfrm>
              <a:off x="100" y="2356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9" name="Rectangle 27"/>
            <p:cNvSpPr>
              <a:spLocks noChangeArrowheads="1"/>
            </p:cNvSpPr>
            <p:nvPr/>
          </p:nvSpPr>
          <p:spPr bwMode="auto">
            <a:xfrm>
              <a:off x="142" y="23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3820" name="Rectangle 28"/>
            <p:cNvSpPr>
              <a:spLocks noChangeArrowheads="1"/>
            </p:cNvSpPr>
            <p:nvPr/>
          </p:nvSpPr>
          <p:spPr bwMode="auto">
            <a:xfrm>
              <a:off x="862" y="23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33821" name="Rectangle 29"/>
            <p:cNvSpPr>
              <a:spLocks noChangeArrowheads="1"/>
            </p:cNvSpPr>
            <p:nvPr/>
          </p:nvSpPr>
          <p:spPr bwMode="auto">
            <a:xfrm>
              <a:off x="1534" y="234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33822" name="Rectangle 30"/>
            <p:cNvSpPr>
              <a:spLocks noChangeArrowheads="1"/>
            </p:cNvSpPr>
            <p:nvPr/>
          </p:nvSpPr>
          <p:spPr bwMode="auto">
            <a:xfrm>
              <a:off x="2302" y="2349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33823" name="Rectangle 31"/>
            <p:cNvSpPr>
              <a:spLocks noChangeArrowheads="1"/>
            </p:cNvSpPr>
            <p:nvPr/>
          </p:nvSpPr>
          <p:spPr bwMode="auto">
            <a:xfrm>
              <a:off x="94" y="2109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33824" name="Line 32"/>
            <p:cNvSpPr>
              <a:spLocks noChangeShapeType="1"/>
            </p:cNvSpPr>
            <p:nvPr/>
          </p:nvSpPr>
          <p:spPr bwMode="auto">
            <a:xfrm>
              <a:off x="100" y="312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5" name="Line 33"/>
            <p:cNvSpPr>
              <a:spLocks noChangeShapeType="1"/>
            </p:cNvSpPr>
            <p:nvPr/>
          </p:nvSpPr>
          <p:spPr bwMode="auto">
            <a:xfrm>
              <a:off x="100" y="336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6" name="Line 34"/>
            <p:cNvSpPr>
              <a:spLocks noChangeShapeType="1"/>
            </p:cNvSpPr>
            <p:nvPr/>
          </p:nvSpPr>
          <p:spPr bwMode="auto">
            <a:xfrm>
              <a:off x="96" y="2644"/>
              <a:ext cx="0" cy="1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7" name="Line 35"/>
            <p:cNvSpPr>
              <a:spLocks noChangeShapeType="1"/>
            </p:cNvSpPr>
            <p:nvPr/>
          </p:nvSpPr>
          <p:spPr bwMode="auto">
            <a:xfrm>
              <a:off x="2880" y="2644"/>
              <a:ext cx="0" cy="1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8" name="Line 36"/>
            <p:cNvSpPr>
              <a:spLocks noChangeShapeType="1"/>
            </p:cNvSpPr>
            <p:nvPr/>
          </p:nvSpPr>
          <p:spPr bwMode="auto">
            <a:xfrm>
              <a:off x="816" y="2356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9" name="Line 37"/>
            <p:cNvSpPr>
              <a:spLocks noChangeShapeType="1"/>
            </p:cNvSpPr>
            <p:nvPr/>
          </p:nvSpPr>
          <p:spPr bwMode="auto">
            <a:xfrm>
              <a:off x="2304" y="2356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0" name="Line 38"/>
            <p:cNvSpPr>
              <a:spLocks noChangeShapeType="1"/>
            </p:cNvSpPr>
            <p:nvPr/>
          </p:nvSpPr>
          <p:spPr bwMode="auto">
            <a:xfrm>
              <a:off x="1488" y="2356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1" name="Rectangle 39"/>
            <p:cNvSpPr>
              <a:spLocks noChangeArrowheads="1"/>
            </p:cNvSpPr>
            <p:nvPr/>
          </p:nvSpPr>
          <p:spPr bwMode="auto">
            <a:xfrm>
              <a:off x="93" y="258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832" name="Rectangle 40"/>
            <p:cNvSpPr>
              <a:spLocks noChangeArrowheads="1"/>
            </p:cNvSpPr>
            <p:nvPr/>
          </p:nvSpPr>
          <p:spPr bwMode="auto">
            <a:xfrm>
              <a:off x="813" y="25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3833" name="Rectangle 41"/>
            <p:cNvSpPr>
              <a:spLocks noChangeArrowheads="1"/>
            </p:cNvSpPr>
            <p:nvPr/>
          </p:nvSpPr>
          <p:spPr bwMode="auto">
            <a:xfrm>
              <a:off x="1437" y="2589"/>
              <a:ext cx="91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3834" name="Rectangle 42"/>
            <p:cNvSpPr>
              <a:spLocks noChangeArrowheads="1"/>
            </p:cNvSpPr>
            <p:nvPr/>
          </p:nvSpPr>
          <p:spPr bwMode="auto">
            <a:xfrm>
              <a:off x="93" y="282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835" name="Rectangle 43"/>
            <p:cNvSpPr>
              <a:spLocks noChangeArrowheads="1"/>
            </p:cNvSpPr>
            <p:nvPr/>
          </p:nvSpPr>
          <p:spPr bwMode="auto">
            <a:xfrm>
              <a:off x="813" y="282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3836" name="Rectangle 44"/>
            <p:cNvSpPr>
              <a:spLocks noChangeArrowheads="1"/>
            </p:cNvSpPr>
            <p:nvPr/>
          </p:nvSpPr>
          <p:spPr bwMode="auto">
            <a:xfrm>
              <a:off x="1485" y="282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3837" name="Rectangle 45"/>
            <p:cNvSpPr>
              <a:spLocks noChangeArrowheads="1"/>
            </p:cNvSpPr>
            <p:nvPr/>
          </p:nvSpPr>
          <p:spPr bwMode="auto">
            <a:xfrm>
              <a:off x="2301" y="282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3838" name="Rectangle 46"/>
            <p:cNvSpPr>
              <a:spLocks noChangeArrowheads="1"/>
            </p:cNvSpPr>
            <p:nvPr/>
          </p:nvSpPr>
          <p:spPr bwMode="auto">
            <a:xfrm>
              <a:off x="93" y="306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3839" name="Rectangle 47"/>
            <p:cNvSpPr>
              <a:spLocks noChangeArrowheads="1"/>
            </p:cNvSpPr>
            <p:nvPr/>
          </p:nvSpPr>
          <p:spPr bwMode="auto">
            <a:xfrm>
              <a:off x="766" y="306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33840" name="Rectangle 48"/>
            <p:cNvSpPr>
              <a:spLocks noChangeArrowheads="1"/>
            </p:cNvSpPr>
            <p:nvPr/>
          </p:nvSpPr>
          <p:spPr bwMode="auto">
            <a:xfrm>
              <a:off x="1485" y="306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841" name="Rectangle 49"/>
            <p:cNvSpPr>
              <a:spLocks noChangeArrowheads="1"/>
            </p:cNvSpPr>
            <p:nvPr/>
          </p:nvSpPr>
          <p:spPr bwMode="auto">
            <a:xfrm>
              <a:off x="2301" y="306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33842" name="Line 50"/>
            <p:cNvSpPr>
              <a:spLocks noChangeShapeType="1"/>
            </p:cNvSpPr>
            <p:nvPr/>
          </p:nvSpPr>
          <p:spPr bwMode="auto">
            <a:xfrm>
              <a:off x="100" y="288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3" name="Rectangle 51"/>
            <p:cNvSpPr>
              <a:spLocks noChangeArrowheads="1"/>
            </p:cNvSpPr>
            <p:nvPr/>
          </p:nvSpPr>
          <p:spPr bwMode="auto">
            <a:xfrm>
              <a:off x="2301" y="258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3844" name="Rectangle 52"/>
            <p:cNvSpPr>
              <a:spLocks noChangeArrowheads="1"/>
            </p:cNvSpPr>
            <p:nvPr/>
          </p:nvSpPr>
          <p:spPr bwMode="auto">
            <a:xfrm>
              <a:off x="93" y="330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845" name="Rectangle 53"/>
            <p:cNvSpPr>
              <a:spLocks noChangeArrowheads="1"/>
            </p:cNvSpPr>
            <p:nvPr/>
          </p:nvSpPr>
          <p:spPr bwMode="auto">
            <a:xfrm>
              <a:off x="813" y="330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1437" y="3309"/>
              <a:ext cx="91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847" name="Rectangle 55"/>
            <p:cNvSpPr>
              <a:spLocks noChangeArrowheads="1"/>
            </p:cNvSpPr>
            <p:nvPr/>
          </p:nvSpPr>
          <p:spPr bwMode="auto">
            <a:xfrm>
              <a:off x="2301" y="330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3848" name="Rectangle 56"/>
            <p:cNvSpPr>
              <a:spLocks noChangeArrowheads="1"/>
            </p:cNvSpPr>
            <p:nvPr/>
          </p:nvSpPr>
          <p:spPr bwMode="auto">
            <a:xfrm>
              <a:off x="93" y="354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849" name="Rectangle 57"/>
            <p:cNvSpPr>
              <a:spLocks noChangeArrowheads="1"/>
            </p:cNvSpPr>
            <p:nvPr/>
          </p:nvSpPr>
          <p:spPr bwMode="auto">
            <a:xfrm>
              <a:off x="813" y="35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3850" name="Rectangle 58"/>
            <p:cNvSpPr>
              <a:spLocks noChangeArrowheads="1"/>
            </p:cNvSpPr>
            <p:nvPr/>
          </p:nvSpPr>
          <p:spPr bwMode="auto">
            <a:xfrm>
              <a:off x="1485" y="354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33851" name="Rectangle 59"/>
            <p:cNvSpPr>
              <a:spLocks noChangeArrowheads="1"/>
            </p:cNvSpPr>
            <p:nvPr/>
          </p:nvSpPr>
          <p:spPr bwMode="auto">
            <a:xfrm>
              <a:off x="2301" y="354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3852" name="Rectangle 60"/>
            <p:cNvSpPr>
              <a:spLocks noChangeArrowheads="1"/>
            </p:cNvSpPr>
            <p:nvPr/>
          </p:nvSpPr>
          <p:spPr bwMode="auto">
            <a:xfrm>
              <a:off x="93" y="378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853" name="Rectangle 61"/>
            <p:cNvSpPr>
              <a:spLocks noChangeArrowheads="1"/>
            </p:cNvSpPr>
            <p:nvPr/>
          </p:nvSpPr>
          <p:spPr bwMode="auto">
            <a:xfrm>
              <a:off x="813" y="37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3854" name="Rectangle 62"/>
            <p:cNvSpPr>
              <a:spLocks noChangeArrowheads="1"/>
            </p:cNvSpPr>
            <p:nvPr/>
          </p:nvSpPr>
          <p:spPr bwMode="auto">
            <a:xfrm>
              <a:off x="1485" y="378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855" name="Rectangle 63"/>
            <p:cNvSpPr>
              <a:spLocks noChangeArrowheads="1"/>
            </p:cNvSpPr>
            <p:nvPr/>
          </p:nvSpPr>
          <p:spPr bwMode="auto">
            <a:xfrm>
              <a:off x="2301" y="378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3856" name="Line 64"/>
            <p:cNvSpPr>
              <a:spLocks noChangeShapeType="1"/>
            </p:cNvSpPr>
            <p:nvPr/>
          </p:nvSpPr>
          <p:spPr bwMode="auto">
            <a:xfrm>
              <a:off x="100" y="360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7" name="Line 65"/>
            <p:cNvSpPr>
              <a:spLocks noChangeShapeType="1"/>
            </p:cNvSpPr>
            <p:nvPr/>
          </p:nvSpPr>
          <p:spPr bwMode="auto">
            <a:xfrm>
              <a:off x="100" y="384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8" name="Line 66"/>
            <p:cNvSpPr>
              <a:spLocks noChangeShapeType="1"/>
            </p:cNvSpPr>
            <p:nvPr/>
          </p:nvSpPr>
          <p:spPr bwMode="auto">
            <a:xfrm>
              <a:off x="100" y="408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860" name="Line 68"/>
          <p:cNvSpPr>
            <a:spLocks noChangeShapeType="1"/>
          </p:cNvSpPr>
          <p:nvPr/>
        </p:nvSpPr>
        <p:spPr bwMode="auto">
          <a:xfrm>
            <a:off x="158750" y="3048000"/>
            <a:ext cx="440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887" name="Group 95"/>
          <p:cNvGrpSpPr>
            <a:grpSpLocks/>
          </p:cNvGrpSpPr>
          <p:nvPr/>
        </p:nvGrpSpPr>
        <p:grpSpPr bwMode="auto">
          <a:xfrm>
            <a:off x="147638" y="1062038"/>
            <a:ext cx="4429125" cy="1979612"/>
            <a:chOff x="93" y="669"/>
            <a:chExt cx="2790" cy="1247"/>
          </a:xfrm>
        </p:grpSpPr>
        <p:sp>
          <p:nvSpPr>
            <p:cNvPr id="33861" name="Rectangle 69"/>
            <p:cNvSpPr>
              <a:spLocks noChangeArrowheads="1"/>
            </p:cNvSpPr>
            <p:nvPr/>
          </p:nvSpPr>
          <p:spPr bwMode="auto">
            <a:xfrm>
              <a:off x="100" y="916"/>
              <a:ext cx="2776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62" name="Rectangle 70"/>
            <p:cNvSpPr>
              <a:spLocks noChangeArrowheads="1"/>
            </p:cNvSpPr>
            <p:nvPr/>
          </p:nvSpPr>
          <p:spPr bwMode="auto">
            <a:xfrm>
              <a:off x="142" y="90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3863" name="Rectangle 71"/>
            <p:cNvSpPr>
              <a:spLocks noChangeArrowheads="1"/>
            </p:cNvSpPr>
            <p:nvPr/>
          </p:nvSpPr>
          <p:spPr bwMode="auto">
            <a:xfrm>
              <a:off x="862" y="90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AIRLINE</a:t>
              </a:r>
            </a:p>
          </p:txBody>
        </p:sp>
        <p:sp>
          <p:nvSpPr>
            <p:cNvPr id="33864" name="Rectangle 72"/>
            <p:cNvSpPr>
              <a:spLocks noChangeArrowheads="1"/>
            </p:cNvSpPr>
            <p:nvPr/>
          </p:nvSpPr>
          <p:spPr bwMode="auto">
            <a:xfrm>
              <a:off x="1486" y="909"/>
              <a:ext cx="87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WEEKDAYS</a:t>
              </a:r>
            </a:p>
          </p:txBody>
        </p:sp>
        <p:sp>
          <p:nvSpPr>
            <p:cNvPr id="33865" name="Rectangle 73"/>
            <p:cNvSpPr>
              <a:spLocks noChangeArrowheads="1"/>
            </p:cNvSpPr>
            <p:nvPr/>
          </p:nvSpPr>
          <p:spPr bwMode="auto">
            <a:xfrm>
              <a:off x="2302" y="909"/>
              <a:ext cx="53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PRICE</a:t>
              </a:r>
            </a:p>
          </p:txBody>
        </p:sp>
        <p:sp>
          <p:nvSpPr>
            <p:cNvPr id="33866" name="Rectangle 74"/>
            <p:cNvSpPr>
              <a:spLocks noChangeArrowheads="1"/>
            </p:cNvSpPr>
            <p:nvPr/>
          </p:nvSpPr>
          <p:spPr bwMode="auto">
            <a:xfrm>
              <a:off x="142" y="669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33867" name="Line 75"/>
            <p:cNvSpPr>
              <a:spLocks noChangeShapeType="1"/>
            </p:cNvSpPr>
            <p:nvPr/>
          </p:nvSpPr>
          <p:spPr bwMode="auto">
            <a:xfrm>
              <a:off x="100" y="168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68" name="Line 76"/>
            <p:cNvSpPr>
              <a:spLocks noChangeShapeType="1"/>
            </p:cNvSpPr>
            <p:nvPr/>
          </p:nvSpPr>
          <p:spPr bwMode="auto">
            <a:xfrm>
              <a:off x="96" y="1204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69" name="Line 77"/>
            <p:cNvSpPr>
              <a:spLocks noChangeShapeType="1"/>
            </p:cNvSpPr>
            <p:nvPr/>
          </p:nvSpPr>
          <p:spPr bwMode="auto">
            <a:xfrm>
              <a:off x="2880" y="1204"/>
              <a:ext cx="0" cy="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>
              <a:off x="816" y="916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1" name="Line 79"/>
            <p:cNvSpPr>
              <a:spLocks noChangeShapeType="1"/>
            </p:cNvSpPr>
            <p:nvPr/>
          </p:nvSpPr>
          <p:spPr bwMode="auto">
            <a:xfrm>
              <a:off x="2304" y="916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2" name="Line 80"/>
            <p:cNvSpPr>
              <a:spLocks noChangeShapeType="1"/>
            </p:cNvSpPr>
            <p:nvPr/>
          </p:nvSpPr>
          <p:spPr bwMode="auto">
            <a:xfrm>
              <a:off x="1488" y="916"/>
              <a:ext cx="0" cy="1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73" name="Rectangle 81"/>
            <p:cNvSpPr>
              <a:spLocks noChangeArrowheads="1"/>
            </p:cNvSpPr>
            <p:nvPr/>
          </p:nvSpPr>
          <p:spPr bwMode="auto">
            <a:xfrm>
              <a:off x="93" y="114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874" name="Rectangle 82"/>
            <p:cNvSpPr>
              <a:spLocks noChangeArrowheads="1"/>
            </p:cNvSpPr>
            <p:nvPr/>
          </p:nvSpPr>
          <p:spPr bwMode="auto">
            <a:xfrm>
              <a:off x="813" y="114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delta</a:t>
              </a:r>
            </a:p>
          </p:txBody>
        </p:sp>
        <p:sp>
          <p:nvSpPr>
            <p:cNvPr id="33875" name="Rectangle 83"/>
            <p:cNvSpPr>
              <a:spLocks noChangeArrowheads="1"/>
            </p:cNvSpPr>
            <p:nvPr/>
          </p:nvSpPr>
          <p:spPr bwMode="auto">
            <a:xfrm>
              <a:off x="1437" y="1149"/>
              <a:ext cx="91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mo,fr</a:t>
              </a:r>
            </a:p>
          </p:txBody>
        </p:sp>
        <p:sp>
          <p:nvSpPr>
            <p:cNvPr id="33876" name="Rectangle 84"/>
            <p:cNvSpPr>
              <a:spLocks noChangeArrowheads="1"/>
            </p:cNvSpPr>
            <p:nvPr/>
          </p:nvSpPr>
          <p:spPr bwMode="auto">
            <a:xfrm>
              <a:off x="2301" y="114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156</a:t>
              </a:r>
            </a:p>
          </p:txBody>
        </p:sp>
        <p:sp>
          <p:nvSpPr>
            <p:cNvPr id="33877" name="Rectangle 85"/>
            <p:cNvSpPr>
              <a:spLocks noChangeArrowheads="1"/>
            </p:cNvSpPr>
            <p:nvPr/>
          </p:nvSpPr>
          <p:spPr bwMode="auto">
            <a:xfrm>
              <a:off x="93" y="138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878" name="Rectangle 86"/>
            <p:cNvSpPr>
              <a:spLocks noChangeArrowheads="1"/>
            </p:cNvSpPr>
            <p:nvPr/>
          </p:nvSpPr>
          <p:spPr bwMode="auto">
            <a:xfrm>
              <a:off x="813" y="1389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american</a:t>
              </a:r>
            </a:p>
          </p:txBody>
        </p:sp>
        <p:sp>
          <p:nvSpPr>
            <p:cNvPr id="33879" name="Rectangle 87"/>
            <p:cNvSpPr>
              <a:spLocks noChangeArrowheads="1"/>
            </p:cNvSpPr>
            <p:nvPr/>
          </p:nvSpPr>
          <p:spPr bwMode="auto">
            <a:xfrm>
              <a:off x="1485" y="138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mo,we,fr</a:t>
              </a:r>
            </a:p>
          </p:txBody>
        </p:sp>
        <p:sp>
          <p:nvSpPr>
            <p:cNvPr id="33880" name="Rectangle 88"/>
            <p:cNvSpPr>
              <a:spLocks noChangeArrowheads="1"/>
            </p:cNvSpPr>
            <p:nvPr/>
          </p:nvSpPr>
          <p:spPr bwMode="auto">
            <a:xfrm>
              <a:off x="2301" y="138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110</a:t>
              </a:r>
            </a:p>
          </p:txBody>
        </p:sp>
        <p:sp>
          <p:nvSpPr>
            <p:cNvPr id="33881" name="Rectangle 89"/>
            <p:cNvSpPr>
              <a:spLocks noChangeArrowheads="1"/>
            </p:cNvSpPr>
            <p:nvPr/>
          </p:nvSpPr>
          <p:spPr bwMode="auto">
            <a:xfrm>
              <a:off x="93" y="1629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3882" name="Rectangle 90"/>
            <p:cNvSpPr>
              <a:spLocks noChangeArrowheads="1"/>
            </p:cNvSpPr>
            <p:nvPr/>
          </p:nvSpPr>
          <p:spPr bwMode="auto">
            <a:xfrm>
              <a:off x="766" y="162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scandinavian</a:t>
              </a:r>
            </a:p>
          </p:txBody>
        </p:sp>
        <p:sp>
          <p:nvSpPr>
            <p:cNvPr id="33883" name="Rectangle 91"/>
            <p:cNvSpPr>
              <a:spLocks noChangeArrowheads="1"/>
            </p:cNvSpPr>
            <p:nvPr/>
          </p:nvSpPr>
          <p:spPr bwMode="auto">
            <a:xfrm>
              <a:off x="1485" y="1629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884" name="Rectangle 92"/>
            <p:cNvSpPr>
              <a:spLocks noChangeArrowheads="1"/>
            </p:cNvSpPr>
            <p:nvPr/>
          </p:nvSpPr>
          <p:spPr bwMode="auto">
            <a:xfrm>
              <a:off x="2301" y="1629"/>
              <a:ext cx="58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450</a:t>
              </a:r>
            </a:p>
          </p:txBody>
        </p:sp>
        <p:sp>
          <p:nvSpPr>
            <p:cNvPr id="33885" name="Line 93"/>
            <p:cNvSpPr>
              <a:spLocks noChangeShapeType="1"/>
            </p:cNvSpPr>
            <p:nvPr/>
          </p:nvSpPr>
          <p:spPr bwMode="auto">
            <a:xfrm>
              <a:off x="200" y="1152"/>
              <a:ext cx="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86" name="Line 94"/>
            <p:cNvSpPr>
              <a:spLocks noChangeShapeType="1"/>
            </p:cNvSpPr>
            <p:nvPr/>
          </p:nvSpPr>
          <p:spPr bwMode="auto">
            <a:xfrm>
              <a:off x="100" y="1440"/>
              <a:ext cx="27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913" name="Group 121"/>
          <p:cNvGrpSpPr>
            <a:grpSpLocks/>
          </p:cNvGrpSpPr>
          <p:nvPr/>
        </p:nvGrpSpPr>
        <p:grpSpPr bwMode="auto">
          <a:xfrm>
            <a:off x="5710238" y="985838"/>
            <a:ext cx="2449512" cy="3128962"/>
            <a:chOff x="3597" y="621"/>
            <a:chExt cx="1543" cy="1971"/>
          </a:xfrm>
        </p:grpSpPr>
        <p:sp>
          <p:nvSpPr>
            <p:cNvPr id="33888" name="Rectangle 96"/>
            <p:cNvSpPr>
              <a:spLocks noChangeArrowheads="1"/>
            </p:cNvSpPr>
            <p:nvPr/>
          </p:nvSpPr>
          <p:spPr bwMode="auto">
            <a:xfrm>
              <a:off x="3604" y="868"/>
              <a:ext cx="1480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89" name="Rectangle 97"/>
            <p:cNvSpPr>
              <a:spLocks noChangeArrowheads="1"/>
            </p:cNvSpPr>
            <p:nvPr/>
          </p:nvSpPr>
          <p:spPr bwMode="auto">
            <a:xfrm>
              <a:off x="3646" y="861"/>
              <a:ext cx="67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FLIGHT#</a:t>
              </a:r>
            </a:p>
          </p:txBody>
        </p:sp>
        <p:sp>
          <p:nvSpPr>
            <p:cNvPr id="33890" name="Rectangle 98"/>
            <p:cNvSpPr>
              <a:spLocks noChangeArrowheads="1"/>
            </p:cNvSpPr>
            <p:nvPr/>
          </p:nvSpPr>
          <p:spPr bwMode="auto">
            <a:xfrm>
              <a:off x="4318" y="86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WEEKDAY</a:t>
              </a:r>
            </a:p>
          </p:txBody>
        </p:sp>
        <p:sp>
          <p:nvSpPr>
            <p:cNvPr id="33891" name="Rectangle 99"/>
            <p:cNvSpPr>
              <a:spLocks noChangeArrowheads="1"/>
            </p:cNvSpPr>
            <p:nvPr/>
          </p:nvSpPr>
          <p:spPr bwMode="auto">
            <a:xfrm>
              <a:off x="3598" y="621"/>
              <a:ext cx="130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FLIGHT-WEEKDAY</a:t>
              </a:r>
            </a:p>
          </p:txBody>
        </p:sp>
        <p:sp>
          <p:nvSpPr>
            <p:cNvPr id="33892" name="Line 100"/>
            <p:cNvSpPr>
              <a:spLocks noChangeShapeType="1"/>
            </p:cNvSpPr>
            <p:nvPr/>
          </p:nvSpPr>
          <p:spPr bwMode="auto">
            <a:xfrm>
              <a:off x="3604" y="163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3" name="Line 101"/>
            <p:cNvSpPr>
              <a:spLocks noChangeShapeType="1"/>
            </p:cNvSpPr>
            <p:nvPr/>
          </p:nvSpPr>
          <p:spPr bwMode="auto">
            <a:xfrm>
              <a:off x="3604" y="187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4" name="Line 102"/>
            <p:cNvSpPr>
              <a:spLocks noChangeShapeType="1"/>
            </p:cNvSpPr>
            <p:nvPr/>
          </p:nvSpPr>
          <p:spPr bwMode="auto">
            <a:xfrm>
              <a:off x="3600" y="1156"/>
              <a:ext cx="0" cy="1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" name="Line 103"/>
            <p:cNvSpPr>
              <a:spLocks noChangeShapeType="1"/>
            </p:cNvSpPr>
            <p:nvPr/>
          </p:nvSpPr>
          <p:spPr bwMode="auto">
            <a:xfrm>
              <a:off x="4320" y="868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6" name="Line 104"/>
            <p:cNvSpPr>
              <a:spLocks noChangeShapeType="1"/>
            </p:cNvSpPr>
            <p:nvPr/>
          </p:nvSpPr>
          <p:spPr bwMode="auto">
            <a:xfrm>
              <a:off x="5088" y="868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7" name="Rectangle 105"/>
            <p:cNvSpPr>
              <a:spLocks noChangeArrowheads="1"/>
            </p:cNvSpPr>
            <p:nvPr/>
          </p:nvSpPr>
          <p:spPr bwMode="auto">
            <a:xfrm>
              <a:off x="3597" y="110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898" name="Rectangle 106"/>
            <p:cNvSpPr>
              <a:spLocks noChangeArrowheads="1"/>
            </p:cNvSpPr>
            <p:nvPr/>
          </p:nvSpPr>
          <p:spPr bwMode="auto">
            <a:xfrm>
              <a:off x="4221" y="1101"/>
              <a:ext cx="91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3899" name="Rectangle 107"/>
            <p:cNvSpPr>
              <a:spLocks noChangeArrowheads="1"/>
            </p:cNvSpPr>
            <p:nvPr/>
          </p:nvSpPr>
          <p:spPr bwMode="auto">
            <a:xfrm>
              <a:off x="3597" y="134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900" name="Rectangle 108"/>
            <p:cNvSpPr>
              <a:spLocks noChangeArrowheads="1"/>
            </p:cNvSpPr>
            <p:nvPr/>
          </p:nvSpPr>
          <p:spPr bwMode="auto">
            <a:xfrm>
              <a:off x="4269" y="134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mo</a:t>
              </a:r>
            </a:p>
          </p:txBody>
        </p:sp>
        <p:sp>
          <p:nvSpPr>
            <p:cNvPr id="33901" name="Rectangle 109"/>
            <p:cNvSpPr>
              <a:spLocks noChangeArrowheads="1"/>
            </p:cNvSpPr>
            <p:nvPr/>
          </p:nvSpPr>
          <p:spPr bwMode="auto">
            <a:xfrm>
              <a:off x="3597" y="158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912</a:t>
              </a:r>
            </a:p>
          </p:txBody>
        </p:sp>
        <p:sp>
          <p:nvSpPr>
            <p:cNvPr id="33902" name="Rectangle 110"/>
            <p:cNvSpPr>
              <a:spLocks noChangeArrowheads="1"/>
            </p:cNvSpPr>
            <p:nvPr/>
          </p:nvSpPr>
          <p:spPr bwMode="auto">
            <a:xfrm>
              <a:off x="4269" y="158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903" name="Line 111"/>
            <p:cNvSpPr>
              <a:spLocks noChangeShapeType="1"/>
            </p:cNvSpPr>
            <p:nvPr/>
          </p:nvSpPr>
          <p:spPr bwMode="auto">
            <a:xfrm>
              <a:off x="3604" y="139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04" name="Rectangle 112"/>
            <p:cNvSpPr>
              <a:spLocks noChangeArrowheads="1"/>
            </p:cNvSpPr>
            <p:nvPr/>
          </p:nvSpPr>
          <p:spPr bwMode="auto">
            <a:xfrm>
              <a:off x="3597" y="182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101</a:t>
              </a:r>
            </a:p>
          </p:txBody>
        </p:sp>
        <p:sp>
          <p:nvSpPr>
            <p:cNvPr id="33905" name="Rectangle 113"/>
            <p:cNvSpPr>
              <a:spLocks noChangeArrowheads="1"/>
            </p:cNvSpPr>
            <p:nvPr/>
          </p:nvSpPr>
          <p:spPr bwMode="auto">
            <a:xfrm>
              <a:off x="4221" y="1821"/>
              <a:ext cx="91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906" name="Rectangle 114"/>
            <p:cNvSpPr>
              <a:spLocks noChangeArrowheads="1"/>
            </p:cNvSpPr>
            <p:nvPr/>
          </p:nvSpPr>
          <p:spPr bwMode="auto">
            <a:xfrm>
              <a:off x="3597" y="206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907" name="Rectangle 115"/>
            <p:cNvSpPr>
              <a:spLocks noChangeArrowheads="1"/>
            </p:cNvSpPr>
            <p:nvPr/>
          </p:nvSpPr>
          <p:spPr bwMode="auto">
            <a:xfrm>
              <a:off x="4269" y="206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we</a:t>
              </a:r>
            </a:p>
          </p:txBody>
        </p:sp>
        <p:sp>
          <p:nvSpPr>
            <p:cNvPr id="33908" name="Rectangle 116"/>
            <p:cNvSpPr>
              <a:spLocks noChangeArrowheads="1"/>
            </p:cNvSpPr>
            <p:nvPr/>
          </p:nvSpPr>
          <p:spPr bwMode="auto">
            <a:xfrm>
              <a:off x="3597" y="2301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545</a:t>
              </a:r>
            </a:p>
          </p:txBody>
        </p:sp>
        <p:sp>
          <p:nvSpPr>
            <p:cNvPr id="33909" name="Rectangle 117"/>
            <p:cNvSpPr>
              <a:spLocks noChangeArrowheads="1"/>
            </p:cNvSpPr>
            <p:nvPr/>
          </p:nvSpPr>
          <p:spPr bwMode="auto">
            <a:xfrm>
              <a:off x="4269" y="2301"/>
              <a:ext cx="822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fr</a:t>
              </a:r>
            </a:p>
          </p:txBody>
        </p:sp>
        <p:sp>
          <p:nvSpPr>
            <p:cNvPr id="33910" name="Line 118"/>
            <p:cNvSpPr>
              <a:spLocks noChangeShapeType="1"/>
            </p:cNvSpPr>
            <p:nvPr/>
          </p:nvSpPr>
          <p:spPr bwMode="auto">
            <a:xfrm>
              <a:off x="3604" y="211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11" name="Line 119"/>
            <p:cNvSpPr>
              <a:spLocks noChangeShapeType="1"/>
            </p:cNvSpPr>
            <p:nvPr/>
          </p:nvSpPr>
          <p:spPr bwMode="auto">
            <a:xfrm>
              <a:off x="3604" y="235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12" name="Line 120"/>
            <p:cNvSpPr>
              <a:spLocks noChangeShapeType="1"/>
            </p:cNvSpPr>
            <p:nvPr/>
          </p:nvSpPr>
          <p:spPr bwMode="auto">
            <a:xfrm>
              <a:off x="3604" y="2592"/>
              <a:ext cx="1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914" name="Rectangle 122"/>
          <p:cNvSpPr>
            <a:spLocks noChangeArrowheads="1"/>
          </p:cNvSpPr>
          <p:nvPr/>
        </p:nvSpPr>
        <p:spPr bwMode="auto">
          <a:xfrm rot="1860000">
            <a:off x="765175" y="2058988"/>
            <a:ext cx="22066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unnormalized</a:t>
            </a:r>
          </a:p>
        </p:txBody>
      </p:sp>
      <p:sp>
        <p:nvSpPr>
          <p:cNvPr id="33915" name="Rectangle 123"/>
          <p:cNvSpPr>
            <a:spLocks noChangeArrowheads="1"/>
          </p:cNvSpPr>
          <p:nvPr/>
        </p:nvSpPr>
        <p:spPr bwMode="auto">
          <a:xfrm rot="1980000">
            <a:off x="3355975" y="5183188"/>
            <a:ext cx="14446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redundant</a:t>
            </a:r>
          </a:p>
        </p:txBody>
      </p:sp>
      <p:sp>
        <p:nvSpPr>
          <p:cNvPr id="33916" name="Rectangle 124"/>
          <p:cNvSpPr>
            <a:spLocks noChangeArrowheads="1"/>
          </p:cNvSpPr>
          <p:nvPr/>
        </p:nvSpPr>
        <p:spPr bwMode="auto">
          <a:xfrm rot="2160000">
            <a:off x="7851775" y="3887788"/>
            <a:ext cx="91122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just right!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INTRODUCTION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What a Database Is and Is Not</a:t>
            </a:r>
          </a:p>
          <a:p>
            <a:r>
              <a:rPr lang="en-US" altLang="en-US"/>
              <a:t>Models of Reality</a:t>
            </a:r>
          </a:p>
          <a:p>
            <a:r>
              <a:rPr lang="en-US" altLang="en-US"/>
              <a:t>Why use Models?</a:t>
            </a:r>
          </a:p>
          <a:p>
            <a:r>
              <a:rPr lang="en-US" altLang="en-US"/>
              <a:t>A Map Is a Model of Reality</a:t>
            </a:r>
          </a:p>
          <a:p>
            <a:r>
              <a:rPr lang="en-US" altLang="en-US"/>
              <a:t>A Message to Map Makers</a:t>
            </a:r>
          </a:p>
          <a:p>
            <a:r>
              <a:rPr lang="en-US" altLang="en-US"/>
              <a:t>When to Use a DBMS?</a:t>
            </a:r>
          </a:p>
          <a:p>
            <a:r>
              <a:rPr lang="en-US" altLang="en-US"/>
              <a:t>Data Modeling</a:t>
            </a:r>
          </a:p>
          <a:p>
            <a:r>
              <a:rPr lang="en-US" altLang="en-US"/>
              <a:t>Process Modeling</a:t>
            </a:r>
          </a:p>
          <a:p>
            <a:r>
              <a:rPr lang="en-US" altLang="en-US"/>
              <a:t>Database Design</a:t>
            </a:r>
          </a:p>
          <a:p>
            <a:r>
              <a:rPr lang="en-US" altLang="en-US"/>
              <a:t>Abstraction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Surrogates - Things and Names</a:t>
            </a:r>
          </a:p>
        </p:txBody>
      </p:sp>
      <p:sp>
        <p:nvSpPr>
          <p:cNvPr id="34819" name="Oval 3"/>
          <p:cNvSpPr>
            <a:spLocks noChangeArrowheads="1"/>
          </p:cNvSpPr>
          <p:nvPr/>
        </p:nvSpPr>
        <p:spPr bwMode="auto">
          <a:xfrm>
            <a:off x="539750" y="844550"/>
            <a:ext cx="3035300" cy="2044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4959350" y="1149350"/>
            <a:ext cx="3187700" cy="1282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4806950" y="3435350"/>
            <a:ext cx="3340100" cy="1282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Oval 6"/>
          <p:cNvSpPr>
            <a:spLocks noChangeArrowheads="1"/>
          </p:cNvSpPr>
          <p:nvPr/>
        </p:nvSpPr>
        <p:spPr bwMode="auto">
          <a:xfrm>
            <a:off x="692150" y="13779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Oval 7"/>
          <p:cNvSpPr>
            <a:spLocks noChangeArrowheads="1"/>
          </p:cNvSpPr>
          <p:nvPr/>
        </p:nvSpPr>
        <p:spPr bwMode="auto">
          <a:xfrm>
            <a:off x="2292350" y="14541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Oval 8"/>
          <p:cNvSpPr>
            <a:spLocks noChangeArrowheads="1"/>
          </p:cNvSpPr>
          <p:nvPr/>
        </p:nvSpPr>
        <p:spPr bwMode="auto">
          <a:xfrm>
            <a:off x="2063750" y="21399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Oval 9"/>
          <p:cNvSpPr>
            <a:spLocks noChangeArrowheads="1"/>
          </p:cNvSpPr>
          <p:nvPr/>
        </p:nvSpPr>
        <p:spPr bwMode="auto">
          <a:xfrm>
            <a:off x="1606550" y="2063750"/>
            <a:ext cx="215900" cy="2159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>
            <a:off x="1746250" y="1682750"/>
            <a:ext cx="889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H="1">
            <a:off x="1822450" y="1682750"/>
            <a:ext cx="4699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1822450" y="2209800"/>
            <a:ext cx="39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911225" y="1366838"/>
            <a:ext cx="695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name</a:t>
            </a:r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2281238" y="1443038"/>
            <a:ext cx="1076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custom#</a:t>
            </a:r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2205038" y="2128838"/>
            <a:ext cx="847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addr</a:t>
            </a:r>
          </a:p>
        </p:txBody>
      </p:sp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758825" y="2205038"/>
            <a:ext cx="1228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customer</a:t>
            </a:r>
          </a:p>
        </p:txBody>
      </p:sp>
      <p:sp>
        <p:nvSpPr>
          <p:cNvPr id="34833" name="Oval 17"/>
          <p:cNvSpPr>
            <a:spLocks noChangeArrowheads="1"/>
          </p:cNvSpPr>
          <p:nvPr/>
        </p:nvSpPr>
        <p:spPr bwMode="auto">
          <a:xfrm>
            <a:off x="615950" y="3054350"/>
            <a:ext cx="3035300" cy="2044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Oval 18"/>
          <p:cNvSpPr>
            <a:spLocks noChangeArrowheads="1"/>
          </p:cNvSpPr>
          <p:nvPr/>
        </p:nvSpPr>
        <p:spPr bwMode="auto">
          <a:xfrm>
            <a:off x="768350" y="35877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Oval 19"/>
          <p:cNvSpPr>
            <a:spLocks noChangeArrowheads="1"/>
          </p:cNvSpPr>
          <p:nvPr/>
        </p:nvSpPr>
        <p:spPr bwMode="auto">
          <a:xfrm>
            <a:off x="2368550" y="36639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Oval 20"/>
          <p:cNvSpPr>
            <a:spLocks noChangeArrowheads="1"/>
          </p:cNvSpPr>
          <p:nvPr/>
        </p:nvSpPr>
        <p:spPr bwMode="auto">
          <a:xfrm>
            <a:off x="2139950" y="4349750"/>
            <a:ext cx="11303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Oval 21"/>
          <p:cNvSpPr>
            <a:spLocks noChangeArrowheads="1"/>
          </p:cNvSpPr>
          <p:nvPr/>
        </p:nvSpPr>
        <p:spPr bwMode="auto">
          <a:xfrm>
            <a:off x="1682750" y="4273550"/>
            <a:ext cx="215900" cy="2159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H="1">
            <a:off x="1822450" y="3892550"/>
            <a:ext cx="889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>
            <a:off x="1898650" y="3892550"/>
            <a:ext cx="4699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H="1">
            <a:off x="1898650" y="4419600"/>
            <a:ext cx="39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987425" y="3576638"/>
            <a:ext cx="695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name</a:t>
            </a:r>
          </a:p>
        </p:txBody>
      </p:sp>
      <p:sp>
        <p:nvSpPr>
          <p:cNvPr id="34842" name="Rectangle 26"/>
          <p:cNvSpPr>
            <a:spLocks noChangeArrowheads="1"/>
          </p:cNvSpPr>
          <p:nvPr/>
        </p:nvSpPr>
        <p:spPr bwMode="auto">
          <a:xfrm>
            <a:off x="2281238" y="3652838"/>
            <a:ext cx="1152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custom#</a:t>
            </a:r>
          </a:p>
        </p:txBody>
      </p:sp>
      <p:sp>
        <p:nvSpPr>
          <p:cNvPr id="34843" name="Rectangle 27"/>
          <p:cNvSpPr>
            <a:spLocks noChangeArrowheads="1"/>
          </p:cNvSpPr>
          <p:nvPr/>
        </p:nvSpPr>
        <p:spPr bwMode="auto">
          <a:xfrm>
            <a:off x="2281238" y="4338638"/>
            <a:ext cx="847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addr</a:t>
            </a:r>
          </a:p>
        </p:txBody>
      </p:sp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911225" y="4414838"/>
            <a:ext cx="1228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customer</a:t>
            </a:r>
          </a:p>
        </p:txBody>
      </p: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1519238" y="909638"/>
            <a:ext cx="11525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reality</a:t>
            </a:r>
          </a:p>
        </p:txBody>
      </p:sp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1519238" y="3119438"/>
            <a:ext cx="11525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reality</a:t>
            </a:r>
          </a:p>
        </p:txBody>
      </p:sp>
      <p:sp>
        <p:nvSpPr>
          <p:cNvPr id="34847" name="Rectangle 31"/>
          <p:cNvSpPr>
            <a:spLocks noChangeArrowheads="1"/>
          </p:cNvSpPr>
          <p:nvPr/>
        </p:nvSpPr>
        <p:spPr bwMode="auto">
          <a:xfrm>
            <a:off x="5559425" y="1366838"/>
            <a:ext cx="13049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customer</a:t>
            </a:r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4873625" y="3576638"/>
            <a:ext cx="1228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customer</a:t>
            </a:r>
          </a:p>
        </p:txBody>
      </p:sp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5721350" y="3892550"/>
            <a:ext cx="23495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0" name="Line 34"/>
          <p:cNvSpPr>
            <a:spLocks noChangeShapeType="1"/>
          </p:cNvSpPr>
          <p:nvPr/>
        </p:nvSpPr>
        <p:spPr bwMode="auto">
          <a:xfrm>
            <a:off x="7162800" y="38925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1" name="Line 35"/>
          <p:cNvSpPr>
            <a:spLocks noChangeShapeType="1"/>
          </p:cNvSpPr>
          <p:nvPr/>
        </p:nvSpPr>
        <p:spPr bwMode="auto">
          <a:xfrm>
            <a:off x="6477000" y="38925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2" name="Rectangle 36"/>
          <p:cNvSpPr>
            <a:spLocks noChangeArrowheads="1"/>
          </p:cNvSpPr>
          <p:nvPr/>
        </p:nvSpPr>
        <p:spPr bwMode="auto">
          <a:xfrm>
            <a:off x="5635625" y="3957638"/>
            <a:ext cx="2371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i="1" u="sng" baseline="0">
                <a:latin typeface="Times New Roman" charset="0"/>
              </a:rPr>
              <a:t>custom#</a:t>
            </a:r>
            <a:r>
              <a:rPr lang="en-US" altLang="en-US" sz="1600" baseline="0">
                <a:latin typeface="Times New Roman" charset="0"/>
              </a:rPr>
              <a:t>   name    addr</a:t>
            </a:r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5645150" y="1682750"/>
            <a:ext cx="22733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4" name="Rectangle 38"/>
          <p:cNvSpPr>
            <a:spLocks noChangeArrowheads="1"/>
          </p:cNvSpPr>
          <p:nvPr/>
        </p:nvSpPr>
        <p:spPr bwMode="auto">
          <a:xfrm>
            <a:off x="5635625" y="1747838"/>
            <a:ext cx="2371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i="1" u="sng" baseline="0">
                <a:latin typeface="Times New Roman" charset="0"/>
              </a:rPr>
              <a:t>custom#</a:t>
            </a:r>
            <a:r>
              <a:rPr lang="en-US" altLang="en-US" sz="1600" baseline="0">
                <a:latin typeface="Times New Roman" charset="0"/>
              </a:rPr>
              <a:t>     name     addr</a:t>
            </a:r>
          </a:p>
        </p:txBody>
      </p:sp>
      <p:sp>
        <p:nvSpPr>
          <p:cNvPr id="34855" name="Line 39"/>
          <p:cNvSpPr>
            <a:spLocks noChangeShapeType="1"/>
          </p:cNvSpPr>
          <p:nvPr/>
        </p:nvSpPr>
        <p:spPr bwMode="auto">
          <a:xfrm>
            <a:off x="6477000" y="1682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6" name="Line 40"/>
          <p:cNvSpPr>
            <a:spLocks noChangeShapeType="1"/>
          </p:cNvSpPr>
          <p:nvPr/>
        </p:nvSpPr>
        <p:spPr bwMode="auto">
          <a:xfrm>
            <a:off x="7239000" y="1682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7" name="Rectangle 41"/>
          <p:cNvSpPr>
            <a:spLocks noChangeArrowheads="1"/>
          </p:cNvSpPr>
          <p:nvPr/>
        </p:nvSpPr>
        <p:spPr bwMode="auto">
          <a:xfrm>
            <a:off x="4883150" y="3892550"/>
            <a:ext cx="825500" cy="4445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4797425" y="3957638"/>
            <a:ext cx="10763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i="1" u="sng" baseline="0">
                <a:latin typeface="Times New Roman" charset="0"/>
              </a:rPr>
              <a:t>customer</a:t>
            </a:r>
          </a:p>
        </p:txBody>
      </p:sp>
      <p:sp>
        <p:nvSpPr>
          <p:cNvPr id="34859" name="AutoShape 43"/>
          <p:cNvSpPr>
            <a:spLocks noChangeArrowheads="1"/>
          </p:cNvSpPr>
          <p:nvPr/>
        </p:nvSpPr>
        <p:spPr bwMode="auto">
          <a:xfrm>
            <a:off x="3968750" y="1682750"/>
            <a:ext cx="673100" cy="292100"/>
          </a:xfrm>
          <a:prstGeom prst="rightArrow">
            <a:avLst>
              <a:gd name="adj1" fmla="val 50000"/>
              <a:gd name="adj2" fmla="val 1152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0" name="AutoShape 44"/>
          <p:cNvSpPr>
            <a:spLocks noChangeArrowheads="1"/>
          </p:cNvSpPr>
          <p:nvPr/>
        </p:nvSpPr>
        <p:spPr bwMode="auto">
          <a:xfrm>
            <a:off x="3892550" y="3892550"/>
            <a:ext cx="673100" cy="292100"/>
          </a:xfrm>
          <a:prstGeom prst="rightArrow">
            <a:avLst>
              <a:gd name="adj1" fmla="val 50000"/>
              <a:gd name="adj2" fmla="val 1152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1" name="Rectangle 45"/>
          <p:cNvSpPr>
            <a:spLocks noChangeArrowheads="1"/>
          </p:cNvSpPr>
          <p:nvPr/>
        </p:nvSpPr>
        <p:spPr bwMode="auto">
          <a:xfrm>
            <a:off x="4949825" y="2357438"/>
            <a:ext cx="35147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name-based representation</a:t>
            </a:r>
          </a:p>
        </p:txBody>
      </p:sp>
      <p:sp>
        <p:nvSpPr>
          <p:cNvPr id="34862" name="Rectangle 46"/>
          <p:cNvSpPr>
            <a:spLocks noChangeArrowheads="1"/>
          </p:cNvSpPr>
          <p:nvPr/>
        </p:nvSpPr>
        <p:spPr bwMode="auto">
          <a:xfrm>
            <a:off x="4797425" y="4643438"/>
            <a:ext cx="39719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surrogate-based representation</a:t>
            </a:r>
          </a:p>
        </p:txBody>
      </p:sp>
      <p:sp>
        <p:nvSpPr>
          <p:cNvPr id="34863" name="Rectangle 47"/>
          <p:cNvSpPr>
            <a:spLocks noGrp="1" noChangeArrowheads="1"/>
          </p:cNvSpPr>
          <p:nvPr>
            <p:ph type="body" idx="1"/>
          </p:nvPr>
        </p:nvSpPr>
        <p:spPr>
          <a:xfrm>
            <a:off x="152400" y="5257800"/>
            <a:ext cx="8915400" cy="1447800"/>
          </a:xfrm>
          <a:noFill/>
          <a:ln/>
        </p:spPr>
        <p:txBody>
          <a:bodyPr/>
          <a:lstStyle/>
          <a:p>
            <a:r>
              <a:rPr lang="en-US" altLang="en-US" sz="2400"/>
              <a:t>name-based: a thing is what we know about it</a:t>
            </a:r>
          </a:p>
          <a:p>
            <a:r>
              <a:rPr lang="en-US" altLang="en-US" sz="2400"/>
              <a:t>surrogate-based: “Das ding an sich” [Kant]</a:t>
            </a:r>
          </a:p>
          <a:p>
            <a:r>
              <a:rPr lang="en-US" altLang="en-US" sz="2400"/>
              <a:t>surrogates are system-generated, unique, internal identifiers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DATA MODEL OVERVIEW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295400"/>
            <a:ext cx="5715000" cy="5257800"/>
          </a:xfrm>
          <a:noFill/>
          <a:ln/>
        </p:spPr>
        <p:txBody>
          <a:bodyPr/>
          <a:lstStyle/>
          <a:p>
            <a:r>
              <a:rPr lang="en-US" altLang="en-US"/>
              <a:t>ER-Model</a:t>
            </a:r>
          </a:p>
          <a:p>
            <a:r>
              <a:rPr lang="en-US" altLang="en-US"/>
              <a:t>Hierarchical Model</a:t>
            </a:r>
          </a:p>
          <a:p>
            <a:r>
              <a:rPr lang="en-US" altLang="en-US"/>
              <a:t>Network Model</a:t>
            </a:r>
          </a:p>
          <a:p>
            <a:r>
              <a:rPr lang="en-US" altLang="en-US"/>
              <a:t>Inverted Model - </a:t>
            </a:r>
            <a:r>
              <a:rPr lang="en-US" altLang="en-US" sz="2400"/>
              <a:t>ADABAS</a:t>
            </a:r>
            <a:endParaRPr lang="en-US" altLang="en-US"/>
          </a:p>
          <a:p>
            <a:r>
              <a:rPr lang="en-US" altLang="en-US"/>
              <a:t>Relational Model</a:t>
            </a:r>
          </a:p>
          <a:p>
            <a:r>
              <a:rPr lang="en-US" altLang="en-US"/>
              <a:t>Object-Oriented Model(s)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838200" y="1447800"/>
            <a:ext cx="8153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ER-Model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667000" y="1066800"/>
            <a:ext cx="4038600" cy="2133600"/>
          </a:xfrm>
          <a:noFill/>
          <a:ln/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en-US"/>
          </a:p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</a:p>
          <a:p>
            <a:r>
              <a:rPr lang="en-US" altLang="en-US"/>
              <a:t>Operations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533400" y="3048000"/>
            <a:ext cx="8153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</a:pPr>
            <a:endParaRPr lang="en-US" altLang="en-US" sz="2800" baseline="0"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The ER-Model is extremely successful as a database design model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Translation algorithms to many data models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Commercial database design tools, e.g., ERwin No generally accepted query language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No database system is based on the model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ER-Model - Data Structures</a:t>
            </a:r>
          </a:p>
        </p:txBody>
      </p:sp>
      <p:grpSp>
        <p:nvGrpSpPr>
          <p:cNvPr id="37905" name="Group 17"/>
          <p:cNvGrpSpPr>
            <a:grpSpLocks/>
          </p:cNvGrpSpPr>
          <p:nvPr/>
        </p:nvGrpSpPr>
        <p:grpSpPr bwMode="auto">
          <a:xfrm>
            <a:off x="1212850" y="1073150"/>
            <a:ext cx="1687513" cy="5486400"/>
            <a:chOff x="764" y="676"/>
            <a:chExt cx="1063" cy="3456"/>
          </a:xfrm>
        </p:grpSpPr>
        <p:sp>
          <p:nvSpPr>
            <p:cNvPr id="37891" name="Rectangle 3"/>
            <p:cNvSpPr>
              <a:spLocks noChangeArrowheads="1"/>
            </p:cNvSpPr>
            <p:nvPr/>
          </p:nvSpPr>
          <p:spPr bwMode="auto">
            <a:xfrm>
              <a:off x="1060" y="676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2" name="Rectangle 4"/>
            <p:cNvSpPr>
              <a:spLocks noChangeArrowheads="1"/>
            </p:cNvSpPr>
            <p:nvPr/>
          </p:nvSpPr>
          <p:spPr bwMode="auto">
            <a:xfrm>
              <a:off x="1053" y="813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entity type</a:t>
              </a:r>
            </a:p>
          </p:txBody>
        </p:sp>
        <p:sp>
          <p:nvSpPr>
            <p:cNvPr id="37893" name="AutoShape 5"/>
            <p:cNvSpPr>
              <a:spLocks noChangeArrowheads="1"/>
            </p:cNvSpPr>
            <p:nvPr/>
          </p:nvSpPr>
          <p:spPr bwMode="auto">
            <a:xfrm>
              <a:off x="1108" y="1156"/>
              <a:ext cx="568" cy="56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1053" y="1677"/>
              <a:ext cx="726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relationship type</a:t>
              </a:r>
            </a:p>
          </p:txBody>
        </p:sp>
        <p:sp>
          <p:nvSpPr>
            <p:cNvPr id="37895" name="Oval 7"/>
            <p:cNvSpPr>
              <a:spLocks noChangeArrowheads="1"/>
            </p:cNvSpPr>
            <p:nvPr/>
          </p:nvSpPr>
          <p:spPr bwMode="auto">
            <a:xfrm>
              <a:off x="1060" y="2164"/>
              <a:ext cx="712" cy="3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6" name="Line 8"/>
            <p:cNvSpPr>
              <a:spLocks noChangeShapeType="1"/>
            </p:cNvSpPr>
            <p:nvPr/>
          </p:nvSpPr>
          <p:spPr bwMode="auto">
            <a:xfrm flipH="1">
              <a:off x="812" y="2352"/>
              <a:ext cx="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7" name="Rectangle 9"/>
            <p:cNvSpPr>
              <a:spLocks noChangeArrowheads="1"/>
            </p:cNvSpPr>
            <p:nvPr/>
          </p:nvSpPr>
          <p:spPr bwMode="auto">
            <a:xfrm>
              <a:off x="1053" y="2445"/>
              <a:ext cx="774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attribute</a:t>
              </a:r>
            </a:p>
          </p:txBody>
        </p:sp>
        <p:sp>
          <p:nvSpPr>
            <p:cNvPr id="37898" name="Oval 10"/>
            <p:cNvSpPr>
              <a:spLocks noChangeArrowheads="1"/>
            </p:cNvSpPr>
            <p:nvPr/>
          </p:nvSpPr>
          <p:spPr bwMode="auto">
            <a:xfrm>
              <a:off x="1012" y="2788"/>
              <a:ext cx="760" cy="37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9" name="Oval 11"/>
            <p:cNvSpPr>
              <a:spLocks noChangeArrowheads="1"/>
            </p:cNvSpPr>
            <p:nvPr/>
          </p:nvSpPr>
          <p:spPr bwMode="auto">
            <a:xfrm>
              <a:off x="1060" y="2836"/>
              <a:ext cx="664" cy="28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0" name="Line 12"/>
            <p:cNvSpPr>
              <a:spLocks noChangeShapeType="1"/>
            </p:cNvSpPr>
            <p:nvPr/>
          </p:nvSpPr>
          <p:spPr bwMode="auto">
            <a:xfrm flipH="1">
              <a:off x="764" y="2976"/>
              <a:ext cx="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1" name="Rectangle 13"/>
            <p:cNvSpPr>
              <a:spLocks noChangeArrowheads="1"/>
            </p:cNvSpPr>
            <p:nvPr/>
          </p:nvSpPr>
          <p:spPr bwMode="auto">
            <a:xfrm>
              <a:off x="1005" y="3165"/>
              <a:ext cx="822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multivalued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attribute</a:t>
              </a:r>
            </a:p>
          </p:txBody>
        </p:sp>
        <p:sp>
          <p:nvSpPr>
            <p:cNvPr id="37902" name="Oval 14"/>
            <p:cNvSpPr>
              <a:spLocks noChangeArrowheads="1"/>
            </p:cNvSpPr>
            <p:nvPr/>
          </p:nvSpPr>
          <p:spPr bwMode="auto">
            <a:xfrm>
              <a:off x="1012" y="3556"/>
              <a:ext cx="712" cy="3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Line 15"/>
            <p:cNvSpPr>
              <a:spLocks noChangeShapeType="1"/>
            </p:cNvSpPr>
            <p:nvPr/>
          </p:nvSpPr>
          <p:spPr bwMode="auto">
            <a:xfrm flipH="1">
              <a:off x="764" y="3744"/>
              <a:ext cx="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4" name="Rectangle 16"/>
            <p:cNvSpPr>
              <a:spLocks noChangeArrowheads="1"/>
            </p:cNvSpPr>
            <p:nvPr/>
          </p:nvSpPr>
          <p:spPr bwMode="auto">
            <a:xfrm>
              <a:off x="957" y="3837"/>
              <a:ext cx="822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derived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attribute</a:t>
              </a:r>
            </a:p>
          </p:txBody>
        </p:sp>
      </p:grpSp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5111750" y="996950"/>
            <a:ext cx="2501900" cy="1206500"/>
            <a:chOff x="3220" y="628"/>
            <a:chExt cx="1576" cy="760"/>
          </a:xfrm>
        </p:grpSpPr>
        <p:sp>
          <p:nvSpPr>
            <p:cNvPr id="37906" name="Oval 18"/>
            <p:cNvSpPr>
              <a:spLocks noChangeArrowheads="1"/>
            </p:cNvSpPr>
            <p:nvPr/>
          </p:nvSpPr>
          <p:spPr bwMode="auto">
            <a:xfrm>
              <a:off x="3652" y="1060"/>
              <a:ext cx="712" cy="3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7" name="Oval 19"/>
            <p:cNvSpPr>
              <a:spLocks noChangeArrowheads="1"/>
            </p:cNvSpPr>
            <p:nvPr/>
          </p:nvSpPr>
          <p:spPr bwMode="auto">
            <a:xfrm>
              <a:off x="3220" y="628"/>
              <a:ext cx="712" cy="3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8" name="Oval 20"/>
            <p:cNvSpPr>
              <a:spLocks noChangeArrowheads="1"/>
            </p:cNvSpPr>
            <p:nvPr/>
          </p:nvSpPr>
          <p:spPr bwMode="auto">
            <a:xfrm>
              <a:off x="4084" y="628"/>
              <a:ext cx="712" cy="3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Line 21"/>
            <p:cNvSpPr>
              <a:spLocks noChangeShapeType="1"/>
            </p:cNvSpPr>
            <p:nvPr/>
          </p:nvSpPr>
          <p:spPr bwMode="auto">
            <a:xfrm>
              <a:off x="3700" y="964"/>
              <a:ext cx="28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0" name="Line 22"/>
            <p:cNvSpPr>
              <a:spLocks noChangeShapeType="1"/>
            </p:cNvSpPr>
            <p:nvPr/>
          </p:nvSpPr>
          <p:spPr bwMode="auto">
            <a:xfrm flipV="1">
              <a:off x="3988" y="956"/>
              <a:ext cx="376" cy="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5710238" y="2052638"/>
            <a:ext cx="12287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composite attribute</a:t>
            </a:r>
          </a:p>
        </p:txBody>
      </p:sp>
      <p:grpSp>
        <p:nvGrpSpPr>
          <p:cNvPr id="37922" name="Group 34"/>
          <p:cNvGrpSpPr>
            <a:grpSpLocks/>
          </p:cNvGrpSpPr>
          <p:nvPr/>
        </p:nvGrpSpPr>
        <p:grpSpPr bwMode="auto">
          <a:xfrm>
            <a:off x="4502150" y="2749550"/>
            <a:ext cx="3568700" cy="1435100"/>
            <a:chOff x="2836" y="1732"/>
            <a:chExt cx="2248" cy="904"/>
          </a:xfrm>
        </p:grpSpPr>
        <p:sp>
          <p:nvSpPr>
            <p:cNvPr id="37913" name="Rectangle 25"/>
            <p:cNvSpPr>
              <a:spLocks noChangeArrowheads="1"/>
            </p:cNvSpPr>
            <p:nvPr/>
          </p:nvSpPr>
          <p:spPr bwMode="auto">
            <a:xfrm>
              <a:off x="3604" y="1732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Rectangle 26"/>
            <p:cNvSpPr>
              <a:spLocks noChangeArrowheads="1"/>
            </p:cNvSpPr>
            <p:nvPr/>
          </p:nvSpPr>
          <p:spPr bwMode="auto">
            <a:xfrm>
              <a:off x="2836" y="2404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5" name="Rectangle 27"/>
            <p:cNvSpPr>
              <a:spLocks noChangeArrowheads="1"/>
            </p:cNvSpPr>
            <p:nvPr/>
          </p:nvSpPr>
          <p:spPr bwMode="auto">
            <a:xfrm>
              <a:off x="4372" y="2404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6" name="Rectangle 28"/>
            <p:cNvSpPr>
              <a:spLocks noChangeArrowheads="1"/>
            </p:cNvSpPr>
            <p:nvPr/>
          </p:nvSpPr>
          <p:spPr bwMode="auto">
            <a:xfrm>
              <a:off x="3604" y="2404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7" name="Oval 29"/>
            <p:cNvSpPr>
              <a:spLocks noChangeArrowheads="1"/>
            </p:cNvSpPr>
            <p:nvPr/>
          </p:nvSpPr>
          <p:spPr bwMode="auto">
            <a:xfrm>
              <a:off x="3892" y="2068"/>
              <a:ext cx="136" cy="1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8" name="Line 30"/>
            <p:cNvSpPr>
              <a:spLocks noChangeShapeType="1"/>
            </p:cNvSpPr>
            <p:nvPr/>
          </p:nvSpPr>
          <p:spPr bwMode="auto">
            <a:xfrm>
              <a:off x="3936" y="1972"/>
              <a:ext cx="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9" name="Line 31"/>
            <p:cNvSpPr>
              <a:spLocks noChangeShapeType="1"/>
            </p:cNvSpPr>
            <p:nvPr/>
          </p:nvSpPr>
          <p:spPr bwMode="auto">
            <a:xfrm flipH="1">
              <a:off x="3212" y="2212"/>
              <a:ext cx="728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0" name="Line 32"/>
            <p:cNvSpPr>
              <a:spLocks noChangeShapeType="1"/>
            </p:cNvSpPr>
            <p:nvPr/>
          </p:nvSpPr>
          <p:spPr bwMode="auto">
            <a:xfrm>
              <a:off x="3936" y="2212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1" name="Line 33"/>
            <p:cNvSpPr>
              <a:spLocks noChangeShapeType="1"/>
            </p:cNvSpPr>
            <p:nvPr/>
          </p:nvSpPr>
          <p:spPr bwMode="auto">
            <a:xfrm>
              <a:off x="3940" y="2212"/>
              <a:ext cx="76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23" name="Rectangle 35"/>
          <p:cNvSpPr>
            <a:spLocks noChangeArrowheads="1"/>
          </p:cNvSpPr>
          <p:nvPr/>
        </p:nvSpPr>
        <p:spPr bwMode="auto">
          <a:xfrm>
            <a:off x="5710238" y="4110038"/>
            <a:ext cx="1152525" cy="68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subset relationship type</a:t>
            </a:r>
          </a:p>
        </p:txBody>
      </p:sp>
      <p:sp>
        <p:nvSpPr>
          <p:cNvPr id="37924" name="Line 36"/>
          <p:cNvSpPr>
            <a:spLocks noChangeShapeType="1"/>
          </p:cNvSpPr>
          <p:nvPr/>
        </p:nvSpPr>
        <p:spPr bwMode="auto">
          <a:xfrm flipH="1">
            <a:off x="5327650" y="1981200"/>
            <a:ext cx="469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ER-Model - Integrity Constraints</a:t>
            </a:r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6178550" y="11493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A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5784850" y="1447800"/>
            <a:ext cx="39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102350" y="25971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E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4883150" y="36639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E1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7321550" y="36639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E3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6102350" y="36639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E2</a:t>
            </a: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6559550" y="31305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6629400" y="29781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 flipH="1">
            <a:off x="5480050" y="3359150"/>
            <a:ext cx="11557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6629400" y="33591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>
            <a:off x="6635750" y="3359150"/>
            <a:ext cx="12065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Line 14"/>
          <p:cNvSpPr>
            <a:spLocks noChangeShapeType="1"/>
          </p:cNvSpPr>
          <p:nvPr/>
        </p:nvSpPr>
        <p:spPr bwMode="auto">
          <a:xfrm>
            <a:off x="6407150" y="1524000"/>
            <a:ext cx="59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32" name="Group 20"/>
          <p:cNvGrpSpPr>
            <a:grpSpLocks/>
          </p:cNvGrpSpPr>
          <p:nvPr/>
        </p:nvGrpSpPr>
        <p:grpSpPr bwMode="auto">
          <a:xfrm>
            <a:off x="311150" y="1073150"/>
            <a:ext cx="3949700" cy="901700"/>
            <a:chOff x="196" y="676"/>
            <a:chExt cx="2488" cy="568"/>
          </a:xfrm>
        </p:grpSpPr>
        <p:sp>
          <p:nvSpPr>
            <p:cNvPr id="38927" name="AutoShape 15"/>
            <p:cNvSpPr>
              <a:spLocks noChangeArrowheads="1"/>
            </p:cNvSpPr>
            <p:nvPr/>
          </p:nvSpPr>
          <p:spPr bwMode="auto">
            <a:xfrm>
              <a:off x="1156" y="676"/>
              <a:ext cx="568" cy="56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R</a:t>
              </a:r>
            </a:p>
          </p:txBody>
        </p:sp>
        <p:sp>
          <p:nvSpPr>
            <p:cNvPr id="38928" name="Rectangle 16"/>
            <p:cNvSpPr>
              <a:spLocks noChangeArrowheads="1"/>
            </p:cNvSpPr>
            <p:nvPr/>
          </p:nvSpPr>
          <p:spPr bwMode="auto">
            <a:xfrm>
              <a:off x="196" y="820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E1</a:t>
              </a:r>
            </a:p>
          </p:txBody>
        </p:sp>
        <p:sp>
          <p:nvSpPr>
            <p:cNvPr id="38929" name="Rectangle 17"/>
            <p:cNvSpPr>
              <a:spLocks noChangeArrowheads="1"/>
            </p:cNvSpPr>
            <p:nvPr/>
          </p:nvSpPr>
          <p:spPr bwMode="auto">
            <a:xfrm>
              <a:off x="1972" y="868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E2</a:t>
              </a:r>
            </a:p>
          </p:txBody>
        </p:sp>
        <p:sp>
          <p:nvSpPr>
            <p:cNvPr id="38930" name="Line 18"/>
            <p:cNvSpPr>
              <a:spLocks noChangeShapeType="1"/>
            </p:cNvSpPr>
            <p:nvPr/>
          </p:nvSpPr>
          <p:spPr bwMode="auto">
            <a:xfrm>
              <a:off x="1732" y="960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1" name="Line 19"/>
            <p:cNvSpPr>
              <a:spLocks noChangeShapeType="1"/>
            </p:cNvSpPr>
            <p:nvPr/>
          </p:nvSpPr>
          <p:spPr bwMode="auto">
            <a:xfrm flipH="1">
              <a:off x="908" y="960"/>
              <a:ext cx="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33" name="Rectangle 21"/>
          <p:cNvSpPr>
            <a:spLocks noChangeArrowheads="1"/>
          </p:cNvSpPr>
          <p:nvPr/>
        </p:nvSpPr>
        <p:spPr bwMode="auto">
          <a:xfrm>
            <a:off x="1444625" y="1214438"/>
            <a:ext cx="238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2740025" y="1214438"/>
            <a:ext cx="238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n</a:t>
            </a:r>
          </a:p>
        </p:txBody>
      </p:sp>
      <p:grpSp>
        <p:nvGrpSpPr>
          <p:cNvPr id="38940" name="Group 28"/>
          <p:cNvGrpSpPr>
            <a:grpSpLocks/>
          </p:cNvGrpSpPr>
          <p:nvPr/>
        </p:nvGrpSpPr>
        <p:grpSpPr bwMode="auto">
          <a:xfrm>
            <a:off x="234950" y="3816350"/>
            <a:ext cx="3949700" cy="901700"/>
            <a:chOff x="148" y="2404"/>
            <a:chExt cx="2488" cy="568"/>
          </a:xfrm>
        </p:grpSpPr>
        <p:sp>
          <p:nvSpPr>
            <p:cNvPr id="38935" name="AutoShape 23"/>
            <p:cNvSpPr>
              <a:spLocks noChangeArrowheads="1"/>
            </p:cNvSpPr>
            <p:nvPr/>
          </p:nvSpPr>
          <p:spPr bwMode="auto">
            <a:xfrm>
              <a:off x="1108" y="2404"/>
              <a:ext cx="568" cy="56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R</a:t>
              </a:r>
            </a:p>
          </p:txBody>
        </p:sp>
        <p:sp>
          <p:nvSpPr>
            <p:cNvPr id="38936" name="Rectangle 24"/>
            <p:cNvSpPr>
              <a:spLocks noChangeArrowheads="1"/>
            </p:cNvSpPr>
            <p:nvPr/>
          </p:nvSpPr>
          <p:spPr bwMode="auto">
            <a:xfrm>
              <a:off x="148" y="2548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E1</a:t>
              </a:r>
            </a:p>
          </p:txBody>
        </p:sp>
        <p:sp>
          <p:nvSpPr>
            <p:cNvPr id="38937" name="Rectangle 25"/>
            <p:cNvSpPr>
              <a:spLocks noChangeArrowheads="1"/>
            </p:cNvSpPr>
            <p:nvPr/>
          </p:nvSpPr>
          <p:spPr bwMode="auto">
            <a:xfrm>
              <a:off x="1924" y="2596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E2</a:t>
              </a:r>
            </a:p>
          </p:txBody>
        </p:sp>
        <p:sp>
          <p:nvSpPr>
            <p:cNvPr id="38938" name="Line 26"/>
            <p:cNvSpPr>
              <a:spLocks noChangeShapeType="1"/>
            </p:cNvSpPr>
            <p:nvPr/>
          </p:nvSpPr>
          <p:spPr bwMode="auto">
            <a:xfrm>
              <a:off x="1692" y="2688"/>
              <a:ext cx="216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9" name="Line 27"/>
            <p:cNvSpPr>
              <a:spLocks noChangeShapeType="1"/>
            </p:cNvSpPr>
            <p:nvPr/>
          </p:nvSpPr>
          <p:spPr bwMode="auto">
            <a:xfrm flipH="1">
              <a:off x="860" y="2688"/>
              <a:ext cx="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8947" name="Group 35"/>
          <p:cNvGrpSpPr>
            <a:grpSpLocks/>
          </p:cNvGrpSpPr>
          <p:nvPr/>
        </p:nvGrpSpPr>
        <p:grpSpPr bwMode="auto">
          <a:xfrm>
            <a:off x="311150" y="2357438"/>
            <a:ext cx="3949700" cy="989012"/>
            <a:chOff x="196" y="1485"/>
            <a:chExt cx="2488" cy="623"/>
          </a:xfrm>
        </p:grpSpPr>
        <p:sp>
          <p:nvSpPr>
            <p:cNvPr id="38941" name="AutoShape 29"/>
            <p:cNvSpPr>
              <a:spLocks noChangeArrowheads="1"/>
            </p:cNvSpPr>
            <p:nvPr/>
          </p:nvSpPr>
          <p:spPr bwMode="auto">
            <a:xfrm>
              <a:off x="1156" y="1540"/>
              <a:ext cx="568" cy="56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R</a:t>
              </a:r>
            </a:p>
          </p:txBody>
        </p:sp>
        <p:sp>
          <p:nvSpPr>
            <p:cNvPr id="38942" name="Rectangle 30"/>
            <p:cNvSpPr>
              <a:spLocks noChangeArrowheads="1"/>
            </p:cNvSpPr>
            <p:nvPr/>
          </p:nvSpPr>
          <p:spPr bwMode="auto">
            <a:xfrm>
              <a:off x="196" y="1684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E1</a:t>
              </a:r>
            </a:p>
          </p:txBody>
        </p:sp>
        <p:sp>
          <p:nvSpPr>
            <p:cNvPr id="38943" name="Rectangle 31"/>
            <p:cNvSpPr>
              <a:spLocks noChangeArrowheads="1"/>
            </p:cNvSpPr>
            <p:nvPr/>
          </p:nvSpPr>
          <p:spPr bwMode="auto">
            <a:xfrm>
              <a:off x="1972" y="1732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E2</a:t>
              </a:r>
            </a:p>
          </p:txBody>
        </p:sp>
        <p:sp>
          <p:nvSpPr>
            <p:cNvPr id="38944" name="Line 32"/>
            <p:cNvSpPr>
              <a:spLocks noChangeShapeType="1"/>
            </p:cNvSpPr>
            <p:nvPr/>
          </p:nvSpPr>
          <p:spPr bwMode="auto">
            <a:xfrm>
              <a:off x="1732" y="1824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5" name="Line 33"/>
            <p:cNvSpPr>
              <a:spLocks noChangeShapeType="1"/>
            </p:cNvSpPr>
            <p:nvPr/>
          </p:nvSpPr>
          <p:spPr bwMode="auto">
            <a:xfrm flipH="1">
              <a:off x="908" y="1824"/>
              <a:ext cx="2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6" name="Rectangle 34"/>
            <p:cNvSpPr>
              <a:spLocks noChangeArrowheads="1"/>
            </p:cNvSpPr>
            <p:nvPr/>
          </p:nvSpPr>
          <p:spPr bwMode="auto">
            <a:xfrm>
              <a:off x="1534" y="1485"/>
              <a:ext cx="72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latin typeface="Times New Roman" charset="0"/>
                </a:rPr>
                <a:t>(min,max)</a:t>
              </a:r>
            </a:p>
          </p:txBody>
        </p:sp>
      </p:grpSp>
      <p:grpSp>
        <p:nvGrpSpPr>
          <p:cNvPr id="38955" name="Group 43"/>
          <p:cNvGrpSpPr>
            <a:grpSpLocks/>
          </p:cNvGrpSpPr>
          <p:nvPr/>
        </p:nvGrpSpPr>
        <p:grpSpPr bwMode="auto">
          <a:xfrm>
            <a:off x="311150" y="5111750"/>
            <a:ext cx="4025900" cy="1054100"/>
            <a:chOff x="196" y="3220"/>
            <a:chExt cx="2536" cy="664"/>
          </a:xfrm>
        </p:grpSpPr>
        <p:sp>
          <p:nvSpPr>
            <p:cNvPr id="38948" name="AutoShape 36"/>
            <p:cNvSpPr>
              <a:spLocks noChangeArrowheads="1"/>
            </p:cNvSpPr>
            <p:nvPr/>
          </p:nvSpPr>
          <p:spPr bwMode="auto">
            <a:xfrm>
              <a:off x="1060" y="3220"/>
              <a:ext cx="664" cy="664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R</a:t>
              </a:r>
            </a:p>
          </p:txBody>
        </p:sp>
        <p:sp>
          <p:nvSpPr>
            <p:cNvPr id="38949" name="Rectangle 37"/>
            <p:cNvSpPr>
              <a:spLocks noChangeArrowheads="1"/>
            </p:cNvSpPr>
            <p:nvPr/>
          </p:nvSpPr>
          <p:spPr bwMode="auto">
            <a:xfrm>
              <a:off x="196" y="3412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E1</a:t>
              </a:r>
            </a:p>
          </p:txBody>
        </p:sp>
        <p:sp>
          <p:nvSpPr>
            <p:cNvPr id="38950" name="Rectangle 38"/>
            <p:cNvSpPr>
              <a:spLocks noChangeArrowheads="1"/>
            </p:cNvSpPr>
            <p:nvPr/>
          </p:nvSpPr>
          <p:spPr bwMode="auto">
            <a:xfrm>
              <a:off x="1924" y="3412"/>
              <a:ext cx="80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1" name="Rectangle 39"/>
            <p:cNvSpPr>
              <a:spLocks noChangeArrowheads="1"/>
            </p:cNvSpPr>
            <p:nvPr/>
          </p:nvSpPr>
          <p:spPr bwMode="auto">
            <a:xfrm>
              <a:off x="1972" y="3460"/>
              <a:ext cx="712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E2</a:t>
              </a:r>
            </a:p>
          </p:txBody>
        </p:sp>
        <p:sp>
          <p:nvSpPr>
            <p:cNvPr id="38952" name="Line 40"/>
            <p:cNvSpPr>
              <a:spLocks noChangeShapeType="1"/>
            </p:cNvSpPr>
            <p:nvPr/>
          </p:nvSpPr>
          <p:spPr bwMode="auto">
            <a:xfrm flipH="1">
              <a:off x="908" y="3552"/>
              <a:ext cx="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3" name="Line 41"/>
            <p:cNvSpPr>
              <a:spLocks noChangeShapeType="1"/>
            </p:cNvSpPr>
            <p:nvPr/>
          </p:nvSpPr>
          <p:spPr bwMode="auto">
            <a:xfrm>
              <a:off x="1740" y="3552"/>
              <a:ext cx="168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54" name="AutoShape 42"/>
            <p:cNvSpPr>
              <a:spLocks noChangeArrowheads="1"/>
            </p:cNvSpPr>
            <p:nvPr/>
          </p:nvSpPr>
          <p:spPr bwMode="auto">
            <a:xfrm>
              <a:off x="1108" y="3268"/>
              <a:ext cx="568" cy="56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R</a:t>
              </a:r>
            </a:p>
          </p:txBody>
        </p:sp>
      </p:grpSp>
      <p:sp>
        <p:nvSpPr>
          <p:cNvPr id="38956" name="Rectangle 44"/>
          <p:cNvSpPr>
            <a:spLocks noChangeArrowheads="1"/>
          </p:cNvSpPr>
          <p:nvPr/>
        </p:nvSpPr>
        <p:spPr bwMode="auto">
          <a:xfrm>
            <a:off x="301625" y="1976438"/>
            <a:ext cx="40481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Times New Roman" charset="0"/>
              </a:rPr>
              <a:t>cardinality: 1:n for E1:E2 in R</a:t>
            </a:r>
          </a:p>
        </p:txBody>
      </p:sp>
      <p:sp>
        <p:nvSpPr>
          <p:cNvPr id="38957" name="Rectangle 45"/>
          <p:cNvSpPr>
            <a:spLocks noChangeArrowheads="1"/>
          </p:cNvSpPr>
          <p:nvPr/>
        </p:nvSpPr>
        <p:spPr bwMode="auto">
          <a:xfrm>
            <a:off x="377825" y="3348038"/>
            <a:ext cx="3895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Times New Roman" charset="0"/>
              </a:rPr>
              <a:t>(min,max) participation of E2 in R</a:t>
            </a:r>
          </a:p>
        </p:txBody>
      </p:sp>
      <p:sp>
        <p:nvSpPr>
          <p:cNvPr id="38958" name="Rectangle 46"/>
          <p:cNvSpPr>
            <a:spLocks noChangeArrowheads="1"/>
          </p:cNvSpPr>
          <p:nvPr/>
        </p:nvSpPr>
        <p:spPr bwMode="auto">
          <a:xfrm>
            <a:off x="225425" y="4643438"/>
            <a:ext cx="39719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Times New Roman" charset="0"/>
              </a:rPr>
              <a:t>total participation of E2 in R</a:t>
            </a:r>
          </a:p>
        </p:txBody>
      </p:sp>
      <p:sp>
        <p:nvSpPr>
          <p:cNvPr id="38959" name="Rectangle 47"/>
          <p:cNvSpPr>
            <a:spLocks noChangeArrowheads="1"/>
          </p:cNvSpPr>
          <p:nvPr/>
        </p:nvSpPr>
        <p:spPr bwMode="auto">
          <a:xfrm>
            <a:off x="301625" y="6091238"/>
            <a:ext cx="4048125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Times New Roman" charset="0"/>
              </a:rPr>
              <a:t>weak entity type E2; identifying relationship type R</a:t>
            </a:r>
          </a:p>
        </p:txBody>
      </p:sp>
      <p:sp>
        <p:nvSpPr>
          <p:cNvPr id="38960" name="Rectangle 48"/>
          <p:cNvSpPr>
            <a:spLocks noChangeArrowheads="1"/>
          </p:cNvSpPr>
          <p:nvPr/>
        </p:nvSpPr>
        <p:spPr bwMode="auto">
          <a:xfrm>
            <a:off x="6016625" y="1900238"/>
            <a:ext cx="1609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Times New Roman" charset="0"/>
              </a:rPr>
              <a:t>key attribute</a:t>
            </a:r>
          </a:p>
        </p:txBody>
      </p:sp>
      <p:sp>
        <p:nvSpPr>
          <p:cNvPr id="38961" name="Oval 49"/>
          <p:cNvSpPr>
            <a:spLocks noChangeArrowheads="1"/>
          </p:cNvSpPr>
          <p:nvPr/>
        </p:nvSpPr>
        <p:spPr bwMode="auto">
          <a:xfrm>
            <a:off x="6026150" y="42735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="1">
                <a:latin typeface="Times New Roman" charset="0"/>
              </a:rPr>
              <a:t>d</a:t>
            </a:r>
          </a:p>
        </p:txBody>
      </p:sp>
      <p:sp>
        <p:nvSpPr>
          <p:cNvPr id="38962" name="Oval 50"/>
          <p:cNvSpPr>
            <a:spLocks noChangeArrowheads="1"/>
          </p:cNvSpPr>
          <p:nvPr/>
        </p:nvSpPr>
        <p:spPr bwMode="auto">
          <a:xfrm>
            <a:off x="6026150" y="47307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="1">
                <a:latin typeface="Times New Roman" charset="0"/>
              </a:rPr>
              <a:t>x</a:t>
            </a:r>
          </a:p>
        </p:txBody>
      </p:sp>
      <p:sp>
        <p:nvSpPr>
          <p:cNvPr id="38963" name="Oval 51"/>
          <p:cNvSpPr>
            <a:spLocks noChangeArrowheads="1"/>
          </p:cNvSpPr>
          <p:nvPr/>
        </p:nvSpPr>
        <p:spPr bwMode="auto">
          <a:xfrm>
            <a:off x="6026150" y="51879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="1">
                <a:latin typeface="Times New Roman" charset="0"/>
              </a:rPr>
              <a:t>p</a:t>
            </a:r>
          </a:p>
        </p:txBody>
      </p:sp>
      <p:sp>
        <p:nvSpPr>
          <p:cNvPr id="38964" name="Rectangle 52"/>
          <p:cNvSpPr>
            <a:spLocks noChangeArrowheads="1"/>
          </p:cNvSpPr>
          <p:nvPr/>
        </p:nvSpPr>
        <p:spPr bwMode="auto">
          <a:xfrm>
            <a:off x="6473825" y="4110038"/>
            <a:ext cx="1533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disjoint</a:t>
            </a:r>
          </a:p>
        </p:txBody>
      </p:sp>
      <p:sp>
        <p:nvSpPr>
          <p:cNvPr id="38965" name="Rectangle 53"/>
          <p:cNvSpPr>
            <a:spLocks noChangeArrowheads="1"/>
          </p:cNvSpPr>
          <p:nvPr/>
        </p:nvSpPr>
        <p:spPr bwMode="auto">
          <a:xfrm>
            <a:off x="6473825" y="4567238"/>
            <a:ext cx="1533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exclusion</a:t>
            </a:r>
          </a:p>
        </p:txBody>
      </p:sp>
      <p:sp>
        <p:nvSpPr>
          <p:cNvPr id="38966" name="Rectangle 54"/>
          <p:cNvSpPr>
            <a:spLocks noChangeArrowheads="1"/>
          </p:cNvSpPr>
          <p:nvPr/>
        </p:nvSpPr>
        <p:spPr bwMode="auto">
          <a:xfrm>
            <a:off x="6473825" y="5100638"/>
            <a:ext cx="1533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partition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ER Model - Example</a:t>
            </a: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035550" y="1682750"/>
            <a:ext cx="901700" cy="901700"/>
          </a:xfrm>
          <a:prstGeom prst="diamond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dept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airport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5568950" y="42735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date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7245350" y="13017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international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flight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6026150" y="13017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domestic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flight</a:t>
            </a: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7016750" y="2063750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p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6635750" y="50355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6711950" y="5111750"/>
            <a:ext cx="1130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flight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instance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6711950" y="2520950"/>
            <a:ext cx="11303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flight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 schedule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6711950" y="3587750"/>
            <a:ext cx="1054100" cy="1054100"/>
          </a:xfrm>
          <a:prstGeom prst="diamond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6788150" y="3663950"/>
            <a:ext cx="901700" cy="901700"/>
          </a:xfrm>
          <a:prstGeom prst="diamond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instance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of</a:t>
            </a: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5035550" y="2825750"/>
            <a:ext cx="901700" cy="901700"/>
          </a:xfrm>
          <a:prstGeom prst="diamond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arriv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airport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3130550" y="2520950"/>
            <a:ext cx="11303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airport</a:t>
            </a:r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4260850" y="2139950"/>
            <a:ext cx="77470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 flipV="1">
            <a:off x="4260850" y="2813050"/>
            <a:ext cx="77470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 flipV="1">
            <a:off x="5924550" y="2114550"/>
            <a:ext cx="800100" cy="5715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5924550" y="2914650"/>
            <a:ext cx="800100" cy="3429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4398963" y="20510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6227763" y="29654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n</a:t>
            </a:r>
          </a:p>
        </p:txBody>
      </p:sp>
      <p:sp>
        <p:nvSpPr>
          <p:cNvPr id="39957" name="Rectangle 21"/>
          <p:cNvSpPr>
            <a:spLocks noChangeArrowheads="1"/>
          </p:cNvSpPr>
          <p:nvPr/>
        </p:nvSpPr>
        <p:spPr bwMode="auto">
          <a:xfrm>
            <a:off x="6227763" y="20510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n</a:t>
            </a:r>
          </a:p>
        </p:txBody>
      </p:sp>
      <p:sp>
        <p:nvSpPr>
          <p:cNvPr id="39958" name="Rectangle 22"/>
          <p:cNvSpPr>
            <a:spLocks noChangeArrowheads="1"/>
          </p:cNvSpPr>
          <p:nvPr/>
        </p:nvSpPr>
        <p:spPr bwMode="auto">
          <a:xfrm>
            <a:off x="4551363" y="29654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39959" name="Oval 23"/>
          <p:cNvSpPr>
            <a:spLocks noChangeArrowheads="1"/>
          </p:cNvSpPr>
          <p:nvPr/>
        </p:nvSpPr>
        <p:spPr bwMode="auto">
          <a:xfrm>
            <a:off x="234950" y="33591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street</a:t>
            </a:r>
          </a:p>
        </p:txBody>
      </p:sp>
      <p:sp>
        <p:nvSpPr>
          <p:cNvPr id="39960" name="Oval 24"/>
          <p:cNvSpPr>
            <a:spLocks noChangeArrowheads="1"/>
          </p:cNvSpPr>
          <p:nvPr/>
        </p:nvSpPr>
        <p:spPr bwMode="auto">
          <a:xfrm>
            <a:off x="4044950" y="12255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dept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time</a:t>
            </a:r>
          </a:p>
        </p:txBody>
      </p:sp>
      <p:sp>
        <p:nvSpPr>
          <p:cNvPr id="39961" name="Oval 25"/>
          <p:cNvSpPr>
            <a:spLocks noChangeArrowheads="1"/>
          </p:cNvSpPr>
          <p:nvPr/>
        </p:nvSpPr>
        <p:spPr bwMode="auto">
          <a:xfrm>
            <a:off x="3130550" y="17589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 u="sng">
                <a:latin typeface="Times New Roman" charset="0"/>
              </a:rPr>
              <a:t>airport</a:t>
            </a:r>
          </a:p>
          <a:p>
            <a:pPr algn="ctr">
              <a:lnSpc>
                <a:spcPct val="70000"/>
              </a:lnSpc>
            </a:pPr>
            <a:r>
              <a:rPr lang="en-US" altLang="en-US" sz="2400" u="sng">
                <a:latin typeface="Times New Roman" charset="0"/>
              </a:rPr>
              <a:t>code</a:t>
            </a:r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>
            <a:off x="3657600" y="22923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>
            <a:off x="7162800" y="22923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Oval 28"/>
          <p:cNvSpPr>
            <a:spLocks noChangeArrowheads="1"/>
          </p:cNvSpPr>
          <p:nvPr/>
        </p:nvSpPr>
        <p:spPr bwMode="auto">
          <a:xfrm>
            <a:off x="3968750" y="35877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arriv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time</a:t>
            </a:r>
          </a:p>
        </p:txBody>
      </p:sp>
      <p:sp>
        <p:nvSpPr>
          <p:cNvPr id="39965" name="Line 29"/>
          <p:cNvSpPr>
            <a:spLocks noChangeShapeType="1"/>
          </p:cNvSpPr>
          <p:nvPr/>
        </p:nvSpPr>
        <p:spPr bwMode="auto">
          <a:xfrm>
            <a:off x="4959350" y="1682750"/>
            <a:ext cx="3683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6" name="Line 30"/>
          <p:cNvSpPr>
            <a:spLocks noChangeShapeType="1"/>
          </p:cNvSpPr>
          <p:nvPr/>
        </p:nvSpPr>
        <p:spPr bwMode="auto">
          <a:xfrm flipV="1">
            <a:off x="4806950" y="3422650"/>
            <a:ext cx="3683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7" name="Oval 31"/>
          <p:cNvSpPr>
            <a:spLocks noChangeArrowheads="1"/>
          </p:cNvSpPr>
          <p:nvPr/>
        </p:nvSpPr>
        <p:spPr bwMode="auto">
          <a:xfrm>
            <a:off x="1606550" y="33591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city</a:t>
            </a:r>
          </a:p>
        </p:txBody>
      </p:sp>
      <p:sp>
        <p:nvSpPr>
          <p:cNvPr id="39968" name="Oval 32"/>
          <p:cNvSpPr>
            <a:spLocks noChangeArrowheads="1"/>
          </p:cNvSpPr>
          <p:nvPr/>
        </p:nvSpPr>
        <p:spPr bwMode="auto">
          <a:xfrm>
            <a:off x="2901950" y="32829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zip</a:t>
            </a:r>
          </a:p>
        </p:txBody>
      </p:sp>
      <p:sp>
        <p:nvSpPr>
          <p:cNvPr id="39969" name="Oval 33"/>
          <p:cNvSpPr>
            <a:spLocks noChangeArrowheads="1"/>
          </p:cNvSpPr>
          <p:nvPr/>
        </p:nvSpPr>
        <p:spPr bwMode="auto">
          <a:xfrm>
            <a:off x="1758950" y="25209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airport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addr</a:t>
            </a:r>
          </a:p>
        </p:txBody>
      </p:sp>
      <p:sp>
        <p:nvSpPr>
          <p:cNvPr id="39970" name="Oval 34"/>
          <p:cNvSpPr>
            <a:spLocks noChangeArrowheads="1"/>
          </p:cNvSpPr>
          <p:nvPr/>
        </p:nvSpPr>
        <p:spPr bwMode="auto">
          <a:xfrm>
            <a:off x="1758950" y="17589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airport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name</a:t>
            </a:r>
          </a:p>
        </p:txBody>
      </p:sp>
      <p:sp>
        <p:nvSpPr>
          <p:cNvPr id="39971" name="Line 35"/>
          <p:cNvSpPr>
            <a:spLocks noChangeShapeType="1"/>
          </p:cNvSpPr>
          <p:nvPr/>
        </p:nvSpPr>
        <p:spPr bwMode="auto">
          <a:xfrm flipH="1">
            <a:off x="984250" y="3054350"/>
            <a:ext cx="13081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>
            <a:off x="2209800" y="30543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3" name="Line 37"/>
          <p:cNvSpPr>
            <a:spLocks noChangeShapeType="1"/>
          </p:cNvSpPr>
          <p:nvPr/>
        </p:nvSpPr>
        <p:spPr bwMode="auto">
          <a:xfrm>
            <a:off x="2216150" y="3054350"/>
            <a:ext cx="9017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4" name="Line 38"/>
          <p:cNvSpPr>
            <a:spLocks noChangeShapeType="1"/>
          </p:cNvSpPr>
          <p:nvPr/>
        </p:nvSpPr>
        <p:spPr bwMode="auto">
          <a:xfrm>
            <a:off x="2749550" y="2216150"/>
            <a:ext cx="5969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5" name="Line 39"/>
          <p:cNvSpPr>
            <a:spLocks noChangeShapeType="1"/>
          </p:cNvSpPr>
          <p:nvPr/>
        </p:nvSpPr>
        <p:spPr bwMode="auto">
          <a:xfrm flipV="1">
            <a:off x="7239000" y="3041650"/>
            <a:ext cx="0" cy="546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6" name="Line 40"/>
          <p:cNvSpPr>
            <a:spLocks noChangeShapeType="1"/>
          </p:cNvSpPr>
          <p:nvPr/>
        </p:nvSpPr>
        <p:spPr bwMode="auto">
          <a:xfrm>
            <a:off x="7239000" y="4667250"/>
            <a:ext cx="0" cy="3429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7" name="Line 41"/>
          <p:cNvSpPr>
            <a:spLocks noChangeShapeType="1"/>
          </p:cNvSpPr>
          <p:nvPr/>
        </p:nvSpPr>
        <p:spPr bwMode="auto">
          <a:xfrm>
            <a:off x="6559550" y="4730750"/>
            <a:ext cx="36830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8" name="Line 42"/>
          <p:cNvSpPr>
            <a:spLocks noChangeShapeType="1"/>
          </p:cNvSpPr>
          <p:nvPr/>
        </p:nvSpPr>
        <p:spPr bwMode="auto">
          <a:xfrm>
            <a:off x="5880100" y="4724400"/>
            <a:ext cx="431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9" name="Line 43"/>
          <p:cNvSpPr>
            <a:spLocks noChangeShapeType="1"/>
          </p:cNvSpPr>
          <p:nvPr/>
        </p:nvSpPr>
        <p:spPr bwMode="auto">
          <a:xfrm>
            <a:off x="6711950" y="1682750"/>
            <a:ext cx="4445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80" name="Line 44"/>
          <p:cNvSpPr>
            <a:spLocks noChangeShapeType="1"/>
          </p:cNvSpPr>
          <p:nvPr/>
        </p:nvSpPr>
        <p:spPr bwMode="auto">
          <a:xfrm flipV="1">
            <a:off x="7169150" y="1670050"/>
            <a:ext cx="444500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81" name="AutoShape 45"/>
          <p:cNvSpPr>
            <a:spLocks noChangeArrowheads="1"/>
          </p:cNvSpPr>
          <p:nvPr/>
        </p:nvSpPr>
        <p:spPr bwMode="auto">
          <a:xfrm>
            <a:off x="4959350" y="4883150"/>
            <a:ext cx="901700" cy="901700"/>
          </a:xfrm>
          <a:prstGeom prst="diamond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reserva-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tion</a:t>
            </a:r>
          </a:p>
        </p:txBody>
      </p:sp>
      <p:sp>
        <p:nvSpPr>
          <p:cNvPr id="39982" name="Rectangle 46"/>
          <p:cNvSpPr>
            <a:spLocks noChangeArrowheads="1"/>
          </p:cNvSpPr>
          <p:nvPr/>
        </p:nvSpPr>
        <p:spPr bwMode="auto">
          <a:xfrm>
            <a:off x="6075363" y="49466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n</a:t>
            </a:r>
          </a:p>
        </p:txBody>
      </p:sp>
      <p:sp>
        <p:nvSpPr>
          <p:cNvPr id="39983" name="Rectangle 47"/>
          <p:cNvSpPr>
            <a:spLocks noChangeArrowheads="1"/>
          </p:cNvSpPr>
          <p:nvPr/>
        </p:nvSpPr>
        <p:spPr bwMode="auto">
          <a:xfrm>
            <a:off x="4551363" y="49466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n</a:t>
            </a:r>
          </a:p>
        </p:txBody>
      </p:sp>
      <p:sp>
        <p:nvSpPr>
          <p:cNvPr id="39984" name="Rectangle 48"/>
          <p:cNvSpPr>
            <a:spLocks noChangeArrowheads="1"/>
          </p:cNvSpPr>
          <p:nvPr/>
        </p:nvSpPr>
        <p:spPr bwMode="auto">
          <a:xfrm>
            <a:off x="7142163" y="31940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39985" name="Rectangle 49"/>
          <p:cNvSpPr>
            <a:spLocks noChangeArrowheads="1"/>
          </p:cNvSpPr>
          <p:nvPr/>
        </p:nvSpPr>
        <p:spPr bwMode="auto">
          <a:xfrm>
            <a:off x="7218363" y="4565650"/>
            <a:ext cx="2952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>
                <a:latin typeface="Times New Roman" charset="0"/>
              </a:rPr>
              <a:t>n</a:t>
            </a:r>
          </a:p>
        </p:txBody>
      </p:sp>
      <p:sp>
        <p:nvSpPr>
          <p:cNvPr id="39986" name="Line 50"/>
          <p:cNvSpPr>
            <a:spLocks noChangeShapeType="1"/>
          </p:cNvSpPr>
          <p:nvPr/>
        </p:nvSpPr>
        <p:spPr bwMode="auto">
          <a:xfrm>
            <a:off x="5873750" y="5334000"/>
            <a:ext cx="749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87" name="Rectangle 51"/>
          <p:cNvSpPr>
            <a:spLocks noChangeArrowheads="1"/>
          </p:cNvSpPr>
          <p:nvPr/>
        </p:nvSpPr>
        <p:spPr bwMode="auto">
          <a:xfrm>
            <a:off x="3206750" y="5111750"/>
            <a:ext cx="11303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customer</a:t>
            </a:r>
          </a:p>
        </p:txBody>
      </p:sp>
      <p:sp>
        <p:nvSpPr>
          <p:cNvPr id="39988" name="Line 52"/>
          <p:cNvSpPr>
            <a:spLocks noChangeShapeType="1"/>
          </p:cNvSpPr>
          <p:nvPr/>
        </p:nvSpPr>
        <p:spPr bwMode="auto">
          <a:xfrm flipH="1">
            <a:off x="4337050" y="5334000"/>
            <a:ext cx="622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89" name="Oval 53"/>
          <p:cNvSpPr>
            <a:spLocks noChangeArrowheads="1"/>
          </p:cNvSpPr>
          <p:nvPr/>
        </p:nvSpPr>
        <p:spPr bwMode="auto">
          <a:xfrm>
            <a:off x="7702550" y="32067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u="sng">
                <a:latin typeface="Times New Roman" charset="0"/>
              </a:rPr>
              <a:t>flight#</a:t>
            </a:r>
          </a:p>
        </p:txBody>
      </p:sp>
      <p:sp>
        <p:nvSpPr>
          <p:cNvPr id="39990" name="Oval 54"/>
          <p:cNvSpPr>
            <a:spLocks noChangeArrowheads="1"/>
          </p:cNvSpPr>
          <p:nvPr/>
        </p:nvSpPr>
        <p:spPr bwMode="auto">
          <a:xfrm>
            <a:off x="1682750" y="51117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customer</a:t>
            </a:r>
          </a:p>
          <a:p>
            <a:pPr algn="ctr">
              <a:lnSpc>
                <a:spcPct val="70000"/>
              </a:lnSpc>
            </a:pPr>
            <a:r>
              <a:rPr lang="en-US" altLang="en-US" sz="2400">
                <a:latin typeface="Times New Roman" charset="0"/>
              </a:rPr>
              <a:t>name</a:t>
            </a:r>
          </a:p>
        </p:txBody>
      </p:sp>
      <p:sp>
        <p:nvSpPr>
          <p:cNvPr id="39991" name="Oval 55"/>
          <p:cNvSpPr>
            <a:spLocks noChangeArrowheads="1"/>
          </p:cNvSpPr>
          <p:nvPr/>
        </p:nvSpPr>
        <p:spPr bwMode="auto">
          <a:xfrm>
            <a:off x="3130550" y="42735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u="sng">
                <a:latin typeface="Times New Roman" charset="0"/>
              </a:rPr>
              <a:t>customer#</a:t>
            </a:r>
          </a:p>
        </p:txBody>
      </p:sp>
      <p:sp>
        <p:nvSpPr>
          <p:cNvPr id="39992" name="Line 56"/>
          <p:cNvSpPr>
            <a:spLocks noChangeShapeType="1"/>
          </p:cNvSpPr>
          <p:nvPr/>
        </p:nvSpPr>
        <p:spPr bwMode="auto">
          <a:xfrm>
            <a:off x="3733800" y="48069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93" name="Line 57"/>
          <p:cNvSpPr>
            <a:spLocks noChangeShapeType="1"/>
          </p:cNvSpPr>
          <p:nvPr/>
        </p:nvSpPr>
        <p:spPr bwMode="auto">
          <a:xfrm>
            <a:off x="2825750" y="54102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94" name="Line 58"/>
          <p:cNvSpPr>
            <a:spLocks noChangeShapeType="1"/>
          </p:cNvSpPr>
          <p:nvPr/>
        </p:nvSpPr>
        <p:spPr bwMode="auto">
          <a:xfrm>
            <a:off x="7854950" y="2749550"/>
            <a:ext cx="3683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95" name="Oval 59"/>
          <p:cNvSpPr>
            <a:spLocks noChangeArrowheads="1"/>
          </p:cNvSpPr>
          <p:nvPr/>
        </p:nvSpPr>
        <p:spPr bwMode="auto">
          <a:xfrm>
            <a:off x="5721350" y="5873750"/>
            <a:ext cx="11303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seat#</a:t>
            </a:r>
          </a:p>
        </p:txBody>
      </p:sp>
      <p:sp>
        <p:nvSpPr>
          <p:cNvPr id="39996" name="Line 60"/>
          <p:cNvSpPr>
            <a:spLocks noChangeShapeType="1"/>
          </p:cNvSpPr>
          <p:nvPr/>
        </p:nvSpPr>
        <p:spPr bwMode="auto">
          <a:xfrm>
            <a:off x="5645150" y="5568950"/>
            <a:ext cx="2159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9999" name="Group 63"/>
          <p:cNvGrpSpPr>
            <a:grpSpLocks/>
          </p:cNvGrpSpPr>
          <p:nvPr/>
        </p:nvGrpSpPr>
        <p:grpSpPr bwMode="auto">
          <a:xfrm>
            <a:off x="7778750" y="1835150"/>
            <a:ext cx="1206500" cy="673100"/>
            <a:chOff x="4900" y="1156"/>
            <a:chExt cx="760" cy="424"/>
          </a:xfrm>
        </p:grpSpPr>
        <p:sp>
          <p:nvSpPr>
            <p:cNvPr id="39997" name="Oval 61"/>
            <p:cNvSpPr>
              <a:spLocks noChangeArrowheads="1"/>
            </p:cNvSpPr>
            <p:nvPr/>
          </p:nvSpPr>
          <p:spPr bwMode="auto">
            <a:xfrm>
              <a:off x="4900" y="1156"/>
              <a:ext cx="760" cy="4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98" name="Oval 62"/>
            <p:cNvSpPr>
              <a:spLocks noChangeArrowheads="1"/>
            </p:cNvSpPr>
            <p:nvPr/>
          </p:nvSpPr>
          <p:spPr bwMode="auto">
            <a:xfrm>
              <a:off x="4945" y="1199"/>
              <a:ext cx="670" cy="33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>
                  <a:latin typeface="Times New Roman" charset="0"/>
                </a:rPr>
                <a:t>weekdays</a:t>
              </a:r>
            </a:p>
          </p:txBody>
        </p:sp>
      </p:grpSp>
      <p:sp>
        <p:nvSpPr>
          <p:cNvPr id="40000" name="Line 64"/>
          <p:cNvSpPr>
            <a:spLocks noChangeShapeType="1"/>
          </p:cNvSpPr>
          <p:nvPr/>
        </p:nvSpPr>
        <p:spPr bwMode="auto">
          <a:xfrm flipV="1">
            <a:off x="7854950" y="2508250"/>
            <a:ext cx="520700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001" name="Oval 65"/>
          <p:cNvSpPr>
            <a:spLocks noChangeArrowheads="1"/>
          </p:cNvSpPr>
          <p:nvPr/>
        </p:nvSpPr>
        <p:spPr bwMode="auto">
          <a:xfrm>
            <a:off x="7245350" y="463550"/>
            <a:ext cx="1130300" cy="596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>
              <a:lnSpc>
                <a:spcPct val="50000"/>
              </a:lnSpc>
            </a:pPr>
            <a:r>
              <a:rPr lang="en-US" altLang="en-US">
                <a:latin typeface="Times New Roman" charset="0"/>
              </a:rPr>
              <a:t>visa</a:t>
            </a:r>
          </a:p>
          <a:p>
            <a:pPr algn="ctr">
              <a:lnSpc>
                <a:spcPct val="50000"/>
              </a:lnSpc>
            </a:pPr>
            <a:r>
              <a:rPr lang="en-US" altLang="en-US">
                <a:latin typeface="Times New Roman" charset="0"/>
              </a:rPr>
              <a:t>required</a:t>
            </a:r>
          </a:p>
        </p:txBody>
      </p:sp>
      <p:sp>
        <p:nvSpPr>
          <p:cNvPr id="40002" name="Line 66"/>
          <p:cNvSpPr>
            <a:spLocks noChangeShapeType="1"/>
          </p:cNvSpPr>
          <p:nvPr/>
        </p:nvSpPr>
        <p:spPr bwMode="auto">
          <a:xfrm flipV="1">
            <a:off x="7772400" y="1060450"/>
            <a:ext cx="0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003" name="Line 67"/>
          <p:cNvSpPr>
            <a:spLocks noChangeShapeType="1"/>
          </p:cNvSpPr>
          <p:nvPr/>
        </p:nvSpPr>
        <p:spPr bwMode="auto">
          <a:xfrm>
            <a:off x="2901950" y="28194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ER-Model - Operations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Several navigational query languages have been proposed</a:t>
            </a:r>
          </a:p>
          <a:p>
            <a:r>
              <a:rPr lang="en-US" altLang="en-US"/>
              <a:t>A closed query language as powerful as relational languages has not been developed</a:t>
            </a:r>
          </a:p>
          <a:p>
            <a:r>
              <a:rPr lang="en-US" altLang="en-US"/>
              <a:t>None of the proposed query languages has been generally accepted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Hierarchical Model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143000"/>
            <a:ext cx="3962400" cy="1676400"/>
          </a:xfrm>
          <a:noFill/>
          <a:ln/>
        </p:spPr>
        <p:txBody>
          <a:bodyPr/>
          <a:lstStyle/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</a:p>
          <a:p>
            <a:r>
              <a:rPr lang="en-US" altLang="en-US"/>
              <a:t>Operations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457200" y="3200400"/>
            <a:ext cx="83820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Commercial systems include IBM’s IMS, MRI’s System-2000 (now sold by SAS), and CDC’s MARS IV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838200"/>
          </a:xfrm>
          <a:noFill/>
          <a:ln/>
        </p:spPr>
        <p:txBody>
          <a:bodyPr/>
          <a:lstStyle/>
          <a:p>
            <a:r>
              <a:rPr lang="en-US" altLang="en-US"/>
              <a:t>Hierarchical Model - Data Structures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505200"/>
            <a:ext cx="8915400" cy="3048000"/>
          </a:xfrm>
          <a:noFill/>
          <a:ln/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en-US"/>
              <a:t>record types: flight-schedule, flight-instance, etc.</a:t>
            </a:r>
          </a:p>
          <a:p>
            <a:pPr>
              <a:lnSpc>
                <a:spcPct val="75000"/>
              </a:lnSpc>
            </a:pPr>
            <a:r>
              <a:rPr lang="en-US" altLang="en-US"/>
              <a:t>field types: flight#, date, customer#, etc.</a:t>
            </a:r>
          </a:p>
          <a:p>
            <a:pPr>
              <a:lnSpc>
                <a:spcPct val="75000"/>
              </a:lnSpc>
            </a:pPr>
            <a:r>
              <a:rPr lang="en-US" altLang="en-US"/>
              <a:t>parent-child relationship types (</a:t>
            </a:r>
            <a:r>
              <a:rPr lang="en-US" altLang="en-US" b="1"/>
              <a:t>1:n only!!</a:t>
            </a:r>
            <a:r>
              <a:rPr lang="en-US" altLang="en-US"/>
              <a:t>):</a:t>
            </a:r>
          </a:p>
          <a:p>
            <a:pPr>
              <a:lnSpc>
                <a:spcPct val="75000"/>
              </a:lnSpc>
              <a:buFont typeface="Monotype Sorts" charset="2"/>
              <a:buNone/>
            </a:pPr>
            <a:r>
              <a:rPr lang="en-US" altLang="en-US"/>
              <a:t>   (flight-sched,flight-inst), (flight-inst,customer)</a:t>
            </a:r>
          </a:p>
          <a:p>
            <a:pPr>
              <a:lnSpc>
                <a:spcPct val="75000"/>
              </a:lnSpc>
            </a:pPr>
            <a:r>
              <a:rPr lang="en-US" altLang="en-US" b="1"/>
              <a:t>one</a:t>
            </a:r>
            <a:r>
              <a:rPr lang="en-US" altLang="en-US"/>
              <a:t> record type is the </a:t>
            </a:r>
            <a:r>
              <a:rPr lang="en-US" altLang="en-US" b="1"/>
              <a:t>root, </a:t>
            </a:r>
            <a:r>
              <a:rPr lang="en-US" altLang="en-US"/>
              <a:t>all other record types is a </a:t>
            </a:r>
            <a:r>
              <a:rPr lang="en-US" altLang="en-US" b="1"/>
              <a:t>child </a:t>
            </a:r>
            <a:r>
              <a:rPr lang="en-US" altLang="en-US"/>
              <a:t>of </a:t>
            </a:r>
            <a:r>
              <a:rPr lang="en-US" altLang="en-US" b="1"/>
              <a:t>one parent </a:t>
            </a:r>
            <a:r>
              <a:rPr lang="en-US" altLang="en-US"/>
              <a:t>record type </a:t>
            </a:r>
            <a:r>
              <a:rPr lang="en-US" altLang="en-US" b="1"/>
              <a:t>only</a:t>
            </a:r>
          </a:p>
          <a:p>
            <a:pPr>
              <a:lnSpc>
                <a:spcPct val="75000"/>
              </a:lnSpc>
            </a:pPr>
            <a:r>
              <a:rPr lang="en-US" altLang="en-US"/>
              <a:t>substantial </a:t>
            </a:r>
            <a:r>
              <a:rPr lang="en-US" altLang="en-US" b="1"/>
              <a:t>duplication</a:t>
            </a:r>
            <a:r>
              <a:rPr lang="en-US" altLang="en-US"/>
              <a:t> of customer instances</a:t>
            </a:r>
          </a:p>
          <a:p>
            <a:pPr>
              <a:lnSpc>
                <a:spcPct val="75000"/>
              </a:lnSpc>
            </a:pPr>
            <a:r>
              <a:rPr lang="en-US" altLang="en-US"/>
              <a:t>asymmetrical model of n:m relationship types</a:t>
            </a:r>
          </a:p>
        </p:txBody>
      </p:sp>
      <p:grpSp>
        <p:nvGrpSpPr>
          <p:cNvPr id="43042" name="Group 34"/>
          <p:cNvGrpSpPr>
            <a:grpSpLocks/>
          </p:cNvGrpSpPr>
          <p:nvPr/>
        </p:nvGrpSpPr>
        <p:grpSpPr bwMode="auto">
          <a:xfrm>
            <a:off x="377825" y="681038"/>
            <a:ext cx="6791325" cy="2589212"/>
            <a:chOff x="238" y="429"/>
            <a:chExt cx="4278" cy="1631"/>
          </a:xfrm>
        </p:grpSpPr>
        <p:grpSp>
          <p:nvGrpSpPr>
            <p:cNvPr id="43040" name="Group 32"/>
            <p:cNvGrpSpPr>
              <a:grpSpLocks/>
            </p:cNvGrpSpPr>
            <p:nvPr/>
          </p:nvGrpSpPr>
          <p:grpSpPr bwMode="auto">
            <a:xfrm>
              <a:off x="238" y="429"/>
              <a:ext cx="4278" cy="1631"/>
              <a:chOff x="238" y="429"/>
              <a:chExt cx="4278" cy="1631"/>
            </a:xfrm>
          </p:grpSpPr>
          <p:sp>
            <p:nvSpPr>
              <p:cNvPr id="43012" name="Rectangle 4"/>
              <p:cNvSpPr>
                <a:spLocks noChangeArrowheads="1"/>
              </p:cNvSpPr>
              <p:nvPr/>
            </p:nvSpPr>
            <p:spPr bwMode="auto">
              <a:xfrm>
                <a:off x="1156" y="704"/>
                <a:ext cx="152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13" name="Rectangle 5"/>
              <p:cNvSpPr>
                <a:spLocks noChangeArrowheads="1"/>
              </p:cNvSpPr>
              <p:nvPr/>
            </p:nvSpPr>
            <p:spPr bwMode="auto">
              <a:xfrm>
                <a:off x="1150" y="429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</a:t>
                </a:r>
              </a:p>
            </p:txBody>
          </p:sp>
          <p:sp>
            <p:nvSpPr>
              <p:cNvPr id="43014" name="Line 6"/>
              <p:cNvSpPr>
                <a:spLocks noChangeShapeType="1"/>
              </p:cNvSpPr>
              <p:nvPr/>
            </p:nvSpPr>
            <p:spPr bwMode="auto">
              <a:xfrm>
                <a:off x="1776" y="704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15" name="Rectangle 7"/>
              <p:cNvSpPr>
                <a:spLocks noChangeArrowheads="1"/>
              </p:cNvSpPr>
              <p:nvPr/>
            </p:nvSpPr>
            <p:spPr bwMode="auto">
              <a:xfrm>
                <a:off x="292" y="1856"/>
                <a:ext cx="205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16" name="Rectangle 8"/>
              <p:cNvSpPr>
                <a:spLocks noChangeArrowheads="1"/>
              </p:cNvSpPr>
              <p:nvPr/>
            </p:nvSpPr>
            <p:spPr bwMode="auto">
              <a:xfrm>
                <a:off x="238" y="1581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43017" name="Rectangle 9"/>
              <p:cNvSpPr>
                <a:spLocks noChangeArrowheads="1"/>
              </p:cNvSpPr>
              <p:nvPr/>
            </p:nvSpPr>
            <p:spPr bwMode="auto">
              <a:xfrm>
                <a:off x="286" y="1773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3018" name="Rectangle 10"/>
              <p:cNvSpPr>
                <a:spLocks noChangeArrowheads="1"/>
              </p:cNvSpPr>
              <p:nvPr/>
            </p:nvSpPr>
            <p:spPr bwMode="auto">
              <a:xfrm>
                <a:off x="1150" y="1773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 name</a:t>
                </a:r>
              </a:p>
            </p:txBody>
          </p:sp>
          <p:sp>
            <p:nvSpPr>
              <p:cNvPr id="43019" name="Line 11"/>
              <p:cNvSpPr>
                <a:spLocks noChangeShapeType="1"/>
              </p:cNvSpPr>
              <p:nvPr/>
            </p:nvSpPr>
            <p:spPr bwMode="auto">
              <a:xfrm>
                <a:off x="1104" y="1856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0" name="Rectangle 12"/>
              <p:cNvSpPr>
                <a:spLocks noChangeArrowheads="1"/>
              </p:cNvSpPr>
              <p:nvPr/>
            </p:nvSpPr>
            <p:spPr bwMode="auto">
              <a:xfrm>
                <a:off x="580" y="1376"/>
                <a:ext cx="61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1" name="Rectangle 13"/>
              <p:cNvSpPr>
                <a:spLocks noChangeArrowheads="1"/>
              </p:cNvSpPr>
              <p:nvPr/>
            </p:nvSpPr>
            <p:spPr bwMode="auto">
              <a:xfrm>
                <a:off x="526" y="1101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flight-inst</a:t>
                </a:r>
              </a:p>
            </p:txBody>
          </p:sp>
          <p:sp>
            <p:nvSpPr>
              <p:cNvPr id="43022" name="Rectangle 14"/>
              <p:cNvSpPr>
                <a:spLocks noChangeArrowheads="1"/>
              </p:cNvSpPr>
              <p:nvPr/>
            </p:nvSpPr>
            <p:spPr bwMode="auto">
              <a:xfrm>
                <a:off x="670" y="1293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3023" name="Line 15"/>
              <p:cNvSpPr>
                <a:spLocks noChangeShapeType="1"/>
              </p:cNvSpPr>
              <p:nvPr/>
            </p:nvSpPr>
            <p:spPr bwMode="auto">
              <a:xfrm>
                <a:off x="2208" y="704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4" name="Line 16"/>
              <p:cNvSpPr>
                <a:spLocks noChangeShapeType="1"/>
              </p:cNvSpPr>
              <p:nvPr/>
            </p:nvSpPr>
            <p:spPr bwMode="auto">
              <a:xfrm>
                <a:off x="1920" y="916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5" name="Line 17"/>
              <p:cNvSpPr>
                <a:spLocks noChangeShapeType="1"/>
              </p:cNvSpPr>
              <p:nvPr/>
            </p:nvSpPr>
            <p:spPr bwMode="auto">
              <a:xfrm>
                <a:off x="964" y="1056"/>
                <a:ext cx="24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6" name="Line 18"/>
              <p:cNvSpPr>
                <a:spLocks noChangeShapeType="1"/>
              </p:cNvSpPr>
              <p:nvPr/>
            </p:nvSpPr>
            <p:spPr bwMode="auto">
              <a:xfrm>
                <a:off x="960" y="1060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27" name="Line 19"/>
              <p:cNvSpPr>
                <a:spLocks noChangeShapeType="1"/>
              </p:cNvSpPr>
              <p:nvPr/>
            </p:nvSpPr>
            <p:spPr bwMode="auto">
              <a:xfrm>
                <a:off x="960" y="1588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3032" name="Group 24"/>
              <p:cNvGrpSpPr>
                <a:grpSpLocks/>
              </p:cNvGrpSpPr>
              <p:nvPr/>
            </p:nvGrpSpPr>
            <p:grpSpPr bwMode="auto">
              <a:xfrm>
                <a:off x="1630" y="1101"/>
                <a:ext cx="1446" cy="479"/>
                <a:chOff x="1630" y="1101"/>
                <a:chExt cx="1446" cy="479"/>
              </a:xfrm>
            </p:grpSpPr>
            <p:sp>
              <p:nvSpPr>
                <p:cNvPr id="43028" name="Rectangle 20"/>
                <p:cNvSpPr>
                  <a:spLocks noChangeArrowheads="1"/>
                </p:cNvSpPr>
                <p:nvPr/>
              </p:nvSpPr>
              <p:spPr bwMode="auto">
                <a:xfrm>
                  <a:off x="1684" y="1376"/>
                  <a:ext cx="1288" cy="20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29" name="Rectangle 21"/>
                <p:cNvSpPr>
                  <a:spLocks noChangeArrowheads="1"/>
                </p:cNvSpPr>
                <p:nvPr/>
              </p:nvSpPr>
              <p:spPr bwMode="auto">
                <a:xfrm>
                  <a:off x="1678" y="1101"/>
                  <a:ext cx="1398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dept-airp</a:t>
                  </a:r>
                </a:p>
              </p:txBody>
            </p:sp>
            <p:sp>
              <p:nvSpPr>
                <p:cNvPr id="43030" name="Rectangle 22"/>
                <p:cNvSpPr>
                  <a:spLocks noChangeArrowheads="1"/>
                </p:cNvSpPr>
                <p:nvPr/>
              </p:nvSpPr>
              <p:spPr bwMode="auto">
                <a:xfrm>
                  <a:off x="1630" y="1293"/>
                  <a:ext cx="1254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airport-code</a:t>
                  </a:r>
                </a:p>
              </p:txBody>
            </p:sp>
            <p:sp>
              <p:nvSpPr>
                <p:cNvPr id="43031" name="Line 23"/>
                <p:cNvSpPr>
                  <a:spLocks noChangeShapeType="1"/>
                </p:cNvSpPr>
                <p:nvPr/>
              </p:nvSpPr>
              <p:spPr bwMode="auto">
                <a:xfrm>
                  <a:off x="2544" y="1396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037" name="Group 29"/>
              <p:cNvGrpSpPr>
                <a:grpSpLocks/>
              </p:cNvGrpSpPr>
              <p:nvPr/>
            </p:nvGrpSpPr>
            <p:grpSpPr bwMode="auto">
              <a:xfrm>
                <a:off x="3070" y="1101"/>
                <a:ext cx="1446" cy="479"/>
                <a:chOff x="3070" y="1101"/>
                <a:chExt cx="1446" cy="479"/>
              </a:xfrm>
            </p:grpSpPr>
            <p:sp>
              <p:nvSpPr>
                <p:cNvPr id="43033" name="Rectangle 25"/>
                <p:cNvSpPr>
                  <a:spLocks noChangeArrowheads="1"/>
                </p:cNvSpPr>
                <p:nvPr/>
              </p:nvSpPr>
              <p:spPr bwMode="auto">
                <a:xfrm>
                  <a:off x="3124" y="1376"/>
                  <a:ext cx="1288" cy="20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034" name="Rectangle 26"/>
                <p:cNvSpPr>
                  <a:spLocks noChangeArrowheads="1"/>
                </p:cNvSpPr>
                <p:nvPr/>
              </p:nvSpPr>
              <p:spPr bwMode="auto">
                <a:xfrm>
                  <a:off x="3118" y="1101"/>
                  <a:ext cx="1398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arriv-airp</a:t>
                  </a:r>
                </a:p>
              </p:txBody>
            </p:sp>
            <p:sp>
              <p:nvSpPr>
                <p:cNvPr id="43035" name="Rectangle 27"/>
                <p:cNvSpPr>
                  <a:spLocks noChangeArrowheads="1"/>
                </p:cNvSpPr>
                <p:nvPr/>
              </p:nvSpPr>
              <p:spPr bwMode="auto">
                <a:xfrm>
                  <a:off x="3070" y="1293"/>
                  <a:ext cx="1254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airport-code</a:t>
                  </a:r>
                </a:p>
              </p:txBody>
            </p:sp>
            <p:sp>
              <p:nvSpPr>
                <p:cNvPr id="43036" name="Line 28"/>
                <p:cNvSpPr>
                  <a:spLocks noChangeShapeType="1"/>
                </p:cNvSpPr>
                <p:nvPr/>
              </p:nvSpPr>
              <p:spPr bwMode="auto">
                <a:xfrm>
                  <a:off x="3984" y="1396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3038" name="Line 30"/>
              <p:cNvSpPr>
                <a:spLocks noChangeShapeType="1"/>
              </p:cNvSpPr>
              <p:nvPr/>
            </p:nvSpPr>
            <p:spPr bwMode="auto">
              <a:xfrm>
                <a:off x="2064" y="1060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039" name="Line 31"/>
              <p:cNvSpPr>
                <a:spLocks noChangeShapeType="1"/>
              </p:cNvSpPr>
              <p:nvPr/>
            </p:nvSpPr>
            <p:spPr bwMode="auto">
              <a:xfrm>
                <a:off x="3408" y="1060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3041" name="Rectangle 33"/>
            <p:cNvSpPr>
              <a:spLocks noChangeArrowheads="1"/>
            </p:cNvSpPr>
            <p:nvPr/>
          </p:nvSpPr>
          <p:spPr bwMode="auto">
            <a:xfrm>
              <a:off x="1198" y="621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</p:grp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838200"/>
          </a:xfrm>
          <a:noFill/>
          <a:ln/>
        </p:spPr>
        <p:txBody>
          <a:bodyPr/>
          <a:lstStyle/>
          <a:p>
            <a:r>
              <a:rPr lang="en-US" altLang="en-US"/>
              <a:t>Hierarchical Model - Data Structures - virtual records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419600"/>
            <a:ext cx="8915400" cy="21336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/>
              <a:t>duplication of customer instances avoided</a:t>
            </a:r>
          </a:p>
          <a:p>
            <a:pPr>
              <a:lnSpc>
                <a:spcPct val="80000"/>
              </a:lnSpc>
            </a:pPr>
            <a:r>
              <a:rPr lang="en-US" altLang="en-US"/>
              <a:t>still asymmetrical model of n:m relationship types</a:t>
            </a:r>
          </a:p>
        </p:txBody>
      </p:sp>
      <p:grpSp>
        <p:nvGrpSpPr>
          <p:cNvPr id="44068" name="Group 36"/>
          <p:cNvGrpSpPr>
            <a:grpSpLocks/>
          </p:cNvGrpSpPr>
          <p:nvPr/>
        </p:nvGrpSpPr>
        <p:grpSpPr bwMode="auto">
          <a:xfrm>
            <a:off x="149225" y="1290638"/>
            <a:ext cx="8924925" cy="2665412"/>
            <a:chOff x="94" y="813"/>
            <a:chExt cx="5622" cy="1679"/>
          </a:xfrm>
        </p:grpSpPr>
        <p:sp>
          <p:nvSpPr>
            <p:cNvPr id="44036" name="Line 4"/>
            <p:cNvSpPr>
              <a:spLocks noChangeShapeType="1"/>
            </p:cNvSpPr>
            <p:nvPr/>
          </p:nvSpPr>
          <p:spPr bwMode="auto">
            <a:xfrm>
              <a:off x="3696" y="1780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7" name="Line 5"/>
            <p:cNvSpPr>
              <a:spLocks noChangeShapeType="1"/>
            </p:cNvSpPr>
            <p:nvPr/>
          </p:nvSpPr>
          <p:spPr bwMode="auto">
            <a:xfrm>
              <a:off x="5136" y="1780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067" name="Group 35"/>
            <p:cNvGrpSpPr>
              <a:grpSpLocks/>
            </p:cNvGrpSpPr>
            <p:nvPr/>
          </p:nvGrpSpPr>
          <p:grpSpPr bwMode="auto">
            <a:xfrm>
              <a:off x="94" y="813"/>
              <a:ext cx="5622" cy="1679"/>
              <a:chOff x="94" y="813"/>
              <a:chExt cx="5622" cy="1679"/>
            </a:xfrm>
          </p:grpSpPr>
          <p:sp>
            <p:nvSpPr>
              <p:cNvPr id="44038" name="Rectangle 6"/>
              <p:cNvSpPr>
                <a:spLocks noChangeArrowheads="1"/>
              </p:cNvSpPr>
              <p:nvPr/>
            </p:nvSpPr>
            <p:spPr bwMode="auto">
              <a:xfrm>
                <a:off x="148" y="1088"/>
                <a:ext cx="205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39" name="Rectangle 7"/>
              <p:cNvSpPr>
                <a:spLocks noChangeArrowheads="1"/>
              </p:cNvSpPr>
              <p:nvPr/>
            </p:nvSpPr>
            <p:spPr bwMode="auto">
              <a:xfrm>
                <a:off x="94" y="813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44040" name="Rectangle 8"/>
              <p:cNvSpPr>
                <a:spLocks noChangeArrowheads="1"/>
              </p:cNvSpPr>
              <p:nvPr/>
            </p:nvSpPr>
            <p:spPr bwMode="auto">
              <a:xfrm>
                <a:off x="1006" y="1005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 name</a:t>
                </a:r>
              </a:p>
            </p:txBody>
          </p:sp>
          <p:sp>
            <p:nvSpPr>
              <p:cNvPr id="44041" name="Line 9"/>
              <p:cNvSpPr>
                <a:spLocks noChangeShapeType="1"/>
              </p:cNvSpPr>
              <p:nvPr/>
            </p:nvSpPr>
            <p:spPr bwMode="auto">
              <a:xfrm>
                <a:off x="960" y="1088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2" name="Rectangle 10"/>
              <p:cNvSpPr>
                <a:spLocks noChangeArrowheads="1"/>
              </p:cNvSpPr>
              <p:nvPr/>
            </p:nvSpPr>
            <p:spPr bwMode="auto">
              <a:xfrm>
                <a:off x="142" y="1005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4043" name="Rectangle 11"/>
              <p:cNvSpPr>
                <a:spLocks noChangeArrowheads="1"/>
              </p:cNvSpPr>
              <p:nvPr/>
            </p:nvSpPr>
            <p:spPr bwMode="auto">
              <a:xfrm>
                <a:off x="2062" y="1485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flight-inst</a:t>
                </a:r>
              </a:p>
            </p:txBody>
          </p:sp>
          <p:sp>
            <p:nvSpPr>
              <p:cNvPr id="44044" name="Line 12"/>
              <p:cNvSpPr>
                <a:spLocks noChangeShapeType="1"/>
              </p:cNvSpPr>
              <p:nvPr/>
            </p:nvSpPr>
            <p:spPr bwMode="auto">
              <a:xfrm>
                <a:off x="2496" y="1972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5" name="Rectangle 13"/>
              <p:cNvSpPr>
                <a:spLocks noChangeArrowheads="1"/>
              </p:cNvSpPr>
              <p:nvPr/>
            </p:nvSpPr>
            <p:spPr bwMode="auto">
              <a:xfrm>
                <a:off x="2356" y="1088"/>
                <a:ext cx="152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6" name="Rectangle 14"/>
              <p:cNvSpPr>
                <a:spLocks noChangeArrowheads="1"/>
              </p:cNvSpPr>
              <p:nvPr/>
            </p:nvSpPr>
            <p:spPr bwMode="auto">
              <a:xfrm>
                <a:off x="2350" y="813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</a:t>
                </a:r>
              </a:p>
            </p:txBody>
          </p:sp>
          <p:sp>
            <p:nvSpPr>
              <p:cNvPr id="44047" name="Line 15"/>
              <p:cNvSpPr>
                <a:spLocks noChangeShapeType="1"/>
              </p:cNvSpPr>
              <p:nvPr/>
            </p:nvSpPr>
            <p:spPr bwMode="auto">
              <a:xfrm>
                <a:off x="2976" y="1088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8" name="Rectangle 16"/>
              <p:cNvSpPr>
                <a:spLocks noChangeArrowheads="1"/>
              </p:cNvSpPr>
              <p:nvPr/>
            </p:nvSpPr>
            <p:spPr bwMode="auto">
              <a:xfrm>
                <a:off x="2116" y="1760"/>
                <a:ext cx="61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49" name="Rectangle 17"/>
              <p:cNvSpPr>
                <a:spLocks noChangeArrowheads="1"/>
              </p:cNvSpPr>
              <p:nvPr/>
            </p:nvSpPr>
            <p:spPr bwMode="auto">
              <a:xfrm>
                <a:off x="2206" y="167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4050" name="Line 18"/>
              <p:cNvSpPr>
                <a:spLocks noChangeShapeType="1"/>
              </p:cNvSpPr>
              <p:nvPr/>
            </p:nvSpPr>
            <p:spPr bwMode="auto">
              <a:xfrm>
                <a:off x="3408" y="1088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1" name="Line 19"/>
              <p:cNvSpPr>
                <a:spLocks noChangeShapeType="1"/>
              </p:cNvSpPr>
              <p:nvPr/>
            </p:nvSpPr>
            <p:spPr bwMode="auto">
              <a:xfrm>
                <a:off x="3120" y="1300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2" name="Line 20"/>
              <p:cNvSpPr>
                <a:spLocks noChangeShapeType="1"/>
              </p:cNvSpPr>
              <p:nvPr/>
            </p:nvSpPr>
            <p:spPr bwMode="auto">
              <a:xfrm>
                <a:off x="2500" y="1440"/>
                <a:ext cx="21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3" name="Line 21"/>
              <p:cNvSpPr>
                <a:spLocks noChangeShapeType="1"/>
              </p:cNvSpPr>
              <p:nvPr/>
            </p:nvSpPr>
            <p:spPr bwMode="auto">
              <a:xfrm>
                <a:off x="2496" y="1444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4" name="Rectangle 22"/>
              <p:cNvSpPr>
                <a:spLocks noChangeArrowheads="1"/>
              </p:cNvSpPr>
              <p:nvPr/>
            </p:nvSpPr>
            <p:spPr bwMode="auto">
              <a:xfrm>
                <a:off x="2884" y="1760"/>
                <a:ext cx="128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5" name="Rectangle 23"/>
              <p:cNvSpPr>
                <a:spLocks noChangeArrowheads="1"/>
              </p:cNvSpPr>
              <p:nvPr/>
            </p:nvSpPr>
            <p:spPr bwMode="auto">
              <a:xfrm>
                <a:off x="2878" y="1485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dept-airp</a:t>
                </a:r>
              </a:p>
            </p:txBody>
          </p:sp>
          <p:sp>
            <p:nvSpPr>
              <p:cNvPr id="44056" name="Rectangle 24"/>
              <p:cNvSpPr>
                <a:spLocks noChangeArrowheads="1"/>
              </p:cNvSpPr>
              <p:nvPr/>
            </p:nvSpPr>
            <p:spPr bwMode="auto">
              <a:xfrm>
                <a:off x="2830" y="1677"/>
                <a:ext cx="1254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airport-code</a:t>
                </a:r>
              </a:p>
            </p:txBody>
          </p:sp>
          <p:sp>
            <p:nvSpPr>
              <p:cNvPr id="44057" name="Rectangle 25"/>
              <p:cNvSpPr>
                <a:spLocks noChangeArrowheads="1"/>
              </p:cNvSpPr>
              <p:nvPr/>
            </p:nvSpPr>
            <p:spPr bwMode="auto">
              <a:xfrm>
                <a:off x="4324" y="1760"/>
                <a:ext cx="128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58" name="Rectangle 26"/>
              <p:cNvSpPr>
                <a:spLocks noChangeArrowheads="1"/>
              </p:cNvSpPr>
              <p:nvPr/>
            </p:nvSpPr>
            <p:spPr bwMode="auto">
              <a:xfrm>
                <a:off x="4318" y="1485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arriv-airp</a:t>
                </a:r>
              </a:p>
            </p:txBody>
          </p:sp>
          <p:sp>
            <p:nvSpPr>
              <p:cNvPr id="44059" name="Rectangle 27"/>
              <p:cNvSpPr>
                <a:spLocks noChangeArrowheads="1"/>
              </p:cNvSpPr>
              <p:nvPr/>
            </p:nvSpPr>
            <p:spPr bwMode="auto">
              <a:xfrm>
                <a:off x="4270" y="1677"/>
                <a:ext cx="1254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airport-code</a:t>
                </a:r>
              </a:p>
            </p:txBody>
          </p:sp>
          <p:sp>
            <p:nvSpPr>
              <p:cNvPr id="44060" name="Line 28"/>
              <p:cNvSpPr>
                <a:spLocks noChangeShapeType="1"/>
              </p:cNvSpPr>
              <p:nvPr/>
            </p:nvSpPr>
            <p:spPr bwMode="auto">
              <a:xfrm>
                <a:off x="3264" y="1444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1" name="Line 29"/>
              <p:cNvSpPr>
                <a:spLocks noChangeShapeType="1"/>
              </p:cNvSpPr>
              <p:nvPr/>
            </p:nvSpPr>
            <p:spPr bwMode="auto">
              <a:xfrm>
                <a:off x="4608" y="1444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2" name="Rectangle 30"/>
              <p:cNvSpPr>
                <a:spLocks noChangeArrowheads="1"/>
              </p:cNvSpPr>
              <p:nvPr/>
            </p:nvSpPr>
            <p:spPr bwMode="auto">
              <a:xfrm>
                <a:off x="2398" y="1005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4063" name="Rectangle 31"/>
              <p:cNvSpPr>
                <a:spLocks noChangeArrowheads="1"/>
              </p:cNvSpPr>
              <p:nvPr/>
            </p:nvSpPr>
            <p:spPr bwMode="auto">
              <a:xfrm>
                <a:off x="2068" y="2212"/>
                <a:ext cx="808" cy="28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4" name="Rectangle 32"/>
              <p:cNvSpPr>
                <a:spLocks noChangeArrowheads="1"/>
              </p:cNvSpPr>
              <p:nvPr/>
            </p:nvSpPr>
            <p:spPr bwMode="auto">
              <a:xfrm>
                <a:off x="2061" y="2157"/>
                <a:ext cx="822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customer-pointer</a:t>
                </a:r>
              </a:p>
            </p:txBody>
          </p:sp>
          <p:sp>
            <p:nvSpPr>
              <p:cNvPr id="44065" name="Arc 33"/>
              <p:cNvSpPr>
                <a:spLocks/>
              </p:cNvSpPr>
              <p:nvPr/>
            </p:nvSpPr>
            <p:spPr bwMode="auto">
              <a:xfrm rot="10800000">
                <a:off x="1296" y="1301"/>
                <a:ext cx="764" cy="105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-1"/>
                    </a:moveTo>
                    <a:cubicBezTo>
                      <a:pt x="11929" y="-1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6" name="Rectangle 34"/>
              <p:cNvSpPr>
                <a:spLocks noChangeArrowheads="1"/>
              </p:cNvSpPr>
              <p:nvPr/>
            </p:nvSpPr>
            <p:spPr bwMode="auto">
              <a:xfrm>
                <a:off x="1390" y="1341"/>
                <a:ext cx="15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P</a:t>
                </a:r>
              </a:p>
            </p:txBody>
          </p:sp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What a Database Is and Is Not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57200" y="2209800"/>
            <a:ext cx="8610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your personal address book in a Word document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 collection of Word documents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 collection of Excel Spreadsheets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 very large flat file on which you run some statistical analysis functions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data collected, maintained, and used in airline reservation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data used to support the launch of a space shuttle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30225" y="1214438"/>
            <a:ext cx="7858125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baseline="0"/>
              <a:t>The word </a:t>
            </a:r>
            <a:r>
              <a:rPr lang="en-US" altLang="en-US" b="1" baseline="0"/>
              <a:t>database</a:t>
            </a:r>
            <a:r>
              <a:rPr lang="en-US" altLang="en-US" baseline="0"/>
              <a:t> is commonly used to refer to any of the following:</a:t>
            </a:r>
          </a:p>
          <a:p>
            <a:pPr latinLnBrk="1">
              <a:spcBef>
                <a:spcPct val="50000"/>
              </a:spcBef>
            </a:pPr>
            <a:endParaRPr lang="en-US" altLang="en-US" baseline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457200"/>
            <a:ext cx="4343400" cy="5334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/>
              <a:t>Hierarchical Model </a:t>
            </a:r>
            <a:br>
              <a:rPr lang="en-US" altLang="en-US"/>
            </a:br>
            <a:r>
              <a:rPr lang="en-US" altLang="en-US"/>
              <a:t>- Operations</a:t>
            </a:r>
          </a:p>
        </p:txBody>
      </p:sp>
      <p:grpSp>
        <p:nvGrpSpPr>
          <p:cNvPr id="45089" name="Group 33"/>
          <p:cNvGrpSpPr>
            <a:grpSpLocks/>
          </p:cNvGrpSpPr>
          <p:nvPr/>
        </p:nvGrpSpPr>
        <p:grpSpPr bwMode="auto">
          <a:xfrm>
            <a:off x="73025" y="71438"/>
            <a:ext cx="6791325" cy="2589212"/>
            <a:chOff x="46" y="45"/>
            <a:chExt cx="4278" cy="1631"/>
          </a:xfrm>
        </p:grpSpPr>
        <p:grpSp>
          <p:nvGrpSpPr>
            <p:cNvPr id="45087" name="Group 31"/>
            <p:cNvGrpSpPr>
              <a:grpSpLocks/>
            </p:cNvGrpSpPr>
            <p:nvPr/>
          </p:nvGrpSpPr>
          <p:grpSpPr bwMode="auto">
            <a:xfrm>
              <a:off x="46" y="45"/>
              <a:ext cx="4278" cy="1631"/>
              <a:chOff x="46" y="45"/>
              <a:chExt cx="4278" cy="1631"/>
            </a:xfrm>
          </p:grpSpPr>
          <p:sp>
            <p:nvSpPr>
              <p:cNvPr id="45059" name="Rectangle 3"/>
              <p:cNvSpPr>
                <a:spLocks noChangeArrowheads="1"/>
              </p:cNvSpPr>
              <p:nvPr/>
            </p:nvSpPr>
            <p:spPr bwMode="auto">
              <a:xfrm>
                <a:off x="964" y="320"/>
                <a:ext cx="152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0" name="Rectangle 4"/>
              <p:cNvSpPr>
                <a:spLocks noChangeArrowheads="1"/>
              </p:cNvSpPr>
              <p:nvPr/>
            </p:nvSpPr>
            <p:spPr bwMode="auto">
              <a:xfrm>
                <a:off x="958" y="45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</a:t>
                </a:r>
              </a:p>
            </p:txBody>
          </p:sp>
          <p:sp>
            <p:nvSpPr>
              <p:cNvPr id="45061" name="Line 5"/>
              <p:cNvSpPr>
                <a:spLocks noChangeShapeType="1"/>
              </p:cNvSpPr>
              <p:nvPr/>
            </p:nvSpPr>
            <p:spPr bwMode="auto">
              <a:xfrm>
                <a:off x="1584" y="32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2" name="Rectangle 6"/>
              <p:cNvSpPr>
                <a:spLocks noChangeArrowheads="1"/>
              </p:cNvSpPr>
              <p:nvPr/>
            </p:nvSpPr>
            <p:spPr bwMode="auto">
              <a:xfrm>
                <a:off x="100" y="1472"/>
                <a:ext cx="205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3" name="Rectangle 7"/>
              <p:cNvSpPr>
                <a:spLocks noChangeArrowheads="1"/>
              </p:cNvSpPr>
              <p:nvPr/>
            </p:nvSpPr>
            <p:spPr bwMode="auto">
              <a:xfrm>
                <a:off x="46" y="1197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45064" name="Rectangle 8"/>
              <p:cNvSpPr>
                <a:spLocks noChangeArrowheads="1"/>
              </p:cNvSpPr>
              <p:nvPr/>
            </p:nvSpPr>
            <p:spPr bwMode="auto">
              <a:xfrm>
                <a:off x="94" y="1389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5065" name="Rectangle 9"/>
              <p:cNvSpPr>
                <a:spLocks noChangeArrowheads="1"/>
              </p:cNvSpPr>
              <p:nvPr/>
            </p:nvSpPr>
            <p:spPr bwMode="auto">
              <a:xfrm>
                <a:off x="958" y="1389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 name</a:t>
                </a:r>
              </a:p>
            </p:txBody>
          </p:sp>
          <p:sp>
            <p:nvSpPr>
              <p:cNvPr id="45066" name="Line 10"/>
              <p:cNvSpPr>
                <a:spLocks noChangeShapeType="1"/>
              </p:cNvSpPr>
              <p:nvPr/>
            </p:nvSpPr>
            <p:spPr bwMode="auto">
              <a:xfrm>
                <a:off x="912" y="147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7" name="Rectangle 11"/>
              <p:cNvSpPr>
                <a:spLocks noChangeArrowheads="1"/>
              </p:cNvSpPr>
              <p:nvPr/>
            </p:nvSpPr>
            <p:spPr bwMode="auto">
              <a:xfrm>
                <a:off x="388" y="992"/>
                <a:ext cx="61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8" name="Rectangle 12"/>
              <p:cNvSpPr>
                <a:spLocks noChangeArrowheads="1"/>
              </p:cNvSpPr>
              <p:nvPr/>
            </p:nvSpPr>
            <p:spPr bwMode="auto">
              <a:xfrm>
                <a:off x="334" y="717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flight-inst</a:t>
                </a:r>
              </a:p>
            </p:txBody>
          </p:sp>
          <p:sp>
            <p:nvSpPr>
              <p:cNvPr id="45069" name="Rectangle 13"/>
              <p:cNvSpPr>
                <a:spLocks noChangeArrowheads="1"/>
              </p:cNvSpPr>
              <p:nvPr/>
            </p:nvSpPr>
            <p:spPr bwMode="auto">
              <a:xfrm>
                <a:off x="478" y="909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5070" name="Line 14"/>
              <p:cNvSpPr>
                <a:spLocks noChangeShapeType="1"/>
              </p:cNvSpPr>
              <p:nvPr/>
            </p:nvSpPr>
            <p:spPr bwMode="auto">
              <a:xfrm>
                <a:off x="2016" y="32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1" name="Line 15"/>
              <p:cNvSpPr>
                <a:spLocks noChangeShapeType="1"/>
              </p:cNvSpPr>
              <p:nvPr/>
            </p:nvSpPr>
            <p:spPr bwMode="auto">
              <a:xfrm>
                <a:off x="1728" y="532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2" name="Line 16"/>
              <p:cNvSpPr>
                <a:spLocks noChangeShapeType="1"/>
              </p:cNvSpPr>
              <p:nvPr/>
            </p:nvSpPr>
            <p:spPr bwMode="auto">
              <a:xfrm>
                <a:off x="772" y="672"/>
                <a:ext cx="24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3" name="Line 17"/>
              <p:cNvSpPr>
                <a:spLocks noChangeShapeType="1"/>
              </p:cNvSpPr>
              <p:nvPr/>
            </p:nvSpPr>
            <p:spPr bwMode="auto">
              <a:xfrm>
                <a:off x="768" y="676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4" name="Line 18"/>
              <p:cNvSpPr>
                <a:spLocks noChangeShapeType="1"/>
              </p:cNvSpPr>
              <p:nvPr/>
            </p:nvSpPr>
            <p:spPr bwMode="auto">
              <a:xfrm>
                <a:off x="768" y="1204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5079" name="Group 23"/>
              <p:cNvGrpSpPr>
                <a:grpSpLocks/>
              </p:cNvGrpSpPr>
              <p:nvPr/>
            </p:nvGrpSpPr>
            <p:grpSpPr bwMode="auto">
              <a:xfrm>
                <a:off x="1438" y="717"/>
                <a:ext cx="1446" cy="479"/>
                <a:chOff x="1438" y="717"/>
                <a:chExt cx="1446" cy="479"/>
              </a:xfrm>
            </p:grpSpPr>
            <p:sp>
              <p:nvSpPr>
                <p:cNvPr id="45075" name="Rectangle 19"/>
                <p:cNvSpPr>
                  <a:spLocks noChangeArrowheads="1"/>
                </p:cNvSpPr>
                <p:nvPr/>
              </p:nvSpPr>
              <p:spPr bwMode="auto">
                <a:xfrm>
                  <a:off x="1492" y="992"/>
                  <a:ext cx="1288" cy="20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076" name="Rectangle 20"/>
                <p:cNvSpPr>
                  <a:spLocks noChangeArrowheads="1"/>
                </p:cNvSpPr>
                <p:nvPr/>
              </p:nvSpPr>
              <p:spPr bwMode="auto">
                <a:xfrm>
                  <a:off x="1486" y="717"/>
                  <a:ext cx="1398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dept-airp</a:t>
                  </a:r>
                </a:p>
              </p:txBody>
            </p:sp>
            <p:sp>
              <p:nvSpPr>
                <p:cNvPr id="45077" name="Rectangle 21"/>
                <p:cNvSpPr>
                  <a:spLocks noChangeArrowheads="1"/>
                </p:cNvSpPr>
                <p:nvPr/>
              </p:nvSpPr>
              <p:spPr bwMode="auto">
                <a:xfrm>
                  <a:off x="1438" y="909"/>
                  <a:ext cx="1254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airport-code</a:t>
                  </a:r>
                </a:p>
              </p:txBody>
            </p:sp>
            <p:sp>
              <p:nvSpPr>
                <p:cNvPr id="45078" name="Line 22"/>
                <p:cNvSpPr>
                  <a:spLocks noChangeShapeType="1"/>
                </p:cNvSpPr>
                <p:nvPr/>
              </p:nvSpPr>
              <p:spPr bwMode="auto">
                <a:xfrm>
                  <a:off x="2352" y="1012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084" name="Group 28"/>
              <p:cNvGrpSpPr>
                <a:grpSpLocks/>
              </p:cNvGrpSpPr>
              <p:nvPr/>
            </p:nvGrpSpPr>
            <p:grpSpPr bwMode="auto">
              <a:xfrm>
                <a:off x="2878" y="717"/>
                <a:ext cx="1446" cy="479"/>
                <a:chOff x="2878" y="717"/>
                <a:chExt cx="1446" cy="479"/>
              </a:xfrm>
            </p:grpSpPr>
            <p:sp>
              <p:nvSpPr>
                <p:cNvPr id="45080" name="Rectangle 24"/>
                <p:cNvSpPr>
                  <a:spLocks noChangeArrowheads="1"/>
                </p:cNvSpPr>
                <p:nvPr/>
              </p:nvSpPr>
              <p:spPr bwMode="auto">
                <a:xfrm>
                  <a:off x="2932" y="992"/>
                  <a:ext cx="1288" cy="204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081" name="Rectangle 25"/>
                <p:cNvSpPr>
                  <a:spLocks noChangeArrowheads="1"/>
                </p:cNvSpPr>
                <p:nvPr/>
              </p:nvSpPr>
              <p:spPr bwMode="auto">
                <a:xfrm>
                  <a:off x="2926" y="717"/>
                  <a:ext cx="1398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arriv-airp</a:t>
                  </a:r>
                </a:p>
              </p:txBody>
            </p:sp>
            <p:sp>
              <p:nvSpPr>
                <p:cNvPr id="45082" name="Rectangle 26"/>
                <p:cNvSpPr>
                  <a:spLocks noChangeArrowheads="1"/>
                </p:cNvSpPr>
                <p:nvPr/>
              </p:nvSpPr>
              <p:spPr bwMode="auto">
                <a:xfrm>
                  <a:off x="2878" y="909"/>
                  <a:ext cx="1254" cy="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3200">
                      <a:latin typeface="Times New Roman" charset="0"/>
                    </a:rPr>
                    <a:t>airport-code</a:t>
                  </a:r>
                </a:p>
              </p:txBody>
            </p:sp>
            <p:sp>
              <p:nvSpPr>
                <p:cNvPr id="45083" name="Line 27"/>
                <p:cNvSpPr>
                  <a:spLocks noChangeShapeType="1"/>
                </p:cNvSpPr>
                <p:nvPr/>
              </p:nvSpPr>
              <p:spPr bwMode="auto">
                <a:xfrm>
                  <a:off x="3792" y="1012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5085" name="Line 29"/>
              <p:cNvSpPr>
                <a:spLocks noChangeShapeType="1"/>
              </p:cNvSpPr>
              <p:nvPr/>
            </p:nvSpPr>
            <p:spPr bwMode="auto">
              <a:xfrm>
                <a:off x="1872" y="676"/>
                <a:ext cx="0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86" name="Line 30"/>
              <p:cNvSpPr>
                <a:spLocks noChangeShapeType="1"/>
              </p:cNvSpPr>
              <p:nvPr/>
            </p:nvSpPr>
            <p:spPr bwMode="auto">
              <a:xfrm>
                <a:off x="3216" y="676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5088" name="Rectangle 32"/>
            <p:cNvSpPr>
              <a:spLocks noChangeArrowheads="1"/>
            </p:cNvSpPr>
            <p:nvPr/>
          </p:nvSpPr>
          <p:spPr bwMode="auto">
            <a:xfrm>
              <a:off x="1006" y="237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</p:grpSp>
      <p:sp>
        <p:nvSpPr>
          <p:cNvPr id="45090" name="Rectangle 34"/>
          <p:cNvSpPr>
            <a:spLocks noChangeArrowheads="1"/>
          </p:cNvSpPr>
          <p:nvPr/>
        </p:nvSpPr>
        <p:spPr bwMode="auto">
          <a:xfrm>
            <a:off x="301625" y="2738438"/>
            <a:ext cx="8696325" cy="42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GET UNIQUE flight-sched (flight#=‘912’)	</a:t>
            </a:r>
            <a:r>
              <a:rPr lang="en-US" altLang="en-US" sz="2400" b="1">
                <a:latin typeface="Times New Roman" charset="0"/>
              </a:rPr>
              <a:t>[search flight-sched; get first such flight-sched]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400">
              <a:latin typeface="Times New Roman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GET UNIQUE flight-sched		</a:t>
            </a:r>
            <a:r>
              <a:rPr lang="en-US" altLang="en-US" sz="2400" b="1">
                <a:latin typeface="Times New Roman" charset="0"/>
              </a:rPr>
              <a:t>[for each flight-sched 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 	       </a:t>
            </a:r>
            <a:r>
              <a:rPr lang="en-US" altLang="en-US" sz="2400">
                <a:latin typeface="Times New Roman" charset="0"/>
              </a:rPr>
              <a:t>flight-inst (date=‘102298’)</a:t>
            </a:r>
            <a:r>
              <a:rPr lang="en-US" altLang="en-US" sz="2400" b="1">
                <a:latin typeface="Times New Roman" charset="0"/>
              </a:rPr>
              <a:t>	 for each flight-inst with date=102298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 	       customer (name=‘Jensen’)</a:t>
            </a:r>
            <a:r>
              <a:rPr lang="en-US" altLang="en-US" sz="2400" b="1">
                <a:latin typeface="Times New Roman" charset="0"/>
              </a:rPr>
              <a:t>	 for each customer with name=Jensen, get the first one]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endParaRPr lang="en-US" altLang="en-US" sz="2400">
              <a:latin typeface="Times New Roman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GET UNIQUE flight-sched		</a:t>
            </a:r>
            <a:r>
              <a:rPr lang="en-US" altLang="en-US" sz="2400" b="1">
                <a:latin typeface="Times New Roman" charset="0"/>
              </a:rPr>
              <a:t>[for each flight-sched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                         flight-inst (date=‘102298’)	 </a:t>
            </a:r>
            <a:r>
              <a:rPr lang="en-US" altLang="en-US" sz="2400" b="1">
                <a:latin typeface="Times New Roman" charset="0"/>
              </a:rPr>
              <a:t>for each flight-inst with date=102298, get the first 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     GET NEXT flight-inst		 </a:t>
            </a:r>
            <a:r>
              <a:rPr lang="en-US" altLang="en-US" sz="2400" b="1">
                <a:latin typeface="Times New Roman" charset="0"/>
              </a:rPr>
              <a:t>get the next flight-inst, whatever the date]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400" b="1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GET UNIQUE flight-sched 		</a:t>
            </a:r>
            <a:r>
              <a:rPr lang="en-US" altLang="en-US" sz="2400" b="1">
                <a:latin typeface="Times New Roman" charset="0"/>
              </a:rPr>
              <a:t>[for each flight-sched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                         flight-inst (date=102298’) 	 </a:t>
            </a:r>
            <a:r>
              <a:rPr lang="en-US" altLang="en-US" sz="2400" b="1">
                <a:latin typeface="Times New Roman" charset="0"/>
              </a:rPr>
              <a:t>for each flight-inst get the first with date=102298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	       customer (name=‘Jensen’) </a:t>
            </a:r>
            <a:r>
              <a:rPr lang="en-US" altLang="en-US" sz="2400" b="1">
                <a:latin typeface="Times New Roman" charset="0"/>
              </a:rPr>
              <a:t>	 for each customer with name=Jensen, get the first one</a:t>
            </a:r>
            <a:endParaRPr lang="en-US" altLang="en-US" sz="240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>
                <a:latin typeface="Times New Roman" charset="0"/>
              </a:rPr>
              <a:t>GET NEXT WITHIN PARENT customer	 </a:t>
            </a:r>
            <a:r>
              <a:rPr lang="en-US" altLang="en-US" sz="2400" b="1">
                <a:latin typeface="Times New Roman" charset="0"/>
              </a:rPr>
              <a:t>get the next customer, whatever his name, but only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400" b="1">
                <a:latin typeface="Times New Roman" charset="0"/>
              </a:rPr>
              <a:t>				 on that flight-inst]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Network Model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295400"/>
            <a:ext cx="4191000" cy="1600200"/>
          </a:xfrm>
          <a:noFill/>
          <a:ln/>
        </p:spPr>
        <p:txBody>
          <a:bodyPr/>
          <a:lstStyle/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</a:p>
          <a:p>
            <a:r>
              <a:rPr lang="en-US" altLang="en-US"/>
              <a:t>Operations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685800" y="4038600"/>
            <a:ext cx="7772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Based on the CODASYL-DBTG 1971 report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Commercial systems include, CA-IDMS and DMS-1100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Network Model - Data Structures</a:t>
            </a:r>
          </a:p>
        </p:txBody>
      </p:sp>
      <p:grpSp>
        <p:nvGrpSpPr>
          <p:cNvPr id="47132" name="Group 28"/>
          <p:cNvGrpSpPr>
            <a:grpSpLocks/>
          </p:cNvGrpSpPr>
          <p:nvPr/>
        </p:nvGrpSpPr>
        <p:grpSpPr bwMode="auto">
          <a:xfrm>
            <a:off x="149225" y="1519238"/>
            <a:ext cx="4124325" cy="3122612"/>
            <a:chOff x="94" y="957"/>
            <a:chExt cx="2598" cy="1967"/>
          </a:xfrm>
        </p:grpSpPr>
        <p:grpSp>
          <p:nvGrpSpPr>
            <p:cNvPr id="47114" name="Group 10"/>
            <p:cNvGrpSpPr>
              <a:grpSpLocks/>
            </p:cNvGrpSpPr>
            <p:nvPr/>
          </p:nvGrpSpPr>
          <p:grpSpPr bwMode="auto">
            <a:xfrm>
              <a:off x="430" y="1725"/>
              <a:ext cx="2262" cy="479"/>
              <a:chOff x="430" y="1725"/>
              <a:chExt cx="2262" cy="479"/>
            </a:xfrm>
          </p:grpSpPr>
          <p:sp>
            <p:nvSpPr>
              <p:cNvPr id="47107" name="Rectangle 3"/>
              <p:cNvSpPr>
                <a:spLocks noChangeArrowheads="1"/>
              </p:cNvSpPr>
              <p:nvPr/>
            </p:nvSpPr>
            <p:spPr bwMode="auto">
              <a:xfrm>
                <a:off x="436" y="2000"/>
                <a:ext cx="1960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08" name="Rectangle 4"/>
              <p:cNvSpPr>
                <a:spLocks noChangeArrowheads="1"/>
              </p:cNvSpPr>
              <p:nvPr/>
            </p:nvSpPr>
            <p:spPr bwMode="auto">
              <a:xfrm>
                <a:off x="430" y="1725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reservation</a:t>
                </a:r>
              </a:p>
            </p:txBody>
          </p:sp>
          <p:sp>
            <p:nvSpPr>
              <p:cNvPr id="47109" name="Rectangle 5"/>
              <p:cNvSpPr>
                <a:spLocks noChangeArrowheads="1"/>
              </p:cNvSpPr>
              <p:nvPr/>
            </p:nvSpPr>
            <p:spPr bwMode="auto">
              <a:xfrm>
                <a:off x="478" y="191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7110" name="Rectangle 6"/>
              <p:cNvSpPr>
                <a:spLocks noChangeArrowheads="1"/>
              </p:cNvSpPr>
              <p:nvPr/>
            </p:nvSpPr>
            <p:spPr bwMode="auto">
              <a:xfrm>
                <a:off x="1102" y="191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7111" name="Rectangle 7"/>
              <p:cNvSpPr>
                <a:spLocks noChangeArrowheads="1"/>
              </p:cNvSpPr>
              <p:nvPr/>
            </p:nvSpPr>
            <p:spPr bwMode="auto">
              <a:xfrm>
                <a:off x="1582" y="1917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7112" name="Line 8"/>
              <p:cNvSpPr>
                <a:spLocks noChangeShapeType="1"/>
              </p:cNvSpPr>
              <p:nvPr/>
            </p:nvSpPr>
            <p:spPr bwMode="auto">
              <a:xfrm>
                <a:off x="1008" y="200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13" name="Line 9"/>
              <p:cNvSpPr>
                <a:spLocks noChangeShapeType="1"/>
              </p:cNvSpPr>
              <p:nvPr/>
            </p:nvSpPr>
            <p:spPr bwMode="auto">
              <a:xfrm>
                <a:off x="1488" y="200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121" name="Group 17"/>
            <p:cNvGrpSpPr>
              <a:grpSpLocks/>
            </p:cNvGrpSpPr>
            <p:nvPr/>
          </p:nvGrpSpPr>
          <p:grpSpPr bwMode="auto">
            <a:xfrm>
              <a:off x="94" y="957"/>
              <a:ext cx="2590" cy="479"/>
              <a:chOff x="94" y="957"/>
              <a:chExt cx="2590" cy="479"/>
            </a:xfrm>
          </p:grpSpPr>
          <p:sp>
            <p:nvSpPr>
              <p:cNvPr id="47115" name="Rectangle 11"/>
              <p:cNvSpPr>
                <a:spLocks noChangeArrowheads="1"/>
              </p:cNvSpPr>
              <p:nvPr/>
            </p:nvSpPr>
            <p:spPr bwMode="auto">
              <a:xfrm>
                <a:off x="100" y="1232"/>
                <a:ext cx="2584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16" name="Rectangle 12"/>
              <p:cNvSpPr>
                <a:spLocks noChangeArrowheads="1"/>
              </p:cNvSpPr>
              <p:nvPr/>
            </p:nvSpPr>
            <p:spPr bwMode="auto">
              <a:xfrm>
                <a:off x="94" y="957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flight-schedule</a:t>
                </a:r>
              </a:p>
            </p:txBody>
          </p:sp>
          <p:sp>
            <p:nvSpPr>
              <p:cNvPr id="47117" name="Rectangle 13"/>
              <p:cNvSpPr>
                <a:spLocks noChangeArrowheads="1"/>
              </p:cNvSpPr>
              <p:nvPr/>
            </p:nvSpPr>
            <p:spPr bwMode="auto">
              <a:xfrm>
                <a:off x="142" y="1149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7118" name="Line 14"/>
              <p:cNvSpPr>
                <a:spLocks noChangeShapeType="1"/>
              </p:cNvSpPr>
              <p:nvPr/>
            </p:nvSpPr>
            <p:spPr bwMode="auto">
              <a:xfrm>
                <a:off x="720" y="123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19" name="Line 15"/>
              <p:cNvSpPr>
                <a:spLocks noChangeShapeType="1"/>
              </p:cNvSpPr>
              <p:nvPr/>
            </p:nvSpPr>
            <p:spPr bwMode="auto">
              <a:xfrm>
                <a:off x="2064" y="123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20" name="Line 16"/>
              <p:cNvSpPr>
                <a:spLocks noChangeShapeType="1"/>
              </p:cNvSpPr>
              <p:nvPr/>
            </p:nvSpPr>
            <p:spPr bwMode="auto">
              <a:xfrm>
                <a:off x="1344" y="123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7127" name="Group 23"/>
            <p:cNvGrpSpPr>
              <a:grpSpLocks/>
            </p:cNvGrpSpPr>
            <p:nvPr/>
          </p:nvGrpSpPr>
          <p:grpSpPr bwMode="auto">
            <a:xfrm>
              <a:off x="382" y="2445"/>
              <a:ext cx="2110" cy="479"/>
              <a:chOff x="382" y="2445"/>
              <a:chExt cx="2110" cy="479"/>
            </a:xfrm>
          </p:grpSpPr>
          <p:sp>
            <p:nvSpPr>
              <p:cNvPr id="47122" name="Rectangle 18"/>
              <p:cNvSpPr>
                <a:spLocks noChangeArrowheads="1"/>
              </p:cNvSpPr>
              <p:nvPr/>
            </p:nvSpPr>
            <p:spPr bwMode="auto">
              <a:xfrm>
                <a:off x="436" y="2720"/>
                <a:ext cx="205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123" name="Rectangle 19"/>
              <p:cNvSpPr>
                <a:spLocks noChangeArrowheads="1"/>
              </p:cNvSpPr>
              <p:nvPr/>
            </p:nvSpPr>
            <p:spPr bwMode="auto">
              <a:xfrm>
                <a:off x="382" y="2445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47124" name="Rectangle 20"/>
              <p:cNvSpPr>
                <a:spLocks noChangeArrowheads="1"/>
              </p:cNvSpPr>
              <p:nvPr/>
            </p:nvSpPr>
            <p:spPr bwMode="auto">
              <a:xfrm>
                <a:off x="430" y="2637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7125" name="Rectangle 21"/>
              <p:cNvSpPr>
                <a:spLocks noChangeArrowheads="1"/>
              </p:cNvSpPr>
              <p:nvPr/>
            </p:nvSpPr>
            <p:spPr bwMode="auto">
              <a:xfrm>
                <a:off x="1294" y="2637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 name</a:t>
                </a:r>
              </a:p>
            </p:txBody>
          </p:sp>
          <p:sp>
            <p:nvSpPr>
              <p:cNvPr id="47126" name="Line 22"/>
              <p:cNvSpPr>
                <a:spLocks noChangeShapeType="1"/>
              </p:cNvSpPr>
              <p:nvPr/>
            </p:nvSpPr>
            <p:spPr bwMode="auto">
              <a:xfrm>
                <a:off x="1248" y="272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7128" name="Line 24"/>
            <p:cNvSpPr>
              <a:spLocks noChangeShapeType="1"/>
            </p:cNvSpPr>
            <p:nvPr/>
          </p:nvSpPr>
          <p:spPr bwMode="auto">
            <a:xfrm>
              <a:off x="1392" y="1448"/>
              <a:ext cx="0" cy="5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9" name="Line 25"/>
            <p:cNvSpPr>
              <a:spLocks noChangeShapeType="1"/>
            </p:cNvSpPr>
            <p:nvPr/>
          </p:nvSpPr>
          <p:spPr bwMode="auto">
            <a:xfrm flipV="1">
              <a:off x="1392" y="2200"/>
              <a:ext cx="0" cy="4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30" name="Rectangle 26"/>
            <p:cNvSpPr>
              <a:spLocks noChangeArrowheads="1"/>
            </p:cNvSpPr>
            <p:nvPr/>
          </p:nvSpPr>
          <p:spPr bwMode="auto">
            <a:xfrm>
              <a:off x="1390" y="1485"/>
              <a:ext cx="34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FR</a:t>
              </a:r>
            </a:p>
          </p:txBody>
        </p:sp>
        <p:sp>
          <p:nvSpPr>
            <p:cNvPr id="47131" name="Rectangle 27"/>
            <p:cNvSpPr>
              <a:spLocks noChangeArrowheads="1"/>
            </p:cNvSpPr>
            <p:nvPr/>
          </p:nvSpPr>
          <p:spPr bwMode="auto">
            <a:xfrm>
              <a:off x="1390" y="2397"/>
              <a:ext cx="67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CR</a:t>
              </a:r>
            </a:p>
          </p:txBody>
        </p:sp>
      </p:grpSp>
      <p:grpSp>
        <p:nvGrpSpPr>
          <p:cNvPr id="47157" name="Group 53"/>
          <p:cNvGrpSpPr>
            <a:grpSpLocks/>
          </p:cNvGrpSpPr>
          <p:nvPr/>
        </p:nvGrpSpPr>
        <p:grpSpPr bwMode="auto">
          <a:xfrm>
            <a:off x="4806950" y="1987550"/>
            <a:ext cx="4025900" cy="2197100"/>
            <a:chOff x="3028" y="1252"/>
            <a:chExt cx="2536" cy="1384"/>
          </a:xfrm>
        </p:grpSpPr>
        <p:sp>
          <p:nvSpPr>
            <p:cNvPr id="47133" name="Rectangle 29"/>
            <p:cNvSpPr>
              <a:spLocks noChangeArrowheads="1"/>
            </p:cNvSpPr>
            <p:nvPr/>
          </p:nvSpPr>
          <p:spPr bwMode="auto">
            <a:xfrm>
              <a:off x="3028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R1</a:t>
              </a:r>
            </a:p>
          </p:txBody>
        </p:sp>
        <p:sp>
          <p:nvSpPr>
            <p:cNvPr id="47134" name="Rectangle 30"/>
            <p:cNvSpPr>
              <a:spLocks noChangeArrowheads="1"/>
            </p:cNvSpPr>
            <p:nvPr/>
          </p:nvSpPr>
          <p:spPr bwMode="auto">
            <a:xfrm>
              <a:off x="3508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R2</a:t>
              </a:r>
            </a:p>
          </p:txBody>
        </p:sp>
        <p:sp>
          <p:nvSpPr>
            <p:cNvPr id="47135" name="Rectangle 31"/>
            <p:cNvSpPr>
              <a:spLocks noChangeArrowheads="1"/>
            </p:cNvSpPr>
            <p:nvPr/>
          </p:nvSpPr>
          <p:spPr bwMode="auto">
            <a:xfrm>
              <a:off x="3940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R3</a:t>
              </a:r>
            </a:p>
          </p:txBody>
        </p:sp>
        <p:sp>
          <p:nvSpPr>
            <p:cNvPr id="47136" name="Rectangle 32"/>
            <p:cNvSpPr>
              <a:spLocks noChangeArrowheads="1"/>
            </p:cNvSpPr>
            <p:nvPr/>
          </p:nvSpPr>
          <p:spPr bwMode="auto">
            <a:xfrm>
              <a:off x="4372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R4</a:t>
              </a:r>
            </a:p>
          </p:txBody>
        </p:sp>
        <p:sp>
          <p:nvSpPr>
            <p:cNvPr id="47137" name="Rectangle 33"/>
            <p:cNvSpPr>
              <a:spLocks noChangeArrowheads="1"/>
            </p:cNvSpPr>
            <p:nvPr/>
          </p:nvSpPr>
          <p:spPr bwMode="auto">
            <a:xfrm>
              <a:off x="4804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R5</a:t>
              </a:r>
            </a:p>
          </p:txBody>
        </p:sp>
        <p:sp>
          <p:nvSpPr>
            <p:cNvPr id="47138" name="Rectangle 34"/>
            <p:cNvSpPr>
              <a:spLocks noChangeArrowheads="1"/>
            </p:cNvSpPr>
            <p:nvPr/>
          </p:nvSpPr>
          <p:spPr bwMode="auto">
            <a:xfrm>
              <a:off x="5236" y="1828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R6</a:t>
              </a:r>
            </a:p>
          </p:txBody>
        </p:sp>
        <p:sp>
          <p:nvSpPr>
            <p:cNvPr id="47139" name="Line 35"/>
            <p:cNvSpPr>
              <a:spLocks noChangeShapeType="1"/>
            </p:cNvSpPr>
            <p:nvPr/>
          </p:nvSpPr>
          <p:spPr bwMode="auto">
            <a:xfrm>
              <a:off x="3364" y="187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0" name="Line 36"/>
            <p:cNvSpPr>
              <a:spLocks noChangeShapeType="1"/>
            </p:cNvSpPr>
            <p:nvPr/>
          </p:nvSpPr>
          <p:spPr bwMode="auto">
            <a:xfrm>
              <a:off x="3844" y="187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1" name="Line 37"/>
            <p:cNvSpPr>
              <a:spLocks noChangeShapeType="1"/>
            </p:cNvSpPr>
            <p:nvPr/>
          </p:nvSpPr>
          <p:spPr bwMode="auto">
            <a:xfrm>
              <a:off x="4708" y="187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2" name="Line 38"/>
            <p:cNvSpPr>
              <a:spLocks noChangeShapeType="1"/>
            </p:cNvSpPr>
            <p:nvPr/>
          </p:nvSpPr>
          <p:spPr bwMode="auto">
            <a:xfrm>
              <a:off x="5140" y="187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3" name="Rectangle 39"/>
            <p:cNvSpPr>
              <a:spLocks noChangeArrowheads="1"/>
            </p:cNvSpPr>
            <p:nvPr/>
          </p:nvSpPr>
          <p:spPr bwMode="auto">
            <a:xfrm>
              <a:off x="3028" y="1252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F1</a:t>
              </a:r>
            </a:p>
          </p:txBody>
        </p:sp>
        <p:sp>
          <p:nvSpPr>
            <p:cNvPr id="47144" name="Rectangle 40"/>
            <p:cNvSpPr>
              <a:spLocks noChangeArrowheads="1"/>
            </p:cNvSpPr>
            <p:nvPr/>
          </p:nvSpPr>
          <p:spPr bwMode="auto">
            <a:xfrm>
              <a:off x="4372" y="1252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F2</a:t>
              </a:r>
            </a:p>
          </p:txBody>
        </p:sp>
        <p:sp>
          <p:nvSpPr>
            <p:cNvPr id="47145" name="Rectangle 41"/>
            <p:cNvSpPr>
              <a:spLocks noChangeArrowheads="1"/>
            </p:cNvSpPr>
            <p:nvPr/>
          </p:nvSpPr>
          <p:spPr bwMode="auto">
            <a:xfrm>
              <a:off x="3460" y="2404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C1</a:t>
              </a:r>
            </a:p>
          </p:txBody>
        </p:sp>
        <p:sp>
          <p:nvSpPr>
            <p:cNvPr id="47146" name="Rectangle 42"/>
            <p:cNvSpPr>
              <a:spLocks noChangeArrowheads="1"/>
            </p:cNvSpPr>
            <p:nvPr/>
          </p:nvSpPr>
          <p:spPr bwMode="auto">
            <a:xfrm>
              <a:off x="4852" y="2404"/>
              <a:ext cx="328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3200">
                  <a:latin typeface="Times New Roman" charset="0"/>
                </a:rPr>
                <a:t>C4</a:t>
              </a:r>
            </a:p>
          </p:txBody>
        </p:sp>
        <p:sp>
          <p:nvSpPr>
            <p:cNvPr id="47147" name="Line 43"/>
            <p:cNvSpPr>
              <a:spLocks noChangeShapeType="1"/>
            </p:cNvSpPr>
            <p:nvPr/>
          </p:nvSpPr>
          <p:spPr bwMode="auto">
            <a:xfrm>
              <a:off x="3072" y="1492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8" name="Line 44"/>
            <p:cNvSpPr>
              <a:spLocks noChangeShapeType="1"/>
            </p:cNvSpPr>
            <p:nvPr/>
          </p:nvSpPr>
          <p:spPr bwMode="auto">
            <a:xfrm>
              <a:off x="3364" y="1444"/>
              <a:ext cx="76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9" name="Line 45"/>
            <p:cNvSpPr>
              <a:spLocks noChangeShapeType="1"/>
            </p:cNvSpPr>
            <p:nvPr/>
          </p:nvSpPr>
          <p:spPr bwMode="auto">
            <a:xfrm>
              <a:off x="4416" y="1492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0" name="Line 46"/>
            <p:cNvSpPr>
              <a:spLocks noChangeShapeType="1"/>
            </p:cNvSpPr>
            <p:nvPr/>
          </p:nvSpPr>
          <p:spPr bwMode="auto">
            <a:xfrm>
              <a:off x="4708" y="1444"/>
              <a:ext cx="712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1" name="Line 47"/>
            <p:cNvSpPr>
              <a:spLocks noChangeShapeType="1"/>
            </p:cNvSpPr>
            <p:nvPr/>
          </p:nvSpPr>
          <p:spPr bwMode="auto">
            <a:xfrm flipV="1">
              <a:off x="3508" y="2060"/>
              <a:ext cx="40" cy="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2" name="Arc 48"/>
            <p:cNvSpPr>
              <a:spLocks/>
            </p:cNvSpPr>
            <p:nvPr/>
          </p:nvSpPr>
          <p:spPr bwMode="auto">
            <a:xfrm rot="2700000">
              <a:off x="3857" y="1783"/>
              <a:ext cx="524" cy="572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600 w 21600"/>
                <a:gd name="T1" fmla="*/ 0 h 21600"/>
                <a:gd name="T2" fmla="*/ 0 w 21600"/>
                <a:gd name="T3" fmla="*/ 21600 h 21600"/>
                <a:gd name="T4" fmla="*/ 0 w 216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599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599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3" name="Arc 49"/>
            <p:cNvSpPr>
              <a:spLocks/>
            </p:cNvSpPr>
            <p:nvPr/>
          </p:nvSpPr>
          <p:spPr bwMode="auto">
            <a:xfrm rot="8340000">
              <a:off x="3786" y="2118"/>
              <a:ext cx="909" cy="284"/>
            </a:xfrm>
            <a:custGeom>
              <a:avLst/>
              <a:gdLst>
                <a:gd name="G0" fmla="+- 24 0 0"/>
                <a:gd name="G1" fmla="+- 21600 0 0"/>
                <a:gd name="G2" fmla="+- 21600 0 0"/>
                <a:gd name="T0" fmla="*/ 0 w 21624"/>
                <a:gd name="T1" fmla="*/ 0 h 21600"/>
                <a:gd name="T2" fmla="*/ 21624 w 21624"/>
                <a:gd name="T3" fmla="*/ 21524 h 21600"/>
                <a:gd name="T4" fmla="*/ 24 w 2162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24" h="21600" fill="none" extrusionOk="0">
                  <a:moveTo>
                    <a:pt x="0" y="0"/>
                  </a:moveTo>
                  <a:cubicBezTo>
                    <a:pt x="8" y="0"/>
                    <a:pt x="16" y="-1"/>
                    <a:pt x="24" y="-1"/>
                  </a:cubicBezTo>
                  <a:cubicBezTo>
                    <a:pt x="11923" y="-1"/>
                    <a:pt x="21581" y="9624"/>
                    <a:pt x="21623" y="21524"/>
                  </a:cubicBezTo>
                </a:path>
                <a:path w="21624" h="21600" stroke="0" extrusionOk="0">
                  <a:moveTo>
                    <a:pt x="0" y="0"/>
                  </a:moveTo>
                  <a:cubicBezTo>
                    <a:pt x="8" y="0"/>
                    <a:pt x="16" y="-1"/>
                    <a:pt x="24" y="-1"/>
                  </a:cubicBezTo>
                  <a:cubicBezTo>
                    <a:pt x="11923" y="-1"/>
                    <a:pt x="21581" y="9624"/>
                    <a:pt x="21623" y="21524"/>
                  </a:cubicBezTo>
                  <a:lnTo>
                    <a:pt x="24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4" name="Line 50"/>
            <p:cNvSpPr>
              <a:spLocks noChangeShapeType="1"/>
            </p:cNvSpPr>
            <p:nvPr/>
          </p:nvSpPr>
          <p:spPr bwMode="auto">
            <a:xfrm flipH="1" flipV="1">
              <a:off x="3980" y="2060"/>
              <a:ext cx="920" cy="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5" name="Arc 51"/>
            <p:cNvSpPr>
              <a:spLocks/>
            </p:cNvSpPr>
            <p:nvPr/>
          </p:nvSpPr>
          <p:spPr bwMode="auto">
            <a:xfrm rot="8220000">
              <a:off x="4327" y="1846"/>
              <a:ext cx="481" cy="429"/>
            </a:xfrm>
            <a:custGeom>
              <a:avLst/>
              <a:gdLst>
                <a:gd name="G0" fmla="+- 45 0 0"/>
                <a:gd name="G1" fmla="+- 21600 0 0"/>
                <a:gd name="G2" fmla="+- 21600 0 0"/>
                <a:gd name="T0" fmla="*/ 0 w 21645"/>
                <a:gd name="T1" fmla="*/ 0 h 21600"/>
                <a:gd name="T2" fmla="*/ 21645 w 21645"/>
                <a:gd name="T3" fmla="*/ 21550 h 21600"/>
                <a:gd name="T4" fmla="*/ 45 w 2164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45" h="21600" fill="none" extrusionOk="0">
                  <a:moveTo>
                    <a:pt x="0" y="0"/>
                  </a:moveTo>
                  <a:cubicBezTo>
                    <a:pt x="15" y="0"/>
                    <a:pt x="30" y="-1"/>
                    <a:pt x="45" y="-1"/>
                  </a:cubicBezTo>
                  <a:cubicBezTo>
                    <a:pt x="11954" y="-1"/>
                    <a:pt x="21617" y="9640"/>
                    <a:pt x="21644" y="21550"/>
                  </a:cubicBezTo>
                </a:path>
                <a:path w="21645" h="21600" stroke="0" extrusionOk="0">
                  <a:moveTo>
                    <a:pt x="0" y="0"/>
                  </a:moveTo>
                  <a:cubicBezTo>
                    <a:pt x="15" y="0"/>
                    <a:pt x="30" y="-1"/>
                    <a:pt x="45" y="-1"/>
                  </a:cubicBezTo>
                  <a:cubicBezTo>
                    <a:pt x="11954" y="-1"/>
                    <a:pt x="21617" y="9640"/>
                    <a:pt x="21644" y="21550"/>
                  </a:cubicBezTo>
                  <a:lnTo>
                    <a:pt x="45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6" name="Line 52"/>
            <p:cNvSpPr>
              <a:spLocks noChangeShapeType="1"/>
            </p:cNvSpPr>
            <p:nvPr/>
          </p:nvSpPr>
          <p:spPr bwMode="auto">
            <a:xfrm>
              <a:off x="5088" y="2068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58" name="Rectangle 54"/>
          <p:cNvSpPr>
            <a:spLocks noChangeArrowheads="1"/>
          </p:cNvSpPr>
          <p:nvPr/>
        </p:nvSpPr>
        <p:spPr bwMode="auto">
          <a:xfrm>
            <a:off x="528638" y="985838"/>
            <a:ext cx="34385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Type diagram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Bachman Diagram</a:t>
            </a:r>
          </a:p>
        </p:txBody>
      </p:sp>
      <p:sp>
        <p:nvSpPr>
          <p:cNvPr id="47159" name="Rectangle 55"/>
          <p:cNvSpPr>
            <a:spLocks noChangeArrowheads="1"/>
          </p:cNvSpPr>
          <p:nvPr/>
        </p:nvSpPr>
        <p:spPr bwMode="auto">
          <a:xfrm>
            <a:off x="4567238" y="985838"/>
            <a:ext cx="34385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Occurrence diagram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 b="1">
                <a:latin typeface="Times New Roman" charset="0"/>
              </a:rPr>
              <a:t>The Spaghetti Model</a:t>
            </a:r>
          </a:p>
        </p:txBody>
      </p:sp>
      <p:sp>
        <p:nvSpPr>
          <p:cNvPr id="47160" name="Rectangle 56"/>
          <p:cNvSpPr>
            <a:spLocks noChangeArrowheads="1"/>
          </p:cNvSpPr>
          <p:nvPr/>
        </p:nvSpPr>
        <p:spPr bwMode="auto">
          <a:xfrm>
            <a:off x="381000" y="4800600"/>
            <a:ext cx="8610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7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owner record types: flight-schedule, customer</a:t>
            </a:r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member record type: reservations</a:t>
            </a:r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DBTG-set types: FR, CR</a:t>
            </a:r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n-m relationships cannot be modeled directly</a:t>
            </a:r>
            <a:endParaRPr lang="en-US" altLang="en-US" baseline="0">
              <a:latin typeface="Arial" charset="0"/>
            </a:endParaRPr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recursive relationships cannot be modeled directly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Network Model - Integrity Constraints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52800"/>
            <a:ext cx="4114800" cy="3276600"/>
          </a:xfrm>
          <a:noFill/>
          <a:ln/>
        </p:spPr>
        <p:txBody>
          <a:bodyPr/>
          <a:lstStyle/>
          <a:p>
            <a:r>
              <a:rPr lang="en-US" altLang="en-US"/>
              <a:t>set </a:t>
            </a:r>
            <a:r>
              <a:rPr lang="en-US" altLang="en-US" b="1"/>
              <a:t>retention</a:t>
            </a:r>
            <a:r>
              <a:rPr lang="en-US" altLang="en-US"/>
              <a:t> options:</a:t>
            </a:r>
          </a:p>
          <a:p>
            <a:pPr lvl="1"/>
            <a:r>
              <a:rPr lang="en-US" altLang="en-US"/>
              <a:t>fixed</a:t>
            </a:r>
          </a:p>
          <a:p>
            <a:pPr lvl="1"/>
            <a:r>
              <a:rPr lang="en-US" altLang="en-US"/>
              <a:t>mandatory</a:t>
            </a:r>
          </a:p>
          <a:p>
            <a:pPr lvl="1"/>
            <a:r>
              <a:rPr lang="en-US" altLang="en-US"/>
              <a:t>optional</a:t>
            </a:r>
          </a:p>
          <a:p>
            <a:r>
              <a:rPr lang="en-US" altLang="en-US"/>
              <a:t>set </a:t>
            </a:r>
            <a:r>
              <a:rPr lang="en-US" altLang="en-US" b="1"/>
              <a:t>insertion</a:t>
            </a:r>
            <a:r>
              <a:rPr lang="en-US" altLang="en-US"/>
              <a:t> options:</a:t>
            </a:r>
          </a:p>
          <a:p>
            <a:pPr lvl="1"/>
            <a:r>
              <a:rPr lang="en-US" altLang="en-US"/>
              <a:t>automatic</a:t>
            </a:r>
          </a:p>
          <a:p>
            <a:pPr lvl="1"/>
            <a:r>
              <a:rPr lang="en-US" altLang="en-US"/>
              <a:t>manual</a:t>
            </a:r>
          </a:p>
        </p:txBody>
      </p:sp>
      <p:grpSp>
        <p:nvGrpSpPr>
          <p:cNvPr id="48157" name="Group 29"/>
          <p:cNvGrpSpPr>
            <a:grpSpLocks/>
          </p:cNvGrpSpPr>
          <p:nvPr/>
        </p:nvGrpSpPr>
        <p:grpSpPr bwMode="auto">
          <a:xfrm>
            <a:off x="5262563" y="3043238"/>
            <a:ext cx="3824287" cy="3122612"/>
            <a:chOff x="3315" y="1917"/>
            <a:chExt cx="2409" cy="1967"/>
          </a:xfrm>
        </p:grpSpPr>
        <p:grpSp>
          <p:nvGrpSpPr>
            <p:cNvPr id="48139" name="Group 11"/>
            <p:cNvGrpSpPr>
              <a:grpSpLocks/>
            </p:cNvGrpSpPr>
            <p:nvPr/>
          </p:nvGrpSpPr>
          <p:grpSpPr bwMode="auto">
            <a:xfrm>
              <a:off x="3608" y="2685"/>
              <a:ext cx="2116" cy="479"/>
              <a:chOff x="3608" y="2685"/>
              <a:chExt cx="2116" cy="479"/>
            </a:xfrm>
          </p:grpSpPr>
          <p:sp>
            <p:nvSpPr>
              <p:cNvPr id="48132" name="Rectangle 4"/>
              <p:cNvSpPr>
                <a:spLocks noChangeArrowheads="1"/>
              </p:cNvSpPr>
              <p:nvPr/>
            </p:nvSpPr>
            <p:spPr bwMode="auto">
              <a:xfrm>
                <a:off x="3623" y="2960"/>
                <a:ext cx="1708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33" name="Rectangle 5"/>
              <p:cNvSpPr>
                <a:spLocks noChangeArrowheads="1"/>
              </p:cNvSpPr>
              <p:nvPr/>
            </p:nvSpPr>
            <p:spPr bwMode="auto">
              <a:xfrm>
                <a:off x="3608" y="2685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reservation</a:t>
                </a:r>
              </a:p>
            </p:txBody>
          </p:sp>
          <p:sp>
            <p:nvSpPr>
              <p:cNvPr id="48134" name="Rectangle 6"/>
              <p:cNvSpPr>
                <a:spLocks noChangeArrowheads="1"/>
              </p:cNvSpPr>
              <p:nvPr/>
            </p:nvSpPr>
            <p:spPr bwMode="auto">
              <a:xfrm>
                <a:off x="3650" y="287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8135" name="Rectangle 7"/>
              <p:cNvSpPr>
                <a:spLocks noChangeArrowheads="1"/>
              </p:cNvSpPr>
              <p:nvPr/>
            </p:nvSpPr>
            <p:spPr bwMode="auto">
              <a:xfrm>
                <a:off x="4196" y="287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8136" name="Rectangle 8"/>
              <p:cNvSpPr>
                <a:spLocks noChangeArrowheads="1"/>
              </p:cNvSpPr>
              <p:nvPr/>
            </p:nvSpPr>
            <p:spPr bwMode="auto">
              <a:xfrm>
                <a:off x="4614" y="2877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8137" name="Line 9"/>
              <p:cNvSpPr>
                <a:spLocks noChangeShapeType="1"/>
              </p:cNvSpPr>
              <p:nvPr/>
            </p:nvSpPr>
            <p:spPr bwMode="auto">
              <a:xfrm>
                <a:off x="4123" y="296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38" name="Line 10"/>
              <p:cNvSpPr>
                <a:spLocks noChangeShapeType="1"/>
              </p:cNvSpPr>
              <p:nvPr/>
            </p:nvSpPr>
            <p:spPr bwMode="auto">
              <a:xfrm>
                <a:off x="4539" y="296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146" name="Group 18"/>
            <p:cNvGrpSpPr>
              <a:grpSpLocks/>
            </p:cNvGrpSpPr>
            <p:nvPr/>
          </p:nvGrpSpPr>
          <p:grpSpPr bwMode="auto">
            <a:xfrm>
              <a:off x="3315" y="1917"/>
              <a:ext cx="2268" cy="479"/>
              <a:chOff x="3315" y="1917"/>
              <a:chExt cx="2268" cy="479"/>
            </a:xfrm>
          </p:grpSpPr>
          <p:sp>
            <p:nvSpPr>
              <p:cNvPr id="48140" name="Rectangle 12"/>
              <p:cNvSpPr>
                <a:spLocks noChangeArrowheads="1"/>
              </p:cNvSpPr>
              <p:nvPr/>
            </p:nvSpPr>
            <p:spPr bwMode="auto">
              <a:xfrm>
                <a:off x="3327" y="2192"/>
                <a:ext cx="2256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1" name="Rectangle 13"/>
              <p:cNvSpPr>
                <a:spLocks noChangeArrowheads="1"/>
              </p:cNvSpPr>
              <p:nvPr/>
            </p:nvSpPr>
            <p:spPr bwMode="auto">
              <a:xfrm>
                <a:off x="3315" y="1917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flight-schedule</a:t>
                </a:r>
              </a:p>
            </p:txBody>
          </p:sp>
          <p:sp>
            <p:nvSpPr>
              <p:cNvPr id="48142" name="Rectangle 14"/>
              <p:cNvSpPr>
                <a:spLocks noChangeArrowheads="1"/>
              </p:cNvSpPr>
              <p:nvPr/>
            </p:nvSpPr>
            <p:spPr bwMode="auto">
              <a:xfrm>
                <a:off x="3359" y="2109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8143" name="Line 15"/>
              <p:cNvSpPr>
                <a:spLocks noChangeShapeType="1"/>
              </p:cNvSpPr>
              <p:nvPr/>
            </p:nvSpPr>
            <p:spPr bwMode="auto">
              <a:xfrm>
                <a:off x="3869" y="219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4" name="Line 16"/>
              <p:cNvSpPr>
                <a:spLocks noChangeShapeType="1"/>
              </p:cNvSpPr>
              <p:nvPr/>
            </p:nvSpPr>
            <p:spPr bwMode="auto">
              <a:xfrm>
                <a:off x="5043" y="219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5" name="Line 17"/>
              <p:cNvSpPr>
                <a:spLocks noChangeShapeType="1"/>
              </p:cNvSpPr>
              <p:nvPr/>
            </p:nvSpPr>
            <p:spPr bwMode="auto">
              <a:xfrm>
                <a:off x="4411" y="2192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152" name="Group 24"/>
            <p:cNvGrpSpPr>
              <a:grpSpLocks/>
            </p:cNvGrpSpPr>
            <p:nvPr/>
          </p:nvGrpSpPr>
          <p:grpSpPr bwMode="auto">
            <a:xfrm>
              <a:off x="3566" y="3405"/>
              <a:ext cx="1956" cy="479"/>
              <a:chOff x="3566" y="3405"/>
              <a:chExt cx="1956" cy="479"/>
            </a:xfrm>
          </p:grpSpPr>
          <p:sp>
            <p:nvSpPr>
              <p:cNvPr id="48147" name="Rectangle 19"/>
              <p:cNvSpPr>
                <a:spLocks noChangeArrowheads="1"/>
              </p:cNvSpPr>
              <p:nvPr/>
            </p:nvSpPr>
            <p:spPr bwMode="auto">
              <a:xfrm>
                <a:off x="3623" y="3680"/>
                <a:ext cx="1792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8" name="Rectangle 20"/>
              <p:cNvSpPr>
                <a:spLocks noChangeArrowheads="1"/>
              </p:cNvSpPr>
              <p:nvPr/>
            </p:nvSpPr>
            <p:spPr bwMode="auto">
              <a:xfrm>
                <a:off x="3566" y="3405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48149" name="Rectangle 21"/>
              <p:cNvSpPr>
                <a:spLocks noChangeArrowheads="1"/>
              </p:cNvSpPr>
              <p:nvPr/>
            </p:nvSpPr>
            <p:spPr bwMode="auto">
              <a:xfrm>
                <a:off x="3608" y="3597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8150" name="Rectangle 22"/>
              <p:cNvSpPr>
                <a:spLocks noChangeArrowheads="1"/>
              </p:cNvSpPr>
              <p:nvPr/>
            </p:nvSpPr>
            <p:spPr bwMode="auto">
              <a:xfrm>
                <a:off x="4364" y="3597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 name</a:t>
                </a:r>
              </a:p>
            </p:txBody>
          </p:sp>
          <p:sp>
            <p:nvSpPr>
              <p:cNvPr id="48151" name="Line 23"/>
              <p:cNvSpPr>
                <a:spLocks noChangeShapeType="1"/>
              </p:cNvSpPr>
              <p:nvPr/>
            </p:nvSpPr>
            <p:spPr bwMode="auto">
              <a:xfrm>
                <a:off x="4331" y="368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8153" name="Line 25"/>
            <p:cNvSpPr>
              <a:spLocks noChangeShapeType="1"/>
            </p:cNvSpPr>
            <p:nvPr/>
          </p:nvSpPr>
          <p:spPr bwMode="auto">
            <a:xfrm>
              <a:off x="4457" y="2408"/>
              <a:ext cx="0" cy="5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54" name="Line 26"/>
            <p:cNvSpPr>
              <a:spLocks noChangeShapeType="1"/>
            </p:cNvSpPr>
            <p:nvPr/>
          </p:nvSpPr>
          <p:spPr bwMode="auto">
            <a:xfrm flipV="1">
              <a:off x="4457" y="3160"/>
              <a:ext cx="0" cy="4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55" name="Rectangle 27"/>
            <p:cNvSpPr>
              <a:spLocks noChangeArrowheads="1"/>
            </p:cNvSpPr>
            <p:nvPr/>
          </p:nvSpPr>
          <p:spPr bwMode="auto">
            <a:xfrm>
              <a:off x="4446" y="2445"/>
              <a:ext cx="34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FR</a:t>
              </a:r>
            </a:p>
          </p:txBody>
        </p:sp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>
              <a:off x="4446" y="3357"/>
              <a:ext cx="67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CR</a:t>
              </a:r>
            </a:p>
          </p:txBody>
        </p:sp>
      </p:grpSp>
      <p:grpSp>
        <p:nvGrpSpPr>
          <p:cNvPr id="48166" name="Group 38"/>
          <p:cNvGrpSpPr>
            <a:grpSpLocks/>
          </p:cNvGrpSpPr>
          <p:nvPr/>
        </p:nvGrpSpPr>
        <p:grpSpPr bwMode="auto">
          <a:xfrm>
            <a:off x="4721225" y="1062038"/>
            <a:ext cx="4111625" cy="760412"/>
            <a:chOff x="2974" y="669"/>
            <a:chExt cx="2590" cy="479"/>
          </a:xfrm>
        </p:grpSpPr>
        <p:grpSp>
          <p:nvGrpSpPr>
            <p:cNvPr id="48164" name="Group 36"/>
            <p:cNvGrpSpPr>
              <a:grpSpLocks/>
            </p:cNvGrpSpPr>
            <p:nvPr/>
          </p:nvGrpSpPr>
          <p:grpSpPr bwMode="auto">
            <a:xfrm>
              <a:off x="2974" y="669"/>
              <a:ext cx="2590" cy="479"/>
              <a:chOff x="2974" y="669"/>
              <a:chExt cx="2590" cy="479"/>
            </a:xfrm>
          </p:grpSpPr>
          <p:sp>
            <p:nvSpPr>
              <p:cNvPr id="48158" name="Rectangle 30"/>
              <p:cNvSpPr>
                <a:spLocks noChangeArrowheads="1"/>
              </p:cNvSpPr>
              <p:nvPr/>
            </p:nvSpPr>
            <p:spPr bwMode="auto">
              <a:xfrm>
                <a:off x="2980" y="944"/>
                <a:ext cx="2584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9" name="Rectangle 31"/>
              <p:cNvSpPr>
                <a:spLocks noChangeArrowheads="1"/>
              </p:cNvSpPr>
              <p:nvPr/>
            </p:nvSpPr>
            <p:spPr bwMode="auto">
              <a:xfrm>
                <a:off x="2974" y="669"/>
                <a:ext cx="139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flight-schedule</a:t>
                </a:r>
              </a:p>
            </p:txBody>
          </p:sp>
          <p:sp>
            <p:nvSpPr>
              <p:cNvPr id="48160" name="Rectangle 32"/>
              <p:cNvSpPr>
                <a:spLocks noChangeArrowheads="1"/>
              </p:cNvSpPr>
              <p:nvPr/>
            </p:nvSpPr>
            <p:spPr bwMode="auto">
              <a:xfrm>
                <a:off x="3022" y="861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8161" name="Line 33"/>
              <p:cNvSpPr>
                <a:spLocks noChangeShapeType="1"/>
              </p:cNvSpPr>
              <p:nvPr/>
            </p:nvSpPr>
            <p:spPr bwMode="auto">
              <a:xfrm>
                <a:off x="3600" y="944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62" name="Line 34"/>
              <p:cNvSpPr>
                <a:spLocks noChangeShapeType="1"/>
              </p:cNvSpPr>
              <p:nvPr/>
            </p:nvSpPr>
            <p:spPr bwMode="auto">
              <a:xfrm>
                <a:off x="4944" y="944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63" name="Line 35"/>
              <p:cNvSpPr>
                <a:spLocks noChangeShapeType="1"/>
              </p:cNvSpPr>
              <p:nvPr/>
            </p:nvSpPr>
            <p:spPr bwMode="auto">
              <a:xfrm>
                <a:off x="4224" y="944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8165" name="Line 37"/>
            <p:cNvSpPr>
              <a:spLocks noChangeShapeType="1"/>
            </p:cNvSpPr>
            <p:nvPr/>
          </p:nvSpPr>
          <p:spPr bwMode="auto">
            <a:xfrm>
              <a:off x="3080" y="1104"/>
              <a:ext cx="41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167" name="Rectangle 39"/>
          <p:cNvSpPr>
            <a:spLocks noChangeArrowheads="1"/>
          </p:cNvSpPr>
          <p:nvPr/>
        </p:nvSpPr>
        <p:spPr bwMode="auto">
          <a:xfrm>
            <a:off x="457200" y="1143000"/>
            <a:ext cx="4114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8" name="Rectangle 40"/>
          <p:cNvSpPr>
            <a:spLocks noChangeArrowheads="1"/>
          </p:cNvSpPr>
          <p:nvPr/>
        </p:nvSpPr>
        <p:spPr bwMode="auto">
          <a:xfrm>
            <a:off x="381000" y="1371600"/>
            <a:ext cx="3200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keys</a:t>
            </a:r>
          </a:p>
          <a:p>
            <a:pPr>
              <a:spcBef>
                <a:spcPct val="20000"/>
              </a:spcBef>
            </a:pPr>
            <a:endParaRPr lang="en-US" altLang="en-US" baseline="0"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checks</a:t>
            </a:r>
          </a:p>
        </p:txBody>
      </p:sp>
      <p:grpSp>
        <p:nvGrpSpPr>
          <p:cNvPr id="48180" name="Group 52"/>
          <p:cNvGrpSpPr>
            <a:grpSpLocks/>
          </p:cNvGrpSpPr>
          <p:nvPr/>
        </p:nvGrpSpPr>
        <p:grpSpPr bwMode="auto">
          <a:xfrm>
            <a:off x="4721225" y="1976438"/>
            <a:ext cx="4124325" cy="1108075"/>
            <a:chOff x="2974" y="1245"/>
            <a:chExt cx="2598" cy="698"/>
          </a:xfrm>
        </p:grpSpPr>
        <p:grpSp>
          <p:nvGrpSpPr>
            <p:cNvPr id="48178" name="Group 50"/>
            <p:cNvGrpSpPr>
              <a:grpSpLocks/>
            </p:cNvGrpSpPr>
            <p:nvPr/>
          </p:nvGrpSpPr>
          <p:grpSpPr bwMode="auto">
            <a:xfrm>
              <a:off x="2974" y="1245"/>
              <a:ext cx="2598" cy="479"/>
              <a:chOff x="2974" y="1245"/>
              <a:chExt cx="2598" cy="479"/>
            </a:xfrm>
          </p:grpSpPr>
          <p:sp>
            <p:nvSpPr>
              <p:cNvPr id="48169" name="Rectangle 41"/>
              <p:cNvSpPr>
                <a:spLocks noChangeArrowheads="1"/>
              </p:cNvSpPr>
              <p:nvPr/>
            </p:nvSpPr>
            <p:spPr bwMode="auto">
              <a:xfrm>
                <a:off x="2980" y="1520"/>
                <a:ext cx="2584" cy="20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70" name="Rectangle 42"/>
              <p:cNvSpPr>
                <a:spLocks noChangeArrowheads="1"/>
              </p:cNvSpPr>
              <p:nvPr/>
            </p:nvSpPr>
            <p:spPr bwMode="auto">
              <a:xfrm>
                <a:off x="2974" y="1245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reservation</a:t>
                </a:r>
              </a:p>
            </p:txBody>
          </p:sp>
          <p:sp>
            <p:nvSpPr>
              <p:cNvPr id="48171" name="Rectangle 43"/>
              <p:cNvSpPr>
                <a:spLocks noChangeArrowheads="1"/>
              </p:cNvSpPr>
              <p:nvPr/>
            </p:nvSpPr>
            <p:spPr bwMode="auto">
              <a:xfrm>
                <a:off x="3022" y="143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48172" name="Rectangle 44"/>
              <p:cNvSpPr>
                <a:spLocks noChangeArrowheads="1"/>
              </p:cNvSpPr>
              <p:nvPr/>
            </p:nvSpPr>
            <p:spPr bwMode="auto">
              <a:xfrm>
                <a:off x="3646" y="1437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48173" name="Rectangle 45"/>
              <p:cNvSpPr>
                <a:spLocks noChangeArrowheads="1"/>
              </p:cNvSpPr>
              <p:nvPr/>
            </p:nvSpPr>
            <p:spPr bwMode="auto">
              <a:xfrm>
                <a:off x="4126" y="1437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customer#</a:t>
                </a:r>
              </a:p>
            </p:txBody>
          </p:sp>
          <p:sp>
            <p:nvSpPr>
              <p:cNvPr id="48174" name="Line 46"/>
              <p:cNvSpPr>
                <a:spLocks noChangeShapeType="1"/>
              </p:cNvSpPr>
              <p:nvPr/>
            </p:nvSpPr>
            <p:spPr bwMode="auto">
              <a:xfrm>
                <a:off x="3552" y="152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75" name="Line 47"/>
              <p:cNvSpPr>
                <a:spLocks noChangeShapeType="1"/>
              </p:cNvSpPr>
              <p:nvPr/>
            </p:nvSpPr>
            <p:spPr bwMode="auto">
              <a:xfrm>
                <a:off x="4032" y="1520"/>
                <a:ext cx="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76" name="Rectangle 48"/>
              <p:cNvSpPr>
                <a:spLocks noChangeArrowheads="1"/>
              </p:cNvSpPr>
              <p:nvPr/>
            </p:nvSpPr>
            <p:spPr bwMode="auto">
              <a:xfrm>
                <a:off x="4942" y="1437"/>
                <a:ext cx="63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price</a:t>
                </a:r>
              </a:p>
            </p:txBody>
          </p:sp>
          <p:sp>
            <p:nvSpPr>
              <p:cNvPr id="48177" name="Line 49"/>
              <p:cNvSpPr>
                <a:spLocks noChangeShapeType="1"/>
              </p:cNvSpPr>
              <p:nvPr/>
            </p:nvSpPr>
            <p:spPr bwMode="auto">
              <a:xfrm>
                <a:off x="4944" y="1540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8179" name="Rectangle 51"/>
            <p:cNvSpPr>
              <a:spLocks noChangeArrowheads="1"/>
            </p:cNvSpPr>
            <p:nvPr/>
          </p:nvSpPr>
          <p:spPr bwMode="auto">
            <a:xfrm>
              <a:off x="3502" y="1677"/>
              <a:ext cx="178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check is price&gt;100</a:t>
              </a:r>
            </a:p>
          </p:txBody>
        </p:sp>
      </p:grpSp>
      <p:sp>
        <p:nvSpPr>
          <p:cNvPr id="48181" name="Rectangle 53"/>
          <p:cNvSpPr>
            <a:spLocks noChangeArrowheads="1"/>
          </p:cNvSpPr>
          <p:nvPr/>
        </p:nvSpPr>
        <p:spPr bwMode="auto">
          <a:xfrm>
            <a:off x="4873625" y="6167438"/>
            <a:ext cx="40481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FR and CR are </a:t>
            </a:r>
            <a:r>
              <a:rPr lang="en-US" altLang="en-US" sz="3200" i="1">
                <a:latin typeface="Times New Roman" charset="0"/>
              </a:rPr>
              <a:t>fixed</a:t>
            </a:r>
            <a:r>
              <a:rPr lang="en-US" altLang="en-US" sz="3200">
                <a:latin typeface="Times New Roman" charset="0"/>
              </a:rPr>
              <a:t> and </a:t>
            </a:r>
            <a:r>
              <a:rPr lang="en-US" altLang="en-US" sz="3200" i="1">
                <a:latin typeface="Times New Roman" charset="0"/>
              </a:rPr>
              <a:t>automatic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Network Model - Operations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  <a:noFill/>
          <a:ln/>
        </p:spPr>
        <p:txBody>
          <a:bodyPr/>
          <a:lstStyle/>
          <a:p>
            <a:r>
              <a:rPr lang="en-US" altLang="en-US"/>
              <a:t>The operations in the Network Model are generic, navigational, and procedural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139825" y="2509838"/>
            <a:ext cx="4733925" cy="161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(1)  find flight-schedule where flight#=F2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(2)  find first reservation of FR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(3)  find next reservation of FR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(4)  find owner of CR</a:t>
            </a:r>
          </a:p>
        </p:txBody>
      </p:sp>
      <p:grpSp>
        <p:nvGrpSpPr>
          <p:cNvPr id="49184" name="Group 32"/>
          <p:cNvGrpSpPr>
            <a:grpSpLocks/>
          </p:cNvGrpSpPr>
          <p:nvPr/>
        </p:nvGrpSpPr>
        <p:grpSpPr bwMode="auto">
          <a:xfrm>
            <a:off x="2825750" y="4273550"/>
            <a:ext cx="4025900" cy="2197100"/>
            <a:chOff x="1780" y="2692"/>
            <a:chExt cx="2536" cy="1384"/>
          </a:xfrm>
        </p:grpSpPr>
        <p:grpSp>
          <p:nvGrpSpPr>
            <p:cNvPr id="49181" name="Group 29"/>
            <p:cNvGrpSpPr>
              <a:grpSpLocks/>
            </p:cNvGrpSpPr>
            <p:nvPr/>
          </p:nvGrpSpPr>
          <p:grpSpPr bwMode="auto">
            <a:xfrm>
              <a:off x="1780" y="2692"/>
              <a:ext cx="2536" cy="1384"/>
              <a:chOff x="1780" y="2692"/>
              <a:chExt cx="2536" cy="1384"/>
            </a:xfrm>
          </p:grpSpPr>
          <p:sp>
            <p:nvSpPr>
              <p:cNvPr id="49157" name="Rectangle 5"/>
              <p:cNvSpPr>
                <a:spLocks noChangeArrowheads="1"/>
              </p:cNvSpPr>
              <p:nvPr/>
            </p:nvSpPr>
            <p:spPr bwMode="auto">
              <a:xfrm>
                <a:off x="1780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R1</a:t>
                </a:r>
              </a:p>
            </p:txBody>
          </p:sp>
          <p:sp>
            <p:nvSpPr>
              <p:cNvPr id="49158" name="Rectangle 6"/>
              <p:cNvSpPr>
                <a:spLocks noChangeArrowheads="1"/>
              </p:cNvSpPr>
              <p:nvPr/>
            </p:nvSpPr>
            <p:spPr bwMode="auto">
              <a:xfrm>
                <a:off x="2260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R2</a:t>
                </a:r>
              </a:p>
            </p:txBody>
          </p:sp>
          <p:sp>
            <p:nvSpPr>
              <p:cNvPr id="49159" name="Rectangle 7"/>
              <p:cNvSpPr>
                <a:spLocks noChangeArrowheads="1"/>
              </p:cNvSpPr>
              <p:nvPr/>
            </p:nvSpPr>
            <p:spPr bwMode="auto">
              <a:xfrm>
                <a:off x="2692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R3</a:t>
                </a:r>
              </a:p>
            </p:txBody>
          </p:sp>
          <p:sp>
            <p:nvSpPr>
              <p:cNvPr id="49160" name="Rectangle 8"/>
              <p:cNvSpPr>
                <a:spLocks noChangeArrowheads="1"/>
              </p:cNvSpPr>
              <p:nvPr/>
            </p:nvSpPr>
            <p:spPr bwMode="auto">
              <a:xfrm>
                <a:off x="3124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R4</a:t>
                </a:r>
              </a:p>
            </p:txBody>
          </p:sp>
          <p:sp>
            <p:nvSpPr>
              <p:cNvPr id="49161" name="Rectangle 9"/>
              <p:cNvSpPr>
                <a:spLocks noChangeArrowheads="1"/>
              </p:cNvSpPr>
              <p:nvPr/>
            </p:nvSpPr>
            <p:spPr bwMode="auto">
              <a:xfrm>
                <a:off x="3556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R5</a:t>
                </a:r>
              </a:p>
            </p:txBody>
          </p:sp>
          <p:sp>
            <p:nvSpPr>
              <p:cNvPr id="49162" name="Rectangle 10"/>
              <p:cNvSpPr>
                <a:spLocks noChangeArrowheads="1"/>
              </p:cNvSpPr>
              <p:nvPr/>
            </p:nvSpPr>
            <p:spPr bwMode="auto">
              <a:xfrm>
                <a:off x="3988" y="3268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R6</a:t>
                </a:r>
              </a:p>
            </p:txBody>
          </p:sp>
          <p:sp>
            <p:nvSpPr>
              <p:cNvPr id="49163" name="Line 11"/>
              <p:cNvSpPr>
                <a:spLocks noChangeShapeType="1"/>
              </p:cNvSpPr>
              <p:nvPr/>
            </p:nvSpPr>
            <p:spPr bwMode="auto">
              <a:xfrm>
                <a:off x="2116" y="3312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64" name="Line 12"/>
              <p:cNvSpPr>
                <a:spLocks noChangeShapeType="1"/>
              </p:cNvSpPr>
              <p:nvPr/>
            </p:nvSpPr>
            <p:spPr bwMode="auto">
              <a:xfrm>
                <a:off x="2596" y="3312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65" name="Line 13"/>
              <p:cNvSpPr>
                <a:spLocks noChangeShapeType="1"/>
              </p:cNvSpPr>
              <p:nvPr/>
            </p:nvSpPr>
            <p:spPr bwMode="auto">
              <a:xfrm>
                <a:off x="3460" y="3312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66" name="Line 14"/>
              <p:cNvSpPr>
                <a:spLocks noChangeShapeType="1"/>
              </p:cNvSpPr>
              <p:nvPr/>
            </p:nvSpPr>
            <p:spPr bwMode="auto">
              <a:xfrm>
                <a:off x="3892" y="3312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67" name="Rectangle 15"/>
              <p:cNvSpPr>
                <a:spLocks noChangeArrowheads="1"/>
              </p:cNvSpPr>
              <p:nvPr/>
            </p:nvSpPr>
            <p:spPr bwMode="auto">
              <a:xfrm>
                <a:off x="1780" y="2692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F1</a:t>
                </a:r>
              </a:p>
            </p:txBody>
          </p:sp>
          <p:sp>
            <p:nvSpPr>
              <p:cNvPr id="49168" name="Rectangle 16"/>
              <p:cNvSpPr>
                <a:spLocks noChangeArrowheads="1"/>
              </p:cNvSpPr>
              <p:nvPr/>
            </p:nvSpPr>
            <p:spPr bwMode="auto">
              <a:xfrm>
                <a:off x="3124" y="2692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F2</a:t>
                </a:r>
              </a:p>
            </p:txBody>
          </p:sp>
          <p:sp>
            <p:nvSpPr>
              <p:cNvPr id="49169" name="Rectangle 17"/>
              <p:cNvSpPr>
                <a:spLocks noChangeArrowheads="1"/>
              </p:cNvSpPr>
              <p:nvPr/>
            </p:nvSpPr>
            <p:spPr bwMode="auto">
              <a:xfrm>
                <a:off x="2212" y="3844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C1</a:t>
                </a:r>
              </a:p>
            </p:txBody>
          </p:sp>
          <p:sp>
            <p:nvSpPr>
              <p:cNvPr id="49170" name="Rectangle 18"/>
              <p:cNvSpPr>
                <a:spLocks noChangeArrowheads="1"/>
              </p:cNvSpPr>
              <p:nvPr/>
            </p:nvSpPr>
            <p:spPr bwMode="auto">
              <a:xfrm>
                <a:off x="3604" y="3844"/>
                <a:ext cx="328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/>
                <a:r>
                  <a:rPr lang="en-US" altLang="en-US" sz="3200">
                    <a:latin typeface="Times New Roman" charset="0"/>
                  </a:rPr>
                  <a:t>C4</a:t>
                </a:r>
              </a:p>
            </p:txBody>
          </p:sp>
          <p:sp>
            <p:nvSpPr>
              <p:cNvPr id="49171" name="Line 19"/>
              <p:cNvSpPr>
                <a:spLocks noChangeShapeType="1"/>
              </p:cNvSpPr>
              <p:nvPr/>
            </p:nvSpPr>
            <p:spPr bwMode="auto">
              <a:xfrm>
                <a:off x="1824" y="2932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2" name="Line 20"/>
              <p:cNvSpPr>
                <a:spLocks noChangeShapeType="1"/>
              </p:cNvSpPr>
              <p:nvPr/>
            </p:nvSpPr>
            <p:spPr bwMode="auto">
              <a:xfrm>
                <a:off x="2116" y="2884"/>
                <a:ext cx="760" cy="3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3" name="Line 21"/>
              <p:cNvSpPr>
                <a:spLocks noChangeShapeType="1"/>
              </p:cNvSpPr>
              <p:nvPr/>
            </p:nvSpPr>
            <p:spPr bwMode="auto">
              <a:xfrm>
                <a:off x="3168" y="2932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4" name="Line 22"/>
              <p:cNvSpPr>
                <a:spLocks noChangeShapeType="1"/>
              </p:cNvSpPr>
              <p:nvPr/>
            </p:nvSpPr>
            <p:spPr bwMode="auto">
              <a:xfrm>
                <a:off x="3460" y="2884"/>
                <a:ext cx="712" cy="37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5" name="Line 23"/>
              <p:cNvSpPr>
                <a:spLocks noChangeShapeType="1"/>
              </p:cNvSpPr>
              <p:nvPr/>
            </p:nvSpPr>
            <p:spPr bwMode="auto">
              <a:xfrm flipV="1">
                <a:off x="2260" y="3500"/>
                <a:ext cx="40" cy="3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6" name="Arc 24"/>
              <p:cNvSpPr>
                <a:spLocks/>
              </p:cNvSpPr>
              <p:nvPr/>
            </p:nvSpPr>
            <p:spPr bwMode="auto">
              <a:xfrm rot="2700000">
                <a:off x="2609" y="3223"/>
                <a:ext cx="524" cy="572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21600 w 21600"/>
                  <a:gd name="T1" fmla="*/ 0 h 21600"/>
                  <a:gd name="T2" fmla="*/ 0 w 21600"/>
                  <a:gd name="T3" fmla="*/ 21600 h 21600"/>
                  <a:gd name="T4" fmla="*/ 0 w 21600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7" name="Arc 25"/>
              <p:cNvSpPr>
                <a:spLocks/>
              </p:cNvSpPr>
              <p:nvPr/>
            </p:nvSpPr>
            <p:spPr bwMode="auto">
              <a:xfrm rot="8340000">
                <a:off x="2538" y="3558"/>
                <a:ext cx="909" cy="284"/>
              </a:xfrm>
              <a:custGeom>
                <a:avLst/>
                <a:gdLst>
                  <a:gd name="G0" fmla="+- 24 0 0"/>
                  <a:gd name="G1" fmla="+- 21600 0 0"/>
                  <a:gd name="G2" fmla="+- 21600 0 0"/>
                  <a:gd name="T0" fmla="*/ 0 w 21624"/>
                  <a:gd name="T1" fmla="*/ 0 h 21600"/>
                  <a:gd name="T2" fmla="*/ 21624 w 21624"/>
                  <a:gd name="T3" fmla="*/ 21524 h 21600"/>
                  <a:gd name="T4" fmla="*/ 24 w 2162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24" h="21600" fill="none" extrusionOk="0">
                    <a:moveTo>
                      <a:pt x="0" y="0"/>
                    </a:moveTo>
                    <a:cubicBezTo>
                      <a:pt x="8" y="0"/>
                      <a:pt x="16" y="-1"/>
                      <a:pt x="24" y="-1"/>
                    </a:cubicBezTo>
                    <a:cubicBezTo>
                      <a:pt x="11923" y="-1"/>
                      <a:pt x="21581" y="9624"/>
                      <a:pt x="21623" y="21524"/>
                    </a:cubicBezTo>
                  </a:path>
                  <a:path w="21624" h="21600" stroke="0" extrusionOk="0">
                    <a:moveTo>
                      <a:pt x="0" y="0"/>
                    </a:moveTo>
                    <a:cubicBezTo>
                      <a:pt x="8" y="0"/>
                      <a:pt x="16" y="-1"/>
                      <a:pt x="24" y="-1"/>
                    </a:cubicBezTo>
                    <a:cubicBezTo>
                      <a:pt x="11923" y="-1"/>
                      <a:pt x="21581" y="9624"/>
                      <a:pt x="21623" y="21524"/>
                    </a:cubicBezTo>
                    <a:lnTo>
                      <a:pt x="24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8" name="Line 26"/>
              <p:cNvSpPr>
                <a:spLocks noChangeShapeType="1"/>
              </p:cNvSpPr>
              <p:nvPr/>
            </p:nvSpPr>
            <p:spPr bwMode="auto">
              <a:xfrm flipH="1" flipV="1">
                <a:off x="2732" y="3500"/>
                <a:ext cx="920" cy="3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79" name="Arc 27"/>
              <p:cNvSpPr>
                <a:spLocks/>
              </p:cNvSpPr>
              <p:nvPr/>
            </p:nvSpPr>
            <p:spPr bwMode="auto">
              <a:xfrm rot="8220000">
                <a:off x="3079" y="3286"/>
                <a:ext cx="481" cy="429"/>
              </a:xfrm>
              <a:custGeom>
                <a:avLst/>
                <a:gdLst>
                  <a:gd name="G0" fmla="+- 45 0 0"/>
                  <a:gd name="G1" fmla="+- 21600 0 0"/>
                  <a:gd name="G2" fmla="+- 21600 0 0"/>
                  <a:gd name="T0" fmla="*/ 0 w 21645"/>
                  <a:gd name="T1" fmla="*/ 0 h 21600"/>
                  <a:gd name="T2" fmla="*/ 21645 w 21645"/>
                  <a:gd name="T3" fmla="*/ 21550 h 21600"/>
                  <a:gd name="T4" fmla="*/ 45 w 21645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45" h="21600" fill="none" extrusionOk="0">
                    <a:moveTo>
                      <a:pt x="0" y="0"/>
                    </a:moveTo>
                    <a:cubicBezTo>
                      <a:pt x="15" y="0"/>
                      <a:pt x="30" y="-1"/>
                      <a:pt x="45" y="-1"/>
                    </a:cubicBezTo>
                    <a:cubicBezTo>
                      <a:pt x="11954" y="-1"/>
                      <a:pt x="21617" y="9640"/>
                      <a:pt x="21644" y="21550"/>
                    </a:cubicBezTo>
                  </a:path>
                  <a:path w="21645" h="21600" stroke="0" extrusionOk="0">
                    <a:moveTo>
                      <a:pt x="0" y="0"/>
                    </a:moveTo>
                    <a:cubicBezTo>
                      <a:pt x="15" y="0"/>
                      <a:pt x="30" y="-1"/>
                      <a:pt x="45" y="-1"/>
                    </a:cubicBezTo>
                    <a:cubicBezTo>
                      <a:pt x="11954" y="-1"/>
                      <a:pt x="21617" y="9640"/>
                      <a:pt x="21644" y="21550"/>
                    </a:cubicBezTo>
                    <a:lnTo>
                      <a:pt x="45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180" name="Line 28"/>
              <p:cNvSpPr>
                <a:spLocks noChangeShapeType="1"/>
              </p:cNvSpPr>
              <p:nvPr/>
            </p:nvSpPr>
            <p:spPr bwMode="auto">
              <a:xfrm>
                <a:off x="3840" y="3508"/>
                <a:ext cx="0" cy="3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9182" name="Rectangle 30"/>
            <p:cNvSpPr>
              <a:spLocks noChangeArrowheads="1"/>
            </p:cNvSpPr>
            <p:nvPr/>
          </p:nvSpPr>
          <p:spPr bwMode="auto">
            <a:xfrm>
              <a:off x="2734" y="2829"/>
              <a:ext cx="39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FR</a:t>
              </a:r>
            </a:p>
          </p:txBody>
        </p:sp>
        <p:sp>
          <p:nvSpPr>
            <p:cNvPr id="49183" name="Rectangle 31"/>
            <p:cNvSpPr>
              <a:spLocks noChangeArrowheads="1"/>
            </p:cNvSpPr>
            <p:nvPr/>
          </p:nvSpPr>
          <p:spPr bwMode="auto">
            <a:xfrm>
              <a:off x="3070" y="3741"/>
              <a:ext cx="48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CR</a:t>
              </a:r>
            </a:p>
          </p:txBody>
        </p:sp>
      </p:grpSp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7235825" y="2509838"/>
            <a:ext cx="1457325" cy="161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(F2)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(R4)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(R5)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(C4)</a:t>
            </a:r>
          </a:p>
        </p:txBody>
      </p:sp>
      <p:sp>
        <p:nvSpPr>
          <p:cNvPr id="49186" name="Rectangle 34"/>
          <p:cNvSpPr>
            <a:spLocks noChangeArrowheads="1"/>
          </p:cNvSpPr>
          <p:nvPr/>
        </p:nvSpPr>
        <p:spPr bwMode="auto">
          <a:xfrm>
            <a:off x="1139825" y="2052638"/>
            <a:ext cx="20669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u="sng">
                <a:latin typeface="Times New Roman" charset="0"/>
              </a:rPr>
              <a:t>query:</a:t>
            </a:r>
          </a:p>
        </p:txBody>
      </p:sp>
      <p:sp>
        <p:nvSpPr>
          <p:cNvPr id="49187" name="Rectangle 35"/>
          <p:cNvSpPr>
            <a:spLocks noChangeArrowheads="1"/>
          </p:cNvSpPr>
          <p:nvPr/>
        </p:nvSpPr>
        <p:spPr bwMode="auto">
          <a:xfrm>
            <a:off x="6245225" y="2052638"/>
            <a:ext cx="27527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u="sng">
                <a:latin typeface="Times New Roman" charset="0"/>
              </a:rPr>
              <a:t>currency indicators: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Network Model - Operations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5257800"/>
          </a:xfrm>
          <a:noFill/>
          <a:ln/>
        </p:spPr>
        <p:txBody>
          <a:bodyPr/>
          <a:lstStyle/>
          <a:p>
            <a:r>
              <a:rPr lang="en-US" altLang="en-US"/>
              <a:t>navigation is cumbersome; tuple-at-a-time</a:t>
            </a:r>
          </a:p>
          <a:p>
            <a:r>
              <a:rPr lang="en-US" altLang="en-US"/>
              <a:t>many different currency indicators</a:t>
            </a:r>
          </a:p>
          <a:p>
            <a:r>
              <a:rPr lang="en-US" altLang="en-US"/>
              <a:t>multiple copies of currency indicators may be needed if the same path is traveled twice</a:t>
            </a:r>
          </a:p>
          <a:p>
            <a:r>
              <a:rPr lang="en-US" altLang="en-US"/>
              <a:t>external schemata are only sub-schemata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Inverted Model - </a:t>
            </a:r>
            <a:r>
              <a:rPr lang="en-US" altLang="en-US" sz="3200"/>
              <a:t>ADABAS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1295400"/>
            <a:ext cx="5638800" cy="2057400"/>
          </a:xfrm>
          <a:noFill/>
          <a:ln/>
        </p:spPr>
        <p:txBody>
          <a:bodyPr/>
          <a:lstStyle/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</a:p>
          <a:p>
            <a:r>
              <a:rPr lang="en-US" altLang="en-US"/>
              <a:t>Operations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Model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447800"/>
            <a:ext cx="4114800" cy="1676400"/>
          </a:xfrm>
          <a:noFill/>
          <a:ln/>
        </p:spPr>
        <p:txBody>
          <a:bodyPr/>
          <a:lstStyle/>
          <a:p>
            <a:r>
              <a:rPr lang="en-US" altLang="en-US"/>
              <a:t>Data Structures</a:t>
            </a:r>
          </a:p>
          <a:p>
            <a:r>
              <a:rPr lang="en-US" altLang="en-US"/>
              <a:t>Integrity Constraints</a:t>
            </a:r>
          </a:p>
          <a:p>
            <a:r>
              <a:rPr lang="en-US" altLang="en-US"/>
              <a:t>Operations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609600" y="4038600"/>
            <a:ext cx="7772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Commercial systems include: </a:t>
            </a:r>
            <a:r>
              <a:rPr lang="en-US" altLang="en-US" baseline="0">
                <a:latin typeface="Arial" charset="0"/>
              </a:rPr>
              <a:t>ORACLE, DB2, SYBASE, INFORMIX, INGRES, SQL S</a:t>
            </a:r>
            <a:r>
              <a:rPr lang="en-US" altLang="en-US" sz="2800" baseline="0">
                <a:latin typeface="Arial" charset="0"/>
              </a:rPr>
              <a:t>erver</a:t>
            </a:r>
            <a:endParaRPr lang="en-US" altLang="en-US" baseline="0"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Dominates the database market on all platforms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Model - Data Structures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1447800"/>
            <a:ext cx="2667000" cy="1828800"/>
          </a:xfrm>
          <a:noFill/>
          <a:ln/>
        </p:spPr>
        <p:txBody>
          <a:bodyPr/>
          <a:lstStyle/>
          <a:p>
            <a:r>
              <a:rPr lang="en-US" altLang="en-US"/>
              <a:t>domains</a:t>
            </a:r>
          </a:p>
          <a:p>
            <a:r>
              <a:rPr lang="en-US" altLang="en-US"/>
              <a:t>attributes</a:t>
            </a:r>
          </a:p>
          <a:p>
            <a:r>
              <a:rPr lang="en-US" altLang="en-US"/>
              <a:t>relations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2444750" y="4578350"/>
            <a:ext cx="44831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2435225" y="4110038"/>
            <a:ext cx="23717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flight-schedule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2435225" y="4491038"/>
            <a:ext cx="10001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flight#: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integer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3578225" y="4491038"/>
            <a:ext cx="12287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airline: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char(20)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4645025" y="4491038"/>
            <a:ext cx="13049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weekday: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char(2)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5864225" y="4491038"/>
            <a:ext cx="1150938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price: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dec(6,2)</a:t>
            </a:r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>
            <a:off x="3429000" y="45783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4648200" y="45783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>
            <a:off x="5791200" y="45783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4873625" y="3271838"/>
            <a:ext cx="21431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relation name</a:t>
            </a: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3651250" y="3740150"/>
            <a:ext cx="176530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Rectangle 15"/>
          <p:cNvSpPr>
            <a:spLocks noChangeArrowheads="1"/>
          </p:cNvSpPr>
          <p:nvPr/>
        </p:nvSpPr>
        <p:spPr bwMode="auto">
          <a:xfrm>
            <a:off x="454025" y="3729038"/>
            <a:ext cx="19145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attribute names</a:t>
            </a:r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>
            <a:off x="1073150" y="4197350"/>
            <a:ext cx="128270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1292225" y="5481638"/>
            <a:ext cx="24479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charset="0"/>
              </a:rPr>
              <a:t>domain names</a:t>
            </a:r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V="1">
            <a:off x="1835150" y="5175250"/>
            <a:ext cx="67310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Model - Integrity Constraints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371600"/>
            <a:ext cx="4953000" cy="2133600"/>
          </a:xfrm>
          <a:noFill/>
          <a:ln/>
        </p:spPr>
        <p:txBody>
          <a:bodyPr/>
          <a:lstStyle/>
          <a:p>
            <a:r>
              <a:rPr lang="en-US" altLang="en-US"/>
              <a:t>Keys</a:t>
            </a:r>
          </a:p>
          <a:p>
            <a:r>
              <a:rPr lang="en-US" altLang="en-US"/>
              <a:t>Primary Keys</a:t>
            </a:r>
          </a:p>
          <a:p>
            <a:r>
              <a:rPr lang="en-US" altLang="en-US"/>
              <a:t>Entity Integrity</a:t>
            </a:r>
          </a:p>
          <a:p>
            <a:r>
              <a:rPr lang="en-US" altLang="en-US"/>
              <a:t>Referential Integrity</a:t>
            </a:r>
          </a:p>
        </p:txBody>
      </p:sp>
      <p:grpSp>
        <p:nvGrpSpPr>
          <p:cNvPr id="54284" name="Group 12"/>
          <p:cNvGrpSpPr>
            <a:grpSpLocks/>
          </p:cNvGrpSpPr>
          <p:nvPr/>
        </p:nvGrpSpPr>
        <p:grpSpPr bwMode="auto">
          <a:xfrm>
            <a:off x="2892425" y="5634038"/>
            <a:ext cx="3590925" cy="989012"/>
            <a:chOff x="1822" y="3549"/>
            <a:chExt cx="2262" cy="623"/>
          </a:xfrm>
        </p:grpSpPr>
        <p:sp>
          <p:nvSpPr>
            <p:cNvPr id="54276" name="Rectangle 4"/>
            <p:cNvSpPr>
              <a:spLocks noChangeArrowheads="1"/>
            </p:cNvSpPr>
            <p:nvPr/>
          </p:nvSpPr>
          <p:spPr bwMode="auto">
            <a:xfrm>
              <a:off x="1828" y="3844"/>
              <a:ext cx="1960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77" name="Rectangle 5"/>
            <p:cNvSpPr>
              <a:spLocks noChangeArrowheads="1"/>
            </p:cNvSpPr>
            <p:nvPr/>
          </p:nvSpPr>
          <p:spPr bwMode="auto">
            <a:xfrm>
              <a:off x="1822" y="3549"/>
              <a:ext cx="144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reservation</a:t>
              </a:r>
            </a:p>
          </p:txBody>
        </p:sp>
        <p:sp>
          <p:nvSpPr>
            <p:cNvPr id="54278" name="Rectangle 6"/>
            <p:cNvSpPr>
              <a:spLocks noChangeArrowheads="1"/>
            </p:cNvSpPr>
            <p:nvPr/>
          </p:nvSpPr>
          <p:spPr bwMode="auto">
            <a:xfrm>
              <a:off x="1870" y="3837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  <p:sp>
          <p:nvSpPr>
            <p:cNvPr id="54279" name="Rectangle 7"/>
            <p:cNvSpPr>
              <a:spLocks noChangeArrowheads="1"/>
            </p:cNvSpPr>
            <p:nvPr/>
          </p:nvSpPr>
          <p:spPr bwMode="auto">
            <a:xfrm>
              <a:off x="2494" y="3837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date</a:t>
              </a:r>
            </a:p>
          </p:txBody>
        </p:sp>
        <p:sp>
          <p:nvSpPr>
            <p:cNvPr id="54280" name="Rectangle 8"/>
            <p:cNvSpPr>
              <a:spLocks noChangeArrowheads="1"/>
            </p:cNvSpPr>
            <p:nvPr/>
          </p:nvSpPr>
          <p:spPr bwMode="auto">
            <a:xfrm>
              <a:off x="2974" y="3837"/>
              <a:ext cx="111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customer#</a:t>
              </a:r>
            </a:p>
          </p:txBody>
        </p:sp>
        <p:sp>
          <p:nvSpPr>
            <p:cNvPr id="54281" name="Line 9"/>
            <p:cNvSpPr>
              <a:spLocks noChangeShapeType="1"/>
            </p:cNvSpPr>
            <p:nvPr/>
          </p:nvSpPr>
          <p:spPr bwMode="auto">
            <a:xfrm>
              <a:off x="2400" y="3844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2" name="Line 10"/>
            <p:cNvSpPr>
              <a:spLocks noChangeShapeType="1"/>
            </p:cNvSpPr>
            <p:nvPr/>
          </p:nvSpPr>
          <p:spPr bwMode="auto">
            <a:xfrm>
              <a:off x="2880" y="3844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3" name="Line 11"/>
            <p:cNvSpPr>
              <a:spLocks noChangeShapeType="1"/>
            </p:cNvSpPr>
            <p:nvPr/>
          </p:nvSpPr>
          <p:spPr bwMode="auto">
            <a:xfrm>
              <a:off x="1924" y="4128"/>
              <a:ext cx="17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4293" name="Group 21"/>
          <p:cNvGrpSpPr>
            <a:grpSpLocks/>
          </p:cNvGrpSpPr>
          <p:nvPr/>
        </p:nvGrpSpPr>
        <p:grpSpPr bwMode="auto">
          <a:xfrm>
            <a:off x="454025" y="4033838"/>
            <a:ext cx="4111625" cy="1184275"/>
            <a:chOff x="286" y="2541"/>
            <a:chExt cx="2590" cy="746"/>
          </a:xfrm>
        </p:grpSpPr>
        <p:sp>
          <p:nvSpPr>
            <p:cNvPr id="54285" name="Rectangle 13"/>
            <p:cNvSpPr>
              <a:spLocks noChangeArrowheads="1"/>
            </p:cNvSpPr>
            <p:nvPr/>
          </p:nvSpPr>
          <p:spPr bwMode="auto">
            <a:xfrm>
              <a:off x="292" y="2836"/>
              <a:ext cx="2584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6" name="Rectangle 14"/>
            <p:cNvSpPr>
              <a:spLocks noChangeArrowheads="1"/>
            </p:cNvSpPr>
            <p:nvPr/>
          </p:nvSpPr>
          <p:spPr bwMode="auto">
            <a:xfrm>
              <a:off x="286" y="2541"/>
              <a:ext cx="139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flight-schedule</a:t>
              </a:r>
            </a:p>
          </p:txBody>
        </p:sp>
        <p:sp>
          <p:nvSpPr>
            <p:cNvPr id="54287" name="Rectangle 15"/>
            <p:cNvSpPr>
              <a:spLocks noChangeArrowheads="1"/>
            </p:cNvSpPr>
            <p:nvPr/>
          </p:nvSpPr>
          <p:spPr bwMode="auto">
            <a:xfrm>
              <a:off x="334" y="2829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  <p:sp>
          <p:nvSpPr>
            <p:cNvPr id="54288" name="Line 16"/>
            <p:cNvSpPr>
              <a:spLocks noChangeShapeType="1"/>
            </p:cNvSpPr>
            <p:nvPr/>
          </p:nvSpPr>
          <p:spPr bwMode="auto">
            <a:xfrm>
              <a:off x="912" y="2836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9" name="Line 17"/>
            <p:cNvSpPr>
              <a:spLocks noChangeShapeType="1"/>
            </p:cNvSpPr>
            <p:nvPr/>
          </p:nvSpPr>
          <p:spPr bwMode="auto">
            <a:xfrm>
              <a:off x="2256" y="2836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0" name="Line 18"/>
            <p:cNvSpPr>
              <a:spLocks noChangeShapeType="1"/>
            </p:cNvSpPr>
            <p:nvPr/>
          </p:nvSpPr>
          <p:spPr bwMode="auto">
            <a:xfrm>
              <a:off x="388" y="3120"/>
              <a:ext cx="4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1" name="Rectangle 19"/>
            <p:cNvSpPr>
              <a:spLocks noChangeArrowheads="1"/>
            </p:cNvSpPr>
            <p:nvPr/>
          </p:nvSpPr>
          <p:spPr bwMode="auto">
            <a:xfrm>
              <a:off x="478" y="3021"/>
              <a:ext cx="24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p</a:t>
              </a:r>
            </a:p>
          </p:txBody>
        </p:sp>
        <p:sp>
          <p:nvSpPr>
            <p:cNvPr id="54292" name="Line 20"/>
            <p:cNvSpPr>
              <a:spLocks noChangeShapeType="1"/>
            </p:cNvSpPr>
            <p:nvPr/>
          </p:nvSpPr>
          <p:spPr bwMode="auto">
            <a:xfrm>
              <a:off x="1536" y="2836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4301" name="Group 29"/>
          <p:cNvGrpSpPr>
            <a:grpSpLocks/>
          </p:cNvGrpSpPr>
          <p:nvPr/>
        </p:nvGrpSpPr>
        <p:grpSpPr bwMode="auto">
          <a:xfrm>
            <a:off x="5026025" y="4033838"/>
            <a:ext cx="3349625" cy="1260475"/>
            <a:chOff x="3166" y="2541"/>
            <a:chExt cx="2110" cy="794"/>
          </a:xfrm>
        </p:grpSpPr>
        <p:sp>
          <p:nvSpPr>
            <p:cNvPr id="54294" name="Rectangle 22"/>
            <p:cNvSpPr>
              <a:spLocks noChangeArrowheads="1"/>
            </p:cNvSpPr>
            <p:nvPr/>
          </p:nvSpPr>
          <p:spPr bwMode="auto">
            <a:xfrm>
              <a:off x="3220" y="2836"/>
              <a:ext cx="2056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5" name="Rectangle 23"/>
            <p:cNvSpPr>
              <a:spLocks noChangeArrowheads="1"/>
            </p:cNvSpPr>
            <p:nvPr/>
          </p:nvSpPr>
          <p:spPr bwMode="auto">
            <a:xfrm>
              <a:off x="3166" y="2541"/>
              <a:ext cx="115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</a:t>
              </a:r>
            </a:p>
          </p:txBody>
        </p:sp>
        <p:sp>
          <p:nvSpPr>
            <p:cNvPr id="54296" name="Rectangle 24"/>
            <p:cNvSpPr>
              <a:spLocks noChangeArrowheads="1"/>
            </p:cNvSpPr>
            <p:nvPr/>
          </p:nvSpPr>
          <p:spPr bwMode="auto">
            <a:xfrm>
              <a:off x="3214" y="2829"/>
              <a:ext cx="96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customer#</a:t>
              </a:r>
            </a:p>
          </p:txBody>
        </p:sp>
        <p:sp>
          <p:nvSpPr>
            <p:cNvPr id="54297" name="Rectangle 25"/>
            <p:cNvSpPr>
              <a:spLocks noChangeArrowheads="1"/>
            </p:cNvSpPr>
            <p:nvPr/>
          </p:nvSpPr>
          <p:spPr bwMode="auto">
            <a:xfrm>
              <a:off x="4078" y="2829"/>
              <a:ext cx="115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 name</a:t>
              </a:r>
            </a:p>
          </p:txBody>
        </p:sp>
        <p:sp>
          <p:nvSpPr>
            <p:cNvPr id="54298" name="Line 26"/>
            <p:cNvSpPr>
              <a:spLocks noChangeShapeType="1"/>
            </p:cNvSpPr>
            <p:nvPr/>
          </p:nvSpPr>
          <p:spPr bwMode="auto">
            <a:xfrm>
              <a:off x="3316" y="3120"/>
              <a:ext cx="6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9" name="Rectangle 27"/>
            <p:cNvSpPr>
              <a:spLocks noChangeArrowheads="1"/>
            </p:cNvSpPr>
            <p:nvPr/>
          </p:nvSpPr>
          <p:spPr bwMode="auto">
            <a:xfrm>
              <a:off x="3502" y="3069"/>
              <a:ext cx="24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p</a:t>
              </a:r>
            </a:p>
          </p:txBody>
        </p:sp>
        <p:sp>
          <p:nvSpPr>
            <p:cNvPr id="54300" name="Line 28"/>
            <p:cNvSpPr>
              <a:spLocks noChangeShapeType="1"/>
            </p:cNvSpPr>
            <p:nvPr/>
          </p:nvSpPr>
          <p:spPr bwMode="auto">
            <a:xfrm>
              <a:off x="4032" y="2836"/>
              <a:ext cx="0" cy="3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302" name="Line 30"/>
          <p:cNvSpPr>
            <a:spLocks noChangeShapeType="1"/>
          </p:cNvSpPr>
          <p:nvPr/>
        </p:nvSpPr>
        <p:spPr bwMode="auto">
          <a:xfrm flipH="1" flipV="1">
            <a:off x="1270000" y="5156200"/>
            <a:ext cx="1498600" cy="1193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03" name="Line 31"/>
          <p:cNvSpPr>
            <a:spLocks noChangeShapeType="1"/>
          </p:cNvSpPr>
          <p:nvPr/>
        </p:nvSpPr>
        <p:spPr bwMode="auto">
          <a:xfrm flipV="1">
            <a:off x="5283200" y="5232400"/>
            <a:ext cx="101600" cy="812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Models of Reality</a:t>
            </a: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920750" y="1835150"/>
            <a:ext cx="1587500" cy="1587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216025" y="1976438"/>
            <a:ext cx="1762125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REALITY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structures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processes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883150" y="1835150"/>
            <a:ext cx="2806700" cy="1511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026025" y="1824038"/>
            <a:ext cx="24479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DATABASE SYSTEM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187950" y="2216150"/>
            <a:ext cx="2197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559425" y="2433638"/>
            <a:ext cx="1457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DATABASE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892550" y="1835150"/>
            <a:ext cx="977900" cy="368300"/>
          </a:xfrm>
          <a:prstGeom prst="rightArrow">
            <a:avLst>
              <a:gd name="adj1" fmla="val 50000"/>
              <a:gd name="adj2" fmla="val 9830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3892550" y="2978150"/>
            <a:ext cx="977900" cy="368300"/>
          </a:xfrm>
          <a:prstGeom prst="rightArrow">
            <a:avLst>
              <a:gd name="adj1" fmla="val 50000"/>
              <a:gd name="adj2" fmla="val 9830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4267200" y="1778000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4267200" y="2921000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3636963" y="1495425"/>
            <a:ext cx="7016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DML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3636963" y="2638425"/>
            <a:ext cx="6635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DDL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228600" y="3924300"/>
            <a:ext cx="86868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 </a:t>
            </a:r>
            <a:r>
              <a:rPr lang="en-US" altLang="en-US" sz="2800" b="1" baseline="0">
                <a:latin typeface="Arial" charset="0"/>
              </a:rPr>
              <a:t>database</a:t>
            </a:r>
            <a:r>
              <a:rPr lang="en-US" altLang="en-US" sz="2800" baseline="0">
                <a:latin typeface="Arial" charset="0"/>
              </a:rPr>
              <a:t> is a model of </a:t>
            </a:r>
            <a:r>
              <a:rPr lang="en-US" altLang="en-US" sz="2800" b="1" baseline="0">
                <a:latin typeface="Arial" charset="0"/>
              </a:rPr>
              <a:t>structures</a:t>
            </a:r>
            <a:r>
              <a:rPr lang="en-US" altLang="en-US" sz="2800" baseline="0">
                <a:latin typeface="Arial" charset="0"/>
              </a:rPr>
              <a:t> of reality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The </a:t>
            </a:r>
            <a:r>
              <a:rPr lang="en-US" altLang="en-US" sz="2800" b="1" baseline="0">
                <a:latin typeface="Arial" charset="0"/>
              </a:rPr>
              <a:t>use of a database </a:t>
            </a:r>
            <a:r>
              <a:rPr lang="en-US" altLang="en-US" sz="2800" baseline="0">
                <a:latin typeface="Arial" charset="0"/>
              </a:rPr>
              <a:t>reflect </a:t>
            </a:r>
            <a:r>
              <a:rPr lang="en-US" altLang="en-US" sz="2800" b="1" baseline="0">
                <a:latin typeface="Arial" charset="0"/>
              </a:rPr>
              <a:t>processes</a:t>
            </a:r>
            <a:r>
              <a:rPr lang="en-US" altLang="en-US" sz="2800" baseline="0">
                <a:latin typeface="Arial" charset="0"/>
              </a:rPr>
              <a:t> of reality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 </a:t>
            </a:r>
            <a:r>
              <a:rPr lang="en-US" altLang="en-US" sz="2800" b="1" baseline="0">
                <a:latin typeface="Arial" charset="0"/>
              </a:rPr>
              <a:t>database system </a:t>
            </a:r>
            <a:r>
              <a:rPr lang="en-US" altLang="en-US" sz="2800" baseline="0">
                <a:latin typeface="Arial" charset="0"/>
              </a:rPr>
              <a:t>is a </a:t>
            </a:r>
            <a:r>
              <a:rPr lang="en-US" altLang="en-US" sz="2800" b="1" baseline="0">
                <a:latin typeface="Arial" charset="0"/>
              </a:rPr>
              <a:t>software system </a:t>
            </a:r>
            <a:r>
              <a:rPr lang="en-US" altLang="en-US" sz="2800" baseline="0">
                <a:latin typeface="Arial" charset="0"/>
              </a:rPr>
              <a:t>which supports the </a:t>
            </a:r>
            <a:r>
              <a:rPr lang="en-US" altLang="en-US" sz="2800" b="1" baseline="0">
                <a:latin typeface="Arial" charset="0"/>
              </a:rPr>
              <a:t>definition and use of a database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DDL: Data Definition Language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DML: Data Manipulation Language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Relational Model - Operations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Powerful set-oriented query languages</a:t>
            </a:r>
          </a:p>
          <a:p>
            <a:r>
              <a:rPr lang="en-US" altLang="en-US"/>
              <a:t>Relational Algebra: procedural; describes how to compute a query; operators like </a:t>
            </a:r>
            <a:r>
              <a:rPr lang="en-US" altLang="en-US" sz="2400"/>
              <a:t>JOIN, SELECT, PROJECT</a:t>
            </a:r>
            <a:endParaRPr lang="en-US" altLang="en-US"/>
          </a:p>
          <a:p>
            <a:r>
              <a:rPr lang="en-US" altLang="en-US"/>
              <a:t>Relational Calculus: declarative; describes the desired result, e.g. </a:t>
            </a:r>
            <a:r>
              <a:rPr lang="en-US" altLang="en-US" sz="2400"/>
              <a:t>SQL, QBE</a:t>
            </a:r>
          </a:p>
          <a:p>
            <a:r>
              <a:rPr lang="en-US" altLang="en-US"/>
              <a:t>insert, delete, and update capabilities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  <a:noFill/>
          <a:ln/>
        </p:spPr>
        <p:txBody>
          <a:bodyPr/>
          <a:lstStyle/>
          <a:p>
            <a:r>
              <a:rPr lang="en-US" altLang="en-US"/>
              <a:t>Relational Model - Operations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762000"/>
            <a:ext cx="7772400" cy="4495800"/>
          </a:xfrm>
          <a:noFill/>
          <a:ln/>
        </p:spPr>
        <p:txBody>
          <a:bodyPr/>
          <a:lstStyle/>
          <a:p>
            <a:r>
              <a:rPr lang="en-US" altLang="en-US" b="1"/>
              <a:t>tuple calculus example (SQL)</a:t>
            </a:r>
            <a:endParaRPr lang="en-US" altLang="en-US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/>
              <a:t>    select </a:t>
            </a:r>
            <a:r>
              <a:rPr lang="en-US" altLang="en-US">
                <a:latin typeface="Times New Roman" charset="0"/>
              </a:rPr>
              <a:t>flight#, date</a:t>
            </a:r>
            <a:endParaRPr lang="en-US" altLang="en-US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/>
              <a:t>    from </a:t>
            </a:r>
            <a:r>
              <a:rPr lang="en-US" altLang="en-US">
                <a:latin typeface="Times New Roman" charset="0"/>
              </a:rPr>
              <a:t>reservation </a:t>
            </a:r>
            <a:r>
              <a:rPr lang="en-US" altLang="en-US" sz="2400">
                <a:latin typeface="Times New Roman" charset="0"/>
              </a:rPr>
              <a:t>R</a:t>
            </a:r>
            <a:r>
              <a:rPr lang="en-US" altLang="en-US">
                <a:latin typeface="Times New Roman" charset="0"/>
              </a:rPr>
              <a:t>, customer </a:t>
            </a:r>
            <a:r>
              <a:rPr lang="en-US" altLang="en-US" sz="2400">
                <a:latin typeface="Times New Roman" charset="0"/>
              </a:rPr>
              <a:t>C</a:t>
            </a:r>
            <a:endParaRPr lang="en-US" altLang="en-US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/>
              <a:t>    where </a:t>
            </a:r>
            <a:r>
              <a:rPr lang="en-US" altLang="en-US" sz="2400">
                <a:latin typeface="Times New Roman" charset="0"/>
              </a:rPr>
              <a:t>R</a:t>
            </a:r>
            <a:r>
              <a:rPr lang="en-US" altLang="en-US">
                <a:latin typeface="Times New Roman" charset="0"/>
              </a:rPr>
              <a:t>.customer#=</a:t>
            </a:r>
            <a:r>
              <a:rPr lang="en-US" altLang="en-US" sz="2400">
                <a:latin typeface="Times New Roman" charset="0"/>
              </a:rPr>
              <a:t>C</a:t>
            </a:r>
            <a:r>
              <a:rPr lang="en-US" altLang="en-US">
                <a:latin typeface="Times New Roman" charset="0"/>
              </a:rPr>
              <a:t>.customer#</a:t>
            </a:r>
            <a:endParaRPr lang="en-US" altLang="en-US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/>
              <a:t>    and </a:t>
            </a:r>
            <a:r>
              <a:rPr lang="en-US" altLang="en-US">
                <a:latin typeface="Times New Roman" charset="0"/>
              </a:rPr>
              <a:t>customer-name=‘</a:t>
            </a:r>
            <a:r>
              <a:rPr lang="en-US" altLang="en-US" sz="2400">
                <a:latin typeface="Times New Roman" charset="0"/>
              </a:rPr>
              <a:t>LEO</a:t>
            </a:r>
            <a:r>
              <a:rPr lang="en-US" altLang="en-US"/>
              <a:t>’;</a:t>
            </a:r>
          </a:p>
          <a:p>
            <a:r>
              <a:rPr lang="en-US" altLang="en-US" b="1"/>
              <a:t>algebra example (ISBL)</a:t>
            </a:r>
            <a:endParaRPr lang="en-US" altLang="en-US"/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en-US" altLang="en-US"/>
              <a:t>   ((reservation join customer) where customer-name=‘</a:t>
            </a:r>
            <a:r>
              <a:rPr lang="en-US" altLang="en-US" sz="2400"/>
              <a:t>LEO</a:t>
            </a:r>
            <a:r>
              <a:rPr lang="en-US" altLang="en-US"/>
              <a:t>’) [flight#, date];</a:t>
            </a:r>
          </a:p>
          <a:p>
            <a:r>
              <a:rPr lang="en-US" altLang="en-US" b="1"/>
              <a:t>domain calculus example (QBE)</a:t>
            </a:r>
          </a:p>
        </p:txBody>
      </p:sp>
      <p:grpSp>
        <p:nvGrpSpPr>
          <p:cNvPr id="56336" name="Group 16"/>
          <p:cNvGrpSpPr>
            <a:grpSpLocks/>
          </p:cNvGrpSpPr>
          <p:nvPr/>
        </p:nvGrpSpPr>
        <p:grpSpPr bwMode="auto">
          <a:xfrm>
            <a:off x="4568825" y="4948238"/>
            <a:ext cx="3355975" cy="1452562"/>
            <a:chOff x="2878" y="3117"/>
            <a:chExt cx="2114" cy="915"/>
          </a:xfrm>
        </p:grpSpPr>
        <p:sp>
          <p:nvSpPr>
            <p:cNvPr id="56324" name="Rectangle 4"/>
            <p:cNvSpPr>
              <a:spLocks noChangeArrowheads="1"/>
            </p:cNvSpPr>
            <p:nvPr/>
          </p:nvSpPr>
          <p:spPr bwMode="auto">
            <a:xfrm>
              <a:off x="2932" y="3412"/>
              <a:ext cx="2056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25" name="Rectangle 5"/>
            <p:cNvSpPr>
              <a:spLocks noChangeArrowheads="1"/>
            </p:cNvSpPr>
            <p:nvPr/>
          </p:nvSpPr>
          <p:spPr bwMode="auto">
            <a:xfrm>
              <a:off x="2878" y="3117"/>
              <a:ext cx="115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</a:t>
              </a:r>
            </a:p>
          </p:txBody>
        </p:sp>
        <p:sp>
          <p:nvSpPr>
            <p:cNvPr id="56326" name="Rectangle 6"/>
            <p:cNvSpPr>
              <a:spLocks noChangeArrowheads="1"/>
            </p:cNvSpPr>
            <p:nvPr/>
          </p:nvSpPr>
          <p:spPr bwMode="auto">
            <a:xfrm>
              <a:off x="2926" y="3309"/>
              <a:ext cx="96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customer#</a:t>
              </a:r>
            </a:p>
          </p:txBody>
        </p:sp>
        <p:sp>
          <p:nvSpPr>
            <p:cNvPr id="56327" name="Rectangle 7"/>
            <p:cNvSpPr>
              <a:spLocks noChangeArrowheads="1"/>
            </p:cNvSpPr>
            <p:nvPr/>
          </p:nvSpPr>
          <p:spPr bwMode="auto">
            <a:xfrm>
              <a:off x="3790" y="3309"/>
              <a:ext cx="1158" cy="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customer-name</a:t>
              </a:r>
            </a:p>
          </p:txBody>
        </p:sp>
        <p:sp>
          <p:nvSpPr>
            <p:cNvPr id="56328" name="Line 8"/>
            <p:cNvSpPr>
              <a:spLocks noChangeShapeType="1"/>
            </p:cNvSpPr>
            <p:nvPr/>
          </p:nvSpPr>
          <p:spPr bwMode="auto">
            <a:xfrm>
              <a:off x="3028" y="3600"/>
              <a:ext cx="6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29" name="Line 9"/>
            <p:cNvSpPr>
              <a:spLocks noChangeShapeType="1"/>
            </p:cNvSpPr>
            <p:nvPr/>
          </p:nvSpPr>
          <p:spPr bwMode="auto">
            <a:xfrm>
              <a:off x="3744" y="3412"/>
              <a:ext cx="0" cy="6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0" name="Line 10"/>
            <p:cNvSpPr>
              <a:spLocks noChangeShapeType="1"/>
            </p:cNvSpPr>
            <p:nvPr/>
          </p:nvSpPr>
          <p:spPr bwMode="auto">
            <a:xfrm>
              <a:off x="2932" y="3840"/>
              <a:ext cx="20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1" name="Line 11"/>
            <p:cNvSpPr>
              <a:spLocks noChangeShapeType="1"/>
            </p:cNvSpPr>
            <p:nvPr/>
          </p:nvSpPr>
          <p:spPr bwMode="auto">
            <a:xfrm>
              <a:off x="2932" y="4032"/>
              <a:ext cx="20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2" name="Line 12"/>
            <p:cNvSpPr>
              <a:spLocks noChangeShapeType="1"/>
            </p:cNvSpPr>
            <p:nvPr/>
          </p:nvSpPr>
          <p:spPr bwMode="auto">
            <a:xfrm>
              <a:off x="2928" y="3652"/>
              <a:ext cx="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3" name="Line 13"/>
            <p:cNvSpPr>
              <a:spLocks noChangeShapeType="1"/>
            </p:cNvSpPr>
            <p:nvPr/>
          </p:nvSpPr>
          <p:spPr bwMode="auto">
            <a:xfrm>
              <a:off x="4992" y="3652"/>
              <a:ext cx="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3166" y="3501"/>
              <a:ext cx="534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>
                  <a:latin typeface="Times New Roman" charset="0"/>
                </a:rPr>
                <a:t>_c</a:t>
              </a:r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4078" y="3549"/>
              <a:ext cx="534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latin typeface="Times New Roman" charset="0"/>
                </a:rPr>
                <a:t>LEO</a:t>
              </a:r>
            </a:p>
          </p:txBody>
        </p:sp>
      </p:grpSp>
      <p:grpSp>
        <p:nvGrpSpPr>
          <p:cNvPr id="56352" name="Group 32"/>
          <p:cNvGrpSpPr>
            <a:grpSpLocks/>
          </p:cNvGrpSpPr>
          <p:nvPr/>
        </p:nvGrpSpPr>
        <p:grpSpPr bwMode="auto">
          <a:xfrm>
            <a:off x="987425" y="4948238"/>
            <a:ext cx="3590925" cy="1452562"/>
            <a:chOff x="622" y="3117"/>
            <a:chExt cx="2262" cy="915"/>
          </a:xfrm>
        </p:grpSpPr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28" y="3412"/>
              <a:ext cx="1960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1294" y="3309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date</a:t>
              </a:r>
            </a:p>
          </p:txBody>
        </p:sp>
        <p:sp>
          <p:nvSpPr>
            <p:cNvPr id="56339" name="Line 19"/>
            <p:cNvSpPr>
              <a:spLocks noChangeShapeType="1"/>
            </p:cNvSpPr>
            <p:nvPr/>
          </p:nvSpPr>
          <p:spPr bwMode="auto">
            <a:xfrm>
              <a:off x="628" y="4032"/>
              <a:ext cx="19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622" y="3117"/>
              <a:ext cx="144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reservation</a:t>
              </a:r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670" y="3309"/>
              <a:ext cx="87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flight#</a:t>
              </a:r>
            </a:p>
          </p:txBody>
        </p:sp>
        <p:sp>
          <p:nvSpPr>
            <p:cNvPr id="56342" name="Rectangle 22"/>
            <p:cNvSpPr>
              <a:spLocks noChangeArrowheads="1"/>
            </p:cNvSpPr>
            <p:nvPr/>
          </p:nvSpPr>
          <p:spPr bwMode="auto">
            <a:xfrm>
              <a:off x="1774" y="3309"/>
              <a:ext cx="1110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customer#</a:t>
              </a:r>
            </a:p>
          </p:txBody>
        </p:sp>
        <p:sp>
          <p:nvSpPr>
            <p:cNvPr id="56343" name="Line 23"/>
            <p:cNvSpPr>
              <a:spLocks noChangeShapeType="1"/>
            </p:cNvSpPr>
            <p:nvPr/>
          </p:nvSpPr>
          <p:spPr bwMode="auto">
            <a:xfrm>
              <a:off x="1200" y="3412"/>
              <a:ext cx="0" cy="6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4" name="Line 24"/>
            <p:cNvSpPr>
              <a:spLocks noChangeShapeType="1"/>
            </p:cNvSpPr>
            <p:nvPr/>
          </p:nvSpPr>
          <p:spPr bwMode="auto">
            <a:xfrm>
              <a:off x="1680" y="3412"/>
              <a:ext cx="0" cy="6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5" name="Line 25"/>
            <p:cNvSpPr>
              <a:spLocks noChangeShapeType="1"/>
            </p:cNvSpPr>
            <p:nvPr/>
          </p:nvSpPr>
          <p:spPr bwMode="auto">
            <a:xfrm>
              <a:off x="724" y="3600"/>
              <a:ext cx="17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6" name="Line 26"/>
            <p:cNvSpPr>
              <a:spLocks noChangeShapeType="1"/>
            </p:cNvSpPr>
            <p:nvPr/>
          </p:nvSpPr>
          <p:spPr bwMode="auto">
            <a:xfrm>
              <a:off x="628" y="3840"/>
              <a:ext cx="19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7" name="Line 27"/>
            <p:cNvSpPr>
              <a:spLocks noChangeShapeType="1"/>
            </p:cNvSpPr>
            <p:nvPr/>
          </p:nvSpPr>
          <p:spPr bwMode="auto">
            <a:xfrm>
              <a:off x="624" y="3652"/>
              <a:ext cx="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8" name="Line 28"/>
            <p:cNvSpPr>
              <a:spLocks noChangeShapeType="1"/>
            </p:cNvSpPr>
            <p:nvPr/>
          </p:nvSpPr>
          <p:spPr bwMode="auto">
            <a:xfrm>
              <a:off x="2592" y="3652"/>
              <a:ext cx="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49" name="Rectangle 29"/>
            <p:cNvSpPr>
              <a:spLocks noChangeArrowheads="1"/>
            </p:cNvSpPr>
            <p:nvPr/>
          </p:nvSpPr>
          <p:spPr bwMode="auto">
            <a:xfrm>
              <a:off x="1870" y="3501"/>
              <a:ext cx="534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>
                  <a:latin typeface="Times New Roman" charset="0"/>
                </a:rPr>
                <a:t>_c</a:t>
              </a:r>
            </a:p>
          </p:txBody>
        </p:sp>
        <p:sp>
          <p:nvSpPr>
            <p:cNvPr id="56350" name="Rectangle 30"/>
            <p:cNvSpPr>
              <a:spLocks noChangeArrowheads="1"/>
            </p:cNvSpPr>
            <p:nvPr/>
          </p:nvSpPr>
          <p:spPr bwMode="auto">
            <a:xfrm>
              <a:off x="766" y="3549"/>
              <a:ext cx="34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.P</a:t>
              </a:r>
            </a:p>
          </p:txBody>
        </p:sp>
        <p:sp>
          <p:nvSpPr>
            <p:cNvPr id="56351" name="Rectangle 31"/>
            <p:cNvSpPr>
              <a:spLocks noChangeArrowheads="1"/>
            </p:cNvSpPr>
            <p:nvPr/>
          </p:nvSpPr>
          <p:spPr bwMode="auto">
            <a:xfrm>
              <a:off x="1294" y="3549"/>
              <a:ext cx="34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latin typeface="Times New Roman" charset="0"/>
                </a:rPr>
                <a:t>.P</a:t>
              </a:r>
            </a:p>
          </p:txBody>
        </p:sp>
      </p:grp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534400" cy="838200"/>
          </a:xfrm>
          <a:noFill/>
          <a:ln/>
        </p:spPr>
        <p:txBody>
          <a:bodyPr/>
          <a:lstStyle/>
          <a:p>
            <a:r>
              <a:rPr lang="en-US" altLang="en-US"/>
              <a:t>Object-Oriented Model(s)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28600" y="3352800"/>
            <a:ext cx="8610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28600" y="1143000"/>
            <a:ext cx="88392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based on the object-oriented paradigm,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aseline="0">
                <a:latin typeface="Arial" charset="0"/>
              </a:rPr>
              <a:t>    e.g., Simula, Smalltalk, C++, Java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area is in a state of flux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2800" baseline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object-oriented model </a:t>
            </a:r>
            <a:r>
              <a:rPr lang="en-US" altLang="en-US" sz="2800" baseline="0">
                <a:latin typeface="Arial" charset="0"/>
              </a:rPr>
              <a:t>has object-oriented repository model; adds persistence and database capabilities; (see </a:t>
            </a:r>
            <a:r>
              <a:rPr lang="en-US" altLang="en-US" baseline="0">
                <a:latin typeface="Arial" charset="0"/>
              </a:rPr>
              <a:t>ODMG-93, ODL, OQL)</a:t>
            </a:r>
            <a:endParaRPr lang="en-US" altLang="en-US" sz="2800" baseline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object-oriented</a:t>
            </a:r>
            <a:r>
              <a:rPr lang="en-US" altLang="en-US" sz="2800" baseline="0">
                <a:latin typeface="Arial" charset="0"/>
              </a:rPr>
              <a:t> commercial systems include GemStone, Ontos, Orion-2, Statice, Versant, O</a:t>
            </a:r>
            <a:r>
              <a:rPr lang="en-US" altLang="en-US" sz="2800" b="1">
                <a:latin typeface="Arial" charset="0"/>
              </a:rPr>
              <a:t>2</a:t>
            </a:r>
            <a:endParaRPr lang="en-US" altLang="en-US" sz="2800" baseline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2800" baseline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object-relational model </a:t>
            </a:r>
            <a:r>
              <a:rPr lang="en-US" altLang="en-US" sz="2800" baseline="0">
                <a:latin typeface="Arial" charset="0"/>
              </a:rPr>
              <a:t>has relational repository model; adds object-oriented features; </a:t>
            </a:r>
            <a:r>
              <a:rPr lang="en-US" altLang="en-US" baseline="0">
                <a:latin typeface="Arial" charset="0"/>
              </a:rPr>
              <a:t>(see SQL3)</a:t>
            </a:r>
            <a:endParaRPr lang="en-US" altLang="en-US" sz="2800" baseline="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="1" baseline="0">
                <a:latin typeface="Arial" charset="0"/>
              </a:rPr>
              <a:t>object-relational</a:t>
            </a:r>
            <a:r>
              <a:rPr lang="en-US" altLang="en-US" sz="2800" baseline="0">
                <a:latin typeface="Arial" charset="0"/>
              </a:rPr>
              <a:t> commercial systems include Starburst, </a:t>
            </a:r>
            <a:r>
              <a:rPr lang="en-US" altLang="en-US" baseline="0">
                <a:latin typeface="Arial" charset="0"/>
              </a:rPr>
              <a:t>POSTGRES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/>
              <a:t>Object-Oriented Paradigm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14400"/>
            <a:ext cx="7543800" cy="5638800"/>
          </a:xfrm>
          <a:noFill/>
          <a:ln/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400"/>
              <a:t>object class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object attributes, primitive types, values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object interface, methods; body, implementations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messages; invoke methods; give method name and parameters; return a value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encapsulation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visible and hidden attributes and methods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object instance; object constructor &amp; destructor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object identifier, immutable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complex objects; multimedia objects; extensible type system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subclasses; inheritance; multiple inheritance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operator overloading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references represent relationships</a:t>
            </a:r>
          </a:p>
          <a:p>
            <a:pPr>
              <a:lnSpc>
                <a:spcPct val="85000"/>
              </a:lnSpc>
            </a:pPr>
            <a:r>
              <a:rPr lang="en-US" altLang="en-US" sz="2400"/>
              <a:t>transient &amp; persistent objects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149225" y="1519238"/>
            <a:ext cx="8924925" cy="514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class</a:t>
            </a:r>
            <a:r>
              <a:rPr lang="en-US" altLang="en-US" sz="2000" baseline="0">
                <a:latin typeface="Times New Roman" charset="0"/>
              </a:rPr>
              <a:t> flight-schedule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</a:t>
            </a:r>
            <a:r>
              <a:rPr lang="en-US" altLang="en-US" sz="2000" b="1" baseline="0">
                <a:latin typeface="Times New Roman" charset="0"/>
              </a:rPr>
              <a:t>type tuple </a:t>
            </a:r>
            <a:r>
              <a:rPr lang="en-US" altLang="en-US" sz="2000" baseline="0">
                <a:latin typeface="Times New Roman" charset="0"/>
              </a:rPr>
              <a:t>(flight#: integer,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weekdays: </a:t>
            </a:r>
            <a:r>
              <a:rPr lang="en-US" altLang="en-US" sz="2000" b="1" baseline="0">
                <a:latin typeface="Times New Roman" charset="0"/>
              </a:rPr>
              <a:t>set </a:t>
            </a:r>
            <a:r>
              <a:rPr lang="en-US" altLang="en-US" sz="2000" baseline="0">
                <a:latin typeface="Times New Roman" charset="0"/>
              </a:rPr>
              <a:t>( weekday: </a:t>
            </a:r>
            <a:r>
              <a:rPr lang="en-US" altLang="en-US" sz="2000" b="1" baseline="0">
                <a:latin typeface="Times New Roman" charset="0"/>
              </a:rPr>
              <a:t>enumeration</a:t>
            </a:r>
            <a:r>
              <a:rPr lang="en-US" altLang="en-US" sz="2000" baseline="0">
                <a:latin typeface="Times New Roman" charset="0"/>
              </a:rPr>
              <a:t> {mo,tu,we,th,fr,sa,su})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dept-airport: airport, arriv-airport: airport)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</a:t>
            </a:r>
            <a:r>
              <a:rPr lang="en-US" altLang="en-US" sz="2000" b="1" baseline="0">
                <a:latin typeface="Times New Roman" charset="0"/>
              </a:rPr>
              <a:t>method </a:t>
            </a:r>
            <a:r>
              <a:rPr lang="en-US" altLang="en-US" sz="2000" baseline="0">
                <a:latin typeface="Times New Roman" charset="0"/>
              </a:rPr>
              <a:t>reschedule(new-dept: airport, new-arriv: airport)}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class </a:t>
            </a:r>
            <a:r>
              <a:rPr lang="en-US" altLang="en-US" sz="2000" baseline="0">
                <a:latin typeface="Times New Roman" charset="0"/>
              </a:rPr>
              <a:t>international-flight </a:t>
            </a:r>
            <a:r>
              <a:rPr lang="en-US" altLang="en-US" sz="2000" b="1" baseline="0">
                <a:latin typeface="Times New Roman" charset="0"/>
              </a:rPr>
              <a:t>inherit </a:t>
            </a:r>
            <a:r>
              <a:rPr lang="en-US" altLang="en-US" sz="2000" baseline="0">
                <a:latin typeface="Times New Roman" charset="0"/>
              </a:rPr>
              <a:t>flight-schedule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     type tuple</a:t>
            </a:r>
            <a:r>
              <a:rPr lang="en-US" altLang="en-US" sz="2000" baseline="0">
                <a:latin typeface="Times New Roman" charset="0"/>
              </a:rPr>
              <a:t> (visa-required:string)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         method </a:t>
            </a:r>
            <a:r>
              <a:rPr lang="en-US" altLang="en-US" sz="2000" baseline="0">
                <a:latin typeface="Times New Roman" charset="0"/>
              </a:rPr>
              <a:t>change-visa-requirement(v: string): boolean}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/*  the reschedule method is inherited by international-flight;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/*  when reschedule is invoked in international-flight it may 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/*  also invoke change-visa-requirement                                 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en-US" sz="3200" b="1">
              <a:latin typeface="Times New Roman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US" altLang="en-US" sz="3200" b="1">
              <a:latin typeface="Times New Roman" charset="0"/>
            </a:endParaRP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52400" y="304800"/>
            <a:ext cx="8686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/>
            <a:r>
              <a:rPr lang="en-US" altLang="en-US" sz="3600" b="1" baseline="0">
                <a:solidFill>
                  <a:schemeClr val="tx2"/>
                </a:solidFill>
              </a:rPr>
              <a:t>Object-Oriented Model - Structures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6092825" y="1138238"/>
            <a:ext cx="2371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O</a:t>
            </a:r>
            <a:r>
              <a:rPr lang="en-US" altLang="en-US">
                <a:latin typeface="Times New Roman" charset="0"/>
              </a:rPr>
              <a:t>2</a:t>
            </a:r>
            <a:r>
              <a:rPr lang="en-US" altLang="en-US" baseline="0">
                <a:latin typeface="Times New Roman" charset="0"/>
              </a:rPr>
              <a:t>-like syntax</a:t>
            </a:r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>
            <a:off x="6102350" y="12192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>
            <a:off x="6102350" y="16002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6096000" y="1225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>
            <a:off x="8305800" y="1225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149225" y="-4763"/>
            <a:ext cx="8924925" cy="629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class</a:t>
            </a:r>
            <a:r>
              <a:rPr lang="en-US" altLang="en-US" sz="2000" baseline="0">
                <a:latin typeface="Times New Roman" charset="0"/>
              </a:rPr>
              <a:t> flight-instance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</a:t>
            </a:r>
            <a:r>
              <a:rPr lang="en-US" altLang="en-US" sz="2000" b="1" baseline="0">
                <a:latin typeface="Times New Roman" charset="0"/>
              </a:rPr>
              <a:t>type tuple </a:t>
            </a:r>
            <a:r>
              <a:rPr lang="en-US" altLang="en-US" sz="2000" baseline="0">
                <a:latin typeface="Times New Roman" charset="0"/>
              </a:rPr>
              <a:t>(flight-date: </a:t>
            </a:r>
            <a:r>
              <a:rPr lang="en-US" altLang="en-US" sz="2000" b="1" baseline="0">
                <a:latin typeface="Times New Roman" charset="0"/>
              </a:rPr>
              <a:t>tuple</a:t>
            </a:r>
            <a:r>
              <a:rPr lang="en-US" altLang="en-US" sz="2000" baseline="0">
                <a:latin typeface="Times New Roman" charset="0"/>
              </a:rPr>
              <a:t> ( year: integer, month: integer, day: integer);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instance-of: flight-schedule,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passengers: </a:t>
            </a:r>
            <a:r>
              <a:rPr lang="en-US" altLang="en-US" sz="2000" b="1" baseline="0">
                <a:latin typeface="Times New Roman" charset="0"/>
              </a:rPr>
              <a:t> set </a:t>
            </a:r>
            <a:r>
              <a:rPr lang="en-US" altLang="en-US" sz="2000" baseline="0">
                <a:latin typeface="Times New Roman" charset="0"/>
              </a:rPr>
              <a:t>(customer) </a:t>
            </a:r>
            <a:r>
              <a:rPr lang="en-US" altLang="en-US" sz="2000" b="1" baseline="0">
                <a:latin typeface="Times New Roman" charset="0"/>
              </a:rPr>
              <a:t>inv</a:t>
            </a:r>
            <a:r>
              <a:rPr lang="en-US" altLang="en-US" sz="2000" baseline="0">
                <a:latin typeface="Times New Roman" charset="0"/>
              </a:rPr>
              <a:t> customer::reservations)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</a:t>
            </a:r>
            <a:r>
              <a:rPr lang="en-US" altLang="en-US" sz="2000" b="1" baseline="0">
                <a:latin typeface="Times New Roman" charset="0"/>
              </a:rPr>
              <a:t>method</a:t>
            </a:r>
            <a:r>
              <a:rPr lang="en-US" altLang="en-US" sz="2000" baseline="0">
                <a:latin typeface="Times New Roman" charset="0"/>
              </a:rPr>
              <a:t> add-passenger(new-passenger:customer):boolean,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/*adds to passengers; invokes customer.make-reservation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remove-passenger(passenger: customer):boolean}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/*removes from passengers; invokes customer.cancel-reservation*/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class</a:t>
            </a:r>
            <a:r>
              <a:rPr lang="en-US" altLang="en-US" sz="2000" baseline="0">
                <a:latin typeface="Times New Roman" charset="0"/>
              </a:rPr>
              <a:t> customer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</a:t>
            </a:r>
            <a:r>
              <a:rPr lang="en-US" altLang="en-US" sz="2000" b="1" baseline="0">
                <a:latin typeface="Times New Roman" charset="0"/>
              </a:rPr>
              <a:t>type tuple </a:t>
            </a:r>
            <a:r>
              <a:rPr lang="en-US" altLang="en-US" sz="2000" baseline="0">
                <a:latin typeface="Times New Roman" charset="0"/>
              </a:rPr>
              <a:t>(customer#: integer,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customer-name: </a:t>
            </a:r>
            <a:r>
              <a:rPr lang="en-US" altLang="en-US" sz="2000" b="1" baseline="0">
                <a:latin typeface="Times New Roman" charset="0"/>
              </a:rPr>
              <a:t>tuple </a:t>
            </a:r>
            <a:r>
              <a:rPr lang="en-US" altLang="en-US" sz="2000" baseline="0">
                <a:latin typeface="Times New Roman" charset="0"/>
              </a:rPr>
              <a:t>( fname: string, lname: string)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reservations: </a:t>
            </a:r>
            <a:r>
              <a:rPr lang="en-US" altLang="en-US" sz="2000" b="1" baseline="0">
                <a:latin typeface="Times New Roman" charset="0"/>
              </a:rPr>
              <a:t>set </a:t>
            </a:r>
            <a:r>
              <a:rPr lang="en-US" altLang="en-US" sz="2000" baseline="0">
                <a:latin typeface="Times New Roman" charset="0"/>
              </a:rPr>
              <a:t>(flight-instance) </a:t>
            </a:r>
            <a:r>
              <a:rPr lang="en-US" altLang="en-US" sz="2000" b="1" baseline="0">
                <a:latin typeface="Times New Roman" charset="0"/>
              </a:rPr>
              <a:t>inv</a:t>
            </a:r>
            <a:r>
              <a:rPr lang="en-US" altLang="en-US" sz="2000" baseline="0">
                <a:latin typeface="Times New Roman" charset="0"/>
              </a:rPr>
              <a:t> flight-instance::passengers)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</a:t>
            </a:r>
            <a:r>
              <a:rPr lang="en-US" altLang="en-US" sz="2000" b="1" baseline="0">
                <a:latin typeface="Times New Roman" charset="0"/>
              </a:rPr>
              <a:t>method</a:t>
            </a:r>
            <a:r>
              <a:rPr lang="en-US" altLang="en-US" sz="2000" baseline="0">
                <a:latin typeface="Times New Roman" charset="0"/>
              </a:rPr>
              <a:t> make-reservation(new-reservation: flight-instance): boolean,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cancel-reservation(reservation: flight-instance): boolean}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en-US" sz="2000" b="1" baseline="0">
              <a:latin typeface="Times New Roman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US" altLang="en-US" sz="2000" b="1" baseline="0">
              <a:latin typeface="Times New Roman" charset="0"/>
            </a:endParaRP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Object-Oriented Model - Updates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49225" y="1214438"/>
            <a:ext cx="8924925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class</a:t>
            </a:r>
            <a:r>
              <a:rPr lang="en-US" altLang="en-US" sz="2000" baseline="0">
                <a:latin typeface="Times New Roman" charset="0"/>
              </a:rPr>
              <a:t> customer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</a:t>
            </a:r>
            <a:r>
              <a:rPr lang="en-US" altLang="en-US" sz="2000" b="1" baseline="0">
                <a:latin typeface="Times New Roman" charset="0"/>
              </a:rPr>
              <a:t>type tuple </a:t>
            </a:r>
            <a:r>
              <a:rPr lang="en-US" altLang="en-US" sz="2000" baseline="0">
                <a:latin typeface="Times New Roman" charset="0"/>
              </a:rPr>
              <a:t>(customer#: integer,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customer-name: </a:t>
            </a:r>
            <a:r>
              <a:rPr lang="en-US" altLang="en-US" sz="2000" b="1" baseline="0">
                <a:latin typeface="Times New Roman" charset="0"/>
              </a:rPr>
              <a:t>tuple </a:t>
            </a:r>
            <a:r>
              <a:rPr lang="en-US" altLang="en-US" sz="2000" baseline="0">
                <a:latin typeface="Times New Roman" charset="0"/>
              </a:rPr>
              <a:t>( fname: string, lname: string)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   reservations: </a:t>
            </a:r>
            <a:r>
              <a:rPr lang="en-US" altLang="en-US" sz="2000" b="1" baseline="0">
                <a:latin typeface="Times New Roman" charset="0"/>
              </a:rPr>
              <a:t>set </a:t>
            </a:r>
            <a:r>
              <a:rPr lang="en-US" altLang="en-US" sz="2000" baseline="0">
                <a:latin typeface="Times New Roman" charset="0"/>
              </a:rPr>
              <a:t>(flight-instance) </a:t>
            </a:r>
            <a:r>
              <a:rPr lang="en-US" altLang="en-US" sz="2000" b="1" baseline="0">
                <a:latin typeface="Times New Roman" charset="0"/>
              </a:rPr>
              <a:t>inv</a:t>
            </a:r>
            <a:r>
              <a:rPr lang="en-US" altLang="en-US" sz="2000" baseline="0">
                <a:latin typeface="Times New Roman" charset="0"/>
              </a:rPr>
              <a:t> flight-instance::passengers)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main</a:t>
            </a:r>
            <a:r>
              <a:rPr lang="en-US" altLang="en-US" sz="2000" baseline="0">
                <a:latin typeface="Times New Roman" charset="0"/>
              </a:rPr>
              <a:t> () {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transaction::begin();</a:t>
            </a:r>
            <a:endParaRPr lang="en-US" altLang="en-US" sz="2000" b="1" baseline="0">
              <a:latin typeface="Times New Roman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   </a:t>
            </a:r>
            <a:r>
              <a:rPr lang="en-US" altLang="en-US" sz="2000" baseline="0">
                <a:latin typeface="Times New Roman" charset="0"/>
              </a:rPr>
              <a:t>all-customers: </a:t>
            </a:r>
            <a:r>
              <a:rPr lang="en-US" altLang="en-US" sz="2000" b="1" baseline="0">
                <a:latin typeface="Times New Roman" charset="0"/>
              </a:rPr>
              <a:t>set</a:t>
            </a:r>
            <a:r>
              <a:rPr lang="en-US" altLang="en-US" sz="2000" baseline="0">
                <a:latin typeface="Times New Roman" charset="0"/>
              </a:rPr>
              <a:t>( customer);  /*makes persistent </a:t>
            </a:r>
            <a:r>
              <a:rPr lang="en-US" altLang="en-US" sz="2000" b="1" baseline="0">
                <a:latin typeface="Times New Roman" charset="0"/>
              </a:rPr>
              <a:t>root</a:t>
            </a:r>
            <a:r>
              <a:rPr lang="en-US" altLang="en-US" sz="2000" baseline="0">
                <a:latin typeface="Times New Roman" charset="0"/>
              </a:rPr>
              <a:t> to hold all customers 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   </a:t>
            </a:r>
            <a:r>
              <a:rPr lang="en-US" altLang="en-US" sz="2000" baseline="0">
                <a:latin typeface="Times New Roman" charset="0"/>
              </a:rPr>
              <a:t>customer c= </a:t>
            </a:r>
            <a:r>
              <a:rPr lang="en-US" altLang="en-US" sz="2000" b="1" baseline="0">
                <a:latin typeface="Times New Roman" charset="0"/>
              </a:rPr>
              <a:t>new</a:t>
            </a:r>
            <a:r>
              <a:rPr lang="en-US" altLang="en-US" sz="2000" baseline="0">
                <a:latin typeface="Times New Roman" charset="0"/>
              </a:rPr>
              <a:t> customer;      /*creates new customer object 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c= </a:t>
            </a:r>
            <a:r>
              <a:rPr lang="en-US" altLang="en-US" sz="2000" b="1" baseline="0">
                <a:latin typeface="Times New Roman" charset="0"/>
              </a:rPr>
              <a:t>tuple</a:t>
            </a:r>
            <a:r>
              <a:rPr lang="en-US" altLang="en-US" sz="2000" baseline="0">
                <a:latin typeface="Times New Roman" charset="0"/>
              </a:rPr>
              <a:t> (customer#: “111223333”,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customer-name: </a:t>
            </a:r>
            <a:r>
              <a:rPr lang="en-US" altLang="en-US" sz="2000" b="1" baseline="0">
                <a:latin typeface="Times New Roman" charset="0"/>
              </a:rPr>
              <a:t>tuple</a:t>
            </a:r>
            <a:r>
              <a:rPr lang="en-US" altLang="en-US" sz="2000" baseline="0">
                <a:latin typeface="Times New Roman" charset="0"/>
              </a:rPr>
              <a:t>( fname: “Leo”, lname: “Mark”));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all-customers += </a:t>
            </a:r>
            <a:r>
              <a:rPr lang="en-US" altLang="en-US" sz="2000" b="1" baseline="0">
                <a:latin typeface="Times New Roman" charset="0"/>
              </a:rPr>
              <a:t>set</a:t>
            </a:r>
            <a:r>
              <a:rPr lang="en-US" altLang="en-US" sz="2000" baseline="0">
                <a:latin typeface="Times New Roman" charset="0"/>
              </a:rPr>
              <a:t>( c);         /*c becomes persistent by attaching to root  */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transaction::commit();}</a:t>
            </a:r>
          </a:p>
          <a:p>
            <a:pPr latinLnBrk="1">
              <a:lnSpc>
                <a:spcPct val="6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6092825" y="1138238"/>
            <a:ext cx="2371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O</a:t>
            </a:r>
            <a:r>
              <a:rPr lang="en-US" altLang="en-US">
                <a:latin typeface="Times New Roman" charset="0"/>
              </a:rPr>
              <a:t>2</a:t>
            </a:r>
            <a:r>
              <a:rPr lang="en-US" altLang="en-US" baseline="0">
                <a:latin typeface="Times New Roman" charset="0"/>
              </a:rPr>
              <a:t>-like syntax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6102350" y="12192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6102350" y="16002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6096000" y="1225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8305800" y="1225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/>
            <a:r>
              <a:rPr lang="en-US" altLang="en-US" sz="3600" b="1" baseline="0">
                <a:solidFill>
                  <a:schemeClr val="tx2"/>
                </a:solidFill>
              </a:rPr>
              <a:t>Object-Oriented Model - Queries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73025" y="1671638"/>
            <a:ext cx="8924925" cy="504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“Find the customer#’s of all customers with first name Leo”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en-US" sz="2000" b="1" baseline="0">
              <a:latin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select tuple (c#: c.customer#)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from c in customer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where c.customer-name.fname = “Leo”;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en-US" sz="2000" b="1" baseline="0">
              <a:latin typeface="Times New Roman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“Find passenger lists, each with a flight# and a list of customer names,  for flights out of Atlanta on October 22, 1998”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en-US" sz="2000" b="1" baseline="0">
              <a:latin typeface="Times New Roman" charset="0"/>
            </a:endParaRP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select tuple</a:t>
            </a:r>
            <a:r>
              <a:rPr lang="en-US" altLang="en-US" sz="2000" baseline="0">
                <a:latin typeface="Times New Roman" charset="0"/>
              </a:rPr>
              <a:t>(flight#: f.instance-of.flight#, 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                    passengers:</a:t>
            </a:r>
            <a:r>
              <a:rPr lang="en-US" altLang="en-US" sz="2000" b="1" baseline="0">
                <a:latin typeface="Times New Roman" charset="0"/>
              </a:rPr>
              <a:t> select</a:t>
            </a:r>
            <a:r>
              <a:rPr lang="en-US" altLang="en-US" sz="2000" baseline="0">
                <a:latin typeface="Times New Roman" charset="0"/>
              </a:rPr>
              <a:t>( </a:t>
            </a:r>
            <a:r>
              <a:rPr lang="en-US" altLang="en-US" sz="2000" b="1" baseline="0">
                <a:latin typeface="Times New Roman" charset="0"/>
              </a:rPr>
              <a:t>tuple</a:t>
            </a:r>
            <a:r>
              <a:rPr lang="en-US" altLang="en-US" sz="2000" baseline="0">
                <a:latin typeface="Times New Roman" charset="0"/>
              </a:rPr>
              <a:t>( c.customer#, c.customer-name.lname)))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from</a:t>
            </a:r>
            <a:r>
              <a:rPr lang="en-US" altLang="en-US" sz="2000" baseline="0">
                <a:latin typeface="Times New Roman" charset="0"/>
              </a:rPr>
              <a:t> f </a:t>
            </a:r>
            <a:r>
              <a:rPr lang="en-US" altLang="en-US" sz="2000" b="1" baseline="0">
                <a:latin typeface="Times New Roman" charset="0"/>
              </a:rPr>
              <a:t>in</a:t>
            </a:r>
            <a:r>
              <a:rPr lang="en-US" altLang="en-US" sz="2000" baseline="0">
                <a:latin typeface="Times New Roman" charset="0"/>
              </a:rPr>
              <a:t> flight-instance, c </a:t>
            </a:r>
            <a:r>
              <a:rPr lang="en-US" altLang="en-US" sz="2000" b="1" baseline="0">
                <a:latin typeface="Times New Roman" charset="0"/>
              </a:rPr>
              <a:t>in</a:t>
            </a:r>
            <a:r>
              <a:rPr lang="en-US" altLang="en-US" sz="2000" baseline="0">
                <a:latin typeface="Times New Roman" charset="0"/>
              </a:rPr>
              <a:t> f.passengers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where</a:t>
            </a:r>
            <a:r>
              <a:rPr lang="en-US" altLang="en-US" sz="2000" baseline="0">
                <a:latin typeface="Times New Roman" charset="0"/>
              </a:rPr>
              <a:t> f.flight-date=(1998, 10, 22)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and</a:t>
            </a:r>
            <a:r>
              <a:rPr lang="en-US" altLang="en-US" sz="2000" baseline="0">
                <a:latin typeface="Times New Roman" charset="0"/>
              </a:rPr>
              <a:t> f.instance-of.dept-airport.airport-code=“Atlanta”;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US" altLang="en-US" sz="2000" baseline="0">
              <a:latin typeface="Times New Roman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6092825" y="985838"/>
            <a:ext cx="23717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aseline="0">
                <a:latin typeface="Times New Roman" charset="0"/>
              </a:rPr>
              <a:t>O</a:t>
            </a:r>
            <a:r>
              <a:rPr lang="en-US" altLang="en-US">
                <a:latin typeface="Times New Roman" charset="0"/>
              </a:rPr>
              <a:t>2</a:t>
            </a:r>
            <a:r>
              <a:rPr lang="en-US" altLang="en-US" baseline="0">
                <a:latin typeface="Times New Roman" charset="0"/>
              </a:rPr>
              <a:t>-like syntax</a:t>
            </a:r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6102350" y="10668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6102350" y="1447800"/>
            <a:ext cx="219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6096000" y="10731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>
            <a:off x="8305800" y="10731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DATABASE ARCHITECTURE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ANSI/SPARC 3-Level DB Architecture</a:t>
            </a:r>
          </a:p>
          <a:p>
            <a:r>
              <a:rPr lang="en-US" altLang="en-US"/>
              <a:t>Metadata - What is it? Why is it important?</a:t>
            </a:r>
          </a:p>
          <a:p>
            <a:r>
              <a:rPr lang="en-US" altLang="en-US"/>
              <a:t>ISO Information Resource Dictionary System (ISO-IRDS)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ANSI/SPARC 3-Level DB Architecture - separating concerns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39750" y="1606550"/>
            <a:ext cx="2730500" cy="2882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757238" y="1747838"/>
            <a:ext cx="22955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database system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5797550" y="1606550"/>
            <a:ext cx="2730500" cy="2882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6330950" y="2368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6330950" y="3511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data</a:t>
            </a:r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>
            <a:off x="7315200" y="32067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996950" y="2292350"/>
            <a:ext cx="1739900" cy="1968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1138238" y="2433638"/>
            <a:ext cx="14573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database</a:t>
            </a:r>
          </a:p>
        </p:txBody>
      </p:sp>
      <p:sp>
        <p:nvSpPr>
          <p:cNvPr id="64523" name="AutoShape 11"/>
          <p:cNvSpPr>
            <a:spLocks noChangeArrowheads="1"/>
          </p:cNvSpPr>
          <p:nvPr/>
        </p:nvSpPr>
        <p:spPr bwMode="auto">
          <a:xfrm rot="16200000" flipH="1">
            <a:off x="6711950" y="2292350"/>
            <a:ext cx="2197100" cy="215900"/>
          </a:xfrm>
          <a:prstGeom prst="rightArrow">
            <a:avLst>
              <a:gd name="adj1" fmla="val 50000"/>
              <a:gd name="adj2" fmla="val 50887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6015038" y="1747838"/>
            <a:ext cx="22955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database system</a:t>
            </a:r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4121150" y="2444750"/>
            <a:ext cx="2197100" cy="215900"/>
          </a:xfrm>
          <a:prstGeom prst="rightArrow">
            <a:avLst>
              <a:gd name="adj1" fmla="val 50000"/>
              <a:gd name="adj2" fmla="val 508871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4111625" y="2205038"/>
            <a:ext cx="695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DDL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7921625" y="1214438"/>
            <a:ext cx="771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DML</a:t>
            </a:r>
          </a:p>
        </p:txBody>
      </p:sp>
      <p:sp>
        <p:nvSpPr>
          <p:cNvPr id="64528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685800" y="4648200"/>
            <a:ext cx="7772400" cy="1905000"/>
          </a:xfrm>
          <a:noFill/>
          <a:ln/>
        </p:spPr>
        <p:txBody>
          <a:bodyPr/>
          <a:lstStyle/>
          <a:p>
            <a:r>
              <a:rPr lang="en-US" altLang="en-US"/>
              <a:t>a database is divided into </a:t>
            </a:r>
            <a:r>
              <a:rPr lang="en-US" altLang="en-US" b="1"/>
              <a:t>schema</a:t>
            </a:r>
            <a:r>
              <a:rPr lang="en-US" altLang="en-US"/>
              <a:t> and </a:t>
            </a:r>
            <a:r>
              <a:rPr lang="en-US" altLang="en-US" b="1"/>
              <a:t>data</a:t>
            </a:r>
          </a:p>
          <a:p>
            <a:r>
              <a:rPr lang="en-US" altLang="en-US"/>
              <a:t>the</a:t>
            </a:r>
            <a:r>
              <a:rPr lang="en-US" altLang="en-US" b="1"/>
              <a:t> schema </a:t>
            </a:r>
            <a:r>
              <a:rPr lang="en-US" altLang="en-US"/>
              <a:t>describes the </a:t>
            </a:r>
            <a:r>
              <a:rPr lang="en-US" altLang="en-US" b="1"/>
              <a:t>intension (types)</a:t>
            </a:r>
          </a:p>
          <a:p>
            <a:r>
              <a:rPr lang="en-US" altLang="en-US"/>
              <a:t>the</a:t>
            </a:r>
            <a:r>
              <a:rPr lang="en-US" altLang="en-US" b="1"/>
              <a:t> data </a:t>
            </a:r>
            <a:r>
              <a:rPr lang="en-US" altLang="en-US"/>
              <a:t>describes the </a:t>
            </a:r>
            <a:r>
              <a:rPr lang="en-US" altLang="en-US" b="1"/>
              <a:t>extension (data)</a:t>
            </a:r>
          </a:p>
          <a:p>
            <a:r>
              <a:rPr lang="en-US" altLang="en-US" b="1"/>
              <a:t>Why? Effective! Efficient!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Why Use Models?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257800"/>
          </a:xfrm>
          <a:noFill/>
          <a:ln/>
        </p:spPr>
        <p:txBody>
          <a:bodyPr/>
          <a:lstStyle/>
          <a:p>
            <a:r>
              <a:rPr lang="en-US" altLang="en-US"/>
              <a:t>Models can be useful when we want to examine or manage part of the real world</a:t>
            </a:r>
          </a:p>
          <a:p>
            <a:r>
              <a:rPr lang="en-US" altLang="en-US"/>
              <a:t>The costs of using a model are often considerably lower than the costs of using or experimenting with the real world  itself</a:t>
            </a:r>
          </a:p>
          <a:p>
            <a:r>
              <a:rPr lang="en-US" altLang="en-US"/>
              <a:t>Examples:</a:t>
            </a:r>
          </a:p>
          <a:p>
            <a:pPr lvl="1"/>
            <a:r>
              <a:rPr lang="en-US" altLang="en-US"/>
              <a:t>airplane simulator</a:t>
            </a:r>
          </a:p>
          <a:p>
            <a:pPr lvl="1"/>
            <a:r>
              <a:rPr lang="en-US" altLang="en-US"/>
              <a:t>nuclear power plant simulator</a:t>
            </a:r>
          </a:p>
          <a:p>
            <a:pPr lvl="1"/>
            <a:r>
              <a:rPr lang="en-US" altLang="en-US"/>
              <a:t>flood warning system</a:t>
            </a:r>
          </a:p>
          <a:p>
            <a:pPr lvl="1"/>
            <a:r>
              <a:rPr lang="en-US" altLang="en-US"/>
              <a:t>model of US economy</a:t>
            </a:r>
          </a:p>
          <a:p>
            <a:pPr lvl="1"/>
            <a:r>
              <a:rPr lang="en-US" altLang="en-US"/>
              <a:t>model of a heat reservoir</a:t>
            </a:r>
          </a:p>
          <a:p>
            <a:pPr lvl="1"/>
            <a:r>
              <a:rPr lang="en-US" altLang="en-US"/>
              <a:t>map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ANSI/SPARC 3-Level DB Architecture - separating concerns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511550" y="13017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schema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3511550" y="22161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data</a:t>
            </a:r>
          </a:p>
        </p:txBody>
      </p:sp>
      <p:sp>
        <p:nvSpPr>
          <p:cNvPr id="65541" name="Line 5"/>
          <p:cNvSpPr>
            <a:spLocks noChangeShapeType="1"/>
          </p:cNvSpPr>
          <p:nvPr/>
        </p:nvSpPr>
        <p:spPr bwMode="auto">
          <a:xfrm>
            <a:off x="4343400" y="18351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3511550" y="30543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schema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3511550" y="3968750"/>
            <a:ext cx="1739900" cy="520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 </a:t>
            </a:r>
          </a:p>
        </p:txBody>
      </p:sp>
      <p:sp>
        <p:nvSpPr>
          <p:cNvPr id="65544" name="Line 8"/>
          <p:cNvSpPr>
            <a:spLocks noChangeShapeType="1"/>
          </p:cNvSpPr>
          <p:nvPr/>
        </p:nvSpPr>
        <p:spPr bwMode="auto">
          <a:xfrm>
            <a:off x="4343400" y="3587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3587750" y="48831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 schema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3587750" y="5797550"/>
            <a:ext cx="1739900" cy="520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 </a:t>
            </a:r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>
            <a:off x="44196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5949950" y="48831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 schema</a:t>
            </a: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5949950" y="57975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data</a:t>
            </a:r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>
            <a:off x="67818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Rectangle 15"/>
          <p:cNvSpPr>
            <a:spLocks noChangeArrowheads="1"/>
          </p:cNvSpPr>
          <p:nvPr/>
        </p:nvSpPr>
        <p:spPr bwMode="auto">
          <a:xfrm>
            <a:off x="5873750" y="30543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 schema</a:t>
            </a:r>
          </a:p>
        </p:txBody>
      </p:sp>
      <p:sp>
        <p:nvSpPr>
          <p:cNvPr id="65552" name="Rectangle 16"/>
          <p:cNvSpPr>
            <a:spLocks noChangeArrowheads="1"/>
          </p:cNvSpPr>
          <p:nvPr/>
        </p:nvSpPr>
        <p:spPr bwMode="auto">
          <a:xfrm>
            <a:off x="5873750" y="39687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data</a:t>
            </a:r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>
            <a:off x="6705600" y="3587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Rectangle 18"/>
          <p:cNvSpPr>
            <a:spLocks noChangeArrowheads="1"/>
          </p:cNvSpPr>
          <p:nvPr/>
        </p:nvSpPr>
        <p:spPr bwMode="auto">
          <a:xfrm>
            <a:off x="1225550" y="4883150"/>
            <a:ext cx="17399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external schema</a:t>
            </a:r>
          </a:p>
        </p:txBody>
      </p:sp>
      <p:sp>
        <p:nvSpPr>
          <p:cNvPr id="65555" name="Rectangle 19"/>
          <p:cNvSpPr>
            <a:spLocks noChangeArrowheads="1"/>
          </p:cNvSpPr>
          <p:nvPr/>
        </p:nvSpPr>
        <p:spPr bwMode="auto">
          <a:xfrm>
            <a:off x="1225550" y="5797550"/>
            <a:ext cx="1739900" cy="520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 </a:t>
            </a:r>
          </a:p>
        </p:txBody>
      </p:sp>
      <p:sp>
        <p:nvSpPr>
          <p:cNvPr id="65556" name="Line 20"/>
          <p:cNvSpPr>
            <a:spLocks noChangeShapeType="1"/>
          </p:cNvSpPr>
          <p:nvPr/>
        </p:nvSpPr>
        <p:spPr bwMode="auto">
          <a:xfrm>
            <a:off x="20574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7" name="Line 21"/>
          <p:cNvSpPr>
            <a:spLocks noChangeShapeType="1"/>
          </p:cNvSpPr>
          <p:nvPr/>
        </p:nvSpPr>
        <p:spPr bwMode="auto">
          <a:xfrm>
            <a:off x="5264150" y="3276600"/>
            <a:ext cx="59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8" name="Line 22"/>
          <p:cNvSpPr>
            <a:spLocks noChangeShapeType="1"/>
          </p:cNvSpPr>
          <p:nvPr/>
        </p:nvSpPr>
        <p:spPr bwMode="auto">
          <a:xfrm>
            <a:off x="5340350" y="5181600"/>
            <a:ext cx="59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9" name="Line 23"/>
          <p:cNvSpPr>
            <a:spLocks noChangeShapeType="1"/>
          </p:cNvSpPr>
          <p:nvPr/>
        </p:nvSpPr>
        <p:spPr bwMode="auto">
          <a:xfrm>
            <a:off x="2978150" y="5181600"/>
            <a:ext cx="596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ANSI/SPARC 3-Level DB Architecture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301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587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2</a:t>
            </a: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59499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3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3587750" y="2749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conceptual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3587750" y="4273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internal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3587750" y="57213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database</a:t>
            </a:r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>
            <a:off x="4495800" y="2139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Line 10"/>
          <p:cNvSpPr>
            <a:spLocks noChangeShapeType="1"/>
          </p:cNvSpPr>
          <p:nvPr/>
        </p:nvSpPr>
        <p:spPr bwMode="auto">
          <a:xfrm flipH="1">
            <a:off x="4489450" y="2139950"/>
            <a:ext cx="26035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1" name="Line 11"/>
          <p:cNvSpPr>
            <a:spLocks noChangeShapeType="1"/>
          </p:cNvSpPr>
          <p:nvPr/>
        </p:nvSpPr>
        <p:spPr bwMode="auto">
          <a:xfrm>
            <a:off x="1835150" y="2139950"/>
            <a:ext cx="26543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4572000" y="35877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3" name="Line 13"/>
          <p:cNvSpPr>
            <a:spLocks noChangeShapeType="1"/>
          </p:cNvSpPr>
          <p:nvPr/>
        </p:nvSpPr>
        <p:spPr bwMode="auto">
          <a:xfrm>
            <a:off x="4572000" y="51117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5940425" y="4110038"/>
            <a:ext cx="2676525" cy="243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</a:t>
            </a:r>
            <a:r>
              <a:rPr lang="en-US" altLang="en-US" sz="1800" b="1" baseline="0">
                <a:latin typeface="Times New Roman" charset="0"/>
              </a:rPr>
              <a:t>external schema: </a:t>
            </a:r>
            <a:endParaRPr lang="en-US" altLang="en-US" sz="1800" baseline="0"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  use of data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</a:t>
            </a:r>
            <a:r>
              <a:rPr lang="en-US" altLang="en-US" sz="1800" b="1" baseline="0">
                <a:latin typeface="Times New Roman" charset="0"/>
              </a:rPr>
              <a:t>conceptual schema:</a:t>
            </a:r>
            <a:endParaRPr lang="en-US" altLang="en-US" sz="1800" baseline="0"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  meaning of data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800" baseline="0">
                <a:latin typeface="Times New Roman" charset="0"/>
              </a:rPr>
              <a:t> </a:t>
            </a:r>
            <a:r>
              <a:rPr lang="en-US" altLang="en-US" sz="1800" b="1" baseline="0">
                <a:latin typeface="Times New Roman" charset="0"/>
              </a:rPr>
              <a:t>internal schema: </a:t>
            </a:r>
            <a:endParaRPr lang="en-US" altLang="en-US" sz="1800" baseline="0"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  storage of data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Conceptual Schema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2286000"/>
          </a:xfrm>
          <a:noFill/>
          <a:ln/>
        </p:spPr>
        <p:txBody>
          <a:bodyPr/>
          <a:lstStyle/>
          <a:p>
            <a:r>
              <a:rPr lang="en-US" altLang="en-US"/>
              <a:t>Describes all conceptually relevant, general, time-invariant structural aspects of the universe of discourse</a:t>
            </a:r>
          </a:p>
          <a:p>
            <a:r>
              <a:rPr lang="en-US" altLang="en-US"/>
              <a:t>Excludes aspects of data representation and physical organization, and access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1530350" y="4425950"/>
            <a:ext cx="5549900" cy="596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NAME                ADDR               SEX               AGE</a:t>
            </a:r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>
            <a:off x="3124200" y="4425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>
            <a:off x="5715000" y="4425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>
            <a:off x="4495800" y="4425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1520825" y="4033838"/>
            <a:ext cx="1609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CUSTOMER</a:t>
            </a:r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609600" y="55626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sz="2800" baseline="0">
                <a:latin typeface="Arial" charset="0"/>
              </a:rPr>
              <a:t>An object-oriented conceptual schema would also describe all process aspects 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External Schema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2286000"/>
          </a:xfrm>
          <a:noFill/>
          <a:ln/>
        </p:spPr>
        <p:txBody>
          <a:bodyPr/>
          <a:lstStyle/>
          <a:p>
            <a:r>
              <a:rPr lang="en-US" altLang="en-US"/>
              <a:t>Describes parts of the information in the conceptual schema in a form convenient to a particular user group’s view</a:t>
            </a:r>
          </a:p>
          <a:p>
            <a:r>
              <a:rPr lang="en-US" altLang="en-US"/>
              <a:t>Is derived from the conceptual schema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530350" y="6102350"/>
            <a:ext cx="5549900" cy="596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NAME                ADDR               SEX               AGE</a:t>
            </a: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3124200" y="6102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5715000" y="6102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4495800" y="6102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1520825" y="5710238"/>
            <a:ext cx="1609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CUSTOMER</a:t>
            </a: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1530350" y="4044950"/>
            <a:ext cx="2959100" cy="596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 NAME                   ADDR</a:t>
            </a:r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3124200" y="4044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Line 11"/>
          <p:cNvSpPr>
            <a:spLocks noChangeShapeType="1"/>
          </p:cNvSpPr>
          <p:nvPr/>
        </p:nvSpPr>
        <p:spPr bwMode="auto">
          <a:xfrm>
            <a:off x="4495800" y="4044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1520825" y="3652838"/>
            <a:ext cx="2979738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MALE-TEEN-CUSTOMER</a:t>
            </a:r>
          </a:p>
        </p:txBody>
      </p:sp>
      <p:sp>
        <p:nvSpPr>
          <p:cNvPr id="68621" name="AutoShape 13"/>
          <p:cNvSpPr>
            <a:spLocks noChangeArrowheads="1"/>
          </p:cNvSpPr>
          <p:nvPr/>
        </p:nvSpPr>
        <p:spPr bwMode="auto">
          <a:xfrm rot="16200000">
            <a:off x="2749550" y="5187950"/>
            <a:ext cx="977900" cy="215900"/>
          </a:xfrm>
          <a:prstGeom prst="rightArrow">
            <a:avLst>
              <a:gd name="adj1" fmla="val 50000"/>
              <a:gd name="adj2" fmla="val 22649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Rectangle 14"/>
          <p:cNvSpPr>
            <a:spLocks noChangeArrowheads="1"/>
          </p:cNvSpPr>
          <p:nvPr/>
        </p:nvSpPr>
        <p:spPr bwMode="auto">
          <a:xfrm>
            <a:off x="3730625" y="4948238"/>
            <a:ext cx="3362325" cy="9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TEEN-CUSTOMER(X, Y) =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CUSTOMER(X, Y, S, A)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WHERE SEX=M AND 12&lt;A&lt;20;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Internal Schema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229600" cy="1371600"/>
          </a:xfrm>
          <a:noFill/>
          <a:ln/>
        </p:spPr>
        <p:txBody>
          <a:bodyPr/>
          <a:lstStyle/>
          <a:p>
            <a:r>
              <a:rPr lang="en-US" altLang="en-US"/>
              <a:t>Describes how the information described in the conceptual schema is physically represented to provide the overall</a:t>
            </a:r>
            <a:r>
              <a:rPr lang="en-US" altLang="en-US" b="1"/>
              <a:t> </a:t>
            </a:r>
            <a:r>
              <a:rPr lang="en-US" altLang="en-US"/>
              <a:t>best performance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530350" y="2749550"/>
            <a:ext cx="5549900" cy="596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NAME                ADDR               SEX               AGE</a:t>
            </a:r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>
            <a:off x="3124200" y="27495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5715000" y="27495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4495800" y="27495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1520825" y="2357438"/>
            <a:ext cx="16097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CUSTOMER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1530350" y="4197350"/>
            <a:ext cx="5549900" cy="596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NAME                ADDR               SEX               AGE</a:t>
            </a:r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3124200" y="4197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5715000" y="4197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>
            <a:off x="4495800" y="41973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1520825" y="3805238"/>
            <a:ext cx="1609725" cy="34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CUSTOMER</a:t>
            </a:r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2825750" y="52641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7" name="Rectangle 15"/>
          <p:cNvSpPr>
            <a:spLocks noChangeArrowheads="1"/>
          </p:cNvSpPr>
          <p:nvPr/>
        </p:nvSpPr>
        <p:spPr bwMode="auto">
          <a:xfrm>
            <a:off x="3663950" y="58737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2825750" y="58737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9" name="Rectangle 17"/>
          <p:cNvSpPr>
            <a:spLocks noChangeArrowheads="1"/>
          </p:cNvSpPr>
          <p:nvPr/>
        </p:nvSpPr>
        <p:spPr bwMode="auto">
          <a:xfrm>
            <a:off x="1987550" y="58737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0" name="Line 18"/>
          <p:cNvSpPr>
            <a:spLocks noChangeShapeType="1"/>
          </p:cNvSpPr>
          <p:nvPr/>
        </p:nvSpPr>
        <p:spPr bwMode="auto">
          <a:xfrm flipH="1">
            <a:off x="2355850" y="5492750"/>
            <a:ext cx="8509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1" name="Line 19"/>
          <p:cNvSpPr>
            <a:spLocks noChangeShapeType="1"/>
          </p:cNvSpPr>
          <p:nvPr/>
        </p:nvSpPr>
        <p:spPr bwMode="auto">
          <a:xfrm>
            <a:off x="3206750" y="5492750"/>
            <a:ext cx="8255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2" name="Line 20"/>
          <p:cNvSpPr>
            <a:spLocks noChangeShapeType="1"/>
          </p:cNvSpPr>
          <p:nvPr/>
        </p:nvSpPr>
        <p:spPr bwMode="auto">
          <a:xfrm>
            <a:off x="3200400" y="5492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3" name="Rectangle 21"/>
          <p:cNvSpPr>
            <a:spLocks noChangeArrowheads="1"/>
          </p:cNvSpPr>
          <p:nvPr/>
        </p:nvSpPr>
        <p:spPr bwMode="auto">
          <a:xfrm>
            <a:off x="2825750" y="64833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4" name="Rectangle 22"/>
          <p:cNvSpPr>
            <a:spLocks noChangeArrowheads="1"/>
          </p:cNvSpPr>
          <p:nvPr/>
        </p:nvSpPr>
        <p:spPr bwMode="auto">
          <a:xfrm>
            <a:off x="1987550" y="64833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5" name="Rectangle 23"/>
          <p:cNvSpPr>
            <a:spLocks noChangeArrowheads="1"/>
          </p:cNvSpPr>
          <p:nvPr/>
        </p:nvSpPr>
        <p:spPr bwMode="auto">
          <a:xfrm>
            <a:off x="1149350" y="64833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 flipH="1">
            <a:off x="1517650" y="6102350"/>
            <a:ext cx="8509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7" name="Line 25"/>
          <p:cNvSpPr>
            <a:spLocks noChangeShapeType="1"/>
          </p:cNvSpPr>
          <p:nvPr/>
        </p:nvSpPr>
        <p:spPr bwMode="auto">
          <a:xfrm>
            <a:off x="2368550" y="6102350"/>
            <a:ext cx="8255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8" name="Line 26"/>
          <p:cNvSpPr>
            <a:spLocks noChangeShapeType="1"/>
          </p:cNvSpPr>
          <p:nvPr/>
        </p:nvSpPr>
        <p:spPr bwMode="auto">
          <a:xfrm>
            <a:off x="2362200" y="61023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59" name="Rectangle 27"/>
          <p:cNvSpPr>
            <a:spLocks noChangeArrowheads="1"/>
          </p:cNvSpPr>
          <p:nvPr/>
        </p:nvSpPr>
        <p:spPr bwMode="auto">
          <a:xfrm>
            <a:off x="3663950" y="64833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60" name="Rectangle 28"/>
          <p:cNvSpPr>
            <a:spLocks noChangeArrowheads="1"/>
          </p:cNvSpPr>
          <p:nvPr/>
        </p:nvSpPr>
        <p:spPr bwMode="auto">
          <a:xfrm>
            <a:off x="4502150" y="6483350"/>
            <a:ext cx="7493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>
            <a:off x="4038600" y="61023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62" name="Line 30"/>
          <p:cNvSpPr>
            <a:spLocks noChangeShapeType="1"/>
          </p:cNvSpPr>
          <p:nvPr/>
        </p:nvSpPr>
        <p:spPr bwMode="auto">
          <a:xfrm>
            <a:off x="4044950" y="6102350"/>
            <a:ext cx="8255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63" name="Rectangle 31"/>
          <p:cNvSpPr>
            <a:spLocks noChangeArrowheads="1"/>
          </p:cNvSpPr>
          <p:nvPr/>
        </p:nvSpPr>
        <p:spPr bwMode="auto">
          <a:xfrm>
            <a:off x="1520825" y="5100638"/>
            <a:ext cx="11525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B</a:t>
            </a:r>
            <a:r>
              <a:rPr lang="en-US" altLang="en-US" sz="1600" baseline="30000">
                <a:latin typeface="Times New Roman" charset="0"/>
              </a:rPr>
              <a:t>+</a:t>
            </a:r>
            <a:r>
              <a:rPr lang="en-US" altLang="en-US" sz="1600" baseline="0">
                <a:latin typeface="Times New Roman" charset="0"/>
              </a:rPr>
              <a:t>-tree on AGE</a:t>
            </a:r>
          </a:p>
        </p:txBody>
      </p:sp>
      <p:sp>
        <p:nvSpPr>
          <p:cNvPr id="69664" name="Rectangle 32"/>
          <p:cNvSpPr>
            <a:spLocks noChangeArrowheads="1"/>
          </p:cNvSpPr>
          <p:nvPr/>
        </p:nvSpPr>
        <p:spPr bwMode="auto">
          <a:xfrm>
            <a:off x="5797550" y="5264150"/>
            <a:ext cx="18161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NAME       PTR</a:t>
            </a:r>
          </a:p>
        </p:txBody>
      </p:sp>
      <p:sp>
        <p:nvSpPr>
          <p:cNvPr id="69665" name="Line 33"/>
          <p:cNvSpPr>
            <a:spLocks noChangeShapeType="1"/>
          </p:cNvSpPr>
          <p:nvPr/>
        </p:nvSpPr>
        <p:spPr bwMode="auto">
          <a:xfrm>
            <a:off x="6781800" y="5264150"/>
            <a:ext cx="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66" name="Rectangle 34"/>
          <p:cNvSpPr>
            <a:spLocks noChangeArrowheads="1"/>
          </p:cNvSpPr>
          <p:nvPr/>
        </p:nvSpPr>
        <p:spPr bwMode="auto">
          <a:xfrm>
            <a:off x="4797425" y="5176838"/>
            <a:ext cx="11525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index on NAME</a:t>
            </a:r>
          </a:p>
        </p:txBody>
      </p:sp>
      <p:sp>
        <p:nvSpPr>
          <p:cNvPr id="69667" name="AutoShape 35"/>
          <p:cNvSpPr>
            <a:spLocks noChangeArrowheads="1"/>
          </p:cNvSpPr>
          <p:nvPr/>
        </p:nvSpPr>
        <p:spPr bwMode="auto">
          <a:xfrm rot="16200000">
            <a:off x="4197350" y="3587750"/>
            <a:ext cx="596900" cy="292100"/>
          </a:xfrm>
          <a:prstGeom prst="rightArrow">
            <a:avLst>
              <a:gd name="adj1" fmla="val 50000"/>
              <a:gd name="adj2" fmla="val 10218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Physical Data Independence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301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3587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2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59499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3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3511550" y="2749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conceptual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511550" y="4273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internal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3511550" y="57213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database</a:t>
            </a: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>
            <a:off x="4495800" y="2139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flipH="1">
            <a:off x="4489450" y="2139950"/>
            <a:ext cx="26035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>
            <a:off x="1835150" y="2139950"/>
            <a:ext cx="26543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8" name="Line 12"/>
          <p:cNvSpPr>
            <a:spLocks noChangeShapeType="1"/>
          </p:cNvSpPr>
          <p:nvPr/>
        </p:nvSpPr>
        <p:spPr bwMode="auto">
          <a:xfrm>
            <a:off x="4495800" y="35877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9" name="Line 13"/>
          <p:cNvSpPr>
            <a:spLocks noChangeShapeType="1"/>
          </p:cNvSpPr>
          <p:nvPr/>
        </p:nvSpPr>
        <p:spPr bwMode="auto">
          <a:xfrm>
            <a:off x="4495800" y="51117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0" name="Rectangle 14"/>
          <p:cNvSpPr>
            <a:spLocks noChangeArrowheads="1"/>
          </p:cNvSpPr>
          <p:nvPr/>
        </p:nvSpPr>
        <p:spPr bwMode="auto">
          <a:xfrm>
            <a:off x="5635625" y="4414838"/>
            <a:ext cx="31337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Physical data independence is a measure of how much the internal schema can change without affecting the application programs</a:t>
            </a:r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>
            <a:off x="3302000" y="3962400"/>
            <a:ext cx="2311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Logical Data Independence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1301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1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35877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2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5949950" y="13017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external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  <a:r>
              <a:rPr lang="en-US" altLang="en-US" sz="2400">
                <a:latin typeface="Times New Roman" charset="0"/>
              </a:rPr>
              <a:t>3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3587750" y="2749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conceptual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3587750" y="42735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internal</a:t>
            </a:r>
            <a:r>
              <a:rPr lang="en-US" altLang="en-US" sz="2400">
                <a:latin typeface="Times New Roman" charset="0"/>
              </a:rPr>
              <a:t> </a:t>
            </a:r>
          </a:p>
          <a:p>
            <a:pPr algn="ctr"/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3587750" y="5721350"/>
            <a:ext cx="17399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 baseline="0">
                <a:latin typeface="Times New Roman" charset="0"/>
              </a:rPr>
              <a:t>database</a:t>
            </a:r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>
            <a:off x="4495800" y="21399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 flipH="1">
            <a:off x="4489450" y="2139950"/>
            <a:ext cx="26035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>
            <a:off x="1835150" y="2139950"/>
            <a:ext cx="265430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2" name="Line 12"/>
          <p:cNvSpPr>
            <a:spLocks noChangeShapeType="1"/>
          </p:cNvSpPr>
          <p:nvPr/>
        </p:nvSpPr>
        <p:spPr bwMode="auto">
          <a:xfrm>
            <a:off x="4495800" y="3587750"/>
            <a:ext cx="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3" name="Line 13"/>
          <p:cNvSpPr>
            <a:spLocks noChangeShapeType="1"/>
          </p:cNvSpPr>
          <p:nvPr/>
        </p:nvSpPr>
        <p:spPr bwMode="auto">
          <a:xfrm>
            <a:off x="4495800" y="51117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5635625" y="4414838"/>
            <a:ext cx="3133725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Logical data independence is a measure of how much the conceptual schema can change without affecting the application programs</a:t>
            </a:r>
          </a:p>
        </p:txBody>
      </p:sp>
      <p:sp>
        <p:nvSpPr>
          <p:cNvPr id="71695" name="Line 15"/>
          <p:cNvSpPr>
            <a:spLocks noChangeShapeType="1"/>
          </p:cNvSpPr>
          <p:nvPr/>
        </p:nvSpPr>
        <p:spPr bwMode="auto">
          <a:xfrm>
            <a:off x="3149600" y="2514600"/>
            <a:ext cx="2540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Schema Compiler</a:t>
            </a:r>
          </a:p>
        </p:txBody>
      </p:sp>
      <p:sp>
        <p:nvSpPr>
          <p:cNvPr id="72707" name="AutoShape 3"/>
          <p:cNvSpPr>
            <a:spLocks noChangeArrowheads="1"/>
          </p:cNvSpPr>
          <p:nvPr/>
        </p:nvSpPr>
        <p:spPr bwMode="auto">
          <a:xfrm>
            <a:off x="5111750" y="1225550"/>
            <a:ext cx="2273300" cy="2578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5340350" y="19875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AutoShape 5"/>
          <p:cNvSpPr>
            <a:spLocks noChangeArrowheads="1"/>
          </p:cNvSpPr>
          <p:nvPr/>
        </p:nvSpPr>
        <p:spPr bwMode="auto">
          <a:xfrm>
            <a:off x="5797550" y="19875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AutoShape 6"/>
          <p:cNvSpPr>
            <a:spLocks noChangeArrowheads="1"/>
          </p:cNvSpPr>
          <p:nvPr/>
        </p:nvSpPr>
        <p:spPr bwMode="auto">
          <a:xfrm>
            <a:off x="6254750" y="19875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AutoShape 7"/>
          <p:cNvSpPr>
            <a:spLocks noChangeArrowheads="1"/>
          </p:cNvSpPr>
          <p:nvPr/>
        </p:nvSpPr>
        <p:spPr bwMode="auto">
          <a:xfrm>
            <a:off x="5797550" y="2520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AutoShape 8"/>
          <p:cNvSpPr>
            <a:spLocks noChangeArrowheads="1"/>
          </p:cNvSpPr>
          <p:nvPr/>
        </p:nvSpPr>
        <p:spPr bwMode="auto">
          <a:xfrm>
            <a:off x="5797550" y="3054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1987550" y="5340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AutoShape 10"/>
          <p:cNvSpPr>
            <a:spLocks noChangeArrowheads="1"/>
          </p:cNvSpPr>
          <p:nvPr/>
        </p:nvSpPr>
        <p:spPr bwMode="auto">
          <a:xfrm>
            <a:off x="2444750" y="5340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AutoShape 11"/>
          <p:cNvSpPr>
            <a:spLocks noChangeArrowheads="1"/>
          </p:cNvSpPr>
          <p:nvPr/>
        </p:nvSpPr>
        <p:spPr bwMode="auto">
          <a:xfrm>
            <a:off x="2901950" y="5340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AutoShape 12"/>
          <p:cNvSpPr>
            <a:spLocks noChangeArrowheads="1"/>
          </p:cNvSpPr>
          <p:nvPr/>
        </p:nvSpPr>
        <p:spPr bwMode="auto">
          <a:xfrm>
            <a:off x="2444750" y="58737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AutoShape 13"/>
          <p:cNvSpPr>
            <a:spLocks noChangeArrowheads="1"/>
          </p:cNvSpPr>
          <p:nvPr/>
        </p:nvSpPr>
        <p:spPr bwMode="auto">
          <a:xfrm>
            <a:off x="2444750" y="64071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AutoShape 14"/>
          <p:cNvSpPr>
            <a:spLocks noChangeArrowheads="1"/>
          </p:cNvSpPr>
          <p:nvPr/>
        </p:nvSpPr>
        <p:spPr bwMode="auto">
          <a:xfrm>
            <a:off x="3435350" y="2901950"/>
            <a:ext cx="2273300" cy="2578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AutoShape 15"/>
          <p:cNvSpPr>
            <a:spLocks noChangeArrowheads="1"/>
          </p:cNvSpPr>
          <p:nvPr/>
        </p:nvSpPr>
        <p:spPr bwMode="auto">
          <a:xfrm>
            <a:off x="3663950" y="3663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AutoShape 16"/>
          <p:cNvSpPr>
            <a:spLocks noChangeArrowheads="1"/>
          </p:cNvSpPr>
          <p:nvPr/>
        </p:nvSpPr>
        <p:spPr bwMode="auto">
          <a:xfrm>
            <a:off x="4121150" y="3663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AutoShape 17"/>
          <p:cNvSpPr>
            <a:spLocks noChangeArrowheads="1"/>
          </p:cNvSpPr>
          <p:nvPr/>
        </p:nvSpPr>
        <p:spPr bwMode="auto">
          <a:xfrm>
            <a:off x="4578350" y="3663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AutoShape 18"/>
          <p:cNvSpPr>
            <a:spLocks noChangeArrowheads="1"/>
          </p:cNvSpPr>
          <p:nvPr/>
        </p:nvSpPr>
        <p:spPr bwMode="auto">
          <a:xfrm>
            <a:off x="4121150" y="4197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AutoShape 19"/>
          <p:cNvSpPr>
            <a:spLocks noChangeArrowheads="1"/>
          </p:cNvSpPr>
          <p:nvPr/>
        </p:nvSpPr>
        <p:spPr bwMode="auto">
          <a:xfrm>
            <a:off x="4121150" y="47307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Line 20"/>
          <p:cNvSpPr>
            <a:spLocks noChangeShapeType="1"/>
          </p:cNvSpPr>
          <p:nvPr/>
        </p:nvSpPr>
        <p:spPr bwMode="auto">
          <a:xfrm flipH="1">
            <a:off x="2279650" y="3816350"/>
            <a:ext cx="1536700" cy="151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Line 21"/>
          <p:cNvSpPr>
            <a:spLocks noChangeShapeType="1"/>
          </p:cNvSpPr>
          <p:nvPr/>
        </p:nvSpPr>
        <p:spPr bwMode="auto">
          <a:xfrm flipH="1">
            <a:off x="4718050" y="21399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 flipH="1">
            <a:off x="5175250" y="21399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Line 23"/>
          <p:cNvSpPr>
            <a:spLocks noChangeShapeType="1"/>
          </p:cNvSpPr>
          <p:nvPr/>
        </p:nvSpPr>
        <p:spPr bwMode="auto">
          <a:xfrm flipH="1">
            <a:off x="5632450" y="21399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Line 24"/>
          <p:cNvSpPr>
            <a:spLocks noChangeShapeType="1"/>
          </p:cNvSpPr>
          <p:nvPr/>
        </p:nvSpPr>
        <p:spPr bwMode="auto">
          <a:xfrm flipH="1">
            <a:off x="2736850" y="3816350"/>
            <a:ext cx="1536700" cy="151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Line 25"/>
          <p:cNvSpPr>
            <a:spLocks noChangeShapeType="1"/>
          </p:cNvSpPr>
          <p:nvPr/>
        </p:nvSpPr>
        <p:spPr bwMode="auto">
          <a:xfrm flipH="1">
            <a:off x="3194050" y="3816350"/>
            <a:ext cx="1536700" cy="151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Line 26"/>
          <p:cNvSpPr>
            <a:spLocks noChangeShapeType="1"/>
          </p:cNvSpPr>
          <p:nvPr/>
        </p:nvSpPr>
        <p:spPr bwMode="auto">
          <a:xfrm flipH="1">
            <a:off x="2736850" y="4883150"/>
            <a:ext cx="1536700" cy="151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Line 27"/>
          <p:cNvSpPr>
            <a:spLocks noChangeShapeType="1"/>
          </p:cNvSpPr>
          <p:nvPr/>
        </p:nvSpPr>
        <p:spPr bwMode="auto">
          <a:xfrm flipH="1">
            <a:off x="3270250" y="4349750"/>
            <a:ext cx="1003300" cy="9779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 flipV="1">
            <a:off x="2825750" y="5632450"/>
            <a:ext cx="215900" cy="24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 flipV="1">
            <a:off x="5721350" y="3194050"/>
            <a:ext cx="215900" cy="24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 flipH="1">
            <a:off x="5708650" y="2673350"/>
            <a:ext cx="241300" cy="2159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Rectangle 31"/>
          <p:cNvSpPr>
            <a:spLocks noChangeArrowheads="1"/>
          </p:cNvSpPr>
          <p:nvPr/>
        </p:nvSpPr>
        <p:spPr bwMode="auto">
          <a:xfrm>
            <a:off x="4035425" y="3043238"/>
            <a:ext cx="1076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compiler</a:t>
            </a:r>
          </a:p>
        </p:txBody>
      </p:sp>
      <p:sp>
        <p:nvSpPr>
          <p:cNvPr id="72736" name="Rectangle 32"/>
          <p:cNvSpPr>
            <a:spLocks noChangeArrowheads="1"/>
          </p:cNvSpPr>
          <p:nvPr/>
        </p:nvSpPr>
        <p:spPr bwMode="auto">
          <a:xfrm>
            <a:off x="5711825" y="1366838"/>
            <a:ext cx="1152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metadata</a:t>
            </a:r>
          </a:p>
        </p:txBody>
      </p:sp>
      <p:sp>
        <p:nvSpPr>
          <p:cNvPr id="72737" name="Rectangle 33"/>
          <p:cNvSpPr>
            <a:spLocks noChangeArrowheads="1"/>
          </p:cNvSpPr>
          <p:nvPr/>
        </p:nvSpPr>
        <p:spPr bwMode="auto">
          <a:xfrm>
            <a:off x="2206625" y="4872038"/>
            <a:ext cx="1076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schemata</a:t>
            </a:r>
          </a:p>
        </p:txBody>
      </p:sp>
      <p:sp>
        <p:nvSpPr>
          <p:cNvPr id="72738" name="Rectangle 34"/>
          <p:cNvSpPr>
            <a:spLocks noChangeArrowheads="1"/>
          </p:cNvSpPr>
          <p:nvPr/>
        </p:nvSpPr>
        <p:spPr bwMode="auto">
          <a:xfrm>
            <a:off x="454025" y="1138238"/>
            <a:ext cx="4276725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The schema compiler  compiles schemata and stores them in the metadatabase</a:t>
            </a:r>
          </a:p>
        </p:txBody>
      </p:sp>
      <p:sp>
        <p:nvSpPr>
          <p:cNvPr id="72739" name="Rectangle 35"/>
          <p:cNvSpPr>
            <a:spLocks noChangeArrowheads="1"/>
          </p:cNvSpPr>
          <p:nvPr/>
        </p:nvSpPr>
        <p:spPr bwMode="auto">
          <a:xfrm>
            <a:off x="6016625" y="5253038"/>
            <a:ext cx="2905125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2400" baseline="0">
                <a:latin typeface="Times New Roman" charset="0"/>
              </a:rPr>
              <a:t> Catalog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2400" baseline="0">
                <a:latin typeface="Times New Roman" charset="0"/>
              </a:rPr>
              <a:t> Data Dictionary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2400" baseline="0">
                <a:latin typeface="Times New Roman" charset="0"/>
              </a:rPr>
              <a:t> Metadatabase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Query Transformer</a:t>
            </a:r>
          </a:p>
        </p:txBody>
      </p:sp>
      <p:sp>
        <p:nvSpPr>
          <p:cNvPr id="73731" name="AutoShape 3"/>
          <p:cNvSpPr>
            <a:spLocks noChangeArrowheads="1"/>
          </p:cNvSpPr>
          <p:nvPr/>
        </p:nvSpPr>
        <p:spPr bwMode="auto">
          <a:xfrm>
            <a:off x="5264150" y="996950"/>
            <a:ext cx="2273300" cy="2578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5492750" y="1758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5949950" y="1758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6407150" y="17589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AutoShape 7"/>
          <p:cNvSpPr>
            <a:spLocks noChangeArrowheads="1"/>
          </p:cNvSpPr>
          <p:nvPr/>
        </p:nvSpPr>
        <p:spPr bwMode="auto">
          <a:xfrm>
            <a:off x="5949950" y="22923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AutoShape 8"/>
          <p:cNvSpPr>
            <a:spLocks noChangeArrowheads="1"/>
          </p:cNvSpPr>
          <p:nvPr/>
        </p:nvSpPr>
        <p:spPr bwMode="auto">
          <a:xfrm>
            <a:off x="5949950" y="2825750"/>
            <a:ext cx="368300" cy="29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Line 9"/>
          <p:cNvSpPr>
            <a:spLocks noChangeShapeType="1"/>
          </p:cNvSpPr>
          <p:nvPr/>
        </p:nvSpPr>
        <p:spPr bwMode="auto">
          <a:xfrm flipH="1">
            <a:off x="4870450" y="19113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 flipH="1">
            <a:off x="5327650" y="19113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Line 11"/>
          <p:cNvSpPr>
            <a:spLocks noChangeShapeType="1"/>
          </p:cNvSpPr>
          <p:nvPr/>
        </p:nvSpPr>
        <p:spPr bwMode="auto">
          <a:xfrm flipH="1">
            <a:off x="5784850" y="1911350"/>
            <a:ext cx="774700" cy="749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AutoShape 12"/>
          <p:cNvSpPr>
            <a:spLocks noChangeArrowheads="1"/>
          </p:cNvSpPr>
          <p:nvPr/>
        </p:nvSpPr>
        <p:spPr bwMode="auto">
          <a:xfrm>
            <a:off x="5264150" y="3740150"/>
            <a:ext cx="2273300" cy="20447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 flipV="1">
            <a:off x="5873750" y="2965450"/>
            <a:ext cx="215900" cy="2413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 flipH="1">
            <a:off x="5861050" y="2444750"/>
            <a:ext cx="241300" cy="2159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Rectangle 15"/>
          <p:cNvSpPr>
            <a:spLocks noChangeArrowheads="1"/>
          </p:cNvSpPr>
          <p:nvPr/>
        </p:nvSpPr>
        <p:spPr bwMode="auto">
          <a:xfrm>
            <a:off x="5864225" y="1138238"/>
            <a:ext cx="1152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metadata</a:t>
            </a:r>
          </a:p>
        </p:txBody>
      </p:sp>
      <p:sp>
        <p:nvSpPr>
          <p:cNvPr id="73744" name="AutoShape 16"/>
          <p:cNvSpPr>
            <a:spLocks noChangeArrowheads="1"/>
          </p:cNvSpPr>
          <p:nvPr/>
        </p:nvSpPr>
        <p:spPr bwMode="auto">
          <a:xfrm rot="16200000" flipH="1">
            <a:off x="6026150" y="3663950"/>
            <a:ext cx="444500" cy="292100"/>
          </a:xfrm>
          <a:prstGeom prst="rightArrow">
            <a:avLst>
              <a:gd name="adj1" fmla="val 50000"/>
              <a:gd name="adj2" fmla="val 76094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5" name="Rectangle 17"/>
          <p:cNvSpPr>
            <a:spLocks noChangeArrowheads="1"/>
          </p:cNvSpPr>
          <p:nvPr/>
        </p:nvSpPr>
        <p:spPr bwMode="auto">
          <a:xfrm>
            <a:off x="3881438" y="2586038"/>
            <a:ext cx="168592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query transformer</a:t>
            </a:r>
          </a:p>
        </p:txBody>
      </p:sp>
      <p:sp>
        <p:nvSpPr>
          <p:cNvPr id="73746" name="AutoShape 18"/>
          <p:cNvSpPr>
            <a:spLocks noChangeArrowheads="1"/>
          </p:cNvSpPr>
          <p:nvPr/>
        </p:nvSpPr>
        <p:spPr bwMode="auto">
          <a:xfrm rot="8160000" flipH="1">
            <a:off x="5721350" y="2444750"/>
            <a:ext cx="444500" cy="292100"/>
          </a:xfrm>
          <a:prstGeom prst="rightArrow">
            <a:avLst>
              <a:gd name="adj1" fmla="val 50000"/>
              <a:gd name="adj2" fmla="val 76094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AutoShape 19"/>
          <p:cNvSpPr>
            <a:spLocks noChangeArrowheads="1"/>
          </p:cNvSpPr>
          <p:nvPr/>
        </p:nvSpPr>
        <p:spPr bwMode="auto">
          <a:xfrm>
            <a:off x="3587750" y="2673350"/>
            <a:ext cx="2578100" cy="4102100"/>
          </a:xfrm>
          <a:prstGeom prst="cube">
            <a:avLst>
              <a:gd name="adj" fmla="val 2499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8" name="AutoShape 20"/>
          <p:cNvSpPr>
            <a:spLocks noChangeArrowheads="1"/>
          </p:cNvSpPr>
          <p:nvPr/>
        </p:nvSpPr>
        <p:spPr bwMode="auto">
          <a:xfrm rot="16200000" flipH="1">
            <a:off x="4578350" y="2520950"/>
            <a:ext cx="444500" cy="292100"/>
          </a:xfrm>
          <a:prstGeom prst="rightArrow">
            <a:avLst>
              <a:gd name="adj1" fmla="val 50000"/>
              <a:gd name="adj2" fmla="val 76094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4187825" y="2128838"/>
            <a:ext cx="7715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 i="1" baseline="0">
                <a:latin typeface="Times New Roman" charset="0"/>
              </a:rPr>
              <a:t>DML</a:t>
            </a:r>
          </a:p>
        </p:txBody>
      </p:sp>
      <p:sp>
        <p:nvSpPr>
          <p:cNvPr id="73750" name="Rectangle 22"/>
          <p:cNvSpPr>
            <a:spLocks noChangeArrowheads="1"/>
          </p:cNvSpPr>
          <p:nvPr/>
        </p:nvSpPr>
        <p:spPr bwMode="auto">
          <a:xfrm>
            <a:off x="3881438" y="2814638"/>
            <a:ext cx="16859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query transformer</a:t>
            </a:r>
          </a:p>
        </p:txBody>
      </p:sp>
      <p:sp>
        <p:nvSpPr>
          <p:cNvPr id="73751" name="Rectangle 23"/>
          <p:cNvSpPr>
            <a:spLocks noChangeArrowheads="1"/>
          </p:cNvSpPr>
          <p:nvPr/>
        </p:nvSpPr>
        <p:spPr bwMode="auto">
          <a:xfrm>
            <a:off x="6397625" y="3805238"/>
            <a:ext cx="6953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i="1" baseline="0">
                <a:latin typeface="Times New Roman" charset="0"/>
              </a:rPr>
              <a:t>data</a:t>
            </a:r>
          </a:p>
        </p:txBody>
      </p:sp>
      <p:sp>
        <p:nvSpPr>
          <p:cNvPr id="73752" name="Rectangle 24"/>
          <p:cNvSpPr>
            <a:spLocks noChangeArrowheads="1"/>
          </p:cNvSpPr>
          <p:nvPr/>
        </p:nvSpPr>
        <p:spPr bwMode="auto">
          <a:xfrm>
            <a:off x="377825" y="985838"/>
            <a:ext cx="38195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aseline="0">
                <a:latin typeface="Times New Roman" charset="0"/>
              </a:rPr>
              <a:t>Uses metadata to transform a query at the external schema level to a query at the storage level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ANSI/SPARC DBMS Framework</a:t>
            </a:r>
          </a:p>
        </p:txBody>
      </p:sp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3892550" y="1073150"/>
            <a:ext cx="1511300" cy="825500"/>
          </a:xfrm>
          <a:prstGeom prst="hexagon">
            <a:avLst>
              <a:gd name="adj" fmla="val 45761"/>
              <a:gd name="vf" fmla="val 11547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881438" y="1138238"/>
            <a:ext cx="15335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enterprise administrator</a:t>
            </a: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1987550" y="2368550"/>
            <a:ext cx="1511300" cy="825500"/>
          </a:xfrm>
          <a:prstGeom prst="hexagon">
            <a:avLst>
              <a:gd name="adj" fmla="val 45761"/>
              <a:gd name="vf" fmla="val 11547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1976438" y="2433638"/>
            <a:ext cx="15335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database administrator</a:t>
            </a:r>
          </a:p>
        </p:txBody>
      </p:sp>
      <p:sp>
        <p:nvSpPr>
          <p:cNvPr id="74759" name="AutoShape 7"/>
          <p:cNvSpPr>
            <a:spLocks noChangeArrowheads="1"/>
          </p:cNvSpPr>
          <p:nvPr/>
        </p:nvSpPr>
        <p:spPr bwMode="auto">
          <a:xfrm>
            <a:off x="5797550" y="2368550"/>
            <a:ext cx="1511300" cy="825500"/>
          </a:xfrm>
          <a:prstGeom prst="hexagon">
            <a:avLst>
              <a:gd name="adj" fmla="val 45761"/>
              <a:gd name="vf" fmla="val 11547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5786438" y="2357438"/>
            <a:ext cx="15335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application system administrator</a:t>
            </a: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3968750" y="23685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3957638" y="24336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conceptual schema processor</a:t>
            </a: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2139950" y="38163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2128838" y="38814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internal schema processor</a:t>
            </a:r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5797550" y="38163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5786438" y="38814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external schema processor</a:t>
            </a: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2139950" y="55689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2128838" y="56340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storage internal transformer</a:t>
            </a:r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3968750" y="55689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Rectangle 18"/>
          <p:cNvSpPr>
            <a:spLocks noChangeArrowheads="1"/>
          </p:cNvSpPr>
          <p:nvPr/>
        </p:nvSpPr>
        <p:spPr bwMode="auto">
          <a:xfrm>
            <a:off x="3957638" y="56340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internal conceptual transformer</a:t>
            </a:r>
          </a:p>
        </p:txBody>
      </p:sp>
      <p:sp>
        <p:nvSpPr>
          <p:cNvPr id="74771" name="Rectangle 19"/>
          <p:cNvSpPr>
            <a:spLocks noChangeArrowheads="1"/>
          </p:cNvSpPr>
          <p:nvPr/>
        </p:nvSpPr>
        <p:spPr bwMode="auto">
          <a:xfrm>
            <a:off x="5797550" y="5568950"/>
            <a:ext cx="1435100" cy="825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2" name="Rectangle 20"/>
          <p:cNvSpPr>
            <a:spLocks noChangeArrowheads="1"/>
          </p:cNvSpPr>
          <p:nvPr/>
        </p:nvSpPr>
        <p:spPr bwMode="auto">
          <a:xfrm>
            <a:off x="5786438" y="5634038"/>
            <a:ext cx="145732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conceptual external transformer</a:t>
            </a:r>
          </a:p>
        </p:txBody>
      </p:sp>
      <p:sp>
        <p:nvSpPr>
          <p:cNvPr id="74773" name="AutoShape 21"/>
          <p:cNvSpPr>
            <a:spLocks noChangeArrowheads="1"/>
          </p:cNvSpPr>
          <p:nvPr/>
        </p:nvSpPr>
        <p:spPr bwMode="auto">
          <a:xfrm>
            <a:off x="4051300" y="3670300"/>
            <a:ext cx="1193800" cy="1041400"/>
          </a:xfrm>
          <a:prstGeom prst="triangle">
            <a:avLst>
              <a:gd name="adj" fmla="val 49995"/>
            </a:avLst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4" name="Rectangle 22"/>
          <p:cNvSpPr>
            <a:spLocks noChangeArrowheads="1"/>
          </p:cNvSpPr>
          <p:nvPr/>
        </p:nvSpPr>
        <p:spPr bwMode="auto">
          <a:xfrm>
            <a:off x="4033838" y="4186238"/>
            <a:ext cx="12287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metadata</a:t>
            </a:r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>
            <a:off x="4648200" y="19113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Line 24"/>
          <p:cNvSpPr>
            <a:spLocks noChangeShapeType="1"/>
          </p:cNvSpPr>
          <p:nvPr/>
        </p:nvSpPr>
        <p:spPr bwMode="auto">
          <a:xfrm>
            <a:off x="3511550" y="2819400"/>
            <a:ext cx="444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5403850" y="2819400"/>
            <a:ext cx="39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Line 26"/>
          <p:cNvSpPr>
            <a:spLocks noChangeShapeType="1"/>
          </p:cNvSpPr>
          <p:nvPr/>
        </p:nvSpPr>
        <p:spPr bwMode="auto">
          <a:xfrm>
            <a:off x="4648200" y="3206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9" name="Line 27"/>
          <p:cNvSpPr>
            <a:spLocks noChangeShapeType="1"/>
          </p:cNvSpPr>
          <p:nvPr/>
        </p:nvSpPr>
        <p:spPr bwMode="auto">
          <a:xfrm>
            <a:off x="2895600" y="32067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0" name="Line 28"/>
          <p:cNvSpPr>
            <a:spLocks noChangeShapeType="1"/>
          </p:cNvSpPr>
          <p:nvPr/>
        </p:nvSpPr>
        <p:spPr bwMode="auto">
          <a:xfrm>
            <a:off x="6629400" y="3206750"/>
            <a:ext cx="0" cy="596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1" name="Line 29"/>
          <p:cNvSpPr>
            <a:spLocks noChangeShapeType="1"/>
          </p:cNvSpPr>
          <p:nvPr/>
        </p:nvSpPr>
        <p:spPr bwMode="auto">
          <a:xfrm>
            <a:off x="3587750" y="4191000"/>
            <a:ext cx="749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2" name="Line 30"/>
          <p:cNvSpPr>
            <a:spLocks noChangeShapeType="1"/>
          </p:cNvSpPr>
          <p:nvPr/>
        </p:nvSpPr>
        <p:spPr bwMode="auto">
          <a:xfrm>
            <a:off x="4959350" y="4191000"/>
            <a:ext cx="825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3" name="Line 31"/>
          <p:cNvSpPr>
            <a:spLocks noChangeShapeType="1"/>
          </p:cNvSpPr>
          <p:nvPr/>
        </p:nvSpPr>
        <p:spPr bwMode="auto">
          <a:xfrm>
            <a:off x="4648200" y="4730750"/>
            <a:ext cx="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4" name="Line 32"/>
          <p:cNvSpPr>
            <a:spLocks noChangeShapeType="1"/>
          </p:cNvSpPr>
          <p:nvPr/>
        </p:nvSpPr>
        <p:spPr bwMode="auto">
          <a:xfrm>
            <a:off x="2819400" y="5035550"/>
            <a:ext cx="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5" name="Line 33"/>
          <p:cNvSpPr>
            <a:spLocks noChangeShapeType="1"/>
          </p:cNvSpPr>
          <p:nvPr/>
        </p:nvSpPr>
        <p:spPr bwMode="auto">
          <a:xfrm>
            <a:off x="6629400" y="5035550"/>
            <a:ext cx="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6" name="Line 34"/>
          <p:cNvSpPr>
            <a:spLocks noChangeShapeType="1"/>
          </p:cNvSpPr>
          <p:nvPr/>
        </p:nvSpPr>
        <p:spPr bwMode="auto">
          <a:xfrm>
            <a:off x="2825750" y="5029200"/>
            <a:ext cx="3797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7" name="Line 35"/>
          <p:cNvSpPr>
            <a:spLocks noChangeShapeType="1"/>
          </p:cNvSpPr>
          <p:nvPr/>
        </p:nvSpPr>
        <p:spPr bwMode="auto">
          <a:xfrm>
            <a:off x="3587750" y="59436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8" name="Line 36"/>
          <p:cNvSpPr>
            <a:spLocks noChangeShapeType="1"/>
          </p:cNvSpPr>
          <p:nvPr/>
        </p:nvSpPr>
        <p:spPr bwMode="auto">
          <a:xfrm>
            <a:off x="5416550" y="59436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89" name="AutoShape 37"/>
          <p:cNvSpPr>
            <a:spLocks noChangeArrowheads="1"/>
          </p:cNvSpPr>
          <p:nvPr/>
        </p:nvSpPr>
        <p:spPr bwMode="auto">
          <a:xfrm>
            <a:off x="7626350" y="5492750"/>
            <a:ext cx="1358900" cy="825500"/>
          </a:xfrm>
          <a:prstGeom prst="hexagon">
            <a:avLst>
              <a:gd name="adj" fmla="val 41146"/>
              <a:gd name="vf" fmla="val 11547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7615238" y="5710238"/>
            <a:ext cx="138112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user</a:t>
            </a: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622300" y="5118100"/>
            <a:ext cx="965200" cy="15748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2" name="Rectangle 40"/>
          <p:cNvSpPr>
            <a:spLocks noChangeArrowheads="1"/>
          </p:cNvSpPr>
          <p:nvPr/>
        </p:nvSpPr>
        <p:spPr bwMode="auto">
          <a:xfrm>
            <a:off x="817563" y="5686425"/>
            <a:ext cx="5746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data</a:t>
            </a:r>
          </a:p>
        </p:txBody>
      </p:sp>
      <p:sp>
        <p:nvSpPr>
          <p:cNvPr id="74793" name="Line 41"/>
          <p:cNvSpPr>
            <a:spLocks noChangeShapeType="1"/>
          </p:cNvSpPr>
          <p:nvPr/>
        </p:nvSpPr>
        <p:spPr bwMode="auto">
          <a:xfrm flipH="1">
            <a:off x="1593850" y="5943600"/>
            <a:ext cx="546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4" name="Line 42"/>
          <p:cNvSpPr>
            <a:spLocks noChangeShapeType="1"/>
          </p:cNvSpPr>
          <p:nvPr/>
        </p:nvSpPr>
        <p:spPr bwMode="auto">
          <a:xfrm flipH="1">
            <a:off x="7232650" y="5943600"/>
            <a:ext cx="393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5" name="Line 43"/>
          <p:cNvSpPr>
            <a:spLocks noChangeShapeType="1"/>
          </p:cNvSpPr>
          <p:nvPr/>
        </p:nvSpPr>
        <p:spPr bwMode="auto">
          <a:xfrm>
            <a:off x="4356100" y="21336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6" name="Line 44"/>
          <p:cNvSpPr>
            <a:spLocks noChangeShapeType="1"/>
          </p:cNvSpPr>
          <p:nvPr/>
        </p:nvSpPr>
        <p:spPr bwMode="auto">
          <a:xfrm>
            <a:off x="2527300" y="53340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7" name="Line 45"/>
          <p:cNvSpPr>
            <a:spLocks noChangeShapeType="1"/>
          </p:cNvSpPr>
          <p:nvPr/>
        </p:nvSpPr>
        <p:spPr bwMode="auto">
          <a:xfrm>
            <a:off x="4356100" y="53340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8" name="Line 46"/>
          <p:cNvSpPr>
            <a:spLocks noChangeShapeType="1"/>
          </p:cNvSpPr>
          <p:nvPr/>
        </p:nvSpPr>
        <p:spPr bwMode="auto">
          <a:xfrm>
            <a:off x="6337300" y="53340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99" name="Line 47"/>
          <p:cNvSpPr>
            <a:spLocks noChangeShapeType="1"/>
          </p:cNvSpPr>
          <p:nvPr/>
        </p:nvSpPr>
        <p:spPr bwMode="auto">
          <a:xfrm>
            <a:off x="2603500" y="35052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0" name="Line 48"/>
          <p:cNvSpPr>
            <a:spLocks noChangeShapeType="1"/>
          </p:cNvSpPr>
          <p:nvPr/>
        </p:nvSpPr>
        <p:spPr bwMode="auto">
          <a:xfrm>
            <a:off x="4356100" y="35052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1" name="Line 49"/>
          <p:cNvSpPr>
            <a:spLocks noChangeShapeType="1"/>
          </p:cNvSpPr>
          <p:nvPr/>
        </p:nvSpPr>
        <p:spPr bwMode="auto">
          <a:xfrm>
            <a:off x="6337300" y="3505200"/>
            <a:ext cx="584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2" name="Line 50"/>
          <p:cNvSpPr>
            <a:spLocks noChangeShapeType="1"/>
          </p:cNvSpPr>
          <p:nvPr/>
        </p:nvSpPr>
        <p:spPr bwMode="auto">
          <a:xfrm flipV="1">
            <a:off x="7467600" y="56261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3" name="Line 51"/>
          <p:cNvSpPr>
            <a:spLocks noChangeShapeType="1"/>
          </p:cNvSpPr>
          <p:nvPr/>
        </p:nvSpPr>
        <p:spPr bwMode="auto">
          <a:xfrm flipV="1">
            <a:off x="5562600" y="56261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4" name="Line 52"/>
          <p:cNvSpPr>
            <a:spLocks noChangeShapeType="1"/>
          </p:cNvSpPr>
          <p:nvPr/>
        </p:nvSpPr>
        <p:spPr bwMode="auto">
          <a:xfrm flipV="1">
            <a:off x="3733800" y="56261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5" name="Line 53"/>
          <p:cNvSpPr>
            <a:spLocks noChangeShapeType="1"/>
          </p:cNvSpPr>
          <p:nvPr/>
        </p:nvSpPr>
        <p:spPr bwMode="auto">
          <a:xfrm flipV="1">
            <a:off x="1905000" y="56261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6" name="Line 54"/>
          <p:cNvSpPr>
            <a:spLocks noChangeShapeType="1"/>
          </p:cNvSpPr>
          <p:nvPr/>
        </p:nvSpPr>
        <p:spPr bwMode="auto">
          <a:xfrm flipV="1">
            <a:off x="5638800" y="25019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7" name="Line 55"/>
          <p:cNvSpPr>
            <a:spLocks noChangeShapeType="1"/>
          </p:cNvSpPr>
          <p:nvPr/>
        </p:nvSpPr>
        <p:spPr bwMode="auto">
          <a:xfrm flipV="1">
            <a:off x="3657600" y="25019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8" name="Line 56"/>
          <p:cNvSpPr>
            <a:spLocks noChangeShapeType="1"/>
          </p:cNvSpPr>
          <p:nvPr/>
        </p:nvSpPr>
        <p:spPr bwMode="auto">
          <a:xfrm flipV="1">
            <a:off x="5562600" y="38735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09" name="Line 57"/>
          <p:cNvSpPr>
            <a:spLocks noChangeShapeType="1"/>
          </p:cNvSpPr>
          <p:nvPr/>
        </p:nvSpPr>
        <p:spPr bwMode="auto">
          <a:xfrm flipV="1">
            <a:off x="3810000" y="3873500"/>
            <a:ext cx="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10" name="Rectangle 58"/>
          <p:cNvSpPr>
            <a:spLocks noChangeArrowheads="1"/>
          </p:cNvSpPr>
          <p:nvPr/>
        </p:nvSpPr>
        <p:spPr bwMode="auto">
          <a:xfrm>
            <a:off x="4094163" y="18764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1</a:t>
            </a:r>
          </a:p>
        </p:txBody>
      </p:sp>
      <p:sp>
        <p:nvSpPr>
          <p:cNvPr id="74811" name="Rectangle 59"/>
          <p:cNvSpPr>
            <a:spLocks noChangeArrowheads="1"/>
          </p:cNvSpPr>
          <p:nvPr/>
        </p:nvSpPr>
        <p:spPr bwMode="auto">
          <a:xfrm>
            <a:off x="3560763" y="21812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</a:t>
            </a:r>
          </a:p>
        </p:txBody>
      </p:sp>
      <p:sp>
        <p:nvSpPr>
          <p:cNvPr id="74812" name="Rectangle 60"/>
          <p:cNvSpPr>
            <a:spLocks noChangeArrowheads="1"/>
          </p:cNvSpPr>
          <p:nvPr/>
        </p:nvSpPr>
        <p:spPr bwMode="auto">
          <a:xfrm>
            <a:off x="5541963" y="21812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</a:t>
            </a:r>
          </a:p>
        </p:txBody>
      </p:sp>
      <p:sp>
        <p:nvSpPr>
          <p:cNvPr id="74813" name="Rectangle 61"/>
          <p:cNvSpPr>
            <a:spLocks noChangeArrowheads="1"/>
          </p:cNvSpPr>
          <p:nvPr/>
        </p:nvSpPr>
        <p:spPr bwMode="auto">
          <a:xfrm>
            <a:off x="2493963" y="31718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13</a:t>
            </a:r>
          </a:p>
        </p:txBody>
      </p:sp>
      <p:sp>
        <p:nvSpPr>
          <p:cNvPr id="74814" name="Rectangle 62"/>
          <p:cNvSpPr>
            <a:spLocks noChangeArrowheads="1"/>
          </p:cNvSpPr>
          <p:nvPr/>
        </p:nvSpPr>
        <p:spPr bwMode="auto">
          <a:xfrm>
            <a:off x="4246563" y="31718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2</a:t>
            </a:r>
          </a:p>
        </p:txBody>
      </p:sp>
      <p:sp>
        <p:nvSpPr>
          <p:cNvPr id="74815" name="Rectangle 63"/>
          <p:cNvSpPr>
            <a:spLocks noChangeArrowheads="1"/>
          </p:cNvSpPr>
          <p:nvPr/>
        </p:nvSpPr>
        <p:spPr bwMode="auto">
          <a:xfrm>
            <a:off x="6227763" y="31718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4</a:t>
            </a:r>
          </a:p>
        </p:txBody>
      </p:sp>
      <p:sp>
        <p:nvSpPr>
          <p:cNvPr id="74816" name="Rectangle 64"/>
          <p:cNvSpPr>
            <a:spLocks noChangeArrowheads="1"/>
          </p:cNvSpPr>
          <p:nvPr/>
        </p:nvSpPr>
        <p:spPr bwMode="auto">
          <a:xfrm>
            <a:off x="3713163" y="35528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14</a:t>
            </a:r>
          </a:p>
        </p:txBody>
      </p:sp>
      <p:sp>
        <p:nvSpPr>
          <p:cNvPr id="74817" name="Rectangle 65"/>
          <p:cNvSpPr>
            <a:spLocks noChangeArrowheads="1"/>
          </p:cNvSpPr>
          <p:nvPr/>
        </p:nvSpPr>
        <p:spPr bwMode="auto">
          <a:xfrm>
            <a:off x="5465763" y="3552825"/>
            <a:ext cx="307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5</a:t>
            </a:r>
          </a:p>
        </p:txBody>
      </p:sp>
      <p:sp>
        <p:nvSpPr>
          <p:cNvPr id="74818" name="Rectangle 66"/>
          <p:cNvSpPr>
            <a:spLocks noChangeArrowheads="1"/>
          </p:cNvSpPr>
          <p:nvPr/>
        </p:nvSpPr>
        <p:spPr bwMode="auto">
          <a:xfrm>
            <a:off x="2417763" y="50006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34</a:t>
            </a:r>
          </a:p>
        </p:txBody>
      </p:sp>
      <p:sp>
        <p:nvSpPr>
          <p:cNvPr id="74819" name="Rectangle 67"/>
          <p:cNvSpPr>
            <a:spLocks noChangeArrowheads="1"/>
          </p:cNvSpPr>
          <p:nvPr/>
        </p:nvSpPr>
        <p:spPr bwMode="auto">
          <a:xfrm>
            <a:off x="4246563" y="50006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36</a:t>
            </a:r>
          </a:p>
        </p:txBody>
      </p:sp>
      <p:sp>
        <p:nvSpPr>
          <p:cNvPr id="74820" name="Rectangle 68"/>
          <p:cNvSpPr>
            <a:spLocks noChangeArrowheads="1"/>
          </p:cNvSpPr>
          <p:nvPr/>
        </p:nvSpPr>
        <p:spPr bwMode="auto">
          <a:xfrm>
            <a:off x="6227763" y="50006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38</a:t>
            </a:r>
          </a:p>
        </p:txBody>
      </p:sp>
      <p:sp>
        <p:nvSpPr>
          <p:cNvPr id="74821" name="Rectangle 69"/>
          <p:cNvSpPr>
            <a:spLocks noChangeArrowheads="1"/>
          </p:cNvSpPr>
          <p:nvPr/>
        </p:nvSpPr>
        <p:spPr bwMode="auto">
          <a:xfrm>
            <a:off x="1808163" y="53054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21</a:t>
            </a:r>
          </a:p>
        </p:txBody>
      </p:sp>
      <p:sp>
        <p:nvSpPr>
          <p:cNvPr id="74822" name="Rectangle 70"/>
          <p:cNvSpPr>
            <a:spLocks noChangeArrowheads="1"/>
          </p:cNvSpPr>
          <p:nvPr/>
        </p:nvSpPr>
        <p:spPr bwMode="auto">
          <a:xfrm>
            <a:off x="3636963" y="53054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30</a:t>
            </a:r>
          </a:p>
        </p:txBody>
      </p:sp>
      <p:sp>
        <p:nvSpPr>
          <p:cNvPr id="74823" name="Rectangle 71"/>
          <p:cNvSpPr>
            <a:spLocks noChangeArrowheads="1"/>
          </p:cNvSpPr>
          <p:nvPr/>
        </p:nvSpPr>
        <p:spPr bwMode="auto">
          <a:xfrm>
            <a:off x="5465763" y="53054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31</a:t>
            </a:r>
          </a:p>
        </p:txBody>
      </p:sp>
      <p:sp>
        <p:nvSpPr>
          <p:cNvPr id="74824" name="Rectangle 72"/>
          <p:cNvSpPr>
            <a:spLocks noChangeArrowheads="1"/>
          </p:cNvSpPr>
          <p:nvPr/>
        </p:nvSpPr>
        <p:spPr bwMode="auto">
          <a:xfrm>
            <a:off x="7370763" y="5305425"/>
            <a:ext cx="422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12</a:t>
            </a:r>
          </a:p>
        </p:txBody>
      </p:sp>
      <p:sp>
        <p:nvSpPr>
          <p:cNvPr id="74825" name="Line 73"/>
          <p:cNvSpPr>
            <a:spLocks noChangeShapeType="1"/>
          </p:cNvSpPr>
          <p:nvPr/>
        </p:nvSpPr>
        <p:spPr bwMode="auto">
          <a:xfrm flipV="1">
            <a:off x="304800" y="4718050"/>
            <a:ext cx="0" cy="199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26" name="Line 74"/>
          <p:cNvSpPr>
            <a:spLocks noChangeShapeType="1"/>
          </p:cNvSpPr>
          <p:nvPr/>
        </p:nvSpPr>
        <p:spPr bwMode="auto">
          <a:xfrm flipV="1">
            <a:off x="304800" y="1136650"/>
            <a:ext cx="0" cy="3594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27" name="Rectangle 75"/>
          <p:cNvSpPr>
            <a:spLocks noChangeArrowheads="1"/>
          </p:cNvSpPr>
          <p:nvPr/>
        </p:nvSpPr>
        <p:spPr bwMode="auto">
          <a:xfrm rot="16200000">
            <a:off x="-627856" y="2793207"/>
            <a:ext cx="17367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schema compiler</a:t>
            </a:r>
          </a:p>
        </p:txBody>
      </p:sp>
      <p:sp>
        <p:nvSpPr>
          <p:cNvPr id="74828" name="Rectangle 76"/>
          <p:cNvSpPr>
            <a:spLocks noChangeArrowheads="1"/>
          </p:cNvSpPr>
          <p:nvPr/>
        </p:nvSpPr>
        <p:spPr bwMode="auto">
          <a:xfrm rot="16200000">
            <a:off x="-699294" y="5457032"/>
            <a:ext cx="182562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query transformer</a:t>
            </a:r>
          </a:p>
        </p:txBody>
      </p:sp>
      <p:sp>
        <p:nvSpPr>
          <p:cNvPr id="74829" name="Line 77"/>
          <p:cNvSpPr>
            <a:spLocks noChangeShapeType="1"/>
          </p:cNvSpPr>
          <p:nvPr/>
        </p:nvSpPr>
        <p:spPr bwMode="auto">
          <a:xfrm>
            <a:off x="158750" y="11430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30" name="Line 78"/>
          <p:cNvSpPr>
            <a:spLocks noChangeShapeType="1"/>
          </p:cNvSpPr>
          <p:nvPr/>
        </p:nvSpPr>
        <p:spPr bwMode="auto">
          <a:xfrm>
            <a:off x="158750" y="67056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831" name="Line 79"/>
          <p:cNvSpPr>
            <a:spLocks noChangeShapeType="1"/>
          </p:cNvSpPr>
          <p:nvPr/>
        </p:nvSpPr>
        <p:spPr bwMode="auto">
          <a:xfrm>
            <a:off x="158750" y="47244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 Map Is a Model of Reality</a:t>
            </a:r>
          </a:p>
        </p:txBody>
      </p:sp>
      <p:graphicFrame>
        <p:nvGraphicFramePr>
          <p:cNvPr id="11267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1600200" y="1295400"/>
          <a:ext cx="59436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Microsoft ClipArt Gallery" r:id="rId3" imgW="3838320" imgH="3143160" progId="MS_ClipArt_Gallery">
                  <p:embed/>
                </p:oleObj>
              </mc:Choice>
              <mc:Fallback>
                <p:oleObj name="Microsoft ClipArt Gallery" r:id="rId3" imgW="3838320" imgH="3143160" progId="MS_ClipArt_Gallery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95400"/>
                        <a:ext cx="59436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838200"/>
          </a:xfrm>
          <a:noFill/>
          <a:ln/>
        </p:spPr>
        <p:txBody>
          <a:bodyPr/>
          <a:lstStyle/>
          <a:p>
            <a:r>
              <a:rPr lang="en-US" altLang="en-US"/>
              <a:t>Metadata - What is it?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143000"/>
            <a:ext cx="3810000" cy="5257800"/>
          </a:xfrm>
          <a:noFill/>
          <a:ln/>
        </p:spPr>
        <p:txBody>
          <a:bodyPr/>
          <a:lstStyle/>
          <a:p>
            <a:r>
              <a:rPr lang="en-US" altLang="en-US" sz="2400"/>
              <a:t>System metadata:</a:t>
            </a:r>
          </a:p>
          <a:p>
            <a:pPr lvl="1"/>
            <a:r>
              <a:rPr lang="en-US" altLang="en-US" sz="2000"/>
              <a:t>Where data came from</a:t>
            </a:r>
          </a:p>
          <a:p>
            <a:pPr lvl="1"/>
            <a:r>
              <a:rPr lang="en-US" altLang="en-US" sz="2000"/>
              <a:t>How data were changed</a:t>
            </a:r>
          </a:p>
          <a:p>
            <a:pPr lvl="1"/>
            <a:r>
              <a:rPr lang="en-US" altLang="en-US" sz="2000"/>
              <a:t>How data are stored</a:t>
            </a:r>
          </a:p>
          <a:p>
            <a:pPr lvl="1"/>
            <a:r>
              <a:rPr lang="en-US" altLang="en-US" sz="2000"/>
              <a:t>How data are mapped</a:t>
            </a:r>
          </a:p>
          <a:p>
            <a:pPr lvl="1"/>
            <a:r>
              <a:rPr lang="en-US" altLang="en-US" sz="2000"/>
              <a:t>Who owns data</a:t>
            </a:r>
          </a:p>
          <a:p>
            <a:pPr lvl="1"/>
            <a:r>
              <a:rPr lang="en-US" altLang="en-US" sz="2000"/>
              <a:t>Who can access data</a:t>
            </a:r>
          </a:p>
          <a:p>
            <a:pPr lvl="1"/>
            <a:r>
              <a:rPr lang="en-US" altLang="en-US" sz="2000"/>
              <a:t>Data usage history</a:t>
            </a:r>
          </a:p>
          <a:p>
            <a:pPr lvl="1"/>
            <a:r>
              <a:rPr lang="en-US" altLang="en-US" sz="2000"/>
              <a:t>Data usage statistics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43000"/>
            <a:ext cx="3810000" cy="5257800"/>
          </a:xfrm>
          <a:noFill/>
          <a:ln/>
        </p:spPr>
        <p:txBody>
          <a:bodyPr/>
          <a:lstStyle/>
          <a:p>
            <a:r>
              <a:rPr lang="en-US" altLang="en-US" sz="2400"/>
              <a:t>Business metadata:</a:t>
            </a:r>
          </a:p>
          <a:p>
            <a:pPr lvl="1"/>
            <a:r>
              <a:rPr lang="en-US" altLang="en-US" sz="2000"/>
              <a:t>What data are available</a:t>
            </a:r>
          </a:p>
          <a:p>
            <a:pPr lvl="1"/>
            <a:r>
              <a:rPr lang="en-US" altLang="en-US" sz="2000"/>
              <a:t>Where data are located</a:t>
            </a:r>
          </a:p>
          <a:p>
            <a:pPr lvl="1"/>
            <a:r>
              <a:rPr lang="en-US" altLang="en-US" sz="2000"/>
              <a:t>What the data mean</a:t>
            </a:r>
          </a:p>
          <a:p>
            <a:pPr lvl="1"/>
            <a:r>
              <a:rPr lang="en-US" altLang="en-US" sz="2000"/>
              <a:t>How to access the data</a:t>
            </a:r>
          </a:p>
          <a:p>
            <a:pPr lvl="1"/>
            <a:r>
              <a:rPr lang="en-US" altLang="en-US" sz="2000"/>
              <a:t>Predefined reports</a:t>
            </a:r>
          </a:p>
          <a:p>
            <a:pPr lvl="1"/>
            <a:r>
              <a:rPr lang="en-US" altLang="en-US" sz="2000"/>
              <a:t>Predefined queries</a:t>
            </a:r>
          </a:p>
          <a:p>
            <a:pPr lvl="1"/>
            <a:r>
              <a:rPr lang="en-US" altLang="en-US" sz="2000"/>
              <a:t>How current the data are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762000" y="46482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/>
            <a:r>
              <a:rPr lang="en-US" altLang="en-US" sz="3600" b="1" baseline="0">
                <a:solidFill>
                  <a:schemeClr val="tx2"/>
                </a:solidFill>
              </a:rPr>
              <a:t>Metadata - Why is it important?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648200" y="76200"/>
            <a:ext cx="3810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685800" y="5410200"/>
            <a:ext cx="7848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System metadata are critical in a DBMS</a:t>
            </a:r>
            <a:endParaRPr lang="en-US" altLang="en-US" sz="3200"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Business metadata are critical in a data warehouse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ISO-IRDS - Why?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Are metadata different from data?</a:t>
            </a:r>
          </a:p>
          <a:p>
            <a:r>
              <a:rPr lang="en-US" altLang="en-US"/>
              <a:t>Are metadata and data stored separately?</a:t>
            </a:r>
          </a:p>
          <a:p>
            <a:r>
              <a:rPr lang="en-US" altLang="en-US"/>
              <a:t>Are metadata and data described by different models?</a:t>
            </a:r>
          </a:p>
          <a:p>
            <a:r>
              <a:rPr lang="en-US" altLang="en-US"/>
              <a:t>Is there a schema for metadata? A metaschema?</a:t>
            </a:r>
          </a:p>
          <a:p>
            <a:r>
              <a:rPr lang="en-US" altLang="en-US"/>
              <a:t>Are metadata and data changed through different interfaces?</a:t>
            </a:r>
          </a:p>
          <a:p>
            <a:r>
              <a:rPr lang="en-US" altLang="en-US"/>
              <a:t>Can a schema be changed on-line?</a:t>
            </a:r>
          </a:p>
          <a:p>
            <a:r>
              <a:rPr lang="en-US" altLang="en-US"/>
              <a:t>How does a schema change affect data?</a:t>
            </a:r>
          </a:p>
        </p:txBody>
      </p: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ISO-IRDS Architecture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1606550" y="1301750"/>
            <a:ext cx="2578100" cy="1054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606550" y="2597150"/>
            <a:ext cx="2578100" cy="1054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1606550" y="5187950"/>
            <a:ext cx="2578100" cy="1054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1606550" y="3892550"/>
            <a:ext cx="2578100" cy="1054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768350" y="1752600"/>
            <a:ext cx="1282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Line 8"/>
          <p:cNvSpPr>
            <a:spLocks noChangeShapeType="1"/>
          </p:cNvSpPr>
          <p:nvPr/>
        </p:nvSpPr>
        <p:spPr bwMode="auto">
          <a:xfrm>
            <a:off x="2057400" y="1758950"/>
            <a:ext cx="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Line 9"/>
          <p:cNvSpPr>
            <a:spLocks noChangeShapeType="1"/>
          </p:cNvSpPr>
          <p:nvPr/>
        </p:nvSpPr>
        <p:spPr bwMode="auto">
          <a:xfrm>
            <a:off x="768350" y="3124200"/>
            <a:ext cx="1282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Line 10"/>
          <p:cNvSpPr>
            <a:spLocks noChangeShapeType="1"/>
          </p:cNvSpPr>
          <p:nvPr/>
        </p:nvSpPr>
        <p:spPr bwMode="auto">
          <a:xfrm>
            <a:off x="2057400" y="3130550"/>
            <a:ext cx="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Line 11"/>
          <p:cNvSpPr>
            <a:spLocks noChangeShapeType="1"/>
          </p:cNvSpPr>
          <p:nvPr/>
        </p:nvSpPr>
        <p:spPr bwMode="auto">
          <a:xfrm>
            <a:off x="768350" y="4495800"/>
            <a:ext cx="1282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Line 12"/>
          <p:cNvSpPr>
            <a:spLocks noChangeShapeType="1"/>
          </p:cNvSpPr>
          <p:nvPr/>
        </p:nvSpPr>
        <p:spPr bwMode="auto">
          <a:xfrm>
            <a:off x="2057400" y="4502150"/>
            <a:ext cx="0" cy="1130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444750" y="29019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539750" y="939800"/>
            <a:ext cx="547688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altLang="en-US" sz="2000" b="1" baseline="0">
                <a:latin typeface="Times New Roman" charset="0"/>
              </a:rPr>
              <a:t>DL</a:t>
            </a:r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2570163" y="1198563"/>
            <a:ext cx="169703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metaschema</a:t>
            </a:r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2265363" y="2493963"/>
            <a:ext cx="2009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data dictionary</a:t>
            </a:r>
          </a:p>
        </p:txBody>
      </p:sp>
      <p:sp>
        <p:nvSpPr>
          <p:cNvPr id="77841" name="Rectangle 17"/>
          <p:cNvSpPr>
            <a:spLocks noChangeArrowheads="1"/>
          </p:cNvSpPr>
          <p:nvPr/>
        </p:nvSpPr>
        <p:spPr bwMode="auto">
          <a:xfrm>
            <a:off x="3179763" y="2722563"/>
            <a:ext cx="11064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schema</a:t>
            </a:r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2265363" y="3789363"/>
            <a:ext cx="20097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data dictionary</a:t>
            </a:r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3560763" y="5084763"/>
            <a:ext cx="7000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data</a:t>
            </a:r>
          </a:p>
        </p:txBody>
      </p:sp>
      <p:sp>
        <p:nvSpPr>
          <p:cNvPr id="77844" name="Line 20"/>
          <p:cNvSpPr>
            <a:spLocks noChangeShapeType="1"/>
          </p:cNvSpPr>
          <p:nvPr/>
        </p:nvSpPr>
        <p:spPr bwMode="auto">
          <a:xfrm>
            <a:off x="762000" y="1397000"/>
            <a:ext cx="0" cy="4902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949825" y="5253038"/>
            <a:ext cx="34385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raw formatted application data</a:t>
            </a:r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4949825" y="3957638"/>
            <a:ext cx="343852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data dictionary data; schema for application data; data about application data</a:t>
            </a:r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4949825" y="2509838"/>
            <a:ext cx="4124325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data dictionary schema; contains copy of metaschema; schema for format definitions; schema for data about application data</a:t>
            </a:r>
          </a:p>
        </p:txBody>
      </p:sp>
      <p:sp>
        <p:nvSpPr>
          <p:cNvPr id="77848" name="Rectangle 24"/>
          <p:cNvSpPr>
            <a:spLocks noChangeArrowheads="1"/>
          </p:cNvSpPr>
          <p:nvPr/>
        </p:nvSpPr>
        <p:spPr bwMode="auto">
          <a:xfrm>
            <a:off x="4949825" y="1290638"/>
            <a:ext cx="39719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metaschema; describes all schemata that can be defined in the data model</a:t>
            </a:r>
          </a:p>
        </p:txBody>
      </p:sp>
      <p:sp>
        <p:nvSpPr>
          <p:cNvPr id="77849" name="Rectangle 25"/>
          <p:cNvSpPr>
            <a:spLocks noChangeArrowheads="1"/>
          </p:cNvSpPr>
          <p:nvPr/>
        </p:nvSpPr>
        <p:spPr bwMode="auto">
          <a:xfrm>
            <a:off x="3560763" y="4017963"/>
            <a:ext cx="700087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2400" baseline="0">
                <a:latin typeface="Times New Roman" charset="0"/>
              </a:rPr>
              <a:t>data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ISO-IRDS - example</a:t>
            </a:r>
          </a:p>
        </p:txBody>
      </p:sp>
      <p:grpSp>
        <p:nvGrpSpPr>
          <p:cNvPr id="78861" name="Group 13"/>
          <p:cNvGrpSpPr>
            <a:grpSpLocks/>
          </p:cNvGrpSpPr>
          <p:nvPr/>
        </p:nvGrpSpPr>
        <p:grpSpPr bwMode="auto">
          <a:xfrm>
            <a:off x="1073150" y="1198563"/>
            <a:ext cx="2716213" cy="5043487"/>
            <a:chOff x="676" y="755"/>
            <a:chExt cx="1711" cy="3177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auto">
            <a:xfrm>
              <a:off x="676" y="820"/>
              <a:ext cx="1672" cy="66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2" name="Rectangle 4"/>
            <p:cNvSpPr>
              <a:spLocks noChangeArrowheads="1"/>
            </p:cNvSpPr>
            <p:nvPr/>
          </p:nvSpPr>
          <p:spPr bwMode="auto">
            <a:xfrm>
              <a:off x="676" y="1636"/>
              <a:ext cx="1672" cy="66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3" name="Rectangle 5"/>
            <p:cNvSpPr>
              <a:spLocks noChangeArrowheads="1"/>
            </p:cNvSpPr>
            <p:nvPr/>
          </p:nvSpPr>
          <p:spPr bwMode="auto">
            <a:xfrm>
              <a:off x="676" y="3268"/>
              <a:ext cx="1672" cy="66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4" name="Rectangle 6"/>
            <p:cNvSpPr>
              <a:spLocks noChangeArrowheads="1"/>
            </p:cNvSpPr>
            <p:nvPr/>
          </p:nvSpPr>
          <p:spPr bwMode="auto">
            <a:xfrm>
              <a:off x="676" y="2452"/>
              <a:ext cx="1672" cy="66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5" name="Rectangle 7"/>
            <p:cNvSpPr>
              <a:spLocks noChangeArrowheads="1"/>
            </p:cNvSpPr>
            <p:nvPr/>
          </p:nvSpPr>
          <p:spPr bwMode="auto">
            <a:xfrm>
              <a:off x="1220" y="1828"/>
              <a:ext cx="683" cy="28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6" name="Rectangle 8"/>
            <p:cNvSpPr>
              <a:spLocks noChangeArrowheads="1"/>
            </p:cNvSpPr>
            <p:nvPr/>
          </p:nvSpPr>
          <p:spPr bwMode="auto">
            <a:xfrm>
              <a:off x="1254" y="755"/>
              <a:ext cx="1069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altLang="en-US" sz="2400" baseline="0">
                  <a:latin typeface="Times New Roman" charset="0"/>
                </a:rPr>
                <a:t>metaschema</a:t>
              </a:r>
            </a:p>
          </p:txBody>
        </p:sp>
        <p:sp>
          <p:nvSpPr>
            <p:cNvPr id="78857" name="Rectangle 9"/>
            <p:cNvSpPr>
              <a:spLocks noChangeArrowheads="1"/>
            </p:cNvSpPr>
            <p:nvPr/>
          </p:nvSpPr>
          <p:spPr bwMode="auto">
            <a:xfrm>
              <a:off x="1106" y="1571"/>
              <a:ext cx="1266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altLang="en-US" sz="2400" baseline="0">
                  <a:latin typeface="Times New Roman" charset="0"/>
                </a:rPr>
                <a:t>data dictionary</a:t>
              </a:r>
            </a:p>
          </p:txBody>
        </p:sp>
        <p:sp>
          <p:nvSpPr>
            <p:cNvPr id="78858" name="Rectangle 10"/>
            <p:cNvSpPr>
              <a:spLocks noChangeArrowheads="1"/>
            </p:cNvSpPr>
            <p:nvPr/>
          </p:nvSpPr>
          <p:spPr bwMode="auto">
            <a:xfrm>
              <a:off x="1648" y="1715"/>
              <a:ext cx="697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altLang="en-US" sz="2400" baseline="0">
                  <a:latin typeface="Times New Roman" charset="0"/>
                </a:rPr>
                <a:t>schema</a:t>
              </a:r>
            </a:p>
          </p:txBody>
        </p:sp>
        <p:sp>
          <p:nvSpPr>
            <p:cNvPr id="78859" name="Rectangle 11"/>
            <p:cNvSpPr>
              <a:spLocks noChangeArrowheads="1"/>
            </p:cNvSpPr>
            <p:nvPr/>
          </p:nvSpPr>
          <p:spPr bwMode="auto">
            <a:xfrm>
              <a:off x="1106" y="2387"/>
              <a:ext cx="1266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altLang="en-US" sz="2400" baseline="0">
                  <a:latin typeface="Times New Roman" charset="0"/>
                </a:rPr>
                <a:t>data dictionary</a:t>
              </a:r>
            </a:p>
          </p:txBody>
        </p:sp>
        <p:sp>
          <p:nvSpPr>
            <p:cNvPr id="78860" name="Rectangle 12"/>
            <p:cNvSpPr>
              <a:spLocks noChangeArrowheads="1"/>
            </p:cNvSpPr>
            <p:nvPr/>
          </p:nvSpPr>
          <p:spPr bwMode="auto">
            <a:xfrm>
              <a:off x="1946" y="3203"/>
              <a:ext cx="441" cy="2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altLang="en-US" sz="2400" baseline="0">
                  <a:latin typeface="Times New Roman" charset="0"/>
                </a:rPr>
                <a:t>data</a:t>
              </a:r>
            </a:p>
          </p:txBody>
        </p:sp>
      </p:grpSp>
      <p:grpSp>
        <p:nvGrpSpPr>
          <p:cNvPr id="78865" name="Group 17"/>
          <p:cNvGrpSpPr>
            <a:grpSpLocks/>
          </p:cNvGrpSpPr>
          <p:nvPr/>
        </p:nvGrpSpPr>
        <p:grpSpPr bwMode="auto">
          <a:xfrm>
            <a:off x="5721350" y="1454150"/>
            <a:ext cx="3111500" cy="368300"/>
            <a:chOff x="3604" y="916"/>
            <a:chExt cx="1960" cy="232"/>
          </a:xfrm>
        </p:grpSpPr>
        <p:sp>
          <p:nvSpPr>
            <p:cNvPr id="78862" name="Rectangle 14"/>
            <p:cNvSpPr>
              <a:spLocks noChangeArrowheads="1"/>
            </p:cNvSpPr>
            <p:nvPr/>
          </p:nvSpPr>
          <p:spPr bwMode="auto">
            <a:xfrm>
              <a:off x="3604" y="916"/>
              <a:ext cx="1960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63" name="Line 15"/>
            <p:cNvSpPr>
              <a:spLocks noChangeShapeType="1"/>
            </p:cNvSpPr>
            <p:nvPr/>
          </p:nvSpPr>
          <p:spPr bwMode="auto">
            <a:xfrm>
              <a:off x="4224" y="916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64" name="Line 16"/>
            <p:cNvSpPr>
              <a:spLocks noChangeShapeType="1"/>
            </p:cNvSpPr>
            <p:nvPr/>
          </p:nvSpPr>
          <p:spPr bwMode="auto">
            <a:xfrm>
              <a:off x="4944" y="916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69" name="Group 21"/>
          <p:cNvGrpSpPr>
            <a:grpSpLocks/>
          </p:cNvGrpSpPr>
          <p:nvPr/>
        </p:nvGrpSpPr>
        <p:grpSpPr bwMode="auto">
          <a:xfrm>
            <a:off x="5721350" y="2597150"/>
            <a:ext cx="3111500" cy="368300"/>
            <a:chOff x="3604" y="1636"/>
            <a:chExt cx="1960" cy="232"/>
          </a:xfrm>
        </p:grpSpPr>
        <p:sp>
          <p:nvSpPr>
            <p:cNvPr id="78866" name="Rectangle 18"/>
            <p:cNvSpPr>
              <a:spLocks noChangeArrowheads="1"/>
            </p:cNvSpPr>
            <p:nvPr/>
          </p:nvSpPr>
          <p:spPr bwMode="auto">
            <a:xfrm>
              <a:off x="3604" y="1636"/>
              <a:ext cx="1960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67" name="Line 19"/>
            <p:cNvSpPr>
              <a:spLocks noChangeShapeType="1"/>
            </p:cNvSpPr>
            <p:nvPr/>
          </p:nvSpPr>
          <p:spPr bwMode="auto">
            <a:xfrm>
              <a:off x="4224" y="1636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68" name="Line 20"/>
            <p:cNvSpPr>
              <a:spLocks noChangeShapeType="1"/>
            </p:cNvSpPr>
            <p:nvPr/>
          </p:nvSpPr>
          <p:spPr bwMode="auto">
            <a:xfrm>
              <a:off x="4944" y="1636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73" name="Group 25"/>
          <p:cNvGrpSpPr>
            <a:grpSpLocks/>
          </p:cNvGrpSpPr>
          <p:nvPr/>
        </p:nvGrpSpPr>
        <p:grpSpPr bwMode="auto">
          <a:xfrm>
            <a:off x="5721350" y="3282950"/>
            <a:ext cx="3111500" cy="368300"/>
            <a:chOff x="3604" y="2068"/>
            <a:chExt cx="1960" cy="232"/>
          </a:xfrm>
        </p:grpSpPr>
        <p:sp>
          <p:nvSpPr>
            <p:cNvPr id="78870" name="Rectangle 22"/>
            <p:cNvSpPr>
              <a:spLocks noChangeArrowheads="1"/>
            </p:cNvSpPr>
            <p:nvPr/>
          </p:nvSpPr>
          <p:spPr bwMode="auto">
            <a:xfrm>
              <a:off x="3604" y="2068"/>
              <a:ext cx="1960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1" name="Line 23"/>
            <p:cNvSpPr>
              <a:spLocks noChangeShapeType="1"/>
            </p:cNvSpPr>
            <p:nvPr/>
          </p:nvSpPr>
          <p:spPr bwMode="auto">
            <a:xfrm>
              <a:off x="4224" y="2068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2" name="Line 24"/>
            <p:cNvSpPr>
              <a:spLocks noChangeShapeType="1"/>
            </p:cNvSpPr>
            <p:nvPr/>
          </p:nvSpPr>
          <p:spPr bwMode="auto">
            <a:xfrm>
              <a:off x="4944" y="2068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8877" name="Group 29"/>
          <p:cNvGrpSpPr>
            <a:grpSpLocks/>
          </p:cNvGrpSpPr>
          <p:nvPr/>
        </p:nvGrpSpPr>
        <p:grpSpPr bwMode="auto">
          <a:xfrm>
            <a:off x="5721350" y="4578350"/>
            <a:ext cx="3111500" cy="368300"/>
            <a:chOff x="3604" y="2884"/>
            <a:chExt cx="1960" cy="232"/>
          </a:xfrm>
        </p:grpSpPr>
        <p:sp>
          <p:nvSpPr>
            <p:cNvPr id="78874" name="Rectangle 26"/>
            <p:cNvSpPr>
              <a:spLocks noChangeArrowheads="1"/>
            </p:cNvSpPr>
            <p:nvPr/>
          </p:nvSpPr>
          <p:spPr bwMode="auto">
            <a:xfrm>
              <a:off x="3604" y="2884"/>
              <a:ext cx="1960" cy="23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5" name="Line 27"/>
            <p:cNvSpPr>
              <a:spLocks noChangeShapeType="1"/>
            </p:cNvSpPr>
            <p:nvPr/>
          </p:nvSpPr>
          <p:spPr bwMode="auto">
            <a:xfrm>
              <a:off x="4224" y="2884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76" name="Line 28"/>
            <p:cNvSpPr>
              <a:spLocks noChangeShapeType="1"/>
            </p:cNvSpPr>
            <p:nvPr/>
          </p:nvSpPr>
          <p:spPr bwMode="auto">
            <a:xfrm>
              <a:off x="4944" y="2884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5618163" y="1190625"/>
            <a:ext cx="9810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relations</a:t>
            </a: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5618163" y="2333625"/>
            <a:ext cx="13747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access-rights</a:t>
            </a:r>
          </a:p>
        </p:txBody>
      </p:sp>
      <p:sp>
        <p:nvSpPr>
          <p:cNvPr id="78880" name="Rectangle 32"/>
          <p:cNvSpPr>
            <a:spLocks noChangeArrowheads="1"/>
          </p:cNvSpPr>
          <p:nvPr/>
        </p:nvSpPr>
        <p:spPr bwMode="auto">
          <a:xfrm>
            <a:off x="5618163" y="3019425"/>
            <a:ext cx="9810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relations</a:t>
            </a:r>
          </a:p>
        </p:txBody>
      </p:sp>
      <p:sp>
        <p:nvSpPr>
          <p:cNvPr id="78881" name="Rectangle 33"/>
          <p:cNvSpPr>
            <a:spLocks noChangeArrowheads="1"/>
          </p:cNvSpPr>
          <p:nvPr/>
        </p:nvSpPr>
        <p:spPr bwMode="auto">
          <a:xfrm>
            <a:off x="5618163" y="4238625"/>
            <a:ext cx="930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supplier</a:t>
            </a:r>
          </a:p>
        </p:txBody>
      </p:sp>
      <p:sp>
        <p:nvSpPr>
          <p:cNvPr id="78882" name="Rectangle 34"/>
          <p:cNvSpPr>
            <a:spLocks noChangeArrowheads="1"/>
          </p:cNvSpPr>
          <p:nvPr/>
        </p:nvSpPr>
        <p:spPr bwMode="auto">
          <a:xfrm>
            <a:off x="5694363" y="1495425"/>
            <a:ext cx="10064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rel-name</a:t>
            </a:r>
          </a:p>
        </p:txBody>
      </p:sp>
      <p:sp>
        <p:nvSpPr>
          <p:cNvPr id="78883" name="Rectangle 35"/>
          <p:cNvSpPr>
            <a:spLocks noChangeArrowheads="1"/>
          </p:cNvSpPr>
          <p:nvPr/>
        </p:nvSpPr>
        <p:spPr bwMode="auto">
          <a:xfrm>
            <a:off x="5694363" y="3248025"/>
            <a:ext cx="10064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rel-name</a:t>
            </a:r>
          </a:p>
        </p:txBody>
      </p:sp>
      <p:sp>
        <p:nvSpPr>
          <p:cNvPr id="78884" name="Rectangle 36"/>
          <p:cNvSpPr>
            <a:spLocks noChangeArrowheads="1"/>
          </p:cNvSpPr>
          <p:nvPr/>
        </p:nvSpPr>
        <p:spPr bwMode="auto">
          <a:xfrm>
            <a:off x="6761163" y="1495425"/>
            <a:ext cx="9937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att-name</a:t>
            </a:r>
          </a:p>
        </p:txBody>
      </p:sp>
      <p:sp>
        <p:nvSpPr>
          <p:cNvPr id="78885" name="Rectangle 37"/>
          <p:cNvSpPr>
            <a:spLocks noChangeArrowheads="1"/>
          </p:cNvSpPr>
          <p:nvPr/>
        </p:nvSpPr>
        <p:spPr bwMode="auto">
          <a:xfrm>
            <a:off x="6761163" y="3248025"/>
            <a:ext cx="9937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att-name</a:t>
            </a:r>
          </a:p>
        </p:txBody>
      </p:sp>
      <p:sp>
        <p:nvSpPr>
          <p:cNvPr id="78886" name="Rectangle 38"/>
          <p:cNvSpPr>
            <a:spLocks noChangeArrowheads="1"/>
          </p:cNvSpPr>
          <p:nvPr/>
        </p:nvSpPr>
        <p:spPr bwMode="auto">
          <a:xfrm>
            <a:off x="7751763" y="1495425"/>
            <a:ext cx="11715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dom-name</a:t>
            </a:r>
          </a:p>
        </p:txBody>
      </p:sp>
      <p:sp>
        <p:nvSpPr>
          <p:cNvPr id="78887" name="Rectangle 39"/>
          <p:cNvSpPr>
            <a:spLocks noChangeArrowheads="1"/>
          </p:cNvSpPr>
          <p:nvPr/>
        </p:nvSpPr>
        <p:spPr bwMode="auto">
          <a:xfrm>
            <a:off x="7751763" y="3248025"/>
            <a:ext cx="11715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dom-name</a:t>
            </a:r>
          </a:p>
        </p:txBody>
      </p:sp>
      <p:sp>
        <p:nvSpPr>
          <p:cNvPr id="78888" name="Rectangle 40"/>
          <p:cNvSpPr>
            <a:spLocks noChangeArrowheads="1"/>
          </p:cNvSpPr>
          <p:nvPr/>
        </p:nvSpPr>
        <p:spPr bwMode="auto">
          <a:xfrm>
            <a:off x="5618163" y="3781425"/>
            <a:ext cx="20478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(u1, supplier, insert)</a:t>
            </a:r>
          </a:p>
        </p:txBody>
      </p:sp>
      <p:sp>
        <p:nvSpPr>
          <p:cNvPr id="78889" name="Rectangle 41"/>
          <p:cNvSpPr>
            <a:spLocks noChangeArrowheads="1"/>
          </p:cNvSpPr>
          <p:nvPr/>
        </p:nvSpPr>
        <p:spPr bwMode="auto">
          <a:xfrm>
            <a:off x="5618163" y="4010025"/>
            <a:ext cx="20859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(u2, supplier, delete)</a:t>
            </a:r>
          </a:p>
        </p:txBody>
      </p:sp>
      <p:sp>
        <p:nvSpPr>
          <p:cNvPr id="78890" name="Rectangle 42"/>
          <p:cNvSpPr>
            <a:spLocks noChangeArrowheads="1"/>
          </p:cNvSpPr>
          <p:nvPr/>
        </p:nvSpPr>
        <p:spPr bwMode="auto">
          <a:xfrm>
            <a:off x="5846763" y="2638425"/>
            <a:ext cx="5746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user</a:t>
            </a:r>
          </a:p>
        </p:txBody>
      </p:sp>
      <p:sp>
        <p:nvSpPr>
          <p:cNvPr id="78891" name="Rectangle 43"/>
          <p:cNvSpPr>
            <a:spLocks noChangeArrowheads="1"/>
          </p:cNvSpPr>
          <p:nvPr/>
        </p:nvSpPr>
        <p:spPr bwMode="auto">
          <a:xfrm>
            <a:off x="6761163" y="2638425"/>
            <a:ext cx="8921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relation</a:t>
            </a:r>
          </a:p>
        </p:txBody>
      </p:sp>
      <p:sp>
        <p:nvSpPr>
          <p:cNvPr id="78892" name="Rectangle 44"/>
          <p:cNvSpPr>
            <a:spLocks noChangeArrowheads="1"/>
          </p:cNvSpPr>
          <p:nvPr/>
        </p:nvSpPr>
        <p:spPr bwMode="auto">
          <a:xfrm>
            <a:off x="7827963" y="2638425"/>
            <a:ext cx="1057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operation</a:t>
            </a:r>
          </a:p>
        </p:txBody>
      </p:sp>
      <p:sp>
        <p:nvSpPr>
          <p:cNvPr id="78893" name="Rectangle 45"/>
          <p:cNvSpPr>
            <a:spLocks noChangeArrowheads="1"/>
          </p:cNvSpPr>
          <p:nvPr/>
        </p:nvSpPr>
        <p:spPr bwMode="auto">
          <a:xfrm>
            <a:off x="5922963" y="4543425"/>
            <a:ext cx="3968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s#</a:t>
            </a:r>
          </a:p>
        </p:txBody>
      </p:sp>
      <p:sp>
        <p:nvSpPr>
          <p:cNvPr id="78894" name="Rectangle 46"/>
          <p:cNvSpPr>
            <a:spLocks noChangeArrowheads="1"/>
          </p:cNvSpPr>
          <p:nvPr/>
        </p:nvSpPr>
        <p:spPr bwMode="auto">
          <a:xfrm>
            <a:off x="6913563" y="4543425"/>
            <a:ext cx="7778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sname</a:t>
            </a:r>
          </a:p>
        </p:txBody>
      </p:sp>
      <p:sp>
        <p:nvSpPr>
          <p:cNvPr id="78895" name="Rectangle 47"/>
          <p:cNvSpPr>
            <a:spLocks noChangeArrowheads="1"/>
          </p:cNvSpPr>
          <p:nvPr/>
        </p:nvSpPr>
        <p:spPr bwMode="auto">
          <a:xfrm>
            <a:off x="7904163" y="4543425"/>
            <a:ext cx="9302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location</a:t>
            </a:r>
          </a:p>
        </p:txBody>
      </p:sp>
      <p:sp>
        <p:nvSpPr>
          <p:cNvPr id="78896" name="Rectangle 48"/>
          <p:cNvSpPr>
            <a:spLocks noChangeArrowheads="1"/>
          </p:cNvSpPr>
          <p:nvPr/>
        </p:nvSpPr>
        <p:spPr bwMode="auto">
          <a:xfrm>
            <a:off x="5618163" y="5076825"/>
            <a:ext cx="19208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(s1, smith, london)</a:t>
            </a:r>
          </a:p>
        </p:txBody>
      </p:sp>
      <p:sp>
        <p:nvSpPr>
          <p:cNvPr id="78897" name="Rectangle 49"/>
          <p:cNvSpPr>
            <a:spLocks noChangeArrowheads="1"/>
          </p:cNvSpPr>
          <p:nvPr/>
        </p:nvSpPr>
        <p:spPr bwMode="auto">
          <a:xfrm>
            <a:off x="5618163" y="5305425"/>
            <a:ext cx="1870075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altLang="en-US" sz="1800" baseline="0">
                <a:latin typeface="Times New Roman" charset="0"/>
              </a:rPr>
              <a:t>(s2, jones, boston)</a:t>
            </a: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DATABASE MANAGEMENT SYSTEM ARCHITECTURE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Teleprocessing Database</a:t>
            </a:r>
          </a:p>
          <a:p>
            <a:r>
              <a:rPr lang="en-US" altLang="en-US"/>
              <a:t>File-Sharing Database</a:t>
            </a:r>
          </a:p>
          <a:p>
            <a:r>
              <a:rPr lang="en-US" altLang="en-US"/>
              <a:t>Client-Server Database - Basic</a:t>
            </a:r>
          </a:p>
          <a:p>
            <a:r>
              <a:rPr lang="en-US" altLang="en-US"/>
              <a:t>Client-Server Database - w/Caching</a:t>
            </a:r>
          </a:p>
          <a:p>
            <a:r>
              <a:rPr lang="en-US" altLang="en-US"/>
              <a:t>Distributed Database</a:t>
            </a:r>
          </a:p>
          <a:p>
            <a:r>
              <a:rPr lang="en-US" altLang="en-US"/>
              <a:t>Federated Database</a:t>
            </a:r>
          </a:p>
          <a:p>
            <a:r>
              <a:rPr lang="en-US" altLang="en-US"/>
              <a:t>Multi-Database</a:t>
            </a:r>
          </a:p>
          <a:p>
            <a:r>
              <a:rPr lang="en-US" altLang="en-US"/>
              <a:t>Parallel Databases</a:t>
            </a: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Teleprocessing Database</a:t>
            </a: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511550" y="2520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TP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511550" y="2978150"/>
            <a:ext cx="673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4197350" y="2978150"/>
            <a:ext cx="673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4883150" y="2978150"/>
            <a:ext cx="673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3511550" y="3435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3511550" y="3892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DB</a:t>
            </a:r>
          </a:p>
        </p:txBody>
      </p:sp>
      <p:sp>
        <p:nvSpPr>
          <p:cNvPr id="80905" name="Oval 9"/>
          <p:cNvSpPr>
            <a:spLocks noChangeArrowheads="1"/>
          </p:cNvSpPr>
          <p:nvPr/>
        </p:nvSpPr>
        <p:spPr bwMode="auto">
          <a:xfrm>
            <a:off x="3587750" y="5035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3581400" y="48006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7" name="Oval 11"/>
          <p:cNvSpPr>
            <a:spLocks noChangeArrowheads="1"/>
          </p:cNvSpPr>
          <p:nvPr/>
        </p:nvSpPr>
        <p:spPr bwMode="auto">
          <a:xfrm>
            <a:off x="3587750" y="4578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4495800" y="4349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9" name="Rectangle 13"/>
          <p:cNvSpPr>
            <a:spLocks noChangeArrowheads="1"/>
          </p:cNvSpPr>
          <p:nvPr/>
        </p:nvSpPr>
        <p:spPr bwMode="auto">
          <a:xfrm>
            <a:off x="4262438" y="51006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2749550" y="1225550"/>
            <a:ext cx="8255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4121150" y="1225550"/>
            <a:ext cx="8255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5492750" y="1225550"/>
            <a:ext cx="8255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2509838" y="1214438"/>
            <a:ext cx="13049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dumb terminal</a:t>
            </a:r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3881438" y="1214438"/>
            <a:ext cx="13049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dumb terminal</a:t>
            </a:r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5253038" y="1214438"/>
            <a:ext cx="13049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dumb terminal</a:t>
            </a:r>
          </a:p>
        </p:txBody>
      </p:sp>
      <p:sp>
        <p:nvSpPr>
          <p:cNvPr id="80916" name="Line 20"/>
          <p:cNvSpPr>
            <a:spLocks noChangeShapeType="1"/>
          </p:cNvSpPr>
          <p:nvPr/>
        </p:nvSpPr>
        <p:spPr bwMode="auto">
          <a:xfrm>
            <a:off x="3206750" y="1682750"/>
            <a:ext cx="12827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7" name="Line 21"/>
          <p:cNvSpPr>
            <a:spLocks noChangeShapeType="1"/>
          </p:cNvSpPr>
          <p:nvPr/>
        </p:nvSpPr>
        <p:spPr bwMode="auto">
          <a:xfrm>
            <a:off x="4495800" y="1682750"/>
            <a:ext cx="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 flipH="1">
            <a:off x="4489450" y="1682750"/>
            <a:ext cx="13843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9" name="Rectangle 23"/>
          <p:cNvSpPr>
            <a:spLocks noChangeArrowheads="1"/>
          </p:cNvSpPr>
          <p:nvPr/>
        </p:nvSpPr>
        <p:spPr bwMode="auto">
          <a:xfrm>
            <a:off x="6397625" y="1900238"/>
            <a:ext cx="19145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communication lines</a:t>
            </a:r>
          </a:p>
        </p:txBody>
      </p:sp>
      <p:sp>
        <p:nvSpPr>
          <p:cNvPr id="80920" name="Rectangle 24"/>
          <p:cNvSpPr>
            <a:spLocks noChangeArrowheads="1"/>
          </p:cNvSpPr>
          <p:nvPr/>
        </p:nvSpPr>
        <p:spPr bwMode="auto">
          <a:xfrm>
            <a:off x="6397625" y="3043238"/>
            <a:ext cx="16859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mainframe</a:t>
            </a:r>
          </a:p>
        </p:txBody>
      </p:sp>
      <p:sp>
        <p:nvSpPr>
          <p:cNvPr id="80921" name="Rectangle 25"/>
          <p:cNvSpPr>
            <a:spLocks noChangeArrowheads="1"/>
          </p:cNvSpPr>
          <p:nvPr/>
        </p:nvSpPr>
        <p:spPr bwMode="auto">
          <a:xfrm>
            <a:off x="6473825" y="4643438"/>
            <a:ext cx="1838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aseline="0">
                <a:latin typeface="Times New Roman" charset="0"/>
              </a:rPr>
              <a:t>database</a:t>
            </a: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Teleprocessing Database - characteristics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82000" cy="5257800"/>
          </a:xfrm>
          <a:noFill/>
          <a:ln/>
        </p:spPr>
        <p:txBody>
          <a:bodyPr/>
          <a:lstStyle/>
          <a:p>
            <a:r>
              <a:rPr lang="en-US" altLang="en-US"/>
              <a:t>Dumb terminals</a:t>
            </a:r>
          </a:p>
          <a:p>
            <a:r>
              <a:rPr lang="en-US" altLang="en-US"/>
              <a:t>APs, DBMS, and DB reside on central computer</a:t>
            </a:r>
          </a:p>
          <a:p>
            <a:r>
              <a:rPr lang="en-US" altLang="en-US"/>
              <a:t>Communication lines are typically phone lines</a:t>
            </a:r>
          </a:p>
          <a:p>
            <a:r>
              <a:rPr lang="en-US" altLang="en-US"/>
              <a:t>Screen formatting transmitted via communication lines</a:t>
            </a:r>
          </a:p>
          <a:p>
            <a:r>
              <a:rPr lang="en-US" altLang="en-US"/>
              <a:t>User interface character oriented and primitive</a:t>
            </a:r>
          </a:p>
          <a:p>
            <a:r>
              <a:rPr lang="en-US" altLang="en-US"/>
              <a:t>Dumb terminals are gradually being replaced by micros</a:t>
            </a:r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File-Sharing Database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511550" y="3435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216150" y="12255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3282950" y="12255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4959350" y="1225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22161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3511550" y="3892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DB</a:t>
            </a:r>
          </a:p>
        </p:txBody>
      </p:sp>
      <p:sp>
        <p:nvSpPr>
          <p:cNvPr id="82953" name="Oval 9"/>
          <p:cNvSpPr>
            <a:spLocks noChangeArrowheads="1"/>
          </p:cNvSpPr>
          <p:nvPr/>
        </p:nvSpPr>
        <p:spPr bwMode="auto">
          <a:xfrm>
            <a:off x="3587750" y="5035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3581400" y="48006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5" name="Oval 11"/>
          <p:cNvSpPr>
            <a:spLocks noChangeArrowheads="1"/>
          </p:cNvSpPr>
          <p:nvPr/>
        </p:nvSpPr>
        <p:spPr bwMode="auto">
          <a:xfrm>
            <a:off x="3587750" y="4578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>
            <a:off x="4495800" y="4349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4262438" y="51006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2958" name="Line 14"/>
          <p:cNvSpPr>
            <a:spLocks noChangeShapeType="1"/>
          </p:cNvSpPr>
          <p:nvPr/>
        </p:nvSpPr>
        <p:spPr bwMode="auto">
          <a:xfrm>
            <a:off x="3282950" y="2597150"/>
            <a:ext cx="12827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9" name="Line 15"/>
          <p:cNvSpPr>
            <a:spLocks noChangeShapeType="1"/>
          </p:cNvSpPr>
          <p:nvPr/>
        </p:nvSpPr>
        <p:spPr bwMode="auto">
          <a:xfrm flipH="1">
            <a:off x="4565650" y="2597150"/>
            <a:ext cx="13843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6473825" y="2814638"/>
            <a:ext cx="19145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LAN</a:t>
            </a:r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6473825" y="4643438"/>
            <a:ext cx="1838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database</a:t>
            </a:r>
          </a:p>
        </p:txBody>
      </p:sp>
      <p:sp>
        <p:nvSpPr>
          <p:cNvPr id="82962" name="Rectangle 18"/>
          <p:cNvSpPr>
            <a:spLocks noChangeArrowheads="1"/>
          </p:cNvSpPr>
          <p:nvPr/>
        </p:nvSpPr>
        <p:spPr bwMode="auto">
          <a:xfrm>
            <a:off x="2216150" y="2139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2963" name="Rectangle 19"/>
          <p:cNvSpPr>
            <a:spLocks noChangeArrowheads="1"/>
          </p:cNvSpPr>
          <p:nvPr/>
        </p:nvSpPr>
        <p:spPr bwMode="auto">
          <a:xfrm>
            <a:off x="4959350" y="2139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2964" name="Rectangle 20"/>
          <p:cNvSpPr>
            <a:spLocks noChangeArrowheads="1"/>
          </p:cNvSpPr>
          <p:nvPr/>
        </p:nvSpPr>
        <p:spPr bwMode="auto">
          <a:xfrm>
            <a:off x="49593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6473825" y="3424238"/>
            <a:ext cx="18383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file server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</a:t>
            </a:r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7312025" y="1671638"/>
            <a:ext cx="12287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File-Sharing Database - characteristics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APs and DBMS on client micros</a:t>
            </a:r>
          </a:p>
          <a:p>
            <a:r>
              <a:rPr lang="en-US" altLang="en-US"/>
              <a:t>File-Server</a:t>
            </a:r>
            <a:r>
              <a:rPr lang="en-US" altLang="en-US" b="1"/>
              <a:t> </a:t>
            </a:r>
            <a:r>
              <a:rPr lang="en-US" altLang="en-US"/>
              <a:t>on server micro</a:t>
            </a:r>
          </a:p>
          <a:p>
            <a:r>
              <a:rPr lang="en-US" altLang="en-US"/>
              <a:t>Clients and file-server communicate via LAN</a:t>
            </a:r>
          </a:p>
          <a:p>
            <a:r>
              <a:rPr lang="en-US" altLang="en-US"/>
              <a:t>Substantial traffic on LAN because large files (and indices) must be sent to DBMS on clients for processing</a:t>
            </a:r>
          </a:p>
          <a:p>
            <a:r>
              <a:rPr lang="en-US" altLang="en-US"/>
              <a:t>Substantial lock contention for extended periods of time for the same reason</a:t>
            </a:r>
          </a:p>
          <a:p>
            <a:r>
              <a:rPr lang="en-US" altLang="en-US"/>
              <a:t>Good for extensive query processing on downloaded snapshot data</a:t>
            </a:r>
          </a:p>
          <a:p>
            <a:r>
              <a:rPr lang="en-US" altLang="en-US"/>
              <a:t>Bad for high-volume transaction processing</a:t>
            </a:r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Client-Server Database - Basic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2216150" y="12255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3206750" y="12255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4959350" y="1225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511550" y="3435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3511550" y="3892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DB</a:t>
            </a:r>
          </a:p>
        </p:txBody>
      </p:sp>
      <p:sp>
        <p:nvSpPr>
          <p:cNvPr id="85000" name="Oval 8"/>
          <p:cNvSpPr>
            <a:spLocks noChangeArrowheads="1"/>
          </p:cNvSpPr>
          <p:nvPr/>
        </p:nvSpPr>
        <p:spPr bwMode="auto">
          <a:xfrm>
            <a:off x="3587750" y="5035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3581400" y="48006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2" name="Oval 10"/>
          <p:cNvSpPr>
            <a:spLocks noChangeArrowheads="1"/>
          </p:cNvSpPr>
          <p:nvPr/>
        </p:nvSpPr>
        <p:spPr bwMode="auto">
          <a:xfrm>
            <a:off x="3587750" y="4578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>
            <a:off x="4495800" y="43497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4262438" y="51006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>
            <a:off x="3282950" y="2139950"/>
            <a:ext cx="12827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 flipH="1">
            <a:off x="4565650" y="2139950"/>
            <a:ext cx="13843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6397625" y="3043238"/>
            <a:ext cx="16859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micro(s)</a:t>
            </a:r>
            <a:r>
              <a:rPr lang="en-US" altLang="en-US" sz="2000" baseline="0">
                <a:latin typeface="Times New Roman" charset="0"/>
              </a:rPr>
              <a:t> </a:t>
            </a:r>
            <a:r>
              <a:rPr lang="en-US" altLang="en-US" sz="2000" b="1" baseline="0">
                <a:latin typeface="Times New Roman" charset="0"/>
              </a:rPr>
              <a:t>or mainframe</a:t>
            </a: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6473825" y="4643438"/>
            <a:ext cx="1838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database</a:t>
            </a:r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3511550" y="29781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22161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49593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6397625" y="2433638"/>
            <a:ext cx="11525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LAN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7312025" y="1519238"/>
            <a:ext cx="12287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 Message to Map Makers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 model is a means of communication</a:t>
            </a:r>
          </a:p>
          <a:p>
            <a:r>
              <a:rPr lang="en-US" altLang="en-US"/>
              <a:t>Users of a model must have a certain amount of knowledge in common</a:t>
            </a:r>
          </a:p>
          <a:p>
            <a:r>
              <a:rPr lang="en-US" altLang="en-US"/>
              <a:t>A model on emphasized selected aspects</a:t>
            </a:r>
          </a:p>
          <a:p>
            <a:r>
              <a:rPr lang="en-US" altLang="en-US"/>
              <a:t>A model is described in some language</a:t>
            </a:r>
          </a:p>
          <a:p>
            <a:r>
              <a:rPr lang="en-US" altLang="en-US"/>
              <a:t>A model can be erroneous</a:t>
            </a:r>
          </a:p>
          <a:p>
            <a:r>
              <a:rPr lang="en-US" altLang="en-US"/>
              <a:t>A message to map makers: “Highways are not painted red, rivers don’t have county lines running down the middle, and you can’t see contour lines on a mountain” [Kent 78]</a:t>
            </a: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Client-Server Database - Basic - characteristics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APs on client micros</a:t>
            </a:r>
          </a:p>
          <a:p>
            <a:r>
              <a:rPr lang="en-US" altLang="en-US"/>
              <a:t>Database-server on micro or mainframe</a:t>
            </a:r>
          </a:p>
          <a:p>
            <a:r>
              <a:rPr lang="en-US" altLang="en-US"/>
              <a:t>Multiple servers possible; no data replication</a:t>
            </a:r>
          </a:p>
          <a:p>
            <a:r>
              <a:rPr lang="en-US" altLang="en-US"/>
              <a:t>Clients and database-server communicate via LAN</a:t>
            </a:r>
          </a:p>
          <a:p>
            <a:r>
              <a:rPr lang="en-US" altLang="en-US"/>
              <a:t>Considerably less traffic on LAN than with file-server</a:t>
            </a:r>
          </a:p>
          <a:p>
            <a:r>
              <a:rPr lang="en-US" altLang="en-US"/>
              <a:t>Considerably less lock contention than with file-server</a:t>
            </a: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Client-Server Database - w/Caching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2216150" y="12255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3206750" y="12255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4959350" y="1225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3511550" y="3892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3511550" y="4349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DB</a:t>
            </a:r>
          </a:p>
        </p:txBody>
      </p:sp>
      <p:sp>
        <p:nvSpPr>
          <p:cNvPr id="87048" name="Oval 8"/>
          <p:cNvSpPr>
            <a:spLocks noChangeArrowheads="1"/>
          </p:cNvSpPr>
          <p:nvPr/>
        </p:nvSpPr>
        <p:spPr bwMode="auto">
          <a:xfrm>
            <a:off x="3587750" y="54927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3581400" y="52578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0" name="Oval 10"/>
          <p:cNvSpPr>
            <a:spLocks noChangeArrowheads="1"/>
          </p:cNvSpPr>
          <p:nvPr/>
        </p:nvSpPr>
        <p:spPr bwMode="auto">
          <a:xfrm>
            <a:off x="3587750" y="50355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4495800" y="4806950"/>
            <a:ext cx="0" cy="444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4262438" y="55578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>
            <a:off x="3282950" y="2597150"/>
            <a:ext cx="12827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 flipH="1">
            <a:off x="4565650" y="2597150"/>
            <a:ext cx="1384300" cy="825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5864225" y="3729038"/>
            <a:ext cx="16859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micro(s)</a:t>
            </a:r>
            <a:r>
              <a:rPr lang="en-US" altLang="en-US" sz="2000" baseline="0">
                <a:latin typeface="Times New Roman" charset="0"/>
              </a:rPr>
              <a:t> </a:t>
            </a:r>
            <a:r>
              <a:rPr lang="en-US" altLang="en-US" sz="2000" b="1" baseline="0">
                <a:latin typeface="Times New Roman" charset="0"/>
              </a:rPr>
              <a:t>or mainframe</a:t>
            </a:r>
          </a:p>
        </p:txBody>
      </p:sp>
      <p:sp>
        <p:nvSpPr>
          <p:cNvPr id="87056" name="Rectangle 16"/>
          <p:cNvSpPr>
            <a:spLocks noChangeArrowheads="1"/>
          </p:cNvSpPr>
          <p:nvPr/>
        </p:nvSpPr>
        <p:spPr bwMode="auto">
          <a:xfrm>
            <a:off x="5864225" y="5253038"/>
            <a:ext cx="1838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database</a:t>
            </a:r>
          </a:p>
        </p:txBody>
      </p:sp>
      <p:sp>
        <p:nvSpPr>
          <p:cNvPr id="87057" name="Rectangle 17"/>
          <p:cNvSpPr>
            <a:spLocks noChangeArrowheads="1"/>
          </p:cNvSpPr>
          <p:nvPr/>
        </p:nvSpPr>
        <p:spPr bwMode="auto">
          <a:xfrm>
            <a:off x="3511550" y="3435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2216150" y="2139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7059" name="Rectangle 19"/>
          <p:cNvSpPr>
            <a:spLocks noChangeArrowheads="1"/>
          </p:cNvSpPr>
          <p:nvPr/>
        </p:nvSpPr>
        <p:spPr bwMode="auto">
          <a:xfrm>
            <a:off x="4959350" y="2139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</a:t>
            </a:r>
          </a:p>
        </p:txBody>
      </p:sp>
      <p:sp>
        <p:nvSpPr>
          <p:cNvPr id="87060" name="Rectangle 20"/>
          <p:cNvSpPr>
            <a:spLocks noChangeArrowheads="1"/>
          </p:cNvSpPr>
          <p:nvPr/>
        </p:nvSpPr>
        <p:spPr bwMode="auto">
          <a:xfrm>
            <a:off x="5864225" y="2890838"/>
            <a:ext cx="11525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LAN</a:t>
            </a:r>
          </a:p>
        </p:txBody>
      </p:sp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7312025" y="1519238"/>
            <a:ext cx="12287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</a:t>
            </a:r>
          </a:p>
        </p:txBody>
      </p:sp>
      <p:sp>
        <p:nvSpPr>
          <p:cNvPr id="87062" name="Rectangle 22"/>
          <p:cNvSpPr>
            <a:spLocks noChangeArrowheads="1"/>
          </p:cNvSpPr>
          <p:nvPr/>
        </p:nvSpPr>
        <p:spPr bwMode="auto">
          <a:xfrm>
            <a:off x="22161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7063" name="Rectangle 23"/>
          <p:cNvSpPr>
            <a:spLocks noChangeArrowheads="1"/>
          </p:cNvSpPr>
          <p:nvPr/>
        </p:nvSpPr>
        <p:spPr bwMode="auto">
          <a:xfrm>
            <a:off x="4959350" y="1682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DBMS</a:t>
            </a:r>
          </a:p>
        </p:txBody>
      </p:sp>
      <p:sp>
        <p:nvSpPr>
          <p:cNvPr id="87064" name="Oval 24"/>
          <p:cNvSpPr>
            <a:spLocks noChangeArrowheads="1"/>
          </p:cNvSpPr>
          <p:nvPr/>
        </p:nvSpPr>
        <p:spPr bwMode="auto">
          <a:xfrm>
            <a:off x="234950" y="3130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65" name="Rectangle 25"/>
          <p:cNvSpPr>
            <a:spLocks noChangeArrowheads="1"/>
          </p:cNvSpPr>
          <p:nvPr/>
        </p:nvSpPr>
        <p:spPr bwMode="auto">
          <a:xfrm>
            <a:off x="228600" y="28956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66" name="Oval 26"/>
          <p:cNvSpPr>
            <a:spLocks noChangeArrowheads="1"/>
          </p:cNvSpPr>
          <p:nvPr/>
        </p:nvSpPr>
        <p:spPr bwMode="auto">
          <a:xfrm>
            <a:off x="234950" y="2673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>
            <a:off x="1143000" y="1911350"/>
            <a:ext cx="0" cy="977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68" name="Rectangle 28"/>
          <p:cNvSpPr>
            <a:spLocks noChangeArrowheads="1"/>
          </p:cNvSpPr>
          <p:nvPr/>
        </p:nvSpPr>
        <p:spPr bwMode="auto">
          <a:xfrm>
            <a:off x="909638" y="31956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7069" name="Oval 29"/>
          <p:cNvSpPr>
            <a:spLocks noChangeArrowheads="1"/>
          </p:cNvSpPr>
          <p:nvPr/>
        </p:nvSpPr>
        <p:spPr bwMode="auto">
          <a:xfrm>
            <a:off x="7016750" y="3054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70" name="Rectangle 30"/>
          <p:cNvSpPr>
            <a:spLocks noChangeArrowheads="1"/>
          </p:cNvSpPr>
          <p:nvPr/>
        </p:nvSpPr>
        <p:spPr bwMode="auto">
          <a:xfrm>
            <a:off x="7010400" y="28194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71" name="Oval 31"/>
          <p:cNvSpPr>
            <a:spLocks noChangeArrowheads="1"/>
          </p:cNvSpPr>
          <p:nvPr/>
        </p:nvSpPr>
        <p:spPr bwMode="auto">
          <a:xfrm>
            <a:off x="7016750" y="2597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72" name="Line 32"/>
          <p:cNvSpPr>
            <a:spLocks noChangeShapeType="1"/>
          </p:cNvSpPr>
          <p:nvPr/>
        </p:nvSpPr>
        <p:spPr bwMode="auto">
          <a:xfrm>
            <a:off x="7924800" y="1911350"/>
            <a:ext cx="0" cy="901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73" name="Rectangle 33"/>
          <p:cNvSpPr>
            <a:spLocks noChangeArrowheads="1"/>
          </p:cNvSpPr>
          <p:nvPr/>
        </p:nvSpPr>
        <p:spPr bwMode="auto">
          <a:xfrm>
            <a:off x="7691438" y="31194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7074" name="Line 34"/>
          <p:cNvSpPr>
            <a:spLocks noChangeShapeType="1"/>
          </p:cNvSpPr>
          <p:nvPr/>
        </p:nvSpPr>
        <p:spPr bwMode="auto">
          <a:xfrm>
            <a:off x="1149350" y="1905000"/>
            <a:ext cx="1054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75" name="Line 35"/>
          <p:cNvSpPr>
            <a:spLocks noChangeShapeType="1"/>
          </p:cNvSpPr>
          <p:nvPr/>
        </p:nvSpPr>
        <p:spPr bwMode="auto">
          <a:xfrm flipH="1">
            <a:off x="7004050" y="1905000"/>
            <a:ext cx="92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Client-Server Database - w/Caching - characteristics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DBMS on server </a:t>
            </a:r>
            <a:r>
              <a:rPr lang="en-US" altLang="en-US" b="1"/>
              <a:t>and clients</a:t>
            </a:r>
          </a:p>
          <a:p>
            <a:r>
              <a:rPr lang="en-US" altLang="en-US"/>
              <a:t>Database-server is </a:t>
            </a:r>
            <a:r>
              <a:rPr lang="en-US" altLang="en-US" b="1"/>
              <a:t>primary update site</a:t>
            </a:r>
          </a:p>
          <a:p>
            <a:r>
              <a:rPr lang="en-US" altLang="en-US"/>
              <a:t>Downloaded queries are </a:t>
            </a:r>
            <a:r>
              <a:rPr lang="en-US" altLang="en-US" b="1"/>
              <a:t>cached</a:t>
            </a:r>
            <a:r>
              <a:rPr lang="en-US" altLang="en-US"/>
              <a:t> on clients</a:t>
            </a:r>
          </a:p>
          <a:p>
            <a:r>
              <a:rPr lang="en-US" altLang="en-US"/>
              <a:t>Change logs are downloaded </a:t>
            </a:r>
            <a:r>
              <a:rPr lang="en-US" altLang="en-US" b="1"/>
              <a:t>on demand</a:t>
            </a:r>
            <a:endParaRPr lang="en-US" altLang="en-US"/>
          </a:p>
          <a:p>
            <a:r>
              <a:rPr lang="en-US" altLang="en-US"/>
              <a:t>Cached queries are </a:t>
            </a:r>
            <a:r>
              <a:rPr lang="en-US" altLang="en-US" b="1"/>
              <a:t>updated incrementally</a:t>
            </a:r>
            <a:endParaRPr lang="en-US" altLang="en-US"/>
          </a:p>
          <a:p>
            <a:r>
              <a:rPr lang="en-US" altLang="en-US"/>
              <a:t>Less traffic on LAN than with basic client-server database because only initial query result is downloaded followed by change logs</a:t>
            </a:r>
          </a:p>
          <a:p>
            <a:r>
              <a:rPr lang="en-US" altLang="en-US"/>
              <a:t>Less lock contention than with basic client-server database for same reason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Distributed Database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2216150" y="10731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3206750" y="10731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4959350" y="10731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920750" y="2825750"/>
            <a:ext cx="7454900" cy="38735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2216150" y="1987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4959350" y="1987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7312025" y="1366838"/>
            <a:ext cx="16097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micros(s) or mainframes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2216150" y="1530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DDBMS</a:t>
            </a:r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4959350" y="1530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DDBMS</a:t>
            </a:r>
          </a:p>
        </p:txBody>
      </p:sp>
      <p:sp>
        <p:nvSpPr>
          <p:cNvPr id="89100" name="Oval 12"/>
          <p:cNvSpPr>
            <a:spLocks noChangeArrowheads="1"/>
          </p:cNvSpPr>
          <p:nvPr/>
        </p:nvSpPr>
        <p:spPr bwMode="auto">
          <a:xfrm>
            <a:off x="1225550" y="6102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1" name="Rectangle 13"/>
          <p:cNvSpPr>
            <a:spLocks noChangeArrowheads="1"/>
          </p:cNvSpPr>
          <p:nvPr/>
        </p:nvSpPr>
        <p:spPr bwMode="auto">
          <a:xfrm>
            <a:off x="1219200" y="58674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2" name="Oval 14"/>
          <p:cNvSpPr>
            <a:spLocks noChangeArrowheads="1"/>
          </p:cNvSpPr>
          <p:nvPr/>
        </p:nvSpPr>
        <p:spPr bwMode="auto">
          <a:xfrm>
            <a:off x="1225550" y="5645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3" name="Rectangle 15"/>
          <p:cNvSpPr>
            <a:spLocks noChangeArrowheads="1"/>
          </p:cNvSpPr>
          <p:nvPr/>
        </p:nvSpPr>
        <p:spPr bwMode="auto">
          <a:xfrm>
            <a:off x="1900238" y="61674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9104" name="Oval 16"/>
          <p:cNvSpPr>
            <a:spLocks noChangeArrowheads="1"/>
          </p:cNvSpPr>
          <p:nvPr/>
        </p:nvSpPr>
        <p:spPr bwMode="auto">
          <a:xfrm>
            <a:off x="3587750" y="6102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5" name="Rectangle 17"/>
          <p:cNvSpPr>
            <a:spLocks noChangeArrowheads="1"/>
          </p:cNvSpPr>
          <p:nvPr/>
        </p:nvSpPr>
        <p:spPr bwMode="auto">
          <a:xfrm>
            <a:off x="3581400" y="58674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6" name="Oval 18"/>
          <p:cNvSpPr>
            <a:spLocks noChangeArrowheads="1"/>
          </p:cNvSpPr>
          <p:nvPr/>
        </p:nvSpPr>
        <p:spPr bwMode="auto">
          <a:xfrm>
            <a:off x="3587750" y="5645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7" name="Rectangle 19"/>
          <p:cNvSpPr>
            <a:spLocks noChangeArrowheads="1"/>
          </p:cNvSpPr>
          <p:nvPr/>
        </p:nvSpPr>
        <p:spPr bwMode="auto">
          <a:xfrm>
            <a:off x="4262438" y="61674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9108" name="Oval 20"/>
          <p:cNvSpPr>
            <a:spLocks noChangeArrowheads="1"/>
          </p:cNvSpPr>
          <p:nvPr/>
        </p:nvSpPr>
        <p:spPr bwMode="auto">
          <a:xfrm>
            <a:off x="6102350" y="6102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09" name="Rectangle 21"/>
          <p:cNvSpPr>
            <a:spLocks noChangeArrowheads="1"/>
          </p:cNvSpPr>
          <p:nvPr/>
        </p:nvSpPr>
        <p:spPr bwMode="auto">
          <a:xfrm>
            <a:off x="6096000" y="58674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0" name="Oval 22"/>
          <p:cNvSpPr>
            <a:spLocks noChangeArrowheads="1"/>
          </p:cNvSpPr>
          <p:nvPr/>
        </p:nvSpPr>
        <p:spPr bwMode="auto">
          <a:xfrm>
            <a:off x="6102350" y="5645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1" name="Rectangle 23"/>
          <p:cNvSpPr>
            <a:spLocks noChangeArrowheads="1"/>
          </p:cNvSpPr>
          <p:nvPr/>
        </p:nvSpPr>
        <p:spPr bwMode="auto">
          <a:xfrm>
            <a:off x="6700838" y="61674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89112" name="Line 24"/>
          <p:cNvSpPr>
            <a:spLocks noChangeShapeType="1"/>
          </p:cNvSpPr>
          <p:nvPr/>
        </p:nvSpPr>
        <p:spPr bwMode="auto">
          <a:xfrm>
            <a:off x="3200400" y="2444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3" name="Line 25"/>
          <p:cNvSpPr>
            <a:spLocks noChangeShapeType="1"/>
          </p:cNvSpPr>
          <p:nvPr/>
        </p:nvSpPr>
        <p:spPr bwMode="auto">
          <a:xfrm>
            <a:off x="5943600" y="2444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4" name="Rectangle 26"/>
          <p:cNvSpPr>
            <a:spLocks noChangeArrowheads="1"/>
          </p:cNvSpPr>
          <p:nvPr/>
        </p:nvSpPr>
        <p:spPr bwMode="auto">
          <a:xfrm>
            <a:off x="7464425" y="2509838"/>
            <a:ext cx="13049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network</a:t>
            </a:r>
          </a:p>
        </p:txBody>
      </p:sp>
      <p:sp>
        <p:nvSpPr>
          <p:cNvPr id="89115" name="Rectangle 27"/>
          <p:cNvSpPr>
            <a:spLocks noChangeArrowheads="1"/>
          </p:cNvSpPr>
          <p:nvPr/>
        </p:nvSpPr>
        <p:spPr bwMode="auto">
          <a:xfrm>
            <a:off x="3968750" y="4121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</a:p>
        </p:txBody>
      </p:sp>
      <p:sp>
        <p:nvSpPr>
          <p:cNvPr id="89116" name="Rectangle 28"/>
          <p:cNvSpPr>
            <a:spLocks noChangeArrowheads="1"/>
          </p:cNvSpPr>
          <p:nvPr/>
        </p:nvSpPr>
        <p:spPr bwMode="auto">
          <a:xfrm>
            <a:off x="39687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</a:p>
        </p:txBody>
      </p:sp>
      <p:sp>
        <p:nvSpPr>
          <p:cNvPr id="89117" name="Line 29"/>
          <p:cNvSpPr>
            <a:spLocks noChangeShapeType="1"/>
          </p:cNvSpPr>
          <p:nvPr/>
        </p:nvSpPr>
        <p:spPr bwMode="auto">
          <a:xfrm>
            <a:off x="4572000" y="46545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8" name="Line 30"/>
          <p:cNvSpPr>
            <a:spLocks noChangeShapeType="1"/>
          </p:cNvSpPr>
          <p:nvPr/>
        </p:nvSpPr>
        <p:spPr bwMode="auto">
          <a:xfrm>
            <a:off x="45720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19" name="Rectangle 31"/>
          <p:cNvSpPr>
            <a:spLocks noChangeArrowheads="1"/>
          </p:cNvSpPr>
          <p:nvPr/>
        </p:nvSpPr>
        <p:spPr bwMode="auto">
          <a:xfrm>
            <a:off x="6483350" y="3359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external</a:t>
            </a:r>
          </a:p>
        </p:txBody>
      </p:sp>
      <p:sp>
        <p:nvSpPr>
          <p:cNvPr id="89120" name="Rectangle 32"/>
          <p:cNvSpPr>
            <a:spLocks noChangeArrowheads="1"/>
          </p:cNvSpPr>
          <p:nvPr/>
        </p:nvSpPr>
        <p:spPr bwMode="auto">
          <a:xfrm>
            <a:off x="1682750" y="3359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external</a:t>
            </a:r>
          </a:p>
        </p:txBody>
      </p:sp>
      <p:sp>
        <p:nvSpPr>
          <p:cNvPr id="89121" name="Rectangle 33"/>
          <p:cNvSpPr>
            <a:spLocks noChangeArrowheads="1"/>
          </p:cNvSpPr>
          <p:nvPr/>
        </p:nvSpPr>
        <p:spPr bwMode="auto">
          <a:xfrm>
            <a:off x="3968750" y="3359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external</a:t>
            </a:r>
          </a:p>
        </p:txBody>
      </p:sp>
      <p:sp>
        <p:nvSpPr>
          <p:cNvPr id="89122" name="Line 34"/>
          <p:cNvSpPr>
            <a:spLocks noChangeShapeType="1"/>
          </p:cNvSpPr>
          <p:nvPr/>
        </p:nvSpPr>
        <p:spPr bwMode="auto">
          <a:xfrm>
            <a:off x="4572000" y="38925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23" name="Line 35"/>
          <p:cNvSpPr>
            <a:spLocks noChangeShapeType="1"/>
          </p:cNvSpPr>
          <p:nvPr/>
        </p:nvSpPr>
        <p:spPr bwMode="auto">
          <a:xfrm flipV="1">
            <a:off x="2216150" y="5403850"/>
            <a:ext cx="234950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24" name="Line 36"/>
          <p:cNvSpPr>
            <a:spLocks noChangeShapeType="1"/>
          </p:cNvSpPr>
          <p:nvPr/>
        </p:nvSpPr>
        <p:spPr bwMode="auto">
          <a:xfrm flipH="1" flipV="1">
            <a:off x="4565650" y="5403850"/>
            <a:ext cx="252730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25" name="Line 37"/>
          <p:cNvSpPr>
            <a:spLocks noChangeShapeType="1"/>
          </p:cNvSpPr>
          <p:nvPr/>
        </p:nvSpPr>
        <p:spPr bwMode="auto">
          <a:xfrm>
            <a:off x="2292350" y="3892550"/>
            <a:ext cx="22733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126" name="Line 38"/>
          <p:cNvSpPr>
            <a:spLocks noChangeShapeType="1"/>
          </p:cNvSpPr>
          <p:nvPr/>
        </p:nvSpPr>
        <p:spPr bwMode="auto">
          <a:xfrm flipH="1">
            <a:off x="4565650" y="3892550"/>
            <a:ext cx="26035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Distributed Database - characteristics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5257800"/>
          </a:xfrm>
          <a:noFill/>
          <a:ln/>
        </p:spPr>
        <p:txBody>
          <a:bodyPr/>
          <a:lstStyle/>
          <a:p>
            <a:r>
              <a:rPr lang="en-US" altLang="en-US"/>
              <a:t>APs and DDBMS on multiple micros or mainframes</a:t>
            </a:r>
          </a:p>
          <a:p>
            <a:r>
              <a:rPr lang="en-US" altLang="en-US"/>
              <a:t>One distributed database</a:t>
            </a:r>
          </a:p>
          <a:p>
            <a:r>
              <a:rPr lang="en-US" altLang="en-US"/>
              <a:t>Communication via LAN or WAN</a:t>
            </a:r>
          </a:p>
          <a:p>
            <a:r>
              <a:rPr lang="en-US" altLang="en-US"/>
              <a:t>Horizontal and/or vertical data fragmentation</a:t>
            </a:r>
          </a:p>
          <a:p>
            <a:r>
              <a:rPr lang="en-US" altLang="en-US"/>
              <a:t>Replicated or non-replicated fragment allocation</a:t>
            </a:r>
          </a:p>
          <a:p>
            <a:r>
              <a:rPr lang="en-US" altLang="en-US"/>
              <a:t>Fragmentation and replication transparency</a:t>
            </a:r>
          </a:p>
          <a:p>
            <a:r>
              <a:rPr lang="en-US" altLang="en-US"/>
              <a:t>Data replication improves query processing</a:t>
            </a:r>
          </a:p>
          <a:p>
            <a:r>
              <a:rPr lang="en-US" altLang="en-US"/>
              <a:t>Data replication increases lock contention and slows down update transactions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Distributed Database - Alternatives</a:t>
            </a:r>
          </a:p>
        </p:txBody>
      </p:sp>
      <p:sp>
        <p:nvSpPr>
          <p:cNvPr id="91139" name="Oval 3"/>
          <p:cNvSpPr>
            <a:spLocks noChangeArrowheads="1"/>
          </p:cNvSpPr>
          <p:nvPr/>
        </p:nvSpPr>
        <p:spPr bwMode="auto">
          <a:xfrm>
            <a:off x="2444750" y="2292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438400" y="12192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1" name="Oval 5"/>
          <p:cNvSpPr>
            <a:spLocks noChangeArrowheads="1"/>
          </p:cNvSpPr>
          <p:nvPr/>
        </p:nvSpPr>
        <p:spPr bwMode="auto">
          <a:xfrm>
            <a:off x="2444750" y="996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2" name="Oval 6"/>
          <p:cNvSpPr>
            <a:spLocks noChangeArrowheads="1"/>
          </p:cNvSpPr>
          <p:nvPr/>
        </p:nvSpPr>
        <p:spPr bwMode="auto">
          <a:xfrm>
            <a:off x="4883150" y="22923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4876800" y="12192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4" name="Oval 8"/>
          <p:cNvSpPr>
            <a:spLocks noChangeArrowheads="1"/>
          </p:cNvSpPr>
          <p:nvPr/>
        </p:nvSpPr>
        <p:spPr bwMode="auto">
          <a:xfrm>
            <a:off x="4883150" y="996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5" name="Oval 9"/>
          <p:cNvSpPr>
            <a:spLocks noChangeArrowheads="1"/>
          </p:cNvSpPr>
          <p:nvPr/>
        </p:nvSpPr>
        <p:spPr bwMode="auto">
          <a:xfrm>
            <a:off x="2520950" y="4273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2514600" y="32004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7" name="Oval 11"/>
          <p:cNvSpPr>
            <a:spLocks noChangeArrowheads="1"/>
          </p:cNvSpPr>
          <p:nvPr/>
        </p:nvSpPr>
        <p:spPr bwMode="auto">
          <a:xfrm>
            <a:off x="2520950" y="2978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8" name="Oval 12"/>
          <p:cNvSpPr>
            <a:spLocks noChangeArrowheads="1"/>
          </p:cNvSpPr>
          <p:nvPr/>
        </p:nvSpPr>
        <p:spPr bwMode="auto">
          <a:xfrm>
            <a:off x="4959350" y="42735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9" name="Rectangle 13"/>
          <p:cNvSpPr>
            <a:spLocks noChangeArrowheads="1"/>
          </p:cNvSpPr>
          <p:nvPr/>
        </p:nvSpPr>
        <p:spPr bwMode="auto">
          <a:xfrm>
            <a:off x="4953000" y="32004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0" name="Oval 14"/>
          <p:cNvSpPr>
            <a:spLocks noChangeArrowheads="1"/>
          </p:cNvSpPr>
          <p:nvPr/>
        </p:nvSpPr>
        <p:spPr bwMode="auto">
          <a:xfrm>
            <a:off x="4959350" y="29781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1" name="Oval 15"/>
          <p:cNvSpPr>
            <a:spLocks noChangeArrowheads="1"/>
          </p:cNvSpPr>
          <p:nvPr/>
        </p:nvSpPr>
        <p:spPr bwMode="auto">
          <a:xfrm>
            <a:off x="2444750" y="62547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2" name="Rectangle 16"/>
          <p:cNvSpPr>
            <a:spLocks noChangeArrowheads="1"/>
          </p:cNvSpPr>
          <p:nvPr/>
        </p:nvSpPr>
        <p:spPr bwMode="auto">
          <a:xfrm>
            <a:off x="2438400" y="51816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3" name="Oval 17"/>
          <p:cNvSpPr>
            <a:spLocks noChangeArrowheads="1"/>
          </p:cNvSpPr>
          <p:nvPr/>
        </p:nvSpPr>
        <p:spPr bwMode="auto">
          <a:xfrm>
            <a:off x="2444750" y="4959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4" name="Oval 18"/>
          <p:cNvSpPr>
            <a:spLocks noChangeArrowheads="1"/>
          </p:cNvSpPr>
          <p:nvPr/>
        </p:nvSpPr>
        <p:spPr bwMode="auto">
          <a:xfrm>
            <a:off x="4883150" y="62547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5" name="Rectangle 19"/>
          <p:cNvSpPr>
            <a:spLocks noChangeArrowheads="1"/>
          </p:cNvSpPr>
          <p:nvPr/>
        </p:nvSpPr>
        <p:spPr bwMode="auto">
          <a:xfrm>
            <a:off x="4876800" y="5181600"/>
            <a:ext cx="1981200" cy="1295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6" name="Oval 20"/>
          <p:cNvSpPr>
            <a:spLocks noChangeArrowheads="1"/>
          </p:cNvSpPr>
          <p:nvPr/>
        </p:nvSpPr>
        <p:spPr bwMode="auto">
          <a:xfrm>
            <a:off x="4883150" y="49593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57" name="Rectangle 21"/>
          <p:cNvSpPr>
            <a:spLocks noChangeArrowheads="1"/>
          </p:cNvSpPr>
          <p:nvPr/>
        </p:nvSpPr>
        <p:spPr bwMode="auto">
          <a:xfrm>
            <a:off x="6254750" y="2216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</a:t>
            </a:r>
          </a:p>
        </p:txBody>
      </p:sp>
      <p:sp>
        <p:nvSpPr>
          <p:cNvPr id="91158" name="Rectangle 22"/>
          <p:cNvSpPr>
            <a:spLocks noChangeArrowheads="1"/>
          </p:cNvSpPr>
          <p:nvPr/>
        </p:nvSpPr>
        <p:spPr bwMode="auto">
          <a:xfrm>
            <a:off x="6254750" y="1682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C</a:t>
            </a:r>
          </a:p>
        </p:txBody>
      </p:sp>
      <p:sp>
        <p:nvSpPr>
          <p:cNvPr id="91159" name="Rectangle 23"/>
          <p:cNvSpPr>
            <a:spLocks noChangeArrowheads="1"/>
          </p:cNvSpPr>
          <p:nvPr/>
        </p:nvSpPr>
        <p:spPr bwMode="auto">
          <a:xfrm>
            <a:off x="3359150" y="2216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B</a:t>
            </a:r>
          </a:p>
        </p:txBody>
      </p:sp>
      <p:sp>
        <p:nvSpPr>
          <p:cNvPr id="91160" name="Rectangle 24"/>
          <p:cNvSpPr>
            <a:spLocks noChangeArrowheads="1"/>
          </p:cNvSpPr>
          <p:nvPr/>
        </p:nvSpPr>
        <p:spPr bwMode="auto">
          <a:xfrm>
            <a:off x="3359150" y="1682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</a:t>
            </a:r>
          </a:p>
        </p:txBody>
      </p:sp>
      <p:sp>
        <p:nvSpPr>
          <p:cNvPr id="91161" name="Rectangle 25"/>
          <p:cNvSpPr>
            <a:spLocks noChangeArrowheads="1"/>
          </p:cNvSpPr>
          <p:nvPr/>
        </p:nvSpPr>
        <p:spPr bwMode="auto">
          <a:xfrm>
            <a:off x="3359150" y="4121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B</a:t>
            </a:r>
          </a:p>
        </p:txBody>
      </p:sp>
      <p:sp>
        <p:nvSpPr>
          <p:cNvPr id="91162" name="Rectangle 26"/>
          <p:cNvSpPr>
            <a:spLocks noChangeArrowheads="1"/>
          </p:cNvSpPr>
          <p:nvPr/>
        </p:nvSpPr>
        <p:spPr bwMode="auto">
          <a:xfrm>
            <a:off x="3359150" y="3587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</a:t>
            </a:r>
          </a:p>
        </p:txBody>
      </p:sp>
      <p:sp>
        <p:nvSpPr>
          <p:cNvPr id="91163" name="Rectangle 27"/>
          <p:cNvSpPr>
            <a:spLocks noChangeArrowheads="1"/>
          </p:cNvSpPr>
          <p:nvPr/>
        </p:nvSpPr>
        <p:spPr bwMode="auto">
          <a:xfrm>
            <a:off x="3892550" y="4121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</a:t>
            </a:r>
          </a:p>
        </p:txBody>
      </p:sp>
      <p:sp>
        <p:nvSpPr>
          <p:cNvPr id="91164" name="Rectangle 28"/>
          <p:cNvSpPr>
            <a:spLocks noChangeArrowheads="1"/>
          </p:cNvSpPr>
          <p:nvPr/>
        </p:nvSpPr>
        <p:spPr bwMode="auto">
          <a:xfrm>
            <a:off x="3892550" y="3587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C</a:t>
            </a:r>
          </a:p>
        </p:txBody>
      </p:sp>
      <p:sp>
        <p:nvSpPr>
          <p:cNvPr id="91165" name="Rectangle 29"/>
          <p:cNvSpPr>
            <a:spLocks noChangeArrowheads="1"/>
          </p:cNvSpPr>
          <p:nvPr/>
        </p:nvSpPr>
        <p:spPr bwMode="auto">
          <a:xfrm>
            <a:off x="5797550" y="4121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B</a:t>
            </a:r>
          </a:p>
        </p:txBody>
      </p:sp>
      <p:sp>
        <p:nvSpPr>
          <p:cNvPr id="91166" name="Rectangle 30"/>
          <p:cNvSpPr>
            <a:spLocks noChangeArrowheads="1"/>
          </p:cNvSpPr>
          <p:nvPr/>
        </p:nvSpPr>
        <p:spPr bwMode="auto">
          <a:xfrm>
            <a:off x="5797550" y="3587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</a:t>
            </a:r>
          </a:p>
        </p:txBody>
      </p:sp>
      <p:sp>
        <p:nvSpPr>
          <p:cNvPr id="91167" name="Rectangle 31"/>
          <p:cNvSpPr>
            <a:spLocks noChangeArrowheads="1"/>
          </p:cNvSpPr>
          <p:nvPr/>
        </p:nvSpPr>
        <p:spPr bwMode="auto">
          <a:xfrm>
            <a:off x="6330950" y="41211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</a:t>
            </a:r>
          </a:p>
        </p:txBody>
      </p:sp>
      <p:sp>
        <p:nvSpPr>
          <p:cNvPr id="91168" name="Rectangle 32"/>
          <p:cNvSpPr>
            <a:spLocks noChangeArrowheads="1"/>
          </p:cNvSpPr>
          <p:nvPr/>
        </p:nvSpPr>
        <p:spPr bwMode="auto">
          <a:xfrm>
            <a:off x="6330950" y="35877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C</a:t>
            </a:r>
          </a:p>
        </p:txBody>
      </p:sp>
      <p:sp>
        <p:nvSpPr>
          <p:cNvPr id="91169" name="Rectangle 33"/>
          <p:cNvSpPr>
            <a:spLocks noChangeArrowheads="1"/>
          </p:cNvSpPr>
          <p:nvPr/>
        </p:nvSpPr>
        <p:spPr bwMode="auto">
          <a:xfrm>
            <a:off x="3282950" y="61023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B</a:t>
            </a:r>
          </a:p>
        </p:txBody>
      </p:sp>
      <p:sp>
        <p:nvSpPr>
          <p:cNvPr id="91170" name="Rectangle 34"/>
          <p:cNvSpPr>
            <a:spLocks noChangeArrowheads="1"/>
          </p:cNvSpPr>
          <p:nvPr/>
        </p:nvSpPr>
        <p:spPr bwMode="auto">
          <a:xfrm>
            <a:off x="3282950" y="55689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</a:t>
            </a:r>
          </a:p>
        </p:txBody>
      </p:sp>
      <p:sp>
        <p:nvSpPr>
          <p:cNvPr id="91171" name="Rectangle 35"/>
          <p:cNvSpPr>
            <a:spLocks noChangeArrowheads="1"/>
          </p:cNvSpPr>
          <p:nvPr/>
        </p:nvSpPr>
        <p:spPr bwMode="auto">
          <a:xfrm>
            <a:off x="3816350" y="55689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C</a:t>
            </a:r>
          </a:p>
        </p:txBody>
      </p:sp>
      <p:sp>
        <p:nvSpPr>
          <p:cNvPr id="91172" name="Rectangle 36"/>
          <p:cNvSpPr>
            <a:spLocks noChangeArrowheads="1"/>
          </p:cNvSpPr>
          <p:nvPr/>
        </p:nvSpPr>
        <p:spPr bwMode="auto">
          <a:xfrm>
            <a:off x="6254750" y="61023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</a:t>
            </a:r>
          </a:p>
        </p:txBody>
      </p:sp>
      <p:sp>
        <p:nvSpPr>
          <p:cNvPr id="91173" name="Rectangle 37"/>
          <p:cNvSpPr>
            <a:spLocks noChangeArrowheads="1"/>
          </p:cNvSpPr>
          <p:nvPr/>
        </p:nvSpPr>
        <p:spPr bwMode="auto">
          <a:xfrm>
            <a:off x="6254750" y="5568950"/>
            <a:ext cx="444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C</a:t>
            </a:r>
          </a:p>
        </p:txBody>
      </p:sp>
      <p:sp>
        <p:nvSpPr>
          <p:cNvPr id="91174" name="Rectangle 38"/>
          <p:cNvSpPr>
            <a:spLocks noChangeArrowheads="1"/>
          </p:cNvSpPr>
          <p:nvPr/>
        </p:nvSpPr>
        <p:spPr bwMode="auto">
          <a:xfrm>
            <a:off x="7007225" y="1595438"/>
            <a:ext cx="19145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partitioned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non-replicated</a:t>
            </a:r>
          </a:p>
        </p:txBody>
      </p:sp>
      <p:sp>
        <p:nvSpPr>
          <p:cNvPr id="91175" name="Rectangle 39"/>
          <p:cNvSpPr>
            <a:spLocks noChangeArrowheads="1"/>
          </p:cNvSpPr>
          <p:nvPr/>
        </p:nvSpPr>
        <p:spPr bwMode="auto">
          <a:xfrm>
            <a:off x="7159625" y="3576638"/>
            <a:ext cx="19145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non-partitioned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replicated</a:t>
            </a:r>
          </a:p>
        </p:txBody>
      </p:sp>
      <p:sp>
        <p:nvSpPr>
          <p:cNvPr id="91176" name="Rectangle 40"/>
          <p:cNvSpPr>
            <a:spLocks noChangeArrowheads="1"/>
          </p:cNvSpPr>
          <p:nvPr/>
        </p:nvSpPr>
        <p:spPr bwMode="auto">
          <a:xfrm>
            <a:off x="7159625" y="5634038"/>
            <a:ext cx="191452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partitioned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replicated</a:t>
            </a:r>
          </a:p>
        </p:txBody>
      </p:sp>
      <p:sp>
        <p:nvSpPr>
          <p:cNvPr id="91177" name="Line 41"/>
          <p:cNvSpPr>
            <a:spLocks noChangeShapeType="1"/>
          </p:cNvSpPr>
          <p:nvPr/>
        </p:nvSpPr>
        <p:spPr bwMode="auto">
          <a:xfrm>
            <a:off x="914400" y="1079500"/>
            <a:ext cx="0" cy="546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78" name="Line 42"/>
          <p:cNvSpPr>
            <a:spLocks noChangeShapeType="1"/>
          </p:cNvSpPr>
          <p:nvPr/>
        </p:nvSpPr>
        <p:spPr bwMode="auto">
          <a:xfrm>
            <a:off x="1676400" y="1079500"/>
            <a:ext cx="0" cy="546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79" name="Rectangle 43"/>
          <p:cNvSpPr>
            <a:spLocks noChangeArrowheads="1"/>
          </p:cNvSpPr>
          <p:nvPr/>
        </p:nvSpPr>
        <p:spPr bwMode="auto">
          <a:xfrm>
            <a:off x="606425" y="6319838"/>
            <a:ext cx="314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+</a:t>
            </a:r>
          </a:p>
        </p:txBody>
      </p:sp>
      <p:sp>
        <p:nvSpPr>
          <p:cNvPr id="91180" name="Rectangle 44"/>
          <p:cNvSpPr>
            <a:spLocks noChangeArrowheads="1"/>
          </p:cNvSpPr>
          <p:nvPr/>
        </p:nvSpPr>
        <p:spPr bwMode="auto">
          <a:xfrm>
            <a:off x="1368425" y="6319838"/>
            <a:ext cx="314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-</a:t>
            </a:r>
          </a:p>
        </p:txBody>
      </p:sp>
      <p:sp>
        <p:nvSpPr>
          <p:cNvPr id="91181" name="Rectangle 45"/>
          <p:cNvSpPr>
            <a:spLocks noChangeArrowheads="1"/>
          </p:cNvSpPr>
          <p:nvPr/>
        </p:nvSpPr>
        <p:spPr bwMode="auto">
          <a:xfrm rot="5400000">
            <a:off x="-1811337" y="3560762"/>
            <a:ext cx="51435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increasing parallelism, independence, flexibility, availability</a:t>
            </a:r>
          </a:p>
        </p:txBody>
      </p:sp>
      <p:sp>
        <p:nvSpPr>
          <p:cNvPr id="91182" name="Rectangle 46"/>
          <p:cNvSpPr>
            <a:spLocks noChangeArrowheads="1"/>
          </p:cNvSpPr>
          <p:nvPr/>
        </p:nvSpPr>
        <p:spPr bwMode="auto">
          <a:xfrm rot="5400000">
            <a:off x="-1105693" y="3545681"/>
            <a:ext cx="5259388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increasing cost, complexity, difficulty of control, security risk</a:t>
            </a:r>
          </a:p>
        </p:txBody>
      </p:sp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Federated Database</a:t>
            </a: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2216150" y="9207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3206750" y="9207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4959350" y="9207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920750" y="2673350"/>
            <a:ext cx="7454900" cy="3949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2216150" y="18351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4959350" y="18351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7312025" y="1214438"/>
            <a:ext cx="16097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micros(s) or mainframes</a:t>
            </a: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2216150" y="1377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DDBMS</a:t>
            </a:r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4959350" y="13779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DDBMS</a:t>
            </a:r>
          </a:p>
        </p:txBody>
      </p:sp>
      <p:sp>
        <p:nvSpPr>
          <p:cNvPr id="92172" name="Oval 12"/>
          <p:cNvSpPr>
            <a:spLocks noChangeArrowheads="1"/>
          </p:cNvSpPr>
          <p:nvPr/>
        </p:nvSpPr>
        <p:spPr bwMode="auto">
          <a:xfrm>
            <a:off x="12255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3" name="Rectangle 13"/>
          <p:cNvSpPr>
            <a:spLocks noChangeArrowheads="1"/>
          </p:cNvSpPr>
          <p:nvPr/>
        </p:nvSpPr>
        <p:spPr bwMode="auto">
          <a:xfrm>
            <a:off x="12192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4" name="Oval 14"/>
          <p:cNvSpPr>
            <a:spLocks noChangeArrowheads="1"/>
          </p:cNvSpPr>
          <p:nvPr/>
        </p:nvSpPr>
        <p:spPr bwMode="auto">
          <a:xfrm>
            <a:off x="12255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5" name="Rectangle 15"/>
          <p:cNvSpPr>
            <a:spLocks noChangeArrowheads="1"/>
          </p:cNvSpPr>
          <p:nvPr/>
        </p:nvSpPr>
        <p:spPr bwMode="auto">
          <a:xfrm>
            <a:off x="19002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2176" name="Oval 16"/>
          <p:cNvSpPr>
            <a:spLocks noChangeArrowheads="1"/>
          </p:cNvSpPr>
          <p:nvPr/>
        </p:nvSpPr>
        <p:spPr bwMode="auto">
          <a:xfrm>
            <a:off x="35877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7" name="Rectangle 17"/>
          <p:cNvSpPr>
            <a:spLocks noChangeArrowheads="1"/>
          </p:cNvSpPr>
          <p:nvPr/>
        </p:nvSpPr>
        <p:spPr bwMode="auto">
          <a:xfrm>
            <a:off x="35814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8" name="Oval 18"/>
          <p:cNvSpPr>
            <a:spLocks noChangeArrowheads="1"/>
          </p:cNvSpPr>
          <p:nvPr/>
        </p:nvSpPr>
        <p:spPr bwMode="auto">
          <a:xfrm>
            <a:off x="35877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79" name="Rectangle 19"/>
          <p:cNvSpPr>
            <a:spLocks noChangeArrowheads="1"/>
          </p:cNvSpPr>
          <p:nvPr/>
        </p:nvSpPr>
        <p:spPr bwMode="auto">
          <a:xfrm>
            <a:off x="42624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2180" name="Oval 20"/>
          <p:cNvSpPr>
            <a:spLocks noChangeArrowheads="1"/>
          </p:cNvSpPr>
          <p:nvPr/>
        </p:nvSpPr>
        <p:spPr bwMode="auto">
          <a:xfrm>
            <a:off x="61023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1" name="Rectangle 21"/>
          <p:cNvSpPr>
            <a:spLocks noChangeArrowheads="1"/>
          </p:cNvSpPr>
          <p:nvPr/>
        </p:nvSpPr>
        <p:spPr bwMode="auto">
          <a:xfrm>
            <a:off x="60960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2" name="Oval 22"/>
          <p:cNvSpPr>
            <a:spLocks noChangeArrowheads="1"/>
          </p:cNvSpPr>
          <p:nvPr/>
        </p:nvSpPr>
        <p:spPr bwMode="auto">
          <a:xfrm>
            <a:off x="61023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3" name="Rectangle 23"/>
          <p:cNvSpPr>
            <a:spLocks noChangeArrowheads="1"/>
          </p:cNvSpPr>
          <p:nvPr/>
        </p:nvSpPr>
        <p:spPr bwMode="auto">
          <a:xfrm>
            <a:off x="67008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2184" name="Rectangle 24"/>
          <p:cNvSpPr>
            <a:spLocks noChangeArrowheads="1"/>
          </p:cNvSpPr>
          <p:nvPr/>
        </p:nvSpPr>
        <p:spPr bwMode="auto">
          <a:xfrm>
            <a:off x="7464425" y="2357438"/>
            <a:ext cx="13049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network</a:t>
            </a:r>
          </a:p>
        </p:txBody>
      </p:sp>
      <p:sp>
        <p:nvSpPr>
          <p:cNvPr id="92185" name="Rectangle 25"/>
          <p:cNvSpPr>
            <a:spLocks noChangeArrowheads="1"/>
          </p:cNvSpPr>
          <p:nvPr/>
        </p:nvSpPr>
        <p:spPr bwMode="auto">
          <a:xfrm>
            <a:off x="3968750" y="27495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6" name="Rectangle 26"/>
          <p:cNvSpPr>
            <a:spLocks noChangeArrowheads="1"/>
          </p:cNvSpPr>
          <p:nvPr/>
        </p:nvSpPr>
        <p:spPr bwMode="auto">
          <a:xfrm>
            <a:off x="16827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1</a:t>
            </a:r>
          </a:p>
        </p:txBody>
      </p:sp>
      <p:sp>
        <p:nvSpPr>
          <p:cNvPr id="92187" name="Rectangle 27"/>
          <p:cNvSpPr>
            <a:spLocks noChangeArrowheads="1"/>
          </p:cNvSpPr>
          <p:nvPr/>
        </p:nvSpPr>
        <p:spPr bwMode="auto">
          <a:xfrm>
            <a:off x="16827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1</a:t>
            </a:r>
          </a:p>
        </p:txBody>
      </p:sp>
      <p:sp>
        <p:nvSpPr>
          <p:cNvPr id="92188" name="Rectangle 28"/>
          <p:cNvSpPr>
            <a:spLocks noChangeArrowheads="1"/>
          </p:cNvSpPr>
          <p:nvPr/>
        </p:nvSpPr>
        <p:spPr bwMode="auto">
          <a:xfrm>
            <a:off x="39687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2</a:t>
            </a:r>
          </a:p>
        </p:txBody>
      </p:sp>
      <p:sp>
        <p:nvSpPr>
          <p:cNvPr id="92189" name="Rectangle 29"/>
          <p:cNvSpPr>
            <a:spLocks noChangeArrowheads="1"/>
          </p:cNvSpPr>
          <p:nvPr/>
        </p:nvSpPr>
        <p:spPr bwMode="auto">
          <a:xfrm>
            <a:off x="39687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2</a:t>
            </a:r>
          </a:p>
        </p:txBody>
      </p:sp>
      <p:sp>
        <p:nvSpPr>
          <p:cNvPr id="92190" name="Rectangle 30"/>
          <p:cNvSpPr>
            <a:spLocks noChangeArrowheads="1"/>
          </p:cNvSpPr>
          <p:nvPr/>
        </p:nvSpPr>
        <p:spPr bwMode="auto">
          <a:xfrm>
            <a:off x="64833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3</a:t>
            </a:r>
          </a:p>
        </p:txBody>
      </p:sp>
      <p:sp>
        <p:nvSpPr>
          <p:cNvPr id="92191" name="Rectangle 31"/>
          <p:cNvSpPr>
            <a:spLocks noChangeArrowheads="1"/>
          </p:cNvSpPr>
          <p:nvPr/>
        </p:nvSpPr>
        <p:spPr bwMode="auto">
          <a:xfrm>
            <a:off x="64833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3</a:t>
            </a:r>
          </a:p>
        </p:txBody>
      </p:sp>
      <p:sp>
        <p:nvSpPr>
          <p:cNvPr id="92192" name="Line 32"/>
          <p:cNvSpPr>
            <a:spLocks noChangeShapeType="1"/>
          </p:cNvSpPr>
          <p:nvPr/>
        </p:nvSpPr>
        <p:spPr bwMode="auto">
          <a:xfrm>
            <a:off x="22860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3" name="Line 33"/>
          <p:cNvSpPr>
            <a:spLocks noChangeShapeType="1"/>
          </p:cNvSpPr>
          <p:nvPr/>
        </p:nvSpPr>
        <p:spPr bwMode="auto">
          <a:xfrm>
            <a:off x="4572000" y="3282950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4" name="Line 34"/>
          <p:cNvSpPr>
            <a:spLocks noChangeShapeType="1"/>
          </p:cNvSpPr>
          <p:nvPr/>
        </p:nvSpPr>
        <p:spPr bwMode="auto">
          <a:xfrm>
            <a:off x="45720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5" name="Line 35"/>
          <p:cNvSpPr>
            <a:spLocks noChangeShapeType="1"/>
          </p:cNvSpPr>
          <p:nvPr/>
        </p:nvSpPr>
        <p:spPr bwMode="auto">
          <a:xfrm>
            <a:off x="71628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6" name="Line 36"/>
          <p:cNvSpPr>
            <a:spLocks noChangeShapeType="1"/>
          </p:cNvSpPr>
          <p:nvPr/>
        </p:nvSpPr>
        <p:spPr bwMode="auto">
          <a:xfrm>
            <a:off x="22860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7" name="Line 37"/>
          <p:cNvSpPr>
            <a:spLocks noChangeShapeType="1"/>
          </p:cNvSpPr>
          <p:nvPr/>
        </p:nvSpPr>
        <p:spPr bwMode="auto">
          <a:xfrm>
            <a:off x="45720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8" name="Line 38"/>
          <p:cNvSpPr>
            <a:spLocks noChangeShapeType="1"/>
          </p:cNvSpPr>
          <p:nvPr/>
        </p:nvSpPr>
        <p:spPr bwMode="auto">
          <a:xfrm>
            <a:off x="71628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9" name="Line 39"/>
          <p:cNvSpPr>
            <a:spLocks noChangeShapeType="1"/>
          </p:cNvSpPr>
          <p:nvPr/>
        </p:nvSpPr>
        <p:spPr bwMode="auto">
          <a:xfrm flipH="1">
            <a:off x="2279650" y="3282950"/>
            <a:ext cx="22987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0" name="Line 40"/>
          <p:cNvSpPr>
            <a:spLocks noChangeShapeType="1"/>
          </p:cNvSpPr>
          <p:nvPr/>
        </p:nvSpPr>
        <p:spPr bwMode="auto">
          <a:xfrm>
            <a:off x="4578350" y="3282950"/>
            <a:ext cx="25781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1" name="Line 41"/>
          <p:cNvSpPr>
            <a:spLocks noChangeShapeType="1"/>
          </p:cNvSpPr>
          <p:nvPr/>
        </p:nvSpPr>
        <p:spPr bwMode="auto">
          <a:xfrm>
            <a:off x="3276600" y="22923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2" name="Line 42"/>
          <p:cNvSpPr>
            <a:spLocks noChangeShapeType="1"/>
          </p:cNvSpPr>
          <p:nvPr/>
        </p:nvSpPr>
        <p:spPr bwMode="auto">
          <a:xfrm>
            <a:off x="6019800" y="22923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3" name="Rectangle 43"/>
          <p:cNvSpPr>
            <a:spLocks noChangeArrowheads="1"/>
          </p:cNvSpPr>
          <p:nvPr/>
        </p:nvSpPr>
        <p:spPr bwMode="auto">
          <a:xfrm>
            <a:off x="6483350" y="35115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4" name="Rectangle 44"/>
          <p:cNvSpPr>
            <a:spLocks noChangeArrowheads="1"/>
          </p:cNvSpPr>
          <p:nvPr/>
        </p:nvSpPr>
        <p:spPr bwMode="auto">
          <a:xfrm>
            <a:off x="1682750" y="35115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5" name="Rectangle 45"/>
          <p:cNvSpPr>
            <a:spLocks noChangeArrowheads="1"/>
          </p:cNvSpPr>
          <p:nvPr/>
        </p:nvSpPr>
        <p:spPr bwMode="auto">
          <a:xfrm>
            <a:off x="3968750" y="35115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6" name="Line 46"/>
          <p:cNvSpPr>
            <a:spLocks noChangeShapeType="1"/>
          </p:cNvSpPr>
          <p:nvPr/>
        </p:nvSpPr>
        <p:spPr bwMode="auto">
          <a:xfrm>
            <a:off x="22860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7" name="Line 47"/>
          <p:cNvSpPr>
            <a:spLocks noChangeShapeType="1"/>
          </p:cNvSpPr>
          <p:nvPr/>
        </p:nvSpPr>
        <p:spPr bwMode="auto">
          <a:xfrm>
            <a:off x="45720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8" name="Line 48"/>
          <p:cNvSpPr>
            <a:spLocks noChangeShapeType="1"/>
          </p:cNvSpPr>
          <p:nvPr/>
        </p:nvSpPr>
        <p:spPr bwMode="auto">
          <a:xfrm>
            <a:off x="71628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9" name="Rectangle 49"/>
          <p:cNvSpPr>
            <a:spLocks noChangeArrowheads="1"/>
          </p:cNvSpPr>
          <p:nvPr/>
        </p:nvSpPr>
        <p:spPr bwMode="auto">
          <a:xfrm>
            <a:off x="1824038" y="3576638"/>
            <a:ext cx="10001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export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schema</a:t>
            </a:r>
            <a:r>
              <a:rPr lang="en-US" altLang="en-US" sz="1800">
                <a:latin typeface="Times New Roman" charset="0"/>
              </a:rPr>
              <a:t>1</a:t>
            </a:r>
          </a:p>
        </p:txBody>
      </p:sp>
      <p:sp>
        <p:nvSpPr>
          <p:cNvPr id="92210" name="Rectangle 50"/>
          <p:cNvSpPr>
            <a:spLocks noChangeArrowheads="1"/>
          </p:cNvSpPr>
          <p:nvPr/>
        </p:nvSpPr>
        <p:spPr bwMode="auto">
          <a:xfrm>
            <a:off x="6624638" y="3576638"/>
            <a:ext cx="10001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export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schema</a:t>
            </a:r>
            <a:r>
              <a:rPr lang="en-US" altLang="en-US" sz="1800">
                <a:latin typeface="Times New Roman" charset="0"/>
              </a:rPr>
              <a:t>3</a:t>
            </a:r>
          </a:p>
        </p:txBody>
      </p:sp>
      <p:sp>
        <p:nvSpPr>
          <p:cNvPr id="92211" name="Rectangle 51"/>
          <p:cNvSpPr>
            <a:spLocks noChangeArrowheads="1"/>
          </p:cNvSpPr>
          <p:nvPr/>
        </p:nvSpPr>
        <p:spPr bwMode="auto">
          <a:xfrm>
            <a:off x="4110038" y="3576638"/>
            <a:ext cx="10001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export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schema</a:t>
            </a:r>
            <a:r>
              <a:rPr lang="en-US" altLang="en-US" sz="1800">
                <a:latin typeface="Times New Roman" charset="0"/>
              </a:rPr>
              <a:t>2</a:t>
            </a:r>
          </a:p>
        </p:txBody>
      </p:sp>
      <p:sp>
        <p:nvSpPr>
          <p:cNvPr id="92212" name="Rectangle 52"/>
          <p:cNvSpPr>
            <a:spLocks noChangeArrowheads="1"/>
          </p:cNvSpPr>
          <p:nvPr/>
        </p:nvSpPr>
        <p:spPr bwMode="auto">
          <a:xfrm>
            <a:off x="3957638" y="2814638"/>
            <a:ext cx="13049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federation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aseline="0">
                <a:latin typeface="Times New Roman" charset="0"/>
              </a:rPr>
              <a:t>schema</a:t>
            </a: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Federated Database   - characteristics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Each federate has a set of APs, a DDBMS, and a DB</a:t>
            </a:r>
          </a:p>
          <a:p>
            <a:r>
              <a:rPr lang="en-US" altLang="en-US"/>
              <a:t>Part of a federate’s database is </a:t>
            </a:r>
            <a:r>
              <a:rPr lang="en-US" altLang="en-US" b="1"/>
              <a:t>exported</a:t>
            </a:r>
            <a:r>
              <a:rPr lang="en-US" altLang="en-US"/>
              <a:t>, i.e., accessible to the federation</a:t>
            </a:r>
          </a:p>
          <a:p>
            <a:r>
              <a:rPr lang="en-US" altLang="en-US"/>
              <a:t>The union of the exported databases constitutes the federated database</a:t>
            </a:r>
          </a:p>
          <a:p>
            <a:r>
              <a:rPr lang="en-US" altLang="en-US"/>
              <a:t>Federates </a:t>
            </a:r>
            <a:r>
              <a:rPr lang="en-US" altLang="en-US" b="1"/>
              <a:t>will</a:t>
            </a:r>
            <a:r>
              <a:rPr lang="en-US" altLang="en-US"/>
              <a:t> respond to query and update requests from other federates</a:t>
            </a:r>
          </a:p>
          <a:p>
            <a:r>
              <a:rPr lang="en-US" altLang="en-US"/>
              <a:t>Federates have </a:t>
            </a:r>
            <a:r>
              <a:rPr lang="en-US" altLang="en-US" b="1"/>
              <a:t>more autonomy </a:t>
            </a:r>
            <a:r>
              <a:rPr lang="en-US" altLang="en-US"/>
              <a:t>than with a traditional distributed database</a:t>
            </a: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Multi-Database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2216150" y="1835150"/>
            <a:ext cx="9779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1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3206750" y="1835150"/>
            <a:ext cx="10541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2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4959350" y="18351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AP</a:t>
            </a:r>
            <a:r>
              <a:rPr lang="en-US" altLang="en-US" sz="1600">
                <a:latin typeface="Times New Roman" charset="0"/>
              </a:rPr>
              <a:t>3</a:t>
            </a:r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920750" y="3587750"/>
            <a:ext cx="7454900" cy="3035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5" name="Rectangle 7"/>
          <p:cNvSpPr>
            <a:spLocks noChangeArrowheads="1"/>
          </p:cNvSpPr>
          <p:nvPr/>
        </p:nvSpPr>
        <p:spPr bwMode="auto">
          <a:xfrm>
            <a:off x="2216150" y="2749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4959350" y="27495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OS</a:t>
            </a:r>
            <a:r>
              <a:rPr lang="en-US" altLang="en-US" sz="1600">
                <a:latin typeface="Times New Roman" charset="0"/>
              </a:rPr>
              <a:t>NET&amp;DB</a:t>
            </a:r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7235825" y="2128838"/>
            <a:ext cx="1609725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micros(s) or mainframes</a:t>
            </a:r>
          </a:p>
        </p:txBody>
      </p:sp>
      <p:sp>
        <p:nvSpPr>
          <p:cNvPr id="94218" name="Rectangle 10"/>
          <p:cNvSpPr>
            <a:spLocks noChangeArrowheads="1"/>
          </p:cNvSpPr>
          <p:nvPr/>
        </p:nvSpPr>
        <p:spPr bwMode="auto">
          <a:xfrm>
            <a:off x="2216150" y="2292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MULTI-DBMS</a:t>
            </a:r>
          </a:p>
        </p:txBody>
      </p:sp>
      <p:sp>
        <p:nvSpPr>
          <p:cNvPr id="94219" name="Rectangle 11"/>
          <p:cNvSpPr>
            <a:spLocks noChangeArrowheads="1"/>
          </p:cNvSpPr>
          <p:nvPr/>
        </p:nvSpPr>
        <p:spPr bwMode="auto">
          <a:xfrm>
            <a:off x="4959350" y="2292350"/>
            <a:ext cx="20447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600" baseline="0">
                <a:latin typeface="Times New Roman" charset="0"/>
              </a:rPr>
              <a:t>MULTI-DBMS</a:t>
            </a:r>
          </a:p>
        </p:txBody>
      </p:sp>
      <p:sp>
        <p:nvSpPr>
          <p:cNvPr id="94220" name="Oval 12"/>
          <p:cNvSpPr>
            <a:spLocks noChangeArrowheads="1"/>
          </p:cNvSpPr>
          <p:nvPr/>
        </p:nvSpPr>
        <p:spPr bwMode="auto">
          <a:xfrm>
            <a:off x="12255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1" name="Rectangle 13"/>
          <p:cNvSpPr>
            <a:spLocks noChangeArrowheads="1"/>
          </p:cNvSpPr>
          <p:nvPr/>
        </p:nvSpPr>
        <p:spPr bwMode="auto">
          <a:xfrm>
            <a:off x="12192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2" name="Oval 14"/>
          <p:cNvSpPr>
            <a:spLocks noChangeArrowheads="1"/>
          </p:cNvSpPr>
          <p:nvPr/>
        </p:nvSpPr>
        <p:spPr bwMode="auto">
          <a:xfrm>
            <a:off x="12255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3" name="Rectangle 15"/>
          <p:cNvSpPr>
            <a:spLocks noChangeArrowheads="1"/>
          </p:cNvSpPr>
          <p:nvPr/>
        </p:nvSpPr>
        <p:spPr bwMode="auto">
          <a:xfrm>
            <a:off x="19002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4224" name="Oval 16"/>
          <p:cNvSpPr>
            <a:spLocks noChangeArrowheads="1"/>
          </p:cNvSpPr>
          <p:nvPr/>
        </p:nvSpPr>
        <p:spPr bwMode="auto">
          <a:xfrm>
            <a:off x="35877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5" name="Rectangle 17"/>
          <p:cNvSpPr>
            <a:spLocks noChangeArrowheads="1"/>
          </p:cNvSpPr>
          <p:nvPr/>
        </p:nvSpPr>
        <p:spPr bwMode="auto">
          <a:xfrm>
            <a:off x="35814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6" name="Oval 18"/>
          <p:cNvSpPr>
            <a:spLocks noChangeArrowheads="1"/>
          </p:cNvSpPr>
          <p:nvPr/>
        </p:nvSpPr>
        <p:spPr bwMode="auto">
          <a:xfrm>
            <a:off x="35877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7" name="Rectangle 19"/>
          <p:cNvSpPr>
            <a:spLocks noChangeArrowheads="1"/>
          </p:cNvSpPr>
          <p:nvPr/>
        </p:nvSpPr>
        <p:spPr bwMode="auto">
          <a:xfrm>
            <a:off x="42624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4228" name="Oval 20"/>
          <p:cNvSpPr>
            <a:spLocks noChangeArrowheads="1"/>
          </p:cNvSpPr>
          <p:nvPr/>
        </p:nvSpPr>
        <p:spPr bwMode="auto">
          <a:xfrm>
            <a:off x="6102350" y="6026150"/>
            <a:ext cx="196850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9" name="Rectangle 21"/>
          <p:cNvSpPr>
            <a:spLocks noChangeArrowheads="1"/>
          </p:cNvSpPr>
          <p:nvPr/>
        </p:nvSpPr>
        <p:spPr bwMode="auto">
          <a:xfrm>
            <a:off x="6096000" y="5791200"/>
            <a:ext cx="19812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0" name="Oval 22"/>
          <p:cNvSpPr>
            <a:spLocks noChangeArrowheads="1"/>
          </p:cNvSpPr>
          <p:nvPr/>
        </p:nvSpPr>
        <p:spPr bwMode="auto">
          <a:xfrm>
            <a:off x="6102350" y="5568950"/>
            <a:ext cx="1968500" cy="4445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1" name="Rectangle 23"/>
          <p:cNvSpPr>
            <a:spLocks noChangeArrowheads="1"/>
          </p:cNvSpPr>
          <p:nvPr/>
        </p:nvSpPr>
        <p:spPr bwMode="auto">
          <a:xfrm>
            <a:off x="6700838" y="6091238"/>
            <a:ext cx="6191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aseline="0">
                <a:latin typeface="Times New Roman" charset="0"/>
              </a:rPr>
              <a:t>DB</a:t>
            </a:r>
          </a:p>
        </p:txBody>
      </p:sp>
      <p:sp>
        <p:nvSpPr>
          <p:cNvPr id="94232" name="Rectangle 24"/>
          <p:cNvSpPr>
            <a:spLocks noChangeArrowheads="1"/>
          </p:cNvSpPr>
          <p:nvPr/>
        </p:nvSpPr>
        <p:spPr bwMode="auto">
          <a:xfrm>
            <a:off x="7235825" y="3043238"/>
            <a:ext cx="1685925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network, e.g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n-US" sz="1800" b="1" baseline="0">
                <a:latin typeface="Times New Roman" charset="0"/>
              </a:rPr>
              <a:t>WWW</a:t>
            </a:r>
          </a:p>
        </p:txBody>
      </p:sp>
      <p:sp>
        <p:nvSpPr>
          <p:cNvPr id="94233" name="Rectangle 25"/>
          <p:cNvSpPr>
            <a:spLocks noChangeArrowheads="1"/>
          </p:cNvSpPr>
          <p:nvPr/>
        </p:nvSpPr>
        <p:spPr bwMode="auto">
          <a:xfrm>
            <a:off x="16827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1</a:t>
            </a:r>
          </a:p>
        </p:txBody>
      </p:sp>
      <p:sp>
        <p:nvSpPr>
          <p:cNvPr id="94234" name="Rectangle 26"/>
          <p:cNvSpPr>
            <a:spLocks noChangeArrowheads="1"/>
          </p:cNvSpPr>
          <p:nvPr/>
        </p:nvSpPr>
        <p:spPr bwMode="auto">
          <a:xfrm>
            <a:off x="16827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1</a:t>
            </a:r>
          </a:p>
        </p:txBody>
      </p:sp>
      <p:sp>
        <p:nvSpPr>
          <p:cNvPr id="94235" name="Rectangle 27"/>
          <p:cNvSpPr>
            <a:spLocks noChangeArrowheads="1"/>
          </p:cNvSpPr>
          <p:nvPr/>
        </p:nvSpPr>
        <p:spPr bwMode="auto">
          <a:xfrm>
            <a:off x="39687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2</a:t>
            </a:r>
          </a:p>
        </p:txBody>
      </p:sp>
      <p:sp>
        <p:nvSpPr>
          <p:cNvPr id="94236" name="Rectangle 28"/>
          <p:cNvSpPr>
            <a:spLocks noChangeArrowheads="1"/>
          </p:cNvSpPr>
          <p:nvPr/>
        </p:nvSpPr>
        <p:spPr bwMode="auto">
          <a:xfrm>
            <a:off x="39687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2</a:t>
            </a:r>
          </a:p>
        </p:txBody>
      </p:sp>
      <p:sp>
        <p:nvSpPr>
          <p:cNvPr id="94237" name="Rectangle 29"/>
          <p:cNvSpPr>
            <a:spLocks noChangeArrowheads="1"/>
          </p:cNvSpPr>
          <p:nvPr/>
        </p:nvSpPr>
        <p:spPr bwMode="auto">
          <a:xfrm>
            <a:off x="6483350" y="41973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conceptual</a:t>
            </a:r>
            <a:r>
              <a:rPr lang="en-US" altLang="en-US" sz="1800">
                <a:latin typeface="Times New Roman" charset="0"/>
              </a:rPr>
              <a:t>3</a:t>
            </a:r>
          </a:p>
        </p:txBody>
      </p:sp>
      <p:sp>
        <p:nvSpPr>
          <p:cNvPr id="94238" name="Rectangle 30"/>
          <p:cNvSpPr>
            <a:spLocks noChangeArrowheads="1"/>
          </p:cNvSpPr>
          <p:nvPr/>
        </p:nvSpPr>
        <p:spPr bwMode="auto">
          <a:xfrm>
            <a:off x="6483350" y="4883150"/>
            <a:ext cx="1282700" cy="520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1800" baseline="0">
                <a:latin typeface="Times New Roman" charset="0"/>
              </a:rPr>
              <a:t>internal</a:t>
            </a:r>
            <a:r>
              <a:rPr lang="en-US" altLang="en-US" sz="1800">
                <a:latin typeface="Times New Roman" charset="0"/>
              </a:rPr>
              <a:t>3</a:t>
            </a:r>
          </a:p>
        </p:txBody>
      </p:sp>
      <p:sp>
        <p:nvSpPr>
          <p:cNvPr id="94239" name="Line 31"/>
          <p:cNvSpPr>
            <a:spLocks noChangeShapeType="1"/>
          </p:cNvSpPr>
          <p:nvPr/>
        </p:nvSpPr>
        <p:spPr bwMode="auto">
          <a:xfrm>
            <a:off x="22860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0" name="Line 32"/>
          <p:cNvSpPr>
            <a:spLocks noChangeShapeType="1"/>
          </p:cNvSpPr>
          <p:nvPr/>
        </p:nvSpPr>
        <p:spPr bwMode="auto">
          <a:xfrm>
            <a:off x="45720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1" name="Line 33"/>
          <p:cNvSpPr>
            <a:spLocks noChangeShapeType="1"/>
          </p:cNvSpPr>
          <p:nvPr/>
        </p:nvSpPr>
        <p:spPr bwMode="auto">
          <a:xfrm>
            <a:off x="7162800" y="47307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2" name="Line 34"/>
          <p:cNvSpPr>
            <a:spLocks noChangeShapeType="1"/>
          </p:cNvSpPr>
          <p:nvPr/>
        </p:nvSpPr>
        <p:spPr bwMode="auto">
          <a:xfrm>
            <a:off x="22860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3" name="Line 35"/>
          <p:cNvSpPr>
            <a:spLocks noChangeShapeType="1"/>
          </p:cNvSpPr>
          <p:nvPr/>
        </p:nvSpPr>
        <p:spPr bwMode="auto">
          <a:xfrm>
            <a:off x="45720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4" name="Line 36"/>
          <p:cNvSpPr>
            <a:spLocks noChangeShapeType="1"/>
          </p:cNvSpPr>
          <p:nvPr/>
        </p:nvSpPr>
        <p:spPr bwMode="auto">
          <a:xfrm>
            <a:off x="7162800" y="54165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5" name="Line 37"/>
          <p:cNvSpPr>
            <a:spLocks noChangeShapeType="1"/>
          </p:cNvSpPr>
          <p:nvPr/>
        </p:nvSpPr>
        <p:spPr bwMode="auto">
          <a:xfrm>
            <a:off x="3276600" y="3206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6" name="Line 38"/>
          <p:cNvSpPr>
            <a:spLocks noChangeShapeType="1"/>
          </p:cNvSpPr>
          <p:nvPr/>
        </p:nvSpPr>
        <p:spPr bwMode="auto">
          <a:xfrm>
            <a:off x="6019800" y="3206750"/>
            <a:ext cx="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7" name="Line 39"/>
          <p:cNvSpPr>
            <a:spLocks noChangeShapeType="1"/>
          </p:cNvSpPr>
          <p:nvPr/>
        </p:nvSpPr>
        <p:spPr bwMode="auto">
          <a:xfrm>
            <a:off x="22860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8" name="Line 40"/>
          <p:cNvSpPr>
            <a:spLocks noChangeShapeType="1"/>
          </p:cNvSpPr>
          <p:nvPr/>
        </p:nvSpPr>
        <p:spPr bwMode="auto">
          <a:xfrm>
            <a:off x="45720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49" name="Line 41"/>
          <p:cNvSpPr>
            <a:spLocks noChangeShapeType="1"/>
          </p:cNvSpPr>
          <p:nvPr/>
        </p:nvSpPr>
        <p:spPr bwMode="auto">
          <a:xfrm>
            <a:off x="7162800" y="4044950"/>
            <a:ext cx="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Multi-Database - characteristics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 multi-database is a distributed database </a:t>
            </a:r>
            <a:r>
              <a:rPr lang="en-US" altLang="en-US" b="1"/>
              <a:t>without a shared schema</a:t>
            </a:r>
            <a:endParaRPr lang="en-US" altLang="en-US"/>
          </a:p>
          <a:p>
            <a:r>
              <a:rPr lang="en-US" altLang="en-US"/>
              <a:t>A multi-DBMS provides a </a:t>
            </a:r>
            <a:r>
              <a:rPr lang="en-US" altLang="en-US" b="1"/>
              <a:t>language</a:t>
            </a:r>
            <a:r>
              <a:rPr lang="en-US" altLang="en-US"/>
              <a:t> for accessing multiple databases from its APs</a:t>
            </a:r>
          </a:p>
          <a:p>
            <a:r>
              <a:rPr lang="en-US" altLang="en-US"/>
              <a:t>A multi-DBMS accesses other databases via a network, like the www</a:t>
            </a:r>
          </a:p>
          <a:p>
            <a:r>
              <a:rPr lang="en-US" altLang="en-US"/>
              <a:t>Participants in a multi-database </a:t>
            </a:r>
            <a:r>
              <a:rPr lang="en-US" altLang="en-US" b="1"/>
              <a:t>may</a:t>
            </a:r>
            <a:r>
              <a:rPr lang="en-US" altLang="en-US"/>
              <a:t> respond to query and update requests from other participants</a:t>
            </a:r>
          </a:p>
          <a:p>
            <a:r>
              <a:rPr lang="en-US" altLang="en-US"/>
              <a:t>Participants in a multi-database have the </a:t>
            </a:r>
            <a:r>
              <a:rPr lang="en-US" altLang="en-US" b="1"/>
              <a:t>highest</a:t>
            </a:r>
            <a:r>
              <a:rPr lang="en-US" altLang="en-US"/>
              <a:t> possible level of </a:t>
            </a:r>
            <a:r>
              <a:rPr lang="en-US" altLang="en-US" b="1"/>
              <a:t>autonomy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4267200" cy="838200"/>
          </a:xfrm>
          <a:noFill/>
          <a:ln/>
        </p:spPr>
        <p:txBody>
          <a:bodyPr/>
          <a:lstStyle/>
          <a:p>
            <a:r>
              <a:rPr lang="en-US" altLang="en-US"/>
              <a:t>Use a DBMS when this is important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4191000" cy="5257800"/>
          </a:xfrm>
          <a:noFill/>
          <a:ln/>
        </p:spPr>
        <p:txBody>
          <a:bodyPr/>
          <a:lstStyle/>
          <a:p>
            <a:r>
              <a:rPr lang="en-US" altLang="en-US" sz="2400"/>
              <a:t>persistent storage of data </a:t>
            </a:r>
          </a:p>
          <a:p>
            <a:r>
              <a:rPr lang="en-US" altLang="en-US" sz="2400"/>
              <a:t>centralized control of data</a:t>
            </a:r>
          </a:p>
          <a:p>
            <a:r>
              <a:rPr lang="en-US" altLang="en-US" sz="2400"/>
              <a:t>control of redundancy</a:t>
            </a:r>
          </a:p>
          <a:p>
            <a:r>
              <a:rPr lang="en-US" altLang="en-US" sz="2400"/>
              <a:t>control of consistency and integrity</a:t>
            </a:r>
          </a:p>
          <a:p>
            <a:r>
              <a:rPr lang="en-US" altLang="en-US" sz="2400"/>
              <a:t>multiple user support</a:t>
            </a:r>
          </a:p>
          <a:p>
            <a:r>
              <a:rPr lang="en-US" altLang="en-US" sz="2400"/>
              <a:t>sharing of data</a:t>
            </a:r>
          </a:p>
          <a:p>
            <a:r>
              <a:rPr lang="en-US" altLang="en-US" sz="2400"/>
              <a:t>data documentation</a:t>
            </a:r>
          </a:p>
          <a:p>
            <a:r>
              <a:rPr lang="en-US" altLang="en-US" sz="2400"/>
              <a:t>data independence</a:t>
            </a:r>
          </a:p>
          <a:p>
            <a:r>
              <a:rPr lang="en-US" altLang="en-US" sz="2400"/>
              <a:t>control of access and security</a:t>
            </a:r>
          </a:p>
          <a:p>
            <a:r>
              <a:rPr lang="en-US" altLang="en-US" sz="2400"/>
              <a:t>backup and recovery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724400" y="304800"/>
            <a:ext cx="4267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/>
            <a:r>
              <a:rPr lang="en-US" altLang="en-US" sz="3600" b="1" baseline="0">
                <a:solidFill>
                  <a:schemeClr val="tx2"/>
                </a:solidFill>
              </a:rPr>
              <a:t>Do not use a DBMS when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800600" y="1219200"/>
            <a:ext cx="4267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initial investment in hardware, software, and training is too high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generality a DBMS provides is not needed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the overhead for security, concurrency control, and recovery is too high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data and applications are simple and stable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real-time requirements cannot be met by it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aseline="0">
                <a:latin typeface="Arial" charset="0"/>
              </a:rPr>
              <a:t>multiple user access is not needed</a:t>
            </a:r>
          </a:p>
        </p:txBody>
      </p:sp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Parallel Databases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A database in which a single query may be executed by multiple processors working together in parallel</a:t>
            </a:r>
          </a:p>
          <a:p>
            <a:r>
              <a:rPr lang="en-US" altLang="en-US"/>
              <a:t>There are three types of systems:</a:t>
            </a:r>
          </a:p>
          <a:p>
            <a:pPr lvl="1"/>
            <a:r>
              <a:rPr lang="en-US" altLang="en-US"/>
              <a:t>Shared memory</a:t>
            </a:r>
          </a:p>
          <a:p>
            <a:pPr lvl="1"/>
            <a:r>
              <a:rPr lang="en-US" altLang="en-US"/>
              <a:t>Shared disk</a:t>
            </a:r>
          </a:p>
          <a:p>
            <a:pPr lvl="1"/>
            <a:r>
              <a:rPr lang="en-US" altLang="en-US"/>
              <a:t>Shared nothing</a:t>
            </a:r>
          </a:p>
        </p:txBody>
      </p:sp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Parallel Databases - Shared Memory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1400" y="1295400"/>
            <a:ext cx="5257800" cy="5257800"/>
          </a:xfrm>
          <a:noFill/>
          <a:ln/>
        </p:spPr>
        <p:txBody>
          <a:bodyPr/>
          <a:lstStyle/>
          <a:p>
            <a:r>
              <a:rPr lang="en-US" altLang="en-US"/>
              <a:t>processors share memory via bus</a:t>
            </a:r>
          </a:p>
          <a:p>
            <a:r>
              <a:rPr lang="en-US" altLang="en-US"/>
              <a:t>extremely efficient processor communication via memory writes</a:t>
            </a:r>
          </a:p>
          <a:p>
            <a:r>
              <a:rPr lang="en-US" altLang="en-US"/>
              <a:t>bus becomes the bottleneck</a:t>
            </a:r>
          </a:p>
          <a:p>
            <a:r>
              <a:rPr lang="en-US" altLang="en-US"/>
              <a:t>not scalable beyond 32 or 64 processors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539750" y="5111750"/>
            <a:ext cx="596900" cy="292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P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292225" y="5024438"/>
            <a:ext cx="1228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Times New Roman" charset="0"/>
              </a:rPr>
              <a:t>processor</a:t>
            </a: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539750" y="5568950"/>
            <a:ext cx="368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/>
            <a:r>
              <a:rPr lang="en-US" altLang="en-US" sz="2400">
                <a:latin typeface="Times New Roman" charset="0"/>
              </a:rPr>
              <a:t>M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1292225" y="5481638"/>
            <a:ext cx="11525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Times New Roman" charset="0"/>
              </a:rPr>
              <a:t>memory</a:t>
            </a:r>
          </a:p>
        </p:txBody>
      </p:sp>
      <p:grpSp>
        <p:nvGrpSpPr>
          <p:cNvPr id="97291" name="Group 11"/>
          <p:cNvGrpSpPr>
            <a:grpSpLocks/>
          </p:cNvGrpSpPr>
          <p:nvPr/>
        </p:nvGrpSpPr>
        <p:grpSpPr bwMode="auto">
          <a:xfrm>
            <a:off x="533400" y="6102350"/>
            <a:ext cx="609600" cy="215900"/>
            <a:chOff x="336" y="3844"/>
            <a:chExt cx="384" cy="136"/>
          </a:xfrm>
        </p:grpSpPr>
        <p:sp>
          <p:nvSpPr>
            <p:cNvPr id="97288" name="Oval 8"/>
            <p:cNvSpPr>
              <a:spLocks noChangeArrowheads="1"/>
            </p:cNvSpPr>
            <p:nvPr/>
          </p:nvSpPr>
          <p:spPr bwMode="auto">
            <a:xfrm>
              <a:off x="340" y="3902"/>
              <a:ext cx="376" cy="7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9" name="Rectangle 9"/>
            <p:cNvSpPr>
              <a:spLocks noChangeArrowheads="1"/>
            </p:cNvSpPr>
            <p:nvPr/>
          </p:nvSpPr>
          <p:spPr bwMode="auto">
            <a:xfrm>
              <a:off x="336" y="3869"/>
              <a:ext cx="384" cy="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0" name="Oval 10"/>
            <p:cNvSpPr>
              <a:spLocks noChangeArrowheads="1"/>
            </p:cNvSpPr>
            <p:nvPr/>
          </p:nvSpPr>
          <p:spPr bwMode="auto">
            <a:xfrm>
              <a:off x="340" y="3844"/>
              <a:ext cx="376" cy="7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1292225" y="5862638"/>
            <a:ext cx="9239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Times New Roman" charset="0"/>
              </a:rPr>
              <a:t>disk</a:t>
            </a:r>
          </a:p>
        </p:txBody>
      </p:sp>
      <p:grpSp>
        <p:nvGrpSpPr>
          <p:cNvPr id="97319" name="Group 39"/>
          <p:cNvGrpSpPr>
            <a:grpSpLocks/>
          </p:cNvGrpSpPr>
          <p:nvPr/>
        </p:nvGrpSpPr>
        <p:grpSpPr bwMode="auto">
          <a:xfrm>
            <a:off x="1073150" y="1612900"/>
            <a:ext cx="2127250" cy="2794000"/>
            <a:chOff x="676" y="1016"/>
            <a:chExt cx="1340" cy="1760"/>
          </a:xfrm>
        </p:grpSpPr>
        <p:sp>
          <p:nvSpPr>
            <p:cNvPr id="97293" name="Rectangle 13"/>
            <p:cNvSpPr>
              <a:spLocks noChangeArrowheads="1"/>
            </p:cNvSpPr>
            <p:nvPr/>
          </p:nvSpPr>
          <p:spPr bwMode="auto">
            <a:xfrm>
              <a:off x="676" y="106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7294" name="Line 14"/>
            <p:cNvSpPr>
              <a:spLocks noChangeShapeType="1"/>
            </p:cNvSpPr>
            <p:nvPr/>
          </p:nvSpPr>
          <p:spPr bwMode="auto">
            <a:xfrm>
              <a:off x="1296" y="1016"/>
              <a:ext cx="0" cy="17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5" name="Line 15"/>
            <p:cNvSpPr>
              <a:spLocks noChangeShapeType="1"/>
            </p:cNvSpPr>
            <p:nvPr/>
          </p:nvSpPr>
          <p:spPr bwMode="auto">
            <a:xfrm>
              <a:off x="1060" y="1152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6" name="Line 16"/>
            <p:cNvSpPr>
              <a:spLocks noChangeShapeType="1"/>
            </p:cNvSpPr>
            <p:nvPr/>
          </p:nvSpPr>
          <p:spPr bwMode="auto">
            <a:xfrm>
              <a:off x="1060" y="1632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7" name="Line 17"/>
            <p:cNvSpPr>
              <a:spLocks noChangeShapeType="1"/>
            </p:cNvSpPr>
            <p:nvPr/>
          </p:nvSpPr>
          <p:spPr bwMode="auto">
            <a:xfrm>
              <a:off x="1060" y="2160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8" name="Line 18"/>
            <p:cNvSpPr>
              <a:spLocks noChangeShapeType="1"/>
            </p:cNvSpPr>
            <p:nvPr/>
          </p:nvSpPr>
          <p:spPr bwMode="auto">
            <a:xfrm>
              <a:off x="1060" y="2640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9" name="Rectangle 19"/>
            <p:cNvSpPr>
              <a:spLocks noChangeArrowheads="1"/>
            </p:cNvSpPr>
            <p:nvPr/>
          </p:nvSpPr>
          <p:spPr bwMode="auto">
            <a:xfrm>
              <a:off x="1492" y="1204"/>
              <a:ext cx="515" cy="37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7300" name="Line 20"/>
            <p:cNvSpPr>
              <a:spLocks noChangeShapeType="1"/>
            </p:cNvSpPr>
            <p:nvPr/>
          </p:nvSpPr>
          <p:spPr bwMode="auto">
            <a:xfrm flipH="1">
              <a:off x="1292" y="1392"/>
              <a:ext cx="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7304" name="Group 24"/>
            <p:cNvGrpSpPr>
              <a:grpSpLocks/>
            </p:cNvGrpSpPr>
            <p:nvPr/>
          </p:nvGrpSpPr>
          <p:grpSpPr bwMode="auto">
            <a:xfrm>
              <a:off x="1488" y="1780"/>
              <a:ext cx="528" cy="232"/>
              <a:chOff x="1488" y="1780"/>
              <a:chExt cx="528" cy="232"/>
            </a:xfrm>
          </p:grpSpPr>
          <p:sp>
            <p:nvSpPr>
              <p:cNvPr id="97301" name="Oval 21"/>
              <p:cNvSpPr>
                <a:spLocks noChangeArrowheads="1"/>
              </p:cNvSpPr>
              <p:nvPr/>
            </p:nvSpPr>
            <p:spPr bwMode="auto">
              <a:xfrm>
                <a:off x="1492" y="187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2" name="Rectangle 22"/>
              <p:cNvSpPr>
                <a:spLocks noChangeArrowheads="1"/>
              </p:cNvSpPr>
              <p:nvPr/>
            </p:nvSpPr>
            <p:spPr bwMode="auto">
              <a:xfrm>
                <a:off x="1488" y="1824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3" name="Oval 23"/>
              <p:cNvSpPr>
                <a:spLocks noChangeArrowheads="1"/>
              </p:cNvSpPr>
              <p:nvPr/>
            </p:nvSpPr>
            <p:spPr bwMode="auto">
              <a:xfrm>
                <a:off x="1492" y="1780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308" name="Group 28"/>
            <p:cNvGrpSpPr>
              <a:grpSpLocks/>
            </p:cNvGrpSpPr>
            <p:nvPr/>
          </p:nvGrpSpPr>
          <p:grpSpPr bwMode="auto">
            <a:xfrm>
              <a:off x="1488" y="2116"/>
              <a:ext cx="528" cy="232"/>
              <a:chOff x="1488" y="2116"/>
              <a:chExt cx="528" cy="232"/>
            </a:xfrm>
          </p:grpSpPr>
          <p:sp>
            <p:nvSpPr>
              <p:cNvPr id="97305" name="Oval 25"/>
              <p:cNvSpPr>
                <a:spLocks noChangeArrowheads="1"/>
              </p:cNvSpPr>
              <p:nvPr/>
            </p:nvSpPr>
            <p:spPr bwMode="auto">
              <a:xfrm>
                <a:off x="1492" y="221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6" name="Rectangle 26"/>
              <p:cNvSpPr>
                <a:spLocks noChangeArrowheads="1"/>
              </p:cNvSpPr>
              <p:nvPr/>
            </p:nvSpPr>
            <p:spPr bwMode="auto">
              <a:xfrm>
                <a:off x="1488" y="2160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7" name="Oval 27"/>
              <p:cNvSpPr>
                <a:spLocks noChangeArrowheads="1"/>
              </p:cNvSpPr>
              <p:nvPr/>
            </p:nvSpPr>
            <p:spPr bwMode="auto">
              <a:xfrm>
                <a:off x="1492" y="211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312" name="Group 32"/>
            <p:cNvGrpSpPr>
              <a:grpSpLocks/>
            </p:cNvGrpSpPr>
            <p:nvPr/>
          </p:nvGrpSpPr>
          <p:grpSpPr bwMode="auto">
            <a:xfrm>
              <a:off x="1488" y="2452"/>
              <a:ext cx="528" cy="232"/>
              <a:chOff x="1488" y="2452"/>
              <a:chExt cx="528" cy="232"/>
            </a:xfrm>
          </p:grpSpPr>
          <p:sp>
            <p:nvSpPr>
              <p:cNvPr id="97309" name="Oval 29"/>
              <p:cNvSpPr>
                <a:spLocks noChangeArrowheads="1"/>
              </p:cNvSpPr>
              <p:nvPr/>
            </p:nvSpPr>
            <p:spPr bwMode="auto">
              <a:xfrm>
                <a:off x="1492" y="2548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10" name="Rectangle 30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11" name="Oval 31"/>
              <p:cNvSpPr>
                <a:spLocks noChangeArrowheads="1"/>
              </p:cNvSpPr>
              <p:nvPr/>
            </p:nvSpPr>
            <p:spPr bwMode="auto">
              <a:xfrm>
                <a:off x="1492" y="245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313" name="Rectangle 33"/>
            <p:cNvSpPr>
              <a:spLocks noChangeArrowheads="1"/>
            </p:cNvSpPr>
            <p:nvPr/>
          </p:nvSpPr>
          <p:spPr bwMode="auto">
            <a:xfrm>
              <a:off x="676" y="154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7314" name="Rectangle 34"/>
            <p:cNvSpPr>
              <a:spLocks noChangeArrowheads="1"/>
            </p:cNvSpPr>
            <p:nvPr/>
          </p:nvSpPr>
          <p:spPr bwMode="auto">
            <a:xfrm>
              <a:off x="676" y="2068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7315" name="Rectangle 35"/>
            <p:cNvSpPr>
              <a:spLocks noChangeArrowheads="1"/>
            </p:cNvSpPr>
            <p:nvPr/>
          </p:nvSpPr>
          <p:spPr bwMode="auto">
            <a:xfrm>
              <a:off x="676" y="250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7316" name="Line 36"/>
            <p:cNvSpPr>
              <a:spLocks noChangeShapeType="1"/>
            </p:cNvSpPr>
            <p:nvPr/>
          </p:nvSpPr>
          <p:spPr bwMode="auto">
            <a:xfrm>
              <a:off x="1300" y="1920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17" name="Line 37"/>
            <p:cNvSpPr>
              <a:spLocks noChangeShapeType="1"/>
            </p:cNvSpPr>
            <p:nvPr/>
          </p:nvSpPr>
          <p:spPr bwMode="auto">
            <a:xfrm>
              <a:off x="1300" y="2592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18" name="Line 38"/>
            <p:cNvSpPr>
              <a:spLocks noChangeShapeType="1"/>
            </p:cNvSpPr>
            <p:nvPr/>
          </p:nvSpPr>
          <p:spPr bwMode="auto">
            <a:xfrm>
              <a:off x="1300" y="2256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Parallel Databases - Shared Disk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295400"/>
            <a:ext cx="5334000" cy="5257800"/>
          </a:xfrm>
          <a:noFill/>
          <a:ln/>
        </p:spPr>
        <p:txBody>
          <a:bodyPr/>
          <a:lstStyle/>
          <a:p>
            <a:r>
              <a:rPr lang="en-US" altLang="en-US"/>
              <a:t>processors share disk via interconnection network</a:t>
            </a:r>
          </a:p>
          <a:p>
            <a:r>
              <a:rPr lang="en-US" altLang="en-US"/>
              <a:t>memory bus not a bottleneck</a:t>
            </a:r>
          </a:p>
          <a:p>
            <a:r>
              <a:rPr lang="en-US" altLang="en-US"/>
              <a:t>fault tolerance wrt. processor or memory failure</a:t>
            </a:r>
          </a:p>
          <a:p>
            <a:r>
              <a:rPr lang="en-US" altLang="en-US"/>
              <a:t>scales better than shared memory</a:t>
            </a:r>
          </a:p>
          <a:p>
            <a:r>
              <a:rPr lang="en-US" altLang="en-US"/>
              <a:t>interconnection network to disk subsystem is a bottleneck</a:t>
            </a:r>
          </a:p>
          <a:p>
            <a:r>
              <a:rPr lang="en-US" altLang="en-US"/>
              <a:t>used in ORACLE Rdb</a:t>
            </a:r>
          </a:p>
        </p:txBody>
      </p:sp>
      <p:grpSp>
        <p:nvGrpSpPr>
          <p:cNvPr id="98340" name="Group 36"/>
          <p:cNvGrpSpPr>
            <a:grpSpLocks/>
          </p:cNvGrpSpPr>
          <p:nvPr/>
        </p:nvGrpSpPr>
        <p:grpSpPr bwMode="auto">
          <a:xfrm>
            <a:off x="311150" y="1606550"/>
            <a:ext cx="2889250" cy="2806700"/>
            <a:chOff x="196" y="1012"/>
            <a:chExt cx="1820" cy="1768"/>
          </a:xfrm>
        </p:grpSpPr>
        <p:sp>
          <p:nvSpPr>
            <p:cNvPr id="98308" name="Rectangle 4"/>
            <p:cNvSpPr>
              <a:spLocks noChangeArrowheads="1"/>
            </p:cNvSpPr>
            <p:nvPr/>
          </p:nvSpPr>
          <p:spPr bwMode="auto">
            <a:xfrm>
              <a:off x="676" y="106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8309" name="Line 5"/>
            <p:cNvSpPr>
              <a:spLocks noChangeShapeType="1"/>
            </p:cNvSpPr>
            <p:nvPr/>
          </p:nvSpPr>
          <p:spPr bwMode="auto">
            <a:xfrm>
              <a:off x="1296" y="1016"/>
              <a:ext cx="0" cy="17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10" name="Line 6"/>
            <p:cNvSpPr>
              <a:spLocks noChangeShapeType="1"/>
            </p:cNvSpPr>
            <p:nvPr/>
          </p:nvSpPr>
          <p:spPr bwMode="auto">
            <a:xfrm>
              <a:off x="1060" y="1152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11" name="Line 7"/>
            <p:cNvSpPr>
              <a:spLocks noChangeShapeType="1"/>
            </p:cNvSpPr>
            <p:nvPr/>
          </p:nvSpPr>
          <p:spPr bwMode="auto">
            <a:xfrm>
              <a:off x="1060" y="1632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12" name="Line 8"/>
            <p:cNvSpPr>
              <a:spLocks noChangeShapeType="1"/>
            </p:cNvSpPr>
            <p:nvPr/>
          </p:nvSpPr>
          <p:spPr bwMode="auto">
            <a:xfrm>
              <a:off x="1060" y="2160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13" name="Line 9"/>
            <p:cNvSpPr>
              <a:spLocks noChangeShapeType="1"/>
            </p:cNvSpPr>
            <p:nvPr/>
          </p:nvSpPr>
          <p:spPr bwMode="auto">
            <a:xfrm>
              <a:off x="1060" y="2640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8317" name="Group 13"/>
            <p:cNvGrpSpPr>
              <a:grpSpLocks/>
            </p:cNvGrpSpPr>
            <p:nvPr/>
          </p:nvGrpSpPr>
          <p:grpSpPr bwMode="auto">
            <a:xfrm>
              <a:off x="1488" y="1780"/>
              <a:ext cx="528" cy="232"/>
              <a:chOff x="1488" y="1780"/>
              <a:chExt cx="528" cy="232"/>
            </a:xfrm>
          </p:grpSpPr>
          <p:sp>
            <p:nvSpPr>
              <p:cNvPr id="98314" name="Oval 10"/>
              <p:cNvSpPr>
                <a:spLocks noChangeArrowheads="1"/>
              </p:cNvSpPr>
              <p:nvPr/>
            </p:nvSpPr>
            <p:spPr bwMode="auto">
              <a:xfrm>
                <a:off x="1492" y="187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15" name="Rectangle 11"/>
              <p:cNvSpPr>
                <a:spLocks noChangeArrowheads="1"/>
              </p:cNvSpPr>
              <p:nvPr/>
            </p:nvSpPr>
            <p:spPr bwMode="auto">
              <a:xfrm>
                <a:off x="1488" y="1824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16" name="Oval 12"/>
              <p:cNvSpPr>
                <a:spLocks noChangeArrowheads="1"/>
              </p:cNvSpPr>
              <p:nvPr/>
            </p:nvSpPr>
            <p:spPr bwMode="auto">
              <a:xfrm>
                <a:off x="1492" y="1780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8321" name="Group 17"/>
            <p:cNvGrpSpPr>
              <a:grpSpLocks/>
            </p:cNvGrpSpPr>
            <p:nvPr/>
          </p:nvGrpSpPr>
          <p:grpSpPr bwMode="auto">
            <a:xfrm>
              <a:off x="1488" y="2116"/>
              <a:ext cx="528" cy="232"/>
              <a:chOff x="1488" y="2116"/>
              <a:chExt cx="528" cy="232"/>
            </a:xfrm>
          </p:grpSpPr>
          <p:sp>
            <p:nvSpPr>
              <p:cNvPr id="98318" name="Oval 14"/>
              <p:cNvSpPr>
                <a:spLocks noChangeArrowheads="1"/>
              </p:cNvSpPr>
              <p:nvPr/>
            </p:nvSpPr>
            <p:spPr bwMode="auto">
              <a:xfrm>
                <a:off x="1492" y="221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19" name="Rectangle 15"/>
              <p:cNvSpPr>
                <a:spLocks noChangeArrowheads="1"/>
              </p:cNvSpPr>
              <p:nvPr/>
            </p:nvSpPr>
            <p:spPr bwMode="auto">
              <a:xfrm>
                <a:off x="1488" y="2160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20" name="Oval 16"/>
              <p:cNvSpPr>
                <a:spLocks noChangeArrowheads="1"/>
              </p:cNvSpPr>
              <p:nvPr/>
            </p:nvSpPr>
            <p:spPr bwMode="auto">
              <a:xfrm>
                <a:off x="1492" y="211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8325" name="Group 21"/>
            <p:cNvGrpSpPr>
              <a:grpSpLocks/>
            </p:cNvGrpSpPr>
            <p:nvPr/>
          </p:nvGrpSpPr>
          <p:grpSpPr bwMode="auto">
            <a:xfrm>
              <a:off x="1488" y="2452"/>
              <a:ext cx="528" cy="232"/>
              <a:chOff x="1488" y="2452"/>
              <a:chExt cx="528" cy="232"/>
            </a:xfrm>
          </p:grpSpPr>
          <p:sp>
            <p:nvSpPr>
              <p:cNvPr id="98322" name="Oval 18"/>
              <p:cNvSpPr>
                <a:spLocks noChangeArrowheads="1"/>
              </p:cNvSpPr>
              <p:nvPr/>
            </p:nvSpPr>
            <p:spPr bwMode="auto">
              <a:xfrm>
                <a:off x="1492" y="2548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23" name="Rectangle 19"/>
              <p:cNvSpPr>
                <a:spLocks noChangeArrowheads="1"/>
              </p:cNvSpPr>
              <p:nvPr/>
            </p:nvSpPr>
            <p:spPr bwMode="auto">
              <a:xfrm>
                <a:off x="1488" y="2496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24" name="Oval 20"/>
              <p:cNvSpPr>
                <a:spLocks noChangeArrowheads="1"/>
              </p:cNvSpPr>
              <p:nvPr/>
            </p:nvSpPr>
            <p:spPr bwMode="auto">
              <a:xfrm>
                <a:off x="1492" y="245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26" name="Rectangle 22"/>
            <p:cNvSpPr>
              <a:spLocks noChangeArrowheads="1"/>
            </p:cNvSpPr>
            <p:nvPr/>
          </p:nvSpPr>
          <p:spPr bwMode="auto">
            <a:xfrm>
              <a:off x="676" y="154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8327" name="Rectangle 23"/>
            <p:cNvSpPr>
              <a:spLocks noChangeArrowheads="1"/>
            </p:cNvSpPr>
            <p:nvPr/>
          </p:nvSpPr>
          <p:spPr bwMode="auto">
            <a:xfrm>
              <a:off x="676" y="2068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8328" name="Rectangle 24"/>
            <p:cNvSpPr>
              <a:spLocks noChangeArrowheads="1"/>
            </p:cNvSpPr>
            <p:nvPr/>
          </p:nvSpPr>
          <p:spPr bwMode="auto">
            <a:xfrm>
              <a:off x="676" y="250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8329" name="Line 25"/>
            <p:cNvSpPr>
              <a:spLocks noChangeShapeType="1"/>
            </p:cNvSpPr>
            <p:nvPr/>
          </p:nvSpPr>
          <p:spPr bwMode="auto">
            <a:xfrm>
              <a:off x="1300" y="1920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0" name="Line 26"/>
            <p:cNvSpPr>
              <a:spLocks noChangeShapeType="1"/>
            </p:cNvSpPr>
            <p:nvPr/>
          </p:nvSpPr>
          <p:spPr bwMode="auto">
            <a:xfrm>
              <a:off x="1300" y="2592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1" name="Line 27"/>
            <p:cNvSpPr>
              <a:spLocks noChangeShapeType="1"/>
            </p:cNvSpPr>
            <p:nvPr/>
          </p:nvSpPr>
          <p:spPr bwMode="auto">
            <a:xfrm>
              <a:off x="1300" y="2256"/>
              <a:ext cx="1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2" name="Rectangle 28"/>
            <p:cNvSpPr>
              <a:spLocks noChangeArrowheads="1"/>
            </p:cNvSpPr>
            <p:nvPr/>
          </p:nvSpPr>
          <p:spPr bwMode="auto">
            <a:xfrm>
              <a:off x="196" y="1012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8333" name="Rectangle 29"/>
            <p:cNvSpPr>
              <a:spLocks noChangeArrowheads="1"/>
            </p:cNvSpPr>
            <p:nvPr/>
          </p:nvSpPr>
          <p:spPr bwMode="auto">
            <a:xfrm>
              <a:off x="196" y="1492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8334" name="Rectangle 30"/>
            <p:cNvSpPr>
              <a:spLocks noChangeArrowheads="1"/>
            </p:cNvSpPr>
            <p:nvPr/>
          </p:nvSpPr>
          <p:spPr bwMode="auto">
            <a:xfrm>
              <a:off x="196" y="1972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8335" name="Rectangle 31"/>
            <p:cNvSpPr>
              <a:spLocks noChangeArrowheads="1"/>
            </p:cNvSpPr>
            <p:nvPr/>
          </p:nvSpPr>
          <p:spPr bwMode="auto">
            <a:xfrm>
              <a:off x="196" y="2452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8336" name="Line 32"/>
            <p:cNvSpPr>
              <a:spLocks noChangeShapeType="1"/>
            </p:cNvSpPr>
            <p:nvPr/>
          </p:nvSpPr>
          <p:spPr bwMode="auto">
            <a:xfrm>
              <a:off x="532" y="115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7" name="Line 33"/>
            <p:cNvSpPr>
              <a:spLocks noChangeShapeType="1"/>
            </p:cNvSpPr>
            <p:nvPr/>
          </p:nvSpPr>
          <p:spPr bwMode="auto">
            <a:xfrm>
              <a:off x="532" y="163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8" name="Line 34"/>
            <p:cNvSpPr>
              <a:spLocks noChangeShapeType="1"/>
            </p:cNvSpPr>
            <p:nvPr/>
          </p:nvSpPr>
          <p:spPr bwMode="auto">
            <a:xfrm>
              <a:off x="532" y="2160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9" name="Line 35"/>
            <p:cNvSpPr>
              <a:spLocks noChangeShapeType="1"/>
            </p:cNvSpPr>
            <p:nvPr/>
          </p:nvSpPr>
          <p:spPr bwMode="auto">
            <a:xfrm>
              <a:off x="532" y="259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077200" cy="838200"/>
          </a:xfrm>
          <a:noFill/>
          <a:ln/>
        </p:spPr>
        <p:txBody>
          <a:bodyPr/>
          <a:lstStyle/>
          <a:p>
            <a:r>
              <a:rPr lang="en-US" altLang="en-US"/>
              <a:t>Parallel Databases - Shared Nothing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447800"/>
            <a:ext cx="6019800" cy="5257800"/>
          </a:xfrm>
          <a:noFill/>
          <a:ln/>
        </p:spPr>
        <p:txBody>
          <a:bodyPr/>
          <a:lstStyle/>
          <a:p>
            <a:r>
              <a:rPr lang="en-US" altLang="en-US"/>
              <a:t>scales better than shared memory and shared disk</a:t>
            </a:r>
          </a:p>
          <a:p>
            <a:r>
              <a:rPr lang="en-US" altLang="en-US"/>
              <a:t>main drawbacks: </a:t>
            </a:r>
          </a:p>
          <a:p>
            <a:pPr lvl="1"/>
            <a:r>
              <a:rPr lang="en-US" altLang="en-US"/>
              <a:t>higher processor communication cost</a:t>
            </a:r>
          </a:p>
          <a:p>
            <a:pPr lvl="1"/>
            <a:r>
              <a:rPr lang="en-US" altLang="en-US"/>
              <a:t>higher cost of non-local disk access</a:t>
            </a:r>
          </a:p>
          <a:p>
            <a:r>
              <a:rPr lang="en-US" altLang="en-US"/>
              <a:t>used in the Teradata database machine</a:t>
            </a:r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>
            <a:off x="2057400" y="1612900"/>
            <a:ext cx="0" cy="408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9342" name="Group 14"/>
          <p:cNvGrpSpPr>
            <a:grpSpLocks/>
          </p:cNvGrpSpPr>
          <p:nvPr/>
        </p:nvGrpSpPr>
        <p:grpSpPr bwMode="auto">
          <a:xfrm>
            <a:off x="311150" y="1606550"/>
            <a:ext cx="1739900" cy="977900"/>
            <a:chOff x="196" y="1012"/>
            <a:chExt cx="1096" cy="616"/>
          </a:xfrm>
        </p:grpSpPr>
        <p:sp>
          <p:nvSpPr>
            <p:cNvPr id="99333" name="Rectangle 5"/>
            <p:cNvSpPr>
              <a:spLocks noChangeArrowheads="1"/>
            </p:cNvSpPr>
            <p:nvPr/>
          </p:nvSpPr>
          <p:spPr bwMode="auto">
            <a:xfrm>
              <a:off x="676" y="1060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9334" name="Line 6"/>
            <p:cNvSpPr>
              <a:spLocks noChangeShapeType="1"/>
            </p:cNvSpPr>
            <p:nvPr/>
          </p:nvSpPr>
          <p:spPr bwMode="auto">
            <a:xfrm>
              <a:off x="1060" y="1152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9338" name="Group 10"/>
            <p:cNvGrpSpPr>
              <a:grpSpLocks/>
            </p:cNvGrpSpPr>
            <p:nvPr/>
          </p:nvGrpSpPr>
          <p:grpSpPr bwMode="auto">
            <a:xfrm>
              <a:off x="624" y="1396"/>
              <a:ext cx="528" cy="232"/>
              <a:chOff x="624" y="1396"/>
              <a:chExt cx="528" cy="232"/>
            </a:xfrm>
          </p:grpSpPr>
          <p:sp>
            <p:nvSpPr>
              <p:cNvPr id="99335" name="Oval 7"/>
              <p:cNvSpPr>
                <a:spLocks noChangeArrowheads="1"/>
              </p:cNvSpPr>
              <p:nvPr/>
            </p:nvSpPr>
            <p:spPr bwMode="auto">
              <a:xfrm>
                <a:off x="628" y="149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36" name="Rectangle 8"/>
              <p:cNvSpPr>
                <a:spLocks noChangeArrowheads="1"/>
              </p:cNvSpPr>
              <p:nvPr/>
            </p:nvSpPr>
            <p:spPr bwMode="auto">
              <a:xfrm>
                <a:off x="624" y="1440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37" name="Oval 9"/>
              <p:cNvSpPr>
                <a:spLocks noChangeArrowheads="1"/>
              </p:cNvSpPr>
              <p:nvPr/>
            </p:nvSpPr>
            <p:spPr bwMode="auto">
              <a:xfrm>
                <a:off x="628" y="139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9339" name="Rectangle 11"/>
            <p:cNvSpPr>
              <a:spLocks noChangeArrowheads="1"/>
            </p:cNvSpPr>
            <p:nvPr/>
          </p:nvSpPr>
          <p:spPr bwMode="auto">
            <a:xfrm>
              <a:off x="196" y="1012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9340" name="Line 12"/>
            <p:cNvSpPr>
              <a:spLocks noChangeShapeType="1"/>
            </p:cNvSpPr>
            <p:nvPr/>
          </p:nvSpPr>
          <p:spPr bwMode="auto">
            <a:xfrm>
              <a:off x="532" y="1152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41" name="Line 13"/>
            <p:cNvSpPr>
              <a:spLocks noChangeShapeType="1"/>
            </p:cNvSpPr>
            <p:nvPr/>
          </p:nvSpPr>
          <p:spPr bwMode="auto">
            <a:xfrm>
              <a:off x="864" y="1252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352" name="Group 24"/>
          <p:cNvGrpSpPr>
            <a:grpSpLocks/>
          </p:cNvGrpSpPr>
          <p:nvPr/>
        </p:nvGrpSpPr>
        <p:grpSpPr bwMode="auto">
          <a:xfrm>
            <a:off x="311150" y="2673350"/>
            <a:ext cx="1739900" cy="977900"/>
            <a:chOff x="196" y="1684"/>
            <a:chExt cx="1096" cy="616"/>
          </a:xfrm>
        </p:grpSpPr>
        <p:sp>
          <p:nvSpPr>
            <p:cNvPr id="99343" name="Rectangle 15"/>
            <p:cNvSpPr>
              <a:spLocks noChangeArrowheads="1"/>
            </p:cNvSpPr>
            <p:nvPr/>
          </p:nvSpPr>
          <p:spPr bwMode="auto">
            <a:xfrm>
              <a:off x="676" y="1732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9344" name="Line 16"/>
            <p:cNvSpPr>
              <a:spLocks noChangeShapeType="1"/>
            </p:cNvSpPr>
            <p:nvPr/>
          </p:nvSpPr>
          <p:spPr bwMode="auto">
            <a:xfrm>
              <a:off x="1060" y="1824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9348" name="Group 20"/>
            <p:cNvGrpSpPr>
              <a:grpSpLocks/>
            </p:cNvGrpSpPr>
            <p:nvPr/>
          </p:nvGrpSpPr>
          <p:grpSpPr bwMode="auto">
            <a:xfrm>
              <a:off x="624" y="2068"/>
              <a:ext cx="528" cy="232"/>
              <a:chOff x="624" y="2068"/>
              <a:chExt cx="528" cy="232"/>
            </a:xfrm>
          </p:grpSpPr>
          <p:sp>
            <p:nvSpPr>
              <p:cNvPr id="99345" name="Oval 17"/>
              <p:cNvSpPr>
                <a:spLocks noChangeArrowheads="1"/>
              </p:cNvSpPr>
              <p:nvPr/>
            </p:nvSpPr>
            <p:spPr bwMode="auto">
              <a:xfrm>
                <a:off x="628" y="2164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46" name="Rectangle 18"/>
              <p:cNvSpPr>
                <a:spLocks noChangeArrowheads="1"/>
              </p:cNvSpPr>
              <p:nvPr/>
            </p:nvSpPr>
            <p:spPr bwMode="auto">
              <a:xfrm>
                <a:off x="624" y="2112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47" name="Oval 19"/>
              <p:cNvSpPr>
                <a:spLocks noChangeArrowheads="1"/>
              </p:cNvSpPr>
              <p:nvPr/>
            </p:nvSpPr>
            <p:spPr bwMode="auto">
              <a:xfrm>
                <a:off x="628" y="2068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9349" name="Rectangle 21"/>
            <p:cNvSpPr>
              <a:spLocks noChangeArrowheads="1"/>
            </p:cNvSpPr>
            <p:nvPr/>
          </p:nvSpPr>
          <p:spPr bwMode="auto">
            <a:xfrm>
              <a:off x="196" y="1684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9350" name="Line 22"/>
            <p:cNvSpPr>
              <a:spLocks noChangeShapeType="1"/>
            </p:cNvSpPr>
            <p:nvPr/>
          </p:nvSpPr>
          <p:spPr bwMode="auto">
            <a:xfrm>
              <a:off x="532" y="1824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51" name="Line 23"/>
            <p:cNvSpPr>
              <a:spLocks noChangeShapeType="1"/>
            </p:cNvSpPr>
            <p:nvPr/>
          </p:nvSpPr>
          <p:spPr bwMode="auto">
            <a:xfrm>
              <a:off x="864" y="1924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362" name="Group 34"/>
          <p:cNvGrpSpPr>
            <a:grpSpLocks/>
          </p:cNvGrpSpPr>
          <p:nvPr/>
        </p:nvGrpSpPr>
        <p:grpSpPr bwMode="auto">
          <a:xfrm>
            <a:off x="311150" y="3740150"/>
            <a:ext cx="1739900" cy="977900"/>
            <a:chOff x="196" y="2356"/>
            <a:chExt cx="1096" cy="616"/>
          </a:xfrm>
        </p:grpSpPr>
        <p:sp>
          <p:nvSpPr>
            <p:cNvPr id="99353" name="Rectangle 25"/>
            <p:cNvSpPr>
              <a:spLocks noChangeArrowheads="1"/>
            </p:cNvSpPr>
            <p:nvPr/>
          </p:nvSpPr>
          <p:spPr bwMode="auto">
            <a:xfrm>
              <a:off x="676" y="2404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9354" name="Line 26"/>
            <p:cNvSpPr>
              <a:spLocks noChangeShapeType="1"/>
            </p:cNvSpPr>
            <p:nvPr/>
          </p:nvSpPr>
          <p:spPr bwMode="auto">
            <a:xfrm>
              <a:off x="1060" y="2496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9358" name="Group 30"/>
            <p:cNvGrpSpPr>
              <a:grpSpLocks/>
            </p:cNvGrpSpPr>
            <p:nvPr/>
          </p:nvGrpSpPr>
          <p:grpSpPr bwMode="auto">
            <a:xfrm>
              <a:off x="624" y="2740"/>
              <a:ext cx="528" cy="232"/>
              <a:chOff x="624" y="2740"/>
              <a:chExt cx="528" cy="232"/>
            </a:xfrm>
          </p:grpSpPr>
          <p:sp>
            <p:nvSpPr>
              <p:cNvPr id="99355" name="Oval 27"/>
              <p:cNvSpPr>
                <a:spLocks noChangeArrowheads="1"/>
              </p:cNvSpPr>
              <p:nvPr/>
            </p:nvSpPr>
            <p:spPr bwMode="auto">
              <a:xfrm>
                <a:off x="628" y="2836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56" name="Rectangle 28"/>
              <p:cNvSpPr>
                <a:spLocks noChangeArrowheads="1"/>
              </p:cNvSpPr>
              <p:nvPr/>
            </p:nvSpPr>
            <p:spPr bwMode="auto">
              <a:xfrm>
                <a:off x="624" y="2784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57" name="Oval 29"/>
              <p:cNvSpPr>
                <a:spLocks noChangeArrowheads="1"/>
              </p:cNvSpPr>
              <p:nvPr/>
            </p:nvSpPr>
            <p:spPr bwMode="auto">
              <a:xfrm>
                <a:off x="628" y="2740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9359" name="Rectangle 31"/>
            <p:cNvSpPr>
              <a:spLocks noChangeArrowheads="1"/>
            </p:cNvSpPr>
            <p:nvPr/>
          </p:nvSpPr>
          <p:spPr bwMode="auto">
            <a:xfrm>
              <a:off x="196" y="2356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9360" name="Line 32"/>
            <p:cNvSpPr>
              <a:spLocks noChangeShapeType="1"/>
            </p:cNvSpPr>
            <p:nvPr/>
          </p:nvSpPr>
          <p:spPr bwMode="auto">
            <a:xfrm>
              <a:off x="532" y="2496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61" name="Line 33"/>
            <p:cNvSpPr>
              <a:spLocks noChangeShapeType="1"/>
            </p:cNvSpPr>
            <p:nvPr/>
          </p:nvSpPr>
          <p:spPr bwMode="auto">
            <a:xfrm>
              <a:off x="864" y="2596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372" name="Group 44"/>
          <p:cNvGrpSpPr>
            <a:grpSpLocks/>
          </p:cNvGrpSpPr>
          <p:nvPr/>
        </p:nvGrpSpPr>
        <p:grpSpPr bwMode="auto">
          <a:xfrm>
            <a:off x="311150" y="4806950"/>
            <a:ext cx="1739900" cy="977900"/>
            <a:chOff x="196" y="3028"/>
            <a:chExt cx="1096" cy="616"/>
          </a:xfrm>
        </p:grpSpPr>
        <p:sp>
          <p:nvSpPr>
            <p:cNvPr id="99363" name="Rectangle 35"/>
            <p:cNvSpPr>
              <a:spLocks noChangeArrowheads="1"/>
            </p:cNvSpPr>
            <p:nvPr/>
          </p:nvSpPr>
          <p:spPr bwMode="auto">
            <a:xfrm>
              <a:off x="676" y="3076"/>
              <a:ext cx="376" cy="18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P</a:t>
              </a:r>
            </a:p>
          </p:txBody>
        </p:sp>
        <p:sp>
          <p:nvSpPr>
            <p:cNvPr id="99364" name="Line 36"/>
            <p:cNvSpPr>
              <a:spLocks noChangeShapeType="1"/>
            </p:cNvSpPr>
            <p:nvPr/>
          </p:nvSpPr>
          <p:spPr bwMode="auto">
            <a:xfrm>
              <a:off x="1060" y="3168"/>
              <a:ext cx="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9368" name="Group 40"/>
            <p:cNvGrpSpPr>
              <a:grpSpLocks/>
            </p:cNvGrpSpPr>
            <p:nvPr/>
          </p:nvGrpSpPr>
          <p:grpSpPr bwMode="auto">
            <a:xfrm>
              <a:off x="624" y="3412"/>
              <a:ext cx="528" cy="232"/>
              <a:chOff x="624" y="3412"/>
              <a:chExt cx="528" cy="232"/>
            </a:xfrm>
          </p:grpSpPr>
          <p:sp>
            <p:nvSpPr>
              <p:cNvPr id="99365" name="Oval 37"/>
              <p:cNvSpPr>
                <a:spLocks noChangeArrowheads="1"/>
              </p:cNvSpPr>
              <p:nvPr/>
            </p:nvSpPr>
            <p:spPr bwMode="auto">
              <a:xfrm>
                <a:off x="628" y="3508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66" name="Rectangle 38"/>
              <p:cNvSpPr>
                <a:spLocks noChangeArrowheads="1"/>
              </p:cNvSpPr>
              <p:nvPr/>
            </p:nvSpPr>
            <p:spPr bwMode="auto">
              <a:xfrm>
                <a:off x="624" y="3456"/>
                <a:ext cx="528" cy="1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367" name="Oval 39"/>
              <p:cNvSpPr>
                <a:spLocks noChangeArrowheads="1"/>
              </p:cNvSpPr>
              <p:nvPr/>
            </p:nvSpPr>
            <p:spPr bwMode="auto">
              <a:xfrm>
                <a:off x="628" y="3412"/>
                <a:ext cx="520" cy="1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9369" name="Rectangle 41"/>
            <p:cNvSpPr>
              <a:spLocks noChangeArrowheads="1"/>
            </p:cNvSpPr>
            <p:nvPr/>
          </p:nvSpPr>
          <p:spPr bwMode="auto">
            <a:xfrm>
              <a:off x="196" y="3028"/>
              <a:ext cx="328" cy="32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en-US" altLang="en-US" sz="2400">
                  <a:latin typeface="Times New Roman" charset="0"/>
                </a:rPr>
                <a:t>M</a:t>
              </a:r>
            </a:p>
          </p:txBody>
        </p:sp>
        <p:sp>
          <p:nvSpPr>
            <p:cNvPr id="99370" name="Line 42"/>
            <p:cNvSpPr>
              <a:spLocks noChangeShapeType="1"/>
            </p:cNvSpPr>
            <p:nvPr/>
          </p:nvSpPr>
          <p:spPr bwMode="auto">
            <a:xfrm>
              <a:off x="532" y="3168"/>
              <a:ext cx="1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371" name="Line 43"/>
            <p:cNvSpPr>
              <a:spLocks noChangeShapeType="1"/>
            </p:cNvSpPr>
            <p:nvPr/>
          </p:nvSpPr>
          <p:spPr bwMode="auto">
            <a:xfrm>
              <a:off x="864" y="3268"/>
              <a:ext cx="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838200"/>
          </a:xfrm>
          <a:noFill/>
          <a:ln/>
        </p:spPr>
        <p:txBody>
          <a:bodyPr/>
          <a:lstStyle/>
          <a:p>
            <a:r>
              <a:rPr lang="en-US" altLang="en-US"/>
              <a:t>RAID - </a:t>
            </a:r>
            <a:br>
              <a:rPr lang="en-US" altLang="en-US"/>
            </a:br>
            <a:r>
              <a:rPr lang="en-US" altLang="en-US"/>
              <a:t>redundant array of inexpensive disks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533400" y="1447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Monotype Sorts" charset="2"/>
              <a:buChar char="l"/>
            </a:pPr>
            <a:r>
              <a:rPr lang="en-US" altLang="en-US" b="1" baseline="0">
                <a:latin typeface="Arial" charset="0"/>
              </a:rPr>
              <a:t>disk striping </a:t>
            </a:r>
            <a:r>
              <a:rPr lang="en-US" altLang="en-US" baseline="0">
                <a:latin typeface="Arial" charset="0"/>
              </a:rPr>
              <a:t>improves performance via parallelism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baseline="0">
                <a:latin typeface="Arial" charset="0"/>
              </a:rPr>
              <a:t>     (assume 4 disks worth of data is stored)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3200400"/>
            <a:ext cx="7772400" cy="11430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b="1"/>
              <a:t>disk mirroring </a:t>
            </a:r>
            <a:r>
              <a:rPr lang="en-US" altLang="en-US" sz="2400"/>
              <a:t>improves reliability via redundancy (assume 4 disks worth of data is stored)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mirroring: via copy of data (c); via bit parity (p)</a:t>
            </a:r>
          </a:p>
        </p:txBody>
      </p:sp>
      <p:grpSp>
        <p:nvGrpSpPr>
          <p:cNvPr id="100373" name="Group 21"/>
          <p:cNvGrpSpPr>
            <a:grpSpLocks/>
          </p:cNvGrpSpPr>
          <p:nvPr/>
        </p:nvGrpSpPr>
        <p:grpSpPr bwMode="auto">
          <a:xfrm>
            <a:off x="1066800" y="4806950"/>
            <a:ext cx="3352800" cy="368300"/>
            <a:chOff x="672" y="3028"/>
            <a:chExt cx="2112" cy="232"/>
          </a:xfrm>
        </p:grpSpPr>
        <p:grpSp>
          <p:nvGrpSpPr>
            <p:cNvPr id="100360" name="Group 8"/>
            <p:cNvGrpSpPr>
              <a:grpSpLocks/>
            </p:cNvGrpSpPr>
            <p:nvPr/>
          </p:nvGrpSpPr>
          <p:grpSpPr bwMode="auto">
            <a:xfrm>
              <a:off x="672" y="3028"/>
              <a:ext cx="423" cy="232"/>
              <a:chOff x="672" y="3028"/>
              <a:chExt cx="423" cy="232"/>
            </a:xfrm>
          </p:grpSpPr>
          <p:sp>
            <p:nvSpPr>
              <p:cNvPr id="100357" name="Oval 5"/>
              <p:cNvSpPr>
                <a:spLocks noChangeArrowheads="1"/>
              </p:cNvSpPr>
              <p:nvPr/>
            </p:nvSpPr>
            <p:spPr bwMode="auto">
              <a:xfrm>
                <a:off x="676" y="3131"/>
                <a:ext cx="415" cy="12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58" name="Rectangle 6"/>
              <p:cNvSpPr>
                <a:spLocks noChangeArrowheads="1"/>
              </p:cNvSpPr>
              <p:nvPr/>
            </p:nvSpPr>
            <p:spPr bwMode="auto">
              <a:xfrm>
                <a:off x="672" y="3092"/>
                <a:ext cx="423" cy="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59" name="Oval 7"/>
              <p:cNvSpPr>
                <a:spLocks noChangeArrowheads="1"/>
              </p:cNvSpPr>
              <p:nvPr/>
            </p:nvSpPr>
            <p:spPr bwMode="auto">
              <a:xfrm>
                <a:off x="676" y="3028"/>
                <a:ext cx="415" cy="13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64" name="Group 12"/>
            <p:cNvGrpSpPr>
              <a:grpSpLocks/>
            </p:cNvGrpSpPr>
            <p:nvPr/>
          </p:nvGrpSpPr>
          <p:grpSpPr bwMode="auto">
            <a:xfrm>
              <a:off x="2363" y="3028"/>
              <a:ext cx="421" cy="232"/>
              <a:chOff x="2363" y="3028"/>
              <a:chExt cx="421" cy="232"/>
            </a:xfrm>
          </p:grpSpPr>
          <p:sp>
            <p:nvSpPr>
              <p:cNvPr id="100361" name="Oval 9"/>
              <p:cNvSpPr>
                <a:spLocks noChangeArrowheads="1"/>
              </p:cNvSpPr>
              <p:nvPr/>
            </p:nvSpPr>
            <p:spPr bwMode="auto">
              <a:xfrm>
                <a:off x="2367" y="3131"/>
                <a:ext cx="413" cy="12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2" name="Rectangle 10"/>
              <p:cNvSpPr>
                <a:spLocks noChangeArrowheads="1"/>
              </p:cNvSpPr>
              <p:nvPr/>
            </p:nvSpPr>
            <p:spPr bwMode="auto">
              <a:xfrm>
                <a:off x="2363" y="3092"/>
                <a:ext cx="421" cy="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3" name="Oval 11"/>
              <p:cNvSpPr>
                <a:spLocks noChangeArrowheads="1"/>
              </p:cNvSpPr>
              <p:nvPr/>
            </p:nvSpPr>
            <p:spPr bwMode="auto">
              <a:xfrm>
                <a:off x="2367" y="3028"/>
                <a:ext cx="413" cy="13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68" name="Group 16"/>
            <p:cNvGrpSpPr>
              <a:grpSpLocks/>
            </p:cNvGrpSpPr>
            <p:nvPr/>
          </p:nvGrpSpPr>
          <p:grpSpPr bwMode="auto">
            <a:xfrm>
              <a:off x="1787" y="3028"/>
              <a:ext cx="421" cy="232"/>
              <a:chOff x="1787" y="3028"/>
              <a:chExt cx="421" cy="232"/>
            </a:xfrm>
          </p:grpSpPr>
          <p:sp>
            <p:nvSpPr>
              <p:cNvPr id="100365" name="Oval 13"/>
              <p:cNvSpPr>
                <a:spLocks noChangeArrowheads="1"/>
              </p:cNvSpPr>
              <p:nvPr/>
            </p:nvSpPr>
            <p:spPr bwMode="auto">
              <a:xfrm>
                <a:off x="1791" y="3131"/>
                <a:ext cx="413" cy="12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6" name="Rectangle 14"/>
              <p:cNvSpPr>
                <a:spLocks noChangeArrowheads="1"/>
              </p:cNvSpPr>
              <p:nvPr/>
            </p:nvSpPr>
            <p:spPr bwMode="auto">
              <a:xfrm>
                <a:off x="1787" y="3092"/>
                <a:ext cx="421" cy="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67" name="Oval 15"/>
              <p:cNvSpPr>
                <a:spLocks noChangeArrowheads="1"/>
              </p:cNvSpPr>
              <p:nvPr/>
            </p:nvSpPr>
            <p:spPr bwMode="auto">
              <a:xfrm>
                <a:off x="1791" y="3028"/>
                <a:ext cx="413" cy="13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72" name="Group 20"/>
            <p:cNvGrpSpPr>
              <a:grpSpLocks/>
            </p:cNvGrpSpPr>
            <p:nvPr/>
          </p:nvGrpSpPr>
          <p:grpSpPr bwMode="auto">
            <a:xfrm>
              <a:off x="1248" y="3028"/>
              <a:ext cx="423" cy="232"/>
              <a:chOff x="1248" y="3028"/>
              <a:chExt cx="423" cy="232"/>
            </a:xfrm>
          </p:grpSpPr>
          <p:sp>
            <p:nvSpPr>
              <p:cNvPr id="100369" name="Oval 17"/>
              <p:cNvSpPr>
                <a:spLocks noChangeArrowheads="1"/>
              </p:cNvSpPr>
              <p:nvPr/>
            </p:nvSpPr>
            <p:spPr bwMode="auto">
              <a:xfrm>
                <a:off x="1252" y="3131"/>
                <a:ext cx="415" cy="12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0" name="Rectangle 18"/>
              <p:cNvSpPr>
                <a:spLocks noChangeArrowheads="1"/>
              </p:cNvSpPr>
              <p:nvPr/>
            </p:nvSpPr>
            <p:spPr bwMode="auto">
              <a:xfrm>
                <a:off x="1248" y="3092"/>
                <a:ext cx="423" cy="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1" name="Oval 19"/>
              <p:cNvSpPr>
                <a:spLocks noChangeArrowheads="1"/>
              </p:cNvSpPr>
              <p:nvPr/>
            </p:nvSpPr>
            <p:spPr bwMode="auto">
              <a:xfrm>
                <a:off x="1252" y="3028"/>
                <a:ext cx="415" cy="13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0398" name="Group 46"/>
          <p:cNvGrpSpPr>
            <a:grpSpLocks/>
          </p:cNvGrpSpPr>
          <p:nvPr/>
        </p:nvGrpSpPr>
        <p:grpSpPr bwMode="auto">
          <a:xfrm>
            <a:off x="2901950" y="2444750"/>
            <a:ext cx="3187700" cy="292100"/>
            <a:chOff x="1828" y="1540"/>
            <a:chExt cx="2008" cy="184"/>
          </a:xfrm>
        </p:grpSpPr>
        <p:grpSp>
          <p:nvGrpSpPr>
            <p:cNvPr id="100379" name="Group 27"/>
            <p:cNvGrpSpPr>
              <a:grpSpLocks/>
            </p:cNvGrpSpPr>
            <p:nvPr/>
          </p:nvGrpSpPr>
          <p:grpSpPr bwMode="auto">
            <a:xfrm>
              <a:off x="3412" y="1540"/>
              <a:ext cx="424" cy="184"/>
              <a:chOff x="3412" y="1540"/>
              <a:chExt cx="424" cy="184"/>
            </a:xfrm>
          </p:grpSpPr>
          <p:sp>
            <p:nvSpPr>
              <p:cNvPr id="100374" name="Oval 22"/>
              <p:cNvSpPr>
                <a:spLocks noChangeArrowheads="1"/>
              </p:cNvSpPr>
              <p:nvPr/>
            </p:nvSpPr>
            <p:spPr bwMode="auto">
              <a:xfrm>
                <a:off x="3412" y="165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5" name="Oval 23"/>
              <p:cNvSpPr>
                <a:spLocks noChangeArrowheads="1"/>
              </p:cNvSpPr>
              <p:nvPr/>
            </p:nvSpPr>
            <p:spPr bwMode="auto">
              <a:xfrm>
                <a:off x="3412" y="1622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6" name="Oval 24"/>
              <p:cNvSpPr>
                <a:spLocks noChangeArrowheads="1"/>
              </p:cNvSpPr>
              <p:nvPr/>
            </p:nvSpPr>
            <p:spPr bwMode="auto">
              <a:xfrm>
                <a:off x="3412" y="1595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7" name="Oval 25"/>
              <p:cNvSpPr>
                <a:spLocks noChangeArrowheads="1"/>
              </p:cNvSpPr>
              <p:nvPr/>
            </p:nvSpPr>
            <p:spPr bwMode="auto">
              <a:xfrm>
                <a:off x="3412" y="1567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78" name="Oval 26"/>
              <p:cNvSpPr>
                <a:spLocks noChangeArrowheads="1"/>
              </p:cNvSpPr>
              <p:nvPr/>
            </p:nvSpPr>
            <p:spPr bwMode="auto">
              <a:xfrm>
                <a:off x="3412" y="154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85" name="Group 33"/>
            <p:cNvGrpSpPr>
              <a:grpSpLocks/>
            </p:cNvGrpSpPr>
            <p:nvPr/>
          </p:nvGrpSpPr>
          <p:grpSpPr bwMode="auto">
            <a:xfrm>
              <a:off x="1828" y="1540"/>
              <a:ext cx="424" cy="184"/>
              <a:chOff x="1828" y="1540"/>
              <a:chExt cx="424" cy="184"/>
            </a:xfrm>
          </p:grpSpPr>
          <p:sp>
            <p:nvSpPr>
              <p:cNvPr id="100380" name="Oval 28"/>
              <p:cNvSpPr>
                <a:spLocks noChangeArrowheads="1"/>
              </p:cNvSpPr>
              <p:nvPr/>
            </p:nvSpPr>
            <p:spPr bwMode="auto">
              <a:xfrm>
                <a:off x="1828" y="165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1" name="Oval 29"/>
              <p:cNvSpPr>
                <a:spLocks noChangeArrowheads="1"/>
              </p:cNvSpPr>
              <p:nvPr/>
            </p:nvSpPr>
            <p:spPr bwMode="auto">
              <a:xfrm>
                <a:off x="1828" y="1622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2" name="Oval 30"/>
              <p:cNvSpPr>
                <a:spLocks noChangeArrowheads="1"/>
              </p:cNvSpPr>
              <p:nvPr/>
            </p:nvSpPr>
            <p:spPr bwMode="auto">
              <a:xfrm>
                <a:off x="1828" y="1595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3" name="Oval 31"/>
              <p:cNvSpPr>
                <a:spLocks noChangeArrowheads="1"/>
              </p:cNvSpPr>
              <p:nvPr/>
            </p:nvSpPr>
            <p:spPr bwMode="auto">
              <a:xfrm>
                <a:off x="1828" y="1567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4" name="Oval 32"/>
              <p:cNvSpPr>
                <a:spLocks noChangeArrowheads="1"/>
              </p:cNvSpPr>
              <p:nvPr/>
            </p:nvSpPr>
            <p:spPr bwMode="auto">
              <a:xfrm>
                <a:off x="1828" y="154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91" name="Group 39"/>
            <p:cNvGrpSpPr>
              <a:grpSpLocks/>
            </p:cNvGrpSpPr>
            <p:nvPr/>
          </p:nvGrpSpPr>
          <p:grpSpPr bwMode="auto">
            <a:xfrm>
              <a:off x="2356" y="1540"/>
              <a:ext cx="424" cy="184"/>
              <a:chOff x="2356" y="1540"/>
              <a:chExt cx="424" cy="184"/>
            </a:xfrm>
          </p:grpSpPr>
          <p:sp>
            <p:nvSpPr>
              <p:cNvPr id="100386" name="Oval 34"/>
              <p:cNvSpPr>
                <a:spLocks noChangeArrowheads="1"/>
              </p:cNvSpPr>
              <p:nvPr/>
            </p:nvSpPr>
            <p:spPr bwMode="auto">
              <a:xfrm>
                <a:off x="2356" y="165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7" name="Oval 35"/>
              <p:cNvSpPr>
                <a:spLocks noChangeArrowheads="1"/>
              </p:cNvSpPr>
              <p:nvPr/>
            </p:nvSpPr>
            <p:spPr bwMode="auto">
              <a:xfrm>
                <a:off x="2356" y="1622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8" name="Oval 36"/>
              <p:cNvSpPr>
                <a:spLocks noChangeArrowheads="1"/>
              </p:cNvSpPr>
              <p:nvPr/>
            </p:nvSpPr>
            <p:spPr bwMode="auto">
              <a:xfrm>
                <a:off x="2356" y="1595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89" name="Oval 37"/>
              <p:cNvSpPr>
                <a:spLocks noChangeArrowheads="1"/>
              </p:cNvSpPr>
              <p:nvPr/>
            </p:nvSpPr>
            <p:spPr bwMode="auto">
              <a:xfrm>
                <a:off x="2356" y="1567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90" name="Oval 38"/>
              <p:cNvSpPr>
                <a:spLocks noChangeArrowheads="1"/>
              </p:cNvSpPr>
              <p:nvPr/>
            </p:nvSpPr>
            <p:spPr bwMode="auto">
              <a:xfrm>
                <a:off x="2356" y="154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397" name="Group 45"/>
            <p:cNvGrpSpPr>
              <a:grpSpLocks/>
            </p:cNvGrpSpPr>
            <p:nvPr/>
          </p:nvGrpSpPr>
          <p:grpSpPr bwMode="auto">
            <a:xfrm>
              <a:off x="2884" y="1540"/>
              <a:ext cx="424" cy="184"/>
              <a:chOff x="2884" y="1540"/>
              <a:chExt cx="424" cy="184"/>
            </a:xfrm>
          </p:grpSpPr>
          <p:sp>
            <p:nvSpPr>
              <p:cNvPr id="100392" name="Oval 40"/>
              <p:cNvSpPr>
                <a:spLocks noChangeArrowheads="1"/>
              </p:cNvSpPr>
              <p:nvPr/>
            </p:nvSpPr>
            <p:spPr bwMode="auto">
              <a:xfrm>
                <a:off x="2884" y="165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93" name="Oval 41"/>
              <p:cNvSpPr>
                <a:spLocks noChangeArrowheads="1"/>
              </p:cNvSpPr>
              <p:nvPr/>
            </p:nvSpPr>
            <p:spPr bwMode="auto">
              <a:xfrm>
                <a:off x="2884" y="1622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94" name="Oval 42"/>
              <p:cNvSpPr>
                <a:spLocks noChangeArrowheads="1"/>
              </p:cNvSpPr>
              <p:nvPr/>
            </p:nvSpPr>
            <p:spPr bwMode="auto">
              <a:xfrm>
                <a:off x="2884" y="1595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95" name="Oval 43"/>
              <p:cNvSpPr>
                <a:spLocks noChangeArrowheads="1"/>
              </p:cNvSpPr>
              <p:nvPr/>
            </p:nvSpPr>
            <p:spPr bwMode="auto">
              <a:xfrm>
                <a:off x="2884" y="1567"/>
                <a:ext cx="424" cy="75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396" name="Oval 44"/>
              <p:cNvSpPr>
                <a:spLocks noChangeArrowheads="1"/>
              </p:cNvSpPr>
              <p:nvPr/>
            </p:nvSpPr>
            <p:spPr bwMode="auto">
              <a:xfrm>
                <a:off x="2884" y="1540"/>
                <a:ext cx="424" cy="7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0420" name="Group 68"/>
          <p:cNvGrpSpPr>
            <a:grpSpLocks/>
          </p:cNvGrpSpPr>
          <p:nvPr/>
        </p:nvGrpSpPr>
        <p:grpSpPr bwMode="auto">
          <a:xfrm>
            <a:off x="4648200" y="4795838"/>
            <a:ext cx="3352800" cy="390525"/>
            <a:chOff x="2928" y="3021"/>
            <a:chExt cx="2112" cy="246"/>
          </a:xfrm>
        </p:grpSpPr>
        <p:grpSp>
          <p:nvGrpSpPr>
            <p:cNvPr id="100415" name="Group 63"/>
            <p:cNvGrpSpPr>
              <a:grpSpLocks/>
            </p:cNvGrpSpPr>
            <p:nvPr/>
          </p:nvGrpSpPr>
          <p:grpSpPr bwMode="auto">
            <a:xfrm>
              <a:off x="2928" y="3028"/>
              <a:ext cx="2112" cy="232"/>
              <a:chOff x="2928" y="3028"/>
              <a:chExt cx="2112" cy="232"/>
            </a:xfrm>
          </p:grpSpPr>
          <p:grpSp>
            <p:nvGrpSpPr>
              <p:cNvPr id="100402" name="Group 50"/>
              <p:cNvGrpSpPr>
                <a:grpSpLocks/>
              </p:cNvGrpSpPr>
              <p:nvPr/>
            </p:nvGrpSpPr>
            <p:grpSpPr bwMode="auto">
              <a:xfrm>
                <a:off x="2928" y="3028"/>
                <a:ext cx="423" cy="232"/>
                <a:chOff x="2928" y="3028"/>
                <a:chExt cx="423" cy="232"/>
              </a:xfrm>
            </p:grpSpPr>
            <p:sp>
              <p:nvSpPr>
                <p:cNvPr id="100399" name="Oval 47"/>
                <p:cNvSpPr>
                  <a:spLocks noChangeArrowheads="1"/>
                </p:cNvSpPr>
                <p:nvPr/>
              </p:nvSpPr>
              <p:spPr bwMode="auto">
                <a:xfrm>
                  <a:off x="2932" y="3131"/>
                  <a:ext cx="415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0" name="Rectangle 48"/>
                <p:cNvSpPr>
                  <a:spLocks noChangeArrowheads="1"/>
                </p:cNvSpPr>
                <p:nvPr/>
              </p:nvSpPr>
              <p:spPr bwMode="auto">
                <a:xfrm>
                  <a:off x="2928" y="3092"/>
                  <a:ext cx="423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1" name="Oval 49"/>
                <p:cNvSpPr>
                  <a:spLocks noChangeArrowheads="1"/>
                </p:cNvSpPr>
                <p:nvPr/>
              </p:nvSpPr>
              <p:spPr bwMode="auto">
                <a:xfrm>
                  <a:off x="2932" y="3028"/>
                  <a:ext cx="415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06" name="Group 54"/>
              <p:cNvGrpSpPr>
                <a:grpSpLocks/>
              </p:cNvGrpSpPr>
              <p:nvPr/>
            </p:nvGrpSpPr>
            <p:grpSpPr bwMode="auto">
              <a:xfrm>
                <a:off x="4619" y="3028"/>
                <a:ext cx="421" cy="232"/>
                <a:chOff x="4619" y="3028"/>
                <a:chExt cx="421" cy="232"/>
              </a:xfrm>
            </p:grpSpPr>
            <p:sp>
              <p:nvSpPr>
                <p:cNvPr id="100403" name="Oval 51"/>
                <p:cNvSpPr>
                  <a:spLocks noChangeArrowheads="1"/>
                </p:cNvSpPr>
                <p:nvPr/>
              </p:nvSpPr>
              <p:spPr bwMode="auto">
                <a:xfrm>
                  <a:off x="4623" y="3131"/>
                  <a:ext cx="413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4" name="Rectangle 52"/>
                <p:cNvSpPr>
                  <a:spLocks noChangeArrowheads="1"/>
                </p:cNvSpPr>
                <p:nvPr/>
              </p:nvSpPr>
              <p:spPr bwMode="auto">
                <a:xfrm>
                  <a:off x="4619" y="3092"/>
                  <a:ext cx="421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5" name="Oval 53"/>
                <p:cNvSpPr>
                  <a:spLocks noChangeArrowheads="1"/>
                </p:cNvSpPr>
                <p:nvPr/>
              </p:nvSpPr>
              <p:spPr bwMode="auto">
                <a:xfrm>
                  <a:off x="4623" y="3028"/>
                  <a:ext cx="413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10" name="Group 58"/>
              <p:cNvGrpSpPr>
                <a:grpSpLocks/>
              </p:cNvGrpSpPr>
              <p:nvPr/>
            </p:nvGrpSpPr>
            <p:grpSpPr bwMode="auto">
              <a:xfrm>
                <a:off x="4043" y="3028"/>
                <a:ext cx="421" cy="232"/>
                <a:chOff x="4043" y="3028"/>
                <a:chExt cx="421" cy="232"/>
              </a:xfrm>
            </p:grpSpPr>
            <p:sp>
              <p:nvSpPr>
                <p:cNvPr id="100407" name="Oval 55"/>
                <p:cNvSpPr>
                  <a:spLocks noChangeArrowheads="1"/>
                </p:cNvSpPr>
                <p:nvPr/>
              </p:nvSpPr>
              <p:spPr bwMode="auto">
                <a:xfrm>
                  <a:off x="4047" y="3131"/>
                  <a:ext cx="413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8" name="Rectangle 56"/>
                <p:cNvSpPr>
                  <a:spLocks noChangeArrowheads="1"/>
                </p:cNvSpPr>
                <p:nvPr/>
              </p:nvSpPr>
              <p:spPr bwMode="auto">
                <a:xfrm>
                  <a:off x="4043" y="3092"/>
                  <a:ext cx="421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09" name="Oval 57"/>
                <p:cNvSpPr>
                  <a:spLocks noChangeArrowheads="1"/>
                </p:cNvSpPr>
                <p:nvPr/>
              </p:nvSpPr>
              <p:spPr bwMode="auto">
                <a:xfrm>
                  <a:off x="4047" y="3028"/>
                  <a:ext cx="413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14" name="Group 62"/>
              <p:cNvGrpSpPr>
                <a:grpSpLocks/>
              </p:cNvGrpSpPr>
              <p:nvPr/>
            </p:nvGrpSpPr>
            <p:grpSpPr bwMode="auto">
              <a:xfrm>
                <a:off x="3504" y="3028"/>
                <a:ext cx="423" cy="232"/>
                <a:chOff x="3504" y="3028"/>
                <a:chExt cx="423" cy="232"/>
              </a:xfrm>
            </p:grpSpPr>
            <p:sp>
              <p:nvSpPr>
                <p:cNvPr id="100411" name="Oval 59"/>
                <p:cNvSpPr>
                  <a:spLocks noChangeArrowheads="1"/>
                </p:cNvSpPr>
                <p:nvPr/>
              </p:nvSpPr>
              <p:spPr bwMode="auto">
                <a:xfrm>
                  <a:off x="3508" y="3131"/>
                  <a:ext cx="415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12" name="Rectangle 60"/>
                <p:cNvSpPr>
                  <a:spLocks noChangeArrowheads="1"/>
                </p:cNvSpPr>
                <p:nvPr/>
              </p:nvSpPr>
              <p:spPr bwMode="auto">
                <a:xfrm>
                  <a:off x="3504" y="3092"/>
                  <a:ext cx="423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13" name="Oval 61"/>
                <p:cNvSpPr>
                  <a:spLocks noChangeArrowheads="1"/>
                </p:cNvSpPr>
                <p:nvPr/>
              </p:nvSpPr>
              <p:spPr bwMode="auto">
                <a:xfrm>
                  <a:off x="3508" y="3028"/>
                  <a:ext cx="415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0416" name="Rectangle 64"/>
            <p:cNvSpPr>
              <a:spLocks noChangeArrowheads="1"/>
            </p:cNvSpPr>
            <p:nvPr/>
          </p:nvSpPr>
          <p:spPr bwMode="auto">
            <a:xfrm>
              <a:off x="3059" y="3021"/>
              <a:ext cx="20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charset="0"/>
                </a:rPr>
                <a:t>c</a:t>
              </a:r>
            </a:p>
          </p:txBody>
        </p:sp>
        <p:sp>
          <p:nvSpPr>
            <p:cNvPr id="100417" name="Rectangle 65"/>
            <p:cNvSpPr>
              <a:spLocks noChangeArrowheads="1"/>
            </p:cNvSpPr>
            <p:nvPr/>
          </p:nvSpPr>
          <p:spPr bwMode="auto">
            <a:xfrm>
              <a:off x="3635" y="3021"/>
              <a:ext cx="20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charset="0"/>
                </a:rPr>
                <a:t>c</a:t>
              </a:r>
            </a:p>
          </p:txBody>
        </p:sp>
        <p:sp>
          <p:nvSpPr>
            <p:cNvPr id="100418" name="Rectangle 66"/>
            <p:cNvSpPr>
              <a:spLocks noChangeArrowheads="1"/>
            </p:cNvSpPr>
            <p:nvPr/>
          </p:nvSpPr>
          <p:spPr bwMode="auto">
            <a:xfrm>
              <a:off x="4163" y="3021"/>
              <a:ext cx="20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charset="0"/>
                </a:rPr>
                <a:t>c</a:t>
              </a:r>
            </a:p>
          </p:txBody>
        </p:sp>
        <p:sp>
          <p:nvSpPr>
            <p:cNvPr id="100419" name="Rectangle 67"/>
            <p:cNvSpPr>
              <a:spLocks noChangeArrowheads="1"/>
            </p:cNvSpPr>
            <p:nvPr/>
          </p:nvSpPr>
          <p:spPr bwMode="auto">
            <a:xfrm>
              <a:off x="4739" y="3021"/>
              <a:ext cx="20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charset="0"/>
                </a:rPr>
                <a:t>c</a:t>
              </a:r>
            </a:p>
          </p:txBody>
        </p:sp>
      </p:grpSp>
      <p:grpSp>
        <p:nvGrpSpPr>
          <p:cNvPr id="100443" name="Group 91"/>
          <p:cNvGrpSpPr>
            <a:grpSpLocks/>
          </p:cNvGrpSpPr>
          <p:nvPr/>
        </p:nvGrpSpPr>
        <p:grpSpPr bwMode="auto">
          <a:xfrm>
            <a:off x="2438400" y="5557838"/>
            <a:ext cx="4252913" cy="390525"/>
            <a:chOff x="1536" y="3501"/>
            <a:chExt cx="2679" cy="246"/>
          </a:xfrm>
        </p:grpSpPr>
        <p:grpSp>
          <p:nvGrpSpPr>
            <p:cNvPr id="100437" name="Group 85"/>
            <p:cNvGrpSpPr>
              <a:grpSpLocks/>
            </p:cNvGrpSpPr>
            <p:nvPr/>
          </p:nvGrpSpPr>
          <p:grpSpPr bwMode="auto">
            <a:xfrm>
              <a:off x="1536" y="3508"/>
              <a:ext cx="2112" cy="232"/>
              <a:chOff x="1536" y="3508"/>
              <a:chExt cx="2112" cy="232"/>
            </a:xfrm>
          </p:grpSpPr>
          <p:grpSp>
            <p:nvGrpSpPr>
              <p:cNvPr id="100424" name="Group 72"/>
              <p:cNvGrpSpPr>
                <a:grpSpLocks/>
              </p:cNvGrpSpPr>
              <p:nvPr/>
            </p:nvGrpSpPr>
            <p:grpSpPr bwMode="auto">
              <a:xfrm>
                <a:off x="1536" y="3508"/>
                <a:ext cx="423" cy="232"/>
                <a:chOff x="1536" y="3508"/>
                <a:chExt cx="423" cy="232"/>
              </a:xfrm>
            </p:grpSpPr>
            <p:sp>
              <p:nvSpPr>
                <p:cNvPr id="100421" name="Oval 69"/>
                <p:cNvSpPr>
                  <a:spLocks noChangeArrowheads="1"/>
                </p:cNvSpPr>
                <p:nvPr/>
              </p:nvSpPr>
              <p:spPr bwMode="auto">
                <a:xfrm>
                  <a:off x="1540" y="3611"/>
                  <a:ext cx="415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22" name="Rectangle 70"/>
                <p:cNvSpPr>
                  <a:spLocks noChangeArrowheads="1"/>
                </p:cNvSpPr>
                <p:nvPr/>
              </p:nvSpPr>
              <p:spPr bwMode="auto">
                <a:xfrm>
                  <a:off x="1536" y="3572"/>
                  <a:ext cx="423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23" name="Oval 71"/>
                <p:cNvSpPr>
                  <a:spLocks noChangeArrowheads="1"/>
                </p:cNvSpPr>
                <p:nvPr/>
              </p:nvSpPr>
              <p:spPr bwMode="auto">
                <a:xfrm>
                  <a:off x="1540" y="3508"/>
                  <a:ext cx="415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28" name="Group 76"/>
              <p:cNvGrpSpPr>
                <a:grpSpLocks/>
              </p:cNvGrpSpPr>
              <p:nvPr/>
            </p:nvGrpSpPr>
            <p:grpSpPr bwMode="auto">
              <a:xfrm>
                <a:off x="3227" y="3508"/>
                <a:ext cx="421" cy="232"/>
                <a:chOff x="3227" y="3508"/>
                <a:chExt cx="421" cy="232"/>
              </a:xfrm>
            </p:grpSpPr>
            <p:sp>
              <p:nvSpPr>
                <p:cNvPr id="100425" name="Oval 73"/>
                <p:cNvSpPr>
                  <a:spLocks noChangeArrowheads="1"/>
                </p:cNvSpPr>
                <p:nvPr/>
              </p:nvSpPr>
              <p:spPr bwMode="auto">
                <a:xfrm>
                  <a:off x="3231" y="3611"/>
                  <a:ext cx="413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26" name="Rectangle 74"/>
                <p:cNvSpPr>
                  <a:spLocks noChangeArrowheads="1"/>
                </p:cNvSpPr>
                <p:nvPr/>
              </p:nvSpPr>
              <p:spPr bwMode="auto">
                <a:xfrm>
                  <a:off x="3227" y="3572"/>
                  <a:ext cx="421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27" name="Oval 75"/>
                <p:cNvSpPr>
                  <a:spLocks noChangeArrowheads="1"/>
                </p:cNvSpPr>
                <p:nvPr/>
              </p:nvSpPr>
              <p:spPr bwMode="auto">
                <a:xfrm>
                  <a:off x="3231" y="3508"/>
                  <a:ext cx="413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32" name="Group 80"/>
              <p:cNvGrpSpPr>
                <a:grpSpLocks/>
              </p:cNvGrpSpPr>
              <p:nvPr/>
            </p:nvGrpSpPr>
            <p:grpSpPr bwMode="auto">
              <a:xfrm>
                <a:off x="2651" y="3508"/>
                <a:ext cx="421" cy="232"/>
                <a:chOff x="2651" y="3508"/>
                <a:chExt cx="421" cy="232"/>
              </a:xfrm>
            </p:grpSpPr>
            <p:sp>
              <p:nvSpPr>
                <p:cNvPr id="100429" name="Oval 77"/>
                <p:cNvSpPr>
                  <a:spLocks noChangeArrowheads="1"/>
                </p:cNvSpPr>
                <p:nvPr/>
              </p:nvSpPr>
              <p:spPr bwMode="auto">
                <a:xfrm>
                  <a:off x="2655" y="3611"/>
                  <a:ext cx="413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30" name="Rectangle 78"/>
                <p:cNvSpPr>
                  <a:spLocks noChangeArrowheads="1"/>
                </p:cNvSpPr>
                <p:nvPr/>
              </p:nvSpPr>
              <p:spPr bwMode="auto">
                <a:xfrm>
                  <a:off x="2651" y="3572"/>
                  <a:ext cx="421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31" name="Oval 79"/>
                <p:cNvSpPr>
                  <a:spLocks noChangeArrowheads="1"/>
                </p:cNvSpPr>
                <p:nvPr/>
              </p:nvSpPr>
              <p:spPr bwMode="auto">
                <a:xfrm>
                  <a:off x="2655" y="3508"/>
                  <a:ext cx="413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0436" name="Group 84"/>
              <p:cNvGrpSpPr>
                <a:grpSpLocks/>
              </p:cNvGrpSpPr>
              <p:nvPr/>
            </p:nvGrpSpPr>
            <p:grpSpPr bwMode="auto">
              <a:xfrm>
                <a:off x="2112" y="3508"/>
                <a:ext cx="423" cy="232"/>
                <a:chOff x="2112" y="3508"/>
                <a:chExt cx="423" cy="232"/>
              </a:xfrm>
            </p:grpSpPr>
            <p:sp>
              <p:nvSpPr>
                <p:cNvPr id="100433" name="Oval 81"/>
                <p:cNvSpPr>
                  <a:spLocks noChangeArrowheads="1"/>
                </p:cNvSpPr>
                <p:nvPr/>
              </p:nvSpPr>
              <p:spPr bwMode="auto">
                <a:xfrm>
                  <a:off x="2116" y="3611"/>
                  <a:ext cx="415" cy="1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34" name="Rectangle 82"/>
                <p:cNvSpPr>
                  <a:spLocks noChangeArrowheads="1"/>
                </p:cNvSpPr>
                <p:nvPr/>
              </p:nvSpPr>
              <p:spPr bwMode="auto">
                <a:xfrm>
                  <a:off x="2112" y="3572"/>
                  <a:ext cx="423" cy="10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435" name="Oval 83"/>
                <p:cNvSpPr>
                  <a:spLocks noChangeArrowheads="1"/>
                </p:cNvSpPr>
                <p:nvPr/>
              </p:nvSpPr>
              <p:spPr bwMode="auto">
                <a:xfrm>
                  <a:off x="2116" y="3508"/>
                  <a:ext cx="415" cy="130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0441" name="Group 89"/>
            <p:cNvGrpSpPr>
              <a:grpSpLocks/>
            </p:cNvGrpSpPr>
            <p:nvPr/>
          </p:nvGrpSpPr>
          <p:grpSpPr bwMode="auto">
            <a:xfrm>
              <a:off x="3792" y="3508"/>
              <a:ext cx="423" cy="232"/>
              <a:chOff x="3792" y="3508"/>
              <a:chExt cx="423" cy="232"/>
            </a:xfrm>
          </p:grpSpPr>
          <p:sp>
            <p:nvSpPr>
              <p:cNvPr id="100438" name="Oval 86"/>
              <p:cNvSpPr>
                <a:spLocks noChangeArrowheads="1"/>
              </p:cNvSpPr>
              <p:nvPr/>
            </p:nvSpPr>
            <p:spPr bwMode="auto">
              <a:xfrm>
                <a:off x="3796" y="3611"/>
                <a:ext cx="415" cy="12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439" name="Rectangle 87"/>
              <p:cNvSpPr>
                <a:spLocks noChangeArrowheads="1"/>
              </p:cNvSpPr>
              <p:nvPr/>
            </p:nvSpPr>
            <p:spPr bwMode="auto">
              <a:xfrm>
                <a:off x="3792" y="3572"/>
                <a:ext cx="423" cy="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440" name="Oval 88"/>
              <p:cNvSpPr>
                <a:spLocks noChangeArrowheads="1"/>
              </p:cNvSpPr>
              <p:nvPr/>
            </p:nvSpPr>
            <p:spPr bwMode="auto">
              <a:xfrm>
                <a:off x="3796" y="3508"/>
                <a:ext cx="415" cy="13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0442" name="Rectangle 90"/>
            <p:cNvSpPr>
              <a:spLocks noChangeArrowheads="1"/>
            </p:cNvSpPr>
            <p:nvPr/>
          </p:nvSpPr>
          <p:spPr bwMode="auto">
            <a:xfrm>
              <a:off x="3934" y="3501"/>
              <a:ext cx="246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charset="0"/>
                </a:rPr>
                <a:t>p</a:t>
              </a:r>
            </a:p>
          </p:txBody>
        </p:sp>
      </p:grpSp>
    </p:spTree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 u="sng"/>
              <a:t>DATABASE CAPABILITIES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295400"/>
            <a:ext cx="5791200" cy="5257800"/>
          </a:xfrm>
          <a:noFill/>
          <a:ln/>
        </p:spPr>
        <p:txBody>
          <a:bodyPr/>
          <a:lstStyle/>
          <a:p>
            <a:r>
              <a:rPr lang="en-US" altLang="en-US"/>
              <a:t>Data Storage</a:t>
            </a:r>
          </a:p>
          <a:p>
            <a:r>
              <a:rPr lang="en-US" altLang="en-US"/>
              <a:t>Queries</a:t>
            </a:r>
          </a:p>
          <a:p>
            <a:r>
              <a:rPr lang="en-US" altLang="en-US"/>
              <a:t>Optimization</a:t>
            </a:r>
          </a:p>
          <a:p>
            <a:r>
              <a:rPr lang="en-US" altLang="en-US"/>
              <a:t>Indexing</a:t>
            </a:r>
          </a:p>
          <a:p>
            <a:r>
              <a:rPr lang="en-US" altLang="en-US"/>
              <a:t>Concurrency Control</a:t>
            </a:r>
          </a:p>
          <a:p>
            <a:r>
              <a:rPr lang="en-US" altLang="en-US"/>
              <a:t>Recovery</a:t>
            </a:r>
          </a:p>
          <a:p>
            <a:r>
              <a:rPr lang="en-US" altLang="en-US"/>
              <a:t>Security</a:t>
            </a:r>
          </a:p>
        </p:txBody>
      </p:sp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Data Storage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143000"/>
            <a:ext cx="4800600" cy="5257800"/>
          </a:xfrm>
          <a:noFill/>
          <a:ln/>
        </p:spPr>
        <p:txBody>
          <a:bodyPr/>
          <a:lstStyle/>
          <a:p>
            <a:r>
              <a:rPr lang="en-US" altLang="en-US"/>
              <a:t>Disk management</a:t>
            </a:r>
          </a:p>
          <a:p>
            <a:r>
              <a:rPr lang="en-US" altLang="en-US"/>
              <a:t>File management</a:t>
            </a:r>
          </a:p>
          <a:p>
            <a:r>
              <a:rPr lang="en-US" altLang="en-US"/>
              <a:t>Buffer management</a:t>
            </a:r>
          </a:p>
          <a:p>
            <a:r>
              <a:rPr lang="en-US" altLang="en-US"/>
              <a:t>Garbage collection</a:t>
            </a:r>
          </a:p>
          <a:p>
            <a:r>
              <a:rPr lang="en-US" altLang="en-US"/>
              <a:t>Compression</a:t>
            </a:r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Queries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495800"/>
          </a:xfrm>
          <a:noFill/>
          <a:ln/>
        </p:spPr>
        <p:txBody>
          <a:bodyPr/>
          <a:lstStyle/>
          <a:p>
            <a:r>
              <a:rPr lang="en-US" altLang="en-US" sz="2400"/>
              <a:t>Selection</a:t>
            </a:r>
          </a:p>
          <a:p>
            <a:pPr lvl="1"/>
            <a:r>
              <a:rPr lang="en-US" altLang="en-US" sz="2000"/>
              <a:t>Point</a:t>
            </a:r>
          </a:p>
          <a:p>
            <a:pPr lvl="1"/>
            <a:r>
              <a:rPr lang="en-US" altLang="en-US" sz="2000"/>
              <a:t>Range</a:t>
            </a:r>
          </a:p>
          <a:p>
            <a:pPr lvl="1"/>
            <a:r>
              <a:rPr lang="en-US" altLang="en-US" sz="2000"/>
              <a:t>Conjunction</a:t>
            </a:r>
          </a:p>
          <a:p>
            <a:pPr lvl="1"/>
            <a:r>
              <a:rPr lang="en-US" altLang="en-US" sz="2000"/>
              <a:t>Disjunction</a:t>
            </a:r>
          </a:p>
          <a:p>
            <a:r>
              <a:rPr lang="en-US" altLang="en-US" sz="2400"/>
              <a:t>Join</a:t>
            </a:r>
          </a:p>
          <a:p>
            <a:pPr lvl="1"/>
            <a:r>
              <a:rPr lang="en-US" altLang="en-US" sz="2000"/>
              <a:t>Natural join</a:t>
            </a:r>
          </a:p>
          <a:p>
            <a:pPr lvl="1"/>
            <a:r>
              <a:rPr lang="en-US" altLang="en-US" sz="2000"/>
              <a:t>Equi join</a:t>
            </a:r>
          </a:p>
          <a:p>
            <a:pPr lvl="1"/>
            <a:r>
              <a:rPr lang="en-US" altLang="en-US" sz="2000"/>
              <a:t>Theta join</a:t>
            </a:r>
          </a:p>
          <a:p>
            <a:pPr lvl="1"/>
            <a:r>
              <a:rPr lang="en-US" altLang="en-US" sz="2000"/>
              <a:t>Outer join</a:t>
            </a:r>
          </a:p>
          <a:p>
            <a:r>
              <a:rPr lang="en-US" altLang="en-US" sz="2400"/>
              <a:t>Projection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962400" cy="4495800"/>
          </a:xfrm>
          <a:noFill/>
          <a:ln/>
        </p:spPr>
        <p:txBody>
          <a:bodyPr/>
          <a:lstStyle/>
          <a:p>
            <a:r>
              <a:rPr lang="en-US" altLang="en-US" sz="2400"/>
              <a:t>Set operations</a:t>
            </a:r>
          </a:p>
          <a:p>
            <a:pPr lvl="1"/>
            <a:r>
              <a:rPr lang="en-US" altLang="en-US" sz="2000"/>
              <a:t>Cartesian Product</a:t>
            </a:r>
          </a:p>
          <a:p>
            <a:pPr lvl="1"/>
            <a:r>
              <a:rPr lang="en-US" altLang="en-US" sz="2000"/>
              <a:t>Union</a:t>
            </a:r>
          </a:p>
          <a:p>
            <a:pPr lvl="1"/>
            <a:r>
              <a:rPr lang="en-US" altLang="en-US" sz="2000"/>
              <a:t>Intersection</a:t>
            </a:r>
          </a:p>
          <a:p>
            <a:pPr lvl="1"/>
            <a:r>
              <a:rPr lang="en-US" altLang="en-US" sz="2000"/>
              <a:t>Set Difference</a:t>
            </a:r>
          </a:p>
          <a:p>
            <a:r>
              <a:rPr lang="en-US" altLang="en-US" sz="2400"/>
              <a:t>Other</a:t>
            </a:r>
          </a:p>
          <a:p>
            <a:pPr lvl="1"/>
            <a:r>
              <a:rPr lang="en-US" altLang="en-US" sz="2000"/>
              <a:t>Duplicate elimination</a:t>
            </a:r>
          </a:p>
          <a:p>
            <a:pPr lvl="1"/>
            <a:r>
              <a:rPr lang="en-US" altLang="en-US" sz="2000"/>
              <a:t>Sorting</a:t>
            </a:r>
          </a:p>
          <a:p>
            <a:pPr lvl="1"/>
            <a:r>
              <a:rPr lang="en-US" altLang="en-US" sz="2000"/>
              <a:t>Built-in functions: count, sum, avg, min, max</a:t>
            </a:r>
          </a:p>
          <a:p>
            <a:r>
              <a:rPr lang="en-US" altLang="en-US" sz="2400"/>
              <a:t>Recursive </a:t>
            </a:r>
            <a:r>
              <a:rPr lang="en-US" altLang="en-US" sz="2000" i="1"/>
              <a:t>(not in SQL)</a:t>
            </a: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606425" y="1214438"/>
            <a:ext cx="8239125" cy="5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baseline="0"/>
              <a:t>SQL queries are composed from the following:</a:t>
            </a:r>
          </a:p>
        </p:txBody>
      </p:sp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  <a:noFill/>
          <a:ln/>
        </p:spPr>
        <p:txBody>
          <a:bodyPr/>
          <a:lstStyle/>
          <a:p>
            <a:r>
              <a:rPr lang="en-US" altLang="en-US"/>
              <a:t>Query Optimization</a:t>
            </a:r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207963" y="1173163"/>
            <a:ext cx="2824162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aseline="0"/>
              <a:t>select </a:t>
            </a:r>
            <a:r>
              <a:rPr lang="en-US" altLang="en-US" sz="2000" baseline="0">
                <a:latin typeface="Times New Roman" charset="0"/>
              </a:rPr>
              <a:t>flight#, date</a:t>
            </a:r>
            <a:endParaRPr lang="en-US" altLang="en-US" sz="2000" baseline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aseline="0"/>
              <a:t>from </a:t>
            </a:r>
            <a:r>
              <a:rPr lang="en-US" altLang="en-US" sz="2000" baseline="0">
                <a:latin typeface="Times New Roman" charset="0"/>
              </a:rPr>
              <a:t>reserv R, cust C</a:t>
            </a:r>
            <a:endParaRPr lang="en-US" altLang="en-US" sz="2000" baseline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aseline="0"/>
              <a:t>where </a:t>
            </a:r>
            <a:r>
              <a:rPr lang="en-US" altLang="en-US" sz="2000" baseline="0">
                <a:latin typeface="Times New Roman" charset="0"/>
              </a:rPr>
              <a:t>R.cust#=C.cust#</a:t>
            </a:r>
            <a:endParaRPr lang="en-US" altLang="en-US" sz="2000" baseline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aseline="0"/>
              <a:t>and </a:t>
            </a:r>
            <a:r>
              <a:rPr lang="en-US" altLang="en-US" sz="2000" baseline="0">
                <a:latin typeface="Times New Roman" charset="0"/>
              </a:rPr>
              <a:t>cust-name=‘LEO</a:t>
            </a:r>
            <a:r>
              <a:rPr lang="en-US" altLang="en-US" sz="2000" baseline="0"/>
              <a:t>’;</a:t>
            </a:r>
          </a:p>
          <a:p>
            <a:pPr latinLnBrk="1"/>
            <a:endParaRPr lang="en-US" altLang="en-US" sz="2000" baseline="0"/>
          </a:p>
        </p:txBody>
      </p:sp>
      <p:grpSp>
        <p:nvGrpSpPr>
          <p:cNvPr id="104466" name="Group 18"/>
          <p:cNvGrpSpPr>
            <a:grpSpLocks/>
          </p:cNvGrpSpPr>
          <p:nvPr/>
        </p:nvGrpSpPr>
        <p:grpSpPr bwMode="auto">
          <a:xfrm>
            <a:off x="3255963" y="909638"/>
            <a:ext cx="3349625" cy="1522412"/>
            <a:chOff x="2051" y="573"/>
            <a:chExt cx="2110" cy="959"/>
          </a:xfrm>
        </p:grpSpPr>
        <p:grpSp>
          <p:nvGrpSpPr>
            <p:cNvPr id="104459" name="Group 11"/>
            <p:cNvGrpSpPr>
              <a:grpSpLocks/>
            </p:cNvGrpSpPr>
            <p:nvPr/>
          </p:nvGrpSpPr>
          <p:grpSpPr bwMode="auto">
            <a:xfrm>
              <a:off x="2091" y="573"/>
              <a:ext cx="2070" cy="527"/>
              <a:chOff x="2091" y="573"/>
              <a:chExt cx="2070" cy="527"/>
            </a:xfrm>
          </p:grpSpPr>
          <p:sp>
            <p:nvSpPr>
              <p:cNvPr id="104452" name="Rectangle 4"/>
              <p:cNvSpPr>
                <a:spLocks noChangeArrowheads="1"/>
              </p:cNvSpPr>
              <p:nvPr/>
            </p:nvSpPr>
            <p:spPr bwMode="auto">
              <a:xfrm>
                <a:off x="2108" y="868"/>
                <a:ext cx="1632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53" name="Rectangle 5"/>
              <p:cNvSpPr>
                <a:spLocks noChangeArrowheads="1"/>
              </p:cNvSpPr>
              <p:nvPr/>
            </p:nvSpPr>
            <p:spPr bwMode="auto">
              <a:xfrm>
                <a:off x="2651" y="765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date</a:t>
                </a:r>
              </a:p>
            </p:txBody>
          </p:sp>
          <p:sp>
            <p:nvSpPr>
              <p:cNvPr id="104454" name="Rectangle 6"/>
              <p:cNvSpPr>
                <a:spLocks noChangeArrowheads="1"/>
              </p:cNvSpPr>
              <p:nvPr/>
            </p:nvSpPr>
            <p:spPr bwMode="auto">
              <a:xfrm>
                <a:off x="2091" y="573"/>
                <a:ext cx="144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reserv</a:t>
                </a:r>
              </a:p>
            </p:txBody>
          </p:sp>
          <p:sp>
            <p:nvSpPr>
              <p:cNvPr id="104455" name="Rectangle 7"/>
              <p:cNvSpPr>
                <a:spLocks noChangeArrowheads="1"/>
              </p:cNvSpPr>
              <p:nvPr/>
            </p:nvSpPr>
            <p:spPr bwMode="auto">
              <a:xfrm>
                <a:off x="2131" y="765"/>
                <a:ext cx="87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flight#</a:t>
                </a:r>
              </a:p>
            </p:txBody>
          </p:sp>
          <p:sp>
            <p:nvSpPr>
              <p:cNvPr id="104456" name="Rectangle 8"/>
              <p:cNvSpPr>
                <a:spLocks noChangeArrowheads="1"/>
              </p:cNvSpPr>
              <p:nvPr/>
            </p:nvSpPr>
            <p:spPr bwMode="auto">
              <a:xfrm>
                <a:off x="3051" y="765"/>
                <a:ext cx="1110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cust#</a:t>
                </a:r>
              </a:p>
            </p:txBody>
          </p:sp>
          <p:sp>
            <p:nvSpPr>
              <p:cNvPr id="104457" name="Line 9"/>
              <p:cNvSpPr>
                <a:spLocks noChangeShapeType="1"/>
              </p:cNvSpPr>
              <p:nvPr/>
            </p:nvSpPr>
            <p:spPr bwMode="auto">
              <a:xfrm>
                <a:off x="2624" y="868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58" name="Line 10"/>
              <p:cNvSpPr>
                <a:spLocks noChangeShapeType="1"/>
              </p:cNvSpPr>
              <p:nvPr/>
            </p:nvSpPr>
            <p:spPr bwMode="auto">
              <a:xfrm>
                <a:off x="3064" y="868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4465" name="Group 17"/>
            <p:cNvGrpSpPr>
              <a:grpSpLocks/>
            </p:cNvGrpSpPr>
            <p:nvPr/>
          </p:nvGrpSpPr>
          <p:grpSpPr bwMode="auto">
            <a:xfrm>
              <a:off x="2051" y="1005"/>
              <a:ext cx="1918" cy="527"/>
              <a:chOff x="2051" y="1005"/>
              <a:chExt cx="1918" cy="527"/>
            </a:xfrm>
          </p:grpSpPr>
          <p:sp>
            <p:nvSpPr>
              <p:cNvPr id="104460" name="Rectangle 12"/>
              <p:cNvSpPr>
                <a:spLocks noChangeArrowheads="1"/>
              </p:cNvSpPr>
              <p:nvPr/>
            </p:nvSpPr>
            <p:spPr bwMode="auto">
              <a:xfrm>
                <a:off x="2108" y="1300"/>
                <a:ext cx="1712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61" name="Rectangle 13"/>
              <p:cNvSpPr>
                <a:spLocks noChangeArrowheads="1"/>
              </p:cNvSpPr>
              <p:nvPr/>
            </p:nvSpPr>
            <p:spPr bwMode="auto">
              <a:xfrm>
                <a:off x="2051" y="1005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customer</a:t>
                </a:r>
              </a:p>
            </p:txBody>
          </p:sp>
          <p:sp>
            <p:nvSpPr>
              <p:cNvPr id="104462" name="Rectangle 14"/>
              <p:cNvSpPr>
                <a:spLocks noChangeArrowheads="1"/>
              </p:cNvSpPr>
              <p:nvPr/>
            </p:nvSpPr>
            <p:spPr bwMode="auto">
              <a:xfrm>
                <a:off x="2091" y="1197"/>
                <a:ext cx="966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cust#</a:t>
                </a:r>
              </a:p>
            </p:txBody>
          </p:sp>
          <p:sp>
            <p:nvSpPr>
              <p:cNvPr id="104463" name="Rectangle 15"/>
              <p:cNvSpPr>
                <a:spLocks noChangeArrowheads="1"/>
              </p:cNvSpPr>
              <p:nvPr/>
            </p:nvSpPr>
            <p:spPr bwMode="auto">
              <a:xfrm>
                <a:off x="2811" y="1197"/>
                <a:ext cx="1158" cy="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>
                    <a:latin typeface="Times New Roman" charset="0"/>
                  </a:rPr>
                  <a:t>cust-name</a:t>
                </a:r>
              </a:p>
            </p:txBody>
          </p:sp>
          <p:sp>
            <p:nvSpPr>
              <p:cNvPr id="104464" name="Line 16"/>
              <p:cNvSpPr>
                <a:spLocks noChangeShapeType="1"/>
              </p:cNvSpPr>
              <p:nvPr/>
            </p:nvSpPr>
            <p:spPr bwMode="auto">
              <a:xfrm>
                <a:off x="2784" y="1300"/>
                <a:ext cx="0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4486" name="Group 38"/>
          <p:cNvGrpSpPr>
            <a:grpSpLocks/>
          </p:cNvGrpSpPr>
          <p:nvPr/>
        </p:nvGrpSpPr>
        <p:grpSpPr bwMode="auto">
          <a:xfrm>
            <a:off x="682625" y="3108325"/>
            <a:ext cx="3743325" cy="3449638"/>
            <a:chOff x="430" y="1958"/>
            <a:chExt cx="2358" cy="2173"/>
          </a:xfrm>
        </p:grpSpPr>
        <p:grpSp>
          <p:nvGrpSpPr>
            <p:cNvPr id="104470" name="Group 22"/>
            <p:cNvGrpSpPr>
              <a:grpSpLocks/>
            </p:cNvGrpSpPr>
            <p:nvPr/>
          </p:nvGrpSpPr>
          <p:grpSpPr bwMode="auto">
            <a:xfrm>
              <a:off x="1047" y="1958"/>
              <a:ext cx="250" cy="203"/>
              <a:chOff x="1047" y="1958"/>
              <a:chExt cx="250" cy="203"/>
            </a:xfrm>
          </p:grpSpPr>
          <p:sp>
            <p:nvSpPr>
              <p:cNvPr id="104467" name="Freeform 19"/>
              <p:cNvSpPr>
                <a:spLocks/>
              </p:cNvSpPr>
              <p:nvPr/>
            </p:nvSpPr>
            <p:spPr bwMode="auto">
              <a:xfrm>
                <a:off x="1047" y="1958"/>
                <a:ext cx="89" cy="201"/>
              </a:xfrm>
              <a:custGeom>
                <a:avLst/>
                <a:gdLst>
                  <a:gd name="T0" fmla="*/ 82 w 89"/>
                  <a:gd name="T1" fmla="*/ 2 h 201"/>
                  <a:gd name="T2" fmla="*/ 88 w 89"/>
                  <a:gd name="T3" fmla="*/ 0 h 201"/>
                  <a:gd name="T4" fmla="*/ 85 w 89"/>
                  <a:gd name="T5" fmla="*/ 4 h 201"/>
                  <a:gd name="T6" fmla="*/ 85 w 89"/>
                  <a:gd name="T7" fmla="*/ 8 h 201"/>
                  <a:gd name="T8" fmla="*/ 85 w 89"/>
                  <a:gd name="T9" fmla="*/ 11 h 201"/>
                  <a:gd name="T10" fmla="*/ 82 w 89"/>
                  <a:gd name="T11" fmla="*/ 17 h 201"/>
                  <a:gd name="T12" fmla="*/ 82 w 89"/>
                  <a:gd name="T13" fmla="*/ 21 h 201"/>
                  <a:gd name="T14" fmla="*/ 79 w 89"/>
                  <a:gd name="T15" fmla="*/ 25 h 201"/>
                  <a:gd name="T16" fmla="*/ 79 w 89"/>
                  <a:gd name="T17" fmla="*/ 28 h 201"/>
                  <a:gd name="T18" fmla="*/ 76 w 89"/>
                  <a:gd name="T19" fmla="*/ 32 h 201"/>
                  <a:gd name="T20" fmla="*/ 73 w 89"/>
                  <a:gd name="T21" fmla="*/ 36 h 201"/>
                  <a:gd name="T22" fmla="*/ 73 w 89"/>
                  <a:gd name="T23" fmla="*/ 40 h 201"/>
                  <a:gd name="T24" fmla="*/ 70 w 89"/>
                  <a:gd name="T25" fmla="*/ 44 h 201"/>
                  <a:gd name="T26" fmla="*/ 70 w 89"/>
                  <a:gd name="T27" fmla="*/ 47 h 201"/>
                  <a:gd name="T28" fmla="*/ 67 w 89"/>
                  <a:gd name="T29" fmla="*/ 51 h 201"/>
                  <a:gd name="T30" fmla="*/ 67 w 89"/>
                  <a:gd name="T31" fmla="*/ 55 h 201"/>
                  <a:gd name="T32" fmla="*/ 64 w 89"/>
                  <a:gd name="T33" fmla="*/ 59 h 201"/>
                  <a:gd name="T34" fmla="*/ 61 w 89"/>
                  <a:gd name="T35" fmla="*/ 65 h 201"/>
                  <a:gd name="T36" fmla="*/ 61 w 89"/>
                  <a:gd name="T37" fmla="*/ 68 h 201"/>
                  <a:gd name="T38" fmla="*/ 58 w 89"/>
                  <a:gd name="T39" fmla="*/ 74 h 201"/>
                  <a:gd name="T40" fmla="*/ 58 w 89"/>
                  <a:gd name="T41" fmla="*/ 78 h 201"/>
                  <a:gd name="T42" fmla="*/ 58 w 89"/>
                  <a:gd name="T43" fmla="*/ 83 h 201"/>
                  <a:gd name="T44" fmla="*/ 58 w 89"/>
                  <a:gd name="T45" fmla="*/ 87 h 201"/>
                  <a:gd name="T46" fmla="*/ 55 w 89"/>
                  <a:gd name="T47" fmla="*/ 91 h 201"/>
                  <a:gd name="T48" fmla="*/ 51 w 89"/>
                  <a:gd name="T49" fmla="*/ 95 h 201"/>
                  <a:gd name="T50" fmla="*/ 51 w 89"/>
                  <a:gd name="T51" fmla="*/ 99 h 201"/>
                  <a:gd name="T52" fmla="*/ 48 w 89"/>
                  <a:gd name="T53" fmla="*/ 102 h 201"/>
                  <a:gd name="T54" fmla="*/ 45 w 89"/>
                  <a:gd name="T55" fmla="*/ 106 h 201"/>
                  <a:gd name="T56" fmla="*/ 45 w 89"/>
                  <a:gd name="T57" fmla="*/ 110 h 201"/>
                  <a:gd name="T58" fmla="*/ 43 w 89"/>
                  <a:gd name="T59" fmla="*/ 114 h 201"/>
                  <a:gd name="T60" fmla="*/ 40 w 89"/>
                  <a:gd name="T61" fmla="*/ 118 h 201"/>
                  <a:gd name="T62" fmla="*/ 40 w 89"/>
                  <a:gd name="T63" fmla="*/ 123 h 201"/>
                  <a:gd name="T64" fmla="*/ 36 w 89"/>
                  <a:gd name="T65" fmla="*/ 127 h 201"/>
                  <a:gd name="T66" fmla="*/ 36 w 89"/>
                  <a:gd name="T67" fmla="*/ 131 h 201"/>
                  <a:gd name="T68" fmla="*/ 33 w 89"/>
                  <a:gd name="T69" fmla="*/ 135 h 201"/>
                  <a:gd name="T70" fmla="*/ 30 w 89"/>
                  <a:gd name="T71" fmla="*/ 138 h 201"/>
                  <a:gd name="T72" fmla="*/ 27 w 89"/>
                  <a:gd name="T73" fmla="*/ 142 h 201"/>
                  <a:gd name="T74" fmla="*/ 27 w 89"/>
                  <a:gd name="T75" fmla="*/ 146 h 201"/>
                  <a:gd name="T76" fmla="*/ 24 w 89"/>
                  <a:gd name="T77" fmla="*/ 150 h 201"/>
                  <a:gd name="T78" fmla="*/ 21 w 89"/>
                  <a:gd name="T79" fmla="*/ 154 h 201"/>
                  <a:gd name="T80" fmla="*/ 21 w 89"/>
                  <a:gd name="T81" fmla="*/ 157 h 201"/>
                  <a:gd name="T82" fmla="*/ 15 w 89"/>
                  <a:gd name="T83" fmla="*/ 161 h 201"/>
                  <a:gd name="T84" fmla="*/ 15 w 89"/>
                  <a:gd name="T85" fmla="*/ 165 h 201"/>
                  <a:gd name="T86" fmla="*/ 15 w 89"/>
                  <a:gd name="T87" fmla="*/ 171 h 201"/>
                  <a:gd name="T88" fmla="*/ 12 w 89"/>
                  <a:gd name="T89" fmla="*/ 174 h 201"/>
                  <a:gd name="T90" fmla="*/ 9 w 89"/>
                  <a:gd name="T91" fmla="*/ 178 h 201"/>
                  <a:gd name="T92" fmla="*/ 9 w 89"/>
                  <a:gd name="T93" fmla="*/ 182 h 201"/>
                  <a:gd name="T94" fmla="*/ 6 w 89"/>
                  <a:gd name="T95" fmla="*/ 186 h 201"/>
                  <a:gd name="T96" fmla="*/ 3 w 89"/>
                  <a:gd name="T97" fmla="*/ 189 h 201"/>
                  <a:gd name="T98" fmla="*/ 0 w 89"/>
                  <a:gd name="T99" fmla="*/ 193 h 201"/>
                  <a:gd name="T100" fmla="*/ 0 w 89"/>
                  <a:gd name="T101" fmla="*/ 197 h 201"/>
                  <a:gd name="T102" fmla="*/ 3 w 89"/>
                  <a:gd name="T103" fmla="*/ 20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" h="201">
                    <a:moveTo>
                      <a:pt x="82" y="2"/>
                    </a:moveTo>
                    <a:lnTo>
                      <a:pt x="88" y="0"/>
                    </a:lnTo>
                    <a:lnTo>
                      <a:pt x="85" y="4"/>
                    </a:lnTo>
                    <a:lnTo>
                      <a:pt x="85" y="8"/>
                    </a:lnTo>
                    <a:lnTo>
                      <a:pt x="85" y="11"/>
                    </a:lnTo>
                    <a:lnTo>
                      <a:pt x="82" y="17"/>
                    </a:lnTo>
                    <a:lnTo>
                      <a:pt x="82" y="21"/>
                    </a:lnTo>
                    <a:lnTo>
                      <a:pt x="79" y="25"/>
                    </a:lnTo>
                    <a:lnTo>
                      <a:pt x="79" y="28"/>
                    </a:lnTo>
                    <a:lnTo>
                      <a:pt x="76" y="32"/>
                    </a:lnTo>
                    <a:lnTo>
                      <a:pt x="73" y="36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70" y="47"/>
                    </a:lnTo>
                    <a:lnTo>
                      <a:pt x="67" y="51"/>
                    </a:lnTo>
                    <a:lnTo>
                      <a:pt x="67" y="55"/>
                    </a:lnTo>
                    <a:lnTo>
                      <a:pt x="64" y="59"/>
                    </a:lnTo>
                    <a:lnTo>
                      <a:pt x="61" y="65"/>
                    </a:lnTo>
                    <a:lnTo>
                      <a:pt x="61" y="68"/>
                    </a:lnTo>
                    <a:lnTo>
                      <a:pt x="58" y="74"/>
                    </a:lnTo>
                    <a:lnTo>
                      <a:pt x="58" y="78"/>
                    </a:lnTo>
                    <a:lnTo>
                      <a:pt x="58" y="83"/>
                    </a:lnTo>
                    <a:lnTo>
                      <a:pt x="58" y="87"/>
                    </a:lnTo>
                    <a:lnTo>
                      <a:pt x="55" y="91"/>
                    </a:lnTo>
                    <a:lnTo>
                      <a:pt x="51" y="95"/>
                    </a:lnTo>
                    <a:lnTo>
                      <a:pt x="51" y="99"/>
                    </a:lnTo>
                    <a:lnTo>
                      <a:pt x="48" y="102"/>
                    </a:lnTo>
                    <a:lnTo>
                      <a:pt x="45" y="106"/>
                    </a:lnTo>
                    <a:lnTo>
                      <a:pt x="45" y="110"/>
                    </a:lnTo>
                    <a:lnTo>
                      <a:pt x="43" y="114"/>
                    </a:lnTo>
                    <a:lnTo>
                      <a:pt x="40" y="118"/>
                    </a:lnTo>
                    <a:lnTo>
                      <a:pt x="40" y="123"/>
                    </a:lnTo>
                    <a:lnTo>
                      <a:pt x="36" y="127"/>
                    </a:lnTo>
                    <a:lnTo>
                      <a:pt x="36" y="131"/>
                    </a:lnTo>
                    <a:lnTo>
                      <a:pt x="33" y="135"/>
                    </a:lnTo>
                    <a:lnTo>
                      <a:pt x="30" y="138"/>
                    </a:lnTo>
                    <a:lnTo>
                      <a:pt x="27" y="142"/>
                    </a:lnTo>
                    <a:lnTo>
                      <a:pt x="27" y="146"/>
                    </a:lnTo>
                    <a:lnTo>
                      <a:pt x="24" y="150"/>
                    </a:lnTo>
                    <a:lnTo>
                      <a:pt x="21" y="154"/>
                    </a:lnTo>
                    <a:lnTo>
                      <a:pt x="21" y="157"/>
                    </a:lnTo>
                    <a:lnTo>
                      <a:pt x="15" y="161"/>
                    </a:lnTo>
                    <a:lnTo>
                      <a:pt x="15" y="165"/>
                    </a:lnTo>
                    <a:lnTo>
                      <a:pt x="15" y="171"/>
                    </a:lnTo>
                    <a:lnTo>
                      <a:pt x="12" y="174"/>
                    </a:lnTo>
                    <a:lnTo>
                      <a:pt x="9" y="178"/>
                    </a:lnTo>
                    <a:lnTo>
                      <a:pt x="9" y="182"/>
                    </a:lnTo>
                    <a:lnTo>
                      <a:pt x="6" y="186"/>
                    </a:lnTo>
                    <a:lnTo>
                      <a:pt x="3" y="189"/>
                    </a:lnTo>
                    <a:lnTo>
                      <a:pt x="0" y="193"/>
                    </a:lnTo>
                    <a:lnTo>
                      <a:pt x="0" y="197"/>
                    </a:lnTo>
                    <a:lnTo>
                      <a:pt x="3" y="200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68" name="Freeform 20"/>
              <p:cNvSpPr>
                <a:spLocks/>
              </p:cNvSpPr>
              <p:nvPr/>
            </p:nvSpPr>
            <p:spPr bwMode="auto">
              <a:xfrm>
                <a:off x="1172" y="1960"/>
                <a:ext cx="49" cy="201"/>
              </a:xfrm>
              <a:custGeom>
                <a:avLst/>
                <a:gdLst>
                  <a:gd name="T0" fmla="*/ 48 w 49"/>
                  <a:gd name="T1" fmla="*/ 0 h 201"/>
                  <a:gd name="T2" fmla="*/ 41 w 49"/>
                  <a:gd name="T3" fmla="*/ 3 h 201"/>
                  <a:gd name="T4" fmla="*/ 38 w 49"/>
                  <a:gd name="T5" fmla="*/ 9 h 201"/>
                  <a:gd name="T6" fmla="*/ 38 w 49"/>
                  <a:gd name="T7" fmla="*/ 13 h 201"/>
                  <a:gd name="T8" fmla="*/ 38 w 49"/>
                  <a:gd name="T9" fmla="*/ 17 h 201"/>
                  <a:gd name="T10" fmla="*/ 38 w 49"/>
                  <a:gd name="T11" fmla="*/ 21 h 201"/>
                  <a:gd name="T12" fmla="*/ 38 w 49"/>
                  <a:gd name="T13" fmla="*/ 24 h 201"/>
                  <a:gd name="T14" fmla="*/ 38 w 49"/>
                  <a:gd name="T15" fmla="*/ 28 h 201"/>
                  <a:gd name="T16" fmla="*/ 38 w 49"/>
                  <a:gd name="T17" fmla="*/ 34 h 201"/>
                  <a:gd name="T18" fmla="*/ 38 w 49"/>
                  <a:gd name="T19" fmla="*/ 38 h 201"/>
                  <a:gd name="T20" fmla="*/ 38 w 49"/>
                  <a:gd name="T21" fmla="*/ 41 h 201"/>
                  <a:gd name="T22" fmla="*/ 35 w 49"/>
                  <a:gd name="T23" fmla="*/ 45 h 201"/>
                  <a:gd name="T24" fmla="*/ 35 w 49"/>
                  <a:gd name="T25" fmla="*/ 49 h 201"/>
                  <a:gd name="T26" fmla="*/ 32 w 49"/>
                  <a:gd name="T27" fmla="*/ 53 h 201"/>
                  <a:gd name="T28" fmla="*/ 32 w 49"/>
                  <a:gd name="T29" fmla="*/ 56 h 201"/>
                  <a:gd name="T30" fmla="*/ 29 w 49"/>
                  <a:gd name="T31" fmla="*/ 60 h 201"/>
                  <a:gd name="T32" fmla="*/ 29 w 49"/>
                  <a:gd name="T33" fmla="*/ 66 h 201"/>
                  <a:gd name="T34" fmla="*/ 26 w 49"/>
                  <a:gd name="T35" fmla="*/ 74 h 201"/>
                  <a:gd name="T36" fmla="*/ 24 w 49"/>
                  <a:gd name="T37" fmla="*/ 81 h 201"/>
                  <a:gd name="T38" fmla="*/ 24 w 49"/>
                  <a:gd name="T39" fmla="*/ 87 h 201"/>
                  <a:gd name="T40" fmla="*/ 17 w 49"/>
                  <a:gd name="T41" fmla="*/ 94 h 201"/>
                  <a:gd name="T42" fmla="*/ 17 w 49"/>
                  <a:gd name="T43" fmla="*/ 100 h 201"/>
                  <a:gd name="T44" fmla="*/ 17 w 49"/>
                  <a:gd name="T45" fmla="*/ 104 h 201"/>
                  <a:gd name="T46" fmla="*/ 15 w 49"/>
                  <a:gd name="T47" fmla="*/ 111 h 201"/>
                  <a:gd name="T48" fmla="*/ 12 w 49"/>
                  <a:gd name="T49" fmla="*/ 117 h 201"/>
                  <a:gd name="T50" fmla="*/ 12 w 49"/>
                  <a:gd name="T51" fmla="*/ 121 h 201"/>
                  <a:gd name="T52" fmla="*/ 12 w 49"/>
                  <a:gd name="T53" fmla="*/ 124 h 201"/>
                  <a:gd name="T54" fmla="*/ 9 w 49"/>
                  <a:gd name="T55" fmla="*/ 128 h 201"/>
                  <a:gd name="T56" fmla="*/ 9 w 49"/>
                  <a:gd name="T57" fmla="*/ 132 h 201"/>
                  <a:gd name="T58" fmla="*/ 9 w 49"/>
                  <a:gd name="T59" fmla="*/ 136 h 201"/>
                  <a:gd name="T60" fmla="*/ 9 w 49"/>
                  <a:gd name="T61" fmla="*/ 140 h 201"/>
                  <a:gd name="T62" fmla="*/ 6 w 49"/>
                  <a:gd name="T63" fmla="*/ 143 h 201"/>
                  <a:gd name="T64" fmla="*/ 6 w 49"/>
                  <a:gd name="T65" fmla="*/ 147 h 201"/>
                  <a:gd name="T66" fmla="*/ 6 w 49"/>
                  <a:gd name="T67" fmla="*/ 151 h 201"/>
                  <a:gd name="T68" fmla="*/ 6 w 49"/>
                  <a:gd name="T69" fmla="*/ 155 h 201"/>
                  <a:gd name="T70" fmla="*/ 3 w 49"/>
                  <a:gd name="T71" fmla="*/ 158 h 201"/>
                  <a:gd name="T72" fmla="*/ 3 w 49"/>
                  <a:gd name="T73" fmla="*/ 164 h 201"/>
                  <a:gd name="T74" fmla="*/ 3 w 49"/>
                  <a:gd name="T75" fmla="*/ 168 h 201"/>
                  <a:gd name="T76" fmla="*/ 3 w 49"/>
                  <a:gd name="T77" fmla="*/ 174 h 201"/>
                  <a:gd name="T78" fmla="*/ 3 w 49"/>
                  <a:gd name="T79" fmla="*/ 177 h 201"/>
                  <a:gd name="T80" fmla="*/ 0 w 49"/>
                  <a:gd name="T81" fmla="*/ 183 h 201"/>
                  <a:gd name="T82" fmla="*/ 0 w 49"/>
                  <a:gd name="T83" fmla="*/ 189 h 201"/>
                  <a:gd name="T84" fmla="*/ 0 w 49"/>
                  <a:gd name="T85" fmla="*/ 192 h 201"/>
                  <a:gd name="T86" fmla="*/ 0 w 49"/>
                  <a:gd name="T87" fmla="*/ 196 h 201"/>
                  <a:gd name="T88" fmla="*/ 0 w 49"/>
                  <a:gd name="T89" fmla="*/ 20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9" h="201">
                    <a:moveTo>
                      <a:pt x="48" y="0"/>
                    </a:moveTo>
                    <a:lnTo>
                      <a:pt x="41" y="3"/>
                    </a:lnTo>
                    <a:lnTo>
                      <a:pt x="38" y="9"/>
                    </a:lnTo>
                    <a:lnTo>
                      <a:pt x="38" y="13"/>
                    </a:lnTo>
                    <a:lnTo>
                      <a:pt x="38" y="17"/>
                    </a:lnTo>
                    <a:lnTo>
                      <a:pt x="38" y="21"/>
                    </a:lnTo>
                    <a:lnTo>
                      <a:pt x="38" y="24"/>
                    </a:lnTo>
                    <a:lnTo>
                      <a:pt x="38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8" y="41"/>
                    </a:lnTo>
                    <a:lnTo>
                      <a:pt x="35" y="45"/>
                    </a:lnTo>
                    <a:lnTo>
                      <a:pt x="35" y="49"/>
                    </a:lnTo>
                    <a:lnTo>
                      <a:pt x="32" y="53"/>
                    </a:lnTo>
                    <a:lnTo>
                      <a:pt x="32" y="56"/>
                    </a:lnTo>
                    <a:lnTo>
                      <a:pt x="29" y="60"/>
                    </a:lnTo>
                    <a:lnTo>
                      <a:pt x="29" y="66"/>
                    </a:lnTo>
                    <a:lnTo>
                      <a:pt x="26" y="74"/>
                    </a:lnTo>
                    <a:lnTo>
                      <a:pt x="24" y="81"/>
                    </a:lnTo>
                    <a:lnTo>
                      <a:pt x="24" y="87"/>
                    </a:lnTo>
                    <a:lnTo>
                      <a:pt x="17" y="94"/>
                    </a:lnTo>
                    <a:lnTo>
                      <a:pt x="17" y="100"/>
                    </a:lnTo>
                    <a:lnTo>
                      <a:pt x="17" y="104"/>
                    </a:lnTo>
                    <a:lnTo>
                      <a:pt x="15" y="111"/>
                    </a:lnTo>
                    <a:lnTo>
                      <a:pt x="12" y="117"/>
                    </a:lnTo>
                    <a:lnTo>
                      <a:pt x="12" y="121"/>
                    </a:lnTo>
                    <a:lnTo>
                      <a:pt x="12" y="124"/>
                    </a:lnTo>
                    <a:lnTo>
                      <a:pt x="9" y="128"/>
                    </a:lnTo>
                    <a:lnTo>
                      <a:pt x="9" y="132"/>
                    </a:lnTo>
                    <a:lnTo>
                      <a:pt x="9" y="136"/>
                    </a:lnTo>
                    <a:lnTo>
                      <a:pt x="9" y="140"/>
                    </a:lnTo>
                    <a:lnTo>
                      <a:pt x="6" y="143"/>
                    </a:lnTo>
                    <a:lnTo>
                      <a:pt x="6" y="147"/>
                    </a:lnTo>
                    <a:lnTo>
                      <a:pt x="6" y="151"/>
                    </a:lnTo>
                    <a:lnTo>
                      <a:pt x="6" y="155"/>
                    </a:lnTo>
                    <a:lnTo>
                      <a:pt x="3" y="158"/>
                    </a:lnTo>
                    <a:lnTo>
                      <a:pt x="3" y="164"/>
                    </a:lnTo>
                    <a:lnTo>
                      <a:pt x="3" y="168"/>
                    </a:lnTo>
                    <a:lnTo>
                      <a:pt x="3" y="174"/>
                    </a:lnTo>
                    <a:lnTo>
                      <a:pt x="3" y="177"/>
                    </a:lnTo>
                    <a:lnTo>
                      <a:pt x="0" y="183"/>
                    </a:lnTo>
                    <a:lnTo>
                      <a:pt x="0" y="189"/>
                    </a:lnTo>
                    <a:lnTo>
                      <a:pt x="0" y="192"/>
                    </a:lnTo>
                    <a:lnTo>
                      <a:pt x="0" y="196"/>
                    </a:lnTo>
                    <a:lnTo>
                      <a:pt x="0" y="200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69" name="Freeform 21"/>
              <p:cNvSpPr>
                <a:spLocks/>
              </p:cNvSpPr>
              <p:nvPr/>
            </p:nvSpPr>
            <p:spPr bwMode="auto">
              <a:xfrm>
                <a:off x="1064" y="1961"/>
                <a:ext cx="233" cy="20"/>
              </a:xfrm>
              <a:custGeom>
                <a:avLst/>
                <a:gdLst>
                  <a:gd name="T0" fmla="*/ 1 w 233"/>
                  <a:gd name="T1" fmla="*/ 19 h 20"/>
                  <a:gd name="T2" fmla="*/ 0 w 233"/>
                  <a:gd name="T3" fmla="*/ 14 h 20"/>
                  <a:gd name="T4" fmla="*/ 6 w 233"/>
                  <a:gd name="T5" fmla="*/ 12 h 20"/>
                  <a:gd name="T6" fmla="*/ 12 w 233"/>
                  <a:gd name="T7" fmla="*/ 10 h 20"/>
                  <a:gd name="T8" fmla="*/ 18 w 233"/>
                  <a:gd name="T9" fmla="*/ 8 h 20"/>
                  <a:gd name="T10" fmla="*/ 24 w 233"/>
                  <a:gd name="T11" fmla="*/ 8 h 20"/>
                  <a:gd name="T12" fmla="*/ 30 w 233"/>
                  <a:gd name="T13" fmla="*/ 6 h 20"/>
                  <a:gd name="T14" fmla="*/ 36 w 233"/>
                  <a:gd name="T15" fmla="*/ 4 h 20"/>
                  <a:gd name="T16" fmla="*/ 42 w 233"/>
                  <a:gd name="T17" fmla="*/ 4 h 20"/>
                  <a:gd name="T18" fmla="*/ 48 w 233"/>
                  <a:gd name="T19" fmla="*/ 4 h 20"/>
                  <a:gd name="T20" fmla="*/ 54 w 233"/>
                  <a:gd name="T21" fmla="*/ 2 h 20"/>
                  <a:gd name="T22" fmla="*/ 60 w 233"/>
                  <a:gd name="T23" fmla="*/ 2 h 20"/>
                  <a:gd name="T24" fmla="*/ 65 w 233"/>
                  <a:gd name="T25" fmla="*/ 2 h 20"/>
                  <a:gd name="T26" fmla="*/ 72 w 233"/>
                  <a:gd name="T27" fmla="*/ 2 h 20"/>
                  <a:gd name="T28" fmla="*/ 77 w 233"/>
                  <a:gd name="T29" fmla="*/ 2 h 20"/>
                  <a:gd name="T30" fmla="*/ 83 w 233"/>
                  <a:gd name="T31" fmla="*/ 0 h 20"/>
                  <a:gd name="T32" fmla="*/ 89 w 233"/>
                  <a:gd name="T33" fmla="*/ 0 h 20"/>
                  <a:gd name="T34" fmla="*/ 95 w 233"/>
                  <a:gd name="T35" fmla="*/ 0 h 20"/>
                  <a:gd name="T36" fmla="*/ 101 w 233"/>
                  <a:gd name="T37" fmla="*/ 0 h 20"/>
                  <a:gd name="T38" fmla="*/ 107 w 233"/>
                  <a:gd name="T39" fmla="*/ 0 h 20"/>
                  <a:gd name="T40" fmla="*/ 113 w 233"/>
                  <a:gd name="T41" fmla="*/ 0 h 20"/>
                  <a:gd name="T42" fmla="*/ 119 w 233"/>
                  <a:gd name="T43" fmla="*/ 0 h 20"/>
                  <a:gd name="T44" fmla="*/ 125 w 233"/>
                  <a:gd name="T45" fmla="*/ 2 h 20"/>
                  <a:gd name="T46" fmla="*/ 131 w 233"/>
                  <a:gd name="T47" fmla="*/ 2 h 20"/>
                  <a:gd name="T48" fmla="*/ 137 w 233"/>
                  <a:gd name="T49" fmla="*/ 2 h 20"/>
                  <a:gd name="T50" fmla="*/ 143 w 233"/>
                  <a:gd name="T51" fmla="*/ 4 h 20"/>
                  <a:gd name="T52" fmla="*/ 149 w 233"/>
                  <a:gd name="T53" fmla="*/ 4 h 20"/>
                  <a:gd name="T54" fmla="*/ 155 w 233"/>
                  <a:gd name="T55" fmla="*/ 4 h 20"/>
                  <a:gd name="T56" fmla="*/ 161 w 233"/>
                  <a:gd name="T57" fmla="*/ 4 h 20"/>
                  <a:gd name="T58" fmla="*/ 167 w 233"/>
                  <a:gd name="T59" fmla="*/ 4 h 20"/>
                  <a:gd name="T60" fmla="*/ 172 w 233"/>
                  <a:gd name="T61" fmla="*/ 4 h 20"/>
                  <a:gd name="T62" fmla="*/ 179 w 233"/>
                  <a:gd name="T63" fmla="*/ 4 h 20"/>
                  <a:gd name="T64" fmla="*/ 184 w 233"/>
                  <a:gd name="T65" fmla="*/ 4 h 20"/>
                  <a:gd name="T66" fmla="*/ 191 w 233"/>
                  <a:gd name="T67" fmla="*/ 4 h 20"/>
                  <a:gd name="T68" fmla="*/ 199 w 233"/>
                  <a:gd name="T69" fmla="*/ 4 h 20"/>
                  <a:gd name="T70" fmla="*/ 208 w 233"/>
                  <a:gd name="T71" fmla="*/ 4 h 20"/>
                  <a:gd name="T72" fmla="*/ 214 w 233"/>
                  <a:gd name="T73" fmla="*/ 4 h 20"/>
                  <a:gd name="T74" fmla="*/ 220 w 233"/>
                  <a:gd name="T75" fmla="*/ 4 h 20"/>
                  <a:gd name="T76" fmla="*/ 226 w 233"/>
                  <a:gd name="T77" fmla="*/ 4 h 20"/>
                  <a:gd name="T78" fmla="*/ 232 w 233"/>
                  <a:gd name="T7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3" h="20">
                    <a:moveTo>
                      <a:pt x="1" y="19"/>
                    </a:moveTo>
                    <a:lnTo>
                      <a:pt x="0" y="14"/>
                    </a:lnTo>
                    <a:lnTo>
                      <a:pt x="6" y="12"/>
                    </a:lnTo>
                    <a:lnTo>
                      <a:pt x="12" y="10"/>
                    </a:lnTo>
                    <a:lnTo>
                      <a:pt x="18" y="8"/>
                    </a:lnTo>
                    <a:lnTo>
                      <a:pt x="24" y="8"/>
                    </a:lnTo>
                    <a:lnTo>
                      <a:pt x="30" y="6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4"/>
                    </a:lnTo>
                    <a:lnTo>
                      <a:pt x="54" y="2"/>
                    </a:lnTo>
                    <a:lnTo>
                      <a:pt x="60" y="2"/>
                    </a:lnTo>
                    <a:lnTo>
                      <a:pt x="65" y="2"/>
                    </a:lnTo>
                    <a:lnTo>
                      <a:pt x="72" y="2"/>
                    </a:lnTo>
                    <a:lnTo>
                      <a:pt x="77" y="2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5" y="0"/>
                    </a:lnTo>
                    <a:lnTo>
                      <a:pt x="101" y="0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9" y="0"/>
                    </a:lnTo>
                    <a:lnTo>
                      <a:pt x="125" y="2"/>
                    </a:lnTo>
                    <a:lnTo>
                      <a:pt x="131" y="2"/>
                    </a:lnTo>
                    <a:lnTo>
                      <a:pt x="137" y="2"/>
                    </a:lnTo>
                    <a:lnTo>
                      <a:pt x="143" y="4"/>
                    </a:lnTo>
                    <a:lnTo>
                      <a:pt x="149" y="4"/>
                    </a:lnTo>
                    <a:lnTo>
                      <a:pt x="155" y="4"/>
                    </a:lnTo>
                    <a:lnTo>
                      <a:pt x="161" y="4"/>
                    </a:lnTo>
                    <a:lnTo>
                      <a:pt x="167" y="4"/>
                    </a:lnTo>
                    <a:lnTo>
                      <a:pt x="172" y="4"/>
                    </a:lnTo>
                    <a:lnTo>
                      <a:pt x="179" y="4"/>
                    </a:lnTo>
                    <a:lnTo>
                      <a:pt x="184" y="4"/>
                    </a:lnTo>
                    <a:lnTo>
                      <a:pt x="191" y="4"/>
                    </a:lnTo>
                    <a:lnTo>
                      <a:pt x="199" y="4"/>
                    </a:lnTo>
                    <a:lnTo>
                      <a:pt x="208" y="4"/>
                    </a:lnTo>
                    <a:lnTo>
                      <a:pt x="214" y="4"/>
                    </a:lnTo>
                    <a:lnTo>
                      <a:pt x="220" y="4"/>
                    </a:lnTo>
                    <a:lnTo>
                      <a:pt x="226" y="4"/>
                    </a:lnTo>
                    <a:lnTo>
                      <a:pt x="232" y="2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4476" name="Group 28"/>
            <p:cNvGrpSpPr>
              <a:grpSpLocks/>
            </p:cNvGrpSpPr>
            <p:nvPr/>
          </p:nvGrpSpPr>
          <p:grpSpPr bwMode="auto">
            <a:xfrm>
              <a:off x="1100" y="3364"/>
              <a:ext cx="200" cy="136"/>
              <a:chOff x="1100" y="3364"/>
              <a:chExt cx="200" cy="136"/>
            </a:xfrm>
          </p:grpSpPr>
          <p:grpSp>
            <p:nvGrpSpPr>
              <p:cNvPr id="104473" name="Group 25"/>
              <p:cNvGrpSpPr>
                <a:grpSpLocks/>
              </p:cNvGrpSpPr>
              <p:nvPr/>
            </p:nvGrpSpPr>
            <p:grpSpPr bwMode="auto">
              <a:xfrm>
                <a:off x="1100" y="3364"/>
                <a:ext cx="200" cy="136"/>
                <a:chOff x="1100" y="3364"/>
                <a:chExt cx="200" cy="136"/>
              </a:xfrm>
            </p:grpSpPr>
            <p:sp>
              <p:nvSpPr>
                <p:cNvPr id="104471" name="Line 23"/>
                <p:cNvSpPr>
                  <a:spLocks noChangeShapeType="1"/>
                </p:cNvSpPr>
                <p:nvPr/>
              </p:nvSpPr>
              <p:spPr bwMode="auto">
                <a:xfrm>
                  <a:off x="1108" y="3364"/>
                  <a:ext cx="184" cy="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7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100" y="3364"/>
                  <a:ext cx="200" cy="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4474" name="Line 26"/>
              <p:cNvSpPr>
                <a:spLocks noChangeShapeType="1"/>
              </p:cNvSpPr>
              <p:nvPr/>
            </p:nvSpPr>
            <p:spPr bwMode="auto">
              <a:xfrm>
                <a:off x="1104" y="3364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75" name="Line 27"/>
              <p:cNvSpPr>
                <a:spLocks noChangeShapeType="1"/>
              </p:cNvSpPr>
              <p:nvPr/>
            </p:nvSpPr>
            <p:spPr bwMode="auto">
              <a:xfrm>
                <a:off x="1296" y="3364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4477" name="Line 29"/>
            <p:cNvSpPr>
              <a:spLocks noChangeShapeType="1"/>
            </p:cNvSpPr>
            <p:nvPr/>
          </p:nvSpPr>
          <p:spPr bwMode="auto">
            <a:xfrm flipV="1">
              <a:off x="628" y="3548"/>
              <a:ext cx="568" cy="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78" name="Rectangle 30"/>
            <p:cNvSpPr>
              <a:spLocks noChangeArrowheads="1"/>
            </p:cNvSpPr>
            <p:nvPr/>
          </p:nvSpPr>
          <p:spPr bwMode="auto">
            <a:xfrm>
              <a:off x="430" y="3875"/>
              <a:ext cx="1158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reserv</a:t>
              </a:r>
            </a:p>
          </p:txBody>
        </p:sp>
        <p:sp>
          <p:nvSpPr>
            <p:cNvPr id="104479" name="Rectangle 31"/>
            <p:cNvSpPr>
              <a:spLocks noChangeArrowheads="1"/>
            </p:cNvSpPr>
            <p:nvPr/>
          </p:nvSpPr>
          <p:spPr bwMode="auto">
            <a:xfrm>
              <a:off x="1630" y="3875"/>
              <a:ext cx="1158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cust</a:t>
              </a:r>
            </a:p>
          </p:txBody>
        </p:sp>
        <p:sp>
          <p:nvSpPr>
            <p:cNvPr id="104480" name="Line 32"/>
            <p:cNvSpPr>
              <a:spLocks noChangeShapeType="1"/>
            </p:cNvSpPr>
            <p:nvPr/>
          </p:nvSpPr>
          <p:spPr bwMode="auto">
            <a:xfrm flipH="1" flipV="1">
              <a:off x="1196" y="3548"/>
              <a:ext cx="632" cy="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1" name="Line 33"/>
            <p:cNvSpPr>
              <a:spLocks noChangeShapeType="1"/>
            </p:cNvSpPr>
            <p:nvPr/>
          </p:nvSpPr>
          <p:spPr bwMode="auto">
            <a:xfrm flipV="1">
              <a:off x="1200" y="3020"/>
              <a:ext cx="0" cy="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4484" name="Group 36"/>
            <p:cNvGrpSpPr>
              <a:grpSpLocks/>
            </p:cNvGrpSpPr>
            <p:nvPr/>
          </p:nvGrpSpPr>
          <p:grpSpPr bwMode="auto">
            <a:xfrm>
              <a:off x="1061" y="2752"/>
              <a:ext cx="1391" cy="266"/>
              <a:chOff x="1061" y="2752"/>
              <a:chExt cx="1391" cy="266"/>
            </a:xfrm>
          </p:grpSpPr>
          <p:sp>
            <p:nvSpPr>
              <p:cNvPr id="104482" name="Freeform 34"/>
              <p:cNvSpPr>
                <a:spLocks/>
              </p:cNvSpPr>
              <p:nvPr/>
            </p:nvSpPr>
            <p:spPr bwMode="auto">
              <a:xfrm>
                <a:off x="1061" y="2752"/>
                <a:ext cx="284" cy="177"/>
              </a:xfrm>
              <a:custGeom>
                <a:avLst/>
                <a:gdLst>
                  <a:gd name="T0" fmla="*/ 106 w 284"/>
                  <a:gd name="T1" fmla="*/ 2 h 177"/>
                  <a:gd name="T2" fmla="*/ 114 w 284"/>
                  <a:gd name="T3" fmla="*/ 9 h 177"/>
                  <a:gd name="T4" fmla="*/ 131 w 284"/>
                  <a:gd name="T5" fmla="*/ 13 h 177"/>
                  <a:gd name="T6" fmla="*/ 147 w 284"/>
                  <a:gd name="T7" fmla="*/ 15 h 177"/>
                  <a:gd name="T8" fmla="*/ 161 w 284"/>
                  <a:gd name="T9" fmla="*/ 21 h 177"/>
                  <a:gd name="T10" fmla="*/ 174 w 284"/>
                  <a:gd name="T11" fmla="*/ 30 h 177"/>
                  <a:gd name="T12" fmla="*/ 185 w 284"/>
                  <a:gd name="T13" fmla="*/ 40 h 177"/>
                  <a:gd name="T14" fmla="*/ 196 w 284"/>
                  <a:gd name="T15" fmla="*/ 51 h 177"/>
                  <a:gd name="T16" fmla="*/ 204 w 284"/>
                  <a:gd name="T17" fmla="*/ 64 h 177"/>
                  <a:gd name="T18" fmla="*/ 209 w 284"/>
                  <a:gd name="T19" fmla="*/ 76 h 177"/>
                  <a:gd name="T20" fmla="*/ 209 w 284"/>
                  <a:gd name="T21" fmla="*/ 89 h 177"/>
                  <a:gd name="T22" fmla="*/ 212 w 284"/>
                  <a:gd name="T23" fmla="*/ 102 h 177"/>
                  <a:gd name="T24" fmla="*/ 209 w 284"/>
                  <a:gd name="T25" fmla="*/ 114 h 177"/>
                  <a:gd name="T26" fmla="*/ 204 w 284"/>
                  <a:gd name="T27" fmla="*/ 127 h 177"/>
                  <a:gd name="T28" fmla="*/ 196 w 284"/>
                  <a:gd name="T29" fmla="*/ 140 h 177"/>
                  <a:gd name="T30" fmla="*/ 182 w 284"/>
                  <a:gd name="T31" fmla="*/ 148 h 177"/>
                  <a:gd name="T32" fmla="*/ 169 w 284"/>
                  <a:gd name="T33" fmla="*/ 157 h 177"/>
                  <a:gd name="T34" fmla="*/ 158 w 284"/>
                  <a:gd name="T35" fmla="*/ 165 h 177"/>
                  <a:gd name="T36" fmla="*/ 141 w 284"/>
                  <a:gd name="T37" fmla="*/ 170 h 177"/>
                  <a:gd name="T38" fmla="*/ 125 w 284"/>
                  <a:gd name="T39" fmla="*/ 174 h 177"/>
                  <a:gd name="T40" fmla="*/ 106 w 284"/>
                  <a:gd name="T41" fmla="*/ 176 h 177"/>
                  <a:gd name="T42" fmla="*/ 90 w 284"/>
                  <a:gd name="T43" fmla="*/ 176 h 177"/>
                  <a:gd name="T44" fmla="*/ 71 w 284"/>
                  <a:gd name="T45" fmla="*/ 174 h 177"/>
                  <a:gd name="T46" fmla="*/ 54 w 284"/>
                  <a:gd name="T47" fmla="*/ 170 h 177"/>
                  <a:gd name="T48" fmla="*/ 43 w 284"/>
                  <a:gd name="T49" fmla="*/ 157 h 177"/>
                  <a:gd name="T50" fmla="*/ 30 w 284"/>
                  <a:gd name="T51" fmla="*/ 148 h 177"/>
                  <a:gd name="T52" fmla="*/ 19 w 284"/>
                  <a:gd name="T53" fmla="*/ 136 h 177"/>
                  <a:gd name="T54" fmla="*/ 8 w 284"/>
                  <a:gd name="T55" fmla="*/ 123 h 177"/>
                  <a:gd name="T56" fmla="*/ 3 w 284"/>
                  <a:gd name="T57" fmla="*/ 110 h 177"/>
                  <a:gd name="T58" fmla="*/ 0 w 284"/>
                  <a:gd name="T59" fmla="*/ 97 h 177"/>
                  <a:gd name="T60" fmla="*/ 3 w 284"/>
                  <a:gd name="T61" fmla="*/ 83 h 177"/>
                  <a:gd name="T62" fmla="*/ 6 w 284"/>
                  <a:gd name="T63" fmla="*/ 70 h 177"/>
                  <a:gd name="T64" fmla="*/ 11 w 284"/>
                  <a:gd name="T65" fmla="*/ 57 h 177"/>
                  <a:gd name="T66" fmla="*/ 19 w 284"/>
                  <a:gd name="T67" fmla="*/ 47 h 177"/>
                  <a:gd name="T68" fmla="*/ 30 w 284"/>
                  <a:gd name="T69" fmla="*/ 40 h 177"/>
                  <a:gd name="T70" fmla="*/ 30 w 284"/>
                  <a:gd name="T71" fmla="*/ 36 h 177"/>
                  <a:gd name="T72" fmla="*/ 35 w 284"/>
                  <a:gd name="T73" fmla="*/ 32 h 177"/>
                  <a:gd name="T74" fmla="*/ 52 w 284"/>
                  <a:gd name="T75" fmla="*/ 26 h 177"/>
                  <a:gd name="T76" fmla="*/ 65 w 284"/>
                  <a:gd name="T77" fmla="*/ 17 h 177"/>
                  <a:gd name="T78" fmla="*/ 71 w 284"/>
                  <a:gd name="T79" fmla="*/ 13 h 177"/>
                  <a:gd name="T80" fmla="*/ 87 w 284"/>
                  <a:gd name="T81" fmla="*/ 11 h 177"/>
                  <a:gd name="T82" fmla="*/ 104 w 284"/>
                  <a:gd name="T83" fmla="*/ 9 h 177"/>
                  <a:gd name="T84" fmla="*/ 120 w 284"/>
                  <a:gd name="T85" fmla="*/ 4 h 177"/>
                  <a:gd name="T86" fmla="*/ 139 w 284"/>
                  <a:gd name="T87" fmla="*/ 0 h 177"/>
                  <a:gd name="T88" fmla="*/ 158 w 284"/>
                  <a:gd name="T89" fmla="*/ 0 h 177"/>
                  <a:gd name="T90" fmla="*/ 177 w 284"/>
                  <a:gd name="T91" fmla="*/ 2 h 177"/>
                  <a:gd name="T92" fmla="*/ 193 w 284"/>
                  <a:gd name="T93" fmla="*/ 6 h 177"/>
                  <a:gd name="T94" fmla="*/ 209 w 284"/>
                  <a:gd name="T95" fmla="*/ 6 h 177"/>
                  <a:gd name="T96" fmla="*/ 229 w 284"/>
                  <a:gd name="T97" fmla="*/ 9 h 177"/>
                  <a:gd name="T98" fmla="*/ 245 w 284"/>
                  <a:gd name="T99" fmla="*/ 11 h 177"/>
                  <a:gd name="T100" fmla="*/ 261 w 284"/>
                  <a:gd name="T101" fmla="*/ 13 h 177"/>
                  <a:gd name="T102" fmla="*/ 277 w 284"/>
                  <a:gd name="T103" fmla="*/ 1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84" h="177">
                    <a:moveTo>
                      <a:pt x="112" y="7"/>
                    </a:moveTo>
                    <a:lnTo>
                      <a:pt x="106" y="6"/>
                    </a:lnTo>
                    <a:lnTo>
                      <a:pt x="106" y="2"/>
                    </a:lnTo>
                    <a:lnTo>
                      <a:pt x="111" y="2"/>
                    </a:lnTo>
                    <a:lnTo>
                      <a:pt x="109" y="6"/>
                    </a:lnTo>
                    <a:lnTo>
                      <a:pt x="114" y="9"/>
                    </a:lnTo>
                    <a:lnTo>
                      <a:pt x="120" y="11"/>
                    </a:lnTo>
                    <a:lnTo>
                      <a:pt x="125" y="13"/>
                    </a:lnTo>
                    <a:lnTo>
                      <a:pt x="131" y="13"/>
                    </a:lnTo>
                    <a:lnTo>
                      <a:pt x="136" y="15"/>
                    </a:lnTo>
                    <a:lnTo>
                      <a:pt x="141" y="15"/>
                    </a:lnTo>
                    <a:lnTo>
                      <a:pt x="147" y="15"/>
                    </a:lnTo>
                    <a:lnTo>
                      <a:pt x="152" y="17"/>
                    </a:lnTo>
                    <a:lnTo>
                      <a:pt x="158" y="17"/>
                    </a:lnTo>
                    <a:lnTo>
                      <a:pt x="161" y="21"/>
                    </a:lnTo>
                    <a:lnTo>
                      <a:pt x="166" y="23"/>
                    </a:lnTo>
                    <a:lnTo>
                      <a:pt x="169" y="28"/>
                    </a:lnTo>
                    <a:lnTo>
                      <a:pt x="174" y="30"/>
                    </a:lnTo>
                    <a:lnTo>
                      <a:pt x="179" y="34"/>
                    </a:lnTo>
                    <a:lnTo>
                      <a:pt x="185" y="36"/>
                    </a:lnTo>
                    <a:lnTo>
                      <a:pt x="185" y="40"/>
                    </a:lnTo>
                    <a:lnTo>
                      <a:pt x="190" y="42"/>
                    </a:lnTo>
                    <a:lnTo>
                      <a:pt x="193" y="47"/>
                    </a:lnTo>
                    <a:lnTo>
                      <a:pt x="196" y="51"/>
                    </a:lnTo>
                    <a:lnTo>
                      <a:pt x="199" y="55"/>
                    </a:lnTo>
                    <a:lnTo>
                      <a:pt x="201" y="59"/>
                    </a:lnTo>
                    <a:lnTo>
                      <a:pt x="204" y="64"/>
                    </a:lnTo>
                    <a:lnTo>
                      <a:pt x="207" y="68"/>
                    </a:lnTo>
                    <a:lnTo>
                      <a:pt x="207" y="72"/>
                    </a:lnTo>
                    <a:lnTo>
                      <a:pt x="209" y="76"/>
                    </a:lnTo>
                    <a:lnTo>
                      <a:pt x="209" y="81"/>
                    </a:lnTo>
                    <a:lnTo>
                      <a:pt x="209" y="85"/>
                    </a:lnTo>
                    <a:lnTo>
                      <a:pt x="209" y="89"/>
                    </a:lnTo>
                    <a:lnTo>
                      <a:pt x="212" y="93"/>
                    </a:lnTo>
                    <a:lnTo>
                      <a:pt x="212" y="97"/>
                    </a:lnTo>
                    <a:lnTo>
                      <a:pt x="212" y="102"/>
                    </a:lnTo>
                    <a:lnTo>
                      <a:pt x="212" y="106"/>
                    </a:lnTo>
                    <a:lnTo>
                      <a:pt x="212" y="110"/>
                    </a:lnTo>
                    <a:lnTo>
                      <a:pt x="209" y="114"/>
                    </a:lnTo>
                    <a:lnTo>
                      <a:pt x="207" y="119"/>
                    </a:lnTo>
                    <a:lnTo>
                      <a:pt x="204" y="123"/>
                    </a:lnTo>
                    <a:lnTo>
                      <a:pt x="204" y="127"/>
                    </a:lnTo>
                    <a:lnTo>
                      <a:pt x="201" y="131"/>
                    </a:lnTo>
                    <a:lnTo>
                      <a:pt x="199" y="136"/>
                    </a:lnTo>
                    <a:lnTo>
                      <a:pt x="196" y="140"/>
                    </a:lnTo>
                    <a:lnTo>
                      <a:pt x="190" y="142"/>
                    </a:lnTo>
                    <a:lnTo>
                      <a:pt x="188" y="146"/>
                    </a:lnTo>
                    <a:lnTo>
                      <a:pt x="182" y="148"/>
                    </a:lnTo>
                    <a:lnTo>
                      <a:pt x="179" y="153"/>
                    </a:lnTo>
                    <a:lnTo>
                      <a:pt x="174" y="155"/>
                    </a:lnTo>
                    <a:lnTo>
                      <a:pt x="169" y="157"/>
                    </a:lnTo>
                    <a:lnTo>
                      <a:pt x="169" y="161"/>
                    </a:lnTo>
                    <a:lnTo>
                      <a:pt x="163" y="163"/>
                    </a:lnTo>
                    <a:lnTo>
                      <a:pt x="158" y="165"/>
                    </a:lnTo>
                    <a:lnTo>
                      <a:pt x="152" y="167"/>
                    </a:lnTo>
                    <a:lnTo>
                      <a:pt x="147" y="170"/>
                    </a:lnTo>
                    <a:lnTo>
                      <a:pt x="141" y="170"/>
                    </a:lnTo>
                    <a:lnTo>
                      <a:pt x="136" y="172"/>
                    </a:lnTo>
                    <a:lnTo>
                      <a:pt x="131" y="172"/>
                    </a:lnTo>
                    <a:lnTo>
                      <a:pt x="125" y="174"/>
                    </a:lnTo>
                    <a:lnTo>
                      <a:pt x="117" y="176"/>
                    </a:lnTo>
                    <a:lnTo>
                      <a:pt x="111" y="176"/>
                    </a:lnTo>
                    <a:lnTo>
                      <a:pt x="106" y="176"/>
                    </a:lnTo>
                    <a:lnTo>
                      <a:pt x="101" y="176"/>
                    </a:lnTo>
                    <a:lnTo>
                      <a:pt x="95" y="176"/>
                    </a:lnTo>
                    <a:lnTo>
                      <a:pt x="90" y="176"/>
                    </a:lnTo>
                    <a:lnTo>
                      <a:pt x="84" y="176"/>
                    </a:lnTo>
                    <a:lnTo>
                      <a:pt x="79" y="176"/>
                    </a:lnTo>
                    <a:lnTo>
                      <a:pt x="71" y="174"/>
                    </a:lnTo>
                    <a:lnTo>
                      <a:pt x="65" y="174"/>
                    </a:lnTo>
                    <a:lnTo>
                      <a:pt x="60" y="172"/>
                    </a:lnTo>
                    <a:lnTo>
                      <a:pt x="54" y="170"/>
                    </a:lnTo>
                    <a:lnTo>
                      <a:pt x="52" y="165"/>
                    </a:lnTo>
                    <a:lnTo>
                      <a:pt x="46" y="161"/>
                    </a:lnTo>
                    <a:lnTo>
                      <a:pt x="43" y="157"/>
                    </a:lnTo>
                    <a:lnTo>
                      <a:pt x="38" y="155"/>
                    </a:lnTo>
                    <a:lnTo>
                      <a:pt x="33" y="153"/>
                    </a:lnTo>
                    <a:lnTo>
                      <a:pt x="30" y="148"/>
                    </a:lnTo>
                    <a:lnTo>
                      <a:pt x="25" y="144"/>
                    </a:lnTo>
                    <a:lnTo>
                      <a:pt x="22" y="140"/>
                    </a:lnTo>
                    <a:lnTo>
                      <a:pt x="19" y="136"/>
                    </a:lnTo>
                    <a:lnTo>
                      <a:pt x="14" y="131"/>
                    </a:lnTo>
                    <a:lnTo>
                      <a:pt x="11" y="127"/>
                    </a:lnTo>
                    <a:lnTo>
                      <a:pt x="8" y="123"/>
                    </a:lnTo>
                    <a:lnTo>
                      <a:pt x="6" y="119"/>
                    </a:lnTo>
                    <a:lnTo>
                      <a:pt x="3" y="114"/>
                    </a:lnTo>
                    <a:lnTo>
                      <a:pt x="3" y="110"/>
                    </a:lnTo>
                    <a:lnTo>
                      <a:pt x="3" y="106"/>
                    </a:lnTo>
                    <a:lnTo>
                      <a:pt x="3" y="102"/>
                    </a:lnTo>
                    <a:lnTo>
                      <a:pt x="0" y="97"/>
                    </a:lnTo>
                    <a:lnTo>
                      <a:pt x="0" y="93"/>
                    </a:lnTo>
                    <a:lnTo>
                      <a:pt x="0" y="87"/>
                    </a:lnTo>
                    <a:lnTo>
                      <a:pt x="3" y="83"/>
                    </a:lnTo>
                    <a:lnTo>
                      <a:pt x="3" y="79"/>
                    </a:lnTo>
                    <a:lnTo>
                      <a:pt x="3" y="74"/>
                    </a:lnTo>
                    <a:lnTo>
                      <a:pt x="6" y="70"/>
                    </a:lnTo>
                    <a:lnTo>
                      <a:pt x="6" y="66"/>
                    </a:lnTo>
                    <a:lnTo>
                      <a:pt x="8" y="62"/>
                    </a:lnTo>
                    <a:lnTo>
                      <a:pt x="11" y="57"/>
                    </a:lnTo>
                    <a:lnTo>
                      <a:pt x="11" y="53"/>
                    </a:lnTo>
                    <a:lnTo>
                      <a:pt x="14" y="49"/>
                    </a:lnTo>
                    <a:lnTo>
                      <a:pt x="19" y="47"/>
                    </a:lnTo>
                    <a:lnTo>
                      <a:pt x="25" y="44"/>
                    </a:lnTo>
                    <a:lnTo>
                      <a:pt x="25" y="40"/>
                    </a:lnTo>
                    <a:lnTo>
                      <a:pt x="30" y="40"/>
                    </a:lnTo>
                    <a:lnTo>
                      <a:pt x="30" y="36"/>
                    </a:lnTo>
                    <a:lnTo>
                      <a:pt x="35" y="34"/>
                    </a:lnTo>
                    <a:lnTo>
                      <a:pt x="30" y="36"/>
                    </a:lnTo>
                    <a:lnTo>
                      <a:pt x="25" y="36"/>
                    </a:lnTo>
                    <a:lnTo>
                      <a:pt x="30" y="34"/>
                    </a:lnTo>
                    <a:lnTo>
                      <a:pt x="35" y="32"/>
                    </a:lnTo>
                    <a:lnTo>
                      <a:pt x="41" y="28"/>
                    </a:lnTo>
                    <a:lnTo>
                      <a:pt x="46" y="26"/>
                    </a:lnTo>
                    <a:lnTo>
                      <a:pt x="52" y="26"/>
                    </a:lnTo>
                    <a:lnTo>
                      <a:pt x="57" y="23"/>
                    </a:lnTo>
                    <a:lnTo>
                      <a:pt x="60" y="19"/>
                    </a:lnTo>
                    <a:lnTo>
                      <a:pt x="65" y="17"/>
                    </a:lnTo>
                    <a:lnTo>
                      <a:pt x="71" y="15"/>
                    </a:lnTo>
                    <a:lnTo>
                      <a:pt x="76" y="11"/>
                    </a:lnTo>
                    <a:lnTo>
                      <a:pt x="71" y="13"/>
                    </a:lnTo>
                    <a:lnTo>
                      <a:pt x="76" y="13"/>
                    </a:lnTo>
                    <a:lnTo>
                      <a:pt x="82" y="13"/>
                    </a:lnTo>
                    <a:lnTo>
                      <a:pt x="87" y="11"/>
                    </a:lnTo>
                    <a:lnTo>
                      <a:pt x="93" y="11"/>
                    </a:lnTo>
                    <a:lnTo>
                      <a:pt x="98" y="9"/>
                    </a:lnTo>
                    <a:lnTo>
                      <a:pt x="104" y="9"/>
                    </a:lnTo>
                    <a:lnTo>
                      <a:pt x="109" y="6"/>
                    </a:lnTo>
                    <a:lnTo>
                      <a:pt x="114" y="4"/>
                    </a:lnTo>
                    <a:lnTo>
                      <a:pt x="120" y="4"/>
                    </a:lnTo>
                    <a:lnTo>
                      <a:pt x="125" y="2"/>
                    </a:lnTo>
                    <a:lnTo>
                      <a:pt x="131" y="0"/>
                    </a:lnTo>
                    <a:lnTo>
                      <a:pt x="139" y="0"/>
                    </a:lnTo>
                    <a:lnTo>
                      <a:pt x="144" y="0"/>
                    </a:lnTo>
                    <a:lnTo>
                      <a:pt x="152" y="0"/>
                    </a:lnTo>
                    <a:lnTo>
                      <a:pt x="158" y="0"/>
                    </a:lnTo>
                    <a:lnTo>
                      <a:pt x="166" y="2"/>
                    </a:lnTo>
                    <a:lnTo>
                      <a:pt x="172" y="2"/>
                    </a:lnTo>
                    <a:lnTo>
                      <a:pt x="177" y="2"/>
                    </a:lnTo>
                    <a:lnTo>
                      <a:pt x="182" y="2"/>
                    </a:lnTo>
                    <a:lnTo>
                      <a:pt x="188" y="4"/>
                    </a:lnTo>
                    <a:lnTo>
                      <a:pt x="193" y="6"/>
                    </a:lnTo>
                    <a:lnTo>
                      <a:pt x="199" y="6"/>
                    </a:lnTo>
                    <a:lnTo>
                      <a:pt x="204" y="6"/>
                    </a:lnTo>
                    <a:lnTo>
                      <a:pt x="209" y="6"/>
                    </a:lnTo>
                    <a:lnTo>
                      <a:pt x="218" y="6"/>
                    </a:lnTo>
                    <a:lnTo>
                      <a:pt x="223" y="9"/>
                    </a:lnTo>
                    <a:lnTo>
                      <a:pt x="229" y="9"/>
                    </a:lnTo>
                    <a:lnTo>
                      <a:pt x="234" y="9"/>
                    </a:lnTo>
                    <a:lnTo>
                      <a:pt x="240" y="11"/>
                    </a:lnTo>
                    <a:lnTo>
                      <a:pt x="245" y="11"/>
                    </a:lnTo>
                    <a:lnTo>
                      <a:pt x="250" y="11"/>
                    </a:lnTo>
                    <a:lnTo>
                      <a:pt x="256" y="13"/>
                    </a:lnTo>
                    <a:lnTo>
                      <a:pt x="261" y="13"/>
                    </a:lnTo>
                    <a:lnTo>
                      <a:pt x="266" y="13"/>
                    </a:lnTo>
                    <a:lnTo>
                      <a:pt x="272" y="15"/>
                    </a:lnTo>
                    <a:lnTo>
                      <a:pt x="277" y="17"/>
                    </a:lnTo>
                    <a:lnTo>
                      <a:pt x="283" y="17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83" name="Rectangle 35"/>
              <p:cNvSpPr>
                <a:spLocks noChangeArrowheads="1"/>
              </p:cNvSpPr>
              <p:nvPr/>
            </p:nvSpPr>
            <p:spPr bwMode="auto">
              <a:xfrm>
                <a:off x="1198" y="2829"/>
                <a:ext cx="1254" cy="1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>
                    <a:latin typeface="Times New Roman" charset="0"/>
                  </a:rPr>
                  <a:t>cust-name=Leo</a:t>
                </a:r>
              </a:p>
            </p:txBody>
          </p:sp>
        </p:grpSp>
        <p:sp>
          <p:nvSpPr>
            <p:cNvPr id="104485" name="Line 37"/>
            <p:cNvSpPr>
              <a:spLocks noChangeShapeType="1"/>
            </p:cNvSpPr>
            <p:nvPr/>
          </p:nvSpPr>
          <p:spPr bwMode="auto">
            <a:xfrm>
              <a:off x="1152" y="2212"/>
              <a:ext cx="0" cy="4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4487" name="Rectangle 39"/>
          <p:cNvSpPr>
            <a:spLocks noChangeArrowheads="1"/>
          </p:cNvSpPr>
          <p:nvPr/>
        </p:nvSpPr>
        <p:spPr bwMode="auto">
          <a:xfrm>
            <a:off x="1825625" y="3195638"/>
            <a:ext cx="1914525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charset="0"/>
              </a:rPr>
              <a:t>flight#, date</a:t>
            </a:r>
          </a:p>
        </p:txBody>
      </p:sp>
      <p:grpSp>
        <p:nvGrpSpPr>
          <p:cNvPr id="104516" name="Group 68"/>
          <p:cNvGrpSpPr>
            <a:grpSpLocks/>
          </p:cNvGrpSpPr>
          <p:nvPr/>
        </p:nvGrpSpPr>
        <p:grpSpPr bwMode="auto">
          <a:xfrm>
            <a:off x="5026025" y="3108325"/>
            <a:ext cx="3971925" cy="3449638"/>
            <a:chOff x="3166" y="1958"/>
            <a:chExt cx="2502" cy="2173"/>
          </a:xfrm>
        </p:grpSpPr>
        <p:sp>
          <p:nvSpPr>
            <p:cNvPr id="104488" name="Line 40"/>
            <p:cNvSpPr>
              <a:spLocks noChangeShapeType="1"/>
            </p:cNvSpPr>
            <p:nvPr/>
          </p:nvSpPr>
          <p:spPr bwMode="auto">
            <a:xfrm>
              <a:off x="4608" y="3172"/>
              <a:ext cx="0" cy="2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4494" name="Group 46"/>
            <p:cNvGrpSpPr>
              <a:grpSpLocks/>
            </p:cNvGrpSpPr>
            <p:nvPr/>
          </p:nvGrpSpPr>
          <p:grpSpPr bwMode="auto">
            <a:xfrm>
              <a:off x="3884" y="2596"/>
              <a:ext cx="200" cy="136"/>
              <a:chOff x="3884" y="2596"/>
              <a:chExt cx="200" cy="136"/>
            </a:xfrm>
          </p:grpSpPr>
          <p:grpSp>
            <p:nvGrpSpPr>
              <p:cNvPr id="104491" name="Group 43"/>
              <p:cNvGrpSpPr>
                <a:grpSpLocks/>
              </p:cNvGrpSpPr>
              <p:nvPr/>
            </p:nvGrpSpPr>
            <p:grpSpPr bwMode="auto">
              <a:xfrm>
                <a:off x="3884" y="2596"/>
                <a:ext cx="200" cy="136"/>
                <a:chOff x="3884" y="2596"/>
                <a:chExt cx="200" cy="136"/>
              </a:xfrm>
            </p:grpSpPr>
            <p:sp>
              <p:nvSpPr>
                <p:cNvPr id="104489" name="Line 41"/>
                <p:cNvSpPr>
                  <a:spLocks noChangeShapeType="1"/>
                </p:cNvSpPr>
                <p:nvPr/>
              </p:nvSpPr>
              <p:spPr bwMode="auto">
                <a:xfrm>
                  <a:off x="3892" y="2596"/>
                  <a:ext cx="184" cy="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90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884" y="2596"/>
                  <a:ext cx="200" cy="13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4492" name="Line 44"/>
              <p:cNvSpPr>
                <a:spLocks noChangeShapeType="1"/>
              </p:cNvSpPr>
              <p:nvPr/>
            </p:nvSpPr>
            <p:spPr bwMode="auto">
              <a:xfrm>
                <a:off x="3888" y="2596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93" name="Line 45"/>
              <p:cNvSpPr>
                <a:spLocks noChangeShapeType="1"/>
              </p:cNvSpPr>
              <p:nvPr/>
            </p:nvSpPr>
            <p:spPr bwMode="auto">
              <a:xfrm>
                <a:off x="4080" y="2596"/>
                <a:ext cx="0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4495" name="Rectangle 47"/>
            <p:cNvSpPr>
              <a:spLocks noChangeArrowheads="1"/>
            </p:cNvSpPr>
            <p:nvPr/>
          </p:nvSpPr>
          <p:spPr bwMode="auto">
            <a:xfrm>
              <a:off x="3166" y="3875"/>
              <a:ext cx="1158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reserv</a:t>
              </a:r>
            </a:p>
          </p:txBody>
        </p:sp>
        <p:sp>
          <p:nvSpPr>
            <p:cNvPr id="104496" name="Rectangle 48"/>
            <p:cNvSpPr>
              <a:spLocks noChangeArrowheads="1"/>
            </p:cNvSpPr>
            <p:nvPr/>
          </p:nvSpPr>
          <p:spPr bwMode="auto">
            <a:xfrm>
              <a:off x="4414" y="3875"/>
              <a:ext cx="1158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cust</a:t>
              </a:r>
            </a:p>
          </p:txBody>
        </p:sp>
        <p:grpSp>
          <p:nvGrpSpPr>
            <p:cNvPr id="104499" name="Group 51"/>
            <p:cNvGrpSpPr>
              <a:grpSpLocks/>
            </p:cNvGrpSpPr>
            <p:nvPr/>
          </p:nvGrpSpPr>
          <p:grpSpPr bwMode="auto">
            <a:xfrm>
              <a:off x="4517" y="3472"/>
              <a:ext cx="1151" cy="266"/>
              <a:chOff x="4517" y="3472"/>
              <a:chExt cx="1151" cy="266"/>
            </a:xfrm>
          </p:grpSpPr>
          <p:sp>
            <p:nvSpPr>
              <p:cNvPr id="104497" name="Freeform 49"/>
              <p:cNvSpPr>
                <a:spLocks/>
              </p:cNvSpPr>
              <p:nvPr/>
            </p:nvSpPr>
            <p:spPr bwMode="auto">
              <a:xfrm>
                <a:off x="4517" y="3472"/>
                <a:ext cx="284" cy="177"/>
              </a:xfrm>
              <a:custGeom>
                <a:avLst/>
                <a:gdLst>
                  <a:gd name="T0" fmla="*/ 106 w 284"/>
                  <a:gd name="T1" fmla="*/ 2 h 177"/>
                  <a:gd name="T2" fmla="*/ 114 w 284"/>
                  <a:gd name="T3" fmla="*/ 9 h 177"/>
                  <a:gd name="T4" fmla="*/ 131 w 284"/>
                  <a:gd name="T5" fmla="*/ 13 h 177"/>
                  <a:gd name="T6" fmla="*/ 147 w 284"/>
                  <a:gd name="T7" fmla="*/ 15 h 177"/>
                  <a:gd name="T8" fmla="*/ 161 w 284"/>
                  <a:gd name="T9" fmla="*/ 21 h 177"/>
                  <a:gd name="T10" fmla="*/ 174 w 284"/>
                  <a:gd name="T11" fmla="*/ 30 h 177"/>
                  <a:gd name="T12" fmla="*/ 185 w 284"/>
                  <a:gd name="T13" fmla="*/ 40 h 177"/>
                  <a:gd name="T14" fmla="*/ 196 w 284"/>
                  <a:gd name="T15" fmla="*/ 51 h 177"/>
                  <a:gd name="T16" fmla="*/ 204 w 284"/>
                  <a:gd name="T17" fmla="*/ 64 h 177"/>
                  <a:gd name="T18" fmla="*/ 209 w 284"/>
                  <a:gd name="T19" fmla="*/ 76 h 177"/>
                  <a:gd name="T20" fmla="*/ 209 w 284"/>
                  <a:gd name="T21" fmla="*/ 89 h 177"/>
                  <a:gd name="T22" fmla="*/ 212 w 284"/>
                  <a:gd name="T23" fmla="*/ 102 h 177"/>
                  <a:gd name="T24" fmla="*/ 209 w 284"/>
                  <a:gd name="T25" fmla="*/ 114 h 177"/>
                  <a:gd name="T26" fmla="*/ 204 w 284"/>
                  <a:gd name="T27" fmla="*/ 127 h 177"/>
                  <a:gd name="T28" fmla="*/ 196 w 284"/>
                  <a:gd name="T29" fmla="*/ 140 h 177"/>
                  <a:gd name="T30" fmla="*/ 182 w 284"/>
                  <a:gd name="T31" fmla="*/ 148 h 177"/>
                  <a:gd name="T32" fmla="*/ 169 w 284"/>
                  <a:gd name="T33" fmla="*/ 157 h 177"/>
                  <a:gd name="T34" fmla="*/ 158 w 284"/>
                  <a:gd name="T35" fmla="*/ 165 h 177"/>
                  <a:gd name="T36" fmla="*/ 141 w 284"/>
                  <a:gd name="T37" fmla="*/ 170 h 177"/>
                  <a:gd name="T38" fmla="*/ 125 w 284"/>
                  <a:gd name="T39" fmla="*/ 174 h 177"/>
                  <a:gd name="T40" fmla="*/ 106 w 284"/>
                  <a:gd name="T41" fmla="*/ 176 h 177"/>
                  <a:gd name="T42" fmla="*/ 90 w 284"/>
                  <a:gd name="T43" fmla="*/ 176 h 177"/>
                  <a:gd name="T44" fmla="*/ 71 w 284"/>
                  <a:gd name="T45" fmla="*/ 174 h 177"/>
                  <a:gd name="T46" fmla="*/ 54 w 284"/>
                  <a:gd name="T47" fmla="*/ 170 h 177"/>
                  <a:gd name="T48" fmla="*/ 43 w 284"/>
                  <a:gd name="T49" fmla="*/ 157 h 177"/>
                  <a:gd name="T50" fmla="*/ 30 w 284"/>
                  <a:gd name="T51" fmla="*/ 148 h 177"/>
                  <a:gd name="T52" fmla="*/ 19 w 284"/>
                  <a:gd name="T53" fmla="*/ 136 h 177"/>
                  <a:gd name="T54" fmla="*/ 8 w 284"/>
                  <a:gd name="T55" fmla="*/ 123 h 177"/>
                  <a:gd name="T56" fmla="*/ 3 w 284"/>
                  <a:gd name="T57" fmla="*/ 110 h 177"/>
                  <a:gd name="T58" fmla="*/ 0 w 284"/>
                  <a:gd name="T59" fmla="*/ 97 h 177"/>
                  <a:gd name="T60" fmla="*/ 3 w 284"/>
                  <a:gd name="T61" fmla="*/ 83 h 177"/>
                  <a:gd name="T62" fmla="*/ 6 w 284"/>
                  <a:gd name="T63" fmla="*/ 70 h 177"/>
                  <a:gd name="T64" fmla="*/ 11 w 284"/>
                  <a:gd name="T65" fmla="*/ 57 h 177"/>
                  <a:gd name="T66" fmla="*/ 19 w 284"/>
                  <a:gd name="T67" fmla="*/ 47 h 177"/>
                  <a:gd name="T68" fmla="*/ 30 w 284"/>
                  <a:gd name="T69" fmla="*/ 40 h 177"/>
                  <a:gd name="T70" fmla="*/ 30 w 284"/>
                  <a:gd name="T71" fmla="*/ 36 h 177"/>
                  <a:gd name="T72" fmla="*/ 35 w 284"/>
                  <a:gd name="T73" fmla="*/ 32 h 177"/>
                  <a:gd name="T74" fmla="*/ 52 w 284"/>
                  <a:gd name="T75" fmla="*/ 26 h 177"/>
                  <a:gd name="T76" fmla="*/ 65 w 284"/>
                  <a:gd name="T77" fmla="*/ 17 h 177"/>
                  <a:gd name="T78" fmla="*/ 71 w 284"/>
                  <a:gd name="T79" fmla="*/ 13 h 177"/>
                  <a:gd name="T80" fmla="*/ 87 w 284"/>
                  <a:gd name="T81" fmla="*/ 11 h 177"/>
                  <a:gd name="T82" fmla="*/ 104 w 284"/>
                  <a:gd name="T83" fmla="*/ 9 h 177"/>
                  <a:gd name="T84" fmla="*/ 120 w 284"/>
                  <a:gd name="T85" fmla="*/ 4 h 177"/>
                  <a:gd name="T86" fmla="*/ 139 w 284"/>
                  <a:gd name="T87" fmla="*/ 0 h 177"/>
                  <a:gd name="T88" fmla="*/ 158 w 284"/>
                  <a:gd name="T89" fmla="*/ 0 h 177"/>
                  <a:gd name="T90" fmla="*/ 177 w 284"/>
                  <a:gd name="T91" fmla="*/ 2 h 177"/>
                  <a:gd name="T92" fmla="*/ 193 w 284"/>
                  <a:gd name="T93" fmla="*/ 6 h 177"/>
                  <a:gd name="T94" fmla="*/ 209 w 284"/>
                  <a:gd name="T95" fmla="*/ 6 h 177"/>
                  <a:gd name="T96" fmla="*/ 229 w 284"/>
                  <a:gd name="T97" fmla="*/ 9 h 177"/>
                  <a:gd name="T98" fmla="*/ 245 w 284"/>
                  <a:gd name="T99" fmla="*/ 11 h 177"/>
                  <a:gd name="T100" fmla="*/ 261 w 284"/>
                  <a:gd name="T101" fmla="*/ 13 h 177"/>
                  <a:gd name="T102" fmla="*/ 277 w 284"/>
                  <a:gd name="T103" fmla="*/ 1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84" h="177">
                    <a:moveTo>
                      <a:pt x="112" y="7"/>
                    </a:moveTo>
                    <a:lnTo>
                      <a:pt x="106" y="6"/>
                    </a:lnTo>
                    <a:lnTo>
                      <a:pt x="106" y="2"/>
                    </a:lnTo>
                    <a:lnTo>
                      <a:pt x="111" y="2"/>
                    </a:lnTo>
                    <a:lnTo>
                      <a:pt x="109" y="6"/>
                    </a:lnTo>
                    <a:lnTo>
                      <a:pt x="114" y="9"/>
                    </a:lnTo>
                    <a:lnTo>
                      <a:pt x="120" y="11"/>
                    </a:lnTo>
                    <a:lnTo>
                      <a:pt x="125" y="13"/>
                    </a:lnTo>
                    <a:lnTo>
                      <a:pt x="131" y="13"/>
                    </a:lnTo>
                    <a:lnTo>
                      <a:pt x="136" y="15"/>
                    </a:lnTo>
                    <a:lnTo>
                      <a:pt x="141" y="15"/>
                    </a:lnTo>
                    <a:lnTo>
                      <a:pt x="147" y="15"/>
                    </a:lnTo>
                    <a:lnTo>
                      <a:pt x="152" y="17"/>
                    </a:lnTo>
                    <a:lnTo>
                      <a:pt x="158" y="17"/>
                    </a:lnTo>
                    <a:lnTo>
                      <a:pt x="161" y="21"/>
                    </a:lnTo>
                    <a:lnTo>
                      <a:pt x="166" y="23"/>
                    </a:lnTo>
                    <a:lnTo>
                      <a:pt x="169" y="28"/>
                    </a:lnTo>
                    <a:lnTo>
                      <a:pt x="174" y="30"/>
                    </a:lnTo>
                    <a:lnTo>
                      <a:pt x="179" y="34"/>
                    </a:lnTo>
                    <a:lnTo>
                      <a:pt x="185" y="36"/>
                    </a:lnTo>
                    <a:lnTo>
                      <a:pt x="185" y="40"/>
                    </a:lnTo>
                    <a:lnTo>
                      <a:pt x="190" y="42"/>
                    </a:lnTo>
                    <a:lnTo>
                      <a:pt x="193" y="47"/>
                    </a:lnTo>
                    <a:lnTo>
                      <a:pt x="196" y="51"/>
                    </a:lnTo>
                    <a:lnTo>
                      <a:pt x="199" y="55"/>
                    </a:lnTo>
                    <a:lnTo>
                      <a:pt x="201" y="59"/>
                    </a:lnTo>
                    <a:lnTo>
                      <a:pt x="204" y="64"/>
                    </a:lnTo>
                    <a:lnTo>
                      <a:pt x="207" y="68"/>
                    </a:lnTo>
                    <a:lnTo>
                      <a:pt x="207" y="72"/>
                    </a:lnTo>
                    <a:lnTo>
                      <a:pt x="209" y="76"/>
                    </a:lnTo>
                    <a:lnTo>
                      <a:pt x="209" y="81"/>
                    </a:lnTo>
                    <a:lnTo>
                      <a:pt x="209" y="85"/>
                    </a:lnTo>
                    <a:lnTo>
                      <a:pt x="209" y="89"/>
                    </a:lnTo>
                    <a:lnTo>
                      <a:pt x="212" y="93"/>
                    </a:lnTo>
                    <a:lnTo>
                      <a:pt x="212" y="97"/>
                    </a:lnTo>
                    <a:lnTo>
                      <a:pt x="212" y="102"/>
                    </a:lnTo>
                    <a:lnTo>
                      <a:pt x="212" y="106"/>
                    </a:lnTo>
                    <a:lnTo>
                      <a:pt x="212" y="110"/>
                    </a:lnTo>
                    <a:lnTo>
                      <a:pt x="209" y="114"/>
                    </a:lnTo>
                    <a:lnTo>
                      <a:pt x="207" y="119"/>
                    </a:lnTo>
                    <a:lnTo>
                      <a:pt x="204" y="123"/>
                    </a:lnTo>
                    <a:lnTo>
                      <a:pt x="204" y="127"/>
                    </a:lnTo>
                    <a:lnTo>
                      <a:pt x="201" y="131"/>
                    </a:lnTo>
                    <a:lnTo>
                      <a:pt x="199" y="136"/>
                    </a:lnTo>
                    <a:lnTo>
                      <a:pt x="196" y="140"/>
                    </a:lnTo>
                    <a:lnTo>
                      <a:pt x="190" y="142"/>
                    </a:lnTo>
                    <a:lnTo>
                      <a:pt x="188" y="146"/>
                    </a:lnTo>
                    <a:lnTo>
                      <a:pt x="182" y="148"/>
                    </a:lnTo>
                    <a:lnTo>
                      <a:pt x="179" y="153"/>
                    </a:lnTo>
                    <a:lnTo>
                      <a:pt x="174" y="155"/>
                    </a:lnTo>
                    <a:lnTo>
                      <a:pt x="169" y="157"/>
                    </a:lnTo>
                    <a:lnTo>
                      <a:pt x="169" y="161"/>
                    </a:lnTo>
                    <a:lnTo>
                      <a:pt x="163" y="163"/>
                    </a:lnTo>
                    <a:lnTo>
                      <a:pt x="158" y="165"/>
                    </a:lnTo>
                    <a:lnTo>
                      <a:pt x="152" y="167"/>
                    </a:lnTo>
                    <a:lnTo>
                      <a:pt x="147" y="170"/>
                    </a:lnTo>
                    <a:lnTo>
                      <a:pt x="141" y="170"/>
                    </a:lnTo>
                    <a:lnTo>
                      <a:pt x="136" y="172"/>
                    </a:lnTo>
                    <a:lnTo>
                      <a:pt x="131" y="172"/>
                    </a:lnTo>
                    <a:lnTo>
                      <a:pt x="125" y="174"/>
                    </a:lnTo>
                    <a:lnTo>
                      <a:pt x="117" y="176"/>
                    </a:lnTo>
                    <a:lnTo>
                      <a:pt x="111" y="176"/>
                    </a:lnTo>
                    <a:lnTo>
                      <a:pt x="106" y="176"/>
                    </a:lnTo>
                    <a:lnTo>
                      <a:pt x="101" y="176"/>
                    </a:lnTo>
                    <a:lnTo>
                      <a:pt x="95" y="176"/>
                    </a:lnTo>
                    <a:lnTo>
                      <a:pt x="90" y="176"/>
                    </a:lnTo>
                    <a:lnTo>
                      <a:pt x="84" y="176"/>
                    </a:lnTo>
                    <a:lnTo>
                      <a:pt x="79" y="176"/>
                    </a:lnTo>
                    <a:lnTo>
                      <a:pt x="71" y="174"/>
                    </a:lnTo>
                    <a:lnTo>
                      <a:pt x="65" y="174"/>
                    </a:lnTo>
                    <a:lnTo>
                      <a:pt x="60" y="172"/>
                    </a:lnTo>
                    <a:lnTo>
                      <a:pt x="54" y="170"/>
                    </a:lnTo>
                    <a:lnTo>
                      <a:pt x="52" y="165"/>
                    </a:lnTo>
                    <a:lnTo>
                      <a:pt x="46" y="161"/>
                    </a:lnTo>
                    <a:lnTo>
                      <a:pt x="43" y="157"/>
                    </a:lnTo>
                    <a:lnTo>
                      <a:pt x="38" y="155"/>
                    </a:lnTo>
                    <a:lnTo>
                      <a:pt x="33" y="153"/>
                    </a:lnTo>
                    <a:lnTo>
                      <a:pt x="30" y="148"/>
                    </a:lnTo>
                    <a:lnTo>
                      <a:pt x="25" y="144"/>
                    </a:lnTo>
                    <a:lnTo>
                      <a:pt x="22" y="140"/>
                    </a:lnTo>
                    <a:lnTo>
                      <a:pt x="19" y="136"/>
                    </a:lnTo>
                    <a:lnTo>
                      <a:pt x="14" y="131"/>
                    </a:lnTo>
                    <a:lnTo>
                      <a:pt x="11" y="127"/>
                    </a:lnTo>
                    <a:lnTo>
                      <a:pt x="8" y="123"/>
                    </a:lnTo>
                    <a:lnTo>
                      <a:pt x="6" y="119"/>
                    </a:lnTo>
                    <a:lnTo>
                      <a:pt x="3" y="114"/>
                    </a:lnTo>
                    <a:lnTo>
                      <a:pt x="3" y="110"/>
                    </a:lnTo>
                    <a:lnTo>
                      <a:pt x="3" y="106"/>
                    </a:lnTo>
                    <a:lnTo>
                      <a:pt x="3" y="102"/>
                    </a:lnTo>
                    <a:lnTo>
                      <a:pt x="0" y="97"/>
                    </a:lnTo>
                    <a:lnTo>
                      <a:pt x="0" y="93"/>
                    </a:lnTo>
                    <a:lnTo>
                      <a:pt x="0" y="87"/>
                    </a:lnTo>
                    <a:lnTo>
                      <a:pt x="3" y="83"/>
                    </a:lnTo>
                    <a:lnTo>
                      <a:pt x="3" y="79"/>
                    </a:lnTo>
                    <a:lnTo>
                      <a:pt x="3" y="74"/>
                    </a:lnTo>
                    <a:lnTo>
                      <a:pt x="6" y="70"/>
                    </a:lnTo>
                    <a:lnTo>
                      <a:pt x="6" y="66"/>
                    </a:lnTo>
                    <a:lnTo>
                      <a:pt x="8" y="62"/>
                    </a:lnTo>
                    <a:lnTo>
                      <a:pt x="11" y="57"/>
                    </a:lnTo>
                    <a:lnTo>
                      <a:pt x="11" y="53"/>
                    </a:lnTo>
                    <a:lnTo>
                      <a:pt x="14" y="49"/>
                    </a:lnTo>
                    <a:lnTo>
                      <a:pt x="19" y="47"/>
                    </a:lnTo>
                    <a:lnTo>
                      <a:pt x="25" y="44"/>
                    </a:lnTo>
                    <a:lnTo>
                      <a:pt x="25" y="40"/>
                    </a:lnTo>
                    <a:lnTo>
                      <a:pt x="30" y="40"/>
                    </a:lnTo>
                    <a:lnTo>
                      <a:pt x="30" y="36"/>
                    </a:lnTo>
                    <a:lnTo>
                      <a:pt x="35" y="34"/>
                    </a:lnTo>
                    <a:lnTo>
                      <a:pt x="30" y="36"/>
                    </a:lnTo>
                    <a:lnTo>
                      <a:pt x="25" y="36"/>
                    </a:lnTo>
                    <a:lnTo>
                      <a:pt x="30" y="34"/>
                    </a:lnTo>
                    <a:lnTo>
                      <a:pt x="35" y="32"/>
                    </a:lnTo>
                    <a:lnTo>
                      <a:pt x="41" y="28"/>
                    </a:lnTo>
                    <a:lnTo>
                      <a:pt x="46" y="26"/>
                    </a:lnTo>
                    <a:lnTo>
                      <a:pt x="52" y="26"/>
                    </a:lnTo>
                    <a:lnTo>
                      <a:pt x="57" y="23"/>
                    </a:lnTo>
                    <a:lnTo>
                      <a:pt x="60" y="19"/>
                    </a:lnTo>
                    <a:lnTo>
                      <a:pt x="65" y="17"/>
                    </a:lnTo>
                    <a:lnTo>
                      <a:pt x="71" y="15"/>
                    </a:lnTo>
                    <a:lnTo>
                      <a:pt x="76" y="11"/>
                    </a:lnTo>
                    <a:lnTo>
                      <a:pt x="71" y="13"/>
                    </a:lnTo>
                    <a:lnTo>
                      <a:pt x="76" y="13"/>
                    </a:lnTo>
                    <a:lnTo>
                      <a:pt x="82" y="13"/>
                    </a:lnTo>
                    <a:lnTo>
                      <a:pt x="87" y="11"/>
                    </a:lnTo>
                    <a:lnTo>
                      <a:pt x="93" y="11"/>
                    </a:lnTo>
                    <a:lnTo>
                      <a:pt x="98" y="9"/>
                    </a:lnTo>
                    <a:lnTo>
                      <a:pt x="104" y="9"/>
                    </a:lnTo>
                    <a:lnTo>
                      <a:pt x="109" y="6"/>
                    </a:lnTo>
                    <a:lnTo>
                      <a:pt x="114" y="4"/>
                    </a:lnTo>
                    <a:lnTo>
                      <a:pt x="120" y="4"/>
                    </a:lnTo>
                    <a:lnTo>
                      <a:pt x="125" y="2"/>
                    </a:lnTo>
                    <a:lnTo>
                      <a:pt x="131" y="0"/>
                    </a:lnTo>
                    <a:lnTo>
                      <a:pt x="139" y="0"/>
                    </a:lnTo>
                    <a:lnTo>
                      <a:pt x="144" y="0"/>
                    </a:lnTo>
                    <a:lnTo>
                      <a:pt x="152" y="0"/>
                    </a:lnTo>
                    <a:lnTo>
                      <a:pt x="158" y="0"/>
                    </a:lnTo>
                    <a:lnTo>
                      <a:pt x="166" y="2"/>
                    </a:lnTo>
                    <a:lnTo>
                      <a:pt x="172" y="2"/>
                    </a:lnTo>
                    <a:lnTo>
                      <a:pt x="177" y="2"/>
                    </a:lnTo>
                    <a:lnTo>
                      <a:pt x="182" y="2"/>
                    </a:lnTo>
                    <a:lnTo>
                      <a:pt x="188" y="4"/>
                    </a:lnTo>
                    <a:lnTo>
                      <a:pt x="193" y="6"/>
                    </a:lnTo>
                    <a:lnTo>
                      <a:pt x="199" y="6"/>
                    </a:lnTo>
                    <a:lnTo>
                      <a:pt x="204" y="6"/>
                    </a:lnTo>
                    <a:lnTo>
                      <a:pt x="209" y="6"/>
                    </a:lnTo>
                    <a:lnTo>
                      <a:pt x="218" y="6"/>
                    </a:lnTo>
                    <a:lnTo>
                      <a:pt x="223" y="9"/>
                    </a:lnTo>
                    <a:lnTo>
                      <a:pt x="229" y="9"/>
                    </a:lnTo>
                    <a:lnTo>
                      <a:pt x="234" y="9"/>
                    </a:lnTo>
                    <a:lnTo>
                      <a:pt x="240" y="11"/>
                    </a:lnTo>
                    <a:lnTo>
                      <a:pt x="245" y="11"/>
                    </a:lnTo>
                    <a:lnTo>
                      <a:pt x="250" y="11"/>
                    </a:lnTo>
                    <a:lnTo>
                      <a:pt x="256" y="13"/>
                    </a:lnTo>
                    <a:lnTo>
                      <a:pt x="261" y="13"/>
                    </a:lnTo>
                    <a:lnTo>
                      <a:pt x="266" y="13"/>
                    </a:lnTo>
                    <a:lnTo>
                      <a:pt x="272" y="15"/>
                    </a:lnTo>
                    <a:lnTo>
                      <a:pt x="277" y="17"/>
                    </a:lnTo>
                    <a:lnTo>
                      <a:pt x="283" y="17"/>
                    </a:lnTo>
                  </a:path>
                </a:pathLst>
              </a:custGeom>
              <a:noFill/>
              <a:ln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98" name="Rectangle 50"/>
              <p:cNvSpPr>
                <a:spLocks noChangeArrowheads="1"/>
              </p:cNvSpPr>
              <p:nvPr/>
            </p:nvSpPr>
            <p:spPr bwMode="auto">
              <a:xfrm>
                <a:off x="4654" y="3549"/>
                <a:ext cx="1014" cy="1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>
                    <a:latin typeface="Times New Roman" charset="0"/>
                  </a:rPr>
                  <a:t>cust-name=Leo</a:t>
                </a:r>
              </a:p>
            </p:txBody>
          </p:sp>
        </p:grpSp>
        <p:grpSp>
          <p:nvGrpSpPr>
            <p:cNvPr id="104505" name="Group 57"/>
            <p:cNvGrpSpPr>
              <a:grpSpLocks/>
            </p:cNvGrpSpPr>
            <p:nvPr/>
          </p:nvGrpSpPr>
          <p:grpSpPr bwMode="auto">
            <a:xfrm>
              <a:off x="3879" y="1958"/>
              <a:ext cx="1309" cy="244"/>
              <a:chOff x="3879" y="1958"/>
              <a:chExt cx="1309" cy="244"/>
            </a:xfrm>
          </p:grpSpPr>
          <p:grpSp>
            <p:nvGrpSpPr>
              <p:cNvPr id="104503" name="Group 55"/>
              <p:cNvGrpSpPr>
                <a:grpSpLocks/>
              </p:cNvGrpSpPr>
              <p:nvPr/>
            </p:nvGrpSpPr>
            <p:grpSpPr bwMode="auto">
              <a:xfrm>
                <a:off x="3879" y="1958"/>
                <a:ext cx="250" cy="203"/>
                <a:chOff x="3879" y="1958"/>
                <a:chExt cx="250" cy="203"/>
              </a:xfrm>
            </p:grpSpPr>
            <p:sp>
              <p:nvSpPr>
                <p:cNvPr id="104500" name="Freeform 52"/>
                <p:cNvSpPr>
                  <a:spLocks/>
                </p:cNvSpPr>
                <p:nvPr/>
              </p:nvSpPr>
              <p:spPr bwMode="auto">
                <a:xfrm>
                  <a:off x="3879" y="1958"/>
                  <a:ext cx="89" cy="201"/>
                </a:xfrm>
                <a:custGeom>
                  <a:avLst/>
                  <a:gdLst>
                    <a:gd name="T0" fmla="*/ 82 w 89"/>
                    <a:gd name="T1" fmla="*/ 2 h 201"/>
                    <a:gd name="T2" fmla="*/ 88 w 89"/>
                    <a:gd name="T3" fmla="*/ 0 h 201"/>
                    <a:gd name="T4" fmla="*/ 85 w 89"/>
                    <a:gd name="T5" fmla="*/ 4 h 201"/>
                    <a:gd name="T6" fmla="*/ 85 w 89"/>
                    <a:gd name="T7" fmla="*/ 8 h 201"/>
                    <a:gd name="T8" fmla="*/ 85 w 89"/>
                    <a:gd name="T9" fmla="*/ 11 h 201"/>
                    <a:gd name="T10" fmla="*/ 82 w 89"/>
                    <a:gd name="T11" fmla="*/ 17 h 201"/>
                    <a:gd name="T12" fmla="*/ 82 w 89"/>
                    <a:gd name="T13" fmla="*/ 21 h 201"/>
                    <a:gd name="T14" fmla="*/ 79 w 89"/>
                    <a:gd name="T15" fmla="*/ 25 h 201"/>
                    <a:gd name="T16" fmla="*/ 79 w 89"/>
                    <a:gd name="T17" fmla="*/ 28 h 201"/>
                    <a:gd name="T18" fmla="*/ 76 w 89"/>
                    <a:gd name="T19" fmla="*/ 32 h 201"/>
                    <a:gd name="T20" fmla="*/ 73 w 89"/>
                    <a:gd name="T21" fmla="*/ 36 h 201"/>
                    <a:gd name="T22" fmla="*/ 73 w 89"/>
                    <a:gd name="T23" fmla="*/ 40 h 201"/>
                    <a:gd name="T24" fmla="*/ 70 w 89"/>
                    <a:gd name="T25" fmla="*/ 44 h 201"/>
                    <a:gd name="T26" fmla="*/ 70 w 89"/>
                    <a:gd name="T27" fmla="*/ 47 h 201"/>
                    <a:gd name="T28" fmla="*/ 67 w 89"/>
                    <a:gd name="T29" fmla="*/ 51 h 201"/>
                    <a:gd name="T30" fmla="*/ 67 w 89"/>
                    <a:gd name="T31" fmla="*/ 55 h 201"/>
                    <a:gd name="T32" fmla="*/ 64 w 89"/>
                    <a:gd name="T33" fmla="*/ 59 h 201"/>
                    <a:gd name="T34" fmla="*/ 61 w 89"/>
                    <a:gd name="T35" fmla="*/ 65 h 201"/>
                    <a:gd name="T36" fmla="*/ 61 w 89"/>
                    <a:gd name="T37" fmla="*/ 68 h 201"/>
                    <a:gd name="T38" fmla="*/ 58 w 89"/>
                    <a:gd name="T39" fmla="*/ 74 h 201"/>
                    <a:gd name="T40" fmla="*/ 58 w 89"/>
                    <a:gd name="T41" fmla="*/ 78 h 201"/>
                    <a:gd name="T42" fmla="*/ 58 w 89"/>
                    <a:gd name="T43" fmla="*/ 83 h 201"/>
                    <a:gd name="T44" fmla="*/ 58 w 89"/>
                    <a:gd name="T45" fmla="*/ 87 h 201"/>
                    <a:gd name="T46" fmla="*/ 55 w 89"/>
                    <a:gd name="T47" fmla="*/ 91 h 201"/>
                    <a:gd name="T48" fmla="*/ 51 w 89"/>
                    <a:gd name="T49" fmla="*/ 95 h 201"/>
                    <a:gd name="T50" fmla="*/ 51 w 89"/>
                    <a:gd name="T51" fmla="*/ 99 h 201"/>
                    <a:gd name="T52" fmla="*/ 48 w 89"/>
                    <a:gd name="T53" fmla="*/ 102 h 201"/>
                    <a:gd name="T54" fmla="*/ 45 w 89"/>
                    <a:gd name="T55" fmla="*/ 106 h 201"/>
                    <a:gd name="T56" fmla="*/ 45 w 89"/>
                    <a:gd name="T57" fmla="*/ 110 h 201"/>
                    <a:gd name="T58" fmla="*/ 43 w 89"/>
                    <a:gd name="T59" fmla="*/ 114 h 201"/>
                    <a:gd name="T60" fmla="*/ 40 w 89"/>
                    <a:gd name="T61" fmla="*/ 118 h 201"/>
                    <a:gd name="T62" fmla="*/ 40 w 89"/>
                    <a:gd name="T63" fmla="*/ 123 h 201"/>
                    <a:gd name="T64" fmla="*/ 36 w 89"/>
                    <a:gd name="T65" fmla="*/ 127 h 201"/>
                    <a:gd name="T66" fmla="*/ 36 w 89"/>
                    <a:gd name="T67" fmla="*/ 131 h 201"/>
                    <a:gd name="T68" fmla="*/ 33 w 89"/>
                    <a:gd name="T69" fmla="*/ 135 h 201"/>
                    <a:gd name="T70" fmla="*/ 30 w 89"/>
                    <a:gd name="T71" fmla="*/ 138 h 201"/>
                    <a:gd name="T72" fmla="*/ 27 w 89"/>
                    <a:gd name="T73" fmla="*/ 142 h 201"/>
                    <a:gd name="T74" fmla="*/ 27 w 89"/>
                    <a:gd name="T75" fmla="*/ 146 h 201"/>
                    <a:gd name="T76" fmla="*/ 24 w 89"/>
                    <a:gd name="T77" fmla="*/ 150 h 201"/>
                    <a:gd name="T78" fmla="*/ 21 w 89"/>
                    <a:gd name="T79" fmla="*/ 154 h 201"/>
                    <a:gd name="T80" fmla="*/ 21 w 89"/>
                    <a:gd name="T81" fmla="*/ 157 h 201"/>
                    <a:gd name="T82" fmla="*/ 15 w 89"/>
                    <a:gd name="T83" fmla="*/ 161 h 201"/>
                    <a:gd name="T84" fmla="*/ 15 w 89"/>
                    <a:gd name="T85" fmla="*/ 165 h 201"/>
                    <a:gd name="T86" fmla="*/ 15 w 89"/>
                    <a:gd name="T87" fmla="*/ 171 h 201"/>
                    <a:gd name="T88" fmla="*/ 12 w 89"/>
                    <a:gd name="T89" fmla="*/ 174 h 201"/>
                    <a:gd name="T90" fmla="*/ 9 w 89"/>
                    <a:gd name="T91" fmla="*/ 178 h 201"/>
                    <a:gd name="T92" fmla="*/ 9 w 89"/>
                    <a:gd name="T93" fmla="*/ 182 h 201"/>
                    <a:gd name="T94" fmla="*/ 6 w 89"/>
                    <a:gd name="T95" fmla="*/ 186 h 201"/>
                    <a:gd name="T96" fmla="*/ 3 w 89"/>
                    <a:gd name="T97" fmla="*/ 189 h 201"/>
                    <a:gd name="T98" fmla="*/ 0 w 89"/>
                    <a:gd name="T99" fmla="*/ 193 h 201"/>
                    <a:gd name="T100" fmla="*/ 0 w 89"/>
                    <a:gd name="T101" fmla="*/ 197 h 201"/>
                    <a:gd name="T102" fmla="*/ 3 w 89"/>
                    <a:gd name="T103" fmla="*/ 20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89" h="201">
                      <a:moveTo>
                        <a:pt x="82" y="2"/>
                      </a:moveTo>
                      <a:lnTo>
                        <a:pt x="88" y="0"/>
                      </a:lnTo>
                      <a:lnTo>
                        <a:pt x="85" y="4"/>
                      </a:lnTo>
                      <a:lnTo>
                        <a:pt x="85" y="8"/>
                      </a:lnTo>
                      <a:lnTo>
                        <a:pt x="85" y="11"/>
                      </a:lnTo>
                      <a:lnTo>
                        <a:pt x="82" y="17"/>
                      </a:lnTo>
                      <a:lnTo>
                        <a:pt x="82" y="21"/>
                      </a:lnTo>
                      <a:lnTo>
                        <a:pt x="79" y="25"/>
                      </a:lnTo>
                      <a:lnTo>
                        <a:pt x="79" y="28"/>
                      </a:lnTo>
                      <a:lnTo>
                        <a:pt x="76" y="32"/>
                      </a:lnTo>
                      <a:lnTo>
                        <a:pt x="73" y="36"/>
                      </a:lnTo>
                      <a:lnTo>
                        <a:pt x="73" y="40"/>
                      </a:lnTo>
                      <a:lnTo>
                        <a:pt x="70" y="44"/>
                      </a:lnTo>
                      <a:lnTo>
                        <a:pt x="70" y="47"/>
                      </a:lnTo>
                      <a:lnTo>
                        <a:pt x="67" y="51"/>
                      </a:lnTo>
                      <a:lnTo>
                        <a:pt x="67" y="55"/>
                      </a:lnTo>
                      <a:lnTo>
                        <a:pt x="64" y="59"/>
                      </a:lnTo>
                      <a:lnTo>
                        <a:pt x="61" y="65"/>
                      </a:lnTo>
                      <a:lnTo>
                        <a:pt x="61" y="68"/>
                      </a:lnTo>
                      <a:lnTo>
                        <a:pt x="58" y="74"/>
                      </a:lnTo>
                      <a:lnTo>
                        <a:pt x="58" y="78"/>
                      </a:lnTo>
                      <a:lnTo>
                        <a:pt x="58" y="83"/>
                      </a:lnTo>
                      <a:lnTo>
                        <a:pt x="58" y="87"/>
                      </a:lnTo>
                      <a:lnTo>
                        <a:pt x="55" y="91"/>
                      </a:lnTo>
                      <a:lnTo>
                        <a:pt x="51" y="95"/>
                      </a:lnTo>
                      <a:lnTo>
                        <a:pt x="51" y="99"/>
                      </a:lnTo>
                      <a:lnTo>
                        <a:pt x="48" y="102"/>
                      </a:lnTo>
                      <a:lnTo>
                        <a:pt x="45" y="106"/>
                      </a:lnTo>
                      <a:lnTo>
                        <a:pt x="45" y="110"/>
                      </a:lnTo>
                      <a:lnTo>
                        <a:pt x="43" y="114"/>
                      </a:lnTo>
                      <a:lnTo>
                        <a:pt x="40" y="118"/>
                      </a:lnTo>
                      <a:lnTo>
                        <a:pt x="40" y="123"/>
                      </a:lnTo>
                      <a:lnTo>
                        <a:pt x="36" y="127"/>
                      </a:lnTo>
                      <a:lnTo>
                        <a:pt x="36" y="131"/>
                      </a:lnTo>
                      <a:lnTo>
                        <a:pt x="33" y="135"/>
                      </a:lnTo>
                      <a:lnTo>
                        <a:pt x="30" y="138"/>
                      </a:lnTo>
                      <a:lnTo>
                        <a:pt x="27" y="142"/>
                      </a:lnTo>
                      <a:lnTo>
                        <a:pt x="27" y="146"/>
                      </a:lnTo>
                      <a:lnTo>
                        <a:pt x="24" y="150"/>
                      </a:lnTo>
                      <a:lnTo>
                        <a:pt x="21" y="154"/>
                      </a:lnTo>
                      <a:lnTo>
                        <a:pt x="21" y="157"/>
                      </a:lnTo>
                      <a:lnTo>
                        <a:pt x="15" y="161"/>
                      </a:lnTo>
                      <a:lnTo>
                        <a:pt x="15" y="165"/>
                      </a:lnTo>
                      <a:lnTo>
                        <a:pt x="15" y="171"/>
                      </a:lnTo>
                      <a:lnTo>
                        <a:pt x="12" y="174"/>
                      </a:lnTo>
                      <a:lnTo>
                        <a:pt x="9" y="178"/>
                      </a:lnTo>
                      <a:lnTo>
                        <a:pt x="9" y="182"/>
                      </a:lnTo>
                      <a:lnTo>
                        <a:pt x="6" y="186"/>
                      </a:lnTo>
                      <a:lnTo>
                        <a:pt x="3" y="189"/>
                      </a:lnTo>
                      <a:lnTo>
                        <a:pt x="0" y="193"/>
                      </a:lnTo>
                      <a:lnTo>
                        <a:pt x="0" y="197"/>
                      </a:lnTo>
                      <a:lnTo>
                        <a:pt x="3" y="200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01" name="Freeform 53"/>
                <p:cNvSpPr>
                  <a:spLocks/>
                </p:cNvSpPr>
                <p:nvPr/>
              </p:nvSpPr>
              <p:spPr bwMode="auto">
                <a:xfrm>
                  <a:off x="4004" y="1960"/>
                  <a:ext cx="49" cy="201"/>
                </a:xfrm>
                <a:custGeom>
                  <a:avLst/>
                  <a:gdLst>
                    <a:gd name="T0" fmla="*/ 48 w 49"/>
                    <a:gd name="T1" fmla="*/ 0 h 201"/>
                    <a:gd name="T2" fmla="*/ 41 w 49"/>
                    <a:gd name="T3" fmla="*/ 3 h 201"/>
                    <a:gd name="T4" fmla="*/ 38 w 49"/>
                    <a:gd name="T5" fmla="*/ 9 h 201"/>
                    <a:gd name="T6" fmla="*/ 38 w 49"/>
                    <a:gd name="T7" fmla="*/ 13 h 201"/>
                    <a:gd name="T8" fmla="*/ 38 w 49"/>
                    <a:gd name="T9" fmla="*/ 17 h 201"/>
                    <a:gd name="T10" fmla="*/ 38 w 49"/>
                    <a:gd name="T11" fmla="*/ 21 h 201"/>
                    <a:gd name="T12" fmla="*/ 38 w 49"/>
                    <a:gd name="T13" fmla="*/ 24 h 201"/>
                    <a:gd name="T14" fmla="*/ 38 w 49"/>
                    <a:gd name="T15" fmla="*/ 28 h 201"/>
                    <a:gd name="T16" fmla="*/ 38 w 49"/>
                    <a:gd name="T17" fmla="*/ 34 h 201"/>
                    <a:gd name="T18" fmla="*/ 38 w 49"/>
                    <a:gd name="T19" fmla="*/ 38 h 201"/>
                    <a:gd name="T20" fmla="*/ 38 w 49"/>
                    <a:gd name="T21" fmla="*/ 41 h 201"/>
                    <a:gd name="T22" fmla="*/ 35 w 49"/>
                    <a:gd name="T23" fmla="*/ 45 h 201"/>
                    <a:gd name="T24" fmla="*/ 35 w 49"/>
                    <a:gd name="T25" fmla="*/ 49 h 201"/>
                    <a:gd name="T26" fmla="*/ 32 w 49"/>
                    <a:gd name="T27" fmla="*/ 53 h 201"/>
                    <a:gd name="T28" fmla="*/ 32 w 49"/>
                    <a:gd name="T29" fmla="*/ 56 h 201"/>
                    <a:gd name="T30" fmla="*/ 29 w 49"/>
                    <a:gd name="T31" fmla="*/ 60 h 201"/>
                    <a:gd name="T32" fmla="*/ 29 w 49"/>
                    <a:gd name="T33" fmla="*/ 66 h 201"/>
                    <a:gd name="T34" fmla="*/ 26 w 49"/>
                    <a:gd name="T35" fmla="*/ 74 h 201"/>
                    <a:gd name="T36" fmla="*/ 24 w 49"/>
                    <a:gd name="T37" fmla="*/ 81 h 201"/>
                    <a:gd name="T38" fmla="*/ 24 w 49"/>
                    <a:gd name="T39" fmla="*/ 87 h 201"/>
                    <a:gd name="T40" fmla="*/ 17 w 49"/>
                    <a:gd name="T41" fmla="*/ 94 h 201"/>
                    <a:gd name="T42" fmla="*/ 17 w 49"/>
                    <a:gd name="T43" fmla="*/ 100 h 201"/>
                    <a:gd name="T44" fmla="*/ 17 w 49"/>
                    <a:gd name="T45" fmla="*/ 104 h 201"/>
                    <a:gd name="T46" fmla="*/ 15 w 49"/>
                    <a:gd name="T47" fmla="*/ 111 h 201"/>
                    <a:gd name="T48" fmla="*/ 12 w 49"/>
                    <a:gd name="T49" fmla="*/ 117 h 201"/>
                    <a:gd name="T50" fmla="*/ 12 w 49"/>
                    <a:gd name="T51" fmla="*/ 121 h 201"/>
                    <a:gd name="T52" fmla="*/ 12 w 49"/>
                    <a:gd name="T53" fmla="*/ 124 h 201"/>
                    <a:gd name="T54" fmla="*/ 9 w 49"/>
                    <a:gd name="T55" fmla="*/ 128 h 201"/>
                    <a:gd name="T56" fmla="*/ 9 w 49"/>
                    <a:gd name="T57" fmla="*/ 132 h 201"/>
                    <a:gd name="T58" fmla="*/ 9 w 49"/>
                    <a:gd name="T59" fmla="*/ 136 h 201"/>
                    <a:gd name="T60" fmla="*/ 9 w 49"/>
                    <a:gd name="T61" fmla="*/ 140 h 201"/>
                    <a:gd name="T62" fmla="*/ 6 w 49"/>
                    <a:gd name="T63" fmla="*/ 143 h 201"/>
                    <a:gd name="T64" fmla="*/ 6 w 49"/>
                    <a:gd name="T65" fmla="*/ 147 h 201"/>
                    <a:gd name="T66" fmla="*/ 6 w 49"/>
                    <a:gd name="T67" fmla="*/ 151 h 201"/>
                    <a:gd name="T68" fmla="*/ 6 w 49"/>
                    <a:gd name="T69" fmla="*/ 155 h 201"/>
                    <a:gd name="T70" fmla="*/ 3 w 49"/>
                    <a:gd name="T71" fmla="*/ 158 h 201"/>
                    <a:gd name="T72" fmla="*/ 3 w 49"/>
                    <a:gd name="T73" fmla="*/ 164 h 201"/>
                    <a:gd name="T74" fmla="*/ 3 w 49"/>
                    <a:gd name="T75" fmla="*/ 168 h 201"/>
                    <a:gd name="T76" fmla="*/ 3 w 49"/>
                    <a:gd name="T77" fmla="*/ 174 h 201"/>
                    <a:gd name="T78" fmla="*/ 3 w 49"/>
                    <a:gd name="T79" fmla="*/ 177 h 201"/>
                    <a:gd name="T80" fmla="*/ 0 w 49"/>
                    <a:gd name="T81" fmla="*/ 183 h 201"/>
                    <a:gd name="T82" fmla="*/ 0 w 49"/>
                    <a:gd name="T83" fmla="*/ 189 h 201"/>
                    <a:gd name="T84" fmla="*/ 0 w 49"/>
                    <a:gd name="T85" fmla="*/ 192 h 201"/>
                    <a:gd name="T86" fmla="*/ 0 w 49"/>
                    <a:gd name="T87" fmla="*/ 196 h 201"/>
                    <a:gd name="T88" fmla="*/ 0 w 49"/>
                    <a:gd name="T89" fmla="*/ 20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9" h="201">
                      <a:moveTo>
                        <a:pt x="48" y="0"/>
                      </a:moveTo>
                      <a:lnTo>
                        <a:pt x="41" y="3"/>
                      </a:lnTo>
                      <a:lnTo>
                        <a:pt x="38" y="9"/>
                      </a:lnTo>
                      <a:lnTo>
                        <a:pt x="38" y="13"/>
                      </a:lnTo>
                      <a:lnTo>
                        <a:pt x="38" y="17"/>
                      </a:lnTo>
                      <a:lnTo>
                        <a:pt x="38" y="21"/>
                      </a:lnTo>
                      <a:lnTo>
                        <a:pt x="38" y="24"/>
                      </a:lnTo>
                      <a:lnTo>
                        <a:pt x="38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8" y="41"/>
                      </a:lnTo>
                      <a:lnTo>
                        <a:pt x="35" y="45"/>
                      </a:lnTo>
                      <a:lnTo>
                        <a:pt x="35" y="49"/>
                      </a:lnTo>
                      <a:lnTo>
                        <a:pt x="32" y="53"/>
                      </a:lnTo>
                      <a:lnTo>
                        <a:pt x="32" y="56"/>
                      </a:lnTo>
                      <a:lnTo>
                        <a:pt x="29" y="60"/>
                      </a:lnTo>
                      <a:lnTo>
                        <a:pt x="29" y="66"/>
                      </a:lnTo>
                      <a:lnTo>
                        <a:pt x="26" y="74"/>
                      </a:lnTo>
                      <a:lnTo>
                        <a:pt x="24" y="81"/>
                      </a:lnTo>
                      <a:lnTo>
                        <a:pt x="24" y="87"/>
                      </a:lnTo>
                      <a:lnTo>
                        <a:pt x="17" y="94"/>
                      </a:lnTo>
                      <a:lnTo>
                        <a:pt x="17" y="100"/>
                      </a:lnTo>
                      <a:lnTo>
                        <a:pt x="17" y="104"/>
                      </a:lnTo>
                      <a:lnTo>
                        <a:pt x="15" y="111"/>
                      </a:lnTo>
                      <a:lnTo>
                        <a:pt x="12" y="117"/>
                      </a:lnTo>
                      <a:lnTo>
                        <a:pt x="12" y="121"/>
                      </a:lnTo>
                      <a:lnTo>
                        <a:pt x="12" y="124"/>
                      </a:lnTo>
                      <a:lnTo>
                        <a:pt x="9" y="128"/>
                      </a:lnTo>
                      <a:lnTo>
                        <a:pt x="9" y="132"/>
                      </a:lnTo>
                      <a:lnTo>
                        <a:pt x="9" y="136"/>
                      </a:lnTo>
                      <a:lnTo>
                        <a:pt x="9" y="140"/>
                      </a:lnTo>
                      <a:lnTo>
                        <a:pt x="6" y="143"/>
                      </a:lnTo>
                      <a:lnTo>
                        <a:pt x="6" y="147"/>
                      </a:lnTo>
                      <a:lnTo>
                        <a:pt x="6" y="151"/>
                      </a:lnTo>
                      <a:lnTo>
                        <a:pt x="6" y="155"/>
                      </a:lnTo>
                      <a:lnTo>
                        <a:pt x="3" y="158"/>
                      </a:lnTo>
                      <a:lnTo>
                        <a:pt x="3" y="164"/>
                      </a:lnTo>
                      <a:lnTo>
                        <a:pt x="3" y="168"/>
                      </a:lnTo>
                      <a:lnTo>
                        <a:pt x="3" y="174"/>
                      </a:lnTo>
                      <a:lnTo>
                        <a:pt x="3" y="177"/>
                      </a:lnTo>
                      <a:lnTo>
                        <a:pt x="0" y="183"/>
                      </a:lnTo>
                      <a:lnTo>
                        <a:pt x="0" y="189"/>
                      </a:lnTo>
                      <a:lnTo>
                        <a:pt x="0" y="192"/>
                      </a:lnTo>
                      <a:lnTo>
                        <a:pt x="0" y="196"/>
                      </a:lnTo>
                      <a:lnTo>
                        <a:pt x="0" y="200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02" name="Freeform 54"/>
                <p:cNvSpPr>
                  <a:spLocks/>
                </p:cNvSpPr>
                <p:nvPr/>
              </p:nvSpPr>
              <p:spPr bwMode="auto">
                <a:xfrm>
                  <a:off x="3896" y="1961"/>
                  <a:ext cx="233" cy="20"/>
                </a:xfrm>
                <a:custGeom>
                  <a:avLst/>
                  <a:gdLst>
                    <a:gd name="T0" fmla="*/ 1 w 233"/>
                    <a:gd name="T1" fmla="*/ 19 h 20"/>
                    <a:gd name="T2" fmla="*/ 0 w 233"/>
                    <a:gd name="T3" fmla="*/ 14 h 20"/>
                    <a:gd name="T4" fmla="*/ 6 w 233"/>
                    <a:gd name="T5" fmla="*/ 12 h 20"/>
                    <a:gd name="T6" fmla="*/ 12 w 233"/>
                    <a:gd name="T7" fmla="*/ 10 h 20"/>
                    <a:gd name="T8" fmla="*/ 18 w 233"/>
                    <a:gd name="T9" fmla="*/ 8 h 20"/>
                    <a:gd name="T10" fmla="*/ 24 w 233"/>
                    <a:gd name="T11" fmla="*/ 8 h 20"/>
                    <a:gd name="T12" fmla="*/ 30 w 233"/>
                    <a:gd name="T13" fmla="*/ 6 h 20"/>
                    <a:gd name="T14" fmla="*/ 36 w 233"/>
                    <a:gd name="T15" fmla="*/ 4 h 20"/>
                    <a:gd name="T16" fmla="*/ 42 w 233"/>
                    <a:gd name="T17" fmla="*/ 4 h 20"/>
                    <a:gd name="T18" fmla="*/ 48 w 233"/>
                    <a:gd name="T19" fmla="*/ 4 h 20"/>
                    <a:gd name="T20" fmla="*/ 54 w 233"/>
                    <a:gd name="T21" fmla="*/ 2 h 20"/>
                    <a:gd name="T22" fmla="*/ 60 w 233"/>
                    <a:gd name="T23" fmla="*/ 2 h 20"/>
                    <a:gd name="T24" fmla="*/ 65 w 233"/>
                    <a:gd name="T25" fmla="*/ 2 h 20"/>
                    <a:gd name="T26" fmla="*/ 72 w 233"/>
                    <a:gd name="T27" fmla="*/ 2 h 20"/>
                    <a:gd name="T28" fmla="*/ 77 w 233"/>
                    <a:gd name="T29" fmla="*/ 2 h 20"/>
                    <a:gd name="T30" fmla="*/ 83 w 233"/>
                    <a:gd name="T31" fmla="*/ 0 h 20"/>
                    <a:gd name="T32" fmla="*/ 89 w 233"/>
                    <a:gd name="T33" fmla="*/ 0 h 20"/>
                    <a:gd name="T34" fmla="*/ 95 w 233"/>
                    <a:gd name="T35" fmla="*/ 0 h 20"/>
                    <a:gd name="T36" fmla="*/ 101 w 233"/>
                    <a:gd name="T37" fmla="*/ 0 h 20"/>
                    <a:gd name="T38" fmla="*/ 107 w 233"/>
                    <a:gd name="T39" fmla="*/ 0 h 20"/>
                    <a:gd name="T40" fmla="*/ 113 w 233"/>
                    <a:gd name="T41" fmla="*/ 0 h 20"/>
                    <a:gd name="T42" fmla="*/ 119 w 233"/>
                    <a:gd name="T43" fmla="*/ 0 h 20"/>
                    <a:gd name="T44" fmla="*/ 125 w 233"/>
                    <a:gd name="T45" fmla="*/ 2 h 20"/>
                    <a:gd name="T46" fmla="*/ 131 w 233"/>
                    <a:gd name="T47" fmla="*/ 2 h 20"/>
                    <a:gd name="T48" fmla="*/ 137 w 233"/>
                    <a:gd name="T49" fmla="*/ 2 h 20"/>
                    <a:gd name="T50" fmla="*/ 143 w 233"/>
                    <a:gd name="T51" fmla="*/ 4 h 20"/>
                    <a:gd name="T52" fmla="*/ 149 w 233"/>
                    <a:gd name="T53" fmla="*/ 4 h 20"/>
                    <a:gd name="T54" fmla="*/ 155 w 233"/>
                    <a:gd name="T55" fmla="*/ 4 h 20"/>
                    <a:gd name="T56" fmla="*/ 161 w 233"/>
                    <a:gd name="T57" fmla="*/ 4 h 20"/>
                    <a:gd name="T58" fmla="*/ 167 w 233"/>
                    <a:gd name="T59" fmla="*/ 4 h 20"/>
                    <a:gd name="T60" fmla="*/ 172 w 233"/>
                    <a:gd name="T61" fmla="*/ 4 h 20"/>
                    <a:gd name="T62" fmla="*/ 179 w 233"/>
                    <a:gd name="T63" fmla="*/ 4 h 20"/>
                    <a:gd name="T64" fmla="*/ 184 w 233"/>
                    <a:gd name="T65" fmla="*/ 4 h 20"/>
                    <a:gd name="T66" fmla="*/ 191 w 233"/>
                    <a:gd name="T67" fmla="*/ 4 h 20"/>
                    <a:gd name="T68" fmla="*/ 199 w 233"/>
                    <a:gd name="T69" fmla="*/ 4 h 20"/>
                    <a:gd name="T70" fmla="*/ 208 w 233"/>
                    <a:gd name="T71" fmla="*/ 4 h 20"/>
                    <a:gd name="T72" fmla="*/ 214 w 233"/>
                    <a:gd name="T73" fmla="*/ 4 h 20"/>
                    <a:gd name="T74" fmla="*/ 220 w 233"/>
                    <a:gd name="T75" fmla="*/ 4 h 20"/>
                    <a:gd name="T76" fmla="*/ 226 w 233"/>
                    <a:gd name="T77" fmla="*/ 4 h 20"/>
                    <a:gd name="T78" fmla="*/ 232 w 233"/>
                    <a:gd name="T79" fmla="*/ 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33" h="20">
                      <a:moveTo>
                        <a:pt x="1" y="19"/>
                      </a:moveTo>
                      <a:lnTo>
                        <a:pt x="0" y="14"/>
                      </a:lnTo>
                      <a:lnTo>
                        <a:pt x="6" y="12"/>
                      </a:lnTo>
                      <a:lnTo>
                        <a:pt x="12" y="10"/>
                      </a:lnTo>
                      <a:lnTo>
                        <a:pt x="18" y="8"/>
                      </a:lnTo>
                      <a:lnTo>
                        <a:pt x="24" y="8"/>
                      </a:lnTo>
                      <a:lnTo>
                        <a:pt x="30" y="6"/>
                      </a:lnTo>
                      <a:lnTo>
                        <a:pt x="36" y="4"/>
                      </a:lnTo>
                      <a:lnTo>
                        <a:pt x="42" y="4"/>
                      </a:lnTo>
                      <a:lnTo>
                        <a:pt x="48" y="4"/>
                      </a:lnTo>
                      <a:lnTo>
                        <a:pt x="54" y="2"/>
                      </a:lnTo>
                      <a:lnTo>
                        <a:pt x="60" y="2"/>
                      </a:lnTo>
                      <a:lnTo>
                        <a:pt x="65" y="2"/>
                      </a:lnTo>
                      <a:lnTo>
                        <a:pt x="72" y="2"/>
                      </a:lnTo>
                      <a:lnTo>
                        <a:pt x="77" y="2"/>
                      </a:lnTo>
                      <a:lnTo>
                        <a:pt x="83" y="0"/>
                      </a:lnTo>
                      <a:lnTo>
                        <a:pt x="89" y="0"/>
                      </a:lnTo>
                      <a:lnTo>
                        <a:pt x="95" y="0"/>
                      </a:lnTo>
                      <a:lnTo>
                        <a:pt x="101" y="0"/>
                      </a:lnTo>
                      <a:lnTo>
                        <a:pt x="107" y="0"/>
                      </a:lnTo>
                      <a:lnTo>
                        <a:pt x="113" y="0"/>
                      </a:lnTo>
                      <a:lnTo>
                        <a:pt x="119" y="0"/>
                      </a:lnTo>
                      <a:lnTo>
                        <a:pt x="125" y="2"/>
                      </a:lnTo>
                      <a:lnTo>
                        <a:pt x="131" y="2"/>
                      </a:lnTo>
                      <a:lnTo>
                        <a:pt x="137" y="2"/>
                      </a:lnTo>
                      <a:lnTo>
                        <a:pt x="143" y="4"/>
                      </a:lnTo>
                      <a:lnTo>
                        <a:pt x="149" y="4"/>
                      </a:lnTo>
                      <a:lnTo>
                        <a:pt x="155" y="4"/>
                      </a:lnTo>
                      <a:lnTo>
                        <a:pt x="161" y="4"/>
                      </a:lnTo>
                      <a:lnTo>
                        <a:pt x="167" y="4"/>
                      </a:lnTo>
                      <a:lnTo>
                        <a:pt x="172" y="4"/>
                      </a:lnTo>
                      <a:lnTo>
                        <a:pt x="179" y="4"/>
                      </a:lnTo>
                      <a:lnTo>
                        <a:pt x="184" y="4"/>
                      </a:lnTo>
                      <a:lnTo>
                        <a:pt x="191" y="4"/>
                      </a:lnTo>
                      <a:lnTo>
                        <a:pt x="199" y="4"/>
                      </a:lnTo>
                      <a:lnTo>
                        <a:pt x="208" y="4"/>
                      </a:lnTo>
                      <a:lnTo>
                        <a:pt x="214" y="4"/>
                      </a:lnTo>
                      <a:lnTo>
                        <a:pt x="220" y="4"/>
                      </a:lnTo>
                      <a:lnTo>
                        <a:pt x="226" y="4"/>
                      </a:lnTo>
                      <a:lnTo>
                        <a:pt x="232" y="2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4504" name="Rectangle 56"/>
              <p:cNvSpPr>
                <a:spLocks noChangeArrowheads="1"/>
              </p:cNvSpPr>
              <p:nvPr/>
            </p:nvSpPr>
            <p:spPr bwMode="auto">
              <a:xfrm>
                <a:off x="3982" y="2013"/>
                <a:ext cx="1206" cy="1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>
                    <a:latin typeface="Times New Roman" charset="0"/>
                  </a:rPr>
                  <a:t>flight#, date</a:t>
                </a:r>
              </a:p>
            </p:txBody>
          </p:sp>
        </p:grpSp>
        <p:sp>
          <p:nvSpPr>
            <p:cNvPr id="104506" name="Line 58"/>
            <p:cNvSpPr>
              <a:spLocks noChangeShapeType="1"/>
            </p:cNvSpPr>
            <p:nvPr/>
          </p:nvSpPr>
          <p:spPr bwMode="auto">
            <a:xfrm>
              <a:off x="4608" y="3700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4512" name="Group 64"/>
            <p:cNvGrpSpPr>
              <a:grpSpLocks/>
            </p:cNvGrpSpPr>
            <p:nvPr/>
          </p:nvGrpSpPr>
          <p:grpSpPr bwMode="auto">
            <a:xfrm>
              <a:off x="4551" y="2966"/>
              <a:ext cx="733" cy="292"/>
              <a:chOff x="4551" y="2966"/>
              <a:chExt cx="733" cy="292"/>
            </a:xfrm>
          </p:grpSpPr>
          <p:grpSp>
            <p:nvGrpSpPr>
              <p:cNvPr id="104510" name="Group 62"/>
              <p:cNvGrpSpPr>
                <a:grpSpLocks/>
              </p:cNvGrpSpPr>
              <p:nvPr/>
            </p:nvGrpSpPr>
            <p:grpSpPr bwMode="auto">
              <a:xfrm>
                <a:off x="4551" y="2966"/>
                <a:ext cx="250" cy="203"/>
                <a:chOff x="4551" y="2966"/>
                <a:chExt cx="250" cy="203"/>
              </a:xfrm>
            </p:grpSpPr>
            <p:sp>
              <p:nvSpPr>
                <p:cNvPr id="104507" name="Freeform 59"/>
                <p:cNvSpPr>
                  <a:spLocks/>
                </p:cNvSpPr>
                <p:nvPr/>
              </p:nvSpPr>
              <p:spPr bwMode="auto">
                <a:xfrm>
                  <a:off x="4551" y="2966"/>
                  <a:ext cx="89" cy="201"/>
                </a:xfrm>
                <a:custGeom>
                  <a:avLst/>
                  <a:gdLst>
                    <a:gd name="T0" fmla="*/ 82 w 89"/>
                    <a:gd name="T1" fmla="*/ 2 h 201"/>
                    <a:gd name="T2" fmla="*/ 88 w 89"/>
                    <a:gd name="T3" fmla="*/ 0 h 201"/>
                    <a:gd name="T4" fmla="*/ 85 w 89"/>
                    <a:gd name="T5" fmla="*/ 4 h 201"/>
                    <a:gd name="T6" fmla="*/ 85 w 89"/>
                    <a:gd name="T7" fmla="*/ 8 h 201"/>
                    <a:gd name="T8" fmla="*/ 85 w 89"/>
                    <a:gd name="T9" fmla="*/ 11 h 201"/>
                    <a:gd name="T10" fmla="*/ 82 w 89"/>
                    <a:gd name="T11" fmla="*/ 17 h 201"/>
                    <a:gd name="T12" fmla="*/ 82 w 89"/>
                    <a:gd name="T13" fmla="*/ 21 h 201"/>
                    <a:gd name="T14" fmla="*/ 79 w 89"/>
                    <a:gd name="T15" fmla="*/ 25 h 201"/>
                    <a:gd name="T16" fmla="*/ 79 w 89"/>
                    <a:gd name="T17" fmla="*/ 28 h 201"/>
                    <a:gd name="T18" fmla="*/ 76 w 89"/>
                    <a:gd name="T19" fmla="*/ 32 h 201"/>
                    <a:gd name="T20" fmla="*/ 73 w 89"/>
                    <a:gd name="T21" fmla="*/ 36 h 201"/>
                    <a:gd name="T22" fmla="*/ 73 w 89"/>
                    <a:gd name="T23" fmla="*/ 40 h 201"/>
                    <a:gd name="T24" fmla="*/ 70 w 89"/>
                    <a:gd name="T25" fmla="*/ 44 h 201"/>
                    <a:gd name="T26" fmla="*/ 70 w 89"/>
                    <a:gd name="T27" fmla="*/ 47 h 201"/>
                    <a:gd name="T28" fmla="*/ 67 w 89"/>
                    <a:gd name="T29" fmla="*/ 51 h 201"/>
                    <a:gd name="T30" fmla="*/ 67 w 89"/>
                    <a:gd name="T31" fmla="*/ 55 h 201"/>
                    <a:gd name="T32" fmla="*/ 64 w 89"/>
                    <a:gd name="T33" fmla="*/ 59 h 201"/>
                    <a:gd name="T34" fmla="*/ 61 w 89"/>
                    <a:gd name="T35" fmla="*/ 65 h 201"/>
                    <a:gd name="T36" fmla="*/ 61 w 89"/>
                    <a:gd name="T37" fmla="*/ 68 h 201"/>
                    <a:gd name="T38" fmla="*/ 58 w 89"/>
                    <a:gd name="T39" fmla="*/ 74 h 201"/>
                    <a:gd name="T40" fmla="*/ 58 w 89"/>
                    <a:gd name="T41" fmla="*/ 78 h 201"/>
                    <a:gd name="T42" fmla="*/ 58 w 89"/>
                    <a:gd name="T43" fmla="*/ 83 h 201"/>
                    <a:gd name="T44" fmla="*/ 58 w 89"/>
                    <a:gd name="T45" fmla="*/ 87 h 201"/>
                    <a:gd name="T46" fmla="*/ 55 w 89"/>
                    <a:gd name="T47" fmla="*/ 91 h 201"/>
                    <a:gd name="T48" fmla="*/ 51 w 89"/>
                    <a:gd name="T49" fmla="*/ 95 h 201"/>
                    <a:gd name="T50" fmla="*/ 51 w 89"/>
                    <a:gd name="T51" fmla="*/ 99 h 201"/>
                    <a:gd name="T52" fmla="*/ 48 w 89"/>
                    <a:gd name="T53" fmla="*/ 102 h 201"/>
                    <a:gd name="T54" fmla="*/ 45 w 89"/>
                    <a:gd name="T55" fmla="*/ 106 h 201"/>
                    <a:gd name="T56" fmla="*/ 45 w 89"/>
                    <a:gd name="T57" fmla="*/ 110 h 201"/>
                    <a:gd name="T58" fmla="*/ 43 w 89"/>
                    <a:gd name="T59" fmla="*/ 114 h 201"/>
                    <a:gd name="T60" fmla="*/ 40 w 89"/>
                    <a:gd name="T61" fmla="*/ 118 h 201"/>
                    <a:gd name="T62" fmla="*/ 40 w 89"/>
                    <a:gd name="T63" fmla="*/ 123 h 201"/>
                    <a:gd name="T64" fmla="*/ 36 w 89"/>
                    <a:gd name="T65" fmla="*/ 127 h 201"/>
                    <a:gd name="T66" fmla="*/ 36 w 89"/>
                    <a:gd name="T67" fmla="*/ 131 h 201"/>
                    <a:gd name="T68" fmla="*/ 33 w 89"/>
                    <a:gd name="T69" fmla="*/ 135 h 201"/>
                    <a:gd name="T70" fmla="*/ 30 w 89"/>
                    <a:gd name="T71" fmla="*/ 138 h 201"/>
                    <a:gd name="T72" fmla="*/ 27 w 89"/>
                    <a:gd name="T73" fmla="*/ 142 h 201"/>
                    <a:gd name="T74" fmla="*/ 27 w 89"/>
                    <a:gd name="T75" fmla="*/ 146 h 201"/>
                    <a:gd name="T76" fmla="*/ 24 w 89"/>
                    <a:gd name="T77" fmla="*/ 150 h 201"/>
                    <a:gd name="T78" fmla="*/ 21 w 89"/>
                    <a:gd name="T79" fmla="*/ 154 h 201"/>
                    <a:gd name="T80" fmla="*/ 21 w 89"/>
                    <a:gd name="T81" fmla="*/ 157 h 201"/>
                    <a:gd name="T82" fmla="*/ 15 w 89"/>
                    <a:gd name="T83" fmla="*/ 161 h 201"/>
                    <a:gd name="T84" fmla="*/ 15 w 89"/>
                    <a:gd name="T85" fmla="*/ 165 h 201"/>
                    <a:gd name="T86" fmla="*/ 15 w 89"/>
                    <a:gd name="T87" fmla="*/ 171 h 201"/>
                    <a:gd name="T88" fmla="*/ 12 w 89"/>
                    <a:gd name="T89" fmla="*/ 174 h 201"/>
                    <a:gd name="T90" fmla="*/ 9 w 89"/>
                    <a:gd name="T91" fmla="*/ 178 h 201"/>
                    <a:gd name="T92" fmla="*/ 9 w 89"/>
                    <a:gd name="T93" fmla="*/ 182 h 201"/>
                    <a:gd name="T94" fmla="*/ 6 w 89"/>
                    <a:gd name="T95" fmla="*/ 186 h 201"/>
                    <a:gd name="T96" fmla="*/ 3 w 89"/>
                    <a:gd name="T97" fmla="*/ 189 h 201"/>
                    <a:gd name="T98" fmla="*/ 0 w 89"/>
                    <a:gd name="T99" fmla="*/ 193 h 201"/>
                    <a:gd name="T100" fmla="*/ 0 w 89"/>
                    <a:gd name="T101" fmla="*/ 197 h 201"/>
                    <a:gd name="T102" fmla="*/ 3 w 89"/>
                    <a:gd name="T103" fmla="*/ 20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89" h="201">
                      <a:moveTo>
                        <a:pt x="82" y="2"/>
                      </a:moveTo>
                      <a:lnTo>
                        <a:pt x="88" y="0"/>
                      </a:lnTo>
                      <a:lnTo>
                        <a:pt x="85" y="4"/>
                      </a:lnTo>
                      <a:lnTo>
                        <a:pt x="85" y="8"/>
                      </a:lnTo>
                      <a:lnTo>
                        <a:pt x="85" y="11"/>
                      </a:lnTo>
                      <a:lnTo>
                        <a:pt x="82" y="17"/>
                      </a:lnTo>
                      <a:lnTo>
                        <a:pt x="82" y="21"/>
                      </a:lnTo>
                      <a:lnTo>
                        <a:pt x="79" y="25"/>
                      </a:lnTo>
                      <a:lnTo>
                        <a:pt x="79" y="28"/>
                      </a:lnTo>
                      <a:lnTo>
                        <a:pt x="76" y="32"/>
                      </a:lnTo>
                      <a:lnTo>
                        <a:pt x="73" y="36"/>
                      </a:lnTo>
                      <a:lnTo>
                        <a:pt x="73" y="40"/>
                      </a:lnTo>
                      <a:lnTo>
                        <a:pt x="70" y="44"/>
                      </a:lnTo>
                      <a:lnTo>
                        <a:pt x="70" y="47"/>
                      </a:lnTo>
                      <a:lnTo>
                        <a:pt x="67" y="51"/>
                      </a:lnTo>
                      <a:lnTo>
                        <a:pt x="67" y="55"/>
                      </a:lnTo>
                      <a:lnTo>
                        <a:pt x="64" y="59"/>
                      </a:lnTo>
                      <a:lnTo>
                        <a:pt x="61" y="65"/>
                      </a:lnTo>
                      <a:lnTo>
                        <a:pt x="61" y="68"/>
                      </a:lnTo>
                      <a:lnTo>
                        <a:pt x="58" y="74"/>
                      </a:lnTo>
                      <a:lnTo>
                        <a:pt x="58" y="78"/>
                      </a:lnTo>
                      <a:lnTo>
                        <a:pt x="58" y="83"/>
                      </a:lnTo>
                      <a:lnTo>
                        <a:pt x="58" y="87"/>
                      </a:lnTo>
                      <a:lnTo>
                        <a:pt x="55" y="91"/>
                      </a:lnTo>
                      <a:lnTo>
                        <a:pt x="51" y="95"/>
                      </a:lnTo>
                      <a:lnTo>
                        <a:pt x="51" y="99"/>
                      </a:lnTo>
                      <a:lnTo>
                        <a:pt x="48" y="102"/>
                      </a:lnTo>
                      <a:lnTo>
                        <a:pt x="45" y="106"/>
                      </a:lnTo>
                      <a:lnTo>
                        <a:pt x="45" y="110"/>
                      </a:lnTo>
                      <a:lnTo>
                        <a:pt x="43" y="114"/>
                      </a:lnTo>
                      <a:lnTo>
                        <a:pt x="40" y="118"/>
                      </a:lnTo>
                      <a:lnTo>
                        <a:pt x="40" y="123"/>
                      </a:lnTo>
                      <a:lnTo>
                        <a:pt x="36" y="127"/>
                      </a:lnTo>
                      <a:lnTo>
                        <a:pt x="36" y="131"/>
                      </a:lnTo>
                      <a:lnTo>
                        <a:pt x="33" y="135"/>
                      </a:lnTo>
                      <a:lnTo>
                        <a:pt x="30" y="138"/>
                      </a:lnTo>
                      <a:lnTo>
                        <a:pt x="27" y="142"/>
                      </a:lnTo>
                      <a:lnTo>
                        <a:pt x="27" y="146"/>
                      </a:lnTo>
                      <a:lnTo>
                        <a:pt x="24" y="150"/>
                      </a:lnTo>
                      <a:lnTo>
                        <a:pt x="21" y="154"/>
                      </a:lnTo>
                      <a:lnTo>
                        <a:pt x="21" y="157"/>
                      </a:lnTo>
                      <a:lnTo>
                        <a:pt x="15" y="161"/>
                      </a:lnTo>
                      <a:lnTo>
                        <a:pt x="15" y="165"/>
                      </a:lnTo>
                      <a:lnTo>
                        <a:pt x="15" y="171"/>
                      </a:lnTo>
                      <a:lnTo>
                        <a:pt x="12" y="174"/>
                      </a:lnTo>
                      <a:lnTo>
                        <a:pt x="9" y="178"/>
                      </a:lnTo>
                      <a:lnTo>
                        <a:pt x="9" y="182"/>
                      </a:lnTo>
                      <a:lnTo>
                        <a:pt x="6" y="186"/>
                      </a:lnTo>
                      <a:lnTo>
                        <a:pt x="3" y="189"/>
                      </a:lnTo>
                      <a:lnTo>
                        <a:pt x="0" y="193"/>
                      </a:lnTo>
                      <a:lnTo>
                        <a:pt x="0" y="197"/>
                      </a:lnTo>
                      <a:lnTo>
                        <a:pt x="3" y="200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08" name="Freeform 60"/>
                <p:cNvSpPr>
                  <a:spLocks/>
                </p:cNvSpPr>
                <p:nvPr/>
              </p:nvSpPr>
              <p:spPr bwMode="auto">
                <a:xfrm>
                  <a:off x="4676" y="2968"/>
                  <a:ext cx="49" cy="201"/>
                </a:xfrm>
                <a:custGeom>
                  <a:avLst/>
                  <a:gdLst>
                    <a:gd name="T0" fmla="*/ 48 w 49"/>
                    <a:gd name="T1" fmla="*/ 0 h 201"/>
                    <a:gd name="T2" fmla="*/ 41 w 49"/>
                    <a:gd name="T3" fmla="*/ 3 h 201"/>
                    <a:gd name="T4" fmla="*/ 38 w 49"/>
                    <a:gd name="T5" fmla="*/ 9 h 201"/>
                    <a:gd name="T6" fmla="*/ 38 w 49"/>
                    <a:gd name="T7" fmla="*/ 13 h 201"/>
                    <a:gd name="T8" fmla="*/ 38 w 49"/>
                    <a:gd name="T9" fmla="*/ 17 h 201"/>
                    <a:gd name="T10" fmla="*/ 38 w 49"/>
                    <a:gd name="T11" fmla="*/ 21 h 201"/>
                    <a:gd name="T12" fmla="*/ 38 w 49"/>
                    <a:gd name="T13" fmla="*/ 24 h 201"/>
                    <a:gd name="T14" fmla="*/ 38 w 49"/>
                    <a:gd name="T15" fmla="*/ 28 h 201"/>
                    <a:gd name="T16" fmla="*/ 38 w 49"/>
                    <a:gd name="T17" fmla="*/ 34 h 201"/>
                    <a:gd name="T18" fmla="*/ 38 w 49"/>
                    <a:gd name="T19" fmla="*/ 38 h 201"/>
                    <a:gd name="T20" fmla="*/ 38 w 49"/>
                    <a:gd name="T21" fmla="*/ 41 h 201"/>
                    <a:gd name="T22" fmla="*/ 35 w 49"/>
                    <a:gd name="T23" fmla="*/ 45 h 201"/>
                    <a:gd name="T24" fmla="*/ 35 w 49"/>
                    <a:gd name="T25" fmla="*/ 49 h 201"/>
                    <a:gd name="T26" fmla="*/ 32 w 49"/>
                    <a:gd name="T27" fmla="*/ 53 h 201"/>
                    <a:gd name="T28" fmla="*/ 32 w 49"/>
                    <a:gd name="T29" fmla="*/ 56 h 201"/>
                    <a:gd name="T30" fmla="*/ 29 w 49"/>
                    <a:gd name="T31" fmla="*/ 60 h 201"/>
                    <a:gd name="T32" fmla="*/ 29 w 49"/>
                    <a:gd name="T33" fmla="*/ 66 h 201"/>
                    <a:gd name="T34" fmla="*/ 26 w 49"/>
                    <a:gd name="T35" fmla="*/ 74 h 201"/>
                    <a:gd name="T36" fmla="*/ 24 w 49"/>
                    <a:gd name="T37" fmla="*/ 81 h 201"/>
                    <a:gd name="T38" fmla="*/ 24 w 49"/>
                    <a:gd name="T39" fmla="*/ 87 h 201"/>
                    <a:gd name="T40" fmla="*/ 17 w 49"/>
                    <a:gd name="T41" fmla="*/ 94 h 201"/>
                    <a:gd name="T42" fmla="*/ 17 w 49"/>
                    <a:gd name="T43" fmla="*/ 100 h 201"/>
                    <a:gd name="T44" fmla="*/ 17 w 49"/>
                    <a:gd name="T45" fmla="*/ 104 h 201"/>
                    <a:gd name="T46" fmla="*/ 15 w 49"/>
                    <a:gd name="T47" fmla="*/ 111 h 201"/>
                    <a:gd name="T48" fmla="*/ 12 w 49"/>
                    <a:gd name="T49" fmla="*/ 117 h 201"/>
                    <a:gd name="T50" fmla="*/ 12 w 49"/>
                    <a:gd name="T51" fmla="*/ 121 h 201"/>
                    <a:gd name="T52" fmla="*/ 12 w 49"/>
                    <a:gd name="T53" fmla="*/ 124 h 201"/>
                    <a:gd name="T54" fmla="*/ 9 w 49"/>
                    <a:gd name="T55" fmla="*/ 128 h 201"/>
                    <a:gd name="T56" fmla="*/ 9 w 49"/>
                    <a:gd name="T57" fmla="*/ 132 h 201"/>
                    <a:gd name="T58" fmla="*/ 9 w 49"/>
                    <a:gd name="T59" fmla="*/ 136 h 201"/>
                    <a:gd name="T60" fmla="*/ 9 w 49"/>
                    <a:gd name="T61" fmla="*/ 140 h 201"/>
                    <a:gd name="T62" fmla="*/ 6 w 49"/>
                    <a:gd name="T63" fmla="*/ 143 h 201"/>
                    <a:gd name="T64" fmla="*/ 6 w 49"/>
                    <a:gd name="T65" fmla="*/ 147 h 201"/>
                    <a:gd name="T66" fmla="*/ 6 w 49"/>
                    <a:gd name="T67" fmla="*/ 151 h 201"/>
                    <a:gd name="T68" fmla="*/ 6 w 49"/>
                    <a:gd name="T69" fmla="*/ 155 h 201"/>
                    <a:gd name="T70" fmla="*/ 3 w 49"/>
                    <a:gd name="T71" fmla="*/ 158 h 201"/>
                    <a:gd name="T72" fmla="*/ 3 w 49"/>
                    <a:gd name="T73" fmla="*/ 164 h 201"/>
                    <a:gd name="T74" fmla="*/ 3 w 49"/>
                    <a:gd name="T75" fmla="*/ 168 h 201"/>
                    <a:gd name="T76" fmla="*/ 3 w 49"/>
                    <a:gd name="T77" fmla="*/ 174 h 201"/>
                    <a:gd name="T78" fmla="*/ 3 w 49"/>
                    <a:gd name="T79" fmla="*/ 177 h 201"/>
                    <a:gd name="T80" fmla="*/ 0 w 49"/>
                    <a:gd name="T81" fmla="*/ 183 h 201"/>
                    <a:gd name="T82" fmla="*/ 0 w 49"/>
                    <a:gd name="T83" fmla="*/ 189 h 201"/>
                    <a:gd name="T84" fmla="*/ 0 w 49"/>
                    <a:gd name="T85" fmla="*/ 192 h 201"/>
                    <a:gd name="T86" fmla="*/ 0 w 49"/>
                    <a:gd name="T87" fmla="*/ 196 h 201"/>
                    <a:gd name="T88" fmla="*/ 0 w 49"/>
                    <a:gd name="T89" fmla="*/ 20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9" h="201">
                      <a:moveTo>
                        <a:pt x="48" y="0"/>
                      </a:moveTo>
                      <a:lnTo>
                        <a:pt x="41" y="3"/>
                      </a:lnTo>
                      <a:lnTo>
                        <a:pt x="38" y="9"/>
                      </a:lnTo>
                      <a:lnTo>
                        <a:pt x="38" y="13"/>
                      </a:lnTo>
                      <a:lnTo>
                        <a:pt x="38" y="17"/>
                      </a:lnTo>
                      <a:lnTo>
                        <a:pt x="38" y="21"/>
                      </a:lnTo>
                      <a:lnTo>
                        <a:pt x="38" y="24"/>
                      </a:lnTo>
                      <a:lnTo>
                        <a:pt x="38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8" y="41"/>
                      </a:lnTo>
                      <a:lnTo>
                        <a:pt x="35" y="45"/>
                      </a:lnTo>
                      <a:lnTo>
                        <a:pt x="35" y="49"/>
                      </a:lnTo>
                      <a:lnTo>
                        <a:pt x="32" y="53"/>
                      </a:lnTo>
                      <a:lnTo>
                        <a:pt x="32" y="56"/>
                      </a:lnTo>
                      <a:lnTo>
                        <a:pt x="29" y="60"/>
                      </a:lnTo>
                      <a:lnTo>
                        <a:pt x="29" y="66"/>
                      </a:lnTo>
                      <a:lnTo>
                        <a:pt x="26" y="74"/>
                      </a:lnTo>
                      <a:lnTo>
                        <a:pt x="24" y="81"/>
                      </a:lnTo>
                      <a:lnTo>
                        <a:pt x="24" y="87"/>
                      </a:lnTo>
                      <a:lnTo>
                        <a:pt x="17" y="94"/>
                      </a:lnTo>
                      <a:lnTo>
                        <a:pt x="17" y="100"/>
                      </a:lnTo>
                      <a:lnTo>
                        <a:pt x="17" y="104"/>
                      </a:lnTo>
                      <a:lnTo>
                        <a:pt x="15" y="111"/>
                      </a:lnTo>
                      <a:lnTo>
                        <a:pt x="12" y="117"/>
                      </a:lnTo>
                      <a:lnTo>
                        <a:pt x="12" y="121"/>
                      </a:lnTo>
                      <a:lnTo>
                        <a:pt x="12" y="124"/>
                      </a:lnTo>
                      <a:lnTo>
                        <a:pt x="9" y="128"/>
                      </a:lnTo>
                      <a:lnTo>
                        <a:pt x="9" y="132"/>
                      </a:lnTo>
                      <a:lnTo>
                        <a:pt x="9" y="136"/>
                      </a:lnTo>
                      <a:lnTo>
                        <a:pt x="9" y="140"/>
                      </a:lnTo>
                      <a:lnTo>
                        <a:pt x="6" y="143"/>
                      </a:lnTo>
                      <a:lnTo>
                        <a:pt x="6" y="147"/>
                      </a:lnTo>
                      <a:lnTo>
                        <a:pt x="6" y="151"/>
                      </a:lnTo>
                      <a:lnTo>
                        <a:pt x="6" y="155"/>
                      </a:lnTo>
                      <a:lnTo>
                        <a:pt x="3" y="158"/>
                      </a:lnTo>
                      <a:lnTo>
                        <a:pt x="3" y="164"/>
                      </a:lnTo>
                      <a:lnTo>
                        <a:pt x="3" y="168"/>
                      </a:lnTo>
                      <a:lnTo>
                        <a:pt x="3" y="174"/>
                      </a:lnTo>
                      <a:lnTo>
                        <a:pt x="3" y="177"/>
                      </a:lnTo>
                      <a:lnTo>
                        <a:pt x="0" y="183"/>
                      </a:lnTo>
                      <a:lnTo>
                        <a:pt x="0" y="189"/>
                      </a:lnTo>
                      <a:lnTo>
                        <a:pt x="0" y="192"/>
                      </a:lnTo>
                      <a:lnTo>
                        <a:pt x="0" y="196"/>
                      </a:lnTo>
                      <a:lnTo>
                        <a:pt x="0" y="200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09" name="Freeform 61"/>
                <p:cNvSpPr>
                  <a:spLocks/>
                </p:cNvSpPr>
                <p:nvPr/>
              </p:nvSpPr>
              <p:spPr bwMode="auto">
                <a:xfrm>
                  <a:off x="4568" y="2969"/>
                  <a:ext cx="233" cy="20"/>
                </a:xfrm>
                <a:custGeom>
                  <a:avLst/>
                  <a:gdLst>
                    <a:gd name="T0" fmla="*/ 1 w 233"/>
                    <a:gd name="T1" fmla="*/ 19 h 20"/>
                    <a:gd name="T2" fmla="*/ 0 w 233"/>
                    <a:gd name="T3" fmla="*/ 14 h 20"/>
                    <a:gd name="T4" fmla="*/ 6 w 233"/>
                    <a:gd name="T5" fmla="*/ 12 h 20"/>
                    <a:gd name="T6" fmla="*/ 12 w 233"/>
                    <a:gd name="T7" fmla="*/ 10 h 20"/>
                    <a:gd name="T8" fmla="*/ 18 w 233"/>
                    <a:gd name="T9" fmla="*/ 8 h 20"/>
                    <a:gd name="T10" fmla="*/ 24 w 233"/>
                    <a:gd name="T11" fmla="*/ 8 h 20"/>
                    <a:gd name="T12" fmla="*/ 30 w 233"/>
                    <a:gd name="T13" fmla="*/ 6 h 20"/>
                    <a:gd name="T14" fmla="*/ 36 w 233"/>
                    <a:gd name="T15" fmla="*/ 4 h 20"/>
                    <a:gd name="T16" fmla="*/ 42 w 233"/>
                    <a:gd name="T17" fmla="*/ 4 h 20"/>
                    <a:gd name="T18" fmla="*/ 48 w 233"/>
                    <a:gd name="T19" fmla="*/ 4 h 20"/>
                    <a:gd name="T20" fmla="*/ 54 w 233"/>
                    <a:gd name="T21" fmla="*/ 2 h 20"/>
                    <a:gd name="T22" fmla="*/ 60 w 233"/>
                    <a:gd name="T23" fmla="*/ 2 h 20"/>
                    <a:gd name="T24" fmla="*/ 65 w 233"/>
                    <a:gd name="T25" fmla="*/ 2 h 20"/>
                    <a:gd name="T26" fmla="*/ 72 w 233"/>
                    <a:gd name="T27" fmla="*/ 2 h 20"/>
                    <a:gd name="T28" fmla="*/ 77 w 233"/>
                    <a:gd name="T29" fmla="*/ 2 h 20"/>
                    <a:gd name="T30" fmla="*/ 83 w 233"/>
                    <a:gd name="T31" fmla="*/ 0 h 20"/>
                    <a:gd name="T32" fmla="*/ 89 w 233"/>
                    <a:gd name="T33" fmla="*/ 0 h 20"/>
                    <a:gd name="T34" fmla="*/ 95 w 233"/>
                    <a:gd name="T35" fmla="*/ 0 h 20"/>
                    <a:gd name="T36" fmla="*/ 101 w 233"/>
                    <a:gd name="T37" fmla="*/ 0 h 20"/>
                    <a:gd name="T38" fmla="*/ 107 w 233"/>
                    <a:gd name="T39" fmla="*/ 0 h 20"/>
                    <a:gd name="T40" fmla="*/ 113 w 233"/>
                    <a:gd name="T41" fmla="*/ 0 h 20"/>
                    <a:gd name="T42" fmla="*/ 119 w 233"/>
                    <a:gd name="T43" fmla="*/ 0 h 20"/>
                    <a:gd name="T44" fmla="*/ 125 w 233"/>
                    <a:gd name="T45" fmla="*/ 2 h 20"/>
                    <a:gd name="T46" fmla="*/ 131 w 233"/>
                    <a:gd name="T47" fmla="*/ 2 h 20"/>
                    <a:gd name="T48" fmla="*/ 137 w 233"/>
                    <a:gd name="T49" fmla="*/ 2 h 20"/>
                    <a:gd name="T50" fmla="*/ 143 w 233"/>
                    <a:gd name="T51" fmla="*/ 4 h 20"/>
                    <a:gd name="T52" fmla="*/ 149 w 233"/>
                    <a:gd name="T53" fmla="*/ 4 h 20"/>
                    <a:gd name="T54" fmla="*/ 155 w 233"/>
                    <a:gd name="T55" fmla="*/ 4 h 20"/>
                    <a:gd name="T56" fmla="*/ 161 w 233"/>
                    <a:gd name="T57" fmla="*/ 4 h 20"/>
                    <a:gd name="T58" fmla="*/ 167 w 233"/>
                    <a:gd name="T59" fmla="*/ 4 h 20"/>
                    <a:gd name="T60" fmla="*/ 172 w 233"/>
                    <a:gd name="T61" fmla="*/ 4 h 20"/>
                    <a:gd name="T62" fmla="*/ 179 w 233"/>
                    <a:gd name="T63" fmla="*/ 4 h 20"/>
                    <a:gd name="T64" fmla="*/ 184 w 233"/>
                    <a:gd name="T65" fmla="*/ 4 h 20"/>
                    <a:gd name="T66" fmla="*/ 191 w 233"/>
                    <a:gd name="T67" fmla="*/ 4 h 20"/>
                    <a:gd name="T68" fmla="*/ 199 w 233"/>
                    <a:gd name="T69" fmla="*/ 4 h 20"/>
                    <a:gd name="T70" fmla="*/ 208 w 233"/>
                    <a:gd name="T71" fmla="*/ 4 h 20"/>
                    <a:gd name="T72" fmla="*/ 214 w 233"/>
                    <a:gd name="T73" fmla="*/ 4 h 20"/>
                    <a:gd name="T74" fmla="*/ 220 w 233"/>
                    <a:gd name="T75" fmla="*/ 4 h 20"/>
                    <a:gd name="T76" fmla="*/ 226 w 233"/>
                    <a:gd name="T77" fmla="*/ 4 h 20"/>
                    <a:gd name="T78" fmla="*/ 232 w 233"/>
                    <a:gd name="T79" fmla="*/ 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33" h="20">
                      <a:moveTo>
                        <a:pt x="1" y="19"/>
                      </a:moveTo>
                      <a:lnTo>
                        <a:pt x="0" y="14"/>
                      </a:lnTo>
                      <a:lnTo>
                        <a:pt x="6" y="12"/>
                      </a:lnTo>
                      <a:lnTo>
                        <a:pt x="12" y="10"/>
                      </a:lnTo>
                      <a:lnTo>
                        <a:pt x="18" y="8"/>
                      </a:lnTo>
                      <a:lnTo>
                        <a:pt x="24" y="8"/>
                      </a:lnTo>
                      <a:lnTo>
                        <a:pt x="30" y="6"/>
                      </a:lnTo>
                      <a:lnTo>
                        <a:pt x="36" y="4"/>
                      </a:lnTo>
                      <a:lnTo>
                        <a:pt x="42" y="4"/>
                      </a:lnTo>
                      <a:lnTo>
                        <a:pt x="48" y="4"/>
                      </a:lnTo>
                      <a:lnTo>
                        <a:pt x="54" y="2"/>
                      </a:lnTo>
                      <a:lnTo>
                        <a:pt x="60" y="2"/>
                      </a:lnTo>
                      <a:lnTo>
                        <a:pt x="65" y="2"/>
                      </a:lnTo>
                      <a:lnTo>
                        <a:pt x="72" y="2"/>
                      </a:lnTo>
                      <a:lnTo>
                        <a:pt x="77" y="2"/>
                      </a:lnTo>
                      <a:lnTo>
                        <a:pt x="83" y="0"/>
                      </a:lnTo>
                      <a:lnTo>
                        <a:pt x="89" y="0"/>
                      </a:lnTo>
                      <a:lnTo>
                        <a:pt x="95" y="0"/>
                      </a:lnTo>
                      <a:lnTo>
                        <a:pt x="101" y="0"/>
                      </a:lnTo>
                      <a:lnTo>
                        <a:pt x="107" y="0"/>
                      </a:lnTo>
                      <a:lnTo>
                        <a:pt x="113" y="0"/>
                      </a:lnTo>
                      <a:lnTo>
                        <a:pt x="119" y="0"/>
                      </a:lnTo>
                      <a:lnTo>
                        <a:pt x="125" y="2"/>
                      </a:lnTo>
                      <a:lnTo>
                        <a:pt x="131" y="2"/>
                      </a:lnTo>
                      <a:lnTo>
                        <a:pt x="137" y="2"/>
                      </a:lnTo>
                      <a:lnTo>
                        <a:pt x="143" y="4"/>
                      </a:lnTo>
                      <a:lnTo>
                        <a:pt x="149" y="4"/>
                      </a:lnTo>
                      <a:lnTo>
                        <a:pt x="155" y="4"/>
                      </a:lnTo>
                      <a:lnTo>
                        <a:pt x="161" y="4"/>
                      </a:lnTo>
                      <a:lnTo>
                        <a:pt x="167" y="4"/>
                      </a:lnTo>
                      <a:lnTo>
                        <a:pt x="172" y="4"/>
                      </a:lnTo>
                      <a:lnTo>
                        <a:pt x="179" y="4"/>
                      </a:lnTo>
                      <a:lnTo>
                        <a:pt x="184" y="4"/>
                      </a:lnTo>
                      <a:lnTo>
                        <a:pt x="191" y="4"/>
                      </a:lnTo>
                      <a:lnTo>
                        <a:pt x="199" y="4"/>
                      </a:lnTo>
                      <a:lnTo>
                        <a:pt x="208" y="4"/>
                      </a:lnTo>
                      <a:lnTo>
                        <a:pt x="214" y="4"/>
                      </a:lnTo>
                      <a:lnTo>
                        <a:pt x="220" y="4"/>
                      </a:lnTo>
                      <a:lnTo>
                        <a:pt x="226" y="4"/>
                      </a:lnTo>
                      <a:lnTo>
                        <a:pt x="232" y="2"/>
                      </a:lnTo>
                    </a:path>
                  </a:pathLst>
                </a:custGeom>
                <a:noFill/>
                <a:ln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4511" name="Rectangle 63"/>
              <p:cNvSpPr>
                <a:spLocks noChangeArrowheads="1"/>
              </p:cNvSpPr>
              <p:nvPr/>
            </p:nvSpPr>
            <p:spPr bwMode="auto">
              <a:xfrm>
                <a:off x="4654" y="3069"/>
                <a:ext cx="630" cy="1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>
                    <a:latin typeface="Times New Roman" charset="0"/>
                  </a:rPr>
                  <a:t>cust#</a:t>
                </a:r>
              </a:p>
            </p:txBody>
          </p:sp>
        </p:grpSp>
        <p:sp>
          <p:nvSpPr>
            <p:cNvPr id="104513" name="Line 65"/>
            <p:cNvSpPr>
              <a:spLocks noChangeShapeType="1"/>
            </p:cNvSpPr>
            <p:nvPr/>
          </p:nvSpPr>
          <p:spPr bwMode="auto">
            <a:xfrm flipH="1">
              <a:off x="3404" y="2788"/>
              <a:ext cx="584" cy="1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14" name="Line 66"/>
            <p:cNvSpPr>
              <a:spLocks noChangeShapeType="1"/>
            </p:cNvSpPr>
            <p:nvPr/>
          </p:nvSpPr>
          <p:spPr bwMode="auto">
            <a:xfrm>
              <a:off x="3988" y="2788"/>
              <a:ext cx="664" cy="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15" name="Line 67"/>
            <p:cNvSpPr>
              <a:spLocks noChangeShapeType="1"/>
            </p:cNvSpPr>
            <p:nvPr/>
          </p:nvSpPr>
          <p:spPr bwMode="auto">
            <a:xfrm>
              <a:off x="3984" y="2212"/>
              <a:ext cx="0" cy="3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520" name="Group 72"/>
          <p:cNvGrpSpPr>
            <a:grpSpLocks/>
          </p:cNvGrpSpPr>
          <p:nvPr/>
        </p:nvGrpSpPr>
        <p:grpSpPr bwMode="auto">
          <a:xfrm>
            <a:off x="6169025" y="1366838"/>
            <a:ext cx="2524125" cy="1549400"/>
            <a:chOff x="3886" y="861"/>
            <a:chExt cx="1590" cy="976"/>
          </a:xfrm>
        </p:grpSpPr>
        <p:sp>
          <p:nvSpPr>
            <p:cNvPr id="104517" name="Rectangle 69"/>
            <p:cNvSpPr>
              <a:spLocks noChangeArrowheads="1"/>
            </p:cNvSpPr>
            <p:nvPr/>
          </p:nvSpPr>
          <p:spPr bwMode="auto">
            <a:xfrm>
              <a:off x="3886" y="861"/>
              <a:ext cx="1590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 10,000 reserv blocks</a:t>
              </a:r>
            </a:p>
          </p:txBody>
        </p:sp>
        <p:sp>
          <p:nvSpPr>
            <p:cNvPr id="104518" name="Rectangle 70"/>
            <p:cNvSpPr>
              <a:spLocks noChangeArrowheads="1"/>
            </p:cNvSpPr>
            <p:nvPr/>
          </p:nvSpPr>
          <p:spPr bwMode="auto">
            <a:xfrm>
              <a:off x="3982" y="1197"/>
              <a:ext cx="1446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3,000 cust blocks</a:t>
              </a:r>
            </a:p>
          </p:txBody>
        </p:sp>
        <p:sp>
          <p:nvSpPr>
            <p:cNvPr id="104519" name="Rectangle 71"/>
            <p:cNvSpPr>
              <a:spLocks noChangeArrowheads="1"/>
            </p:cNvSpPr>
            <p:nvPr/>
          </p:nvSpPr>
          <p:spPr bwMode="auto">
            <a:xfrm>
              <a:off x="3982" y="1389"/>
              <a:ext cx="1206" cy="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aseline="0">
                  <a:latin typeface="Times New Roman" charset="0"/>
                </a:rPr>
                <a:t>30 “Leo” blocks</a:t>
              </a:r>
            </a:p>
          </p:txBody>
        </p:sp>
      </p:grpSp>
      <p:sp>
        <p:nvSpPr>
          <p:cNvPr id="104521" name="Rectangle 73"/>
          <p:cNvSpPr>
            <a:spLocks noChangeArrowheads="1"/>
          </p:cNvSpPr>
          <p:nvPr/>
        </p:nvSpPr>
        <p:spPr bwMode="auto">
          <a:xfrm>
            <a:off x="2130425" y="5100638"/>
            <a:ext cx="2600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cost: 10,000x3,000</a:t>
            </a:r>
          </a:p>
        </p:txBody>
      </p:sp>
      <p:sp>
        <p:nvSpPr>
          <p:cNvPr id="104522" name="Rectangle 74"/>
          <p:cNvSpPr>
            <a:spLocks noChangeArrowheads="1"/>
          </p:cNvSpPr>
          <p:nvPr/>
        </p:nvSpPr>
        <p:spPr bwMode="auto">
          <a:xfrm>
            <a:off x="7540625" y="5938838"/>
            <a:ext cx="14573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cost: 3,000</a:t>
            </a:r>
          </a:p>
        </p:txBody>
      </p:sp>
      <p:sp>
        <p:nvSpPr>
          <p:cNvPr id="104523" name="Rectangle 75"/>
          <p:cNvSpPr>
            <a:spLocks noChangeArrowheads="1"/>
          </p:cNvSpPr>
          <p:nvPr/>
        </p:nvSpPr>
        <p:spPr bwMode="auto">
          <a:xfrm>
            <a:off x="6550025" y="3881438"/>
            <a:ext cx="19907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baseline="0">
                <a:latin typeface="Times New Roman" charset="0"/>
              </a:rPr>
              <a:t>cost: 10,000x30</a:t>
            </a:r>
          </a:p>
        </p:txBody>
      </p:sp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altLang="en-US"/>
              <a:t>Query Optimization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295400"/>
            <a:ext cx="4191000" cy="5257800"/>
          </a:xfrm>
          <a:noFill/>
          <a:ln/>
        </p:spPr>
        <p:txBody>
          <a:bodyPr/>
          <a:lstStyle/>
          <a:p>
            <a:r>
              <a:rPr lang="en-US" altLang="en-US"/>
              <a:t>Database statistics</a:t>
            </a:r>
          </a:p>
          <a:p>
            <a:r>
              <a:rPr lang="en-US" altLang="en-US"/>
              <a:t>Query statistics</a:t>
            </a:r>
          </a:p>
          <a:p>
            <a:r>
              <a:rPr lang="en-US" altLang="en-US"/>
              <a:t>Index information</a:t>
            </a:r>
          </a:p>
          <a:p>
            <a:r>
              <a:rPr lang="en-US" altLang="en-US"/>
              <a:t>Algebraic manipulation</a:t>
            </a:r>
          </a:p>
          <a:p>
            <a:r>
              <a:rPr lang="en-US" altLang="en-US"/>
              <a:t>Join strategies</a:t>
            </a:r>
          </a:p>
          <a:p>
            <a:pPr lvl="1"/>
            <a:r>
              <a:rPr lang="en-US" altLang="en-US"/>
              <a:t>Nested loops</a:t>
            </a:r>
          </a:p>
          <a:p>
            <a:pPr lvl="1"/>
            <a:r>
              <a:rPr lang="en-US" altLang="en-US"/>
              <a:t>Sort-merge</a:t>
            </a:r>
          </a:p>
          <a:p>
            <a:pPr lvl="1"/>
            <a:r>
              <a:rPr lang="en-US" altLang="en-US"/>
              <a:t>Index-based</a:t>
            </a:r>
          </a:p>
          <a:p>
            <a:pPr lvl="1"/>
            <a:r>
              <a:rPr lang="en-US" altLang="en-US"/>
              <a:t>Hash-based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685800" y="1219200"/>
            <a:ext cx="7772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oaringb.ppt - Soaring">
  <a:themeElements>
    <a:clrScheme name="">
      <a:dk1>
        <a:srgbClr val="000000"/>
      </a:dk1>
      <a:lt1>
        <a:srgbClr val="FFFFFF"/>
      </a:lt1>
      <a:dk2>
        <a:srgbClr val="232323"/>
      </a:dk2>
      <a:lt2>
        <a:srgbClr val="333333"/>
      </a:lt2>
      <a:accent1>
        <a:srgbClr val="CECECE"/>
      </a:accent1>
      <a:accent2>
        <a:srgbClr val="474747"/>
      </a:accent2>
      <a:accent3>
        <a:srgbClr val="FFFFFF"/>
      </a:accent3>
      <a:accent4>
        <a:srgbClr val="000000"/>
      </a:accent4>
      <a:accent5>
        <a:srgbClr val="E3E3E3"/>
      </a:accent5>
      <a:accent6>
        <a:srgbClr val="3F3F3F"/>
      </a:accent6>
      <a:hlink>
        <a:srgbClr val="676767"/>
      </a:hlink>
      <a:folHlink>
        <a:srgbClr val="DADADA"/>
      </a:folHlink>
    </a:clrScheme>
    <a:fontScheme name="soaringb.ppt - Soar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8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8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oaringb.ppt - Soa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b.ppt - Soar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b.ppt - Soar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b.ppt - Soar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b.ppt - Soar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b.ppt - Soar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b.ppt - Soar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Leo's HD:Applications:PowerPoint 4.0:Templates:B&amp;W Overheads:soaringb.ppt - Soaring</Template>
  <TotalTime>0</TotalTime>
  <Pages>135</Pages>
  <Words>5969</Words>
  <Application>Microsoft Macintosh PowerPoint</Application>
  <PresentationFormat>On-screen Show (4:3)</PresentationFormat>
  <Paragraphs>1824</Paragraphs>
  <Slides>134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134</vt:i4>
      </vt:variant>
    </vt:vector>
  </HeadingPairs>
  <TitlesOfParts>
    <vt:vector size="141" baseType="lpstr">
      <vt:lpstr>Monotype Sorts</vt:lpstr>
      <vt:lpstr>Times New Roman</vt:lpstr>
      <vt:lpstr>Arial</vt:lpstr>
      <vt:lpstr>soaringb.ppt - Soaring</vt:lpstr>
      <vt:lpstr>Microsoft ClipArt Gallery</vt:lpstr>
      <vt:lpstr>Chart</vt:lpstr>
      <vt:lpstr>Word Document</vt:lpstr>
      <vt:lpstr>DATABASE CONCEPTS</vt:lpstr>
      <vt:lpstr>Course Contents</vt:lpstr>
      <vt:lpstr>INTRODUCTION</vt:lpstr>
      <vt:lpstr>What a Database Is and Is Not</vt:lpstr>
      <vt:lpstr>Models of Reality</vt:lpstr>
      <vt:lpstr>Why Use Models?</vt:lpstr>
      <vt:lpstr>A Map Is a Model of Reality</vt:lpstr>
      <vt:lpstr>A Message to Map Makers</vt:lpstr>
      <vt:lpstr>Use a DBMS when this is important</vt:lpstr>
      <vt:lpstr>Data Modeling</vt:lpstr>
      <vt:lpstr>Process Modeling</vt:lpstr>
      <vt:lpstr>Database Design</vt:lpstr>
      <vt:lpstr>Abstraction</vt:lpstr>
      <vt:lpstr>Classification</vt:lpstr>
      <vt:lpstr>Aggregation</vt:lpstr>
      <vt:lpstr>Generalization</vt:lpstr>
      <vt:lpstr>Generalization (cont.)</vt:lpstr>
      <vt:lpstr>Relationships Between Abstractions</vt:lpstr>
      <vt:lpstr>DATABASE TERMINOLOGY</vt:lpstr>
      <vt:lpstr>Data Model</vt:lpstr>
      <vt:lpstr>Data Model - Data Structures</vt:lpstr>
      <vt:lpstr>Data Model - Constraints</vt:lpstr>
      <vt:lpstr>Data Model - Operations</vt:lpstr>
      <vt:lpstr>Data Model - Operations from Programs</vt:lpstr>
      <vt:lpstr>Keys and Identifiers</vt:lpstr>
      <vt:lpstr>Integrity and Consistency</vt:lpstr>
      <vt:lpstr>Triggers and Stored Procedures</vt:lpstr>
      <vt:lpstr>Null Values</vt:lpstr>
      <vt:lpstr>Normalization</vt:lpstr>
      <vt:lpstr>Surrogates - Things and Names</vt:lpstr>
      <vt:lpstr>DATA MODEL OVERVIEW</vt:lpstr>
      <vt:lpstr>ER-Model</vt:lpstr>
      <vt:lpstr>ER-Model - Data Structures</vt:lpstr>
      <vt:lpstr>ER-Model - Integrity Constraints</vt:lpstr>
      <vt:lpstr>ER Model - Example</vt:lpstr>
      <vt:lpstr>ER-Model - Operations</vt:lpstr>
      <vt:lpstr>Hierarchical Model</vt:lpstr>
      <vt:lpstr>Hierarchical Model - Data Structures</vt:lpstr>
      <vt:lpstr>Hierarchical Model - Data Structures - virtual records</vt:lpstr>
      <vt:lpstr>Hierarchical Model  - Operations</vt:lpstr>
      <vt:lpstr>Network Model</vt:lpstr>
      <vt:lpstr>Network Model - Data Structures</vt:lpstr>
      <vt:lpstr>Network Model - Integrity Constraints</vt:lpstr>
      <vt:lpstr>Network Model - Operations</vt:lpstr>
      <vt:lpstr>Network Model - Operations</vt:lpstr>
      <vt:lpstr>Inverted Model - ADABAS</vt:lpstr>
      <vt:lpstr>Relational Model</vt:lpstr>
      <vt:lpstr>Relational Model - Data Structures</vt:lpstr>
      <vt:lpstr>Relational Model - Integrity Constraints</vt:lpstr>
      <vt:lpstr>Relational Model - Operations</vt:lpstr>
      <vt:lpstr>Relational Model - Operations</vt:lpstr>
      <vt:lpstr>Object-Oriented Model(s)</vt:lpstr>
      <vt:lpstr>Object-Oriented Paradigm</vt:lpstr>
      <vt:lpstr>PowerPoint Presentation</vt:lpstr>
      <vt:lpstr>PowerPoint Presentation</vt:lpstr>
      <vt:lpstr>Object-Oriented Model - Updates</vt:lpstr>
      <vt:lpstr>PowerPoint Presentation</vt:lpstr>
      <vt:lpstr>DATABASE ARCHITECTURE</vt:lpstr>
      <vt:lpstr>ANSI/SPARC 3-Level DB Architecture - separating concerns</vt:lpstr>
      <vt:lpstr>ANSI/SPARC 3-Level DB Architecture - separating concerns</vt:lpstr>
      <vt:lpstr>ANSI/SPARC 3-Level DB Architecture</vt:lpstr>
      <vt:lpstr>Conceptual Schema</vt:lpstr>
      <vt:lpstr>External Schema</vt:lpstr>
      <vt:lpstr>Internal Schema</vt:lpstr>
      <vt:lpstr>Physical Data Independence</vt:lpstr>
      <vt:lpstr>Logical Data Independence</vt:lpstr>
      <vt:lpstr>Schema Compiler</vt:lpstr>
      <vt:lpstr>Query Transformer</vt:lpstr>
      <vt:lpstr>ANSI/SPARC DBMS Framework</vt:lpstr>
      <vt:lpstr>Metadata - What is it?</vt:lpstr>
      <vt:lpstr>ISO-IRDS - Why?</vt:lpstr>
      <vt:lpstr>ISO-IRDS Architecture</vt:lpstr>
      <vt:lpstr>ISO-IRDS - example</vt:lpstr>
      <vt:lpstr>DATABASE MANAGEMENT SYSTEM ARCHITECTURE</vt:lpstr>
      <vt:lpstr>Teleprocessing Database</vt:lpstr>
      <vt:lpstr>Teleprocessing Database - characteristics</vt:lpstr>
      <vt:lpstr>File-Sharing Database</vt:lpstr>
      <vt:lpstr>File-Sharing Database - characteristics</vt:lpstr>
      <vt:lpstr>Client-Server Database - Basic</vt:lpstr>
      <vt:lpstr>Client-Server Database - Basic - characteristics</vt:lpstr>
      <vt:lpstr>Client-Server Database - w/Caching</vt:lpstr>
      <vt:lpstr>Client-Server Database - w/Caching - characteristics</vt:lpstr>
      <vt:lpstr>Distributed Database</vt:lpstr>
      <vt:lpstr>Distributed Database - characteristics</vt:lpstr>
      <vt:lpstr>Distributed Database - Alternatives</vt:lpstr>
      <vt:lpstr>Federated Database</vt:lpstr>
      <vt:lpstr>Federated Database   - characteristics</vt:lpstr>
      <vt:lpstr>Multi-Database</vt:lpstr>
      <vt:lpstr>Multi-Database - characteristics</vt:lpstr>
      <vt:lpstr>Parallel Databases</vt:lpstr>
      <vt:lpstr>Parallel Databases - Shared Memory</vt:lpstr>
      <vt:lpstr>Parallel Databases - Shared Disk</vt:lpstr>
      <vt:lpstr>Parallel Databases - Shared Nothing</vt:lpstr>
      <vt:lpstr>RAID -  redundant array of inexpensive disks</vt:lpstr>
      <vt:lpstr>DATABASE CAPABILITIES</vt:lpstr>
      <vt:lpstr>Data Storage</vt:lpstr>
      <vt:lpstr>Queries</vt:lpstr>
      <vt:lpstr>Query Optimization</vt:lpstr>
      <vt:lpstr>Query Optimization</vt:lpstr>
      <vt:lpstr>Indexing</vt:lpstr>
      <vt:lpstr>Indexing (cont.)</vt:lpstr>
      <vt:lpstr>Concurrency Control</vt:lpstr>
      <vt:lpstr>Concurrency Control (cont.)</vt:lpstr>
      <vt:lpstr>Concurrency Control (cont.)</vt:lpstr>
      <vt:lpstr>Concurrency Control (cont.)</vt:lpstr>
      <vt:lpstr>Recovery</vt:lpstr>
      <vt:lpstr>Recovery (cont.)</vt:lpstr>
      <vt:lpstr>Recovery (cont.)</vt:lpstr>
      <vt:lpstr>Security</vt:lpstr>
      <vt:lpstr>PEOPLE THAT WORK WITH DATABASES</vt:lpstr>
      <vt:lpstr>System Analysts</vt:lpstr>
      <vt:lpstr>Database Designers</vt:lpstr>
      <vt:lpstr>Application Developers</vt:lpstr>
      <vt:lpstr>Database Administrators</vt:lpstr>
      <vt:lpstr>Database Administrators (cont.)</vt:lpstr>
      <vt:lpstr>Database Administrators (cont.)</vt:lpstr>
      <vt:lpstr>End Users</vt:lpstr>
      <vt:lpstr>THE DATABASE MARKET</vt:lpstr>
      <vt:lpstr>Prerelational vs. Relational</vt:lpstr>
      <vt:lpstr>Database Vendors</vt:lpstr>
      <vt:lpstr>Relational Database Products</vt:lpstr>
      <vt:lpstr>Relational Database Products</vt:lpstr>
      <vt:lpstr>Relational Database Products</vt:lpstr>
      <vt:lpstr>Relational Database Products</vt:lpstr>
      <vt:lpstr>Relational Database Products</vt:lpstr>
      <vt:lpstr>Relational Database Products</vt:lpstr>
      <vt:lpstr>Relational Database Products</vt:lpstr>
      <vt:lpstr>Relational Database Products</vt:lpstr>
      <vt:lpstr>Relational Database Products</vt:lpstr>
      <vt:lpstr>Relational Databases for PCs</vt:lpstr>
      <vt:lpstr>PowerPoint Presentation</vt:lpstr>
      <vt:lpstr>PowerPoint Presentation</vt:lpstr>
      <vt:lpstr>EMERGING DB TECHNOLOGIES</vt:lpstr>
      <vt:lpstr>WHAT YOU WILL BE ABLE TO LEARN MORE ABOUT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Joseph Picone</dc:creator>
  <cp:keywords/>
  <dc:description/>
  <cp:lastModifiedBy>Joseph Picone</cp:lastModifiedBy>
  <cp:revision>2</cp:revision>
  <cp:lastPrinted>1999-01-12T01:26:43Z</cp:lastPrinted>
  <dcterms:created xsi:type="dcterms:W3CDTF">2015-11-09T14:19:28Z</dcterms:created>
  <dcterms:modified xsi:type="dcterms:W3CDTF">2016-11-14T02:51:46Z</dcterms:modified>
</cp:coreProperties>
</file>