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25"/>
  </p:notesMasterIdLst>
  <p:handoutMasterIdLst>
    <p:handoutMasterId r:id="rId26"/>
  </p:handoutMasterIdLst>
  <p:sldIdLst>
    <p:sldId id="311" r:id="rId3"/>
    <p:sldId id="312" r:id="rId4"/>
    <p:sldId id="326" r:id="rId5"/>
    <p:sldId id="327" r:id="rId6"/>
    <p:sldId id="331" r:id="rId7"/>
    <p:sldId id="335" r:id="rId8"/>
    <p:sldId id="336" r:id="rId9"/>
    <p:sldId id="337" r:id="rId10"/>
    <p:sldId id="338" r:id="rId11"/>
    <p:sldId id="339" r:id="rId12"/>
    <p:sldId id="340" r:id="rId13"/>
    <p:sldId id="342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7" r:id="rId22"/>
    <p:sldId id="358" r:id="rId23"/>
    <p:sldId id="359" r:id="rId2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02" autoAdjust="0"/>
    <p:restoredTop sz="95321" autoAdjust="0"/>
  </p:normalViewPr>
  <p:slideViewPr>
    <p:cSldViewPr snapToGrid="0">
      <p:cViewPr varScale="1">
        <p:scale>
          <a:sx n="90" d="100"/>
          <a:sy n="90" d="100"/>
        </p:scale>
        <p:origin x="2088" y="184"/>
      </p:cViewPr>
      <p:guideLst>
        <p:guide orient="horz" pos="441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25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4B84F822-E25A-4945-8CAA-3D411151A35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34,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index.html" TargetMode="External"/><Relationship Id="rId3" Type="http://schemas.openxmlformats.org/officeDocument/2006/relationships/hyperlink" Target="https://www.youtube.com/watch?v=FR4QIeZaPeM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icrosoft_SQL_Server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www.google.com/url?sa=t&amp;rct=j&amp;q=&amp;esrc=s&amp;source=web&amp;cd=1&amp;cad=rja&amp;uact=8&amp;ved=0CB4QFjAA&amp;url=http://www.dsoergel.com/690/Tutorials/DB/DatabaseFundamentals.ppt&amp;ei=GWVpVMOCI9HHsQT9t4DAAg&amp;usg=AFQjCNGNEUthnUBt1fP2tIznqtRP3rr8bg&amp;sig2=A9RvwfpA76Z-6wXUnyUiBwhttps://www.google.com/url?sa=t&amp;rct=j&amp;q=&amp;esrc=s&amp;source=web&amp;cd=1&amp;cad=rja&amp;uact=8&amp;ved=0CB4QFjAA&amp;url=http://www.dsoergel.com/690/Tutorials/DB/DatabaseFundamentals.ppt&amp;ei=GWVpVMOCI9HHsQT9t4DAAg&amp;usg=AFQjCNGNEUthnUBt1fP2tIznqtRP3rr8bg&amp;sig2=A9RvwfpA76Z-6wXUnyUiBw" TargetMode="External"/><Relationship Id="rId10" Type="http://schemas.openxmlformats.org/officeDocument/2006/relationships/hyperlink" Target="http://www.mysql.com/" TargetMode="External"/><Relationship Id="rId4" Type="http://schemas.openxmlformats.org/officeDocument/2006/relationships/hyperlink" Target="https://www.google.com/url?sa=t&amp;rct=j&amp;q=&amp;esrc=s&amp;source=web&amp;cd=1&amp;cad=rja&amp;uact=8&amp;ved=0CCAQFjAA&amp;url=http://www.cc.gatech.edu/computing/Database/faculty/leomark/databaseconcepts.ppt&amp;ei=gmVpVMbOJseKsQTBi4HwBg&amp;usg=AFQjCNEA3LHZ_ZRZutwxF0IJg3HflYiJDQ&amp;sig2=quXjzAtPhOQ0bZXGKQxDmg" TargetMode="Externa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FR4QIeZaPeM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198320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Definitions and Terminology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Abstraction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Schema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Tables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Types of Databases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34: Database Introduction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3845772"/>
            <a:ext cx="3886200" cy="2141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YouTube: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LM: Database Concepts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Dsoergel: Fundamentals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55434" y="3595688"/>
            <a:ext cx="1625600" cy="162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883" y="1314823"/>
            <a:ext cx="3003177" cy="20021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>
            <a:hlinkClick r:id="rId10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0283" y="4288118"/>
            <a:ext cx="2066364" cy="20663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3538538" y="902821"/>
            <a:ext cx="2044700" cy="901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5138738" y="2274421"/>
            <a:ext cx="2044700" cy="901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BUSINESS</a:t>
            </a:r>
          </a:p>
          <a:p>
            <a:pPr algn="ctr"/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3538538" y="2274421"/>
            <a:ext cx="2044700" cy="901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1STCLASS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32896" y="700088"/>
            <a:ext cx="79343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latin typeface="Arial"/>
                <a:cs typeface="Arial"/>
              </a:rPr>
              <a:t>Subclasses may overlap: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522788" y="1817221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529138" y="1817221"/>
            <a:ext cx="1739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35884" y="3525838"/>
            <a:ext cx="747712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 dirty="0">
                <a:latin typeface="Arial"/>
                <a:cs typeface="Arial"/>
              </a:rPr>
              <a:t>Subclasses may have multiple </a:t>
            </a:r>
            <a:r>
              <a:rPr lang="en-US" sz="1800" b="1" baseline="0" dirty="0" err="1">
                <a:latin typeface="Arial"/>
                <a:cs typeface="Arial"/>
              </a:rPr>
              <a:t>superclasses</a:t>
            </a:r>
            <a:r>
              <a:rPr lang="en-US" sz="1800" b="1" baseline="0" dirty="0">
                <a:latin typeface="Arial"/>
                <a:cs typeface="Arial"/>
              </a:rPr>
              <a:t>: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1999503" y="4115173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4971303" y="4115173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6571503" y="5410573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551703" y="5410573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3447303" y="5410573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216991" y="4211638"/>
            <a:ext cx="160972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MOTORIZED</a:t>
            </a:r>
            <a:r>
              <a:rPr lang="en-US" sz="1800" baseline="0" dirty="0">
                <a:latin typeface="Arial"/>
                <a:cs typeface="Arial"/>
              </a:rPr>
              <a:t> </a:t>
            </a: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VEHICLES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188791" y="4196697"/>
            <a:ext cx="168592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AIRBORNE</a:t>
            </a:r>
            <a:r>
              <a:rPr lang="en-US" sz="1800" baseline="0" dirty="0">
                <a:latin typeface="Arial"/>
                <a:cs typeface="Arial"/>
              </a:rPr>
              <a:t> </a:t>
            </a: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VEHICLES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845391" y="5625071"/>
            <a:ext cx="145732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TRUCKS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3590178" y="5640012"/>
            <a:ext cx="183832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HELICOPTERS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6865191" y="5684835"/>
            <a:ext cx="1533525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GLIDERS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>
            <a:off x="1529603" y="4953373"/>
            <a:ext cx="1460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913903" y="4953373"/>
            <a:ext cx="1587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4425203" y="4953373"/>
            <a:ext cx="16129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6038103" y="4953373"/>
            <a:ext cx="15875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Arial"/>
              <a:cs typeface="Arial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Subclasses May Overlap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92521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779" name="Group 3"/>
          <p:cNvGrpSpPr>
            <a:grpSpLocks/>
          </p:cNvGrpSpPr>
          <p:nvPr/>
        </p:nvGrpSpPr>
        <p:grpSpPr bwMode="auto">
          <a:xfrm>
            <a:off x="1398588" y="832223"/>
            <a:ext cx="6324600" cy="3124200"/>
            <a:chOff x="888" y="1152"/>
            <a:chExt cx="3984" cy="1968"/>
          </a:xfrm>
        </p:grpSpPr>
        <p:grpSp>
          <p:nvGrpSpPr>
            <p:cNvPr id="587780" name="Group 4"/>
            <p:cNvGrpSpPr>
              <a:grpSpLocks/>
            </p:cNvGrpSpPr>
            <p:nvPr/>
          </p:nvGrpSpPr>
          <p:grpSpPr bwMode="auto">
            <a:xfrm>
              <a:off x="888" y="1584"/>
              <a:ext cx="3984" cy="1536"/>
              <a:chOff x="864" y="1584"/>
              <a:chExt cx="3984" cy="1536"/>
            </a:xfrm>
          </p:grpSpPr>
          <p:grpSp>
            <p:nvGrpSpPr>
              <p:cNvPr id="587781" name="Group 5"/>
              <p:cNvGrpSpPr>
                <a:grpSpLocks/>
              </p:cNvGrpSpPr>
              <p:nvPr/>
            </p:nvGrpSpPr>
            <p:grpSpPr bwMode="auto">
              <a:xfrm>
                <a:off x="864" y="1872"/>
                <a:ext cx="1056" cy="480"/>
                <a:chOff x="864" y="1344"/>
                <a:chExt cx="1056" cy="480"/>
              </a:xfrm>
            </p:grpSpPr>
            <p:sp>
              <p:nvSpPr>
                <p:cNvPr id="587782" name="Rectangle 6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 b="1">
                    <a:latin typeface="+mn-lt"/>
                  </a:endParaRPr>
                </a:p>
              </p:txBody>
            </p:sp>
            <p:sp>
              <p:nvSpPr>
                <p:cNvPr id="58778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34" y="1440"/>
                  <a:ext cx="566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800" b="1">
                      <a:latin typeface="+mn-lt"/>
                      <a:cs typeface="Times New Roman" charset="0"/>
                    </a:rPr>
                    <a:t>Tables</a:t>
                  </a:r>
                </a:p>
              </p:txBody>
            </p:sp>
          </p:grpSp>
          <p:grpSp>
            <p:nvGrpSpPr>
              <p:cNvPr id="587784" name="Group 8"/>
              <p:cNvGrpSpPr>
                <a:grpSpLocks/>
              </p:cNvGrpSpPr>
              <p:nvPr/>
            </p:nvGrpSpPr>
            <p:grpSpPr bwMode="auto">
              <a:xfrm>
                <a:off x="2352" y="1872"/>
                <a:ext cx="1056" cy="480"/>
                <a:chOff x="2160" y="1344"/>
                <a:chExt cx="1056" cy="480"/>
              </a:xfrm>
            </p:grpSpPr>
            <p:sp>
              <p:nvSpPr>
                <p:cNvPr id="587785" name="Rectangle 9"/>
                <p:cNvSpPr>
                  <a:spLocks noChangeArrowheads="1"/>
                </p:cNvSpPr>
                <p:nvPr/>
              </p:nvSpPr>
              <p:spPr bwMode="auto">
                <a:xfrm>
                  <a:off x="2160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 b="1">
                    <a:latin typeface="+mn-lt"/>
                  </a:endParaRPr>
                </a:p>
              </p:txBody>
            </p:sp>
            <p:sp>
              <p:nvSpPr>
                <p:cNvPr id="58778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85" y="1440"/>
                  <a:ext cx="658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800" b="1">
                      <a:latin typeface="+mn-lt"/>
                      <a:cs typeface="Times New Roman" charset="0"/>
                    </a:rPr>
                    <a:t>Indexes</a:t>
                  </a:r>
                </a:p>
              </p:txBody>
            </p:sp>
          </p:grpSp>
          <p:grpSp>
            <p:nvGrpSpPr>
              <p:cNvPr id="587787" name="Group 11"/>
              <p:cNvGrpSpPr>
                <a:grpSpLocks/>
              </p:cNvGrpSpPr>
              <p:nvPr/>
            </p:nvGrpSpPr>
            <p:grpSpPr bwMode="auto">
              <a:xfrm>
                <a:off x="3792" y="1872"/>
                <a:ext cx="1056" cy="480"/>
                <a:chOff x="2160" y="1344"/>
                <a:chExt cx="1056" cy="480"/>
              </a:xfrm>
            </p:grpSpPr>
            <p:sp>
              <p:nvSpPr>
                <p:cNvPr id="587788" name="Rectangle 12"/>
                <p:cNvSpPr>
                  <a:spLocks noChangeArrowheads="1"/>
                </p:cNvSpPr>
                <p:nvPr/>
              </p:nvSpPr>
              <p:spPr bwMode="auto">
                <a:xfrm>
                  <a:off x="2160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 b="1">
                    <a:latin typeface="+mn-lt"/>
                  </a:endParaRPr>
                </a:p>
              </p:txBody>
            </p:sp>
            <p:sp>
              <p:nvSpPr>
                <p:cNvPr id="58778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58" y="1440"/>
                  <a:ext cx="916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800" b="1">
                      <a:latin typeface="+mn-lt"/>
                      <a:cs typeface="Times New Roman" charset="0"/>
                    </a:rPr>
                    <a:t>Procedures</a:t>
                  </a:r>
                </a:p>
              </p:txBody>
            </p:sp>
          </p:grpSp>
          <p:grpSp>
            <p:nvGrpSpPr>
              <p:cNvPr id="587790" name="Group 14"/>
              <p:cNvGrpSpPr>
                <a:grpSpLocks/>
              </p:cNvGrpSpPr>
              <p:nvPr/>
            </p:nvGrpSpPr>
            <p:grpSpPr bwMode="auto">
              <a:xfrm>
                <a:off x="864" y="2640"/>
                <a:ext cx="1056" cy="480"/>
                <a:chOff x="864" y="1344"/>
                <a:chExt cx="1056" cy="480"/>
              </a:xfrm>
            </p:grpSpPr>
            <p:sp>
              <p:nvSpPr>
                <p:cNvPr id="587791" name="Rectangle 15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 b="1">
                    <a:latin typeface="+mn-lt"/>
                  </a:endParaRPr>
                </a:p>
              </p:txBody>
            </p:sp>
            <p:sp>
              <p:nvSpPr>
                <p:cNvPr id="58779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52" y="1440"/>
                  <a:ext cx="534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800" b="1">
                      <a:latin typeface="+mn-lt"/>
                      <a:cs typeface="Times New Roman" charset="0"/>
                    </a:rPr>
                    <a:t>Views</a:t>
                  </a:r>
                </a:p>
              </p:txBody>
            </p:sp>
          </p:grpSp>
          <p:grpSp>
            <p:nvGrpSpPr>
              <p:cNvPr id="587793" name="Group 17"/>
              <p:cNvGrpSpPr>
                <a:grpSpLocks/>
              </p:cNvGrpSpPr>
              <p:nvPr/>
            </p:nvGrpSpPr>
            <p:grpSpPr bwMode="auto">
              <a:xfrm>
                <a:off x="2352" y="2640"/>
                <a:ext cx="1056" cy="480"/>
                <a:chOff x="864" y="1344"/>
                <a:chExt cx="1056" cy="480"/>
              </a:xfrm>
            </p:grpSpPr>
            <p:sp>
              <p:nvSpPr>
                <p:cNvPr id="587794" name="Rectangle 18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800" b="1">
                    <a:latin typeface="+mn-lt"/>
                  </a:endParaRPr>
                </a:p>
              </p:txBody>
            </p:sp>
            <p:sp>
              <p:nvSpPr>
                <p:cNvPr id="58779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58" y="1440"/>
                  <a:ext cx="924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sz="1800" b="1">
                      <a:latin typeface="+mn-lt"/>
                      <a:cs typeface="Times New Roman" charset="0"/>
                    </a:rPr>
                    <a:t>Constraints</a:t>
                  </a:r>
                </a:p>
              </p:txBody>
            </p:sp>
          </p:grpSp>
          <p:sp>
            <p:nvSpPr>
              <p:cNvPr id="587796" name="Line 20"/>
              <p:cNvSpPr>
                <a:spLocks noChangeShapeType="1"/>
              </p:cNvSpPr>
              <p:nvPr/>
            </p:nvSpPr>
            <p:spPr bwMode="auto">
              <a:xfrm>
                <a:off x="1392" y="235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797" name="Line 21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798" name="Line 22"/>
              <p:cNvSpPr>
                <a:spLocks noChangeShapeType="1"/>
              </p:cNvSpPr>
              <p:nvPr/>
            </p:nvSpPr>
            <p:spPr bwMode="auto">
              <a:xfrm>
                <a:off x="2880" y="15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799" name="Line 23"/>
              <p:cNvSpPr>
                <a:spLocks noChangeShapeType="1"/>
              </p:cNvSpPr>
              <p:nvPr/>
            </p:nvSpPr>
            <p:spPr bwMode="auto">
              <a:xfrm>
                <a:off x="4368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800" name="Line 24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2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801" name="Line 25"/>
              <p:cNvSpPr>
                <a:spLocks noChangeShapeType="1"/>
              </p:cNvSpPr>
              <p:nvPr/>
            </p:nvSpPr>
            <p:spPr bwMode="auto">
              <a:xfrm>
                <a:off x="1920" y="2352"/>
                <a:ext cx="43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</p:grpSp>
        <p:grpSp>
          <p:nvGrpSpPr>
            <p:cNvPr id="587802" name="Group 26"/>
            <p:cNvGrpSpPr>
              <a:grpSpLocks/>
            </p:cNvGrpSpPr>
            <p:nvPr/>
          </p:nvGrpSpPr>
          <p:grpSpPr bwMode="auto">
            <a:xfrm>
              <a:off x="2208" y="1152"/>
              <a:ext cx="1392" cy="432"/>
              <a:chOff x="2160" y="1152"/>
              <a:chExt cx="1392" cy="432"/>
            </a:xfrm>
          </p:grpSpPr>
          <p:sp>
            <p:nvSpPr>
              <p:cNvPr id="587803" name="Oval 2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139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 b="1">
                  <a:latin typeface="+mn-lt"/>
                </a:endParaRPr>
              </a:p>
            </p:txBody>
          </p:sp>
          <p:sp>
            <p:nvSpPr>
              <p:cNvPr id="587804" name="Rectangle 28"/>
              <p:cNvSpPr>
                <a:spLocks noChangeArrowheads="1"/>
              </p:cNvSpPr>
              <p:nvPr/>
            </p:nvSpPr>
            <p:spPr bwMode="auto">
              <a:xfrm>
                <a:off x="2271" y="1200"/>
                <a:ext cx="116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800" b="1">
                    <a:latin typeface="+mn-lt"/>
                    <a:cs typeface="Times New Roman" charset="0"/>
                  </a:rPr>
                  <a:t>Schema Owner</a:t>
                </a:r>
              </a:p>
            </p:txBody>
          </p:sp>
        </p:grpSp>
      </p:grpSp>
      <p:sp>
        <p:nvSpPr>
          <p:cNvPr id="587805" name="Text Box 29"/>
          <p:cNvSpPr txBox="1">
            <a:spLocks noChangeArrowheads="1"/>
          </p:cNvSpPr>
          <p:nvPr/>
        </p:nvSpPr>
        <p:spPr bwMode="auto">
          <a:xfrm>
            <a:off x="2981827" y="4489823"/>
            <a:ext cx="19166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>
                <a:latin typeface="+mn-lt"/>
                <a:cs typeface="Times New Roman" charset="0"/>
              </a:rPr>
              <a:t>schema objects</a:t>
            </a:r>
          </a:p>
        </p:txBody>
      </p:sp>
      <p:sp>
        <p:nvSpPr>
          <p:cNvPr id="587806" name="Line 30"/>
          <p:cNvSpPr>
            <a:spLocks noChangeShapeType="1"/>
          </p:cNvSpPr>
          <p:nvPr/>
        </p:nvSpPr>
        <p:spPr bwMode="auto">
          <a:xfrm flipH="1" flipV="1">
            <a:off x="2541588" y="4032623"/>
            <a:ext cx="381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latin typeface="+mn-lt"/>
            </a:endParaRPr>
          </a:p>
        </p:txBody>
      </p:sp>
      <p:sp>
        <p:nvSpPr>
          <p:cNvPr id="587807" name="Line 31"/>
          <p:cNvSpPr>
            <a:spLocks noChangeShapeType="1"/>
          </p:cNvSpPr>
          <p:nvPr/>
        </p:nvSpPr>
        <p:spPr bwMode="auto">
          <a:xfrm flipV="1">
            <a:off x="3608388" y="2813423"/>
            <a:ext cx="1524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latin typeface="+mn-lt"/>
            </a:endParaRPr>
          </a:p>
        </p:txBody>
      </p:sp>
      <p:sp>
        <p:nvSpPr>
          <p:cNvPr id="587808" name="Line 32"/>
          <p:cNvSpPr>
            <a:spLocks noChangeShapeType="1"/>
          </p:cNvSpPr>
          <p:nvPr/>
        </p:nvSpPr>
        <p:spPr bwMode="auto">
          <a:xfrm flipH="1" flipV="1">
            <a:off x="3074988" y="2813423"/>
            <a:ext cx="3810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latin typeface="+mn-lt"/>
            </a:endParaRPr>
          </a:p>
        </p:txBody>
      </p:sp>
      <p:sp>
        <p:nvSpPr>
          <p:cNvPr id="587809" name="Line 33"/>
          <p:cNvSpPr>
            <a:spLocks noChangeShapeType="1"/>
          </p:cNvSpPr>
          <p:nvPr/>
        </p:nvSpPr>
        <p:spPr bwMode="auto">
          <a:xfrm flipV="1">
            <a:off x="4522788" y="4032623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latin typeface="+mn-lt"/>
            </a:endParaRPr>
          </a:p>
        </p:txBody>
      </p:sp>
      <p:sp>
        <p:nvSpPr>
          <p:cNvPr id="587810" name="Line 34"/>
          <p:cNvSpPr>
            <a:spLocks noChangeShapeType="1"/>
          </p:cNvSpPr>
          <p:nvPr/>
        </p:nvSpPr>
        <p:spPr bwMode="auto">
          <a:xfrm flipV="1">
            <a:off x="5056188" y="2813423"/>
            <a:ext cx="13716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 b="1">
              <a:latin typeface="+mn-lt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Database Schema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8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964" y="700089"/>
            <a:ext cx="8627035" cy="868735"/>
          </a:xfrm>
        </p:spPr>
        <p:txBody>
          <a:bodyPr lIns="0" tIns="0" rIns="0" bIns="0"/>
          <a:lstStyle/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A </a:t>
            </a:r>
            <a:r>
              <a:rPr lang="en-US" b="1" i="1" dirty="0">
                <a:latin typeface="Arial"/>
                <a:cs typeface="Arial"/>
              </a:rPr>
              <a:t>table</a:t>
            </a:r>
            <a:r>
              <a:rPr lang="en-US" b="1" dirty="0">
                <a:latin typeface="Arial"/>
                <a:cs typeface="Arial"/>
              </a:rPr>
              <a:t> is the primary unit of physical storage for data in a database.</a:t>
            </a:r>
          </a:p>
          <a:p>
            <a:pPr marL="223838" indent="-223838">
              <a:spcBef>
                <a:spcPts val="0"/>
              </a:spcBef>
              <a:spcAft>
                <a:spcPts val="18400"/>
              </a:spcAft>
            </a:pPr>
            <a:r>
              <a:rPr lang="en-US" b="1" dirty="0">
                <a:latin typeface="Arial"/>
                <a:cs typeface="Arial"/>
              </a:rPr>
              <a:t>Usually a database contains more than one table.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A database can have multiple tables: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1688354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1639888" y="4186518"/>
            <a:ext cx="5842000" cy="2342776"/>
            <a:chOff x="672" y="1296"/>
            <a:chExt cx="4128" cy="1696"/>
          </a:xfrm>
        </p:grpSpPr>
        <p:grpSp>
          <p:nvGrpSpPr>
            <p:cNvPr id="9" name="Group 4"/>
            <p:cNvGrpSpPr>
              <a:grpSpLocks/>
            </p:cNvGrpSpPr>
            <p:nvPr/>
          </p:nvGrpSpPr>
          <p:grpSpPr bwMode="auto">
            <a:xfrm>
              <a:off x="672" y="1296"/>
              <a:ext cx="960" cy="592"/>
              <a:chOff x="672" y="1328"/>
              <a:chExt cx="960" cy="592"/>
            </a:xfrm>
          </p:grpSpPr>
          <p:grpSp>
            <p:nvGrpSpPr>
              <p:cNvPr id="76" name="Group 5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78" name="Rectangle 6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Rectangle 8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Rectangle 9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Rectangle 10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Rectangle 11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Rectangle 12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Rectangle 13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Rectangle 1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830" y="1328"/>
                <a:ext cx="65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Publishers</a:t>
                </a:r>
              </a:p>
            </p:txBody>
          </p:sp>
        </p:grpSp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2256" y="1296"/>
              <a:ext cx="960" cy="592"/>
              <a:chOff x="672" y="1328"/>
              <a:chExt cx="960" cy="592"/>
            </a:xfrm>
          </p:grpSpPr>
          <p:grpSp>
            <p:nvGrpSpPr>
              <p:cNvPr id="65" name="Group 17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67" name="Rectangle 18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Rectangle 19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Rectangle 20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Rectangle 21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Rectangle 23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Rectangle 24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Rectangle 26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Text Box 27"/>
              <p:cNvSpPr txBox="1">
                <a:spLocks noChangeArrowheads="1"/>
              </p:cNvSpPr>
              <p:nvPr/>
            </p:nvSpPr>
            <p:spPr bwMode="auto">
              <a:xfrm>
                <a:off x="934" y="1328"/>
                <a:ext cx="44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Books</a:t>
                </a:r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3840" y="1296"/>
              <a:ext cx="960" cy="592"/>
              <a:chOff x="672" y="1328"/>
              <a:chExt cx="960" cy="592"/>
            </a:xfrm>
          </p:grpSpPr>
          <p:grpSp>
            <p:nvGrpSpPr>
              <p:cNvPr id="54" name="Group 29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6" name="Rectangle 30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Rectangle 31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Rectangle 32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Rectangle 33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Rectangle 35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Rectangle 36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Rectangle 37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Rectangle 38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5" name="Text Box 39"/>
              <p:cNvSpPr txBox="1">
                <a:spLocks noChangeArrowheads="1"/>
              </p:cNvSpPr>
              <p:nvPr/>
            </p:nvSpPr>
            <p:spPr bwMode="auto">
              <a:xfrm>
                <a:off x="824" y="1328"/>
                <a:ext cx="66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Customers</a:t>
                </a:r>
              </a:p>
            </p:txBody>
          </p:sp>
        </p:grpSp>
        <p:grpSp>
          <p:nvGrpSpPr>
            <p:cNvPr id="12" name="Group 40"/>
            <p:cNvGrpSpPr>
              <a:grpSpLocks/>
            </p:cNvGrpSpPr>
            <p:nvPr/>
          </p:nvGrpSpPr>
          <p:grpSpPr bwMode="auto">
            <a:xfrm>
              <a:off x="672" y="2400"/>
              <a:ext cx="960" cy="592"/>
              <a:chOff x="672" y="1328"/>
              <a:chExt cx="960" cy="592"/>
            </a:xfrm>
          </p:grpSpPr>
          <p:grpSp>
            <p:nvGrpSpPr>
              <p:cNvPr id="43" name="Group 41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45" name="Rectangle 42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Rectangle 43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Rectangle 44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Rectangle 45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Rectangle 46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Rectangle 47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Rectangle 48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Rectangle 49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Rectangle 50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" name="Text Box 51"/>
              <p:cNvSpPr txBox="1">
                <a:spLocks noChangeArrowheads="1"/>
              </p:cNvSpPr>
              <p:nvPr/>
            </p:nvSpPr>
            <p:spPr bwMode="auto">
              <a:xfrm>
                <a:off x="891" y="1328"/>
                <a:ext cx="52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Authors</a:t>
                </a:r>
              </a:p>
            </p:txBody>
          </p:sp>
        </p:grpSp>
        <p:grpSp>
          <p:nvGrpSpPr>
            <p:cNvPr id="13" name="Group 52"/>
            <p:cNvGrpSpPr>
              <a:grpSpLocks/>
            </p:cNvGrpSpPr>
            <p:nvPr/>
          </p:nvGrpSpPr>
          <p:grpSpPr bwMode="auto">
            <a:xfrm>
              <a:off x="2256" y="2400"/>
              <a:ext cx="960" cy="592"/>
              <a:chOff x="672" y="1328"/>
              <a:chExt cx="960" cy="592"/>
            </a:xfrm>
          </p:grpSpPr>
          <p:grpSp>
            <p:nvGrpSpPr>
              <p:cNvPr id="32" name="Group 53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34" name="Rectangle 54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Rectangle 55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Rectangle 56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Rectangle 57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Rectangle 58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Rectangle 59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Rectangle 60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Rectangle 61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Rectangle 62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" name="Text Box 63"/>
              <p:cNvSpPr txBox="1">
                <a:spLocks noChangeArrowheads="1"/>
              </p:cNvSpPr>
              <p:nvPr/>
            </p:nvSpPr>
            <p:spPr bwMode="auto">
              <a:xfrm>
                <a:off x="849" y="1328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Inventory</a:t>
                </a:r>
              </a:p>
            </p:txBody>
          </p:sp>
        </p:grpSp>
        <p:grpSp>
          <p:nvGrpSpPr>
            <p:cNvPr id="14" name="Group 64"/>
            <p:cNvGrpSpPr>
              <a:grpSpLocks/>
            </p:cNvGrpSpPr>
            <p:nvPr/>
          </p:nvGrpSpPr>
          <p:grpSpPr bwMode="auto">
            <a:xfrm>
              <a:off x="3840" y="2400"/>
              <a:ext cx="960" cy="592"/>
              <a:chOff x="672" y="1328"/>
              <a:chExt cx="960" cy="592"/>
            </a:xfrm>
          </p:grpSpPr>
          <p:grpSp>
            <p:nvGrpSpPr>
              <p:cNvPr id="21" name="Group 65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23" name="Rectangle 66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Rectangle 67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Rectangle 68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Rectangle 69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Rectangle 70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Rectangle 71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Rectangle 72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Rectangle 73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Rectangle 7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" name="Text Box 75"/>
              <p:cNvSpPr txBox="1">
                <a:spLocks noChangeArrowheads="1"/>
              </p:cNvSpPr>
              <p:nvPr/>
            </p:nvSpPr>
            <p:spPr bwMode="auto">
              <a:xfrm>
                <a:off x="925" y="1328"/>
                <a:ext cx="46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sz="1600">
                    <a:cs typeface="Times New Roman" charset="0"/>
                  </a:rPr>
                  <a:t>Orders</a:t>
                </a:r>
              </a:p>
            </p:txBody>
          </p:sp>
        </p:grpSp>
        <p:sp>
          <p:nvSpPr>
            <p:cNvPr id="15" name="Line 76"/>
            <p:cNvSpPr>
              <a:spLocks noChangeShapeType="1"/>
            </p:cNvSpPr>
            <p:nvPr/>
          </p:nvSpPr>
          <p:spPr bwMode="auto">
            <a:xfrm>
              <a:off x="1152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7"/>
            <p:cNvSpPr>
              <a:spLocks noChangeShapeType="1"/>
            </p:cNvSpPr>
            <p:nvPr/>
          </p:nvSpPr>
          <p:spPr bwMode="auto">
            <a:xfrm>
              <a:off x="1632" y="163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8"/>
            <p:cNvSpPr>
              <a:spLocks noChangeShapeType="1"/>
            </p:cNvSpPr>
            <p:nvPr/>
          </p:nvSpPr>
          <p:spPr bwMode="auto">
            <a:xfrm flipV="1">
              <a:off x="1632" y="1896"/>
              <a:ext cx="62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79"/>
            <p:cNvSpPr>
              <a:spLocks noChangeShapeType="1"/>
            </p:cNvSpPr>
            <p:nvPr/>
          </p:nvSpPr>
          <p:spPr bwMode="auto">
            <a:xfrm>
              <a:off x="2736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80"/>
            <p:cNvSpPr>
              <a:spLocks noChangeShapeType="1"/>
            </p:cNvSpPr>
            <p:nvPr/>
          </p:nvSpPr>
          <p:spPr bwMode="auto">
            <a:xfrm flipH="1" flipV="1">
              <a:off x="3216" y="1872"/>
              <a:ext cx="62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81"/>
            <p:cNvSpPr>
              <a:spLocks noChangeShapeType="1"/>
            </p:cNvSpPr>
            <p:nvPr/>
          </p:nvSpPr>
          <p:spPr bwMode="auto">
            <a:xfrm>
              <a:off x="4320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4156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Customers</a:t>
            </a:r>
          </a:p>
        </p:txBody>
      </p:sp>
      <p:pic>
        <p:nvPicPr>
          <p:cNvPr id="589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610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08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0851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700088"/>
            <a:ext cx="8229600" cy="1143000"/>
          </a:xfrm>
        </p:spPr>
        <p:txBody>
          <a:bodyPr/>
          <a:lstStyle/>
          <a:p>
            <a:r>
              <a:rPr lang="en-US" dirty="0"/>
              <a:t>Field (Column)</a:t>
            </a:r>
          </a:p>
        </p:txBody>
      </p:sp>
      <p:sp>
        <p:nvSpPr>
          <p:cNvPr id="590852" name="Oval 4"/>
          <p:cNvSpPr>
            <a:spLocks noChangeArrowheads="1"/>
          </p:cNvSpPr>
          <p:nvPr/>
        </p:nvSpPr>
        <p:spPr bwMode="auto">
          <a:xfrm>
            <a:off x="914400" y="1371600"/>
            <a:ext cx="1905000" cy="3886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2803525" y="4841875"/>
            <a:ext cx="95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Times New Roman" charset="0"/>
              </a:rPr>
              <a:t>a field</a:t>
            </a:r>
          </a:p>
        </p:txBody>
      </p:sp>
      <p:sp>
        <p:nvSpPr>
          <p:cNvPr id="590854" name="Line 6"/>
          <p:cNvSpPr>
            <a:spLocks noChangeShapeType="1"/>
          </p:cNvSpPr>
          <p:nvPr/>
        </p:nvSpPr>
        <p:spPr bwMode="auto">
          <a:xfrm flipH="1" flipV="1">
            <a:off x="2590800" y="4572000"/>
            <a:ext cx="4572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0855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Customers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99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18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1875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700088"/>
            <a:ext cx="8229600" cy="1143000"/>
          </a:xfrm>
        </p:spPr>
        <p:txBody>
          <a:bodyPr/>
          <a:lstStyle/>
          <a:p>
            <a:r>
              <a:rPr lang="en-US" dirty="0"/>
              <a:t>Record (Row)</a:t>
            </a:r>
          </a:p>
        </p:txBody>
      </p:sp>
      <p:sp>
        <p:nvSpPr>
          <p:cNvPr id="591876" name="Oval 4"/>
          <p:cNvSpPr>
            <a:spLocks noChangeArrowheads="1"/>
          </p:cNvSpPr>
          <p:nvPr/>
        </p:nvSpPr>
        <p:spPr bwMode="auto">
          <a:xfrm>
            <a:off x="381000" y="3048000"/>
            <a:ext cx="8382000" cy="3048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2819400" y="4419600"/>
            <a:ext cx="1173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Times New Roman" charset="0"/>
              </a:rPr>
              <a:t>a record</a:t>
            </a:r>
          </a:p>
        </p:txBody>
      </p:sp>
      <p:sp>
        <p:nvSpPr>
          <p:cNvPr id="591878" name="Line 6"/>
          <p:cNvSpPr>
            <a:spLocks noChangeShapeType="1"/>
          </p:cNvSpPr>
          <p:nvPr/>
        </p:nvSpPr>
        <p:spPr bwMode="auto">
          <a:xfrm flipH="1" flipV="1">
            <a:off x="2590800" y="3429000"/>
            <a:ext cx="381000" cy="1066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879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Customers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Database Schema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05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28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8351838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2899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700088"/>
            <a:ext cx="8229600" cy="1143000"/>
          </a:xfrm>
        </p:spPr>
        <p:txBody>
          <a:bodyPr/>
          <a:lstStyle/>
          <a:p>
            <a:r>
              <a:rPr lang="en-US" dirty="0"/>
              <a:t>Primary Key</a:t>
            </a:r>
          </a:p>
        </p:txBody>
      </p:sp>
      <p:sp>
        <p:nvSpPr>
          <p:cNvPr id="592900" name="Oval 4"/>
          <p:cNvSpPr>
            <a:spLocks noChangeArrowheads="1"/>
          </p:cNvSpPr>
          <p:nvPr/>
        </p:nvSpPr>
        <p:spPr bwMode="auto">
          <a:xfrm>
            <a:off x="609600" y="2362200"/>
            <a:ext cx="1447800" cy="13716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819400" y="4419600"/>
            <a:ext cx="2297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Times New Roman" charset="0"/>
              </a:rPr>
              <a:t>primary key field</a:t>
            </a:r>
          </a:p>
        </p:txBody>
      </p:sp>
      <p:sp>
        <p:nvSpPr>
          <p:cNvPr id="592902" name="Line 6"/>
          <p:cNvSpPr>
            <a:spLocks noChangeShapeType="1"/>
          </p:cNvSpPr>
          <p:nvPr/>
        </p:nvSpPr>
        <p:spPr bwMode="auto">
          <a:xfrm flipH="1" flipV="1">
            <a:off x="1905000" y="3581400"/>
            <a:ext cx="106680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2903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Customers</a:t>
            </a:r>
          </a:p>
        </p:txBody>
      </p:sp>
      <p:sp>
        <p:nvSpPr>
          <p:cNvPr id="592904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02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cs typeface="Times New Roman" charset="0"/>
              </a:rPr>
              <a:t>Primary key</a:t>
            </a:r>
            <a:r>
              <a:rPr lang="en-US">
                <a:cs typeface="Times New Roman" charset="0"/>
              </a:rPr>
              <a:t> is a unique identifier of records in a table.</a:t>
            </a:r>
          </a:p>
          <a:p>
            <a:pPr eaLnBrk="1" hangingPunct="1"/>
            <a:endParaRPr lang="en-US">
              <a:cs typeface="Times New Roman" charset="0"/>
            </a:endParaRPr>
          </a:p>
          <a:p>
            <a:pPr eaLnBrk="1" hangingPunct="1"/>
            <a:r>
              <a:rPr lang="en-US">
                <a:cs typeface="Times New Roman" charset="0"/>
              </a:rPr>
              <a:t>Primary key values may be generated manually or automatically.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3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6705600" cy="249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3923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700088"/>
            <a:ext cx="8229600" cy="1143000"/>
          </a:xfrm>
        </p:spPr>
        <p:txBody>
          <a:bodyPr/>
          <a:lstStyle/>
          <a:p>
            <a:r>
              <a:rPr lang="en-US" dirty="0"/>
              <a:t>Primary Key</a:t>
            </a:r>
          </a:p>
        </p:txBody>
      </p:sp>
      <p:sp>
        <p:nvSpPr>
          <p:cNvPr id="593924" name="Oval 4"/>
          <p:cNvSpPr>
            <a:spLocks noChangeArrowheads="1"/>
          </p:cNvSpPr>
          <p:nvPr/>
        </p:nvSpPr>
        <p:spPr bwMode="auto">
          <a:xfrm>
            <a:off x="685800" y="2209800"/>
            <a:ext cx="4953000" cy="2743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25" name="Text Box 5"/>
          <p:cNvSpPr txBox="1">
            <a:spLocks noChangeArrowheads="1"/>
          </p:cNvSpPr>
          <p:nvPr/>
        </p:nvSpPr>
        <p:spPr bwMode="auto">
          <a:xfrm>
            <a:off x="5791200" y="4953000"/>
            <a:ext cx="241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cs typeface="Times New Roman" charset="0"/>
              </a:rPr>
              <a:t>primary key fields</a:t>
            </a:r>
          </a:p>
        </p:txBody>
      </p:sp>
      <p:sp>
        <p:nvSpPr>
          <p:cNvPr id="593926" name="Line 6"/>
          <p:cNvSpPr>
            <a:spLocks noChangeShapeType="1"/>
          </p:cNvSpPr>
          <p:nvPr/>
        </p:nvSpPr>
        <p:spPr bwMode="auto">
          <a:xfrm flipH="1" flipV="1">
            <a:off x="4876800" y="4648200"/>
            <a:ext cx="914400" cy="457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27" name="Text Box 7"/>
          <p:cNvSpPr txBox="1">
            <a:spLocks noChangeArrowheads="1"/>
          </p:cNvSpPr>
          <p:nvPr/>
        </p:nvSpPr>
        <p:spPr bwMode="auto">
          <a:xfrm>
            <a:off x="3151188" y="1752600"/>
            <a:ext cx="283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Roles (Performances)</a:t>
            </a:r>
          </a:p>
        </p:txBody>
      </p:sp>
      <p:sp>
        <p:nvSpPr>
          <p:cNvPr id="593928" name="Text Box 8"/>
          <p:cNvSpPr txBox="1">
            <a:spLocks noChangeArrowheads="1"/>
          </p:cNvSpPr>
          <p:nvPr/>
        </p:nvSpPr>
        <p:spPr bwMode="auto">
          <a:xfrm>
            <a:off x="457200" y="5943600"/>
            <a:ext cx="623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cs typeface="Times New Roman" charset="0"/>
              </a:rPr>
              <a:t>A primary key can consist of more than one field.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64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088" y="700088"/>
            <a:ext cx="8229600" cy="1143000"/>
          </a:xfrm>
        </p:spPr>
        <p:txBody>
          <a:bodyPr/>
          <a:lstStyle/>
          <a:p>
            <a:r>
              <a:rPr lang="en-US" dirty="0"/>
              <a:t>Foreign Key</a:t>
            </a:r>
          </a:p>
        </p:txBody>
      </p:sp>
      <p:pic>
        <p:nvPicPr>
          <p:cNvPr id="5949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18356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94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4132263"/>
            <a:ext cx="5505450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4949" name="Line 5"/>
          <p:cNvSpPr>
            <a:spLocks noChangeShapeType="1"/>
          </p:cNvSpPr>
          <p:nvPr/>
        </p:nvSpPr>
        <p:spPr bwMode="auto">
          <a:xfrm flipH="1" flipV="1">
            <a:off x="1371600" y="3048000"/>
            <a:ext cx="3048000" cy="990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4648200" y="6096000"/>
            <a:ext cx="1543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cs typeface="Times New Roman" charset="0"/>
              </a:rPr>
              <a:t>foreign key field</a:t>
            </a:r>
          </a:p>
        </p:txBody>
      </p:sp>
      <p:sp>
        <p:nvSpPr>
          <p:cNvPr id="594951" name="Line 7"/>
          <p:cNvSpPr>
            <a:spLocks noChangeShapeType="1"/>
          </p:cNvSpPr>
          <p:nvPr/>
        </p:nvSpPr>
        <p:spPr bwMode="auto">
          <a:xfrm flipH="1" flipV="1">
            <a:off x="4876800" y="5334000"/>
            <a:ext cx="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952" name="Text Box 8"/>
          <p:cNvSpPr txBox="1">
            <a:spLocks noChangeArrowheads="1"/>
          </p:cNvSpPr>
          <p:nvPr/>
        </p:nvSpPr>
        <p:spPr bwMode="auto">
          <a:xfrm>
            <a:off x="381000" y="858838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cs typeface="Times New Roman" charset="0"/>
              </a:rPr>
              <a:t>primary key field</a:t>
            </a:r>
          </a:p>
        </p:txBody>
      </p:sp>
      <p:sp>
        <p:nvSpPr>
          <p:cNvPr id="594953" name="Line 9"/>
          <p:cNvSpPr>
            <a:spLocks noChangeShapeType="1"/>
          </p:cNvSpPr>
          <p:nvPr/>
        </p:nvSpPr>
        <p:spPr bwMode="auto">
          <a:xfrm flipH="1">
            <a:off x="990600" y="1219200"/>
            <a:ext cx="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954" name="Text Box 10"/>
          <p:cNvSpPr txBox="1">
            <a:spLocks noChangeArrowheads="1"/>
          </p:cNvSpPr>
          <p:nvPr/>
        </p:nvSpPr>
        <p:spPr bwMode="auto">
          <a:xfrm>
            <a:off x="7010400" y="1066800"/>
            <a:ext cx="1141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cs typeface="Times New Roman" charset="0"/>
              </a:rPr>
              <a:t>parent table</a:t>
            </a:r>
          </a:p>
        </p:txBody>
      </p:sp>
      <p:sp>
        <p:nvSpPr>
          <p:cNvPr id="594955" name="Line 11"/>
          <p:cNvSpPr>
            <a:spLocks noChangeShapeType="1"/>
          </p:cNvSpPr>
          <p:nvPr/>
        </p:nvSpPr>
        <p:spPr bwMode="auto">
          <a:xfrm flipH="1">
            <a:off x="5334000" y="1295400"/>
            <a:ext cx="16002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956" name="Text Box 12"/>
          <p:cNvSpPr txBox="1">
            <a:spLocks noChangeArrowheads="1"/>
          </p:cNvSpPr>
          <p:nvPr/>
        </p:nvSpPr>
        <p:spPr bwMode="auto">
          <a:xfrm>
            <a:off x="3898900" y="1600200"/>
            <a:ext cx="131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Directors</a:t>
            </a:r>
          </a:p>
        </p:txBody>
      </p:sp>
      <p:sp>
        <p:nvSpPr>
          <p:cNvPr id="594957" name="Text Box 13"/>
          <p:cNvSpPr txBox="1">
            <a:spLocks noChangeArrowheads="1"/>
          </p:cNvSpPr>
          <p:nvPr/>
        </p:nvSpPr>
        <p:spPr bwMode="auto">
          <a:xfrm>
            <a:off x="4876800" y="36576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u="sng">
                <a:cs typeface="Times New Roman" charset="0"/>
              </a:rPr>
              <a:t>Movies</a:t>
            </a:r>
          </a:p>
        </p:txBody>
      </p:sp>
      <p:sp>
        <p:nvSpPr>
          <p:cNvPr id="594958" name="Oval 14"/>
          <p:cNvSpPr>
            <a:spLocks noChangeArrowheads="1"/>
          </p:cNvSpPr>
          <p:nvPr/>
        </p:nvSpPr>
        <p:spPr bwMode="auto">
          <a:xfrm>
            <a:off x="457200" y="1981200"/>
            <a:ext cx="990600" cy="1219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59" name="Oval 15"/>
          <p:cNvSpPr>
            <a:spLocks noChangeArrowheads="1"/>
          </p:cNvSpPr>
          <p:nvPr/>
        </p:nvSpPr>
        <p:spPr bwMode="auto">
          <a:xfrm>
            <a:off x="4267200" y="4038600"/>
            <a:ext cx="990600" cy="1219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60" name="Text Box 16"/>
          <p:cNvSpPr txBox="1">
            <a:spLocks noChangeArrowheads="1"/>
          </p:cNvSpPr>
          <p:nvPr/>
        </p:nvSpPr>
        <p:spPr bwMode="auto">
          <a:xfrm>
            <a:off x="7696200" y="34290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cs typeface="Times New Roman" charset="0"/>
              </a:rPr>
              <a:t>child table</a:t>
            </a:r>
          </a:p>
        </p:txBody>
      </p:sp>
      <p:sp>
        <p:nvSpPr>
          <p:cNvPr id="594961" name="Line 17"/>
          <p:cNvSpPr>
            <a:spLocks noChangeShapeType="1"/>
          </p:cNvSpPr>
          <p:nvPr/>
        </p:nvSpPr>
        <p:spPr bwMode="auto">
          <a:xfrm flipH="1">
            <a:off x="6019800" y="3657600"/>
            <a:ext cx="16764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962" name="Text Box 18"/>
          <p:cNvSpPr txBox="1">
            <a:spLocks noChangeArrowheads="1"/>
          </p:cNvSpPr>
          <p:nvPr/>
        </p:nvSpPr>
        <p:spPr bwMode="auto">
          <a:xfrm>
            <a:off x="3276600" y="3429000"/>
            <a:ext cx="1147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cs typeface="Times New Roman" charset="0"/>
              </a:rPr>
              <a:t>relationship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Tables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369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083" y="700088"/>
            <a:ext cx="8229600" cy="4525963"/>
          </a:xfrm>
        </p:spPr>
        <p:txBody>
          <a:bodyPr lIns="0" tIns="0" rIns="0" bIns="0"/>
          <a:lstStyle/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Types of Relationships: one-to-one, one-to-many, many-to-many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Data Types: Alphanumeric (Text, Memo), Numeric (Number, Currency, etc.), Date/Time, Boolean (Yes/No)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Entity: An </a:t>
            </a:r>
            <a:r>
              <a:rPr lang="en-US" b="1" i="1" dirty="0">
                <a:latin typeface="Arial"/>
                <a:cs typeface="Arial"/>
              </a:rPr>
              <a:t>entity</a:t>
            </a:r>
            <a:r>
              <a:rPr lang="en-US" b="1" dirty="0">
                <a:latin typeface="Arial"/>
                <a:cs typeface="Arial"/>
              </a:rPr>
              <a:t> is a business object that represents a group, or category of data.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Instance: A single, specific occurrence of an entity is an instance. Other terms for an instance are record and tuple.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Attribute: An attribute is a sub-group of information within an entity.</a:t>
            </a: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Relationship: A relationship is a link that relates two entities that share one or more attributes.</a:t>
            </a:r>
          </a:p>
          <a:p>
            <a:pPr marL="223838" indent="-223838"/>
            <a:endParaRPr lang="en-US" dirty="0"/>
          </a:p>
          <a:p>
            <a:pPr marL="223838" indent="-223838"/>
            <a:endParaRPr lang="en-US" baseline="30000" dirty="0"/>
          </a:p>
          <a:p>
            <a:pPr marL="223838" indent="-223838"/>
            <a:endParaRPr lang="en-US" b="1" baseline="30000" dirty="0">
              <a:latin typeface="Arial"/>
              <a:cs typeface="Arial"/>
            </a:endParaRPr>
          </a:p>
          <a:p>
            <a:endParaRPr lang="en-US" b="1" dirty="0">
              <a:latin typeface="Arial"/>
              <a:cs typeface="Arial"/>
            </a:endParaRPr>
          </a:p>
          <a:p>
            <a:pPr marL="223838" indent="-223838">
              <a:spcBef>
                <a:spcPts val="0"/>
              </a:spcBef>
              <a:spcAft>
                <a:spcPts val="1200"/>
              </a:spcAft>
            </a:pPr>
            <a:endParaRPr lang="en-US" b="1" dirty="0"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More Terminology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3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1-16 at 9.00.24 PM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42" y="791882"/>
            <a:ext cx="8594613" cy="4758391"/>
          </a:xfrm>
          <a:prstGeom prst="rect">
            <a:avLst/>
          </a:prstGeom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Introduction to Databases</a:t>
            </a:r>
          </a:p>
        </p:txBody>
      </p:sp>
    </p:spTree>
    <p:extLst>
      <p:ext uri="{BB962C8B-B14F-4D97-AF65-F5344CB8AC3E}">
        <p14:creationId xmlns:p14="http://schemas.microsoft.com/office/powerpoint/2010/main" val="3041190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882" y="700088"/>
            <a:ext cx="8606118" cy="5426075"/>
          </a:xfr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3660775" algn="l"/>
              </a:tabLst>
            </a:pPr>
            <a:r>
              <a:rPr lang="en-US" b="1" dirty="0">
                <a:latin typeface="Arial"/>
                <a:cs typeface="Arial"/>
              </a:rPr>
              <a:t>Object-Oriented Design:	Database Design:</a:t>
            </a:r>
          </a:p>
          <a:p>
            <a:pPr indent="-177800">
              <a:spcBef>
                <a:spcPts val="0"/>
              </a:spcBef>
              <a:spcAft>
                <a:spcPts val="1200"/>
              </a:spcAft>
              <a:tabLst>
                <a:tab pos="3824288" algn="l"/>
              </a:tabLst>
            </a:pPr>
            <a:r>
              <a:rPr lang="en-US" b="1" dirty="0">
                <a:latin typeface="Arial"/>
                <a:cs typeface="Arial"/>
              </a:rPr>
              <a:t>Class	</a:t>
            </a:r>
            <a:r>
              <a:rPr lang="en-US" b="1" dirty="0">
                <a:latin typeface="Arial"/>
                <a:cs typeface="Arial"/>
                <a:sym typeface="Wingdings" charset="0"/>
              </a:rPr>
              <a:t> Entity (Table)</a:t>
            </a:r>
            <a:endParaRPr lang="en-US" b="1" dirty="0">
              <a:latin typeface="Arial"/>
              <a:cs typeface="Arial"/>
            </a:endParaRPr>
          </a:p>
          <a:p>
            <a:pPr indent="-177800">
              <a:spcBef>
                <a:spcPts val="0"/>
              </a:spcBef>
              <a:spcAft>
                <a:spcPts val="1200"/>
              </a:spcAft>
              <a:tabLst>
                <a:tab pos="3824288" algn="l"/>
              </a:tabLst>
            </a:pPr>
            <a:r>
              <a:rPr lang="en-US" b="1" dirty="0">
                <a:latin typeface="Arial"/>
                <a:cs typeface="Arial"/>
              </a:rPr>
              <a:t>Object	</a:t>
            </a:r>
            <a:r>
              <a:rPr lang="en-US" b="1" dirty="0">
                <a:latin typeface="Arial"/>
                <a:cs typeface="Arial"/>
                <a:sym typeface="Wingdings" charset="0"/>
              </a:rPr>
              <a:t> Record</a:t>
            </a:r>
            <a:endParaRPr lang="en-US" b="1" dirty="0">
              <a:latin typeface="Arial"/>
              <a:cs typeface="Arial"/>
            </a:endParaRPr>
          </a:p>
          <a:p>
            <a:pPr indent="-177800">
              <a:spcBef>
                <a:spcPts val="0"/>
              </a:spcBef>
              <a:spcAft>
                <a:spcPts val="1200"/>
              </a:spcAft>
              <a:tabLst>
                <a:tab pos="3824288" algn="l"/>
              </a:tabLst>
            </a:pPr>
            <a:r>
              <a:rPr lang="en-US" b="1" dirty="0">
                <a:latin typeface="Arial"/>
                <a:cs typeface="Arial"/>
              </a:rPr>
              <a:t>Attribute	</a:t>
            </a:r>
            <a:r>
              <a:rPr lang="en-US" b="1" dirty="0">
                <a:latin typeface="Arial"/>
                <a:cs typeface="Arial"/>
                <a:sym typeface="Wingdings" charset="0"/>
              </a:rPr>
              <a:t> Attribute (Field)</a:t>
            </a:r>
            <a:endParaRPr lang="en-US" b="1" dirty="0">
              <a:latin typeface="Arial"/>
              <a:cs typeface="Arial"/>
            </a:endParaRPr>
          </a:p>
          <a:p>
            <a:pPr indent="-177800">
              <a:spcBef>
                <a:spcPts val="0"/>
              </a:spcBef>
              <a:spcAft>
                <a:spcPts val="1200"/>
              </a:spcAft>
              <a:tabLst>
                <a:tab pos="3824288" algn="l"/>
              </a:tabLst>
            </a:pPr>
            <a:r>
              <a:rPr lang="en-US" b="1" dirty="0">
                <a:latin typeface="Arial"/>
                <a:cs typeface="Arial"/>
              </a:rPr>
              <a:t>Association	</a:t>
            </a:r>
            <a:r>
              <a:rPr lang="en-US" b="1" dirty="0">
                <a:latin typeface="Arial"/>
                <a:cs typeface="Arial"/>
                <a:sym typeface="Wingdings" charset="0"/>
              </a:rPr>
              <a:t> Relationship</a:t>
            </a:r>
          </a:p>
          <a:p>
            <a:pPr indent="-177800">
              <a:spcBef>
                <a:spcPts val="0"/>
              </a:spcBef>
              <a:spcAft>
                <a:spcPts val="1200"/>
              </a:spcAft>
              <a:tabLst>
                <a:tab pos="3824288" algn="l"/>
              </a:tabLst>
            </a:pPr>
            <a:r>
              <a:rPr lang="en-US" b="1" dirty="0">
                <a:latin typeface="Arial"/>
                <a:cs typeface="Arial"/>
                <a:sym typeface="Wingdings" charset="0"/>
              </a:rPr>
              <a:t>…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OO Design vs. Database Design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768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118" y="700088"/>
            <a:ext cx="8665882" cy="5426075"/>
          </a:xfr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latin typeface="Arial"/>
                <a:cs typeface="Arial"/>
              </a:rPr>
              <a:t>Database Environments: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b="1" dirty="0">
                <a:latin typeface="Arial"/>
                <a:cs typeface="Arial"/>
              </a:rPr>
              <a:t>Mainframe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Client/Server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Internet-based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dirty="0">
                <a:latin typeface="Arial"/>
                <a:cs typeface="Arial"/>
              </a:rPr>
              <a:t>Database Types: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Flat-file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Hierarchical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Network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Relational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Object-oriented</a:t>
            </a:r>
          </a:p>
          <a:p>
            <a:pPr marL="463550" indent="-179388"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latin typeface="Arial"/>
                <a:cs typeface="Arial"/>
              </a:rPr>
              <a:t>Object-relational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b="1" dirty="0">
              <a:latin typeface="Arial"/>
              <a:cs typeface="Arial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Database Environments and Types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972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964" y="700088"/>
            <a:ext cx="8597154" cy="4525963"/>
          </a:xfrm>
        </p:spPr>
        <p:txBody>
          <a:bodyPr lIns="0" tIns="0" rIns="0" bIns="0"/>
          <a:lstStyle/>
          <a:p>
            <a:r>
              <a:rPr lang="en-US" dirty="0"/>
              <a:t>Flat-file</a:t>
            </a:r>
          </a:p>
          <a:p>
            <a:r>
              <a:rPr lang="en-US" b="1" dirty="0">
                <a:latin typeface="Arial"/>
                <a:cs typeface="Arial"/>
              </a:rPr>
              <a:t>Hierarchical</a:t>
            </a:r>
          </a:p>
          <a:p>
            <a:r>
              <a:rPr lang="en-US" dirty="0"/>
              <a:t>Network</a:t>
            </a:r>
          </a:p>
          <a:p>
            <a:r>
              <a:rPr lang="en-US" b="1" dirty="0"/>
              <a:t>Relational</a:t>
            </a:r>
          </a:p>
          <a:p>
            <a:r>
              <a:rPr lang="en-US" dirty="0"/>
              <a:t>Object-oriented</a:t>
            </a:r>
          </a:p>
          <a:p>
            <a:r>
              <a:rPr lang="en-US" dirty="0"/>
              <a:t>Object-relational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Summary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6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9285" y="1597212"/>
            <a:ext cx="8610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Char char="l"/>
            </a:pPr>
            <a:endParaRPr lang="en-US" baseline="0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91166" y="616791"/>
            <a:ext cx="7858125" cy="3659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sz="1800" b="1" baseline="0" dirty="0"/>
              <a:t>The word database is commonly used to refer to any of the following: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your personal address book in a Word document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a collection of Word documents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a collection of Excel Spreadsheets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a very large flat file on which you run some statistical analysis functions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data collected, maintained, and used in airline reservation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data used to support the launch of a space shuttle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SzPct val="100000"/>
              <a:buFont typeface="Arial"/>
              <a:buChar char="•"/>
            </a:pPr>
            <a:r>
              <a:rPr lang="en-US" sz="1800" b="1" dirty="0"/>
              <a:t>your personal address book in a Word document</a:t>
            </a:r>
            <a:endParaRPr lang="en-US" baseline="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What Is A Database?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554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1144867" y="1028327"/>
            <a:ext cx="1587500" cy="1587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40142" y="1169615"/>
            <a:ext cx="1762125" cy="109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aseline="0">
                <a:latin typeface="Times New Roman" charset="0"/>
              </a:rPr>
              <a:t>REALITY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800" baseline="0">
                <a:latin typeface="Times New Roman" charset="0"/>
              </a:rPr>
              <a:t> structures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sz="1800" baseline="0">
                <a:latin typeface="Times New Roman" charset="0"/>
              </a:rPr>
              <a:t> processes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107267" y="1028327"/>
            <a:ext cx="2806700" cy="1511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250142" y="1017215"/>
            <a:ext cx="2447925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aseline="0">
                <a:latin typeface="Times New Roman" charset="0"/>
              </a:rPr>
              <a:t>DATABASE SYSTEM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412067" y="1409327"/>
            <a:ext cx="21971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83542" y="1626815"/>
            <a:ext cx="1457325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aseline="0">
                <a:latin typeface="Times New Roman" charset="0"/>
              </a:rPr>
              <a:t>DATABASE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4116667" y="1028327"/>
            <a:ext cx="977900" cy="368300"/>
          </a:xfrm>
          <a:prstGeom prst="rightArrow">
            <a:avLst>
              <a:gd name="adj1" fmla="val 50000"/>
              <a:gd name="adj2" fmla="val 9830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4116667" y="2171327"/>
            <a:ext cx="977900" cy="368300"/>
          </a:xfrm>
          <a:prstGeom prst="rightArrow">
            <a:avLst>
              <a:gd name="adj1" fmla="val 50000"/>
              <a:gd name="adj2" fmla="val 9830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491317" y="971177"/>
            <a:ext cx="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491317" y="2114177"/>
            <a:ext cx="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861080" y="688602"/>
            <a:ext cx="701675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aseline="0">
                <a:latin typeface="Times New Roman" charset="0"/>
              </a:rPr>
              <a:t>DML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861080" y="1831602"/>
            <a:ext cx="663575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aseline="0">
                <a:latin typeface="Times New Roman" charset="0"/>
              </a:rPr>
              <a:t>DDL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28600" y="3087595"/>
            <a:ext cx="868680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A database is a model of structures of reality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The use of a database reflect processes of reality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A database system is a software system which supports the definition and use of a database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DDL: Data Definition Language</a:t>
            </a:r>
          </a:p>
          <a:p>
            <a:pPr marL="285750" indent="-2857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DML: Data Manipulation Language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Models of Reality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875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727075"/>
            <a:ext cx="4267200" cy="382494"/>
          </a:xfrm>
          <a:noFill/>
          <a:ln/>
        </p:spPr>
        <p:txBody>
          <a:bodyPr/>
          <a:lstStyle/>
          <a:p>
            <a:pPr algn="l"/>
            <a:r>
              <a:rPr lang="en-US" sz="1800" dirty="0"/>
              <a:t>Use a DBMS when this is important: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519" y="1204260"/>
            <a:ext cx="4191000" cy="3741270"/>
          </a:xfrm>
          <a:noFill/>
          <a:ln/>
        </p:spPr>
        <p:txBody>
          <a:bodyPr/>
          <a:lstStyle/>
          <a:p>
            <a:pPr marL="223838" indent="-223838"/>
            <a:r>
              <a:rPr lang="en-US" b="1" dirty="0"/>
              <a:t>persistent storage of data </a:t>
            </a:r>
          </a:p>
          <a:p>
            <a:pPr marL="223838" indent="-223838"/>
            <a:r>
              <a:rPr lang="en-US" b="1" dirty="0"/>
              <a:t>centralized control of data</a:t>
            </a:r>
          </a:p>
          <a:p>
            <a:pPr marL="223838" indent="-223838"/>
            <a:r>
              <a:rPr lang="en-US" b="1" dirty="0"/>
              <a:t>control of redundancy</a:t>
            </a:r>
          </a:p>
          <a:p>
            <a:pPr marL="223838" indent="-223838"/>
            <a:r>
              <a:rPr lang="en-US" b="1" dirty="0"/>
              <a:t>control of consistency and integrity</a:t>
            </a:r>
          </a:p>
          <a:p>
            <a:pPr marL="223838" indent="-223838"/>
            <a:r>
              <a:rPr lang="en-US" b="1" dirty="0"/>
              <a:t>multiple user support</a:t>
            </a:r>
          </a:p>
          <a:p>
            <a:pPr marL="223838" indent="-223838"/>
            <a:r>
              <a:rPr lang="en-US" b="1" dirty="0"/>
              <a:t>sharing of data</a:t>
            </a:r>
          </a:p>
          <a:p>
            <a:pPr marL="223838" indent="-223838"/>
            <a:r>
              <a:rPr lang="en-US" b="1" dirty="0"/>
              <a:t>data documentation</a:t>
            </a:r>
          </a:p>
          <a:p>
            <a:pPr marL="223838" indent="-223838"/>
            <a:r>
              <a:rPr lang="en-US" b="1" dirty="0"/>
              <a:t>data independence</a:t>
            </a:r>
          </a:p>
          <a:p>
            <a:pPr marL="223838" indent="-223838"/>
            <a:r>
              <a:rPr lang="en-US" b="1" dirty="0"/>
              <a:t>control of access and security</a:t>
            </a:r>
          </a:p>
          <a:p>
            <a:pPr marL="223838" indent="-223838"/>
            <a:r>
              <a:rPr lang="en-US" b="1" dirty="0"/>
              <a:t>backup and recovery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97507" y="727075"/>
            <a:ext cx="4685553" cy="41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 anchor="t" anchorCtr="0"/>
          <a:lstStyle/>
          <a:p>
            <a:r>
              <a:rPr lang="en-US" sz="1800" b="1" baseline="0" dirty="0">
                <a:solidFill>
                  <a:schemeClr val="tx2"/>
                </a:solidFill>
              </a:rPr>
              <a:t>Do not use a DBMS when: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681072" y="1219200"/>
            <a:ext cx="4492812" cy="39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the initial investment in hardware, software, and training is too high</a:t>
            </a:r>
          </a:p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the generality a DBMS provides is not needed</a:t>
            </a:r>
          </a:p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the overhead for security, concurrency control, and recovery is too high</a:t>
            </a:r>
          </a:p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data and applications are simple and stable</a:t>
            </a:r>
          </a:p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real-time requirements cannot be met by it</a:t>
            </a:r>
          </a:p>
          <a:p>
            <a:pPr marL="223838" indent="-223838">
              <a:spcBef>
                <a:spcPct val="20000"/>
              </a:spcBef>
              <a:buClr>
                <a:schemeClr val="tx1"/>
              </a:buClr>
              <a:buSzPct val="100000"/>
              <a:buFont typeface="Arial"/>
              <a:buChar char="•"/>
            </a:pPr>
            <a:r>
              <a:rPr lang="en-US" sz="1800" b="1" baseline="0" dirty="0"/>
              <a:t>multiple user access is not needed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When To Use A Database?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2351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Abstraction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77402" y="700088"/>
            <a:ext cx="8380647" cy="3741270"/>
          </a:xfrm>
          <a:prstGeom prst="rect">
            <a:avLst/>
          </a:prstGeom>
          <a:noFill/>
          <a:ln/>
        </p:spPr>
        <p:txBody>
          <a:bodyPr lIns="0" tIns="0" rIns="0" bIns="0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US" sz="1800" b="1" dirty="0">
                <a:latin typeface="+mj-lt"/>
              </a:rPr>
              <a:t>It is very </a:t>
            </a:r>
            <a:r>
              <a:rPr lang="en-US" sz="1800" b="1">
                <a:latin typeface="+mj-lt"/>
              </a:rPr>
              <a:t>important that </a:t>
            </a:r>
            <a:r>
              <a:rPr lang="en-US" sz="1800" b="1" dirty="0">
                <a:latin typeface="+mj-lt"/>
              </a:rPr>
              <a:t>the language used </a:t>
            </a:r>
            <a:r>
              <a:rPr lang="en-US" sz="1800" b="1">
                <a:latin typeface="+mj-lt"/>
              </a:rPr>
              <a:t>for data </a:t>
            </a:r>
            <a:r>
              <a:rPr lang="en-US" sz="1800" b="1" dirty="0">
                <a:latin typeface="+mj-lt"/>
              </a:rPr>
              <a:t>representation supports abstraction.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b="1" dirty="0">
                <a:latin typeface="+mj-lt"/>
              </a:rPr>
              <a:t>Three kinds of abstraction: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-US" sz="1800" b="1" dirty="0">
                <a:latin typeface="+mj-lt"/>
              </a:rPr>
              <a:t>Classification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charset="2"/>
              <a:buChar char="q"/>
            </a:pPr>
            <a:r>
              <a:rPr lang="en-US" sz="1800" b="1" dirty="0">
                <a:latin typeface="+mj-lt"/>
              </a:rPr>
              <a:t>Aggregation</a:t>
            </a:r>
          </a:p>
          <a:p>
            <a:pPr lvl="1">
              <a:buFont typeface="Wingdings" charset="2"/>
              <a:buChar char="q"/>
            </a:pPr>
            <a:r>
              <a:rPr lang="en-US" sz="1800" b="1" dirty="0">
                <a:latin typeface="+mj-lt"/>
              </a:rPr>
              <a:t>Generalization</a:t>
            </a:r>
          </a:p>
        </p:txBody>
      </p:sp>
    </p:spTree>
    <p:extLst>
      <p:ext uri="{BB962C8B-B14F-4D97-AF65-F5344CB8AC3E}">
        <p14:creationId xmlns:p14="http://schemas.microsoft.com/office/powerpoint/2010/main" val="18172719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0825" y="700088"/>
            <a:ext cx="86541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baseline="0" dirty="0"/>
              <a:t>In a classification we form a concept in a way which allows us to decide whether or not a given phenomena is a member of the extension of the concept.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3309844" y="1930774"/>
            <a:ext cx="2273300" cy="673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466165" y="1997357"/>
            <a:ext cx="214312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baseline="0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319119" y="3977062"/>
            <a:ext cx="740092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baseline="0">
                <a:latin typeface="Arial"/>
                <a:cs typeface="Arial"/>
              </a:rPr>
              <a:t>Tom    Ed    Nick    ...    Liz    Joe    Louise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1773144" y="2616574"/>
            <a:ext cx="260350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2763744" y="2616574"/>
            <a:ext cx="16129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3601944" y="2616574"/>
            <a:ext cx="774700" cy="135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376644" y="2616574"/>
            <a:ext cx="74930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4376644" y="2616574"/>
            <a:ext cx="151130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4376644" y="2616574"/>
            <a:ext cx="25781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>
              <a:latin typeface="Arial"/>
              <a:cs typeface="Arial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Classification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236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46343" y="700088"/>
            <a:ext cx="86436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In an aggregation we form a concept from existing concepts. The phenomena that are members of the new concept</a:t>
            </a:r>
            <a:r>
              <a:rPr lang="ja-JP" altLang="en-US" sz="1800" b="1" dirty="0"/>
              <a:t>’</a:t>
            </a:r>
            <a:r>
              <a:rPr lang="en-US" sz="1800" b="1" dirty="0"/>
              <a:t>s extension are composed of phenomena from the extensions of the existing concepts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554880" y="1906867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AIRPLANE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6450480" y="2592667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COCKPIT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631080" y="3507067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ENGINE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811680" y="2668867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WING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1789580" y="2287867"/>
            <a:ext cx="17653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1">
              <a:latin typeface="Arial"/>
              <a:cs typeface="Arial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612280" y="2364067"/>
            <a:ext cx="18923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1">
              <a:latin typeface="Arial"/>
              <a:cs typeface="Arial"/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539130" y="2745067"/>
            <a:ext cx="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1">
              <a:latin typeface="Arial"/>
              <a:cs typeface="Arial"/>
            </a:endParaRP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237380" y="2668867"/>
            <a:ext cx="6223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1">
              <a:latin typeface="Arial"/>
              <a:cs typeface="Arial"/>
            </a:endParaRP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383680" y="2592667"/>
            <a:ext cx="5969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1">
              <a:latin typeface="Arial"/>
              <a:cs typeface="Arial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Aggregation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110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9790" y="700088"/>
            <a:ext cx="863021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/>
              <a:t>In a generalization we form a new concept by emphasizing common aspects of existing concepts, leaving out special aspects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554974" y="1651374"/>
            <a:ext cx="20447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6450574" y="2794374"/>
            <a:ext cx="2044700" cy="977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ECONOMY</a:t>
            </a:r>
          </a:p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478774" y="2870574"/>
            <a:ext cx="2044700" cy="901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BUSINESS</a:t>
            </a:r>
            <a:br>
              <a:rPr lang="en-US" b="1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811774" y="2870574"/>
            <a:ext cx="2044700" cy="901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b="1" baseline="300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en-US" b="1" dirty="0">
                <a:solidFill>
                  <a:srgbClr val="FFFFFF"/>
                </a:solidFill>
                <a:latin typeface="Arial"/>
                <a:cs typeface="Arial"/>
              </a:rPr>
              <a:t> CLASS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713474" y="2489574"/>
            <a:ext cx="28321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545574" y="2489574"/>
            <a:ext cx="29591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4539224" y="2489574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7013" y="57150"/>
            <a:ext cx="8579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Generalization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4475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7679</TotalTime>
  <Words>710</Words>
  <Application>Microsoft Macintosh PowerPoint</Application>
  <PresentationFormat>Letter Paper (8.5x11 in)</PresentationFormat>
  <Paragraphs>173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Monotype Sorts</vt:lpstr>
      <vt:lpstr>Times New Roman</vt:lpstr>
      <vt:lpstr>Wingdings</vt:lpstr>
      <vt:lpstr>lecture_title</vt:lpstr>
      <vt:lpstr>isip_default</vt:lpstr>
      <vt:lpstr>PowerPoint Presentation</vt:lpstr>
      <vt:lpstr>PowerPoint Presentation</vt:lpstr>
      <vt:lpstr>PowerPoint Presentation</vt:lpstr>
      <vt:lpstr>PowerPoint Presentation</vt:lpstr>
      <vt:lpstr>Use a DBMS when this is important: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 (Column)</vt:lpstr>
      <vt:lpstr>Record (Row)</vt:lpstr>
      <vt:lpstr>Primary Key</vt:lpstr>
      <vt:lpstr>Primary Key</vt:lpstr>
      <vt:lpstr>Foreign Key</vt:lpstr>
      <vt:lpstr>PowerPoint Presentation</vt:lpstr>
      <vt:lpstr>PowerPoint Presentation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434</cp:revision>
  <dcterms:created xsi:type="dcterms:W3CDTF">2002-09-12T17:13:32Z</dcterms:created>
  <dcterms:modified xsi:type="dcterms:W3CDTF">2019-04-10T11:51:17Z</dcterms:modified>
</cp:coreProperties>
</file>